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59" r:id="rId4"/>
    <p:sldId id="271" r:id="rId5"/>
    <p:sldId id="276" r:id="rId6"/>
    <p:sldId id="277" r:id="rId7"/>
    <p:sldId id="280" r:id="rId8"/>
    <p:sldId id="27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2209800"/>
          </a:xfrm>
        </p:spPr>
        <p:txBody>
          <a:bodyPr>
            <a:noAutofit/>
          </a:bodyPr>
          <a:lstStyle/>
          <a:p>
            <a:pPr algn="ctr"/>
            <a:r>
              <a:rPr lang="en-A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GAYA KEPEMIMPINAN</a:t>
            </a:r>
            <a:br>
              <a:rPr lang="en-A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A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</a:t>
            </a:r>
            <a:r>
              <a:rPr lang="en-AU" sz="6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Leadership Style</a:t>
            </a:r>
            <a:r>
              <a:rPr lang="en-A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  <a:r>
              <a:rPr lang="en-AU" sz="60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endParaRPr lang="en-AU" sz="6000" b="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854696" cy="1676400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pPr algn="ctr"/>
            <a:r>
              <a:rPr lang="en-AU" sz="2800" i="1" dirty="0" err="1" smtClean="0"/>
              <a:t>Disarikan</a:t>
            </a:r>
            <a:r>
              <a:rPr lang="en-AU" sz="2800" i="1" dirty="0" smtClean="0"/>
              <a:t> </a:t>
            </a:r>
            <a:r>
              <a:rPr lang="en-AU" sz="2800" i="1" dirty="0" err="1" smtClean="0"/>
              <a:t>dari</a:t>
            </a:r>
            <a:r>
              <a:rPr lang="en-AU" sz="2800" i="1" dirty="0" smtClean="0"/>
              <a:t> </a:t>
            </a:r>
            <a:r>
              <a:rPr lang="en-AU" sz="2800" i="1" dirty="0" err="1" smtClean="0"/>
              <a:t>buku</a:t>
            </a:r>
            <a:r>
              <a:rPr lang="en-AU" sz="2800" i="1" dirty="0" smtClean="0"/>
              <a:t> “</a:t>
            </a:r>
            <a:r>
              <a:rPr lang="en-AU" sz="2800" i="1" dirty="0" err="1" smtClean="0"/>
              <a:t>Kepemimpinan</a:t>
            </a:r>
            <a:r>
              <a:rPr lang="en-AU" sz="2800" i="1" dirty="0" smtClean="0"/>
              <a:t>” </a:t>
            </a:r>
          </a:p>
          <a:p>
            <a:pPr algn="ctr"/>
            <a:r>
              <a:rPr lang="en-AU" sz="2800" i="1" dirty="0" err="1" smtClean="0"/>
              <a:t>Karya</a:t>
            </a:r>
            <a:r>
              <a:rPr lang="en-AU" sz="2800" i="1" dirty="0" smtClean="0"/>
              <a:t> </a:t>
            </a:r>
            <a:r>
              <a:rPr lang="en-AU" sz="2800" dirty="0" err="1" smtClean="0"/>
              <a:t>Dr.</a:t>
            </a:r>
            <a:r>
              <a:rPr lang="en-AU" sz="2800" dirty="0" smtClean="0"/>
              <a:t> </a:t>
            </a:r>
            <a:r>
              <a:rPr lang="en-AU" sz="2800" dirty="0" err="1" smtClean="0"/>
              <a:t>Wirawan</a:t>
            </a:r>
            <a:endParaRPr lang="en-A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36576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err="1" smtClean="0"/>
              <a:t>Oleh</a:t>
            </a:r>
            <a:r>
              <a:rPr lang="en-AU" sz="3200" dirty="0" smtClean="0"/>
              <a:t>:</a:t>
            </a:r>
          </a:p>
          <a:p>
            <a:pPr algn="ctr"/>
            <a:r>
              <a:rPr lang="en-AU" sz="3200" dirty="0" smtClean="0"/>
              <a:t> </a:t>
            </a:r>
            <a:r>
              <a:rPr lang="en-AU" sz="3200" b="1" i="1" dirty="0" smtClean="0"/>
              <a:t>Rathoyo </a:t>
            </a:r>
            <a:r>
              <a:rPr lang="en-AU" sz="3200" b="1" i="1" dirty="0" err="1" smtClean="0"/>
              <a:t>Rasdan</a:t>
            </a:r>
            <a:endParaRPr lang="en-A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AU" sz="5400" b="1" dirty="0" smtClean="0"/>
              <a:t>A. </a:t>
            </a:r>
            <a:r>
              <a:rPr lang="en-AU" sz="5400" b="1" dirty="0" err="1" smtClean="0"/>
              <a:t>Pengertian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837248" lvl="1" indent="-471488">
              <a:buFont typeface="Courier New" pitchFamily="49" charset="0"/>
              <a:buChar char="o"/>
            </a:pPr>
            <a:r>
              <a:rPr lang="en-AU" sz="3600" dirty="0" err="1" smtClean="0">
                <a:sym typeface="Wingdings" pitchFamily="2" charset="2"/>
              </a:rPr>
              <a:t>Pola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perilaku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pemimpin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dalam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memengaruhi</a:t>
            </a:r>
            <a:r>
              <a:rPr lang="en-AU" sz="3600" dirty="0" smtClean="0">
                <a:sym typeface="Wingdings" pitchFamily="2" charset="2"/>
              </a:rPr>
              <a:t> nilai2, </a:t>
            </a:r>
            <a:r>
              <a:rPr lang="en-AU" sz="3600" dirty="0" err="1" smtClean="0">
                <a:sym typeface="Wingdings" pitchFamily="2" charset="2"/>
              </a:rPr>
              <a:t>sikap</a:t>
            </a:r>
            <a:r>
              <a:rPr lang="en-AU" sz="3600" dirty="0" smtClean="0">
                <a:sym typeface="Wingdings" pitchFamily="2" charset="2"/>
              </a:rPr>
              <a:t>, </a:t>
            </a:r>
            <a:r>
              <a:rPr lang="en-AU" sz="3600" dirty="0" err="1" smtClean="0">
                <a:sym typeface="Wingdings" pitchFamily="2" charset="2"/>
              </a:rPr>
              <a:t>dan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perilaku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pengikutnya</a:t>
            </a:r>
            <a:endParaRPr lang="en-AU" sz="3600" dirty="0" smtClean="0">
              <a:sym typeface="Wingdings" pitchFamily="2" charset="2"/>
            </a:endParaRPr>
          </a:p>
          <a:p>
            <a:pPr marL="837248" lvl="1" indent="-471488">
              <a:buFont typeface="Courier New" pitchFamily="49" charset="0"/>
              <a:buChar char="o"/>
            </a:pPr>
            <a:r>
              <a:rPr lang="en-AU" sz="3600" dirty="0" err="1" smtClean="0">
                <a:sym typeface="Wingdings" pitchFamily="2" charset="2"/>
              </a:rPr>
              <a:t>Topik</a:t>
            </a:r>
            <a:r>
              <a:rPr lang="en-AU" sz="3600" dirty="0" smtClean="0">
                <a:sym typeface="Wingdings" pitchFamily="2" charset="2"/>
              </a:rPr>
              <a:t> yang paling </a:t>
            </a:r>
            <a:r>
              <a:rPr lang="en-AU" sz="3600" dirty="0" err="1" smtClean="0">
                <a:sym typeface="Wingdings" pitchFamily="2" charset="2"/>
              </a:rPr>
              <a:t>banyak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dipelajari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dan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diteliti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dalam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Ilmu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Kepemimpinan</a:t>
            </a:r>
            <a:endParaRPr lang="en-AU" sz="3600" dirty="0" smtClean="0">
              <a:sym typeface="Wingdings" pitchFamily="2" charset="2"/>
            </a:endParaRPr>
          </a:p>
          <a:p>
            <a:pPr marL="837248" lvl="1" indent="-471488">
              <a:buFont typeface="Courier New" pitchFamily="49" charset="0"/>
              <a:buChar char="o"/>
            </a:pPr>
            <a:r>
              <a:rPr lang="en-AU" sz="3600" dirty="0" err="1" smtClean="0">
                <a:sym typeface="Wingdings" pitchFamily="2" charset="2"/>
              </a:rPr>
              <a:t>Diterapkan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dalam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situasi</a:t>
            </a:r>
            <a:r>
              <a:rPr lang="en-AU" sz="3600" dirty="0" smtClean="0">
                <a:sym typeface="Wingdings" pitchFamily="2" charset="2"/>
              </a:rPr>
              <a:t> formal </a:t>
            </a:r>
            <a:r>
              <a:rPr lang="en-AU" sz="3600" dirty="0" err="1" smtClean="0">
                <a:sym typeface="Wingdings" pitchFamily="2" charset="2"/>
              </a:rPr>
              <a:t>maupun</a:t>
            </a:r>
            <a:r>
              <a:rPr lang="en-AU" sz="3600" dirty="0" smtClean="0">
                <a:sym typeface="Wingdings" pitchFamily="2" charset="2"/>
              </a:rPr>
              <a:t> informal</a:t>
            </a:r>
          </a:p>
          <a:p>
            <a:pPr marL="837248" lvl="1" indent="-471488">
              <a:buFont typeface="Courier New" pitchFamily="49" charset="0"/>
              <a:buChar char="o"/>
            </a:pPr>
            <a:endParaRPr lang="en-AU" sz="4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AU" sz="5400" b="1" dirty="0" smtClean="0"/>
              <a:t>B. </a:t>
            </a:r>
            <a:r>
              <a:rPr lang="en-AU" sz="5400" b="1" dirty="0" err="1" smtClean="0"/>
              <a:t>Teori</a:t>
            </a:r>
            <a:r>
              <a:rPr lang="en-AU" sz="5400" b="1" dirty="0" smtClean="0"/>
              <a:t> Gaya </a:t>
            </a:r>
            <a:r>
              <a:rPr lang="en-AU" sz="5400" b="1" dirty="0" err="1" smtClean="0"/>
              <a:t>Kepemimpinan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 lnSpcReduction="10000"/>
          </a:bodyPr>
          <a:lstStyle/>
          <a:p>
            <a:pPr marL="471488" lvl="1" indent="-234950">
              <a:buNone/>
            </a:pPr>
            <a:r>
              <a:rPr lang="en-AU" sz="3600" dirty="0" smtClean="0"/>
              <a:t>1. </a:t>
            </a:r>
            <a:r>
              <a:rPr lang="en-AU" sz="4000" dirty="0" err="1" smtClean="0"/>
              <a:t>Teori</a:t>
            </a:r>
            <a:r>
              <a:rPr lang="en-AU" sz="4000" dirty="0" smtClean="0"/>
              <a:t> Ohio State University</a:t>
            </a:r>
          </a:p>
          <a:p>
            <a:pPr marL="677863" lvl="1" indent="-312738">
              <a:buFont typeface="Arial" pitchFamily="34" charset="0"/>
              <a:buChar char="•"/>
            </a:pPr>
            <a:r>
              <a:rPr lang="en-AU" sz="4000" dirty="0" err="1" smtClean="0">
                <a:sym typeface="Wingdings" pitchFamily="2" charset="2"/>
              </a:rPr>
              <a:t>Berdasarkan</a:t>
            </a:r>
            <a:r>
              <a:rPr lang="en-AU" sz="4000" dirty="0" smtClean="0">
                <a:sym typeface="Wingdings" pitchFamily="2" charset="2"/>
              </a:rPr>
              <a:t> LBDQ dg 2 </a:t>
            </a:r>
            <a:r>
              <a:rPr lang="en-AU" sz="4000" dirty="0" err="1" smtClean="0">
                <a:sym typeface="Wingdings" pitchFamily="2" charset="2"/>
              </a:rPr>
              <a:t>dimensi</a:t>
            </a:r>
            <a:r>
              <a:rPr lang="en-AU" sz="4000" dirty="0" smtClean="0">
                <a:sym typeface="Wingdings" pitchFamily="2" charset="2"/>
              </a:rPr>
              <a:t>: </a:t>
            </a:r>
            <a:r>
              <a:rPr lang="en-AU" sz="4000" dirty="0" err="1" smtClean="0">
                <a:sym typeface="Wingdings" pitchFamily="2" charset="2"/>
              </a:rPr>
              <a:t>perhatian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thd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b="1" dirty="0" err="1" smtClean="0">
                <a:sym typeface="Wingdings" pitchFamily="2" charset="2"/>
              </a:rPr>
              <a:t>bawahan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vs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perhatian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thd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b="1" dirty="0" err="1" smtClean="0">
                <a:sym typeface="Wingdings" pitchFamily="2" charset="2"/>
              </a:rPr>
              <a:t>tujuan</a:t>
            </a:r>
            <a:endParaRPr lang="en-AU" sz="4000" b="1" dirty="0" smtClean="0">
              <a:sym typeface="Wingdings" pitchFamily="2" charset="2"/>
            </a:endParaRPr>
          </a:p>
          <a:p>
            <a:pPr marL="677863" lvl="1" indent="-312738">
              <a:buFont typeface="Arial" pitchFamily="34" charset="0"/>
              <a:buChar char="•"/>
            </a:pPr>
            <a:r>
              <a:rPr lang="en-AU" sz="4000" dirty="0" smtClean="0">
                <a:sym typeface="Wingdings" pitchFamily="2" charset="2"/>
              </a:rPr>
              <a:t>Dari </a:t>
            </a:r>
            <a:r>
              <a:rPr lang="en-AU" sz="4000" dirty="0" err="1" smtClean="0">
                <a:sym typeface="Wingdings" pitchFamily="2" charset="2"/>
              </a:rPr>
              <a:t>kombinasinya</a:t>
            </a:r>
            <a:r>
              <a:rPr lang="en-AU" sz="4000" dirty="0" smtClean="0">
                <a:sym typeface="Wingdings" pitchFamily="2" charset="2"/>
              </a:rPr>
              <a:t>, </a:t>
            </a:r>
            <a:r>
              <a:rPr lang="en-AU" sz="4000" dirty="0" err="1" smtClean="0">
                <a:sym typeface="Wingdings" pitchFamily="2" charset="2"/>
              </a:rPr>
              <a:t>ada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empat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jenis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pola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perilaku</a:t>
            </a:r>
            <a:endParaRPr lang="en-AU" sz="4000" dirty="0" smtClean="0">
              <a:sym typeface="Wingdings" pitchFamily="2" charset="2"/>
            </a:endParaRPr>
          </a:p>
          <a:p>
            <a:pPr marL="677863" lvl="1" indent="-312738">
              <a:buFont typeface="Arial" pitchFamily="34" charset="0"/>
              <a:buChar char="•"/>
            </a:pPr>
            <a:r>
              <a:rPr lang="en-AU" sz="4000" dirty="0" err="1" smtClean="0">
                <a:sym typeface="Wingdings" pitchFamily="2" charset="2"/>
              </a:rPr>
              <a:t>Korelasinya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thd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i="1" dirty="0" smtClean="0">
                <a:sym typeface="Wingdings" pitchFamily="2" charset="2"/>
              </a:rPr>
              <a:t>turnover rate </a:t>
            </a:r>
            <a:r>
              <a:rPr lang="en-AU" sz="4000" dirty="0" err="1" smtClean="0">
                <a:sym typeface="Wingdings" pitchFamily="2" charset="2"/>
              </a:rPr>
              <a:t>dan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i="1" dirty="0" smtClean="0">
                <a:sym typeface="Wingdings" pitchFamily="2" charset="2"/>
              </a:rPr>
              <a:t>grievance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</p:spPr>
        <p:txBody>
          <a:bodyPr>
            <a:normAutofit/>
          </a:bodyPr>
          <a:lstStyle/>
          <a:p>
            <a:pPr marL="471488" lvl="1" indent="-471488">
              <a:buNone/>
            </a:pPr>
            <a:r>
              <a:rPr lang="en-AU" sz="3600" dirty="0" smtClean="0"/>
              <a:t>2. </a:t>
            </a:r>
            <a:r>
              <a:rPr lang="en-AU" sz="3600" b="1" dirty="0" err="1" smtClean="0"/>
              <a:t>Teori</a:t>
            </a:r>
            <a:r>
              <a:rPr lang="en-AU" sz="3600" b="1" dirty="0" smtClean="0"/>
              <a:t> University of Michigan</a:t>
            </a:r>
          </a:p>
          <a:p>
            <a:pPr marL="471488" lvl="1" indent="-58738">
              <a:buFont typeface="Arial" pitchFamily="34" charset="0"/>
              <a:buChar char="•"/>
            </a:pPr>
            <a:r>
              <a:rPr lang="en-AU" sz="3600" b="1" dirty="0" smtClean="0">
                <a:sym typeface="Wingdings" pitchFamily="2" charset="2"/>
              </a:rPr>
              <a:t>  </a:t>
            </a:r>
            <a:r>
              <a:rPr lang="en-AU" sz="3600" dirty="0" smtClean="0">
                <a:sym typeface="Wingdings" pitchFamily="2" charset="2"/>
              </a:rPr>
              <a:t>Task oriented </a:t>
            </a:r>
            <a:r>
              <a:rPr lang="en-AU" sz="3600" dirty="0" err="1" smtClean="0">
                <a:sym typeface="Wingdings" pitchFamily="2" charset="2"/>
              </a:rPr>
              <a:t>vs</a:t>
            </a:r>
            <a:r>
              <a:rPr lang="en-AU" sz="3600" dirty="0" smtClean="0">
                <a:sym typeface="Wingdings" pitchFamily="2" charset="2"/>
              </a:rPr>
              <a:t> relationship oriented</a:t>
            </a:r>
          </a:p>
          <a:p>
            <a:pPr marL="471488" lvl="1" indent="-58738">
              <a:buFont typeface="Arial" pitchFamily="34" charset="0"/>
              <a:buChar char="•"/>
            </a:pPr>
            <a:r>
              <a:rPr lang="en-AU" sz="3600" dirty="0" smtClean="0">
                <a:sym typeface="Wingdings" pitchFamily="2" charset="2"/>
              </a:rPr>
              <a:t>   Task-</a:t>
            </a:r>
            <a:r>
              <a:rPr lang="en-AU" sz="3600" dirty="0" err="1" smtClean="0">
                <a:sym typeface="Wingdings" pitchFamily="2" charset="2"/>
              </a:rPr>
              <a:t>centered</a:t>
            </a:r>
            <a:r>
              <a:rPr lang="en-AU" sz="3600" dirty="0" smtClean="0">
                <a:sym typeface="Wingdings" pitchFamily="2" charset="2"/>
              </a:rPr>
              <a:t>  leadership </a:t>
            </a:r>
            <a:r>
              <a:rPr lang="en-AU" sz="3600" dirty="0" err="1" smtClean="0">
                <a:sym typeface="Wingdings" pitchFamily="2" charset="2"/>
              </a:rPr>
              <a:t>vs</a:t>
            </a:r>
            <a:r>
              <a:rPr lang="en-AU" sz="3600" dirty="0" smtClean="0">
                <a:sym typeface="Wingdings" pitchFamily="2" charset="2"/>
              </a:rPr>
              <a:t> employee-</a:t>
            </a:r>
          </a:p>
          <a:p>
            <a:pPr marL="471488" lvl="1" indent="-58738">
              <a:buNone/>
            </a:pPr>
            <a:r>
              <a:rPr lang="en-AU" sz="3600" dirty="0" smtClean="0">
                <a:sym typeface="Wingdings" pitchFamily="2" charset="2"/>
              </a:rPr>
              <a:t>    </a:t>
            </a:r>
            <a:r>
              <a:rPr lang="en-AU" sz="3600" dirty="0" err="1" smtClean="0">
                <a:sym typeface="Wingdings" pitchFamily="2" charset="2"/>
              </a:rPr>
              <a:t>centered</a:t>
            </a:r>
            <a:r>
              <a:rPr lang="en-AU" sz="3600" dirty="0" smtClean="0">
                <a:sym typeface="Wingdings" pitchFamily="2" charset="2"/>
              </a:rPr>
              <a:t> leadership</a:t>
            </a:r>
          </a:p>
          <a:p>
            <a:pPr marL="471488" lvl="1" indent="-58738">
              <a:buFont typeface="Arial" pitchFamily="34" charset="0"/>
              <a:buChar char="•"/>
            </a:pPr>
            <a:r>
              <a:rPr lang="en-AU" sz="3600" dirty="0" smtClean="0">
                <a:sym typeface="Wingdings" pitchFamily="2" charset="2"/>
              </a:rPr>
              <a:t>  Gaya </a:t>
            </a:r>
            <a:r>
              <a:rPr lang="en-AU" sz="3600" dirty="0" err="1" smtClean="0">
                <a:sym typeface="Wingdings" pitchFamily="2" charset="2"/>
              </a:rPr>
              <a:t>kepemimpinan</a:t>
            </a:r>
            <a:r>
              <a:rPr lang="en-AU" sz="3600" dirty="0" smtClean="0">
                <a:sym typeface="Wingdings" pitchFamily="2" charset="2"/>
              </a:rPr>
              <a:t> (</a:t>
            </a:r>
            <a:r>
              <a:rPr lang="en-AU" sz="3600" dirty="0" err="1" smtClean="0">
                <a:sym typeface="Wingdings" pitchFamily="2" charset="2"/>
              </a:rPr>
              <a:t>kontinum</a:t>
            </a:r>
            <a:r>
              <a:rPr lang="en-AU" sz="3600" dirty="0" smtClean="0">
                <a:sym typeface="Wingdings" pitchFamily="2" charset="2"/>
              </a:rPr>
              <a:t>): </a:t>
            </a:r>
          </a:p>
          <a:p>
            <a:pPr marL="745808" lvl="2" indent="-58738">
              <a:buFont typeface="Wingdings" pitchFamily="2" charset="2"/>
              <a:buChar char="ü"/>
            </a:pPr>
            <a:r>
              <a:rPr lang="en-AU" sz="3300" dirty="0" smtClean="0">
                <a:sym typeface="Wingdings" pitchFamily="2" charset="2"/>
              </a:rPr>
              <a:t>  Exploitative authoritative ( Theory X)</a:t>
            </a:r>
          </a:p>
          <a:p>
            <a:pPr marL="745808" lvl="2" indent="-58738">
              <a:buFont typeface="Wingdings" pitchFamily="2" charset="2"/>
              <a:buChar char="ü"/>
            </a:pPr>
            <a:r>
              <a:rPr lang="en-AU" sz="3300" dirty="0" smtClean="0">
                <a:sym typeface="Wingdings" pitchFamily="2" charset="2"/>
              </a:rPr>
              <a:t>  Benevolent authoritative</a:t>
            </a:r>
          </a:p>
          <a:p>
            <a:pPr marL="745808" lvl="2" indent="-58738">
              <a:buFont typeface="Wingdings" pitchFamily="2" charset="2"/>
              <a:buChar char="ü"/>
            </a:pPr>
            <a:r>
              <a:rPr lang="en-AU" sz="3300" dirty="0" smtClean="0">
                <a:sym typeface="Wingdings" pitchFamily="2" charset="2"/>
              </a:rPr>
              <a:t>  Consultative</a:t>
            </a:r>
          </a:p>
          <a:p>
            <a:pPr marL="745808" lvl="2" indent="-58738">
              <a:buFont typeface="Wingdings" pitchFamily="2" charset="2"/>
              <a:buChar char="ü"/>
            </a:pPr>
            <a:r>
              <a:rPr lang="en-AU" sz="3300" dirty="0" smtClean="0">
                <a:sym typeface="Wingdings" pitchFamily="2" charset="2"/>
              </a:rPr>
              <a:t>  Participative democratic ( Theory 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</p:spPr>
        <p:txBody>
          <a:bodyPr>
            <a:normAutofit/>
          </a:bodyPr>
          <a:lstStyle/>
          <a:p>
            <a:pPr marL="471488" lvl="1" indent="-471488">
              <a:buNone/>
            </a:pPr>
            <a:r>
              <a:rPr lang="en-AU" sz="3600" dirty="0" smtClean="0"/>
              <a:t>3. </a:t>
            </a:r>
            <a:r>
              <a:rPr lang="en-AU" sz="3600" b="1" dirty="0" err="1" smtClean="0"/>
              <a:t>Teori</a:t>
            </a:r>
            <a:r>
              <a:rPr lang="en-AU" sz="3600" b="1" dirty="0" smtClean="0"/>
              <a:t> Managerial Grid</a:t>
            </a:r>
          </a:p>
          <a:p>
            <a:pPr marL="471488" lvl="1" indent="-117475">
              <a:buFont typeface="Arial" pitchFamily="34" charset="0"/>
              <a:buChar char="•"/>
            </a:pPr>
            <a:r>
              <a:rPr lang="en-AU" sz="3600" b="1" dirty="0" smtClean="0">
                <a:sym typeface="Wingdings" pitchFamily="2" charset="2"/>
              </a:rPr>
              <a:t>  </a:t>
            </a:r>
            <a:r>
              <a:rPr lang="en-AU" sz="3600" dirty="0" smtClean="0">
                <a:sym typeface="Wingdings" pitchFamily="2" charset="2"/>
              </a:rPr>
              <a:t>Paling </a:t>
            </a:r>
            <a:r>
              <a:rPr lang="en-AU" sz="3600" i="1" dirty="0" smtClean="0">
                <a:sym typeface="Wingdings" pitchFamily="2" charset="2"/>
              </a:rPr>
              <a:t>complicated</a:t>
            </a:r>
          </a:p>
          <a:p>
            <a:pPr marL="471488" lvl="1" indent="-117475">
              <a:buFont typeface="Arial" pitchFamily="34" charset="0"/>
              <a:buChar char="•"/>
            </a:pPr>
            <a:r>
              <a:rPr lang="en-AU" sz="3600" i="1" dirty="0" smtClean="0">
                <a:sym typeface="Wingdings" pitchFamily="2" charset="2"/>
              </a:rPr>
              <a:t>  </a:t>
            </a:r>
            <a:r>
              <a:rPr lang="en-AU" sz="3600" dirty="0" err="1" smtClean="0">
                <a:sym typeface="Wingdings" pitchFamily="2" charset="2"/>
              </a:rPr>
              <a:t>Dimensi</a:t>
            </a:r>
            <a:r>
              <a:rPr lang="en-AU" sz="3600" dirty="0" smtClean="0">
                <a:sym typeface="Wingdings" pitchFamily="2" charset="2"/>
              </a:rPr>
              <a:t>:</a:t>
            </a:r>
            <a:r>
              <a:rPr lang="en-AU" sz="3600" i="1" dirty="0" smtClean="0">
                <a:sym typeface="Wingdings" pitchFamily="2" charset="2"/>
              </a:rPr>
              <a:t> concern for </a:t>
            </a:r>
            <a:r>
              <a:rPr lang="en-AU" sz="3600" b="1" i="1" dirty="0" smtClean="0">
                <a:sym typeface="Wingdings" pitchFamily="2" charset="2"/>
              </a:rPr>
              <a:t>people</a:t>
            </a:r>
            <a:r>
              <a:rPr lang="en-AU" sz="3600" i="1" dirty="0" smtClean="0">
                <a:sym typeface="Wingdings" pitchFamily="2" charset="2"/>
              </a:rPr>
              <a:t> </a:t>
            </a:r>
            <a:r>
              <a:rPr lang="en-AU" sz="3600" i="1" dirty="0" err="1" smtClean="0">
                <a:sym typeface="Wingdings" pitchFamily="2" charset="2"/>
              </a:rPr>
              <a:t>vs</a:t>
            </a:r>
            <a:r>
              <a:rPr lang="en-AU" sz="3600" i="1" dirty="0" smtClean="0">
                <a:sym typeface="Wingdings" pitchFamily="2" charset="2"/>
              </a:rPr>
              <a:t> </a:t>
            </a:r>
            <a:r>
              <a:rPr lang="en-AU" sz="3600" i="1" dirty="0" err="1" smtClean="0">
                <a:sym typeface="Wingdings" pitchFamily="2" charset="2"/>
              </a:rPr>
              <a:t>cocern</a:t>
            </a:r>
            <a:r>
              <a:rPr lang="en-AU" sz="3600" i="1" dirty="0" smtClean="0">
                <a:sym typeface="Wingdings" pitchFamily="2" charset="2"/>
              </a:rPr>
              <a:t> for  </a:t>
            </a:r>
          </a:p>
          <a:p>
            <a:pPr marL="471488" lvl="1" indent="-117475">
              <a:buNone/>
            </a:pPr>
            <a:r>
              <a:rPr lang="en-AU" sz="3600" b="1" i="1" dirty="0" smtClean="0">
                <a:sym typeface="Wingdings" pitchFamily="2" charset="2"/>
              </a:rPr>
              <a:t>    result</a:t>
            </a:r>
          </a:p>
          <a:p>
            <a:pPr marL="471488" lvl="1" indent="-117475">
              <a:buFont typeface="Arial" pitchFamily="34" charset="0"/>
              <a:buChar char="•"/>
            </a:pPr>
            <a:r>
              <a:rPr lang="en-AU" sz="3600" b="1" i="1" dirty="0" smtClean="0">
                <a:sym typeface="Wingdings" pitchFamily="2" charset="2"/>
              </a:rPr>
              <a:t>  </a:t>
            </a:r>
            <a:r>
              <a:rPr lang="en-AU" sz="3600" dirty="0" err="1" smtClean="0">
                <a:sym typeface="Wingdings" pitchFamily="2" charset="2"/>
              </a:rPr>
              <a:t>Skor</a:t>
            </a:r>
            <a:r>
              <a:rPr lang="en-AU" sz="3600" dirty="0" smtClean="0">
                <a:sym typeface="Wingdings" pitchFamily="2" charset="2"/>
              </a:rPr>
              <a:t> 1 – 9 (</a:t>
            </a:r>
            <a:r>
              <a:rPr lang="en-AU" sz="3600" dirty="0" err="1" smtClean="0">
                <a:sym typeface="Wingdings" pitchFamily="2" charset="2"/>
              </a:rPr>
              <a:t>lihat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Gambar</a:t>
            </a:r>
            <a:r>
              <a:rPr lang="en-AU" sz="3600" dirty="0" smtClean="0">
                <a:sym typeface="Wingdings" pitchFamily="2" charset="2"/>
              </a:rPr>
              <a:t> 67) </a:t>
            </a:r>
          </a:p>
          <a:p>
            <a:pPr marL="471488" lvl="1" indent="-117475">
              <a:buFont typeface="Arial" pitchFamily="34" charset="0"/>
              <a:buChar char="•"/>
            </a:pPr>
            <a:r>
              <a:rPr lang="en-AU" sz="3600" dirty="0" smtClean="0">
                <a:sym typeface="Wingdings" pitchFamily="2" charset="2"/>
              </a:rPr>
              <a:t>  Paling </a:t>
            </a:r>
            <a:r>
              <a:rPr lang="en-AU" sz="3600" dirty="0" err="1" smtClean="0">
                <a:sym typeface="Wingdings" pitchFamily="2" charset="2"/>
              </a:rPr>
              <a:t>tidak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ada</a:t>
            </a:r>
            <a:r>
              <a:rPr lang="en-AU" sz="3600" dirty="0" smtClean="0">
                <a:sym typeface="Wingdings" pitchFamily="2" charset="2"/>
              </a:rPr>
              <a:t> lima </a:t>
            </a:r>
            <a:r>
              <a:rPr lang="en-AU" sz="3600" dirty="0" err="1" smtClean="0">
                <a:sym typeface="Wingdings" pitchFamily="2" charset="2"/>
              </a:rPr>
              <a:t>gaya</a:t>
            </a:r>
            <a:r>
              <a:rPr lang="en-AU" sz="3600" dirty="0" smtClean="0">
                <a:sym typeface="Wingdings" pitchFamily="2" charset="2"/>
              </a:rPr>
              <a:t> </a:t>
            </a:r>
          </a:p>
          <a:p>
            <a:pPr marL="471488" lvl="1" indent="-117475">
              <a:buNone/>
            </a:pPr>
            <a:r>
              <a:rPr lang="en-AU" sz="3600" dirty="0" smtClean="0">
                <a:sym typeface="Wingdings" pitchFamily="2" charset="2"/>
              </a:rPr>
              <a:t>   </a:t>
            </a:r>
            <a:r>
              <a:rPr lang="en-AU" sz="3600" dirty="0" err="1" smtClean="0">
                <a:sym typeface="Wingdings" pitchFamily="2" charset="2"/>
              </a:rPr>
              <a:t>kepemimpinan</a:t>
            </a:r>
            <a:r>
              <a:rPr lang="en-AU" sz="3600" dirty="0" smtClean="0">
                <a:sym typeface="Wingdings" pitchFamily="2" charset="2"/>
              </a:rPr>
              <a:t>:  (1,9); (9,1); (1,1); (9,9); </a:t>
            </a:r>
          </a:p>
          <a:p>
            <a:pPr marL="471488" lvl="1" indent="-117475">
              <a:buNone/>
            </a:pPr>
            <a:r>
              <a:rPr lang="en-AU" sz="3600" dirty="0" smtClean="0">
                <a:sym typeface="Wingdings" pitchFamily="2" charset="2"/>
              </a:rPr>
              <a:t>   (5,5)</a:t>
            </a:r>
          </a:p>
          <a:p>
            <a:pPr marL="471488" lvl="1" indent="-117475">
              <a:buFont typeface="Arial" pitchFamily="34" charset="0"/>
              <a:buChar char="•"/>
            </a:pPr>
            <a:r>
              <a:rPr lang="en-AU" sz="3600" dirty="0" smtClean="0">
                <a:sym typeface="Wingdings" pitchFamily="2" charset="2"/>
              </a:rPr>
              <a:t>  [</a:t>
            </a:r>
            <a:r>
              <a:rPr lang="en-AU" sz="3400" dirty="0" err="1" smtClean="0">
                <a:sym typeface="Wingdings" pitchFamily="2" charset="2"/>
              </a:rPr>
              <a:t>Ingat</a:t>
            </a:r>
            <a:r>
              <a:rPr lang="en-AU" sz="3400" dirty="0" smtClean="0">
                <a:sym typeface="Wingdings" pitchFamily="2" charset="2"/>
              </a:rPr>
              <a:t> </a:t>
            </a:r>
            <a:r>
              <a:rPr lang="en-AU" sz="3400" i="1" dirty="0" smtClean="0">
                <a:sym typeface="Wingdings" pitchFamily="2" charset="2"/>
              </a:rPr>
              <a:t>“agent” </a:t>
            </a:r>
            <a:r>
              <a:rPr lang="en-AU" sz="3400" i="1" dirty="0" err="1" smtClean="0">
                <a:sym typeface="Wingdings" pitchFamily="2" charset="2"/>
              </a:rPr>
              <a:t>vs</a:t>
            </a:r>
            <a:r>
              <a:rPr lang="en-AU" sz="3400" i="1" dirty="0" smtClean="0">
                <a:sym typeface="Wingdings" pitchFamily="2" charset="2"/>
              </a:rPr>
              <a:t> “target” interdependency</a:t>
            </a:r>
            <a:r>
              <a:rPr lang="en-AU" sz="3600" dirty="0" smtClean="0">
                <a:sym typeface="Wingdings" pitchFamily="2" charset="2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</p:spPr>
        <p:txBody>
          <a:bodyPr>
            <a:normAutofit/>
          </a:bodyPr>
          <a:lstStyle/>
          <a:p>
            <a:pPr marL="471488" lvl="1" indent="-471488">
              <a:buNone/>
            </a:pPr>
            <a:r>
              <a:rPr lang="en-AU" sz="3600" dirty="0" smtClean="0"/>
              <a:t>4. </a:t>
            </a:r>
            <a:r>
              <a:rPr lang="en-AU" sz="3600" b="1" dirty="0" smtClean="0"/>
              <a:t>Contingency  Leadership</a:t>
            </a:r>
          </a:p>
          <a:p>
            <a:pPr marL="471488" lvl="1" indent="0">
              <a:buFont typeface="Wingdings" pitchFamily="2" charset="2"/>
              <a:buChar char="§"/>
            </a:pPr>
            <a:r>
              <a:rPr lang="en-AU" sz="3600" b="1" dirty="0" smtClean="0">
                <a:sym typeface="Wingdings" pitchFamily="2" charset="2"/>
              </a:rPr>
              <a:t>  </a:t>
            </a:r>
            <a:r>
              <a:rPr lang="en-AU" sz="3600" dirty="0" err="1" smtClean="0">
                <a:sym typeface="Wingdings" pitchFamily="2" charset="2"/>
              </a:rPr>
              <a:t>Menyesuaikan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situasi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pengikut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dan</a:t>
            </a:r>
            <a:r>
              <a:rPr lang="en-AU" sz="3600" dirty="0" smtClean="0">
                <a:sym typeface="Wingdings" pitchFamily="2" charset="2"/>
              </a:rPr>
              <a:t> </a:t>
            </a:r>
          </a:p>
          <a:p>
            <a:pPr marL="471488" lvl="1" indent="0">
              <a:buNone/>
            </a:pPr>
            <a:r>
              <a:rPr lang="en-AU" sz="3600" dirty="0" smtClean="0">
                <a:sym typeface="Wingdings" pitchFamily="2" charset="2"/>
              </a:rPr>
              <a:t>    </a:t>
            </a:r>
            <a:r>
              <a:rPr lang="en-AU" sz="3600" dirty="0" err="1" smtClean="0">
                <a:sym typeface="Wingdings" pitchFamily="2" charset="2"/>
              </a:rPr>
              <a:t>lingkungan</a:t>
            </a:r>
            <a:endParaRPr lang="en-AU" sz="3600" dirty="0" smtClean="0">
              <a:sym typeface="Wingdings" pitchFamily="2" charset="2"/>
            </a:endParaRPr>
          </a:p>
          <a:p>
            <a:pPr marL="471488" lvl="1" indent="0">
              <a:buFont typeface="Wingdings" pitchFamily="2" charset="2"/>
              <a:buChar char="§"/>
            </a:pPr>
            <a:r>
              <a:rPr lang="en-AU" sz="3600" dirty="0" smtClean="0">
                <a:sym typeface="Wingdings" pitchFamily="2" charset="2"/>
              </a:rPr>
              <a:t>  </a:t>
            </a:r>
            <a:r>
              <a:rPr lang="en-AU" sz="3600" dirty="0" err="1" smtClean="0">
                <a:sym typeface="Wingdings" pitchFamily="2" charset="2"/>
              </a:rPr>
              <a:t>Teori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kepemimpinan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kontijensi</a:t>
            </a:r>
            <a:r>
              <a:rPr lang="en-AU" sz="3600" dirty="0" smtClean="0">
                <a:sym typeface="Wingdings" pitchFamily="2" charset="2"/>
              </a:rPr>
              <a:t>:</a:t>
            </a:r>
          </a:p>
          <a:p>
            <a:pPr marL="1260158" lvl="2" indent="-514350">
              <a:buFont typeface="+mj-lt"/>
              <a:buAutoNum type="arabicParenR"/>
            </a:pPr>
            <a:r>
              <a:rPr lang="en-AU" sz="3300" dirty="0" err="1" smtClean="0">
                <a:sym typeface="Wingdings" pitchFamily="2" charset="2"/>
              </a:rPr>
              <a:t>Kontinum</a:t>
            </a:r>
            <a:r>
              <a:rPr lang="en-AU" sz="3300" dirty="0" smtClean="0">
                <a:sym typeface="Wingdings" pitchFamily="2" charset="2"/>
              </a:rPr>
              <a:t> </a:t>
            </a:r>
            <a:r>
              <a:rPr lang="en-AU" sz="3300" dirty="0" err="1" smtClean="0">
                <a:sym typeface="Wingdings" pitchFamily="2" charset="2"/>
              </a:rPr>
              <a:t>Perilaku</a:t>
            </a:r>
            <a:r>
              <a:rPr lang="en-AU" sz="3300" dirty="0" smtClean="0">
                <a:sym typeface="Wingdings" pitchFamily="2" charset="2"/>
              </a:rPr>
              <a:t> </a:t>
            </a:r>
            <a:r>
              <a:rPr lang="en-AU" sz="3300" dirty="0" err="1" smtClean="0">
                <a:sym typeface="Wingdings" pitchFamily="2" charset="2"/>
              </a:rPr>
              <a:t>Pemimpin</a:t>
            </a:r>
            <a:r>
              <a:rPr lang="en-AU" sz="3300" dirty="0" smtClean="0">
                <a:sym typeface="Wingdings" pitchFamily="2" charset="2"/>
              </a:rPr>
              <a:t> (</a:t>
            </a:r>
            <a:r>
              <a:rPr lang="en-AU" sz="3300" dirty="0" err="1" smtClean="0">
                <a:sym typeface="Wingdings" pitchFamily="2" charset="2"/>
              </a:rPr>
              <a:t>Gb</a:t>
            </a:r>
            <a:r>
              <a:rPr lang="en-AU" sz="3300" dirty="0" smtClean="0">
                <a:sym typeface="Wingdings" pitchFamily="2" charset="2"/>
              </a:rPr>
              <a:t> 70)</a:t>
            </a:r>
          </a:p>
          <a:p>
            <a:pPr marL="1260158" lvl="2" indent="-514350">
              <a:buFont typeface="+mj-lt"/>
              <a:buAutoNum type="arabicParenR"/>
            </a:pPr>
            <a:r>
              <a:rPr lang="en-AU" sz="3300" dirty="0" err="1" smtClean="0">
                <a:sym typeface="Wingdings" pitchFamily="2" charset="2"/>
              </a:rPr>
              <a:t>Berbagi</a:t>
            </a:r>
            <a:r>
              <a:rPr lang="en-AU" sz="3300" dirty="0" smtClean="0">
                <a:sym typeface="Wingdings" pitchFamily="2" charset="2"/>
              </a:rPr>
              <a:t> </a:t>
            </a:r>
            <a:r>
              <a:rPr lang="en-AU" sz="3300" dirty="0" err="1" smtClean="0">
                <a:sym typeface="Wingdings" pitchFamily="2" charset="2"/>
              </a:rPr>
              <a:t>kekuasaan</a:t>
            </a:r>
            <a:r>
              <a:rPr lang="en-AU" sz="3300" dirty="0" smtClean="0">
                <a:sym typeface="Wingdings" pitchFamily="2" charset="2"/>
              </a:rPr>
              <a:t> (</a:t>
            </a:r>
            <a:r>
              <a:rPr lang="en-AU" sz="3300" dirty="0" err="1" smtClean="0">
                <a:sym typeface="Wingdings" pitchFamily="2" charset="2"/>
              </a:rPr>
              <a:t>Gb</a:t>
            </a:r>
            <a:r>
              <a:rPr lang="en-AU" sz="3300" dirty="0" smtClean="0">
                <a:sym typeface="Wingdings" pitchFamily="2" charset="2"/>
              </a:rPr>
              <a:t> 71)</a:t>
            </a:r>
          </a:p>
          <a:p>
            <a:pPr marL="1260158" lvl="2" indent="-514350">
              <a:buFont typeface="+mj-lt"/>
              <a:buAutoNum type="arabicParenR"/>
            </a:pPr>
            <a:r>
              <a:rPr lang="en-AU" sz="3300" dirty="0" smtClean="0">
                <a:sym typeface="Wingdings" pitchFamily="2" charset="2"/>
              </a:rPr>
              <a:t>Leadership Match Concept (LPC Scale)</a:t>
            </a:r>
          </a:p>
          <a:p>
            <a:pPr marL="1260158" lvl="2" indent="-514350">
              <a:buFont typeface="+mj-lt"/>
              <a:buAutoNum type="arabicParenR"/>
            </a:pPr>
            <a:r>
              <a:rPr lang="en-AU" sz="3300" dirty="0" err="1" smtClean="0">
                <a:sym typeface="Wingdings" pitchFamily="2" charset="2"/>
              </a:rPr>
              <a:t>Kepemimpinan</a:t>
            </a:r>
            <a:r>
              <a:rPr lang="en-AU" sz="3300" dirty="0" smtClean="0">
                <a:sym typeface="Wingdings" pitchFamily="2" charset="2"/>
              </a:rPr>
              <a:t> </a:t>
            </a:r>
            <a:r>
              <a:rPr lang="en-AU" sz="3300" dirty="0" err="1" smtClean="0">
                <a:sym typeface="Wingdings" pitchFamily="2" charset="2"/>
              </a:rPr>
              <a:t>situasional</a:t>
            </a:r>
            <a:r>
              <a:rPr lang="en-AU" sz="3300" dirty="0" smtClean="0">
                <a:sym typeface="Wingdings" pitchFamily="2" charset="2"/>
              </a:rPr>
              <a:t>, </a:t>
            </a:r>
            <a:r>
              <a:rPr lang="en-AU" sz="3300" dirty="0" err="1" smtClean="0">
                <a:sym typeface="Wingdings" pitchFamily="2" charset="2"/>
              </a:rPr>
              <a:t>asumsi</a:t>
            </a:r>
            <a:r>
              <a:rPr lang="en-AU" sz="3300" dirty="0" smtClean="0">
                <a:sym typeface="Wingdings" pitchFamily="2" charset="2"/>
              </a:rPr>
              <a:t>:</a:t>
            </a:r>
          </a:p>
          <a:p>
            <a:pPr marL="1534478" lvl="3" indent="-514350">
              <a:buFont typeface="Arial" pitchFamily="34" charset="0"/>
              <a:buChar char="•"/>
            </a:pPr>
            <a:r>
              <a:rPr lang="en-AU" sz="3200" dirty="0" err="1" smtClean="0">
                <a:sym typeface="Wingdings" pitchFamily="2" charset="2"/>
              </a:rPr>
              <a:t>Tak</a:t>
            </a:r>
            <a:r>
              <a:rPr lang="en-AU" sz="3200" dirty="0" smtClean="0">
                <a:sym typeface="Wingdings" pitchFamily="2" charset="2"/>
              </a:rPr>
              <a:t> </a:t>
            </a:r>
            <a:r>
              <a:rPr lang="en-AU" sz="3200" dirty="0" err="1" smtClean="0">
                <a:sym typeface="Wingdings" pitchFamily="2" charset="2"/>
              </a:rPr>
              <a:t>ada</a:t>
            </a:r>
            <a:r>
              <a:rPr lang="en-AU" sz="3200" dirty="0" smtClean="0">
                <a:sym typeface="Wingdings" pitchFamily="2" charset="2"/>
              </a:rPr>
              <a:t> </a:t>
            </a:r>
            <a:r>
              <a:rPr lang="en-AU" sz="3200" dirty="0" err="1" smtClean="0">
                <a:sym typeface="Wingdings" pitchFamily="2" charset="2"/>
              </a:rPr>
              <a:t>gaya</a:t>
            </a:r>
            <a:r>
              <a:rPr lang="en-AU" sz="3200" dirty="0" smtClean="0">
                <a:sym typeface="Wingdings" pitchFamily="2" charset="2"/>
              </a:rPr>
              <a:t> </a:t>
            </a:r>
            <a:r>
              <a:rPr lang="en-AU" sz="3200" dirty="0" err="1" smtClean="0">
                <a:sym typeface="Wingdings" pitchFamily="2" charset="2"/>
              </a:rPr>
              <a:t>kepemimpinan</a:t>
            </a:r>
            <a:r>
              <a:rPr lang="en-AU" sz="3200" dirty="0" smtClean="0">
                <a:sym typeface="Wingdings" pitchFamily="2" charset="2"/>
              </a:rPr>
              <a:t> </a:t>
            </a:r>
            <a:r>
              <a:rPr lang="en-AU" sz="3200" dirty="0" err="1" smtClean="0">
                <a:sym typeface="Wingdings" pitchFamily="2" charset="2"/>
              </a:rPr>
              <a:t>terbaik</a:t>
            </a:r>
            <a:endParaRPr lang="en-AU" sz="3200" dirty="0" smtClean="0">
              <a:sym typeface="Wingdings" pitchFamily="2" charset="2"/>
            </a:endParaRPr>
          </a:p>
          <a:p>
            <a:pPr marL="1534478" lvl="3" indent="-514350">
              <a:buFont typeface="Arial" pitchFamily="34" charset="0"/>
              <a:buChar char="•"/>
            </a:pPr>
            <a:r>
              <a:rPr lang="en-AU" sz="3200" dirty="0" err="1" smtClean="0">
                <a:sym typeface="Wingdings" pitchFamily="2" charset="2"/>
              </a:rPr>
              <a:t>Tergantung</a:t>
            </a:r>
            <a:r>
              <a:rPr lang="en-AU" sz="3200" dirty="0" smtClean="0">
                <a:sym typeface="Wingdings" pitchFamily="2" charset="2"/>
              </a:rPr>
              <a:t>: </a:t>
            </a:r>
            <a:r>
              <a:rPr lang="en-AU" sz="3200" i="1" dirty="0" smtClean="0">
                <a:sym typeface="Wingdings" pitchFamily="2" charset="2"/>
              </a:rPr>
              <a:t>task, relationship, follower</a:t>
            </a:r>
          </a:p>
          <a:p>
            <a:pPr marL="1260158" lvl="2" indent="-514350">
              <a:buFont typeface="+mj-lt"/>
              <a:buAutoNum type="arabicParenR"/>
            </a:pPr>
            <a:endParaRPr lang="en-AU" sz="33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</p:spPr>
        <p:txBody>
          <a:bodyPr>
            <a:normAutofit/>
          </a:bodyPr>
          <a:lstStyle/>
          <a:p>
            <a:pPr marL="471488" lvl="1" indent="-471488">
              <a:buNone/>
            </a:pPr>
            <a:r>
              <a:rPr lang="en-AU" sz="3600" dirty="0" smtClean="0"/>
              <a:t>5. </a:t>
            </a:r>
            <a:r>
              <a:rPr lang="en-AU" sz="3600" dirty="0" err="1" smtClean="0"/>
              <a:t>Kepemimpinan</a:t>
            </a:r>
            <a:r>
              <a:rPr lang="en-AU" sz="3600" dirty="0" smtClean="0"/>
              <a:t> </a:t>
            </a:r>
            <a:r>
              <a:rPr lang="en-AU" sz="3600" dirty="0" err="1" smtClean="0"/>
              <a:t>berdasar</a:t>
            </a:r>
            <a:r>
              <a:rPr lang="en-AU" sz="3600" dirty="0" smtClean="0"/>
              <a:t> </a:t>
            </a:r>
            <a:r>
              <a:rPr lang="en-AU" sz="3600" dirty="0" err="1" smtClean="0"/>
              <a:t>Keputusan</a:t>
            </a:r>
            <a:endParaRPr lang="en-AU" sz="3600" b="1" dirty="0" smtClean="0"/>
          </a:p>
          <a:p>
            <a:pPr marL="471488" lvl="1" indent="0">
              <a:buFont typeface="Wingdings" pitchFamily="2" charset="2"/>
              <a:buChar char="§"/>
            </a:pPr>
            <a:r>
              <a:rPr lang="en-AU" sz="3600" b="1" dirty="0" smtClean="0">
                <a:sym typeface="Wingdings" pitchFamily="2" charset="2"/>
              </a:rPr>
              <a:t>  </a:t>
            </a:r>
            <a:r>
              <a:rPr lang="en-AU" sz="3600" dirty="0" err="1" smtClean="0">
                <a:sym typeface="Wingdings" pitchFamily="2" charset="2"/>
              </a:rPr>
              <a:t>Fungsi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penting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kepemimpinan</a:t>
            </a:r>
            <a:r>
              <a:rPr lang="en-AU" sz="3600" dirty="0" smtClean="0">
                <a:sym typeface="Wingdings" pitchFamily="2" charset="2"/>
              </a:rPr>
              <a:t>  </a:t>
            </a:r>
          </a:p>
          <a:p>
            <a:pPr marL="471488" lvl="1" indent="0">
              <a:buNone/>
            </a:pPr>
            <a:r>
              <a:rPr lang="en-AU" sz="3600" dirty="0" smtClean="0">
                <a:sym typeface="Wingdings" pitchFamily="2" charset="2"/>
              </a:rPr>
              <a:t>    </a:t>
            </a:r>
            <a:r>
              <a:rPr lang="en-AU" sz="3600" dirty="0" err="1" smtClean="0">
                <a:sym typeface="Wingdings" pitchFamily="2" charset="2"/>
              </a:rPr>
              <a:t>pembuatan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keputusan</a:t>
            </a:r>
            <a:endParaRPr lang="en-AU" sz="3600" dirty="0" smtClean="0">
              <a:sym typeface="Wingdings" pitchFamily="2" charset="2"/>
            </a:endParaRPr>
          </a:p>
          <a:p>
            <a:pPr marL="471488" lvl="1" indent="0">
              <a:buFont typeface="Wingdings" pitchFamily="2" charset="2"/>
              <a:buChar char="§"/>
            </a:pPr>
            <a:r>
              <a:rPr lang="en-AU" sz="3600" dirty="0" smtClean="0">
                <a:sym typeface="Wingdings" pitchFamily="2" charset="2"/>
              </a:rPr>
              <a:t>  </a:t>
            </a:r>
            <a:r>
              <a:rPr lang="en-AU" sz="3600" dirty="0" err="1" smtClean="0">
                <a:sym typeface="Wingdings" pitchFamily="2" charset="2"/>
              </a:rPr>
              <a:t>Lihat</a:t>
            </a:r>
            <a:r>
              <a:rPr lang="en-AU" sz="3600" dirty="0" smtClean="0">
                <a:sym typeface="Wingdings" pitchFamily="2" charset="2"/>
              </a:rPr>
              <a:t> “</a:t>
            </a:r>
            <a:r>
              <a:rPr lang="en-AU" sz="3600" dirty="0" err="1" smtClean="0">
                <a:sym typeface="Wingdings" pitchFamily="2" charset="2"/>
              </a:rPr>
              <a:t>Pohon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dirty="0" err="1" smtClean="0">
                <a:sym typeface="Wingdings" pitchFamily="2" charset="2"/>
              </a:rPr>
              <a:t>Keputusan</a:t>
            </a:r>
            <a:r>
              <a:rPr lang="en-AU" sz="3600" dirty="0" smtClean="0">
                <a:sym typeface="Wingdings" pitchFamily="2" charset="2"/>
              </a:rPr>
              <a:t>” (</a:t>
            </a:r>
            <a:r>
              <a:rPr lang="en-AU" sz="3600" dirty="0" err="1" smtClean="0">
                <a:sym typeface="Wingdings" pitchFamily="2" charset="2"/>
              </a:rPr>
              <a:t>Gb</a:t>
            </a:r>
            <a:r>
              <a:rPr lang="en-AU" sz="3600" dirty="0" smtClean="0">
                <a:sym typeface="Wingdings" pitchFamily="2" charset="2"/>
              </a:rPr>
              <a:t> 82)</a:t>
            </a:r>
          </a:p>
          <a:p>
            <a:pPr marL="742950" lvl="1" indent="-742950">
              <a:buAutoNum type="arabicPeriod" startAt="6"/>
            </a:pPr>
            <a:endParaRPr lang="en-AU" sz="3600" dirty="0" smtClean="0">
              <a:sym typeface="Wingdings" pitchFamily="2" charset="2"/>
            </a:endParaRPr>
          </a:p>
          <a:p>
            <a:pPr marL="742950" lvl="1" indent="-742950">
              <a:buAutoNum type="arabicPeriod" startAt="6"/>
            </a:pPr>
            <a:r>
              <a:rPr lang="en-AU" sz="3600" dirty="0" err="1" smtClean="0">
                <a:sym typeface="Wingdings" pitchFamily="2" charset="2"/>
              </a:rPr>
              <a:t>Kepemimpinan</a:t>
            </a:r>
            <a:r>
              <a:rPr lang="en-AU" sz="3600" dirty="0" smtClean="0">
                <a:sym typeface="Wingdings" pitchFamily="2" charset="2"/>
              </a:rPr>
              <a:t> </a:t>
            </a:r>
            <a:r>
              <a:rPr lang="en-AU" sz="3600" i="1" dirty="0" smtClean="0">
                <a:sym typeface="Wingdings" pitchFamily="2" charset="2"/>
              </a:rPr>
              <a:t>Primal </a:t>
            </a:r>
            <a:r>
              <a:rPr lang="en-AU" sz="3600" dirty="0" smtClean="0">
                <a:sym typeface="Wingdings" pitchFamily="2" charset="2"/>
              </a:rPr>
              <a:t>(</a:t>
            </a:r>
            <a:r>
              <a:rPr lang="en-AU" sz="3600" dirty="0" err="1" smtClean="0">
                <a:sym typeface="Wingdings" pitchFamily="2" charset="2"/>
              </a:rPr>
              <a:t>Utama</a:t>
            </a:r>
            <a:r>
              <a:rPr lang="en-AU" sz="3600" dirty="0" smtClean="0">
                <a:sym typeface="Wingdings" pitchFamily="2" charset="2"/>
              </a:rPr>
              <a:t>)</a:t>
            </a:r>
          </a:p>
          <a:p>
            <a:pPr marL="1016000" lvl="2" indent="-544513">
              <a:buFont typeface="Arial" pitchFamily="34" charset="0"/>
              <a:buChar char="•"/>
            </a:pPr>
            <a:r>
              <a:rPr lang="en-AU" sz="3000" dirty="0" smtClean="0">
                <a:sym typeface="Wingdings" pitchFamily="2" charset="2"/>
              </a:rPr>
              <a:t>“</a:t>
            </a:r>
            <a:r>
              <a:rPr lang="en-AU" sz="3000" dirty="0" err="1" smtClean="0">
                <a:sym typeface="Wingdings" pitchFamily="2" charset="2"/>
              </a:rPr>
              <a:t>Pemimpin</a:t>
            </a:r>
            <a:r>
              <a:rPr lang="en-AU" sz="3000" dirty="0" smtClean="0">
                <a:sym typeface="Wingdings" pitchFamily="2" charset="2"/>
              </a:rPr>
              <a:t> </a:t>
            </a:r>
            <a:r>
              <a:rPr lang="en-AU" sz="3000" dirty="0" err="1" smtClean="0">
                <a:sym typeface="Wingdings" pitchFamily="2" charset="2"/>
              </a:rPr>
              <a:t>yg</a:t>
            </a:r>
            <a:r>
              <a:rPr lang="en-AU" sz="3000" dirty="0" smtClean="0">
                <a:sym typeface="Wingdings" pitchFamily="2" charset="2"/>
              </a:rPr>
              <a:t> </a:t>
            </a:r>
            <a:r>
              <a:rPr lang="en-AU" sz="3000" dirty="0" err="1" smtClean="0">
                <a:sym typeface="Wingdings" pitchFamily="2" charset="2"/>
              </a:rPr>
              <a:t>menggerakkan</a:t>
            </a:r>
            <a:r>
              <a:rPr lang="en-AU" sz="3000" dirty="0" smtClean="0">
                <a:sym typeface="Wingdings" pitchFamily="2" charset="2"/>
              </a:rPr>
              <a:t>”</a:t>
            </a:r>
          </a:p>
          <a:p>
            <a:pPr marL="1016000" lvl="2" indent="-544513">
              <a:buFont typeface="Arial" pitchFamily="34" charset="0"/>
              <a:buChar char="•"/>
            </a:pPr>
            <a:r>
              <a:rPr lang="en-AU" sz="3000" dirty="0" smtClean="0">
                <a:sym typeface="Wingdings" pitchFamily="2" charset="2"/>
              </a:rPr>
              <a:t>“</a:t>
            </a:r>
            <a:r>
              <a:rPr lang="en-AU" sz="3000" dirty="0" err="1" smtClean="0">
                <a:sym typeface="Wingdings" pitchFamily="2" charset="2"/>
              </a:rPr>
              <a:t>Pemimpin</a:t>
            </a:r>
            <a:r>
              <a:rPr lang="en-AU" sz="3000" dirty="0" smtClean="0">
                <a:sym typeface="Wingdings" pitchFamily="2" charset="2"/>
              </a:rPr>
              <a:t> </a:t>
            </a:r>
            <a:r>
              <a:rPr lang="en-AU" sz="3000" dirty="0" err="1" smtClean="0">
                <a:sym typeface="Wingdings" pitchFamily="2" charset="2"/>
              </a:rPr>
              <a:t>yg</a:t>
            </a:r>
            <a:r>
              <a:rPr lang="en-AU" sz="3000" dirty="0" smtClean="0">
                <a:sym typeface="Wingdings" pitchFamily="2" charset="2"/>
              </a:rPr>
              <a:t> </a:t>
            </a:r>
            <a:r>
              <a:rPr lang="en-AU" sz="3000" dirty="0" err="1" smtClean="0">
                <a:sym typeface="Wingdings" pitchFamily="2" charset="2"/>
              </a:rPr>
              <a:t>menginspirasi</a:t>
            </a:r>
            <a:r>
              <a:rPr lang="en-AU" sz="3000" dirty="0" smtClean="0">
                <a:sym typeface="Wingdings" pitchFamily="2" charset="2"/>
              </a:rPr>
              <a:t>”</a:t>
            </a:r>
          </a:p>
          <a:p>
            <a:pPr marL="1016000" lvl="2" indent="-544513">
              <a:buFont typeface="Arial" pitchFamily="34" charset="0"/>
              <a:buChar char="•"/>
            </a:pPr>
            <a:r>
              <a:rPr lang="en-AU" sz="3000" i="1" dirty="0" smtClean="0">
                <a:sym typeface="Wingdings" pitchFamily="2" charset="2"/>
              </a:rPr>
              <a:t>The power of emotional intelligent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AU" sz="5400" b="1" dirty="0" smtClean="0"/>
              <a:t>C. Toxic Leadership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/>
          </a:bodyPr>
          <a:lstStyle/>
          <a:p>
            <a:pPr marL="1111568" lvl="2" indent="-471488">
              <a:buFont typeface="Wingdings" pitchFamily="2" charset="2"/>
              <a:buChar char="ü"/>
            </a:pPr>
            <a:endParaRPr lang="en-AU" sz="3300" dirty="0" smtClean="0">
              <a:sym typeface="Wingdings" pitchFamily="2" charset="2"/>
            </a:endParaRPr>
          </a:p>
          <a:p>
            <a:pPr marL="1111568" lvl="2" indent="-471488">
              <a:buFont typeface="Wingdings" pitchFamily="2" charset="2"/>
              <a:buChar char="ü"/>
            </a:pPr>
            <a:r>
              <a:rPr lang="en-AU" sz="4000" dirty="0" err="1" smtClean="0">
                <a:sym typeface="Wingdings" pitchFamily="2" charset="2"/>
              </a:rPr>
              <a:t>Kepemimpinan</a:t>
            </a:r>
            <a:r>
              <a:rPr lang="en-AU" sz="4000" dirty="0" smtClean="0">
                <a:sym typeface="Wingdings" pitchFamily="2" charset="2"/>
              </a:rPr>
              <a:t> yang </a:t>
            </a:r>
            <a:r>
              <a:rPr lang="en-AU" sz="4000" dirty="0" err="1" smtClean="0">
                <a:sym typeface="Wingdings" pitchFamily="2" charset="2"/>
              </a:rPr>
              <a:t>tidak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etis</a:t>
            </a:r>
            <a:r>
              <a:rPr lang="en-AU" sz="4000" dirty="0" smtClean="0">
                <a:sym typeface="Wingdings" pitchFamily="2" charset="2"/>
              </a:rPr>
              <a:t>, </a:t>
            </a:r>
            <a:r>
              <a:rPr lang="en-AU" sz="4000" dirty="0" err="1" smtClean="0">
                <a:sym typeface="Wingdings" pitchFamily="2" charset="2"/>
              </a:rPr>
              <a:t>tidak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berintegritas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dan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disfungsional</a:t>
            </a:r>
            <a:endParaRPr lang="en-AU" sz="4000" dirty="0" smtClean="0">
              <a:sym typeface="Wingdings" pitchFamily="2" charset="2"/>
            </a:endParaRPr>
          </a:p>
          <a:p>
            <a:pPr marL="1111568" lvl="2" indent="-471488">
              <a:buFont typeface="Wingdings" pitchFamily="2" charset="2"/>
              <a:buChar char="ü"/>
            </a:pPr>
            <a:r>
              <a:rPr lang="en-AU" sz="4000" dirty="0" err="1" smtClean="0">
                <a:sym typeface="Wingdings" pitchFamily="2" charset="2"/>
              </a:rPr>
              <a:t>Menyalahgunakan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kekuasaan</a:t>
            </a:r>
            <a:r>
              <a:rPr lang="en-AU" sz="4000" dirty="0" smtClean="0">
                <a:sym typeface="Wingdings" pitchFamily="2" charset="2"/>
              </a:rPr>
              <a:t> (</a:t>
            </a:r>
            <a:r>
              <a:rPr lang="en-AU" sz="4000" i="1" dirty="0" smtClean="0">
                <a:sym typeface="Wingdings" pitchFamily="2" charset="2"/>
              </a:rPr>
              <a:t>abuse of power</a:t>
            </a:r>
            <a:r>
              <a:rPr lang="en-AU" sz="4000" dirty="0" smtClean="0">
                <a:sym typeface="Wingdings" pitchFamily="2" charset="2"/>
              </a:rPr>
              <a:t>)</a:t>
            </a:r>
          </a:p>
          <a:p>
            <a:pPr marL="1111568" lvl="2" indent="-471488">
              <a:buFont typeface="Wingdings" pitchFamily="2" charset="2"/>
              <a:buChar char="ü"/>
            </a:pPr>
            <a:r>
              <a:rPr lang="en-AU" sz="4000" dirty="0" err="1" smtClean="0">
                <a:sym typeface="Wingdings" pitchFamily="2" charset="2"/>
              </a:rPr>
              <a:t>Bagaimana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mengatasinya</a:t>
            </a:r>
            <a:r>
              <a:rPr lang="en-AU" sz="4000" smtClean="0">
                <a:sym typeface="Wingdings" pitchFamily="2" charset="2"/>
              </a:rPr>
              <a:t>? </a:t>
            </a:r>
            <a:endParaRPr lang="en-AU" sz="4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AU" sz="8800" dirty="0" smtClean="0">
              <a:latin typeface="Brush Script MT" pitchFamily="66" charset="0"/>
            </a:endParaRPr>
          </a:p>
          <a:p>
            <a:pPr algn="ctr">
              <a:buNone/>
            </a:pPr>
            <a:r>
              <a:rPr lang="en-AU" sz="8800" dirty="0" err="1" smtClean="0">
                <a:latin typeface="Brush Script MT" pitchFamily="66" charset="0"/>
              </a:rPr>
              <a:t>Terima</a:t>
            </a:r>
            <a:r>
              <a:rPr lang="en-AU" sz="8800" dirty="0" smtClean="0">
                <a:latin typeface="Brush Script MT" pitchFamily="66" charset="0"/>
              </a:rPr>
              <a:t> </a:t>
            </a:r>
            <a:r>
              <a:rPr lang="en-AU" sz="8800" dirty="0" err="1" smtClean="0">
                <a:latin typeface="Brush Script MT" pitchFamily="66" charset="0"/>
              </a:rPr>
              <a:t>Kasih</a:t>
            </a:r>
            <a:endParaRPr lang="en-AU" sz="88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752</TotalTime>
  <Words>321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Rounded MT Bold</vt:lpstr>
      <vt:lpstr>Brush Script MT</vt:lpstr>
      <vt:lpstr>Calibri</vt:lpstr>
      <vt:lpstr>Constantia</vt:lpstr>
      <vt:lpstr>Courier New</vt:lpstr>
      <vt:lpstr>Wingdings</vt:lpstr>
      <vt:lpstr>Wingdings 2</vt:lpstr>
      <vt:lpstr>Flow</vt:lpstr>
      <vt:lpstr>GAYA KEPEMIMPINAN (Leadership Style) </vt:lpstr>
      <vt:lpstr>A. Pengertian</vt:lpstr>
      <vt:lpstr>B. Teori Gaya Kepemimpinan</vt:lpstr>
      <vt:lpstr>PowerPoint Presentation</vt:lpstr>
      <vt:lpstr>PowerPoint Presentation</vt:lpstr>
      <vt:lpstr>PowerPoint Presentation</vt:lpstr>
      <vt:lpstr>PowerPoint Presentation</vt:lpstr>
      <vt:lpstr>C. Toxic Leadership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ENTREPRENEURIAL LEADERSHIP</dc:title>
  <dc:creator>jica-bakorkamla</dc:creator>
  <cp:lastModifiedBy>rathoyo</cp:lastModifiedBy>
  <cp:revision>41</cp:revision>
  <dcterms:created xsi:type="dcterms:W3CDTF">2016-09-09T22:00:24Z</dcterms:created>
  <dcterms:modified xsi:type="dcterms:W3CDTF">2018-09-16T01:59:10Z</dcterms:modified>
</cp:coreProperties>
</file>