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72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75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71" r:id="rId2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A63D6-96AA-444F-B79F-0F6CD6F8EE43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EE06-0265-4BD1-B9E7-F72A1FFC999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383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E37E177F-986C-409F-98BE-E5E6F5440BD0}" type="slidenum">
              <a:rPr kumimoji="0" lang="zh-CN" altLang="en-US" sz="1300" smtClean="0">
                <a:latin typeface="Tahoma" panose="020B0604030504040204" pitchFamily="34" charset="0"/>
              </a:rPr>
              <a:pPr>
                <a:spcBef>
                  <a:spcPct val="20000"/>
                </a:spcBef>
              </a:pPr>
              <a:t>5</a:t>
            </a:fld>
            <a:endParaRPr kumimoji="0" lang="en-US" altLang="zh-CN" sz="1300" smtClean="0">
              <a:latin typeface="Tahom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4299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68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64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27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2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365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189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42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17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00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187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23C7C2-3985-49C6-902E-EB30FD56066A}" type="datetimeFigureOut">
              <a:rPr lang="id-ID" smtClean="0"/>
              <a:t>27/06/2019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FB0FF25-F524-455E-90AB-D42A00B12955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8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ThinkingMan_Rodin.jpg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697480"/>
            <a:ext cx="8240486" cy="1463040"/>
          </a:xfrm>
        </p:spPr>
        <p:txBody>
          <a:bodyPr>
            <a:normAutofit/>
          </a:bodyPr>
          <a:lstStyle/>
          <a:p>
            <a:r>
              <a:rPr lang="en-US" altLang="id-ID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</a:t>
            </a:r>
            <a:endParaRPr lang="id-ID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465137"/>
            <a:ext cx="4430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Deddy S Bratakusumah, PhD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515601" y="4465137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/>
              <a:t>2017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39452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23552" y="223260"/>
            <a:ext cx="8911687" cy="81472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DATA CONTOH  </a:t>
            </a:r>
            <a:endParaRPr lang="id-ID" sz="2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10235" y="223260"/>
            <a:ext cx="7019364" cy="5849677"/>
            <a:chOff x="1210235" y="223260"/>
            <a:chExt cx="7019364" cy="5849677"/>
          </a:xfrm>
        </p:grpSpPr>
        <p:grpSp>
          <p:nvGrpSpPr>
            <p:cNvPr id="6" name="Group 5"/>
            <p:cNvGrpSpPr/>
            <p:nvPr/>
          </p:nvGrpSpPr>
          <p:grpSpPr>
            <a:xfrm>
              <a:off x="1210235" y="223260"/>
              <a:ext cx="7019364" cy="5849677"/>
              <a:chOff x="2218765" y="804281"/>
              <a:chExt cx="7019364" cy="5849677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18765" y="804281"/>
                <a:ext cx="6804211" cy="1759228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3384" y="2920347"/>
                <a:ext cx="6869049" cy="1815353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17690" y="4910925"/>
                <a:ext cx="6920439" cy="1743033"/>
              </a:xfrm>
              <a:prstGeom prst="rect">
                <a:avLst/>
              </a:prstGeom>
            </p:spPr>
          </p:pic>
          <p:cxnSp>
            <p:nvCxnSpPr>
              <p:cNvPr id="7" name="Straight Connector 6"/>
              <p:cNvCxnSpPr/>
              <p:nvPr/>
            </p:nvCxnSpPr>
            <p:spPr>
              <a:xfrm flipV="1">
                <a:off x="2218765" y="2783541"/>
                <a:ext cx="6454588" cy="4034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2218765" y="4803142"/>
                <a:ext cx="6454588" cy="4034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ight Arrow 7"/>
            <p:cNvSpPr/>
            <p:nvPr/>
          </p:nvSpPr>
          <p:spPr>
            <a:xfrm flipH="1">
              <a:off x="7315200" y="3247002"/>
              <a:ext cx="215153" cy="46438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6462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296" y="591453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1. KELAYAKAN EKONOMI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911" y="2194433"/>
            <a:ext cx="9197790" cy="2878312"/>
          </a:xfrm>
        </p:spPr>
        <p:txBody>
          <a:bodyPr>
            <a:normAutofit/>
          </a:bodyPr>
          <a:lstStyle/>
          <a:p>
            <a:pPr marL="0" indent="0" defTabSz="179388">
              <a:buNone/>
            </a:pPr>
            <a:r>
              <a:rPr lang="en-US" sz="2400" dirty="0" smtClean="0"/>
              <a:t>DIKATAKAN LAYAK ATAU EFISIEN SECARA EKONOMIS MANAKALA MANFAAT DARI SUATU PROGRAM LEBIH BESAR DARIPADA BIAYA UNTUK PROGRAM TERSEBUT.</a:t>
            </a:r>
          </a:p>
          <a:p>
            <a:pPr marL="0" indent="0" defTabSz="179388">
              <a:buNone/>
            </a:pPr>
            <a:endParaRPr lang="en-US" sz="2400" dirty="0" smtClean="0"/>
          </a:p>
          <a:p>
            <a:pPr marL="0" indent="0" defTabSz="179388">
              <a:buNone/>
            </a:pPr>
            <a:r>
              <a:rPr lang="en-US" sz="2000" dirty="0" smtClean="0"/>
              <a:t>(DARI DATA CONTOH, </a:t>
            </a:r>
            <a:r>
              <a:rPr lang="en-US" sz="2000" b="1" dirty="0" smtClean="0">
                <a:solidFill>
                  <a:srgbClr val="FF0000"/>
                </a:solidFill>
              </a:rPr>
              <a:t>PROGRAM B</a:t>
            </a:r>
            <a:r>
              <a:rPr lang="en-US" sz="2000" dirty="0" smtClean="0"/>
              <a:t> LAYAK SECARA EKONOMI KARENA BENEFIT 	LEBIH BESAR DARI COST)</a:t>
            </a:r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689424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2. KRITERIA PARETO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156" y="2227090"/>
            <a:ext cx="9412689" cy="3008940"/>
          </a:xfrm>
        </p:spPr>
        <p:txBody>
          <a:bodyPr>
            <a:normAutofit/>
          </a:bodyPr>
          <a:lstStyle/>
          <a:p>
            <a:pPr marL="0" indent="0" defTabSz="179388">
              <a:buNone/>
            </a:pPr>
            <a:r>
              <a:rPr lang="en-US" sz="2400" dirty="0" smtClean="0"/>
              <a:t>SUATU PROGRAM ATAU KEBIJAKAN DIKATAKAN BAIK MANAKALA SETIDAKNYA ADA SEORANG YANG MENJADI DIUNTUNGKAN (“BETTER OFF”) DAN TAK SEORANGPUN YANG AKAN MENJADI DIRUGIKAN (“WORSE OFF)</a:t>
            </a:r>
          </a:p>
          <a:p>
            <a:pPr marL="0" indent="0" defTabSz="179388">
              <a:buNone/>
            </a:pPr>
            <a:r>
              <a:rPr lang="en-US" sz="2400" dirty="0" smtClean="0"/>
              <a:t>	</a:t>
            </a:r>
          </a:p>
          <a:p>
            <a:pPr marL="0" indent="0" defTabSz="179388">
              <a:buNone/>
            </a:pPr>
            <a:r>
              <a:rPr lang="en-US" sz="2000" dirty="0" smtClean="0"/>
              <a:t>(DARI DATA CONTOH, PROGRAM B MESKIPUN LAYAK SECARA EKONOMI NAMUN 	TIDAK ADIL KARENA ADA YANG DIRUGIKAN YAKNI SI C. MAKA DENGAN KRITERIA 	PARETO </a:t>
            </a:r>
            <a:r>
              <a:rPr lang="en-US" sz="2000" dirty="0" smtClean="0">
                <a:solidFill>
                  <a:srgbClr val="FF0000"/>
                </a:solidFill>
              </a:rPr>
              <a:t>PROGRAM C </a:t>
            </a:r>
            <a:r>
              <a:rPr lang="en-US" sz="2000" dirty="0" smtClean="0"/>
              <a:t>YANG BISA DILAKSANAKAN KARENA SECARA EKONOMI 	LAYAK DAN TAK SEORANGPUN DIRUGIKAN)</a:t>
            </a:r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839" y="656768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3. KRITERIA KALDOR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483" y="2172661"/>
            <a:ext cx="9197790" cy="2704140"/>
          </a:xfrm>
        </p:spPr>
        <p:txBody>
          <a:bodyPr>
            <a:normAutofit/>
          </a:bodyPr>
          <a:lstStyle/>
          <a:p>
            <a:pPr marL="0" indent="0" defTabSz="179388">
              <a:buNone/>
            </a:pPr>
            <a:r>
              <a:rPr lang="en-US" sz="2400" dirty="0" smtClean="0"/>
              <a:t>SUATU PROGRAM ATAU KEBIJAKAN BISA DILAKSANAKAN SEPANJANG MANFAAT (BENEFIT) LEBIH BESAR DARI BIAYA (COST)</a:t>
            </a:r>
          </a:p>
          <a:p>
            <a:pPr marL="0" indent="0" defTabSz="179388">
              <a:buNone/>
            </a:pPr>
            <a:r>
              <a:rPr lang="en-US" sz="2400" dirty="0" smtClean="0"/>
              <a:t>	</a:t>
            </a:r>
          </a:p>
          <a:p>
            <a:pPr marL="0" indent="0" defTabSz="179388">
              <a:buNone/>
            </a:pPr>
            <a:r>
              <a:rPr lang="en-US" sz="2000" dirty="0" smtClean="0"/>
              <a:t>(KESETARAAN DAPAT DILAKUKAN DENGAN KEBIJAKAN LAIN, MISALNYA 	KOMPENSASI, PAJAK ATAU SUBSIDI)</a:t>
            </a:r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82" y="743853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4. VOTING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483" y="2412145"/>
            <a:ext cx="9197790" cy="2519083"/>
          </a:xfrm>
        </p:spPr>
        <p:txBody>
          <a:bodyPr>
            <a:normAutofit/>
          </a:bodyPr>
          <a:lstStyle/>
          <a:p>
            <a:pPr marL="0" indent="0" defTabSz="179388">
              <a:buNone/>
            </a:pPr>
            <a:r>
              <a:rPr lang="en-US" sz="2400" dirty="0" smtClean="0"/>
              <a:t>MASALAH DARI PENDEKATAN SECARA KUANTITATIF ADALAH SULITNYA UNTUK MENGKUANTIFIKASI SESUATU YANG BERSIFAT “INTANGIBLE” ATAU YANG TAK TERUKUR (MISALNYA TERKAIT BUDAYA).</a:t>
            </a:r>
          </a:p>
          <a:p>
            <a:pPr marL="0" indent="0" defTabSz="179388">
              <a:buNone/>
            </a:pPr>
            <a:endParaRPr lang="en-US" sz="2400" dirty="0" smtClean="0"/>
          </a:p>
          <a:p>
            <a:pPr marL="0" indent="0" defTabSz="179388">
              <a:buNone/>
            </a:pPr>
            <a:r>
              <a:rPr lang="en-US" sz="2400" dirty="0" smtClean="0"/>
              <a:t>KARENANYA, PENILAIAN CBA DILAKUKAN DENGAN VOTING ATAU WAWANCARA DENGAN MASYARAKAT TERDAMPAK.</a:t>
            </a:r>
            <a:endParaRPr lang="en-US" sz="2000" dirty="0" smtClean="0"/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68" y="602339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ELEMEN PENTING DARI CBA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254" y="2401261"/>
            <a:ext cx="9197790" cy="2845654"/>
          </a:xfrm>
        </p:spPr>
        <p:txBody>
          <a:bodyPr>
            <a:normAutofit/>
          </a:bodyPr>
          <a:lstStyle/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CBA HARUS BERPANDANGAN MASA DEPAN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CBA HARUS OBYEKTIF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CBA HARUS MEMPERTIMBANGKAN RESIKO IMPLEMENTASI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CBA HARUS MUDAH DIFAHAMI, SEHINGGA MENJADI BAHAN PERTIMBANGAN</a:t>
            </a:r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																														(Shepherd, 2012)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39" y="731686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LANGKAH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LANGKAH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 CBA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169" y="1840325"/>
            <a:ext cx="9781774" cy="4016189"/>
          </a:xfrm>
        </p:spPr>
        <p:txBody>
          <a:bodyPr>
            <a:normAutofit/>
          </a:bodyPr>
          <a:lstStyle/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cs typeface="Arial" panose="020B0604020202020204" pitchFamily="34" charset="0"/>
              </a:rPr>
              <a:t>ESTABLISHING THE BASE CASE – OR THE ‘NO CHANGE’ POLICY OPTION;  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cs typeface="Arial" panose="020B0604020202020204" pitchFamily="34" charset="0"/>
              </a:rPr>
              <a:t>DEFINING THE POLICY OPTIONS TO BE EVALUATED AND COMPARED AGAINST THE BASE CASE AND AGAINST EACH OTHER; 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cs typeface="Arial" panose="020B0604020202020204" pitchFamily="34" charset="0"/>
              </a:rPr>
              <a:t>LAYING OUT THE ESTIMATES AND ASSUMPTIONS FOR EXTERNAL FACTORS AFFECTING THE POLICY OUTCOMES; 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cs typeface="Arial" panose="020B0604020202020204" pitchFamily="34" charset="0"/>
              </a:rPr>
              <a:t>DEFINING AND ESTIMATING THE COSTS OF A POLICY PROPOSAL;  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cs typeface="Arial" panose="020B0604020202020204" pitchFamily="34" charset="0"/>
              </a:rPr>
              <a:t>DEFINING AND ESTIMATING THE BENEFITS OF A POLICY PROPOSAL;  </a:t>
            </a:r>
          </a:p>
          <a:p>
            <a:pPr marL="457200" indent="-457200" defTabSz="179388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cs typeface="Arial" panose="020B0604020202020204" pitchFamily="34" charset="0"/>
              </a:rPr>
              <a:t>DRAWING A CONCLUSION. </a:t>
            </a:r>
          </a:p>
          <a:p>
            <a:pPr marL="0" indent="0" defTabSz="17938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																																		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(Business Council of Australia,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2012)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800806" cy="356616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PENGAMBILAN KEPUTUSAN OLEH KELOMPOK</a:t>
            </a:r>
            <a:endParaRPr lang="id-ID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02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59795" y="365124"/>
            <a:ext cx="9734776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MAKING DECISIONS</a:t>
            </a:r>
            <a:endParaRPr lang="en-US" altLang="id-ID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6000750" y="1085851"/>
          <a:ext cx="4368800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3" imgW="5989320" imgH="7598410" progId="">
                  <p:embed/>
                </p:oleObj>
              </mc:Choice>
              <mc:Fallback>
                <p:oleObj r:id="rId3" imgW="5989320" imgH="759841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085851"/>
                        <a:ext cx="4368800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Text Box 18"/>
          <p:cNvSpPr txBox="1">
            <a:spLocks noChangeArrowheads="1"/>
          </p:cNvSpPr>
          <p:nvPr/>
        </p:nvSpPr>
        <p:spPr bwMode="auto">
          <a:xfrm>
            <a:off x="2044700" y="1511300"/>
            <a:ext cx="4470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id-ID" sz="2400" b="1">
                <a:latin typeface="Arial" panose="020B0604020202020204" pitchFamily="34" charset="0"/>
              </a:rPr>
              <a:t>Consensus</a:t>
            </a:r>
            <a:r>
              <a:rPr lang="en-US" altLang="id-ID" sz="2000" b="1">
                <a:latin typeface="Arial" panose="020B0604020202020204" pitchFamily="34" charset="0"/>
              </a:rPr>
              <a:t> – </a:t>
            </a:r>
            <a:r>
              <a:rPr lang="en-US" altLang="id-ID" sz="2000">
                <a:latin typeface="Arial" panose="020B0604020202020204" pitchFamily="34" charset="0"/>
              </a:rPr>
              <a:t>working through views until agreement among all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id-ID" sz="1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id-ID" sz="2400" b="1">
                <a:solidFill>
                  <a:schemeClr val="accent2"/>
                </a:solidFill>
                <a:latin typeface="Arial" panose="020B0604020202020204" pitchFamily="34" charset="0"/>
              </a:rPr>
              <a:t>Informed </a:t>
            </a:r>
            <a:r>
              <a:rPr lang="en-US" altLang="id-ID" sz="2000">
                <a:solidFill>
                  <a:schemeClr val="accent2"/>
                </a:solidFill>
                <a:latin typeface="Arial" panose="020B0604020202020204" pitchFamily="34" charset="0"/>
              </a:rPr>
              <a:t>– analyze options through respectful discussion</a:t>
            </a:r>
            <a:endParaRPr lang="en-US" altLang="id-ID" sz="24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id-ID" sz="16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id-ID" sz="2400" b="1">
                <a:latin typeface="Arial" panose="020B0604020202020204" pitchFamily="34" charset="0"/>
              </a:rPr>
              <a:t>Majority</a:t>
            </a:r>
            <a:r>
              <a:rPr lang="en-US" altLang="id-ID" sz="2400">
                <a:latin typeface="Arial" panose="020B0604020202020204" pitchFamily="34" charset="0"/>
              </a:rPr>
              <a:t> –</a:t>
            </a:r>
            <a:r>
              <a:rPr lang="en-US" altLang="id-ID" sz="2400" b="1">
                <a:latin typeface="Arial" panose="020B0604020202020204" pitchFamily="34" charset="0"/>
              </a:rPr>
              <a:t> </a:t>
            </a:r>
            <a:r>
              <a:rPr lang="en-US" altLang="id-ID" sz="2000">
                <a:latin typeface="Arial" panose="020B0604020202020204" pitchFamily="34" charset="0"/>
              </a:rPr>
              <a:t>voting by those who have authority </a:t>
            </a:r>
            <a:r>
              <a:rPr lang="en-US" altLang="id-ID" sz="1800">
                <a:latin typeface="Arial" panose="020B0604020202020204" pitchFamily="34" charset="0"/>
              </a:rPr>
              <a:t>to vote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id-ID" sz="1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id-ID" sz="2400" b="1">
                <a:latin typeface="Arial" panose="020B0604020202020204" pitchFamily="34" charset="0"/>
              </a:rPr>
              <a:t>Imposed</a:t>
            </a:r>
            <a:r>
              <a:rPr lang="en-US" altLang="id-ID" sz="2000" b="1">
                <a:latin typeface="Arial" panose="020B0604020202020204" pitchFamily="34" charset="0"/>
              </a:rPr>
              <a:t> – </a:t>
            </a:r>
            <a:r>
              <a:rPr lang="en-US" altLang="id-ID" sz="2000">
                <a:latin typeface="Arial" panose="020B0604020202020204" pitchFamily="34" charset="0"/>
              </a:rPr>
              <a:t>decision by one with authority</a:t>
            </a:r>
            <a:endParaRPr lang="en-US" altLang="id-ID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2030414" y="589643"/>
            <a:ext cx="90947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INFORMED DECISION MAKING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47900" y="1485901"/>
            <a:ext cx="81153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ADEQUATE INFORMATION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GOOD DEBATE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FACTUAL INFORMATION AND DATA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F</a:t>
            </a:r>
            <a:r>
              <a:rPr lang="en-CA" altLang="id-ID" sz="2400" dirty="0" smtClean="0">
                <a:latin typeface="+mn-lt"/>
              </a:rPr>
              <a:t>ORECASTS AND TRENDS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P</a:t>
            </a:r>
            <a:r>
              <a:rPr lang="en-CA" altLang="id-ID" sz="2400" dirty="0" smtClean="0">
                <a:latin typeface="+mn-lt"/>
              </a:rPr>
              <a:t>ERCEPTIONS FROM VARIOUS INTERESTS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JUSTIFICATION AND FURTHER ANALYSIS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id-ID" sz="2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6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The Thinking Man sculpture at Musée Rodin in Paris.">
            <a:hlinkClick r:id="rId2" tooltip="&quot;The Thinking Man sculpture at Musée Rodin in Paris.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2" y="650081"/>
            <a:ext cx="4897438" cy="52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67903" y="1316151"/>
            <a:ext cx="4959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altLang="id-ID" sz="1600" dirty="0">
                <a:latin typeface="Arial" panose="020B0604020202020204" pitchFamily="34" charset="0"/>
              </a:rPr>
              <a:t>The </a:t>
            </a:r>
            <a:r>
              <a:rPr lang="id-ID" altLang="id-ID" sz="1600" i="1" dirty="0">
                <a:latin typeface="Arial" panose="020B0604020202020204" pitchFamily="34" charset="0"/>
              </a:rPr>
              <a:t>Thinking Man</a:t>
            </a:r>
            <a:r>
              <a:rPr lang="id-ID" altLang="id-ID" sz="1600" dirty="0">
                <a:latin typeface="Arial" panose="020B0604020202020204" pitchFamily="34" charset="0"/>
              </a:rPr>
              <a:t> sculpture at Musée Rodin in Paris.</a:t>
            </a:r>
          </a:p>
        </p:txBody>
      </p:sp>
    </p:spTree>
    <p:extLst>
      <p:ext uri="{BB962C8B-B14F-4D97-AF65-F5344CB8AC3E}">
        <p14:creationId xmlns:p14="http://schemas.microsoft.com/office/powerpoint/2010/main" val="608007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812700" y="535214"/>
            <a:ext cx="83872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TYPES OF DECISIONS</a:t>
            </a:r>
          </a:p>
        </p:txBody>
      </p:sp>
      <p:graphicFrame>
        <p:nvGraphicFramePr>
          <p:cNvPr id="48190" name="Group 62"/>
          <p:cNvGraphicFramePr>
            <a:graphicFrameLocks noGrp="1"/>
          </p:cNvGraphicFramePr>
          <p:nvPr/>
        </p:nvGraphicFramePr>
        <p:xfrm>
          <a:off x="2046289" y="1651000"/>
          <a:ext cx="8035925" cy="3048000"/>
        </p:xfrm>
        <a:graphic>
          <a:graphicData uri="http://schemas.openxmlformats.org/drawingml/2006/table">
            <a:tbl>
              <a:tblPr/>
              <a:tblGrid>
                <a:gridCol w="2820987"/>
                <a:gridCol w="5214938"/>
              </a:tblGrid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Routine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Problem and solution are well know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Minimal criteria and options necessary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Yes/No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Choice to be made among alternatives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Focused on debate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Best Choice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Assessment of various complex alternatives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Information &amp; debate 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Possibilities?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Problem &amp; solution are not known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Information &amp; debate required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3" name="Text Box 63"/>
          <p:cNvSpPr txBox="1">
            <a:spLocks noChangeArrowheads="1"/>
          </p:cNvSpPr>
          <p:nvPr/>
        </p:nvSpPr>
        <p:spPr bwMode="auto">
          <a:xfrm>
            <a:off x="3175000" y="5143501"/>
            <a:ext cx="6591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id-ID" sz="2400" b="1"/>
              <a:t>What are some examples for each decision type in your community?</a:t>
            </a:r>
            <a:endParaRPr lang="en-US" altLang="id-ID" sz="2400" b="1"/>
          </a:p>
        </p:txBody>
      </p:sp>
      <p:pic>
        <p:nvPicPr>
          <p:cNvPr id="38934" name="Picture 64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62551"/>
            <a:ext cx="4635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0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78013" y="391180"/>
            <a:ext cx="8539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POLICY CONSEQUENCES</a:t>
            </a:r>
          </a:p>
        </p:txBody>
      </p:sp>
      <p:graphicFrame>
        <p:nvGraphicFramePr>
          <p:cNvPr id="55319" name="Group 23"/>
          <p:cNvGraphicFramePr>
            <a:graphicFrameLocks noGrp="1"/>
          </p:cNvGraphicFramePr>
          <p:nvPr/>
        </p:nvGraphicFramePr>
        <p:xfrm>
          <a:off x="2046289" y="1651000"/>
          <a:ext cx="8035925" cy="3035300"/>
        </p:xfrm>
        <a:graphic>
          <a:graphicData uri="http://schemas.openxmlformats.org/drawingml/2006/table">
            <a:tbl>
              <a:tblPr/>
              <a:tblGrid>
                <a:gridCol w="2820987"/>
                <a:gridCol w="5214938"/>
              </a:tblGrid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Predictable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Enough information to predict outcome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Dependent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Different viewpoints that need comparison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Risky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Possible or unknown negative consequences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914400" algn="l"/>
                          <a:tab pos="5886450" algn="r"/>
                        </a:tabLst>
                      </a:pPr>
                      <a:endParaRPr kumimoji="0" lang="en-CA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3175000" y="5143501"/>
            <a:ext cx="6591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id-ID" sz="2400" b="1"/>
              <a:t>What are some examples of different policy consequences you have experienced?</a:t>
            </a:r>
            <a:endParaRPr lang="en-US" altLang="id-ID" sz="2400" b="1"/>
          </a:p>
        </p:txBody>
      </p:sp>
      <p:pic>
        <p:nvPicPr>
          <p:cNvPr id="39958" name="Picture 22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62551"/>
            <a:ext cx="4635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155371" y="709385"/>
            <a:ext cx="86650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GO</a:t>
            </a:r>
            <a:r>
              <a:rPr lang="id-ID" altLang="id-ID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</a:t>
            </a:r>
            <a:r>
              <a:rPr lang="en-US" altLang="id-ID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 </a:t>
            </a:r>
            <a:r>
              <a:rPr lang="en-US" altLang="id-ID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DEBATE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155371" y="1426304"/>
            <a:ext cx="8115300" cy="400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800" b="1" dirty="0" smtClean="0">
                <a:latin typeface="Arial" panose="020B0604020202020204" pitchFamily="34" charset="0"/>
              </a:rPr>
              <a:t> </a:t>
            </a:r>
            <a:r>
              <a:rPr lang="en-CA" altLang="id-ID" sz="2400" dirty="0" smtClean="0">
                <a:latin typeface="+mn-lt"/>
              </a:rPr>
              <a:t>DIFFERS FROM DISCUSSION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GOOD DEBATE INTENDED TO RESULT IN A DECISION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FORMAL PROCESS THAT OCCURS IN PUBLIC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Y</a:t>
            </a:r>
            <a:r>
              <a:rPr lang="en-CA" altLang="id-ID" sz="2400" dirty="0" smtClean="0">
                <a:latin typeface="+mn-lt"/>
              </a:rPr>
              <a:t>ES – AGREE WITH RECOMMENDATIONS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N</a:t>
            </a:r>
            <a:r>
              <a:rPr lang="en-CA" altLang="id-ID" sz="2400" dirty="0" smtClean="0">
                <a:latin typeface="+mn-lt"/>
              </a:rPr>
              <a:t>O – TURN DOWN RECOMMENDATION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REFER OR DEFER – MORE INFORMATION REQUIRED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id-ID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71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2002971" y="546100"/>
            <a:ext cx="89262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DEBATE ACTIVITY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158999" y="1651000"/>
            <a:ext cx="908594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400" dirty="0" smtClean="0">
                <a:latin typeface="+mn-lt"/>
              </a:rPr>
              <a:t>     PURPOSE – TO DISCUSS REASONS POLICY DEBATE MIGHT DERAIL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id-ID" sz="2400" dirty="0" smtClean="0">
              <a:latin typeface="+mn-lt"/>
            </a:endParaRPr>
          </a:p>
          <a:p>
            <a:pPr>
              <a:lnSpc>
                <a:spcPct val="125000"/>
              </a:lnSpc>
              <a:spcBef>
                <a:spcPct val="0"/>
              </a:spcBef>
              <a:buClr>
                <a:schemeClr val="tx1"/>
              </a:buClr>
              <a:buSzPts val="2000"/>
              <a:buFontTx/>
              <a:buAutoNum type="arabicPeriod"/>
            </a:pPr>
            <a:r>
              <a:rPr lang="en-US" altLang="id-ID" sz="2400" dirty="0" smtClean="0">
                <a:latin typeface="+mn-lt"/>
              </a:rPr>
              <a:t>SELECT FACILITATOR, RECORDER, TIMEKEEPER AND PRESENTER</a:t>
            </a:r>
          </a:p>
          <a:p>
            <a:pPr>
              <a:lnSpc>
                <a:spcPct val="125000"/>
              </a:lnSpc>
              <a:spcBef>
                <a:spcPct val="0"/>
              </a:spcBef>
              <a:buClr>
                <a:schemeClr val="tx1"/>
              </a:buClr>
              <a:buSzPts val="2000"/>
              <a:buFontTx/>
              <a:buAutoNum type="arabicPeriod"/>
            </a:pPr>
            <a:r>
              <a:rPr lang="en-US" altLang="id-ID" sz="2400" dirty="0" smtClean="0">
                <a:latin typeface="+mn-lt"/>
              </a:rPr>
              <a:t>BRAINSTORM FACTORS THAT DERAIL POLICY DEBATE.  CHOOSE TWO </a:t>
            </a:r>
          </a:p>
          <a:p>
            <a:pPr>
              <a:lnSpc>
                <a:spcPct val="125000"/>
              </a:lnSpc>
              <a:spcBef>
                <a:spcPct val="0"/>
              </a:spcBef>
              <a:buClr>
                <a:schemeClr val="tx1"/>
              </a:buClr>
              <a:buSzPts val="2000"/>
              <a:buFontTx/>
              <a:buAutoNum type="arabicPeriod"/>
            </a:pPr>
            <a:r>
              <a:rPr lang="en-US" altLang="id-ID" sz="2400" dirty="0" smtClean="0">
                <a:latin typeface="+mn-lt"/>
              </a:rPr>
              <a:t>REPORT BACK TO PLENARY </a:t>
            </a:r>
          </a:p>
          <a:p>
            <a:pPr>
              <a:lnSpc>
                <a:spcPct val="125000"/>
              </a:lnSpc>
              <a:spcBef>
                <a:spcPct val="0"/>
              </a:spcBef>
              <a:buClr>
                <a:schemeClr val="tx1"/>
              </a:buClr>
              <a:buSzPts val="2000"/>
              <a:buFontTx/>
              <a:buAutoNum type="arabicPeriod"/>
            </a:pPr>
            <a:r>
              <a:rPr lang="en-US" altLang="id-ID" sz="2400" dirty="0" smtClean="0">
                <a:latin typeface="+mn-lt"/>
              </a:rPr>
              <a:t>DEBRIEF </a:t>
            </a:r>
          </a:p>
          <a:p>
            <a:pPr>
              <a:lnSpc>
                <a:spcPct val="125000"/>
              </a:lnSpc>
              <a:spcBef>
                <a:spcPct val="0"/>
              </a:spcBef>
              <a:buFontTx/>
              <a:buNone/>
            </a:pPr>
            <a:endParaRPr lang="en-US" altLang="id-ID" sz="2400" dirty="0"/>
          </a:p>
        </p:txBody>
      </p:sp>
    </p:spTree>
    <p:extLst>
      <p:ext uri="{BB962C8B-B14F-4D97-AF65-F5344CB8AC3E}">
        <p14:creationId xmlns:p14="http://schemas.microsoft.com/office/powerpoint/2010/main" val="377840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894114" y="459014"/>
            <a:ext cx="91766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DEBATE DERAILERS</a:t>
            </a:r>
          </a:p>
        </p:txBody>
      </p:sp>
      <p:graphicFrame>
        <p:nvGraphicFramePr>
          <p:cNvPr id="58446" name="Group 78"/>
          <p:cNvGraphicFramePr>
            <a:graphicFrameLocks noGrp="1"/>
          </p:cNvGraphicFramePr>
          <p:nvPr/>
        </p:nvGraphicFramePr>
        <p:xfrm>
          <a:off x="2085975" y="1404938"/>
          <a:ext cx="7754938" cy="3400426"/>
        </p:xfrm>
        <a:graphic>
          <a:graphicData uri="http://schemas.openxmlformats.org/drawingml/2006/table">
            <a:tbl>
              <a:tblPr/>
              <a:tblGrid>
                <a:gridCol w="3776663"/>
                <a:gridCol w="3978275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DERAILERS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Remedy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Prevention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Remedy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Prevention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4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2247900" y="546100"/>
            <a:ext cx="89426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d-ID" sz="28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PRINCIPLES OF GOOD DEBATE</a:t>
            </a:r>
          </a:p>
        </p:txBody>
      </p:sp>
      <p:sp>
        <p:nvSpPr>
          <p:cNvPr id="44036" name="Text Box 156"/>
          <p:cNvSpPr txBox="1">
            <a:spLocks noChangeArrowheads="1"/>
          </p:cNvSpPr>
          <p:nvPr/>
        </p:nvSpPr>
        <p:spPr bwMode="auto">
          <a:xfrm>
            <a:off x="2530928" y="1699202"/>
            <a:ext cx="81153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id-ID" sz="2800" dirty="0" smtClean="0">
                <a:latin typeface="+mn-lt"/>
              </a:rPr>
              <a:t> </a:t>
            </a:r>
            <a:r>
              <a:rPr lang="en-CA" altLang="id-ID" sz="2400" dirty="0" smtClean="0">
                <a:latin typeface="+mn-lt"/>
              </a:rPr>
              <a:t>KNOW WHAT YOU’RE TALKING ABOUT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USE LOGIC TO PRESENT YOUR SIDE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BE ACCURATE, RELY ON FACTS 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B</a:t>
            </a:r>
            <a:r>
              <a:rPr lang="en-CA" altLang="id-ID" sz="2400" dirty="0" smtClean="0">
                <a:latin typeface="+mn-lt"/>
              </a:rPr>
              <a:t>E PROFESSIONAL IN YOUR CONDUCT 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U</a:t>
            </a:r>
            <a:r>
              <a:rPr lang="en-CA" altLang="id-ID" sz="2400" dirty="0" smtClean="0">
                <a:latin typeface="+mn-lt"/>
              </a:rPr>
              <a:t>SE SUPPORTIVE LANGUAGE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AVOID EXAGGERATION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FOLLOW PROTOCOLS, POINTS OF ORDER </a:t>
            </a:r>
          </a:p>
          <a:p>
            <a:pPr>
              <a:spcBef>
                <a:spcPct val="0"/>
              </a:spcBef>
            </a:pPr>
            <a:r>
              <a:rPr lang="en-CA" altLang="id-ID" sz="2400" dirty="0" smtClean="0">
                <a:latin typeface="+mn-lt"/>
              </a:rPr>
              <a:t> </a:t>
            </a:r>
            <a:r>
              <a:rPr lang="id-ID" altLang="id-ID" sz="2400" dirty="0" smtClean="0">
                <a:latin typeface="+mn-lt"/>
              </a:rPr>
              <a:t>K</a:t>
            </a:r>
            <a:r>
              <a:rPr lang="en-CA" altLang="id-ID" sz="2400" dirty="0" smtClean="0">
                <a:latin typeface="+mn-lt"/>
              </a:rPr>
              <a:t>EEP YOUR PERSPECTIVE</a:t>
            </a:r>
            <a:endParaRPr lang="en-US" altLang="id-ID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926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8314508" y="2013858"/>
            <a:ext cx="293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TERIMA KASIH</a:t>
            </a:r>
            <a:endParaRPr lang="id-ID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57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800806" cy="356616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ALAT BANTU PENGAMBILAN KEPUTUSAN</a:t>
            </a:r>
            <a:endParaRPr lang="id-ID" sz="3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8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131039"/>
            <a:ext cx="9633857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DEFINISI COST-BENEFIT ANALYSIS YANG DISAMPAIKAN OLEH JULES DUPUIT PADA TAHUN 1844: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“THE DIFFERENCE BETWEEN THE SACRIFICE THE PURCHASER [TAXPAYER] WOULD BE WILLING TO MAKE IN ORDER TO GET [THE PROJECT] AND THE PURCHASE PRICE [TAX] HE HAS TO PAY IN EXCHANGE”</a:t>
            </a:r>
            <a:r>
              <a:rPr lang="en-US" sz="2400" dirty="0"/>
              <a:t>	</a:t>
            </a:r>
            <a:r>
              <a:rPr lang="en-US" sz="2400" dirty="0" smtClean="0"/>
              <a:t>														                                 </a:t>
            </a:r>
            <a:r>
              <a:rPr lang="id-ID" sz="2400" dirty="0" smtClean="0"/>
              <a:t>                                                   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(Miller and Robbins,2007)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45089"/>
            <a:ext cx="10058400" cy="1450757"/>
          </a:xfrm>
        </p:spPr>
        <p:txBody>
          <a:bodyPr/>
          <a:lstStyle/>
          <a:p>
            <a:r>
              <a:rPr lang="id-ID" altLang="id-ID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DEFINISI COST AND BENEFIT ANALYSIS</a:t>
            </a:r>
            <a:endParaRPr lang="en-US" altLang="id-ID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4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398057" y="1949823"/>
            <a:ext cx="8494059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 dirty="0" smtClean="0">
                <a:ea typeface="SimSun" panose="02010600030101010101" pitchFamily="2" charset="-122"/>
              </a:rPr>
              <a:t>COST-BENEFIT ANALYSIS</a:t>
            </a:r>
            <a:r>
              <a:rPr lang="en-US" altLang="zh-CN" sz="2400" dirty="0" smtClean="0">
                <a:ea typeface="SimSun" panose="02010600030101010101" pitchFamily="2" charset="-122"/>
              </a:rPr>
              <a:t> IS A SET OF PRACTICAL PROCEDURES FOR GUIDING PUBLIC EXPENDITURE DECISIONS.</a:t>
            </a:r>
            <a:endParaRPr lang="en-US" altLang="zh-CN" sz="2400" b="1" dirty="0" smtClean="0">
              <a:ea typeface="SimSun" panose="02010600030101010101" pitchFamily="2" charset="-122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60000"/>
              </a:spcBef>
              <a:buClr>
                <a:schemeClr val="tx1"/>
              </a:buClr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40000"/>
              </a:spcBef>
              <a:buClr>
                <a:schemeClr val="tx1"/>
              </a:buClr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75000"/>
              </a:lnSpc>
              <a:spcBef>
                <a:spcPct val="30000"/>
              </a:spcBef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7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fld id="{FDD0B1EB-98E8-442E-966D-CE1A28478777}" type="slidenum">
              <a:rPr lang="zh-CN" altLang="en-US" sz="1400">
                <a:ea typeface="SimSun" panose="02010600030101010101" pitchFamily="2" charset="-122"/>
              </a:rPr>
              <a:pPr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zh-CN" sz="1400">
              <a:ea typeface="SimSun" panose="02010600030101010101" pitchFamily="2" charset="-12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4725"/>
          </a:xfrm>
        </p:spPr>
        <p:txBody>
          <a:bodyPr>
            <a:normAutofit/>
          </a:bodyPr>
          <a:lstStyle/>
          <a:p>
            <a:pPr algn="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DEFINISI</a:t>
            </a:r>
            <a:endParaRPr lang="id-ID" sz="2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77758" y="3007864"/>
            <a:ext cx="110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(VSE,2004)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378120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667653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PENGERTIAN</a:t>
            </a:r>
            <a:endParaRPr lang="id-ID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0110" y="2359638"/>
            <a:ext cx="9281033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COST-BENEFIT ANALYSIS IS A FORM OF EVALUATION RESEARCH CONCERNING: EITHER CONTINUING OR DISCONTINUING A PROGRAM, PROGRAM STRATEGY, A TECHNIQUE, OR AN IMPROVEMENT, OR ALLOCATING RESOURCES AMONG COMPETING PROGRAMS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									</a:t>
            </a:r>
            <a:r>
              <a:rPr lang="id-ID" sz="2400" dirty="0" smtClean="0"/>
              <a:t>                          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1991)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2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725" y="667653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KAPAN DIGUNAKAN?</a:t>
            </a:r>
            <a:endParaRPr lang="id-ID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766" y="2054839"/>
            <a:ext cx="9883589" cy="3777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COST-BENEFIT ANALYSIS  DIGUNAKAN PADA SAAT: 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PENYUSUNAN STUDY KELAYAKAN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PERENCANAAN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PENGAMBILAN KEPUTUSAN PENERAPAN KEBIJAKAN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PELAKSANAAN, SEBAGAI ALAT EVALUASI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smtClean="0">
                <a:solidFill>
                  <a:schemeClr val="bg2">
                    <a:lumMod val="10000"/>
                  </a:schemeClr>
                </a:solidFill>
              </a:rPr>
              <a:t>EVALUASI KEBIJAKAN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									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2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97" y="678539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BEDA DENGAN ANALYSIS LAINNYA</a:t>
            </a:r>
            <a:endParaRPr lang="id-ID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81" y="1891553"/>
            <a:ext cx="9883589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COST-BENEFIT ANALYSIS  BERBEDA DENGAN: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COST EFFECTIVENESS ANALYSIS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(MEMILIH ALTERNATIF YANG PALING EFEKTIF DAN EFISIEN)</a:t>
            </a:r>
          </a:p>
          <a:p>
            <a:pPr marL="0" indent="0">
              <a:buNone/>
            </a:pPr>
            <a:r>
              <a:rPr lang="id-ID" sz="2400" dirty="0" smtClean="0">
                <a:solidFill>
                  <a:schemeClr val="tx1"/>
                </a:solidFill>
              </a:rPr>
              <a:t>2.    </a:t>
            </a:r>
            <a:r>
              <a:rPr lang="en-US" sz="2400" dirty="0" smtClean="0">
                <a:solidFill>
                  <a:schemeClr val="tx1"/>
                </a:solidFill>
              </a:rPr>
              <a:t>RISK ANALYSIS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</a:rPr>
              <a:t>(ANALISIS YANG MENDALAM TENTANG RESIKO DARI SUATU PROGRAM)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											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3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645882"/>
            <a:ext cx="8911687" cy="8147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MEKANISME PENERAPAN</a:t>
            </a:r>
            <a:endParaRPr lang="id-ID" sz="28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424" y="1978639"/>
            <a:ext cx="9883589" cy="3777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COST-BENEFIT ANALYSIS  DITERAPKAN DENGAN MEMAKAI TEORI ATAU MEKANISME: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KELAYAKAN EKONOMI (ECONOMIC FEASIBILITY)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KRITERIA PARETO (PARETO CRITERION)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KRITERIA KALDOR (KALDOR CRITERION)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VOTING</a:t>
            </a:r>
          </a:p>
          <a:p>
            <a:pPr marL="0" indent="0">
              <a:buNone/>
            </a:pPr>
            <a:r>
              <a:rPr lang="en-US" sz="2400" dirty="0" smtClean="0"/>
              <a:t>															</a:t>
            </a:r>
            <a:endParaRPr lang="id-ID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8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734</Words>
  <Application>Microsoft Office PowerPoint</Application>
  <PresentationFormat>Widescreen</PresentationFormat>
  <Paragraphs>147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宋体</vt:lpstr>
      <vt:lpstr>宋体</vt:lpstr>
      <vt:lpstr>Arial</vt:lpstr>
      <vt:lpstr>Arial Black</vt:lpstr>
      <vt:lpstr>Calibri</vt:lpstr>
      <vt:lpstr>Calibri Light</vt:lpstr>
      <vt:lpstr>Tahoma</vt:lpstr>
      <vt:lpstr>Times</vt:lpstr>
      <vt:lpstr>Times New Roman</vt:lpstr>
      <vt:lpstr>Retrospect</vt:lpstr>
      <vt:lpstr>PENGAMBILAN KEPUTUSAN</vt:lpstr>
      <vt:lpstr>PowerPoint Presentation</vt:lpstr>
      <vt:lpstr>ALAT BANTU PENGAMBILAN KEPUTUSAN</vt:lpstr>
      <vt:lpstr>DEFINISI COST AND BENEFIT ANALYSIS</vt:lpstr>
      <vt:lpstr>DEFINISI</vt:lpstr>
      <vt:lpstr>PENGERTIAN</vt:lpstr>
      <vt:lpstr>KAPAN DIGUNAKAN?</vt:lpstr>
      <vt:lpstr>BEDA DENGAN ANALYSIS LAINNYA</vt:lpstr>
      <vt:lpstr>MEKANISME PENERAPAN</vt:lpstr>
      <vt:lpstr>PowerPoint Presentation</vt:lpstr>
      <vt:lpstr>1. KELAYAKAN EKONOMI</vt:lpstr>
      <vt:lpstr>2. KRITERIA PARETO</vt:lpstr>
      <vt:lpstr>3. KRITERIA KALDOR</vt:lpstr>
      <vt:lpstr>4. VOTING</vt:lpstr>
      <vt:lpstr>ELEMEN PENTING DARI CBA</vt:lpstr>
      <vt:lpstr>LANGKAH LANGKAH CBA</vt:lpstr>
      <vt:lpstr>PENGAMBILAN KEPUTUSAN OLEH KELOMPOK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PENGAMBILAN KEPUTUSAN</dc:title>
  <dc:creator>user</dc:creator>
  <cp:lastModifiedBy>user</cp:lastModifiedBy>
  <cp:revision>32</cp:revision>
  <dcterms:created xsi:type="dcterms:W3CDTF">2019-05-18T15:14:23Z</dcterms:created>
  <dcterms:modified xsi:type="dcterms:W3CDTF">2019-06-27T10:07:46Z</dcterms:modified>
</cp:coreProperties>
</file>