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77" r:id="rId11"/>
    <p:sldId id="281" r:id="rId12"/>
    <p:sldId id="264" r:id="rId13"/>
    <p:sldId id="265" r:id="rId14"/>
    <p:sldId id="266" r:id="rId15"/>
    <p:sldId id="279" r:id="rId16"/>
    <p:sldId id="278" r:id="rId17"/>
    <p:sldId id="267" r:id="rId18"/>
    <p:sldId id="268" r:id="rId19"/>
    <p:sldId id="269" r:id="rId20"/>
    <p:sldId id="270" r:id="rId21"/>
    <p:sldId id="271" r:id="rId22"/>
    <p:sldId id="272" r:id="rId23"/>
    <p:sldId id="280" r:id="rId24"/>
    <p:sldId id="27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EA4D6-9CFF-42A0-9F85-849B03FF86D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F4B48-1288-4DE7-AF1D-A8CA91240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15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altLang="id-ID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42858AC-741C-4EEF-B51D-E169BF5A7A96}" type="slidenum">
              <a:rPr lang="en-US" altLang="id-ID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id-ID" smtClean="0"/>
          </a:p>
        </p:txBody>
      </p:sp>
    </p:spTree>
    <p:extLst>
      <p:ext uri="{BB962C8B-B14F-4D97-AF65-F5344CB8AC3E}">
        <p14:creationId xmlns:p14="http://schemas.microsoft.com/office/powerpoint/2010/main" val="163984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F4B48-1288-4DE7-AF1D-A8CA9124015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9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28E-EE5F-4DE7-9820-06E3638310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E22D28E-EE5F-4DE7-9820-06E3638310A6}" type="datetimeFigureOut">
              <a:rPr lang="en-US" smtClean="0"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D6CF28B-5C96-475B-BA52-04C3234515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295401"/>
            <a:ext cx="7772400" cy="1470025"/>
          </a:xfrm>
        </p:spPr>
        <p:txBody>
          <a:bodyPr/>
          <a:lstStyle/>
          <a:p>
            <a:r>
              <a:rPr lang="en-US" sz="3600" dirty="0">
                <a:latin typeface="Arial Black" panose="020B0A04020102020204" pitchFamily="34" charset="0"/>
              </a:rPr>
              <a:t>KEUANGAN NEGARA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962400"/>
            <a:ext cx="7924800" cy="1752600"/>
          </a:xfrm>
        </p:spPr>
        <p:txBody>
          <a:bodyPr/>
          <a:lstStyle/>
          <a:p>
            <a:r>
              <a:rPr lang="en-US" dirty="0" err="1" smtClean="0"/>
              <a:t>Deddy</a:t>
            </a:r>
            <a:r>
              <a:rPr lang="en-US" dirty="0" smtClean="0"/>
              <a:t> S </a:t>
            </a:r>
            <a:r>
              <a:rPr lang="en-US" dirty="0" err="1" smtClean="0"/>
              <a:t>Bratakusumah</a:t>
            </a:r>
            <a:r>
              <a:rPr lang="en-US" dirty="0" smtClean="0"/>
              <a:t>, PhD</a:t>
            </a:r>
          </a:p>
          <a:p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3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722" name="Rectangle 10"/>
          <p:cNvSpPr>
            <a:spLocks noChangeArrowheads="1"/>
          </p:cNvSpPr>
          <p:nvPr/>
        </p:nvSpPr>
        <p:spPr bwMode="auto">
          <a:xfrm>
            <a:off x="1335664" y="1524000"/>
            <a:ext cx="83210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1pPr>
            <a:lvl2pPr marL="742950" indent="-28575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2pPr>
            <a:lvl3pPr marL="11430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3pPr>
            <a:lvl4pPr marL="16002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4pPr>
            <a:lvl5pPr marL="20574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400" dirty="0" smtClean="0">
                <a:solidFill>
                  <a:srgbClr val="5EA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Restrict </a:t>
            </a:r>
            <a:r>
              <a:rPr lang="en-US" altLang="id-ID" sz="2400" dirty="0">
                <a:solidFill>
                  <a:srgbClr val="5EA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Mandate Private Sale or Purchase</a:t>
            </a:r>
          </a:p>
        </p:txBody>
      </p:sp>
      <p:sp>
        <p:nvSpPr>
          <p:cNvPr id="1011723" name="Rectangle 11"/>
          <p:cNvSpPr>
            <a:spLocks noChangeArrowheads="1"/>
          </p:cNvSpPr>
          <p:nvPr/>
        </p:nvSpPr>
        <p:spPr bwMode="auto">
          <a:xfrm>
            <a:off x="1320424" y="1959428"/>
            <a:ext cx="96496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1pPr>
            <a:lvl2pPr marL="742950" indent="-28575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2pPr>
            <a:lvl3pPr marL="11430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3pPr>
            <a:lvl4pPr marL="16002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4pPr>
            <a:lvl5pPr marL="20574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government can directly restrict private sale or purchase of goods that are overproduced, or mandate private purchase of goods that are </a:t>
            </a:r>
            <a:r>
              <a:rPr lang="en-US" altLang="id-ID" sz="24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underproduced</a:t>
            </a:r>
            <a:r>
              <a:rPr lang="en-US" altLang="id-ID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force individuals to buy that good</a:t>
            </a:r>
            <a:r>
              <a:rPr lang="en-US" altLang="id-ID" sz="2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id-ID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1724" name="Rectangle 12"/>
          <p:cNvSpPr>
            <a:spLocks noChangeArrowheads="1"/>
          </p:cNvSpPr>
          <p:nvPr/>
        </p:nvSpPr>
        <p:spPr bwMode="auto">
          <a:xfrm>
            <a:off x="1335664" y="3155234"/>
            <a:ext cx="9542444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1pPr>
            <a:lvl2pPr marL="742950" indent="-28575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2pPr>
            <a:lvl3pPr marL="11430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3pPr>
            <a:lvl4pPr marL="16002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4pPr>
            <a:lvl5pPr marL="20574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id-ID" sz="2400">
                <a:solidFill>
                  <a:srgbClr val="5EA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Provision</a:t>
            </a:r>
          </a:p>
        </p:txBody>
      </p:sp>
      <p:sp>
        <p:nvSpPr>
          <p:cNvPr id="1011725" name="Rectangle 13"/>
          <p:cNvSpPr>
            <a:spLocks noChangeArrowheads="1"/>
          </p:cNvSpPr>
          <p:nvPr/>
        </p:nvSpPr>
        <p:spPr bwMode="auto">
          <a:xfrm>
            <a:off x="1320424" y="3486604"/>
            <a:ext cx="964966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66738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1pPr>
            <a:lvl2pPr marL="742950" indent="-285750" defTabSz="566738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2pPr>
            <a:lvl3pPr marL="1143000" indent="-228600" defTabSz="566738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3pPr>
            <a:lvl4pPr marL="1600200" indent="-228600" defTabSz="566738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4pPr>
            <a:lvl5pPr marL="2057400" indent="-228600" defTabSz="566738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5pPr>
            <a:lvl6pPr marL="2514600" indent="-228600" defTabSz="566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6pPr>
            <a:lvl7pPr marL="2971800" indent="-228600" defTabSz="566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7pPr>
            <a:lvl8pPr marL="3429000" indent="-228600" defTabSz="566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8pPr>
            <a:lvl9pPr marL="3886200" indent="-228600" defTabSz="566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45000"/>
              </a:spcAft>
            </a:pPr>
            <a:r>
              <a:rPr lang="en-US" altLang="id-ID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government can provide the good directly, in order to potentially attain the level of consumption that maximizes social welfare.</a:t>
            </a:r>
          </a:p>
        </p:txBody>
      </p:sp>
      <p:sp>
        <p:nvSpPr>
          <p:cNvPr id="1011726" name="Rectangle 14"/>
          <p:cNvSpPr>
            <a:spLocks noChangeArrowheads="1"/>
          </p:cNvSpPr>
          <p:nvPr/>
        </p:nvSpPr>
        <p:spPr bwMode="auto">
          <a:xfrm>
            <a:off x="1324778" y="4337278"/>
            <a:ext cx="954244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1pPr>
            <a:lvl2pPr marL="742950" indent="-28575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2pPr>
            <a:lvl3pPr marL="11430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3pPr>
            <a:lvl4pPr marL="16002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4pPr>
            <a:lvl5pPr marL="20574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en-US" altLang="id-ID" sz="2400" dirty="0">
                <a:solidFill>
                  <a:srgbClr val="5EA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Financing of Private Provision</a:t>
            </a:r>
          </a:p>
        </p:txBody>
      </p:sp>
      <p:sp>
        <p:nvSpPr>
          <p:cNvPr id="1011727" name="Rectangle 15"/>
          <p:cNvSpPr>
            <a:spLocks noChangeArrowheads="1"/>
          </p:cNvSpPr>
          <p:nvPr/>
        </p:nvSpPr>
        <p:spPr bwMode="auto">
          <a:xfrm>
            <a:off x="1320424" y="4705804"/>
            <a:ext cx="9649662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66738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1pPr>
            <a:lvl2pPr marL="742950" indent="-285750" defTabSz="566738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2pPr>
            <a:lvl3pPr marL="1143000" indent="-228600" defTabSz="566738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3pPr>
            <a:lvl4pPr marL="1600200" indent="-228600" defTabSz="566738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4pPr>
            <a:lvl5pPr marL="2057400" indent="-228600" defTabSz="566738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5pPr>
            <a:lvl6pPr marL="2514600" indent="-228600" defTabSz="566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6pPr>
            <a:lvl7pPr marL="2971800" indent="-228600" defTabSz="566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7pPr>
            <a:lvl8pPr marL="3429000" indent="-228600" defTabSz="566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8pPr>
            <a:lvl9pPr marL="3886200" indent="-228600" defTabSz="566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45000"/>
              </a:spcAft>
            </a:pPr>
            <a:r>
              <a:rPr lang="en-US" altLang="id-ID" sz="2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Governments may want to influence the level of consumption but may not want to directly involve themselves in the provision of a good.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981200" y="533400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200" dirty="0">
                <a:latin typeface="Arial Black" panose="020B0A04020102020204" pitchFamily="34" charset="0"/>
              </a:rPr>
              <a:t>Bagaimana Bentuk Intervensi</a:t>
            </a:r>
            <a:r>
              <a:rPr lang="en-US" sz="3200" dirty="0">
                <a:latin typeface="Arial Black" panose="020B0A04020102020204" pitchFamily="34" charset="0"/>
              </a:rPr>
              <a:t> ?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2362200" y="5870575"/>
            <a:ext cx="889913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1pPr>
            <a:lvl2pPr marL="742950" indent="-28575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2pPr>
            <a:lvl3pPr marL="11430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3pPr>
            <a:lvl4pPr marL="16002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4pPr>
            <a:lvl5pPr marL="20574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id-ID" altLang="id-ID" sz="1200" b="0" dirty="0">
                <a:solidFill>
                  <a:schemeClr val="tx1"/>
                </a:solidFill>
                <a:latin typeface="Arial" charset="0"/>
              </a:rPr>
              <a:t>(Gruber, 2010)</a:t>
            </a:r>
            <a:endParaRPr lang="en-US" altLang="id-ID" sz="1200" b="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8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1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11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11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11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11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1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11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1722" grpId="0" build="p"/>
      <p:bldP spid="1011723" grpId="0"/>
      <p:bldP spid="1011724" grpId="0" build="p" autoUpdateAnimBg="0" advAuto="0"/>
      <p:bldP spid="1011725" grpId="0" build="p" bldLvl="2"/>
      <p:bldP spid="1011726" grpId="0" build="p" autoUpdateAnimBg="0" advAuto="0"/>
      <p:bldP spid="1011727" grpId="0" build="p" bldLvl="2"/>
      <p:bldP spid="12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25040" y="675640"/>
            <a:ext cx="8229600" cy="990600"/>
          </a:xfrm>
        </p:spPr>
        <p:txBody>
          <a:bodyPr>
            <a:normAutofit/>
          </a:bodyPr>
          <a:lstStyle/>
          <a:p>
            <a:r>
              <a:rPr lang="en-US" sz="3400" b="1" dirty="0" err="1" smtClean="0">
                <a:solidFill>
                  <a:schemeClr val="accent4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Lingkaran</a:t>
            </a:r>
            <a:r>
              <a:rPr lang="en-US" sz="3400" b="1" dirty="0" smtClean="0">
                <a:solidFill>
                  <a:schemeClr val="accent4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id-ID" sz="3400" b="1" dirty="0" err="1">
                <a:solidFill>
                  <a:schemeClr val="accent4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S</a:t>
            </a:r>
            <a:r>
              <a:rPr lang="en-US" sz="3400" b="1" dirty="0" err="1" smtClean="0">
                <a:solidFill>
                  <a:schemeClr val="accent4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etan</a:t>
            </a:r>
            <a:r>
              <a:rPr lang="en-US" sz="3400" b="1" dirty="0" smtClean="0">
                <a:solidFill>
                  <a:schemeClr val="accent4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id-ID" sz="3400" b="1" dirty="0" err="1">
                <a:solidFill>
                  <a:schemeClr val="accent4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E</a:t>
            </a:r>
            <a:r>
              <a:rPr lang="en-US" sz="3400" b="1" dirty="0" err="1" smtClean="0">
                <a:solidFill>
                  <a:schemeClr val="accent4">
                    <a:lumMod val="50000"/>
                  </a:schemeClr>
                </a:solidFill>
                <a:latin typeface="Book Antiqua" panose="02040602050305030304" pitchFamily="18" charset="0"/>
                <a:cs typeface="Arial" pitchFamily="34" charset="0"/>
              </a:rPr>
              <a:t>konomi</a:t>
            </a:r>
            <a:endParaRPr lang="en-US" sz="3400" b="1" dirty="0">
              <a:solidFill>
                <a:schemeClr val="accent4">
                  <a:lumMod val="50000"/>
                </a:schemeClr>
              </a:solidFill>
              <a:latin typeface="Book Antiqua" panose="02040602050305030304" pitchFamily="18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050869" y="6400512"/>
            <a:ext cx="7619999" cy="365125"/>
          </a:xfrm>
        </p:spPr>
        <p:txBody>
          <a:bodyPr/>
          <a:lstStyle/>
          <a:p>
            <a:r>
              <a:rPr lang="en-US" smtClean="0"/>
              <a:t>DEDDY S BRATAKUSUMAH - 2019</a:t>
            </a:r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108269" y="2057112"/>
            <a:ext cx="1828800" cy="48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PENDAPATAN </a:t>
            </a:r>
          </a:p>
          <a:p>
            <a:pPr algn="ctr">
              <a:spcBef>
                <a:spcPct val="50000"/>
              </a:spcBef>
            </a:pPr>
            <a:r>
              <a:rPr lang="en-US" sz="10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RENDAH (MISKIN)</a:t>
            </a:r>
            <a:endParaRPr lang="en-US" sz="10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8985069" y="2209512"/>
            <a:ext cx="1828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 MEMILIKI ASET (AGUNAN)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889069" y="2895312"/>
            <a:ext cx="175260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 ADA LAPANGAN KERJA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946469" y="2895312"/>
            <a:ext cx="1828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KEUNTUNGAN RENDAH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3041469" y="3733512"/>
            <a:ext cx="1828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PRODUKSI RENDAH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3651069" y="4495512"/>
            <a:ext cx="1828800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PRODUKTIVITAS RENDAH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4108269" y="5333712"/>
            <a:ext cx="1828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KETRAMPILAN  RENDAH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241869" y="3962112"/>
            <a:ext cx="1828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BUNGA TINGGI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9442269" y="2895312"/>
            <a:ext cx="1828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TIDAK DAPAT KREDIT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7384869" y="2895312"/>
            <a:ext cx="1828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TABUNGAN SEDIKIT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8756469" y="4190712"/>
            <a:ext cx="1828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MODAL SEDIKIT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8146869" y="5181312"/>
            <a:ext cx="1828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INVESTASI RENDAH</a:t>
            </a:r>
          </a:p>
        </p:txBody>
      </p:sp>
      <p:cxnSp>
        <p:nvCxnSpPr>
          <p:cNvPr id="46101" name="AutoShape 21"/>
          <p:cNvCxnSpPr>
            <a:cxnSpLocks noChangeShapeType="1"/>
            <a:endCxn id="46084" idx="1"/>
          </p:cNvCxnSpPr>
          <p:nvPr/>
        </p:nvCxnSpPr>
        <p:spPr bwMode="auto">
          <a:xfrm rot="16200000">
            <a:off x="3473269" y="2323812"/>
            <a:ext cx="660400" cy="6096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4" name="AutoShape 24"/>
          <p:cNvCxnSpPr>
            <a:cxnSpLocks noChangeShapeType="1"/>
            <a:stCxn id="46085" idx="2"/>
            <a:endCxn id="46092" idx="0"/>
          </p:cNvCxnSpPr>
          <p:nvPr/>
        </p:nvCxnSpPr>
        <p:spPr bwMode="auto">
          <a:xfrm rot="16200000" flipH="1">
            <a:off x="9988369" y="2527012"/>
            <a:ext cx="279400" cy="457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5" name="AutoShape 25"/>
          <p:cNvCxnSpPr>
            <a:cxnSpLocks noChangeShapeType="1"/>
          </p:cNvCxnSpPr>
          <p:nvPr/>
        </p:nvCxnSpPr>
        <p:spPr bwMode="auto">
          <a:xfrm rot="5400000">
            <a:off x="9569269" y="3301712"/>
            <a:ext cx="1041400" cy="685800"/>
          </a:xfrm>
          <a:prstGeom prst="curvedConnector3">
            <a:avLst>
              <a:gd name="adj1" fmla="val 3963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6" name="AutoShape 26"/>
          <p:cNvCxnSpPr>
            <a:cxnSpLocks noChangeShapeType="1"/>
            <a:stCxn id="46094" idx="2"/>
            <a:endCxn id="46095" idx="0"/>
          </p:cNvCxnSpPr>
          <p:nvPr/>
        </p:nvCxnSpPr>
        <p:spPr bwMode="auto">
          <a:xfrm rot="5400000">
            <a:off x="8997769" y="4508212"/>
            <a:ext cx="736600" cy="609600"/>
          </a:xfrm>
          <a:prstGeom prst="curvedConnector3">
            <a:avLst>
              <a:gd name="adj1" fmla="val 7866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8" name="AutoShape 28"/>
          <p:cNvCxnSpPr>
            <a:cxnSpLocks noChangeShapeType="1"/>
            <a:stCxn id="46084" idx="3"/>
            <a:endCxn id="46093" idx="0"/>
          </p:cNvCxnSpPr>
          <p:nvPr/>
        </p:nvCxnSpPr>
        <p:spPr bwMode="auto">
          <a:xfrm>
            <a:off x="5937069" y="2298412"/>
            <a:ext cx="2362200" cy="5969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09" name="AutoShape 29"/>
          <p:cNvCxnSpPr>
            <a:cxnSpLocks noChangeShapeType="1"/>
            <a:stCxn id="46084" idx="3"/>
            <a:endCxn id="46085" idx="1"/>
          </p:cNvCxnSpPr>
          <p:nvPr/>
        </p:nvCxnSpPr>
        <p:spPr bwMode="auto">
          <a:xfrm>
            <a:off x="5937069" y="2298412"/>
            <a:ext cx="3048000" cy="1143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11" name="AutoShape 31"/>
          <p:cNvCxnSpPr>
            <a:cxnSpLocks noChangeShapeType="1"/>
          </p:cNvCxnSpPr>
          <p:nvPr/>
        </p:nvCxnSpPr>
        <p:spPr bwMode="auto">
          <a:xfrm rot="5400000">
            <a:off x="8477069" y="4241512"/>
            <a:ext cx="711200" cy="10668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12" name="AutoShape 32"/>
          <p:cNvCxnSpPr>
            <a:cxnSpLocks noChangeShapeType="1"/>
            <a:stCxn id="46094" idx="1"/>
            <a:endCxn id="46091" idx="2"/>
          </p:cNvCxnSpPr>
          <p:nvPr/>
        </p:nvCxnSpPr>
        <p:spPr bwMode="auto">
          <a:xfrm rot="10800000">
            <a:off x="7156269" y="4216112"/>
            <a:ext cx="1600200" cy="1016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13" name="AutoShape 33"/>
          <p:cNvCxnSpPr>
            <a:cxnSpLocks noChangeShapeType="1"/>
            <a:stCxn id="46091" idx="0"/>
            <a:endCxn id="46087" idx="2"/>
          </p:cNvCxnSpPr>
          <p:nvPr/>
        </p:nvCxnSpPr>
        <p:spPr bwMode="auto">
          <a:xfrm rot="5400000" flipH="1">
            <a:off x="6102169" y="2908012"/>
            <a:ext cx="812800" cy="1295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14" name="AutoShape 34"/>
          <p:cNvCxnSpPr>
            <a:cxnSpLocks noChangeShapeType="1"/>
            <a:stCxn id="46095" idx="1"/>
            <a:endCxn id="46089" idx="2"/>
          </p:cNvCxnSpPr>
          <p:nvPr/>
        </p:nvCxnSpPr>
        <p:spPr bwMode="auto">
          <a:xfrm rot="10800000">
            <a:off x="4565469" y="4895622"/>
            <a:ext cx="3581400" cy="41269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15" name="AutoShape 35"/>
          <p:cNvCxnSpPr>
            <a:cxnSpLocks noChangeShapeType="1"/>
            <a:stCxn id="46095" idx="1"/>
            <a:endCxn id="46090" idx="2"/>
          </p:cNvCxnSpPr>
          <p:nvPr/>
        </p:nvCxnSpPr>
        <p:spPr bwMode="auto">
          <a:xfrm rot="10800000" flipV="1">
            <a:off x="5022669" y="5308312"/>
            <a:ext cx="3124200" cy="279400"/>
          </a:xfrm>
          <a:prstGeom prst="curvedConnector4">
            <a:avLst>
              <a:gd name="adj1" fmla="val 35366"/>
              <a:gd name="adj2" fmla="val 18181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16" name="AutoShape 36"/>
          <p:cNvCxnSpPr>
            <a:cxnSpLocks noChangeShapeType="1"/>
            <a:stCxn id="46089" idx="0"/>
            <a:endCxn id="46088" idx="2"/>
          </p:cNvCxnSpPr>
          <p:nvPr/>
        </p:nvCxnSpPr>
        <p:spPr bwMode="auto">
          <a:xfrm rot="16200000" flipV="1">
            <a:off x="4006669" y="3936712"/>
            <a:ext cx="508000" cy="609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17" name="AutoShape 37"/>
          <p:cNvCxnSpPr>
            <a:cxnSpLocks noChangeShapeType="1"/>
            <a:stCxn id="46088" idx="0"/>
            <a:endCxn id="46086" idx="1"/>
          </p:cNvCxnSpPr>
          <p:nvPr/>
        </p:nvCxnSpPr>
        <p:spPr bwMode="auto">
          <a:xfrm rot="16200000" flipV="1">
            <a:off x="3103398" y="2881040"/>
            <a:ext cx="638145" cy="1066800"/>
          </a:xfrm>
          <a:prstGeom prst="curvedConnector4">
            <a:avLst>
              <a:gd name="adj1" fmla="val 34325"/>
              <a:gd name="adj2" fmla="val 12142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18" name="AutoShape 38"/>
          <p:cNvCxnSpPr>
            <a:cxnSpLocks noChangeShapeType="1"/>
            <a:stCxn id="46090" idx="0"/>
            <a:endCxn id="46089" idx="1"/>
          </p:cNvCxnSpPr>
          <p:nvPr/>
        </p:nvCxnSpPr>
        <p:spPr bwMode="auto">
          <a:xfrm rot="16200000" flipV="1">
            <a:off x="4017798" y="4328840"/>
            <a:ext cx="638145" cy="1371600"/>
          </a:xfrm>
          <a:prstGeom prst="curvedConnector4">
            <a:avLst>
              <a:gd name="adj1" fmla="val 34325"/>
              <a:gd name="adj2" fmla="val 11666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19" name="AutoShape 39"/>
          <p:cNvCxnSpPr>
            <a:cxnSpLocks noChangeShapeType="1"/>
            <a:stCxn id="46089" idx="3"/>
            <a:endCxn id="46087" idx="1"/>
          </p:cNvCxnSpPr>
          <p:nvPr/>
        </p:nvCxnSpPr>
        <p:spPr bwMode="auto">
          <a:xfrm flipH="1" flipV="1">
            <a:off x="4946469" y="3022313"/>
            <a:ext cx="533400" cy="1673255"/>
          </a:xfrm>
          <a:prstGeom prst="curvedConnector5">
            <a:avLst>
              <a:gd name="adj1" fmla="val -42857"/>
              <a:gd name="adj2" fmla="val 52183"/>
              <a:gd name="adj3" fmla="val 14285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20" name="AutoShape 40"/>
          <p:cNvCxnSpPr>
            <a:cxnSpLocks noChangeShapeType="1"/>
            <a:stCxn id="46087" idx="0"/>
            <a:endCxn id="46084" idx="2"/>
          </p:cNvCxnSpPr>
          <p:nvPr/>
        </p:nvCxnSpPr>
        <p:spPr bwMode="auto">
          <a:xfrm rot="5400000" flipH="1">
            <a:off x="5263969" y="2298412"/>
            <a:ext cx="355600" cy="838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121" name="AutoShape 41"/>
          <p:cNvCxnSpPr>
            <a:cxnSpLocks noChangeShapeType="1"/>
            <a:stCxn id="46093" idx="2"/>
            <a:endCxn id="46094" idx="0"/>
          </p:cNvCxnSpPr>
          <p:nvPr/>
        </p:nvCxnSpPr>
        <p:spPr bwMode="auto">
          <a:xfrm rot="16200000" flipH="1">
            <a:off x="8464369" y="2984212"/>
            <a:ext cx="1041400" cy="1371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" name="Right Arrow 2"/>
          <p:cNvSpPr/>
          <p:nvPr/>
        </p:nvSpPr>
        <p:spPr>
          <a:xfrm>
            <a:off x="1652452" y="2819400"/>
            <a:ext cx="875212" cy="935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Right Arrow 33"/>
          <p:cNvSpPr/>
          <p:nvPr/>
        </p:nvSpPr>
        <p:spPr>
          <a:xfrm rot="10800000">
            <a:off x="10909663" y="1909536"/>
            <a:ext cx="875212" cy="935883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ight Arrow 34"/>
          <p:cNvSpPr/>
          <p:nvPr/>
        </p:nvSpPr>
        <p:spPr>
          <a:xfrm>
            <a:off x="3100250" y="5136099"/>
            <a:ext cx="875212" cy="935883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1001490" y="3606704"/>
            <a:ext cx="1112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/>
              <a:t>INTERVENSI</a:t>
            </a:r>
            <a:endParaRPr lang="id-ID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10813869" y="1685310"/>
            <a:ext cx="1247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dirty="0" smtClean="0"/>
              <a:t>INTERVENSI</a:t>
            </a:r>
            <a:endParaRPr lang="id-ID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2443846" y="5901631"/>
            <a:ext cx="1112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/>
              <a:t>INTERVENSI</a:t>
            </a:r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411095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Arial Black" panose="020B0A04020102020204" pitchFamily="34" charset="0"/>
              </a:rPr>
              <a:t>Pengeluaran</a:t>
            </a:r>
            <a:r>
              <a:rPr lang="en-US" sz="3200" dirty="0">
                <a:latin typeface="Arial Black" panose="020B0A04020102020204" pitchFamily="34" charset="0"/>
              </a:rPr>
              <a:t> Negara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81200"/>
            <a:ext cx="8229600" cy="3048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pusat</a:t>
            </a:r>
            <a:r>
              <a:rPr lang="en-US" dirty="0" smtClean="0"/>
              <a:t>,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kabupaten</a:t>
            </a:r>
            <a:r>
              <a:rPr lang="en-US" dirty="0" smtClean="0"/>
              <a:t>, </a:t>
            </a:r>
            <a:r>
              <a:rPr lang="en-US" dirty="0" err="1" smtClean="0"/>
              <a:t>kota</a:t>
            </a:r>
            <a:r>
              <a:rPr lang="en-US" dirty="0" smtClean="0"/>
              <a:t>,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id-ID" dirty="0" smtClean="0"/>
              <a:t>yang akan datang.</a:t>
            </a:r>
            <a:endParaRPr lang="en-US" dirty="0" smtClean="0"/>
          </a:p>
          <a:p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id-ID" dirty="0" smtClean="0"/>
              <a:t>dana yang diper</a:t>
            </a:r>
            <a:r>
              <a:rPr lang="en-US" dirty="0" err="1" smtClean="0"/>
              <a:t>untuk</a:t>
            </a:r>
            <a:r>
              <a:rPr lang="id-ID" dirty="0" smtClean="0"/>
              <a:t>an bagi</a:t>
            </a:r>
            <a:r>
              <a:rPr lang="en-US" dirty="0" smtClean="0"/>
              <a:t> </a:t>
            </a:r>
            <a:r>
              <a:rPr lang="id-ID" dirty="0" smtClean="0"/>
              <a:t>pengeluaran rutin,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penanggulangan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/>
              <a:t> </a:t>
            </a:r>
            <a:r>
              <a:rPr lang="id-ID" dirty="0" smtClean="0"/>
              <a:t>sistem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subsidi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pr</a:t>
            </a:r>
            <a:r>
              <a:rPr lang="id-ID" dirty="0" smtClean="0"/>
              <a:t>o</a:t>
            </a:r>
            <a:r>
              <a:rPr lang="en-US" dirty="0" smtClean="0"/>
              <a:t>gram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6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err="1">
                <a:latin typeface="Arial Black" panose="020B0A04020102020204" pitchFamily="34" charset="0"/>
              </a:rPr>
              <a:t>Pengeluaran</a:t>
            </a:r>
            <a:r>
              <a:rPr lang="en-US" sz="2400" dirty="0">
                <a:latin typeface="Arial Black" panose="020B0A04020102020204" pitchFamily="34" charset="0"/>
              </a:rPr>
              <a:t> Negara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disiapkan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(</a:t>
            </a:r>
            <a:r>
              <a:rPr lang="en-US" dirty="0" err="1" smtClean="0"/>
              <a:t>pusat</a:t>
            </a:r>
            <a:r>
              <a:rPr lang="en-US" dirty="0" smtClean="0"/>
              <a:t>,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kabupaten</a:t>
            </a:r>
            <a:r>
              <a:rPr lang="en-US" dirty="0" smtClean="0"/>
              <a:t>, </a:t>
            </a:r>
            <a:r>
              <a:rPr lang="en-US" dirty="0" err="1" smtClean="0"/>
              <a:t>kota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id-ID" dirty="0" smtClean="0"/>
              <a:t>rencana tersebut </a:t>
            </a:r>
            <a:r>
              <a:rPr lang="en-US" dirty="0" err="1" smtClean="0"/>
              <a:t>disahkan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(</a:t>
            </a:r>
            <a:r>
              <a:rPr lang="en-US" dirty="0" err="1" smtClean="0"/>
              <a:t>legislatif</a:t>
            </a:r>
            <a:r>
              <a:rPr lang="en-US" dirty="0" smtClean="0"/>
              <a:t>)</a:t>
            </a:r>
            <a:r>
              <a:rPr lang="id-ID" dirty="0" smtClean="0"/>
              <a:t> menjadi Anggaran Penerimaan dan Belanja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proses </a:t>
            </a:r>
            <a:r>
              <a:rPr lang="id-ID" dirty="0" smtClean="0"/>
              <a:t>yang terjadi </a:t>
            </a:r>
            <a:r>
              <a:rPr lang="en-US" dirty="0" smtClean="0"/>
              <a:t>di </a:t>
            </a:r>
            <a:r>
              <a:rPr lang="en-US" dirty="0" err="1" smtClean="0"/>
              <a:t>legislatif</a:t>
            </a:r>
            <a:r>
              <a:rPr lang="id-ID" dirty="0" smtClean="0"/>
              <a:t>, bisa saja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program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6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Arial Black" panose="020B0A04020102020204" pitchFamily="34" charset="0"/>
              </a:rPr>
              <a:t>Pengeluaran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Pemerintah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10210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(</a:t>
            </a:r>
            <a:r>
              <a:rPr lang="en-US" dirty="0" err="1"/>
              <a:t>p</a:t>
            </a:r>
            <a:r>
              <a:rPr lang="en-US" dirty="0" err="1" smtClean="0"/>
              <a:t>engeluaran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id-ID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Transfer (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</a:t>
            </a:r>
            <a:r>
              <a:rPr lang="en-US" i="1" dirty="0" smtClean="0"/>
              <a:t>in-kind </a:t>
            </a:r>
            <a:r>
              <a:rPr lang="en-US" i="1" dirty="0" err="1" smtClean="0"/>
              <a:t>atau</a:t>
            </a:r>
            <a:r>
              <a:rPr lang="en-US" i="1" dirty="0" smtClean="0"/>
              <a:t> cash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instansi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16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3.gstatic.com/images?q=tbn:ANd9GcRxdOBpHK8ln0HGT3x_0O3GsS3Vg1PfNRcmGgS-NvaukhJdjPvzF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974" y="1906134"/>
            <a:ext cx="248648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hQSERUUExQVFRUWFhkXGBcXGBgXGRQXFRcVGBgUGhgYHCgfGBwjHBUXHy8gIycsLCwsFR8xNTAqNSYrLCkBCQoKDgwOGg8PGiokHCQsLCwsLCwsKSwtKSkpLCwsKSwsKSwsKSksKSwsLCwpLCwpKSwpKSwsLCwsLCwpLCksLP/AABEIAKwA5QMBIgACEQEDEQH/xAAcAAABBQEBAQAAAAAAAAAAAAAEAAECAwUGBwj/xAA7EAABAwIEAwUHAwQBBAMAAAABAAIRAyEEEjFBBVFhBiJxgZETMqGxwdHwQlLhBxRi8SNyc4KSFiQ0/8QAGgEAAwEBAQEAAAAAAAAAAAAAAAECAwQFBv/EACYRAAICAgIDAAEEAwAAAAAAAAABAhEDIRIxE0FRcQQiMmEFofD/2gAMAwEAAhEDEQA/AORdiWua496ReQ7cCDM6dAgq1RwLjJ0BMkiXSQCDyMlLEf8AI8unKXOJNoaTbbaefVUNBBMg9J6zsei4PZmaTWmfes9oJbNrNm/KIPr5IV+IytME3tYka3gwfCyg3FOjuzLQB0A5EbzIPRNVqOLYsWjQRMTe0a3+SKAfC8YqABgJyZ80XBnn1A6rQoY8vAoEiG1C4ki5kC0zpbnusn2oDtJFp1+f5qrqbgxhffMdB8yfCypvdrsVHd8C7XuZVYA4tZTOUZnGMp1EfqaDtr1XVu7ShzhWe2PZOIaYOUggaEEybzl5BeWcHpe2q02MBcXmMugBjnte/LwR3FKNXDtLKstMWaZIMGDpaI35LbHknV0Kj3HheN9rTDyWkmfdMgXsJ5gRKMDl4l2V7YnDvbLnFsHuTaYInLvt6LteCdqKz8UGVCMrmgNAEl03B6EBwzOP7ea6oZVJCpncZ0pUA1SDVsBIFKUgE6QDSkEkkDHlKUyRKAFKZRLlE1AE6FZNJUPxjRuFQ7iTeariyXNIOlRL1mVOMMGrtUN/8hYXFoNx/H3T4+heRG2XqDqoCxH8YCGqcVJWiwtmbzI334sKl2JK593ECoOxx6q1hIeZG8/E9UlzZxRSVeEnzHjOLrgl0aZjl5+g8/QJhWJFpnUwJ5DXlbyUagvERYjqbm4A6H0UqxI7pgjpEuBNpI0tyXz39HeKoQBedf8A2aPAqcQNZiI0v5a3n4IZzJhokEbcxOtrC3L4qdRu0ATp9PJPQ0KlSJMGxNoM+dlQG5ZBvsAd4nvdIVmJYWmSB4zNrj6Kmu/McxMQPlokt/gRp4KWtbJyDXNGpnTwvBXS8dcKrKb3gB9Rt8jjAMubdpHc90WEhctgg72YHvA31AiP0wd5ujKNcBsiCTN9PEyf1bypU6tIXsHr0cpDmnLeJm86Elemv4u7AUaNVrmvDmjuAAuLiIBc8XLdcoteQvLq1R0zcNN+hG5ne628LxOW021GvNNpLpFw4iwIOgEwJ01W2GTSBnuHZ3jrcVTzCxEBwuIMAz5ytVec9m+1b/7KqWDPUpmMxaBAOhMRm3+d5XU9nu0zMU05ZLmBoeYgEkXI8wV2wmnRPRuqJchziVTUx4G62UWyXNIOzKJqLNdxDoVU7Ek6Sq8bI8qNJ+JjdCVeIgbyhv7UnVMcIArUYohzkM/ibihnYgndEewvp6oTGY+nRIzkDMY5x1hXyjFWZ1JjOJVbgUTisW1rXOc5sNbmPQaT4LPwfG6VRpLTcTYi9mh2m9in5Yp0yeDMLtNjosHRkh0az4AePy5rn+HYhxe1sn3g47HJuZ+covjHFJrPzNY6HEBwESALSOUfl1nY3FiC5oMZGNPgABr4g36heVmzJyc338OhQ1R37XB2hBjl+eCUics3iYXB8L7SZXtMy1twDNzcAW1ME+i1q3GHHEPLXFrTkgGB466AzPmuiP8AkbjclTv/AEYvDvR0ZqNmJvy8E7uq57CcTa6q0tMBxJi1pJls+RjyRdbiQzNJlrSHQALki49Rf0XTH9XF3sh42acdPVOsLA9oswMN0jlPnOmhSTX6uDVoPEzzA1Odrkac4OU9SBrFvNRpVpzMBGwsNWixgm90LUxBzkkSZNzc8pkq/Dvu2YgkTNpnaRcDzXi0emFtsWQL/tN4P7iNSiqlOROaRFyI15X0uTqhWvbOaA4m2UmC23vAj4D1VIxJIO88uka+qycL2KgrEsOSJkRIFpzTv5LOzDrHKZjeyNe1si/ckg6AxyieQVWGwYILoMXg89dtoMIVJAUsoOFw4dR9lrVnNDBlAzNAPlOh59VTkdkLvcEgATy5H4nmhG4gAD9WtuvNRK5P8CDa2MhuUgGGyLC3T0QlHEGIk30A6THhc/EqdekJkEm03000EanqhadAyS0xHONNdfCVpjpIZv8AD64AgOImziSQAJ1tciYWpwniL59k1+WHkhzXEXFss7883XwXN8OAgmJgQZuJPMI/CYlrKmZxE66SAWwRDZvfbdOMqdCez3jC99rZJnKCZEbC42hXtwfNZfDu09E0WltUVHQ0uExE5QQABaM0RzstGjin1DLIDeoM/Cy9dZNaMvGgkUWjZMYGgVjmKBYeiLHxGyEqLqcck+UqvEY2nT994FiYJEmOQKTlQqMvj/ExQph+ozhp6WnzXm+P45TxGZz5D2ki2j2HQGNxz3GqJ7Y8cFZwNMhrALXsTmI8j91yJeA85tBGomfMLgyZnKWuilA1avFKhql4zQ4ZXd4BoB99ukRG0I7FYrLSYWGYc4mJd3B7ubqJmSsHhbi4Oe6Z0aBo50ix20lHPqlrozAS21gS0yLQJIusnP0PjRHHYo915cJgkayTZsuOxIF/ks2tVmYBM2y7ZenLc22hPiquYEj3gYgcj+nTqraFEuBI7vgdIEETqDHyUSa7Y2gWjRI92xJMA7C0FvM6x4rWONc4jNlMACTYb6g73I9EKSBTzOa4EMsDqLkAG2kxA6BNTfMtBJcRc6QeUneLLCf7hE3YiDYwRG5FwZm28bIzFcafUY0Fw7kd6JNpAgi9p+N1h4t57o5G8mNPjoFZRrA5oJFyW20vvyECfJWritMmgqhjRTmdfCdCeRHNJCVA0GXWJ2sY9T5+aSh2x0c7iHZiYHMfnorBADCDsbaGwveOaM4hg9AGAOc5wkxoL39RcBZIqQHDnLfjddkXa0bBdMm8CTrH1siG+8c4cLWyaDymPzRB0WCd41JG8QVZWquLpjLba1jy/Nk32Jk3P7p5WmBppfp4dFdTxlmgFoIGugAg2OgJ+vNZ1WpbSRv47Jmu/OXilxAMfWNj+0W8Od1dScC10wHC4i1z8kJOUxEx1kcldhas+MWUtWhF1OvbKRLW38TJAuROgGienT7+bLIGpuW26jTw6Kt9YAgFxiLgRz06FFUsRlAANvPca31Kh6WgCKFBt3Ns1xsB0seqEdVbOUWvcgaDfzsraVbKCHAuGg8o9RB+CHq8xPNttSdbpJb2B2/A+NU6bKLat7w7YAC7HSBMgmI5CV69wziFN9MOpkOY4CI0ECLcrgr52wmJGUZxJJv+bLrey3aZ9GsIzOptY4ZJtlufKC6el10YszT4yQS6PZvat53TGoEFh8VmY10RmAO24VWN4oyk0ue4CGl0Wkhusc9R6rv6VmdhlasALmPNeUdquMtr13PDiWMBbH+UwddI00vCC4rx+pWrOqCQ3Zod7u0+clZWJx5LxPekSZ1JPP1XnZ83NcYjSHe62m5uSPj6fFAVB7R3Qt55Tm5xuADor8Q8/pBiLDaPoq8HSJeLACZkCxtO9/Jc8f2qy1oLoUyxkt7s3JsAY1Guuig7FSScpB6HQTte9/oqqrhmaJJmGxEDL+bckE2s51YDL3Q4aCQI016bKIxt2+wD8M+oXgP0gutflDb33+yniceKekCTci4bt5/RLD1nS8M9nc3zDWHc9o105IPEYH3jMtmZgja4ieippN7EXY1+cbzBt5ixGxi+qam/KBaXZeUyO8ZMGeQQlTOQGiS6BFxfQ3nxhO/GZQGwJDSORbNyLawR8UnH4JotxFLM4CdYJ3gnvWNtN0Dfvuk5g7UAX6ojA1hmdJyugAHUXmx5Sfy6rO7Ie13No9o0gSNPeHqVa/bphQS/EsMEwTA6wIFtNrpKjh/CQ4GdjFvttsks24J0Gi/GVA0kCIzTNwInf7eu6ycdRdUd3ZcRrlaQBpEWWvii0y4PAnZ0TA2sBN5CWFw8wS4ZjBAtB522A+K1jLjsqzIwmAqVHQ1pIE5p0AGskaKh1OZcbXt5k3XTY7CMyh12Nnv5AHCdM3TyXN4hwa9zR3r6kGdNDKuM+QXZW6I59dFMNDSC64tpvHwVedpbF5tbbXVNUHiPl+fdXQyDqsuP6QSYHLkrqNSbD8P3QzRFif8AacgyRsqoDQpU/ekXjebidVE4wgSALTG+WdxP8qqi8fqFheeScDM09NztyU0NIYViBJuPLXdO3EEtjY7TCm7Buya9Y1MdE1DDOnQ9LJ6E1RfTxWQRAMG/p4aLf7LYqn7cOqUzUaATkE94jSf8eYQ3C+ACqYcSAYvkcYieS9C7NcLo4cS0OL4ucr2+klKO3aKUL7M3iPbetnY2hlosFskZpuDyHI2GyxMRxJ9R5e8l5Jn1nygr0fG8MpVTJaA79wsf5WJi+zjmkmmM4F+6O8P/AB89llm8j72gWL4cW+o18xGY6+MbQsyriTTeHH/pJt8B+arrThGNEFrQBMjLBJ6nVYvFOGtdLhDQABAi/MmfLTWFzwmrpi40Z1TiBOgLhEiCbR+6dYUqRyvDSJi7pt3oMttoNkM3BxkyAg5twYI1Bg3cPmjamZsnMTcEiIaNrnntr4LdtLSAhjHTqzJMe7MnWOrSbet1UzEHJkgZs3vEuGV14dYwXCI9dZRL6mlQ2G06+N/mFVimNLTEDcm8Wi1lK6ChCu5sMbJJvp0vc21GvVD1MdnOUkMGl7R1M6fRRax2Vzw4CRAExLdwJvbprK1uzf8ATvGY4OqUWN9l+8uyhx/a2dT8OZVxjYjMpMLTmDw50SNhreSed1ViajXuBBAOkTba5IEemsK6rhIlmV7crnNeDlkvaYc0EdQgxhg4jKZuQBuY3mYhNJXsKNGhg2PIDgRmibiPI6gA7LUp4VgaWyC0fpaXZusTv4HyWHUt7ziHWAE+7G4gxz1UaRqgkgOIBFiZLjMxIudllODkuxcToaOH1DQXwBd4hwkWaS1wBI+u0pLLqYtroFbOHt1Dsoidhe4t9NkljwYgHiTMpeTlJmxafdPPl+WQcVjscpNpMGDH8KVTDucSG9b7Qqc1QwHl5bm0JN+oBudl2rqhj0Kz2O1dyN5kcuSMqYem4gye9rN3eAJtKzj3X9YnUaHaUW0ZgMsSNtYjr5BDXspIDq4bLeCQPvy+aZ7STIGgWhSwLyCC2SQbxJB212KiOEOHdI6m3SdfDZPmgAKjSAJGh81H2fO/IrTpcIcNj5jVaGH4E4x3JnRPmkNRZh09hFt1scOwptFMPk3zTFj8T8FsYXsvVOlOfGPVdJwjsbXJn3N/0x6KHO+jeEJfDHweCr1MrXUm5RBOVrRsBpGup5CTC3sN2bZMuotE3g6gLdoUXUrB7XxuAAP5UalUkyTJ56ynHG3/ACKk0vyRbh2N0Y0cgNAFL2nQKsuUCV0UZmo58u0cAQD3teXK4US2NFT/AHReWlxEgBnWGiBP5sr5TEC4rhlOt7/dd+4fUfVYHEuAupm4kbHoumJV9DHFoggOb+06eXJc+TApbRaaf8jzyvSMQNRpYW+1kIzh5AylxkkXAEN57XhekYjs/Rrzk7p5CJHlv5LCxvZqrSuO+OY2jmFxyhKJXj+HH1sOJaBo2/dEZjt1GyHq4cODg5wa5oMAtJlxjUgQLnRdDVpXtGuh16rLxuAc8nQ231/39lKlXZDVGO3DPe4Me/K1r8oqPLiJERJg5RvEfFbeepw8BweMR7OQ32Vd3sKTSNXUtXO7xtMTbVZmJ4fVnIHZg5zRJOWbGJjQAnxRfY3iLWNqYR+GqVajqmZzqT2tqANEFgLrG4s3mu/Ck42Y/wBg3EKAl1R721M4zhzQWA5753DYX8yD54rKFSo/MbszZQ4WaL6ACOi6h3CRUcc1OowtztDakMDALy8fugxDRB1QT+E1ajnFjRAbDZgREZYO+njCwlkUZtIVGZw/hFR7/ccWtMEW16ztG6L4pgAxwymA+Wg2AA5ROm0haFDCvY0sLyHQMwBJnz310HPZC4uowva14LxIAzOgjnl5alZ8nJ2Xx9sApVWtt3Hx0MDWwv4pI5uDawmKczfvEGBJggjUHryTo5L/AKjJowqmHLZNiDN/mIVBwhcbSR+bk9Vo1cGTEkACdL7n5q/D4LMbkwI0BPmtedFGU3hjW6nNzj6HRG4Kixh0ceWnO66LCcHpnn6EfBbOG4Qz9gPzUPJZpHE32c9h8YBAyOyidIWjhK4JEUneZC6HD8IaIgNGsAALTwXBQb3jcTE+iikzojiMvB4Mn9Mek/BbWF4KJk8tPz7rVwWAaD3QCOkW8d1HFcTZTkMhz+f6R91pHHZrqJL+2ZTbL7TsNSgMVxEuEDut5DfxO6DrYkuMuMn89AqXPXVHGomEsjZa6oolyqzps60My2UwKhKQKAN/H4dpw+GqAD3S10DcaEx4HVBAoahiy0OaIh1jb5HZSbVTEXOKgSo+0TFyALG1IWhR4rNqgn/IWPnzWRmUhUSlFPsqMmujSxvAKVYS2PFuvmNlzPEOzVRglpzD4raw+Kcwy0wfn481pU+Jsf74ynmND48lzTw/DdTjLs8/qYynTbkrtlgNwTlmTYEzzuP9Kng/ZIOp1A54FSo0MAcXBrXVXsM5hHtH5A4mDYcgF3PHOyNLEt77A7cOGrerTzXMcU7O12vOVztGghlQM9oGgNa54c2A7KMpLdVUJ8VTMp4vhmYqg2nkAcSMrhGYuyhhiGkmXDQjlKoZVsdSI93l69b+ihW4VVzt9oQ0AZRTbJDWj9IP6jNyd1YRBIP5B6a2XFmjylaMnikD1AXukSBsD1N/AJsRw8Zmuc90DaBqw3kkSLbzuimPAGn4Nx/tVVTMEibnrPmsk5ITT9gmPqd6BoByO9/M9UkVV4MwgFxM3nKfDW1ky2XEPHYTRwlJrpDfW8bTf5I6jSnQW+Z8FoUuEtDpIEcyR4rUwuBE2LbeJMeARxs6o4zHw/DybgW2MeoWzR4MTqfMb9Fq06AnQaCLEeoGiLpssbXVqBsopGbS4cJG8chqj2UBEu7rRcyp167KQzPN9mjfpf5rBxvEHVXSYA2A0H3K2jjsiU1ELxvFpGSkMreYsXfZZT3wk6pFgqXOXSkkczd9ki9RzKDkxemIk56QcoSnCALQ5NKhmSlAFkq+m6Qh2CZ8PBWUHpgXppTSoEwgCbgoZk4Kg4IAszp/aqjOUpQAfg+KOp6XbuDp/C28NXp1tI6tcL+RXKhym10KJQTNIzaOjxnBw6xg7wQJK5zGdlAZytA9Qtnh/Hy0ZagzN5jUfda1ANqCWmRyiFzSx0zojNSPMMXwzKdD/pCvou90G1/paAvUcXgASZbrabLn8f2bBHd1nfpqFlKNhKFnHU3lthJv1ttt4JlsngLhvudJ+yZZcDLxHSf2LQZIDJ3DpPlayMaGtGVs+sHxJN1Gk8uNj06jojaOGawEu8f5XSkbWKhSLhBNuc3Pmg8ZxcUxkp3dz2Hnuh+I8Xzd1lm7nQnw5BZTnQt4w9swlk+FlWqXGXEk9VQaii96rJWpiSL0xUS9IOQA5cmlRKUoAeVIaKAVgCAEXJgU8qIKANrg3ZupiWFzXMADo706wDsOqzXtyPLTqCQfEGF2nYF//DUHJ/zaPsuV7Q4bJiKgn9ZPkb/VMXsqBSN1EFOgZGUiZSlOEgKykCpOuFXKAHTyoymJTAsBV1DFlplriD0P5KFT5kDOs4dxplSBUgO5nQ+ey0n4cHQ/VcG1y1OHceey3vN5HUeBWUsfw2jk+m7/AGDf1C/gkrsNiGVG5mu+Oh5EbJ1jxN+QBVfToiXa/E9Fh43iDqhvZuzfvzQuIxJcZKHc5bxhRySm2Wueq3OVeZMSrIJZk0poUSUATlMVCU87oAcOSlMkEASYrQFVIHPkpBADlMmSP55oA7b+nr+7VHVp+BH0WX22oxiHHmGu+EfRG/09d36o/wAWn4lFducK0gPLocGwB+6DJHxT9E+zjaWim0qim+5VxKChyVEvCi6/RVlAF4coPCrDks6QEnJNMpmvTSmA8pwVHNNvikDCAJSnDlCUgUAXe2ISVOaEkwsZ7/K6hnn82VbjdSakIcDdOVElJqQx1W4qYdP51Ucs680wEAnKUKLr/nVICTTonaZKGxNUhsiyJZogZMpAJNTOP2QIdKFF6kB8fqgDqv6fP/5qg5sn0cFpf1AozSpu5PI9R/CyewP/AOk/9s/Nq6HtuP8A6h6OafimifZ5yNeavlDu/Pgr9IQWM5QIUot5ptQmIgFINUGmQk4pAIhRY5TcNCoOKAJpsyjTdsmYboAszJByZyhKYiebqkoFJAH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5" name="AutoShape 6" descr="data:image/jpeg;base64,/9j/4AAQSkZJRgABAQAAAQABAAD/2wCEAAkGBhQSERUUExQVFRUWFhkXGBcXGBgXGRQXFRcVGBgUGhgYHCgfGBwjHBUXHy8gIycsLCwsFR8xNTAqNSYrLCkBCQoKDgwOGg8PGiokHCQsLCwsLCwsKSwtKSkpLCwsKSwsKSwsKSksKSwsLCwpLCwpKSwpKSwsLCwsLCwpLCksLP/AABEIAKwA5QMBIgACEQEDEQH/xAAcAAABBQEBAQAAAAAAAAAAAAAEAAECAwUGBwj/xAA7EAABAwIEAwUHAwQBBAMAAAABAAIRAyEEEjFBBVFhBiJxgZETMqGxwdHwQlLhBxRi8SNyc4KSFiQ0/8QAGgEAAwEBAQEAAAAAAAAAAAAAAAECAwQFBv/EACYRAAICAgIDAAEEAwAAAAAAAAABAhEDIRIxE0FRcQQiMmEFofD/2gAMAwEAAhEDEQA/AORdiWua496ReQ7cCDM6dAgq1RwLjJ0BMkiXSQCDyMlLEf8AI8unKXOJNoaTbbaefVUNBBMg9J6zsei4PZmaTWmfes9oJbNrNm/KIPr5IV+IytME3tYka3gwfCyg3FOjuzLQB0A5EbzIPRNVqOLYsWjQRMTe0a3+SKAfC8YqABgJyZ80XBnn1A6rQoY8vAoEiG1C4ki5kC0zpbnusn2oDtJFp1+f5qrqbgxhffMdB8yfCypvdrsVHd8C7XuZVYA4tZTOUZnGMp1EfqaDtr1XVu7ShzhWe2PZOIaYOUggaEEybzl5BeWcHpe2q02MBcXmMugBjnte/LwR3FKNXDtLKstMWaZIMGDpaI35LbHknV0Kj3HheN9rTDyWkmfdMgXsJ5gRKMDl4l2V7YnDvbLnFsHuTaYInLvt6LteCdqKz8UGVCMrmgNAEl03B6EBwzOP7ea6oZVJCpncZ0pUA1SDVsBIFKUgE6QDSkEkkDHlKUyRKAFKZRLlE1AE6FZNJUPxjRuFQ7iTeariyXNIOlRL1mVOMMGrtUN/8hYXFoNx/H3T4+heRG2XqDqoCxH8YCGqcVJWiwtmbzI334sKl2JK593ECoOxx6q1hIeZG8/E9UlzZxRSVeEnzHjOLrgl0aZjl5+g8/QJhWJFpnUwJ5DXlbyUagvERYjqbm4A6H0UqxI7pgjpEuBNpI0tyXz39HeKoQBedf8A2aPAqcQNZiI0v5a3n4IZzJhokEbcxOtrC3L4qdRu0ATp9PJPQ0KlSJMGxNoM+dlQG5ZBvsAd4nvdIVmJYWmSB4zNrj6Kmu/McxMQPlokt/gRp4KWtbJyDXNGpnTwvBXS8dcKrKb3gB9Rt8jjAMubdpHc90WEhctgg72YHvA31AiP0wd5ujKNcBsiCTN9PEyf1bypU6tIXsHr0cpDmnLeJm86Elemv4u7AUaNVrmvDmjuAAuLiIBc8XLdcoteQvLq1R0zcNN+hG5ne628LxOW021GvNNpLpFw4iwIOgEwJ01W2GTSBnuHZ3jrcVTzCxEBwuIMAz5ytVec9m+1b/7KqWDPUpmMxaBAOhMRm3+d5XU9nu0zMU05ZLmBoeYgEkXI8wV2wmnRPRuqJchziVTUx4G62UWyXNIOzKJqLNdxDoVU7Ek6Sq8bI8qNJ+JjdCVeIgbyhv7UnVMcIArUYohzkM/ibihnYgndEewvp6oTGY+nRIzkDMY5x1hXyjFWZ1JjOJVbgUTisW1rXOc5sNbmPQaT4LPwfG6VRpLTcTYi9mh2m9in5Yp0yeDMLtNjosHRkh0az4AePy5rn+HYhxe1sn3g47HJuZ+covjHFJrPzNY6HEBwESALSOUfl1nY3FiC5oMZGNPgABr4g36heVmzJyc338OhQ1R37XB2hBjl+eCUics3iYXB8L7SZXtMy1twDNzcAW1ME+i1q3GHHEPLXFrTkgGB466AzPmuiP8AkbjclTv/AEYvDvR0ZqNmJvy8E7uq57CcTa6q0tMBxJi1pJls+RjyRdbiQzNJlrSHQALki49Rf0XTH9XF3sh42acdPVOsLA9oswMN0jlPnOmhSTX6uDVoPEzzA1Odrkac4OU9SBrFvNRpVpzMBGwsNWixgm90LUxBzkkSZNzc8pkq/Dvu2YgkTNpnaRcDzXi0emFtsWQL/tN4P7iNSiqlOROaRFyI15X0uTqhWvbOaA4m2UmC23vAj4D1VIxJIO88uka+qycL2KgrEsOSJkRIFpzTv5LOzDrHKZjeyNe1si/ckg6AxyieQVWGwYILoMXg89dtoMIVJAUsoOFw4dR9lrVnNDBlAzNAPlOh59VTkdkLvcEgATy5H4nmhG4gAD9WtuvNRK5P8CDa2MhuUgGGyLC3T0QlHEGIk30A6THhc/EqdekJkEm03000EanqhadAyS0xHONNdfCVpjpIZv8AD64AgOImziSQAJ1tciYWpwniL59k1+WHkhzXEXFss7883XwXN8OAgmJgQZuJPMI/CYlrKmZxE66SAWwRDZvfbdOMqdCez3jC99rZJnKCZEbC42hXtwfNZfDu09E0WltUVHQ0uExE5QQABaM0RzstGjin1DLIDeoM/Cy9dZNaMvGgkUWjZMYGgVjmKBYeiLHxGyEqLqcck+UqvEY2nT994FiYJEmOQKTlQqMvj/ExQph+ozhp6WnzXm+P45TxGZz5D2ki2j2HQGNxz3GqJ7Y8cFZwNMhrALXsTmI8j91yJeA85tBGomfMLgyZnKWuilA1avFKhql4zQ4ZXd4BoB99ukRG0I7FYrLSYWGYc4mJd3B7ubqJmSsHhbi4Oe6Z0aBo50ix20lHPqlrozAS21gS0yLQJIusnP0PjRHHYo915cJgkayTZsuOxIF/ks2tVmYBM2y7ZenLc22hPiquYEj3gYgcj+nTqraFEuBI7vgdIEETqDHyUSa7Y2gWjRI92xJMA7C0FvM6x4rWONc4jNlMACTYb6g73I9EKSBTzOa4EMsDqLkAG2kxA6BNTfMtBJcRc6QeUneLLCf7hE3YiDYwRG5FwZm28bIzFcafUY0Fw7kd6JNpAgi9p+N1h4t57o5G8mNPjoFZRrA5oJFyW20vvyECfJWritMmgqhjRTmdfCdCeRHNJCVA0GXWJ2sY9T5+aSh2x0c7iHZiYHMfnorBADCDsbaGwveOaM4hg9AGAOc5wkxoL39RcBZIqQHDnLfjddkXa0bBdMm8CTrH1siG+8c4cLWyaDymPzRB0WCd41JG8QVZWquLpjLba1jy/Nk32Jk3P7p5WmBppfp4dFdTxlmgFoIGugAg2OgJ+vNZ1WpbSRv47Jmu/OXilxAMfWNj+0W8Od1dScC10wHC4i1z8kJOUxEx1kcldhas+MWUtWhF1OvbKRLW38TJAuROgGienT7+bLIGpuW26jTw6Kt9YAgFxiLgRz06FFUsRlAANvPca31Kh6WgCKFBt3Ns1xsB0seqEdVbOUWvcgaDfzsraVbKCHAuGg8o9RB+CHq8xPNttSdbpJb2B2/A+NU6bKLat7w7YAC7HSBMgmI5CV69wziFN9MOpkOY4CI0ECLcrgr52wmJGUZxJJv+bLrey3aZ9GsIzOptY4ZJtlufKC6el10YszT4yQS6PZvat53TGoEFh8VmY10RmAO24VWN4oyk0ue4CGl0Wkhusc9R6rv6VmdhlasALmPNeUdquMtr13PDiWMBbH+UwddI00vCC4rx+pWrOqCQ3Zod7u0+clZWJx5LxPekSZ1JPP1XnZ83NcYjSHe62m5uSPj6fFAVB7R3Qt55Tm5xuADor8Q8/pBiLDaPoq8HSJeLACZkCxtO9/Jc8f2qy1oLoUyxkt7s3JsAY1Guuig7FSScpB6HQTte9/oqqrhmaJJmGxEDL+bckE2s51YDL3Q4aCQI016bKIxt2+wD8M+oXgP0gutflDb33+yniceKekCTci4bt5/RLD1nS8M9nc3zDWHc9o105IPEYH3jMtmZgja4ieippN7EXY1+cbzBt5ixGxi+qam/KBaXZeUyO8ZMGeQQlTOQGiS6BFxfQ3nxhO/GZQGwJDSORbNyLawR8UnH4JotxFLM4CdYJ3gnvWNtN0Dfvuk5g7UAX6ojA1hmdJyugAHUXmx5Sfy6rO7Ie13No9o0gSNPeHqVa/bphQS/EsMEwTA6wIFtNrpKjh/CQ4GdjFvttsks24J0Gi/GVA0kCIzTNwInf7eu6ycdRdUd3ZcRrlaQBpEWWvii0y4PAnZ0TA2sBN5CWFw8wS4ZjBAtB522A+K1jLjsqzIwmAqVHQ1pIE5p0AGskaKh1OZcbXt5k3XTY7CMyh12Nnv5AHCdM3TyXN4hwa9zR3r6kGdNDKuM+QXZW6I59dFMNDSC64tpvHwVedpbF5tbbXVNUHiPl+fdXQyDqsuP6QSYHLkrqNSbD8P3QzRFif8AacgyRsqoDQpU/ekXjebidVE4wgSALTG+WdxP8qqi8fqFheeScDM09NztyU0NIYViBJuPLXdO3EEtjY7TCm7Buya9Y1MdE1DDOnQ9LJ6E1RfTxWQRAMG/p4aLf7LYqn7cOqUzUaATkE94jSf8eYQ3C+ACqYcSAYvkcYieS9C7NcLo4cS0OL4ucr2+klKO3aKUL7M3iPbetnY2hlosFskZpuDyHI2GyxMRxJ9R5e8l5Jn1nygr0fG8MpVTJaA79wsf5WJi+zjmkmmM4F+6O8P/AB89llm8j72gWL4cW+o18xGY6+MbQsyriTTeHH/pJt8B+arrThGNEFrQBMjLBJ6nVYvFOGtdLhDQABAi/MmfLTWFzwmrpi40Z1TiBOgLhEiCbR+6dYUqRyvDSJi7pt3oMttoNkM3BxkyAg5twYI1Bg3cPmjamZsnMTcEiIaNrnntr4LdtLSAhjHTqzJMe7MnWOrSbet1UzEHJkgZs3vEuGV14dYwXCI9dZRL6mlQ2G06+N/mFVimNLTEDcm8Wi1lK6ChCu5sMbJJvp0vc21GvVD1MdnOUkMGl7R1M6fRRax2Vzw4CRAExLdwJvbprK1uzf8ATvGY4OqUWN9l+8uyhx/a2dT8OZVxjYjMpMLTmDw50SNhreSed1ViajXuBBAOkTba5IEemsK6rhIlmV7crnNeDlkvaYc0EdQgxhg4jKZuQBuY3mYhNJXsKNGhg2PIDgRmibiPI6gA7LUp4VgaWyC0fpaXZusTv4HyWHUt7ziHWAE+7G4gxz1UaRqgkgOIBFiZLjMxIudllODkuxcToaOH1DQXwBd4hwkWaS1wBI+u0pLLqYtroFbOHt1Dsoidhe4t9NkljwYgHiTMpeTlJmxafdPPl+WQcVjscpNpMGDH8KVTDucSG9b7Qqc1QwHl5bm0JN+oBudl2rqhj0Kz2O1dyN5kcuSMqYem4gye9rN3eAJtKzj3X9YnUaHaUW0ZgMsSNtYjr5BDXspIDq4bLeCQPvy+aZ7STIGgWhSwLyCC2SQbxJB212KiOEOHdI6m3SdfDZPmgAKjSAJGh81H2fO/IrTpcIcNj5jVaGH4E4x3JnRPmkNRZh09hFt1scOwptFMPk3zTFj8T8FsYXsvVOlOfGPVdJwjsbXJn3N/0x6KHO+jeEJfDHweCr1MrXUm5RBOVrRsBpGup5CTC3sN2bZMuotE3g6gLdoUXUrB7XxuAAP5UalUkyTJ56ynHG3/ACKk0vyRbh2N0Y0cgNAFL2nQKsuUCV0UZmo58u0cAQD3teXK4US2NFT/AHReWlxEgBnWGiBP5sr5TEC4rhlOt7/dd+4fUfVYHEuAupm4kbHoumJV9DHFoggOb+06eXJc+TApbRaaf8jzyvSMQNRpYW+1kIzh5AylxkkXAEN57XhekYjs/Rrzk7p5CJHlv5LCxvZqrSuO+OY2jmFxyhKJXj+HH1sOJaBo2/dEZjt1GyHq4cODg5wa5oMAtJlxjUgQLnRdDVpXtGuh16rLxuAc8nQ231/39lKlXZDVGO3DPe4Me/K1r8oqPLiJERJg5RvEfFbeepw8BweMR7OQ32Vd3sKTSNXUtXO7xtMTbVZmJ4fVnIHZg5zRJOWbGJjQAnxRfY3iLWNqYR+GqVajqmZzqT2tqANEFgLrG4s3mu/Ck42Y/wBg3EKAl1R721M4zhzQWA5753DYX8yD54rKFSo/MbszZQ4WaL6ACOi6h3CRUcc1OowtztDakMDALy8fugxDRB1QT+E1ajnFjRAbDZgREZYO+njCwlkUZtIVGZw/hFR7/ccWtMEW16ztG6L4pgAxwymA+Wg2AA5ROm0haFDCvY0sLyHQMwBJnz310HPZC4uowva14LxIAzOgjnl5alZ8nJ2Xx9sApVWtt3Hx0MDWwv4pI5uDawmKczfvEGBJggjUHryTo5L/AKjJowqmHLZNiDN/mIVBwhcbSR+bk9Vo1cGTEkACdL7n5q/D4LMbkwI0BPmtedFGU3hjW6nNzj6HRG4Kixh0ceWnO66LCcHpnn6EfBbOG4Qz9gPzUPJZpHE32c9h8YBAyOyidIWjhK4JEUneZC6HD8IaIgNGsAALTwXBQb3jcTE+iikzojiMvB4Mn9Mek/BbWF4KJk8tPz7rVwWAaD3QCOkW8d1HFcTZTkMhz+f6R91pHHZrqJL+2ZTbL7TsNSgMVxEuEDut5DfxO6DrYkuMuMn89AqXPXVHGomEsjZa6oolyqzps60My2UwKhKQKAN/H4dpw+GqAD3S10DcaEx4HVBAoahiy0OaIh1jb5HZSbVTEXOKgSo+0TFyALG1IWhR4rNqgn/IWPnzWRmUhUSlFPsqMmujSxvAKVYS2PFuvmNlzPEOzVRglpzD4raw+Kcwy0wfn481pU+Jsf74ynmND48lzTw/DdTjLs8/qYynTbkrtlgNwTlmTYEzzuP9Kng/ZIOp1A54FSo0MAcXBrXVXsM5hHtH5A4mDYcgF3PHOyNLEt77A7cOGrerTzXMcU7O12vOVztGghlQM9oGgNa54c2A7KMpLdVUJ8VTMp4vhmYqg2nkAcSMrhGYuyhhiGkmXDQjlKoZVsdSI93l69b+ihW4VVzt9oQ0AZRTbJDWj9IP6jNyd1YRBIP5B6a2XFmjylaMnikD1AXukSBsD1N/AJsRw8Zmuc90DaBqw3kkSLbzuimPAGn4Nx/tVVTMEibnrPmsk5ITT9gmPqd6BoByO9/M9UkVV4MwgFxM3nKfDW1ky2XEPHYTRwlJrpDfW8bTf5I6jSnQW+Z8FoUuEtDpIEcyR4rUwuBE2LbeJMeARxs6o4zHw/DybgW2MeoWzR4MTqfMb9Fq06AnQaCLEeoGiLpssbXVqBsopGbS4cJG8chqj2UBEu7rRcyp167KQzPN9mjfpf5rBxvEHVXSYA2A0H3K2jjsiU1ELxvFpGSkMreYsXfZZT3wk6pFgqXOXSkkczd9ki9RzKDkxemIk56QcoSnCALQ5NKhmSlAFkq+m6Qh2CZ8PBWUHpgXppTSoEwgCbgoZk4Kg4IAszp/aqjOUpQAfg+KOp6XbuDp/C28NXp1tI6tcL+RXKhym10KJQTNIzaOjxnBw6xg7wQJK5zGdlAZytA9Qtnh/Hy0ZagzN5jUfda1ANqCWmRyiFzSx0zojNSPMMXwzKdD/pCvou90G1/paAvUcXgASZbrabLn8f2bBHd1nfpqFlKNhKFnHU3lthJv1ttt4JlsngLhvudJ+yZZcDLxHSf2LQZIDJ3DpPlayMaGtGVs+sHxJN1Gk8uNj06jojaOGawEu8f5XSkbWKhSLhBNuc3Pmg8ZxcUxkp3dz2Hnuh+I8Xzd1lm7nQnw5BZTnQt4w9swlk+FlWqXGXEk9VQaii96rJWpiSL0xUS9IOQA5cmlRKUoAeVIaKAVgCAEXJgU8qIKANrg3ZupiWFzXMADo706wDsOqzXtyPLTqCQfEGF2nYF//DUHJ/zaPsuV7Q4bJiKgn9ZPkb/VMXsqBSN1EFOgZGUiZSlOEgKykCpOuFXKAHTyoymJTAsBV1DFlplriD0P5KFT5kDOs4dxplSBUgO5nQ+ey0n4cHQ/VcG1y1OHceey3vN5HUeBWUsfw2jk+m7/AGDf1C/gkrsNiGVG5mu+Oh5EbJ1jxN+QBVfToiXa/E9Fh43iDqhvZuzfvzQuIxJcZKHc5bxhRySm2Wueq3OVeZMSrIJZk0poUSUATlMVCU87oAcOSlMkEASYrQFVIHPkpBADlMmSP55oA7b+nr+7VHVp+BH0WX22oxiHHmGu+EfRG/09d36o/wAWn4lFducK0gPLocGwB+6DJHxT9E+zjaWim0qim+5VxKChyVEvCi6/RVlAF4coPCrDks6QEnJNMpmvTSmA8pwVHNNvikDCAJSnDlCUgUAXe2ISVOaEkwsZ7/K6hnn82VbjdSakIcDdOVElJqQx1W4qYdP51Ucs680wEAnKUKLr/nVICTTonaZKGxNUhsiyJZogZMpAJNTOP2QIdKFF6kB8fqgDqv6fP/5qg5sn0cFpf1AozSpu5PI9R/CyewP/AOk/9s/Nq6HtuP8A6h6OafimifZ5yNeavlDu/Pgr9IQWM5QIUot5ptQmIgFINUGmQk4pAIhRY5TcNCoOKAJpsyjTdsmYboAszJByZyhKYiebqkoFJAH/2Q==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" name="AutoShape 8" descr="data:image/jpeg;base64,/9j/4AAQSkZJRgABAQAAAQABAAD/2wCEAAkGBxQTEhUUEhQVFRUXFxwaGBYXFxwYGhwfGh0fGBgbGhgYHCghGB0lHxoXITEiJSkrLi4uGB8zODMsNygtLisBCgoKDg0OGhAQGzAkICQvLCwsLCwsLCwsLSwsLywsLDQsLCwsLCwsNCwsLCwsLCwsLCwsLCwsLCwsLCwsLCwsLP/AABEIAMIBAwMBIgACEQEDEQH/xAAcAAABBQEBAQAAAAAAAAAAAAADAAECBAUGBwj/xAA+EAABAgUCBAQEBAQFAwUAAAABAhEAAxIhMQRBBSJRYQYTMnGBkaHwQrHB0SNScuEHFGKS8TOCsiQ0osLS/8QAGgEAAwEBAQEAAAAAAAAAAAAAAQIDAAQFBv/EAC8RAAICAQMCBAUEAgMAAAAAAAABAhEhAxIxQVEEExTwIjJhccGRobHRgeEzQlL/2gAMAwEAAhEDEQA/AOu4B4rTqJq5XlLSx5VC4ItcjIyOvwaOoAjxlXHShSkyxSPWgqHOg1OLi5VsxjfneKFTkypqpvloDBaBLKnIuTUC5T0YON+sJp+Oi093P6e/5IvRrg9HmLSlJUohKRkksB8THHeJuMr4fPE4qmzpMxwpBKQhBZ0Uk4wcfUxys/xnM/y5lzEompd+ZLs34QGDAHBvb3AjDXoEagKmzJy5TqShI8ozJQCSyRkmwIYDqb3MUXiVN0hfLaPYPCXiJGtlBQFMwepHToQdxG9TGP4P8P8A+TkCUViZd6gljcBw5JcO7YziN1otFuviM0ugKmFTBWhNDWCgVMNTBmhmjWagVMNTBaYVMGzUBphUwWmGpjWCgTQzQWmFTBsFAmhmgrQzQbNQKmGpgtMNTBsFAqYamDUwzRrNQGmGKYM0NTBsFAaYYpg1MKmNZqAFMRKYsFMRKYNgorlMRKYsFMMUwbBRVUiBqRFtSYCpD+0GzUVD8flDxYohQQHzxptWkEmYJlIUTyWUCB3s5t9mxJmqCVpeasIchaXDuP6SXBDX94UvSKCDMrJ5BzggswYpYeoF/wB4q60+aEbZchPLawcDGI+cSi39D0aZt+GtIZ+o8mVNTMqdSEkkEsrmSioMeUFZBIcDe8ev/wCHvDUS9G00BInTKhKmM6SRSEkKuCaXbNzHjXD+ETETEeWhSlkOkAOog+kopG4jb4NLncxmBYSkgqHl5cUpXQCHAYA7e7saaclGW6KbfArXQ931WrlyklUxaUJDOSWAfDnZ+8PotWicgLlKC0F2UMWLH6iOI0XgyapBVPAXNCySmYqpM0M45kmoF7Xe1sWjutBopclAlykBCA7JGA5c/UmO6E5PLVCUEaE0EaE0Us1A2hmgrQzRrNQKmE0FphmjWCgTQzQVoZoNgoG0M0EaE0GwUCaGaCtDNBs1A6YamCNCaNYKBNDUwVoZoNgoFTDNBWhmg2agdMNTBGhNBsFAqYYpgtMM0awUBKYioQcxGiDZqAFHWIqRFgiIlMGwUViiFBvL7QoNgo8Q1/BdRLmK82SqTJmKPlmatJIATyiZQLKpJJBD3FjmKUvhLVsk1ImeWQDSFqN+RIyeU37Z69X474eUK8yWqcTSXPrBqVdJBlqwKgJhAKgQ5MCmarVL8vS6mTLkqVMlKM9avLq/hgAK5fUUgc4INgGsRHkauhHNY4OxSbI6DiflJRqqZappSlPlqQpJIAAsUFISQGA/Ix6FO8W6eVMlpTLYqSCZhKQEpJFQqD9y1vST0fxPjfEVkkS0q8hBLAqrISmxDpTcWJciwZ8WsaJS0gjy6zlKiErQSASyV3oLBXvSYn5k9OLcchqz1kf4kSVCbQkOEvKBUHVsSv8AkbOdiMxWlf4hLdAUmWkBPOVFRJNnCaE2PYv7iPK1opS1YFR5XNSQwsxUxz9PaAStSvzJfnzEpB6AlmALFjnF2iHqNaWU/wBvf2DtR75w3xpppoBNcsFTDzEs/U2dgDYktt1joZUwKDpL/wB+o2jwLS8S1MxJ0somkLCikE8xWKiUlLsN6RvdnMeseGZFE1QCKZgATqHPqJDomJaxDg9+YvtHZo68p4YGjp2hNE2hNHTYKINDNE2hNGs1EGhmibQOfOSgArUlIJYFRAcnAD79oNgoTQzQRoZoNgoG0JoI0M0GwUDaGaCNDNBs1EGhqYFN1qEzEy1FlK9L4V2B69osNGsFA2hmjP47xJUkCikrLslRb49ABudhGguYEpKlMAA6r2A3L9BGU80CiE1YSHUWH72H1iTRzaPEaJmqVKsUyrv3JUm/SkA/7tmjpUrBx9/GCpGoi0RIgrQmg2CgVMRIgrQqYNgoDTEVQYphqINmoAx6fX+0KDUw0awUeQeKvFGpLpARp00gJmIKkLB9LKLioGlLMwpZ7hhe4lrpOp08uYqemZPlq8sFQPllJDEgTEISSCoB/wDS+LDzLjGkXLUTOpQpSz/BBSSgBmek0pDKDDsbWi1wNNakpKVBDmlav+mlTEgAy+aYSU0hrXuFNHmTlqbade/8nWlC+xf8hM+YpKpiEEOaWJKizMBKdqnDMWs1gb9LwvSaWYU6iaicmXyhBQfI0xUgAKQwcoUQlRJWoAsSaTnK4wdRJSNLJ8oytSsyxPqSUTFClJCgASgOXSLEfhsC+54U8daeQkoXKlhS0JlASpalebMAprnAkJqdnCQSy7KLQdOCiuRWypxXhUlf/t9KpK/LmgMoELICsJUitcwhYsGwMsWLwDwBNmrVLmJTKUgpmBKtgT0AdNQSRZ2oS/f0jwZw4LlS508GZOSSBMUmm2UsnFgWdsu2xPVwVoqathujnvCnhuXpk10FE1aQJgCipJKTZTORUbG3UxvCUmqphUzO126PEzA0zQpLoKVd3cfSLRioqkArcQ13lS1rIugVFO7PmG4VrhNQkuKqQpQGzuPzSflHnvjiZPkKoWpU1EwLLE8qQWe24dIsMO9sHF8OeOFyk+WE3JUSss7gME39IwRa7d455+I2zp8Bo9pgSp4CSroHINiwvhTN8Y+f+KePdQqaJhXRMQ7KSHYFx+IWDqABYE3B2jRkeOZs5AQuZUUOFLNiQpLKDjlYg4I27Rn4pJW0wUdnK8dqVqQnl8rzQktjyybTHax5g4/0nEbfENbI1CmlapEtSAylM+TYOogA5LZPLsGPjU6ZLIDJUHIqAO/Swz+kNp1hIaksOvqSS9sYAa/QxyLxkleLGaR7NwPiglyJq5q1KRKURUTWopSaQtkiySQeoF72Lbei1yJoeWSWy6Sk37KA7j3BG0eK6HjKkAoQshJapA5XYfiI2x+jRb0nimahC0eYQ6QE86gpwWblI96sli+Ytp+NT5BtPaGhmjh+A+Jl+Z5ZXO1iyObypSEy0HdlkpJxvY7R2Z1ksLEsqSJig4QSKiBm33g9I7ozTQtBWhmiSi2bRWna1CQ5Ibq4b5wzklyCgHGZKVSjUhSqeYUDmBFwpPcRT4JxxM7TrmqsZZWmZZrouW7EMfjFL/EHjC5HD5s2QsJUQyFWqdW6H3Ac4OD0jzTwdxecvRa5Im3KUqUFEEnzSmUS+R0fYAdoSeptdmSs6SX5s4q1KiTLKlAHIAdIY9AQoKB94LxPi+pk6SwCxLAFdllKSyWUA4KcODdmJxHM8T48taU6eVJUNLIBKpoekzLgFSgWao0hJ36sGx9Z4tmz5KJBmc38QKCTSFJchIUl2qY2B2SLl2HJF7Xuzxf3spWKNbwVIWU8xX1ITcqyTUlxyhlX7qMew8JlvLQpyXSGdRP5x4/4J1ZMypDzBKI82Xg+Wtv4iebmSCVFxcOCGDx7dKTSAOn3eOnR4sRqxqIYogtUJ4tuYNqAkdIaiDEwzwdwNoEpiJTByYgYykDaCaFBIaDuNR4RxLweFLM2XMSqQARVMmIQfSVJUpALh2V3thgRGpN08nR6Yp1UtU5Yq8kFAMuWLBJQsKDJNajXgsWuz8zw7jaJTqlqCVGwWl0LZQxWkgHd36wU+JZSk0rlyysEMsXZuXlBsHAAPUWjx9PUaTw7/Yu6ASCvzP8AMaINI06kEIWVLKCXAKgSHNSThntiO/0/i2VM06QrQJQQtSQlQSmUqYoMs+lxdSiSwLE3zHnauIBRpQSALgB2Jcn04s6trCLCJgUEklYLiwU+cK7HPTN2DRnruPCo1Jnr/DvEk6d6pakywj1oWBJqQDWkTUBRYnGPSBvzNqP8RpSQ3kzQohwFDql0m2xNI9lAx5rI4qqSiZ5YC6uVjduq8jmYN8bRmazxEueVFYUVGwJd3ZhnHpGT8Yy8XOUbiZQydfO8Tz1BYM0iZNIUu6RLRdLJCWKiwS2QM5cxFHiuZLkTEJTSopp8x7pSVBINrZO43DWtHGHUTKWWEuHNgLD4OSW/K8DmzK6SsgFKSQpyln9x/Tbo0J5k28/sFxNPiniqdPIk6hRWUKYKWAHbGBu+T1ihK0TLqClK6pUQALPazsAWzExpFKQygQmwB3BsXsGZ222v1ENdxWWJS1AcyCAxIuVegMGIHIpRHROb2XMn8PXkfy8ZKXFQkGWklipRSGGAWJLAXuXZrOcblpTTyBAu9PKi18nF2Fydx1inp5Pm0KnLUFlIUKTZjgkYBHKCbHl+dqbMKeaYpKregWe4SoXvn72ijVVEjSbHTOmmpqSAoPcEpBw7nPsd4sSpisiWQHuTZwMFh7Z7Rnr1CCSUpJdQwbekJDA74t1Ai8uYmgUMwcljf3A6C93/AAws1XQbCNRLIZRDKVYU7sf5hZvjZ82tWQpQL3SobKYnGSluw7FzDTucKIUAUgVADlVYfEb36nEUNRqZiS/KxwcMR1AOM3vb5RKELX1HxRbkayoEPQMABTJd9kg9b/KNlXHVFYWqYampCgspOLEqcl7fKMb/ADctSApgWPMe5JyQ2x+YjKnTWBf1MwUB8xlt94pFNiWa/H/E+sWUoTOVMlhITSlRIIIwpIs7Glxdu7mKvDeNLCmUFJCf9Rt2H813L32zGToOKzZeEiglma1/fsPzjQJM5KykMpNwwsUmx+/aLai6SWO9ipdUXdV4jmrQdOqctUpJqSDcJIJJcEORkZ3ttGPwDjPlKVQOdaaeZXKeYK5mF7tfHLAJ4AWCLApsHsdv7RWn6RQIUgYGf/LOc/XMWjFNUzcHVa7UkSggzUlNYKpaSwUq7W/Ebu+zdY5vSIInIJDVqDdWJy3xGMtFjiE0z1oWzBChy3dyXUwGA4gmkQoziskllWFgHFw3YEMPaFtRjnsNydp4d4YmUETkTqSouAkssEZDFshVwLHN476b4vKE/wARaJdjQZiSkKUzgKKQoC12F+8eVDWBMykJuH2wVcofPV4LN8WTZIKNPYEl1qN+b8KbsgjIcWPtG0dRmkj1zwvxicsHzpkmYkkkKSJiSHYsQZYASHAc9+kdRHzanjc1lstZSpq5ZWpSTe73L3BLl7wab4h1FCEDULVLS7IKsFrFx6sG21vhRa7WGhXE+i4UeFavxDrBpwfPWETGapZ8wFIBK3SRQkl2AfZyd8/h3ijUy6SnUzVNekqLO93u5f4xSWtXQCVnrnjrik2VI/gpWDUOfYMcuHF/SyheoZaNHw/xYT5YqIEwDmRUKxsSpI9NwWHbrYeO8W8Wz9UlIWu+FUhgkdUtg3cnPInvGLwjxSdPPTNksQk1BJ3q9SXyxMItVylcQtKj6ReFHgh/xL1rkoUEpJJAICiHLtUReFFPM+gKOP1erQVYdLekOnfc74+sQlJTMXZISOgdx8zBeKaAglQHKb+xwWt9A+0PpeGKDsWs4PvzC4PRjgtHHcdlpju2zTkSimkJAFj6nV6iwv7W+cWlzVFllmFywZgOUkg3Ac/Q7RVlVUpDli5YMQ9yO+feKWsnsi5CbjmSMu/TALfQ26cyjvYW8GxpZwJJAsdk4+/f9IteRLmoUQL4cM47OMOHD+8Yeg1oCEh+gJGLlv8AmNzQaiWEgBRIXyuwYHIu/t9vE5xnD5QxZR1AUoBIF0gOUpIS36b33cmIGSKQApIUrCVqSL7AO9zkAP8ASOh10qoFNwye2WyY4XWSVBwSa6rgp5Xd6idgz3/1e8NoSWr1oaWMsL5k/TrJDoU1SsgFIDPSn0lw5tfOAWLx+fVLQuUQQtbrDNQfLT5YAf0n/wBQR0IUnKYgOMzKAJ0tK2HKeawSxL0l7W6g394uyeHIErUAFZliSoqThSFpUlaACUsQ9nGCSCOcE9yxTksm5VLgztFLAWKlsc8uC4CgCbgjswi6mkpU5sSFVEYubYvke0Z3DdCml0rJH8npVfAKSW2OCcP1Y8q6gWZKjTUS4SSVCxFsB2f8JuNhKOeQQg6Cq0SjSqwSOcg1EH+YcoNiRdwAAO0HUkypYQGuHUxQQgFwEu7qIDuDa4PtZ8WyFS1yZaUsGLLxyqVym23z3xEeNaGYmYAHDyUFmcOUJNNT3apPvmJ3aQ0oVdAkawOkEpdmASCai/YdabD94FxJDhZGATcOEgWNR6gkj5iIK0E4KaXLUoBiAkOqlQqwQ7AfLpGTxeQRPmIqCwhTBSTUk4uOvQ9xDwgrwybtRpoJKmpIZ2BY97Ai5w28auq01MipJJuRUBcAs29rxm6bg0xagBYZ5g3/AD9+0X1zlzZxlS0sokIA2J6Fyzd7fR4LW6SUX9xUupi613TSLkOwBcdHO9mg+n1KqSkFik1Fybgimm+QQrEbnFOBzdPPTJmoHmmk0gpLgiyUqBsXFLPtEdRwgOTQWBUCp6QDKNOCCfxyuufcw7ksJhUG+CknSAhCU45qXOxZSQ7dVfWNvR6T+AtmelmYOAXV19g8VtNoP4VykUUsSeUlRJAJGTyEns0WuB6OYmrzHdaHANndaUoKRuCSq+HfvHNOV9S0I5X1BK06RLWUgVpAUd3AYEv/AFUe1Sot8UkCWiSv8CklT/iTWqu4N2YgD+gxsce4fMTozOpCGUhNKpS0GlTBRC2ANiNyCFdWEZniPSqmaUzMIk6XT1ElnUohFO9wVpUcekdxCRTbSl1sfYtrObl8RZSlEKGWu4NiXJwMMGbeAp1QVTUlkGwYXdnf/VlodEk+XQtLF8g9Bh+lyfhA5iQlkqBBBLMzOT2x7tHTUehyuTJTNBTMFKixPKoFmywvv6u1+8WyVIQagSoLIc2cFjj2bbe0DmlTJAZW7WyLOfh8mEWtPMdwQQGIIJbq5d75hJTdJvIUBQElIIBALk3c2LG2xt9R1hhpynmNQd84DWdviPpDypA5kAlqncthi4AxmjbaKHiBQVMQBfkTsGDsohx0Klfbw0UpOkw4qxtVqEiYkpdxnf8AW394r8TkhK3Bsq4t+1hFvQ8KBIcuCdwQRfpjHeAa7SzDSmhXKGLDD/nFYOKkkmTaxZTE7vCi8nhqv9f+xUKH8yItMsy9eoraYHCmBHtgD2OPt9JOhFIAKjNVYPki7WAsAEs/aOaSbuFe232Y0OH6mZMnJSkFZAWbPgJU7buzj8o5tXSdfDgoneDcmSxLALk2pe5YnJxZrb4f41eKShSXKrm4ZgCz4cg73G5iK+MJbmWqsu4LqYlNwcMQQR8U7Xh5s5M9ABUWZwL8pYez3B33OI54RnFpsZMxpWmWknmSzu4uMMCbk2qJZvm0b3D5RlqKJoJl5rCnJUcADB5ibKu19oxJ6UoPIpQNWH7G9wOpNxu0drotG+gE2VZcqszHOQHLn4Un2eH8Rq7Ur6ujRoszpgTQCr1JtbLdzjI65huGaNapqyhNVSWYm3KSan2a/fHW49UpFCJiyAPLIDBvxEu26mZ+pf4UUcTUZRSisKBSU0u5eoG/qD2DC3uHfz4abd115/Us1Usk5vClKmBBSmXz3osWdRepKiAGFTliGTh2FnRSTLC5c4KnAEc81VQoAJFIUGdnFdjcdhE5cmpaxKfzZqGBJIB8ykM7Pghj3b2edo00pflTUygpYaZuxpJtSAHvnqYq52knwzbFilyZfDuAyymqYuh1AlKhdujuAGcNn1O8C1kuU0tcsqoUCTWRUSFKQQxsCkU4G4w8aPG5K5C0IUoEKHqDNeoVBTNk98dYnqxNKrFK5RloDFROCKxQC1+a7nCu0VWpJ5b5M1SdYC8VKJgRSlJHkymCrKZCUunsX/LMWvEepUJpksmgyUKKybkrRKlgA2Au4uN7M0YCuFqM8KSgoSEh/MWM+ln3GC5Dxp62cCRWymSEWOyTyi4uzZ7CNHc2qz+DQnJ84Ls7isuhHklpwASV4ZNJQpOWcOPYxyep4CHrStKDUSVKuTuLE++OsbC9afwpSnubn3cj8gIrKclz+Z/aOjS09SPL/I2ptkwI1NIASApipixFlbZ+2irNBUorMtDm5IQ3zYuY05ZHb4GCK9j72MWjpxjwhUisdUpa7CqawdRBKjvzHe9j7Q2snzg6Oa5KhYguR+ItcFkvf8Ag2m03PXWXFgAm7DL8sWeJ6AzEOlVwHp2OfgMnb8o5ZtLUFlJ2Z/BpMyYFCYX9IAakEhz8RZu+I3NBriuZTMIK5SEpQC4yTWlsBlJQr4HOY43T6k1KSpXZgQDdwwG+x+UafDgxSAokEXCyFVKKSkPVckO7bdMwNSFN2ItVpqjX8RcVVOkmWtSkunywms0gKKFKABsRyJFnsBa8afF9XL0kpMiapK0kCpZ9DG4S1ytQpJbZ9mjFmaEEyglQUqsh0lwR6iAQcsBfEQ43xZdZqlVOBUlSag4SCaBsNxi/tE4/FUV/PvsMpSUWu5ridpJgdCZSk2vy5DbQdGmkm6ZaOtgI4WcdIokLQpAblWkFju7ZfI+EPI0a86fVggDBUUHsGMH0zS+Zr7kcnep00vZA6w5kI/kEcajWa6UHVSsW6KJ2tTn+0W5XicgBS07mwLY9/b6RJ6Op0d/ZhSOoGnT/AC/WEZKen1Mc9p/FshRLkp7KG/w+7RrSuJIWAQR1sx6/sInKOpHlMGCyvSIOQf8Acf3gR0CDj/yP7xKXqElsHufvt9YZM3LBhl3BP3j5wu+QaRD/ACCOn/yP7wokFnr+X7Q8HzJdwUebcU4XMkzFBQsFG+fj2xGr4WmqQjWTwljL0qkpP+qYQhP/ANo7PxvLSCFkAhab2fmDA+34THKcI4qP+lYhahVcCwfLti5jsXiJThwVnFaepRyQ4dNABMtYT1KSBG1wGUoLCCqly9w6bt6js9vaOyoUohcpQKAC/XFn3HMxcDH1rjSqBKpTkqUSQoZIfKs3Y7D1dmgS8bvVNCRqLsytTw96qRSDUHaoodwSySXIJSW6A25Y3uB6caSZQmagzSkJmS6FFCgQDZRscgu4yzXMDXqCgKKUlBVKUhYlkByxCVJYBSSHLsetntFRM5JnSlKnKUlKJaZssFwtgKio5cl3OcfHncnqRp8e/f6cFErdo2tSiSFUTZSP8uX8sOqoGprUmoJYzCFBgxS+8Za5UlVtOFypYUfLTUpajYpyupQJPMBsA3aJFM2eoJADINSFkFBB/wC3m3+XWHmcKShalTJjLJchLvlwwGG7taGgptbR3CbyB4XPEqclbspJAAUliSmlrsL8oFPYYjY1monTF+h0gAMUhgB6XD5y9gXZxiKB1UtJqCCpf861P3Btd3u7xW13F1r9SiX22/vFl4aU3kZVFZZf1KQAErmOkOyE7bAXs3x2EVZ3FAkJCUpBAZwHUf3jNCycw6QBjMdMPDQjzkG7qgszVrWXL+5uYGJY9z1iQvDxfjgA7RJIiIESUYASRiIlAlrAnfH5QweLGhQCsEuWu3tCydKwpWyxJ0yUkeokAOXPx3gGq1KQpnZyzEG3xwXg2vms7YN7f36Rg8Q1IWWchwRh7/H9Y5IwcnbJ6mGWUeHZdRWMnZyAxyw9oLJ4aZY5SXF2d9qfxdv3i5o5gCQ7sNwO30OYkFuxChc72+p9oRylw2ZRiZ87TTAAwILh25SAzMKWbAPXEGlIVTT6rek+1O+Q0PqJi277bntcnF2+UV165aQVAkjDEF74+xtBpsXAHQ6IqSzclJYE3ew9xYXgEnhQdlIICRZae5BGPfI6H46kriq3TYEhLnbuwt3GY3uF6FcwuFJDkOMu4Ci17tV8xAlqTQ0YbjM02lS4CllIvmWDfGXd3B+kbyvBMnUgEzgSG9KfjspvpFjW8GZgFhTqALgB6n92u0Tk+E+YBU03f/pgWxkn3icZNO7KrTXYwpv+E2lck6qanLgJT77i0VtT4B0MgVK108bhij4fg7x2B8JIwZswjP4f2ivN8EyVFypbhs0nB/pjoWs+sgvRj0Rw/iXSydNLSqTq5k5ZpIRMAukqLqBCQ4DG4jM0U5Sk1VgvkPi5/RhHp3HfCUietMyalyEpRyCgAA2FKS25ji5vCdOiYry5IFKiAalvZRH818Qd2nt/0Sl4dt4RWlmwfzSWyHI+cKL2r04StSUpDAsHq2/7oeI/CH07KZ1yloCVrsC4BAN9yCfz/NowtZI8uaTLBAVkJc2I5rDI+lo3pXDEkYUo2IcuPgAGd7kRd0+gKWYUJG4FP3/eNFbHgXZKX9mFJ4ipCUKCFcuWSz2IuFYtBtNqlzeUUpdsuSXsQybC9/cxsTJ0pIYlSj2x7OYxtYkG6AEew/UxWGgpcqjPSS5ya2n4MEhXmzq6jd+UMXcjJ6dHgiV6eUGlIe73FsN7qEcorXTEm5qHzhhxV8gx0Lwvd2MtSK4VHSariiiCCpk/ypsPlv8AGM1es6RTROC/xD2EFS20VUFHBnJscrUcxJCYi/eCpTBAO8SAhP0hPACSAb3h0iIiEoxghCYQECBibwDE3aNDRyQqUq/QsM/OKelKWUou4Fth7/OCKncqbKBKehDbu/6xHVbeEPHuRKqrNse/T5xDU6KW6SXDNgvd/bq3/EHkynUVKDkABxsN/YY+2gc1RSqq5SckXIbsOp+zHPecE2uodUtkuC7D8/baMydqVJWULRZndLb469f+IJrtfdksVgXGPfP7xk6PUFU4qdJOCyjjHZ+o9ofT08NsG5G8JTlJBLqB93Nv3DQTU6cMSuxDbsPdyNy1zvFWTqkqpJFJJZINwf22+UX5c+pwSQcEn9DgxKVp5DGnyZeq0lINCVrBDLILlPSwDkFvpF/TcTKEyxdJKVEC9th8WTFfUaMBTpFC81oa43cHPyJ+UE1c2qWl7vuOxIsXti2ekGSUkimxVgvTOMzV+skscjbf4t+kXdHxeZLJCUuSDv1viOcnuEFIuBd1XHtt+sV9NxJdTEJNmdKnJLYZrfPbEL5N5Qj3RO00/H5pmALQhKSM8xA6HNvjGnxDxHIQQleq00tTOyiQWOD6sRykjVVApXZ03uCA46j8o5LxtwubNmGalNSUpSkkWYJ5U8ru4HaG0oKUqk6GerUfqemzfGul31mnYF7En7+Ec7N41w9Sio65IcksEKNyXP4Y8dmSyCxDHpDlGPZ/qR+kdvoYd3+xP1L7HsU/xFoFKJ/zabl/Qv8A/EKPHYaN6GHdm9TLselyuPFFkgdibmIzOKqXdSiYw5i3gbHrFVowXCF8yRtK1HRoApZMUJU6LcqYDB20a7JGV8YDNkPF0Ft7REF4ykZozV6YjvDS9SRmNRKYHN0wV7/KG39xdnYjp9QDveLQf+8Y07TKSesEka0jNxGcb4CpVybCYeqK8nVBWIMIlRSybwxVESrpC6doxiSYmIiiCJgBLmhlPU7lKrH9x0I6xHVIQV8gBL4q2H1sDiw/KCInUJDkAb9ev5bP0jPVPUpXodJvcMrqej+wMQlbbGbSVGjJBuFEs1iDb5O4LXxDTQD6KSr8QDOW6jr9YkNUFJNLC2wdu7A/bRUnqC+eXljzAMWZ9sj7eIJWFxW0xOJyDVUx+NwCM3Owt9mATJaigKpDHcMn2L3ZyQ57GNPiM0hPMDh6je5A7cu3SKMvUy5pS6qVM1IAIPQqbYB/kI6ot0cyjnBYlrLJExTKA5T2GG6E5+I9oup1y0IJICmN2Ym47i3wgY0yUoCSgFRclLAucBQqLh+neCaSSukkkFQLs9xb67xKTTLRi11Lmn4ughlu7/sz9IOmUKQqoKBJLJdiNrjJc9YwtQly/UuzMeo/cuYWnUpCWAUAOmxLFu+3tA8tdCkJNfMas2coAkD4Bm+H31jMmSnNXpBvY7tZn3+cTmTybyywNi98WPz+zAjrt5qDtzC4+R+FoKg1wNvXAyJkxFPPyl749gPn0zFuTq5hACVAvYgkBVrhqXawaAyZiSlQBSXHIQ1/n8PnFZM4BRflURndvVnp+8Cr6EpIu8RkylkCdL5rMpIY3L/mIyeL+HR5Lyru217YDZ3A+Ai7I14Iux7Zud3+fyizK1R/CSAbkHrsxewLY7ezmMpw4JNI4CYoIJTSDSSHIvbMKPRZunlKL/w7/wCl/qIeL+qX/kkc9MHSAFW0GCngUxMdKGY4UIkFdIrVQRMyGoFluVN6xblTQRGUVwhMaFcbCpGxEgesZiNVFyXNBuW++0TcWiilYc3EVJ+jBunMWBMfH3iHSGEZNozSZkKSUnp3izI15FjFyZKChiM7UaUjGIompciU48GpKmhQsYmz/f33jCQsp/aNDTa2zKhHDsMprqakH0yea+N4qSVvgxo6aWaSSAXGO3x2zEpOisVYLXEgflhiBvc26xW088IF3L9f1Jx8O8Dmr8z1K5bWZgP+7Fi+39pIkgUuCWNrk4uwfZ3/AN0c8kqyJN28GijSAh7EFiCDvse2UxWpWFizg3q3u/Ta31vEV6m6SFFJf0ew7Dm9rxYmzGBIcn8SH2Jvva/9jkRNWMnaoqzpoLoKnuQQ7Kd/wqGSXzGEZCZUxRzmkh7klrk4G+I0uJIp50JDmyqil0v2NgIxpk0LUa1UOlwRzObCwfP7x0aUcfQ25Xgu6vWlZqQCCGuqz7BI369MRY4bry4KmcWcNm/To/wYxUlS2ASlRKn37kG2xtfrB66SKuZ3uLC/pFif0d4LUaobdnJsqllQrcEKdlJBZje4Ju9+mPeK6ZCQkFJpCsjGNm2tm14IrWJo2vkA0kE9ej2v+hvVlLYVJpBc8py+ci12JDfGIJOh8dR/KJLlztb+/wCvaKaQoOCxSSTkC46Da35RuppUpJQpIaygEO7CxD5v77/ClrpZpUoByLEbdb9WcO3aGjPNBcVRkT9IVBg4L9xi+QW+xCVOUGeYVMOl26Wbo0H4dUaQ6QkhqSGckva+O+e8NrNJTkN2y5x75baLbs0xNmLRRkKQpVwAdqRSbb9zYWg82ekMAXDXIyb7iz/q4zFFen9XUPb2zaKxSXt6vrFNifUi3jg6aXxAMGUnAzmHjjlTVvlXz/vDwnpUT3GmibEyuKqVRJ47KFskpXaEDA4cGCAJVCqiEODAMESYdK7wF4mPrGCX9PPi6lQjISWMW5E7ETlEpGRed/hBClxAJZ7wauJsdFWfogcRQmSSI2wqBqlg5xDRm0K4WZmnnlODHQabiAIAIADXP2LZaMdeivy/f94HqZRSGIuM2uIGoozRouUTX1M4FQZSWJNgHwO/69InphyEtUb5LhyR1sfvrHMyp6kHlybP+TRtSdeyCaRgn9cZfH0+PNqabSo0ZtvJZXKSwJ9V8l77C+LgBx03gaJnlki/MbB/oRsXB7RPSM7kgpCiyiBbO72DKVf3irrNNSsLS5D2LhxZnN8d2hFTdMrdqqG1swkeW9QdJBSOpYgB7ht/b2GdqJQLBFPMWZQuCL/L64i/q9Tb+E5wHwe1h3f6YgmkQm4UXU5KhhjSwts79zbpikZbUSd0Z4nS0HmLKu1nSHy7G4zi4eDahBUlPlsBhzd3JuxAJd/g1rmIauVcpKQyXZV1Ht/xvFjS6kIZM1ikgX9Lf1OSxAw3XvBbxaKRaeGFlTKqqiAEh2YFXQFXUd7Q8rTpZ0ilyXuXLjoSzfrFfkJUJZIOz0oRewGXON+ojQ8pafUHSoNY1Na4JSdyA94lLAy0yyAAFColQywIwd8PvcPFReqSaQA5bcMbfiA+HR+0LXSHp5iP5T02pqa6fSBdxGcJB8tZJSVpUCbOeXFzvkEfSBFKrHtrCRZ1Kw2AQTzFnxcv/Kbt1vEVasKDAi1vp8b/ALxW02pUhQJJVXmljzZCS/64+EF1WnSpSzKSHtty3cEg4d3sdwIrSXJk3WCK5AbYjPMH9s/OIjQ1gqQCW6kN3Lg9u3tCMwpKQGUcOAaQWc2z0D9ul4uqJfkBDpIX9XBc3PSA5NBULObXpg5cflCjcGqUbggjYksW2cQor5r9sn5S9o59MHIhQo7DjRE4++8McQ0KMYkIjChQDExtEkwoUYxNWPjBJe/t+sKFAYyNDTRZI5vnChRBllwMraJD1Abf3hoUAJa0uT/T+qYBxxIrH3+B/wA4UKE/7BfymCoX+cSScfCFCjoZFdTY4Cec9kqI7Yx0i7qVmkly9CC77kBz7woUcM/mOmP/ABmcR/FV/QT8SWJipqi0pSh6mF9994UKKx5X+CEuDX1HpR3lEn4Mx+EYGtLLS26Q/fmIv1tChQmjyWlwU0nPufyjRkKNPsthChRfU4F0+Te1yAVXA9Sfrn5xVn2SCLEEsRY2qa/aFCjjh0LIwUGye5vGhpFnqcA57Kv9B8hChR06vysnp8o0uIhkyms6Q7f1GMud/wBOYd3N/wDtSfzhoUR0/wA/kvq/0DkzlUjmOBuYUKFFGkBPB//Z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" name="AutoShape 10" descr="data:image/jpeg;base64,/9j/4AAQSkZJRgABAQAAAQABAAD/2wCEAAkGBxQTEhUUEhQVFRUXFxwaGBYXFxwYGhwfGh0fGBgbGhgYHCghGB0lHxoXITEiJSkrLi4uGB8zODMsNygtLisBCgoKDg0OGhAQGzAkICQvLCwsLCwsLCwsLSwsLywsLDQsLCwsLCwsNCwsLCwsLCwsLCwsLCwsLCwsLCwsLCwsLP/AABEIAMIBAwMBIgACEQEDEQH/xAAcAAABBQEBAQAAAAAAAAAAAAADAAECBAUGBwj/xAA+EAABAgUCBAQEBAQFAwUAAAABAhEAAxIhMQRBBSJRYQYTMnGBkaHwQrHB0SNScuEHFGKS8TOCsiQ0osLS/8QAGgEAAwEBAQEAAAAAAAAAAAAAAQIDAAQFBv/EAC8RAAICAQMCBAUEAgMAAAAAAAABAhEhAxIxQVEEExTwIjJhccGRobHRgeEzQlL/2gAMAwEAAhEDEQA/AOu4B4rTqJq5XlLSx5VC4ItcjIyOvwaOoAjxlXHShSkyxSPWgqHOg1OLi5VsxjfneKFTkypqpvloDBaBLKnIuTUC5T0YON+sJp+Oi093P6e/5IvRrg9HmLSlJUohKRkksB8THHeJuMr4fPE4qmzpMxwpBKQhBZ0Uk4wcfUxys/xnM/y5lzEompd+ZLs34QGDAHBvb3AjDXoEagKmzJy5TqShI8ozJQCSyRkmwIYDqb3MUXiVN0hfLaPYPCXiJGtlBQFMwepHToQdxG9TGP4P8P8A+TkCUViZd6gljcBw5JcO7YziN1otFuviM0ugKmFTBWhNDWCgVMNTBmhmjWagVMNTBaYVMGzUBphUwWmGpjWCgTQzQWmFTBsFAmhmgrQzQbNQKmGpgtMNTBsFAqYamDUwzRrNQGmGKYM0NTBsFAaYYpg1MKmNZqAFMRKYsFMRKYNgorlMRKYsFMMUwbBRVUiBqRFtSYCpD+0GzUVD8flDxYohQQHzxptWkEmYJlIUTyWUCB3s5t9mxJmqCVpeasIchaXDuP6SXBDX94UvSKCDMrJ5BzggswYpYeoF/wB4q60+aEbZchPLawcDGI+cSi39D0aZt+GtIZ+o8mVNTMqdSEkkEsrmSioMeUFZBIcDe8ev/wCHvDUS9G00BInTKhKmM6SRSEkKuCaXbNzHjXD+ETETEeWhSlkOkAOog+kopG4jb4NLncxmBYSkgqHl5cUpXQCHAYA7e7saaclGW6KbfArXQ931WrlyklUxaUJDOSWAfDnZ+8PotWicgLlKC0F2UMWLH6iOI0XgyapBVPAXNCySmYqpM0M45kmoF7Xe1sWjutBopclAlykBCA7JGA5c/UmO6E5PLVCUEaE0EaE0Us1A2hmgrQzRrNQKmE0FphmjWCgTQzQVoZoNgoG0M0EaE0GwUCaGaCtDNBs1A6YamCNCaNYKBNDUwVoZoNgoFTDNBWhmg2agdMNTBGhNBsFAqYYpgtMM0awUBKYioQcxGiDZqAFHWIqRFgiIlMGwUViiFBvL7QoNgo8Q1/BdRLmK82SqTJmKPlmatJIATyiZQLKpJJBD3FjmKUvhLVsk1ImeWQDSFqN+RIyeU37Z69X474eUK8yWqcTSXPrBqVdJBlqwKgJhAKgQ5MCmarVL8vS6mTLkqVMlKM9avLq/hgAK5fUUgc4INgGsRHkauhHNY4OxSbI6DiflJRqqZappSlPlqQpJIAAsUFISQGA/Ix6FO8W6eVMlpTLYqSCZhKQEpJFQqD9y1vST0fxPjfEVkkS0q8hBLAqrISmxDpTcWJciwZ8WsaJS0gjy6zlKiErQSASyV3oLBXvSYn5k9OLcchqz1kf4kSVCbQkOEvKBUHVsSv8AkbOdiMxWlf4hLdAUmWkBPOVFRJNnCaE2PYv7iPK1opS1YFR5XNSQwsxUxz9PaAStSvzJfnzEpB6AlmALFjnF2iHqNaWU/wBvf2DtR75w3xpppoBNcsFTDzEs/U2dgDYktt1joZUwKDpL/wB+o2jwLS8S1MxJ0somkLCikE8xWKiUlLsN6RvdnMeseGZFE1QCKZgATqHPqJDomJaxDg9+YvtHZo68p4YGjp2hNE2hNHTYKINDNE2hNGs1EGhmibQOfOSgArUlIJYFRAcnAD79oNgoTQzQRoZoNgoG0JoI0M0GwUDaGaCNDNBs1EGhqYFN1qEzEy1FlK9L4V2B69osNGsFA2hmjP47xJUkCikrLslRb49ABudhGguYEpKlMAA6r2A3L9BGU80CiE1YSHUWH72H1iTRzaPEaJmqVKsUyrv3JUm/SkA/7tmjpUrBx9/GCpGoi0RIgrQmg2CgVMRIgrQqYNgoDTEVQYphqINmoAx6fX+0KDUw0awUeQeKvFGpLpARp00gJmIKkLB9LKLioGlLMwpZ7hhe4lrpOp08uYqemZPlq8sFQPllJDEgTEISSCoB/wDS+LDzLjGkXLUTOpQpSz/BBSSgBmek0pDKDDsbWi1wNNakpKVBDmlav+mlTEgAy+aYSU0hrXuFNHmTlqbade/8nWlC+xf8hM+YpKpiEEOaWJKizMBKdqnDMWs1gb9LwvSaWYU6iaicmXyhBQfI0xUgAKQwcoUQlRJWoAsSaTnK4wdRJSNLJ8oytSsyxPqSUTFClJCgASgOXSLEfhsC+54U8daeQkoXKlhS0JlASpalebMAprnAkJqdnCQSy7KLQdOCiuRWypxXhUlf/t9KpK/LmgMoELICsJUitcwhYsGwMsWLwDwBNmrVLmJTKUgpmBKtgT0AdNQSRZ2oS/f0jwZw4LlS508GZOSSBMUmm2UsnFgWdsu2xPVwVoqathujnvCnhuXpk10FE1aQJgCipJKTZTORUbG3UxvCUmqphUzO126PEzA0zQpLoKVd3cfSLRioqkArcQ13lS1rIugVFO7PmG4VrhNQkuKqQpQGzuPzSflHnvjiZPkKoWpU1EwLLE8qQWe24dIsMO9sHF8OeOFyk+WE3JUSss7gME39IwRa7d455+I2zp8Bo9pgSp4CSroHINiwvhTN8Y+f+KePdQqaJhXRMQ7KSHYFx+IWDqABYE3B2jRkeOZs5AQuZUUOFLNiQpLKDjlYg4I27Rn4pJW0wUdnK8dqVqQnl8rzQktjyybTHax5g4/0nEbfENbI1CmlapEtSAylM+TYOogA5LZPLsGPjU6ZLIDJUHIqAO/Swz+kNp1hIaksOvqSS9sYAa/QxyLxkleLGaR7NwPiglyJq5q1KRKURUTWopSaQtkiySQeoF72Lbei1yJoeWSWy6Sk37KA7j3BG0eK6HjKkAoQshJapA5XYfiI2x+jRb0nimahC0eYQ6QE86gpwWblI96sli+Ytp+NT5BtPaGhmjh+A+Jl+Z5ZXO1iyObypSEy0HdlkpJxvY7R2Z1ksLEsqSJig4QSKiBm33g9I7ozTQtBWhmiSi2bRWna1CQ5Ibq4b5wzklyCgHGZKVSjUhSqeYUDmBFwpPcRT4JxxM7TrmqsZZWmZZrouW7EMfjFL/EHjC5HD5s2QsJUQyFWqdW6H3Ac4OD0jzTwdxecvRa5Im3KUqUFEEnzSmUS+R0fYAdoSeptdmSs6SX5s4q1KiTLKlAHIAdIY9AQoKB94LxPi+pk6SwCxLAFdllKSyWUA4KcODdmJxHM8T48taU6eVJUNLIBKpoekzLgFSgWao0hJ36sGx9Z4tmz5KJBmc38QKCTSFJchIUl2qY2B2SLl2HJF7Xuzxf3spWKNbwVIWU8xX1ITcqyTUlxyhlX7qMew8JlvLQpyXSGdRP5x4/4J1ZMypDzBKI82Xg+Wtv4iebmSCVFxcOCGDx7dKTSAOn3eOnR4sRqxqIYogtUJ4tuYNqAkdIaiDEwzwdwNoEpiJTByYgYykDaCaFBIaDuNR4RxLweFLM2XMSqQARVMmIQfSVJUpALh2V3thgRGpN08nR6Yp1UtU5Yq8kFAMuWLBJQsKDJNajXgsWuz8zw7jaJTqlqCVGwWl0LZQxWkgHd36wU+JZSk0rlyysEMsXZuXlBsHAAPUWjx9PUaTw7/Yu6ASCvzP8AMaINI06kEIWVLKCXAKgSHNSThntiO/0/i2VM06QrQJQQtSQlQSmUqYoMs+lxdSiSwLE3zHnauIBRpQSALgB2Jcn04s6trCLCJgUEklYLiwU+cK7HPTN2DRnruPCo1Jnr/DvEk6d6pakywj1oWBJqQDWkTUBRYnGPSBvzNqP8RpSQ3kzQohwFDql0m2xNI9lAx5rI4qqSiZ5YC6uVjduq8jmYN8bRmazxEueVFYUVGwJd3ZhnHpGT8Yy8XOUbiZQydfO8Tz1BYM0iZNIUu6RLRdLJCWKiwS2QM5cxFHiuZLkTEJTSopp8x7pSVBINrZO43DWtHGHUTKWWEuHNgLD4OSW/K8DmzK6SsgFKSQpyln9x/Tbo0J5k28/sFxNPiniqdPIk6hRWUKYKWAHbGBu+T1ihK0TLqClK6pUQALPazsAWzExpFKQygQmwB3BsXsGZ222v1ENdxWWJS1AcyCAxIuVegMGIHIpRHROb2XMn8PXkfy8ZKXFQkGWklipRSGGAWJLAXuXZrOcblpTTyBAu9PKi18nF2Fydx1inp5Pm0KnLUFlIUKTZjgkYBHKCbHl+dqbMKeaYpKregWe4SoXvn72ijVVEjSbHTOmmpqSAoPcEpBw7nPsd4sSpisiWQHuTZwMFh7Z7Rnr1CCSUpJdQwbekJDA74t1Ai8uYmgUMwcljf3A6C93/AAws1XQbCNRLIZRDKVYU7sf5hZvjZ82tWQpQL3SobKYnGSluw7FzDTucKIUAUgVADlVYfEb36nEUNRqZiS/KxwcMR1AOM3vb5RKELX1HxRbkayoEPQMABTJd9kg9b/KNlXHVFYWqYampCgspOLEqcl7fKMb/ADctSApgWPMe5JyQ2x+YjKnTWBf1MwUB8xlt94pFNiWa/H/E+sWUoTOVMlhITSlRIIIwpIs7Glxdu7mKvDeNLCmUFJCf9Rt2H813L32zGToOKzZeEiglma1/fsPzjQJM5KykMpNwwsUmx+/aLai6SWO9ipdUXdV4jmrQdOqctUpJqSDcJIJJcEORkZ3ttGPwDjPlKVQOdaaeZXKeYK5mF7tfHLAJ4AWCLApsHsdv7RWn6RQIUgYGf/LOc/XMWjFNUzcHVa7UkSggzUlNYKpaSwUq7W/Ebu+zdY5vSIInIJDVqDdWJy3xGMtFjiE0z1oWzBChy3dyXUwGA4gmkQoziskllWFgHFw3YEMPaFtRjnsNydp4d4YmUETkTqSouAkssEZDFshVwLHN476b4vKE/wARaJdjQZiSkKUzgKKQoC12F+8eVDWBMykJuH2wVcofPV4LN8WTZIKNPYEl1qN+b8KbsgjIcWPtG0dRmkj1zwvxicsHzpkmYkkkKSJiSHYsQZYASHAc9+kdRHzanjc1lstZSpq5ZWpSTe73L3BLl7wab4h1FCEDULVLS7IKsFrFx6sG21vhRa7WGhXE+i4UeFavxDrBpwfPWETGapZ8wFIBK3SRQkl2AfZyd8/h3ijUy6SnUzVNekqLO93u5f4xSWtXQCVnrnjrik2VI/gpWDUOfYMcuHF/SyheoZaNHw/xYT5YqIEwDmRUKxsSpI9NwWHbrYeO8W8Wz9UlIWu+FUhgkdUtg3cnPInvGLwjxSdPPTNksQk1BJ3q9SXyxMItVylcQtKj6ReFHgh/xL1rkoUEpJJAICiHLtUReFFPM+gKOP1erQVYdLekOnfc74+sQlJTMXZISOgdx8zBeKaAglQHKb+xwWt9A+0PpeGKDsWs4PvzC4PRjgtHHcdlpju2zTkSimkJAFj6nV6iwv7W+cWlzVFllmFywZgOUkg3Ac/Q7RVlVUpDli5YMQ9yO+feKWsnsi5CbjmSMu/TALfQ26cyjvYW8GxpZwJJAsdk4+/f9IteRLmoUQL4cM47OMOHD+8Yeg1oCEh+gJGLlv8AmNzQaiWEgBRIXyuwYHIu/t9vE5xnD5QxZR1AUoBIF0gOUpIS36b33cmIGSKQApIUrCVqSL7AO9zkAP8ASOh10qoFNwye2WyY4XWSVBwSa6rgp5Xd6idgz3/1e8NoSWr1oaWMsL5k/TrJDoU1SsgFIDPSn0lw5tfOAWLx+fVLQuUQQtbrDNQfLT5YAf0n/wBQR0IUnKYgOMzKAJ0tK2HKeawSxL0l7W6g394uyeHIErUAFZliSoqThSFpUlaACUsQ9nGCSCOcE9yxTksm5VLgztFLAWKlsc8uC4CgCbgjswi6mkpU5sSFVEYubYvke0Z3DdCml0rJH8npVfAKSW2OCcP1Y8q6gWZKjTUS4SSVCxFsB2f8JuNhKOeQQg6Cq0SjSqwSOcg1EH+YcoNiRdwAAO0HUkypYQGuHUxQQgFwEu7qIDuDa4PtZ8WyFS1yZaUsGLLxyqVym23z3xEeNaGYmYAHDyUFmcOUJNNT3apPvmJ3aQ0oVdAkawOkEpdmASCai/YdabD94FxJDhZGATcOEgWNR6gkj5iIK0E4KaXLUoBiAkOqlQqwQ7AfLpGTxeQRPmIqCwhTBSTUk4uOvQ9xDwgrwybtRpoJKmpIZ2BY97Ai5w28auq01MipJJuRUBcAs29rxm6bg0xagBYZ5g3/AD9+0X1zlzZxlS0sokIA2J6Fyzd7fR4LW6SUX9xUupi613TSLkOwBcdHO9mg+n1KqSkFik1Fybgimm+QQrEbnFOBzdPPTJmoHmmk0gpLgiyUqBsXFLPtEdRwgOTQWBUCp6QDKNOCCfxyuufcw7ksJhUG+CknSAhCU45qXOxZSQ7dVfWNvR6T+AtmelmYOAXV19g8VtNoP4VykUUsSeUlRJAJGTyEns0WuB6OYmrzHdaHANndaUoKRuCSq+HfvHNOV9S0I5X1BK06RLWUgVpAUd3AYEv/AFUe1Sot8UkCWiSv8CklT/iTWqu4N2YgD+gxsce4fMTozOpCGUhNKpS0GlTBRC2ANiNyCFdWEZniPSqmaUzMIk6XT1ElnUohFO9wVpUcekdxCRTbSl1sfYtrObl8RZSlEKGWu4NiXJwMMGbeAp1QVTUlkGwYXdnf/VlodEk+XQtLF8g9Bh+lyfhA5iQlkqBBBLMzOT2x7tHTUehyuTJTNBTMFKixPKoFmywvv6u1+8WyVIQagSoLIc2cFjj2bbe0DmlTJAZW7WyLOfh8mEWtPMdwQQGIIJbq5d75hJTdJvIUBQElIIBALk3c2LG2xt9R1hhpynmNQd84DWdviPpDypA5kAlqncthi4AxmjbaKHiBQVMQBfkTsGDsohx0Klfbw0UpOkw4qxtVqEiYkpdxnf8AW394r8TkhK3Bsq4t+1hFvQ8KBIcuCdwQRfpjHeAa7SzDSmhXKGLDD/nFYOKkkmTaxZTE7vCi8nhqv9f+xUKH8yItMsy9eoraYHCmBHtgD2OPt9JOhFIAKjNVYPki7WAsAEs/aOaSbuFe232Y0OH6mZMnJSkFZAWbPgJU7buzj8o5tXSdfDgoneDcmSxLALk2pe5YnJxZrb4f41eKShSXKrm4ZgCz4cg73G5iK+MJbmWqsu4LqYlNwcMQQR8U7Xh5s5M9ABUWZwL8pYez3B33OI54RnFpsZMxpWmWknmSzu4uMMCbk2qJZvm0b3D5RlqKJoJl5rCnJUcADB5ibKu19oxJ6UoPIpQNWH7G9wOpNxu0drotG+gE2VZcqszHOQHLn4Un2eH8Rq7Ur6ujRoszpgTQCr1JtbLdzjI65huGaNapqyhNVSWYm3KSan2a/fHW49UpFCJiyAPLIDBvxEu26mZ+pf4UUcTUZRSisKBSU0u5eoG/qD2DC3uHfz4abd115/Us1Usk5vClKmBBSmXz3osWdRepKiAGFTliGTh2FnRSTLC5c4KnAEc81VQoAJFIUGdnFdjcdhE5cmpaxKfzZqGBJIB8ykM7Pghj3b2edo00pflTUygpYaZuxpJtSAHvnqYq52knwzbFilyZfDuAyymqYuh1AlKhdujuAGcNn1O8C1kuU0tcsqoUCTWRUSFKQQxsCkU4G4w8aPG5K5C0IUoEKHqDNeoVBTNk98dYnqxNKrFK5RloDFROCKxQC1+a7nCu0VWpJ5b5M1SdYC8VKJgRSlJHkymCrKZCUunsX/LMWvEepUJpksmgyUKKybkrRKlgA2Au4uN7M0YCuFqM8KSgoSEh/MWM+ln3GC5Dxp62cCRWymSEWOyTyi4uzZ7CNHc2qz+DQnJ84Ls7isuhHklpwASV4ZNJQpOWcOPYxyep4CHrStKDUSVKuTuLE++OsbC9afwpSnubn3cj8gIrKclz+Z/aOjS09SPL/I2ptkwI1NIASApipixFlbZ+2irNBUorMtDm5IQ3zYuY05ZHb4GCK9j72MWjpxjwhUisdUpa7CqawdRBKjvzHe9j7Q2snzg6Oa5KhYguR+ItcFkvf8Ag2m03PXWXFgAm7DL8sWeJ6AzEOlVwHp2OfgMnb8o5ZtLUFlJ2Z/BpMyYFCYX9IAakEhz8RZu+I3NBriuZTMIK5SEpQC4yTWlsBlJQr4HOY43T6k1KSpXZgQDdwwG+x+UafDgxSAokEXCyFVKKSkPVckO7bdMwNSFN2ItVpqjX8RcVVOkmWtSkunywms0gKKFKABsRyJFnsBa8afF9XL0kpMiapK0kCpZ9DG4S1ytQpJbZ9mjFmaEEyglQUqsh0lwR6iAQcsBfEQ43xZdZqlVOBUlSag4SCaBsNxi/tE4/FUV/PvsMpSUWu5ridpJgdCZSk2vy5DbQdGmkm6ZaOtgI4WcdIokLQpAblWkFju7ZfI+EPI0a86fVggDBUUHsGMH0zS+Zr7kcnep00vZA6w5kI/kEcajWa6UHVSsW6KJ2tTn+0W5XicgBS07mwLY9/b6RJ6Op0d/ZhSOoGnT/AC/WEZKen1Mc9p/FshRLkp7KG/w+7RrSuJIWAQR1sx6/sInKOpHlMGCyvSIOQf8Acf3gR0CDj/yP7xKXqElsHufvt9YZM3LBhl3BP3j5wu+QaRD/ACCOn/yP7wokFnr+X7Q8HzJdwUebcU4XMkzFBQsFG+fj2xGr4WmqQjWTwljL0qkpP+qYQhP/ANo7PxvLSCFkAhab2fmDA+34THKcI4qP+lYhahVcCwfLti5jsXiJThwVnFaepRyQ4dNABMtYT1KSBG1wGUoLCCqly9w6bt6js9vaOyoUohcpQKAC/XFn3HMxcDH1rjSqBKpTkqUSQoZIfKs3Y7D1dmgS8bvVNCRqLsytTw96qRSDUHaoodwSySXIJSW6A25Y3uB6caSZQmagzSkJmS6FFCgQDZRscgu4yzXMDXqCgKKUlBVKUhYlkByxCVJYBSSHLsetntFRM5JnSlKnKUlKJaZssFwtgKio5cl3OcfHncnqRp8e/f6cFErdo2tSiSFUTZSP8uX8sOqoGprUmoJYzCFBgxS+8Za5UlVtOFypYUfLTUpajYpyupQJPMBsA3aJFM2eoJADINSFkFBB/wC3m3+XWHmcKShalTJjLJchLvlwwGG7taGgptbR3CbyB4XPEqclbspJAAUliSmlrsL8oFPYYjY1monTF+h0gAMUhgB6XD5y9gXZxiKB1UtJqCCpf861P3Btd3u7xW13F1r9SiX22/vFl4aU3kZVFZZf1KQAErmOkOyE7bAXs3x2EVZ3FAkJCUpBAZwHUf3jNCycw6QBjMdMPDQjzkG7qgszVrWXL+5uYGJY9z1iQvDxfjgA7RJIiIESUYASRiIlAlrAnfH5QweLGhQCsEuWu3tCydKwpWyxJ0yUkeokAOXPx3gGq1KQpnZyzEG3xwXg2vms7YN7f36Rg8Q1IWWchwRh7/H9Y5IwcnbJ6mGWUeHZdRWMnZyAxyw9oLJ4aZY5SXF2d9qfxdv3i5o5gCQ7sNwO30OYkFuxChc72+p9oRylw2ZRiZ87TTAAwILh25SAzMKWbAPXEGlIVTT6rek+1O+Q0PqJi277bntcnF2+UV165aQVAkjDEF74+xtBpsXAHQ6IqSzclJYE3ew9xYXgEnhQdlIICRZae5BGPfI6H46kriq3TYEhLnbuwt3GY3uF6FcwuFJDkOMu4Ci17tV8xAlqTQ0YbjM02lS4CllIvmWDfGXd3B+kbyvBMnUgEzgSG9KfjspvpFjW8GZgFhTqALgB6n92u0Tk+E+YBU03f/pgWxkn3icZNO7KrTXYwpv+E2lck6qanLgJT77i0VtT4B0MgVK108bhij4fg7x2B8JIwZswjP4f2ivN8EyVFypbhs0nB/pjoWs+sgvRj0Rw/iXSydNLSqTq5k5ZpIRMAukqLqBCQ4DG4jM0U5Sk1VgvkPi5/RhHp3HfCUietMyalyEpRyCgAA2FKS25ji5vCdOiYry5IFKiAalvZRH818Qd2nt/0Sl4dt4RWlmwfzSWyHI+cKL2r04StSUpDAsHq2/7oeI/CH07KZ1yloCVrsC4BAN9yCfz/NowtZI8uaTLBAVkJc2I5rDI+lo3pXDEkYUo2IcuPgAGd7kRd0+gKWYUJG4FP3/eNFbHgXZKX9mFJ4ipCUKCFcuWSz2IuFYtBtNqlzeUUpdsuSXsQybC9/cxsTJ0pIYlSj2x7OYxtYkG6AEew/UxWGgpcqjPSS5ya2n4MEhXmzq6jd+UMXcjJ6dHgiV6eUGlIe73FsN7qEcorXTEm5qHzhhxV8gx0Lwvd2MtSK4VHSariiiCCpk/ypsPlv8AGM1es6RTROC/xD2EFS20VUFHBnJscrUcxJCYi/eCpTBAO8SAhP0hPACSAb3h0iIiEoxghCYQECBibwDE3aNDRyQqUq/QsM/OKelKWUou4Fth7/OCKncqbKBKehDbu/6xHVbeEPHuRKqrNse/T5xDU6KW6SXDNgvd/bq3/EHkynUVKDkABxsN/YY+2gc1RSqq5SckXIbsOp+zHPecE2uodUtkuC7D8/baMydqVJWULRZndLb469f+IJrtfdksVgXGPfP7xk6PUFU4qdJOCyjjHZ+o9ofT08NsG5G8JTlJBLqB93Nv3DQTU6cMSuxDbsPdyNy1zvFWTqkqpJFJJZINwf22+UX5c+pwSQcEn9DgxKVp5DGnyZeq0lINCVrBDLILlPSwDkFvpF/TcTKEyxdJKVEC9th8WTFfUaMBTpFC81oa43cHPyJ+UE1c2qWl7vuOxIsXti2ekGSUkimxVgvTOMzV+skscjbf4t+kXdHxeZLJCUuSDv1viOcnuEFIuBd1XHtt+sV9NxJdTEJNmdKnJLYZrfPbEL5N5Qj3RO00/H5pmALQhKSM8xA6HNvjGnxDxHIQQleq00tTOyiQWOD6sRykjVVApXZ03uCA46j8o5LxtwubNmGalNSUpSkkWYJ5U8ru4HaG0oKUqk6GerUfqemzfGul31mnYF7En7+Ec7N41w9Sio65IcksEKNyXP4Y8dmSyCxDHpDlGPZ/qR+kdvoYd3+xP1L7HsU/xFoFKJ/zabl/Qv8A/EKPHYaN6GHdm9TLselyuPFFkgdibmIzOKqXdSiYw5i3gbHrFVowXCF8yRtK1HRoApZMUJU6LcqYDB20a7JGV8YDNkPF0Ft7REF4ykZozV6YjvDS9SRmNRKYHN0wV7/KG39xdnYjp9QDveLQf+8Y07TKSesEka0jNxGcb4CpVybCYeqK8nVBWIMIlRSybwxVESrpC6doxiSYmIiiCJgBLmhlPU7lKrH9x0I6xHVIQV8gBL4q2H1sDiw/KCInUJDkAb9ev5bP0jPVPUpXodJvcMrqej+wMQlbbGbSVGjJBuFEs1iDb5O4LXxDTQD6KSr8QDOW6jr9YkNUFJNLC2wdu7A/bRUnqC+eXljzAMWZ9sj7eIJWFxW0xOJyDVUx+NwCM3Owt9mATJaigKpDHcMn2L3ZyQ57GNPiM0hPMDh6je5A7cu3SKMvUy5pS6qVM1IAIPQqbYB/kI6ot0cyjnBYlrLJExTKA5T2GG6E5+I9oup1y0IJICmN2Ym47i3wgY0yUoCSgFRclLAucBQqLh+neCaSSukkkFQLs9xb67xKTTLRi11Lmn4ughlu7/sz9IOmUKQqoKBJLJdiNrjJc9YwtQly/UuzMeo/cuYWnUpCWAUAOmxLFu+3tA8tdCkJNfMas2coAkD4Bm+H31jMmSnNXpBvY7tZn3+cTmTybyywNi98WPz+zAjrt5qDtzC4+R+FoKg1wNvXAyJkxFPPyl749gPn0zFuTq5hACVAvYgkBVrhqXawaAyZiSlQBSXHIQ1/n8PnFZM4BRflURndvVnp+8Cr6EpIu8RkylkCdL5rMpIY3L/mIyeL+HR5Lyru217YDZ3A+Ai7I14Iux7Zud3+fyizK1R/CSAbkHrsxewLY7ezmMpw4JNI4CYoIJTSDSSHIvbMKPRZunlKL/w7/wCl/qIeL+qX/kkc9MHSAFW0GCngUxMdKGY4UIkFdIrVQRMyGoFluVN6xblTQRGUVwhMaFcbCpGxEgesZiNVFyXNBuW++0TcWiilYc3EVJ+jBunMWBMfH3iHSGEZNozSZkKSUnp3izI15FjFyZKChiM7UaUjGIompciU48GpKmhQsYmz/f33jCQsp/aNDTa2zKhHDsMprqakH0yea+N4qSVvgxo6aWaSSAXGO3x2zEpOisVYLXEgflhiBvc26xW088IF3L9f1Jx8O8Dmr8z1K5bWZgP+7Fi+39pIkgUuCWNrk4uwfZ3/AN0c8kqyJN28GijSAh7EFiCDvse2UxWpWFizg3q3u/Ta31vEV6m6SFFJf0ew7Dm9rxYmzGBIcn8SH2Jvva/9jkRNWMnaoqzpoLoKnuQQ7Kd/wqGSXzGEZCZUxRzmkh7klrk4G+I0uJIp50JDmyqil0v2NgIxpk0LUa1UOlwRzObCwfP7x0aUcfQ25Xgu6vWlZqQCCGuqz7BI369MRY4bry4KmcWcNm/To/wYxUlS2ASlRKn37kG2xtfrB66SKuZ3uLC/pFif0d4LUaobdnJsqllQrcEKdlJBZje4Ju9+mPeK6ZCQkFJpCsjGNm2tm14IrWJo2vkA0kE9ej2v+hvVlLYVJpBc8py+ci12JDfGIJOh8dR/KJLlztb+/wCvaKaQoOCxSSTkC46Da35RuppUpJQpIaygEO7CxD5v77/ClrpZpUoByLEbdb9WcO3aGjPNBcVRkT9IVBg4L9xi+QW+xCVOUGeYVMOl26Wbo0H4dUaQ6QkhqSGckva+O+e8NrNJTkN2y5x75baLbs0xNmLRRkKQpVwAdqRSbb9zYWg82ekMAXDXIyb7iz/q4zFFen9XUPb2zaKxSXt6vrFNifUi3jg6aXxAMGUnAzmHjjlTVvlXz/vDwnpUT3GmibEyuKqVRJ47KFskpXaEDA4cGCAJVCqiEODAMESYdK7wF4mPrGCX9PPi6lQjISWMW5E7ETlEpGRed/hBClxAJZ7wauJsdFWfogcRQmSSI2wqBqlg5xDRm0K4WZmnnlODHQabiAIAIADXP2LZaMdeivy/f94HqZRSGIuM2uIGoozRouUTX1M4FQZSWJNgHwO/69InphyEtUb5LhyR1sfvrHMyp6kHlybP+TRtSdeyCaRgn9cZfH0+PNqabSo0ZtvJZXKSwJ9V8l77C+LgBx03gaJnlki/MbB/oRsXB7RPSM7kgpCiyiBbO72DKVf3irrNNSsLS5D2LhxZnN8d2hFTdMrdqqG1swkeW9QdJBSOpYgB7ht/b2GdqJQLBFPMWZQuCL/L64i/q9Tb+E5wHwe1h3f6YgmkQm4UXU5KhhjSwts79zbpikZbUSd0Z4nS0HmLKu1nSHy7G4zi4eDahBUlPlsBhzd3JuxAJd/g1rmIauVcpKQyXZV1Ht/xvFjS6kIZM1ikgX9Lf1OSxAw3XvBbxaKRaeGFlTKqqiAEh2YFXQFXUd7Q8rTpZ0ilyXuXLjoSzfrFfkJUJZIOz0oRewGXON+ojQ8pafUHSoNY1Na4JSdyA94lLAy0yyAAFColQywIwd8PvcPFReqSaQA5bcMbfiA+HR+0LXSHp5iP5T02pqa6fSBdxGcJB8tZJSVpUCbOeXFzvkEfSBFKrHtrCRZ1Kw2AQTzFnxcv/Kbt1vEVasKDAi1vp8b/ALxW02pUhQJJVXmljzZCS/64+EF1WnSpSzKSHtty3cEg4d3sdwIrSXJk3WCK5AbYjPMH9s/OIjQ1gqQCW6kN3Lg9u3tCMwpKQGUcOAaQWc2z0D9ul4uqJfkBDpIX9XBc3PSA5NBULObXpg5cflCjcGqUbggjYksW2cQor5r9sn5S9o59MHIhQo7DjRE4++8McQ0KMYkIjChQDExtEkwoUYxNWPjBJe/t+sKFAYyNDTRZI5vnChRBllwMraJD1Abf3hoUAJa0uT/T+qYBxxIrH3+B/wA4UKE/7BfymCoX+cSScfCFCjoZFdTY4Cec9kqI7Yx0i7qVmkly9CC77kBz7woUcM/mOmP/ABmcR/FV/QT8SWJipqi0pSh6mF9994UKKx5X+CEuDX1HpR3lEn4Mx+EYGtLLS26Q/fmIv1tChQmjyWlwU0nPufyjRkKNPsthChRfU4F0+Te1yAVXA9Sfrn5xVn2SCLEEsRY2qa/aFCjjh0LIwUGye5vGhpFnqcA57Kv9B8hChR06vysnp8o0uIhkyms6Q7f1GMud/wBOYd3N/wDtSfzhoUR0/wA/kvq/0DkzlUjmOBuYUKFFGkBPB//Z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3084" name="Picture 12" descr="https://encrypted-tbn2.gstatic.com/images?q=tbn:ANd9GcQve6WsaWCtHJDMqMFziHz6HwZQAfJ-T_N-uU74r0JtUuCTAMfUj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512" y="2867480"/>
            <a:ext cx="2623457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s://encrypted-tbn0.gstatic.com/images?q=tbn:ANd9GcSNUJprwzPNfjFWMyQyuizC_F0t05y0jxyYv5i-HOZ-HbkIhG1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2886530"/>
            <a:ext cx="25050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6" descr="data:image/jpeg;base64,/9j/4AAQSkZJRgABAQAAAQABAAD/2wCEAAkGBxQTEhUUExQWFhUXGR0bGRgYGBoYHxwcGB4aGRwfHRscHiogHBwmHRwYITEhJSksLi4uHB80ODMsNygtLisBCgoKDg0OGxAQGywmHyQsLCwsLCwsLCwsLSwsLywsLCwsLCwsLCw0LCwsLCwsLCwsLCwsLywsLCwsLDQsLCwsLP/AABEIALQA8AMBIgACEQEDEQH/xAAcAAACAgMBAQAAAAAAAAAAAAAFBgMEAAIHAQj/xABDEAACAQIEAwUFBgQDCAIDAAABAhEAAwQSITEFQVEGEyJhcTKBkaGxQlJiwdHwFDNyggcj8RUWJJKywtLhQ6JEU1T/xAAZAQADAQEBAAAAAAAAAAAAAAACAwQBAAX/xAAyEQACAgEDAwIEBQMFAQAAAAAAAQIDEQQhMRJBURMiYXGB8BQyQqHBkbHRIzNS4fEF/9oADAMBAAIRAxEAPwAQtmxIAtjPG6nT4Haqj8PUK3i+0Cs6ERvPUCphmJBGo0MKJOn75Vv/AAbOCSdxs0hRsZ9POvOipJ7MXkG38dP2ssnkNNdB76F4i2QdJyjcmo7wLFiNhv6dfjRThWNZSCYadhBMQYP0qjp6VlGgdjLGNZPLnNMmEwOok7a8ia2xYtl85AVokwJg9Y+FQ2sSWIUyTOkb+Wu8HpQSm5LYzJfSxDHUqSPPYbVBcvFbbSpkxpoAeWxkRtUdvFENDHadI1Ghn/SprtwFZIn3bUrdYycBeGK2d2UZdPhMkRPpRE4i4VhWU9SCC3mfP99ayxei9rECBqBEciQdJ5TWcUuIhzussYAGWAI16DcfCnv3bnEPEHE7jUT8tvX9aIAiylt1eAyhdRqY0HuGY/Gh051QCR6kT4o5aaAA6+flRO9aV+7t5oASF8IiN9p/elHBPhBGcVxQNxyWIIiNI+PuqTDXgWESBlImepBM6eVVuM2V764dZ0gg6HQcqt8I4XcNrvGtubZYgsNYOkab++KVKGc4ON8S6oQQQ33SD7J86gu4w5ljdJI230FTX8LbLCc5yjUTER5Hf970KxmIUMje0oPsxl5bGN/zoIRTeDAjgbbu2dSGU+0M0x7vSid/FoimTpGhPug+nWteGYBQBctEAAyQNRESRvoaHcVi4uRFGbKRHOV2PrFG4Js3gksYkKnjMltY/Os4haDKsaSeemnpQ7CWQgZmPiXRd9xyjp5+VbYfFd+CSxDDWR/6/etC4YeUCy6MOChPONI291VWvqisWAPQHyryxfJYBXJBIzSIgRpz5nl5VW4gMstJOuuYR9eW9H0dmcTcPvSTJCiQSAJnKG/KaucQxedfDtsJ1M7ienMfChltrZUFVgrIgaTAnf31f4a5UGFVEYANnMzG0A1rSxlmpZPMLjBaVnMaxB8+e/r86urisxGXpO+0jT3iqOJxZELbtxBgG2cwMwddIB86uWlRAdPbE7j3CJEChaRvSVmuASC4g6A9SNNPj86GXlIcIAHbQQPEZP09KMY61uwGUHSAFBEidhrGm+s0Lw0gt3YI38X3VA5eZ5n0rYpIzBIuNZHy5wLYMMu+uxB6c9RU2d3F65bI7swDrzXXTrvvQVBrlUAtl8ROy7kmpOH4gar9oknpJEwRG1G0aHsLbIhVXUbwCNdgD1XnI61MM5zINP6hpBnQnqDV7s1irTXV74ymbbK0LrOoMypHPlXTMOlmbbWlt5TmgqBqCPIeVFXSpR9wBxbC8EIGgLASDFvedPaY/uKs2OzbBQVnRtDBOh0IHwB+Nda4hcm5A6T84qjiL4UwywI1YwAPWnrTqXGTG0uWcxsdli7f5lzTpOXyGpn6VatdiYj/ADysc4JPuIiulcVx9p7BCPb5bEUsWBm0UgH7oifhNMVCx4+hjsSe2/1BuL7P94wZrniAALd2fHyzNr7Xnzqq/ZFxOVwZP3WB/wDdNnCbNw94CNjAJ35VXx3GLdpmW5chgSMoUnahlRDOH/Y31G1nH9WLadjb6lmVwGIlTOgYCNvSaGcQ7P4q2Icoe8YKusjNr12JJ3p4w+JN2yLoLBAyhmJjmobQb7mr+M4/hLI9hvECAchEyeTN6HWslCuK+IceqT7YOO4EsrBWlWAMTOvlNHAkBHDFdATBO5nb9am44r3WViCDbkRkIYBzocp3XQCRW+HTvFROYzAAQZiOYGuppEoY4NaecFftAg7zwidNDvOg3p97GuLeCDXfDqTJ6Hb5RSTfwzuS1u07Ll+zr6+pmmrtjYX+GRfYXvVDMqzlGUkmB+9a2KazI1LcuYjtZhQpZlJETqFBPuJ+tW+GPhMUM9tEY8wUGYT1BG3nXH8XL6yDI8UkjUEiPPSDTRwK3c/ibTgkQVB2XQxIKjlB+Ao4dbOk0gp/iDi2TEoywSF1BBE7HceVJwurdfOhW2+YBUJPiJ+7XQO32CZlFxTJBgrlBkZR115D40kYK0rXLY7uTmAKjffWdJFBOLTyZkH8QxZafDGvsa6jr7t6k4ThixC2lLXAPEqzPr6bUxWr6WgV7hC+Zpc6tMnSDodascN4lasXCy21BAIOVAOk6z5U16SyS42FO2HDYNw+HvFgrW3VyDClYJA92o218xTDwvs24Oa84A5IupI82Og9AD61tju2BuZe7GUAEEMsz6ENpV7hnHBcyrlOY76QPqSaZXpEvzRf8C7LVxFoHXew9glirOs7xHPeNNNqgPYkZmYXjqpUAoCBOk+10pwC71oDAql1QfYUrJruIdzsNfBBTEqIAEBWXbrBPn8a2sdksQjavbcEEEknbYEAjSKeM/QTW2EGYknYae+henr8Gq+fk55i+C37VvMy5sp0yHMygfkPKqIuose0ufSSsRzidiD09K6rctdKXONdnRdJe2xS56+FvUcvdU9ukTXsGRuefcc8x2DNpdSIcxvDfDpNCmJDFRGv5U7W+xV9kLC1LrrBMFtdcoPtRSU5yvA0aY21GsQfP3VMotLcoT2Onpwruz4ELOBAK3EBEbeAaHlvV1+KXZbu0a20lj4R7Ua8wAT086gwvAkYhhZuXDt4/Z92gHzNXLPZxlzFlsWgTsNT15ED517WIdzzG5dsgq7i77FlcRA1Op0mNcukyaH4h7iOJdAmmgcofmKaLXC8OJJa7m09kiNJ/e9V8XhGGtu4wHMOR5ego00Axc/h1uEFC5PId4jD3grV7/Yrkkm2VIkgm2nxBDj6UW4G7MrZWXfcc/hFb4u4q3VtO5JYaACNSdPjWTtUdmbGDkVbHDZCs1/wkSMucEAjpmHXrUqG0ubMpcgwMwBzAAdRPludqKpw+3bZAo0hh7hlre6yK6kwPC3LzFLlYxkawbiMaO5a2ihAwDKUgAag5tOcxQYW5xB7zvHQAQ56rJnc6QTRSzhP+JLKVNorMH2fQieRg0tdm+JuL8XUZg5nUAa6ezygV5dtn+plouhD24yFL7ILzHxvCDnEAlgQPIjlS/iOJGQVUCNBA0mNT9Kc8b2aum4XS4up0XKQAD5g7D0obd7J3gMue2YgEidzscvlQ23SsWOlJfA2NDj3b+pnAMWe6DDQAQTt7PUUbAN4FLiKYIY7wDBGXT7Q58qi4XwJ7bqjOG8LN4TAMEAAiPOi64TumzRmLGC0HNr5bEfCgjCWOSiO3IJxPDLSqc1hO7jVu8jKRvplgyI5iI5zQ/C4O2gt3BIuIFa4ViGGgPqNB8KegudGtNEHYnaeh8jtQTEcHBdTqpQkFNxruN9o92tbhrdBZT2Yr9puIl76AMUZHDWypBg5YPzjXX0NGrGGTEXLeMRgrj+cqjfUrnHSdz0NAH4H4S72rqRpCqInY661c4YvcXE3Vk3mQAPMQBBE771itae6/YU0uUwDjZzmCZzaE7yTOvnNZxA2AJQ3SxksCoUCeQnoY91TcSzXLpyr4mOiqOvQVPiMDbwsG8O8uT4rK+yvMB3+9P2QNp2r3ISxFfI8qUcyfzIOHcOUWxevkrb+yB7Vwjks7Dq3KrOGtG+XFsLaLAhQJKr031NDcTjnvMXuGTEaaADkAOQHSjXA8LnOUMyEj2liR6TpXWZUG2dDeaSMwHDHseLF4oBRsFYoCeZJ0J9AKtXO0AOli01z8TnIvz8TVbucDsqpIXM5PtuS7aeZ/KpLWEqL1cLEUWejl5kwNfGJu/zLsL9y2Mg+O5qPDYN7BzYdzbbmN1b+pefrvTMuGqtxC7btLmuMFWYk9aU5ye+RirjjGD3h3aRXIS+vc3OUnwN/S35Gi7pNK3d2ryHKVuJsef7NV14hdweWJvWiYyGcy8/C2sjyPxpsbl3EzqfYNY++bLZiTBOhnnvA86G9obSYu25REGIkMGgDvSNNTEhwJjXXnyqTjfErd7Di5aYA23UsrAgruIYbjeqvCsct5XByrlYDSSADJmT6GlWySnjyNqeww3cdcbdj6DSq07k/E/rQReI3HOwURsJOnrzqj3bOWZmL9A2oE/vpVnq4l0pEHpNrLYexHF7KfazHovi/9VQ4piFuhRlECd9d4qph0V1IUAlCAQNeYqDDuZKsII+nWnJ5WTOnDC/A3dVud2QFUSTqeXICswt3Piu+uaBBBEc+UCrnZJYa4PJfzomcAq30IGhBMeY/1pNkMzz98DYP2/U3TGh7ieFl0aMwidtqsOgNxdB7J+oqQ2SXSB976D4VBdxQBZ2VgLcjSDOx0IMDbY0DkorcYot5wCe0CBNFhSfxZRIA+PpS52e4TdtXC5KtoYCw2/Om6xhf4oKAbbR4iXXMVU6RAiCfyFGP93sOSpNsHL7M7D+3aaisjGb6slUE0sCvwjjZW3N0OQSSMsA6k+VMfBcUl5HAEXRr/UBMfp86urgLaiAij3Vg0gjSNo5UqMGnyNywQ3amyjFLqtbI5xIPnpqPhVu1xnDuRlvW/ewHyNWcdhVuTcCKWHtrlB/uH6UOucJw7jW1bIP4R+VUtVvfcSnNbbBTvQRoVb0IP0qPF3RkLn2kG/3lHI+Y3BpcxXY3CNtbKH8J/IyKAcT7JtYGe22dBqRGVgPSYI9PhR11wk8KX7ATslFbxOgE1Gqq4YhRcEZWiDp0JnSkTg/Zxcvf4nw2xsDu3kJ+v1qbG8V71lVFCWUnKoGg0PIbk/E0z8Pvs8i/xG26M4jxRMPnXDEG6057o+z+G39M3wpcwtuZkTmHP66kc+c1IwUHxgidVU7kdTGw8ufzqHFuQ8sROXQDYbiNDpFVxj0kspdQxYHsdiGE+FR1Y6/ATFMHDuzZT23B/pn66UCwfbm7a8DhbqjaWysB/VBB94orb7d4dt1dD56/NZqa71msNbfAoq9FPOd/iXTwrLcDBiVykQZOpIM77QKsC3Q//eaw2zp72A+tSLxNDzHuINR8FXUmXwtKf+IiTaRM6Kc+Y52y6QR+dMaYpTz+NRYs2de8NuIjxFdiCOfkTWxe5z4F/sRZCYc658zkygLDSF3jfSrXFLgW5baGAUOxBXcAAdY0nY70Y4JhrNuyq2P5ckjUkamTBPKaFdpL5zm2J/la9P8AMJUfvzrZY4wdHPOSjxG0CwZABmmSOes79NaF4Bil68CPaCk78pH5mmPtPElQdMxGw8PhQ6Ea/vypK4ljSl5SSx1UMTrpz+oqGG1ocsZDeJDW2BU6TLenlUWBBD+1CsNBMz6aCP8A1RFbiupcaqNyREfGhuKxSlkVSWOnhQ7kToDGvuBr2pRw87Hnp5QSbBplPhWYJ2E/rQuzhc+KIe4lrwzmedSpywepolg7N10bvFFhiRqurFQNQSDpPuq3wbhd3+IzWAQgXKzN7OusCd/nU9mri/bDdjoadp5kX+AW1S45a4mSFh8wAO/vq0+MYOGAt3CQ3d+0g+z7W+lEMD2dVWVrpF3KZy5QFkesnz5UZ4pYQjve7DkaTuQOenOlu6yXzHKqERHu3y0hVCPcYAhTGYkjpuN6elU92F9qBrp8TA0qqoWAViNxAFeN76Sk8+5jF8BXx6vh7Zu23XNmnwiQATsZ+la4Tt+BpfskH7yMP+lo+tM1w+Z+NQXNd9fUT9adW64x6XEVKMs5TKS9ssI27sv9SGt/948Kdr6e8kfUVHf4TZf2rSe4R9KEY7sdabW2zWz5+MfA6/OjSqfdoxu1dkw2naHDqQwv25H4qpf7w2A7k3VykgrG2u8R50j8T4Xcw7hbg31UjUEDp8tPOvRw5ygcI2UnKGCkgnpPWqVpYY55J5amWeOBwv8AbDDrsXfyVf1iqtrtOrI73LbZVAKpMd5JI8RGyiOUzNLq2Et+1DP0+yvr94+W1bK0BswLO2Xwmdek/p9KYtNWuBT1M2aY3GtfcvecwIgDprCqNgPPlV3D8OuMRmlALbOoUbQQNZ6kiTvpRDgfZwqq3Lu5Zco3ABP1jn8KL8UvBLjkCFWwoB5Q1zp/bROaW0QVFveQYwWER1zZSQVgZgB4ZPL/AE5V7c4XZBkWrYPki/pSIvaK/hrhIMqQpNt9pgdNVPpRNO3CP7U2j0jMPcR+YFSW1Wrdbr4FddtfD2YzPaXoPgP0qtfsqd1U/wBq/pQhONh/YuBvRgflXj8Scbk1G5uPOR+YsvPwqw3tWbZ/tA+lDr/ZHCttby/0sR9ZFbJxZqsW+MDmPgaON7XcFxi+wv43sKN7dwejr/3D9KAYrs9cssBcTLOxEEH3/lXSrWORvtQfOtsXftoD3pGU7qdyPIczVNeok3h7iZ0x5WwB4RxLJagFQls5WJ0y+vx3qhxXDW3xVq6bsscoi2wgqupjXUj61BwrKEnQlmZh1AY7ecCKmvOGZF1mWPIjQR8ZNea9Rmxrtv8AsUxx0IvcXZSS06SDJO5yAGT1BHKknG3e8S63g1uKAwEEBQZjXSZE+gpyYBkYLbe44BIESNNdjuN+YpJZHKOtxIbNJWZAAMGI00pMZNvqQcvIcWyrkviLzEiQE+76nUf8oE0Uwd62FHdhU0A8IEnr56mouJ4YIVdQN4IOgIgnXpqN+VEuF4Vmtm7bIFsGHLkDKehHWn2qdqU48P8Ab/oCElF9Hg1FuRm195/e1PPCLiG0oTZQAfI+dBhgbYCZC2bcs8AegX/Wljtdi7qYs3bdxlcqNV0nTmOY9aZpad3HPP8ABlsnFdWDpbVlu6VM/Gua4Tt/iFA7y2l0dQSh+QI+VEbX+I9g+3auofLK4+IIPyql6axdgFqIPuOGKw2T/Mt6ofaUcj1H5iowwIkEEGlzDf4h4YHQmDuCrfpvV7iHGsOiJetXQUuzC8wRucu413HvrHXJ8rc1TiuHsEHqBqW27ZWfvE/2N+lV27ZW+SO3uC/U/lQqix/pZzurXcawax7gUEkgAbk0pWe0t66wWzZVZ5sS5+AAo24XDgNiTnu7rZGgB6kDQfCmfh5J4fPgD14tZX9TziNu3cti5iYTDoZWZzOY+yN4jlz8qX+L9p3ur3FhclqYCru3IT09BQ3tZxW5euKXOg9kDYdYqtw1HcZLa6n2m6AmI8h6amra6uneX/hJZbnjv+5sXFvaGfqNQvp1bz2HnTF2VwK5HdjNzUZTqTpzHrIq5wThC2GZmth2tKCCWAOoLHQ6A6e7zo/wvCBMOMo9oBiZkktqZ6cqG67pR1NXUzQYVu7tqCFyhPP2QKqX+EZ7neNdY6ARkWPDmg776kijpXSq9y8o3I+NQyukXKmK3AGI7LWXZmZrhLEn2lj3eGqzdjbHW7/zL/40wtik+8KibGJ94Vi1E1smc6a3vgVr3YS0211x6qrfpVZ+xd1f5WJ93jT6Eim/+JX7w+NbK4OxmjWpn3YLoh2EG7wbHW+bOPwsH+utD3xt4SC7A9CoB+EV0+osTh1uCLiq46MJ+HSmx1Ef1RQqVD7SOYfxd0//ACP7mI+lWeG4MTLMAT9o8vU0z47ssp1snKfuMdD6Ny99BVwRLd0yEtJBWNdBJ0qlTg4txJ3GaklIL2+EGPBlccsrA1U/2e63ZZWChDBjTUidRpsKTccirdAjuR9rkQCYnc7CdqK3+E37S2wmIYrcP2GJAC84PtabHQV5n4KtRct1sVK2XUlsMuZSBmzBWWR9mQeeu4pRx9vKCqtKawdPd6dKdOJuBZssx1ywWPumue8Zxue6cpBGm2nXrU1lKrs6Y8bMdCblFNnVeMPafD271oLlFy2ZAAO8EH9Ks8X4eyOb9lczf/LbgRdUf941jrQvjVpGsvicO3gaO+tj7wIhgOTg7jmKZ8JjEuoHRgynmOvP316D9sVjy/42FxxKTz4X8kGExa3UW5bMqdtBp5EciOlRYvA27v8AMtq3mRr8RVTH2GsOb9oEo3862Of41/EOY50QsX1dQ6kFWEgjmKW9vdEYt/awJi+yeHfYPbPVWn5N+tLHFexd9Ja2ReHRRlb/AJTv7jXRJrwmmw1M4i56eEjilWsKfFTp/iBwlWt/xKgB1IDx9oHQE/iB5+dJOCUzNejXYpxyjz7IODwz1DVuxakx12A1NaYXDs5IUbaknQKOpPIVbGJW3K2jJ+1c5nyX7q+e58tqYKCvC+INg2cLlLsgE75DJn3+Xp0qpZuF87uxgnxOdTPQfeby+lU7KqNXkCJCjTN015Dz+FXMJhmvEM0qggKFHUgQvQSRLfU6UGEtwstrB43DXxNxFRSqgasdSJjfaW8tAPKnfs/w9LSHQDKzDr7OkzzPnVjBYEWVCrEARqTp6Sf9ar4d/C0ay76bfaO/786mlPq4KIxxyQ47EQMS0Ntz2Hg/90I4L2nNq0lu4fAVGV98s7g+XnyoB2r7QmXS2fA5liOYyhdz9mRp19BrRwuKBtqDyAGtbGtSzFnSm44kjomI4kWAbNKnYgyD7xpVC5jKSbeKa2SbbFZ3jY+oOhqzb7QNs9tW81OQ/Agg/KordBPmLyOjqk+RmbF1GcXQ7DdoMORDEqfxJ+ak1dTiWHba7a97AfWpXpbFyhysi+56cXWLiqlIttsUPoy/rUdzD2+qj+4D86z0Zo7K8lmzxRhzn1q/Y4up9oR5jWlu8qLtdt+hdfyNQjGIN7q/2hm+go413eGY7EuWPSuCJBkGhPH+EriLltO97q4UfxTBgFQs6g82GmsUDs8dKSLSkk830HuQT8z7qsYHFXCGa5hHxEyDcWCfTL+gqyFUoxbk8C3apNJLIoYjDDvHt4iFIPdzbA3UNB85JGvOmLjDTZw1u3Eqm7eHSAB9KpYpeGks037T6gr585Ujl61rxfi1m6yMl5QFULEAz566Ctsqk4NLxgxTXUs+WEe1GK/4KwQfI/CkK6czSddflT7xJQ+FtgKCRziZHX85pNxuAVUzMIOYDLMHmJipdXtNfIbR+Q6niuH58F3ts5XNmHEaOFHP8QjRq9wbwoxGGGbQC/ZGmYge0ByePc1LfBe0rLb/AIa8QFIKpc5GZ8LdGq/hLrBLboctxUC+RA5N5efKqLJ9Oerz/f7+gCw2seP7ff1G/DYxbqB7ZlTsf3saXExBw969lX/IDAso+xnE5wPuyDI99UUxrKzXLcgn+bb6nqPxfWpMPxEm67q0hlXX0kUtYim+2P8AH2mG59WPP394GpLkgEag7EV6TStgcebE6TZJ2Gndk/8AYfl9CHFuOd0QiIWuNHLRZ229o+Qro0ym/bwE74xW4P7fY+LQsBlBuQTP3QZHpJ+hpOwuDhgzQUnUoykx5Cak7Ro+ZjcbM5IJ1mNxB6R05UOwQll9a9SqChFRPOsk5tyL17HZgEVQlsbINZPVj9pvP4VcW2LXtw1z7h2X+vz/AA/HpVcXlsaWyGu87g2XyTqfx/DrVzs5wR8Qx3VNmeJ84HU0beEBgscGwDYm6c8sYDGec6Cei+Q32Eb064jBi3ZIGplJMcgw5DYATpVbs5wa5buMywtuCssJJh2jmOUGfOj+DBk6k+Z/SpLr0ngpqob3NGVjsp8vLzM7nyoXieB3HtlO8VQxYtoXnMSQOWnXr6UyZa0K1L68lwVfh13EJv8ADm0dXxF1id8qKv1Jq0vYbDKPavH+5R/204MKhuUPrzXDC9GHgU7nYzDfevD+5T/21Uudh7R9m/cX+pFb6EU4MKidaNaizyA6K/AjX+wdwexett6hk/UULxfZPFJr3RYdUh/kNflXTIrIpi1c1zuLemj2OONhwDDLBHIiD8DW6WV+6PhXW8XZW4IuKtwfiEn3Hel/Hdkbba2WKH7reJT6NuPfNPhqYS52ET081xuJaJ0FTW7E+VXcXgHstluKVPLofQ7GoRVO2NiZtlmzbAq7hu0F+3bW3YRWMmdSSZJ0gDTlvVE3IE053sfbs8O8NxGK2hOVgTMcwDO9SamTilhFWlipN5Zy3h+NPei4rEOzEnKsRmOo10jlRvtRhVu4pIAyhQ2gGoBG/wA5oRw0hHQHZVAP1I980ax+JT+IYBRkyDQmk6mbVU38v4GQiuuP1CGGtH+Htxt4hNKvaHBhRIZiWk6tMZYJp24oY4dO0ajrvypBw+MDkKc0MQJ8vWpNZF9UZfAbp3mD+Y0cd7OsoZkRshnMpHsj6EeQMihfD+Km0AtzxW9g3NegbqD1rpWJwIBkd76q2aPc23upA7ZWVsujKrQ+fMGXLMZYhdtZM66+VehZCNi6ZE0JOL2LV6+iszNcRTpBnNPUQszy09KqLxVAQ6glSBmU6QxnUQZ6dJoHlhZTxW945r+oq3hF8Jgggj1Hvplenrx52xuLnZJDJwLiNxlvlgk5Qq6AW1VgZM852110iquAxxtq6W3YjRc/s8tonQHkd6GnFbqAFSB4RMA7ZtTqevWp8DaUh+8MJIOgnMNRC+vXlT1FLgU23uQcZt5kY65wSWB3iRr6jX3UJwGrqBzOg9aK4hncjuxDz4BMk6jQk7n13pr7NcDtiXBAcQGK6wYBK29NtdW84HWhbwMjusArhfZsKoN1cxZlQgH2Z0gHm/U7L5nZ+4UyxkS2yqhyxoIjymoOJrC2gAFAu24Gg58hRvBWwAYESST61LbZ7cj6q8yJglVcINTVi9iAgk0tLxNiSBp6V5zklyX8DG94Dciqd7iKjzoDexZ2mq74k0t2mOQdfinl86rNxXyHxoI+K86iOJFD6rM6g43EiANBPStf9pzy+c0vvi9a1/ia71WD1DCOJDmPzqwmLQ7MKV2xHWK9GJolcd1DYDWUuYfHuux06GiWG4mCYbQ/KmxmmbkvXrYZcrqGU8j9R0PnSf2i4ObMMstaYxPNT0P605CvSgYFXEqwhh61VTc4P4CbqVNfE59hsObjqg+0eennWdoCyqyX7PdeA+PKtyCSADKgGInWJ1ph4atuxiSt1spSQCdJB2+VEMXhWuMCLtpgOWq7+ev7FO1Ln+mOUI03Qk+p4ZyjhIYXVgz4tdZB3AMc+dXOP3ZxDaqDAiR1nz0plwXY6+b+e5lyzpkYGByApR7T4ZhinUKxKjYA7dfSk2N+i2+cjFj1UlxgemwYOBzMZ8M+6ue4wG2SQZB22mumNbJ4a2g/l9fL0rkmKvkgT7qDWLPS/mbpuGj6HuIQYIg0pdt+APetobUkoxJQsTIYQcoPPbSm7DYkEBLh0+y33fX8P0rLtoqYO9VV2dXzFW1uHyOVcC4Z3uFB1UozDMEY6g+zI33nYR1oTesvadgANfaAOhPVTtPLSutXuGrLNbARmJLRmGYxH2SNdKBcRwK3QEfYcswkf0h1WCeZk03q3F9hO4aLcG4xDSCBa1BOXfNHsj5mtLePY52Ma5SAF0BjSB0GnrW3FOGXLJz6gGQHjRuob/yHz5Fuwlm2bq6zchsyEexly5SDznUyKb1ZAcQn2W4GLqi7fVCcxhVmJ55hPX7JEzNMOGfI+I83X5oP0rfEYRlbvLXtGM6TAcevJwNj7j5VxiCt69tMJqBsCD8TNIb6g1sQ8YkqrE697ajy8a7frRfhXFgWvpMtbcj5A/nSd2s4mUTukP8AnHK58X8oAgqT1YnYeR6Uv9nsY1gMQxzZpkmZJAmes0PR15iw1Lo9x0fE8Qn1j3CgbXYr2zjlxCk2vbHtW+Y81+8v0qjcaedeLfCcJdMyyNimsomu4gyJqFr52qFyajDdKWkcSNcrUtzneo3etGaiSOJHPwrT1JrQnnXk1uDjZnrO9PnFaFpNeNXYMLi3mXqD6/pUlq91+tUEk6DnUxtlYzDXoa7Bwc4bxMr4W1H0o8rTSrhHtnwXF7pj7LkyD6jlRvhmZSUcQAJzco6z0qyMJpLvnwZG1cMFdtMXhrd0NiLfeM1sZRtsTJ+lIz8V8QNjNaBmVzsdBG4O1dFv8OTHK93Ip8RRCw1yCNjyMzB8657xbDd1ibioilVGqkk5Y0IDSCTVsbPf0eBLr9nX5CPZ/E4nEXXH8RkyAHMwkbnTQisv9rMStwW2cPDgCU05czOnlVrsPhQ7XGOwGw0+9SriFcvcynTMf2Pp6VltrjX1Z7/5BrgnZh/fB1hbpfAuTAzWzMaDVSdBXG76c9PWuxcLM4OPwR8q49fgDK2/L1pOs4j9f4D0vf78nckeiWFvhhkc6fZb7vkfw0Gs3AYI2qyr0tPBU1nZhC7bKkqdCKo4/DFgSvtcxJhh0jafdRLB3xcAtvv9hvyNQuhBgiCKsrmpr4kNtbg/gKV62jiCAJEEFRB8jGQ6HlFK/EOFPYdbtosGGsCcy+hiGG5OhHXrTJ207MtcnEYcst0A51UkZx1EfbHzrn3DeMXRki4YbQ+Y1pikuAFFvdHReBdsReTIwC3uv2W81H3vwflWl/EOmIZEtzeuKuTNqFAzBrj+gPzikfGoLjK6DIxI9k6Ek6HyM859IrpvB+Em0pJYvdeC9w7sRt6AchS7bFWsrkZXU7H8Dbh/CLVpACBcb2mdwCWY7kz+4pH7X3x3pyiBnaNI3VKb+KY/KpJHhX2j1PID9/TXm/F8QbjM5EEuf+lfjSNPKUrN2U3wioYSNLN0hgykhhqCDBHoaYcP2jDaYlJP/wC1IDf3Ls3qINLdmpiKtsgprElkhi8Dbh8Kt0E2Li3hzA0YeqHX4VWuWyDDCG6RH1pQdAY6jY9P0ojh+PYlBHed4v3boFwfE6/Oop6CP6Xgcrn3DCjkZrDoKo/7yA/zMMp87dxk+RDCrCcXwrb9+h/EiXPmGB+VTvR2rjD+v+RitiSZ68by3r0YjCn/APIj1tOPpNe58P8A/wBNv/lf/wAaD8Nb/wAQvUj5NZ02mvQoiZE9K977Dc8Uv9ttz+VanH4Qb3Lz/wBNoL82aiWltfYz1Y+TcXB+nlV3h6582WTcjT/Tf30LHGrS/wAvDE+d24T/APVAB860vcfxBEIwtL0tDJ8xr86fDQz/AFNIB6iPYM9oMAtm2c9wG6w1WROsT5jnUeD46PHbKMcOeRaWUevOlu1ak+fM0YwWFJ8IUsTyGhPxq2qmNa2JrLOp7jtgOJ2cPYSM72xPjVc25nxAaj1iuY8SvqbmIuL7LOAJ01PiO+2tHbOI/hrgVHZSxhrV9CkzOs6qQddRVXjPAlxIa7hD4pm5YJkyeaHnPT4UCrjFucR3qScVCRnZLFLaR1ZmDEbLB2Ean1oZwqyG7wnfOdvTpTB2VwoXBOxHiAbyjcUucJsuys3esviPu1030+VSavp9CKbx+4dLbsk0dL4EJwoH4fyrlGLwj231WdxMAxy511js8P8Ah1HlSNx9RlM/y1ktG5IiBrXa54jE7S9xi4XeIcDkaOCvKykw/KVssWzRu94rSufanLPUDr51lZTqn7kBavYymK5V/iRgEs4m21sZTcGdhyzZoJA5TuaysqyfYhr5BNi4cw8mH/VXY+K3zatrlA8W8+6srKk1HYs03cUeMYku2UgQBoANNQDPr+gpH4q2v935LXlZWaf86C1H5DW1Viaysr0nyeeisaysrK0w8ArcCsrK5nGRXhWsrK4wwCpAKyso0DIkFTWkBNe1lcB2J8MN/WmzsVbDXtfu1lZSr/8AbYylZsQ0dosIjJ3jIrOnsEjVZI26VzntAO4dblrwMROmgmYOnnzrKyvFrk1amj2LIpweRn783MGzsBmZdSBE0h8Funuv7m+tZWVT/wDT/IvmQaPudH7N/wAgen5UncbsCHEkDU6H3/UVlZWa/wDLH5m6Xuf/2Q=="/>
          <p:cNvSpPr>
            <a:spLocks noChangeAspect="1" noChangeArrowheads="1"/>
          </p:cNvSpPr>
          <p:nvPr/>
        </p:nvSpPr>
        <p:spPr bwMode="auto">
          <a:xfrm>
            <a:off x="2289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3090" name="Picture 18" descr="http://www.tender-indonesia.com/tender_home/images/NEWS_FOTO/pabrik-air-bersih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5" y="4658406"/>
            <a:ext cx="2630714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https://encrypted-tbn0.gstatic.com/images?q=tbn:ANd9GcS4JTAUW6BWNen0WtLDHeyIP-0WiiNXPi6dczAaR4qItyCl_kj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1076780"/>
            <a:ext cx="252412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22" descr="data:image/jpeg;base64,/9j/4AAQSkZJRgABAQAAAQABAAD/2wCEAAkGBhQSERQUEhQWFRUWFxcVGBgWGBcYGBkYGhcYGBgYGBYXHCYeGBkjGRUXHy8gIycpLCwsFR8xNTAqNSYrLCkBCQoKDgwOGg8PGiwkHCQsLCwsLCwpKSwsLCwsLCwsLCwsLCwpLCwsLCksLCwsLCwsKSwsLCwsLCwsLCwsLCkpLP/AABEIAMIBAwMBIgACEQEDEQH/xAAcAAABBQEBAQAAAAAAAAAAAAAEAAECAwUGBwj/xABMEAABAgQDBAcEBgYHBgcAAAABAhEAAyExBBJBBVFhcQYigZGhsfATMsHRBxQVQtLhUnKCktPxI0NTVGKTohYkY4OywjNkc6Ozw+L/xAAYAQEBAQEBAAAAAAAAAAAAAAABAAIDBP/EACoRAAICAAYBAgYDAQAAAAAAAAABAhEDEhMhMUFRBGEUIjKRofBCccFS/9oADAMBAAIRAxEAPwD3GE8KFEQzw8M0Rb1/KIicKIPD5oiJQojmhwYiHhQoURDGBsbly9ckB9Hq/ValfvQVEJljyhRlo5iXs98UAoWkhQIJsCE11JZ7746YRiKw6frerewzPx9oTU6CngI2kGgjtiO6ObVDwxEPCjkRAiIZYthiI1YlVIfKDDqTFRpGuQJmTFEyUYtTMixwYbaLkzlJiOWDpiRFeQR1UzDQIUREpg3I8RVKjWcKAlREwUZEQVJjakgBmhNFplxFo3YEWhssThNFYleWHiRMKIjk0/SPOSsHqrAd02dzZ700jo9mfSJJmzAlQMsEe8oiimcg7huPlHh52gTeHlY4iOLhCR0Tkj6aSpw4saw8eC7J6dT5a0kTSSkN1ySnK1mPhHf7J+lWSsNOSUFhVNQTr1bgd8eeWDJcbnRTXZ3bQzRkSOl+EW7T5YYtU5fPTjGlhcWiYkKlqCknVJeObi1yjVplmWE0ShRkSBMLNE4ioCECJm+v5xCZNofXiIGxm1ZMp/aTUoZicygKFwL78p7jFpIUkFLEFiDwNQXjSRzcjHWr/fWDn+hFv/UUWJFha8bko9UchGMhZ+tr6pf2UsMC/wB5d8wjUl2GnYR5UjpNcGbsIhRSFHSvcflC9od3mPgY50RbCBjmenPSD6vg5hSRnWChIzDNWhUkAuSAX7uR5f6Kul8ydNnSppzEvOKzcqJSnSgDeQaN5HVlZ6cUxWtMSEx4ZRjKIoWmIhUXmVESlo2mAwmPeGUgQxEMYaKximIvEiqOT2/9IUnCz/ZLGYUzEEuD+qUspuBjSA6oGK5iozsD0pws5YRLnoWohwAb1AoTR6il6xrFIh4AFhZIvaEURvMFAplw2WLlCIZY0mBXlhRb7OGhsT5rSuJgvYwFniftN0cLO1BYJ0i2XizAAm74kVnSFSCjcl4ws+YDfxjoehvTdWDnDMomSo9dA4/eSP0hTmBHF4Z1qCdT8ifhBEzDLQ+dJAABJajKDpL2ZWhjdtqmFUfTmB2hLnIC5S0rSbFJcb+w1tBEfNew9uzZCwZcxSa6EtcdkewdD+nf1lRlqScwUauLFVA2pA3bhxMeaWHXB0UjtIA23ivZyJqwWIQoioBdjbzsbWMHxyf0i40JwqgFJC/eAP3gQpJA339UjMFckMuDxfbG25i5pWpRKt9A/YKd0eo/RntYqwykj2k1SFAqN0hwGQkqVcVJZh3iPF8XMClkigJJb4ce6PU/oWklSJpJoCzZru1SltNC+pprHpk9jlR2uBxwVi5uYFJ9nLDKofvGxr3Ruy7Rys/HSpGKxCpqsiQiUA1zR8oavGOQ2p9K04KJlZUyweqlQdRY1KirQlww3UjlNXx7FVHq65yXYlL7iRCQtKvdIP6p+UfN20ekqpsxUwgFSi5JqXPHwgSVtRYVmQooOuUkU9PBk8lbO5+l/Hn6wUO6UpSRwURXw8o4Xo7tRcrFSloUUkrSkkM4BUAWcs7E3pC29tRc4gzFlSsqUkquyQwBNzTUuYxkzK7oVI1R9I7Y6b4WQkKChNc2lKQsgbyTarCpjNnfShhxLzoSol2yqOVtxoVAg1tZqx41KxwSnrOdw38zA5xYIcJ/eAI4NTcD3RlPygo97wX0h4edJVMlFSilOZSCCCmrDOrKwBLB3IrzjocPOK0JVTrJCqVFQ9DqOLCPmvZ215kpYXKmGUpyCUqIDfJtKx9B9DNufXMHLmqAz1StsrFSaFQAsDdtHhdLgDSL7vP4iGzeqQQUCBsWrKgkZiWowzF9KOH7xzESYNAO2Npy5EsrmKUkWGVJUp/8KQC51jw/phtFGKnLVJMxaHcKmFmATUJCqioKja8b20PpJxktU6STLWXUEKyJBy1estWWwsCeZaOExW0ELdWZQUrqgBglI1LajQCkLdcEkF9H8evBYhE00KXoMqiHFKF8r0B1YnWPeOjnSAYuV7QJyEEpKSpKmI4pj57VKE0qUlyXTdmD0qxfTiYJwPSabhT/ALtNWllBRr1FHUFFiOcMcS9mUl4PpHPCKxHJdBNvz8VI9rOVJVmcgS6KQyiGWLaU+Mcj0k+kmYvEZJKzLloJ60tlKURdz7pA3O3ONvYyrZ6htDGS5KDMmKCUggOXuSAAwqS5h5M1K05kkEHc3IimoNOyPAelPTKdil5lKYBiAl0jMLEJcsd54QZ0f6c42QhAlMZUtJSErSyGUoElSqOXervUwLEXZrKz3VoUeXj6WsQmisMgqFyFsDxY25QodSPlBlZ5UpZJJ74YRWmZDZ452dgqTKc1IAo5OgJZ2ud7CJLU1iW7n7IGSuJjgYbMhCZld5vBqZwCasXbw08fCAtny881CHCcykpzHRyA/Y8a3SrYX1SYhIXnSoFQcZTQsXSCWvd9+6K/BAuHXlqbB24xt9A9spk4yWpalAEgOCzEkVLAuKVHiLxzmIWyA3qkDyZrGMqXZH1ylTgEaxwH0xZPq0sEsvM6CxrooZrWLtGH9EHSXMuZImrUSU5peZVOq5UAbgsXpoOEcv0q6TrxJX7RSsuZwl3ACaA1t/8AoxRjTsZO0cvMU1SCHBY6HfQ6fnHRdHOmk/DyPY4fq/0ilFSUgkgsKm7Bqc45SfOJPABhy5RdswEuKZdbjkSU1Lbopy2CjodrbdVNzKmKUTmqcwJUedbN4iMxchS6qZAsHNTuAFzDKly5a+oVKaxUAz7+92MSOPOUqU37QBepra9bxylPLwFA0zZqq1BZ7HXtbdAaVkK4g2+EE/XGqK8InhVIJdmJIArrp1dwiU5VuJnY90rId/XjAwvBWLn1LAdtb8+DQGIU9jR1uCMo4dQUAVgJyApP6yje1hSpfsLy2VIIPvFRAawBT3jWvZujGwePUkgGzpzchr2fARbOlFs1cqqtVgl2oNBRqx5GmpbgQXguszamunY/qkbnR3pRiNnKP1eYlSVF1y1h0mwdnDFgziBkT/aFCikFk5SA4zEpLEsXJcvRnAaAsVhVErULCr/dsDQm7OLR2jjb0TR6bgvpxBSkTcO6tShbJvoFAkU4xLpX08l4nCpVhVTpc7OkMFql5XcGgOVbs16Zgd4jzFOyWSvMtIUCQEM7kUNfusfEEQIZwGVCzWz3YO7NveOuontExQXj9oKUpyorUW6wygEipsKh7vfdGLNQQpjdy/PkI2lSWTVLBILMa1U70+9+UArkJWsqT1UuaByz2Z6ntiU0jRnJNw9NYuS2Qu7m1fTxZisIkWLq1r58YGTJWzhNPPlGrsQvZO01yV50LWgjVBYj5htKRbg8cc6XSFVzEKKmJrU5SDR3vpFUnZK1MxFdLNR/n3RZhtnZFEqUktdjZ4y8VJBQJjFOsnjGhgdpBKRmJLVCdCQ4TewD6bhE5nss/VQC4DOaB9S7iw3aw07Z8tTsWG/8v5WjlqJ7MQTE7dmLUVZgH0At3uYUCLlIc9Y90KN5Y+DQzw8FbQ2eZZrUHWBAuOgEloILEEHdCBg/aOI9shMxc3NN90py1arV17tYzaiEEWPHTSdj4eZgVTjPaenN1CpDULBOU9Yk3cFusKXjlwGIiRVueCyDMQkhCHvWnB6QKFQRiknKm1q/CBUxlMjpejM8SyucF5Fy0kpdIIUpSVgB8w4UY6wsQE+wSWOYpuq1LMNwtfSwjG9qAigFfVINxziWgdYAppuIr3M0MpOkiSM4kk3i6Qsp1Ie1oFMW4dLvmNB39kEmJoYbEZgQQHAd9WdNvPk8BzcQRx52/nDoUl6A7gCacXaJTlndXm/5xjYaBlLL5j4ebC0EYFYVMSwNL9lX4RQVEjQXaJ4JQSqtBXtO74xS4KhYmUrOSQQNHfn5CBUAkgDVgPhFs3EqUS7+MUSlMQ76W8SOMSugOiw+zwFBK1BdAWSCQpVRlB10rxi7MVf0anIKyrKGzEkuUJAo5DDNXRtxpwm0FHrJbKge7ahORKQ3vLIKi3AmBcbiiSF1TMCutcZSlgKMMoDM2jRwSk/qRFQxSkqKVAZqpVbRiz6EZdN0WSMcUgkspqBCnYuS9tzeV4CnTHtrWgGjtbc7dsSlS84ALjdwuberxrKQZidpTFrdx1lF9Xfe+74Rj4ua6yeNTxg2ZJVLzA1JZm4tbsMZal1NI3BUyNMYo5UgaVPaA3iIgmYHoPX84qTiC1PDWzGEpYo6Q9HLl/NhfdGq3Ki6ZNuTqa898F4RYJS9ALm9OA3xmoPVcBiLn8odEyw8oHuRobVnBKuqXG+1bWgeWVlBZkl9SxO+/qsQxMwMMrvz7uUVCXmTVVnPrfGa2FjIUXU9Te4IoWqN1d2kaUvEAoOWouWAdzQNY1jJk1zPu7WceMXjFZbAcalnpu4et+nGyJqxpBo7cjCgc4vn3mGiyoDslqJchAIF2Io9bFiYxNo7LALgjkBSNGXikir1yh63u4pE04qWzrUQXcanva8ejnkaOek4Y7u+GnYBYBW1Beo8u2NqTNlk1IZg1N4rAM7aoUlaChncODajWatYqKiWzZSEyZhXLVnYZVUo4dwC3DfGWsClG3mOglbQSuRlUqpS3u/GMQywbOC+toy30D5HxKgWYUYW5QKVRpzMM0t84JSWswY7ydaExnrRpmcvRrHtjFURdkdAo1b8G9d8WJnD2YBdw/5djeULBICuqo5QK0IHnGjh8PJGYklWViOsK9UXGtXtDVkY89JBD7otw4qDUOTXTdSNYYNClpNFAhNBcMXIbizczFiMCEIUOsBQg0oDoUnVq0jniSUUJkolMW30fjEhIUUFRBbe1LsOyN+QEJSlutmzUaytFUuNOyMnaOJd0pqHTlLl2SDmBejnNpuEEfm3KwGVKKgpvupUq4Fud6kUFWeGzhM0gocVABNiQwLi+hhyTmLFgX4lnppvaC9m4PMhyGr1SadVtN9Y7xje3ZlugNSXJdOWlAAN8DmWxIfVvTR0mJ2ekzGScqSdai2vcfCMwbJUtSilLpSQ6mOUFTM5AYCvhGZQadCmmrApcwgMSwIUa0sHDcSUgdpEXYUhQdfWJJATW92pYRuYfo+kBPtMqiJst2U6SgmoobvRt54wPtH2alFSTkyFIQMrUAbNRw+avZGG0tmRnSZRAajAhJv9573LMLRGTLaYQOI13xZ7EkqBnAOQXIWQstfqpPjvjQ2RjhhZonpIUpC/dYl/evb9EEflDaeyEBxqClNQXa3bGG0dJ0o2/wDW1Ca2VRNauL/ABo5smBAamx9nKnZmKQEJKiVPYEWYFzWLNp7IVJmGUo9cBPIFQBIJO4luwxqdC5zy58klhO9ijQUE0FRctZBXrrAW1T7bFYiYXquYrQiqlEC9mHG0aGtgFGEUUgpTFc/CLSxIHZ8Y0ZM4ZSC7BynjUeEBVUoda+rH4Rz+ZsLBg5LB6DwMXrUEpDgFxyrUfCIrlm4oWKSOPvD4iJY4EszkcuEMlwINITmVwYk8kh/hFWaJBLZtKfERdg0gguHJIAq0LdIgQzYUFT9mqSoihbUKSR2EGsKE0GyzNcGpbifnBuJxilpyiVLl1d0KmW3MuYoN8o6jo9jE4hSh7NCAkAuySTVgKiv5cY3hgANEdqAPiI8kvWOLpoKPLhIXqR2kRNGyVq4vWjnyj08YQj3RKH7LRelC6e63aIw/WvpFR5arCmWnKtSgWtlNri5p3QtnYGZOJTJAURX3srd6q24x3W1uiUuesrUspUQBQhqBhQjhA+zOiCcPMExE0ksRVIat7GNv1UXH3KkZX+x08jrLQKWAKu+lYxsTsBaSwWgjgTXsALbo7LpdIUcJMCXJ6tBUtnS9AI8zymN4DliK2zBpz9izEgkFBLV/pEOP2VEHwgREmYGLi4HvIP8Apd4HyGC9n4Y+1QSk5QtJNCaBQegvSPTlpFRpYHBzwQhIJygkEAUBOh5mz7t0ETtnzgHWlSQB1iSkOAwGt4xNozlKnzGJP9IoJv8ApEAAG1GpDLw82X1lDXKxIJ7Ug+ccXhp8sjosNPEs1SkkM/WGUZiPeqxbrU5bhGTiNpyyovLIrU6lqUrFKJD+6yas6y4Bo1vlF+0Th1TC6lIIopklYPeQR2QRgk9rNF8ibLXlYsOqCFXo40vfwhpm3ZSS3s1XuVAEdjGL5m35BSEu7BqS8lNKOoeEZmLnYdas1t7Z68beUKjL+QM3JE2WtJUU9UpdjWxDOzah453aKiGL+858aeDRpYTbsuWzBJDN1krNILPSeQr30JPIK+KYy3NO8v5Czk0YlQsW5QfhsepbpW5cX1fSNsbbwgshAPGSD5N5RbhNsS1qISiUrnLKaROcv+SAJs9KSSlILEAPypw074ngzplDEXAB7C+sXbLS6DmkpmEqUXJGbSm9vnBsuclFRh1Bi7gqpuuIw8Snx+SbMrbbqSCakUsBS33RW2sYiMG6hmBSLksbOB8R3x2idryyp1IWDvUc3nWKMZJkzS/tGIoMyXDU3tug1pdr/SsDwEuWkBpjZXVRJLmwvRmfv4RJM1ClKdlKoC4dw1OEWDZaNFyjxqk+ZiUvZBuAhZ1yrr4iJYr8lZRKlukgJFHHVBLOBUgaO8PLw+GEo5gVrKgUkZgEpyjRw6iX0PujeYmvZiwSyVVpQg/GB/s5f3s1P0kK8w8GpJ9lZAbNSaBQQAXYhROjl/XjAU/ZtKTEEiwzMaE6KAvTvjWGHf8ArUjmFj/thI2QlX35aj+s3mIM8u3+Cs5oYZXX3hgdbl79kTlYReqVZbkgE2joj0eaibq61FAjq0tT9OI/Yk4WVTc5HhaOrxV5Fs5cv/iho6f7Onbif2h84Ua11+srPQ5eyZQIaWmL/qo4/vKHkY5k4/ah/qZQ7EfGZDKxm1f7OV3SvxRvKjpR0pkj9I/vKffvifsv8RpxHDfHKKxO1P0ZfYmT8YdOI2qfuyxzEiDJHwio6pUh9T4fKKhgg11HmpfwUI58fam+T+7L/DEkJ2mbrkDmmX8JZiyRXCRUb6sKk3SFc1K+LxSvZko3ky/3En4Rkey2iR/40hv1EfwokcHtH+8Sf8tH8KFxE1FYaVLbqy0diE/nDpxssffTyzARkfUNoaYqX/lpH/1wjszaH97R+4n+HHB4F/yf3CkEYnDYSYSVIlqVqcyQf3hU98Cq2Jhs5VlvVipxzbs8Yf7Kx/8AfE/uj8MQOx8d/fB+63kIx8PXEmGVCxewJXs1JKWBzZWADVKif8RsK0ATapfzraI/pV/rHzj0RWwscx/3wsf1vlGXO6BTlEkzpZJq+U15lo74MdO7dk4o4ZoN2fLGSaopCsqQQ+ahc1oRHQTOgWIFlSz2t5gRTiuj8zDyZpmN1k0Yg2vbmI9FoKOdOKH9mj/X+KF9bH9nL7l/iigw0JkI+tj+zl9y/wAcF7N2ipJVlSgZkKCqE0YsxUSxdqiMyCcKWSs8AnvL+aR3wPdCF/bq0USmW16oBNa37Ytl9L56fd9mOSExkTb9g8ohGckXygNyZ0yxCrlB5oTGh0a2r7efknJQU5FGksAuGb3Q+pjk2jT6Oz8s9NVpcEOhQSqo3lJDU3Rl4capItj0A7Mwx+73Z4pmbLw3LtUPOB1Td8/E/wCYj+HDqma/WMT/AJqP4ccND3f3H5S0bNkj3ZixyV+UWCQNJszuf/tgRE1/6/EjnNl/gh5mIQmpxGIHH20r+FDoe4PKEKk/8VR4GU/wiP1Xik/rSj8IpmdLpeYJQkrJ3KSW52HdBUnbExT5cPNLcZf4otBftFlRQjCMXARYhgmYm7F6cvGJgNdJ7FzfIiLVbQm/3ab/AO3+PfEk42Zrhp2n9mfDPvieAn2VIoCk7lePyh4vG0F6SJvbk/EYeM6ERoFV0rxrt9WQOeb4rEMOkuONsPK7/nMji07TmDdyItEUYyY9wOwN5R6TVncjpBj/AOyw45qH8WGO3cefu4Uf8xH8WOOG1lpvlUOF4ZW2FGyWiLMdavb+MF5mDH/NlfjiC+kOLFTPwf8AmS/xRxBClFzqeMOoK0Swd4NizHbHpNiNcVgxyJV/0JMS/wBpZuuNwg/5U0nxkxwnszy9cIiUKNYCznfS9urWWG0JX7OHmfGSN0Ovai00VjZtrpw0tv8AUsGOO2XNyElV6Ne1Xgte1SVJOWgL90QZ2dGrafVcYvEngJUhPj7SBVdI0PlE/GlVqmUkP2PGXO2mFHUMNKjuMZ05ZKnAeruQxi2LOzeRt4FTBWMKqv8A0yE+PsiIh/tSgPmONcf+ZSD/APDAWzsPNKiUSySeEWTujM6YrMpOUG9vLfGHiQXLDUZevpXKs2LI3nGHyEkRXjdsypqRLliYCsMVTJipjVP+AOeNaRGZ0SYVUBzfxh5XRRQZlgHeH7NKRjWw/IOdnMGFHTo6GnVY7K89bRRO6KKHukK317vCNr1GG+ws56CSGlc1evLxg2ZsFabpPrjC+zSoMASElra0eN6sX2SZmThXu8og0a8vZKlsWLfCGOyFfonui1YlmMmLsH76eYjS+xVu2RXcYtTsKY/uHug1YlYZL2iElizaM/yiU/aKWqzdvygZHR+Z+hF8rYKzoO+Ma0V2Zsr+1ZZ483+UC4rGhVmbcRUxsYfYhBrLQeZIg77Ilm6G9aGMP1MUFnD2VmTeNSVi1ZQUkp5EjyjqPsmVTqhuyLTsqWABlDaRn4peDWY5JXSDEJtNX3v5xZI6Y4twPaAvvSn4CN6f0aQp6eu/00UTOjQBdAoA3Li0a+JgazFKek+M/wCD/p/FCi77GPLg0KNa+H5HOgxPR+ST7i6vqAARzJvEkdGJQqEP+sotwZhGMjpBMIZTM70dJ70mg4QZK6RgkkoJ/aLfKPI9UTTl7HlCns08yFeZMEytmSmcIR+783inC7QTMHVNQLWPybtg8TAw7mfzjzylK6YAv2fJesoHiwHjrDnZsslsgGvu05WqeEEhQ15MCT5RJMwAsPju3erRm5ADDYoUWElJN3y99AKQk7GTqhHcD5wZ7UCxNGL1B7NxiifOvU83sfXnBmkBX9kygX9mk8g79lhDzcFJ1SjtCR8IgcQ5urn/AD+UVzCoF2S3Hjo5gud8gWnZslqS0d0SThZYHVQkC3ujtvFQmgNQcdbWoBWLfaubcyaRXJ9iEONARwZu6Erizcn9fnFQml3akRRieDbv5/KM7iWLq/nFa3bsagcQ6jwBiKFm+7c8NBRUJQewHMnyLeUP7MaseyJizDxu9u+KzK9D14wlRm7Q2gpAoAP1twrSu6MDA7bWgZWBBcmlXUSTHXTJbhiAzWIDjixpugf7Ol6oSdCwbdurHow5wSpoDF2dtdfswKMgABxoAK1jXwWPUsgFFS3uv3NvtE04KXRkIcbkmm7X1SLVIJc87U7KG0EpRfCIImoy1O6xIcRU419fHuipcku4URzY9tYSTMBqXG+19/jHNILLs+7urEVV9H08V+1LsU+NTyF9YdU4AVCgOI+UNES5Hz7oYTFUDDS38ojLxCSWBBfd69NEsjVa+saoiSl6fI+rRNCmdxzb5NFIW9Aa60dtTWJpG5jT0YHGxouQRoR3xNRe/wAXgdwd2vrdDpl0qQ/D16eBxKiZKfREKJ+1PDuhRijVHEDArJol+VfKDsHslTvMtoAH729fGzDzlyy01zxD110NtY1kZVAhLHkb8dSO0R7ZSkaogjAZC6QEjvU/LjufSCWAdy55UG61vC8Ql1LlFhQuCOW/wiSp7MlkirMXI/dAaOPJDJnJqxSaaeFXvW0P9aCaENa/gC+sRSlzQjWoarPoeEV+0YuVZRaopbeIy4pkELxoSzlqagtzBA5eEWGa+vaT4jQwJMnoahBsbB+0B27YUsvVxQir0Y28vKBogicQdCX1f4Pa8LDoH3XHIN56QyFhgSSW7IYzQNWJ3/mPhGQCPZmtR5flrFKVED9ImwFNN5Nn/kYZY7f2m8mcQ02YASCOPP18IqEuEw76cjbdDLnaNf1V6RQiYFVSR2uCPAxUuSFJqSBwprTSLKQaZgbhTi/jeIKxAoBXt/I6+UCCQLHNfviz2ZFQzd55PpYw5SLvbje1d9YrWS7pq73JPGjaxBUxmcE7x/Jy3LfFcvHZi6Qrcxpwp61iygXomDLWg7X/ANVYvDDX58+6EElqht51dt5gcqUfvAjjupAzJcUqT96g3gRI7xq1GikYh2Dgh6/nSEZo4Pf5WtEkBYAdH4VhlJrRrVf8oFxGYqotKeBsd9uzvhl5wwcc3IFhp2wqJUE+04g8hyaIvSKJa3GijU8N9d1uMXyZoUmh7jQUhy0NEvZAitTx+DxBOFD2KeRbwBiXtLgEctYZKjvcfnw9UhtgOqWxue1jw1EVqQpizHs58eyLSw493lDZS2/1uiTID+sTE/1aT64F4knaC9ZZqaNBSUnUDsp2xIyXvw3hvXKNZl2hKfroNxXt+UPFK8NWyuwn5QozURKgEl+PvVDdnoQPO2aoVlEpJ3Gh1anqkXSVqU4ABa9ACLX4Rf7QswOY+AvWg8o6xtG6M6VtKZKotJ+B5iDJGKK3OYBy7Fqdjvu7ob2alvmLJcD7vh+TxXM2SAQZZIO9TNw9ecbaXezIPSoAsZeY7wEsOZcNTXyvDLkou1L1Pm59b4D+srljKUJrSgv2CphSMalRqQ4+6wbjUm/zjDKwz2wSWCQBzAA5DnrFMnEOfdcUepuWpoIhOW+4Pbs3lt+6JhTanlYevnGKvkluXzpmXfvud3DdvilZJHvEX0+JilJmAPmSLtfLSjHW70HCGkyV0Cyw/WXfeNB2w5aKgiUok0JpSx8S1vlDrmCgGVx2eWt6RBcxLM5Lb9dbvTSGCm92w4kl+FCAIzVlVjiaztfUkmm5tIipSg5JDefA3a8OCRUENa3J7erRE40Cjjzv/Lxi4KglM0mopYs3Gwr6eK1TC51JvuHBnLCBEplkuxUrQ156enh83WfLTnUNw3QNBQame/ZU9z/CBjjlEsmrC53N3+UQK2DMnmK03k8KRNOPAf7oO4NfQED1WGvYiyUleUlSgwZgRffEPbOohJcge7dhy8YqTNKqJpc6O28Upzb5wTJkMS5Dl6kF+I4v84v7IqSoFiaHVwQfKLgoD3WL7vCt9IgqaSXJU2unOhreJHRhy/mYmFE0rfVu56VdokQBq7UYXFNe+Iom3dx5erxAzC4Jt2OfnpBRUS6pYEAtWw8dYUxKAzgVvUsAeXxhpkkGpPY7b93PxMQNqs1bl6aMCI0Bagp+62Xh64Q8xjZweBaleHhFIpXsFrX3Wi0KPrzZ+HhA0FDopUqPI8uMJJI1YeGmhrpEFmzgbz33ffFq8UlSQUoSCBVQzuW3pUpuNAISJCu8+ucOJhb5NA4mjv4Fu2G9o17DkPCChCkoHpoUUD9nuhQUzZCQWQSKHKryh0BpaSKEs7frEQ0KOxot2iWQlqV+MTnKLqhQoz4Bg0yyjrnUPARlYodc8MrfuwoUajyzJfhVnLc2+EFBR9mqvHtymFCjMjaDJ3uJ/VHmIz5qiWc6H4woUYjyy7BpXuo4rU/cIsmKqO7xMKFHcURxN20CaDT3TBEpACVMB974w0KCX0hIjMPW/ZTE8KKDmfNMKFGH9ILknNV5K/7YkUinIevGHhRzImT1O0+cUEOqtanyMKFCuWAsIOqvt/6jEh7x5t4CFCh8gWg9Qnl5mEowoUQEgHKn4+UAzk17R8IeFHSJFpF+2CJqRkSWqyoUKMPkQGYeurlFuJUyQ2oL/uqMKFGuwGQOr2mHSo79fgIUKF8Gi5MKFCjIH//Z"/>
          <p:cNvSpPr>
            <a:spLocks noChangeAspect="1" noChangeArrowheads="1"/>
          </p:cNvSpPr>
          <p:nvPr/>
        </p:nvSpPr>
        <p:spPr bwMode="auto">
          <a:xfrm>
            <a:off x="2441575" y="617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" name="AutoShape 24" descr="data:image/jpeg;base64,/9j/4AAQSkZJRgABAQAAAQABAAD/2wCEAAkGBhQSERQUEhQWFRUWFxcVGBgWGBcYGBkYGhcYGBgYGBYXHCYeGBkjGRUXHy8gIycpLCwsFR8xNTAqNSYrLCkBCQoKDgwOGg8PGiwkHCQsLCwsLCwpKSwsLCwsLCwsLCwsLCwpLCwsLCksLCwsLCwsKSwsLCwsLCwsLCwsLCkpLP/AABEIAMIBAwMBIgACEQEDEQH/xAAcAAABBQEBAQAAAAAAAAAAAAAEAAECAwUGBwj/xABMEAABAgQDBAcEBgYHBgcAAAABAhEAAyExBBJBBVFhcQYigZGhsfATMsHRBxQVQtLhUnKCktPxI0NTVGKTohYkY4OywjNkc6Ozw+L/xAAYAQEBAQEBAAAAAAAAAAAAAAABAAIDBP/EACoRAAICAAYBAgYDAQAAAAAAAAABAhEDEhMhMUFRBGEUIjKRofBCccFS/9oADAMBAAIRAxEAPwD3GE8KFEQzw8M0Rb1/KIicKIPD5oiJQojmhwYiHhQoURDGBsbly9ckB9Hq/ValfvQVEJljyhRlo5iXs98UAoWkhQIJsCE11JZ7746YRiKw6frerewzPx9oTU6CngI2kGgjtiO6ObVDwxEPCjkRAiIZYthiI1YlVIfKDDqTFRpGuQJmTFEyUYtTMixwYbaLkzlJiOWDpiRFeQR1UzDQIUREpg3I8RVKjWcKAlREwUZEQVJjakgBmhNFplxFo3YEWhssThNFYleWHiRMKIjk0/SPOSsHqrAd02dzZ700jo9mfSJJmzAlQMsEe8oiimcg7huPlHh52gTeHlY4iOLhCR0Tkj6aSpw4saw8eC7J6dT5a0kTSSkN1ySnK1mPhHf7J+lWSsNOSUFhVNQTr1bgd8eeWDJcbnRTXZ3bQzRkSOl+EW7T5YYtU5fPTjGlhcWiYkKlqCknVJeObi1yjVplmWE0ShRkSBMLNE4ioCECJm+v5xCZNofXiIGxm1ZMp/aTUoZicygKFwL78p7jFpIUkFLEFiDwNQXjSRzcjHWr/fWDn+hFv/UUWJFha8bko9UchGMhZ+tr6pf2UsMC/wB5d8wjUl2GnYR5UjpNcGbsIhRSFHSvcflC9od3mPgY50RbCBjmenPSD6vg5hSRnWChIzDNWhUkAuSAX7uR5f6Kul8ydNnSppzEvOKzcqJSnSgDeQaN5HVlZ6cUxWtMSEx4ZRjKIoWmIhUXmVESlo2mAwmPeGUgQxEMYaKximIvEiqOT2/9IUnCz/ZLGYUzEEuD+qUspuBjSA6oGK5iozsD0pws5YRLnoWohwAb1AoTR6il6xrFIh4AFhZIvaEURvMFAplw2WLlCIZY0mBXlhRb7OGhsT5rSuJgvYwFniftN0cLO1BYJ0i2XizAAm74kVnSFSCjcl4ws+YDfxjoehvTdWDnDMomSo9dA4/eSP0hTmBHF4Z1qCdT8ifhBEzDLQ+dJAABJajKDpL2ZWhjdtqmFUfTmB2hLnIC5S0rSbFJcb+w1tBEfNew9uzZCwZcxSa6EtcdkewdD+nf1lRlqScwUauLFVA2pA3bhxMeaWHXB0UjtIA23ivZyJqwWIQoioBdjbzsbWMHxyf0i40JwqgFJC/eAP3gQpJA339UjMFckMuDxfbG25i5pWpRKt9A/YKd0eo/RntYqwykj2k1SFAqN0hwGQkqVcVJZh3iPF8XMClkigJJb4ce6PU/oWklSJpJoCzZru1SltNC+pprHpk9jlR2uBxwVi5uYFJ9nLDKofvGxr3Ruy7Rys/HSpGKxCpqsiQiUA1zR8oavGOQ2p9K04KJlZUyweqlQdRY1KirQlww3UjlNXx7FVHq65yXYlL7iRCQtKvdIP6p+UfN20ekqpsxUwgFSi5JqXPHwgSVtRYVmQooOuUkU9PBk8lbO5+l/Hn6wUO6UpSRwURXw8o4Xo7tRcrFSloUUkrSkkM4BUAWcs7E3pC29tRc4gzFlSsqUkquyQwBNzTUuYxkzK7oVI1R9I7Y6b4WQkKChNc2lKQsgbyTarCpjNnfShhxLzoSol2yqOVtxoVAg1tZqx41KxwSnrOdw38zA5xYIcJ/eAI4NTcD3RlPygo97wX0h4edJVMlFSilOZSCCCmrDOrKwBLB3IrzjocPOK0JVTrJCqVFQ9DqOLCPmvZ215kpYXKmGUpyCUqIDfJtKx9B9DNufXMHLmqAz1StsrFSaFQAsDdtHhdLgDSL7vP4iGzeqQQUCBsWrKgkZiWowzF9KOH7xzESYNAO2Npy5EsrmKUkWGVJUp/8KQC51jw/phtFGKnLVJMxaHcKmFmATUJCqioKja8b20PpJxktU6STLWXUEKyJBy1estWWwsCeZaOExW0ELdWZQUrqgBglI1LajQCkLdcEkF9H8evBYhE00KXoMqiHFKF8r0B1YnWPeOjnSAYuV7QJyEEpKSpKmI4pj57VKE0qUlyXTdmD0qxfTiYJwPSabhT/ALtNWllBRr1FHUFFiOcMcS9mUl4PpHPCKxHJdBNvz8VI9rOVJVmcgS6KQyiGWLaU+Mcj0k+kmYvEZJKzLloJ60tlKURdz7pA3O3ONvYyrZ6htDGS5KDMmKCUggOXuSAAwqS5h5M1K05kkEHc3IimoNOyPAelPTKdil5lKYBiAl0jMLEJcsd54QZ0f6c42QhAlMZUtJSErSyGUoElSqOXervUwLEXZrKz3VoUeXj6WsQmisMgqFyFsDxY25QodSPlBlZ5UpZJJ74YRWmZDZ452dgqTKc1IAo5OgJZ2ud7CJLU1iW7n7IGSuJjgYbMhCZld5vBqZwCasXbw08fCAtny881CHCcykpzHRyA/Y8a3SrYX1SYhIXnSoFQcZTQsXSCWvd9+6K/BAuHXlqbB24xt9A9spk4yWpalAEgOCzEkVLAuKVHiLxzmIWyA3qkDyZrGMqXZH1ylTgEaxwH0xZPq0sEsvM6CxrooZrWLtGH9EHSXMuZImrUSU5peZVOq5UAbgsXpoOEcv0q6TrxJX7RSsuZwl3ACaA1t/8AoxRjTsZO0cvMU1SCHBY6HfQ6fnHRdHOmk/DyPY4fq/0ilFSUgkgsKm7Bqc45SfOJPABhy5RdswEuKZdbjkSU1Lbopy2CjodrbdVNzKmKUTmqcwJUedbN4iMxchS6qZAsHNTuAFzDKly5a+oVKaxUAz7+92MSOPOUqU37QBepra9bxylPLwFA0zZqq1BZ7HXtbdAaVkK4g2+EE/XGqK8InhVIJdmJIArrp1dwiU5VuJnY90rId/XjAwvBWLn1LAdtb8+DQGIU9jR1uCMo4dQUAVgJyApP6yje1hSpfsLy2VIIPvFRAawBT3jWvZujGwePUkgGzpzchr2fARbOlFs1cqqtVgl2oNBRqx5GmpbgQXguszamunY/qkbnR3pRiNnKP1eYlSVF1y1h0mwdnDFgziBkT/aFCikFk5SA4zEpLEsXJcvRnAaAsVhVErULCr/dsDQm7OLR2jjb0TR6bgvpxBSkTcO6tShbJvoFAkU4xLpX08l4nCpVhVTpc7OkMFql5XcGgOVbs16Zgd4jzFOyWSvMtIUCQEM7kUNfusfEEQIZwGVCzWz3YO7NveOuontExQXj9oKUpyorUW6wygEipsKh7vfdGLNQQpjdy/PkI2lSWTVLBILMa1U70+9+UArkJWsqT1UuaByz2Z6ntiU0jRnJNw9NYuS2Qu7m1fTxZisIkWLq1r58YGTJWzhNPPlGrsQvZO01yV50LWgjVBYj5htKRbg8cc6XSFVzEKKmJrU5SDR3vpFUnZK1MxFdLNR/n3RZhtnZFEqUktdjZ4y8VJBQJjFOsnjGhgdpBKRmJLVCdCQ4TewD6bhE5nss/VQC4DOaB9S7iw3aw07Z8tTsWG/8v5WjlqJ7MQTE7dmLUVZgH0At3uYUCLlIc9Y90KN5Y+DQzw8FbQ2eZZrUHWBAuOgEloILEEHdCBg/aOI9shMxc3NN90py1arV17tYzaiEEWPHTSdj4eZgVTjPaenN1CpDULBOU9Yk3cFusKXjlwGIiRVueCyDMQkhCHvWnB6QKFQRiknKm1q/CBUxlMjpejM8SyucF5Fy0kpdIIUpSVgB8w4UY6wsQE+wSWOYpuq1LMNwtfSwjG9qAigFfVINxziWgdYAppuIr3M0MpOkiSM4kk3i6Qsp1Ie1oFMW4dLvmNB39kEmJoYbEZgQQHAd9WdNvPk8BzcQRx52/nDoUl6A7gCacXaJTlndXm/5xjYaBlLL5j4ebC0EYFYVMSwNL9lX4RQVEjQXaJ4JQSqtBXtO74xS4KhYmUrOSQQNHfn5CBUAkgDVgPhFs3EqUS7+MUSlMQ76W8SOMSugOiw+zwFBK1BdAWSCQpVRlB10rxi7MVf0anIKyrKGzEkuUJAo5DDNXRtxpwm0FHrJbKge7ahORKQ3vLIKi3AmBcbiiSF1TMCutcZSlgKMMoDM2jRwSk/qRFQxSkqKVAZqpVbRiz6EZdN0WSMcUgkspqBCnYuS9tzeV4CnTHtrWgGjtbc7dsSlS84ALjdwuberxrKQZidpTFrdx1lF9Xfe+74Rj4ua6yeNTxg2ZJVLzA1JZm4tbsMZal1NI3BUyNMYo5UgaVPaA3iIgmYHoPX84qTiC1PDWzGEpYo6Q9HLl/NhfdGq3Ki6ZNuTqa898F4RYJS9ALm9OA3xmoPVcBiLn8odEyw8oHuRobVnBKuqXG+1bWgeWVlBZkl9SxO+/qsQxMwMMrvz7uUVCXmTVVnPrfGa2FjIUXU9Te4IoWqN1d2kaUvEAoOWouWAdzQNY1jJk1zPu7WceMXjFZbAcalnpu4et+nGyJqxpBo7cjCgc4vn3mGiyoDslqJchAIF2Io9bFiYxNo7LALgjkBSNGXikir1yh63u4pE04qWzrUQXcanva8ejnkaOek4Y7u+GnYBYBW1Beo8u2NqTNlk1IZg1N4rAM7aoUlaChncODajWatYqKiWzZSEyZhXLVnYZVUo4dwC3DfGWsClG3mOglbQSuRlUqpS3u/GMQywbOC+toy30D5HxKgWYUYW5QKVRpzMM0t84JSWswY7ydaExnrRpmcvRrHtjFURdkdAo1b8G9d8WJnD2YBdw/5djeULBICuqo5QK0IHnGjh8PJGYklWViOsK9UXGtXtDVkY89JBD7otw4qDUOTXTdSNYYNClpNFAhNBcMXIbizczFiMCEIUOsBQg0oDoUnVq0jniSUUJkolMW30fjEhIUUFRBbe1LsOyN+QEJSlutmzUaytFUuNOyMnaOJd0pqHTlLl2SDmBejnNpuEEfm3KwGVKKgpvupUq4Fud6kUFWeGzhM0gocVABNiQwLi+hhyTmLFgX4lnppvaC9m4PMhyGr1SadVtN9Y7xje3ZlugNSXJdOWlAAN8DmWxIfVvTR0mJ2ekzGScqSdai2vcfCMwbJUtSilLpSQ6mOUFTM5AYCvhGZQadCmmrApcwgMSwIUa0sHDcSUgdpEXYUhQdfWJJATW92pYRuYfo+kBPtMqiJst2U6SgmoobvRt54wPtH2alFSTkyFIQMrUAbNRw+avZGG0tmRnSZRAajAhJv9573LMLRGTLaYQOI13xZ7EkqBnAOQXIWQstfqpPjvjQ2RjhhZonpIUpC/dYl/evb9EEflDaeyEBxqClNQXa3bGG0dJ0o2/wDW1Ca2VRNauL/ABo5smBAamx9nKnZmKQEJKiVPYEWYFzWLNp7IVJmGUo9cBPIFQBIJO4luwxqdC5zy58klhO9ijQUE0FRctZBXrrAW1T7bFYiYXquYrQiqlEC9mHG0aGtgFGEUUgpTFc/CLSxIHZ8Y0ZM4ZSC7BynjUeEBVUoda+rH4Rz+ZsLBg5LB6DwMXrUEpDgFxyrUfCIrlm4oWKSOPvD4iJY4EszkcuEMlwINITmVwYk8kh/hFWaJBLZtKfERdg0gguHJIAq0LdIgQzYUFT9mqSoihbUKSR2EGsKE0GyzNcGpbifnBuJxilpyiVLl1d0KmW3MuYoN8o6jo9jE4hSh7NCAkAuySTVgKiv5cY3hgANEdqAPiI8kvWOLpoKPLhIXqR2kRNGyVq4vWjnyj08YQj3RKH7LRelC6e63aIw/WvpFR5arCmWnKtSgWtlNri5p3QtnYGZOJTJAURX3srd6q24x3W1uiUuesrUspUQBQhqBhQjhA+zOiCcPMExE0ksRVIat7GNv1UXH3KkZX+x08jrLQKWAKu+lYxsTsBaSwWgjgTXsALbo7LpdIUcJMCXJ6tBUtnS9AI8zymN4DliK2zBpz9izEgkFBLV/pEOP2VEHwgREmYGLi4HvIP8Apd4HyGC9n4Y+1QSk5QtJNCaBQegvSPTlpFRpYHBzwQhIJygkEAUBOh5mz7t0ETtnzgHWlSQB1iSkOAwGt4xNozlKnzGJP9IoJv8ApEAAG1GpDLw82X1lDXKxIJ7Ug+ccXhp8sjosNPEs1SkkM/WGUZiPeqxbrU5bhGTiNpyyovLIrU6lqUrFKJD+6yas6y4Bo1vlF+0Th1TC6lIIopklYPeQR2QRgk9rNF8ibLXlYsOqCFXo40vfwhpm3ZSS3s1XuVAEdjGL5m35BSEu7BqS8lNKOoeEZmLnYdas1t7Z68beUKjL+QM3JE2WtJUU9UpdjWxDOzah453aKiGL+858aeDRpYTbsuWzBJDN1krNILPSeQr30JPIK+KYy3NO8v5Czk0YlQsW5QfhsepbpW5cX1fSNsbbwgshAPGSD5N5RbhNsS1qISiUrnLKaROcv+SAJs9KSSlILEAPypw074ngzplDEXAB7C+sXbLS6DmkpmEqUXJGbSm9vnBsuclFRh1Bi7gqpuuIw8Snx+SbMrbbqSCakUsBS33RW2sYiMG6hmBSLksbOB8R3x2idryyp1IWDvUc3nWKMZJkzS/tGIoMyXDU3tug1pdr/SsDwEuWkBpjZXVRJLmwvRmfv4RJM1ClKdlKoC4dw1OEWDZaNFyjxqk+ZiUvZBuAhZ1yrr4iJYr8lZRKlukgJFHHVBLOBUgaO8PLw+GEo5gVrKgUkZgEpyjRw6iX0PujeYmvZiwSyVVpQg/GB/s5f3s1P0kK8w8GpJ9lZAbNSaBQQAXYhROjl/XjAU/ZtKTEEiwzMaE6KAvTvjWGHf8ArUjmFj/thI2QlX35aj+s3mIM8u3+Cs5oYZXX3hgdbl79kTlYReqVZbkgE2joj0eaibq61FAjq0tT9OI/Yk4WVTc5HhaOrxV5Fs5cv/iho6f7Onbif2h84Ua11+srPQ5eyZQIaWmL/qo4/vKHkY5k4/ah/qZQ7EfGZDKxm1f7OV3SvxRvKjpR0pkj9I/vKffvifsv8RpxHDfHKKxO1P0ZfYmT8YdOI2qfuyxzEiDJHwio6pUh9T4fKKhgg11HmpfwUI58fam+T+7L/DEkJ2mbrkDmmX8JZiyRXCRUb6sKk3SFc1K+LxSvZko3ky/3En4Rkey2iR/40hv1EfwokcHtH+8Sf8tH8KFxE1FYaVLbqy0diE/nDpxssffTyzARkfUNoaYqX/lpH/1wjszaH97R+4n+HHB4F/yf3CkEYnDYSYSVIlqVqcyQf3hU98Cq2Jhs5VlvVipxzbs8Yf7Kx/8AfE/uj8MQOx8d/fB+63kIx8PXEmGVCxewJXs1JKWBzZWADVKif8RsK0ATapfzraI/pV/rHzj0RWwscx/3wsf1vlGXO6BTlEkzpZJq+U15lo74MdO7dk4o4ZoN2fLGSaopCsqQQ+ahc1oRHQTOgWIFlSz2t5gRTiuj8zDyZpmN1k0Yg2vbmI9FoKOdOKH9mj/X+KF9bH9nL7l/iigw0JkI+tj+zl9y/wAcF7N2ipJVlSgZkKCqE0YsxUSxdqiMyCcKWSs8AnvL+aR3wPdCF/bq0USmW16oBNa37Ytl9L56fd9mOSExkTb9g8ohGckXygNyZ0yxCrlB5oTGh0a2r7efknJQU5FGksAuGb3Q+pjk2jT6Oz8s9NVpcEOhQSqo3lJDU3Rl4capItj0A7Mwx+73Z4pmbLw3LtUPOB1Td8/E/wCYj+HDqma/WMT/AJqP4ccND3f3H5S0bNkj3ZixyV+UWCQNJszuf/tgRE1/6/EjnNl/gh5mIQmpxGIHH20r+FDoe4PKEKk/8VR4GU/wiP1Xik/rSj8IpmdLpeYJQkrJ3KSW52HdBUnbExT5cPNLcZf4otBftFlRQjCMXARYhgmYm7F6cvGJgNdJ7FzfIiLVbQm/3ab/AO3+PfEk42Zrhp2n9mfDPvieAn2VIoCk7lePyh4vG0F6SJvbk/EYeM6ERoFV0rxrt9WQOeb4rEMOkuONsPK7/nMji07TmDdyItEUYyY9wOwN5R6TVncjpBj/AOyw45qH8WGO3cefu4Uf8xH8WOOG1lpvlUOF4ZW2FGyWiLMdavb+MF5mDH/NlfjiC+kOLFTPwf8AmS/xRxBClFzqeMOoK0Swd4NizHbHpNiNcVgxyJV/0JMS/wBpZuuNwg/5U0nxkxwnszy9cIiUKNYCznfS9urWWG0JX7OHmfGSN0Ovai00VjZtrpw0tv8AUsGOO2XNyElV6Ne1Xgte1SVJOWgL90QZ2dGrafVcYvEngJUhPj7SBVdI0PlE/GlVqmUkP2PGXO2mFHUMNKjuMZ05ZKnAeruQxi2LOzeRt4FTBWMKqv8A0yE+PsiIh/tSgPmONcf+ZSD/APDAWzsPNKiUSySeEWTujM6YrMpOUG9vLfGHiQXLDUZevpXKs2LI3nGHyEkRXjdsypqRLliYCsMVTJipjVP+AOeNaRGZ0SYVUBzfxh5XRRQZlgHeH7NKRjWw/IOdnMGFHTo6GnVY7K89bRRO6KKHukK317vCNr1GG+ws56CSGlc1evLxg2ZsFabpPrjC+zSoMASElra0eN6sX2SZmThXu8og0a8vZKlsWLfCGOyFfonui1YlmMmLsH76eYjS+xVu2RXcYtTsKY/uHug1YlYZL2iElizaM/yiU/aKWqzdvygZHR+Z+hF8rYKzoO+Ma0V2Zsr+1ZZ483+UC4rGhVmbcRUxsYfYhBrLQeZIg77Ilm6G9aGMP1MUFnD2VmTeNSVi1ZQUkp5EjyjqPsmVTqhuyLTsqWABlDaRn4peDWY5JXSDEJtNX3v5xZI6Y4twPaAvvSn4CN6f0aQp6eu/00UTOjQBdAoA3Li0a+JgazFKek+M/wCD/p/FCi77GPLg0KNa+H5HOgxPR+ST7i6vqAARzJvEkdGJQqEP+sotwZhGMjpBMIZTM70dJ70mg4QZK6RgkkoJ/aLfKPI9UTTl7HlCns08yFeZMEytmSmcIR+783inC7QTMHVNQLWPybtg8TAw7mfzjzylK6YAv2fJesoHiwHjrDnZsslsgGvu05WqeEEhQ15MCT5RJMwAsPju3erRm5ADDYoUWElJN3y99AKQk7GTqhHcD5wZ7UCxNGL1B7NxiifOvU83sfXnBmkBX9kygX9mk8g79lhDzcFJ1SjtCR8IgcQ5urn/AD+UVzCoF2S3Hjo5gud8gWnZslqS0d0SThZYHVQkC3ujtvFQmgNQcdbWoBWLfaubcyaRXJ9iEONARwZu6Erizcn9fnFQml3akRRieDbv5/KM7iWLq/nFa3bsagcQ6jwBiKFm+7c8NBRUJQewHMnyLeUP7MaseyJizDxu9u+KzK9D14wlRm7Q2gpAoAP1twrSu6MDA7bWgZWBBcmlXUSTHXTJbhiAzWIDjixpugf7Ol6oSdCwbdurHow5wSpoDF2dtdfswKMgABxoAK1jXwWPUsgFFS3uv3NvtE04KXRkIcbkmm7X1SLVIJc87U7KG0EpRfCIImoy1O6xIcRU419fHuipcku4URzY9tYSTMBqXG+19/jHNILLs+7urEVV9H08V+1LsU+NTyF9YdU4AVCgOI+UNES5Hz7oYTFUDDS38ojLxCSWBBfd69NEsjVa+saoiSl6fI+rRNCmdxzb5NFIW9Aa60dtTWJpG5jT0YHGxouQRoR3xNRe/wAXgdwd2vrdDpl0qQ/D16eBxKiZKfREKJ+1PDuhRijVHEDArJol+VfKDsHslTvMtoAH729fGzDzlyy01zxD110NtY1kZVAhLHkb8dSO0R7ZSkaogjAZC6QEjvU/LjufSCWAdy55UG61vC8Ql1LlFhQuCOW/wiSp7MlkirMXI/dAaOPJDJnJqxSaaeFXvW0P9aCaENa/gC+sRSlzQjWoarPoeEV+0YuVZRaopbeIy4pkELxoSzlqagtzBA5eEWGa+vaT4jQwJMnoahBsbB+0B27YUsvVxQir0Y28vKBogicQdCX1f4Pa8LDoH3XHIN56QyFhgSSW7IYzQNWJ3/mPhGQCPZmtR5flrFKVED9ImwFNN5Nn/kYZY7f2m8mcQ02YASCOPP18IqEuEw76cjbdDLnaNf1V6RQiYFVSR2uCPAxUuSFJqSBwprTSLKQaZgbhTi/jeIKxAoBXt/I6+UCCQLHNfviz2ZFQzd55PpYw5SLvbje1d9YrWS7pq73JPGjaxBUxmcE7x/Jy3LfFcvHZi6Qrcxpwp61iygXomDLWg7X/ANVYvDDX58+6EElqht51dt5gcqUfvAjjupAzJcUqT96g3gRI7xq1GikYh2Dgh6/nSEZo4Pf5WtEkBYAdH4VhlJrRrVf8oFxGYqotKeBsd9uzvhl5wwcc3IFhp2wqJUE+04g8hyaIvSKJa3GijU8N9d1uMXyZoUmh7jQUhy0NEvZAitTx+DxBOFD2KeRbwBiXtLgEctYZKjvcfnw9UhtgOqWxue1jw1EVqQpizHs58eyLSw493lDZS2/1uiTID+sTE/1aT64F4knaC9ZZqaNBSUnUDsp2xIyXvw3hvXKNZl2hKfroNxXt+UPFK8NWyuwn5QozURKgEl+PvVDdnoQPO2aoVlEpJ3Gh1anqkXSVqU4ABa9ACLX4Rf7QswOY+AvWg8o6xtG6M6VtKZKotJ+B5iDJGKK3OYBy7Fqdjvu7ob2alvmLJcD7vh+TxXM2SAQZZIO9TNw9ecbaXezIPSoAsZeY7wEsOZcNTXyvDLkou1L1Pm59b4D+srljKUJrSgv2CphSMalRqQ4+6wbjUm/zjDKwz2wSWCQBzAA5DnrFMnEOfdcUepuWpoIhOW+4Pbs3lt+6JhTanlYevnGKvkluXzpmXfvud3DdvilZJHvEX0+JilJmAPmSLtfLSjHW70HCGkyV0Cyw/WXfeNB2w5aKgiUok0JpSx8S1vlDrmCgGVx2eWt6RBcxLM5Lb9dbvTSGCm92w4kl+FCAIzVlVjiaztfUkmm5tIipSg5JDefA3a8OCRUENa3J7erRE40Cjjzv/Lxi4KglM0mopYs3Gwr6eK1TC51JvuHBnLCBEplkuxUrQ156enh83WfLTnUNw3QNBQame/ZU9z/CBjjlEsmrC53N3+UQK2DMnmK03k8KRNOPAf7oO4NfQED1WGvYiyUleUlSgwZgRffEPbOohJcge7dhy8YqTNKqJpc6O28Upzb5wTJkMS5Dl6kF+I4v84v7IqSoFiaHVwQfKLgoD3WL7vCt9IgqaSXJU2unOhreJHRhy/mYmFE0rfVu56VdokQBq7UYXFNe+Iom3dx5erxAzC4Jt2OfnpBRUS6pYEAtWw8dYUxKAzgVvUsAeXxhpkkGpPY7b93PxMQNqs1bl6aMCI0Bagp+62Xh64Q8xjZweBaleHhFIpXsFrX3Wi0KPrzZ+HhA0FDopUqPI8uMJJI1YeGmhrpEFmzgbz33ffFq8UlSQUoSCBVQzuW3pUpuNAISJCu8+ucOJhb5NA4mjv4Fu2G9o17DkPCChCkoHpoUUD9nuhQUzZCQWQSKHKryh0BpaSKEs7frEQ0KOxot2iWQlqV+MTnKLqhQoz4Bg0yyjrnUPARlYodc8MrfuwoUajyzJfhVnLc2+EFBR9mqvHtymFCjMjaDJ3uJ/VHmIz5qiWc6H4woUYjyy7BpXuo4rU/cIsmKqO7xMKFHcURxN20CaDT3TBEpACVMB974w0KCX0hIjMPW/ZTE8KKDmfNMKFGH9ILknNV5K/7YkUinIevGHhRzImT1O0+cUEOqtanyMKFCuWAsIOqvt/6jEh7x5t4CFCh8gWg9Qnl5mEowoUQEgHKn4+UAzk17R8IeFHSJFpF+2CJqRkSWqyoUKMPkQGYeurlFuJUyQ2oL/uqMKFGuwGQOr2mHSo79fgIUKF8Gi5MKFCjIH//Z"/>
          <p:cNvSpPr>
            <a:spLocks noChangeAspect="1" noChangeArrowheads="1"/>
          </p:cNvSpPr>
          <p:nvPr/>
        </p:nvSpPr>
        <p:spPr bwMode="auto">
          <a:xfrm>
            <a:off x="2593975" y="769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3098" name="Picture 26" descr="https://encrypted-tbn1.gstatic.com/images?q=tbn:ANd9GcSDrxZIcDu_SsJg3odtunaPBKdTTCXrtc0bQ7sVNerGMGGh42ik6Q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480" y="3734482"/>
            <a:ext cx="2466974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0" name="Picture 28" descr="https://encrypted-tbn1.gstatic.com/images?q=tbn:ANd9GcQFww1ZSY5O8ytJQBH3hesQZj5wEWVBi_DpPaTcrrTts_v50yn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511" y="1022351"/>
            <a:ext cx="2619828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2" name="Picture 30" descr="https://encrypted-tbn2.gstatic.com/images?q=tbn:ANd9GcSHgBl8pWBHXEOIK7h26-MmdcTrmmy1XWZjFEr56-pp34dWDOd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4715331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679575" y="274637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Pen</a:t>
            </a:r>
            <a:r>
              <a:rPr lang="id-ID" sz="3200" dirty="0">
                <a:latin typeface="Arial Black" panose="020B0A04020102020204" pitchFamily="34" charset="0"/>
              </a:rPr>
              <a:t>yedian Barang dan Pelayanan Publik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840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2.gstatic.com/images?q=tbn:ANd9GcQQRIHG83y7ehTlyajpmUx9q2UCfMQpvr3swNsOVVHvytlwSgR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2743200"/>
            <a:ext cx="3226707" cy="2428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0.gstatic.com/images?q=tbn:ANd9GcSpA_t9xNenxAJLC7HlOr9EnYAPMWmEAKvVZkk06HtABf-MURF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4" y="1371601"/>
            <a:ext cx="3590926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3.bp.blogspot.com/-zqnW47t9Jc0/T3cgtXeDcvI/AAAAAAAAAMs/h8ELAWuIOvU/s1600/antri-zakat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4" y="3743326"/>
            <a:ext cx="3590926" cy="2352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Pen</a:t>
            </a:r>
            <a:r>
              <a:rPr lang="id-ID" sz="3200" dirty="0">
                <a:latin typeface="Arial Black" panose="020B0A04020102020204" pitchFamily="34" charset="0"/>
              </a:rPr>
              <a:t>yaluran Subsidi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402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10134600" cy="990600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Arial Black" panose="020B0A04020102020204" pitchFamily="34" charset="0"/>
              </a:rPr>
              <a:t>Pendapatan</a:t>
            </a:r>
            <a:r>
              <a:rPr lang="en-US" sz="3200" dirty="0">
                <a:latin typeface="Arial Black" panose="020B0A04020102020204" pitchFamily="34" charset="0"/>
              </a:rPr>
              <a:t> Negara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10134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kegiatannya</a:t>
            </a:r>
            <a:r>
              <a:rPr lang="id-ID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Dana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id-ID" dirty="0" smtClean="0"/>
              <a:t>pada dasarnya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1. </a:t>
            </a:r>
            <a:r>
              <a:rPr lang="en-US" dirty="0" err="1"/>
              <a:t>P</a:t>
            </a:r>
            <a:r>
              <a:rPr lang="en-US" dirty="0" err="1" smtClean="0"/>
              <a:t>ajak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2. </a:t>
            </a:r>
            <a:r>
              <a:rPr lang="en-US" dirty="0" err="1" smtClean="0"/>
              <a:t>Pendapatan</a:t>
            </a:r>
            <a:r>
              <a:rPr lang="en-US" dirty="0" smtClean="0"/>
              <a:t> Negara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ajak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Hibah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8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10515600" cy="990600"/>
          </a:xfrm>
        </p:spPr>
        <p:txBody>
          <a:bodyPr>
            <a:noAutofit/>
          </a:bodyPr>
          <a:lstStyle/>
          <a:p>
            <a:r>
              <a:rPr lang="en-US" sz="3200" dirty="0" err="1">
                <a:latin typeface="Arial Black" panose="020B0A04020102020204" pitchFamily="34" charset="0"/>
              </a:rPr>
              <a:t>Pengaruh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Keuangan</a:t>
            </a:r>
            <a:r>
              <a:rPr lang="en-US" sz="3200" dirty="0">
                <a:latin typeface="Arial Black" panose="020B0A04020102020204" pitchFamily="34" charset="0"/>
              </a:rPr>
              <a:t> Negara </a:t>
            </a:r>
            <a:r>
              <a:rPr lang="en-US" sz="3200" dirty="0" err="1">
                <a:latin typeface="Arial Black" panose="020B0A04020102020204" pitchFamily="34" charset="0"/>
              </a:rPr>
              <a:t>Terhadap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Ekonomi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Nasional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, 	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id-ID" dirty="0" smtClean="0"/>
              <a:t>manusia dan </a:t>
            </a:r>
            <a:r>
              <a:rPr lang="en-US" dirty="0" err="1" smtClean="0"/>
              <a:t>komoditi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lan</a:t>
            </a:r>
            <a:r>
              <a:rPr lang="id-ID" dirty="0" smtClean="0"/>
              <a:t>c</a:t>
            </a:r>
            <a:r>
              <a:rPr lang="en-US" dirty="0" err="1" smtClean="0"/>
              <a:t>ar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menaikan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	</a:t>
            </a:r>
            <a:r>
              <a:rPr lang="id-ID" dirty="0" smtClean="0"/>
              <a:t>akibatnya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id-ID" dirty="0" smtClean="0"/>
              <a:t>	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0"/>
            <a:ext cx="10058400" cy="990600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Arial Black" panose="020B0A04020102020204" pitchFamily="34" charset="0"/>
              </a:rPr>
              <a:t>Kebijakan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Fiskal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10210800" cy="4876800"/>
          </a:xfrm>
        </p:spPr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Fiskal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kine</a:t>
            </a:r>
            <a:r>
              <a:rPr lang="id-ID" dirty="0" smtClean="0"/>
              <a:t>r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id-ID" dirty="0" smtClean="0"/>
              <a:t>dilakukan </a:t>
            </a:r>
            <a:r>
              <a:rPr lang="en-US" dirty="0" err="1" smtClean="0"/>
              <a:t>melalui</a:t>
            </a:r>
            <a:r>
              <a:rPr lang="id-ID" dirty="0" smtClean="0"/>
              <a:t> berbagai pengaturan yang terkait dengan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subsidi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8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Arial Black" panose="020B0A04020102020204" pitchFamily="34" charset="0"/>
              </a:rPr>
              <a:t>Apakah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Keuangan</a:t>
            </a:r>
            <a:r>
              <a:rPr lang="en-US" sz="3200" dirty="0">
                <a:latin typeface="Arial Black" panose="020B0A04020102020204" pitchFamily="34" charset="0"/>
              </a:rPr>
              <a:t> Negara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133600"/>
            <a:ext cx="8839200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/>
              <a:t>N</a:t>
            </a:r>
            <a:r>
              <a:rPr lang="en-US" dirty="0" smtClean="0"/>
              <a:t>egara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meng</a:t>
            </a:r>
            <a:r>
              <a:rPr lang="id-ID" dirty="0" smtClean="0"/>
              <a:t>k</a:t>
            </a:r>
            <a:r>
              <a:rPr lang="en-US" dirty="0" err="1" smtClean="0"/>
              <a:t>aji</a:t>
            </a:r>
            <a:r>
              <a:rPr lang="id-ID" dirty="0" smtClean="0"/>
              <a:t> hal-ihwal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/>
              <a:t>B</a:t>
            </a:r>
            <a:r>
              <a:rPr lang="en-US" dirty="0" err="1" smtClean="0"/>
              <a:t>agaimana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, </a:t>
            </a:r>
          </a:p>
          <a:p>
            <a:pPr marL="457200" indent="-457200">
              <a:buAutoNum type="arabicPeriod"/>
            </a:pPr>
            <a:r>
              <a:rPr lang="en-US" dirty="0" err="1"/>
              <a:t>B</a:t>
            </a:r>
            <a:r>
              <a:rPr lang="en-US" dirty="0" err="1" smtClean="0"/>
              <a:t>agaimana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dibelanjakan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457200" indent="-457200">
              <a:buAutoNum type="arabicPeriod"/>
            </a:pPr>
            <a:r>
              <a:rPr lang="id-ID" dirty="0" smtClean="0"/>
              <a:t>Apa </a:t>
            </a:r>
            <a:r>
              <a:rPr lang="id-ID" dirty="0"/>
              <a:t>d</a:t>
            </a:r>
            <a:r>
              <a:rPr lang="en-US" dirty="0" err="1" smtClean="0"/>
              <a:t>ampaknya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86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33400"/>
            <a:ext cx="9753600" cy="990600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Arial Black" panose="020B0A04020102020204" pitchFamily="34" charset="0"/>
              </a:rPr>
              <a:t>Defisit</a:t>
            </a:r>
            <a:r>
              <a:rPr lang="en-US" sz="2800" dirty="0"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latin typeface="Arial Black" panose="020B0A04020102020204" pitchFamily="34" charset="0"/>
              </a:rPr>
              <a:t>Anggaran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manakala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id-ID" dirty="0" smtClean="0"/>
              <a:t> negara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r>
              <a:rPr lang="en-US" dirty="0" err="1" smtClean="0"/>
              <a:t>Defisit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ditutup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</a:t>
            </a:r>
            <a:r>
              <a:rPr lang="id-ID" dirty="0" smtClean="0"/>
              <a:t> dengan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id-ID" dirty="0" smtClean="0"/>
              <a:t> atau dengan sis anggaran tahun sebelumnya</a:t>
            </a:r>
            <a:endParaRPr lang="en-US" dirty="0" smtClean="0"/>
          </a:p>
          <a:p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defisit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id-ID" dirty="0" smtClean="0"/>
              <a:t>, karena pengeluaran negara merupakan komponen pertumbuhan ekonomi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0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33400"/>
            <a:ext cx="9906000" cy="990600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Arial Black" panose="020B0A04020102020204" pitchFamily="34" charset="0"/>
              </a:rPr>
              <a:t>Contohnya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r>
              <a:rPr lang="en-US" dirty="0" smtClean="0"/>
              <a:t> yang </a:t>
            </a:r>
            <a:r>
              <a:rPr lang="en-US" dirty="0" err="1" smtClean="0"/>
              <a:t>tinggi,maka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program </a:t>
            </a:r>
            <a:r>
              <a:rPr lang="en-US" dirty="0" err="1" smtClean="0"/>
              <a:t>padat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id-ID" dirty="0" smtClean="0"/>
              <a:t> yang bisa mempekerjakan masyarakat yang tidak memiliki pekerjaan,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dananya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endParaRPr lang="en-US" dirty="0" smtClean="0"/>
          </a:p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padat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terciptanya</a:t>
            </a:r>
            <a:r>
              <a:rPr lang="en-US" dirty="0" smtClean="0"/>
              <a:t> </a:t>
            </a:r>
            <a:r>
              <a:rPr lang="en-US" i="1" dirty="0" smtClean="0"/>
              <a:t>aggregate demand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id-ID" dirty="0" smtClean="0"/>
              <a:t>akan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beputar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92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99060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defisit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berbahaya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	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defisit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r>
              <a:rPr lang="id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9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10972800" cy="990600"/>
          </a:xfrm>
        </p:spPr>
        <p:txBody>
          <a:bodyPr>
            <a:normAutofit/>
          </a:bodyPr>
          <a:lstStyle/>
          <a:p>
            <a:r>
              <a:rPr lang="id-ID" sz="3200" dirty="0">
                <a:latin typeface="Arial Black" panose="020B0A04020102020204" pitchFamily="34" charset="0"/>
              </a:rPr>
              <a:t>Dengan Demikian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90678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/>
              <a:t>Keuangan negara merupakan faktor atau elemen yang penting dalam Ekonomi Nasional.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Pengajian ihwal keuangan negara menyangkut sumber penerimaan negara dan rencana belanja negara.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Wujud dari penerapan keuangan negara berupa kebijakan fiskal, yang diejawantahkan dalam pengaturan pajak dan penerimaan bukan pajak serta pengaturan subsidi.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Keuangan negara dituangkan dalam Anggaran Pendapatan dan Belanja Negara yang disyahkan dalam Peraturan perundangan.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64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Terima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Kasih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5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err="1">
                <a:latin typeface="Arial Black" panose="020B0A04020102020204" pitchFamily="34" charset="0"/>
              </a:rPr>
              <a:t>Apakah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Keuangan</a:t>
            </a:r>
            <a:r>
              <a:rPr lang="en-US" sz="2400" dirty="0">
                <a:latin typeface="Arial Black" panose="020B0A04020102020204" pitchFamily="34" charset="0"/>
              </a:rPr>
              <a:t> Negara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9753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Keuangan</a:t>
            </a:r>
            <a:r>
              <a:rPr lang="en-US" dirty="0" smtClean="0"/>
              <a:t> Negara </a:t>
            </a:r>
            <a:r>
              <a:rPr lang="en-US" dirty="0" err="1" smtClean="0"/>
              <a:t>meng</a:t>
            </a:r>
            <a:r>
              <a:rPr lang="id-ID" dirty="0" smtClean="0"/>
              <a:t>k</a:t>
            </a:r>
            <a:r>
              <a:rPr lang="en-US" dirty="0" err="1" smtClean="0"/>
              <a:t>aji</a:t>
            </a:r>
            <a:r>
              <a:rPr lang="id-ID" dirty="0" smtClean="0"/>
              <a:t> hal ihwal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B</a:t>
            </a:r>
            <a:r>
              <a:rPr lang="en-US" dirty="0" err="1" smtClean="0"/>
              <a:t>agaimana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(</a:t>
            </a:r>
            <a:r>
              <a:rPr lang="en-US" dirty="0" err="1" smtClean="0"/>
              <a:t>Pusat</a:t>
            </a:r>
            <a:r>
              <a:rPr lang="en-US" dirty="0" smtClean="0"/>
              <a:t>, </a:t>
            </a:r>
            <a:r>
              <a:rPr lang="en-US" dirty="0" err="1"/>
              <a:t>P</a:t>
            </a:r>
            <a:r>
              <a:rPr lang="en-US" dirty="0" err="1" smtClean="0"/>
              <a:t>rovinsi</a:t>
            </a:r>
            <a:r>
              <a:rPr lang="en-US" dirty="0" smtClean="0"/>
              <a:t>, </a:t>
            </a:r>
            <a:r>
              <a:rPr lang="en-US" dirty="0" err="1"/>
              <a:t>K</a:t>
            </a:r>
            <a:r>
              <a:rPr lang="en-US" dirty="0" err="1" smtClean="0"/>
              <a:t>abupaten</a:t>
            </a:r>
            <a:r>
              <a:rPr lang="en-US" dirty="0" smtClean="0"/>
              <a:t>, </a:t>
            </a:r>
            <a:r>
              <a:rPr lang="en-US" dirty="0"/>
              <a:t>K</a:t>
            </a:r>
            <a:r>
              <a:rPr lang="en-US" dirty="0" smtClean="0"/>
              <a:t>ota)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(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B</a:t>
            </a:r>
            <a:r>
              <a:rPr lang="en-US" dirty="0" err="1" smtClean="0"/>
              <a:t>agaimana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mengamankan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9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err="1">
                <a:latin typeface="Arial Black" panose="020B0A04020102020204" pitchFamily="34" charset="0"/>
              </a:rPr>
              <a:t>Apakah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Keuangan</a:t>
            </a:r>
            <a:r>
              <a:rPr lang="en-US" sz="2400" dirty="0">
                <a:latin typeface="Arial Black" panose="020B0A04020102020204" pitchFamily="34" charset="0"/>
              </a:rPr>
              <a:t> Negara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057400"/>
            <a:ext cx="9601200" cy="2362200"/>
          </a:xfrm>
        </p:spPr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/>
              <a:t>s</a:t>
            </a:r>
            <a:r>
              <a:rPr lang="en-US" dirty="0" err="1" smtClean="0"/>
              <a:t>udah</a:t>
            </a:r>
            <a:r>
              <a:rPr lang="en-US" dirty="0" smtClean="0"/>
              <a:t> </a:t>
            </a:r>
            <a:r>
              <a:rPr lang="en-US" dirty="0" err="1" smtClean="0"/>
              <a:t>mapan</a:t>
            </a:r>
            <a:r>
              <a:rPr lang="en-US" dirty="0" smtClean="0"/>
              <a:t>,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belanja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porsi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data </a:t>
            </a:r>
            <a:r>
              <a:rPr lang="en-US" dirty="0" err="1" smtClean="0"/>
              <a:t>tahun</a:t>
            </a:r>
            <a:r>
              <a:rPr lang="en-US" dirty="0" smtClean="0"/>
              <a:t> 2010, di USA, </a:t>
            </a:r>
            <a:r>
              <a:rPr lang="en-US" dirty="0" err="1"/>
              <a:t>B</a:t>
            </a:r>
            <a:r>
              <a:rPr lang="en-US" dirty="0" err="1" smtClean="0"/>
              <a:t>elanja</a:t>
            </a:r>
            <a:r>
              <a:rPr lang="en-US" dirty="0" smtClean="0"/>
              <a:t> </a:t>
            </a:r>
            <a:r>
              <a:rPr lang="en-US" dirty="0"/>
              <a:t>N</a:t>
            </a:r>
            <a:r>
              <a:rPr lang="en-US" dirty="0" smtClean="0"/>
              <a:t>egara </a:t>
            </a:r>
            <a:r>
              <a:rPr lang="en-US" dirty="0" err="1" smtClean="0"/>
              <a:t>sekitar</a:t>
            </a:r>
            <a:r>
              <a:rPr lang="en-US" dirty="0" smtClean="0"/>
              <a:t> 40% </a:t>
            </a:r>
            <a:r>
              <a:rPr lang="en-US" dirty="0" err="1" smtClean="0"/>
              <a:t>dari</a:t>
            </a:r>
            <a:r>
              <a:rPr lang="en-US" dirty="0" smtClean="0"/>
              <a:t> GDP, </a:t>
            </a:r>
            <a:r>
              <a:rPr lang="en-US" dirty="0" err="1" smtClean="0"/>
              <a:t>sementara</a:t>
            </a:r>
            <a:r>
              <a:rPr lang="en-US" dirty="0" smtClean="0"/>
              <a:t> di Indonesia 20% </a:t>
            </a:r>
            <a:r>
              <a:rPr lang="en-US" dirty="0" err="1" smtClean="0"/>
              <a:t>dari</a:t>
            </a:r>
            <a:r>
              <a:rPr lang="en-US" dirty="0" smtClean="0"/>
              <a:t> GDP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32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90600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Arial Black" panose="020B0A04020102020204" pitchFamily="34" charset="0"/>
              </a:rPr>
              <a:t>Kegunaan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3200" dirty="0" err="1">
                <a:latin typeface="Arial Black" panose="020B0A04020102020204" pitchFamily="34" charset="0"/>
              </a:rPr>
              <a:t>Keuangan</a:t>
            </a:r>
            <a:r>
              <a:rPr lang="en-US" sz="3200" dirty="0">
                <a:latin typeface="Arial Black" panose="020B0A04020102020204" pitchFamily="34" charset="0"/>
              </a:rPr>
              <a:t> Negara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Keuangan</a:t>
            </a:r>
            <a:r>
              <a:rPr lang="en-US" dirty="0" smtClean="0"/>
              <a:t> Negara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(</a:t>
            </a:r>
            <a:r>
              <a:rPr lang="en-US" i="1" dirty="0" smtClean="0"/>
              <a:t>Public Goods</a:t>
            </a:r>
            <a:r>
              <a:rPr lang="en-US" dirty="0" smtClean="0"/>
              <a:t>),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Contohnya</a:t>
            </a:r>
            <a:r>
              <a:rPr lang="en-US" dirty="0" smtClean="0"/>
              <a:t>: </a:t>
            </a:r>
            <a:r>
              <a:rPr lang="en-US" dirty="0" err="1" smtClean="0"/>
              <a:t>jalan</a:t>
            </a:r>
            <a:r>
              <a:rPr lang="en-US" dirty="0" smtClean="0"/>
              <a:t>, </a:t>
            </a:r>
            <a:r>
              <a:rPr lang="en-US" dirty="0" err="1" smtClean="0"/>
              <a:t>jembatan</a:t>
            </a:r>
            <a:r>
              <a:rPr lang="en-US" dirty="0" smtClean="0"/>
              <a:t>, </a:t>
            </a:r>
            <a:r>
              <a:rPr lang="en-US" dirty="0" err="1" smtClean="0"/>
              <a:t>pertahanan</a:t>
            </a:r>
            <a:r>
              <a:rPr lang="en-US" dirty="0" smtClean="0"/>
              <a:t>, </a:t>
            </a:r>
            <a:r>
              <a:rPr lang="en-US" dirty="0" err="1" smtClean="0"/>
              <a:t>keamanan</a:t>
            </a:r>
            <a:r>
              <a:rPr lang="en-US" dirty="0" smtClean="0"/>
              <a:t>, 	</a:t>
            </a:r>
            <a:r>
              <a:rPr lang="en-US" dirty="0" err="1" smtClean="0"/>
              <a:t>menara</a:t>
            </a:r>
            <a:r>
              <a:rPr lang="en-US" dirty="0" smtClean="0"/>
              <a:t> </a:t>
            </a:r>
            <a:r>
              <a:rPr lang="en-US" dirty="0" err="1" smtClean="0"/>
              <a:t>suar</a:t>
            </a:r>
            <a:r>
              <a:rPr lang="en-US" dirty="0" smtClean="0"/>
              <a:t>, </a:t>
            </a:r>
            <a:r>
              <a:rPr lang="en-US" dirty="0" err="1" smtClean="0"/>
              <a:t>lampu</a:t>
            </a:r>
            <a:r>
              <a:rPr lang="en-US" dirty="0" smtClean="0"/>
              <a:t> PJU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/>
              <a:t> </a:t>
            </a:r>
            <a:r>
              <a:rPr lang="en-US" dirty="0" err="1" smtClean="0"/>
              <a:t>mendanai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id-ID" dirty="0"/>
              <a:t> </a:t>
            </a:r>
            <a:r>
              <a:rPr lang="id-ID" dirty="0" smtClean="0"/>
              <a:t>jenis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0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err="1">
                <a:latin typeface="Arial Black" panose="020B0A04020102020204" pitchFamily="34" charset="0"/>
              </a:rPr>
              <a:t>Kegunaan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Keuangan</a:t>
            </a:r>
            <a:r>
              <a:rPr lang="en-US" sz="2400" dirty="0">
                <a:latin typeface="Arial Black" panose="020B0A04020102020204" pitchFamily="34" charset="0"/>
              </a:rPr>
              <a:t> Negara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10058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Keuangan</a:t>
            </a:r>
            <a:r>
              <a:rPr lang="en-US" dirty="0" smtClean="0"/>
              <a:t> Negara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koreksi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(</a:t>
            </a:r>
            <a:r>
              <a:rPr lang="en-US" i="1" dirty="0" smtClean="0"/>
              <a:t>spillovers/externalities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polusi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proses </a:t>
            </a:r>
            <a:r>
              <a:rPr lang="en-US" dirty="0" err="1" smtClean="0"/>
              <a:t>industri</a:t>
            </a:r>
            <a:r>
              <a:rPr lang="id-ID" dirty="0" smtClean="0"/>
              <a:t>, pada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id-ID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produsen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negaralah</a:t>
            </a:r>
            <a:r>
              <a:rPr lang="id-ID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menanggulanginya</a:t>
            </a:r>
            <a:r>
              <a:rPr lang="en-US" dirty="0" smtClean="0"/>
              <a:t> (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id-ID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sanksinya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6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err="1">
                <a:latin typeface="Arial Black" panose="020B0A04020102020204" pitchFamily="34" charset="0"/>
              </a:rPr>
              <a:t>Kegunaan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Keuangan</a:t>
            </a:r>
            <a:r>
              <a:rPr lang="en-US" sz="2400" dirty="0">
                <a:latin typeface="Arial Black" panose="020B0A04020102020204" pitchFamily="34" charset="0"/>
              </a:rPr>
              <a:t> Negara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05000"/>
            <a:ext cx="96012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mendanai</a:t>
            </a:r>
            <a:r>
              <a:rPr lang="en-US" dirty="0" smtClean="0"/>
              <a:t> program </a:t>
            </a:r>
            <a:r>
              <a:rPr lang="en-US" dirty="0" err="1" smtClean="0"/>
              <a:t>pemerintah</a:t>
            </a:r>
            <a:r>
              <a:rPr lang="en-US" dirty="0" smtClean="0"/>
              <a:t> yang </a:t>
            </a:r>
            <a:r>
              <a:rPr lang="id-ID" dirty="0" smtClean="0"/>
              <a:t>hasilnya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kesenjangan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kaya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Misalnya</a:t>
            </a:r>
            <a:r>
              <a:rPr lang="en-US" dirty="0" smtClean="0"/>
              <a:t>: BPJS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, </a:t>
            </a:r>
            <a:r>
              <a:rPr lang="en-US" dirty="0" err="1" smtClean="0"/>
              <a:t>Subsidi</a:t>
            </a:r>
            <a:r>
              <a:rPr lang="en-US" dirty="0" smtClean="0"/>
              <a:t>, BLT, </a:t>
            </a:r>
            <a:r>
              <a:rPr lang="en-US" dirty="0" err="1" smtClean="0"/>
              <a:t>Raskin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63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400" dirty="0" err="1">
                <a:latin typeface="Arial Black" panose="020B0A04020102020204" pitchFamily="34" charset="0"/>
              </a:rPr>
              <a:t>Kegunaan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Keuangan</a:t>
            </a:r>
            <a:r>
              <a:rPr lang="en-US" sz="2400" dirty="0">
                <a:latin typeface="Arial Black" panose="020B0A04020102020204" pitchFamily="34" charset="0"/>
              </a:rPr>
              <a:t> Negara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9372600" cy="4876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Keuangan</a:t>
            </a:r>
            <a:r>
              <a:rPr lang="en-US" dirty="0" smtClean="0"/>
              <a:t> Negara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redistribusi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menyalurkannya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id-ID" dirty="0" smtClean="0"/>
              <a:t>berbagai bentuk </a:t>
            </a:r>
            <a:r>
              <a:rPr lang="en-US" dirty="0" err="1" smtClean="0"/>
              <a:t>subsidi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id-ID" dirty="0" smtClean="0"/>
              <a:t>, baik langsung maupun tidak langsung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42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2667000" y="1828800"/>
            <a:ext cx="6858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1pPr>
            <a:lvl2pPr marL="742950" indent="-28575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2pPr>
            <a:lvl3pPr marL="11430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3pPr>
            <a:lvl4pPr marL="16002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4pPr>
            <a:lvl5pPr marL="20574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id-ID" altLang="id-ID" sz="2400" dirty="0">
                <a:solidFill>
                  <a:srgbClr val="5EA076"/>
                </a:solidFill>
                <a:latin typeface="Arial" charset="0"/>
              </a:rPr>
              <a:t>1. </a:t>
            </a:r>
            <a:r>
              <a:rPr lang="en-US" altLang="id-ID" sz="2400" dirty="0">
                <a:solidFill>
                  <a:srgbClr val="5EA076"/>
                </a:solidFill>
                <a:latin typeface="Arial" charset="0"/>
              </a:rPr>
              <a:t>Market Failures</a:t>
            </a:r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2775857" y="3390651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1pPr>
            <a:lvl2pPr marL="742950" indent="-28575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2pPr>
            <a:lvl3pPr marL="11430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3pPr>
            <a:lvl4pPr marL="16002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4pPr>
            <a:lvl5pPr marL="20574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</a:pPr>
            <a:r>
              <a:rPr lang="id-ID" altLang="id-ID" sz="2400" dirty="0">
                <a:solidFill>
                  <a:srgbClr val="5EA076"/>
                </a:solidFill>
                <a:latin typeface="Arial" charset="0"/>
              </a:rPr>
              <a:t>2. </a:t>
            </a:r>
            <a:r>
              <a:rPr lang="en-US" altLang="id-ID" sz="2400" dirty="0">
                <a:solidFill>
                  <a:srgbClr val="5EA076"/>
                </a:solidFill>
                <a:latin typeface="Arial" charset="0"/>
              </a:rPr>
              <a:t>Redistribution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533400"/>
            <a:ext cx="8229600" cy="9906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3200" dirty="0">
                <a:latin typeface="Arial Black" panose="020B0A04020102020204" pitchFamily="34" charset="0"/>
              </a:rPr>
              <a:t>Kapan </a:t>
            </a:r>
            <a:r>
              <a:rPr lang="en-US" sz="3200" dirty="0">
                <a:latin typeface="Arial Black" panose="020B0A04020102020204" pitchFamily="34" charset="0"/>
              </a:rPr>
              <a:t>Negara</a:t>
            </a:r>
            <a:r>
              <a:rPr lang="id-ID" sz="3200" dirty="0">
                <a:latin typeface="Arial Black" panose="020B0A04020102020204" pitchFamily="34" charset="0"/>
              </a:rPr>
              <a:t> Melakukan Intervensi</a:t>
            </a:r>
            <a:r>
              <a:rPr lang="en-US" sz="3200" dirty="0">
                <a:latin typeface="Arial Black" panose="020B0A04020102020204" pitchFamily="34" charset="0"/>
              </a:rPr>
              <a:t> ?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775857" y="3834903"/>
            <a:ext cx="6858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1pPr>
            <a:lvl2pPr marL="742950" indent="-28575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2pPr>
            <a:lvl3pPr marL="11430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3pPr>
            <a:lvl4pPr marL="16002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4pPr>
            <a:lvl5pPr marL="20574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400" b="0" dirty="0">
                <a:solidFill>
                  <a:schemeClr val="tx1"/>
                </a:solidFill>
                <a:latin typeface="Arial" charset="0"/>
                <a:cs typeface="Arial" charset="0"/>
              </a:rPr>
              <a:t>The shifting of resources from some groups in society to others.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2743200" y="2253344"/>
            <a:ext cx="7391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1pPr>
            <a:lvl2pPr marL="742950" indent="-28575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2pPr>
            <a:lvl3pPr marL="11430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3pPr>
            <a:lvl4pPr marL="16002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4pPr>
            <a:lvl5pPr marL="20574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d-ID" sz="2400" b="0" dirty="0">
                <a:solidFill>
                  <a:schemeClr val="tx1"/>
                </a:solidFill>
                <a:latin typeface="Arial" charset="0"/>
                <a:cs typeface="Arial" charset="0"/>
              </a:rPr>
              <a:t>Problem that causes the market economy to deliver an outcome that does not maximize efficiency.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3657600" y="50292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1pPr>
            <a:lvl2pPr marL="742950" indent="-28575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2pPr>
            <a:lvl3pPr marL="11430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3pPr>
            <a:lvl4pPr marL="16002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4pPr>
            <a:lvl5pPr marL="2057400" indent="-228600" eaLnBrk="0" hangingPunct="0">
              <a:defRPr b="1">
                <a:solidFill>
                  <a:schemeClr val="folHlink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folHlink"/>
                </a:solidFill>
                <a:latin typeface="Garamond" pitchFamily="18" charset="0"/>
              </a:defRPr>
            </a:lvl9pPr>
          </a:lstStyle>
          <a:p>
            <a:pPr algn="r" eaLnBrk="1" hangingPunct="1">
              <a:spcBef>
                <a:spcPct val="10000"/>
              </a:spcBef>
              <a:spcAft>
                <a:spcPct val="10000"/>
              </a:spcAft>
            </a:pPr>
            <a:r>
              <a:rPr lang="id-ID" altLang="id-ID" sz="1200" b="0" dirty="0">
                <a:solidFill>
                  <a:schemeClr val="tx1"/>
                </a:solidFill>
                <a:latin typeface="Arial" charset="0"/>
              </a:rPr>
              <a:t>(Gruber, 2010)</a:t>
            </a:r>
            <a:endParaRPr lang="en-US" altLang="id-ID" sz="1200" b="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23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 advAuto="0"/>
      <p:bldP spid="3" grpId="0" build="p" autoUpdateAnimBg="0" advAuto="0"/>
      <p:bldP spid="5" grpId="0" build="p"/>
      <p:bldP spid="6" grpId="0" build="p"/>
      <p:bldP spid="7" grpId="0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177</TotalTime>
  <Words>803</Words>
  <Application>Microsoft Office PowerPoint</Application>
  <PresentationFormat>Widescreen</PresentationFormat>
  <Paragraphs>122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Black</vt:lpstr>
      <vt:lpstr>Book Antiqua</vt:lpstr>
      <vt:lpstr>Calibri</vt:lpstr>
      <vt:lpstr>Tahoma</vt:lpstr>
      <vt:lpstr>Times New Roman</vt:lpstr>
      <vt:lpstr>Clarity</vt:lpstr>
      <vt:lpstr>KEUANGAN NEGARA</vt:lpstr>
      <vt:lpstr>Apakah Keuangan Negara ?</vt:lpstr>
      <vt:lpstr>Apakah Keuangan Negara ?</vt:lpstr>
      <vt:lpstr>Apakah Keuangan Negara ?</vt:lpstr>
      <vt:lpstr>Kegunaan Keuangan Negara</vt:lpstr>
      <vt:lpstr>Kegunaan Keuangan Negara</vt:lpstr>
      <vt:lpstr>Kegunaan Keuangan Negara</vt:lpstr>
      <vt:lpstr>Kegunaan Keuangan Negara</vt:lpstr>
      <vt:lpstr>PowerPoint Presentation</vt:lpstr>
      <vt:lpstr>PowerPoint Presentation</vt:lpstr>
      <vt:lpstr>Lingkaran Setan Ekonomi</vt:lpstr>
      <vt:lpstr>Pengeluaran Negara</vt:lpstr>
      <vt:lpstr>Pengeluaran Negara</vt:lpstr>
      <vt:lpstr>Pengeluaran Pemerintah</vt:lpstr>
      <vt:lpstr>Penyedian Barang dan Pelayanan Publik</vt:lpstr>
      <vt:lpstr>Penyaluran Subsidi</vt:lpstr>
      <vt:lpstr>Pendapatan Negara</vt:lpstr>
      <vt:lpstr>Pengaruh Keuangan Negara Terhadap Ekonomi Nasional</vt:lpstr>
      <vt:lpstr>Kebijakan Fiskal</vt:lpstr>
      <vt:lpstr>Defisit Anggaran</vt:lpstr>
      <vt:lpstr>Contohnya</vt:lpstr>
      <vt:lpstr>PowerPoint Presentation</vt:lpstr>
      <vt:lpstr>Dengan Demikian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KEUANGAN DAERAH</dc:title>
  <dc:creator>TALAK02</dc:creator>
  <cp:lastModifiedBy>user</cp:lastModifiedBy>
  <cp:revision>31</cp:revision>
  <dcterms:created xsi:type="dcterms:W3CDTF">2014-02-05T00:44:49Z</dcterms:created>
  <dcterms:modified xsi:type="dcterms:W3CDTF">2019-06-27T10:08:24Z</dcterms:modified>
</cp:coreProperties>
</file>