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21"/>
  </p:notesMasterIdLst>
  <p:handoutMasterIdLst>
    <p:handoutMasterId r:id="rId22"/>
  </p:handoutMasterIdLst>
  <p:sldIdLst>
    <p:sldId id="292" r:id="rId2"/>
    <p:sldId id="256" r:id="rId3"/>
    <p:sldId id="276" r:id="rId4"/>
    <p:sldId id="279" r:id="rId5"/>
    <p:sldId id="277" r:id="rId6"/>
    <p:sldId id="278" r:id="rId7"/>
    <p:sldId id="281" r:id="rId8"/>
    <p:sldId id="280" r:id="rId9"/>
    <p:sldId id="282" r:id="rId10"/>
    <p:sldId id="286" r:id="rId11"/>
    <p:sldId id="288" r:id="rId12"/>
    <p:sldId id="297" r:id="rId13"/>
    <p:sldId id="275" r:id="rId14"/>
    <p:sldId id="259" r:id="rId15"/>
    <p:sldId id="291" r:id="rId16"/>
    <p:sldId id="295" r:id="rId17"/>
    <p:sldId id="296" r:id="rId18"/>
    <p:sldId id="298" r:id="rId19"/>
    <p:sldId id="294" r:id="rId20"/>
  </p:sldIdLst>
  <p:sldSz cx="12192000" cy="6858000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1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70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6" d="100"/>
          <a:sy n="46" d="100"/>
        </p:scale>
        <p:origin x="-1362" y="-84"/>
      </p:cViewPr>
      <p:guideLst>
        <p:guide orient="horz" pos="2891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id-ID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4A9D1C-A938-4C5E-907B-7A684524497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89797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id-ID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1475" y="688975"/>
            <a:ext cx="6116638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id-ID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1C409A-AC06-4C31-882A-230758CCD15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20228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DF21A-D5A4-43A7-A5BB-B5D54C21CAAB}" type="slidenum">
              <a:rPr lang="en-US" altLang="id-ID"/>
              <a:pPr/>
              <a:t>2</a:t>
            </a:fld>
            <a:endParaRPr lang="en-US" altLang="id-ID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118351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0D9A83-2565-4FEA-9B8B-AC7D9A814549}" type="slidenum">
              <a:rPr lang="en-US" altLang="id-ID"/>
              <a:pPr/>
              <a:t>11</a:t>
            </a:fld>
            <a:endParaRPr lang="en-US" altLang="id-ID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973093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26F5D-BE66-4E21-AEE2-3E0EF1B933E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17719-652B-4CBE-89A0-150E9C666E1E}" type="slidenum">
              <a:rPr lang="en-US" altLang="id-ID"/>
              <a:pPr/>
              <a:t>15</a:t>
            </a:fld>
            <a:endParaRPr lang="en-US" altLang="id-ID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75449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17719-652B-4CBE-89A0-150E9C666E1E}" type="slidenum">
              <a:rPr lang="en-US" altLang="id-ID"/>
              <a:pPr/>
              <a:t>16</a:t>
            </a:fld>
            <a:endParaRPr lang="en-US" altLang="id-ID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2439411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17719-652B-4CBE-89A0-150E9C666E1E}" type="slidenum">
              <a:rPr lang="en-US" altLang="id-ID"/>
              <a:pPr/>
              <a:t>17</a:t>
            </a:fld>
            <a:endParaRPr lang="en-US" altLang="id-ID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75701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E66AA-88DB-46F4-9DB0-86BE8812113F}" type="slidenum">
              <a:rPr lang="en-US" altLang="id-ID"/>
              <a:pPr/>
              <a:t>3</a:t>
            </a:fld>
            <a:endParaRPr lang="en-US" altLang="id-ID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21713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F9446-348C-452F-BA93-510BC7452169}" type="slidenum">
              <a:rPr lang="en-US" altLang="id-ID"/>
              <a:pPr/>
              <a:t>4</a:t>
            </a:fld>
            <a:endParaRPr lang="en-US" altLang="id-ID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2112653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1D7CF-09BB-403F-9FCE-F11538523084}" type="slidenum">
              <a:rPr lang="en-US" altLang="id-ID"/>
              <a:pPr/>
              <a:t>5</a:t>
            </a:fld>
            <a:endParaRPr lang="en-US" altLang="id-ID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42324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2D3040-1F88-42C2-B7C6-14997F1F1629}" type="slidenum">
              <a:rPr lang="en-US" altLang="id-ID"/>
              <a:pPr/>
              <a:t>6</a:t>
            </a:fld>
            <a:endParaRPr lang="en-US" altLang="id-ID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363219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6BAD9A-EC83-4777-812E-62A6FD7D1F59}" type="slidenum">
              <a:rPr lang="en-US" altLang="id-ID"/>
              <a:pPr/>
              <a:t>7</a:t>
            </a:fld>
            <a:endParaRPr lang="en-US" altLang="id-ID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2791368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61AB92-89A3-4A7A-A1F7-3646C547E588}" type="slidenum">
              <a:rPr lang="en-US" altLang="id-ID"/>
              <a:pPr/>
              <a:t>8</a:t>
            </a:fld>
            <a:endParaRPr lang="en-US" altLang="id-ID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42596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917E5-32C9-45D0-AAF3-3F7D6FAFCF35}" type="slidenum">
              <a:rPr lang="en-US" altLang="id-ID"/>
              <a:pPr/>
              <a:t>9</a:t>
            </a:fld>
            <a:endParaRPr lang="en-US" altLang="id-ID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1947724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0670D8-E6DC-4AC1-A817-3007D2A64480}" type="slidenum">
              <a:rPr lang="en-US" altLang="id-ID"/>
              <a:pPr/>
              <a:t>10</a:t>
            </a:fld>
            <a:endParaRPr lang="en-US" altLang="id-ID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1475" y="688975"/>
            <a:ext cx="6116638" cy="34417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544257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563F-6E28-4DD1-B616-F47BDCC50A0C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1174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B5AAA-FE7A-42E2-A598-71F0244082D6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6318936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07CE-650C-458D-B180-C632D7BB6258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79030186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50E84-F3E1-4A88-81B4-876CE4A1B45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28946902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7E65A-4698-4771-B512-D06C723448EC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005427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6A09-12F8-425A-8B3D-E179B4CAB94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34079411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5736A-318A-4A4C-9793-484373060BFF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438431525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01497-DA7F-4EBE-82D1-94D899CA983E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941606009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48A99-4C07-4AFF-8F3E-B1F81642E241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828406953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47C843-539D-4757-BD14-CF7F1A8D79EA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4421793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89E4E-A101-4087-BF42-90DAF683F7FD}" type="slidenum">
              <a:rPr lang="en-US" altLang="id-ID" smtClean="0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8668593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alt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821F48-B852-4480-AE02-2E2CEEAED062}" type="slidenum">
              <a:rPr lang="en-US" altLang="id-ID" smtClean="0"/>
              <a:pPr/>
              <a:t>‹#›</a:t>
            </a:fld>
            <a:endParaRPr lang="en-US" altLang="id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18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check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latin typeface="Arial Black" panose="020B0A04020102020204" pitchFamily="34" charset="0"/>
              </a:rPr>
              <a:t>MANAJEMEN SUMBER DAYA MANUSIA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8200"/>
            <a:ext cx="10058400" cy="9504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b="1" dirty="0" smtClean="0">
                <a:solidFill>
                  <a:schemeClr val="tx1"/>
                </a:solidFill>
              </a:rPr>
              <a:t>DEDDY S BRATAKUSUMAH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000" dirty="0" smtClean="0">
                <a:solidFill>
                  <a:schemeClr val="tx1"/>
                </a:solidFill>
              </a:rPr>
              <a:t>2017</a:t>
            </a:r>
            <a:endParaRPr lang="id-ID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49734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Pelatihan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dan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Pengembangan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628650" lvl="2" indent="-442913">
              <a:buFont typeface="+mj-lt"/>
              <a:buAutoNum type="arabicPeriod"/>
            </a:pPr>
            <a:r>
              <a:rPr lang="en-US" altLang="id-ID" sz="2400" dirty="0" err="1" smtClean="0"/>
              <a:t>Pelatihan</a:t>
            </a:r>
            <a:r>
              <a:rPr lang="en-US" altLang="id-ID" sz="2400" dirty="0"/>
              <a:t>: </a:t>
            </a:r>
            <a:endParaRPr lang="en-US" altLang="id-ID" sz="2400" dirty="0" smtClean="0"/>
          </a:p>
          <a:p>
            <a:pPr marL="566738" lvl="2" indent="61913"/>
            <a:r>
              <a:rPr lang="en-US" altLang="id-ID" sz="2400" dirty="0" err="1"/>
              <a:t>M</a:t>
            </a:r>
            <a:r>
              <a:rPr lang="en-US" altLang="id-ID" sz="2400" dirty="0" err="1" smtClean="0"/>
              <a:t>engajarkan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pegawai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bagaimana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melakukan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saat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ini</a:t>
            </a:r>
            <a:r>
              <a:rPr lang="en-US" altLang="id-ID" sz="2400" dirty="0" smtClean="0"/>
              <a:t>.</a:t>
            </a:r>
          </a:p>
          <a:p>
            <a:pPr marL="566738" lvl="2" indent="61913"/>
            <a:r>
              <a:rPr lang="en-US" altLang="id-ID" sz="2400" dirty="0" err="1" smtClean="0"/>
              <a:t>Membantu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pekerja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memperoleh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keterampilan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melakukan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tugasnya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secara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efektif</a:t>
            </a:r>
            <a:r>
              <a:rPr lang="en-US" altLang="id-ID" sz="2400" dirty="0"/>
              <a:t>.</a:t>
            </a:r>
          </a:p>
          <a:p>
            <a:pPr marL="658368" lvl="1" indent="-457200">
              <a:buFont typeface="+mj-lt"/>
              <a:buAutoNum type="arabicPeriod" startAt="2"/>
            </a:pPr>
            <a:r>
              <a:rPr lang="en-US" altLang="id-ID" sz="2400" dirty="0" err="1" smtClean="0"/>
              <a:t>Pengembangan</a:t>
            </a:r>
            <a:r>
              <a:rPr lang="en-US" altLang="id-ID" sz="2400" dirty="0"/>
              <a:t>: </a:t>
            </a:r>
            <a:r>
              <a:rPr lang="en-US" altLang="id-ID" sz="2400" dirty="0" err="1"/>
              <a:t>membangun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keterampilan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memungkinkan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mereka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mengambil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tugas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baru</a:t>
            </a:r>
            <a:r>
              <a:rPr lang="en-US" altLang="id-ID" sz="2400" dirty="0" smtClean="0"/>
              <a:t>.</a:t>
            </a:r>
          </a:p>
          <a:p>
            <a:pPr marL="201168" lvl="1" indent="0">
              <a:buNone/>
            </a:pPr>
            <a:endParaRPr lang="en-US" altLang="id-ID" sz="2400" dirty="0"/>
          </a:p>
          <a:p>
            <a:pPr marL="201168" lvl="1" indent="0">
              <a:buNone/>
            </a:pPr>
            <a:r>
              <a:rPr lang="en-US" altLang="id-ID" sz="2400" dirty="0" err="1"/>
              <a:t>Pelatihan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Pengembangan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harus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diawali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i="1" dirty="0" smtClean="0"/>
              <a:t>“training and development need assessment”</a:t>
            </a:r>
            <a:r>
              <a:rPr lang="en-US" altLang="id-ID" sz="2400" dirty="0" smtClean="0"/>
              <a:t>, </a:t>
            </a:r>
            <a:r>
              <a:rPr lang="en-US" altLang="id-ID" sz="2400" dirty="0" err="1" smtClean="0"/>
              <a:t>sehingga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sesuai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kebutuhan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keterampilan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diperlukan</a:t>
            </a:r>
            <a:r>
              <a:rPr lang="en-US" altLang="id-ID" sz="2400" dirty="0" smtClean="0"/>
              <a:t>.</a:t>
            </a:r>
            <a:endParaRPr lang="en-US" altLang="id-ID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bldLvl="3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Tipe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Pengembangan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1871662" y="2438400"/>
            <a:ext cx="9634537" cy="384333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id-ID" sz="2400" dirty="0" err="1" smtClean="0"/>
              <a:t>Pimpinan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harus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membangun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keahlian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bagi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pegawai</a:t>
            </a:r>
            <a:r>
              <a:rPr lang="en-US" altLang="id-ID" sz="2400" dirty="0" smtClean="0"/>
              <a:t> </a:t>
            </a:r>
            <a:r>
              <a:rPr lang="en-US" altLang="id-ID" sz="2400" dirty="0"/>
              <a:t>di </a:t>
            </a:r>
            <a:r>
              <a:rPr lang="en-US" altLang="id-ID" sz="2400" dirty="0" err="1"/>
              <a:t>banyak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bidang</a:t>
            </a:r>
            <a:r>
              <a:rPr lang="en-US" altLang="id-ID" sz="2400" dirty="0" smtClean="0"/>
              <a:t>. </a:t>
            </a:r>
            <a:r>
              <a:rPr lang="en-US" altLang="id-ID" sz="2400" dirty="0" err="1" smtClean="0"/>
              <a:t>Pegawai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diidentifikasi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atas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kemungkinan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diberikan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banyak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tugas</a:t>
            </a:r>
            <a:r>
              <a:rPr lang="en-US" altLang="id-ID" sz="2400" dirty="0" smtClean="0"/>
              <a:t> yang </a:t>
            </a:r>
            <a:r>
              <a:rPr lang="en-US" altLang="id-ID" sz="2400" dirty="0" err="1"/>
              <a:t>berbeda</a:t>
            </a:r>
            <a:r>
              <a:rPr lang="en-US" altLang="id-ID" sz="2400" dirty="0"/>
              <a:t>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altLang="id-ID" sz="2400" dirty="0" err="1"/>
              <a:t>Pendidikan</a:t>
            </a:r>
            <a:r>
              <a:rPr lang="en-US" altLang="id-ID" sz="2400" dirty="0"/>
              <a:t> </a:t>
            </a:r>
            <a:r>
              <a:rPr lang="en-US" altLang="id-ID" sz="2400" dirty="0" smtClean="0"/>
              <a:t>formal </a:t>
            </a:r>
            <a:r>
              <a:rPr lang="en-US" altLang="id-ID" sz="2400" dirty="0" err="1" smtClean="0"/>
              <a:t>untuk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meningkatkan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kompetensi</a:t>
            </a:r>
            <a:r>
              <a:rPr lang="en-US" altLang="id-ID" sz="2400" dirty="0" smtClean="0"/>
              <a:t>. </a:t>
            </a:r>
            <a:r>
              <a:rPr lang="en-US" altLang="id-ID" sz="2400" dirty="0" err="1" smtClean="0"/>
              <a:t>Pembelajaran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jarak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jauh</a:t>
            </a:r>
            <a:r>
              <a:rPr lang="en-US" altLang="id-ID" sz="2400" dirty="0"/>
              <a:t> juga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digunakan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mengurangi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perjalanan</a:t>
            </a:r>
            <a:r>
              <a:rPr lang="en-US" altLang="id-ID" sz="2400" dirty="0"/>
              <a:t>.</a:t>
            </a:r>
          </a:p>
          <a:p>
            <a:pPr>
              <a:buNone/>
            </a:pPr>
            <a:r>
              <a:rPr lang="en-US" altLang="id-ID" sz="2400" dirty="0"/>
              <a:t> </a:t>
            </a:r>
            <a:r>
              <a:rPr lang="en-US" altLang="id-ID" sz="2400" dirty="0" err="1"/>
              <a:t>Apa</a:t>
            </a:r>
            <a:r>
              <a:rPr lang="en-US" altLang="id-ID" sz="2400" dirty="0"/>
              <a:t> pun </a:t>
            </a:r>
            <a:r>
              <a:rPr lang="en-US" altLang="id-ID" sz="2400" dirty="0" err="1"/>
              <a:t>upaya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pelatihan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pengembangan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digunakan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hasil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harus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bermanfaat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bagi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tempat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kerja</a:t>
            </a:r>
            <a:r>
              <a:rPr lang="en-US" altLang="id-ID" sz="2400" dirty="0"/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8040216" y="1643100"/>
            <a:ext cx="2160240" cy="86409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id-ID" sz="2000" b="1" dirty="0">
                <a:solidFill>
                  <a:schemeClr val="tx1"/>
                </a:solidFill>
              </a:rPr>
              <a:t>2. </a:t>
            </a:r>
            <a:r>
              <a:rPr lang="en-US" sz="2000" b="1" dirty="0">
                <a:solidFill>
                  <a:schemeClr val="tx1"/>
                </a:solidFill>
              </a:rPr>
              <a:t>Seminar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828803" y="2797696"/>
            <a:ext cx="2016224" cy="82809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id-ID" sz="2000" b="1" dirty="0">
                <a:solidFill>
                  <a:schemeClr val="tx1"/>
                </a:solidFill>
              </a:rPr>
              <a:t>3. </a:t>
            </a:r>
            <a:r>
              <a:rPr lang="en-US" sz="2000" b="1" dirty="0" err="1">
                <a:solidFill>
                  <a:schemeClr val="tx1"/>
                </a:solidFill>
              </a:rPr>
              <a:t>Kursus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99856" y="3789040"/>
            <a:ext cx="2808312" cy="136815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en-US" sz="2000" b="1" dirty="0">
                <a:solidFill>
                  <a:schemeClr val="tx1"/>
                </a:solidFill>
              </a:rPr>
              <a:t>5</a:t>
            </a:r>
            <a:r>
              <a:rPr lang="id-ID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Praktik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Kerja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ts val="2100"/>
              </a:lnSpc>
            </a:pPr>
            <a:r>
              <a:rPr lang="en-US" sz="2000" dirty="0">
                <a:solidFill>
                  <a:schemeClr val="tx1"/>
                </a:solidFill>
              </a:rPr>
              <a:t>Di </a:t>
            </a:r>
            <a:r>
              <a:rPr lang="en-US" sz="2000" dirty="0" err="1">
                <a:solidFill>
                  <a:schemeClr val="tx1"/>
                </a:solidFill>
              </a:rPr>
              <a:t>Instansi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Pusat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dan</a:t>
            </a:r>
            <a:r>
              <a:rPr lang="en-US" sz="2000" dirty="0">
                <a:solidFill>
                  <a:schemeClr val="tx1"/>
                </a:solidFill>
              </a:rPr>
              <a:t> Daerah </a:t>
            </a:r>
            <a:r>
              <a:rPr lang="en-US" sz="2000" dirty="0" err="1">
                <a:solidFill>
                  <a:schemeClr val="tx1"/>
                </a:solidFill>
              </a:rPr>
              <a:t>selama</a:t>
            </a:r>
            <a:r>
              <a:rPr lang="en-US" sz="2000" dirty="0">
                <a:solidFill>
                  <a:schemeClr val="tx1"/>
                </a:solidFill>
              </a:rPr>
              <a:t> 1 </a:t>
            </a:r>
            <a:r>
              <a:rPr lang="en-US" sz="2000" dirty="0" err="1">
                <a:solidFill>
                  <a:schemeClr val="tx1"/>
                </a:solidFill>
              </a:rPr>
              <a:t>tahun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248128" y="2741501"/>
            <a:ext cx="2232248" cy="79208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en-US" sz="2000" b="1" dirty="0">
                <a:solidFill>
                  <a:schemeClr val="tx1"/>
                </a:solidFill>
              </a:rPr>
              <a:t>4</a:t>
            </a:r>
            <a:r>
              <a:rPr lang="id-ID" sz="2000" b="1" dirty="0">
                <a:solidFill>
                  <a:schemeClr val="tx1"/>
                </a:solidFill>
              </a:rPr>
              <a:t>. </a:t>
            </a:r>
            <a:r>
              <a:rPr lang="en-US" sz="2000" b="1" dirty="0" err="1">
                <a:solidFill>
                  <a:schemeClr val="tx1"/>
                </a:solidFill>
              </a:rPr>
              <a:t>Penataran</a:t>
            </a:r>
            <a:endParaRPr lang="id-ID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4" descr="http://4.bp.blogspot.com/-SkcTY29M3fA/UjAWfzJ74FI/AAAAAAAAAdA/tqE6q50SwL0/s1600/SKP2014OKE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07568" y="1556792"/>
            <a:ext cx="2520280" cy="4943626"/>
          </a:xfrm>
          <a:prstGeom prst="rect">
            <a:avLst/>
          </a:prstGeom>
          <a:noFill/>
        </p:spPr>
      </p:pic>
      <p:sp>
        <p:nvSpPr>
          <p:cNvPr id="13" name="Oval 12"/>
          <p:cNvSpPr/>
          <p:nvPr/>
        </p:nvSpPr>
        <p:spPr>
          <a:xfrm>
            <a:off x="5303912" y="1643100"/>
            <a:ext cx="2520280" cy="10801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id-ID" sz="2000" b="1" dirty="0">
                <a:solidFill>
                  <a:schemeClr val="tx1"/>
                </a:solidFill>
              </a:rPr>
              <a:t>1. </a:t>
            </a:r>
            <a:r>
              <a:rPr lang="en-US" sz="2000" b="1" dirty="0" err="1">
                <a:solidFill>
                  <a:schemeClr val="tx1"/>
                </a:solidFill>
              </a:rPr>
              <a:t>Pendidikan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Latihan</a:t>
            </a:r>
            <a:endParaRPr lang="id-ID" sz="20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96200" y="3789040"/>
            <a:ext cx="2448272" cy="108012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100"/>
              </a:lnSpc>
            </a:pPr>
            <a:r>
              <a:rPr lang="id-ID" sz="2000" b="1" dirty="0">
                <a:solidFill>
                  <a:schemeClr val="tx1"/>
                </a:solidFill>
              </a:rPr>
              <a:t>6. </a:t>
            </a:r>
            <a:r>
              <a:rPr lang="en-US" sz="2000" b="1" dirty="0" err="1">
                <a:solidFill>
                  <a:schemeClr val="tx1"/>
                </a:solidFill>
              </a:rPr>
              <a:t>Pertukaran</a:t>
            </a:r>
            <a:r>
              <a:rPr lang="en-US" sz="2000" b="1" dirty="0">
                <a:solidFill>
                  <a:schemeClr val="tx1"/>
                </a:solidFill>
              </a:rPr>
              <a:t> PNS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Swasta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Bentuk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Pengembangan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ASN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1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3200" dirty="0">
                <a:latin typeface="Arial Black" panose="020B0A04020102020204" pitchFamily="34" charset="0"/>
              </a:rPr>
              <a:t>Job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057400"/>
            <a:ext cx="10058400" cy="3811694"/>
          </a:xfrm>
        </p:spPr>
        <p:txBody>
          <a:bodyPr/>
          <a:lstStyle/>
          <a:p>
            <a:r>
              <a:rPr lang="en-US" altLang="id-ID" sz="2400" dirty="0" smtClean="0"/>
              <a:t>Job </a:t>
            </a:r>
            <a:r>
              <a:rPr lang="en-US" altLang="id-ID" sz="2400" dirty="0" err="1" smtClean="0"/>
              <a:t>analisis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diperlukan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untuk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menganalisis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posisi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suatu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organisasi</a:t>
            </a:r>
            <a:r>
              <a:rPr lang="en-US" altLang="id-ID" sz="2400" dirty="0" smtClean="0"/>
              <a:t> yang </a:t>
            </a:r>
            <a:r>
              <a:rPr lang="en-US" altLang="id-ID" sz="2400" dirty="0" err="1" smtClean="0"/>
              <a:t>mencakup</a:t>
            </a:r>
            <a:r>
              <a:rPr lang="en-US" altLang="id-ID" sz="2400" dirty="0" smtClean="0"/>
              <a:t>:</a:t>
            </a:r>
          </a:p>
          <a:p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/>
              <a:t>Deskripsi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pekerjaan</a:t>
            </a:r>
            <a:r>
              <a:rPr lang="en-US" altLang="id-ID" sz="2400" dirty="0"/>
              <a:t> </a:t>
            </a:r>
            <a:r>
              <a:rPr lang="en-US" altLang="id-ID" sz="2400" dirty="0" smtClean="0"/>
              <a:t>yang </a:t>
            </a:r>
            <a:r>
              <a:rPr lang="en-US" altLang="id-ID" sz="2400" dirty="0" err="1"/>
              <a:t>menjelaskan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cakupan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posisi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/>
              <a:t>Karakteristik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pekerjaan-tugas</a:t>
            </a:r>
            <a:r>
              <a:rPr lang="en-US" altLang="id-ID" sz="2400" dirty="0"/>
              <a:t> yang </a:t>
            </a:r>
            <a:r>
              <a:rPr lang="en-US" altLang="id-ID" sz="2400" dirty="0" err="1" smtClean="0"/>
              <a:t>dilakukan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dalam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posisi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/>
              <a:t>Persyaratan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pekerjaan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Karakteristik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pribadi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diperlukan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mengisi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posisi</a:t>
            </a:r>
            <a:endParaRPr lang="en-US" altLang="id-ID" sz="2400" dirty="0"/>
          </a:p>
          <a:p>
            <a:endParaRPr lang="en-US" altLang="id-ID" dirty="0"/>
          </a:p>
          <a:p>
            <a:endParaRPr lang="en-US" altLang="id-ID" dirty="0"/>
          </a:p>
          <a:p>
            <a:endParaRPr lang="en-US" altLang="id-ID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Penilaian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Kinerja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2209800"/>
            <a:ext cx="10058400" cy="3659294"/>
          </a:xfrm>
        </p:spPr>
        <p:txBody>
          <a:bodyPr>
            <a:normAutofit/>
          </a:bodyPr>
          <a:lstStyle/>
          <a:p>
            <a:r>
              <a:rPr lang="en-US" altLang="id-ID" sz="2400" dirty="0" smtClean="0"/>
              <a:t>Proses </a:t>
            </a:r>
            <a:r>
              <a:rPr lang="en-US" altLang="id-ID" sz="2400" dirty="0" err="1"/>
              <a:t>evaluasi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kinerja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kinerja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meliputi</a:t>
            </a:r>
            <a:r>
              <a:rPr lang="en-US" altLang="id-ID" sz="2400" dirty="0" smtClean="0"/>
              <a:t>: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 smtClean="0"/>
              <a:t>Kinerja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perorangan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/>
              <a:t>K</a:t>
            </a:r>
            <a:r>
              <a:rPr lang="en-US" altLang="id-ID" sz="2400" dirty="0" err="1" smtClean="0"/>
              <a:t>ebutuhan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pengembangan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/>
              <a:t>K</a:t>
            </a:r>
            <a:r>
              <a:rPr lang="en-US" altLang="id-ID" sz="2400" dirty="0" err="1" smtClean="0"/>
              <a:t>emajuan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kinerja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organisasi</a:t>
            </a:r>
            <a:endParaRPr lang="en-US" altLang="id-ID" sz="2400" dirty="0"/>
          </a:p>
          <a:p>
            <a:pPr marL="457200" indent="-457200">
              <a:buFont typeface="+mj-lt"/>
              <a:buAutoNum type="arabicPeriod"/>
            </a:pPr>
            <a:r>
              <a:rPr lang="en-US" altLang="id-ID" sz="2400" dirty="0" err="1" smtClean="0"/>
              <a:t>Mengidentifikasi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cara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meningkatkan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kinerja</a:t>
            </a:r>
            <a:endParaRPr lang="en-US" altLang="id-ID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Gaji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dan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Tunjangan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866900" y="2362200"/>
            <a:ext cx="9563100" cy="368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lvl="1">
              <a:lnSpc>
                <a:spcPct val="90000"/>
              </a:lnSpc>
            </a:pPr>
            <a:endParaRPr lang="en-US" altLang="id-ID" b="1" dirty="0" smtClean="0"/>
          </a:p>
          <a:p>
            <a:pPr lvl="3"/>
            <a:r>
              <a:rPr lang="en-US" altLang="id-ID" sz="2400" dirty="0" err="1" smtClean="0"/>
              <a:t>Pimpinan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memutuskan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menawarkan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tingkat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gaji</a:t>
            </a:r>
            <a:endParaRPr lang="en-US" altLang="id-ID" sz="2400" dirty="0"/>
          </a:p>
          <a:p>
            <a:pPr lvl="3"/>
            <a:r>
              <a:rPr lang="en-US" altLang="id-ID" sz="2400" dirty="0" err="1"/>
              <a:t>S</a:t>
            </a:r>
            <a:r>
              <a:rPr lang="en-US" altLang="id-ID" sz="2400" dirty="0" err="1" smtClean="0"/>
              <a:t>truktur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gaji</a:t>
            </a:r>
            <a:endParaRPr lang="en-US" altLang="id-ID" sz="2400" dirty="0"/>
          </a:p>
          <a:p>
            <a:pPr lvl="3"/>
            <a:r>
              <a:rPr lang="en-US" altLang="id-ID" sz="2400" dirty="0" err="1" smtClean="0"/>
              <a:t>Tunjangan</a:t>
            </a:r>
            <a:r>
              <a:rPr lang="en-US" altLang="id-ID" sz="2400" dirty="0" smtClean="0"/>
              <a:t>: </a:t>
            </a:r>
            <a:r>
              <a:rPr lang="en-US" altLang="id-ID" sz="2400" dirty="0" err="1" smtClean="0"/>
              <a:t>jaminan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sosial</a:t>
            </a:r>
            <a:r>
              <a:rPr lang="en-US" altLang="id-ID" sz="2400" dirty="0"/>
              <a:t>, </a:t>
            </a:r>
            <a:r>
              <a:rPr lang="en-US" altLang="id-ID" sz="2400" dirty="0" err="1" smtClean="0"/>
              <a:t>tunjangan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hari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tua</a:t>
            </a:r>
            <a:endParaRPr lang="en-US" altLang="id-ID" sz="2400" dirty="0"/>
          </a:p>
          <a:p>
            <a:pPr lvl="3"/>
            <a:r>
              <a:rPr lang="en-US" altLang="id-ID" sz="2400" dirty="0"/>
              <a:t>Lain-lain </a:t>
            </a:r>
            <a:r>
              <a:rPr lang="en-US" altLang="id-ID" sz="2400" dirty="0" smtClean="0"/>
              <a:t>(</a:t>
            </a:r>
            <a:r>
              <a:rPr lang="en-US" altLang="id-ID" sz="2400" dirty="0" err="1"/>
              <a:t>A</a:t>
            </a:r>
            <a:r>
              <a:rPr lang="en-US" altLang="id-ID" sz="2400" dirty="0" err="1" smtClean="0"/>
              <a:t>suransi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kesehatan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Penitipan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anak</a:t>
            </a:r>
            <a:r>
              <a:rPr lang="en-US" altLang="id-ID" sz="2400" dirty="0" smtClean="0"/>
              <a:t>,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lain-lain) 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Insentif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866900" y="2362200"/>
            <a:ext cx="9563100" cy="368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lvl="1">
              <a:lnSpc>
                <a:spcPct val="90000"/>
              </a:lnSpc>
            </a:pPr>
            <a:endParaRPr lang="en-US" altLang="id-ID" b="1" dirty="0" smtClean="0"/>
          </a:p>
          <a:p>
            <a:pPr lvl="3"/>
            <a:r>
              <a:rPr lang="en-US" altLang="id-ID" sz="2400" dirty="0" smtClean="0"/>
              <a:t>Bonus </a:t>
            </a:r>
            <a:r>
              <a:rPr lang="en-US" altLang="id-ID" sz="2400" dirty="0" err="1" smtClean="0"/>
              <a:t>Tambahan</a:t>
            </a:r>
            <a:endParaRPr lang="en-US" altLang="id-ID" sz="2400" dirty="0" smtClean="0"/>
          </a:p>
          <a:p>
            <a:pPr lvl="3"/>
            <a:r>
              <a:rPr lang="en-US" altLang="id-ID" sz="2400" dirty="0" err="1" smtClean="0"/>
              <a:t>Perjalanan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Wisata</a:t>
            </a:r>
            <a:endParaRPr lang="en-US" altLang="id-ID" sz="2400" dirty="0" smtClean="0"/>
          </a:p>
          <a:p>
            <a:pPr lvl="3"/>
            <a:r>
              <a:rPr lang="en-US" altLang="id-ID" sz="2400" dirty="0" err="1" smtClean="0"/>
              <a:t>Cuti</a:t>
            </a:r>
            <a:endParaRPr lang="en-US" altLang="id-ID" sz="2400" dirty="0"/>
          </a:p>
        </p:txBody>
      </p:sp>
    </p:spTree>
    <p:extLst>
      <p:ext uri="{BB962C8B-B14F-4D97-AF65-F5344CB8AC3E}">
        <p14:creationId xmlns:p14="http://schemas.microsoft.com/office/powerpoint/2010/main" val="329398937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err="1" smtClean="0">
                <a:latin typeface="Arial Black" panose="020B0A04020102020204" pitchFamily="34" charset="0"/>
              </a:rPr>
              <a:t>Karir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dan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Jabatan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>
          <a:xfrm>
            <a:off x="1866900" y="2362200"/>
            <a:ext cx="10096500" cy="368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Seleksi dan promosi secara adil dan kompetitif</a:t>
            </a:r>
            <a:endParaRPr lang="en-US" sz="2400" dirty="0">
              <a:ea typeface="ＭＳ Ｐゴシック" charset="-128"/>
            </a:endParaRP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Menerapkan prinsip </a:t>
            </a:r>
            <a:r>
              <a:rPr lang="id-ID" sz="2400" i="1" dirty="0">
                <a:ea typeface="ＭＳ Ｐゴシック" charset="-128"/>
              </a:rPr>
              <a:t>fairness</a:t>
            </a:r>
            <a:endParaRPr lang="en-US" sz="2400" dirty="0">
              <a:ea typeface="ＭＳ Ｐゴシック" charset="-128"/>
            </a:endParaRP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Penggajian, </a:t>
            </a:r>
            <a:r>
              <a:rPr lang="id-ID" sz="2400" i="1" dirty="0">
                <a:ea typeface="ＭＳ Ｐゴシック" charset="-128"/>
              </a:rPr>
              <a:t>reward and punishment </a:t>
            </a:r>
            <a:r>
              <a:rPr lang="id-ID" sz="2400" dirty="0">
                <a:ea typeface="ＭＳ Ｐゴシック" charset="-128"/>
              </a:rPr>
              <a:t>berbasis kinerja</a:t>
            </a: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Standar integritas dan perilaku untuk kepentingan publik</a:t>
            </a: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Manajemen SDM secara efektif dan efisien</a:t>
            </a:r>
          </a:p>
          <a:p>
            <a:pPr marL="457200" indent="-457200">
              <a:lnSpc>
                <a:spcPts val="25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  <a:defRPr/>
            </a:pPr>
            <a:r>
              <a:rPr lang="id-ID" sz="2400" dirty="0">
                <a:ea typeface="ＭＳ Ｐゴシック" charset="-128"/>
              </a:rPr>
              <a:t>Melindungi pegawai dari intervensi politik dan dari tindakan semena-mena.</a:t>
            </a:r>
          </a:p>
          <a:p>
            <a:pPr marL="201168" lvl="1" indent="0">
              <a:lnSpc>
                <a:spcPct val="90000"/>
              </a:lnSpc>
              <a:buNone/>
            </a:pPr>
            <a:endParaRPr lang="en-US" altLang="id-ID" b="1" dirty="0" smtClean="0"/>
          </a:p>
        </p:txBody>
      </p:sp>
    </p:spTree>
    <p:extLst>
      <p:ext uri="{BB962C8B-B14F-4D97-AF65-F5344CB8AC3E}">
        <p14:creationId xmlns:p14="http://schemas.microsoft.com/office/powerpoint/2010/main" val="1231786116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7048200"/>
              </p:ext>
            </p:extLst>
          </p:nvPr>
        </p:nvGraphicFramePr>
        <p:xfrm>
          <a:off x="145677" y="685800"/>
          <a:ext cx="11900646" cy="597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819"/>
                <a:gridCol w="4629344"/>
                <a:gridCol w="5338483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/>
                        <a:t>SiSTEM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KARIR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JABATAN</a:t>
                      </a:r>
                      <a:endParaRPr lang="id-ID" sz="2200" dirty="0"/>
                    </a:p>
                  </a:txBody>
                  <a:tcPr/>
                </a:tc>
              </a:tr>
              <a:tr h="2775857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KELEBIHAN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Menumbuhkan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kesetiaan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Mendorong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profesionalisme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Membangun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kebersamaan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dan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budaya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kerja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Taat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menjalankan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peraturan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perundang-undangan</a:t>
                      </a:r>
                      <a:r>
                        <a:rPr lang="en-US" sz="2200" dirty="0" smtClean="0"/>
                        <a:t>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Dapat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disesentralisasikan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Mudah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beradaptasi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terhadap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kebutuhan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kompetensi</a:t>
                      </a:r>
                      <a:r>
                        <a:rPr lang="en-US" sz="2200" dirty="0" smtClean="0"/>
                        <a:t> yang </a:t>
                      </a:r>
                      <a:r>
                        <a:rPr lang="en-US" sz="2200" dirty="0" err="1" smtClean="0"/>
                        <a:t>berbeda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untuk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jabatan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tertentu</a:t>
                      </a:r>
                      <a:r>
                        <a:rPr lang="en-US" sz="2200" dirty="0" smtClean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Mudah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untuk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pengaturan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kepegawaian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kompensasi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serta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upah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sesuai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keadaan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perekonomian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Mudah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mencapai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kondisi</a:t>
                      </a:r>
                      <a:r>
                        <a:rPr lang="en-US" sz="2200" dirty="0" smtClean="0"/>
                        <a:t> yang </a:t>
                      </a:r>
                      <a:r>
                        <a:rPr lang="en-US" sz="2200" dirty="0" err="1" smtClean="0"/>
                        <a:t>berorientasi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kinerja</a:t>
                      </a:r>
                      <a:r>
                        <a:rPr lang="en-US" sz="2200" dirty="0" smtClean="0"/>
                        <a:t>. </a:t>
                      </a:r>
                      <a:endParaRPr lang="id-ID" sz="2200" dirty="0"/>
                    </a:p>
                  </a:txBody>
                  <a:tcPr/>
                </a:tc>
              </a:tr>
              <a:tr h="2177143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KEKURANGAN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Menghasilkan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generalis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bukan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spesialis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Cenderung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statis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kaku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Cenderung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hanya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menghindari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sanksi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daripada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kinerja</a:t>
                      </a:r>
                      <a:r>
                        <a:rPr lang="en-US" sz="220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Dapat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tangguh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terhadap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sistem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politik</a:t>
                      </a:r>
                      <a:endParaRPr lang="id-ID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Biaya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transasaksi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baseline="0" dirty="0" err="1" smtClean="0"/>
                        <a:t>tinggi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Tidak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menciptakan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kebersamaan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dan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budaya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kerja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Rentan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terhadap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tekanan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Rentan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terhadap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kepatuhan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buta</a:t>
                      </a:r>
                      <a:endParaRPr lang="en-US" sz="2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200" dirty="0" err="1" smtClean="0"/>
                        <a:t>Sangat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rentan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terhadap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intervensi</a:t>
                      </a:r>
                      <a:r>
                        <a:rPr lang="en-US" sz="2200" dirty="0" smtClean="0"/>
                        <a:t> </a:t>
                      </a:r>
                      <a:r>
                        <a:rPr lang="en-US" sz="2200" dirty="0" err="1" smtClean="0"/>
                        <a:t>politik</a:t>
                      </a:r>
                      <a:endParaRPr lang="id-ID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38200" y="-381000"/>
            <a:ext cx="10058400" cy="1450757"/>
          </a:xfrm>
          <a:prstGeom prst="rect">
            <a:avLst/>
          </a:prstGeom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id-ID" sz="3200" dirty="0" err="1" smtClean="0">
                <a:latin typeface="Arial Black" panose="020B0A04020102020204" pitchFamily="34" charset="0"/>
              </a:rPr>
              <a:t>Sistem</a:t>
            </a:r>
            <a:r>
              <a:rPr lang="en-US" altLang="id-ID" sz="3200" smtClean="0">
                <a:latin typeface="Arial Black" panose="020B0A04020102020204" pitchFamily="34" charset="0"/>
              </a:rPr>
              <a:t> Karir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dan</a:t>
            </a:r>
            <a:r>
              <a:rPr lang="en-US" altLang="id-ID" sz="3200" dirty="0" smtClean="0">
                <a:latin typeface="Arial Black" panose="020B0A04020102020204" pitchFamily="34" charset="0"/>
              </a:rPr>
              <a:t> 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Jabatan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42220"/>
      </p:ext>
    </p:extLst>
  </p:cSld>
  <p:clrMapOvr>
    <a:masterClrMapping/>
  </p:clrMapOvr>
  <p:transition>
    <p:checker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46482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Terima</a:t>
            </a:r>
            <a:r>
              <a:rPr lang="en-US" dirty="0" smtClean="0">
                <a:latin typeface="Segoe UI Black" panose="020B0A02040204020203" pitchFamily="34" charset="0"/>
                <a:ea typeface="Segoe UI Black" panose="020B0A02040204020203" pitchFamily="34" charset="0"/>
              </a:rPr>
              <a:t> </a:t>
            </a:r>
            <a:r>
              <a:rPr lang="en-US" dirty="0" err="1" smtClean="0">
                <a:latin typeface="Segoe UI Black" panose="020B0A02040204020203" pitchFamily="34" charset="0"/>
                <a:ea typeface="Segoe UI Black" panose="020B0A02040204020203" pitchFamily="34" charset="0"/>
              </a:rPr>
              <a:t>Kasih</a:t>
            </a:r>
            <a:endParaRPr lang="id-ID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841146"/>
      </p:ext>
    </p:extLst>
  </p:cSld>
  <p:clrMapOvr>
    <a:masterClrMapping/>
  </p:clrMapOvr>
  <p:transition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Manajemen SDM 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845734"/>
            <a:ext cx="9723120" cy="4023360"/>
          </a:xfrm>
        </p:spPr>
        <p:txBody>
          <a:bodyPr/>
          <a:lstStyle/>
          <a:p>
            <a:endParaRPr lang="id-ID" altLang="id-ID" dirty="0"/>
          </a:p>
          <a:p>
            <a:r>
              <a:rPr lang="en-US" altLang="id-ID" sz="2400" dirty="0"/>
              <a:t>Proses </a:t>
            </a:r>
            <a:r>
              <a:rPr lang="en-US" altLang="id-ID" sz="2400" dirty="0" err="1"/>
              <a:t>perencanaan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pengorganisasian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pengarahan</a:t>
            </a:r>
            <a:r>
              <a:rPr lang="en-US" altLang="id-ID" sz="2400" dirty="0"/>
              <a:t> </a:t>
            </a:r>
            <a:r>
              <a:rPr lang="en-US" altLang="id-ID" sz="2400" dirty="0" smtClean="0"/>
              <a:t>(</a:t>
            </a:r>
            <a:r>
              <a:rPr lang="id-ID" altLang="id-ID" sz="2400" dirty="0" smtClean="0"/>
              <a:t>memberi </a:t>
            </a:r>
            <a:r>
              <a:rPr lang="en-US" altLang="id-ID" sz="2400" dirty="0" err="1" smtClean="0"/>
              <a:t>memotivasi</a:t>
            </a:r>
            <a:r>
              <a:rPr lang="en-US" altLang="id-ID" sz="2400" dirty="0"/>
              <a:t>),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pengendalian</a:t>
            </a:r>
            <a:r>
              <a:rPr lang="en-US" altLang="id-ID" sz="2400" dirty="0" smtClean="0"/>
              <a:t>, </a:t>
            </a:r>
            <a:r>
              <a:rPr lang="en-US" altLang="id-ID" sz="2400" dirty="0" err="1"/>
              <a:t>pengadaan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pengembangan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kompensasi</a:t>
            </a:r>
            <a:r>
              <a:rPr lang="en-US" altLang="id-ID" sz="2400" dirty="0"/>
              <a:t>, </a:t>
            </a:r>
            <a:r>
              <a:rPr lang="en-US" altLang="id-ID" sz="2400" dirty="0" err="1"/>
              <a:t>integrasi</a:t>
            </a:r>
            <a:r>
              <a:rPr lang="en-US" altLang="id-ID" sz="2400" dirty="0"/>
              <a:t>, </a:t>
            </a:r>
            <a:r>
              <a:rPr lang="en-US" altLang="id-ID" sz="2400" dirty="0" err="1" smtClean="0"/>
              <a:t>pem</a:t>
            </a:r>
            <a:r>
              <a:rPr lang="id-ID" altLang="id-ID" sz="2400" dirty="0" smtClean="0"/>
              <a:t>berdayaan</a:t>
            </a:r>
            <a:r>
              <a:rPr lang="en-US" altLang="id-ID" sz="2400" dirty="0" smtClean="0"/>
              <a:t>,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id-ID" altLang="id-ID" sz="2400" dirty="0" smtClean="0"/>
              <a:t>penjenjangan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sumber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daya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manusia</a:t>
            </a:r>
            <a:r>
              <a:rPr lang="id-ID" altLang="id-ID" sz="2400" dirty="0" smtClean="0"/>
              <a:t>, se</a:t>
            </a:r>
            <a:r>
              <a:rPr lang="en-US" altLang="id-ID" sz="2400" dirty="0" err="1" smtClean="0"/>
              <a:t>hingga</a:t>
            </a:r>
            <a:r>
              <a:rPr lang="en-US" altLang="id-ID" sz="2400" dirty="0" smtClean="0"/>
              <a:t> </a:t>
            </a:r>
            <a:r>
              <a:rPr lang="id-ID" altLang="id-ID" sz="2400" dirty="0" smtClean="0"/>
              <a:t>memenuhi harapan </a:t>
            </a:r>
            <a:r>
              <a:rPr lang="en-US" altLang="id-ID" sz="2400" dirty="0" err="1" smtClean="0"/>
              <a:t>organisasi</a:t>
            </a:r>
            <a:r>
              <a:rPr lang="en-US" altLang="id-ID" sz="2400" dirty="0"/>
              <a:t>, </a:t>
            </a:r>
            <a:r>
              <a:rPr lang="id-ID" altLang="id-ID" sz="2400" dirty="0" smtClean="0"/>
              <a:t>pegawai</a:t>
            </a:r>
            <a:r>
              <a:rPr lang="en-US" altLang="id-ID" sz="2400" dirty="0" smtClean="0"/>
              <a:t>,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masyarakat</a:t>
            </a:r>
            <a:endParaRPr lang="en-US" altLang="id-ID" sz="2400" dirty="0"/>
          </a:p>
          <a:p>
            <a:endParaRPr lang="en-US" altLang="id-ID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057400"/>
            <a:ext cx="9829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lnSpcReduction="10000"/>
          </a:bodyPr>
          <a:lstStyle/>
          <a:p>
            <a:pPr>
              <a:buNone/>
            </a:pPr>
            <a:r>
              <a:rPr lang="id-ID" altLang="id-ID" sz="2400" dirty="0" smtClean="0"/>
              <a:t>	</a:t>
            </a:r>
            <a:r>
              <a:rPr lang="en-US" altLang="id-ID" sz="2400" dirty="0" err="1" smtClean="0"/>
              <a:t>Manajemen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sumber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daya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manusia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mencakup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semua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kegiatan</a:t>
            </a:r>
            <a:r>
              <a:rPr lang="en-US" altLang="id-ID" sz="2400" dirty="0"/>
              <a:t> yang </a:t>
            </a:r>
            <a:r>
              <a:rPr lang="en-US" altLang="id-ID" sz="2400" dirty="0" err="1"/>
              <a:t>digunakan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id-ID" altLang="id-ID" sz="2400" dirty="0" smtClean="0"/>
              <a:t>meningkatkan, </a:t>
            </a:r>
            <a:r>
              <a:rPr lang="en-US" altLang="id-ID" sz="2400" dirty="0" err="1" smtClean="0"/>
              <a:t>mempertahankan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memastikan</a:t>
            </a:r>
            <a:r>
              <a:rPr lang="en-US" altLang="id-ID" sz="2400" dirty="0" smtClean="0"/>
              <a:t> </a:t>
            </a:r>
            <a:r>
              <a:rPr lang="id-ID" altLang="id-ID" sz="2400" dirty="0" smtClean="0"/>
              <a:t>kinerja pegawai </a:t>
            </a:r>
            <a:r>
              <a:rPr lang="en-US" altLang="id-ID" sz="2400" dirty="0" err="1" smtClean="0"/>
              <a:t>dalam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memenuhi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tujuan</a:t>
            </a:r>
            <a:r>
              <a:rPr lang="en-US" altLang="id-ID" sz="2400" dirty="0"/>
              <a:t> </a:t>
            </a:r>
            <a:r>
              <a:rPr lang="id-ID" altLang="id-ID" sz="2400" dirty="0" smtClean="0"/>
              <a:t>instansi</a:t>
            </a:r>
          </a:p>
          <a:p>
            <a:pPr>
              <a:buNone/>
            </a:pPr>
            <a:endParaRPr lang="id-ID" altLang="id-ID" sz="2400" dirty="0">
              <a:solidFill>
                <a:srgbClr val="500093"/>
              </a:solidFill>
            </a:endParaRPr>
          </a:p>
          <a:p>
            <a:pPr>
              <a:buNone/>
            </a:pPr>
            <a:r>
              <a:rPr lang="id-ID" altLang="id-ID" sz="2400" dirty="0" smtClean="0"/>
              <a:t>	</a:t>
            </a:r>
            <a:r>
              <a:rPr lang="en-US" altLang="id-ID" sz="2400" dirty="0" err="1" smtClean="0"/>
              <a:t>Kegiatan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ini</a:t>
            </a:r>
            <a:r>
              <a:rPr lang="en-US" altLang="id-ID" sz="2400" dirty="0"/>
              <a:t> </a:t>
            </a:r>
            <a:r>
              <a:rPr lang="id-ID" altLang="id-ID" sz="2400" dirty="0"/>
              <a:t>m</a:t>
            </a:r>
            <a:r>
              <a:rPr lang="id-ID" altLang="id-ID" sz="2400" dirty="0" smtClean="0"/>
              <a:t>enyangkut:</a:t>
            </a:r>
            <a:endParaRPr lang="en-US" altLang="id-ID" sz="2400" dirty="0"/>
          </a:p>
          <a:p>
            <a:pPr lvl="2">
              <a:buFontTx/>
              <a:buNone/>
            </a:pPr>
            <a:r>
              <a:rPr lang="en-US" altLang="id-ID" sz="2400" dirty="0"/>
              <a:t>1. </a:t>
            </a:r>
            <a:r>
              <a:rPr lang="id-ID" altLang="id-ID" sz="2400" dirty="0" err="1" smtClean="0"/>
              <a:t>S</a:t>
            </a:r>
            <a:r>
              <a:rPr lang="en-US" altLang="id-ID" sz="2400" dirty="0" err="1" smtClean="0"/>
              <a:t>eleksi</a:t>
            </a:r>
            <a:r>
              <a:rPr lang="en-US" altLang="id-ID" sz="2400" dirty="0" smtClean="0"/>
              <a:t> </a:t>
            </a:r>
            <a:r>
              <a:rPr lang="id-ID" altLang="id-ID" sz="2400" dirty="0" smtClean="0"/>
              <a:t>dan Pengadaan</a:t>
            </a:r>
            <a:r>
              <a:rPr lang="en-US" altLang="id-ID" sz="2400" dirty="0" smtClean="0"/>
              <a:t> </a:t>
            </a:r>
            <a:r>
              <a:rPr lang="id-ID" altLang="id-ID" sz="2400" dirty="0" smtClean="0"/>
              <a:t>(R</a:t>
            </a:r>
            <a:r>
              <a:rPr lang="en-US" altLang="id-ID" sz="2400" dirty="0" err="1" smtClean="0"/>
              <a:t>ekrutmen</a:t>
            </a:r>
            <a:r>
              <a:rPr lang="id-ID" altLang="id-ID" sz="2400" dirty="0" smtClean="0"/>
              <a:t>)</a:t>
            </a:r>
            <a:r>
              <a:rPr lang="en-US" altLang="id-ID" sz="2400" dirty="0" smtClean="0"/>
              <a:t>.</a:t>
            </a:r>
            <a:endParaRPr lang="en-US" altLang="id-ID" sz="2400" dirty="0"/>
          </a:p>
          <a:p>
            <a:pPr lvl="2">
              <a:buFontTx/>
              <a:buNone/>
            </a:pPr>
            <a:r>
              <a:rPr lang="en-US" altLang="id-ID" sz="2400" dirty="0"/>
              <a:t>2. </a:t>
            </a:r>
            <a:r>
              <a:rPr lang="id-ID" altLang="id-ID" sz="2400" dirty="0" err="1" smtClean="0"/>
              <a:t>P</a:t>
            </a:r>
            <a:r>
              <a:rPr lang="en-US" altLang="id-ID" sz="2400" dirty="0" err="1" smtClean="0"/>
              <a:t>elatihan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id-ID" altLang="id-ID" sz="2400" dirty="0" err="1" smtClean="0"/>
              <a:t>P</a:t>
            </a:r>
            <a:r>
              <a:rPr lang="en-US" altLang="id-ID" sz="2400" dirty="0" err="1" smtClean="0"/>
              <a:t>engembangan</a:t>
            </a:r>
            <a:r>
              <a:rPr lang="en-US" altLang="id-ID" sz="2400" dirty="0"/>
              <a:t>.</a:t>
            </a:r>
          </a:p>
          <a:p>
            <a:pPr lvl="2">
              <a:buFontTx/>
              <a:buNone/>
            </a:pPr>
            <a:r>
              <a:rPr lang="en-US" altLang="id-ID" sz="2400" dirty="0"/>
              <a:t>3. </a:t>
            </a:r>
            <a:r>
              <a:rPr lang="id-ID" altLang="id-ID" sz="2400" dirty="0" err="1" smtClean="0"/>
              <a:t>P</a:t>
            </a:r>
            <a:r>
              <a:rPr lang="en-US" altLang="id-ID" sz="2400" dirty="0" err="1" smtClean="0"/>
              <a:t>enilaian</a:t>
            </a:r>
            <a:r>
              <a:rPr lang="en-US" altLang="id-ID" sz="2400" dirty="0" smtClean="0"/>
              <a:t> </a:t>
            </a:r>
            <a:r>
              <a:rPr lang="id-ID" altLang="id-ID" sz="2400" dirty="0" err="1" smtClean="0"/>
              <a:t>K</a:t>
            </a:r>
            <a:r>
              <a:rPr lang="en-US" altLang="id-ID" sz="2400" dirty="0" err="1" smtClean="0"/>
              <a:t>inerja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id-ID" altLang="id-ID" sz="2400" dirty="0" smtClean="0"/>
              <a:t>Koreksi</a:t>
            </a:r>
            <a:endParaRPr lang="en-US" altLang="id-ID" sz="2400" dirty="0"/>
          </a:p>
          <a:p>
            <a:pPr lvl="2">
              <a:buFontTx/>
              <a:buNone/>
            </a:pPr>
            <a:r>
              <a:rPr lang="en-US" altLang="id-ID" sz="2400" dirty="0"/>
              <a:t>4. </a:t>
            </a:r>
            <a:r>
              <a:rPr lang="id-ID" altLang="id-ID" sz="2400" dirty="0"/>
              <a:t>G</a:t>
            </a:r>
            <a:r>
              <a:rPr lang="id-ID" altLang="id-ID" sz="2400" dirty="0" smtClean="0"/>
              <a:t>aji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dan</a:t>
            </a:r>
            <a:r>
              <a:rPr lang="en-US" altLang="id-ID" sz="2400" dirty="0"/>
              <a:t> </a:t>
            </a:r>
            <a:r>
              <a:rPr lang="id-ID" altLang="id-ID" sz="2400" dirty="0"/>
              <a:t>T</a:t>
            </a:r>
            <a:r>
              <a:rPr lang="id-ID" altLang="id-ID" sz="2400" dirty="0" smtClean="0"/>
              <a:t>unjangan</a:t>
            </a:r>
            <a:r>
              <a:rPr lang="en-US" altLang="id-ID" sz="2400" dirty="0" smtClean="0"/>
              <a:t>.</a:t>
            </a:r>
            <a:endParaRPr lang="en-US" altLang="id-ID" sz="2400" dirty="0"/>
          </a:p>
          <a:p>
            <a:pPr lvl="2">
              <a:buFontTx/>
              <a:buNone/>
            </a:pPr>
            <a:r>
              <a:rPr lang="en-US" altLang="id-ID" sz="2400" dirty="0"/>
              <a:t>5. </a:t>
            </a:r>
            <a:r>
              <a:rPr lang="id-ID" altLang="id-ID" sz="2400" dirty="0" smtClean="0"/>
              <a:t>Hubungan Kepegawaian</a:t>
            </a:r>
            <a:r>
              <a:rPr lang="en-US" altLang="id-ID" sz="2400" dirty="0" smtClean="0"/>
              <a:t>.</a:t>
            </a:r>
            <a:endParaRPr lang="en-US" altLang="id-ID" sz="2400" dirty="0"/>
          </a:p>
          <a:p>
            <a:pPr lvl="2">
              <a:buFontTx/>
              <a:buNone/>
            </a:pPr>
            <a:endParaRPr lang="en-US" altLang="id-ID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Cakupan Manajemen SDM 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278731" y="2133600"/>
            <a:ext cx="9634537" cy="3287712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lnSpcReduction="10000"/>
          </a:bodyPr>
          <a:lstStyle/>
          <a:p>
            <a:pPr lvl="1">
              <a:lnSpc>
                <a:spcPct val="90000"/>
              </a:lnSpc>
            </a:pPr>
            <a:endParaRPr lang="id-ID" altLang="id-ID" dirty="0">
              <a:solidFill>
                <a:srgbClr val="081D58"/>
              </a:solidFill>
            </a:endParaRPr>
          </a:p>
          <a:p>
            <a:pPr marL="201168" lvl="1" indent="0">
              <a:buNone/>
            </a:pPr>
            <a:r>
              <a:rPr lang="id-ID" altLang="id-ID" sz="2400" dirty="0"/>
              <a:t>Perencanaan SDM mencakup semua kegiatan </a:t>
            </a:r>
            <a:r>
              <a:rPr lang="id-ID" altLang="id-ID" sz="2400" dirty="0" smtClean="0"/>
              <a:t>yang  dilakukan </a:t>
            </a:r>
            <a:r>
              <a:rPr lang="id-ID" altLang="id-ID" sz="2400" dirty="0"/>
              <a:t>untuk </a:t>
            </a:r>
            <a:r>
              <a:rPr lang="id-ID" altLang="id-ID" sz="2400" dirty="0" smtClean="0"/>
              <a:t>memenuhi kebutuhan SDM saat </a:t>
            </a:r>
            <a:r>
              <a:rPr lang="id-ID" altLang="id-ID" sz="2400" dirty="0"/>
              <a:t>ini dan </a:t>
            </a:r>
            <a:r>
              <a:rPr lang="id-ID" altLang="id-ID" sz="2400" dirty="0" smtClean="0"/>
              <a:t>SDM masa </a:t>
            </a:r>
            <a:r>
              <a:rPr lang="id-ID" altLang="id-ID" sz="2400" dirty="0"/>
              <a:t>depan</a:t>
            </a:r>
            <a:r>
              <a:rPr lang="id-ID" altLang="id-ID" sz="2400" dirty="0" smtClean="0"/>
              <a:t>.</a:t>
            </a:r>
          </a:p>
          <a:p>
            <a:pPr marL="201168" lvl="1" indent="0">
              <a:buNone/>
            </a:pPr>
            <a:endParaRPr lang="id-ID" altLang="id-ID" sz="2400" dirty="0"/>
          </a:p>
          <a:p>
            <a:pPr marL="544068" lvl="1" indent="-342900">
              <a:buFont typeface="+mj-lt"/>
              <a:buAutoNum type="arabicPeriod"/>
            </a:pPr>
            <a:r>
              <a:rPr lang="id-ID" altLang="id-ID" sz="2400" dirty="0"/>
              <a:t>Harus dilakukan sebelum perekrutan dan seleksi</a:t>
            </a:r>
          </a:p>
          <a:p>
            <a:pPr marL="544068" lvl="1" indent="-342900">
              <a:buFont typeface="+mj-lt"/>
              <a:buAutoNum type="arabicPeriod"/>
            </a:pPr>
            <a:r>
              <a:rPr lang="id-ID" altLang="id-ID" sz="2400" dirty="0" smtClean="0"/>
              <a:t>Analisis kebutuhan pegawai dibuat dengan memperkirakan jumlah dan kualifikasi yang diperlukan.</a:t>
            </a:r>
          </a:p>
          <a:p>
            <a:pPr marL="544068" lvl="1" indent="-342900">
              <a:buFont typeface="+mj-lt"/>
              <a:buAutoNum type="arabicPeriod"/>
            </a:pPr>
            <a:r>
              <a:rPr lang="id-ID" altLang="id-ID" sz="2400" dirty="0" smtClean="0"/>
              <a:t>Perkiraan kebutuhan mempertimbangkan ketersediaan dan kualifikasi pekerja saat ini </a:t>
            </a:r>
            <a:r>
              <a:rPr lang="en-US" altLang="id-ID" sz="2400" dirty="0" err="1" smtClean="0"/>
              <a:t>dan</a:t>
            </a:r>
            <a:r>
              <a:rPr lang="en-US" altLang="id-ID" sz="2400" smtClean="0"/>
              <a:t> </a:t>
            </a:r>
            <a:r>
              <a:rPr lang="id-ID" altLang="id-ID" sz="2400" smtClean="0"/>
              <a:t>pasar </a:t>
            </a:r>
            <a:r>
              <a:rPr lang="id-ID" altLang="id-ID" sz="2400" dirty="0" smtClean="0"/>
              <a:t>tenaga kerja.</a:t>
            </a:r>
          </a:p>
          <a:p>
            <a:pPr marL="201168" lvl="1" indent="0">
              <a:lnSpc>
                <a:spcPct val="90000"/>
              </a:lnSpc>
              <a:buNone/>
            </a:pPr>
            <a:endParaRPr lang="id-ID" altLang="id-ID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Perencanaan SDM 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K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omponen</a:t>
            </a:r>
            <a:r>
              <a:rPr lang="id-ID" altLang="id-ID" sz="3200" dirty="0" smtClean="0">
                <a:latin typeface="Arial Black" panose="020B0A04020102020204" pitchFamily="34" charset="0"/>
              </a:rPr>
              <a:t> MSDM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737360"/>
            <a:ext cx="10134600" cy="451104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lnSpcReduction="10000"/>
          </a:bodyPr>
          <a:lstStyle/>
          <a:p>
            <a:pPr marL="0" lvl="3" indent="0">
              <a:buNone/>
            </a:pPr>
            <a:r>
              <a:rPr lang="id-ID" altLang="id-ID" sz="2400" dirty="0" smtClean="0"/>
              <a:t>Komponen harus konsisten dengan struktur organisasi, dan tugas serta fungsi instansi. Uraiannya:</a:t>
            </a:r>
          </a:p>
          <a:p>
            <a:pPr marL="0" lvl="3" indent="0">
              <a:buNone/>
            </a:pPr>
            <a:endParaRPr lang="id-ID" altLang="id-ID" sz="2400" dirty="0" smtClean="0"/>
          </a:p>
          <a:p>
            <a:pPr marL="909828" lvl="3" indent="-342900">
              <a:buFont typeface="+mj-lt"/>
              <a:buAutoNum type="arabicPeriod"/>
            </a:pPr>
            <a:r>
              <a:rPr lang="id-ID" altLang="id-ID" sz="2400" dirty="0" smtClean="0"/>
              <a:t>Perekrutan</a:t>
            </a:r>
            <a:r>
              <a:rPr lang="id-ID" altLang="id-ID" sz="2400" dirty="0"/>
              <a:t>: </a:t>
            </a:r>
            <a:r>
              <a:rPr lang="id-ID" altLang="id-ID" sz="2400" dirty="0" smtClean="0"/>
              <a:t>mengidentifikasi dan mengelompokkan pelamar </a:t>
            </a:r>
            <a:r>
              <a:rPr lang="id-ID" altLang="id-ID" sz="2400" dirty="0"/>
              <a:t>yang memenuhi syarat.</a:t>
            </a:r>
          </a:p>
          <a:p>
            <a:pPr marL="909828" lvl="3" indent="-342900">
              <a:buFont typeface="+mj-lt"/>
              <a:buAutoNum type="arabicPeriod"/>
            </a:pPr>
            <a:r>
              <a:rPr lang="id-ID" altLang="id-ID" sz="2400" dirty="0" smtClean="0"/>
              <a:t>Seleksi</a:t>
            </a:r>
            <a:r>
              <a:rPr lang="id-ID" altLang="id-ID" sz="2400" dirty="0"/>
              <a:t>: menentukan kualifikasi </a:t>
            </a:r>
            <a:r>
              <a:rPr lang="id-ID" altLang="id-ID" sz="2400" dirty="0" smtClean="0"/>
              <a:t>dan potensi yang sesuai dengan pekerjaan</a:t>
            </a:r>
            <a:r>
              <a:rPr lang="id-ID" altLang="id-ID" sz="2400" dirty="0"/>
              <a:t>.  </a:t>
            </a:r>
          </a:p>
          <a:p>
            <a:pPr marL="909828" lvl="3" indent="-342900">
              <a:buFont typeface="+mj-lt"/>
              <a:buAutoNum type="arabicPeriod"/>
            </a:pPr>
            <a:r>
              <a:rPr lang="id-ID" altLang="id-ID" sz="2400" dirty="0"/>
              <a:t>Pelatihan </a:t>
            </a:r>
            <a:r>
              <a:rPr lang="id-ID" altLang="id-ID" sz="2400" dirty="0" smtClean="0"/>
              <a:t>dan </a:t>
            </a:r>
            <a:r>
              <a:rPr lang="id-ID" altLang="id-ID" sz="2400" dirty="0"/>
              <a:t>pengembangan: proses berkelanjutan untuk mengembangkan kemampuan dan keterampilan pekerja.</a:t>
            </a:r>
          </a:p>
          <a:p>
            <a:pPr marL="909828" lvl="3" indent="-342900">
              <a:buFont typeface="+mj-lt"/>
              <a:buAutoNum type="arabicPeriod"/>
            </a:pPr>
            <a:r>
              <a:rPr lang="id-ID" altLang="id-ID" sz="2400" dirty="0"/>
              <a:t>Penilaian kinerja </a:t>
            </a:r>
            <a:r>
              <a:rPr lang="id-ID" altLang="id-ID" sz="2400" dirty="0" smtClean="0"/>
              <a:t>dan umpan </a:t>
            </a:r>
            <a:r>
              <a:rPr lang="id-ID" altLang="id-ID" sz="2400" dirty="0"/>
              <a:t>balik: memberikan informasi tentang bagaimana untuk melatih, memotivasi, dan imbalan pekerja. </a:t>
            </a:r>
            <a:r>
              <a:rPr lang="id-ID" altLang="id-ID" sz="2400" dirty="0" smtClean="0"/>
              <a:t>Pimpinan dapat </a:t>
            </a:r>
            <a:r>
              <a:rPr lang="id-ID" altLang="id-ID" sz="2400" dirty="0"/>
              <a:t>mengevaluasi dan kemudian memberikan umpan balik untuk meningkatkan kinerja pekerja.</a:t>
            </a:r>
          </a:p>
          <a:p>
            <a:pPr lvl="3"/>
            <a:endParaRPr lang="id-ID" altLang="id-ID" dirty="0"/>
          </a:p>
          <a:p>
            <a:pPr lvl="3"/>
            <a:endParaRPr lang="en-US" altLang="id-ID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870075" y="2209800"/>
            <a:ext cx="8451850" cy="2819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altLang="id-ID" sz="2400" dirty="0" smtClean="0">
                <a:solidFill>
                  <a:schemeClr val="tx1"/>
                </a:solidFill>
              </a:rPr>
              <a:t>Gaji </a:t>
            </a:r>
            <a:r>
              <a:rPr lang="en-US" altLang="id-ID" sz="2400" dirty="0" err="1" smtClean="0">
                <a:solidFill>
                  <a:schemeClr val="tx1"/>
                </a:solidFill>
              </a:rPr>
              <a:t>dan</a:t>
            </a:r>
            <a:r>
              <a:rPr lang="en-US" altLang="id-ID" sz="2400" dirty="0" smtClean="0">
                <a:solidFill>
                  <a:schemeClr val="tx1"/>
                </a:solidFill>
              </a:rPr>
              <a:t> </a:t>
            </a:r>
            <a:r>
              <a:rPr lang="id-ID" altLang="id-ID" sz="2400" dirty="0" smtClean="0">
                <a:solidFill>
                  <a:schemeClr val="tx1"/>
                </a:solidFill>
              </a:rPr>
              <a:t>Tunjangan</a:t>
            </a:r>
            <a:r>
              <a:rPr lang="en-US" altLang="id-ID" sz="2400" dirty="0" smtClean="0">
                <a:solidFill>
                  <a:schemeClr val="tx1"/>
                </a:solidFill>
              </a:rPr>
              <a:t>: </a:t>
            </a:r>
            <a:r>
              <a:rPr lang="en-US" altLang="id-ID" sz="2400" dirty="0" err="1">
                <a:solidFill>
                  <a:schemeClr val="tx1"/>
                </a:solidFill>
              </a:rPr>
              <a:t>karyawan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berkinerja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tinggi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harus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dihargai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dengan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</a:rPr>
              <a:t>menaikkan</a:t>
            </a:r>
            <a:r>
              <a:rPr lang="id-ID" altLang="id-ID" sz="2400" dirty="0" smtClean="0">
                <a:solidFill>
                  <a:schemeClr val="tx1"/>
                </a:solidFill>
              </a:rPr>
              <a:t> atau memberikan </a:t>
            </a:r>
            <a:r>
              <a:rPr lang="en-US" altLang="id-ID" sz="2400" dirty="0" smtClean="0">
                <a:solidFill>
                  <a:schemeClr val="tx1"/>
                </a:solidFill>
              </a:rPr>
              <a:t>bonus</a:t>
            </a:r>
            <a:r>
              <a:rPr lang="en-US" altLang="id-ID" sz="2400" dirty="0">
                <a:solidFill>
                  <a:schemeClr val="tx1"/>
                </a:solidFill>
              </a:rPr>
              <a:t>. </a:t>
            </a:r>
          </a:p>
          <a:p>
            <a:pPr marL="547688" indent="-101600">
              <a:buClrTx/>
              <a:buFont typeface="+mj-lt"/>
              <a:buAutoNum type="alphaLcPeriod"/>
            </a:pPr>
            <a:r>
              <a:rPr lang="en-US" altLang="id-ID" sz="2400" dirty="0" err="1">
                <a:solidFill>
                  <a:schemeClr val="tx1"/>
                </a:solidFill>
              </a:rPr>
              <a:t>Peningkatan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id-ID" altLang="id-ID" sz="2400" dirty="0" smtClean="0">
                <a:solidFill>
                  <a:schemeClr val="tx1"/>
                </a:solidFill>
              </a:rPr>
              <a:t>atau </a:t>
            </a:r>
            <a:r>
              <a:rPr lang="en-US" altLang="id-ID" sz="2400" dirty="0" err="1" smtClean="0">
                <a:solidFill>
                  <a:schemeClr val="tx1"/>
                </a:solidFill>
              </a:rPr>
              <a:t>memberikan</a:t>
            </a:r>
            <a:r>
              <a:rPr lang="en-US" altLang="id-ID" sz="2400" dirty="0" smtClean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insentif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tambahan</a:t>
            </a:r>
            <a:r>
              <a:rPr lang="en-US" altLang="id-ID" sz="2400" dirty="0">
                <a:solidFill>
                  <a:schemeClr val="tx1"/>
                </a:solidFill>
              </a:rPr>
              <a:t>. </a:t>
            </a:r>
          </a:p>
          <a:p>
            <a:pPr marL="547688" indent="-101600">
              <a:buClrTx/>
              <a:buFont typeface="+mj-lt"/>
              <a:buAutoNum type="alphaLcPeriod"/>
            </a:pPr>
            <a:r>
              <a:rPr lang="id-ID" altLang="id-ID" sz="2400" dirty="0" smtClean="0">
                <a:solidFill>
                  <a:schemeClr val="tx1"/>
                </a:solidFill>
              </a:rPr>
              <a:t>Tunjangan</a:t>
            </a:r>
            <a:r>
              <a:rPr lang="en-US" altLang="id-ID" sz="2400" dirty="0" smtClean="0">
                <a:solidFill>
                  <a:schemeClr val="tx1"/>
                </a:solidFill>
              </a:rPr>
              <a:t>, </a:t>
            </a:r>
            <a:r>
              <a:rPr lang="en-US" altLang="id-ID" sz="2400" dirty="0" err="1">
                <a:solidFill>
                  <a:schemeClr val="tx1"/>
                </a:solidFill>
              </a:rPr>
              <a:t>seperti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asuransi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kesehatan</a:t>
            </a:r>
            <a:r>
              <a:rPr lang="en-US" altLang="id-ID" sz="2400" dirty="0">
                <a:solidFill>
                  <a:schemeClr val="tx1"/>
                </a:solidFill>
              </a:rPr>
              <a:t>, </a:t>
            </a:r>
            <a:r>
              <a:rPr lang="id-ID" altLang="id-ID" sz="2400" dirty="0" smtClean="0">
                <a:solidFill>
                  <a:schemeClr val="tx1"/>
                </a:solidFill>
              </a:rPr>
              <a:t>tunjangan hari tua</a:t>
            </a:r>
            <a:endParaRPr lang="en-US" altLang="id-ID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altLang="id-ID" sz="2400" dirty="0" err="1">
                <a:solidFill>
                  <a:schemeClr val="tx1"/>
                </a:solidFill>
              </a:rPr>
              <a:t>Hubungan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id-ID" altLang="id-ID" sz="2400" dirty="0" smtClean="0">
                <a:solidFill>
                  <a:schemeClr val="tx1"/>
                </a:solidFill>
              </a:rPr>
              <a:t>Kepegawaian</a:t>
            </a:r>
            <a:r>
              <a:rPr lang="en-US" altLang="id-ID" sz="2400" dirty="0" smtClean="0">
                <a:solidFill>
                  <a:schemeClr val="tx1"/>
                </a:solidFill>
              </a:rPr>
              <a:t>: </a:t>
            </a:r>
            <a:r>
              <a:rPr lang="id-ID" altLang="id-ID" sz="2400" dirty="0" smtClean="0">
                <a:solidFill>
                  <a:schemeClr val="tx1"/>
                </a:solidFill>
              </a:rPr>
              <a:t>Pimpinan</a:t>
            </a:r>
            <a:r>
              <a:rPr lang="en-US" altLang="id-ID" sz="2400" dirty="0" smtClean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membutuhkan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hubungan</a:t>
            </a:r>
            <a:r>
              <a:rPr lang="en-US" altLang="id-ID" sz="2400" dirty="0">
                <a:solidFill>
                  <a:schemeClr val="tx1"/>
                </a:solidFill>
              </a:rPr>
              <a:t> yang </a:t>
            </a:r>
            <a:r>
              <a:rPr lang="en-US" altLang="id-ID" sz="2400" dirty="0" err="1">
                <a:solidFill>
                  <a:schemeClr val="tx1"/>
                </a:solidFill>
              </a:rPr>
              <a:t>efektif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>
                <a:solidFill>
                  <a:schemeClr val="tx1"/>
                </a:solidFill>
              </a:rPr>
              <a:t>dengan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id-ID" altLang="id-ID" sz="2400" dirty="0" smtClean="0">
                <a:solidFill>
                  <a:schemeClr val="tx1"/>
                </a:solidFill>
              </a:rPr>
              <a:t>Organisasi atau Serikat </a:t>
            </a:r>
            <a:r>
              <a:rPr lang="en-US" altLang="id-ID" sz="2400" dirty="0" smtClean="0">
                <a:solidFill>
                  <a:schemeClr val="tx1"/>
                </a:solidFill>
              </a:rPr>
              <a:t>yang </a:t>
            </a:r>
            <a:r>
              <a:rPr lang="en-US" altLang="id-ID" sz="2400" dirty="0" err="1">
                <a:solidFill>
                  <a:schemeClr val="tx1"/>
                </a:solidFill>
              </a:rPr>
              <a:t>mewakili</a:t>
            </a:r>
            <a:r>
              <a:rPr lang="en-US" altLang="id-ID" sz="2400" dirty="0">
                <a:solidFill>
                  <a:schemeClr val="tx1"/>
                </a:solidFill>
              </a:rPr>
              <a:t> </a:t>
            </a:r>
            <a:r>
              <a:rPr lang="en-US" altLang="id-ID" sz="2400" dirty="0" err="1" smtClean="0">
                <a:solidFill>
                  <a:schemeClr val="tx1"/>
                </a:solidFill>
              </a:rPr>
              <a:t>pe</a:t>
            </a:r>
            <a:r>
              <a:rPr lang="id-ID" altLang="id-ID" sz="2400" dirty="0" smtClean="0">
                <a:solidFill>
                  <a:schemeClr val="tx1"/>
                </a:solidFill>
              </a:rPr>
              <a:t>gawai</a:t>
            </a:r>
            <a:endParaRPr lang="en-US" altLang="id-ID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id-ID" dirty="0">
              <a:solidFill>
                <a:srgbClr val="500093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K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omponen</a:t>
            </a:r>
            <a:r>
              <a:rPr lang="id-ID" altLang="id-ID" sz="3200" dirty="0" smtClean="0">
                <a:latin typeface="Arial Black" panose="020B0A04020102020204" pitchFamily="34" charset="0"/>
              </a:rPr>
              <a:t> MSDM Lainnya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id-ID" altLang="id-ID" sz="3200" dirty="0">
                <a:latin typeface="Arial Black" panose="020B0A04020102020204" pitchFamily="34" charset="0"/>
              </a:rPr>
              <a:t>P</a:t>
            </a:r>
            <a:r>
              <a:rPr lang="en-US" altLang="id-ID" sz="3200" dirty="0" smtClean="0">
                <a:latin typeface="Arial Black" panose="020B0A04020102020204" pitchFamily="34" charset="0"/>
              </a:rPr>
              <a:t>e</a:t>
            </a:r>
            <a:r>
              <a:rPr lang="id-ID" altLang="id-ID" sz="3200" dirty="0" smtClean="0">
                <a:latin typeface="Arial Black" panose="020B0A04020102020204" pitchFamily="34" charset="0"/>
              </a:rPr>
              <a:t>rek</a:t>
            </a:r>
            <a:r>
              <a:rPr lang="en-US" altLang="id-ID" sz="3200" dirty="0" smtClean="0">
                <a:latin typeface="Arial Black" panose="020B0A04020102020204" pitchFamily="34" charset="0"/>
              </a:rPr>
              <a:t>rut</a:t>
            </a:r>
            <a:r>
              <a:rPr lang="id-ID" altLang="id-ID" sz="3200" dirty="0" smtClean="0">
                <a:latin typeface="Arial Black" panose="020B0A04020102020204" pitchFamily="34" charset="0"/>
              </a:rPr>
              <a:t>an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097280" y="1765935"/>
            <a:ext cx="10789920" cy="4343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1024128" lvl="3" indent="-457200">
              <a:buFont typeface="+mj-lt"/>
              <a:buAutoNum type="arabicPeriod"/>
            </a:pPr>
            <a:r>
              <a:rPr lang="en-US" altLang="id-ID" sz="2400" b="1" dirty="0" err="1" smtClean="0"/>
              <a:t>Merekrut</a:t>
            </a:r>
            <a:r>
              <a:rPr lang="en-US" altLang="id-ID" sz="2400" b="1" dirty="0" smtClean="0"/>
              <a:t> Dari </a:t>
            </a:r>
            <a:r>
              <a:rPr lang="en-US" altLang="id-ID" sz="2400" b="1" dirty="0" err="1" smtClean="0"/>
              <a:t>Luar</a:t>
            </a:r>
            <a:endParaRPr lang="en-US" altLang="id-ID" sz="2400" b="1" dirty="0" smtClean="0"/>
          </a:p>
          <a:p>
            <a:pPr marL="1257300" lvl="3" indent="-185738"/>
            <a:r>
              <a:rPr lang="en-US" altLang="id-ID" sz="2400" dirty="0" smtClean="0"/>
              <a:t>Terbuka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Instansi</a:t>
            </a:r>
            <a:r>
              <a:rPr lang="en-US" altLang="id-ID" sz="2400" dirty="0" smtClean="0"/>
              <a:t> Lain, </a:t>
            </a:r>
            <a:r>
              <a:rPr lang="en-US" altLang="id-ID" sz="2400" dirty="0" err="1" smtClean="0"/>
              <a:t>melalui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iklan</a:t>
            </a:r>
            <a:r>
              <a:rPr lang="en-US" altLang="id-ID" sz="2400" dirty="0" smtClean="0"/>
              <a:t> di Media, Open </a:t>
            </a:r>
            <a:r>
              <a:rPr lang="en-US" altLang="id-ID" sz="2400" dirty="0"/>
              <a:t>House, </a:t>
            </a:r>
            <a:r>
              <a:rPr lang="en-US" altLang="id-ID" sz="2400" dirty="0" err="1"/>
              <a:t>merekrut</a:t>
            </a:r>
            <a:r>
              <a:rPr lang="en-US" altLang="id-ID" sz="2400" dirty="0"/>
              <a:t> di </a:t>
            </a:r>
            <a:r>
              <a:rPr lang="en-US" altLang="id-ID" sz="2400" dirty="0" err="1" smtClean="0"/>
              <a:t>Universitas</a:t>
            </a:r>
            <a:endParaRPr lang="en-US" altLang="id-ID" sz="2400" dirty="0"/>
          </a:p>
          <a:p>
            <a:pPr marL="1257300" lvl="3" indent="-185738"/>
            <a:r>
              <a:rPr lang="en-US" altLang="id-ID" sz="2400" dirty="0" err="1"/>
              <a:t>Perekrutan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eksternal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sulit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karena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harus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sesuai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kebutuhan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keterampilan</a:t>
            </a:r>
            <a:endParaRPr lang="en-US" altLang="id-ID" sz="2400" dirty="0"/>
          </a:p>
          <a:p>
            <a:pPr marL="1024128" lvl="3" indent="-457200">
              <a:buFont typeface="+mj-lt"/>
              <a:buAutoNum type="arabicPeriod" startAt="2"/>
            </a:pPr>
            <a:r>
              <a:rPr lang="en-US" altLang="id-ID" sz="2400" b="1" dirty="0" err="1" smtClean="0"/>
              <a:t>Merekrut</a:t>
            </a:r>
            <a:r>
              <a:rPr lang="en-US" altLang="id-ID" sz="2400" b="1" dirty="0" smtClean="0"/>
              <a:t> Dari </a:t>
            </a:r>
            <a:r>
              <a:rPr lang="en-US" altLang="id-ID" sz="2400" b="1" dirty="0" err="1" smtClean="0"/>
              <a:t>Dalam</a:t>
            </a:r>
            <a:endParaRPr lang="en-US" altLang="id-ID" sz="2400" b="1" dirty="0" smtClean="0"/>
          </a:p>
          <a:p>
            <a:pPr marL="566928" lvl="3" indent="0" defTabSz="328613">
              <a:buNone/>
            </a:pPr>
            <a:r>
              <a:rPr lang="en-US" altLang="id-ID" sz="2400" dirty="0" smtClean="0"/>
              <a:t>		</a:t>
            </a:r>
            <a:r>
              <a:rPr lang="en-US" altLang="id-ID" sz="2400" dirty="0" err="1" smtClean="0"/>
              <a:t>Perekrutan</a:t>
            </a:r>
            <a:r>
              <a:rPr lang="en-US" altLang="id-ID" sz="2400" dirty="0" smtClean="0"/>
              <a:t> </a:t>
            </a:r>
            <a:r>
              <a:rPr lang="en-US" altLang="id-ID" sz="2400" dirty="0"/>
              <a:t>internal </a:t>
            </a:r>
            <a:r>
              <a:rPr lang="en-US" altLang="id-ID" sz="2400" dirty="0" err="1"/>
              <a:t>memiliki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beberapa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manfaat</a:t>
            </a:r>
            <a:r>
              <a:rPr lang="en-US" altLang="id-ID" sz="2400" dirty="0"/>
              <a:t>:</a:t>
            </a:r>
          </a:p>
          <a:p>
            <a:pPr marL="1071563" lvl="3" indent="236538">
              <a:tabLst>
                <a:tab pos="985838" algn="l"/>
              </a:tabLst>
            </a:pPr>
            <a:r>
              <a:rPr lang="en-US" altLang="id-ID" sz="2400" dirty="0" err="1"/>
              <a:t>Pekerja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tahu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budaya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organisasi</a:t>
            </a:r>
            <a:r>
              <a:rPr lang="en-US" altLang="id-ID" sz="2400" dirty="0" smtClean="0"/>
              <a:t>, </a:t>
            </a:r>
            <a:r>
              <a:rPr lang="en-US" altLang="id-ID" sz="2400" dirty="0" err="1"/>
              <a:t>mungkin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tidak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memiliki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gagasan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baru</a:t>
            </a:r>
            <a:r>
              <a:rPr lang="en-US" altLang="id-ID" sz="2400" dirty="0"/>
              <a:t>.</a:t>
            </a:r>
          </a:p>
          <a:p>
            <a:pPr marL="1071563" lvl="3" indent="236538">
              <a:tabLst>
                <a:tab pos="985838" algn="l"/>
              </a:tabLst>
            </a:pPr>
            <a:r>
              <a:rPr lang="en-US" altLang="id-ID" sz="2400" dirty="0" err="1" smtClean="0"/>
              <a:t>Pimpinan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mungkin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sudah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tahu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kandidat</a:t>
            </a:r>
            <a:r>
              <a:rPr lang="en-US" altLang="id-ID" sz="2400" dirty="0"/>
              <a:t>.</a:t>
            </a:r>
          </a:p>
          <a:p>
            <a:pPr marL="1071563" lvl="3" indent="236538">
              <a:tabLst>
                <a:tab pos="985838" algn="l"/>
              </a:tabLst>
            </a:pPr>
            <a:r>
              <a:rPr lang="en-US" altLang="id-ID" sz="2400" dirty="0" err="1"/>
              <a:t>Kemajuan</a:t>
            </a:r>
            <a:r>
              <a:rPr lang="en-US" altLang="id-ID" sz="2400" dirty="0"/>
              <a:t> internal </a:t>
            </a:r>
            <a:r>
              <a:rPr lang="en-US" altLang="id-ID" sz="2400" dirty="0" err="1"/>
              <a:t>dapat</a:t>
            </a:r>
            <a:r>
              <a:rPr lang="en-US" altLang="id-ID" sz="2400" dirty="0"/>
              <a:t> </a:t>
            </a:r>
            <a:r>
              <a:rPr lang="en-US" altLang="id-ID" sz="2400" dirty="0" err="1"/>
              <a:t>memotivasi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karyawan</a:t>
            </a:r>
            <a:r>
              <a:rPr lang="en-US" altLang="id-ID" sz="2400" dirty="0"/>
              <a:t>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id-ID" sz="3200" dirty="0" smtClean="0">
                <a:latin typeface="Arial Black" panose="020B0A04020102020204" pitchFamily="34" charset="0"/>
              </a:rPr>
              <a:t>Outsourcing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871662" y="1817688"/>
            <a:ext cx="9786937" cy="44831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>
            <a:normAutofit/>
          </a:bodyPr>
          <a:lstStyle/>
          <a:p>
            <a:pPr marL="201168" lvl="1" indent="0">
              <a:lnSpc>
                <a:spcPct val="90000"/>
              </a:lnSpc>
              <a:buNone/>
            </a:pPr>
            <a:r>
              <a:rPr lang="en-US" altLang="id-ID" sz="2400" dirty="0" err="1" smtClean="0"/>
              <a:t>Pimpinan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dapat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memutuskan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kontrak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dengan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pekerja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dari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luar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tetapi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bukan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pegawai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tetap</a:t>
            </a:r>
            <a:r>
              <a:rPr lang="en-US" altLang="id-ID" sz="2400" dirty="0" smtClean="0"/>
              <a:t>:</a:t>
            </a:r>
          </a:p>
          <a:p>
            <a:pPr marL="201168" lvl="1" indent="0">
              <a:lnSpc>
                <a:spcPct val="90000"/>
              </a:lnSpc>
              <a:buNone/>
            </a:pPr>
            <a:endParaRPr lang="en-US" altLang="id-ID" sz="2400" dirty="0"/>
          </a:p>
          <a:p>
            <a:pPr marL="726948" lvl="2" indent="-342900">
              <a:buFont typeface="+mj-lt"/>
              <a:buAutoNum type="arabicPeriod"/>
            </a:pPr>
            <a:r>
              <a:rPr lang="en-US" altLang="id-ID" sz="2400" dirty="0"/>
              <a:t>Outsourcing </a:t>
            </a:r>
            <a:r>
              <a:rPr lang="en-US" altLang="id-ID" sz="2400" dirty="0" err="1"/>
              <a:t>lebih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fleksibel</a:t>
            </a:r>
            <a:r>
              <a:rPr lang="en-US" altLang="id-ID" sz="2400" dirty="0"/>
              <a:t> 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altLang="id-ID" sz="2400" dirty="0"/>
              <a:t>Outsourcing </a:t>
            </a:r>
            <a:r>
              <a:rPr lang="en-US" altLang="id-ID" sz="2400" dirty="0" err="1" smtClean="0"/>
              <a:t>biayanya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lebih</a:t>
            </a:r>
            <a:r>
              <a:rPr lang="en-US" altLang="id-ID" sz="2400" dirty="0"/>
              <a:t> </a:t>
            </a:r>
            <a:r>
              <a:rPr lang="en-US" altLang="id-ID" sz="2400" dirty="0" err="1"/>
              <a:t>rendah</a:t>
            </a:r>
            <a:r>
              <a:rPr lang="en-US" altLang="id-ID" sz="2400" dirty="0"/>
              <a:t>.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altLang="id-ID" sz="2400" dirty="0" err="1" smtClean="0"/>
              <a:t>Dengan</a:t>
            </a:r>
            <a:r>
              <a:rPr lang="en-US" altLang="id-ID" sz="2400" dirty="0" smtClean="0"/>
              <a:t> Outsourcing </a:t>
            </a:r>
            <a:r>
              <a:rPr lang="en-US" altLang="id-ID" sz="2400" dirty="0" err="1" smtClean="0"/>
              <a:t>akan</a:t>
            </a:r>
            <a:r>
              <a:rPr lang="en-US" altLang="id-ID" sz="2400" dirty="0" smtClean="0"/>
              <a:t> </a:t>
            </a:r>
            <a:r>
              <a:rPr lang="en-US" altLang="id-ID" sz="2400" dirty="0" err="1" smtClean="0"/>
              <a:t>kehilangan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kontrol</a:t>
            </a:r>
            <a:r>
              <a:rPr lang="en-US" altLang="id-ID" sz="2400" dirty="0"/>
              <a:t> </a:t>
            </a:r>
            <a:r>
              <a:rPr lang="en-US" altLang="id-ID" sz="2400" dirty="0" err="1"/>
              <a:t>atas</a:t>
            </a:r>
            <a:r>
              <a:rPr lang="en-US" altLang="id-ID" sz="2400" dirty="0"/>
              <a:t> output.</a:t>
            </a:r>
          </a:p>
          <a:p>
            <a:pPr marL="726948" lvl="2" indent="-342900">
              <a:buFont typeface="+mj-lt"/>
              <a:buAutoNum type="arabicPeriod"/>
            </a:pPr>
            <a:r>
              <a:rPr lang="en-US" altLang="id-ID" sz="2400" dirty="0" err="1"/>
              <a:t>K</a:t>
            </a:r>
            <a:r>
              <a:rPr lang="en-US" altLang="id-ID" sz="2400" dirty="0" err="1" smtClean="0"/>
              <a:t>ontraktor</a:t>
            </a:r>
            <a:r>
              <a:rPr lang="en-US" altLang="id-ID" sz="2400" dirty="0" smtClean="0"/>
              <a:t> </a:t>
            </a:r>
            <a:r>
              <a:rPr lang="en-US" altLang="id-ID" sz="2400" dirty="0" err="1"/>
              <a:t>tidak</a:t>
            </a:r>
            <a:r>
              <a:rPr lang="en-US" altLang="id-ID" sz="2400" dirty="0"/>
              <a:t> </a:t>
            </a:r>
            <a:r>
              <a:rPr lang="en-US" altLang="id-ID" sz="2400" dirty="0" err="1"/>
              <a:t>berkomitmen</a:t>
            </a:r>
            <a:r>
              <a:rPr lang="en-US" altLang="id-ID" sz="2400" dirty="0"/>
              <a:t> </a:t>
            </a:r>
            <a:r>
              <a:rPr lang="en-US" altLang="id-ID" sz="2400" dirty="0" err="1"/>
              <a:t>untuk</a:t>
            </a:r>
            <a:r>
              <a:rPr lang="en-US" altLang="id-ID" sz="2400" dirty="0"/>
              <a:t> </a:t>
            </a:r>
            <a:r>
              <a:rPr lang="en-US" altLang="id-ID" sz="2400" dirty="0" err="1" smtClean="0"/>
              <a:t>instansi</a:t>
            </a:r>
            <a:endParaRPr lang="en-US" altLang="id-ID" sz="2400" dirty="0"/>
          </a:p>
          <a:p>
            <a:pPr marL="384048" lvl="2" indent="0">
              <a:buNone/>
            </a:pPr>
            <a:endParaRPr lang="en-US" altLang="id-ID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Oval 3"/>
          <p:cNvSpPr>
            <a:spLocks noChangeArrowheads="1"/>
          </p:cNvSpPr>
          <p:nvPr/>
        </p:nvSpPr>
        <p:spPr bwMode="auto">
          <a:xfrm>
            <a:off x="4889500" y="18415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Informasi Awal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2222500" y="25273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Wawancara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37" name="Oval 5"/>
          <p:cNvSpPr>
            <a:spLocks noChangeArrowheads="1"/>
          </p:cNvSpPr>
          <p:nvPr/>
        </p:nvSpPr>
        <p:spPr bwMode="auto">
          <a:xfrm>
            <a:off x="7480300" y="25273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Re</a:t>
            </a:r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komendasi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7480300" y="42799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Test Tertulis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4965700" y="49657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Test Fisik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2222500" y="4279900"/>
            <a:ext cx="2425700" cy="7493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id-ID" altLang="id-ID" sz="2000" b="1" dirty="0" smtClean="0">
                <a:solidFill>
                  <a:srgbClr val="081D58"/>
                </a:solidFill>
                <a:latin typeface="Segoe UI Emoji" panose="020B0502040204020203" pitchFamily="34" charset="0"/>
                <a:ea typeface="Segoe UI Emoji" panose="020B0502040204020203" pitchFamily="34" charset="0"/>
              </a:rPr>
              <a:t>Test Kinerja</a:t>
            </a:r>
            <a:endParaRPr lang="en-US" altLang="id-ID" sz="2000" b="1" dirty="0">
              <a:solidFill>
                <a:srgbClr val="081D58"/>
              </a:solidFill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1" name="Oval 9"/>
          <p:cNvSpPr>
            <a:spLocks noChangeArrowheads="1"/>
          </p:cNvSpPr>
          <p:nvPr/>
        </p:nvSpPr>
        <p:spPr bwMode="auto">
          <a:xfrm>
            <a:off x="4737100" y="3136900"/>
            <a:ext cx="2578100" cy="12827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0488" tIns="44450" rIns="90488" bIns="44450" anchor="ctr"/>
          <a:lstStyle/>
          <a:p>
            <a:pPr algn="ctr"/>
            <a:r>
              <a:rPr lang="en-US" altLang="id-ID" sz="20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Emoji" panose="020B0502040204020203" pitchFamily="34" charset="0"/>
                <a:ea typeface="Segoe UI Emoji" panose="020B0502040204020203" pitchFamily="34" charset="0"/>
              </a:rPr>
              <a:t>Sele</a:t>
            </a:r>
            <a:r>
              <a:rPr lang="id-ID" altLang="id-ID" sz="2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egoe UI Emoji" panose="020B0502040204020203" pitchFamily="34" charset="0"/>
                <a:ea typeface="Segoe UI Emoji" panose="020B0502040204020203" pitchFamily="34" charset="0"/>
              </a:rPr>
              <a:t>ksi</a:t>
            </a:r>
            <a:endParaRPr lang="en-US" altLang="id-ID" sz="2000" b="1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2" name="AutoShape 10"/>
          <p:cNvSpPr>
            <a:spLocks noChangeArrowheads="1"/>
          </p:cNvSpPr>
          <p:nvPr/>
        </p:nvSpPr>
        <p:spPr bwMode="auto">
          <a:xfrm rot="13020000" flipH="1">
            <a:off x="4318000" y="3175000"/>
            <a:ext cx="444500" cy="368300"/>
          </a:xfrm>
          <a:prstGeom prst="rightArrow">
            <a:avLst>
              <a:gd name="adj1" fmla="val 50000"/>
              <a:gd name="adj2" fmla="val 6036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3" name="AutoShape 11"/>
          <p:cNvSpPr>
            <a:spLocks noChangeArrowheads="1"/>
          </p:cNvSpPr>
          <p:nvPr/>
        </p:nvSpPr>
        <p:spPr bwMode="auto">
          <a:xfrm rot="19080000" flipH="1">
            <a:off x="7366000" y="3175000"/>
            <a:ext cx="444500" cy="368300"/>
          </a:xfrm>
          <a:prstGeom prst="rightArrow">
            <a:avLst>
              <a:gd name="adj1" fmla="val 50000"/>
              <a:gd name="adj2" fmla="val 6036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 rot="16200000" flipH="1">
            <a:off x="5956300" y="2679700"/>
            <a:ext cx="368300" cy="3683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 rot="16200000">
            <a:off x="5956300" y="4508500"/>
            <a:ext cx="368300" cy="3683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6" name="AutoShape 14"/>
          <p:cNvSpPr>
            <a:spLocks noChangeArrowheads="1"/>
          </p:cNvSpPr>
          <p:nvPr/>
        </p:nvSpPr>
        <p:spPr bwMode="auto">
          <a:xfrm rot="8760000" flipH="1">
            <a:off x="4616450" y="4219575"/>
            <a:ext cx="368300" cy="3683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44047" name="AutoShape 15"/>
          <p:cNvSpPr>
            <a:spLocks noChangeArrowheads="1"/>
          </p:cNvSpPr>
          <p:nvPr/>
        </p:nvSpPr>
        <p:spPr bwMode="auto">
          <a:xfrm rot="2220000" flipH="1">
            <a:off x="7054850" y="4219575"/>
            <a:ext cx="368300" cy="368300"/>
          </a:xfrm>
          <a:prstGeom prst="rightArrow">
            <a:avLst>
              <a:gd name="adj1" fmla="val 50000"/>
              <a:gd name="adj2" fmla="val 50014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id-ID" sz="2000">
              <a:latin typeface="Segoe UI Emoji" panose="020B0502040204020203" pitchFamily="34" charset="0"/>
              <a:ea typeface="Segoe UI Emoji" panose="020B0502040204020203" pitchFamily="34" charset="0"/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noFill/>
          <a:ln/>
          <a:effectLst>
            <a:outerShdw dist="17961" dir="135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id-ID" altLang="id-ID" sz="3200" dirty="0" smtClean="0">
                <a:latin typeface="Arial Black" panose="020B0A04020102020204" pitchFamily="34" charset="0"/>
              </a:rPr>
              <a:t>K</a:t>
            </a:r>
            <a:r>
              <a:rPr lang="en-US" altLang="id-ID" sz="3200" dirty="0" err="1" smtClean="0">
                <a:latin typeface="Arial Black" panose="020B0A04020102020204" pitchFamily="34" charset="0"/>
              </a:rPr>
              <a:t>omponen</a:t>
            </a:r>
            <a:r>
              <a:rPr lang="id-ID" altLang="id-ID" sz="3200" dirty="0" smtClean="0">
                <a:latin typeface="Arial Black" panose="020B0A04020102020204" pitchFamily="34" charset="0"/>
              </a:rPr>
              <a:t> Seleksi</a:t>
            </a:r>
            <a:endParaRPr lang="en-US" altLang="id-ID" sz="32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hecker/>
  </p:transition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247</TotalTime>
  <Words>722</Words>
  <Application>Microsoft Office PowerPoint</Application>
  <PresentationFormat>Widescreen</PresentationFormat>
  <Paragraphs>146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Arial Black</vt:lpstr>
      <vt:lpstr>Calibri</vt:lpstr>
      <vt:lpstr>Calibri Light</vt:lpstr>
      <vt:lpstr>Segoe UI Black</vt:lpstr>
      <vt:lpstr>Segoe UI Emoji</vt:lpstr>
      <vt:lpstr>Times New Roman</vt:lpstr>
      <vt:lpstr>Retrospect</vt:lpstr>
      <vt:lpstr>MANAJEMEN SUMBER DAYA MANUSIA</vt:lpstr>
      <vt:lpstr>Manajemen SDM </vt:lpstr>
      <vt:lpstr>Cakupan Manajemen SDM </vt:lpstr>
      <vt:lpstr>Perencanaan SDM </vt:lpstr>
      <vt:lpstr>Komponen MSDM</vt:lpstr>
      <vt:lpstr>Komponen MSDM Lainnya</vt:lpstr>
      <vt:lpstr>Perekrutan</vt:lpstr>
      <vt:lpstr>Outsourcing</vt:lpstr>
      <vt:lpstr>Komponen Seleksi</vt:lpstr>
      <vt:lpstr>Pelatihan dan Pengembangan</vt:lpstr>
      <vt:lpstr>Tipe Pengembangan</vt:lpstr>
      <vt:lpstr>Bentuk Pengembangan ASN</vt:lpstr>
      <vt:lpstr>Job Analysis</vt:lpstr>
      <vt:lpstr>Penilaian Kinerja</vt:lpstr>
      <vt:lpstr>Gaji dan Tunjangan</vt:lpstr>
      <vt:lpstr>Insentif</vt:lpstr>
      <vt:lpstr>Karir dan Jabatan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Matt Bowler</dc:creator>
  <cp:lastModifiedBy>user</cp:lastModifiedBy>
  <cp:revision>56</cp:revision>
  <cp:lastPrinted>2001-06-12T16:13:02Z</cp:lastPrinted>
  <dcterms:created xsi:type="dcterms:W3CDTF">2000-05-13T16:51:53Z</dcterms:created>
  <dcterms:modified xsi:type="dcterms:W3CDTF">2019-06-29T06:27:55Z</dcterms:modified>
</cp:coreProperties>
</file>