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75" r:id="rId4"/>
    <p:sldId id="257" r:id="rId5"/>
    <p:sldId id="258" r:id="rId6"/>
    <p:sldId id="263" r:id="rId7"/>
    <p:sldId id="259" r:id="rId8"/>
    <p:sldId id="264" r:id="rId9"/>
    <p:sldId id="265" r:id="rId10"/>
    <p:sldId id="280" r:id="rId11"/>
    <p:sldId id="281" r:id="rId12"/>
    <p:sldId id="279" r:id="rId13"/>
    <p:sldId id="282" r:id="rId14"/>
    <p:sldId id="261" r:id="rId15"/>
    <p:sldId id="277" r:id="rId16"/>
    <p:sldId id="260" r:id="rId17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0B0593-FECB-4684-AFE9-30DE85D5603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6384CD9-B353-48E8-B6F5-CFF53DB3B388}">
      <dgm:prSet phldrT="[Text]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KREATIFITAS</a:t>
          </a:r>
          <a:endParaRPr lang="id-ID" b="1" dirty="0" smtClean="0">
            <a:solidFill>
              <a:schemeClr val="tx1"/>
            </a:solidFill>
          </a:endParaRPr>
        </a:p>
        <a:p>
          <a:r>
            <a:rPr lang="id-ID" b="1" dirty="0" smtClean="0">
              <a:solidFill>
                <a:schemeClr val="tx1"/>
              </a:solidFill>
            </a:rPr>
            <a:t>(IDE</a:t>
          </a:r>
          <a:r>
            <a:rPr lang="en-US" b="1" dirty="0" smtClean="0">
              <a:solidFill>
                <a:schemeClr val="tx1"/>
              </a:solidFill>
            </a:rPr>
            <a:t>-IDE</a:t>
          </a:r>
          <a:r>
            <a:rPr lang="id-ID" b="1" dirty="0" smtClean="0">
              <a:solidFill>
                <a:schemeClr val="tx1"/>
              </a:solidFill>
            </a:rPr>
            <a:t>)</a:t>
          </a:r>
          <a:endParaRPr lang="id-ID" b="1" dirty="0">
            <a:solidFill>
              <a:schemeClr val="tx1"/>
            </a:solidFill>
          </a:endParaRPr>
        </a:p>
      </dgm:t>
    </dgm:pt>
    <dgm:pt modelId="{16C36267-B615-4696-A16A-6F81070B4266}" type="parTrans" cxnId="{A143D3E6-D6BE-4145-9641-1A2F4638D062}">
      <dgm:prSet/>
      <dgm:spPr/>
      <dgm:t>
        <a:bodyPr/>
        <a:lstStyle/>
        <a:p>
          <a:endParaRPr lang="id-ID"/>
        </a:p>
      </dgm:t>
    </dgm:pt>
    <dgm:pt modelId="{42247659-6A34-45B7-BB8A-DE3E0ED104B7}" type="sibTrans" cxnId="{A143D3E6-D6BE-4145-9641-1A2F4638D062}">
      <dgm:prSet/>
      <dgm:spPr/>
      <dgm:t>
        <a:bodyPr/>
        <a:lstStyle/>
        <a:p>
          <a:endParaRPr lang="id-ID"/>
        </a:p>
      </dgm:t>
    </dgm:pt>
    <dgm:pt modelId="{CA5747BF-AA16-4F65-A7DC-3252B9BC369D}">
      <dgm:prSet phldrT="[Text]"/>
      <dgm:spPr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PELAKSANAAN</a:t>
          </a:r>
          <a:endParaRPr lang="id-ID" b="1" dirty="0" smtClean="0">
            <a:solidFill>
              <a:schemeClr val="tx1"/>
            </a:solidFill>
          </a:endParaRPr>
        </a:p>
        <a:p>
          <a:r>
            <a:rPr lang="id-ID" b="1" dirty="0" smtClean="0">
              <a:solidFill>
                <a:schemeClr val="tx1"/>
              </a:solidFill>
            </a:rPr>
            <a:t>(</a:t>
          </a:r>
          <a:r>
            <a:rPr lang="en-US" b="1" dirty="0" smtClean="0">
              <a:solidFill>
                <a:schemeClr val="tx1"/>
              </a:solidFill>
            </a:rPr>
            <a:t>PEWUJUDAN</a:t>
          </a:r>
          <a:r>
            <a:rPr lang="id-ID" b="1" dirty="0" smtClean="0">
              <a:solidFill>
                <a:schemeClr val="tx1"/>
              </a:solidFill>
            </a:rPr>
            <a:t>)</a:t>
          </a:r>
          <a:endParaRPr lang="id-ID" b="1" dirty="0">
            <a:solidFill>
              <a:schemeClr val="tx1"/>
            </a:solidFill>
          </a:endParaRPr>
        </a:p>
      </dgm:t>
    </dgm:pt>
    <dgm:pt modelId="{78CE3210-2B36-4F6D-A994-3B3E43163248}" type="parTrans" cxnId="{1D0BC76B-2D90-437D-A718-A4B09277A605}">
      <dgm:prSet/>
      <dgm:spPr/>
      <dgm:t>
        <a:bodyPr/>
        <a:lstStyle/>
        <a:p>
          <a:endParaRPr lang="id-ID"/>
        </a:p>
      </dgm:t>
    </dgm:pt>
    <dgm:pt modelId="{81292ECE-7B09-42B4-956B-BB2742682EAA}" type="sibTrans" cxnId="{1D0BC76B-2D90-437D-A718-A4B09277A605}">
      <dgm:prSet/>
      <dgm:spPr/>
      <dgm:t>
        <a:bodyPr/>
        <a:lstStyle/>
        <a:p>
          <a:endParaRPr lang="id-ID"/>
        </a:p>
      </dgm:t>
    </dgm:pt>
    <dgm:pt modelId="{EE92F0D5-CB0A-4C78-AC63-2A68DD60D7A2}" type="pres">
      <dgm:prSet presAssocID="{7F0B0593-FECB-4684-AFE9-30DE85D5603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8CF727BB-63C9-4178-B5C6-59575BD63858}" type="pres">
      <dgm:prSet presAssocID="{16384CD9-B353-48E8-B6F5-CFF53DB3B388}" presName="linNode" presStyleCnt="0"/>
      <dgm:spPr/>
    </dgm:pt>
    <dgm:pt modelId="{334B89BF-7649-4117-B872-83334D32DA8D}" type="pres">
      <dgm:prSet presAssocID="{16384CD9-B353-48E8-B6F5-CFF53DB3B388}" presName="parentShp" presStyleLbl="node1" presStyleIdx="0" presStyleCnt="2" custScaleX="24044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4E8ED9-66D4-471C-A9A9-F7B3532C6155}" type="pres">
      <dgm:prSet presAssocID="{16384CD9-B353-48E8-B6F5-CFF53DB3B388}" presName="childShp" presStyleLbl="bgAccFollowNode1" presStyleIdx="0" presStyleCnt="2" custScaleY="3794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5CD24EC-B79C-407A-BF40-5A17079E438A}" type="pres">
      <dgm:prSet presAssocID="{42247659-6A34-45B7-BB8A-DE3E0ED104B7}" presName="spacing" presStyleCnt="0"/>
      <dgm:spPr/>
    </dgm:pt>
    <dgm:pt modelId="{EC4851FB-25B4-4804-8CED-F34081A6A566}" type="pres">
      <dgm:prSet presAssocID="{CA5747BF-AA16-4F65-A7DC-3252B9BC369D}" presName="linNode" presStyleCnt="0"/>
      <dgm:spPr/>
    </dgm:pt>
    <dgm:pt modelId="{8BB5F0B6-33AA-482F-9129-CD753CD6CA5B}" type="pres">
      <dgm:prSet presAssocID="{CA5747BF-AA16-4F65-A7DC-3252B9BC369D}" presName="parentShp" presStyleLbl="node1" presStyleIdx="1" presStyleCnt="2" custScaleX="241149" custLinFactX="-86060" custLinFactNeighborX="-100000" custLinFactNeighborY="4735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EE8801-6810-475B-81C5-97C26C42D7B8}" type="pres">
      <dgm:prSet presAssocID="{CA5747BF-AA16-4F65-A7DC-3252B9BC369D}" presName="childShp" presStyleLbl="bgAccFollowNode1" presStyleIdx="1" presStyleCnt="2" custScaleY="4143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51270D5-273E-4639-8DD0-8C74B166A299}" type="presOf" srcId="{CA5747BF-AA16-4F65-A7DC-3252B9BC369D}" destId="{8BB5F0B6-33AA-482F-9129-CD753CD6CA5B}" srcOrd="0" destOrd="0" presId="urn:microsoft.com/office/officeart/2005/8/layout/vList6"/>
    <dgm:cxn modelId="{7C75CDB5-1BC3-48FC-B124-639E8F902358}" type="presOf" srcId="{7F0B0593-FECB-4684-AFE9-30DE85D5603A}" destId="{EE92F0D5-CB0A-4C78-AC63-2A68DD60D7A2}" srcOrd="0" destOrd="0" presId="urn:microsoft.com/office/officeart/2005/8/layout/vList6"/>
    <dgm:cxn modelId="{A143D3E6-D6BE-4145-9641-1A2F4638D062}" srcId="{7F0B0593-FECB-4684-AFE9-30DE85D5603A}" destId="{16384CD9-B353-48E8-B6F5-CFF53DB3B388}" srcOrd="0" destOrd="0" parTransId="{16C36267-B615-4696-A16A-6F81070B4266}" sibTransId="{42247659-6A34-45B7-BB8A-DE3E0ED104B7}"/>
    <dgm:cxn modelId="{2107BC58-A1BC-439E-B6A1-D73BF07F5010}" type="presOf" srcId="{16384CD9-B353-48E8-B6F5-CFF53DB3B388}" destId="{334B89BF-7649-4117-B872-83334D32DA8D}" srcOrd="0" destOrd="0" presId="urn:microsoft.com/office/officeart/2005/8/layout/vList6"/>
    <dgm:cxn modelId="{1D0BC76B-2D90-437D-A718-A4B09277A605}" srcId="{7F0B0593-FECB-4684-AFE9-30DE85D5603A}" destId="{CA5747BF-AA16-4F65-A7DC-3252B9BC369D}" srcOrd="1" destOrd="0" parTransId="{78CE3210-2B36-4F6D-A994-3B3E43163248}" sibTransId="{81292ECE-7B09-42B4-956B-BB2742682EAA}"/>
    <dgm:cxn modelId="{FE301BCD-B98A-47C9-A0C1-FE0D29DD2693}" type="presParOf" srcId="{EE92F0D5-CB0A-4C78-AC63-2A68DD60D7A2}" destId="{8CF727BB-63C9-4178-B5C6-59575BD63858}" srcOrd="0" destOrd="0" presId="urn:microsoft.com/office/officeart/2005/8/layout/vList6"/>
    <dgm:cxn modelId="{F2CF7DCC-C7CC-407D-BAEE-D98C3A0FDAFC}" type="presParOf" srcId="{8CF727BB-63C9-4178-B5C6-59575BD63858}" destId="{334B89BF-7649-4117-B872-83334D32DA8D}" srcOrd="0" destOrd="0" presId="urn:microsoft.com/office/officeart/2005/8/layout/vList6"/>
    <dgm:cxn modelId="{E462C55E-D6B6-4D28-AE2F-40C5ADE948AE}" type="presParOf" srcId="{8CF727BB-63C9-4178-B5C6-59575BD63858}" destId="{F84E8ED9-66D4-471C-A9A9-F7B3532C6155}" srcOrd="1" destOrd="0" presId="urn:microsoft.com/office/officeart/2005/8/layout/vList6"/>
    <dgm:cxn modelId="{9B128DB4-5F52-40E1-9CC2-58564ACEEDA3}" type="presParOf" srcId="{EE92F0D5-CB0A-4C78-AC63-2A68DD60D7A2}" destId="{55CD24EC-B79C-407A-BF40-5A17079E438A}" srcOrd="1" destOrd="0" presId="urn:microsoft.com/office/officeart/2005/8/layout/vList6"/>
    <dgm:cxn modelId="{BF985888-2A33-4CD8-875B-06D6EAD5064C}" type="presParOf" srcId="{EE92F0D5-CB0A-4C78-AC63-2A68DD60D7A2}" destId="{EC4851FB-25B4-4804-8CED-F34081A6A566}" srcOrd="2" destOrd="0" presId="urn:microsoft.com/office/officeart/2005/8/layout/vList6"/>
    <dgm:cxn modelId="{D5AB80F4-0979-4159-97EE-69F788876AE0}" type="presParOf" srcId="{EC4851FB-25B4-4804-8CED-F34081A6A566}" destId="{8BB5F0B6-33AA-482F-9129-CD753CD6CA5B}" srcOrd="0" destOrd="0" presId="urn:microsoft.com/office/officeart/2005/8/layout/vList6"/>
    <dgm:cxn modelId="{6F603C4F-EDF9-48CC-B2C2-34F384523592}" type="presParOf" srcId="{EC4851FB-25B4-4804-8CED-F34081A6A566}" destId="{FFEE8801-6810-475B-81C5-97C26C42D7B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66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66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F70A5-091F-4F43-B95B-2D9CABD9ECB8}" type="datetimeFigureOut">
              <a:rPr lang="id-ID" smtClean="0"/>
              <a:t>29/06/2019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085"/>
            <a:ext cx="2972547" cy="466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8830085"/>
            <a:ext cx="2972547" cy="466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4C3FB-5F7A-45A2-B5AE-3E009C95046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2869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FC30F-10EF-48D8-A7BF-BB04C37D935B}" type="datetimeFigureOut">
              <a:rPr lang="id-ID" smtClean="0"/>
              <a:t>29/06/2019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CCC98-205D-4E4D-A40E-0BC91127B2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927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CC98-205D-4E4D-A40E-0BC91127B294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1615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CC98-205D-4E4D-A40E-0BC91127B294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9950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CC98-205D-4E4D-A40E-0BC91127B294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185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CC98-205D-4E4D-A40E-0BC91127B294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897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CCC98-205D-4E4D-A40E-0BC91127B294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573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932-2302-4AFB-9E96-ABBE5EA9B743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8BED-B794-4417-ADE8-8B63E503C648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1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501A-DF91-4677-97C5-E70F212BFB8B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229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045-5784-4023-A959-08942AF5D546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24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A592-7B67-4AAD-871B-2557E96CCB91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692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7ACF-78E8-406E-B6F5-53FF856023E0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0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A873-56CB-456C-9242-2625D4A02DD0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89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28CC-C8F7-4071-86D9-C7E8A760C063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6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1D07-39E2-4DCE-8742-BE83053BBF5D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1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93BD7-69C2-47BD-8E4B-40F0CDBBFEDC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5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75F5-C508-48F0-9628-127836CA0A2B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4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BE64A-BF69-462F-9464-6EE87D03C6DB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3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00DC-5F7F-40A1-8585-33B9CC7B1EE8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7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FDFC-EADF-4511-B7BC-FFF13DB5D98A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8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56CB5-4E71-43BE-A077-DE6F6F1FDCB8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6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604F-9438-4635-AD77-6597E8BB9C6E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5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B22AB-7BFF-48D3-B7DD-99CD8588829C}" type="datetime1">
              <a:rPr lang="en-US" smtClean="0"/>
              <a:t>6/29/2019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9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7791" y="1004552"/>
            <a:ext cx="8782740" cy="1646302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Inovasi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Dalam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Kerangka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Peningkatan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Pelayanan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Publik</a:t>
            </a:r>
            <a:endParaRPr lang="id-ID" sz="32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9636" y="4419883"/>
            <a:ext cx="7964748" cy="10968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Ir. </a:t>
            </a:r>
            <a:r>
              <a:rPr lang="id-ID" sz="2000" b="1" dirty="0" smtClean="0">
                <a:solidFill>
                  <a:schemeClr val="tx1"/>
                </a:solidFill>
              </a:rPr>
              <a:t>DEDDY S. BRATAKUSUMAH, </a:t>
            </a:r>
            <a:r>
              <a:rPr lang="en-US" sz="2000" b="1" dirty="0" smtClean="0">
                <a:solidFill>
                  <a:schemeClr val="tx1"/>
                </a:solidFill>
              </a:rPr>
              <a:t>BE, MURP, MSc, </a:t>
            </a:r>
            <a:r>
              <a:rPr lang="id-ID" sz="2000" b="1" dirty="0" smtClean="0">
                <a:solidFill>
                  <a:schemeClr val="tx1"/>
                </a:solidFill>
              </a:rPr>
              <a:t>PhD</a:t>
            </a:r>
          </a:p>
          <a:p>
            <a:pPr>
              <a:spcBef>
                <a:spcPts val="0"/>
              </a:spcBef>
            </a:pPr>
            <a:r>
              <a:rPr lang="id-ID" sz="1200" dirty="0">
                <a:solidFill>
                  <a:schemeClr val="tx1"/>
                </a:solidFill>
              </a:rPr>
              <a:t>e</a:t>
            </a:r>
            <a:r>
              <a:rPr lang="id-ID" sz="1200" dirty="0" smtClean="0">
                <a:solidFill>
                  <a:schemeClr val="tx1"/>
                </a:solidFill>
              </a:rPr>
              <a:t>mail: deddys@bappenas.go.id</a:t>
            </a:r>
            <a:endParaRPr lang="id-ID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9636" y="53705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SG" b="1" dirty="0"/>
              <a:t> </a:t>
            </a:r>
            <a:endParaRPr lang="en-US" dirty="0"/>
          </a:p>
          <a:p>
            <a:r>
              <a:rPr lang="en-SG" b="1" dirty="0"/>
              <a:t> </a:t>
            </a:r>
            <a:endParaRPr lang="en-US" dirty="0"/>
          </a:p>
          <a:p>
            <a:r>
              <a:rPr lang="en-SG" b="1" dirty="0"/>
              <a:t> </a:t>
            </a:r>
            <a:r>
              <a:rPr lang="en-SG" b="1" dirty="0" smtClean="0"/>
              <a:t>JAKARTA </a:t>
            </a:r>
            <a:r>
              <a:rPr lang="en-SG" b="1" dirty="0"/>
              <a:t>|</a:t>
            </a:r>
            <a:r>
              <a:rPr lang="en-SG" dirty="0"/>
              <a:t> </a:t>
            </a:r>
            <a:r>
              <a:rPr lang="en-SG" dirty="0" smtClean="0"/>
              <a:t>JANUARI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66496" y="2914724"/>
            <a:ext cx="1787707" cy="196392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981" y="665053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Sasaran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Inovasi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Daerah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5242" y="3206565"/>
            <a:ext cx="10102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Inovasi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Daerah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80847" y="2107168"/>
            <a:ext cx="390861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</a:t>
            </a:r>
            <a:r>
              <a:rPr lang="id-ID" b="1" dirty="0" smtClean="0"/>
              <a:t>eningkatan </a:t>
            </a:r>
            <a:endParaRPr lang="en-US" b="1" dirty="0" smtClean="0"/>
          </a:p>
          <a:p>
            <a:pPr algn="ctr"/>
            <a:r>
              <a:rPr lang="id-ID" b="1" dirty="0" smtClean="0"/>
              <a:t>Pelayanan Publik</a:t>
            </a:r>
            <a:endParaRPr lang="id-ID" b="1" dirty="0"/>
          </a:p>
        </p:txBody>
      </p:sp>
      <p:sp>
        <p:nvSpPr>
          <p:cNvPr id="14" name="Rectangle 13"/>
          <p:cNvSpPr/>
          <p:nvPr/>
        </p:nvSpPr>
        <p:spPr>
          <a:xfrm>
            <a:off x="5880847" y="3483564"/>
            <a:ext cx="39086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</a:t>
            </a:r>
            <a:r>
              <a:rPr lang="id-ID" b="1" dirty="0" smtClean="0"/>
              <a:t>emberdayaan </a:t>
            </a:r>
            <a:r>
              <a:rPr lang="id-ID" b="1" dirty="0"/>
              <a:t>dan </a:t>
            </a:r>
            <a:r>
              <a:rPr lang="en-US" b="1" dirty="0" smtClean="0"/>
              <a:t>P</a:t>
            </a:r>
            <a:r>
              <a:rPr lang="id-ID" b="1" dirty="0" smtClean="0"/>
              <a:t>eran </a:t>
            </a:r>
            <a:r>
              <a:rPr lang="en-US" b="1" dirty="0" smtClean="0"/>
              <a:t>S</a:t>
            </a:r>
            <a:r>
              <a:rPr lang="id-ID" b="1" dirty="0" smtClean="0"/>
              <a:t>erta </a:t>
            </a:r>
            <a:endParaRPr lang="en-US" b="1" dirty="0" smtClean="0"/>
          </a:p>
          <a:p>
            <a:pPr algn="ctr"/>
            <a:r>
              <a:rPr lang="en-US" b="1" dirty="0"/>
              <a:t>M</a:t>
            </a:r>
            <a:r>
              <a:rPr lang="id-ID" b="1" dirty="0" smtClean="0"/>
              <a:t>asyarakat</a:t>
            </a:r>
            <a:endParaRPr lang="id-ID" b="1" dirty="0"/>
          </a:p>
        </p:txBody>
      </p:sp>
      <p:sp>
        <p:nvSpPr>
          <p:cNvPr id="15" name="Rectangle 14"/>
          <p:cNvSpPr/>
          <p:nvPr/>
        </p:nvSpPr>
        <p:spPr>
          <a:xfrm>
            <a:off x="5880847" y="4861918"/>
            <a:ext cx="390861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</a:t>
            </a:r>
            <a:r>
              <a:rPr lang="id-ID" b="1" dirty="0" smtClean="0"/>
              <a:t>eningkatan </a:t>
            </a:r>
            <a:endParaRPr lang="en-US" b="1" dirty="0" smtClean="0"/>
          </a:p>
          <a:p>
            <a:pPr algn="ctr"/>
            <a:r>
              <a:rPr lang="en-US" b="1" dirty="0"/>
              <a:t>D</a:t>
            </a:r>
            <a:r>
              <a:rPr lang="id-ID" b="1" dirty="0" smtClean="0"/>
              <a:t>aya </a:t>
            </a:r>
            <a:r>
              <a:rPr lang="en-US" b="1" dirty="0" smtClean="0"/>
              <a:t>S</a:t>
            </a:r>
            <a:r>
              <a:rPr lang="id-ID" b="1" dirty="0" smtClean="0"/>
              <a:t>aing </a:t>
            </a:r>
            <a:r>
              <a:rPr lang="id-ID" b="1" dirty="0"/>
              <a:t>Daerah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271247" y="2430333"/>
            <a:ext cx="13447" cy="2754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54203" y="3896688"/>
            <a:ext cx="417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84694" y="2430333"/>
            <a:ext cx="5961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11588" y="3896688"/>
            <a:ext cx="5961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11588" y="5190463"/>
            <a:ext cx="5961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5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981" y="665053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Prinsip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Prinsip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Inovasi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Daerah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3918" y="1945943"/>
            <a:ext cx="86909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P</a:t>
            </a:r>
            <a:r>
              <a:rPr lang="id-ID" sz="2400" dirty="0" smtClean="0"/>
              <a:t>eningkatan efisiensi;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P</a:t>
            </a:r>
            <a:r>
              <a:rPr lang="id-ID" sz="2400" dirty="0" smtClean="0"/>
              <a:t>erbaikan efektivitas;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P</a:t>
            </a:r>
            <a:r>
              <a:rPr lang="id-ID" sz="2400" dirty="0" smtClean="0"/>
              <a:t>erbaikan </a:t>
            </a:r>
            <a:r>
              <a:rPr lang="id-ID" sz="2400" dirty="0"/>
              <a:t>kualitas pelayanan; 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id-ID" sz="2400" dirty="0" smtClean="0"/>
              <a:t>idak </a:t>
            </a:r>
            <a:r>
              <a:rPr lang="id-ID" sz="2400" dirty="0"/>
              <a:t>menimbulkan konflik kepentingan; 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B</a:t>
            </a:r>
            <a:r>
              <a:rPr lang="id-ID" sz="2400" dirty="0" smtClean="0"/>
              <a:t>erorientasi </a:t>
            </a:r>
            <a:r>
              <a:rPr lang="id-ID" sz="2400" dirty="0"/>
              <a:t>kepada kepentingan </a:t>
            </a:r>
            <a:r>
              <a:rPr lang="id-ID" sz="2400" dirty="0" smtClean="0"/>
              <a:t>umum;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</a:t>
            </a:r>
            <a:r>
              <a:rPr lang="id-ID" sz="2400" dirty="0" smtClean="0"/>
              <a:t>ilakukan </a:t>
            </a:r>
            <a:r>
              <a:rPr lang="id-ID" sz="2400" dirty="0"/>
              <a:t>secara terbuka; 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M</a:t>
            </a:r>
            <a:r>
              <a:rPr lang="id-ID" sz="2400" dirty="0" smtClean="0"/>
              <a:t>emenuhi nilai kepatutan; 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</a:t>
            </a:r>
            <a:r>
              <a:rPr lang="id-ID" sz="2400" dirty="0" smtClean="0"/>
              <a:t>apat dipertanggungiawabkan hasilnya tidak untuk kepentingan diri sendiri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6165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981" y="665053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Bentuk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Inovasi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Daerah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51980" y="2265421"/>
            <a:ext cx="84477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</a:t>
            </a:r>
            <a:r>
              <a:rPr lang="id-ID" sz="2400" dirty="0" smtClean="0"/>
              <a:t>novasi </a:t>
            </a:r>
            <a:r>
              <a:rPr lang="id-ID" sz="2400" dirty="0"/>
              <a:t>tata kelola Pemerintahan </a:t>
            </a:r>
            <a:r>
              <a:rPr lang="id-ID" sz="2400" dirty="0" smtClean="0"/>
              <a:t>Daerah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</a:t>
            </a:r>
            <a:r>
              <a:rPr lang="id-ID" sz="2400" dirty="0" smtClean="0"/>
              <a:t>novasi </a:t>
            </a:r>
            <a:r>
              <a:rPr lang="id-ID" sz="2400" dirty="0"/>
              <a:t>Pelayanan </a:t>
            </a:r>
            <a:r>
              <a:rPr lang="id-ID" sz="2400" dirty="0" smtClean="0"/>
              <a:t>Publik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Inovasi </a:t>
            </a:r>
            <a:r>
              <a:rPr lang="id-ID" sz="2400" dirty="0"/>
              <a:t>Daerah lainnya sesuai dengan Urusan Pemerintahan yang menjadi kewenangan Daerah.</a:t>
            </a:r>
          </a:p>
        </p:txBody>
      </p:sp>
    </p:spTree>
    <p:extLst>
      <p:ext uri="{BB962C8B-B14F-4D97-AF65-F5344CB8AC3E}">
        <p14:creationId xmlns:p14="http://schemas.microsoft.com/office/powerpoint/2010/main" val="21853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981" y="665053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Pengusul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Inovasi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Daerah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3494" y="2245223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LcPeriod"/>
            </a:pPr>
            <a:r>
              <a:rPr lang="en-US" sz="2400" dirty="0"/>
              <a:t>K</a:t>
            </a:r>
            <a:r>
              <a:rPr lang="id-ID" sz="2400" dirty="0" smtClean="0"/>
              <a:t>epala </a:t>
            </a:r>
            <a:r>
              <a:rPr lang="id-ID" sz="2400" dirty="0"/>
              <a:t>Daerah; </a:t>
            </a:r>
            <a:endParaRPr lang="en-US" sz="2400" dirty="0" smtClean="0"/>
          </a:p>
          <a:p>
            <a:pPr marL="342900" indent="-342900">
              <a:buAutoNum type="alphaLcPeriod"/>
            </a:pPr>
            <a:r>
              <a:rPr lang="en-US" sz="2400" dirty="0"/>
              <a:t>A</a:t>
            </a:r>
            <a:r>
              <a:rPr lang="id-ID" sz="2400" dirty="0" smtClean="0"/>
              <a:t>nggota </a:t>
            </a:r>
            <a:r>
              <a:rPr lang="id-ID" sz="2400" dirty="0"/>
              <a:t>DPRD; </a:t>
            </a:r>
            <a:endParaRPr lang="en-US" sz="2400" dirty="0" smtClean="0"/>
          </a:p>
          <a:p>
            <a:pPr marL="342900" indent="-342900">
              <a:buAutoNum type="alphaLcPeriod"/>
            </a:pPr>
            <a:r>
              <a:rPr lang="id-ID" sz="2400" dirty="0" smtClean="0"/>
              <a:t>ASN</a:t>
            </a:r>
            <a:r>
              <a:rPr lang="id-ID" sz="2400" dirty="0"/>
              <a:t>; </a:t>
            </a:r>
            <a:endParaRPr lang="en-US" sz="2400" dirty="0" smtClean="0"/>
          </a:p>
          <a:p>
            <a:pPr marL="342900" indent="-342900">
              <a:buAutoNum type="alphaLcPeriod"/>
            </a:pPr>
            <a:r>
              <a:rPr lang="id-ID" sz="2400" dirty="0" smtClean="0"/>
              <a:t>Perangkat </a:t>
            </a:r>
            <a:r>
              <a:rPr lang="id-ID" sz="2400" dirty="0"/>
              <a:t>Daerah; </a:t>
            </a:r>
            <a:endParaRPr lang="en-US" sz="2400" dirty="0" smtClean="0"/>
          </a:p>
          <a:p>
            <a:pPr marL="342900" indent="-342900">
              <a:buAutoNum type="alphaLcPeriod"/>
            </a:pPr>
            <a:r>
              <a:rPr lang="en-US" sz="2400" dirty="0"/>
              <a:t>A</a:t>
            </a:r>
            <a:r>
              <a:rPr lang="id-ID" sz="2400" dirty="0" smtClean="0"/>
              <a:t>nggota </a:t>
            </a:r>
            <a:r>
              <a:rPr lang="id-ID" sz="2400" dirty="0"/>
              <a:t>masyarakat.</a:t>
            </a:r>
          </a:p>
        </p:txBody>
      </p:sp>
    </p:spTree>
    <p:extLst>
      <p:ext uri="{BB962C8B-B14F-4D97-AF65-F5344CB8AC3E}">
        <p14:creationId xmlns:p14="http://schemas.microsoft.com/office/powerpoint/2010/main" val="28999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268191" y="3103926"/>
            <a:ext cx="3159121" cy="137745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56450" y="590507"/>
            <a:ext cx="8911687" cy="1280890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accent2">
                    <a:lumMod val="50000"/>
                  </a:schemeClr>
                </a:solidFill>
              </a:rPr>
              <a:t>Poten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si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Penghambat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d-ID" sz="3200" b="1" dirty="0" smtClean="0">
                <a:solidFill>
                  <a:schemeClr val="accent2">
                    <a:lumMod val="50000"/>
                  </a:schemeClr>
                </a:solidFill>
              </a:rPr>
              <a:t>Inova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si</a:t>
            </a:r>
            <a:r>
              <a:rPr lang="id-ID" sz="32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id-ID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5647" y="1554117"/>
            <a:ext cx="2410691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 panose="020B0606020202030204" pitchFamily="34" charset="0"/>
              </a:rPr>
              <a:t>ENGGAN MEMBUBARKAN ATAU MENGHENTIKAN PROGRAM ATAU UNIT YANG GAGAL</a:t>
            </a:r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9137" y="2457595"/>
            <a:ext cx="2410691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 panose="020B0606020202030204" pitchFamily="34" charset="0"/>
              </a:rPr>
              <a:t>TERLALU BERGANTUNG KEPADA KESUKSESAN INSTANSI LAIN SEBAGAI BAHAN INOVASI</a:t>
            </a:r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6792" y="2558622"/>
            <a:ext cx="2410691" cy="27699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 panose="020B0606020202030204" pitchFamily="34" charset="0"/>
              </a:rPr>
              <a:t>BUDAYA TAK MAU AMBIL RESIKO</a:t>
            </a:r>
            <a:endParaRPr lang="id-ID" sz="1200" b="1" dirty="0" smtClean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04556" y="4541579"/>
            <a:ext cx="2410691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 panose="020B0606020202030204" pitchFamily="34" charset="0"/>
              </a:rPr>
              <a:t>TAK ADA PENGHARGAAN ATAU INSENTIF UNTUK MELAKUKAN INOVASI</a:t>
            </a:r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6793" y="4513034"/>
            <a:ext cx="2410691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 panose="020B0606020202030204" pitchFamily="34" charset="0"/>
              </a:rPr>
              <a:t>PERENCANAAN DAN ANGGARAN YANG BERDURASI PENDEK</a:t>
            </a:r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54482" y="3480466"/>
            <a:ext cx="2410691" cy="83099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 panose="020B0606020202030204" pitchFamily="34" charset="0"/>
              </a:rPr>
              <a:t>TEKNOLOGI MEMUNGKINKAN NAMUN BUDAYA DAN STRUKTUR ORGANISASI TIDAK MEMUNGKINKAN</a:t>
            </a:r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9212" y="3572800"/>
            <a:ext cx="2410691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 panose="020B0606020202030204" pitchFamily="34" charset="0"/>
              </a:rPr>
              <a:t>KEPADATAN TUGAS DAN HAMBATAN ADMINISTRATIF</a:t>
            </a:r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71848" y="5380876"/>
            <a:ext cx="2410691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 panose="020B0606020202030204" pitchFamily="34" charset="0"/>
              </a:rPr>
              <a:t>KETERAMPILAN YANG RENDAH DALAM MELAKUKAN PERUBAHAN DAN MENGHADAPI RESIKO</a:t>
            </a:r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1848" y="3572800"/>
            <a:ext cx="241069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TANPA INOVASI</a:t>
            </a:r>
            <a:endParaRPr lang="id-ID" b="1" dirty="0">
              <a:latin typeface="Arial Narrow" panose="020B0606020202030204" pitchFamily="34" charset="0"/>
            </a:endParaRPr>
          </a:p>
        </p:txBody>
      </p:sp>
      <p:cxnSp>
        <p:nvCxnSpPr>
          <p:cNvPr id="19" name="Straight Arrow Connector 18"/>
          <p:cNvCxnSpPr>
            <a:stCxn id="8" idx="2"/>
          </p:cNvCxnSpPr>
          <p:nvPr/>
        </p:nvCxnSpPr>
        <p:spPr>
          <a:xfrm>
            <a:off x="6800993" y="2200448"/>
            <a:ext cx="0" cy="903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3"/>
          </p:cNvCxnSpPr>
          <p:nvPr/>
        </p:nvCxnSpPr>
        <p:spPr>
          <a:xfrm>
            <a:off x="4999903" y="3803633"/>
            <a:ext cx="268288" cy="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827059" y="4481385"/>
            <a:ext cx="1" cy="876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1"/>
          </p:cNvCxnSpPr>
          <p:nvPr/>
        </p:nvCxnSpPr>
        <p:spPr>
          <a:xfrm flipH="1" flipV="1">
            <a:off x="8427312" y="3803642"/>
            <a:ext cx="327170" cy="92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</p:cNvCxnSpPr>
          <p:nvPr/>
        </p:nvCxnSpPr>
        <p:spPr>
          <a:xfrm>
            <a:off x="4882138" y="2835621"/>
            <a:ext cx="967944" cy="406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0"/>
          </p:cNvCxnSpPr>
          <p:nvPr/>
        </p:nvCxnSpPr>
        <p:spPr>
          <a:xfrm flipV="1">
            <a:off x="4882139" y="4265036"/>
            <a:ext cx="789709" cy="247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</p:cNvCxnSpPr>
          <p:nvPr/>
        </p:nvCxnSpPr>
        <p:spPr>
          <a:xfrm flipH="1">
            <a:off x="8006339" y="3103926"/>
            <a:ext cx="748144" cy="199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0"/>
            <a:endCxn id="17" idx="5"/>
          </p:cNvCxnSpPr>
          <p:nvPr/>
        </p:nvCxnSpPr>
        <p:spPr>
          <a:xfrm flipH="1" flipV="1">
            <a:off x="7964669" y="4279661"/>
            <a:ext cx="845233" cy="261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7426362" y="6135808"/>
            <a:ext cx="4041775" cy="23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2000" b="1">
                <a:solidFill>
                  <a:schemeClr val="bg1"/>
                </a:solidFill>
                <a:latin typeface="Arial" panose="020B0604020202020204" pitchFamily="34" charset="0"/>
                <a:ea typeface="华文细黑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b="1">
                <a:solidFill>
                  <a:schemeClr val="bg1"/>
                </a:solidFill>
                <a:latin typeface="Arial" panose="020B0604020202020204" pitchFamily="34" charset="0"/>
                <a:ea typeface="华文细黑" pitchFamily="2" charset="-122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华文细黑" pitchFamily="2" charset="-122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n"/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华文细黑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华文细黑" pitchFamily="2" charset="-122"/>
              </a:defRPr>
            </a:lvl9pPr>
          </a:lstStyle>
          <a:p>
            <a:pPr algn="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id-ID" sz="1100" b="0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1100" b="0" dirty="0" smtClean="0">
                <a:solidFill>
                  <a:schemeClr val="tx1"/>
                </a:solidFill>
                <a:latin typeface="+mn-lt"/>
              </a:rPr>
              <a:t>UMBER</a:t>
            </a:r>
            <a:r>
              <a:rPr lang="id-ID" sz="1100" b="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1100" b="0" dirty="0" err="1" smtClean="0">
                <a:solidFill>
                  <a:schemeClr val="tx1"/>
                </a:solidFill>
                <a:latin typeface="+mn-lt"/>
              </a:rPr>
              <a:t>Adaptasi</a:t>
            </a:r>
            <a:r>
              <a:rPr lang="en-US" sz="11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b="0" dirty="0" err="1" smtClean="0">
                <a:solidFill>
                  <a:schemeClr val="tx1"/>
                </a:solidFill>
                <a:latin typeface="+mn-lt"/>
              </a:rPr>
              <a:t>dari</a:t>
            </a:r>
            <a:r>
              <a:rPr lang="en-US" sz="11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b="0" dirty="0" err="1" smtClean="0">
                <a:solidFill>
                  <a:schemeClr val="tx1"/>
                </a:solidFill>
                <a:latin typeface="+mn-lt"/>
              </a:rPr>
              <a:t>Mulgan</a:t>
            </a:r>
            <a:r>
              <a:rPr lang="en-US" sz="11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d-ID" sz="1100" b="0" dirty="0" smtClean="0">
                <a:solidFill>
                  <a:schemeClr val="tx1"/>
                </a:solidFill>
                <a:latin typeface="+mn-lt"/>
              </a:rPr>
              <a:t>and </a:t>
            </a:r>
            <a:r>
              <a:rPr lang="en-US" sz="1100" b="0" dirty="0" err="1" smtClean="0">
                <a:solidFill>
                  <a:schemeClr val="tx1"/>
                </a:solidFill>
                <a:latin typeface="+mn-lt"/>
              </a:rPr>
              <a:t>Albury</a:t>
            </a:r>
            <a:r>
              <a:rPr lang="en-US" sz="1100" b="0" dirty="0" smtClean="0">
                <a:solidFill>
                  <a:schemeClr val="tx1"/>
                </a:solidFill>
                <a:latin typeface="+mn-lt"/>
              </a:rPr>
              <a:t> (2003</a:t>
            </a:r>
            <a:r>
              <a:rPr lang="en-US" sz="1100" b="0" dirty="0">
                <a:solidFill>
                  <a:schemeClr val="tx1"/>
                </a:solidFill>
                <a:latin typeface="+mn-lt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790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427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Demikian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1" y="1578303"/>
            <a:ext cx="8764072" cy="483288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Pertimbangan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dasar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dalam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inovasi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pemerintahan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tidak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hanya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bertumpu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akibat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atau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konsekwensi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namun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juga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pertimbangan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ketepatan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dan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kemanfaatan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dari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inovasi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+mj-lt"/>
              </a:rPr>
              <a:t>tersebut</a:t>
            </a:r>
            <a:r>
              <a:rPr lang="en-US" sz="2400" dirty="0" smtClean="0">
                <a:solidFill>
                  <a:srgbClr val="231F20"/>
                </a:solidFill>
                <a:latin typeface="+mj-lt"/>
              </a:rPr>
              <a:t>,</a:t>
            </a:r>
            <a:endParaRPr lang="id-ID" sz="2400" dirty="0">
              <a:solidFill>
                <a:srgbClr val="231F2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+mj-lt"/>
              </a:rPr>
              <a:t>Inovasi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sangat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tergantung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faktor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institusi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atau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struktur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organisasi</a:t>
            </a:r>
            <a:r>
              <a:rPr lang="en-US" sz="2400" dirty="0">
                <a:latin typeface="+mj-lt"/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+mj-lt"/>
              </a:rPr>
              <a:t>Inovasi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pemerintahan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adalah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ihwal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perubahan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kecil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terencana</a:t>
            </a:r>
            <a:r>
              <a:rPr lang="en-US" sz="2400" dirty="0" smtClean="0">
                <a:latin typeface="+mj-lt"/>
              </a:rPr>
              <a:t>,</a:t>
            </a:r>
            <a:r>
              <a:rPr lang="id-ID" sz="2400" dirty="0" smtClean="0">
                <a:latin typeface="+mj-lt"/>
              </a:rPr>
              <a:t> </a:t>
            </a:r>
            <a:endParaRPr lang="en-US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+mj-lt"/>
              </a:rPr>
              <a:t>Inovasi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berarti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menerapkan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upaya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sukses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berbagai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sumber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atau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instansi</a:t>
            </a:r>
            <a:r>
              <a:rPr lang="en-US" sz="2400" dirty="0" smtClean="0">
                <a:latin typeface="+mj-lt"/>
              </a:rPr>
              <a:t> lain,</a:t>
            </a:r>
            <a:endParaRPr lang="id-ID" sz="2400" dirty="0" smtClean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+mj-lt"/>
              </a:rPr>
              <a:t>Inovasi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harus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diwujudkan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dievaluasi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secara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berkesinambungan</a:t>
            </a:r>
            <a:r>
              <a:rPr lang="id-ID" sz="2400" dirty="0" smtClean="0">
                <a:latin typeface="+mj-lt"/>
              </a:rPr>
              <a:t>.</a:t>
            </a:r>
            <a:endParaRPr lang="en-US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537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326" y="4578243"/>
            <a:ext cx="4293590" cy="1280890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d-ID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id-ID" sz="3200" b="1" dirty="0" smtClean="0">
                <a:solidFill>
                  <a:schemeClr val="accent2">
                    <a:lumMod val="50000"/>
                  </a:schemeClr>
                </a:solidFill>
              </a:rPr>
              <a:t>Terima Kasih</a:t>
            </a:r>
            <a:endParaRPr lang="id-ID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2" descr="D:\ASEAN\don' cmpa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9212" y="3137638"/>
            <a:ext cx="2088232" cy="2721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83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4D72-716E-46CA-B893-C13B29CDF9BF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896" y="525465"/>
            <a:ext cx="8229600" cy="908050"/>
          </a:xfrm>
        </p:spPr>
        <p:txBody>
          <a:bodyPr>
            <a:normAutofit/>
          </a:bodyPr>
          <a:lstStyle/>
          <a:p>
            <a:r>
              <a:rPr lang="id-ID" altLang="id-ID" sz="3200" b="1" dirty="0">
                <a:solidFill>
                  <a:schemeClr val="accent2">
                    <a:lumMod val="50000"/>
                  </a:schemeClr>
                </a:solidFill>
              </a:rPr>
              <a:t>Apa itu Governance?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5628" y="1413670"/>
            <a:ext cx="9786257" cy="50403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q"/>
            </a:pPr>
            <a:r>
              <a:rPr lang="id-ID" altLang="id-ID" sz="2000" dirty="0">
                <a:solidFill>
                  <a:schemeClr val="tx1"/>
                </a:solidFill>
                <a:cs typeface="Arial" panose="020B0604020202020204" pitchFamily="34" charset="0"/>
              </a:rPr>
              <a:t>Interaksi antara Pemerintah, Dunia Usaha Swasta, dan Masyarakat yang bersendikan transparansi, akuntabilitas, partisipatif, </a:t>
            </a:r>
            <a:r>
              <a:rPr lang="id-ID" altLang="id-ID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d</a:t>
            </a:r>
            <a:r>
              <a:rPr lang="en-US" altLang="id-ID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an </a:t>
            </a:r>
            <a:r>
              <a:rPr lang="en-US" altLang="id-ID" sz="20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sendi</a:t>
            </a:r>
            <a:r>
              <a:rPr lang="en-US" altLang="id-ID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lainnya</a:t>
            </a:r>
            <a:endParaRPr lang="id-ID" altLang="id-ID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id-ID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id-ID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id-ID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id-ID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id-ID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id-ID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id-ID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id-ID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id-ID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id-ID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q"/>
            </a:pPr>
            <a:endParaRPr lang="en-US" altLang="id-ID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q"/>
            </a:pPr>
            <a:endParaRPr lang="en-US" altLang="id-ID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SzPct val="80000"/>
              <a:buFont typeface="Wingdings" panose="05000000000000000000" pitchFamily="2" charset="2"/>
              <a:buChar char="q"/>
            </a:pPr>
            <a:r>
              <a:rPr lang="id-ID" altLang="id-ID" sz="2000" dirty="0">
                <a:solidFill>
                  <a:schemeClr val="tx1"/>
                </a:solidFill>
                <a:cs typeface="Arial" panose="020B0604020202020204" pitchFamily="34" charset="0"/>
              </a:rPr>
              <a:t>Apabila sendi-sendi tersebut dipenuhi, maka </a:t>
            </a:r>
            <a:r>
              <a:rPr lang="id-ID" altLang="id-ID" sz="2000" b="1" dirty="0">
                <a:solidFill>
                  <a:schemeClr val="tx1"/>
                </a:solidFill>
                <a:cs typeface="Arial" panose="020B0604020202020204" pitchFamily="34" charset="0"/>
              </a:rPr>
              <a:t>Governance</a:t>
            </a:r>
            <a:r>
              <a:rPr lang="id-ID" altLang="id-ID" sz="2000" dirty="0">
                <a:solidFill>
                  <a:schemeClr val="tx1"/>
                </a:solidFill>
                <a:cs typeface="Arial" panose="020B0604020202020204" pitchFamily="34" charset="0"/>
              </a:rPr>
              <a:t> akan </a:t>
            </a:r>
            <a:r>
              <a:rPr lang="id-ID" altLang="id-ID" sz="2000" b="1" dirty="0">
                <a:solidFill>
                  <a:schemeClr val="tx1"/>
                </a:solidFill>
                <a:cs typeface="Arial" panose="020B0604020202020204" pitchFamily="34" charset="0"/>
              </a:rPr>
              <a:t>Good</a:t>
            </a:r>
            <a:r>
              <a:rPr lang="en-US" altLang="id-ID" sz="2000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id-ID" altLang="id-ID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grpSp>
        <p:nvGrpSpPr>
          <p:cNvPr id="122884" name="Group 4"/>
          <p:cNvGrpSpPr>
            <a:grpSpLocks/>
          </p:cNvGrpSpPr>
          <p:nvPr/>
        </p:nvGrpSpPr>
        <p:grpSpPr bwMode="auto">
          <a:xfrm>
            <a:off x="2818608" y="2205038"/>
            <a:ext cx="6480175" cy="3457575"/>
            <a:chOff x="793" y="1207"/>
            <a:chExt cx="4082" cy="2178"/>
          </a:xfrm>
        </p:grpSpPr>
        <p:grpSp>
          <p:nvGrpSpPr>
            <p:cNvPr id="122885" name="Group 5"/>
            <p:cNvGrpSpPr>
              <a:grpSpLocks/>
            </p:cNvGrpSpPr>
            <p:nvPr/>
          </p:nvGrpSpPr>
          <p:grpSpPr bwMode="auto">
            <a:xfrm>
              <a:off x="793" y="1389"/>
              <a:ext cx="4082" cy="1996"/>
              <a:chOff x="839" y="1207"/>
              <a:chExt cx="4082" cy="1996"/>
            </a:xfrm>
          </p:grpSpPr>
          <p:sp>
            <p:nvSpPr>
              <p:cNvPr id="122886" name="Rectangle 6"/>
              <p:cNvSpPr>
                <a:spLocks noChangeArrowheads="1"/>
              </p:cNvSpPr>
              <p:nvPr/>
            </p:nvSpPr>
            <p:spPr bwMode="auto">
              <a:xfrm>
                <a:off x="839" y="1207"/>
                <a:ext cx="4082" cy="199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b="1"/>
              </a:p>
            </p:txBody>
          </p:sp>
          <p:grpSp>
            <p:nvGrpSpPr>
              <p:cNvPr id="122887" name="Group 7"/>
              <p:cNvGrpSpPr>
                <a:grpSpLocks/>
              </p:cNvGrpSpPr>
              <p:nvPr/>
            </p:nvGrpSpPr>
            <p:grpSpPr bwMode="auto">
              <a:xfrm>
                <a:off x="975" y="1253"/>
                <a:ext cx="3810" cy="1858"/>
                <a:chOff x="975" y="1253"/>
                <a:chExt cx="3810" cy="1858"/>
              </a:xfrm>
            </p:grpSpPr>
            <p:sp>
              <p:nvSpPr>
                <p:cNvPr id="122888" name="Rectangle 8"/>
                <p:cNvSpPr>
                  <a:spLocks noChangeArrowheads="1"/>
                </p:cNvSpPr>
                <p:nvPr/>
              </p:nvSpPr>
              <p:spPr bwMode="auto">
                <a:xfrm>
                  <a:off x="975" y="1842"/>
                  <a:ext cx="907" cy="408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id-ID" altLang="id-ID" sz="1600" b="1"/>
                    <a:t>Dunia Usaha Swasta</a:t>
                  </a:r>
                  <a:endParaRPr lang="en-US" altLang="id-ID" sz="1600" b="1"/>
                </a:p>
              </p:txBody>
            </p:sp>
            <p:sp>
              <p:nvSpPr>
                <p:cNvPr id="122889" name="Rectangle 9"/>
                <p:cNvSpPr>
                  <a:spLocks noChangeArrowheads="1"/>
                </p:cNvSpPr>
                <p:nvPr/>
              </p:nvSpPr>
              <p:spPr bwMode="auto">
                <a:xfrm>
                  <a:off x="2426" y="1842"/>
                  <a:ext cx="907" cy="408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id-ID" altLang="id-ID" b="1"/>
                    <a:t>Pemerintah</a:t>
                  </a:r>
                  <a:endParaRPr lang="en-US" altLang="id-ID" b="1"/>
                </a:p>
              </p:txBody>
            </p:sp>
            <p:sp>
              <p:nvSpPr>
                <p:cNvPr id="122890" name="Rectangle 10"/>
                <p:cNvSpPr>
                  <a:spLocks noChangeArrowheads="1"/>
                </p:cNvSpPr>
                <p:nvPr/>
              </p:nvSpPr>
              <p:spPr bwMode="auto">
                <a:xfrm>
                  <a:off x="3878" y="1842"/>
                  <a:ext cx="907" cy="408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id-ID" altLang="id-ID" b="1" dirty="0"/>
                    <a:t>Masyarakat</a:t>
                  </a:r>
                  <a:endParaRPr lang="en-US" altLang="id-ID" b="1" dirty="0"/>
                </a:p>
              </p:txBody>
            </p:sp>
            <p:sp>
              <p:nvSpPr>
                <p:cNvPr id="122891" name="Line 11"/>
                <p:cNvSpPr>
                  <a:spLocks noChangeShapeType="1"/>
                </p:cNvSpPr>
                <p:nvPr/>
              </p:nvSpPr>
              <p:spPr bwMode="auto">
                <a:xfrm>
                  <a:off x="1383" y="1434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89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744" y="2296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89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4513" y="2296"/>
                  <a:ext cx="0" cy="771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894" name="Line 14"/>
                <p:cNvSpPr>
                  <a:spLocks noChangeShapeType="1"/>
                </p:cNvSpPr>
                <p:nvPr/>
              </p:nvSpPr>
              <p:spPr bwMode="auto">
                <a:xfrm>
                  <a:off x="1292" y="2296"/>
                  <a:ext cx="0" cy="771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895" name="Line 15"/>
                <p:cNvSpPr>
                  <a:spLocks noChangeShapeType="1"/>
                </p:cNvSpPr>
                <p:nvPr/>
              </p:nvSpPr>
              <p:spPr bwMode="auto">
                <a:xfrm>
                  <a:off x="1292" y="3067"/>
                  <a:ext cx="3221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896" name="Line 16"/>
                <p:cNvSpPr>
                  <a:spLocks noChangeShapeType="1"/>
                </p:cNvSpPr>
                <p:nvPr/>
              </p:nvSpPr>
              <p:spPr bwMode="auto">
                <a:xfrm>
                  <a:off x="1519" y="2296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897" name="Line 17"/>
                <p:cNvSpPr>
                  <a:spLocks noChangeShapeType="1"/>
                </p:cNvSpPr>
                <p:nvPr/>
              </p:nvSpPr>
              <p:spPr bwMode="auto">
                <a:xfrm>
                  <a:off x="1519" y="2659"/>
                  <a:ext cx="1225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89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241" y="2296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899" name="Line 19"/>
                <p:cNvSpPr>
                  <a:spLocks noChangeShapeType="1"/>
                </p:cNvSpPr>
                <p:nvPr/>
              </p:nvSpPr>
              <p:spPr bwMode="auto">
                <a:xfrm>
                  <a:off x="3016" y="2296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900" name="Line 20"/>
                <p:cNvSpPr>
                  <a:spLocks noChangeShapeType="1"/>
                </p:cNvSpPr>
                <p:nvPr/>
              </p:nvSpPr>
              <p:spPr bwMode="auto">
                <a:xfrm>
                  <a:off x="3016" y="2659"/>
                  <a:ext cx="1225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901" name="Line 21"/>
                <p:cNvSpPr>
                  <a:spLocks noChangeShapeType="1"/>
                </p:cNvSpPr>
                <p:nvPr/>
              </p:nvSpPr>
              <p:spPr bwMode="auto">
                <a:xfrm>
                  <a:off x="2744" y="1434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902" name="Line 22"/>
                <p:cNvSpPr>
                  <a:spLocks noChangeShapeType="1"/>
                </p:cNvSpPr>
                <p:nvPr/>
              </p:nvSpPr>
              <p:spPr bwMode="auto">
                <a:xfrm>
                  <a:off x="1383" y="1434"/>
                  <a:ext cx="1361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903" name="Line 23"/>
                <p:cNvSpPr>
                  <a:spLocks noChangeShapeType="1"/>
                </p:cNvSpPr>
                <p:nvPr/>
              </p:nvSpPr>
              <p:spPr bwMode="auto">
                <a:xfrm>
                  <a:off x="3016" y="1434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904" name="Line 24"/>
                <p:cNvSpPr>
                  <a:spLocks noChangeShapeType="1"/>
                </p:cNvSpPr>
                <p:nvPr/>
              </p:nvSpPr>
              <p:spPr bwMode="auto">
                <a:xfrm>
                  <a:off x="4377" y="1434"/>
                  <a:ext cx="0" cy="363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905" name="Line 25"/>
                <p:cNvSpPr>
                  <a:spLocks noChangeShapeType="1"/>
                </p:cNvSpPr>
                <p:nvPr/>
              </p:nvSpPr>
              <p:spPr bwMode="auto">
                <a:xfrm>
                  <a:off x="3016" y="1434"/>
                  <a:ext cx="1361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b="1"/>
                </a:p>
              </p:txBody>
            </p:sp>
            <p:sp>
              <p:nvSpPr>
                <p:cNvPr id="122906" name="Rectangle 26"/>
                <p:cNvSpPr>
                  <a:spLocks noChangeArrowheads="1"/>
                </p:cNvSpPr>
                <p:nvPr/>
              </p:nvSpPr>
              <p:spPr bwMode="auto">
                <a:xfrm>
                  <a:off x="1610" y="2477"/>
                  <a:ext cx="907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>
                    <a:spcBef>
                      <a:spcPct val="30000"/>
                    </a:spcBef>
                  </a:pPr>
                  <a:r>
                    <a:rPr lang="id-ID" altLang="id-ID" sz="1600" b="1"/>
                    <a:t>Nilai</a:t>
                  </a:r>
                </a:p>
                <a:p>
                  <a:pPr algn="ctr">
                    <a:spcBef>
                      <a:spcPct val="30000"/>
                    </a:spcBef>
                  </a:pPr>
                  <a:r>
                    <a:rPr lang="id-ID" altLang="id-ID" sz="1600" b="1"/>
                    <a:t>Pertumbuhan</a:t>
                  </a:r>
                </a:p>
              </p:txBody>
            </p:sp>
            <p:sp>
              <p:nvSpPr>
                <p:cNvPr id="122907" name="Rectangle 27"/>
                <p:cNvSpPr>
                  <a:spLocks noChangeArrowheads="1"/>
                </p:cNvSpPr>
                <p:nvPr/>
              </p:nvSpPr>
              <p:spPr bwMode="auto">
                <a:xfrm>
                  <a:off x="3010" y="2465"/>
                  <a:ext cx="1231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>
                    <a:spcBef>
                      <a:spcPct val="30000"/>
                    </a:spcBef>
                  </a:pPr>
                  <a:r>
                    <a:rPr lang="id-ID" altLang="id-ID" sz="1600" b="1" dirty="0"/>
                    <a:t>Redistibusi</a:t>
                  </a:r>
                </a:p>
                <a:p>
                  <a:pPr algn="ctr">
                    <a:spcBef>
                      <a:spcPct val="30000"/>
                    </a:spcBef>
                  </a:pPr>
                  <a:r>
                    <a:rPr lang="id-ID" altLang="id-ID" sz="1600" b="1" dirty="0"/>
                    <a:t>Melalui </a:t>
                  </a:r>
                  <a:r>
                    <a:rPr lang="en-US" altLang="id-ID" sz="1600" b="1" dirty="0"/>
                    <a:t>P</a:t>
                  </a:r>
                  <a:r>
                    <a:rPr lang="id-ID" altLang="id-ID" sz="1600" b="1" dirty="0"/>
                    <a:t>elayanan</a:t>
                  </a:r>
                </a:p>
              </p:txBody>
            </p:sp>
            <p:sp>
              <p:nvSpPr>
                <p:cNvPr id="122908" name="Rectangle 28"/>
                <p:cNvSpPr>
                  <a:spLocks noChangeArrowheads="1"/>
                </p:cNvSpPr>
                <p:nvPr/>
              </p:nvSpPr>
              <p:spPr bwMode="auto">
                <a:xfrm>
                  <a:off x="2426" y="2885"/>
                  <a:ext cx="907" cy="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>
                    <a:spcBef>
                      <a:spcPct val="30000"/>
                    </a:spcBef>
                  </a:pPr>
                  <a:r>
                    <a:rPr lang="id-ID" altLang="id-ID" sz="1600" b="1"/>
                    <a:t>Pasar</a:t>
                  </a:r>
                </a:p>
              </p:txBody>
            </p:sp>
            <p:sp>
              <p:nvSpPr>
                <p:cNvPr id="122909" name="Rectangle 29"/>
                <p:cNvSpPr>
                  <a:spLocks noChangeArrowheads="1"/>
                </p:cNvSpPr>
                <p:nvPr/>
              </p:nvSpPr>
              <p:spPr bwMode="auto">
                <a:xfrm>
                  <a:off x="1565" y="1253"/>
                  <a:ext cx="907" cy="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>
                    <a:spcBef>
                      <a:spcPct val="30000"/>
                    </a:spcBef>
                  </a:pPr>
                  <a:r>
                    <a:rPr lang="id-ID" altLang="id-ID" sz="1600" b="1"/>
                    <a:t>Kontrol</a:t>
                  </a:r>
                </a:p>
              </p:txBody>
            </p:sp>
            <p:sp>
              <p:nvSpPr>
                <p:cNvPr id="122910" name="Rectangle 30"/>
                <p:cNvSpPr>
                  <a:spLocks noChangeArrowheads="1"/>
                </p:cNvSpPr>
                <p:nvPr/>
              </p:nvSpPr>
              <p:spPr bwMode="auto">
                <a:xfrm>
                  <a:off x="3243" y="1253"/>
                  <a:ext cx="907" cy="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>
                    <a:spcBef>
                      <a:spcPct val="30000"/>
                    </a:spcBef>
                  </a:pPr>
                  <a:r>
                    <a:rPr lang="id-ID" altLang="id-ID" sz="1600" b="1"/>
                    <a:t>Kontrol</a:t>
                  </a:r>
                </a:p>
              </p:txBody>
            </p:sp>
          </p:grpSp>
        </p:grpSp>
        <p:sp>
          <p:nvSpPr>
            <p:cNvPr id="122911" name="Line 31"/>
            <p:cNvSpPr>
              <a:spLocks noChangeShapeType="1"/>
            </p:cNvSpPr>
            <p:nvPr/>
          </p:nvSpPr>
          <p:spPr bwMode="auto">
            <a:xfrm>
              <a:off x="1202" y="1434"/>
              <a:ext cx="3311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 b="1"/>
            </a:p>
          </p:txBody>
        </p:sp>
        <p:sp>
          <p:nvSpPr>
            <p:cNvPr id="122912" name="Line 32"/>
            <p:cNvSpPr>
              <a:spLocks noChangeShapeType="1"/>
            </p:cNvSpPr>
            <p:nvPr/>
          </p:nvSpPr>
          <p:spPr bwMode="auto">
            <a:xfrm>
              <a:off x="1202" y="1434"/>
              <a:ext cx="0" cy="54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 b="1"/>
            </a:p>
          </p:txBody>
        </p:sp>
        <p:sp>
          <p:nvSpPr>
            <p:cNvPr id="122913" name="Line 33"/>
            <p:cNvSpPr>
              <a:spLocks noChangeShapeType="1"/>
            </p:cNvSpPr>
            <p:nvPr/>
          </p:nvSpPr>
          <p:spPr bwMode="auto">
            <a:xfrm>
              <a:off x="4513" y="1434"/>
              <a:ext cx="0" cy="54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 b="1"/>
            </a:p>
          </p:txBody>
        </p:sp>
        <p:sp>
          <p:nvSpPr>
            <p:cNvPr id="122914" name="Rectangle 34"/>
            <p:cNvSpPr>
              <a:spLocks noChangeArrowheads="1"/>
            </p:cNvSpPr>
            <p:nvPr/>
          </p:nvSpPr>
          <p:spPr bwMode="auto">
            <a:xfrm>
              <a:off x="2336" y="1207"/>
              <a:ext cx="9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30000"/>
                </a:spcBef>
              </a:pPr>
              <a:r>
                <a:rPr lang="id-ID" altLang="id-ID" sz="1600" b="1"/>
                <a:t>Tenaga Kerja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77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5528" y="1487606"/>
            <a:ext cx="9034818" cy="25794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376" y="1874293"/>
            <a:ext cx="8479122" cy="208355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“Governance”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dasarnya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peningkatan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kinerja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tanggung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jawab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serta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akuntabilitas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baik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menjadikan</a:t>
            </a:r>
            <a:r>
              <a:rPr lang="en-US" sz="2400" dirty="0" smtClean="0">
                <a:solidFill>
                  <a:schemeClr val="tx1"/>
                </a:solidFill>
              </a:rPr>
              <a:t> “governance” </a:t>
            </a:r>
            <a:r>
              <a:rPr lang="en-US" sz="2400" dirty="0" err="1" smtClean="0">
                <a:solidFill>
                  <a:schemeClr val="tx1"/>
                </a:solidFill>
              </a:rPr>
              <a:t>tercipta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harapan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penyelenggara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Meningkatkan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Pelayanan</a:t>
            </a:r>
            <a:endParaRPr lang="id-ID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063319" y="4312693"/>
            <a:ext cx="3589362" cy="696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19870" y="5131558"/>
            <a:ext cx="1545033" cy="1382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6154257" y="5669145"/>
            <a:ext cx="1510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/>
              <a:t>IN</a:t>
            </a:r>
            <a:r>
              <a:rPr lang="en-US" sz="1400" b="1" dirty="0" smtClean="0"/>
              <a:t>OVASI</a:t>
            </a:r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36063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Apakah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Gerangan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Inovasi</a:t>
            </a:r>
            <a:r>
              <a:rPr lang="id-ID" sz="32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id-ID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28882802"/>
              </p:ext>
            </p:extLst>
          </p:nvPr>
        </p:nvGraphicFramePr>
        <p:xfrm>
          <a:off x="3886920" y="1569027"/>
          <a:ext cx="2881850" cy="3366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val 8"/>
          <p:cNvSpPr/>
          <p:nvPr/>
        </p:nvSpPr>
        <p:spPr>
          <a:xfrm>
            <a:off x="6873727" y="1743535"/>
            <a:ext cx="2789817" cy="29674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7193247" y="2918705"/>
            <a:ext cx="215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/>
              <a:t>IN</a:t>
            </a:r>
            <a:r>
              <a:rPr lang="en-US" sz="2400" b="1" dirty="0" smtClean="0"/>
              <a:t>OVASI</a:t>
            </a:r>
            <a:endParaRPr lang="id-ID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4169230" y="5283362"/>
            <a:ext cx="631371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d-ID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kreatifitas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mendapatkan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ide yang </a:t>
            </a:r>
            <a:r>
              <a:rPr lang="en-US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cemerlang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inovasi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kreatifitas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diwujudkan</a:t>
            </a:r>
            <a:r>
              <a:rPr lang="id-ID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id-ID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Tahapan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Inovasi</a:t>
            </a:r>
            <a:endParaRPr lang="id-ID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610788" y="6131218"/>
            <a:ext cx="7619999" cy="365125"/>
          </a:xfrm>
        </p:spPr>
        <p:txBody>
          <a:bodyPr/>
          <a:lstStyle/>
          <a:p>
            <a:r>
              <a:rPr lang="pl-PL" dirty="0" smtClean="0"/>
              <a:t>DEDDY S BRATAKUSUMAH (deddy@bappenas.go.id) 2015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261" y="1454408"/>
            <a:ext cx="7793502" cy="41359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6964" y="5839691"/>
            <a:ext cx="2547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dirty="0" smtClean="0"/>
              <a:t>S</a:t>
            </a:r>
            <a:r>
              <a:rPr lang="en-US" sz="1100" dirty="0" smtClean="0"/>
              <a:t>umber</a:t>
            </a:r>
            <a:r>
              <a:rPr lang="id-ID" sz="1100" dirty="0" smtClean="0"/>
              <a:t>: TWW Utomo (2015)</a:t>
            </a:r>
            <a:endParaRPr lang="id-ID" sz="1100" dirty="0"/>
          </a:p>
        </p:txBody>
      </p:sp>
      <p:sp>
        <p:nvSpPr>
          <p:cNvPr id="7" name="Right Brace 6"/>
          <p:cNvSpPr/>
          <p:nvPr/>
        </p:nvSpPr>
        <p:spPr>
          <a:xfrm>
            <a:off x="5815486" y="1564873"/>
            <a:ext cx="272955" cy="146927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815485" y="3080777"/>
            <a:ext cx="272955" cy="226015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10564763" y="1564873"/>
            <a:ext cx="272955" cy="377605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51869" y="2028836"/>
            <a:ext cx="1962999" cy="5413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0" numCol="1" spcCol="1270" anchor="t" anchorCtr="0">
            <a:noAutofit/>
          </a:bodyPr>
          <a:lstStyle/>
          <a:p>
            <a:pPr lvl="0" algn="ctr" defTabSz="1066800">
              <a:lnSpc>
                <a:spcPct val="80000"/>
              </a:lnSpc>
              <a:spcBef>
                <a:spcPts val="600"/>
              </a:spcBef>
            </a:pPr>
            <a:r>
              <a:rPr lang="en-US" sz="1400" b="1" kern="1200" dirty="0" err="1" smtClean="0">
                <a:solidFill>
                  <a:schemeClr val="bg2">
                    <a:lumMod val="10000"/>
                  </a:schemeClr>
                </a:solidFill>
              </a:rPr>
              <a:t>Pola</a:t>
            </a:r>
            <a:r>
              <a:rPr lang="en-US" sz="1400" b="1" kern="1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400" b="1" kern="1200" dirty="0" err="1" smtClean="0">
                <a:solidFill>
                  <a:schemeClr val="bg2">
                    <a:lumMod val="10000"/>
                  </a:schemeClr>
                </a:solidFill>
              </a:rPr>
              <a:t>Pikir</a:t>
            </a:r>
            <a:endParaRPr lang="en-US" sz="1400" b="1" kern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 algn="ctr" defTabSz="1066800">
              <a:lnSpc>
                <a:spcPct val="80000"/>
              </a:lnSpc>
              <a:spcBef>
                <a:spcPts val="600"/>
              </a:spcBef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Mindset</a:t>
            </a:r>
            <a:r>
              <a:rPr lang="id-ID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ing</a:t>
            </a:r>
            <a:r>
              <a:rPr lang="en-US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en-US" sz="1400" b="1" i="1" kern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15485" y="3864443"/>
            <a:ext cx="1977697" cy="5413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0" numCol="1" spcCol="1270" anchor="t" anchorCtr="0">
            <a:noAutofit/>
          </a:bodyPr>
          <a:lstStyle/>
          <a:p>
            <a:pPr lvl="0" algn="ctr" defTabSz="1066800">
              <a:lnSpc>
                <a:spcPct val="80000"/>
              </a:lnSpc>
              <a:spcBef>
                <a:spcPts val="600"/>
              </a:spcBef>
            </a:pPr>
            <a:r>
              <a:rPr lang="en-US" sz="1400" b="1" kern="1200" dirty="0" err="1" smtClean="0">
                <a:solidFill>
                  <a:schemeClr val="bg2">
                    <a:lumMod val="10000"/>
                  </a:schemeClr>
                </a:solidFill>
              </a:rPr>
              <a:t>Perancangan</a:t>
            </a:r>
            <a:endParaRPr lang="en-US" sz="1400" b="1" kern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 algn="ctr" defTabSz="1066800">
              <a:lnSpc>
                <a:spcPct val="80000"/>
              </a:lnSpc>
              <a:spcBef>
                <a:spcPts val="600"/>
              </a:spcBef>
            </a:pPr>
            <a:r>
              <a:rPr lang="en-US" sz="1400" b="1" i="1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sz="1400" b="1" i="1" kern="1200" dirty="0" err="1" smtClean="0">
                <a:solidFill>
                  <a:schemeClr val="bg2">
                    <a:lumMod val="10000"/>
                  </a:schemeClr>
                </a:solidFill>
              </a:rPr>
              <a:t>Te</a:t>
            </a:r>
            <a:r>
              <a:rPr lang="id-ID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ch</a:t>
            </a:r>
            <a:r>
              <a:rPr lang="en-US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no</a:t>
            </a:r>
            <a:r>
              <a:rPr lang="id-ID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c</a:t>
            </a:r>
            <a:r>
              <a:rPr lang="en-US" sz="1400" b="1" i="1" kern="1200" dirty="0" err="1" smtClean="0">
                <a:solidFill>
                  <a:schemeClr val="bg2">
                    <a:lumMod val="10000"/>
                  </a:schemeClr>
                </a:solidFill>
              </a:rPr>
              <a:t>rati</a:t>
            </a:r>
            <a:r>
              <a:rPr lang="id-ID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c</a:t>
            </a:r>
            <a:r>
              <a:rPr lang="en-US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en-US" sz="1400" b="1" i="1" kern="1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35635" y="3208386"/>
            <a:ext cx="1962999" cy="5413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0" numCol="1" spcCol="1270" anchor="t" anchorCtr="0">
            <a:noAutofit/>
          </a:bodyPr>
          <a:lstStyle/>
          <a:p>
            <a:pPr lvl="0" algn="ctr" defTabSz="1066800">
              <a:lnSpc>
                <a:spcPct val="80000"/>
              </a:lnSpc>
              <a:spcBef>
                <a:spcPts val="600"/>
              </a:spcBef>
            </a:pPr>
            <a:r>
              <a:rPr lang="en-US" sz="1400" b="1" kern="1200" dirty="0" err="1" smtClean="0">
                <a:solidFill>
                  <a:schemeClr val="bg2">
                    <a:lumMod val="10000"/>
                  </a:schemeClr>
                </a:solidFill>
              </a:rPr>
              <a:t>Pelaksanaan</a:t>
            </a:r>
            <a:r>
              <a:rPr lang="en-US" sz="1400" b="1" kern="1200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id-ID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Actualization</a:t>
            </a:r>
            <a:r>
              <a:rPr lang="en-US" sz="1400" b="1" i="1" kern="12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en-US" sz="1400" b="1" i="1" kern="1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578" y="582968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Dari Ide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ke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Rencana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Tindak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82375" y="1560741"/>
            <a:ext cx="1913761" cy="1619646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ounded Rectangle 5"/>
          <p:cNvSpPr/>
          <p:nvPr/>
        </p:nvSpPr>
        <p:spPr>
          <a:xfrm>
            <a:off x="9660466" y="1560741"/>
            <a:ext cx="1913761" cy="1619646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028998"/>
              <a:satOff val="9756"/>
              <a:lumOff val="-15882"/>
              <a:alphaOff val="0"/>
            </a:schemeClr>
          </a:fillRef>
          <a:effectRef idx="2">
            <a:schemeClr val="accent5">
              <a:hueOff val="-1028998"/>
              <a:satOff val="9756"/>
              <a:lumOff val="-15882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Rounded Rectangle 6"/>
          <p:cNvSpPr/>
          <p:nvPr/>
        </p:nvSpPr>
        <p:spPr>
          <a:xfrm>
            <a:off x="5982375" y="4287576"/>
            <a:ext cx="1913761" cy="16196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057997"/>
              <a:satOff val="19512"/>
              <a:lumOff val="-31765"/>
              <a:alphaOff val="0"/>
            </a:schemeClr>
          </a:fillRef>
          <a:effectRef idx="2">
            <a:schemeClr val="accent5">
              <a:hueOff val="-2057997"/>
              <a:satOff val="19512"/>
              <a:lumOff val="-31765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ounded Rectangle 7"/>
          <p:cNvSpPr/>
          <p:nvPr/>
        </p:nvSpPr>
        <p:spPr>
          <a:xfrm>
            <a:off x="9660466" y="4287576"/>
            <a:ext cx="1913761" cy="1619646"/>
          </a:xfrm>
          <a:prstGeom prst="roundRect">
            <a:avLst/>
          </a:prstGeom>
          <a:solidFill>
            <a:schemeClr val="accent4">
              <a:lumMod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086995"/>
              <a:satOff val="29268"/>
              <a:lumOff val="-47647"/>
              <a:alphaOff val="0"/>
            </a:schemeClr>
          </a:fillRef>
          <a:effectRef idx="2">
            <a:schemeClr val="accent5">
              <a:hueOff val="-3086995"/>
              <a:satOff val="29268"/>
              <a:lumOff val="-47647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" name="Group 20"/>
          <p:cNvGrpSpPr/>
          <p:nvPr/>
        </p:nvGrpSpPr>
        <p:grpSpPr>
          <a:xfrm>
            <a:off x="5982375" y="1909106"/>
            <a:ext cx="1913761" cy="872117"/>
            <a:chOff x="1163894" y="1622313"/>
            <a:chExt cx="2350719" cy="872117"/>
          </a:xfrm>
        </p:grpSpPr>
        <p:sp>
          <p:nvSpPr>
            <p:cNvPr id="31" name="Rectangle 30"/>
            <p:cNvSpPr/>
            <p:nvPr/>
          </p:nvSpPr>
          <p:spPr>
            <a:xfrm>
              <a:off x="1163894" y="1622313"/>
              <a:ext cx="2350719" cy="872117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1163894" y="1622313"/>
              <a:ext cx="2350719" cy="872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err="1" smtClean="0"/>
                <a:t>Diagnosa</a:t>
              </a:r>
              <a:endParaRPr lang="en-US" sz="2400" b="1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660466" y="1909106"/>
            <a:ext cx="1913761" cy="872117"/>
            <a:chOff x="3749785" y="1622313"/>
            <a:chExt cx="2350719" cy="872117"/>
          </a:xfrm>
        </p:grpSpPr>
        <p:sp>
          <p:nvSpPr>
            <p:cNvPr id="29" name="Rectangle 28"/>
            <p:cNvSpPr/>
            <p:nvPr/>
          </p:nvSpPr>
          <p:spPr>
            <a:xfrm>
              <a:off x="3749785" y="1622313"/>
              <a:ext cx="2350719" cy="872117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3749785" y="1622313"/>
              <a:ext cx="2350719" cy="872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b="1" dirty="0" smtClean="0">
                  <a:solidFill>
                    <a:srgbClr val="FF0000"/>
                  </a:solidFill>
                </a:rPr>
                <a:t>Inova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si</a:t>
              </a:r>
              <a:endParaRPr lang="en-US" sz="24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982375" y="4635941"/>
            <a:ext cx="1913761" cy="872117"/>
            <a:chOff x="1163894" y="4349148"/>
            <a:chExt cx="2350719" cy="872117"/>
          </a:xfrm>
        </p:grpSpPr>
        <p:sp>
          <p:nvSpPr>
            <p:cNvPr id="27" name="Rectangle 26"/>
            <p:cNvSpPr/>
            <p:nvPr/>
          </p:nvSpPr>
          <p:spPr>
            <a:xfrm>
              <a:off x="1163894" y="4349148"/>
              <a:ext cx="2350719" cy="872117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1163894" y="4349148"/>
              <a:ext cx="2350719" cy="872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Design</a:t>
              </a:r>
              <a:endParaRPr lang="en-US" sz="2400" b="1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660466" y="4635941"/>
            <a:ext cx="1913761" cy="872117"/>
            <a:chOff x="3749785" y="4349148"/>
            <a:chExt cx="2350719" cy="872117"/>
          </a:xfrm>
        </p:grpSpPr>
        <p:sp>
          <p:nvSpPr>
            <p:cNvPr id="25" name="Rectangle 24"/>
            <p:cNvSpPr/>
            <p:nvPr/>
          </p:nvSpPr>
          <p:spPr>
            <a:xfrm>
              <a:off x="3749785" y="4349148"/>
              <a:ext cx="2350719" cy="872117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3749785" y="4349148"/>
              <a:ext cx="2350719" cy="872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err="1" smtClean="0">
                  <a:solidFill>
                    <a:srgbClr val="FF0000"/>
                  </a:solidFill>
                </a:rPr>
                <a:t>Rencana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Tindak</a:t>
              </a:r>
              <a:endParaRPr lang="en-US" sz="2400" b="1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3" name="Text Box 86"/>
          <p:cNvSpPr txBox="1">
            <a:spLocks noChangeArrowheads="1"/>
          </p:cNvSpPr>
          <p:nvPr/>
        </p:nvSpPr>
        <p:spPr bwMode="gray">
          <a:xfrm>
            <a:off x="346701" y="1255164"/>
            <a:ext cx="2495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Tahap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4" name="Text Box 86"/>
          <p:cNvSpPr txBox="1">
            <a:spLocks noChangeArrowheads="1"/>
          </p:cNvSpPr>
          <p:nvPr/>
        </p:nvSpPr>
        <p:spPr bwMode="gray">
          <a:xfrm>
            <a:off x="1916968" y="1241065"/>
            <a:ext cx="2495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Output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8224455" y="2196895"/>
            <a:ext cx="867332" cy="557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8224455" y="4824591"/>
            <a:ext cx="867332" cy="557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5400000">
            <a:off x="6222287" y="3511315"/>
            <a:ext cx="956271" cy="454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5400000">
            <a:off x="9972589" y="3511315"/>
            <a:ext cx="956271" cy="454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85195" y="1727643"/>
            <a:ext cx="2555633" cy="47978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957687" y="1853631"/>
            <a:ext cx="4946924" cy="3666907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48289" y="2026227"/>
            <a:ext cx="781847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d-ID" sz="1200" b="1" dirty="0" smtClean="0">
                <a:latin typeface="Arial Narrow" panose="020B0606020202030204" pitchFamily="34" charset="0"/>
              </a:rPr>
              <a:t>Drum Up</a:t>
            </a: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48289" y="2937145"/>
            <a:ext cx="781847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d-ID" sz="1200" b="1" dirty="0" smtClean="0">
                <a:latin typeface="Arial Narrow" panose="020B0606020202030204" pitchFamily="34" charset="0"/>
              </a:rPr>
              <a:t>Diagnos</a:t>
            </a:r>
            <a:r>
              <a:rPr lang="en-US" sz="1200" b="1" dirty="0" smtClean="0">
                <a:latin typeface="Arial Narrow" panose="020B0606020202030204" pitchFamily="34" charset="0"/>
              </a:rPr>
              <a:t>a</a:t>
            </a:r>
            <a:endParaRPr lang="id-ID" sz="1200" b="1" dirty="0" smtClean="0">
              <a:latin typeface="Arial Narrow" panose="020B0606020202030204" pitchFamily="34" charset="0"/>
            </a:endParaRP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48288" y="3800131"/>
            <a:ext cx="781847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d-ID" sz="1200" b="1" dirty="0" smtClean="0">
                <a:latin typeface="Arial Narrow" panose="020B0606020202030204" pitchFamily="34" charset="0"/>
              </a:rPr>
              <a:t>Design</a:t>
            </a: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8287" y="4718401"/>
            <a:ext cx="781847" cy="61555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1000" b="1" dirty="0" err="1" smtClean="0">
                <a:latin typeface="Arial Narrow" panose="020B0606020202030204" pitchFamily="34" charset="0"/>
              </a:rPr>
              <a:t>Diwujudkan</a:t>
            </a:r>
            <a:endParaRPr lang="id-ID" sz="1000" b="1" dirty="0" smtClean="0">
              <a:latin typeface="Arial Narrow" panose="020B0606020202030204" pitchFamily="34" charset="0"/>
            </a:endParaRP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48287" y="5659954"/>
            <a:ext cx="781847" cy="60016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d-ID" sz="900" b="1" dirty="0" smtClean="0">
                <a:latin typeface="Arial Narrow" panose="020B0606020202030204" pitchFamily="34" charset="0"/>
              </a:rPr>
              <a:t>Di</a:t>
            </a:r>
            <a:r>
              <a:rPr lang="en-US" sz="900" b="1" dirty="0" err="1" smtClean="0">
                <a:latin typeface="Arial Narrow" panose="020B0606020202030204" pitchFamily="34" charset="0"/>
              </a:rPr>
              <a:t>tayangkan</a:t>
            </a:r>
            <a:endParaRPr lang="id-ID" sz="900" b="1" dirty="0" smtClean="0">
              <a:latin typeface="Arial Narrow" panose="020B0606020202030204" pitchFamily="34" charset="0"/>
            </a:endParaRP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610591" y="2672558"/>
            <a:ext cx="306377" cy="264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Down Arrow 45"/>
          <p:cNvSpPr/>
          <p:nvPr/>
        </p:nvSpPr>
        <p:spPr>
          <a:xfrm>
            <a:off x="1610590" y="3551976"/>
            <a:ext cx="306377" cy="264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Down Arrow 46"/>
          <p:cNvSpPr/>
          <p:nvPr/>
        </p:nvSpPr>
        <p:spPr>
          <a:xfrm>
            <a:off x="1594271" y="4449672"/>
            <a:ext cx="306377" cy="264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Down Arrow 47"/>
          <p:cNvSpPr/>
          <p:nvPr/>
        </p:nvSpPr>
        <p:spPr>
          <a:xfrm>
            <a:off x="1578493" y="5416306"/>
            <a:ext cx="306377" cy="264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TextBox 48"/>
          <p:cNvSpPr txBox="1"/>
          <p:nvPr/>
        </p:nvSpPr>
        <p:spPr>
          <a:xfrm>
            <a:off x="2561273" y="2032359"/>
            <a:ext cx="781847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d-ID" sz="1200" b="1" dirty="0" smtClean="0">
                <a:latin typeface="Arial Narrow" panose="020B0606020202030204" pitchFamily="34" charset="0"/>
              </a:rPr>
              <a:t>Ide</a:t>
            </a: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46627" y="2858432"/>
            <a:ext cx="796493" cy="61555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1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d-ID" sz="1100" b="1" dirty="0" smtClean="0">
                <a:latin typeface="Arial Narrow" panose="020B0606020202030204" pitchFamily="34" charset="0"/>
              </a:rPr>
              <a:t>In</a:t>
            </a:r>
            <a:r>
              <a:rPr lang="en-US" sz="1100" b="1" dirty="0" err="1" smtClean="0">
                <a:latin typeface="Arial Narrow" panose="020B0606020202030204" pitchFamily="34" charset="0"/>
              </a:rPr>
              <a:t>ovasi</a:t>
            </a:r>
            <a:endParaRPr lang="id-ID" sz="1100" b="1" dirty="0" smtClean="0">
              <a:latin typeface="Arial Narrow" panose="020B0606020202030204" pitchFamily="34" charset="0"/>
            </a:endParaRP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53949" y="3631270"/>
            <a:ext cx="781847" cy="80021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1100" b="1" dirty="0" err="1" smtClean="0">
                <a:latin typeface="Arial Narrow" panose="020B0606020202030204" pitchFamily="34" charset="0"/>
              </a:rPr>
              <a:t>Rencana</a:t>
            </a:r>
            <a:r>
              <a:rPr lang="en-US" sz="1100" b="1" dirty="0" smtClean="0">
                <a:latin typeface="Arial Narrow" panose="020B0606020202030204" pitchFamily="34" charset="0"/>
              </a:rPr>
              <a:t> </a:t>
            </a:r>
            <a:r>
              <a:rPr lang="en-US" sz="1100" b="1" dirty="0" err="1" smtClean="0">
                <a:latin typeface="Arial Narrow" panose="020B0606020202030204" pitchFamily="34" charset="0"/>
              </a:rPr>
              <a:t>Tindak</a:t>
            </a:r>
            <a:endParaRPr lang="id-ID" sz="1100" b="1" dirty="0" smtClean="0">
              <a:latin typeface="Arial Narrow" panose="020B0606020202030204" pitchFamily="34" charset="0"/>
            </a:endParaRP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55137" y="4676356"/>
            <a:ext cx="781847" cy="80021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2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1100" b="1" dirty="0" err="1" smtClean="0">
                <a:latin typeface="Arial Narrow" panose="020B0606020202030204" pitchFamily="34" charset="0"/>
              </a:rPr>
              <a:t>Hasil</a:t>
            </a:r>
            <a:r>
              <a:rPr lang="en-US" sz="1100" b="1" dirty="0" smtClean="0">
                <a:latin typeface="Arial Narrow" panose="020B0606020202030204" pitchFamily="34" charset="0"/>
              </a:rPr>
              <a:t> </a:t>
            </a:r>
            <a:r>
              <a:rPr lang="en-US" sz="1100" b="1" dirty="0" err="1" smtClean="0">
                <a:latin typeface="Arial Narrow" panose="020B0606020202030204" pitchFamily="34" charset="0"/>
              </a:rPr>
              <a:t>Inovasi</a:t>
            </a:r>
            <a:endParaRPr lang="id-ID" sz="1100" b="1" dirty="0" smtClean="0">
              <a:latin typeface="Arial Narrow" panose="020B0606020202030204" pitchFamily="34" charset="0"/>
            </a:endParaRP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53948" y="5659880"/>
            <a:ext cx="781847" cy="61555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endParaRPr lang="id-ID" sz="11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d-ID" sz="1100" b="1" dirty="0" smtClean="0">
                <a:latin typeface="Arial Narrow" panose="020B0606020202030204" pitchFamily="34" charset="0"/>
              </a:rPr>
              <a:t>Promo</a:t>
            </a:r>
            <a:r>
              <a:rPr lang="en-US" sz="1100" b="1" dirty="0" err="1" smtClean="0">
                <a:latin typeface="Arial Narrow" panose="020B0606020202030204" pitchFamily="34" charset="0"/>
              </a:rPr>
              <a:t>si</a:t>
            </a:r>
            <a:endParaRPr lang="id-ID" sz="1100" b="1" dirty="0" smtClean="0">
              <a:latin typeface="Arial Narrow" panose="020B0606020202030204" pitchFamily="34" charset="0"/>
            </a:endParaRPr>
          </a:p>
          <a:p>
            <a:pPr algn="ctr"/>
            <a:endParaRPr lang="id-ID" sz="1200" b="1" dirty="0">
              <a:latin typeface="Arial Narrow" panose="020B0606020202030204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841841" y="2672558"/>
            <a:ext cx="286187" cy="18507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Down Arrow 53"/>
          <p:cNvSpPr/>
          <p:nvPr/>
        </p:nvSpPr>
        <p:spPr>
          <a:xfrm>
            <a:off x="2785132" y="3499193"/>
            <a:ext cx="286187" cy="18507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Down Arrow 54"/>
          <p:cNvSpPr/>
          <p:nvPr/>
        </p:nvSpPr>
        <p:spPr>
          <a:xfrm>
            <a:off x="2822946" y="4472876"/>
            <a:ext cx="286187" cy="18507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Down Arrow 55"/>
          <p:cNvSpPr/>
          <p:nvPr/>
        </p:nvSpPr>
        <p:spPr>
          <a:xfrm>
            <a:off x="2809102" y="5450899"/>
            <a:ext cx="286187" cy="18507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ight Arrow 10"/>
          <p:cNvSpPr/>
          <p:nvPr/>
        </p:nvSpPr>
        <p:spPr>
          <a:xfrm>
            <a:off x="2130134" y="2196895"/>
            <a:ext cx="423815" cy="36966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8" name="Right Arrow 57"/>
          <p:cNvSpPr/>
          <p:nvPr/>
        </p:nvSpPr>
        <p:spPr>
          <a:xfrm>
            <a:off x="2150913" y="3056615"/>
            <a:ext cx="423815" cy="36966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Right Arrow 58"/>
          <p:cNvSpPr/>
          <p:nvPr/>
        </p:nvSpPr>
        <p:spPr>
          <a:xfrm>
            <a:off x="2140770" y="3936531"/>
            <a:ext cx="423815" cy="36966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0" name="Right Arrow 59"/>
          <p:cNvSpPr/>
          <p:nvPr/>
        </p:nvSpPr>
        <p:spPr>
          <a:xfrm>
            <a:off x="2150913" y="4868946"/>
            <a:ext cx="423815" cy="36966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" name="Right Arrow 60"/>
          <p:cNvSpPr/>
          <p:nvPr/>
        </p:nvSpPr>
        <p:spPr>
          <a:xfrm>
            <a:off x="2150913" y="5802595"/>
            <a:ext cx="423815" cy="36966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2" name="TextBox 61"/>
          <p:cNvSpPr txBox="1"/>
          <p:nvPr/>
        </p:nvSpPr>
        <p:spPr>
          <a:xfrm>
            <a:off x="9026580" y="6124782"/>
            <a:ext cx="2547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dirty="0" smtClean="0"/>
              <a:t>Source: TWW Utomo (2015)</a:t>
            </a:r>
            <a:endParaRPr lang="id-ID" sz="1100" dirty="0"/>
          </a:p>
        </p:txBody>
      </p:sp>
    </p:spTree>
    <p:extLst>
      <p:ext uri="{BB962C8B-B14F-4D97-AF65-F5344CB8AC3E}">
        <p14:creationId xmlns:p14="http://schemas.microsoft.com/office/powerpoint/2010/main" val="16885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Perubahan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Pola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Pengelolaan</a:t>
            </a:r>
            <a:endParaRPr lang="id-ID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DEDDY S BRATAKUSUMAH (deddy@bappenas.go.id) 2015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40018"/>
              </p:ext>
            </p:extLst>
          </p:nvPr>
        </p:nvGraphicFramePr>
        <p:xfrm>
          <a:off x="2167082" y="1789930"/>
          <a:ext cx="8128000" cy="3566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Industrialisasi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Managemen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Baru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400" dirty="0" smtClean="0"/>
                        <a:t>Spe</a:t>
                      </a:r>
                      <a:r>
                        <a:rPr lang="en-US" sz="2400" dirty="0" err="1" smtClean="0"/>
                        <a:t>sialisasi</a:t>
                      </a:r>
                      <a:endParaRPr lang="id-ID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 smtClean="0"/>
                        <a:t>Beragam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 smtClean="0"/>
                        <a:t>Rencana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Jangka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Panjang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400" dirty="0" smtClean="0"/>
                        <a:t>Strategi</a:t>
                      </a:r>
                      <a:r>
                        <a:rPr lang="en-US" sz="2400" baseline="0" dirty="0" smtClean="0"/>
                        <a:t> Yang </a:t>
                      </a:r>
                      <a:r>
                        <a:rPr lang="en-US" sz="2400" baseline="0" dirty="0" err="1" smtClean="0"/>
                        <a:t>Luwes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400" dirty="0" smtClean="0"/>
                        <a:t>Hi</a:t>
                      </a:r>
                      <a:r>
                        <a:rPr lang="en-US" sz="2400" dirty="0" err="1" smtClean="0"/>
                        <a:t>rarki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 smtClean="0"/>
                        <a:t>Kerja</a:t>
                      </a:r>
                      <a:r>
                        <a:rPr lang="en-US" sz="2400" dirty="0" smtClean="0"/>
                        <a:t> Tim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 smtClean="0"/>
                        <a:t>Produksi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Masal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400" dirty="0" smtClean="0"/>
                        <a:t>Personali</a:t>
                      </a:r>
                      <a:r>
                        <a:rPr lang="en-US" sz="2400" dirty="0" err="1" smtClean="0"/>
                        <a:t>sasi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err="1" smtClean="0"/>
                        <a:t>Praktik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Terbaik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sz="2400" dirty="0" smtClean="0"/>
                        <a:t>Design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Kreatif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 smtClean="0"/>
                        <a:t>Pembedaan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Buruh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 smtClean="0"/>
                        <a:t>Pemikiran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Terintegrasi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29053" y="5761101"/>
            <a:ext cx="2547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dirty="0" smtClean="0"/>
              <a:t>Source: Deloitte (2009)</a:t>
            </a:r>
            <a:endParaRPr lang="id-ID" sz="1100" dirty="0"/>
          </a:p>
        </p:txBody>
      </p:sp>
    </p:spTree>
    <p:extLst>
      <p:ext uri="{BB962C8B-B14F-4D97-AF65-F5344CB8AC3E}">
        <p14:creationId xmlns:p14="http://schemas.microsoft.com/office/powerpoint/2010/main" val="7250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632328" y="2914724"/>
            <a:ext cx="1969232" cy="183520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61596" y="4857758"/>
            <a:ext cx="1732539" cy="163857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61596" y="1228299"/>
            <a:ext cx="1732539" cy="163132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66496" y="2914724"/>
            <a:ext cx="1787707" cy="196392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981" y="665053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Target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Inovasi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68683" y="1859297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Tanggung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err="1" smtClean="0"/>
              <a:t>Jawab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35020" y="3505242"/>
            <a:ext cx="1435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Peduli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err="1" smtClean="0"/>
              <a:t>Cekatan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65344" y="5492379"/>
            <a:ext cx="163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Akuntabel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278111" y="3370660"/>
            <a:ext cx="9733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Inovasi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5199799" y="1962433"/>
            <a:ext cx="1091820" cy="38233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Instrumen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Dasar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Inovasi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78303"/>
            <a:ext cx="8457147" cy="483288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b="1" dirty="0" err="1" smtClean="0"/>
              <a:t>Standar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Pelayanan</a:t>
            </a:r>
            <a:r>
              <a:rPr lang="en-US" sz="2600" b="1" dirty="0" smtClean="0"/>
              <a:t> Minimum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smtClean="0"/>
              <a:t>PP No</a:t>
            </a:r>
            <a:r>
              <a:rPr lang="en-US" sz="2600" dirty="0"/>
              <a:t>. 65/2005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Pedoman</a:t>
            </a:r>
            <a:r>
              <a:rPr lang="en-US" sz="2600" dirty="0" smtClean="0"/>
              <a:t> </a:t>
            </a:r>
            <a:r>
              <a:rPr lang="en-US" sz="2600" dirty="0" err="1" smtClean="0"/>
              <a:t>Penyusunan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Penerapan</a:t>
            </a:r>
            <a:r>
              <a:rPr lang="en-US" sz="2600" dirty="0" smtClean="0"/>
              <a:t> SPM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2600" b="1" dirty="0" err="1" smtClean="0"/>
              <a:t>Standar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Pelayanan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Publik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2600" dirty="0"/>
              <a:t>UU No. 25/2009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/>
              <a:t>Pelayanan</a:t>
            </a:r>
            <a:r>
              <a:rPr lang="en-US" sz="2600" dirty="0"/>
              <a:t> </a:t>
            </a:r>
            <a:r>
              <a:rPr lang="en-US" sz="2600" dirty="0" err="1"/>
              <a:t>Publik</a:t>
            </a:r>
            <a:endParaRPr lang="en-US" sz="2600" dirty="0"/>
          </a:p>
          <a:p>
            <a:pPr marL="514350" indent="-514350">
              <a:buFont typeface="+mj-lt"/>
              <a:buAutoNum type="arabicPeriod" startAt="2"/>
            </a:pPr>
            <a:endParaRPr lang="en-US" sz="2600" b="1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2600" b="1" dirty="0" err="1" smtClean="0"/>
              <a:t>Kepemerintahan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smtClean="0"/>
              <a:t>UU No 23/2014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 Daerah</a:t>
            </a:r>
          </a:p>
          <a:p>
            <a:pPr marL="0" indent="0">
              <a:buNone/>
            </a:pPr>
            <a:endParaRPr lang="en-US" sz="26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2600" b="1" dirty="0" err="1" smtClean="0"/>
              <a:t>Inovasi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Pelayanan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Publik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smtClean="0"/>
              <a:t>“</a:t>
            </a:r>
            <a:r>
              <a:rPr lang="en-US" sz="2600" dirty="0" err="1" smtClean="0"/>
              <a:t>Satu</a:t>
            </a:r>
            <a:r>
              <a:rPr lang="en-US" sz="2600" dirty="0" smtClean="0"/>
              <a:t> Unit-</a:t>
            </a:r>
            <a:r>
              <a:rPr lang="en-US" sz="2600" dirty="0" err="1" smtClean="0"/>
              <a:t>kerja</a:t>
            </a:r>
            <a:r>
              <a:rPr lang="en-US" sz="2600" dirty="0" smtClean="0"/>
              <a:t>, </a:t>
            </a:r>
            <a:r>
              <a:rPr lang="en-US" sz="2600" dirty="0" err="1"/>
              <a:t>S</a:t>
            </a:r>
            <a:r>
              <a:rPr lang="en-US" sz="2600" dirty="0" err="1" smtClean="0"/>
              <a:t>atu</a:t>
            </a:r>
            <a:r>
              <a:rPr lang="en-US" sz="2600" dirty="0" smtClean="0"/>
              <a:t> </a:t>
            </a:r>
            <a:r>
              <a:rPr lang="en-US" sz="2600" dirty="0" err="1" smtClean="0"/>
              <a:t>Inovasi</a:t>
            </a:r>
            <a:r>
              <a:rPr lang="en-US" sz="2600" dirty="0" smtClean="0"/>
              <a:t>” (</a:t>
            </a:r>
            <a:r>
              <a:rPr lang="en-US" sz="2600" b="1" dirty="0" smtClean="0"/>
              <a:t>SUSI</a:t>
            </a:r>
            <a:r>
              <a:rPr lang="en-US" sz="2600" dirty="0" smtClean="0"/>
              <a:t>)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mewujudkan</a:t>
            </a:r>
            <a:r>
              <a:rPr lang="en-US" sz="2600" dirty="0" smtClean="0"/>
              <a:t> </a:t>
            </a:r>
            <a:r>
              <a:rPr lang="en-US" sz="2600" dirty="0" err="1" smtClean="0"/>
              <a:t>kesinambungan</a:t>
            </a:r>
            <a:r>
              <a:rPr lang="en-US" sz="2600" dirty="0" smtClean="0"/>
              <a:t> </a:t>
            </a:r>
            <a:r>
              <a:rPr lang="en-US" sz="2600" dirty="0" err="1" smtClean="0"/>
              <a:t>inovasi</a:t>
            </a:r>
            <a:r>
              <a:rPr lang="en-US" sz="2600" dirty="0" smtClean="0"/>
              <a:t> </a:t>
            </a:r>
            <a:r>
              <a:rPr lang="en-US" sz="2600" dirty="0" err="1" smtClean="0"/>
              <a:t>pelayanan</a:t>
            </a:r>
            <a:r>
              <a:rPr lang="en-US" sz="2600" dirty="0" smtClean="0"/>
              <a:t> </a:t>
            </a:r>
            <a:r>
              <a:rPr lang="en-US" sz="2600" dirty="0" err="1" smtClean="0"/>
              <a:t>publik</a:t>
            </a:r>
            <a:r>
              <a:rPr lang="en-US" sz="2600" dirty="0" smtClean="0"/>
              <a:t> </a:t>
            </a:r>
            <a:endParaRPr lang="en-US" sz="2600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30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476</TotalTime>
  <Words>626</Words>
  <Application>Microsoft Office PowerPoint</Application>
  <PresentationFormat>Widescreen</PresentationFormat>
  <Paragraphs>180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Arial Narrow</vt:lpstr>
      <vt:lpstr>Calibri</vt:lpstr>
      <vt:lpstr>Century Gothic</vt:lpstr>
      <vt:lpstr>华文细黑</vt:lpstr>
      <vt:lpstr>Times New Roman</vt:lpstr>
      <vt:lpstr>Wingdings</vt:lpstr>
      <vt:lpstr>Wingdings 3</vt:lpstr>
      <vt:lpstr>Wisp</vt:lpstr>
      <vt:lpstr>Inovasi Dalam Kerangka Peningkatan Pelayanan Publik</vt:lpstr>
      <vt:lpstr>Apa itu Governance?</vt:lpstr>
      <vt:lpstr>Meningkatkan Pelayanan</vt:lpstr>
      <vt:lpstr>Apakah Gerangan Inovasi?</vt:lpstr>
      <vt:lpstr>Tahapan Inovasi</vt:lpstr>
      <vt:lpstr>Dari Ide ke Rencana Tindak</vt:lpstr>
      <vt:lpstr>Perubahan Pola Pengelolaan</vt:lpstr>
      <vt:lpstr>Target Inovasi</vt:lpstr>
      <vt:lpstr>Instrumen Dasar Inovasi</vt:lpstr>
      <vt:lpstr>Sasaran Inovasi Daerah</vt:lpstr>
      <vt:lpstr>Prinsip Prinsip Inovasi Daerah</vt:lpstr>
      <vt:lpstr>Bentuk Inovasi Daerah</vt:lpstr>
      <vt:lpstr>Pengusul Inovasi Daerah</vt:lpstr>
      <vt:lpstr>Potensi Penghambat Inovasi?</vt:lpstr>
      <vt:lpstr>Dengan Demikian</vt:lpstr>
      <vt:lpstr> 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Embracing Innovation as an Approach to Increasing Service Delivery in Indonesia</dc:title>
  <dc:creator>user</dc:creator>
  <cp:lastModifiedBy>user</cp:lastModifiedBy>
  <cp:revision>79</cp:revision>
  <cp:lastPrinted>2018-07-18T04:27:17Z</cp:lastPrinted>
  <dcterms:created xsi:type="dcterms:W3CDTF">2015-04-06T02:00:56Z</dcterms:created>
  <dcterms:modified xsi:type="dcterms:W3CDTF">2019-06-29T06:28:27Z</dcterms:modified>
</cp:coreProperties>
</file>