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9"/>
  </p:notesMasterIdLst>
  <p:sldIdLst>
    <p:sldId id="256" r:id="rId2"/>
    <p:sldId id="287" r:id="rId3"/>
    <p:sldId id="318" r:id="rId4"/>
    <p:sldId id="288" r:id="rId5"/>
    <p:sldId id="294" r:id="rId6"/>
    <p:sldId id="290" r:id="rId7"/>
    <p:sldId id="289" r:id="rId8"/>
    <p:sldId id="296" r:id="rId9"/>
    <p:sldId id="293" r:id="rId10"/>
    <p:sldId id="316" r:id="rId11"/>
    <p:sldId id="317" r:id="rId12"/>
    <p:sldId id="312" r:id="rId13"/>
    <p:sldId id="314" r:id="rId14"/>
    <p:sldId id="321" r:id="rId15"/>
    <p:sldId id="315" r:id="rId16"/>
    <p:sldId id="319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0" autoAdjust="0"/>
    <p:restoredTop sz="94660"/>
  </p:normalViewPr>
  <p:slideViewPr>
    <p:cSldViewPr>
      <p:cViewPr varScale="1">
        <p:scale>
          <a:sx n="84" d="100"/>
          <a:sy n="84" d="100"/>
        </p:scale>
        <p:origin x="91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EA4D6-9CFF-42A0-9F85-849B03FF86D6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F4B48-1288-4DE7-AF1D-A8CA9124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15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462BE-B472-48D8-8614-0726610F119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4213"/>
            <a:ext cx="6096000" cy="3430587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5827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647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462BE-B472-48D8-8614-0726610F119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4213"/>
            <a:ext cx="6096000" cy="3430587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5827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641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462BE-B472-48D8-8614-0726610F119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4213"/>
            <a:ext cx="6096000" cy="3430587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5827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507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462BE-B472-48D8-8614-0726610F119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4213"/>
            <a:ext cx="6096000" cy="3430587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5827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252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462BE-B472-48D8-8614-0726610F119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4213"/>
            <a:ext cx="6096000" cy="3430587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5827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7103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462BE-B472-48D8-8614-0726610F119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4213"/>
            <a:ext cx="6096000" cy="3430587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5827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5865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462BE-B472-48D8-8614-0726610F119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4213"/>
            <a:ext cx="6096000" cy="3430587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5827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840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F4B48-1288-4DE7-AF1D-A8CA9124015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99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462BE-B472-48D8-8614-0726610F119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4213"/>
            <a:ext cx="6096000" cy="3430587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5827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1354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462BE-B472-48D8-8614-0726610F119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4213"/>
            <a:ext cx="6096000" cy="3430587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5827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391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462BE-B472-48D8-8614-0726610F119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4213"/>
            <a:ext cx="6096000" cy="3430587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5827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714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462BE-B472-48D8-8614-0726610F119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4213"/>
            <a:ext cx="6096000" cy="3430587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5827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2737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462BE-B472-48D8-8614-0726610F119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4213"/>
            <a:ext cx="6096000" cy="3430587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5827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161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462BE-B472-48D8-8614-0726610F119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4213"/>
            <a:ext cx="6096000" cy="3430587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5827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719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462BE-B472-48D8-8614-0726610F119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4213"/>
            <a:ext cx="6096000" cy="3430587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5827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643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462BE-B472-48D8-8614-0726610F119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4213"/>
            <a:ext cx="6096000" cy="3430587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5827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0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6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76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41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06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8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71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16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1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0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6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3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5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1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07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E22D28E-EE5F-4DE7-9820-06E3638310A6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2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1295400"/>
            <a:ext cx="6858000" cy="1905000"/>
          </a:xfrm>
        </p:spPr>
        <p:txBody>
          <a:bodyPr>
            <a:normAutofit fontScale="90000"/>
          </a:bodyPr>
          <a:lstStyle/>
          <a:p>
            <a:pPr>
              <a:lnSpc>
                <a:spcPts val="2800"/>
              </a:lnSpc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id-ID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IAGNOSA ORGANISASI DALAM PELAKSANAAN REFORMASI BIROKRASI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4800600"/>
            <a:ext cx="6400800" cy="1295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Deddy</a:t>
            </a:r>
            <a:r>
              <a:rPr lang="en-US" dirty="0" smtClean="0"/>
              <a:t> S </a:t>
            </a:r>
            <a:r>
              <a:rPr lang="en-US" dirty="0" err="1" smtClean="0"/>
              <a:t>Bratakusumah</a:t>
            </a:r>
            <a:r>
              <a:rPr lang="en-US" dirty="0" smtClean="0"/>
              <a:t>, PhD</a:t>
            </a:r>
          </a:p>
          <a:p>
            <a:r>
              <a:rPr lang="en-US" b="1" dirty="0" smtClean="0"/>
              <a:t>201</a:t>
            </a:r>
            <a:r>
              <a:rPr lang="id-ID" b="1" dirty="0" smtClean="0"/>
              <a:t>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103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5039" y="447676"/>
            <a:ext cx="7627937" cy="969963"/>
          </a:xfrm>
          <a:noFill/>
          <a:ln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/>
            <a:r>
              <a:rPr lang="en-US" altLang="en-US" sz="3100" dirty="0"/>
              <a:t/>
            </a:r>
            <a:br>
              <a:rPr lang="en-US" altLang="en-US" sz="3100" dirty="0"/>
            </a:br>
            <a:r>
              <a:rPr lang="id-ID" altLang="en-US" sz="3100" b="1" dirty="0">
                <a:latin typeface="Tahoma" pitchFamily="34" charset="0"/>
              </a:rPr>
              <a:t>MODEL D</a:t>
            </a:r>
            <a:r>
              <a:rPr lang="en-US" altLang="en-US" sz="3100" b="1" dirty="0">
                <a:latin typeface="Tahoma" pitchFamily="34" charset="0"/>
              </a:rPr>
              <a:t>IAGNOSA KOMPONEN</a:t>
            </a:r>
            <a:r>
              <a:rPr lang="en-US" altLang="en-US" sz="2500" b="1" dirty="0">
                <a:latin typeface="Tahoma" pitchFamily="34" charset="0"/>
              </a:rPr>
              <a:t/>
            </a:r>
            <a:br>
              <a:rPr lang="en-US" altLang="en-US" sz="2500" b="1" dirty="0">
                <a:latin typeface="Tahoma" pitchFamily="34" charset="0"/>
              </a:rPr>
            </a:br>
            <a:endParaRPr lang="en-US" alt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3124200" y="1143000"/>
            <a:ext cx="6400800" cy="5334000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0"/>
              </a:spcAft>
              <a:buSzPct val="95000"/>
              <a:buAutoNum type="arabicPeriod"/>
            </a:pPr>
            <a:r>
              <a:rPr lang="id-ID" altLang="en-US" dirty="0" smtClean="0">
                <a:latin typeface="Tahoma" pitchFamily="34" charset="0"/>
              </a:rPr>
              <a:t>PESTEL framework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SzPct val="95000"/>
              <a:buAutoNum type="arabicPeriod"/>
            </a:pPr>
            <a:r>
              <a:rPr lang="id-ID" altLang="en-US" dirty="0" smtClean="0">
                <a:latin typeface="Tahoma" pitchFamily="34" charset="0"/>
              </a:rPr>
              <a:t>Analisa dengan skenario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SzPct val="95000"/>
              <a:buAutoNum type="arabicPeriod"/>
            </a:pPr>
            <a:r>
              <a:rPr lang="id-ID" altLang="en-US" dirty="0" smtClean="0">
                <a:latin typeface="Tahoma" pitchFamily="34" charset="0"/>
              </a:rPr>
              <a:t>Analisis kesenjangan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SzPct val="95000"/>
              <a:buAutoNum type="arabicPeriod"/>
            </a:pPr>
            <a:r>
              <a:rPr lang="id-ID" altLang="en-US" dirty="0" smtClean="0">
                <a:latin typeface="Tahoma" pitchFamily="34" charset="0"/>
              </a:rPr>
              <a:t>Elemen dari strategi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SzPct val="95000"/>
              <a:buAutoNum type="arabicPeriod"/>
            </a:pPr>
            <a:r>
              <a:rPr lang="id-ID" altLang="en-US" dirty="0" smtClean="0">
                <a:latin typeface="Tahoma" pitchFamily="34" charset="0"/>
              </a:rPr>
              <a:t>Pengajian strategi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SzPct val="95000"/>
              <a:buAutoNum type="arabicPeriod"/>
            </a:pPr>
            <a:r>
              <a:rPr lang="id-ID" altLang="en-US" dirty="0" smtClean="0">
                <a:latin typeface="Tahoma" pitchFamily="34" charset="0"/>
              </a:rPr>
              <a:t>Percobaan kilat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SzPct val="95000"/>
              <a:buAutoNum type="arabicPeriod"/>
            </a:pPr>
            <a:r>
              <a:rPr lang="id-ID" altLang="en-US" dirty="0" smtClean="0">
                <a:latin typeface="Tahoma" pitchFamily="34" charset="0"/>
              </a:rPr>
              <a:t>Jejaring budaya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SzPct val="95000"/>
              <a:buAutoNum type="arabicPeriod"/>
            </a:pPr>
            <a:r>
              <a:rPr lang="id-ID" altLang="en-US" dirty="0" smtClean="0">
                <a:latin typeface="Tahoma" pitchFamily="34" charset="0"/>
              </a:rPr>
              <a:t>Organisasi nirbatas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SzPct val="95000"/>
              <a:buAutoNum type="arabicPeriod"/>
            </a:pPr>
            <a:r>
              <a:rPr lang="id-ID" altLang="en-US" dirty="0" smtClean="0">
                <a:latin typeface="Tahoma" pitchFamily="34" charset="0"/>
              </a:rPr>
              <a:t>Dilema struktural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81240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5039" y="447676"/>
            <a:ext cx="7627937" cy="969963"/>
          </a:xfrm>
          <a:noFill/>
          <a:ln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/>
            <a:r>
              <a:rPr lang="en-US" altLang="en-US" sz="3100" dirty="0"/>
              <a:t/>
            </a:r>
            <a:br>
              <a:rPr lang="en-US" altLang="en-US" sz="3100" dirty="0"/>
            </a:br>
            <a:r>
              <a:rPr lang="id-ID" altLang="en-US" sz="3100" b="1" dirty="0">
                <a:latin typeface="Tahoma" pitchFamily="34" charset="0"/>
              </a:rPr>
              <a:t>III. D</a:t>
            </a:r>
            <a:r>
              <a:rPr lang="en-US" altLang="en-US" sz="3100" b="1" dirty="0">
                <a:latin typeface="Tahoma" pitchFamily="34" charset="0"/>
              </a:rPr>
              <a:t>IAGNOSA </a:t>
            </a:r>
            <a:r>
              <a:rPr lang="id-ID" altLang="en-US" sz="3100" b="1" dirty="0">
                <a:latin typeface="Tahoma" pitchFamily="34" charset="0"/>
              </a:rPr>
              <a:t>DENGAN SSM                   </a:t>
            </a:r>
            <a:r>
              <a:rPr lang="id-ID" altLang="en-US" sz="1300" b="1" dirty="0">
                <a:latin typeface="Tahoma" pitchFamily="34" charset="0"/>
              </a:rPr>
              <a:t>(SOFT SYSTEMS METHODOLOGY)</a:t>
            </a:r>
            <a:r>
              <a:rPr lang="en-US" altLang="en-US" sz="1300" b="1" dirty="0">
                <a:latin typeface="Tahoma" pitchFamily="34" charset="0"/>
              </a:rPr>
              <a:t/>
            </a:r>
            <a:br>
              <a:rPr lang="en-US" altLang="en-US" sz="1300" b="1" dirty="0">
                <a:latin typeface="Tahoma" pitchFamily="34" charset="0"/>
              </a:rPr>
            </a:br>
            <a:endParaRPr lang="en-US" altLang="en-US" sz="1300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2667000" y="1524000"/>
            <a:ext cx="7467600" cy="4419600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d-ID" altLang="en-US" b="1" dirty="0" smtClean="0">
                <a:solidFill>
                  <a:srgbClr val="FF0000"/>
                </a:solidFill>
                <a:latin typeface="Tahoma" pitchFamily="34" charset="0"/>
              </a:rPr>
              <a:t>SSM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merupakan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sangat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komprehensif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melibatkan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segenap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menjadi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obyek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analisis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id-ID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d-ID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d-ID" altLang="en-US" b="1" dirty="0" smtClean="0">
                <a:solidFill>
                  <a:srgbClr val="FF0000"/>
                </a:solidFill>
                <a:latin typeface="Tahoma" pitchFamily="34" charset="0"/>
              </a:rPr>
              <a:t>SSM </a:t>
            </a:r>
            <a:r>
              <a:rPr lang="id-ID" altLang="en-US" dirty="0" smtClean="0">
                <a:latin typeface="Tahoma" pitchFamily="34" charset="0"/>
              </a:rPr>
              <a:t>pada prakteknya dapat menggabungkan berbagai model dan metoda analisis lainnya 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06273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1" y="838201"/>
            <a:ext cx="7627937" cy="969963"/>
          </a:xfrm>
          <a:noFill/>
          <a:ln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/>
            <a:r>
              <a:rPr lang="en-US" altLang="en-US" sz="3100" dirty="0"/>
              <a:t/>
            </a:r>
            <a:br>
              <a:rPr lang="en-US" altLang="en-US" sz="3100" dirty="0"/>
            </a:br>
            <a:r>
              <a:rPr lang="en-US" altLang="en-US" sz="3100" b="1" dirty="0">
                <a:latin typeface="Tahoma" pitchFamily="34" charset="0"/>
              </a:rPr>
              <a:t> </a:t>
            </a:r>
            <a:r>
              <a:rPr lang="id-ID" altLang="en-US" sz="3100" b="1" dirty="0">
                <a:latin typeface="Tahoma" pitchFamily="34" charset="0"/>
              </a:rPr>
              <a:t>IV. D</a:t>
            </a:r>
            <a:r>
              <a:rPr lang="en-US" altLang="en-US" sz="3100" b="1" dirty="0">
                <a:latin typeface="Tahoma" pitchFamily="34" charset="0"/>
              </a:rPr>
              <a:t>IAGNOSA KESIAPAN UNTUK BERUBAH</a:t>
            </a:r>
            <a:r>
              <a:rPr lang="en-US" altLang="en-US" sz="2500" b="1" dirty="0">
                <a:latin typeface="Tahoma" pitchFamily="34" charset="0"/>
              </a:rPr>
              <a:t/>
            </a:r>
            <a:br>
              <a:rPr lang="en-US" altLang="en-US" sz="2500" b="1" dirty="0">
                <a:latin typeface="Tahoma" pitchFamily="34" charset="0"/>
              </a:rPr>
            </a:br>
            <a:endParaRPr lang="en-US" alt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2514600" y="2286000"/>
            <a:ext cx="7620000" cy="2438400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Mengukur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kesiapan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berubah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merupakan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variabel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antara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manajemen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perubahan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outcome yang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ingin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dihasilkan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</a:t>
            </a:r>
            <a:r>
              <a:rPr lang="en-AU" altLang="id-ID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tersebut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8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1" y="609601"/>
            <a:ext cx="7627937" cy="969963"/>
          </a:xfrm>
          <a:noFill/>
          <a:ln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/>
            <a:r>
              <a:rPr lang="en-US" altLang="en-US" sz="3100" dirty="0"/>
              <a:t/>
            </a:r>
            <a:br>
              <a:rPr lang="en-US" altLang="en-US" sz="3100" dirty="0"/>
            </a:br>
            <a:r>
              <a:rPr lang="en-US" altLang="en-US" sz="3100" b="1" dirty="0">
                <a:latin typeface="Tahoma" pitchFamily="34" charset="0"/>
              </a:rPr>
              <a:t>BENTUK PERUBAHAN</a:t>
            </a:r>
            <a:r>
              <a:rPr lang="en-US" altLang="en-US" sz="2500" b="1" dirty="0">
                <a:latin typeface="Tahoma" pitchFamily="34" charset="0"/>
              </a:rPr>
              <a:t/>
            </a:r>
            <a:br>
              <a:rPr lang="en-US" altLang="en-US" sz="2500" b="1" dirty="0">
                <a:latin typeface="Tahoma" pitchFamily="34" charset="0"/>
              </a:rPr>
            </a:br>
            <a:endParaRPr lang="en-US" alt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1447800"/>
            <a:ext cx="8305800" cy="4495800"/>
          </a:xfrm>
          <a:noFill/>
          <a:ln/>
        </p:spPr>
        <p:txBody>
          <a:bodyPr vert="horz" lIns="92075" tIns="46038" rIns="92075" bIns="46038" rtlCol="0" anchor="ctr"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Setelah</a:t>
            </a: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dilakukan</a:t>
            </a: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diagnosa</a:t>
            </a: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maka</a:t>
            </a: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dilakukan</a:t>
            </a: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rencana</a:t>
            </a: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perbaikan</a:t>
            </a: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perubahan</a:t>
            </a: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organisasi</a:t>
            </a: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instansi</a:t>
            </a: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AU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</a:t>
            </a: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perubahannya</a:t>
            </a: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antara</a:t>
            </a: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lain: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AU" alt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en-AU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Penciutan</a:t>
            </a: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Organisasi</a:t>
            </a: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AU" altLang="en-US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Downsizing</a:t>
            </a: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en-AU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Penerapan</a:t>
            </a: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Teknologi</a:t>
            </a: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Inovasi</a:t>
            </a: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Merger (</a:t>
            </a:r>
            <a:r>
              <a:rPr lang="en-AU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Penggabungan</a:t>
            </a:r>
            <a:r>
              <a:rPr lang="en-AU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69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1"/>
            <a:ext cx="8229600" cy="969963"/>
          </a:xfrm>
          <a:noFill/>
          <a:ln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/>
            <a:r>
              <a:rPr lang="en-US" altLang="en-US" sz="3100" dirty="0"/>
              <a:t/>
            </a:r>
            <a:br>
              <a:rPr lang="en-US" altLang="en-US" sz="3100" dirty="0"/>
            </a:br>
            <a:r>
              <a:rPr lang="id-ID" altLang="en-US" sz="3100" b="1" dirty="0">
                <a:latin typeface="Tahoma" pitchFamily="34" charset="0"/>
              </a:rPr>
              <a:t>TINDAK LANJUT</a:t>
            </a:r>
            <a:r>
              <a:rPr lang="en-US" altLang="en-US" sz="2500" b="1" dirty="0">
                <a:latin typeface="Tahoma" pitchFamily="34" charset="0"/>
              </a:rPr>
              <a:t/>
            </a:r>
            <a:br>
              <a:rPr lang="en-US" altLang="en-US" sz="2500" b="1" dirty="0">
                <a:latin typeface="Tahoma" pitchFamily="34" charset="0"/>
              </a:rPr>
            </a:br>
            <a:endParaRPr lang="en-US" alt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1268336"/>
            <a:ext cx="8686800" cy="5105400"/>
          </a:xfrm>
          <a:noFill/>
          <a:ln/>
        </p:spPr>
        <p:txBody>
          <a:bodyPr vert="horz" lIns="92075" tIns="46038" rIns="92075" bIns="46038" rtlCol="0" anchor="ctr">
            <a:noAutofit/>
          </a:bodyPr>
          <a:lstStyle/>
          <a:p>
            <a:pPr marL="0" indent="0">
              <a:buNone/>
            </a:pPr>
            <a:r>
              <a:rPr 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Rekomendasi Perubahan Organisasi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diterapkan dengan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mengikuti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kaidah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antara lain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SzPct val="95000"/>
              <a:buAutoNum type="alphaLcPeriod"/>
            </a:pPr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Partisipatif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Ethnographic Research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melibatkan orang dalam ketimbang mendasarkan pertimbangan pada pendapat orang luar.</a:t>
            </a:r>
          </a:p>
          <a:p>
            <a:pPr marL="457200" indent="-457200">
              <a:buSzPct val="95000"/>
              <a:buAutoNum type="alphaLcPeriod"/>
            </a:pPr>
            <a:r>
              <a:rPr lang="id-ID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Proses </a:t>
            </a:r>
            <a:r>
              <a:rPr lang="id-ID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id-ID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Knowledge </a:t>
            </a:r>
            <a:r>
              <a:rPr lang="id-ID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acquisition, </a:t>
            </a:r>
            <a:r>
              <a:rPr 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 melalui forum diskusi dan FGD serta metoda survei lainnya.</a:t>
            </a:r>
            <a:endParaRPr lang="id-ID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7951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1" y="609601"/>
            <a:ext cx="7627937" cy="969963"/>
          </a:xfrm>
          <a:noFill/>
          <a:ln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/>
            <a:r>
              <a:rPr lang="en-US" altLang="en-US" sz="3100" dirty="0"/>
              <a:t/>
            </a:r>
            <a:br>
              <a:rPr lang="en-US" altLang="en-US" sz="3100" dirty="0"/>
            </a:br>
            <a:r>
              <a:rPr lang="id-ID" altLang="en-US" sz="3100" b="1" dirty="0">
                <a:latin typeface="Tahoma" pitchFamily="34" charset="0"/>
              </a:rPr>
              <a:t>KESIMPULAN</a:t>
            </a:r>
            <a:r>
              <a:rPr lang="en-US" altLang="en-US" sz="2500" b="1" dirty="0">
                <a:latin typeface="Tahoma" pitchFamily="34" charset="0"/>
              </a:rPr>
              <a:t/>
            </a:r>
            <a:br>
              <a:rPr lang="en-US" altLang="en-US" sz="2500" b="1" dirty="0">
                <a:latin typeface="Tahoma" pitchFamily="34" charset="0"/>
              </a:rPr>
            </a:br>
            <a:endParaRPr lang="en-US" alt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588744"/>
            <a:ext cx="8534400" cy="4659656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Diagnosa Organisasi merupakan langkah awal yang sangat strategis dan sangat penting dalam pelaksanaan Reformasi Birokrasi. Dengan melakukan diagnosis maka langkah-langkah selanjutnya dalam melakukan perubahan akan terarah dan menuju tujuan yang telah ditetapkan dengan efektif dan efisien.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d-ID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Diagnosa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Organisasi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diidentifikasikan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akar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permasalahan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harus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diperbaiki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suatu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organisasi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menuju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organisasi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instansi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berkinerja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tinggi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id-ID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34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1" y="609601"/>
            <a:ext cx="7627937" cy="969963"/>
          </a:xfrm>
          <a:noFill/>
          <a:ln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/>
            <a:r>
              <a:rPr lang="en-US" altLang="en-US" sz="3100" dirty="0"/>
              <a:t/>
            </a:r>
            <a:br>
              <a:rPr lang="en-US" altLang="en-US" sz="3100" dirty="0"/>
            </a:br>
            <a:r>
              <a:rPr lang="id-ID" altLang="en-US" sz="3100" b="1" dirty="0">
                <a:latin typeface="Tahoma" pitchFamily="34" charset="0"/>
              </a:rPr>
              <a:t>IMPLIKASI</a:t>
            </a:r>
            <a:r>
              <a:rPr lang="en-US" altLang="en-US" sz="2500" b="1" dirty="0">
                <a:latin typeface="Tahoma" pitchFamily="34" charset="0"/>
              </a:rPr>
              <a:t/>
            </a:r>
            <a:br>
              <a:rPr lang="en-US" altLang="en-US" sz="2500" b="1" dirty="0">
                <a:latin typeface="Tahoma" pitchFamily="34" charset="0"/>
              </a:rPr>
            </a:br>
            <a:endParaRPr lang="en-US" alt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2667000" y="1676400"/>
            <a:ext cx="8534400" cy="3124200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Diagnosa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Organisasi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merupakan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keninscayaan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dilakukan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 awal Reformasi Birokrasi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agar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diketahui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akar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masalah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buruknya kinerja suatu organisasi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instansi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id-ID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d-ID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47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TERIMA KASIH</a:t>
            </a:r>
            <a:endParaRPr lang="en-US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35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5039" y="447676"/>
            <a:ext cx="7627937" cy="969963"/>
          </a:xfrm>
          <a:noFill/>
          <a:ln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/>
            <a:r>
              <a:rPr lang="en-US" altLang="en-US" sz="3100" dirty="0"/>
              <a:t/>
            </a:r>
            <a:br>
              <a:rPr lang="en-US" altLang="en-US" sz="3100" dirty="0"/>
            </a:br>
            <a:r>
              <a:rPr lang="en-US" altLang="en-US" sz="3100" b="1" dirty="0">
                <a:latin typeface="Tahoma" pitchFamily="34" charset="0"/>
              </a:rPr>
              <a:t>PENDAHULUAN</a:t>
            </a:r>
            <a:r>
              <a:rPr lang="en-US" altLang="en-US" sz="2500" b="1" dirty="0">
                <a:latin typeface="Tahoma" pitchFamily="34" charset="0"/>
              </a:rPr>
              <a:t/>
            </a:r>
            <a:br>
              <a:rPr lang="en-US" altLang="en-US" sz="2500" b="1" dirty="0">
                <a:latin typeface="Tahoma" pitchFamily="34" charset="0"/>
              </a:rPr>
            </a:br>
            <a:endParaRPr lang="en-US" alt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2390163" y="1828800"/>
            <a:ext cx="7467600" cy="4267200"/>
          </a:xfrm>
          <a:noFill/>
          <a:ln/>
        </p:spPr>
        <p:txBody>
          <a:bodyPr vert="horz" lIns="92075" tIns="46038" rIns="92075" bIns="46038" rtlCol="0" anchor="ctr">
            <a:normAutofit lnSpcReduction="10000"/>
          </a:bodyPr>
          <a:lstStyle/>
          <a:p>
            <a:pPr marL="0" indent="0">
              <a:buNone/>
            </a:pPr>
            <a:r>
              <a:rPr lang="id-ID" altLang="en-US" dirty="0" smtClean="0">
                <a:latin typeface="Tahoma" pitchFamily="34" charset="0"/>
              </a:rPr>
              <a:t>Reformasi Birokrasi pada dasarnya merupakan </a:t>
            </a:r>
            <a:r>
              <a:rPr lang="en-US" altLang="en-US" dirty="0" err="1" smtClean="0">
                <a:latin typeface="Tahoma" pitchFamily="34" charset="0"/>
              </a:rPr>
              <a:t>upaya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melakukan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perubahan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atau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perbaikan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pada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suatu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organisasi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atau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instansi</a:t>
            </a:r>
            <a:r>
              <a:rPr lang="id-ID" altLang="en-US" dirty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untuk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menciptakan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organisasi</a:t>
            </a:r>
            <a:r>
              <a:rPr lang="en-US" altLang="en-US" dirty="0" smtClean="0">
                <a:latin typeface="Tahoma" pitchFamily="34" charset="0"/>
              </a:rPr>
              <a:t> yang </a:t>
            </a:r>
            <a:r>
              <a:rPr lang="en-US" altLang="en-US" dirty="0" err="1" smtClean="0">
                <a:latin typeface="Tahoma" pitchFamily="34" charset="0"/>
              </a:rPr>
              <a:t>efektif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dan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efisien</a:t>
            </a:r>
            <a:endParaRPr lang="en-US" altLang="en-US" dirty="0" smtClean="0">
              <a:latin typeface="Tahoma" pitchFamily="34" charset="0"/>
            </a:endParaRPr>
          </a:p>
          <a:p>
            <a:pPr marL="0" indent="0">
              <a:buNone/>
            </a:pPr>
            <a:endParaRPr lang="en-US" altLang="en-US" dirty="0" smtClean="0">
              <a:latin typeface="Tahoma" pitchFamily="34" charset="0"/>
            </a:endParaRPr>
          </a:p>
          <a:p>
            <a:pPr marL="0" indent="0">
              <a:buNone/>
            </a:pPr>
            <a:r>
              <a:rPr lang="en-US" altLang="en-US" dirty="0" err="1" smtClean="0">
                <a:latin typeface="Tahoma" pitchFamily="34" charset="0"/>
              </a:rPr>
              <a:t>Selain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itu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juga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perubahan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harus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dapat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mendukung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pencapaian</a:t>
            </a:r>
            <a:r>
              <a:rPr lang="en-US" altLang="en-US" dirty="0" smtClean="0">
                <a:latin typeface="Tahoma" pitchFamily="34" charset="0"/>
              </a:rPr>
              <a:t> program-program </a:t>
            </a:r>
            <a:r>
              <a:rPr lang="en-US" altLang="en-US" dirty="0" err="1" smtClean="0">
                <a:latin typeface="Tahoma" pitchFamily="34" charset="0"/>
              </a:rPr>
              <a:t>nasional</a:t>
            </a:r>
            <a:r>
              <a:rPr lang="en-US" altLang="en-US" dirty="0" smtClean="0">
                <a:latin typeface="Tahoma" pitchFamily="34" charset="0"/>
              </a:rPr>
              <a:t> yang </a:t>
            </a:r>
            <a:r>
              <a:rPr lang="en-US" altLang="en-US" dirty="0" err="1" smtClean="0">
                <a:latin typeface="Tahoma" pitchFamily="34" charset="0"/>
              </a:rPr>
              <a:t>menjadi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tugas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pokok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dan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fungsi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dari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organisasi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atau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instansi</a:t>
            </a:r>
            <a:r>
              <a:rPr lang="en-US" altLang="en-US" dirty="0" smtClean="0">
                <a:latin typeface="Tahoma" pitchFamily="34" charset="0"/>
              </a:rPr>
              <a:t> yang </a:t>
            </a:r>
            <a:r>
              <a:rPr lang="en-US" altLang="en-US" dirty="0" err="1" smtClean="0">
                <a:latin typeface="Tahoma" pitchFamily="34" charset="0"/>
              </a:rPr>
              <a:t>bersangkutan</a:t>
            </a:r>
            <a:r>
              <a:rPr lang="en-US" altLang="en-US" sz="2600" dirty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altLang="en-US" sz="2600" dirty="0"/>
              <a:t>		</a:t>
            </a:r>
          </a:p>
          <a:p>
            <a:pPr>
              <a:buFont typeface="Wingdings" pitchFamily="2" charset="2"/>
              <a:buNone/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42438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5039" y="447676"/>
            <a:ext cx="7627937" cy="969963"/>
          </a:xfrm>
          <a:noFill/>
          <a:ln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/>
            <a:r>
              <a:rPr lang="en-US" altLang="en-US" sz="3100" dirty="0"/>
              <a:t/>
            </a:r>
            <a:br>
              <a:rPr lang="en-US" altLang="en-US" sz="3100" dirty="0"/>
            </a:br>
            <a:r>
              <a:rPr lang="id-ID" altLang="en-US" sz="3100" b="1" dirty="0">
                <a:latin typeface="Tahoma" pitchFamily="34" charset="0"/>
              </a:rPr>
              <a:t>STRATEGI PERUBAHAN</a:t>
            </a:r>
            <a:r>
              <a:rPr lang="en-US" altLang="en-US" sz="2500" b="1" dirty="0">
                <a:latin typeface="Tahoma" pitchFamily="34" charset="0"/>
              </a:rPr>
              <a:t/>
            </a:r>
            <a:br>
              <a:rPr lang="en-US" altLang="en-US" sz="2500" b="1" dirty="0">
                <a:latin typeface="Tahoma" pitchFamily="34" charset="0"/>
              </a:rPr>
            </a:br>
            <a:endParaRPr lang="en-US" alt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2667000" y="1600200"/>
            <a:ext cx="7696200" cy="4800600"/>
          </a:xfrm>
          <a:noFill/>
          <a:ln/>
        </p:spPr>
        <p:txBody>
          <a:bodyPr vert="horz" lIns="92075" tIns="46038" rIns="92075" bIns="46038" rtlCol="0" anchor="ctr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dirty="0" err="1" smtClean="0">
                <a:latin typeface="Tahoma" pitchFamily="34" charset="0"/>
              </a:rPr>
              <a:t>Strategi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penting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dalam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upaya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perbaikan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atau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perubahan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tersebut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adalah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melakukan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diagnosa</a:t>
            </a:r>
            <a:r>
              <a:rPr lang="id-ID" altLang="en-US" dirty="0" smtClean="0">
                <a:latin typeface="Tahoma" pitchFamily="34" charset="0"/>
              </a:rPr>
              <a:t> terhadap organisasi atau instansi</a:t>
            </a:r>
            <a:r>
              <a:rPr lang="en-US" altLang="en-US" dirty="0" smtClean="0">
                <a:latin typeface="Tahoma" pitchFamily="34" charset="0"/>
              </a:rPr>
              <a:t>.</a:t>
            </a:r>
            <a:endParaRPr lang="id-ID" altLang="en-US" dirty="0" smtClean="0">
              <a:latin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id-ID" altLang="en-US" dirty="0">
              <a:latin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d-ID" altLang="en-US" dirty="0" smtClean="0">
                <a:latin typeface="Tahoma" pitchFamily="34" charset="0"/>
              </a:rPr>
              <a:t>Diagnosa dilakukan terhadap berbagai aspek, baik internal maupun eksternal atau lingkungan strategis.</a:t>
            </a:r>
            <a:endParaRPr lang="en-US" altLang="en-US" dirty="0" smtClean="0">
              <a:latin typeface="Tahoma" pitchFamily="34" charset="0"/>
            </a:endParaRPr>
          </a:p>
          <a:p>
            <a:pPr marL="0" indent="0">
              <a:buNone/>
            </a:pPr>
            <a:endParaRPr lang="en-US" altLang="en-US" b="1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 dirty="0"/>
              <a:t>		</a:t>
            </a:r>
          </a:p>
          <a:p>
            <a:pPr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421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5039" y="447676"/>
            <a:ext cx="7627937" cy="969963"/>
          </a:xfrm>
          <a:noFill/>
          <a:ln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/>
            <a:r>
              <a:rPr lang="en-US" altLang="en-US" sz="3100" dirty="0"/>
              <a:t/>
            </a:r>
            <a:br>
              <a:rPr lang="en-US" altLang="en-US" sz="3100" dirty="0"/>
            </a:br>
            <a:r>
              <a:rPr lang="en-US" altLang="en-US" sz="3100" b="1" dirty="0">
                <a:latin typeface="Tahoma" pitchFamily="34" charset="0"/>
              </a:rPr>
              <a:t>MELAKUKAN DIAGNOSA</a:t>
            </a:r>
            <a:r>
              <a:rPr lang="en-US" altLang="en-US" sz="2500" b="1" dirty="0">
                <a:latin typeface="Tahoma" pitchFamily="34" charset="0"/>
              </a:rPr>
              <a:t/>
            </a:r>
            <a:br>
              <a:rPr lang="en-US" altLang="en-US" sz="2500" b="1" dirty="0">
                <a:latin typeface="Tahoma" pitchFamily="34" charset="0"/>
              </a:rPr>
            </a:br>
            <a:endParaRPr lang="en-US" alt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2514600" y="1676400"/>
            <a:ext cx="7848600" cy="4800600"/>
          </a:xfrm>
          <a:noFill/>
          <a:ln/>
        </p:spPr>
        <p:txBody>
          <a:bodyPr vert="horz" lIns="92075" tIns="46038" rIns="92075" bIns="46038" rtlCol="0" anchor="ctr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altLang="en-US" dirty="0" smtClean="0">
              <a:latin typeface="Tahoma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dirty="0" err="1" smtClean="0">
                <a:latin typeface="Tahoma" pitchFamily="34" charset="0"/>
              </a:rPr>
              <a:t>Apa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itu</a:t>
            </a:r>
            <a:r>
              <a:rPr lang="en-US" altLang="en-US" dirty="0" smtClean="0">
                <a:latin typeface="Tahoma" pitchFamily="34" charset="0"/>
              </a:rPr>
              <a:t> DIAGNOSA? 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en-US" dirty="0" smtClean="0">
              <a:latin typeface="Tahoma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Penelaahan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secara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sistematis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mengetahui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keadaan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organisasi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saat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</a:t>
            </a:r>
            <a:r>
              <a:rPr lang="en-US" altLang="id-ID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Menemukan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berbagai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masalah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penyebabnya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endParaRPr lang="en-US" altLang="id-ID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Mendapatkan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pijakan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pemilihan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perbaikan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perubahan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endParaRPr lang="en-US" altLang="id-ID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Menerapkan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analisis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informasi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secara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sistematis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id-ID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altLang="en-US" dirty="0" smtClean="0">
                <a:latin typeface="Tahoma" pitchFamily="34" charset="0"/>
              </a:rPr>
              <a:t>					 </a:t>
            </a:r>
            <a:r>
              <a:rPr lang="id-ID" altLang="en-US" dirty="0" smtClean="0">
                <a:latin typeface="Tahoma" pitchFamily="34" charset="0"/>
              </a:rPr>
              <a:t>                     </a:t>
            </a:r>
            <a:r>
              <a:rPr lang="en-US" altLang="en-US" sz="1400" dirty="0">
                <a:latin typeface="Tahoma" pitchFamily="34" charset="0"/>
              </a:rPr>
              <a:t>(ADAPTASI DARI BROWN, 2011)</a:t>
            </a:r>
            <a:endParaRPr lang="en-US" altLang="en-US" dirty="0" smtClean="0">
              <a:latin typeface="Tahoma" pitchFamily="34" charset="0"/>
            </a:endParaRPr>
          </a:p>
          <a:p>
            <a:pPr marL="0" indent="0">
              <a:buNone/>
            </a:pPr>
            <a:endParaRPr lang="en-US" altLang="en-US" b="1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 dirty="0"/>
              <a:t>		</a:t>
            </a:r>
          </a:p>
          <a:p>
            <a:pPr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980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28601"/>
            <a:ext cx="7627937" cy="969963"/>
          </a:xfrm>
          <a:noFill/>
          <a:ln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/>
            <a:r>
              <a:rPr lang="en-US" altLang="en-US" sz="3100" dirty="0"/>
              <a:t/>
            </a:r>
            <a:br>
              <a:rPr lang="en-US" altLang="en-US" sz="3100" dirty="0"/>
            </a:br>
            <a:r>
              <a:rPr lang="en-US" altLang="en-US" sz="3100" b="1" dirty="0">
                <a:latin typeface="Tahoma" pitchFamily="34" charset="0"/>
              </a:rPr>
              <a:t>PENTINGNYA MELAKUKAN DIAGNOSA</a:t>
            </a:r>
            <a:r>
              <a:rPr lang="en-US" altLang="en-US" sz="2500" b="1" dirty="0">
                <a:latin typeface="Tahoma" pitchFamily="34" charset="0"/>
              </a:rPr>
              <a:t/>
            </a:r>
            <a:br>
              <a:rPr lang="en-US" altLang="en-US" sz="2500" b="1" dirty="0">
                <a:latin typeface="Tahoma" pitchFamily="34" charset="0"/>
              </a:rPr>
            </a:br>
            <a:endParaRPr lang="en-US" alt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905000"/>
            <a:ext cx="9955531" cy="4800600"/>
          </a:xfrm>
          <a:noFill/>
          <a:ln/>
        </p:spPr>
        <p:txBody>
          <a:bodyPr vert="horz" lIns="92075" tIns="46038" rIns="92075" bIns="46038" rtlCol="0" anchor="ctr"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mengetahui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harus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dirubah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bagaimana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kenapa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altLang="id-ID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Simplifikasi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situasi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rumit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endParaRPr lang="en-AU" altLang="id-ID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Identifikasi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prioritas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memerlukan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perhatian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endParaRPr lang="en-AU" altLang="id-ID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Mendalami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organisasi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misalnya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struktur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keterkaitan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serta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interaksinya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endParaRPr lang="en-AU" altLang="id-ID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Mendapatkan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“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bahasa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persepsi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sama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mendiskusikan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karakteristik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organisasi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endParaRPr lang="en-AU" altLang="id-ID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Mendapatkan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petunjuk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tahapan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upaya-upaya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harus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dilakukan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masa </a:t>
            </a:r>
            <a:r>
              <a:rPr lang="en-AU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perubahan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endParaRPr lang="en-AU" altLang="id-ID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Membuat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kita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lebih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efisien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rasional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kita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memahami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merubah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suatu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organisasi</a:t>
            </a:r>
            <a:r>
              <a:rPr lang="en-US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AU" alt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AU" altLang="id-ID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altLang="en-US" b="1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 dirty="0"/>
              <a:t>		</a:t>
            </a:r>
          </a:p>
          <a:p>
            <a:pPr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706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5039" y="447676"/>
            <a:ext cx="7627937" cy="969963"/>
          </a:xfrm>
          <a:noFill/>
          <a:ln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/>
            <a:r>
              <a:rPr lang="en-US" altLang="en-US" sz="3100" dirty="0"/>
              <a:t/>
            </a:r>
            <a:br>
              <a:rPr lang="en-US" altLang="en-US" sz="3100" dirty="0"/>
            </a:br>
            <a:r>
              <a:rPr lang="id-ID" altLang="en-US" sz="3100" b="1" dirty="0">
                <a:latin typeface="Tahoma" pitchFamily="34" charset="0"/>
              </a:rPr>
              <a:t>JENIS </a:t>
            </a:r>
            <a:r>
              <a:rPr lang="en-US" altLang="en-US" sz="3100" b="1" dirty="0">
                <a:latin typeface="Tahoma" pitchFamily="34" charset="0"/>
              </a:rPr>
              <a:t>DIAGNOSA</a:t>
            </a:r>
            <a:r>
              <a:rPr lang="en-US" altLang="en-US" sz="2500" b="1" dirty="0">
                <a:latin typeface="Tahoma" pitchFamily="34" charset="0"/>
              </a:rPr>
              <a:t/>
            </a:r>
            <a:br>
              <a:rPr lang="en-US" altLang="en-US" sz="2500" b="1" dirty="0">
                <a:latin typeface="Tahoma" pitchFamily="34" charset="0"/>
              </a:rPr>
            </a:br>
            <a:endParaRPr lang="en-US" alt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2667000" y="1828800"/>
            <a:ext cx="7772400" cy="3581400"/>
          </a:xfrm>
          <a:noFill/>
          <a:ln/>
        </p:spPr>
        <p:txBody>
          <a:bodyPr vert="horz" lIns="92075" tIns="46038" rIns="92075" bIns="46038" rtlCol="0" anchor="ctr"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600" dirty="0">
                <a:latin typeface="Tahoma" pitchFamily="34" charset="0"/>
              </a:rPr>
              <a:t>DIAGNOSA yang </a:t>
            </a:r>
            <a:r>
              <a:rPr lang="en-US" altLang="en-US" sz="2600" dirty="0" err="1">
                <a:latin typeface="Tahoma" pitchFamily="34" charset="0"/>
              </a:rPr>
              <a:t>dilakukan</a:t>
            </a:r>
            <a:r>
              <a:rPr lang="en-US" altLang="en-US" sz="2600" dirty="0">
                <a:latin typeface="Tahoma" pitchFamily="34" charset="0"/>
              </a:rPr>
              <a:t> </a:t>
            </a:r>
            <a:r>
              <a:rPr lang="en-US" altLang="en-US" sz="2600" dirty="0" err="1">
                <a:latin typeface="Tahoma" pitchFamily="34" charset="0"/>
              </a:rPr>
              <a:t>meliputi</a:t>
            </a:r>
            <a:r>
              <a:rPr lang="en-US" altLang="en-US" sz="2600" dirty="0">
                <a:latin typeface="Tahoma" pitchFamily="34" charset="0"/>
              </a:rPr>
              <a:t>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en-US" b="1" dirty="0">
              <a:solidFill>
                <a:srgbClr val="FF0000"/>
              </a:solidFill>
              <a:latin typeface="Tahoma" pitchFamily="34" charset="0"/>
            </a:endParaRPr>
          </a:p>
          <a:p>
            <a:pPr marL="1146175" indent="-68103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en-US" altLang="en-US" sz="2600" dirty="0" err="1">
                <a:latin typeface="Tahoma" pitchFamily="34" charset="0"/>
              </a:rPr>
              <a:t>Diagnosa</a:t>
            </a:r>
            <a:r>
              <a:rPr lang="en-US" altLang="en-US" sz="2600" dirty="0">
                <a:latin typeface="Tahoma" pitchFamily="34" charset="0"/>
              </a:rPr>
              <a:t> </a:t>
            </a:r>
            <a:r>
              <a:rPr lang="en-US" altLang="en-US" sz="2600" dirty="0" err="1">
                <a:latin typeface="Tahoma" pitchFamily="34" charset="0"/>
              </a:rPr>
              <a:t>Organisasi</a:t>
            </a:r>
            <a:endParaRPr lang="en-US" altLang="en-US" sz="2600" dirty="0">
              <a:latin typeface="Tahoma" pitchFamily="34" charset="0"/>
            </a:endParaRPr>
          </a:p>
          <a:p>
            <a:pPr marL="1146175" indent="-68103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en-US" altLang="en-US" sz="2600" dirty="0" err="1">
                <a:latin typeface="Tahoma" pitchFamily="34" charset="0"/>
              </a:rPr>
              <a:t>Diagnosa</a:t>
            </a:r>
            <a:r>
              <a:rPr lang="en-US" altLang="en-US" sz="2600" dirty="0">
                <a:latin typeface="Tahoma" pitchFamily="34" charset="0"/>
              </a:rPr>
              <a:t> </a:t>
            </a:r>
            <a:r>
              <a:rPr lang="en-US" altLang="en-US" sz="2600" dirty="0" err="1">
                <a:latin typeface="Tahoma" pitchFamily="34" charset="0"/>
              </a:rPr>
              <a:t>Komponen</a:t>
            </a:r>
            <a:endParaRPr lang="id-ID" altLang="en-US" sz="2600" dirty="0">
              <a:latin typeface="Tahoma" pitchFamily="34" charset="0"/>
            </a:endParaRPr>
          </a:p>
          <a:p>
            <a:pPr marL="1146175" indent="-68103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id-ID" altLang="en-US" sz="2600" dirty="0">
                <a:latin typeface="Tahoma" pitchFamily="34" charset="0"/>
              </a:rPr>
              <a:t>Diagnosa dengan Memakai SSM</a:t>
            </a:r>
            <a:endParaRPr lang="en-US" altLang="en-US" sz="2600" dirty="0">
              <a:latin typeface="Tahoma" pitchFamily="34" charset="0"/>
            </a:endParaRPr>
          </a:p>
          <a:p>
            <a:pPr marL="1146175" indent="-68103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en-US" altLang="en-US" sz="2600" dirty="0" err="1">
                <a:latin typeface="Tahoma" pitchFamily="34" charset="0"/>
              </a:rPr>
              <a:t>Diagnosa</a:t>
            </a:r>
            <a:r>
              <a:rPr lang="en-US" altLang="en-US" sz="2600" dirty="0">
                <a:latin typeface="Tahoma" pitchFamily="34" charset="0"/>
              </a:rPr>
              <a:t> </a:t>
            </a:r>
            <a:r>
              <a:rPr lang="en-US" altLang="en-US" sz="2600" dirty="0" err="1">
                <a:latin typeface="Tahoma" pitchFamily="34" charset="0"/>
              </a:rPr>
              <a:t>Kesiapan</a:t>
            </a:r>
            <a:r>
              <a:rPr lang="en-US" altLang="en-US" sz="2600" dirty="0">
                <a:latin typeface="Tahoma" pitchFamily="34" charset="0"/>
              </a:rPr>
              <a:t> </a:t>
            </a:r>
            <a:r>
              <a:rPr lang="en-US" altLang="en-US" sz="2600" dirty="0" err="1">
                <a:latin typeface="Tahoma" pitchFamily="34" charset="0"/>
              </a:rPr>
              <a:t>Untuk</a:t>
            </a:r>
            <a:r>
              <a:rPr lang="en-US" altLang="en-US" sz="2600" dirty="0">
                <a:latin typeface="Tahoma" pitchFamily="34" charset="0"/>
              </a:rPr>
              <a:t> </a:t>
            </a:r>
            <a:r>
              <a:rPr lang="en-US" altLang="en-US" sz="2600" dirty="0" err="1">
                <a:latin typeface="Tahoma" pitchFamily="34" charset="0"/>
              </a:rPr>
              <a:t>Berubah</a:t>
            </a:r>
            <a:endParaRPr lang="en-US" altLang="en-US" sz="2600" dirty="0">
              <a:latin typeface="Tahoma" pitchFamily="34" charset="0"/>
            </a:endParaRPr>
          </a:p>
          <a:p>
            <a:pPr marL="0" indent="0">
              <a:buNone/>
            </a:pPr>
            <a:endParaRPr lang="en-US" altLang="en-US" sz="2800" b="1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 sz="2600" dirty="0"/>
              <a:t>		</a:t>
            </a:r>
          </a:p>
          <a:p>
            <a:pPr>
              <a:buFont typeface="Wingdings" pitchFamily="2" charset="2"/>
              <a:buNone/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403749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5039" y="447676"/>
            <a:ext cx="7627937" cy="969963"/>
          </a:xfrm>
          <a:noFill/>
          <a:ln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/>
            <a:r>
              <a:rPr lang="en-US" altLang="en-US" sz="3100" dirty="0"/>
              <a:t/>
            </a:r>
            <a:br>
              <a:rPr lang="en-US" altLang="en-US" sz="3100" dirty="0"/>
            </a:br>
            <a:r>
              <a:rPr lang="id-ID" altLang="en-US" sz="3100" b="1" dirty="0">
                <a:latin typeface="Tahoma" pitchFamily="34" charset="0"/>
              </a:rPr>
              <a:t>I. D</a:t>
            </a:r>
            <a:r>
              <a:rPr lang="en-US" altLang="en-US" sz="3100" b="1" dirty="0">
                <a:latin typeface="Tahoma" pitchFamily="34" charset="0"/>
              </a:rPr>
              <a:t>IAGNOSA ORGANISASI</a:t>
            </a:r>
            <a:r>
              <a:rPr lang="en-US" altLang="en-US" sz="2500" b="1" dirty="0">
                <a:latin typeface="Tahoma" pitchFamily="34" charset="0"/>
              </a:rPr>
              <a:t/>
            </a:r>
            <a:br>
              <a:rPr lang="en-US" altLang="en-US" sz="2500" b="1" dirty="0">
                <a:latin typeface="Tahoma" pitchFamily="34" charset="0"/>
              </a:rPr>
            </a:br>
            <a:endParaRPr lang="en-US" alt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2514600" y="1905000"/>
            <a:ext cx="7620000" cy="4038600"/>
          </a:xfrm>
          <a:noFill/>
          <a:ln/>
        </p:spPr>
        <p:txBody>
          <a:bodyPr vert="horz" lIns="92075" tIns="46038" rIns="92075" bIns="46038" rtlCol="0" anchor="ctr"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600" b="1" dirty="0">
                <a:solidFill>
                  <a:srgbClr val="FF0000"/>
                </a:solidFill>
                <a:latin typeface="Tahoma" pitchFamily="34" charset="0"/>
              </a:rPr>
              <a:t>DIAGNOSA ORGANISASI </a:t>
            </a:r>
            <a:r>
              <a:rPr lang="en-US" altLang="en-US" sz="2600" dirty="0" err="1">
                <a:latin typeface="Tahoma" pitchFamily="34" charset="0"/>
              </a:rPr>
              <a:t>diartikan</a:t>
            </a:r>
            <a:r>
              <a:rPr lang="en-US" altLang="en-US" sz="2600" dirty="0">
                <a:latin typeface="Tahoma" pitchFamily="34" charset="0"/>
              </a:rPr>
              <a:t> </a:t>
            </a:r>
            <a:r>
              <a:rPr lang="en-US" altLang="en-US" sz="2600" dirty="0" err="1">
                <a:latin typeface="Tahoma" pitchFamily="34" charset="0"/>
              </a:rPr>
              <a:t>sebagai</a:t>
            </a:r>
            <a:r>
              <a:rPr lang="en-US" altLang="en-US" sz="2600" dirty="0">
                <a:latin typeface="Tahoma" pitchFamily="34" charset="0"/>
              </a:rPr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600" dirty="0">
              <a:latin typeface="Tahoma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600" dirty="0">
                <a:latin typeface="Tahoma" pitchFamily="34" charset="0"/>
              </a:rPr>
              <a:t>“</a:t>
            </a:r>
            <a:r>
              <a:rPr lang="en-US" altLang="en-US" sz="2600" dirty="0" err="1">
                <a:latin typeface="Tahoma" pitchFamily="34" charset="0"/>
              </a:rPr>
              <a:t>Mendiagnosa</a:t>
            </a:r>
            <a:r>
              <a:rPr lang="en-US" altLang="en-US" sz="2600" dirty="0">
                <a:latin typeface="Tahoma" pitchFamily="34" charset="0"/>
              </a:rPr>
              <a:t> </a:t>
            </a:r>
            <a:r>
              <a:rPr lang="en-US" altLang="en-US" sz="2600" dirty="0" err="1">
                <a:latin typeface="Tahoma" pitchFamily="34" charset="0"/>
              </a:rPr>
              <a:t>atau</a:t>
            </a:r>
            <a:r>
              <a:rPr lang="en-US" altLang="en-US" sz="2600" dirty="0">
                <a:latin typeface="Tahoma" pitchFamily="34" charset="0"/>
              </a:rPr>
              <a:t> </a:t>
            </a:r>
            <a:r>
              <a:rPr lang="en-US" altLang="en-US" sz="2600" dirty="0" err="1">
                <a:latin typeface="Tahoma" pitchFamily="34" charset="0"/>
              </a:rPr>
              <a:t>meng”asses</a:t>
            </a:r>
            <a:r>
              <a:rPr lang="en-US" altLang="en-US" sz="2600" dirty="0">
                <a:latin typeface="Tahoma" pitchFamily="34" charset="0"/>
              </a:rPr>
              <a:t>” </a:t>
            </a:r>
            <a:r>
              <a:rPr lang="en-US" altLang="en-US" sz="2600" dirty="0" err="1">
                <a:latin typeface="Tahoma" pitchFamily="34" charset="0"/>
              </a:rPr>
              <a:t>tingkat</a:t>
            </a:r>
            <a:r>
              <a:rPr lang="en-US" altLang="en-US" sz="2600" dirty="0">
                <a:latin typeface="Tahoma" pitchFamily="34" charset="0"/>
              </a:rPr>
              <a:t> </a:t>
            </a:r>
            <a:r>
              <a:rPr lang="en-US" altLang="en-US" sz="2600" dirty="0" err="1">
                <a:latin typeface="Tahoma" pitchFamily="34" charset="0"/>
              </a:rPr>
              <a:t>fungsionalitas</a:t>
            </a:r>
            <a:r>
              <a:rPr lang="en-US" altLang="en-US" sz="2600" dirty="0">
                <a:latin typeface="Tahoma" pitchFamily="34" charset="0"/>
              </a:rPr>
              <a:t> </a:t>
            </a:r>
            <a:r>
              <a:rPr lang="en-US" altLang="en-US" sz="2600" dirty="0" err="1">
                <a:latin typeface="Tahoma" pitchFamily="34" charset="0"/>
              </a:rPr>
              <a:t>organisasi</a:t>
            </a:r>
            <a:r>
              <a:rPr lang="en-US" altLang="en-US" sz="2600" dirty="0">
                <a:latin typeface="Tahoma" pitchFamily="34" charset="0"/>
              </a:rPr>
              <a:t> </a:t>
            </a:r>
            <a:r>
              <a:rPr lang="en-US" altLang="en-US" sz="2600" dirty="0" err="1">
                <a:latin typeface="Tahoma" pitchFamily="34" charset="0"/>
              </a:rPr>
              <a:t>atau</a:t>
            </a:r>
            <a:r>
              <a:rPr lang="en-US" altLang="en-US" sz="2600" dirty="0">
                <a:latin typeface="Tahoma" pitchFamily="34" charset="0"/>
              </a:rPr>
              <a:t> </a:t>
            </a:r>
            <a:r>
              <a:rPr lang="en-US" altLang="en-US" sz="2600" dirty="0" err="1">
                <a:latin typeface="Tahoma" pitchFamily="34" charset="0"/>
              </a:rPr>
              <a:t>instansi</a:t>
            </a:r>
            <a:r>
              <a:rPr lang="en-US" altLang="en-US" sz="2600" dirty="0">
                <a:latin typeface="Tahoma" pitchFamily="34" charset="0"/>
              </a:rPr>
              <a:t>, </a:t>
            </a:r>
            <a:r>
              <a:rPr lang="en-US" altLang="en-US" sz="2600" dirty="0" err="1">
                <a:latin typeface="Tahoma" pitchFamily="34" charset="0"/>
              </a:rPr>
              <a:t>dalam</a:t>
            </a:r>
            <a:r>
              <a:rPr lang="en-US" altLang="en-US" sz="2600" dirty="0">
                <a:latin typeface="Tahoma" pitchFamily="34" charset="0"/>
              </a:rPr>
              <a:t> </a:t>
            </a:r>
            <a:r>
              <a:rPr lang="en-US" altLang="en-US" sz="2600" dirty="0" err="1">
                <a:latin typeface="Tahoma" pitchFamily="34" charset="0"/>
              </a:rPr>
              <a:t>rangka</a:t>
            </a:r>
            <a:r>
              <a:rPr lang="en-US" altLang="en-US" sz="2600" dirty="0">
                <a:latin typeface="Tahoma" pitchFamily="34" charset="0"/>
              </a:rPr>
              <a:t> </a:t>
            </a:r>
            <a:r>
              <a:rPr lang="en-US" altLang="en-US" sz="2600" dirty="0" err="1">
                <a:latin typeface="Tahoma" pitchFamily="34" charset="0"/>
              </a:rPr>
              <a:t>merancang</a:t>
            </a:r>
            <a:r>
              <a:rPr lang="en-US" altLang="en-US" sz="2600" dirty="0">
                <a:latin typeface="Tahoma" pitchFamily="34" charset="0"/>
              </a:rPr>
              <a:t> </a:t>
            </a:r>
            <a:r>
              <a:rPr lang="en-US" altLang="en-US" sz="2600" dirty="0" err="1">
                <a:latin typeface="Tahoma" pitchFamily="34" charset="0"/>
              </a:rPr>
              <a:t>intervensi</a:t>
            </a:r>
            <a:r>
              <a:rPr lang="en-US" altLang="en-US" sz="2600" dirty="0">
                <a:latin typeface="Tahoma" pitchFamily="34" charset="0"/>
              </a:rPr>
              <a:t> </a:t>
            </a:r>
            <a:r>
              <a:rPr lang="en-US" altLang="en-US" sz="2600" dirty="0" err="1">
                <a:latin typeface="Tahoma" pitchFamily="34" charset="0"/>
              </a:rPr>
              <a:t>atau</a:t>
            </a:r>
            <a:r>
              <a:rPr lang="en-US" altLang="en-US" sz="2600" dirty="0">
                <a:latin typeface="Tahoma" pitchFamily="34" charset="0"/>
              </a:rPr>
              <a:t> </a:t>
            </a:r>
            <a:r>
              <a:rPr lang="en-US" altLang="en-US" sz="2600" dirty="0" err="1">
                <a:latin typeface="Tahoma" pitchFamily="34" charset="0"/>
              </a:rPr>
              <a:t>bentuk-bentuk</a:t>
            </a:r>
            <a:r>
              <a:rPr lang="en-US" altLang="en-US" sz="2600" dirty="0">
                <a:latin typeface="Tahoma" pitchFamily="34" charset="0"/>
              </a:rPr>
              <a:t> </a:t>
            </a:r>
            <a:r>
              <a:rPr lang="en-US" altLang="en-US" sz="2600" dirty="0" err="1">
                <a:latin typeface="Tahoma" pitchFamily="34" charset="0"/>
              </a:rPr>
              <a:t>perubahan</a:t>
            </a:r>
            <a:r>
              <a:rPr lang="en-US" altLang="en-US" sz="2600" dirty="0">
                <a:latin typeface="Tahoma" pitchFamily="34" charset="0"/>
              </a:rPr>
              <a:t> yang </a:t>
            </a:r>
            <a:r>
              <a:rPr lang="en-US" altLang="en-US" sz="2600" dirty="0" err="1">
                <a:latin typeface="Tahoma" pitchFamily="34" charset="0"/>
              </a:rPr>
              <a:t>akan</a:t>
            </a:r>
            <a:r>
              <a:rPr lang="en-US" altLang="en-US" sz="2600" dirty="0">
                <a:latin typeface="Tahoma" pitchFamily="34" charset="0"/>
              </a:rPr>
              <a:t> </a:t>
            </a:r>
            <a:r>
              <a:rPr lang="en-US" altLang="en-US" sz="2600" dirty="0" err="1">
                <a:latin typeface="Tahoma" pitchFamily="34" charset="0"/>
              </a:rPr>
              <a:t>dilakukan</a:t>
            </a:r>
            <a:r>
              <a:rPr lang="en-US" altLang="en-US" sz="2600" dirty="0">
                <a:latin typeface="Tahoma" pitchFamily="34" charset="0"/>
              </a:rPr>
              <a:t>”</a:t>
            </a:r>
          </a:p>
          <a:p>
            <a:pPr marL="0" indent="0">
              <a:buNone/>
            </a:pPr>
            <a:r>
              <a:rPr lang="en-US" altLang="en-US" sz="2600" b="1" dirty="0">
                <a:solidFill>
                  <a:srgbClr val="FF0000"/>
                </a:solidFill>
                <a:latin typeface="Tahoma" pitchFamily="34" charset="0"/>
              </a:rPr>
              <a:t> 					</a:t>
            </a:r>
          </a:p>
          <a:p>
            <a:pPr marL="0" indent="0">
              <a:buNone/>
            </a:pPr>
            <a:r>
              <a:rPr lang="en-US" altLang="en-US" sz="2600" b="1" dirty="0">
                <a:solidFill>
                  <a:srgbClr val="FF0000"/>
                </a:solidFill>
                <a:latin typeface="Tahoma" pitchFamily="34" charset="0"/>
              </a:rPr>
              <a:t>				</a:t>
            </a:r>
            <a:r>
              <a:rPr lang="id-ID" altLang="en-US" sz="2600" b="1" dirty="0">
                <a:solidFill>
                  <a:srgbClr val="FF0000"/>
                </a:solidFill>
                <a:latin typeface="Tahoma" pitchFamily="34" charset="0"/>
              </a:rPr>
              <a:t>               </a:t>
            </a:r>
            <a:r>
              <a:rPr lang="en-US" altLang="en-US" sz="1600" dirty="0">
                <a:latin typeface="Tahoma" pitchFamily="34" charset="0"/>
              </a:rPr>
              <a:t>(ADAPTASI DARI BEER &amp; SPECTOR 1993)</a:t>
            </a:r>
            <a:r>
              <a:rPr lang="en-US" altLang="en-US" sz="2600" dirty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altLang="en-US" sz="2600" dirty="0"/>
              <a:t>		</a:t>
            </a:r>
          </a:p>
          <a:p>
            <a:pPr>
              <a:buFont typeface="Wingdings" pitchFamily="2" charset="2"/>
              <a:buNone/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98942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47676"/>
            <a:ext cx="7620000" cy="969963"/>
          </a:xfrm>
          <a:noFill/>
          <a:ln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/>
            <a:r>
              <a:rPr lang="en-US" altLang="en-US" sz="3100" dirty="0"/>
              <a:t/>
            </a:r>
            <a:br>
              <a:rPr lang="en-US" altLang="en-US" sz="3100" dirty="0"/>
            </a:br>
            <a:r>
              <a:rPr lang="en-US" altLang="en-US" sz="3100" b="1" dirty="0">
                <a:latin typeface="Tahoma" pitchFamily="34" charset="0"/>
              </a:rPr>
              <a:t>MODEL </a:t>
            </a:r>
            <a:r>
              <a:rPr lang="en-US" altLang="en-US" sz="3100" b="1" dirty="0" err="1">
                <a:latin typeface="Tahoma" pitchFamily="34" charset="0"/>
              </a:rPr>
              <a:t>MODEL</a:t>
            </a:r>
            <a:r>
              <a:rPr lang="en-US" altLang="en-US" sz="3100" b="1" dirty="0">
                <a:latin typeface="Tahoma" pitchFamily="34" charset="0"/>
              </a:rPr>
              <a:t> DIAGNOSA ORGANISASI</a:t>
            </a:r>
            <a:r>
              <a:rPr lang="en-US" altLang="en-US" sz="2500" b="1" dirty="0">
                <a:latin typeface="Tahoma" pitchFamily="34" charset="0"/>
              </a:rPr>
              <a:t/>
            </a:r>
            <a:br>
              <a:rPr lang="en-US" altLang="en-US" sz="2500" b="1" dirty="0">
                <a:latin typeface="Tahoma" pitchFamily="34" charset="0"/>
              </a:rPr>
            </a:br>
            <a:endParaRPr lang="en-US" alt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905000"/>
            <a:ext cx="7239000" cy="4038600"/>
          </a:xfrm>
          <a:noFill/>
          <a:ln/>
        </p:spPr>
        <p:txBody>
          <a:bodyPr vert="horz" lIns="92075" tIns="46038" rIns="92075" bIns="46038" rtlCol="0" anchor="ctr"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 </a:t>
            </a:r>
            <a:r>
              <a:rPr lang="en-US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</a:t>
            </a:r>
            <a:r>
              <a:rPr lang="en-US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DIAGNOSA ORGANISASI </a:t>
            </a:r>
            <a:r>
              <a:rPr lang="en-US" alt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antara</a:t>
            </a:r>
            <a:r>
              <a:rPr lang="en-US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lain: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en-US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en-US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Force Field Analysis,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en-US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Six Box Model,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en-US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7S Framework,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en-US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 Model,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en-US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Congruence Model,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en-US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Four Frames Model.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</a:p>
          <a:p>
            <a:pPr>
              <a:buFont typeface="Wingdings" pitchFamily="2" charset="2"/>
              <a:buNone/>
            </a:pP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89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5039" y="447676"/>
            <a:ext cx="7627937" cy="969963"/>
          </a:xfrm>
          <a:noFill/>
          <a:ln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/>
            <a:r>
              <a:rPr lang="en-US" altLang="en-US" sz="3100" dirty="0"/>
              <a:t/>
            </a:r>
            <a:br>
              <a:rPr lang="en-US" altLang="en-US" sz="3100" dirty="0"/>
            </a:br>
            <a:r>
              <a:rPr lang="id-ID" altLang="en-US" sz="3100" b="1" dirty="0">
                <a:latin typeface="Tahoma" pitchFamily="34" charset="0"/>
              </a:rPr>
              <a:t>II. D</a:t>
            </a:r>
            <a:r>
              <a:rPr lang="en-US" altLang="en-US" sz="3100" b="1" dirty="0">
                <a:latin typeface="Tahoma" pitchFamily="34" charset="0"/>
              </a:rPr>
              <a:t>IAGNOSA KOMPONEN</a:t>
            </a:r>
            <a:r>
              <a:rPr lang="en-US" altLang="en-US" sz="2500" b="1" dirty="0">
                <a:latin typeface="Tahoma" pitchFamily="34" charset="0"/>
              </a:rPr>
              <a:t/>
            </a:r>
            <a:br>
              <a:rPr lang="en-US" altLang="en-US" sz="2500" b="1" dirty="0">
                <a:latin typeface="Tahoma" pitchFamily="34" charset="0"/>
              </a:rPr>
            </a:br>
            <a:endParaRPr lang="en-US" alt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2667000" y="2286000"/>
            <a:ext cx="7772400" cy="4267200"/>
          </a:xfrm>
          <a:noFill/>
          <a:ln/>
        </p:spPr>
        <p:txBody>
          <a:bodyPr vert="horz" lIns="92075" tIns="46038" rIns="92075" bIns="46038" rtlCol="0" anchor="ctr"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en-US" sz="3100" b="1" dirty="0">
                <a:solidFill>
                  <a:srgbClr val="FF0000"/>
                </a:solidFill>
                <a:latin typeface="Tahoma" pitchFamily="34" charset="0"/>
              </a:rPr>
              <a:t>DIAGNOSA KOMPONEN </a:t>
            </a:r>
            <a:r>
              <a:rPr lang="en-US" altLang="en-US" sz="3100" dirty="0" err="1">
                <a:latin typeface="Tahoma" pitchFamily="34" charset="0"/>
              </a:rPr>
              <a:t>diartikan</a:t>
            </a:r>
            <a:r>
              <a:rPr lang="en-US" altLang="en-US" sz="3100" dirty="0">
                <a:latin typeface="Tahoma" pitchFamily="34" charset="0"/>
              </a:rPr>
              <a:t> </a:t>
            </a:r>
            <a:r>
              <a:rPr lang="en-US" altLang="en-US" sz="3100" dirty="0" err="1">
                <a:latin typeface="Tahoma" pitchFamily="34" charset="0"/>
              </a:rPr>
              <a:t>sebagai</a:t>
            </a:r>
            <a:r>
              <a:rPr lang="en-US" altLang="en-US" sz="3100" dirty="0">
                <a:latin typeface="Tahoma" pitchFamily="34" charset="0"/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en-US" sz="3100" dirty="0">
              <a:latin typeface="Tahoma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3100" dirty="0">
                <a:latin typeface="Tahoma" pitchFamily="34" charset="0"/>
              </a:rPr>
              <a:t>“</a:t>
            </a:r>
            <a:r>
              <a:rPr lang="en-US" altLang="en-US" sz="3100" dirty="0" err="1">
                <a:latin typeface="Tahoma" pitchFamily="34" charset="0"/>
              </a:rPr>
              <a:t>Mendiagnosa</a:t>
            </a:r>
            <a:r>
              <a:rPr lang="en-US" altLang="en-US" sz="3100" dirty="0">
                <a:latin typeface="Tahoma" pitchFamily="34" charset="0"/>
              </a:rPr>
              <a:t> </a:t>
            </a:r>
            <a:r>
              <a:rPr lang="en-US" altLang="en-US" sz="3100" dirty="0" err="1">
                <a:latin typeface="Tahoma" pitchFamily="34" charset="0"/>
              </a:rPr>
              <a:t>berbagai</a:t>
            </a:r>
            <a:r>
              <a:rPr lang="en-US" altLang="en-US" sz="3100" dirty="0">
                <a:latin typeface="Tahoma" pitchFamily="34" charset="0"/>
              </a:rPr>
              <a:t> </a:t>
            </a:r>
            <a:r>
              <a:rPr lang="en-US" altLang="en-US" sz="3100" dirty="0" err="1">
                <a:latin typeface="Tahoma" pitchFamily="34" charset="0"/>
              </a:rPr>
              <a:t>komponen</a:t>
            </a:r>
            <a:r>
              <a:rPr lang="en-US" altLang="en-US" sz="3100" dirty="0">
                <a:latin typeface="Tahoma" pitchFamily="34" charset="0"/>
              </a:rPr>
              <a:t> yang </a:t>
            </a:r>
            <a:r>
              <a:rPr lang="en-US" altLang="en-US" sz="3100" dirty="0" err="1">
                <a:latin typeface="Tahoma" pitchFamily="34" charset="0"/>
              </a:rPr>
              <a:t>berpengaruh</a:t>
            </a:r>
            <a:r>
              <a:rPr lang="en-US" altLang="en-US" sz="3100" dirty="0">
                <a:latin typeface="Tahoma" pitchFamily="34" charset="0"/>
              </a:rPr>
              <a:t> </a:t>
            </a:r>
            <a:r>
              <a:rPr lang="en-US" altLang="en-US" sz="3100" dirty="0" err="1">
                <a:latin typeface="Tahoma" pitchFamily="34" charset="0"/>
              </a:rPr>
              <a:t>terhadap</a:t>
            </a:r>
            <a:r>
              <a:rPr lang="en-US" altLang="en-US" sz="3100" dirty="0">
                <a:latin typeface="Tahoma" pitchFamily="34" charset="0"/>
              </a:rPr>
              <a:t> </a:t>
            </a:r>
            <a:r>
              <a:rPr lang="en-US" altLang="en-US" sz="3100" dirty="0" err="1">
                <a:latin typeface="Tahoma" pitchFamily="34" charset="0"/>
              </a:rPr>
              <a:t>kinerja</a:t>
            </a:r>
            <a:r>
              <a:rPr lang="en-US" altLang="en-US" sz="3100" dirty="0">
                <a:latin typeface="Tahoma" pitchFamily="34" charset="0"/>
              </a:rPr>
              <a:t> </a:t>
            </a:r>
            <a:r>
              <a:rPr lang="en-US" altLang="en-US" sz="3100" dirty="0" err="1">
                <a:latin typeface="Tahoma" pitchFamily="34" charset="0"/>
              </a:rPr>
              <a:t>organisasi</a:t>
            </a:r>
            <a:r>
              <a:rPr lang="en-US" altLang="en-US" sz="3100" dirty="0">
                <a:latin typeface="Tahoma" pitchFamily="34" charset="0"/>
              </a:rPr>
              <a:t>, </a:t>
            </a:r>
            <a:r>
              <a:rPr lang="en-US" altLang="en-US" sz="3100" dirty="0" err="1">
                <a:latin typeface="Tahoma" pitchFamily="34" charset="0"/>
              </a:rPr>
              <a:t>baik</a:t>
            </a:r>
            <a:r>
              <a:rPr lang="en-US" altLang="en-US" sz="3100" dirty="0">
                <a:latin typeface="Tahoma" pitchFamily="34" charset="0"/>
              </a:rPr>
              <a:t> </a:t>
            </a:r>
            <a:r>
              <a:rPr lang="en-US" altLang="en-US" sz="3100" dirty="0" err="1">
                <a:latin typeface="Tahoma" pitchFamily="34" charset="0"/>
              </a:rPr>
              <a:t>komponen</a:t>
            </a:r>
            <a:r>
              <a:rPr lang="en-US" altLang="en-US" sz="3100" dirty="0">
                <a:latin typeface="Tahoma" pitchFamily="34" charset="0"/>
              </a:rPr>
              <a:t> di </a:t>
            </a:r>
            <a:r>
              <a:rPr lang="en-US" altLang="en-US" sz="3100" dirty="0" err="1">
                <a:latin typeface="Tahoma" pitchFamily="34" charset="0"/>
              </a:rPr>
              <a:t>dalam</a:t>
            </a:r>
            <a:r>
              <a:rPr lang="en-US" altLang="en-US" sz="3100" dirty="0">
                <a:latin typeface="Tahoma" pitchFamily="34" charset="0"/>
              </a:rPr>
              <a:t> </a:t>
            </a:r>
            <a:r>
              <a:rPr lang="en-US" altLang="en-US" sz="3100" dirty="0" err="1">
                <a:latin typeface="Tahoma" pitchFamily="34" charset="0"/>
              </a:rPr>
              <a:t>maupun</a:t>
            </a:r>
            <a:r>
              <a:rPr lang="en-US" altLang="en-US" sz="3100" dirty="0">
                <a:latin typeface="Tahoma" pitchFamily="34" charset="0"/>
              </a:rPr>
              <a:t> di </a:t>
            </a:r>
            <a:r>
              <a:rPr lang="en-US" altLang="en-US" sz="3100" dirty="0" err="1">
                <a:latin typeface="Tahoma" pitchFamily="34" charset="0"/>
              </a:rPr>
              <a:t>luar</a:t>
            </a:r>
            <a:r>
              <a:rPr lang="en-US" altLang="en-US" sz="3100" dirty="0">
                <a:latin typeface="Tahoma" pitchFamily="34" charset="0"/>
              </a:rPr>
              <a:t> </a:t>
            </a:r>
            <a:r>
              <a:rPr lang="en-US" altLang="en-US" sz="3100" dirty="0" err="1">
                <a:latin typeface="Tahoma" pitchFamily="34" charset="0"/>
              </a:rPr>
              <a:t>organisasi</a:t>
            </a:r>
            <a:r>
              <a:rPr lang="en-US" altLang="en-US" sz="3100" dirty="0">
                <a:latin typeface="Tahoma" pitchFamily="34" charset="0"/>
              </a:rPr>
              <a:t>” </a:t>
            </a:r>
          </a:p>
          <a:p>
            <a:pPr marL="0" indent="0">
              <a:buNone/>
            </a:pPr>
            <a:r>
              <a:rPr lang="en-US" altLang="en-US" sz="2600" b="1" dirty="0">
                <a:solidFill>
                  <a:srgbClr val="FF0000"/>
                </a:solidFill>
                <a:latin typeface="Tahoma" pitchFamily="34" charset="0"/>
              </a:rPr>
              <a:t> 					</a:t>
            </a:r>
          </a:p>
          <a:p>
            <a:pPr marL="0" indent="0">
              <a:buNone/>
            </a:pPr>
            <a:r>
              <a:rPr lang="en-US" altLang="en-US" sz="2600" b="1" dirty="0">
                <a:solidFill>
                  <a:srgbClr val="FF0000"/>
                </a:solidFill>
                <a:latin typeface="Tahoma" pitchFamily="34" charset="0"/>
              </a:rPr>
              <a:t>				</a:t>
            </a:r>
            <a:endParaRPr lang="en-US" altLang="en-US" sz="1600" dirty="0">
              <a:latin typeface="Tahoma" pitchFamily="34" charset="0"/>
            </a:endParaRPr>
          </a:p>
          <a:p>
            <a:pPr marL="0" indent="0">
              <a:buNone/>
            </a:pPr>
            <a:endParaRPr lang="en-US" altLang="en-US" sz="2600" b="1" dirty="0">
              <a:solidFill>
                <a:srgbClr val="FF0000"/>
              </a:solidFill>
              <a:latin typeface="Tahoma" pitchFamily="34" charset="0"/>
            </a:endParaRPr>
          </a:p>
          <a:p>
            <a:pPr marL="0" indent="0">
              <a:buNone/>
            </a:pPr>
            <a:r>
              <a:rPr lang="en-US" altLang="en-US" sz="2600" dirty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altLang="en-US" sz="2600" dirty="0"/>
              <a:t>		</a:t>
            </a:r>
          </a:p>
          <a:p>
            <a:pPr>
              <a:buFont typeface="Wingdings" pitchFamily="2" charset="2"/>
              <a:buNone/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78365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593</TotalTime>
  <Words>546</Words>
  <Application>Microsoft Office PowerPoint</Application>
  <PresentationFormat>Widescreen</PresentationFormat>
  <Paragraphs>125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Corbel</vt:lpstr>
      <vt:lpstr>Tahoma</vt:lpstr>
      <vt:lpstr>Wingdings</vt:lpstr>
      <vt:lpstr>Parallax</vt:lpstr>
      <vt:lpstr>DIAGNOSA ORGANISASI DALAM PELAKSANAAN REFORMASI BIROKRASI   </vt:lpstr>
      <vt:lpstr> PENDAHULUAN </vt:lpstr>
      <vt:lpstr> STRATEGI PERUBAHAN </vt:lpstr>
      <vt:lpstr> MELAKUKAN DIAGNOSA </vt:lpstr>
      <vt:lpstr> PENTINGNYA MELAKUKAN DIAGNOSA </vt:lpstr>
      <vt:lpstr> JENIS DIAGNOSA </vt:lpstr>
      <vt:lpstr> I. DIAGNOSA ORGANISASI </vt:lpstr>
      <vt:lpstr> MODEL MODEL DIAGNOSA ORGANISASI </vt:lpstr>
      <vt:lpstr> II. DIAGNOSA KOMPONEN </vt:lpstr>
      <vt:lpstr> MODEL DIAGNOSA KOMPONEN </vt:lpstr>
      <vt:lpstr> III. DIAGNOSA DENGAN SSM                   (SOFT SYSTEMS METHODOLOGY) </vt:lpstr>
      <vt:lpstr>  IV. DIAGNOSA KESIAPAN UNTUK BERUBAH </vt:lpstr>
      <vt:lpstr> BENTUK PERUBAHAN </vt:lpstr>
      <vt:lpstr> TINDAK LANJUT </vt:lpstr>
      <vt:lpstr> KESIMPULAN </vt:lpstr>
      <vt:lpstr> IMPLIKASI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KEUANGAN DAERAH</dc:title>
  <dc:creator>TALAK02</dc:creator>
  <cp:lastModifiedBy>user</cp:lastModifiedBy>
  <cp:revision>97</cp:revision>
  <dcterms:created xsi:type="dcterms:W3CDTF">2014-02-05T00:44:49Z</dcterms:created>
  <dcterms:modified xsi:type="dcterms:W3CDTF">2019-06-29T06:29:05Z</dcterms:modified>
</cp:coreProperties>
</file>