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72" r:id="rId3"/>
    <p:sldId id="274" r:id="rId4"/>
    <p:sldId id="283" r:id="rId5"/>
    <p:sldId id="270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71" r:id="rId1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576" y="9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A63D6-96AA-444F-B79F-0F6CD6F8EE43}" type="datetimeFigureOut">
              <a:rPr lang="id-ID" smtClean="0"/>
              <a:t>27/06/2019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6EE06-0265-4BD1-B9E7-F72A1FFC999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3836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C7C2-3985-49C6-902E-EB30FD56066A}" type="datetimeFigureOut">
              <a:rPr lang="id-ID" smtClean="0"/>
              <a:t>27/06/2019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FF25-F524-455E-90AB-D42A00B12955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468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C7C2-3985-49C6-902E-EB30FD56066A}" type="datetimeFigureOut">
              <a:rPr lang="id-ID" smtClean="0"/>
              <a:t>27/06/2019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FF25-F524-455E-90AB-D42A00B1295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264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C7C2-3985-49C6-902E-EB30FD56066A}" type="datetimeFigureOut">
              <a:rPr lang="id-ID" smtClean="0"/>
              <a:t>27/06/2019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FF25-F524-455E-90AB-D42A00B1295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3276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C7C2-3985-49C6-902E-EB30FD56066A}" type="datetimeFigureOut">
              <a:rPr lang="id-ID" smtClean="0"/>
              <a:t>27/06/2019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FF25-F524-455E-90AB-D42A00B1295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208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C7C2-3985-49C6-902E-EB30FD56066A}" type="datetimeFigureOut">
              <a:rPr lang="id-ID" smtClean="0"/>
              <a:t>27/06/2019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FF25-F524-455E-90AB-D42A00B12955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536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C7C2-3985-49C6-902E-EB30FD56066A}" type="datetimeFigureOut">
              <a:rPr lang="id-ID" smtClean="0"/>
              <a:t>27/06/2019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FF25-F524-455E-90AB-D42A00B1295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3650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C7C2-3985-49C6-902E-EB30FD56066A}" type="datetimeFigureOut">
              <a:rPr lang="id-ID" smtClean="0"/>
              <a:t>27/06/2019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FF25-F524-455E-90AB-D42A00B1295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1898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C7C2-3985-49C6-902E-EB30FD56066A}" type="datetimeFigureOut">
              <a:rPr lang="id-ID" smtClean="0"/>
              <a:t>27/06/2019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FF25-F524-455E-90AB-D42A00B1295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142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C7C2-3985-49C6-902E-EB30FD56066A}" type="datetimeFigureOut">
              <a:rPr lang="id-ID" smtClean="0"/>
              <a:t>27/06/2019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FF25-F524-455E-90AB-D42A00B1295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4170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623C7C2-3985-49C6-902E-EB30FD56066A}" type="datetimeFigureOut">
              <a:rPr lang="id-ID" smtClean="0"/>
              <a:t>27/06/2019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B0FF25-F524-455E-90AB-D42A00B1295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00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C7C2-3985-49C6-902E-EB30FD56066A}" type="datetimeFigureOut">
              <a:rPr lang="id-ID" smtClean="0"/>
              <a:t>27/06/2019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FF25-F524-455E-90AB-D42A00B1295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187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623C7C2-3985-49C6-902E-EB30FD56066A}" type="datetimeFigureOut">
              <a:rPr lang="id-ID" smtClean="0"/>
              <a:t>27/06/2019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FB0FF25-F524-455E-90AB-D42A00B12955}" type="slidenum">
              <a:rPr lang="id-ID" smtClean="0"/>
              <a:t>‹#›</a:t>
            </a:fld>
            <a:endParaRPr lang="id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847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pedia.org/wiki/Image:ThinkingMan_Rodin.jpg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697480"/>
            <a:ext cx="8240486" cy="1463040"/>
          </a:xfrm>
        </p:spPr>
        <p:txBody>
          <a:bodyPr>
            <a:normAutofit/>
          </a:bodyPr>
          <a:lstStyle/>
          <a:p>
            <a:r>
              <a:rPr lang="en-US" altLang="id-ID" sz="36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PENGAMBILAN KEPUTUSAN</a:t>
            </a:r>
            <a:endParaRPr lang="id-ID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4465137"/>
            <a:ext cx="4430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Deddy S Bratakusumah, PhD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10515601" y="4465137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/>
              <a:t>2017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1394523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1514" y="363084"/>
            <a:ext cx="11941629" cy="1143000"/>
          </a:xfrm>
        </p:spPr>
        <p:txBody>
          <a:bodyPr/>
          <a:lstStyle/>
          <a:p>
            <a:r>
              <a:rPr lang="en-US" altLang="id-ID" sz="28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FAKTOR YANG MEMPENGARUHI PENGAMBILAN KEPUTUSAN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9714" y="1997757"/>
            <a:ext cx="10668000" cy="5113337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altLang="id-ID" dirty="0"/>
              <a:t>	</a:t>
            </a:r>
            <a:r>
              <a:rPr lang="en-US" altLang="id-ID" sz="2400" dirty="0"/>
              <a:t>PENGAMBILAN KEPUTUSAN YANG DILAKUKAN OLEH SESEORANG SANGAT DIPENGARUHI OLEH GAYA KOGNITIF YANG BERSANGKUTAN 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altLang="id-ID" sz="2400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id-ID" sz="2400" dirty="0"/>
              <a:t>	DIMENSI-DIMENSI NYA MENURUT MYERS-BRIGGS (</a:t>
            </a:r>
            <a:r>
              <a:rPr lang="en-US" altLang="id-ID" sz="2400" b="1" i="1" dirty="0"/>
              <a:t>MBIT</a:t>
            </a:r>
            <a:r>
              <a:rPr lang="en-US" altLang="id-ID" sz="2400" i="1" dirty="0"/>
              <a:t> – MYERS-BRIGGS TYPE INDICATOR</a:t>
            </a:r>
            <a:r>
              <a:rPr lang="en-US" altLang="id-ID" sz="2400" dirty="0"/>
              <a:t>) TERDIRI DARI EMPAT PASANG, YAKNI: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id-ID" sz="2400" dirty="0"/>
          </a:p>
          <a:p>
            <a:pPr marL="1165225" indent="-533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US" altLang="id-ID" sz="2400" dirty="0"/>
              <a:t>THINKING </a:t>
            </a:r>
            <a:r>
              <a:rPr lang="en-US" altLang="id-ID" sz="2400" dirty="0" smtClean="0"/>
              <a:t>          – FEELING</a:t>
            </a:r>
            <a:endParaRPr lang="en-US" altLang="id-ID" sz="2400" dirty="0"/>
          </a:p>
          <a:p>
            <a:pPr marL="1165225" indent="-533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US" altLang="id-ID" sz="2400" dirty="0"/>
              <a:t>EXTROVERSION – INTROVERSION</a:t>
            </a:r>
          </a:p>
          <a:p>
            <a:pPr marL="1165225" indent="-533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US" altLang="id-ID" sz="2400" dirty="0" smtClean="0"/>
              <a:t>JUDGEMENT       - PERCEPTION</a:t>
            </a:r>
            <a:endParaRPr lang="en-US" altLang="id-ID" sz="2400" dirty="0"/>
          </a:p>
          <a:p>
            <a:pPr marL="1165225" indent="-533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US" altLang="id-ID" sz="2400" dirty="0"/>
              <a:t>SENSING </a:t>
            </a:r>
            <a:r>
              <a:rPr lang="en-US" altLang="id-ID" sz="2400" dirty="0" smtClean="0"/>
              <a:t>            – </a:t>
            </a:r>
            <a:r>
              <a:rPr lang="en-US" altLang="id-ID" sz="2400" dirty="0"/>
              <a:t>INTUITION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id-ID" sz="2400" dirty="0"/>
              <a:t>						</a:t>
            </a:r>
            <a:r>
              <a:rPr lang="id-ID" altLang="id-ID" sz="2400" dirty="0" smtClean="0"/>
              <a:t>                                                   </a:t>
            </a:r>
            <a:r>
              <a:rPr lang="en-US" altLang="id-ID" sz="1600" i="1" dirty="0" smtClean="0"/>
              <a:t>(</a:t>
            </a:r>
            <a:r>
              <a:rPr lang="id-ID" altLang="id-ID" sz="1600" i="1" dirty="0"/>
              <a:t>Myers and Briggs,1962) </a:t>
            </a:r>
            <a:endParaRPr lang="en-US" altLang="id-ID" sz="1600" i="1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altLang="id-ID" sz="1600" i="1" dirty="0"/>
          </a:p>
        </p:txBody>
      </p:sp>
    </p:spTree>
    <p:extLst>
      <p:ext uri="{BB962C8B-B14F-4D97-AF65-F5344CB8AC3E}">
        <p14:creationId xmlns:p14="http://schemas.microsoft.com/office/powerpoint/2010/main" val="120834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88913"/>
            <a:ext cx="9241744" cy="1143000"/>
          </a:xfrm>
        </p:spPr>
        <p:txBody>
          <a:bodyPr/>
          <a:lstStyle/>
          <a:p>
            <a:pPr algn="r"/>
            <a:r>
              <a:rPr lang="en-US" altLang="id-ID" sz="1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FAKTOR YANG MEMPENGARUHI PENGAMBILAN KEPUTUSAN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0343" y="2284866"/>
            <a:ext cx="10297886" cy="2853191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id-ID" dirty="0"/>
              <a:t>	</a:t>
            </a:r>
            <a:r>
              <a:rPr lang="en-US" altLang="id-ID" sz="2400" dirty="0"/>
              <a:t>CONTOHNYA, GAYA PENGAMBILAN KEPUTUSAN YANG DILAKUKAN OLEH SESEORANG YANG NILAI </a:t>
            </a:r>
            <a:r>
              <a:rPr lang="en-US" altLang="id-ID" sz="2400" i="1" dirty="0"/>
              <a:t>THINKING, EXTROVERSION, SENSING</a:t>
            </a:r>
            <a:r>
              <a:rPr lang="en-US" altLang="id-ID" sz="2400" dirty="0"/>
              <a:t>, DAN </a:t>
            </a:r>
            <a:r>
              <a:rPr lang="en-US" altLang="id-ID" sz="2400" i="1" dirty="0"/>
              <a:t>JUDGEMENT</a:t>
            </a:r>
            <a:r>
              <a:rPr lang="en-US" altLang="id-ID" sz="2400" dirty="0"/>
              <a:t> LEBIH TINGGI, AKAN CENDERUNG MEMILIKI GAYA PENGAMBILAN KEPUTUSAN YANG </a:t>
            </a:r>
            <a:r>
              <a:rPr lang="en-US" altLang="id-ID" sz="2400" i="1" dirty="0"/>
              <a:t>LOGICAL, ANALYTICAL, OBJECTIVE, CRITICAL </a:t>
            </a:r>
            <a:r>
              <a:rPr lang="en-US" altLang="id-ID" sz="2400" dirty="0"/>
              <a:t>DAN</a:t>
            </a:r>
            <a:r>
              <a:rPr lang="en-US" altLang="id-ID" sz="2400" i="1" dirty="0"/>
              <a:t> EMPIRICAL</a:t>
            </a:r>
          </a:p>
          <a:p>
            <a:pPr marL="609600" indent="-609600">
              <a:buNone/>
            </a:pPr>
            <a:endParaRPr lang="en-US" altLang="id-ID" sz="2400" i="1" dirty="0"/>
          </a:p>
          <a:p>
            <a:pPr marL="609600" indent="-609600">
              <a:buNone/>
            </a:pPr>
            <a:r>
              <a:rPr lang="en-US" altLang="id-ID" sz="1600" i="1" dirty="0"/>
              <a:t>							</a:t>
            </a:r>
            <a:r>
              <a:rPr lang="id-ID" altLang="id-ID" sz="1600" i="1" dirty="0" smtClean="0"/>
              <a:t>                                                     </a:t>
            </a:r>
            <a:r>
              <a:rPr lang="en-US" altLang="id-ID" sz="1600" i="1" dirty="0" smtClean="0"/>
              <a:t>(</a:t>
            </a:r>
            <a:r>
              <a:rPr lang="id-ID" altLang="id-ID" sz="1600" i="1" dirty="0"/>
              <a:t>Myers and Briggs,1962) </a:t>
            </a:r>
            <a:endParaRPr lang="en-US" altLang="id-ID" sz="1600" i="1" dirty="0"/>
          </a:p>
          <a:p>
            <a:pPr marL="609600" indent="-609600">
              <a:buNone/>
            </a:pPr>
            <a:endParaRPr lang="en-US" altLang="id-ID" sz="2400" i="1" dirty="0"/>
          </a:p>
        </p:txBody>
      </p:sp>
    </p:spTree>
    <p:extLst>
      <p:ext uri="{BB962C8B-B14F-4D97-AF65-F5344CB8AC3E}">
        <p14:creationId xmlns:p14="http://schemas.microsoft.com/office/powerpoint/2010/main" val="4727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8315" y="2205038"/>
            <a:ext cx="10352314" cy="4176712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id-ID" dirty="0"/>
              <a:t>	</a:t>
            </a:r>
            <a:r>
              <a:rPr lang="en-US" altLang="id-ID" sz="2400" dirty="0"/>
              <a:t>FAKTOR LAINNYA YANG MEMPENGARUHI PENGAMBILAN KEPUTUSAN YANG DILAKUKAN OLEH SESEORANG ADALAH BANGSA (</a:t>
            </a:r>
            <a:r>
              <a:rPr lang="en-US" altLang="id-ID" sz="2400" i="1" dirty="0"/>
              <a:t>NATION</a:t>
            </a:r>
            <a:r>
              <a:rPr lang="en-US" altLang="id-ID" sz="2400" dirty="0"/>
              <a:t>) ATAU RAS (</a:t>
            </a:r>
            <a:r>
              <a:rPr lang="en-US" altLang="id-ID" sz="2400" i="1" dirty="0"/>
              <a:t>RACE</a:t>
            </a:r>
            <a:r>
              <a:rPr lang="en-US" altLang="id-ID" sz="2400" dirty="0"/>
              <a:t>) DAN BUDAYA (</a:t>
            </a:r>
            <a:r>
              <a:rPr lang="en-US" altLang="id-ID" sz="2400" i="1" dirty="0"/>
              <a:t>CULTURE</a:t>
            </a:r>
            <a:r>
              <a:rPr lang="en-US" altLang="id-ID" sz="2400" dirty="0"/>
              <a:t>)</a:t>
            </a:r>
          </a:p>
          <a:p>
            <a:pPr marL="609600" indent="-609600">
              <a:buNone/>
            </a:pPr>
            <a:endParaRPr lang="en-US" altLang="id-ID" sz="2400" dirty="0"/>
          </a:p>
          <a:p>
            <a:pPr marL="609600" indent="-609600">
              <a:buNone/>
            </a:pPr>
            <a:r>
              <a:rPr lang="en-US" altLang="id-ID" sz="2400" dirty="0"/>
              <a:t>	KEPUTUSAN YANG DIAMBIL OLEH PEBISNIS DARI CHINA, AMERIKA SERIKAT DAN JEPANG, MENURUT KAJIAN EMPIRIS MEMILIKI GAYA YANG SANGAT BERBEDA</a:t>
            </a:r>
          </a:p>
          <a:p>
            <a:pPr marL="609600" indent="-609600">
              <a:buNone/>
            </a:pPr>
            <a:r>
              <a:rPr lang="id-ID" altLang="id-ID" sz="1600" i="1" dirty="0"/>
              <a:t>							</a:t>
            </a:r>
            <a:r>
              <a:rPr lang="id-ID" altLang="id-ID" sz="1600" i="1" dirty="0" smtClean="0"/>
              <a:t>                                                                  (</a:t>
            </a:r>
            <a:r>
              <a:rPr lang="id-ID" altLang="id-ID" sz="1600" i="1" dirty="0"/>
              <a:t>Martinsons,2001)</a:t>
            </a:r>
            <a:r>
              <a:rPr lang="id-ID" altLang="id-ID" dirty="0"/>
              <a:t> </a:t>
            </a:r>
            <a:endParaRPr lang="en-US" altLang="id-ID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88913"/>
            <a:ext cx="9241744" cy="1143000"/>
          </a:xfrm>
        </p:spPr>
        <p:txBody>
          <a:bodyPr/>
          <a:lstStyle/>
          <a:p>
            <a:pPr algn="r"/>
            <a:r>
              <a:rPr lang="en-US" altLang="id-ID" sz="1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FAKTOR YANG MEMPENGARUHI PENGAMBILAN KEPUTUSAN</a:t>
            </a:r>
          </a:p>
        </p:txBody>
      </p:sp>
    </p:spTree>
    <p:extLst>
      <p:ext uri="{BB962C8B-B14F-4D97-AF65-F5344CB8AC3E}">
        <p14:creationId xmlns:p14="http://schemas.microsoft.com/office/powerpoint/2010/main" val="107833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8314508" y="2013858"/>
            <a:ext cx="2939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24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TERIMA KASIH</a:t>
            </a:r>
            <a:endParaRPr lang="id-ID" sz="24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570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The Thinking Man sculpture at Musée Rodin in Paris.">
            <a:hlinkClick r:id="rId2" tooltip="&quot;The Thinking Man sculpture at Musée Rodin in Paris.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562" y="650081"/>
            <a:ext cx="4897438" cy="522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267903" y="1316151"/>
            <a:ext cx="4959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altLang="id-ID" sz="1600" dirty="0">
                <a:latin typeface="Arial" panose="020B0604020202020204" pitchFamily="34" charset="0"/>
              </a:rPr>
              <a:t>The </a:t>
            </a:r>
            <a:r>
              <a:rPr lang="id-ID" altLang="id-ID" sz="1600" i="1" dirty="0">
                <a:latin typeface="Arial" panose="020B0604020202020204" pitchFamily="34" charset="0"/>
              </a:rPr>
              <a:t>Thinking Man</a:t>
            </a:r>
            <a:r>
              <a:rPr lang="id-ID" altLang="id-ID" sz="1600" dirty="0">
                <a:latin typeface="Arial" panose="020B0604020202020204" pitchFamily="34" charset="0"/>
              </a:rPr>
              <a:t> sculpture at Musée Rodin in Paris.</a:t>
            </a:r>
          </a:p>
        </p:txBody>
      </p:sp>
    </p:spTree>
    <p:extLst>
      <p:ext uri="{BB962C8B-B14F-4D97-AF65-F5344CB8AC3E}">
        <p14:creationId xmlns:p14="http://schemas.microsoft.com/office/powerpoint/2010/main" val="608007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PENGAMBILAN KEPUTUSAN OLEH INDIVIDU</a:t>
            </a:r>
            <a:endParaRPr lang="id-ID" sz="32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812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0343" y="274638"/>
            <a:ext cx="9100457" cy="1143000"/>
          </a:xfrm>
        </p:spPr>
        <p:txBody>
          <a:bodyPr/>
          <a:lstStyle/>
          <a:p>
            <a:r>
              <a:rPr lang="id-ID" altLang="id-ID" sz="28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HAKEKAT PENGAMBILAN KEPUTUSAN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en-US" altLang="id-ID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88028" y="2090057"/>
            <a:ext cx="9394371" cy="41910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id-ID" dirty="0"/>
              <a:t>	</a:t>
            </a:r>
            <a:r>
              <a:rPr lang="en-US" altLang="id-ID" sz="2400" dirty="0"/>
              <a:t>1.	PEMECAHAN MASALAH</a:t>
            </a:r>
          </a:p>
          <a:p>
            <a:pPr marL="1371600" lvl="2" indent="-457200"/>
            <a:r>
              <a:rPr lang="en-US" altLang="id-ID" sz="2000" dirty="0"/>
              <a:t>MEMILIH DAN MEMILAH ISYU YANG MEMERLUKAN PERHATIAN</a:t>
            </a:r>
          </a:p>
          <a:p>
            <a:pPr marL="1371600" lvl="2" indent="-457200"/>
            <a:r>
              <a:rPr lang="en-US" altLang="id-ID" sz="2000" dirty="0"/>
              <a:t>MENENTUKAN TUJUAN, </a:t>
            </a:r>
          </a:p>
          <a:p>
            <a:pPr marL="1371600" lvl="2" indent="-457200"/>
            <a:r>
              <a:rPr lang="en-US" altLang="id-ID" sz="2000" dirty="0"/>
              <a:t>MENENTUKAN TINDAKAN YANG TEPAT</a:t>
            </a:r>
          </a:p>
          <a:p>
            <a:pPr marL="609600" indent="-609600">
              <a:buNone/>
            </a:pPr>
            <a:r>
              <a:rPr lang="en-US" altLang="id-ID" dirty="0"/>
              <a:t>	</a:t>
            </a:r>
            <a:r>
              <a:rPr lang="en-US" altLang="id-ID" sz="2400" dirty="0"/>
              <a:t>2.MEMBUAT KEPUTUSAN </a:t>
            </a:r>
          </a:p>
          <a:p>
            <a:pPr marL="1371600" lvl="2" indent="-457200"/>
            <a:r>
              <a:rPr lang="en-US" altLang="id-ID" sz="2000" dirty="0"/>
              <a:t>MENGEVALUASI</a:t>
            </a:r>
          </a:p>
          <a:p>
            <a:pPr marL="1371600" lvl="2" indent="-457200"/>
            <a:r>
              <a:rPr lang="en-US" altLang="id-ID" sz="2000" dirty="0"/>
              <a:t>MEMILIH SALAH SATU DARI BERBAGAI ALTERNATIF</a:t>
            </a: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9410700" y="52578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altLang="id-ID" sz="1400" dirty="0" smtClean="0"/>
              <a:t>         </a:t>
            </a:r>
            <a:r>
              <a:rPr lang="en-US" altLang="id-ID" sz="1400" dirty="0" smtClean="0"/>
              <a:t>(</a:t>
            </a:r>
            <a:r>
              <a:rPr lang="en-US" altLang="id-ID" sz="1400" dirty="0"/>
              <a:t>SIMON 1986)</a:t>
            </a:r>
          </a:p>
        </p:txBody>
      </p:sp>
    </p:spTree>
    <p:extLst>
      <p:ext uri="{BB962C8B-B14F-4D97-AF65-F5344CB8AC3E}">
        <p14:creationId xmlns:p14="http://schemas.microsoft.com/office/powerpoint/2010/main" val="53510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609500" y="2299382"/>
            <a:ext cx="9798729" cy="35244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sz="2400" dirty="0" smtClean="0"/>
              <a:t>	DAPAT DIARTIKAN SEBAGAI HASIL ATAU OUTCOME DARI SUATU PROSES BERPIKIR (</a:t>
            </a:r>
            <a:r>
              <a:rPr lang="en-US" altLang="id-ID" sz="2400" i="1" dirty="0" smtClean="0"/>
              <a:t>MENTAL PROCESSES ATAU COGNITIVE PROCESS</a:t>
            </a:r>
            <a:r>
              <a:rPr lang="en-US" altLang="id-ID" sz="2400" dirty="0" smtClean="0"/>
              <a:t>), UNTUK MENDAPATKAN PILIHAN TINDAKAN DARI BEBERAPA ALTERNATIF YANG ADA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sz="2400" dirty="0" smtClean="0"/>
              <a:t>	SETIAP PROSES PENGAMBILAN KEPUTUSAN MENGHASILKAN PILIHAN PASTI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sz="2400" dirty="0" smtClean="0"/>
              <a:t>	OUTPUTNYA BISA BERUPA TINDAKAN ATAU PENDAPAT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1600" i="1" dirty="0"/>
              <a:t>							</a:t>
            </a:r>
            <a:r>
              <a:rPr lang="id-ID" altLang="id-ID" sz="1600" i="1" dirty="0" smtClean="0"/>
              <a:t>                                                             ( </a:t>
            </a:r>
            <a:r>
              <a:rPr lang="id-ID" altLang="id-ID" sz="1600" i="1" dirty="0"/>
              <a:t>Reason,1990)</a:t>
            </a:r>
            <a:endParaRPr lang="en-US" altLang="id-ID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1164771" y="957943"/>
            <a:ext cx="7141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PENGAMBILAN KEPUTUSAN</a:t>
            </a:r>
            <a:endParaRPr lang="id-ID" sz="28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18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78971" y="404813"/>
            <a:ext cx="11506200" cy="1143000"/>
          </a:xfrm>
        </p:spPr>
        <p:txBody>
          <a:bodyPr/>
          <a:lstStyle/>
          <a:p>
            <a:r>
              <a:rPr lang="en-US" altLang="id-ID" sz="28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PENGAMBILAN KEPUTUSAN DARI PERSPEKTIF PSIKOLOGI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399" y="2382610"/>
            <a:ext cx="10101943" cy="2450646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id-ID" sz="2400" dirty="0"/>
              <a:t>	KEPUTUSAN YANG DIAMBIL OLEH SESEORANG AKAN SENANTIASA MENYANGKUT, KEBUTUHAN-KEBUTUHAN, SELERA ATAU PREFERENSI YANG IA MILIKI DAN NILAI-NILAI (VALUES) YANG IA CARI</a:t>
            </a:r>
          </a:p>
          <a:p>
            <a:pPr>
              <a:buFont typeface="Wingdings" panose="05000000000000000000" pitchFamily="2" charset="2"/>
              <a:buNone/>
            </a:pPr>
            <a:endParaRPr lang="en-US" altLang="id-ID" sz="2400" dirty="0"/>
          </a:p>
          <a:p>
            <a:pPr>
              <a:buFont typeface="Wingdings" panose="05000000000000000000" pitchFamily="2" charset="2"/>
              <a:buNone/>
            </a:pPr>
            <a:r>
              <a:rPr lang="id-ID" altLang="id-ID" sz="1400" i="1" dirty="0"/>
              <a:t>					</a:t>
            </a:r>
            <a:r>
              <a:rPr lang="id-ID" altLang="id-ID" sz="1400" i="1" dirty="0" smtClean="0"/>
              <a:t>                                                                                      </a:t>
            </a:r>
            <a:r>
              <a:rPr lang="id-ID" altLang="id-ID" sz="1600" i="1" dirty="0" smtClean="0"/>
              <a:t>( </a:t>
            </a:r>
            <a:r>
              <a:rPr lang="id-ID" altLang="id-ID" sz="1600" i="1" dirty="0"/>
              <a:t>Kahneman and Tversky 2000)</a:t>
            </a:r>
            <a:endParaRPr lang="en-US" altLang="id-ID" sz="1600" i="1" dirty="0"/>
          </a:p>
        </p:txBody>
      </p:sp>
    </p:spTree>
    <p:extLst>
      <p:ext uri="{BB962C8B-B14F-4D97-AF65-F5344CB8AC3E}">
        <p14:creationId xmlns:p14="http://schemas.microsoft.com/office/powerpoint/2010/main" val="374412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1" y="479426"/>
            <a:ext cx="11549742" cy="938213"/>
          </a:xfrm>
        </p:spPr>
        <p:txBody>
          <a:bodyPr/>
          <a:lstStyle/>
          <a:p>
            <a:r>
              <a:rPr lang="en-US" altLang="id-ID" sz="28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PENGAMBILAN KEPUTUSAN DARI PERSPEKTIF KOGNITIF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1086" y="2301648"/>
            <a:ext cx="9394372" cy="2254704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id-ID" sz="2400" dirty="0"/>
              <a:t>	PENGAMBILAN KEPUTUSAN DAPAT DIARTIKAN SEBAGAI SUATU PROSES BERKELANJUTAN YANG BERINTERAKSI ATAU DIPENGARUHI OLEH LINGKUNGAN SEKELILINGNYA</a:t>
            </a:r>
          </a:p>
          <a:p>
            <a:pPr>
              <a:buFont typeface="Wingdings" panose="05000000000000000000" pitchFamily="2" charset="2"/>
              <a:buNone/>
            </a:pPr>
            <a:endParaRPr lang="en-US" altLang="id-ID" sz="2400" dirty="0"/>
          </a:p>
          <a:p>
            <a:pPr>
              <a:buFont typeface="Wingdings" panose="05000000000000000000" pitchFamily="2" charset="2"/>
              <a:buNone/>
            </a:pPr>
            <a:r>
              <a:rPr lang="id-ID" altLang="id-ID" sz="1600" i="1" dirty="0"/>
              <a:t>					</a:t>
            </a:r>
            <a:r>
              <a:rPr lang="id-ID" altLang="id-ID" sz="1600" i="1" dirty="0" smtClean="0"/>
              <a:t>                                                                ( </a:t>
            </a:r>
            <a:r>
              <a:rPr lang="id-ID" altLang="id-ID" sz="1600" i="1" dirty="0"/>
              <a:t>Kahneman and Tversky 2000)</a:t>
            </a:r>
            <a:endParaRPr lang="en-US" altLang="id-ID" sz="1600" i="1" dirty="0"/>
          </a:p>
          <a:p>
            <a:pPr>
              <a:buFont typeface="Wingdings" panose="05000000000000000000" pitchFamily="2" charset="2"/>
              <a:buNone/>
            </a:pPr>
            <a:endParaRPr lang="en-US" altLang="id-ID" sz="2400" dirty="0"/>
          </a:p>
        </p:txBody>
      </p:sp>
    </p:spTree>
    <p:extLst>
      <p:ext uri="{BB962C8B-B14F-4D97-AF65-F5344CB8AC3E}">
        <p14:creationId xmlns:p14="http://schemas.microsoft.com/office/powerpoint/2010/main" val="266693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9858" y="0"/>
            <a:ext cx="11702142" cy="1450757"/>
          </a:xfrm>
        </p:spPr>
        <p:txBody>
          <a:bodyPr/>
          <a:lstStyle/>
          <a:p>
            <a:r>
              <a:rPr lang="en-US" altLang="id-ID" sz="28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PENGAMBILAN KEPUTUSAN DARI PERSPEKTIF NORMATIF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7387" y="2502354"/>
            <a:ext cx="8601755" cy="261393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id-ID" sz="2400" dirty="0"/>
              <a:t>	ANALISA TERHADAP KEPUTUSAN SESEORANG TERKAIT DENGAN LOGIKA YANG DIPAKAI DALAM MEMBUAT KEPUTUSAN DAN KETERBATASAN PILIHAN YANG TERSEDIA</a:t>
            </a:r>
          </a:p>
          <a:p>
            <a:pPr>
              <a:buFont typeface="Wingdings" panose="05000000000000000000" pitchFamily="2" charset="2"/>
              <a:buNone/>
            </a:pPr>
            <a:endParaRPr lang="en-US" altLang="id-ID" sz="2400" dirty="0"/>
          </a:p>
          <a:p>
            <a:pPr>
              <a:buFont typeface="Wingdings" panose="05000000000000000000" pitchFamily="2" charset="2"/>
              <a:buNone/>
            </a:pPr>
            <a:r>
              <a:rPr lang="id-ID" altLang="id-ID" sz="1600" i="1" dirty="0"/>
              <a:t>					</a:t>
            </a:r>
            <a:r>
              <a:rPr lang="id-ID" altLang="id-ID" sz="1600" i="1" dirty="0" smtClean="0"/>
              <a:t>                                       ( </a:t>
            </a:r>
            <a:r>
              <a:rPr lang="id-ID" altLang="id-ID" sz="1600" i="1" dirty="0"/>
              <a:t>Kahneman and Tversky 2000)</a:t>
            </a:r>
            <a:endParaRPr lang="en-US" altLang="id-ID" sz="1600" i="1" dirty="0"/>
          </a:p>
          <a:p>
            <a:pPr>
              <a:buFont typeface="Wingdings" panose="05000000000000000000" pitchFamily="2" charset="2"/>
              <a:buNone/>
            </a:pPr>
            <a:endParaRPr lang="en-US" altLang="id-ID" sz="2400" dirty="0"/>
          </a:p>
        </p:txBody>
      </p:sp>
    </p:spTree>
    <p:extLst>
      <p:ext uri="{BB962C8B-B14F-4D97-AF65-F5344CB8AC3E}">
        <p14:creationId xmlns:p14="http://schemas.microsoft.com/office/powerpoint/2010/main" val="312445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28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ARTI LAIN PENGAMBILAN KEPUTUSAN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2751" y="2221367"/>
            <a:ext cx="9703706" cy="334123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dirty="0"/>
              <a:t>	</a:t>
            </a:r>
            <a:r>
              <a:rPr lang="en-US" altLang="id-ID" sz="2400" dirty="0"/>
              <a:t>DAPAT DIARTIKAN PULA SEBAGAI TINDAKAN UNTUK MEMECAHKAN MASALAH, YANG SUDAH BARANG TENTU AKAN BERAKHIR MANAKALA JALAN KELUAR PEMECAHAN YANG BAIK ATAU YANG DIINGINKAN TELAH DICAPAI ATAU DITEMUKAN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d-ID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sz="2400" dirty="0"/>
              <a:t>	DENGAN DEMIKIAN PENGAMBILAN KEPUTUSAN MERUPAKAN PROSES MELAKUKAN PERTIMBANGAN ATAU PROSES YANG MENYANGKUT “RASA”, YANG RASIONAL ATAU IRASIONAL, BISA DIDASARKAN PADA ASUMSI YANG NYATA ATAU ASUMSI PRADUGA</a:t>
            </a:r>
          </a:p>
        </p:txBody>
      </p:sp>
    </p:spTree>
    <p:extLst>
      <p:ext uri="{BB962C8B-B14F-4D97-AF65-F5344CB8AC3E}">
        <p14:creationId xmlns:p14="http://schemas.microsoft.com/office/powerpoint/2010/main" val="55768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</TotalTime>
  <Words>69</Words>
  <Application>Microsoft Office PowerPoint</Application>
  <PresentationFormat>Widescreen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Wingdings</vt:lpstr>
      <vt:lpstr>Retrospect</vt:lpstr>
      <vt:lpstr>PENGAMBILAN KEPUTUSAN</vt:lpstr>
      <vt:lpstr>PowerPoint Presentation</vt:lpstr>
      <vt:lpstr>PENGAMBILAN KEPUTUSAN OLEH INDIVIDU</vt:lpstr>
      <vt:lpstr>HAKEKAT PENGAMBILAN KEPUTUSAN  </vt:lpstr>
      <vt:lpstr>PowerPoint Presentation</vt:lpstr>
      <vt:lpstr>PENGAMBILAN KEPUTUSAN DARI PERSPEKTIF PSIKOLOGI</vt:lpstr>
      <vt:lpstr>PENGAMBILAN KEPUTUSAN DARI PERSPEKTIF KOGNITIF</vt:lpstr>
      <vt:lpstr>PENGAMBILAN KEPUTUSAN DARI PERSPEKTIF NORMATIF</vt:lpstr>
      <vt:lpstr>ARTI LAIN PENGAMBILAN KEPUTUSAN</vt:lpstr>
      <vt:lpstr>FAKTOR YANG MEMPENGARUHI PENGAMBILAN KEPUTUSAN</vt:lpstr>
      <vt:lpstr>FAKTOR YANG MEMPENGARUHI PENGAMBILAN KEPUTUSAN</vt:lpstr>
      <vt:lpstr>FAKTOR YANG MEMPENGARUHI PENGAMBILAN KEPUTUSAN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PENGAMBILAN KEPUTUSAN</dc:title>
  <dc:creator>user</dc:creator>
  <cp:lastModifiedBy>user</cp:lastModifiedBy>
  <cp:revision>32</cp:revision>
  <dcterms:created xsi:type="dcterms:W3CDTF">2019-05-18T15:14:23Z</dcterms:created>
  <dcterms:modified xsi:type="dcterms:W3CDTF">2019-06-27T10:05:10Z</dcterms:modified>
</cp:coreProperties>
</file>