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330" r:id="rId2"/>
    <p:sldId id="391" r:id="rId3"/>
    <p:sldId id="377" r:id="rId4"/>
    <p:sldId id="396" r:id="rId5"/>
    <p:sldId id="408" r:id="rId6"/>
    <p:sldId id="402" r:id="rId7"/>
    <p:sldId id="400" r:id="rId8"/>
    <p:sldId id="401" r:id="rId9"/>
    <p:sldId id="393" r:id="rId10"/>
    <p:sldId id="403" r:id="rId11"/>
    <p:sldId id="394" r:id="rId12"/>
    <p:sldId id="398" r:id="rId13"/>
    <p:sldId id="399" r:id="rId14"/>
    <p:sldId id="395" r:id="rId15"/>
    <p:sldId id="404" r:id="rId16"/>
    <p:sldId id="405" r:id="rId17"/>
    <p:sldId id="397" r:id="rId18"/>
    <p:sldId id="406" r:id="rId19"/>
    <p:sldId id="407" r:id="rId20"/>
    <p:sldId id="410" r:id="rId21"/>
    <p:sldId id="411" r:id="rId22"/>
    <p:sldId id="413" r:id="rId23"/>
    <p:sldId id="412" r:id="rId24"/>
    <p:sldId id="376" r:id="rId25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B0F4"/>
    <a:srgbClr val="CCFFCC"/>
    <a:srgbClr val="FF0066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8968" autoAdjust="0"/>
  </p:normalViewPr>
  <p:slideViewPr>
    <p:cSldViewPr>
      <p:cViewPr varScale="1">
        <p:scale>
          <a:sx n="78" d="100"/>
          <a:sy n="78" d="100"/>
        </p:scale>
        <p:origin x="96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CFD97-5DC9-45C1-A76D-C8DFDF77AE4E}" type="doc">
      <dgm:prSet loTypeId="urn:microsoft.com/office/officeart/2005/8/layout/vList5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GB"/>
        </a:p>
      </dgm:t>
    </dgm:pt>
    <dgm:pt modelId="{0095253C-DA73-4F82-9E50-FFD80C6CF034}">
      <dgm:prSet phldrT="[Text]" custT="1"/>
      <dgm:spPr/>
      <dgm:t>
        <a:bodyPr/>
        <a:lstStyle/>
        <a:p>
          <a:r>
            <a:rPr lang="en-GB" sz="2800" i="1" smtClean="0"/>
            <a:t>First Order</a:t>
          </a:r>
          <a:r>
            <a:rPr lang="en-GB" sz="2800" smtClean="0"/>
            <a:t>: Incremental Change </a:t>
          </a:r>
          <a:endParaRPr lang="en-GB" sz="2800" dirty="0"/>
        </a:p>
      </dgm:t>
    </dgm:pt>
    <dgm:pt modelId="{72B5BBA4-0759-4FC9-BA3E-43C923B8D797}" type="parTrans" cxnId="{E2992A5A-09BB-4247-9DAA-C799CFDEEFF4}">
      <dgm:prSet/>
      <dgm:spPr/>
      <dgm:t>
        <a:bodyPr/>
        <a:lstStyle/>
        <a:p>
          <a:endParaRPr lang="en-GB"/>
        </a:p>
      </dgm:t>
    </dgm:pt>
    <dgm:pt modelId="{836D9369-BA64-4E32-84B7-26EB8CCBB14D}" type="sibTrans" cxnId="{E2992A5A-09BB-4247-9DAA-C799CFDEEFF4}">
      <dgm:prSet/>
      <dgm:spPr/>
      <dgm:t>
        <a:bodyPr/>
        <a:lstStyle/>
        <a:p>
          <a:endParaRPr lang="en-GB"/>
        </a:p>
      </dgm:t>
    </dgm:pt>
    <dgm:pt modelId="{62AEFA9C-BD97-437E-90E5-EEA09CDD1FC7}">
      <dgm:prSet phldrT="[Text]"/>
      <dgm:spPr/>
      <dgm:t>
        <a:bodyPr/>
        <a:lstStyle/>
        <a:p>
          <a:r>
            <a:rPr lang="en-GB" dirty="0" smtClean="0"/>
            <a:t>Incrementalism, satisficing, </a:t>
          </a:r>
          <a:r>
            <a:rPr lang="en-GB" dirty="0" err="1" smtClean="0"/>
            <a:t>routinised</a:t>
          </a:r>
          <a:r>
            <a:rPr lang="en-GB" dirty="0" smtClean="0"/>
            <a:t> decision-making.</a:t>
          </a:r>
          <a:endParaRPr lang="en-GB" dirty="0"/>
        </a:p>
      </dgm:t>
    </dgm:pt>
    <dgm:pt modelId="{86D3244A-2DFA-4BA7-91EC-EE26F5114985}" type="parTrans" cxnId="{23D79D91-612C-4BA6-8BD0-74052D78E89E}">
      <dgm:prSet/>
      <dgm:spPr/>
      <dgm:t>
        <a:bodyPr/>
        <a:lstStyle/>
        <a:p>
          <a:endParaRPr lang="en-GB"/>
        </a:p>
      </dgm:t>
    </dgm:pt>
    <dgm:pt modelId="{F05F7A79-DE91-4309-907B-4713104B185E}" type="sibTrans" cxnId="{23D79D91-612C-4BA6-8BD0-74052D78E89E}">
      <dgm:prSet/>
      <dgm:spPr/>
      <dgm:t>
        <a:bodyPr/>
        <a:lstStyle/>
        <a:p>
          <a:endParaRPr lang="en-GB"/>
        </a:p>
      </dgm:t>
    </dgm:pt>
    <dgm:pt modelId="{4E431199-FDDC-4F46-BD80-765F16955327}">
      <dgm:prSet phldrT="[Text]" custT="1"/>
      <dgm:spPr/>
      <dgm:t>
        <a:bodyPr/>
        <a:lstStyle/>
        <a:p>
          <a:r>
            <a:rPr lang="en-GB" sz="2800" i="1" dirty="0" smtClean="0"/>
            <a:t>Second Order</a:t>
          </a:r>
          <a:r>
            <a:rPr lang="en-GB" sz="2800" dirty="0" smtClean="0"/>
            <a:t>: Strategic  Change</a:t>
          </a:r>
          <a:endParaRPr lang="en-GB" sz="2800" dirty="0"/>
        </a:p>
      </dgm:t>
    </dgm:pt>
    <dgm:pt modelId="{0ECA1440-287D-402F-AC86-606F1FDAE0C8}" type="parTrans" cxnId="{806BBE2C-0731-4E45-A2B9-3DDC3F16677A}">
      <dgm:prSet/>
      <dgm:spPr/>
      <dgm:t>
        <a:bodyPr/>
        <a:lstStyle/>
        <a:p>
          <a:endParaRPr lang="en-GB"/>
        </a:p>
      </dgm:t>
    </dgm:pt>
    <dgm:pt modelId="{D06DCF82-062B-4E78-AEFA-E2CEFE24839C}" type="sibTrans" cxnId="{806BBE2C-0731-4E45-A2B9-3DDC3F16677A}">
      <dgm:prSet/>
      <dgm:spPr/>
      <dgm:t>
        <a:bodyPr/>
        <a:lstStyle/>
        <a:p>
          <a:endParaRPr lang="en-GB"/>
        </a:p>
      </dgm:t>
    </dgm:pt>
    <dgm:pt modelId="{CF5C999D-50C4-4DA0-8E2B-A5C9ED50F48E}">
      <dgm:prSet phldrT="[Text]"/>
      <dgm:spPr/>
      <dgm:t>
        <a:bodyPr/>
        <a:lstStyle/>
        <a:p>
          <a:r>
            <a:rPr lang="en-GB" dirty="0" smtClean="0"/>
            <a:t>Development of new policy instruments.</a:t>
          </a:r>
          <a:endParaRPr lang="en-GB" dirty="0"/>
        </a:p>
      </dgm:t>
    </dgm:pt>
    <dgm:pt modelId="{6B8DC1A9-A63D-4B3B-8343-C94AA026450A}" type="parTrans" cxnId="{AFA79530-2F17-43DB-89C5-AA264A1F4F7D}">
      <dgm:prSet/>
      <dgm:spPr/>
      <dgm:t>
        <a:bodyPr/>
        <a:lstStyle/>
        <a:p>
          <a:endParaRPr lang="en-GB"/>
        </a:p>
      </dgm:t>
    </dgm:pt>
    <dgm:pt modelId="{EA5DEA8E-8698-4A94-877F-9915D7D12E82}" type="sibTrans" cxnId="{AFA79530-2F17-43DB-89C5-AA264A1F4F7D}">
      <dgm:prSet/>
      <dgm:spPr/>
      <dgm:t>
        <a:bodyPr/>
        <a:lstStyle/>
        <a:p>
          <a:endParaRPr lang="en-GB"/>
        </a:p>
      </dgm:t>
    </dgm:pt>
    <dgm:pt modelId="{F83B11EB-5C2F-4FB7-A263-954CC65E6279}">
      <dgm:prSet phldrT="[Text]" custT="1"/>
      <dgm:spPr/>
      <dgm:t>
        <a:bodyPr/>
        <a:lstStyle/>
        <a:p>
          <a:r>
            <a:rPr lang="en-GB" sz="2800" i="1" dirty="0" smtClean="0"/>
            <a:t>Third Order</a:t>
          </a:r>
          <a:r>
            <a:rPr lang="en-GB" sz="2800" dirty="0" smtClean="0"/>
            <a:t>: Paradigm Shift</a:t>
          </a:r>
          <a:endParaRPr lang="en-GB" sz="2800" dirty="0"/>
        </a:p>
      </dgm:t>
    </dgm:pt>
    <dgm:pt modelId="{7A65C8AA-95AD-43E4-86A3-2D8B2121FD9E}" type="parTrans" cxnId="{47AAC5B1-9E5D-46B0-AD9D-85EFF513AAA7}">
      <dgm:prSet/>
      <dgm:spPr/>
      <dgm:t>
        <a:bodyPr/>
        <a:lstStyle/>
        <a:p>
          <a:endParaRPr lang="en-GB"/>
        </a:p>
      </dgm:t>
    </dgm:pt>
    <dgm:pt modelId="{90BB7974-DF05-4419-85BC-E15EAB1C5A62}" type="sibTrans" cxnId="{47AAC5B1-9E5D-46B0-AD9D-85EFF513AAA7}">
      <dgm:prSet/>
      <dgm:spPr/>
      <dgm:t>
        <a:bodyPr/>
        <a:lstStyle/>
        <a:p>
          <a:endParaRPr lang="en-GB"/>
        </a:p>
      </dgm:t>
    </dgm:pt>
    <dgm:pt modelId="{3F61FE15-AD5F-401F-B428-A1495E727153}">
      <dgm:prSet phldrT="[Text]"/>
      <dgm:spPr/>
      <dgm:t>
        <a:bodyPr/>
        <a:lstStyle/>
        <a:p>
          <a:r>
            <a:rPr lang="en-GB" dirty="0" smtClean="0"/>
            <a:t>Ideological framework: contains its own account of phenomena.</a:t>
          </a:r>
          <a:endParaRPr lang="en-GB" dirty="0"/>
        </a:p>
      </dgm:t>
    </dgm:pt>
    <dgm:pt modelId="{6044D072-E417-48C4-BF58-BBE0BAD2B3AA}" type="parTrans" cxnId="{6384E610-6981-4287-9E41-0C1DB1A6D8AB}">
      <dgm:prSet/>
      <dgm:spPr/>
      <dgm:t>
        <a:bodyPr/>
        <a:lstStyle/>
        <a:p>
          <a:endParaRPr lang="en-GB"/>
        </a:p>
      </dgm:t>
    </dgm:pt>
    <dgm:pt modelId="{2E08324E-5433-4E83-B1E1-65DB8EB9253B}" type="sibTrans" cxnId="{6384E610-6981-4287-9E41-0C1DB1A6D8AB}">
      <dgm:prSet/>
      <dgm:spPr/>
      <dgm:t>
        <a:bodyPr/>
        <a:lstStyle/>
        <a:p>
          <a:endParaRPr lang="en-GB"/>
        </a:p>
      </dgm:t>
    </dgm:pt>
    <dgm:pt modelId="{E08039FD-795B-491A-B8DC-8F70C65E6FC1}">
      <dgm:prSet phldrT="[Text]"/>
      <dgm:spPr/>
      <dgm:t>
        <a:bodyPr/>
        <a:lstStyle/>
        <a:p>
          <a:r>
            <a:rPr lang="en-GB" dirty="0" smtClean="0"/>
            <a:t>e.g. from Keynesianism to monetarism</a:t>
          </a:r>
          <a:endParaRPr lang="en-GB" dirty="0"/>
        </a:p>
      </dgm:t>
    </dgm:pt>
    <dgm:pt modelId="{B43DFEDE-0294-45FF-8E63-E0E87E24284B}" type="sibTrans" cxnId="{CD9EC0E9-31D4-49A3-BCD7-BD1D92B4B127}">
      <dgm:prSet/>
      <dgm:spPr/>
      <dgm:t>
        <a:bodyPr/>
        <a:lstStyle/>
        <a:p>
          <a:endParaRPr lang="en-GB"/>
        </a:p>
      </dgm:t>
    </dgm:pt>
    <dgm:pt modelId="{499BEC5E-180C-40CE-82E3-4A51A9C23AE3}" type="parTrans" cxnId="{CD9EC0E9-31D4-49A3-BCD7-BD1D92B4B127}">
      <dgm:prSet/>
      <dgm:spPr/>
      <dgm:t>
        <a:bodyPr/>
        <a:lstStyle/>
        <a:p>
          <a:endParaRPr lang="en-GB"/>
        </a:p>
      </dgm:t>
    </dgm:pt>
    <dgm:pt modelId="{3A5E2D9A-4D31-48D2-8FC5-BC0BC7F55703}" type="pres">
      <dgm:prSet presAssocID="{D44CFD97-5DC9-45C1-A76D-C8DFDF77AE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EE882EF-17C4-43B5-99CF-246ED0CCEECB}" type="pres">
      <dgm:prSet presAssocID="{0095253C-DA73-4F82-9E50-FFD80C6CF034}" presName="linNode" presStyleCnt="0"/>
      <dgm:spPr/>
      <dgm:t>
        <a:bodyPr/>
        <a:lstStyle/>
        <a:p>
          <a:endParaRPr lang="id-ID"/>
        </a:p>
      </dgm:t>
    </dgm:pt>
    <dgm:pt modelId="{B6B61A1F-1A37-4557-AF16-F90FAA944A11}" type="pres">
      <dgm:prSet presAssocID="{0095253C-DA73-4F82-9E50-FFD80C6CF03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E7B056-BD94-4C81-8E71-CB7DF90A30D5}" type="pres">
      <dgm:prSet presAssocID="{0095253C-DA73-4F82-9E50-FFD80C6CF03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D801E9-CDB2-430E-B80D-A37E6DF1A2DE}" type="pres">
      <dgm:prSet presAssocID="{836D9369-BA64-4E32-84B7-26EB8CCBB14D}" presName="sp" presStyleCnt="0"/>
      <dgm:spPr/>
      <dgm:t>
        <a:bodyPr/>
        <a:lstStyle/>
        <a:p>
          <a:endParaRPr lang="id-ID"/>
        </a:p>
      </dgm:t>
    </dgm:pt>
    <dgm:pt modelId="{7D58D577-F32B-4FF6-9CAA-F9CDE9B7DE96}" type="pres">
      <dgm:prSet presAssocID="{4E431199-FDDC-4F46-BD80-765F16955327}" presName="linNode" presStyleCnt="0"/>
      <dgm:spPr/>
      <dgm:t>
        <a:bodyPr/>
        <a:lstStyle/>
        <a:p>
          <a:endParaRPr lang="id-ID"/>
        </a:p>
      </dgm:t>
    </dgm:pt>
    <dgm:pt modelId="{0EB1D20D-468A-46AA-A6CC-4F0204BC3D38}" type="pres">
      <dgm:prSet presAssocID="{4E431199-FDDC-4F46-BD80-765F1695532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1C25F3-FF6B-4DA8-AE83-5754995941A8}" type="pres">
      <dgm:prSet presAssocID="{4E431199-FDDC-4F46-BD80-765F1695532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2252EB-151D-494C-929D-C748669DD857}" type="pres">
      <dgm:prSet presAssocID="{D06DCF82-062B-4E78-AEFA-E2CEFE24839C}" presName="sp" presStyleCnt="0"/>
      <dgm:spPr/>
      <dgm:t>
        <a:bodyPr/>
        <a:lstStyle/>
        <a:p>
          <a:endParaRPr lang="id-ID"/>
        </a:p>
      </dgm:t>
    </dgm:pt>
    <dgm:pt modelId="{B349C335-D150-4A71-8DDE-C7E29E32A881}" type="pres">
      <dgm:prSet presAssocID="{F83B11EB-5C2F-4FB7-A263-954CC65E6279}" presName="linNode" presStyleCnt="0"/>
      <dgm:spPr/>
      <dgm:t>
        <a:bodyPr/>
        <a:lstStyle/>
        <a:p>
          <a:endParaRPr lang="id-ID"/>
        </a:p>
      </dgm:t>
    </dgm:pt>
    <dgm:pt modelId="{DA2CEF07-31AD-45FB-BC46-F552CC17E4FC}" type="pres">
      <dgm:prSet presAssocID="{F83B11EB-5C2F-4FB7-A263-954CC65E627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55CF7D-C49A-40CD-BEA8-2CC2D4708B29}" type="pres">
      <dgm:prSet presAssocID="{F83B11EB-5C2F-4FB7-A263-954CC65E627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1EE4158-C019-4404-B7DF-1A0D04546359}" type="presOf" srcId="{CF5C999D-50C4-4DA0-8E2B-A5C9ED50F48E}" destId="{FA1C25F3-FF6B-4DA8-AE83-5754995941A8}" srcOrd="0" destOrd="0" presId="urn:microsoft.com/office/officeart/2005/8/layout/vList5"/>
    <dgm:cxn modelId="{DD8EE4BA-4292-4084-93EB-F140804E6CF1}" type="presOf" srcId="{F83B11EB-5C2F-4FB7-A263-954CC65E6279}" destId="{DA2CEF07-31AD-45FB-BC46-F552CC17E4FC}" srcOrd="0" destOrd="0" presId="urn:microsoft.com/office/officeart/2005/8/layout/vList5"/>
    <dgm:cxn modelId="{1BBBE44A-FCD6-4449-BA96-629214BBF6C8}" type="presOf" srcId="{4E431199-FDDC-4F46-BD80-765F16955327}" destId="{0EB1D20D-468A-46AA-A6CC-4F0204BC3D38}" srcOrd="0" destOrd="0" presId="urn:microsoft.com/office/officeart/2005/8/layout/vList5"/>
    <dgm:cxn modelId="{7AB75E83-D9AE-4E3C-BD49-28314E5C663E}" type="presOf" srcId="{62AEFA9C-BD97-437E-90E5-EEA09CDD1FC7}" destId="{AEE7B056-BD94-4C81-8E71-CB7DF90A30D5}" srcOrd="0" destOrd="0" presId="urn:microsoft.com/office/officeart/2005/8/layout/vList5"/>
    <dgm:cxn modelId="{47AAC5B1-9E5D-46B0-AD9D-85EFF513AAA7}" srcId="{D44CFD97-5DC9-45C1-A76D-C8DFDF77AE4E}" destId="{F83B11EB-5C2F-4FB7-A263-954CC65E6279}" srcOrd="2" destOrd="0" parTransId="{7A65C8AA-95AD-43E4-86A3-2D8B2121FD9E}" sibTransId="{90BB7974-DF05-4419-85BC-E15EAB1C5A62}"/>
    <dgm:cxn modelId="{23D79D91-612C-4BA6-8BD0-74052D78E89E}" srcId="{0095253C-DA73-4F82-9E50-FFD80C6CF034}" destId="{62AEFA9C-BD97-437E-90E5-EEA09CDD1FC7}" srcOrd="0" destOrd="0" parTransId="{86D3244A-2DFA-4BA7-91EC-EE26F5114985}" sibTransId="{F05F7A79-DE91-4309-907B-4713104B185E}"/>
    <dgm:cxn modelId="{6384E610-6981-4287-9E41-0C1DB1A6D8AB}" srcId="{F83B11EB-5C2F-4FB7-A263-954CC65E6279}" destId="{3F61FE15-AD5F-401F-B428-A1495E727153}" srcOrd="0" destOrd="0" parTransId="{6044D072-E417-48C4-BF58-BBE0BAD2B3AA}" sibTransId="{2E08324E-5433-4E83-B1E1-65DB8EB9253B}"/>
    <dgm:cxn modelId="{9A2CCF4D-8C8A-4E28-BE61-DD2A6E3E6F65}" type="presOf" srcId="{0095253C-DA73-4F82-9E50-FFD80C6CF034}" destId="{B6B61A1F-1A37-4557-AF16-F90FAA944A11}" srcOrd="0" destOrd="0" presId="urn:microsoft.com/office/officeart/2005/8/layout/vList5"/>
    <dgm:cxn modelId="{806BBE2C-0731-4E45-A2B9-3DDC3F16677A}" srcId="{D44CFD97-5DC9-45C1-A76D-C8DFDF77AE4E}" destId="{4E431199-FDDC-4F46-BD80-765F16955327}" srcOrd="1" destOrd="0" parTransId="{0ECA1440-287D-402F-AC86-606F1FDAE0C8}" sibTransId="{D06DCF82-062B-4E78-AEFA-E2CEFE24839C}"/>
    <dgm:cxn modelId="{CD9EC0E9-31D4-49A3-BCD7-BD1D92B4B127}" srcId="{F83B11EB-5C2F-4FB7-A263-954CC65E6279}" destId="{E08039FD-795B-491A-B8DC-8F70C65E6FC1}" srcOrd="1" destOrd="0" parTransId="{499BEC5E-180C-40CE-82E3-4A51A9C23AE3}" sibTransId="{B43DFEDE-0294-45FF-8E63-E0E87E24284B}"/>
    <dgm:cxn modelId="{AFA79530-2F17-43DB-89C5-AA264A1F4F7D}" srcId="{4E431199-FDDC-4F46-BD80-765F16955327}" destId="{CF5C999D-50C4-4DA0-8E2B-A5C9ED50F48E}" srcOrd="0" destOrd="0" parTransId="{6B8DC1A9-A63D-4B3B-8343-C94AA026450A}" sibTransId="{EA5DEA8E-8698-4A94-877F-9915D7D12E82}"/>
    <dgm:cxn modelId="{E2992A5A-09BB-4247-9DAA-C799CFDEEFF4}" srcId="{D44CFD97-5DC9-45C1-A76D-C8DFDF77AE4E}" destId="{0095253C-DA73-4F82-9E50-FFD80C6CF034}" srcOrd="0" destOrd="0" parTransId="{72B5BBA4-0759-4FC9-BA3E-43C923B8D797}" sibTransId="{836D9369-BA64-4E32-84B7-26EB8CCBB14D}"/>
    <dgm:cxn modelId="{0B67DE17-005A-4B0D-90F0-750255A1D815}" type="presOf" srcId="{3F61FE15-AD5F-401F-B428-A1495E727153}" destId="{2355CF7D-C49A-40CD-BEA8-2CC2D4708B29}" srcOrd="0" destOrd="0" presId="urn:microsoft.com/office/officeart/2005/8/layout/vList5"/>
    <dgm:cxn modelId="{C02F66E4-A3CD-4232-A8C6-896DABA5D1DE}" type="presOf" srcId="{D44CFD97-5DC9-45C1-A76D-C8DFDF77AE4E}" destId="{3A5E2D9A-4D31-48D2-8FC5-BC0BC7F55703}" srcOrd="0" destOrd="0" presId="urn:microsoft.com/office/officeart/2005/8/layout/vList5"/>
    <dgm:cxn modelId="{D6810BA6-5D6E-44B9-850E-214377502095}" type="presOf" srcId="{E08039FD-795B-491A-B8DC-8F70C65E6FC1}" destId="{2355CF7D-C49A-40CD-BEA8-2CC2D4708B29}" srcOrd="0" destOrd="1" presId="urn:microsoft.com/office/officeart/2005/8/layout/vList5"/>
    <dgm:cxn modelId="{772DEA46-0E31-4456-9927-EABAAE92AA4D}" type="presParOf" srcId="{3A5E2D9A-4D31-48D2-8FC5-BC0BC7F55703}" destId="{AEE882EF-17C4-43B5-99CF-246ED0CCEECB}" srcOrd="0" destOrd="0" presId="urn:microsoft.com/office/officeart/2005/8/layout/vList5"/>
    <dgm:cxn modelId="{08819A3D-7B14-43DA-95D8-12C42CBDCBFB}" type="presParOf" srcId="{AEE882EF-17C4-43B5-99CF-246ED0CCEECB}" destId="{B6B61A1F-1A37-4557-AF16-F90FAA944A11}" srcOrd="0" destOrd="0" presId="urn:microsoft.com/office/officeart/2005/8/layout/vList5"/>
    <dgm:cxn modelId="{DF35255C-F459-4D04-9A6A-711B2BB030F5}" type="presParOf" srcId="{AEE882EF-17C4-43B5-99CF-246ED0CCEECB}" destId="{AEE7B056-BD94-4C81-8E71-CB7DF90A30D5}" srcOrd="1" destOrd="0" presId="urn:microsoft.com/office/officeart/2005/8/layout/vList5"/>
    <dgm:cxn modelId="{ABE88257-6F76-475E-9010-FFA91A8D28F5}" type="presParOf" srcId="{3A5E2D9A-4D31-48D2-8FC5-BC0BC7F55703}" destId="{7ED801E9-CDB2-430E-B80D-A37E6DF1A2DE}" srcOrd="1" destOrd="0" presId="urn:microsoft.com/office/officeart/2005/8/layout/vList5"/>
    <dgm:cxn modelId="{8AF8EEC7-93D7-45D7-B16F-C0E22F6A2D24}" type="presParOf" srcId="{3A5E2D9A-4D31-48D2-8FC5-BC0BC7F55703}" destId="{7D58D577-F32B-4FF6-9CAA-F9CDE9B7DE96}" srcOrd="2" destOrd="0" presId="urn:microsoft.com/office/officeart/2005/8/layout/vList5"/>
    <dgm:cxn modelId="{AE68DA6C-4F36-4D70-92C6-B18B35218C76}" type="presParOf" srcId="{7D58D577-F32B-4FF6-9CAA-F9CDE9B7DE96}" destId="{0EB1D20D-468A-46AA-A6CC-4F0204BC3D38}" srcOrd="0" destOrd="0" presId="urn:microsoft.com/office/officeart/2005/8/layout/vList5"/>
    <dgm:cxn modelId="{EDC33350-A4B2-46AD-AC87-A70C4E412BAE}" type="presParOf" srcId="{7D58D577-F32B-4FF6-9CAA-F9CDE9B7DE96}" destId="{FA1C25F3-FF6B-4DA8-AE83-5754995941A8}" srcOrd="1" destOrd="0" presId="urn:microsoft.com/office/officeart/2005/8/layout/vList5"/>
    <dgm:cxn modelId="{A277CBE6-FAC6-4B89-B43C-3C56768869BD}" type="presParOf" srcId="{3A5E2D9A-4D31-48D2-8FC5-BC0BC7F55703}" destId="{6B2252EB-151D-494C-929D-C748669DD857}" srcOrd="3" destOrd="0" presId="urn:microsoft.com/office/officeart/2005/8/layout/vList5"/>
    <dgm:cxn modelId="{17514A8B-BE51-4F80-96FD-F7585C7C1C7F}" type="presParOf" srcId="{3A5E2D9A-4D31-48D2-8FC5-BC0BC7F55703}" destId="{B349C335-D150-4A71-8DDE-C7E29E32A881}" srcOrd="4" destOrd="0" presId="urn:microsoft.com/office/officeart/2005/8/layout/vList5"/>
    <dgm:cxn modelId="{82A375C3-1C36-43C1-BF2C-F41379480A65}" type="presParOf" srcId="{B349C335-D150-4A71-8DDE-C7E29E32A881}" destId="{DA2CEF07-31AD-45FB-BC46-F552CC17E4FC}" srcOrd="0" destOrd="0" presId="urn:microsoft.com/office/officeart/2005/8/layout/vList5"/>
    <dgm:cxn modelId="{DC24014F-24AB-401D-A7E7-7C0333B6B363}" type="presParOf" srcId="{B349C335-D150-4A71-8DDE-C7E29E32A881}" destId="{2355CF7D-C49A-40CD-BEA8-2CC2D4708B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aettenschweiler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aettenschweiler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aettenschweiler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aettenschweiler" pitchFamily="34" charset="0"/>
              </a:defRPr>
            </a:lvl1pPr>
          </a:lstStyle>
          <a:p>
            <a:fld id="{5AF0FC8B-78B0-4514-813B-B94F6E120D1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3735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A54E7F-D303-4961-925F-584845F44B6E}" type="datetimeFigureOut">
              <a:rPr lang="en-US"/>
              <a:pPr>
                <a:defRPr/>
              </a:pPr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443FF7-A7AC-4CF3-B2F6-609D208507B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7864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727FFE-D945-444F-8FFC-D1E646789C7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460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(Danny’s slide design)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How much change? Should expect a certain amount. </a:t>
            </a:r>
            <a:r>
              <a:rPr lang="en-US" baseline="0" dirty="0" smtClean="0"/>
              <a:t> </a:t>
            </a:r>
            <a:r>
              <a:rPr lang="en-US" dirty="0" smtClean="0"/>
              <a:t>Peter Hall makes useful distinctions.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dirty="0" smtClean="0"/>
              <a:t>First order change is  standard every day change -- likely to display the features of </a:t>
            </a:r>
            <a:r>
              <a:rPr lang="en-US" dirty="0" err="1" smtClean="0"/>
              <a:t>incrementalism</a:t>
            </a:r>
            <a:r>
              <a:rPr lang="en-US" dirty="0" smtClean="0"/>
              <a:t>, satisficing, and routinized decision making that we normally associate with the policy process. 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AutoNum type="arabicPeriod" startAt="2"/>
            </a:pPr>
            <a:r>
              <a:rPr lang="en-US" dirty="0" smtClean="0"/>
              <a:t>Second order change is more strategic: altering instruments without radically altering</a:t>
            </a:r>
            <a:r>
              <a:rPr lang="en-US" baseline="0" dirty="0" smtClean="0"/>
              <a:t> the existing hierarchy of goals – alterations to the existing system, but basic agreement on e.g. nature of markets in delivering public services.</a:t>
            </a: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AutoNum type="arabicPeriod" startAt="2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AutoNum type="arabicPeriod" startAt="3"/>
            </a:pPr>
            <a:r>
              <a:rPr lang="en-US" dirty="0" smtClean="0"/>
              <a:t>Third order change is more problematic, analogous to a scientific paradigm shift   [based on Thomas Kuhn’s work on revolutions in science]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/>
              <a:t>Difficult</a:t>
            </a:r>
            <a:r>
              <a:rPr lang="en-US" baseline="0" dirty="0" smtClean="0"/>
              <a:t> to compare:  </a:t>
            </a:r>
            <a:r>
              <a:rPr lang="en-US" dirty="0" smtClean="0"/>
              <a:t>each paradigm contains it own account of how the phenomenon works, therefore common body of</a:t>
            </a:r>
            <a:r>
              <a:rPr lang="en-US" baseline="0" dirty="0" smtClean="0"/>
              <a:t> data impossible to find. 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baseline="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dirty="0" smtClean="0"/>
              <a:t>Faced with competing paradigms, decision makers have to make </a:t>
            </a:r>
            <a:r>
              <a:rPr lang="en-US" b="1" dirty="0" smtClean="0"/>
              <a:t>political</a:t>
            </a:r>
            <a:r>
              <a:rPr lang="en-US" dirty="0" smtClean="0"/>
              <a:t> judgments which do not share common ground. This is in the nature of many social problems – witness for example the disagreements between economists about the </a:t>
            </a:r>
            <a:r>
              <a:rPr lang="en-US" dirty="0" err="1" smtClean="0"/>
              <a:t>behaviour</a:t>
            </a:r>
            <a:r>
              <a:rPr lang="en-US" dirty="0" smtClean="0"/>
              <a:t> and roles of markets.</a:t>
            </a:r>
          </a:p>
          <a:p>
            <a:pPr marL="228600" indent="-228600" eaLnBrk="1" hangingPunct="1">
              <a:spcBef>
                <a:spcPct val="0"/>
              </a:spcBef>
              <a:buAutoNum type="arabicPeriod" startAt="3"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B1BAB-2509-4163-925C-430056073A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</p:grpSp>
      <p:sp>
        <p:nvSpPr>
          <p:cNvPr id="1054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F031F-A43B-4DFC-9C51-448E0C5872F5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501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95602-F397-435A-8C8A-805A017CAD5C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831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156E4-473A-4BE6-9E6E-D8043D7E860C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24905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46C7A-F1C7-485F-9919-AAB5CCFC2EE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102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4E6CF-FE5B-4274-9C28-15CFED2DFC9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5546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9A3E4-D813-4C81-836F-F5DE95890D3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0536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196FE-3C60-4CF1-BF7F-206AB722297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0747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9DF1E-8755-47E3-9F5B-769E0CE74E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4344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F4DBA-8A4B-40D7-A351-29BE2F2CDFC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1813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FF17A-1067-432F-942A-720EE6D02F1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3576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976E9-5E43-4788-B703-5AEE6EACAC5C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127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d-ID" altLang="id-ID" sz="2400" smtClean="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15C58A5-1D69-4AA5-A00A-4C0B02C93ECE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10896600" cy="511175"/>
          </a:xfrm>
        </p:spPr>
        <p:txBody>
          <a:bodyPr/>
          <a:lstStyle/>
          <a:p>
            <a:pPr algn="r" eaLnBrk="1" hangingPunct="1"/>
            <a:r>
              <a:rPr lang="en-US" altLang="id-ID" sz="3200" b="1" dirty="0" smtClean="0">
                <a:latin typeface="Tahoma" panose="020B0604030504040204" pitchFamily="34" charset="0"/>
              </a:rPr>
              <a:t>FAKTOR </a:t>
            </a:r>
            <a:r>
              <a:rPr lang="en-US" altLang="id-ID" sz="3200" b="1" dirty="0" err="1" smtClean="0">
                <a:latin typeface="Tahoma" panose="020B0604030504040204" pitchFamily="34" charset="0"/>
              </a:rPr>
              <a:t>FAKTOR</a:t>
            </a:r>
            <a:r>
              <a:rPr lang="en-US" altLang="id-ID" sz="3200" b="1" dirty="0" smtClean="0">
                <a:latin typeface="Tahoma" panose="020B0604030504040204" pitchFamily="34" charset="0"/>
              </a:rPr>
              <a:t> YANG BERPENGARUH PADA</a:t>
            </a:r>
            <a:r>
              <a:rPr lang="id-ID" altLang="id-ID" sz="3200" b="1" dirty="0" smtClean="0">
                <a:latin typeface="Tahoma" panose="020B0604030504040204" pitchFamily="34" charset="0"/>
              </a:rPr>
              <a:t> </a:t>
            </a:r>
            <a:r>
              <a:rPr lang="en-US" altLang="id-ID" sz="3200" b="1" dirty="0" smtClean="0">
                <a:latin typeface="Tahoma" panose="020B0604030504040204" pitchFamily="34" charset="0"/>
              </a:rPr>
              <a:t>ANALISIS </a:t>
            </a:r>
            <a:r>
              <a:rPr lang="en-US" altLang="id-ID" sz="3200" b="1" dirty="0">
                <a:latin typeface="Tahoma" panose="020B0604030504040204" pitchFamily="34" charset="0"/>
              </a:rPr>
              <a:t>KEBIJAKAN PUBLIK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2400" y="3444240"/>
            <a:ext cx="7467600" cy="175260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r>
              <a:rPr lang="id-ID" altLang="id-ID" sz="1600" b="1" dirty="0" smtClean="0">
                <a:latin typeface="Tempus Sans ITC" panose="04020404030D07020202" pitchFamily="82" charset="0"/>
              </a:rPr>
              <a:t>Ir.</a:t>
            </a:r>
            <a:r>
              <a:rPr lang="en-US" altLang="id-ID" sz="1600" b="1" dirty="0" smtClean="0">
                <a:latin typeface="Tempus Sans ITC" panose="04020404030D07020202" pitchFamily="82" charset="0"/>
              </a:rPr>
              <a:t>DEDDY </a:t>
            </a:r>
            <a:r>
              <a:rPr lang="en-US" altLang="id-ID" sz="1600" b="1" dirty="0">
                <a:latin typeface="Tempus Sans ITC" panose="04020404030D07020202" pitchFamily="82" charset="0"/>
              </a:rPr>
              <a:t>S. BRATAKUSUMAH</a:t>
            </a:r>
            <a:r>
              <a:rPr lang="id-ID" altLang="id-ID" sz="1600" b="1" dirty="0">
                <a:latin typeface="Tempus Sans ITC" panose="04020404030D07020202" pitchFamily="82" charset="0"/>
              </a:rPr>
              <a:t>, </a:t>
            </a:r>
            <a:r>
              <a:rPr lang="id-ID" altLang="id-ID" sz="1600" b="1" dirty="0" smtClean="0">
                <a:latin typeface="Tempus Sans ITC" panose="04020404030D07020202" pitchFamily="82" charset="0"/>
              </a:rPr>
              <a:t>BE, MURP, MSc, PhD</a:t>
            </a:r>
            <a:endParaRPr lang="en-US" altLang="id-ID" sz="1600" b="1" dirty="0">
              <a:latin typeface="Tempus Sans ITC" panose="04020404030D07020202" pitchFamily="82" charset="0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id-ID" sz="1400" dirty="0">
                <a:latin typeface="Tahoma" panose="020B0604030504040204" pitchFamily="34" charset="0"/>
              </a:rPr>
              <a:t>E-mail: deddys@bappenas.go.id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id-ID" sz="1400" dirty="0">
                <a:latin typeface="Tahoma" panose="020B0604030504040204" pitchFamily="34" charset="0"/>
              </a:rPr>
              <a:t>MOBILE/SMS: 0816 968367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id-ID" sz="1400" dirty="0">
              <a:latin typeface="Tempus Sans ITC" panose="04020404030D07020202" pitchFamily="82" charset="0"/>
            </a:endParaRPr>
          </a:p>
          <a:p>
            <a:pPr algn="r" eaLnBrk="1" hangingPunct="1"/>
            <a:endParaRPr lang="en-US" altLang="id-ID" sz="1400" dirty="0">
              <a:latin typeface="Tempus Sans ITC" panose="04020404030D07020202" pitchFamily="82" charset="0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id-ID" sz="2400" dirty="0">
                <a:latin typeface="Tempus Sans ITC" panose="04020404030D07020202" pitchFamily="82" charset="0"/>
              </a:rPr>
              <a:t>20</a:t>
            </a:r>
            <a:r>
              <a:rPr lang="id-ID" altLang="id-ID" sz="2400" dirty="0" smtClean="0">
                <a:latin typeface="Tempus Sans ITC" panose="04020404030D07020202" pitchFamily="82" charset="0"/>
              </a:rPr>
              <a:t>18</a:t>
            </a:r>
            <a:endParaRPr lang="en-US" altLang="id-ID" sz="3600" dirty="0"/>
          </a:p>
          <a:p>
            <a:pPr eaLnBrk="1" hangingPunct="1"/>
            <a:endParaRPr lang="en-US" alt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sz="2400" b="1" dirty="0">
                <a:latin typeface="Tahoma" panose="020B0604030504040204" pitchFamily="34" charset="0"/>
              </a:rPr>
              <a:t>KONTEKS</a:t>
            </a:r>
            <a:br>
              <a:rPr lang="en-US" altLang="en-US" sz="2400" b="1" dirty="0">
                <a:latin typeface="Tahoma" panose="020B0604030504040204" pitchFamily="34" charset="0"/>
              </a:rPr>
            </a:b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2362200" y="2136339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Situational: change of leadership, focusing events, new evidence,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Structural: resource allocation to intervention, organization of service delivery – public private mix,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Cultural: prevailing attitudes to situation of women, technology, equity, tradition,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International: place of intervention on international agenda, aid dependency, levels and modalities, migration of staff, ideas and paradigms,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42960" y="5906055"/>
            <a:ext cx="2849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dirty="0" err="1" smtClean="0"/>
              <a:t>Buse</a:t>
            </a:r>
            <a:r>
              <a:rPr lang="en-US" dirty="0" smtClean="0"/>
              <a:t> and Young,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8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505200" y="1828800"/>
            <a:ext cx="5638800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Sasaran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Tujuan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Asumsi-asumsi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Diterapkan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Nilai-nilai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Dampak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Menyeluruh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10820400" cy="1143000"/>
          </a:xfrm>
        </p:spPr>
        <p:txBody>
          <a:bodyPr/>
          <a:lstStyle/>
          <a:p>
            <a:r>
              <a:rPr lang="en-US" altLang="en-US" sz="3200" b="1" dirty="0">
                <a:latin typeface="Tahoma" panose="020B0604030504040204" pitchFamily="34" charset="0"/>
              </a:rPr>
              <a:t>3</a:t>
            </a:r>
            <a:r>
              <a:rPr lang="en-US" altLang="en-US" sz="3200" b="1" dirty="0" smtClean="0">
                <a:latin typeface="Tahoma" panose="020B0604030504040204" pitchFamily="34" charset="0"/>
              </a:rPr>
              <a:t>.	KONTEN</a:t>
            </a:r>
            <a:r>
              <a:rPr lang="en-US" altLang="en-US" sz="3200" b="1" dirty="0">
                <a:latin typeface="Tahoma" panose="020B0604030504040204" pitchFamily="34" charset="0"/>
              </a:rPr>
              <a:t/>
            </a:r>
            <a:br>
              <a:rPr lang="en-US" altLang="en-US" sz="3200" b="1" dirty="0">
                <a:latin typeface="Tahoma" panose="020B0604030504040204" pitchFamily="34" charset="0"/>
              </a:rPr>
            </a:br>
            <a:endParaRPr lang="en-US" altLang="en-US" sz="3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KONTEN</a:t>
            </a:r>
            <a:endParaRPr lang="id-ID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4600" y="2133600"/>
            <a:ext cx="7488238" cy="28146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de-CH" altLang="id-ID" sz="2400" kern="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 which details its constituent parts:</a:t>
            </a:r>
            <a:endParaRPr lang="en-US" altLang="id-ID" sz="2400" kern="0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Aims and strategies of the policy</a:t>
            </a:r>
          </a:p>
          <a:p>
            <a:pPr eaLnBrk="1" hangingPunct="1"/>
            <a:r>
              <a:rPr lang="en-US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Empirical basis of the policy (evidence)</a:t>
            </a:r>
          </a:p>
          <a:p>
            <a:pPr eaLnBrk="1" hangingPunct="1"/>
            <a:r>
              <a:rPr lang="en-US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Underlying values and paradigms</a:t>
            </a:r>
          </a:p>
          <a:p>
            <a:pPr eaLnBrk="1" hangingPunct="1"/>
            <a:r>
              <a:rPr lang="en-US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content (evidence informed)</a:t>
            </a:r>
          </a:p>
          <a:p>
            <a:pPr eaLnBrk="1" hangingPunct="1"/>
            <a:r>
              <a:rPr lang="en-US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feasibility of the policy</a:t>
            </a:r>
          </a:p>
        </p:txBody>
      </p:sp>
      <p:sp>
        <p:nvSpPr>
          <p:cNvPr id="4" name="Rectangle 3"/>
          <p:cNvSpPr/>
          <p:nvPr/>
        </p:nvSpPr>
        <p:spPr>
          <a:xfrm>
            <a:off x="8442960" y="5906055"/>
            <a:ext cx="2849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dirty="0" err="1" smtClean="0"/>
              <a:t>Buse</a:t>
            </a:r>
            <a:r>
              <a:rPr lang="en-US" dirty="0" smtClean="0"/>
              <a:t> and Young,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57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10515600" cy="1143000"/>
          </a:xfrm>
        </p:spPr>
        <p:txBody>
          <a:bodyPr/>
          <a:lstStyle/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KONSEKWENSI</a:t>
            </a: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39875" y="1828800"/>
            <a:ext cx="9569450" cy="3684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Menganalisis</a:t>
            </a: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Kentungan</a:t>
            </a: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Kerugian</a:t>
            </a: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terkait</a:t>
            </a: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/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Parapihak</a:t>
            </a:r>
            <a:endParaRPr lang="en-GB" altLang="id-ID" sz="24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Skala</a:t>
            </a:r>
            <a:endParaRPr lang="en-GB" altLang="id-ID" sz="24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Karakteristik</a:t>
            </a:r>
            <a:endParaRPr lang="en-GB" altLang="id-ID" sz="24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id-ID" sz="2400" kern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Intensitas</a:t>
            </a:r>
            <a:endParaRPr lang="en-GB" altLang="id-ID" sz="24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id-ID" sz="24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endParaRPr lang="en-US" altLang="id-ID" sz="24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9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124200" y="2209800"/>
            <a:ext cx="6422232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905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Alasan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Isyu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Agenda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Siapa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Merancang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Bagaimana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Menerapkan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28800" y="762000"/>
            <a:ext cx="81629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200" b="1" kern="0" dirty="0">
                <a:latin typeface="Tahoma" panose="020B0604030504040204" pitchFamily="34" charset="0"/>
              </a:rPr>
              <a:t>5</a:t>
            </a:r>
            <a:r>
              <a:rPr lang="en-US" altLang="en-US" sz="3200" b="1" kern="0" dirty="0" smtClean="0">
                <a:latin typeface="Tahoma" panose="020B0604030504040204" pitchFamily="34" charset="0"/>
              </a:rPr>
              <a:t>.	PROSES</a:t>
            </a:r>
            <a:br>
              <a:rPr lang="en-US" altLang="en-US" sz="3200" b="1" kern="0" dirty="0" smtClean="0">
                <a:latin typeface="Tahoma" panose="020B0604030504040204" pitchFamily="34" charset="0"/>
              </a:rPr>
            </a:br>
            <a:endParaRPr lang="en-US" altLang="en-US" sz="3200" kern="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4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419600" y="2133600"/>
            <a:ext cx="3886200" cy="3657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E7B0F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661988"/>
            <a:ext cx="8229600" cy="755650"/>
          </a:xfrm>
        </p:spPr>
        <p:txBody>
          <a:bodyPr/>
          <a:lstStyle/>
          <a:p>
            <a:pPr eaLnBrk="1" hangingPunct="1"/>
            <a:r>
              <a:rPr lang="en-US" altLang="id-ID" sz="3000" b="1" dirty="0">
                <a:latin typeface="Tahoma" panose="020B0604030504040204" pitchFamily="34" charset="0"/>
              </a:rPr>
              <a:t>SIKLUS KEBIJAKAN</a:t>
            </a:r>
            <a:r>
              <a:rPr lang="en-US" altLang="id-ID" b="1" dirty="0" smtClean="0">
                <a:latin typeface="Tahoma" panose="020B0604030504040204" pitchFamily="34" charset="0"/>
              </a:rPr>
              <a:t/>
            </a:r>
            <a:br>
              <a:rPr lang="en-US" altLang="id-ID" b="1" dirty="0" smtClean="0">
                <a:latin typeface="Tahoma" panose="020B0604030504040204" pitchFamily="34" charset="0"/>
              </a:rPr>
            </a:br>
            <a:r>
              <a:rPr lang="en-US" altLang="id-ID" sz="1700" dirty="0">
                <a:latin typeface="Tahoma" panose="020B0604030504040204" pitchFamily="34" charset="0"/>
              </a:rPr>
              <a:t>(</a:t>
            </a:r>
            <a:r>
              <a:rPr lang="id-ID" altLang="id-ID" sz="1700" dirty="0">
                <a:latin typeface="Tahoma" panose="020B0604030504040204" pitchFamily="34" charset="0"/>
              </a:rPr>
              <a:t>L</a:t>
            </a:r>
            <a:r>
              <a:rPr lang="en-US" altLang="id-ID" sz="1700" dirty="0">
                <a:latin typeface="Tahoma" panose="020B0604030504040204" pitchFamily="34" charset="0"/>
              </a:rPr>
              <a:t>ester and </a:t>
            </a:r>
            <a:r>
              <a:rPr lang="id-ID" altLang="id-ID" sz="1700" dirty="0">
                <a:latin typeface="Tahoma" panose="020B0604030504040204" pitchFamily="34" charset="0"/>
              </a:rPr>
              <a:t>S</a:t>
            </a:r>
            <a:r>
              <a:rPr lang="en-US" altLang="id-ID" sz="1700" dirty="0" err="1">
                <a:latin typeface="Tahoma" panose="020B0604030504040204" pitchFamily="34" charset="0"/>
              </a:rPr>
              <a:t>tewart</a:t>
            </a:r>
            <a:r>
              <a:rPr lang="en-US" altLang="id-ID" sz="1700" dirty="0">
                <a:latin typeface="Tahoma" panose="020B0604030504040204" pitchFamily="34" charset="0"/>
              </a:rPr>
              <a:t>, 2000)</a:t>
            </a:r>
            <a:endParaRPr lang="en-US" altLang="id-ID" dirty="0" smtClean="0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 rot="20341642">
            <a:off x="5638800" y="2209800"/>
            <a:ext cx="19812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779"/>
                  <a:pt x="15071" y="6927"/>
                  <a:pt x="13275" y="6000"/>
                </a:cubicBezTo>
                <a:lnTo>
                  <a:pt x="15751" y="1201"/>
                </a:lnTo>
                <a:cubicBezTo>
                  <a:pt x="19343" y="3054"/>
                  <a:pt x="21599" y="6758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 rot="3166206">
            <a:off x="6362700" y="2781300"/>
            <a:ext cx="19812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416"/>
                  <a:pt x="14637" y="6314"/>
                  <a:pt x="12354" y="5628"/>
                </a:cubicBezTo>
                <a:lnTo>
                  <a:pt x="13908" y="457"/>
                </a:lnTo>
                <a:cubicBezTo>
                  <a:pt x="18474" y="1829"/>
                  <a:pt x="21599" y="6032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 rot="15860143">
            <a:off x="4876800" y="2438400"/>
            <a:ext cx="19812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656"/>
                  <a:pt x="14931" y="6715"/>
                  <a:pt x="12968" y="5854"/>
                </a:cubicBezTo>
                <a:lnTo>
                  <a:pt x="15136" y="908"/>
                </a:lnTo>
                <a:cubicBezTo>
                  <a:pt x="19063" y="2630"/>
                  <a:pt x="21599" y="6512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1" name="AutoShape 8"/>
          <p:cNvSpPr>
            <a:spLocks noChangeArrowheads="1"/>
          </p:cNvSpPr>
          <p:nvPr/>
        </p:nvSpPr>
        <p:spPr bwMode="auto">
          <a:xfrm rot="11729108">
            <a:off x="4648200" y="3048000"/>
            <a:ext cx="19812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656"/>
                  <a:pt x="14931" y="6715"/>
                  <a:pt x="12968" y="5854"/>
                </a:cubicBezTo>
                <a:lnTo>
                  <a:pt x="15136" y="908"/>
                </a:lnTo>
                <a:cubicBezTo>
                  <a:pt x="19063" y="2630"/>
                  <a:pt x="21599" y="6512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2" name="AutoShape 9"/>
          <p:cNvSpPr>
            <a:spLocks noChangeArrowheads="1"/>
          </p:cNvSpPr>
          <p:nvPr/>
        </p:nvSpPr>
        <p:spPr bwMode="auto">
          <a:xfrm rot="9517002">
            <a:off x="5105400" y="3962400"/>
            <a:ext cx="19812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656"/>
                  <a:pt x="14931" y="6715"/>
                  <a:pt x="12968" y="5854"/>
                </a:cubicBezTo>
                <a:lnTo>
                  <a:pt x="15136" y="908"/>
                </a:lnTo>
                <a:cubicBezTo>
                  <a:pt x="19063" y="2630"/>
                  <a:pt x="21599" y="6512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3" name="AutoShape 10"/>
          <p:cNvSpPr>
            <a:spLocks noChangeArrowheads="1"/>
          </p:cNvSpPr>
          <p:nvPr/>
        </p:nvSpPr>
        <p:spPr bwMode="auto">
          <a:xfrm rot="5015084">
            <a:off x="5829300" y="3848100"/>
            <a:ext cx="19812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8656"/>
                  <a:pt x="14931" y="6715"/>
                  <a:pt x="12968" y="5854"/>
                </a:cubicBezTo>
                <a:lnTo>
                  <a:pt x="15136" y="908"/>
                </a:lnTo>
                <a:cubicBezTo>
                  <a:pt x="19063" y="2630"/>
                  <a:pt x="21599" y="6512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8153400" y="23622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id-ID" sz="1400"/>
              <a:t>1.AGENDA SETTING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8686800" y="373380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id-ID" sz="1400"/>
              <a:t>2.FORMULASI</a:t>
            </a:r>
            <a:r>
              <a:rPr lang="en-US" altLang="id-ID" sz="1200"/>
              <a:t> </a:t>
            </a:r>
            <a:endParaRPr lang="en-US" altLang="id-ID" sz="1400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8001000" y="52578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id-ID" sz="1400"/>
              <a:t>3.IMPLEMENTASI</a:t>
            </a:r>
            <a:r>
              <a:rPr lang="en-US" altLang="id-ID" sz="1200"/>
              <a:t> 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3200400" y="5257800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id-ID" sz="1400"/>
              <a:t>4.EVALUASI</a:t>
            </a: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2590800" y="37338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id-ID" sz="1400"/>
              <a:t>5. PERUBAHAN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124200" y="23622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id-ID" sz="1400"/>
              <a:t>6. PENCABUTAN</a:t>
            </a:r>
          </a:p>
        </p:txBody>
      </p:sp>
    </p:spTree>
    <p:extLst>
      <p:ext uri="{BB962C8B-B14F-4D97-AF65-F5344CB8AC3E}">
        <p14:creationId xmlns:p14="http://schemas.microsoft.com/office/powerpoint/2010/main" val="37208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14364"/>
            <a:ext cx="8382000" cy="803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>
                <a:latin typeface="Tahoma" pitchFamily="34" charset="0"/>
              </a:rPr>
              <a:t>PEMILIHAN ISYU / AGENDA </a:t>
            </a:r>
            <a:br>
              <a:rPr lang="en-US" altLang="en-US" sz="3600" b="1" dirty="0">
                <a:latin typeface="Tahoma" pitchFamily="34" charset="0"/>
              </a:rPr>
            </a:br>
            <a:r>
              <a:rPr lang="en-US" altLang="en-US" sz="1900" dirty="0">
                <a:latin typeface="Tahoma" pitchFamily="34" charset="0"/>
              </a:rPr>
              <a:t>(AGENDA SETTING)</a:t>
            </a:r>
            <a:endParaRPr lang="en-US" altLang="en-US" sz="1900" dirty="0">
              <a:latin typeface="Book Antiqua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09800"/>
            <a:ext cx="8229600" cy="43434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400" dirty="0" err="1" smtClean="0">
                <a:latin typeface="Tahoma" pitchFamily="34" charset="0"/>
              </a:rPr>
              <a:t>Isyu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itu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sudah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sangat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kritis</a:t>
            </a:r>
            <a:r>
              <a:rPr lang="en-US" altLang="en-US" sz="2400" dirty="0" smtClean="0">
                <a:latin typeface="Tahoma" pitchFamily="34" charset="0"/>
              </a:rPr>
              <a:t>,</a:t>
            </a:r>
          </a:p>
          <a:p>
            <a:pPr marL="457200" indent="-45720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400" dirty="0" err="1" smtClean="0">
                <a:latin typeface="Tahoma" pitchFamily="34" charset="0"/>
              </a:rPr>
              <a:t>Dampaknya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sudah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dirasakan</a:t>
            </a:r>
            <a:r>
              <a:rPr lang="en-US" altLang="en-US" sz="2400" dirty="0" smtClean="0">
                <a:latin typeface="Tahoma" pitchFamily="34" charset="0"/>
              </a:rPr>
              <a:t>,</a:t>
            </a:r>
          </a:p>
          <a:p>
            <a:pPr marL="457200" indent="-45720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400" dirty="0" err="1" smtClean="0">
                <a:latin typeface="Tahoma" pitchFamily="34" charset="0"/>
              </a:rPr>
              <a:t>Sudah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menjadi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buah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bibir</a:t>
            </a:r>
            <a:r>
              <a:rPr lang="en-US" altLang="en-US" sz="2400" dirty="0" smtClean="0">
                <a:latin typeface="Tahoma" pitchFamily="34" charset="0"/>
              </a:rPr>
              <a:t>,</a:t>
            </a:r>
          </a:p>
          <a:p>
            <a:pPr marL="457200" indent="-45720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400" dirty="0" err="1" smtClean="0">
                <a:latin typeface="Tahoma" pitchFamily="34" charset="0"/>
              </a:rPr>
              <a:t>Berdampak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sangat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luas</a:t>
            </a:r>
            <a:r>
              <a:rPr lang="en-US" altLang="en-US" sz="2400" dirty="0" smtClean="0">
                <a:latin typeface="Tahoma" pitchFamily="34" charset="0"/>
              </a:rPr>
              <a:t>,</a:t>
            </a:r>
          </a:p>
          <a:p>
            <a:pPr marL="457200" indent="-45720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400" dirty="0" err="1" smtClean="0">
                <a:latin typeface="Tahoma" pitchFamily="34" charset="0"/>
              </a:rPr>
              <a:t>Menyangkut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masalah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kewenangan</a:t>
            </a:r>
            <a:r>
              <a:rPr lang="en-US" altLang="en-US" sz="2400" dirty="0" smtClean="0">
                <a:latin typeface="Tahoma" pitchFamily="34" charset="0"/>
              </a:rPr>
              <a:t>,</a:t>
            </a:r>
          </a:p>
          <a:p>
            <a:pPr marL="457200" indent="-45720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400" dirty="0" err="1" smtClean="0">
                <a:latin typeface="Tahoma" pitchFamily="34" charset="0"/>
              </a:rPr>
              <a:t>Terasakan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dimana</a:t>
            </a:r>
            <a:r>
              <a:rPr lang="en-US" altLang="en-US" sz="2400" dirty="0" smtClean="0">
                <a:latin typeface="Tahoma" pitchFamily="34" charset="0"/>
              </a:rPr>
              <a:t>-mana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Tahoma" pitchFamily="34" charset="0"/>
              </a:rPr>
              <a:t>					</a:t>
            </a:r>
            <a:r>
              <a:rPr lang="en-US" altLang="en-US" sz="2400" dirty="0" smtClean="0">
                <a:latin typeface="Tahoma" pitchFamily="34" charset="0"/>
              </a:rPr>
              <a:t>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Tahoma" pitchFamily="34" charset="0"/>
              </a:rPr>
              <a:t> </a:t>
            </a:r>
            <a:r>
              <a:rPr lang="en-US" altLang="en-US" sz="2400" dirty="0" smtClean="0">
                <a:latin typeface="Tahoma" pitchFamily="34" charset="0"/>
              </a:rPr>
              <a:t>                                             </a:t>
            </a:r>
            <a:r>
              <a:rPr lang="en-US" altLang="en-US" sz="1200" dirty="0" smtClean="0">
                <a:latin typeface="Tahoma" pitchFamily="34" charset="0"/>
              </a:rPr>
              <a:t>(</a:t>
            </a:r>
            <a:r>
              <a:rPr lang="en-US" altLang="en-US" sz="1200" dirty="0">
                <a:latin typeface="Tahoma" pitchFamily="34" charset="0"/>
              </a:rPr>
              <a:t>ADAPTASI DARI HOGWOOD AND GUNN, 1984)</a:t>
            </a:r>
            <a:r>
              <a:rPr lang="en-US" altLang="en-US" sz="2400" dirty="0">
                <a:latin typeface="Tahoma" pitchFamily="34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Bookman Old Style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11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14313"/>
            <a:ext cx="11201400" cy="1143000"/>
          </a:xfrm>
        </p:spPr>
        <p:txBody>
          <a:bodyPr/>
          <a:lstStyle/>
          <a:p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AGAR BERHASIL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00375" y="1296642"/>
            <a:ext cx="6191250" cy="2376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53856" y="1903096"/>
            <a:ext cx="1079500" cy="431800"/>
          </a:xfrm>
          <a:prstGeom prst="rect">
            <a:avLst/>
          </a:prstGeom>
          <a:solidFill>
            <a:srgbClr val="FCB7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dirty="0" smtClean="0"/>
              <a:t>Konten</a:t>
            </a:r>
            <a:endParaRPr lang="nb-NO" altLang="id-ID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09169" y="2766696"/>
            <a:ext cx="1079500" cy="431800"/>
          </a:xfrm>
          <a:prstGeom prst="rect">
            <a:avLst/>
          </a:prstGeom>
          <a:solidFill>
            <a:srgbClr val="FCB7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dirty="0" smtClean="0"/>
              <a:t>Konteks</a:t>
            </a:r>
            <a:endParaRPr lang="nb-NO" altLang="id-ID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53856" y="2766696"/>
            <a:ext cx="1079500" cy="431800"/>
          </a:xfrm>
          <a:prstGeom prst="rect">
            <a:avLst/>
          </a:prstGeom>
          <a:solidFill>
            <a:srgbClr val="FCB7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dirty="0" smtClean="0"/>
              <a:t>Pelaku</a:t>
            </a:r>
            <a:endParaRPr lang="nb-NO" altLang="id-ID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98544" y="2766696"/>
            <a:ext cx="1079500" cy="431800"/>
          </a:xfrm>
          <a:prstGeom prst="rect">
            <a:avLst/>
          </a:prstGeom>
          <a:solidFill>
            <a:srgbClr val="FCB7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dirty="0" smtClean="0"/>
              <a:t>Proses</a:t>
            </a:r>
            <a:endParaRPr lang="nb-NO" altLang="id-ID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555456" y="3772738"/>
            <a:ext cx="1081088" cy="4302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CB7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36144" y="5071746"/>
            <a:ext cx="10795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b="0"/>
              <a:t>Context</a:t>
            </a: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>
          <a:xfrm>
            <a:off x="1828800" y="4276408"/>
            <a:ext cx="8534400" cy="1368425"/>
          </a:xfrm>
          <a:prstGeom prst="rect">
            <a:avLst/>
          </a:prstGeom>
          <a:solidFill>
            <a:srgbClr val="E2BCD8"/>
          </a:solidFill>
          <a:ln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nb-NO" altLang="id-ID" sz="4400" kern="0" dirty="0"/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nb-NO" altLang="id-ID" sz="2800" b="1" kern="0" dirty="0" smtClean="0"/>
              <a:t>Posisi   Kewenangan</a:t>
            </a:r>
            <a:r>
              <a:rPr lang="nb-NO" altLang="id-ID" sz="2800" kern="0" dirty="0" smtClean="0"/>
              <a:t>   </a:t>
            </a:r>
            <a:r>
              <a:rPr lang="nb-NO" altLang="id-ID" sz="2800" b="1" kern="0" dirty="0" smtClean="0"/>
              <a:t>Parapihak   Perspektif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555456" y="5755054"/>
            <a:ext cx="1081088" cy="382836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CB7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90351" y="4455736"/>
            <a:ext cx="4811298" cy="4001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sz="2000" dirty="0" smtClean="0">
                <a:solidFill>
                  <a:schemeClr val="tx2"/>
                </a:solidFill>
              </a:rPr>
              <a:t>Strategi Untuk Penerapan Kebijakan</a:t>
            </a:r>
            <a:endParaRPr lang="nb-NO" altLang="id-ID" sz="2000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711450" y="6248111"/>
            <a:ext cx="6769100" cy="39687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sz="2000" dirty="0" smtClean="0">
                <a:solidFill>
                  <a:schemeClr val="tx2"/>
                </a:solidFill>
              </a:rPr>
              <a:t>Berhasilnya Penyusunan dan Implementasi Kebijakan </a:t>
            </a:r>
            <a:endParaRPr lang="nb-NO" altLang="id-ID" sz="2000" dirty="0">
              <a:solidFill>
                <a:schemeClr val="tx2"/>
              </a:solidFill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4228306" y="2118996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6677819" y="2118996"/>
            <a:ext cx="11509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604794" y="2982596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60106" y="2982596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6026944" y="2407921"/>
            <a:ext cx="158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299744" y="1398271"/>
            <a:ext cx="3744912" cy="4001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nb-NO" altLang="id-ID" sz="2000" dirty="0" smtClean="0">
                <a:solidFill>
                  <a:schemeClr val="tx2"/>
                </a:solidFill>
              </a:rPr>
              <a:t>Analisis Situasi Politik</a:t>
            </a:r>
            <a:endParaRPr lang="nb-NO" altLang="id-ID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8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id-ID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 SITUASI POLITIK</a:t>
            </a:r>
            <a:br>
              <a:rPr lang="nb-NO" altLang="id-ID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66056" y="1600200"/>
            <a:ext cx="9259887" cy="40655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Systematically gather political intelligence associated with any policy reform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altLang="id-ID" sz="22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Contextual opportunities &amp; constraints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altLang="id-ID" sz="22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Formal &amp; informal processes through which decisions made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altLang="id-ID" sz="22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stakeholder groups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altLang="id-ID" sz="22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 political resources of groups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GB" altLang="id-ID" sz="22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 interests, positions and commitments of groups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Systematically assess political palatability of specific policy alternatives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42960" y="5906055"/>
            <a:ext cx="2849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dirty="0" err="1" smtClean="0"/>
              <a:t>Buse</a:t>
            </a:r>
            <a:r>
              <a:rPr lang="en-US" dirty="0" smtClean="0"/>
              <a:t> and Young,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95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/>
          <a:lstStyle/>
          <a:p>
            <a:r>
              <a:rPr lang="nb-NO" altLang="id-ID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 UNTUK PENERAPAN KEBIJAKAN</a:t>
            </a:r>
            <a:r>
              <a:rPr lang="nb-NO" altLang="id-ID" sz="4000" dirty="0"/>
              <a:t/>
            </a:r>
            <a:br>
              <a:rPr lang="nb-NO" altLang="id-ID" sz="4000" dirty="0"/>
            </a:b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19200" y="1624806"/>
            <a:ext cx="10058400" cy="36083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de-CH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political strategies to change</a:t>
            </a:r>
          </a:p>
          <a:p>
            <a:pPr eaLnBrk="1" hangingPunct="1">
              <a:lnSpc>
                <a:spcPct val="90000"/>
              </a:lnSpc>
            </a:pPr>
            <a:r>
              <a:rPr lang="de-CH" altLang="id-ID" sz="2400" u="sng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</a:t>
            </a:r>
            <a:r>
              <a:rPr lang="de-CH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deals to make to change – alter policy, horse trading, promises, threats</a:t>
            </a:r>
          </a:p>
          <a:p>
            <a:pPr eaLnBrk="1" hangingPunct="1">
              <a:lnSpc>
                <a:spcPct val="90000"/>
              </a:lnSpc>
            </a:pPr>
            <a:r>
              <a:rPr lang="de-CH" altLang="id-ID" sz="2400" u="sng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  <a:r>
              <a:rPr lang="de-CH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provide supporters with funds, personnel, access to media and officials</a:t>
            </a:r>
          </a:p>
          <a:p>
            <a:pPr eaLnBrk="1" hangingPunct="1">
              <a:lnSpc>
                <a:spcPct val="90000"/>
              </a:lnSpc>
            </a:pPr>
            <a:r>
              <a:rPr lang="de-CH" altLang="id-ID" sz="2400" u="sng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Players</a:t>
            </a:r>
            <a:r>
              <a:rPr lang="de-CH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change number of actors by mobilizing and demobilising, venue shifting</a:t>
            </a:r>
            <a:endParaRPr lang="de-CH" altLang="id-ID" sz="2400" u="sng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altLang="id-ID" sz="2400" u="sng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Perceptions</a:t>
            </a:r>
            <a:r>
              <a:rPr lang="de-CH" altLang="id-ID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use data and arguments to question to alter perspectives of problem/solution, use associations, invoke symbols, emphasise doability</a:t>
            </a:r>
            <a:endParaRPr lang="de-CH" altLang="id-ID" sz="2400" u="sng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42960" y="5906055"/>
            <a:ext cx="2849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dirty="0" err="1" smtClean="0"/>
              <a:t>Buse</a:t>
            </a:r>
            <a:r>
              <a:rPr lang="en-US" dirty="0" smtClean="0"/>
              <a:t> and Young,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PENGARUH</a:t>
            </a:r>
            <a:endParaRPr lang="id-ID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2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ORDERS OF CHANGE </a:t>
            </a:r>
            <a:endParaRPr lang="en-GB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458933"/>
              </p:ext>
            </p:extLst>
          </p:nvPr>
        </p:nvGraphicFramePr>
        <p:xfrm>
          <a:off x="1752600" y="1491734"/>
          <a:ext cx="8915400" cy="4848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0240010" y="633996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(Hall 1993)</a:t>
            </a:r>
            <a:endParaRPr lang="en-GB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PENUTUP</a:t>
            </a:r>
            <a:endParaRPr lang="id-ID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44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505670"/>
            <a:ext cx="7848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policies are influenced by a variety of factors including public opinion, economic conditions, new scientific findings, technological change, interest groups, NGOs, business lobbying, and political activity.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 INFLUENCING PUBLIC POLICY</a:t>
            </a: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61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 DEMIKIAN</a:t>
            </a: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2860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terlepas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pengaruh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berbagai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terutama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Sosial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Politik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Faktor-faktor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mempengaruhi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konteks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konten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pelaku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nalisis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Kebijakan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d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99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0" y="3962400"/>
            <a:ext cx="3352800" cy="685800"/>
          </a:xfrm>
        </p:spPr>
        <p:txBody>
          <a:bodyPr/>
          <a:lstStyle/>
          <a:p>
            <a:pPr marL="0" indent="0">
              <a:buNone/>
            </a:pPr>
            <a:r>
              <a:rPr lang="id-ID" altLang="id-ID" b="1" smtClean="0">
                <a:latin typeface="Tahoma" panose="020B0604030504040204" pitchFamily="34" charset="0"/>
                <a:cs typeface="Tahoma" panose="020B0604030504040204" pitchFamily="34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91000" y="3605214"/>
            <a:ext cx="2819400" cy="1804987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1">
                <a:lumMod val="25000"/>
              </a:schemeClr>
            </a:solidFill>
            <a:prstDash val="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2255838"/>
            <a:ext cx="1066800" cy="914400"/>
          </a:xfrm>
          <a:prstGeom prst="ellipse">
            <a:avLst/>
          </a:prstGeom>
          <a:solidFill>
            <a:srgbClr val="E7B0F4"/>
          </a:solidFill>
          <a:ln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/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FAKTOR </a:t>
            </a:r>
            <a:r>
              <a:rPr lang="en-US" altLang="en-US" sz="32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US" altLang="en-US" sz="3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PENGARUH ANALISIS </a:t>
            </a:r>
            <a:r>
              <a:rPr lang="en-US" altLang="en-US" sz="3200" b="1" dirty="0">
                <a:latin typeface="Tahoma" panose="020B0604030504040204" pitchFamily="34" charset="0"/>
                <a:cs typeface="Tahoma" panose="020B0604030504040204" pitchFamily="34" charset="0"/>
              </a:rPr>
              <a:t>KEBIJAKAN</a:t>
            </a: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2933700" y="2460625"/>
            <a:ext cx="914400" cy="40163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 b="1"/>
              <a:t>MASALAH/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 b="1"/>
              <a:t>TUJUAN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2460625"/>
            <a:ext cx="990600" cy="401638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PERLU</a:t>
            </a:r>
          </a:p>
          <a:p>
            <a:pPr algn="ctr">
              <a:defRPr/>
            </a:pPr>
            <a:r>
              <a:rPr lang="en-US" sz="1000" b="1" dirty="0">
                <a:latin typeface="Arial" charset="0"/>
              </a:rPr>
              <a:t>KEBIJAKAN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2470150"/>
            <a:ext cx="1143000" cy="400050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KEBIJAKAN</a:t>
            </a:r>
          </a:p>
          <a:p>
            <a:pPr algn="ctr">
              <a:defRPr/>
            </a:pPr>
            <a:r>
              <a:rPr lang="en-US" sz="1000" b="1" dirty="0">
                <a:latin typeface="Arial" charset="0"/>
              </a:rPr>
              <a:t>APA? </a:t>
            </a:r>
          </a:p>
        </p:txBody>
      </p:sp>
      <p:sp>
        <p:nvSpPr>
          <p:cNvPr id="8" name="Oval 7"/>
          <p:cNvSpPr/>
          <p:nvPr/>
        </p:nvSpPr>
        <p:spPr>
          <a:xfrm>
            <a:off x="7620000" y="2255838"/>
            <a:ext cx="10668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/>
          </a:p>
        </p:txBody>
      </p: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7696200" y="2562225"/>
            <a:ext cx="990600" cy="2476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 b="1"/>
              <a:t>KEBIJAKAN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3810000"/>
            <a:ext cx="966788" cy="400050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ANALISIS</a:t>
            </a:r>
          </a:p>
          <a:p>
            <a:pPr algn="ctr">
              <a:defRPr/>
            </a:pPr>
            <a:r>
              <a:rPr lang="en-US" sz="1000" b="1" dirty="0">
                <a:latin typeface="Arial" charset="0"/>
              </a:rPr>
              <a:t>KEBIJAKAN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3088" y="3810000"/>
            <a:ext cx="1204912" cy="400050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REKOMENDASI</a:t>
            </a:r>
          </a:p>
          <a:p>
            <a:pPr algn="ctr">
              <a:defRPr/>
            </a:pPr>
            <a:r>
              <a:rPr lang="en-US" sz="1000" b="1" dirty="0">
                <a:latin typeface="Arial" charset="0"/>
              </a:rPr>
              <a:t>KEBIJAKAN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58288" y="2428875"/>
            <a:ext cx="1204912" cy="400050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IMPLEMENTASI</a:t>
            </a:r>
          </a:p>
          <a:p>
            <a:pPr algn="ctr">
              <a:defRPr/>
            </a:pPr>
            <a:r>
              <a:rPr lang="en-US" sz="1000" b="1" dirty="0">
                <a:latin typeface="Arial" charset="0"/>
              </a:rPr>
              <a:t>KEBIJAKAN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9600" y="4724400"/>
            <a:ext cx="966788" cy="400050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MODEL</a:t>
            </a:r>
          </a:p>
          <a:p>
            <a:pPr algn="ctr">
              <a:defRPr/>
            </a:pPr>
            <a:r>
              <a:rPr lang="en-US" sz="1000" b="1" dirty="0">
                <a:latin typeface="Arial" charset="0"/>
              </a:rPr>
              <a:t>ANALISIS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962400" y="2657475"/>
            <a:ext cx="381000" cy="1588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858000" y="2686050"/>
            <a:ext cx="60960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90900" y="4040188"/>
            <a:ext cx="102870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</p:cNvCxnSpPr>
          <p:nvPr/>
        </p:nvCxnSpPr>
        <p:spPr>
          <a:xfrm>
            <a:off x="3352800" y="3170238"/>
            <a:ext cx="0" cy="869950"/>
          </a:xfrm>
          <a:prstGeom prst="line">
            <a:avLst/>
          </a:prstGeom>
          <a:ln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2"/>
          </p:cNvCxnSpPr>
          <p:nvPr/>
        </p:nvCxnSpPr>
        <p:spPr>
          <a:xfrm flipV="1">
            <a:off x="4902200" y="4210050"/>
            <a:ext cx="0" cy="45720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86388" y="4010025"/>
            <a:ext cx="214312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294438" y="2932114"/>
            <a:ext cx="0" cy="877887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191375" y="2139951"/>
            <a:ext cx="0" cy="519113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29401" y="1679575"/>
            <a:ext cx="1154113" cy="400050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PENGAMBILAN KEPUTUSAN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367338" y="2701925"/>
            <a:ext cx="30480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769350" y="2657475"/>
            <a:ext cx="38100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9158288" y="4764088"/>
            <a:ext cx="1243012" cy="1179512"/>
          </a:xfrm>
          <a:prstGeom prst="ellipse">
            <a:avLst/>
          </a:prstGeom>
          <a:solidFill>
            <a:srgbClr val="E7B0F4"/>
          </a:solidFill>
          <a:ln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/>
          </a:p>
        </p:txBody>
      </p:sp>
      <p:sp>
        <p:nvSpPr>
          <p:cNvPr id="4122" name="TextBox 25"/>
          <p:cNvSpPr txBox="1">
            <a:spLocks noChangeArrowheads="1"/>
          </p:cNvSpPr>
          <p:nvPr/>
        </p:nvSpPr>
        <p:spPr bwMode="auto">
          <a:xfrm>
            <a:off x="9158288" y="4970464"/>
            <a:ext cx="1204912" cy="70802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 b="1"/>
              <a:t>MASALAH  TERPECAHKAN/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000" b="1"/>
              <a:t>TUJUAN TERCAPAI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779000" y="2932114"/>
            <a:ext cx="0" cy="1735137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29600" y="3486150"/>
            <a:ext cx="1187450" cy="554038"/>
          </a:xfrm>
          <a:prstGeom prst="rect">
            <a:avLst/>
          </a:prstGeom>
          <a:noFill/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latin typeface="Arial" charset="0"/>
              </a:rPr>
              <a:t>MONITORING DAN EVALUASI</a:t>
            </a:r>
          </a:p>
          <a:p>
            <a:pPr algn="ctr">
              <a:defRPr/>
            </a:pPr>
            <a:r>
              <a:rPr lang="en-US" sz="1000" b="1" dirty="0">
                <a:latin typeface="Arial" charset="0"/>
              </a:rPr>
              <a:t>KEBIJAKAN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417050" y="3784600"/>
            <a:ext cx="37465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91001" y="5879825"/>
            <a:ext cx="2819399" cy="55399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8575">
            <a:solidFill>
              <a:schemeClr val="accent1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1000" b="1" dirty="0" smtClean="0">
              <a:latin typeface="Arial" charset="0"/>
            </a:endParaRPr>
          </a:p>
          <a:p>
            <a:pPr algn="ctr">
              <a:defRPr/>
            </a:pPr>
            <a:r>
              <a:rPr lang="en-US" sz="1000" b="1" dirty="0" smtClean="0">
                <a:latin typeface="Arial" charset="0"/>
              </a:rPr>
              <a:t>FAKTOR </a:t>
            </a:r>
            <a:r>
              <a:rPr lang="en-US" sz="1000" b="1" dirty="0" err="1" smtClean="0">
                <a:latin typeface="Arial" charset="0"/>
              </a:rPr>
              <a:t>FAKTOR</a:t>
            </a:r>
            <a:r>
              <a:rPr lang="en-US" sz="1000" b="1" dirty="0" smtClean="0">
                <a:latin typeface="Arial" charset="0"/>
              </a:rPr>
              <a:t> PENGARUH</a:t>
            </a:r>
          </a:p>
          <a:p>
            <a:pPr algn="ctr">
              <a:defRPr/>
            </a:pPr>
            <a:endParaRPr lang="en-US" sz="1000" b="1" dirty="0"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 rot="16200000">
            <a:off x="5456831" y="5038725"/>
            <a:ext cx="287735" cy="114300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HAKEKAT ANALISIS KEBIJAKAN</a:t>
            </a:r>
            <a:endParaRPr lang="id-ID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921168"/>
            <a:ext cx="891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interplay between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Interests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deas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16444" y="4419600"/>
            <a:ext cx="1668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(John P, 1998)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3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7432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order to understand policymaking, one must consider both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factors as well as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political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PERLU DIPERHATIKAN</a:t>
            </a: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66918" y="4419600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(Andersen, 1984)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2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480" y="381000"/>
            <a:ext cx="10972800" cy="1143000"/>
          </a:xfrm>
        </p:spPr>
        <p:txBody>
          <a:bodyPr/>
          <a:lstStyle/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22860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PELAKU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KONTEKS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KONTEN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kern="0" dirty="0" smtClean="0">
                <a:latin typeface="Tahoma" panose="020B0604030504040204" pitchFamily="34" charset="0"/>
              </a:rPr>
              <a:t>PROSES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KONSEKWENSI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77401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10058400" cy="1143000"/>
          </a:xfrm>
        </p:spPr>
        <p:txBody>
          <a:bodyPr/>
          <a:lstStyle/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PELAKU</a:t>
            </a:r>
            <a:endParaRPr lang="id-ID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3733800" y="2667000"/>
            <a:ext cx="4572000" cy="25908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8970" y="1857653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93708" y="5255697"/>
            <a:ext cx="1740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market</a:t>
            </a:r>
            <a:endParaRPr lang="id-ID" sz="2400" dirty="0"/>
          </a:p>
        </p:txBody>
      </p:sp>
      <p:sp>
        <p:nvSpPr>
          <p:cNvPr id="8" name="Rectangle 7"/>
          <p:cNvSpPr/>
          <p:nvPr/>
        </p:nvSpPr>
        <p:spPr>
          <a:xfrm>
            <a:off x="8361235" y="4978698"/>
            <a:ext cx="26115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Civil society</a:t>
            </a:r>
          </a:p>
        </p:txBody>
      </p:sp>
    </p:spTree>
    <p:extLst>
      <p:ext uri="{BB962C8B-B14F-4D97-AF65-F5344CB8AC3E}">
        <p14:creationId xmlns:p14="http://schemas.microsoft.com/office/powerpoint/2010/main" val="83659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2939" y="457201"/>
            <a:ext cx="8162925" cy="854075"/>
          </a:xfrm>
        </p:spPr>
        <p:txBody>
          <a:bodyPr/>
          <a:lstStyle/>
          <a:p>
            <a:r>
              <a:rPr lang="en-US" altLang="en-US" sz="3000" b="1" dirty="0">
                <a:latin typeface="Tahoma" panose="020B0604030504040204" pitchFamily="34" charset="0"/>
              </a:rPr>
              <a:t>PUBLIC POLICY MAKING ACTORS</a:t>
            </a:r>
            <a:br>
              <a:rPr lang="en-US" altLang="en-US" sz="3000" b="1" dirty="0">
                <a:latin typeface="Tahoma" panose="020B0604030504040204" pitchFamily="34" charset="0"/>
              </a:rPr>
            </a:br>
            <a:r>
              <a:rPr lang="en-US" altLang="en-US" sz="1100" dirty="0">
                <a:latin typeface="Tahoma" panose="020B0604030504040204" pitchFamily="34" charset="0"/>
              </a:rPr>
              <a:t>(ADAPTED FROM KINGDON 1995)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486400" y="1524001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ADMINISTRATION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76600" y="2362201"/>
            <a:ext cx="1447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GOVERNMENT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76600" y="4495801"/>
            <a:ext cx="1447800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OUTSIDE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GOVERNMENT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810000" y="3505200"/>
            <a:ext cx="6172200" cy="0"/>
          </a:xfrm>
          <a:prstGeom prst="line">
            <a:avLst/>
          </a:prstGeom>
          <a:noFill/>
          <a:ln w="412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828800" y="3352801"/>
            <a:ext cx="990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ACTORS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486400" y="2362201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CIVIL SERVANTS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486400" y="2895601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CONGRESS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486400" y="3657601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INTEREST GROUP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486400" y="4114801"/>
            <a:ext cx="3733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ACADEMICS/RESEARCHERS/CONSULTANTS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486400" y="4648201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THE MEDIA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486400" y="5181601"/>
            <a:ext cx="3733800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ELECTIONS RELATED PARTICIPANTS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(CAMPAIGNERS/POLITICAL PARTIES)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486400" y="5943601"/>
            <a:ext cx="1676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PUBLIC OPINION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848600" y="1066801"/>
            <a:ext cx="2209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PRESIDENT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848600" y="1524001"/>
            <a:ext cx="2209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PRESIDENT STAFFS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848600" y="1981201"/>
            <a:ext cx="2209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POLITICAL APPOINTEES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181600" y="1676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51816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7467600" y="121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124200" y="2514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7244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8194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124200" y="4800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3124200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7162800" y="167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74676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181600" y="167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1816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74676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74676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51816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724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51816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51816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51816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51816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51816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19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19400" y="1828800"/>
            <a:ext cx="5486400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Situasi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Kondisi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Struktural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Budaya</a:t>
            </a:r>
            <a:endParaRPr lang="en-GB" altLang="id-ID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98525" lvl="1" indent="-898525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Global </a:t>
            </a:r>
            <a:r>
              <a:rPr lang="en-GB" altLang="id-ID" sz="24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GB" altLang="id-ID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Universal</a:t>
            </a:r>
            <a:endParaRPr lang="en-GB" altLang="id-ID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10591800" cy="1143000"/>
          </a:xfrm>
        </p:spPr>
        <p:txBody>
          <a:bodyPr/>
          <a:lstStyle/>
          <a:p>
            <a:r>
              <a:rPr lang="en-US" altLang="en-US" sz="3200" b="1" dirty="0" smtClean="0">
                <a:latin typeface="Tahoma" panose="020B0604030504040204" pitchFamily="34" charset="0"/>
              </a:rPr>
              <a:t>2.	KONTEKS</a:t>
            </a:r>
            <a:r>
              <a:rPr lang="en-US" altLang="en-US" sz="3200" b="1" dirty="0">
                <a:latin typeface="Tahoma" panose="020B0604030504040204" pitchFamily="34" charset="0"/>
              </a:rPr>
              <a:t/>
            </a:r>
            <a:br>
              <a:rPr lang="en-US" altLang="en-US" sz="3200" b="1" dirty="0">
                <a:latin typeface="Tahoma" panose="020B0604030504040204" pitchFamily="34" charset="0"/>
              </a:rPr>
            </a:br>
            <a:endParaRPr lang="en-US" altLang="en-US" sz="3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1671</TotalTime>
  <Words>863</Words>
  <Application>Microsoft Office PowerPoint</Application>
  <PresentationFormat>Widescreen</PresentationFormat>
  <Paragraphs>177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Book Antiqua</vt:lpstr>
      <vt:lpstr>Bookman Old Style</vt:lpstr>
      <vt:lpstr>Calibri</vt:lpstr>
      <vt:lpstr>Haettenschweiler</vt:lpstr>
      <vt:lpstr>Tahoma</vt:lpstr>
      <vt:lpstr>Tempus Sans ITC</vt:lpstr>
      <vt:lpstr>Times New Roman</vt:lpstr>
      <vt:lpstr>Wingdings</vt:lpstr>
      <vt:lpstr>Watermark</vt:lpstr>
      <vt:lpstr>FAKTOR FAKTOR YANG BERPENGARUH PADA ANALISIS KEBIJAKAN PUBLIK</vt:lpstr>
      <vt:lpstr>FAKTOR FAKTOR PENGARUH</vt:lpstr>
      <vt:lpstr>FAKTOR FAKTOR PENGARUH ANALISIS KEBIJAKAN</vt:lpstr>
      <vt:lpstr>HAKEKAT ANALISIS KEBIJAKAN</vt:lpstr>
      <vt:lpstr>FAKTOR FAKTOR PERLU DIPERHATIKAN</vt:lpstr>
      <vt:lpstr>FAKTOR FAKTOR</vt:lpstr>
      <vt:lpstr>1. PELAKU</vt:lpstr>
      <vt:lpstr>PUBLIC POLICY MAKING ACTORS (ADAPTED FROM KINGDON 1995)</vt:lpstr>
      <vt:lpstr>2. KONTEKS </vt:lpstr>
      <vt:lpstr>KONTEKS </vt:lpstr>
      <vt:lpstr>3. KONTEN </vt:lpstr>
      <vt:lpstr>KONTEN</vt:lpstr>
      <vt:lpstr>4. KONSEKWENSI</vt:lpstr>
      <vt:lpstr>PowerPoint Presentation</vt:lpstr>
      <vt:lpstr>SIKLUS KEBIJAKAN (Lester and Stewart, 2000)</vt:lpstr>
      <vt:lpstr>PEMILIHAN ISYU / AGENDA  (AGENDA SETTING)</vt:lpstr>
      <vt:lpstr>AGAR BERHASIL</vt:lpstr>
      <vt:lpstr>ANALISIS SITUASI POLITIK </vt:lpstr>
      <vt:lpstr>STRATEGI UNTUK PENERAPAN KEBIJAKAN </vt:lpstr>
      <vt:lpstr>ORDERS OF CHANGE </vt:lpstr>
      <vt:lpstr>PENUTUP</vt:lpstr>
      <vt:lpstr>FACTORS INFLUENCING PUBLIC POLICY</vt:lpstr>
      <vt:lpstr>DENGAN DEMIKIAN</vt:lpstr>
      <vt:lpstr>PowerPoint Presentation</vt:lpstr>
    </vt:vector>
  </TitlesOfParts>
  <Company>sespa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PROSES KEBIJAKAN</dc:title>
  <dc:creator>direktur</dc:creator>
  <cp:lastModifiedBy>user</cp:lastModifiedBy>
  <cp:revision>196</cp:revision>
  <cp:lastPrinted>2003-06-27T05:58:10Z</cp:lastPrinted>
  <dcterms:created xsi:type="dcterms:W3CDTF">2001-12-05T09:03:22Z</dcterms:created>
  <dcterms:modified xsi:type="dcterms:W3CDTF">2019-06-27T10:10:07Z</dcterms:modified>
</cp:coreProperties>
</file>