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8" r:id="rId3"/>
    <p:sldId id="257" r:id="rId4"/>
    <p:sldId id="279" r:id="rId5"/>
    <p:sldId id="258" r:id="rId6"/>
    <p:sldId id="259" r:id="rId7"/>
    <p:sldId id="260" r:id="rId8"/>
    <p:sldId id="261" r:id="rId9"/>
    <p:sldId id="262" r:id="rId10"/>
    <p:sldId id="280" r:id="rId11"/>
    <p:sldId id="263" r:id="rId12"/>
    <p:sldId id="264" r:id="rId13"/>
    <p:sldId id="265" r:id="rId14"/>
    <p:sldId id="267" r:id="rId15"/>
    <p:sldId id="268" r:id="rId16"/>
    <p:sldId id="269" r:id="rId17"/>
    <p:sldId id="281" r:id="rId18"/>
    <p:sldId id="270" r:id="rId19"/>
    <p:sldId id="271" r:id="rId20"/>
    <p:sldId id="272" r:id="rId21"/>
    <p:sldId id="273" r:id="rId22"/>
    <p:sldId id="282" r:id="rId23"/>
    <p:sldId id="274" r:id="rId24"/>
    <p:sldId id="275" r:id="rId25"/>
    <p:sldId id="276" r:id="rId26"/>
    <p:sldId id="283" r:id="rId2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id-ID" altLang="id-ID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id-ID" altLang="id-ID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id-ID" altLang="id-ID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id-ID" altLang="id-ID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id-ID" altLang="id-ID" sz="240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id-ID" altLang="id-ID" sz="240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id-ID" altLang="id-ID" sz="2400">
                <a:solidFill>
                  <a:srgbClr val="000000"/>
                </a:solidFill>
              </a:endParaRPr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8288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63843F4-5344-4932-8F0C-2C2E92951872}" type="slidenum">
              <a:rPr lang="en-US" altLang="zh-CN">
                <a:solidFill>
                  <a:srgbClr val="1C1C1C"/>
                </a:solidFill>
              </a:rPr>
              <a:pPr/>
              <a:t>‹#›</a:t>
            </a:fld>
            <a:endParaRPr lang="en-US" altLang="zh-CN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52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9A22C-23F5-418C-AECD-CAA35AEBC8F5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04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617539"/>
            <a:ext cx="2601384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617539"/>
            <a:ext cx="7600949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50EAEB-B8E2-43C3-AD2B-39A5F8AC66CC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4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585C8-0F45-46E5-8BDC-8D9DFFED5AB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2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F6CBD2-7085-45BC-A129-B2E9CE0C15C9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7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10DCB-5FBB-42C8-9A2B-26B3609E8FC8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30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BEAEE-4E03-4091-8AD4-43FFA47844DD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38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AB8607-D228-4D51-9535-C6CAE22FDCB3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72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AC3E6-875D-43AE-A4A3-C14A4EECC11E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81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69E8D-80E5-42EF-BAEE-BBAA91701AAD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15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A368B3-171D-4250-98DF-E805F28011EC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49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d-ID" altLang="id-ID" sz="240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d-ID" altLang="id-ID" sz="240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d-ID" altLang="id-ID" sz="240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d-ID" altLang="id-ID" sz="24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d-ID" altLang="id-ID" sz="240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d-ID" altLang="id-ID" sz="240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d-ID" altLang="id-ID" sz="24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617538"/>
            <a:ext cx="103907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3246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DE9E6D9-7A25-4EA0-861A-16485F9DB109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93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0285" y="1807029"/>
            <a:ext cx="10363200" cy="1143000"/>
          </a:xfrm>
        </p:spPr>
        <p:txBody>
          <a:bodyPr/>
          <a:lstStyle/>
          <a:p>
            <a:r>
              <a:rPr lang="id-ID" sz="3200" b="1" dirty="0" smtClean="0"/>
              <a:t>Formulasi dan Implementasi Kebijakan Publik</a:t>
            </a:r>
            <a:endParaRPr lang="id-ID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z="2000" dirty="0" smtClean="0"/>
              <a:t>Deddy S Bratakusumah, PhD</a:t>
            </a:r>
          </a:p>
          <a:p>
            <a:r>
              <a:rPr lang="id-ID" sz="2400" b="1" dirty="0" smtClean="0"/>
              <a:t>2018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3057966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305958"/>
            <a:ext cx="10363200" cy="1362075"/>
          </a:xfrm>
        </p:spPr>
        <p:txBody>
          <a:bodyPr/>
          <a:lstStyle/>
          <a:p>
            <a:r>
              <a:rPr lang="id-ID" sz="3200" dirty="0" smtClean="0"/>
              <a:t>Isyu kebijakan dan agenda setting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99373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193926" y="2166938"/>
            <a:ext cx="8690145" cy="19389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1" lang="en-US" altLang="zh-CN" sz="2400" b="1" dirty="0" smtClean="0">
                <a:solidFill>
                  <a:srgbClr val="000000"/>
                </a:solidFill>
              </a:rPr>
              <a:t>Para Elite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lebih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menyukai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pendapat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yang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sesuai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dengan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kebijakan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ketimbang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opini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publik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endParaRPr kumimoji="1" lang="en-US" altLang="zh-CN" sz="2400" b="1" dirty="0">
              <a:solidFill>
                <a:srgbClr val="00000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1" lang="en-US" altLang="zh-CN" sz="2400" b="1" dirty="0" err="1" smtClean="0">
                <a:solidFill>
                  <a:srgbClr val="000000"/>
                </a:solidFill>
              </a:rPr>
              <a:t>Mereka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percaya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bahwa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para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pembuat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keputusan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bersikap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rasional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terhadap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pendapatnya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.</a:t>
            </a:r>
            <a:endParaRPr kumimoji="1" lang="en-US" altLang="zh-CN" sz="2400" b="1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39143" y="1044513"/>
            <a:ext cx="34738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3200" b="1" dirty="0" err="1" smtClean="0">
                <a:solidFill>
                  <a:srgbClr val="FF0000"/>
                </a:solidFill>
              </a:rPr>
              <a:t>Opini</a:t>
            </a:r>
            <a:r>
              <a:rPr kumimoji="1" lang="id-ID" altLang="zh-CN" sz="32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3200" b="1" dirty="0" err="1" smtClean="0">
                <a:solidFill>
                  <a:srgbClr val="FF0000"/>
                </a:solidFill>
              </a:rPr>
              <a:t>Elit</a:t>
            </a:r>
            <a:endParaRPr kumimoji="1"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92343" y="5671457"/>
            <a:ext cx="1391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00" dirty="0" smtClean="0"/>
              <a:t>(Thomas Dye, 2002) </a:t>
            </a:r>
            <a:endParaRPr lang="id-ID" sz="1000" dirty="0"/>
          </a:p>
        </p:txBody>
      </p:sp>
    </p:spTree>
    <p:extLst>
      <p:ext uri="{BB962C8B-B14F-4D97-AF65-F5344CB8AC3E}">
        <p14:creationId xmlns:p14="http://schemas.microsoft.com/office/powerpoint/2010/main" val="1215852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063298" y="2308452"/>
            <a:ext cx="8865959" cy="267765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400" b="1" dirty="0" smtClean="0">
                <a:solidFill>
                  <a:srgbClr val="FF0000"/>
                </a:solidFill>
              </a:rPr>
              <a:t>A</a:t>
            </a:r>
            <a:r>
              <a:rPr kumimoji="1" lang="en-US" altLang="zh-CN" sz="2400" b="1" dirty="0">
                <a:solidFill>
                  <a:srgbClr val="FF0000"/>
                </a:solidFill>
              </a:rPr>
              <a:t>. </a:t>
            </a:r>
            <a:r>
              <a:rPr kumimoji="1" lang="en-US" altLang="zh-CN" sz="2400" b="1" dirty="0" err="1" smtClean="0">
                <a:solidFill>
                  <a:srgbClr val="FF0000"/>
                </a:solidFill>
              </a:rPr>
              <a:t>Menciptakan</a:t>
            </a:r>
            <a:r>
              <a:rPr kumimoji="1" lang="en-US" altLang="zh-CN" sz="24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FF0000"/>
                </a:solidFill>
              </a:rPr>
              <a:t>Isyu</a:t>
            </a:r>
            <a:r>
              <a:rPr kumimoji="1" lang="en-US" altLang="zh-CN" sz="2400" b="1" dirty="0" smtClean="0">
                <a:solidFill>
                  <a:srgbClr val="FF0000"/>
                </a:solidFill>
              </a:rPr>
              <a:t>,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didramatisir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,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digunjingkan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,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dan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menekan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pemerintah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untuk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mengatasinya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,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ini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merupakan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taktik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politik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,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taktik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untuk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masuk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dalam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agenda setting</a:t>
            </a:r>
            <a:r>
              <a:rPr kumimoji="1" lang="en-US" altLang="zh-CN" sz="2400" b="1" dirty="0">
                <a:solidFill>
                  <a:srgbClr val="000000"/>
                </a:solidFill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400" b="1" dirty="0">
                <a:solidFill>
                  <a:srgbClr val="FF0000"/>
                </a:solidFill>
              </a:rPr>
              <a:t>B. </a:t>
            </a:r>
            <a:r>
              <a:rPr kumimoji="1" lang="en-US" altLang="zh-CN" sz="2400" b="1" dirty="0" smtClean="0">
                <a:solidFill>
                  <a:srgbClr val="FF0000"/>
                </a:solidFill>
                <a:latin typeface="Times New Roman"/>
              </a:rPr>
              <a:t>“</a:t>
            </a:r>
            <a:r>
              <a:rPr kumimoji="1" lang="en-US" altLang="zh-CN" sz="2400" b="1" dirty="0" err="1" smtClean="0">
                <a:solidFill>
                  <a:srgbClr val="FF0000"/>
                </a:solidFill>
              </a:rPr>
              <a:t>Tak-Memutuskan</a:t>
            </a:r>
            <a:r>
              <a:rPr kumimoji="1" lang="id-ID" altLang="zh-CN" sz="2400" b="1" dirty="0" smtClean="0">
                <a:solidFill>
                  <a:srgbClr val="FF0000"/>
                </a:solidFill>
              </a:rPr>
              <a:t>”</a:t>
            </a:r>
            <a:r>
              <a:rPr kumimoji="1" lang="en-US" altLang="zh-CN" sz="2400" b="1" dirty="0" smtClean="0">
                <a:solidFill>
                  <a:srgbClr val="FF0000"/>
                </a:solidFill>
              </a:rPr>
              <a:t>: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Menggantung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keputusan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,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ini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terjadi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manakala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tokoh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terkenal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,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atau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politisi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ikut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menggerakan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masyarakat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atau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ikut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bermain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.</a:t>
            </a:r>
            <a:endParaRPr kumimoji="1" lang="id-ID" altLang="zh-CN" sz="2400" b="1" dirty="0" smtClean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77345" y="939964"/>
            <a:ext cx="47788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000" b="1" dirty="0" smtClean="0">
                <a:solidFill>
                  <a:srgbClr val="FF0000"/>
                </a:solidFill>
              </a:rPr>
              <a:t>Agenda </a:t>
            </a:r>
            <a:r>
              <a:rPr kumimoji="1" lang="en-US" altLang="zh-CN" sz="2000" b="1" dirty="0">
                <a:solidFill>
                  <a:srgbClr val="FF0000"/>
                </a:solidFill>
              </a:rPr>
              <a:t>Setting </a:t>
            </a:r>
            <a:r>
              <a:rPr kumimoji="1" lang="en-US" altLang="zh-CN" sz="2000" b="1" dirty="0" err="1" smtClean="0">
                <a:solidFill>
                  <a:srgbClr val="FF0000"/>
                </a:solidFill>
              </a:rPr>
              <a:t>dan</a:t>
            </a:r>
            <a:r>
              <a:rPr kumimoji="1" lang="en-US" altLang="zh-CN" sz="20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b="1" dirty="0" err="1" smtClean="0">
                <a:solidFill>
                  <a:srgbClr val="FF0000"/>
                </a:solidFill>
              </a:rPr>
              <a:t>Tanpa</a:t>
            </a:r>
            <a:r>
              <a:rPr kumimoji="1" lang="en-US" altLang="zh-CN" sz="20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b="1" dirty="0" err="1" smtClean="0">
                <a:solidFill>
                  <a:srgbClr val="FF0000"/>
                </a:solidFill>
              </a:rPr>
              <a:t>Putusan</a:t>
            </a:r>
            <a:r>
              <a:rPr kumimoji="1" lang="en-US" altLang="zh-CN" sz="2000" b="1" dirty="0" smtClean="0">
                <a:solidFill>
                  <a:srgbClr val="FF0000"/>
                </a:solidFill>
              </a:rPr>
              <a:t> </a:t>
            </a:r>
            <a:endParaRPr kumimoji="1" lang="en-US" altLang="zh-CN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31829" y="5954486"/>
            <a:ext cx="1391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00" dirty="0" smtClean="0"/>
              <a:t>(Thomas Dye, 2002) </a:t>
            </a:r>
            <a:endParaRPr lang="id-ID" sz="1000" dirty="0"/>
          </a:p>
        </p:txBody>
      </p:sp>
    </p:spTree>
    <p:extLst>
      <p:ext uri="{BB962C8B-B14F-4D97-AF65-F5344CB8AC3E}">
        <p14:creationId xmlns:p14="http://schemas.microsoft.com/office/powerpoint/2010/main" val="308854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323914" y="2140044"/>
            <a:ext cx="9038851" cy="376160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FF0000"/>
                </a:solidFill>
              </a:rPr>
              <a:t>C.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zh-CN" b="1" dirty="0" err="1">
                <a:solidFill>
                  <a:srgbClr val="FF0000"/>
                </a:solidFill>
              </a:rPr>
              <a:t>Memobilisasi</a:t>
            </a:r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 err="1">
                <a:solidFill>
                  <a:srgbClr val="FF0000"/>
                </a:solidFill>
              </a:rPr>
              <a:t>Kerancuan</a:t>
            </a:r>
            <a:r>
              <a:rPr lang="en-US" altLang="zh-CN" b="1" dirty="0">
                <a:solidFill>
                  <a:srgbClr val="FF0000"/>
                </a:solidFill>
              </a:rPr>
              <a:t>":</a:t>
            </a:r>
            <a:r>
              <a:rPr lang="en-US" altLang="zh-CN" b="1" dirty="0">
                <a:solidFill>
                  <a:srgbClr val="000000"/>
                </a:solidFill>
              </a:rPr>
              <a:t> </a:t>
            </a:r>
            <a:r>
              <a:rPr lang="en-US" altLang="zh-CN" b="1" dirty="0" err="1">
                <a:solidFill>
                  <a:srgbClr val="000000"/>
                </a:solidFill>
              </a:rPr>
              <a:t>Memainkan</a:t>
            </a:r>
            <a:r>
              <a:rPr lang="en-US" altLang="zh-CN" b="1" dirty="0">
                <a:solidFill>
                  <a:srgbClr val="000000"/>
                </a:solidFill>
              </a:rPr>
              <a:t> </a:t>
            </a:r>
            <a:r>
              <a:rPr lang="en-US" altLang="zh-CN" b="1" dirty="0" err="1">
                <a:solidFill>
                  <a:srgbClr val="000000"/>
                </a:solidFill>
              </a:rPr>
              <a:t>suatu</a:t>
            </a:r>
            <a:r>
              <a:rPr lang="en-US" altLang="zh-CN" b="1" dirty="0">
                <a:solidFill>
                  <a:srgbClr val="000000"/>
                </a:solidFill>
              </a:rPr>
              <a:t> </a:t>
            </a:r>
            <a:r>
              <a:rPr lang="en-US" altLang="zh-CN" b="1" dirty="0" err="1">
                <a:solidFill>
                  <a:srgbClr val="000000"/>
                </a:solidFill>
              </a:rPr>
              <a:t>skenario</a:t>
            </a:r>
            <a:r>
              <a:rPr lang="en-US" altLang="zh-CN" b="1" dirty="0">
                <a:solidFill>
                  <a:srgbClr val="000000"/>
                </a:solidFill>
              </a:rPr>
              <a:t> </a:t>
            </a:r>
            <a:r>
              <a:rPr lang="en-US" altLang="zh-CN" b="1" dirty="0" err="1">
                <a:solidFill>
                  <a:srgbClr val="000000"/>
                </a:solidFill>
              </a:rPr>
              <a:t>secara</a:t>
            </a:r>
            <a:r>
              <a:rPr lang="en-US" altLang="zh-CN" b="1" dirty="0">
                <a:solidFill>
                  <a:srgbClr val="000000"/>
                </a:solidFill>
              </a:rPr>
              <a:t> </a:t>
            </a:r>
            <a:r>
              <a:rPr lang="en-US" altLang="zh-CN" b="1" dirty="0" err="1">
                <a:solidFill>
                  <a:srgbClr val="000000"/>
                </a:solidFill>
              </a:rPr>
              <a:t>konsisten</a:t>
            </a:r>
            <a:r>
              <a:rPr lang="en-US" altLang="zh-CN" b="1" dirty="0">
                <a:solidFill>
                  <a:srgbClr val="000000"/>
                </a:solidFill>
              </a:rPr>
              <a:t> </a:t>
            </a:r>
            <a:r>
              <a:rPr lang="en-US" altLang="zh-CN" b="1" dirty="0" err="1">
                <a:solidFill>
                  <a:srgbClr val="000000"/>
                </a:solidFill>
              </a:rPr>
              <a:t>untuk</a:t>
            </a:r>
            <a:r>
              <a:rPr lang="en-US" altLang="zh-CN" b="1" dirty="0">
                <a:solidFill>
                  <a:srgbClr val="000000"/>
                </a:solidFill>
              </a:rPr>
              <a:t> </a:t>
            </a:r>
            <a:r>
              <a:rPr lang="en-US" altLang="zh-CN" b="1" dirty="0" err="1">
                <a:solidFill>
                  <a:srgbClr val="000000"/>
                </a:solidFill>
              </a:rPr>
              <a:t>mengangkat</a:t>
            </a:r>
            <a:r>
              <a:rPr lang="en-US" altLang="zh-CN" b="1" dirty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seseorang</a:t>
            </a:r>
            <a:r>
              <a:rPr lang="en-US" altLang="zh-CN" dirty="0" smtClean="0">
                <a:solidFill>
                  <a:srgbClr val="000000"/>
                </a:solidFill>
              </a:rPr>
              <a:t>:</a:t>
            </a:r>
            <a:endParaRPr lang="en-US" altLang="zh-CN" sz="2348" b="1" dirty="0" smtClean="0">
              <a:solidFill>
                <a:srgbClr val="000000"/>
              </a:solidFill>
            </a:endParaRPr>
          </a:p>
          <a:p>
            <a:pPr marL="363538" indent="-363538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zh-CN" sz="2348" b="1" dirty="0" err="1" smtClean="0">
                <a:solidFill>
                  <a:srgbClr val="000000"/>
                </a:solidFill>
              </a:rPr>
              <a:t>Ini</a:t>
            </a:r>
            <a:r>
              <a:rPr lang="en-US" altLang="zh-CN" sz="2348" b="1" dirty="0" smtClean="0">
                <a:solidFill>
                  <a:srgbClr val="000000"/>
                </a:solidFill>
              </a:rPr>
              <a:t> </a:t>
            </a:r>
            <a:r>
              <a:rPr lang="en-US" altLang="zh-CN" sz="2348" b="1" dirty="0" err="1" smtClean="0">
                <a:solidFill>
                  <a:srgbClr val="000000"/>
                </a:solidFill>
              </a:rPr>
              <a:t>dilakukan</a:t>
            </a:r>
            <a:r>
              <a:rPr lang="en-US" altLang="zh-CN" sz="2348" b="1" dirty="0" smtClean="0">
                <a:solidFill>
                  <a:srgbClr val="000000"/>
                </a:solidFill>
              </a:rPr>
              <a:t> </a:t>
            </a:r>
            <a:r>
              <a:rPr lang="en-US" altLang="zh-CN" sz="2348" b="1" dirty="0" err="1" smtClean="0">
                <a:solidFill>
                  <a:srgbClr val="000000"/>
                </a:solidFill>
              </a:rPr>
              <a:t>manakala</a:t>
            </a:r>
            <a:r>
              <a:rPr lang="en-US" altLang="zh-CN" sz="2348" b="1" dirty="0" smtClean="0">
                <a:solidFill>
                  <a:srgbClr val="000000"/>
                </a:solidFill>
              </a:rPr>
              <a:t> yang </a:t>
            </a:r>
            <a:r>
              <a:rPr lang="en-US" altLang="zh-CN" sz="2348" b="1" dirty="0" err="1" smtClean="0">
                <a:solidFill>
                  <a:srgbClr val="000000"/>
                </a:solidFill>
              </a:rPr>
              <a:t>berkepentingan</a:t>
            </a:r>
            <a:r>
              <a:rPr lang="en-US" altLang="zh-CN" sz="2348" b="1" dirty="0" smtClean="0">
                <a:solidFill>
                  <a:srgbClr val="000000"/>
                </a:solidFill>
              </a:rPr>
              <a:t> </a:t>
            </a:r>
            <a:r>
              <a:rPr lang="en-US" altLang="zh-CN" sz="2348" b="1" dirty="0" err="1" smtClean="0">
                <a:solidFill>
                  <a:srgbClr val="000000"/>
                </a:solidFill>
              </a:rPr>
              <a:t>menyembunyikan</a:t>
            </a:r>
            <a:r>
              <a:rPr lang="en-US" altLang="zh-CN" sz="2348" b="1" dirty="0" smtClean="0">
                <a:solidFill>
                  <a:srgbClr val="000000"/>
                </a:solidFill>
              </a:rPr>
              <a:t> </a:t>
            </a:r>
            <a:r>
              <a:rPr lang="en-US" altLang="zh-CN" sz="2348" b="1" dirty="0" err="1" smtClean="0">
                <a:solidFill>
                  <a:srgbClr val="000000"/>
                </a:solidFill>
              </a:rPr>
              <a:t>masalah</a:t>
            </a:r>
            <a:r>
              <a:rPr lang="en-US" altLang="zh-CN" sz="2348" b="1" dirty="0" smtClean="0">
                <a:solidFill>
                  <a:srgbClr val="000000"/>
                </a:solidFill>
              </a:rPr>
              <a:t> </a:t>
            </a:r>
            <a:r>
              <a:rPr lang="en-US" altLang="zh-CN" sz="2348" b="1" dirty="0" err="1" smtClean="0">
                <a:solidFill>
                  <a:srgbClr val="000000"/>
                </a:solidFill>
              </a:rPr>
              <a:t>karena</a:t>
            </a:r>
            <a:r>
              <a:rPr lang="en-US" altLang="zh-CN" sz="2348" b="1" dirty="0" smtClean="0">
                <a:solidFill>
                  <a:srgbClr val="000000"/>
                </a:solidFill>
              </a:rPr>
              <a:t> </a:t>
            </a:r>
            <a:r>
              <a:rPr lang="en-US" altLang="zh-CN" sz="2348" b="1" dirty="0" err="1" smtClean="0">
                <a:solidFill>
                  <a:srgbClr val="000000"/>
                </a:solidFill>
              </a:rPr>
              <a:t>tidak</a:t>
            </a:r>
            <a:r>
              <a:rPr lang="en-US" altLang="zh-CN" sz="2348" b="1" dirty="0" smtClean="0">
                <a:solidFill>
                  <a:srgbClr val="000000"/>
                </a:solidFill>
              </a:rPr>
              <a:t> </a:t>
            </a:r>
            <a:r>
              <a:rPr lang="en-US" altLang="zh-CN" sz="2348" b="1" dirty="0" err="1" smtClean="0">
                <a:solidFill>
                  <a:srgbClr val="000000"/>
                </a:solidFill>
              </a:rPr>
              <a:t>tertarik</a:t>
            </a:r>
            <a:r>
              <a:rPr lang="en-US" altLang="zh-CN" sz="2348" b="1" dirty="0" smtClean="0">
                <a:solidFill>
                  <a:srgbClr val="000000"/>
                </a:solidFill>
              </a:rPr>
              <a:t> </a:t>
            </a:r>
            <a:r>
              <a:rPr lang="en-US" altLang="zh-CN" sz="2348" b="1" dirty="0" err="1" smtClean="0">
                <a:solidFill>
                  <a:srgbClr val="000000"/>
                </a:solidFill>
              </a:rPr>
              <a:t>dengan</a:t>
            </a:r>
            <a:r>
              <a:rPr lang="en-US" altLang="zh-CN" sz="2348" b="1" dirty="0" smtClean="0">
                <a:solidFill>
                  <a:srgbClr val="000000"/>
                </a:solidFill>
              </a:rPr>
              <a:t> </a:t>
            </a:r>
            <a:r>
              <a:rPr lang="en-US" altLang="zh-CN" sz="2348" b="1" dirty="0" err="1" smtClean="0">
                <a:solidFill>
                  <a:srgbClr val="000000"/>
                </a:solidFill>
              </a:rPr>
              <a:t>masalah</a:t>
            </a:r>
            <a:r>
              <a:rPr lang="en-US" altLang="zh-CN" sz="2348" b="1" dirty="0" smtClean="0">
                <a:solidFill>
                  <a:srgbClr val="000000"/>
                </a:solidFill>
              </a:rPr>
              <a:t> </a:t>
            </a:r>
            <a:r>
              <a:rPr lang="en-US" altLang="zh-CN" sz="2348" b="1" dirty="0" err="1" smtClean="0">
                <a:solidFill>
                  <a:srgbClr val="000000"/>
                </a:solidFill>
              </a:rPr>
              <a:t>tersebut</a:t>
            </a:r>
            <a:r>
              <a:rPr lang="en-US" altLang="zh-CN" sz="2348" b="1" dirty="0" smtClean="0">
                <a:solidFill>
                  <a:srgbClr val="000000"/>
                </a:solidFill>
              </a:rPr>
              <a:t>. </a:t>
            </a:r>
            <a:endParaRPr lang="en-US" altLang="zh-CN" sz="2348" b="1" dirty="0">
              <a:solidFill>
                <a:srgbClr val="000000"/>
              </a:solidFill>
            </a:endParaRPr>
          </a:p>
          <a:p>
            <a:pPr marL="363538" indent="-363538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zh-CN" b="1" dirty="0" err="1" smtClean="0">
                <a:solidFill>
                  <a:srgbClr val="000000"/>
                </a:solidFill>
              </a:rPr>
              <a:t>Manakala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politisi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dan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pejabat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lainnya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tidak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mendukung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isyu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tersebut</a:t>
            </a:r>
            <a:r>
              <a:rPr lang="en-US" altLang="zh-CN" b="1" dirty="0" smtClean="0">
                <a:solidFill>
                  <a:srgbClr val="000000"/>
                </a:solidFill>
              </a:rPr>
              <a:t>. </a:t>
            </a:r>
            <a:endParaRPr lang="en-US" altLang="zh-CN" b="1" dirty="0">
              <a:solidFill>
                <a:srgbClr val="000000"/>
              </a:solidFill>
            </a:endParaRPr>
          </a:p>
          <a:p>
            <a:pPr marL="363538" indent="-363538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zh-CN" b="1" dirty="0" err="1" smtClean="0">
                <a:solidFill>
                  <a:srgbClr val="000000"/>
                </a:solidFill>
              </a:rPr>
              <a:t>Sistem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politik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sendiri</a:t>
            </a:r>
            <a:r>
              <a:rPr lang="en-US" altLang="zh-CN" b="1" dirty="0" smtClean="0">
                <a:solidFill>
                  <a:srgbClr val="000000"/>
                </a:solidFill>
              </a:rPr>
              <a:t> yang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dirancang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untuk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menampung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resolusi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beberapa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isyu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namun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mengganggu</a:t>
            </a:r>
            <a:r>
              <a:rPr lang="en-US" altLang="zh-CN" b="1" dirty="0" smtClean="0">
                <a:solidFill>
                  <a:srgbClr val="000000"/>
                </a:solidFill>
              </a:rPr>
              <a:t> yang lain. </a:t>
            </a:r>
            <a:endParaRPr lang="en-US" altLang="zh-CN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46131" y="6270983"/>
            <a:ext cx="1391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00" dirty="0" smtClean="0"/>
              <a:t>(Thomas Dye, 2002) </a:t>
            </a:r>
            <a:endParaRPr lang="id-ID" sz="1000" dirty="0"/>
          </a:p>
        </p:txBody>
      </p:sp>
      <p:sp>
        <p:nvSpPr>
          <p:cNvPr id="4" name="Rectangle 3"/>
          <p:cNvSpPr/>
          <p:nvPr/>
        </p:nvSpPr>
        <p:spPr>
          <a:xfrm>
            <a:off x="6877345" y="939964"/>
            <a:ext cx="47788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000" b="1" dirty="0" smtClean="0">
                <a:solidFill>
                  <a:srgbClr val="FF0000"/>
                </a:solidFill>
              </a:rPr>
              <a:t>Agenda </a:t>
            </a:r>
            <a:r>
              <a:rPr kumimoji="1" lang="en-US" altLang="zh-CN" sz="2000" b="1" dirty="0">
                <a:solidFill>
                  <a:srgbClr val="FF0000"/>
                </a:solidFill>
              </a:rPr>
              <a:t>Setting </a:t>
            </a:r>
            <a:r>
              <a:rPr kumimoji="1" lang="en-US" altLang="zh-CN" sz="2000" b="1" dirty="0" err="1" smtClean="0">
                <a:solidFill>
                  <a:srgbClr val="FF0000"/>
                </a:solidFill>
              </a:rPr>
              <a:t>dan</a:t>
            </a:r>
            <a:r>
              <a:rPr kumimoji="1" lang="en-US" altLang="zh-CN" sz="20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b="1" dirty="0" err="1" smtClean="0">
                <a:solidFill>
                  <a:srgbClr val="FF0000"/>
                </a:solidFill>
              </a:rPr>
              <a:t>Tanpa</a:t>
            </a:r>
            <a:r>
              <a:rPr kumimoji="1" lang="en-US" altLang="zh-CN" sz="20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b="1" dirty="0" err="1" smtClean="0">
                <a:solidFill>
                  <a:srgbClr val="FF0000"/>
                </a:solidFill>
              </a:rPr>
              <a:t>Putusan</a:t>
            </a:r>
            <a:r>
              <a:rPr kumimoji="1" lang="en-US" altLang="zh-CN" sz="2000" b="1" dirty="0" smtClean="0">
                <a:solidFill>
                  <a:srgbClr val="FF0000"/>
                </a:solidFill>
              </a:rPr>
              <a:t> </a:t>
            </a:r>
            <a:endParaRPr kumimoji="1" lang="en-US" altLang="zh-CN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207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270126" y="2090738"/>
            <a:ext cx="9159874" cy="34163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UcPeriod"/>
              <a:defRPr/>
            </a:pPr>
            <a:r>
              <a:rPr lang="en-US" altLang="zh-CN" b="1" dirty="0" err="1" smtClean="0">
                <a:solidFill>
                  <a:srgbClr val="FF0000"/>
                </a:solidFill>
                <a:latin typeface="Tahoma" pitchFamily="34" charset="0"/>
              </a:rPr>
              <a:t>Televisi</a:t>
            </a:r>
            <a:r>
              <a:rPr lang="en-US" altLang="zh-CN" b="1" dirty="0" smtClean="0">
                <a:solidFill>
                  <a:srgbClr val="FF0000"/>
                </a:solidFill>
                <a:latin typeface="Tahoma" pitchFamily="34" charset="0"/>
              </a:rPr>
              <a:t> (</a:t>
            </a:r>
            <a:r>
              <a:rPr lang="en-US" altLang="zh-CN" b="1" dirty="0" err="1" smtClean="0">
                <a:solidFill>
                  <a:srgbClr val="FF0000"/>
                </a:solidFill>
                <a:latin typeface="Tahoma" pitchFamily="34" charset="0"/>
              </a:rPr>
              <a:t>saat</a:t>
            </a:r>
            <a:r>
              <a:rPr lang="en-US" altLang="zh-CN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  <a:latin typeface="Tahoma" pitchFamily="34" charset="0"/>
              </a:rPr>
              <a:t>itu</a:t>
            </a:r>
            <a:r>
              <a:rPr lang="en-US" altLang="zh-CN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  <a:latin typeface="Tahoma" pitchFamily="34" charset="0"/>
              </a:rPr>
              <a:t>sumber</a:t>
            </a:r>
            <a:r>
              <a:rPr lang="en-US" altLang="zh-CN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  <a:latin typeface="Tahoma" pitchFamily="34" charset="0"/>
              </a:rPr>
              <a:t>bagi</a:t>
            </a:r>
            <a:r>
              <a:rPr lang="en-US" altLang="zh-CN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latin typeface="Tahoma" pitchFamily="34" charset="0"/>
              </a:rPr>
              <a:t>2/3 </a:t>
            </a:r>
            <a:r>
              <a:rPr lang="en-US" altLang="zh-CN" b="1" dirty="0" smtClean="0">
                <a:solidFill>
                  <a:srgbClr val="FF0000"/>
                </a:solidFill>
                <a:latin typeface="Tahoma" pitchFamily="34" charset="0"/>
              </a:rPr>
              <a:t>orang Amerika </a:t>
            </a:r>
            <a:r>
              <a:rPr lang="en-US" altLang="zh-CN" b="1" dirty="0" err="1" smtClean="0">
                <a:solidFill>
                  <a:srgbClr val="FF0000"/>
                </a:solidFill>
                <a:latin typeface="Tahoma" pitchFamily="34" charset="0"/>
              </a:rPr>
              <a:t>mendapatkan</a:t>
            </a:r>
            <a:r>
              <a:rPr lang="en-US" altLang="zh-CN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  <a:latin typeface="Tahoma" pitchFamily="34" charset="0"/>
              </a:rPr>
              <a:t>informasi</a:t>
            </a:r>
            <a:r>
              <a:rPr lang="en-US" altLang="zh-CN" b="1" dirty="0" smtClean="0">
                <a:solidFill>
                  <a:srgbClr val="FF0000"/>
                </a:solidFill>
                <a:latin typeface="Tahoma" pitchFamily="34" charset="0"/>
              </a:rPr>
              <a:t>) </a:t>
            </a:r>
            <a:endParaRPr lang="en-US" altLang="zh-CN" b="1" dirty="0">
              <a:solidFill>
                <a:srgbClr val="FF0000"/>
              </a:solidFill>
              <a:latin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b="1" dirty="0">
              <a:solidFill>
                <a:srgbClr val="FF0000"/>
              </a:solidFill>
              <a:latin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dirty="0">
                <a:solidFill>
                  <a:srgbClr val="FF0000"/>
                </a:solidFill>
                <a:latin typeface="Tahoma" pitchFamily="34" charset="0"/>
              </a:rPr>
              <a:t>B. </a:t>
            </a:r>
            <a:r>
              <a:rPr lang="en-US" altLang="zh-CN" b="1" dirty="0" err="1" smtClean="0">
                <a:solidFill>
                  <a:srgbClr val="FF0000"/>
                </a:solidFill>
                <a:latin typeface="Tahoma" pitchFamily="34" charset="0"/>
              </a:rPr>
              <a:t>Kekuatan</a:t>
            </a:r>
            <a:r>
              <a:rPr lang="en-US" altLang="zh-CN" b="1" dirty="0" smtClean="0">
                <a:solidFill>
                  <a:srgbClr val="FF0000"/>
                </a:solidFill>
                <a:latin typeface="Tahoma" pitchFamily="34" charset="0"/>
              </a:rPr>
              <a:t> Media: </a:t>
            </a:r>
            <a:endParaRPr lang="en-US" altLang="zh-CN" b="1" dirty="0">
              <a:solidFill>
                <a:srgbClr val="FF0000"/>
              </a:solidFill>
              <a:latin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zh-CN" b="1" dirty="0">
                <a:solidFill>
                  <a:srgbClr val="000000"/>
                </a:solidFill>
                <a:latin typeface="Tahoma" pitchFamily="34" charset="0"/>
              </a:rPr>
              <a:t>Media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adalah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pemain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dan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wasit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dalam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politik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endParaRPr lang="en-US" altLang="zh-CN" b="1" dirty="0">
              <a:solidFill>
                <a:srgbClr val="000000"/>
              </a:solidFill>
              <a:latin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Membentuk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agenda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bagi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diskusi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atau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komentar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publik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endParaRPr lang="en-US" altLang="zh-CN" b="1" dirty="0">
              <a:solidFill>
                <a:srgbClr val="000000"/>
              </a:solidFill>
              <a:latin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Berkonsentrasi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pada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sebagian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kecil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masyarakat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endParaRPr lang="en-US" altLang="zh-CN" b="1" dirty="0">
              <a:solidFill>
                <a:srgbClr val="000000"/>
              </a:solidFill>
              <a:latin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Tidak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banyak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berbeda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dalam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menyiarkan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berita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endParaRPr lang="en-US" altLang="zh-CN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7534" y="379678"/>
            <a:ext cx="89421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 dirty="0" smtClean="0">
                <a:solidFill>
                  <a:srgbClr val="FF0000"/>
                </a:solidFill>
                <a:latin typeface="Tahoma" pitchFamily="34" charset="0"/>
              </a:rPr>
              <a:t>Agenda </a:t>
            </a:r>
            <a:r>
              <a:rPr lang="en-US" altLang="zh-CN" sz="3200" b="1" dirty="0">
                <a:solidFill>
                  <a:srgbClr val="FF0000"/>
                </a:solidFill>
                <a:latin typeface="Tahoma" pitchFamily="34" charset="0"/>
              </a:rPr>
              <a:t>S</a:t>
            </a:r>
            <a:r>
              <a:rPr lang="en-US" altLang="zh-CN" sz="3200" b="1" dirty="0" smtClean="0">
                <a:solidFill>
                  <a:srgbClr val="FF0000"/>
                </a:solidFill>
                <a:latin typeface="Tahoma" pitchFamily="34" charset="0"/>
              </a:rPr>
              <a:t>etting 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Tahoma" pitchFamily="34" charset="0"/>
              </a:rPr>
              <a:t>dan</a:t>
            </a:r>
            <a:r>
              <a:rPr lang="en-US" altLang="zh-CN" sz="32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Tahoma" pitchFamily="34" charset="0"/>
              </a:rPr>
              <a:t>Mobilisasi</a:t>
            </a:r>
            <a:r>
              <a:rPr lang="en-US" altLang="zh-CN" sz="32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Tahoma" pitchFamily="34" charset="0"/>
              </a:rPr>
              <a:t>Opini</a:t>
            </a:r>
            <a:r>
              <a:rPr lang="en-US" altLang="zh-CN" sz="3200" b="1" dirty="0" smtClean="0">
                <a:solidFill>
                  <a:srgbClr val="FF0000"/>
                </a:solidFill>
                <a:latin typeface="Tahoma" pitchFamily="34" charset="0"/>
              </a:rPr>
              <a:t>: Media Masa</a:t>
            </a:r>
            <a:endParaRPr lang="en-US" altLang="zh-CN" sz="32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07966" y="6140900"/>
            <a:ext cx="1391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00" dirty="0" smtClean="0"/>
              <a:t>(Thomas Dye, 2002) </a:t>
            </a:r>
            <a:endParaRPr lang="id-ID" sz="1000" dirty="0"/>
          </a:p>
        </p:txBody>
      </p:sp>
    </p:spTree>
    <p:extLst>
      <p:ext uri="{BB962C8B-B14F-4D97-AF65-F5344CB8AC3E}">
        <p14:creationId xmlns:p14="http://schemas.microsoft.com/office/powerpoint/2010/main" val="3115039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518" y="2132026"/>
            <a:ext cx="9578147" cy="378565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FF0000"/>
                </a:solidFill>
              </a:rPr>
              <a:t>C.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Pembuatan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Berita</a:t>
            </a:r>
            <a:r>
              <a:rPr lang="en-US" altLang="zh-CN" b="1" dirty="0" smtClean="0">
                <a:solidFill>
                  <a:srgbClr val="FF0000"/>
                </a:solidFill>
              </a:rPr>
              <a:t>: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Menyangkut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keputusan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penting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tentang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berita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apa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dan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berharga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untuk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disiarkan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b="1" dirty="0">
              <a:solidFill>
                <a:srgbClr val="FF0000"/>
              </a:solidFill>
            </a:endParaRPr>
          </a:p>
          <a:p>
            <a:pPr marL="363538" indent="-363538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zh-CN" b="1" dirty="0" err="1" smtClean="0">
                <a:solidFill>
                  <a:srgbClr val="000000"/>
                </a:solidFill>
              </a:rPr>
              <a:t>Perhatian</a:t>
            </a:r>
            <a:r>
              <a:rPr lang="en-US" altLang="zh-CN" b="1" dirty="0" smtClean="0">
                <a:solidFill>
                  <a:srgbClr val="000000"/>
                </a:solidFill>
              </a:rPr>
              <a:t> Media </a:t>
            </a:r>
            <a:r>
              <a:rPr lang="en-US" altLang="zh-CN" b="1" dirty="0">
                <a:solidFill>
                  <a:srgbClr val="000000"/>
                </a:solidFill>
              </a:rPr>
              <a:t>attention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dapat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mempengaruhi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sikap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dan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isyu</a:t>
            </a:r>
            <a:r>
              <a:rPr lang="en-US" altLang="zh-CN" b="1" dirty="0" smtClean="0">
                <a:solidFill>
                  <a:srgbClr val="000000"/>
                </a:solidFill>
              </a:rPr>
              <a:t>. </a:t>
            </a:r>
            <a:endParaRPr lang="en-US" altLang="zh-CN" b="1" dirty="0">
              <a:solidFill>
                <a:srgbClr val="000000"/>
              </a:solidFill>
            </a:endParaRPr>
          </a:p>
          <a:p>
            <a:pPr marL="363538" indent="-363538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zh-CN" b="1" dirty="0" err="1" smtClean="0">
                <a:solidFill>
                  <a:srgbClr val="000000"/>
                </a:solidFill>
              </a:rPr>
              <a:t>Membuat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masyarakat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gamang</a:t>
            </a:r>
            <a:r>
              <a:rPr lang="en-US" altLang="zh-CN" b="1" dirty="0" smtClean="0">
                <a:solidFill>
                  <a:srgbClr val="000000"/>
                </a:solidFill>
              </a:rPr>
              <a:t> mana yang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penting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dari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isyu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tersebut</a:t>
            </a:r>
            <a:r>
              <a:rPr lang="en-US" altLang="zh-CN" b="1" dirty="0" smtClean="0">
                <a:solidFill>
                  <a:srgbClr val="000000"/>
                </a:solidFill>
              </a:rPr>
              <a:t>, personal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atau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kejadian</a:t>
            </a:r>
            <a:r>
              <a:rPr lang="en-US" altLang="zh-CN" b="1" dirty="0" smtClean="0">
                <a:solidFill>
                  <a:srgbClr val="000000"/>
                </a:solidFill>
              </a:rPr>
              <a:t>. </a:t>
            </a:r>
            <a:endParaRPr lang="en-US" altLang="zh-CN" b="1" dirty="0">
              <a:solidFill>
                <a:srgbClr val="000000"/>
              </a:solidFill>
            </a:endParaRPr>
          </a:p>
          <a:p>
            <a:pPr marL="363538" indent="-363538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zh-CN" b="1" dirty="0" smtClean="0">
                <a:solidFill>
                  <a:srgbClr val="000000"/>
                </a:solidFill>
              </a:rPr>
              <a:t>"</a:t>
            </a:r>
            <a:r>
              <a:rPr lang="en-US" altLang="zh-CN" b="1" dirty="0">
                <a:solidFill>
                  <a:srgbClr val="000000"/>
                </a:solidFill>
              </a:rPr>
              <a:t>Media </a:t>
            </a:r>
            <a:r>
              <a:rPr lang="en-US" altLang="zh-CN" b="1" dirty="0" smtClean="0">
                <a:solidFill>
                  <a:srgbClr val="000000"/>
                </a:solidFill>
              </a:rPr>
              <a:t>Event</a:t>
            </a:r>
            <a:r>
              <a:rPr lang="en-US" altLang="zh-CN" b="1" dirty="0">
                <a:solidFill>
                  <a:srgbClr val="000000"/>
                </a:solidFill>
              </a:rPr>
              <a:t>"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diselenggarakan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terutama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untuk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membuat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liputan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menjadi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atraktif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sehingga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mendapat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perhatian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masyarakat</a:t>
            </a:r>
            <a:r>
              <a:rPr lang="en-US" altLang="zh-CN" b="1" dirty="0" smtClean="0">
                <a:solidFill>
                  <a:srgbClr val="000000"/>
                </a:solidFill>
              </a:rPr>
              <a:t>. </a:t>
            </a:r>
            <a:endParaRPr lang="en-US" altLang="zh-CN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92343" y="6101763"/>
            <a:ext cx="1391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00" dirty="0" smtClean="0"/>
              <a:t>(Thomas Dye, 2002) </a:t>
            </a:r>
            <a:endParaRPr lang="id-ID" sz="1000" dirty="0"/>
          </a:p>
        </p:txBody>
      </p:sp>
      <p:sp>
        <p:nvSpPr>
          <p:cNvPr id="4" name="Rectangle 3"/>
          <p:cNvSpPr/>
          <p:nvPr/>
        </p:nvSpPr>
        <p:spPr>
          <a:xfrm>
            <a:off x="6877345" y="939964"/>
            <a:ext cx="47788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000" b="1" dirty="0" smtClean="0">
                <a:solidFill>
                  <a:srgbClr val="FF0000"/>
                </a:solidFill>
              </a:rPr>
              <a:t>Agenda </a:t>
            </a:r>
            <a:r>
              <a:rPr kumimoji="1" lang="en-US" altLang="zh-CN" sz="2000" b="1" dirty="0">
                <a:solidFill>
                  <a:srgbClr val="FF0000"/>
                </a:solidFill>
              </a:rPr>
              <a:t>Setting </a:t>
            </a:r>
            <a:r>
              <a:rPr kumimoji="1" lang="en-US" altLang="zh-CN" sz="2000" b="1" dirty="0" err="1" smtClean="0">
                <a:solidFill>
                  <a:srgbClr val="FF0000"/>
                </a:solidFill>
              </a:rPr>
              <a:t>dan</a:t>
            </a:r>
            <a:r>
              <a:rPr kumimoji="1" lang="en-US" altLang="zh-CN" sz="20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b="1" dirty="0" err="1" smtClean="0">
                <a:solidFill>
                  <a:srgbClr val="FF0000"/>
                </a:solidFill>
              </a:rPr>
              <a:t>Tanpa</a:t>
            </a:r>
            <a:r>
              <a:rPr kumimoji="1" lang="en-US" altLang="zh-CN" sz="20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b="1" dirty="0" err="1" smtClean="0">
                <a:solidFill>
                  <a:srgbClr val="FF0000"/>
                </a:solidFill>
              </a:rPr>
              <a:t>Putusan</a:t>
            </a:r>
            <a:r>
              <a:rPr kumimoji="1" lang="en-US" altLang="zh-CN" sz="2000" b="1" dirty="0" smtClean="0">
                <a:solidFill>
                  <a:srgbClr val="FF0000"/>
                </a:solidFill>
              </a:rPr>
              <a:t> </a:t>
            </a:r>
            <a:endParaRPr kumimoji="1" lang="en-US" altLang="zh-CN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846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270126" y="2090738"/>
            <a:ext cx="9052298" cy="30469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FF0000"/>
                </a:solidFill>
              </a:rPr>
              <a:t>D.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Efek</a:t>
            </a:r>
            <a:r>
              <a:rPr lang="en-US" altLang="zh-CN" b="1" dirty="0" smtClean="0">
                <a:solidFill>
                  <a:srgbClr val="FF0000"/>
                </a:solidFill>
              </a:rPr>
              <a:t> Media: </a:t>
            </a:r>
            <a:endParaRPr lang="en-US" altLang="zh-CN" b="1" dirty="0">
              <a:solidFill>
                <a:srgbClr val="FF0000"/>
              </a:solidFill>
            </a:endParaRPr>
          </a:p>
          <a:p>
            <a:pPr marL="363538" indent="-363538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zh-CN" b="1" dirty="0" err="1" smtClean="0">
                <a:solidFill>
                  <a:srgbClr val="000000"/>
                </a:solidFill>
              </a:rPr>
              <a:t>Pengidentifikasi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isyu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dan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penentu</a:t>
            </a:r>
            <a:r>
              <a:rPr lang="en-US" altLang="zh-CN" b="1" dirty="0" smtClean="0">
                <a:solidFill>
                  <a:srgbClr val="000000"/>
                </a:solidFill>
              </a:rPr>
              <a:t> agenda setting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bagi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pembuat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kebijakan</a:t>
            </a:r>
            <a:r>
              <a:rPr lang="en-US" altLang="zh-CN" b="1" dirty="0" smtClean="0">
                <a:solidFill>
                  <a:srgbClr val="000000"/>
                </a:solidFill>
              </a:rPr>
              <a:t>. </a:t>
            </a:r>
            <a:endParaRPr lang="en-US" altLang="zh-CN" b="1" dirty="0">
              <a:solidFill>
                <a:srgbClr val="000000"/>
              </a:solidFill>
            </a:endParaRPr>
          </a:p>
          <a:p>
            <a:pPr marL="363538" indent="-363538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zh-CN" b="1" dirty="0" err="1" smtClean="0">
                <a:solidFill>
                  <a:srgbClr val="000000"/>
                </a:solidFill>
              </a:rPr>
              <a:t>Mempengaruhi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sikap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dan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pandangan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terhadap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kebijakan</a:t>
            </a:r>
            <a:r>
              <a:rPr lang="en-US" altLang="zh-CN" b="1" dirty="0" smtClean="0">
                <a:solidFill>
                  <a:srgbClr val="000000"/>
                </a:solidFill>
              </a:rPr>
              <a:t>. </a:t>
            </a:r>
            <a:endParaRPr lang="en-US" altLang="zh-CN" b="1" dirty="0">
              <a:solidFill>
                <a:srgbClr val="000000"/>
              </a:solidFill>
            </a:endParaRPr>
          </a:p>
          <a:p>
            <a:pPr marL="363538" indent="-363538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zh-CN" b="1" dirty="0" err="1" smtClean="0">
                <a:solidFill>
                  <a:srgbClr val="000000"/>
                </a:solidFill>
              </a:rPr>
              <a:t>Merubah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tindakan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masyarakat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dan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pembuat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keputusan</a:t>
            </a:r>
            <a:r>
              <a:rPr lang="en-US" altLang="zh-CN" b="1" dirty="0">
                <a:solidFill>
                  <a:srgbClr val="000000"/>
                </a:solidFill>
              </a:rPr>
              <a:t>.</a:t>
            </a:r>
          </a:p>
          <a:p>
            <a:pPr marL="363538" indent="-363538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zh-CN" b="1" dirty="0" err="1" smtClean="0">
                <a:solidFill>
                  <a:srgbClr val="000000"/>
                </a:solidFill>
              </a:rPr>
              <a:t>Kekuatan</a:t>
            </a:r>
            <a:r>
              <a:rPr lang="en-US" altLang="zh-CN" b="1" dirty="0" smtClean="0">
                <a:solidFill>
                  <a:srgbClr val="000000"/>
                </a:solidFill>
              </a:rPr>
              <a:t> TV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terletak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pada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penentuan</a:t>
            </a:r>
            <a:r>
              <a:rPr lang="en-US" altLang="zh-CN" b="1" dirty="0" smtClean="0">
                <a:solidFill>
                  <a:srgbClr val="000000"/>
                </a:solidFill>
              </a:rPr>
              <a:t> agenda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bagi</a:t>
            </a:r>
            <a:r>
              <a:rPr lang="en-US" altLang="zh-CN" b="1" dirty="0" smtClean="0">
                <a:solidFill>
                  <a:srgbClr val="000000"/>
                </a:solidFill>
              </a:rPr>
              <a:t> para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pengambil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keputusan</a:t>
            </a:r>
            <a:r>
              <a:rPr lang="en-US" altLang="zh-CN" b="1" dirty="0" smtClean="0">
                <a:solidFill>
                  <a:srgbClr val="000000"/>
                </a:solidFill>
              </a:rPr>
              <a:t>.</a:t>
            </a:r>
            <a:endParaRPr lang="en-US" altLang="zh-CN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92343" y="5671457"/>
            <a:ext cx="1391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00" dirty="0" smtClean="0"/>
              <a:t>(Thomas Dye, 2002) </a:t>
            </a:r>
            <a:endParaRPr lang="id-ID" sz="1000" dirty="0"/>
          </a:p>
        </p:txBody>
      </p:sp>
      <p:sp>
        <p:nvSpPr>
          <p:cNvPr id="4" name="Rectangle 3"/>
          <p:cNvSpPr/>
          <p:nvPr/>
        </p:nvSpPr>
        <p:spPr>
          <a:xfrm>
            <a:off x="6877345" y="939964"/>
            <a:ext cx="47788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000" b="1" dirty="0" smtClean="0">
                <a:solidFill>
                  <a:srgbClr val="FF0000"/>
                </a:solidFill>
              </a:rPr>
              <a:t>Agenda </a:t>
            </a:r>
            <a:r>
              <a:rPr kumimoji="1" lang="en-US" altLang="zh-CN" sz="2000" b="1" dirty="0">
                <a:solidFill>
                  <a:srgbClr val="FF0000"/>
                </a:solidFill>
              </a:rPr>
              <a:t>Setting </a:t>
            </a:r>
            <a:r>
              <a:rPr kumimoji="1" lang="en-US" altLang="zh-CN" sz="2000" b="1" dirty="0" err="1" smtClean="0">
                <a:solidFill>
                  <a:srgbClr val="FF0000"/>
                </a:solidFill>
              </a:rPr>
              <a:t>dan</a:t>
            </a:r>
            <a:r>
              <a:rPr kumimoji="1" lang="en-US" altLang="zh-CN" sz="20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b="1" dirty="0" err="1" smtClean="0">
                <a:solidFill>
                  <a:srgbClr val="FF0000"/>
                </a:solidFill>
              </a:rPr>
              <a:t>Tanpa</a:t>
            </a:r>
            <a:r>
              <a:rPr kumimoji="1" lang="en-US" altLang="zh-CN" sz="20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b="1" dirty="0" err="1" smtClean="0">
                <a:solidFill>
                  <a:srgbClr val="FF0000"/>
                </a:solidFill>
              </a:rPr>
              <a:t>Putusan</a:t>
            </a:r>
            <a:r>
              <a:rPr kumimoji="1" lang="en-US" altLang="zh-CN" sz="2000" b="1" dirty="0" smtClean="0">
                <a:solidFill>
                  <a:srgbClr val="FF0000"/>
                </a:solidFill>
              </a:rPr>
              <a:t> </a:t>
            </a:r>
            <a:endParaRPr kumimoji="1" lang="en-US" altLang="zh-CN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146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305958"/>
            <a:ext cx="10363200" cy="1362075"/>
          </a:xfrm>
        </p:spPr>
        <p:txBody>
          <a:bodyPr/>
          <a:lstStyle/>
          <a:p>
            <a:r>
              <a:rPr lang="id-ID" sz="3200" dirty="0" smtClean="0"/>
              <a:t>Formulasi dan legitimasi kebijakan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4033463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796143" y="2056948"/>
            <a:ext cx="9644743" cy="378565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UcPeriod"/>
              <a:defRPr/>
            </a:pPr>
            <a:r>
              <a:rPr lang="en-US" altLang="zh-CN" b="1" dirty="0" err="1" smtClean="0">
                <a:solidFill>
                  <a:srgbClr val="FF0000"/>
                </a:solidFill>
                <a:latin typeface="Tahoma" pitchFamily="34" charset="0"/>
              </a:rPr>
              <a:t>Formulasi</a:t>
            </a:r>
            <a:r>
              <a:rPr lang="en-US" altLang="zh-CN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  <a:latin typeface="Tahoma" pitchFamily="34" charset="0"/>
              </a:rPr>
              <a:t>Kebijakan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adalah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pembuatan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alternative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kebijakan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terkait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masalah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yang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terdapat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pada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masyarakat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. </a:t>
            </a:r>
            <a:endParaRPr lang="en-US" altLang="zh-CN" b="1" dirty="0">
              <a:solidFill>
                <a:srgbClr val="000000"/>
              </a:solidFill>
              <a:latin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dirty="0">
                <a:solidFill>
                  <a:srgbClr val="FF0000"/>
                </a:solidFill>
                <a:latin typeface="Tahoma" pitchFamily="34" charset="0"/>
              </a:rPr>
              <a:t>B. </a:t>
            </a:r>
            <a:r>
              <a:rPr lang="en-US" altLang="zh-CN" b="1" dirty="0" err="1" smtClean="0">
                <a:solidFill>
                  <a:srgbClr val="FF0000"/>
                </a:solidFill>
                <a:latin typeface="Tahoma" pitchFamily="34" charset="0"/>
              </a:rPr>
              <a:t>Aktor</a:t>
            </a:r>
            <a:r>
              <a:rPr lang="en-US" altLang="zh-CN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  <a:latin typeface="Tahoma" pitchFamily="34" charset="0"/>
              </a:rPr>
              <a:t>Utama</a:t>
            </a:r>
            <a:r>
              <a:rPr lang="en-US" altLang="zh-CN" b="1" dirty="0" smtClean="0">
                <a:solidFill>
                  <a:srgbClr val="FF0000"/>
                </a:solidFill>
                <a:latin typeface="Tahoma" pitchFamily="34" charset="0"/>
              </a:rPr>
              <a:t>: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>
                <a:solidFill>
                  <a:srgbClr val="000000"/>
                </a:solidFill>
                <a:latin typeface="Tahoma" pitchFamily="34" charset="0"/>
              </a:rPr>
              <a:t>President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dan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birokrat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diharapkan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menjadi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inisiator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kebijakan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dan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parlemen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menjadi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penengahnya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. </a:t>
            </a:r>
            <a:endParaRPr lang="en-US" altLang="zh-CN" b="1" dirty="0">
              <a:solidFill>
                <a:srgbClr val="000000"/>
              </a:solidFill>
              <a:latin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dirty="0">
                <a:solidFill>
                  <a:srgbClr val="FF0000"/>
                </a:solidFill>
                <a:latin typeface="Tahoma" pitchFamily="34" charset="0"/>
              </a:rPr>
              <a:t>C. </a:t>
            </a:r>
            <a:r>
              <a:rPr lang="en-US" altLang="zh-CN" b="1" dirty="0" err="1" smtClean="0">
                <a:solidFill>
                  <a:srgbClr val="FF0000"/>
                </a:solidFill>
                <a:latin typeface="Tahoma" pitchFamily="34" charset="0"/>
              </a:rPr>
              <a:t>Kelompok</a:t>
            </a:r>
            <a:r>
              <a:rPr lang="en-US" altLang="zh-CN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  <a:latin typeface="Tahoma" pitchFamily="34" charset="0"/>
              </a:rPr>
              <a:t>Kepentingan</a:t>
            </a:r>
            <a:r>
              <a:rPr lang="en-US" altLang="zh-CN" b="1" dirty="0" smtClean="0">
                <a:solidFill>
                  <a:srgbClr val="FF0000"/>
                </a:solidFill>
                <a:latin typeface="Tahoma" pitchFamily="34" charset="0"/>
              </a:rPr>
              <a:t>: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Menyusun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kebijakannya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sendiri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atau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bekerjasama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dengan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anggota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parlemen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dirty="0" smtClean="0">
                <a:solidFill>
                  <a:srgbClr val="FF0000"/>
                </a:solidFill>
                <a:latin typeface="Tahoma" pitchFamily="34" charset="0"/>
              </a:rPr>
              <a:t>D. </a:t>
            </a:r>
            <a:r>
              <a:rPr lang="en-US" altLang="zh-CN" b="1" dirty="0" err="1" smtClean="0">
                <a:solidFill>
                  <a:srgbClr val="FF0000"/>
                </a:solidFill>
                <a:latin typeface="Tahoma" pitchFamily="34" charset="0"/>
              </a:rPr>
              <a:t>Staf</a:t>
            </a:r>
            <a:r>
              <a:rPr lang="en-US" altLang="zh-CN" b="1" dirty="0" smtClean="0">
                <a:solidFill>
                  <a:srgbClr val="FF0000"/>
                </a:solidFill>
                <a:latin typeface="Tahoma" pitchFamily="34" charset="0"/>
              </a:rPr>
              <a:t> Ahli </a:t>
            </a:r>
            <a:r>
              <a:rPr lang="en-US" altLang="zh-CN" b="1" dirty="0" err="1">
                <a:solidFill>
                  <a:srgbClr val="FF0000"/>
                </a:solidFill>
                <a:latin typeface="Tahoma" pitchFamily="34" charset="0"/>
              </a:rPr>
              <a:t>A</a:t>
            </a:r>
            <a:r>
              <a:rPr lang="en-US" altLang="zh-CN" b="1" dirty="0" err="1" smtClean="0">
                <a:solidFill>
                  <a:srgbClr val="FF0000"/>
                </a:solidFill>
                <a:latin typeface="Tahoma" pitchFamily="34" charset="0"/>
              </a:rPr>
              <a:t>nggota</a:t>
            </a:r>
            <a:r>
              <a:rPr lang="en-US" altLang="zh-CN" b="1" dirty="0" smtClean="0">
                <a:solidFill>
                  <a:srgbClr val="FF0000"/>
                </a:solidFill>
                <a:latin typeface="Tahoma" pitchFamily="34" charset="0"/>
              </a:rPr>
              <a:t>: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Merefleksikan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pandangan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dari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bossnya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,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meriset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isyu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,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mengacarakan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dengan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perdapat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,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mengundah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pakar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untuk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memberi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masukan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, 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dan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membuat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rancangan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  <a:latin typeface="Tahoma" pitchFamily="34" charset="0"/>
              </a:rPr>
              <a:t>undang-undang</a:t>
            </a:r>
            <a:r>
              <a:rPr lang="en-US" altLang="zh-CN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endParaRPr lang="en-US" altLang="zh-CN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04137" y="1099848"/>
            <a:ext cx="45143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 dirty="0" smtClean="0">
                <a:solidFill>
                  <a:srgbClr val="FF0000"/>
                </a:solidFill>
                <a:latin typeface="Tahoma" pitchFamily="34" charset="0"/>
              </a:rPr>
              <a:t>Formula</a:t>
            </a:r>
            <a:r>
              <a:rPr lang="id-ID" altLang="zh-CN" sz="3200" b="1" dirty="0" smtClean="0">
                <a:solidFill>
                  <a:srgbClr val="FF0000"/>
                </a:solidFill>
                <a:latin typeface="Tahoma" pitchFamily="34" charset="0"/>
              </a:rPr>
              <a:t>si Kebijakan</a:t>
            </a:r>
            <a:r>
              <a:rPr lang="en-US" altLang="zh-CN" sz="32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en-US" altLang="zh-CN" sz="32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78896" y="6214925"/>
            <a:ext cx="1391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00" dirty="0" smtClean="0"/>
              <a:t>(Thomas Dye, 2002) </a:t>
            </a:r>
            <a:endParaRPr lang="id-ID" sz="1000" dirty="0"/>
          </a:p>
        </p:txBody>
      </p:sp>
    </p:spTree>
    <p:extLst>
      <p:ext uri="{BB962C8B-B14F-4D97-AF65-F5344CB8AC3E}">
        <p14:creationId xmlns:p14="http://schemas.microsoft.com/office/powerpoint/2010/main" val="640658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747612" y="2210481"/>
            <a:ext cx="9617074" cy="19389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defTabSz="44608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FF0000"/>
                </a:solidFill>
              </a:rPr>
              <a:t>E. </a:t>
            </a:r>
            <a:r>
              <a:rPr lang="id-ID" altLang="zh-CN" b="1" dirty="0" smtClean="0">
                <a:solidFill>
                  <a:srgbClr val="FF0000"/>
                </a:solidFill>
              </a:rPr>
              <a:t>	</a:t>
            </a:r>
            <a:r>
              <a:rPr lang="en-US" altLang="zh-CN" b="1" dirty="0" smtClean="0">
                <a:solidFill>
                  <a:srgbClr val="FF0000"/>
                </a:solidFill>
              </a:rPr>
              <a:t>“Think Tanks”: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Organisasi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pemrakarsa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kebijakan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adalah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pusat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koordinasi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pada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saat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pembuatan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kebijakan</a:t>
            </a:r>
            <a:r>
              <a:rPr lang="en-US" altLang="zh-CN" b="1" dirty="0" smtClean="0">
                <a:solidFill>
                  <a:srgbClr val="000000"/>
                </a:solidFill>
              </a:rPr>
              <a:t>;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mereka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mempertemukan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pebisnis</a:t>
            </a:r>
            <a:r>
              <a:rPr lang="en-US" altLang="zh-CN" b="1" dirty="0" smtClean="0">
                <a:solidFill>
                  <a:srgbClr val="000000"/>
                </a:solidFill>
              </a:rPr>
              <a:t>, media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masssa</a:t>
            </a:r>
            <a:r>
              <a:rPr lang="en-US" altLang="zh-CN" b="1" dirty="0" smtClean="0">
                <a:solidFill>
                  <a:srgbClr val="000000"/>
                </a:solidFill>
              </a:rPr>
              <a:t>,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pejabat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pemerintah</a:t>
            </a:r>
            <a:r>
              <a:rPr lang="en-US" altLang="zh-CN" b="1" dirty="0" smtClean="0">
                <a:solidFill>
                  <a:srgbClr val="000000"/>
                </a:solidFill>
              </a:rPr>
              <a:t>,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dan</a:t>
            </a:r>
            <a:r>
              <a:rPr lang="en-US" altLang="zh-CN" b="1" dirty="0" smtClean="0">
                <a:solidFill>
                  <a:srgbClr val="000000"/>
                </a:solidFill>
              </a:rPr>
              <a:t> para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ahli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untuk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menghasilkan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konsensus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langkah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apa</a:t>
            </a:r>
            <a:r>
              <a:rPr lang="en-US" altLang="zh-CN" b="1" dirty="0" smtClean="0">
                <a:solidFill>
                  <a:srgbClr val="000000"/>
                </a:solidFill>
              </a:rPr>
              <a:t> yang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harus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dilakukan</a:t>
            </a:r>
            <a:r>
              <a:rPr lang="en-US" altLang="zh-CN" b="1" dirty="0" smtClean="0">
                <a:solidFill>
                  <a:srgbClr val="000000"/>
                </a:solidFill>
              </a:rPr>
              <a:t>. </a:t>
            </a:r>
            <a:endParaRPr lang="en-US" altLang="zh-CN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92343" y="5671457"/>
            <a:ext cx="1391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00" dirty="0" smtClean="0"/>
              <a:t>(Thomas Dye, 2002) </a:t>
            </a:r>
            <a:endParaRPr lang="id-ID" sz="1000" dirty="0"/>
          </a:p>
        </p:txBody>
      </p:sp>
      <p:sp>
        <p:nvSpPr>
          <p:cNvPr id="2" name="Rectangle 1"/>
          <p:cNvSpPr/>
          <p:nvPr/>
        </p:nvSpPr>
        <p:spPr>
          <a:xfrm>
            <a:off x="8879996" y="895491"/>
            <a:ext cx="28889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ahoma" pitchFamily="34" charset="0"/>
              </a:rPr>
              <a:t>Formula</a:t>
            </a:r>
            <a:r>
              <a:rPr lang="id-ID" altLang="zh-CN" sz="2000" b="1" dirty="0">
                <a:solidFill>
                  <a:srgbClr val="FF0000"/>
                </a:solidFill>
                <a:latin typeface="Tahoma" pitchFamily="34" charset="0"/>
              </a:rPr>
              <a:t>si Kebijakan</a:t>
            </a:r>
            <a:r>
              <a:rPr lang="en-US" altLang="zh-CN" sz="2000" b="1" dirty="0">
                <a:solidFill>
                  <a:srgbClr val="FF0000"/>
                </a:solidFill>
                <a:latin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5113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305958"/>
            <a:ext cx="10363200" cy="1362075"/>
          </a:xfrm>
        </p:spPr>
        <p:txBody>
          <a:bodyPr/>
          <a:lstStyle/>
          <a:p>
            <a:r>
              <a:rPr lang="id-ID" sz="3200" dirty="0" smtClean="0"/>
              <a:t>Penyusunan kebijakan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142099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193926" y="2090738"/>
            <a:ext cx="8985703" cy="34163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 sz="2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400" b="1" dirty="0" err="1" smtClean="0">
                <a:solidFill>
                  <a:srgbClr val="000000"/>
                </a:solidFill>
              </a:rPr>
              <a:t>Peran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Pembuat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Kebijakan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: </a:t>
            </a:r>
            <a:endParaRPr kumimoji="1" lang="en-US" altLang="zh-CN" sz="2400" b="1" dirty="0">
              <a:solidFill>
                <a:srgbClr val="00000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AutoNum type="alphaUcPeriod"/>
              <a:defRPr/>
            </a:pPr>
            <a:r>
              <a:rPr kumimoji="1" lang="en-US" altLang="zh-CN" sz="2400" b="1" dirty="0" err="1" smtClean="0">
                <a:solidFill>
                  <a:srgbClr val="000000"/>
                </a:solidFill>
              </a:rPr>
              <a:t>Presiden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, </a:t>
            </a:r>
            <a:r>
              <a:rPr kumimoji="1" lang="en-US" altLang="zh-CN" sz="2400" b="1" smtClean="0">
                <a:solidFill>
                  <a:srgbClr val="000000"/>
                </a:solidFill>
              </a:rPr>
              <a:t>Parlemen, </a:t>
            </a:r>
            <a:r>
              <a:rPr kumimoji="1" lang="en-US" altLang="zh-CN" sz="2400" b="1" dirty="0">
                <a:solidFill>
                  <a:srgbClr val="000000"/>
                </a:solidFill>
              </a:rPr>
              <a:t>congressional committees, </a:t>
            </a:r>
            <a:endParaRPr kumimoji="1" lang="id-ID" altLang="zh-CN" sz="24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id-ID" altLang="zh-CN" sz="2400" b="1" dirty="0" smtClean="0">
                <a:solidFill>
                  <a:srgbClr val="000000"/>
                </a:solidFill>
              </a:rPr>
              <a:t>     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and </a:t>
            </a:r>
            <a:r>
              <a:rPr kumimoji="1" lang="en-US" altLang="zh-CN" sz="2400" b="1" dirty="0">
                <a:solidFill>
                  <a:srgbClr val="000000"/>
                </a:solidFill>
              </a:rPr>
              <a:t>interest groups are main focus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400" b="1" dirty="0">
                <a:solidFill>
                  <a:srgbClr val="000000"/>
                </a:solidFill>
              </a:rPr>
              <a:t>B. The open, public, stage of policymaking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400" b="1" dirty="0">
                <a:solidFill>
                  <a:srgbClr val="000000"/>
                </a:solidFill>
              </a:rPr>
              <a:t>C. Conclude it is a process of bargaining, competition, </a:t>
            </a:r>
            <a:r>
              <a:rPr kumimoji="1" lang="id-ID" altLang="zh-CN" sz="2400" b="1" dirty="0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id-ID" altLang="zh-CN" sz="2400" b="1" dirty="0">
                <a:solidFill>
                  <a:srgbClr val="000000"/>
                </a:solidFill>
              </a:rPr>
              <a:t> </a:t>
            </a:r>
            <a:r>
              <a:rPr kumimoji="1" lang="id-ID" altLang="zh-CN" sz="2400" b="1" dirty="0" smtClean="0">
                <a:solidFill>
                  <a:srgbClr val="000000"/>
                </a:solidFill>
              </a:rPr>
              <a:t>    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persuasion </a:t>
            </a:r>
            <a:r>
              <a:rPr kumimoji="1" lang="en-US" altLang="zh-CN" sz="2400" b="1" dirty="0">
                <a:solidFill>
                  <a:srgbClr val="000000"/>
                </a:solidFill>
              </a:rPr>
              <a:t>and compromise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400" b="1" dirty="0">
                <a:solidFill>
                  <a:srgbClr val="000000"/>
                </a:solidFill>
              </a:rPr>
              <a:t>D. Decisions of the policymakers center around means </a:t>
            </a:r>
            <a:endParaRPr kumimoji="1" lang="id-ID" altLang="zh-CN" sz="2400" b="1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id-ID" altLang="zh-CN" sz="2400" b="1" dirty="0">
                <a:solidFill>
                  <a:srgbClr val="000000"/>
                </a:solidFill>
              </a:rPr>
              <a:t> </a:t>
            </a:r>
            <a:r>
              <a:rPr kumimoji="1" lang="id-ID" altLang="zh-CN" sz="2400" b="1" dirty="0" smtClean="0">
                <a:solidFill>
                  <a:srgbClr val="000000"/>
                </a:solidFill>
              </a:rPr>
              <a:t>    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rather </a:t>
            </a:r>
            <a:r>
              <a:rPr kumimoji="1" lang="en-US" altLang="zh-CN" sz="2400" b="1" dirty="0">
                <a:solidFill>
                  <a:srgbClr val="000000"/>
                </a:solidFill>
              </a:rPr>
              <a:t>than ends of policy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79428" y="5855829"/>
            <a:ext cx="1391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00" dirty="0" smtClean="0"/>
              <a:t>(Thomas Dye, 2002) </a:t>
            </a:r>
            <a:endParaRPr lang="id-ID" sz="1000" dirty="0"/>
          </a:p>
        </p:txBody>
      </p:sp>
      <p:sp>
        <p:nvSpPr>
          <p:cNvPr id="2" name="Rectangle 1"/>
          <p:cNvSpPr/>
          <p:nvPr/>
        </p:nvSpPr>
        <p:spPr>
          <a:xfrm>
            <a:off x="2193926" y="1034081"/>
            <a:ext cx="46121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3200" b="1" dirty="0" err="1" smtClean="0">
                <a:solidFill>
                  <a:srgbClr val="FF0000"/>
                </a:solidFill>
              </a:rPr>
              <a:t>Legitima</a:t>
            </a:r>
            <a:r>
              <a:rPr kumimoji="1" lang="id-ID" altLang="zh-CN" sz="3200" b="1" dirty="0" smtClean="0">
                <a:solidFill>
                  <a:srgbClr val="FF0000"/>
                </a:solidFill>
              </a:rPr>
              <a:t>si Kebijakan</a:t>
            </a:r>
            <a:r>
              <a:rPr kumimoji="1" lang="en-US" altLang="zh-CN" sz="3200" b="1" dirty="0" smtClean="0">
                <a:solidFill>
                  <a:srgbClr val="000000"/>
                </a:solidFill>
              </a:rPr>
              <a:t> </a:t>
            </a:r>
            <a:endParaRPr kumimoji="1" lang="en-US" altLang="zh-CN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80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70126" y="2090738"/>
            <a:ext cx="9138103" cy="19389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AutoNum type="alphaUcPeriod"/>
              <a:defRPr/>
            </a:pPr>
            <a:r>
              <a:rPr kumimoji="1" lang="en-US" altLang="zh-CN" sz="2400" b="1" dirty="0" smtClean="0">
                <a:solidFill>
                  <a:srgbClr val="000000"/>
                </a:solidFill>
              </a:rPr>
              <a:t>Di Amerika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perbedaannya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relatif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kecil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,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apakah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mayoritas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Democrat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atau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Republic. </a:t>
            </a:r>
            <a:endParaRPr kumimoji="1" lang="id-ID" altLang="zh-CN" sz="2400" b="1" dirty="0" smtClean="0">
              <a:solidFill>
                <a:srgbClr val="00000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 startAt="2"/>
              <a:defRPr/>
            </a:pPr>
            <a:r>
              <a:rPr kumimoji="1" lang="en-US" altLang="zh-CN" sz="2400" b="1" dirty="0" err="1" smtClean="0">
                <a:solidFill>
                  <a:srgbClr val="000000"/>
                </a:solidFill>
              </a:rPr>
              <a:t>Partai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hanya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fokus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pada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pemenangan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kursi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,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ketimbang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menghasilkan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kebijakan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yang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baik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. </a:t>
            </a:r>
            <a:endParaRPr kumimoji="1" lang="en-US" altLang="zh-CN" sz="2400" b="1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93856" y="1110508"/>
            <a:ext cx="72763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id-ID" altLang="zh-CN" sz="3200" b="1" dirty="0" smtClean="0">
                <a:solidFill>
                  <a:srgbClr val="FF0000"/>
                </a:solidFill>
              </a:rPr>
              <a:t>Pengaruh </a:t>
            </a:r>
            <a:r>
              <a:rPr kumimoji="1" lang="en-US" altLang="zh-CN" sz="3200" b="1" dirty="0" smtClean="0">
                <a:solidFill>
                  <a:srgbClr val="FF0000"/>
                </a:solidFill>
              </a:rPr>
              <a:t>Part</a:t>
            </a:r>
            <a:r>
              <a:rPr kumimoji="1" lang="id-ID" altLang="zh-CN" sz="3200" b="1" dirty="0" smtClean="0">
                <a:solidFill>
                  <a:srgbClr val="FF0000"/>
                </a:solidFill>
              </a:rPr>
              <a:t>ai Atas Opini Publik</a:t>
            </a:r>
            <a:r>
              <a:rPr kumimoji="1" lang="en-US" altLang="zh-CN" sz="3200" b="1" dirty="0" smtClean="0">
                <a:solidFill>
                  <a:srgbClr val="FF0000"/>
                </a:solidFill>
              </a:rPr>
              <a:t> </a:t>
            </a:r>
            <a:endParaRPr kumimoji="1"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79428" y="5855829"/>
            <a:ext cx="1391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00" dirty="0" smtClean="0"/>
              <a:t>(Thomas Dye, 2002) </a:t>
            </a:r>
            <a:endParaRPr lang="id-ID" sz="1000" dirty="0"/>
          </a:p>
        </p:txBody>
      </p:sp>
    </p:spTree>
    <p:extLst>
      <p:ext uri="{BB962C8B-B14F-4D97-AF65-F5344CB8AC3E}">
        <p14:creationId xmlns:p14="http://schemas.microsoft.com/office/powerpoint/2010/main" val="36249279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305958"/>
            <a:ext cx="10363200" cy="1362075"/>
          </a:xfrm>
        </p:spPr>
        <p:txBody>
          <a:bodyPr/>
          <a:lstStyle/>
          <a:p>
            <a:r>
              <a:rPr lang="id-ID" sz="3200" dirty="0" smtClean="0"/>
              <a:t>implementasi kebijakan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871124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193925" y="2079173"/>
            <a:ext cx="9040132" cy="415498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AutoNum type="alphaUcPeriod"/>
              <a:defRPr/>
            </a:pPr>
            <a:r>
              <a:rPr kumimoji="1" lang="en-US" altLang="zh-CN" sz="2400" b="1" dirty="0" err="1" smtClean="0">
                <a:solidFill>
                  <a:srgbClr val="FF0000"/>
                </a:solidFill>
              </a:rPr>
              <a:t>Implementasi</a:t>
            </a:r>
            <a:r>
              <a:rPr kumimoji="1" lang="en-US" altLang="zh-CN" sz="24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FF0000"/>
                </a:solidFill>
              </a:rPr>
              <a:t>Kebijakan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merupakan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bentuk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lain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kepanjangan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politik</a:t>
            </a:r>
            <a:r>
              <a:rPr kumimoji="1" lang="en-US" altLang="zh-CN" sz="2400" b="1" dirty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400" b="1" dirty="0">
                <a:solidFill>
                  <a:srgbClr val="FF0000"/>
                </a:solidFill>
              </a:rPr>
              <a:t>B. </a:t>
            </a:r>
            <a:r>
              <a:rPr kumimoji="1" lang="en-US" altLang="zh-CN" sz="2400" b="1" dirty="0" err="1" smtClean="0">
                <a:solidFill>
                  <a:srgbClr val="FF0000"/>
                </a:solidFill>
              </a:rPr>
              <a:t>Implementasi</a:t>
            </a:r>
            <a:r>
              <a:rPr kumimoji="1" lang="en-US" altLang="zh-CN" sz="24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FF0000"/>
                </a:solidFill>
              </a:rPr>
              <a:t>dan</a:t>
            </a:r>
            <a:r>
              <a:rPr kumimoji="1" lang="en-US" altLang="zh-CN" sz="24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FF0000"/>
                </a:solidFill>
              </a:rPr>
              <a:t>Pembuatan</a:t>
            </a:r>
            <a:r>
              <a:rPr kumimoji="1" lang="en-US" altLang="zh-CN" sz="24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FF0000"/>
                </a:solidFill>
              </a:rPr>
              <a:t>Kebijakan</a:t>
            </a:r>
            <a:r>
              <a:rPr kumimoji="1" lang="en-US" altLang="zh-CN" sz="2400" b="1" dirty="0" smtClean="0">
                <a:solidFill>
                  <a:srgbClr val="FF0000"/>
                </a:solidFill>
              </a:rPr>
              <a:t>: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endParaRPr kumimoji="1" lang="en-US" altLang="zh-CN" sz="2400" b="1" dirty="0">
              <a:solidFill>
                <a:srgbClr val="000000"/>
              </a:solidFill>
            </a:endParaRPr>
          </a:p>
          <a:p>
            <a:pPr marL="804863" indent="-4460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1" lang="en-US" altLang="zh-CN" sz="2400" b="1" dirty="0" err="1" smtClean="0">
                <a:solidFill>
                  <a:srgbClr val="000000"/>
                </a:solidFill>
              </a:rPr>
              <a:t>Semua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kegiatan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dirancang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untuk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melaksanakan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kebijakan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yang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telah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diputuskan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oleh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legislatif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. </a:t>
            </a:r>
            <a:endParaRPr kumimoji="1" lang="en-US" altLang="zh-CN" sz="2400" b="1" dirty="0">
              <a:solidFill>
                <a:srgbClr val="000000"/>
              </a:solidFill>
            </a:endParaRPr>
          </a:p>
          <a:p>
            <a:pPr marL="804863" indent="-4460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1" lang="en-US" altLang="zh-CN" sz="2400" b="1" dirty="0" err="1" smtClean="0">
                <a:solidFill>
                  <a:srgbClr val="000000"/>
                </a:solidFill>
              </a:rPr>
              <a:t>Instansi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yang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bersangkutan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mengoperasionalkan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kebijakan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,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menganggarkan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,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dan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menjalankan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tugasnya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. </a:t>
            </a:r>
            <a:endParaRPr kumimoji="1" lang="en-US" altLang="zh-CN" sz="2400" b="1" dirty="0">
              <a:solidFill>
                <a:srgbClr val="000000"/>
              </a:solidFill>
            </a:endParaRPr>
          </a:p>
          <a:p>
            <a:pPr marL="804863" indent="-4460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1" lang="en-US" altLang="zh-CN" sz="2400" b="1" dirty="0" err="1" smtClean="0">
                <a:solidFill>
                  <a:srgbClr val="000000"/>
                </a:solidFill>
              </a:rPr>
              <a:t>Banyak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kebijakan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yang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senyatanya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terjadi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pada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instansi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zh-CN" sz="2400" b="1" dirty="0" err="1" smtClean="0">
                <a:solidFill>
                  <a:srgbClr val="000000"/>
                </a:solidFill>
              </a:rPr>
              <a:t>pelaksana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. </a:t>
            </a:r>
            <a:endParaRPr kumimoji="1" lang="en-US" altLang="zh-CN" sz="2400" b="1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656" y="871248"/>
            <a:ext cx="8377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3200" b="1" dirty="0" err="1" smtClean="0">
                <a:solidFill>
                  <a:srgbClr val="FF0000"/>
                </a:solidFill>
              </a:rPr>
              <a:t>Implementa</a:t>
            </a:r>
            <a:r>
              <a:rPr kumimoji="1" lang="id-ID" altLang="zh-CN" sz="3200" b="1" dirty="0" smtClean="0">
                <a:solidFill>
                  <a:srgbClr val="FF0000"/>
                </a:solidFill>
              </a:rPr>
              <a:t>si Kebijakan Oleh </a:t>
            </a:r>
            <a:r>
              <a:rPr kumimoji="1" lang="en-US" altLang="zh-CN" sz="3200" b="1" dirty="0" smtClean="0">
                <a:solidFill>
                  <a:srgbClr val="FF0000"/>
                </a:solidFill>
              </a:rPr>
              <a:t>B</a:t>
            </a:r>
            <a:r>
              <a:rPr kumimoji="1" lang="id-ID" altLang="zh-CN" sz="3200" b="1" dirty="0" smtClean="0">
                <a:solidFill>
                  <a:srgbClr val="FF0000"/>
                </a:solidFill>
              </a:rPr>
              <a:t>i</a:t>
            </a:r>
            <a:r>
              <a:rPr kumimoji="1" lang="en-US" altLang="zh-CN" sz="3200" b="1" dirty="0" smtClean="0">
                <a:solidFill>
                  <a:srgbClr val="FF0000"/>
                </a:solidFill>
              </a:rPr>
              <a:t>r</a:t>
            </a:r>
            <a:r>
              <a:rPr kumimoji="1" lang="id-ID" altLang="zh-CN" sz="3200" b="1" dirty="0" smtClean="0">
                <a:solidFill>
                  <a:srgbClr val="FF0000"/>
                </a:solidFill>
              </a:rPr>
              <a:t>okrasi</a:t>
            </a:r>
            <a:r>
              <a:rPr kumimoji="1" lang="en-US" altLang="zh-CN" sz="3200" b="1" dirty="0" smtClean="0">
                <a:solidFill>
                  <a:srgbClr val="FF0000"/>
                </a:solidFill>
              </a:rPr>
              <a:t> </a:t>
            </a:r>
            <a:endParaRPr kumimoji="1"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33406" y="6234157"/>
            <a:ext cx="1391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00" dirty="0" smtClean="0"/>
              <a:t>(Thomas Dye, 2002) </a:t>
            </a:r>
            <a:endParaRPr lang="id-ID" sz="1000" dirty="0"/>
          </a:p>
        </p:txBody>
      </p:sp>
    </p:spTree>
    <p:extLst>
      <p:ext uri="{BB962C8B-B14F-4D97-AF65-F5344CB8AC3E}">
        <p14:creationId xmlns:p14="http://schemas.microsoft.com/office/powerpoint/2010/main" val="3949981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987097" y="2243138"/>
            <a:ext cx="8909503" cy="19389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363538" indent="-36353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FF0000"/>
                </a:solidFill>
              </a:rPr>
              <a:t>C.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Peraturan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dan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Pembuatan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Kebijakan</a:t>
            </a:r>
            <a:r>
              <a:rPr lang="en-US" altLang="zh-CN" b="1" dirty="0" smtClean="0">
                <a:solidFill>
                  <a:srgbClr val="FF0000"/>
                </a:solidFill>
              </a:rPr>
              <a:t>: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membuat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berbagai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peraturan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pelaksana</a:t>
            </a:r>
            <a:r>
              <a:rPr lang="en-US" altLang="zh-CN" b="1" dirty="0" smtClean="0">
                <a:solidFill>
                  <a:srgbClr val="000000"/>
                </a:solidFill>
              </a:rPr>
              <a:t> yang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dibutuhkan</a:t>
            </a:r>
            <a:r>
              <a:rPr lang="en-US" altLang="zh-CN" b="1" dirty="0" smtClean="0">
                <a:solidFill>
                  <a:srgbClr val="000000"/>
                </a:solidFill>
              </a:rPr>
              <a:t>. </a:t>
            </a:r>
            <a:endParaRPr lang="en-US" altLang="zh-CN" b="1" dirty="0">
              <a:solidFill>
                <a:srgbClr val="000000"/>
              </a:solidFill>
            </a:endParaRPr>
          </a:p>
          <a:p>
            <a:pPr marL="363538" indent="-36353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FF0000"/>
                </a:solidFill>
              </a:rPr>
              <a:t>D</a:t>
            </a:r>
            <a:r>
              <a:rPr lang="en-US" altLang="zh-CN" b="1" dirty="0">
                <a:solidFill>
                  <a:srgbClr val="FF0000"/>
                </a:solidFill>
              </a:rPr>
              <a:t>. </a:t>
            </a:r>
            <a:r>
              <a:rPr lang="en-US" altLang="zh-CN" b="1" i="1" dirty="0">
                <a:solidFill>
                  <a:srgbClr val="FF0000"/>
                </a:solidFill>
              </a:rPr>
              <a:t>Adjudication</a:t>
            </a:r>
            <a:r>
              <a:rPr lang="en-US" altLang="zh-CN" b="1" dirty="0">
                <a:solidFill>
                  <a:srgbClr val="FF0000"/>
                </a:solidFill>
              </a:rPr>
              <a:t> and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Pembuatan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Kebijakan</a:t>
            </a:r>
            <a:r>
              <a:rPr lang="en-US" altLang="zh-CN" b="1" dirty="0" smtClean="0">
                <a:solidFill>
                  <a:srgbClr val="FF0000"/>
                </a:solidFill>
              </a:rPr>
              <a:t>: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Birokrat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menentukan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apakah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perseorangan</a:t>
            </a:r>
            <a:r>
              <a:rPr lang="en-US" altLang="zh-CN" b="1" dirty="0" smtClean="0">
                <a:solidFill>
                  <a:srgbClr val="000000"/>
                </a:solidFill>
              </a:rPr>
              <a:t>,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perusahaan</a:t>
            </a:r>
            <a:r>
              <a:rPr lang="en-US" altLang="zh-CN" b="1" dirty="0" smtClean="0">
                <a:solidFill>
                  <a:srgbClr val="000000"/>
                </a:solidFill>
              </a:rPr>
              <a:t>,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dan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masyarakat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mematuhi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undang-undang</a:t>
            </a:r>
            <a:r>
              <a:rPr lang="en-US" altLang="zh-CN" b="1" dirty="0" smtClean="0">
                <a:solidFill>
                  <a:srgbClr val="000000"/>
                </a:solidFill>
              </a:rPr>
              <a:t>.</a:t>
            </a:r>
            <a:r>
              <a:rPr lang="en-US" altLang="zh-CN" dirty="0" smtClean="0">
                <a:solidFill>
                  <a:srgbClr val="000000"/>
                </a:solidFill>
              </a:rPr>
              <a:t> </a:t>
            </a: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79428" y="5855829"/>
            <a:ext cx="1391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00" dirty="0" smtClean="0"/>
              <a:t>(Thomas Dye, 2002) </a:t>
            </a:r>
            <a:endParaRPr lang="id-ID" sz="1000" dirty="0"/>
          </a:p>
        </p:txBody>
      </p:sp>
      <p:sp>
        <p:nvSpPr>
          <p:cNvPr id="4" name="Rectangle 3"/>
          <p:cNvSpPr/>
          <p:nvPr/>
        </p:nvSpPr>
        <p:spPr>
          <a:xfrm>
            <a:off x="6383966" y="990790"/>
            <a:ext cx="5301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000" b="1" dirty="0" err="1" smtClean="0">
                <a:solidFill>
                  <a:srgbClr val="FF0000"/>
                </a:solidFill>
              </a:rPr>
              <a:t>Implementa</a:t>
            </a:r>
            <a:r>
              <a:rPr kumimoji="1" lang="id-ID" altLang="zh-CN" sz="2000" b="1" dirty="0" smtClean="0">
                <a:solidFill>
                  <a:srgbClr val="FF0000"/>
                </a:solidFill>
              </a:rPr>
              <a:t>si Kebijakan Oleh </a:t>
            </a:r>
            <a:r>
              <a:rPr kumimoji="1" lang="en-US" altLang="zh-CN" sz="2000" b="1" dirty="0" smtClean="0">
                <a:solidFill>
                  <a:srgbClr val="FF0000"/>
                </a:solidFill>
              </a:rPr>
              <a:t>B</a:t>
            </a:r>
            <a:r>
              <a:rPr kumimoji="1" lang="id-ID" altLang="zh-CN" sz="2000" b="1" dirty="0" smtClean="0">
                <a:solidFill>
                  <a:srgbClr val="FF0000"/>
                </a:solidFill>
              </a:rPr>
              <a:t>i</a:t>
            </a:r>
            <a:r>
              <a:rPr kumimoji="1" lang="en-US" altLang="zh-CN" sz="2000" b="1" dirty="0" smtClean="0">
                <a:solidFill>
                  <a:srgbClr val="FF0000"/>
                </a:solidFill>
              </a:rPr>
              <a:t>r</a:t>
            </a:r>
            <a:r>
              <a:rPr kumimoji="1" lang="id-ID" altLang="zh-CN" sz="2000" b="1" dirty="0" smtClean="0">
                <a:solidFill>
                  <a:srgbClr val="FF0000"/>
                </a:solidFill>
              </a:rPr>
              <a:t>okrasi</a:t>
            </a:r>
            <a:r>
              <a:rPr kumimoji="1" lang="en-US" altLang="zh-CN" sz="2000" b="1" dirty="0" smtClean="0">
                <a:solidFill>
                  <a:srgbClr val="FF0000"/>
                </a:solidFill>
              </a:rPr>
              <a:t> </a:t>
            </a:r>
            <a:endParaRPr kumimoji="1" lang="en-US" altLang="zh-CN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494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041526" y="2558824"/>
            <a:ext cx="8604703" cy="267765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363538" indent="-36353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FF0000"/>
                </a:solidFill>
              </a:rPr>
              <a:t>E.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Diskresi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Birokrasi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dan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Pembuatan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Kebijakan</a:t>
            </a:r>
            <a:r>
              <a:rPr lang="en-US" altLang="zh-CN" b="1" dirty="0" smtClean="0">
                <a:solidFill>
                  <a:srgbClr val="FF0000"/>
                </a:solidFill>
              </a:rPr>
              <a:t>: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Umumnya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birokrasi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melakukan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tugas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rutin</a:t>
            </a:r>
            <a:r>
              <a:rPr lang="en-US" altLang="zh-CN" b="1" dirty="0" smtClean="0">
                <a:solidFill>
                  <a:srgbClr val="000000"/>
                </a:solidFill>
              </a:rPr>
              <a:t>,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tetapi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mereka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berwenang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untuk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memutuskan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bagaimana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menjalankan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tugas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ini</a:t>
            </a:r>
            <a:r>
              <a:rPr lang="en-US" altLang="zh-CN" b="1" dirty="0" smtClean="0">
                <a:solidFill>
                  <a:srgbClr val="000000"/>
                </a:solidFill>
              </a:rPr>
              <a:t>. </a:t>
            </a:r>
            <a:endParaRPr lang="en-US" altLang="zh-CN" b="1" dirty="0">
              <a:solidFill>
                <a:srgbClr val="000000"/>
              </a:solidFill>
            </a:endParaRPr>
          </a:p>
          <a:p>
            <a:pPr marL="363538" indent="-36353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FF0000"/>
                </a:solidFill>
              </a:rPr>
              <a:t>F. </a:t>
            </a:r>
            <a:r>
              <a:rPr lang="en-US" altLang="zh-CN" b="1" dirty="0" smtClean="0">
                <a:solidFill>
                  <a:srgbClr val="FF0000"/>
                </a:solidFill>
              </a:rPr>
              <a:t>Bias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dari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Birokrat</a:t>
            </a:r>
            <a:r>
              <a:rPr lang="en-US" altLang="zh-CN" b="1" dirty="0" smtClean="0">
                <a:solidFill>
                  <a:srgbClr val="FF0000"/>
                </a:solidFill>
              </a:rPr>
              <a:t>: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Keyakinan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pribadi</a:t>
            </a:r>
            <a:r>
              <a:rPr lang="en-US" altLang="zh-CN" b="1" dirty="0" smtClean="0">
                <a:solidFill>
                  <a:srgbClr val="000000"/>
                </a:solidFill>
              </a:rPr>
              <a:t>,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menginspirasi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birokrat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untuk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memperkuat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kekuasaannya</a:t>
            </a:r>
            <a:r>
              <a:rPr lang="en-US" altLang="zh-CN" b="1" dirty="0" smtClean="0">
                <a:solidFill>
                  <a:srgbClr val="000000"/>
                </a:solidFill>
              </a:rPr>
              <a:t>,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fungsinya</a:t>
            </a:r>
            <a:r>
              <a:rPr lang="en-US" altLang="zh-CN" b="1" dirty="0" smtClean="0">
                <a:solidFill>
                  <a:srgbClr val="000000"/>
                </a:solidFill>
              </a:rPr>
              <a:t>,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dan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anggaran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instansinya</a:t>
            </a:r>
            <a:r>
              <a:rPr lang="en-US" altLang="zh-CN" b="1" dirty="0" smtClean="0">
                <a:solidFill>
                  <a:srgbClr val="000000"/>
                </a:solidFill>
              </a:rPr>
              <a:t>. </a:t>
            </a:r>
            <a:endParaRPr lang="en-US" altLang="zh-CN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79428" y="5855829"/>
            <a:ext cx="1391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00" dirty="0" smtClean="0"/>
              <a:t>(Thomas Dye, 2002) </a:t>
            </a:r>
            <a:endParaRPr lang="id-ID" sz="1000" dirty="0"/>
          </a:p>
        </p:txBody>
      </p:sp>
      <p:sp>
        <p:nvSpPr>
          <p:cNvPr id="4" name="Rectangle 3"/>
          <p:cNvSpPr/>
          <p:nvPr/>
        </p:nvSpPr>
        <p:spPr>
          <a:xfrm>
            <a:off x="6383966" y="990790"/>
            <a:ext cx="5301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000" b="1" dirty="0" err="1" smtClean="0">
                <a:solidFill>
                  <a:srgbClr val="FF0000"/>
                </a:solidFill>
              </a:rPr>
              <a:t>Implementa</a:t>
            </a:r>
            <a:r>
              <a:rPr kumimoji="1" lang="id-ID" altLang="zh-CN" sz="2000" b="1" dirty="0" smtClean="0">
                <a:solidFill>
                  <a:srgbClr val="FF0000"/>
                </a:solidFill>
              </a:rPr>
              <a:t>si Kebijakan Oleh </a:t>
            </a:r>
            <a:r>
              <a:rPr kumimoji="1" lang="en-US" altLang="zh-CN" sz="2000" b="1" dirty="0" smtClean="0">
                <a:solidFill>
                  <a:srgbClr val="FF0000"/>
                </a:solidFill>
              </a:rPr>
              <a:t>B</a:t>
            </a:r>
            <a:r>
              <a:rPr kumimoji="1" lang="id-ID" altLang="zh-CN" sz="2000" b="1" dirty="0" smtClean="0">
                <a:solidFill>
                  <a:srgbClr val="FF0000"/>
                </a:solidFill>
              </a:rPr>
              <a:t>i</a:t>
            </a:r>
            <a:r>
              <a:rPr kumimoji="1" lang="en-US" altLang="zh-CN" sz="2000" b="1" dirty="0" smtClean="0">
                <a:solidFill>
                  <a:srgbClr val="FF0000"/>
                </a:solidFill>
              </a:rPr>
              <a:t>r</a:t>
            </a:r>
            <a:r>
              <a:rPr kumimoji="1" lang="id-ID" altLang="zh-CN" sz="2000" b="1" dirty="0" smtClean="0">
                <a:solidFill>
                  <a:srgbClr val="FF0000"/>
                </a:solidFill>
              </a:rPr>
              <a:t>okrasi</a:t>
            </a:r>
            <a:r>
              <a:rPr kumimoji="1" lang="en-US" altLang="zh-CN" sz="2000" b="1" dirty="0" smtClean="0">
                <a:solidFill>
                  <a:srgbClr val="FF0000"/>
                </a:solidFill>
              </a:rPr>
              <a:t> </a:t>
            </a:r>
            <a:endParaRPr kumimoji="1" lang="en-US" altLang="zh-CN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5560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714" y="1260929"/>
            <a:ext cx="2547257" cy="1362075"/>
          </a:xfrm>
        </p:spPr>
        <p:txBody>
          <a:bodyPr/>
          <a:lstStyle/>
          <a:p>
            <a:pPr algn="r"/>
            <a:r>
              <a:rPr lang="id-ID" sz="2400" dirty="0" smtClean="0"/>
              <a:t>Terima kasih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532465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93926" y="2014538"/>
            <a:ext cx="7940675" cy="230832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1" lang="id-ID" altLang="zh-CN" sz="2400" b="1" dirty="0" smtClean="0">
                <a:solidFill>
                  <a:srgbClr val="000000"/>
                </a:solidFill>
              </a:rPr>
              <a:t>Identifikasi Masalah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endParaRPr kumimoji="1" lang="en-US" altLang="zh-CN" sz="2400" b="1" dirty="0">
              <a:solidFill>
                <a:srgbClr val="00000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1" lang="id-ID" altLang="zh-CN" sz="2400" b="1" dirty="0" smtClean="0">
                <a:solidFill>
                  <a:srgbClr val="000000"/>
                </a:solidFill>
              </a:rPr>
              <a:t>Agenda Setting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endParaRPr kumimoji="1" lang="en-US" altLang="zh-CN" sz="2400" b="1" dirty="0">
              <a:solidFill>
                <a:srgbClr val="00000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1" lang="id-ID" altLang="zh-CN" sz="2400" b="1" dirty="0" smtClean="0">
                <a:solidFill>
                  <a:srgbClr val="000000"/>
                </a:solidFill>
              </a:rPr>
              <a:t>Penyusunan Rancangan Kebijakan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endParaRPr kumimoji="1" lang="en-US" altLang="zh-CN" sz="2400" b="1" dirty="0">
              <a:solidFill>
                <a:srgbClr val="00000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1" lang="id-ID" altLang="zh-CN" sz="2400" b="1" dirty="0" smtClean="0">
                <a:solidFill>
                  <a:srgbClr val="000000"/>
                </a:solidFill>
              </a:rPr>
              <a:t>Pengesahan Kebijakan (Proses Politik)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endParaRPr kumimoji="1" lang="en-US" altLang="zh-CN" sz="2400" b="1" dirty="0">
              <a:solidFill>
                <a:srgbClr val="00000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1" lang="id-ID" altLang="zh-CN" sz="2400" b="1" dirty="0" smtClean="0">
                <a:solidFill>
                  <a:srgbClr val="000000"/>
                </a:solidFill>
              </a:rPr>
              <a:t>Implementasi Kebijakan Oleh Birokrasi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endParaRPr kumimoji="1" lang="en-US" altLang="zh-CN" sz="2400" b="1" dirty="0">
              <a:solidFill>
                <a:srgbClr val="00000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1" lang="id-ID" altLang="zh-CN" sz="2400" b="1" dirty="0" smtClean="0">
                <a:solidFill>
                  <a:srgbClr val="000000"/>
                </a:solidFill>
              </a:rPr>
              <a:t>Evaluasi Kebijakan</a:t>
            </a:r>
            <a:endParaRPr kumimoji="1" lang="en-US" altLang="zh-CN" sz="2400" b="1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7575" y="1121620"/>
            <a:ext cx="6587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id-ID" altLang="zh-CN" sz="3200" b="1" dirty="0" smtClean="0">
                <a:solidFill>
                  <a:srgbClr val="FF0000"/>
                </a:solidFill>
              </a:rPr>
              <a:t>Tahapan Penerapan Kebijakan</a:t>
            </a:r>
            <a:r>
              <a:rPr kumimoji="1" lang="en-US" altLang="zh-CN" sz="3200" b="1" dirty="0" smtClean="0">
                <a:solidFill>
                  <a:srgbClr val="FF0000"/>
                </a:solidFill>
              </a:rPr>
              <a:t> </a:t>
            </a:r>
            <a:endParaRPr kumimoji="1"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5514" y="4887685"/>
            <a:ext cx="1391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00" dirty="0" smtClean="0"/>
              <a:t>(Thomas Dye, 2002) </a:t>
            </a:r>
            <a:endParaRPr lang="id-ID" sz="1000" dirty="0"/>
          </a:p>
        </p:txBody>
      </p:sp>
    </p:spTree>
    <p:extLst>
      <p:ext uri="{BB962C8B-B14F-4D97-AF65-F5344CB8AC3E}">
        <p14:creationId xmlns:p14="http://schemas.microsoft.com/office/powerpoint/2010/main" val="674452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305958"/>
            <a:ext cx="10363200" cy="1362075"/>
          </a:xfrm>
        </p:spPr>
        <p:txBody>
          <a:bodyPr/>
          <a:lstStyle/>
          <a:p>
            <a:r>
              <a:rPr lang="id-ID" sz="3200" dirty="0" smtClean="0"/>
              <a:t>Opini publik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877540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193926" y="2000250"/>
            <a:ext cx="8016875" cy="30469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id-ID" altLang="zh-CN" sz="2400" b="1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id-ID" altLang="zh-CN" sz="2400" b="1" dirty="0" smtClean="0">
                <a:solidFill>
                  <a:srgbClr val="000000"/>
                </a:solidFill>
              </a:rPr>
              <a:t>Tidak Jelas, Apakah Opini Publik Mempengaruhi Kebijakan atau Kebijakan Membentuk Opini Publik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 </a:t>
            </a:r>
            <a:endParaRPr kumimoji="1" lang="en-US" altLang="zh-CN" sz="24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 sz="24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id-ID" altLang="zh-CN" sz="2400" b="1" dirty="0" smtClean="0">
                <a:solidFill>
                  <a:srgbClr val="000000"/>
                </a:solidFill>
              </a:rPr>
              <a:t>Opini Publik merupakan bukti nyata bahwa pemilihan umum, partai politik dan kelompok kepentingan merupakan saluran komunikasi dari rakyat kepada para pengambil keputusan</a:t>
            </a:r>
            <a:r>
              <a:rPr kumimoji="1" lang="en-US" altLang="zh-CN" sz="2400" b="1" dirty="0" smtClean="0">
                <a:solidFill>
                  <a:srgbClr val="000000"/>
                </a:solidFill>
              </a:rPr>
              <a:t>.</a:t>
            </a:r>
            <a:endParaRPr kumimoji="1" lang="en-US" altLang="zh-CN" sz="2400" b="1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41082" y="1054945"/>
            <a:ext cx="719459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fi-FI" altLang="zh-CN" sz="3200" b="1" dirty="0" smtClean="0">
                <a:solidFill>
                  <a:srgbClr val="FF0000"/>
                </a:solidFill>
              </a:rPr>
              <a:t>Kaitan </a:t>
            </a:r>
            <a:r>
              <a:rPr kumimoji="1" lang="fi-FI" altLang="zh-CN" sz="3200" b="1" dirty="0">
                <a:solidFill>
                  <a:srgbClr val="FF0000"/>
                </a:solidFill>
              </a:rPr>
              <a:t>Opini Publik dan Kebijakan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61714" y="5181600"/>
            <a:ext cx="1391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00" dirty="0" smtClean="0"/>
              <a:t>(Thomas Dye, 2002) </a:t>
            </a:r>
            <a:endParaRPr lang="id-ID" sz="1000" dirty="0"/>
          </a:p>
        </p:txBody>
      </p:sp>
    </p:spTree>
    <p:extLst>
      <p:ext uri="{BB962C8B-B14F-4D97-AF65-F5344CB8AC3E}">
        <p14:creationId xmlns:p14="http://schemas.microsoft.com/office/powerpoint/2010/main" val="1744875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193926" y="2166938"/>
            <a:ext cx="8876845" cy="34163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altLang="zh-CN" b="1" dirty="0" smtClean="0">
                <a:solidFill>
                  <a:srgbClr val="000000"/>
                </a:solidFill>
              </a:rPr>
              <a:t>Kebijakan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Publi</a:t>
            </a:r>
            <a:r>
              <a:rPr lang="id-ID" altLang="zh-CN" b="1" dirty="0" smtClean="0">
                <a:solidFill>
                  <a:srgbClr val="000000"/>
                </a:solidFill>
              </a:rPr>
              <a:t>k lebih sering membentuk Opini Publik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id-ID" altLang="zh-CN" b="1" dirty="0" smtClean="0">
                <a:solidFill>
                  <a:srgbClr val="000000"/>
                </a:solidFill>
              </a:rPr>
              <a:t>daripada sebaliknya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endParaRPr lang="en-US" altLang="zh-CN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000000"/>
                </a:solidFill>
              </a:rPr>
              <a:t>1.</a:t>
            </a:r>
            <a:r>
              <a:rPr lang="id-ID" altLang="zh-CN" b="1" dirty="0" smtClean="0">
                <a:solidFill>
                  <a:srgbClr val="000000"/>
                </a:solidFill>
              </a:rPr>
              <a:t> </a:t>
            </a:r>
            <a:r>
              <a:rPr lang="id-ID" altLang="zh-CN" b="1" dirty="0">
                <a:solidFill>
                  <a:srgbClr val="000000"/>
                </a:solidFill>
              </a:rPr>
              <a:t>O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pini</a:t>
            </a:r>
            <a:r>
              <a:rPr lang="id-ID" altLang="zh-CN" b="1" dirty="0" smtClean="0">
                <a:solidFill>
                  <a:srgbClr val="000000"/>
                </a:solidFill>
              </a:rPr>
              <a:t> Publik sangat labil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endParaRPr lang="en-US" altLang="zh-CN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000000"/>
                </a:solidFill>
              </a:rPr>
              <a:t>2.</a:t>
            </a:r>
            <a:r>
              <a:rPr lang="id-ID" altLang="zh-CN" b="1" dirty="0" smtClean="0">
                <a:solidFill>
                  <a:srgbClr val="000000"/>
                </a:solidFill>
              </a:rPr>
              <a:t> Hanya segelintir orang yang memiliki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opini</a:t>
            </a:r>
            <a:r>
              <a:rPr lang="id-ID" altLang="zh-CN" b="1" dirty="0" smtClean="0">
                <a:solidFill>
                  <a:srgbClr val="000000"/>
                </a:solidFill>
              </a:rPr>
              <a:t>  terhadap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altLang="zh-CN" b="1" dirty="0">
                <a:solidFill>
                  <a:srgbClr val="000000"/>
                </a:solidFill>
              </a:rPr>
              <a:t> </a:t>
            </a:r>
            <a:r>
              <a:rPr lang="id-ID" altLang="zh-CN" b="1" dirty="0" smtClean="0">
                <a:solidFill>
                  <a:srgbClr val="000000"/>
                </a:solidFill>
              </a:rPr>
              <a:t>   masalah kebijakan</a:t>
            </a:r>
            <a:endParaRPr lang="en-US" altLang="zh-CN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</a:rPr>
              <a:t>3. </a:t>
            </a:r>
            <a:r>
              <a:rPr lang="id-ID" altLang="zh-CN" b="1" dirty="0" smtClean="0">
                <a:solidFill>
                  <a:srgbClr val="000000"/>
                </a:solidFill>
              </a:rPr>
              <a:t>Para pemimpin tidak pernah memiliki sikap yang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altLang="zh-CN" b="1" dirty="0">
                <a:solidFill>
                  <a:srgbClr val="000000"/>
                </a:solidFill>
              </a:rPr>
              <a:t> </a:t>
            </a:r>
            <a:r>
              <a:rPr lang="id-ID" altLang="zh-CN" b="1" dirty="0" smtClean="0">
                <a:solidFill>
                  <a:srgbClr val="000000"/>
                </a:solidFill>
              </a:rPr>
              <a:t>   tepat terhadap opini, mereka hanya mengandalkan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altLang="zh-CN" b="1" dirty="0">
                <a:solidFill>
                  <a:srgbClr val="000000"/>
                </a:solidFill>
              </a:rPr>
              <a:t> </a:t>
            </a:r>
            <a:r>
              <a:rPr lang="id-ID" altLang="zh-CN" b="1" dirty="0" smtClean="0">
                <a:solidFill>
                  <a:srgbClr val="000000"/>
                </a:solidFill>
              </a:rPr>
              <a:t>   para pembisik</a:t>
            </a: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58266" y="1066058"/>
            <a:ext cx="33874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altLang="zh-CN" sz="3200" b="1" dirty="0" smtClean="0">
                <a:solidFill>
                  <a:srgbClr val="FF0000"/>
                </a:solidFill>
              </a:rPr>
              <a:t>Efek Kebijakan</a:t>
            </a:r>
            <a:endParaRPr lang="id-ID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492343" y="5671457"/>
            <a:ext cx="1391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00" dirty="0" smtClean="0"/>
              <a:t>(Thomas Dye, 2002) </a:t>
            </a:r>
            <a:endParaRPr lang="id-ID" sz="1000" dirty="0"/>
          </a:p>
        </p:txBody>
      </p:sp>
    </p:spTree>
    <p:extLst>
      <p:ext uri="{BB962C8B-B14F-4D97-AF65-F5344CB8AC3E}">
        <p14:creationId xmlns:p14="http://schemas.microsoft.com/office/powerpoint/2010/main" val="37598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193926" y="2166938"/>
            <a:ext cx="8016875" cy="34163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b="1" dirty="0">
              <a:solidFill>
                <a:srgbClr val="FF0000"/>
              </a:solidFill>
            </a:endParaRP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id-ID" altLang="zh-CN" b="1" dirty="0" smtClean="0">
                <a:solidFill>
                  <a:srgbClr val="000000"/>
                </a:solidFill>
              </a:rPr>
              <a:t>Sepertinya Berita adalah Opini Publik padahal rancu antara Opini Redaksi atau Opini Publik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endParaRPr lang="en-US" altLang="zh-CN" b="1" dirty="0">
              <a:solidFill>
                <a:srgbClr val="000000"/>
              </a:solidFill>
            </a:endParaRP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zh-CN" b="1" dirty="0" err="1" smtClean="0">
                <a:solidFill>
                  <a:srgbClr val="000000"/>
                </a:solidFill>
              </a:rPr>
              <a:t>Redaksi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>
                <a:solidFill>
                  <a:srgbClr val="000000"/>
                </a:solidFill>
              </a:rPr>
              <a:t>m</a:t>
            </a:r>
            <a:r>
              <a:rPr lang="id-ID" altLang="zh-CN" b="1" dirty="0" smtClean="0">
                <a:solidFill>
                  <a:srgbClr val="000000"/>
                </a:solidFill>
              </a:rPr>
              <a:t>embentuk Opini Publik dengan menyebut sebagai opini masyarakat kebanyakan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endParaRPr lang="en-US" altLang="zh-CN" b="1" dirty="0">
              <a:solidFill>
                <a:srgbClr val="000000"/>
              </a:solidFill>
            </a:endParaRP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id-ID" altLang="zh-CN" b="1" dirty="0" smtClean="0">
                <a:solidFill>
                  <a:srgbClr val="000000"/>
                </a:solidFill>
              </a:rPr>
              <a:t>Pembuat Keputusan merespon Berita karena dianggapnya bahwa itu adalah opini dari masyarakat</a:t>
            </a:r>
            <a:r>
              <a:rPr lang="en-US" altLang="zh-CN" b="1" dirty="0" smtClean="0">
                <a:solidFill>
                  <a:srgbClr val="000000"/>
                </a:solidFill>
              </a:rPr>
              <a:t>.</a:t>
            </a:r>
            <a:endParaRPr lang="en-US" altLang="zh-CN" b="1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4766" y="1120259"/>
            <a:ext cx="26837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err="1" smtClean="0">
                <a:solidFill>
                  <a:srgbClr val="FF0000"/>
                </a:solidFill>
              </a:rPr>
              <a:t>Efe</a:t>
            </a:r>
            <a:r>
              <a:rPr lang="id-ID" altLang="zh-CN" sz="3200" b="1" dirty="0" smtClean="0">
                <a:solidFill>
                  <a:srgbClr val="FF0000"/>
                </a:solidFill>
              </a:rPr>
              <a:t>k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Media  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92343" y="5671457"/>
            <a:ext cx="1391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00" dirty="0" smtClean="0"/>
              <a:t>(Thomas Dye, 2002) </a:t>
            </a:r>
            <a:endParaRPr lang="id-ID" sz="1000" dirty="0"/>
          </a:p>
        </p:txBody>
      </p:sp>
    </p:spTree>
    <p:extLst>
      <p:ext uri="{BB962C8B-B14F-4D97-AF65-F5344CB8AC3E}">
        <p14:creationId xmlns:p14="http://schemas.microsoft.com/office/powerpoint/2010/main" val="3113356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889125" y="1859532"/>
            <a:ext cx="9930840" cy="415498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err="1" smtClean="0">
                <a:solidFill>
                  <a:srgbClr val="FF0000"/>
                </a:solidFill>
              </a:rPr>
              <a:t>Hasil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Jajak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Pendapat</a:t>
            </a:r>
            <a:endParaRPr lang="en-US" altLang="zh-CN" b="1" dirty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err="1" smtClean="0">
                <a:solidFill>
                  <a:srgbClr val="000000"/>
                </a:solidFill>
              </a:rPr>
              <a:t>Penyelenggara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Jajak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Pendapat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biasanya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membuat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sendiri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opini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manakala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tidak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mendapatkan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jawaban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dari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responden</a:t>
            </a:r>
            <a:endParaRPr lang="en-US" altLang="zh-CN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err="1" smtClean="0">
                <a:solidFill>
                  <a:srgbClr val="FF0000"/>
                </a:solidFill>
              </a:rPr>
              <a:t>Opini</a:t>
            </a:r>
            <a:r>
              <a:rPr lang="en-US" altLang="zh-CN" b="1" dirty="0" smtClean="0">
                <a:solidFill>
                  <a:srgbClr val="FF0000"/>
                </a:solidFill>
              </a:rPr>
              <a:t> Yang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Labil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endParaRPr lang="en-US" altLang="zh-CN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</a:rPr>
              <a:t>1.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Opini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Publik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cenderung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Labil</a:t>
            </a:r>
            <a:r>
              <a:rPr lang="en-US" altLang="zh-CN" b="1" dirty="0" smtClean="0">
                <a:solidFill>
                  <a:srgbClr val="000000"/>
                </a:solidFill>
              </a:rPr>
              <a:t>. </a:t>
            </a:r>
            <a:endParaRPr lang="en-US" altLang="zh-CN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</a:rPr>
              <a:t>2.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Tidak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pernah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berbeda</a:t>
            </a:r>
            <a:r>
              <a:rPr lang="en-US" altLang="zh-CN" b="1" dirty="0" smtClean="0">
                <a:solidFill>
                  <a:srgbClr val="000000"/>
                </a:solidFill>
              </a:rPr>
              <a:t>,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hanya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seolah-olah</a:t>
            </a:r>
            <a:r>
              <a:rPr lang="en-US" altLang="zh-CN" b="1" dirty="0" smtClean="0">
                <a:solidFill>
                  <a:srgbClr val="000000"/>
                </a:solidFill>
              </a:rPr>
              <a:t>.</a:t>
            </a:r>
            <a:endParaRPr lang="en-US" altLang="zh-CN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err="1" smtClean="0">
                <a:solidFill>
                  <a:srgbClr val="FF0000"/>
                </a:solidFill>
              </a:rPr>
              <a:t>Jawaban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Atas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Kuestioner</a:t>
            </a:r>
            <a:endParaRPr lang="en-US" altLang="zh-CN" b="1" dirty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</a:rPr>
              <a:t>1.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Opini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bisa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beragam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tergantung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pertanyaan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endParaRPr lang="en-US" altLang="zh-CN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</a:rPr>
              <a:t>2. </a:t>
            </a:r>
            <a:r>
              <a:rPr lang="en-US" altLang="zh-CN" b="1" dirty="0" smtClean="0">
                <a:solidFill>
                  <a:srgbClr val="000000"/>
                </a:solidFill>
              </a:rPr>
              <a:t>Kata “</a:t>
            </a:r>
            <a:r>
              <a:rPr lang="en-US" altLang="zh-CN" b="1" dirty="0" err="1" smtClean="0">
                <a:solidFill>
                  <a:srgbClr val="000000"/>
                </a:solidFill>
              </a:rPr>
              <a:t>dapat</a:t>
            </a:r>
            <a:r>
              <a:rPr lang="en-US" altLang="zh-CN" b="1" dirty="0" smtClean="0">
                <a:solidFill>
                  <a:srgbClr val="000000"/>
                </a:solidFill>
              </a:rPr>
              <a:t>”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dalam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kustioner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bisa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mengaburkan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pendapat</a:t>
            </a:r>
            <a:endParaRPr lang="en-US" altLang="zh-CN" b="1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84766" y="1120259"/>
            <a:ext cx="24641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altLang="zh-CN" sz="3200" b="1" dirty="0" smtClean="0">
                <a:solidFill>
                  <a:srgbClr val="FF0000"/>
                </a:solidFill>
              </a:rPr>
              <a:t>Sifat Opini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 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36629" y="6383847"/>
            <a:ext cx="1391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00" dirty="0" smtClean="0"/>
              <a:t>(Thomas Dye, 2002) </a:t>
            </a:r>
            <a:endParaRPr lang="id-ID" sz="1000" dirty="0"/>
          </a:p>
        </p:txBody>
      </p:sp>
    </p:spTree>
    <p:extLst>
      <p:ext uri="{BB962C8B-B14F-4D97-AF65-F5344CB8AC3E}">
        <p14:creationId xmlns:p14="http://schemas.microsoft.com/office/powerpoint/2010/main" val="2927734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513115" y="2459504"/>
            <a:ext cx="9906000" cy="230832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b="1" dirty="0">
              <a:solidFill>
                <a:srgbClr val="FF0000"/>
              </a:solidFill>
            </a:endParaRP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zh-CN" b="1" dirty="0" err="1" smtClean="0">
                <a:solidFill>
                  <a:srgbClr val="000000"/>
                </a:solidFill>
              </a:rPr>
              <a:t>Pengambil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Keputusan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bisa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salah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menginterpretasi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opini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karena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informasi</a:t>
            </a:r>
            <a:r>
              <a:rPr lang="en-US" altLang="zh-CN" b="1" dirty="0" smtClean="0">
                <a:solidFill>
                  <a:srgbClr val="000000"/>
                </a:solidFill>
              </a:rPr>
              <a:t> yang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didapatkan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dari</a:t>
            </a:r>
            <a:r>
              <a:rPr lang="en-US" altLang="zh-CN" b="1" dirty="0" smtClean="0">
                <a:solidFill>
                  <a:srgbClr val="000000"/>
                </a:solidFill>
              </a:rPr>
              <a:t> para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elit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salah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endParaRPr lang="en-US" altLang="zh-CN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</a:rPr>
              <a:t>2. 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Opini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semakin</a:t>
            </a:r>
            <a:r>
              <a:rPr lang="en-US" altLang="zh-CN" b="1" dirty="0" smtClean="0">
                <a:solidFill>
                  <a:srgbClr val="000000"/>
                </a:solidFill>
              </a:rPr>
              <a:t> lama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semakin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menguat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endParaRPr lang="en-US" altLang="zh-CN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</a:rPr>
              <a:t>3. 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Mereka</a:t>
            </a:r>
            <a:r>
              <a:rPr lang="en-US" altLang="zh-CN" b="1" dirty="0" smtClean="0">
                <a:solidFill>
                  <a:srgbClr val="000000"/>
                </a:solidFill>
              </a:rPr>
              <a:t> yang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punya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akses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pada</a:t>
            </a:r>
            <a:r>
              <a:rPr lang="en-US" altLang="zh-CN" b="1" dirty="0" smtClean="0">
                <a:solidFill>
                  <a:srgbClr val="000000"/>
                </a:solidFill>
              </a:rPr>
              <a:t> para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anggota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parlemen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</a:rPr>
              <a:t>   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biasanya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lebih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mengetahui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informasi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err="1" smtClean="0">
                <a:solidFill>
                  <a:srgbClr val="000000"/>
                </a:solidFill>
              </a:rPr>
              <a:t>terkait</a:t>
            </a:r>
            <a:r>
              <a:rPr lang="en-US" altLang="zh-CN" b="1" dirty="0" smtClean="0">
                <a:solidFill>
                  <a:srgbClr val="000000"/>
                </a:solidFill>
              </a:rPr>
              <a:t>.</a:t>
            </a:r>
            <a:endParaRPr lang="en-US" altLang="zh-CN" b="1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2109" y="956973"/>
            <a:ext cx="8646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err="1" smtClean="0">
                <a:solidFill>
                  <a:srgbClr val="FF0000"/>
                </a:solidFill>
              </a:rPr>
              <a:t>Komunikasi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3200" b="1" dirty="0" err="1" smtClean="0">
                <a:solidFill>
                  <a:srgbClr val="FF0000"/>
                </a:solidFill>
              </a:rPr>
              <a:t>dengan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3200" b="1" dirty="0" err="1" smtClean="0">
                <a:solidFill>
                  <a:srgbClr val="FF0000"/>
                </a:solidFill>
              </a:rPr>
              <a:t>Pembuat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3200" b="1" dirty="0" err="1" smtClean="0">
                <a:solidFill>
                  <a:srgbClr val="FF0000"/>
                </a:solidFill>
              </a:rPr>
              <a:t>Keputusan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 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92343" y="5671457"/>
            <a:ext cx="1391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00" dirty="0" smtClean="0"/>
              <a:t>(Thomas Dye, 2002) </a:t>
            </a:r>
            <a:endParaRPr lang="id-ID" sz="1000" dirty="0"/>
          </a:p>
        </p:txBody>
      </p:sp>
    </p:spTree>
    <p:extLst>
      <p:ext uri="{BB962C8B-B14F-4D97-AF65-F5344CB8AC3E}">
        <p14:creationId xmlns:p14="http://schemas.microsoft.com/office/powerpoint/2010/main" val="4053019238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1014</Words>
  <Application>Microsoft Office PowerPoint</Application>
  <PresentationFormat>Widescreen</PresentationFormat>
  <Paragraphs>138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宋体</vt:lpstr>
      <vt:lpstr>Arial</vt:lpstr>
      <vt:lpstr>Tahoma</vt:lpstr>
      <vt:lpstr>Times New Roman</vt:lpstr>
      <vt:lpstr>Wingdings</vt:lpstr>
      <vt:lpstr>Blends</vt:lpstr>
      <vt:lpstr>Formulasi dan Implementasi Kebijakan Publik</vt:lpstr>
      <vt:lpstr>Penyusunan kebijakan</vt:lpstr>
      <vt:lpstr>PowerPoint Presentation</vt:lpstr>
      <vt:lpstr>Opini publik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Isyu kebijakan dan agenda setting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Formulasi dan legitimasi kebijakan</vt:lpstr>
      <vt:lpstr>PowerPoint Presentation</vt:lpstr>
      <vt:lpstr>PowerPoint Presentation</vt:lpstr>
      <vt:lpstr>PowerPoint Presentation</vt:lpstr>
      <vt:lpstr>PowerPoint Presentation</vt:lpstr>
      <vt:lpstr>implementasi kebijakan</vt:lpstr>
      <vt:lpstr>PowerPoint Presentation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Formulasi dan Implementasi Kebijakan Publik</dc:title>
  <dc:creator>user</dc:creator>
  <cp:lastModifiedBy>user</cp:lastModifiedBy>
  <cp:revision>83</cp:revision>
  <dcterms:created xsi:type="dcterms:W3CDTF">2019-05-24T14:47:50Z</dcterms:created>
  <dcterms:modified xsi:type="dcterms:W3CDTF">2019-06-27T10:12:25Z</dcterms:modified>
</cp:coreProperties>
</file>