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67" r:id="rId3"/>
    <p:sldId id="297" r:id="rId4"/>
    <p:sldId id="299" r:id="rId5"/>
    <p:sldId id="298" r:id="rId6"/>
    <p:sldId id="302" r:id="rId7"/>
    <p:sldId id="303" r:id="rId8"/>
    <p:sldId id="304" r:id="rId9"/>
    <p:sldId id="294" r:id="rId10"/>
    <p:sldId id="295" r:id="rId11"/>
    <p:sldId id="300" r:id="rId12"/>
    <p:sldId id="301" r:id="rId13"/>
    <p:sldId id="30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88" d="100"/>
          <a:sy n="88"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8CCC38-71E9-474E-AF58-A97389066C32}" type="datetimeFigureOut">
              <a:rPr lang="id-ID" smtClean="0"/>
              <a:t>27/06/2019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BF21-4100-4B7E-B8E4-A2EF59182925}" type="slidenum">
              <a:rPr lang="id-ID" smtClean="0"/>
              <a:t>‹#›</a:t>
            </a:fld>
            <a:endParaRPr lang="id-ID"/>
          </a:p>
        </p:txBody>
      </p:sp>
    </p:spTree>
    <p:extLst>
      <p:ext uri="{BB962C8B-B14F-4D97-AF65-F5344CB8AC3E}">
        <p14:creationId xmlns:p14="http://schemas.microsoft.com/office/powerpoint/2010/main" val="242154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02C317-342F-4DBF-B4FC-C3CB44978EB0}" type="slidenum">
              <a:rPr lang="en-US" altLang="id-ID"/>
              <a:pPr eaLnBrk="1" hangingPunct="1"/>
              <a:t>3</a:t>
            </a:fld>
            <a:endParaRPr lang="en-US" altLang="id-ID"/>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eaLnBrk="1" hangingPunct="1"/>
            <a:endParaRPr lang="en-GB" altLang="id-ID" smtClean="0">
              <a:latin typeface="Arial" panose="020B0604020202020204" pitchFamily="34" charset="0"/>
            </a:endParaRPr>
          </a:p>
          <a:p>
            <a:pPr marL="228600" indent="-228600" eaLnBrk="1" hangingPunct="1"/>
            <a:r>
              <a:rPr lang="en-US" altLang="id-ID" smtClean="0">
                <a:latin typeface="Arial" panose="020B0604020202020204" pitchFamily="34" charset="0"/>
              </a:rPr>
              <a:t>Whatever decisions are reached, there sometimes appears to be an ‘implementation gap’ between policy and its effective execution, partly perhaps because of intrinsic problems with the decision, but partly also because central government inevitably has to rely for implementation on others, such as local government or other public agencies, and their ‘street-level’ officials, and sometimes the private or voluntary sector. There may also be problems of insufficient financial or other resources for effective implementation, or unanticipated consequences which may even make the policy counter-productive. </a:t>
            </a:r>
          </a:p>
          <a:p>
            <a:pPr marL="228600" indent="-228600" eaLnBrk="1" hangingPunct="1"/>
            <a:r>
              <a:rPr lang="en-US" altLang="id-ID" smtClean="0">
                <a:latin typeface="Arial" panose="020B0604020202020204" pitchFamily="34" charset="0"/>
              </a:rPr>
              <a:t> </a:t>
            </a:r>
          </a:p>
        </p:txBody>
      </p:sp>
    </p:spTree>
    <p:extLst>
      <p:ext uri="{BB962C8B-B14F-4D97-AF65-F5344CB8AC3E}">
        <p14:creationId xmlns:p14="http://schemas.microsoft.com/office/powerpoint/2010/main" val="71984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02C317-342F-4DBF-B4FC-C3CB44978EB0}" type="slidenum">
              <a:rPr lang="en-US" altLang="id-ID"/>
              <a:pPr eaLnBrk="1" hangingPunct="1"/>
              <a:t>5</a:t>
            </a:fld>
            <a:endParaRPr lang="en-US" altLang="id-ID"/>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eaLnBrk="1" hangingPunct="1"/>
            <a:endParaRPr lang="en-GB" altLang="id-ID" smtClean="0">
              <a:latin typeface="Arial" panose="020B0604020202020204" pitchFamily="34" charset="0"/>
            </a:endParaRPr>
          </a:p>
          <a:p>
            <a:pPr marL="228600" indent="-228600" eaLnBrk="1" hangingPunct="1"/>
            <a:r>
              <a:rPr lang="en-US" altLang="id-ID" smtClean="0">
                <a:latin typeface="Arial" panose="020B0604020202020204" pitchFamily="34" charset="0"/>
              </a:rPr>
              <a:t>Whatever decisions are reached, there sometimes appears to be an ‘implementation gap’ between policy and its effective execution, partly perhaps because of intrinsic problems with the decision, but partly also because central government inevitably has to rely for implementation on others, such as local government or other public agencies, and their ‘street-level’ officials, and sometimes the private or voluntary sector. There may also be problems of insufficient financial or other resources for effective implementation, or unanticipated consequences which may even make the policy counter-productive. </a:t>
            </a:r>
          </a:p>
          <a:p>
            <a:pPr marL="228600" indent="-228600" eaLnBrk="1" hangingPunct="1"/>
            <a:r>
              <a:rPr lang="en-US" altLang="id-ID" smtClean="0">
                <a:latin typeface="Arial" panose="020B0604020202020204" pitchFamily="34" charset="0"/>
              </a:rPr>
              <a:t> </a:t>
            </a:r>
          </a:p>
        </p:txBody>
      </p:sp>
    </p:spTree>
    <p:extLst>
      <p:ext uri="{BB962C8B-B14F-4D97-AF65-F5344CB8AC3E}">
        <p14:creationId xmlns:p14="http://schemas.microsoft.com/office/powerpoint/2010/main" val="3551000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6/27/2019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6"/>
            <a:ext cx="8689976" cy="1630674"/>
          </a:xfrm>
        </p:spPr>
        <p:txBody>
          <a:bodyPr>
            <a:normAutofit/>
          </a:bodyPr>
          <a:lstStyle/>
          <a:p>
            <a:r>
              <a:rPr lang="en-US" sz="3600" b="1" dirty="0" smtClean="0"/>
              <a:t>IMPLEMENTASI</a:t>
            </a:r>
            <a:r>
              <a:rPr lang="id-ID" sz="3600" b="1" smtClean="0"/>
              <a:t> </a:t>
            </a:r>
            <a:r>
              <a:rPr lang="en-US" sz="3600" b="1" smtClean="0"/>
              <a:t>KEBIJAKAN</a:t>
            </a:r>
            <a:endParaRPr lang="id-ID" sz="3600" b="1" dirty="0"/>
          </a:p>
        </p:txBody>
      </p:sp>
      <p:sp>
        <p:nvSpPr>
          <p:cNvPr id="3" name="Subtitle 2"/>
          <p:cNvSpPr>
            <a:spLocks noGrp="1"/>
          </p:cNvSpPr>
          <p:nvPr>
            <p:ph type="subTitle" idx="1"/>
          </p:nvPr>
        </p:nvSpPr>
        <p:spPr>
          <a:xfrm>
            <a:off x="1751012" y="4545106"/>
            <a:ext cx="8689976" cy="914399"/>
          </a:xfrm>
        </p:spPr>
        <p:txBody>
          <a:bodyPr>
            <a:normAutofit/>
          </a:bodyPr>
          <a:lstStyle/>
          <a:p>
            <a:pPr>
              <a:lnSpc>
                <a:spcPct val="100000"/>
              </a:lnSpc>
              <a:spcBef>
                <a:spcPts val="0"/>
              </a:spcBef>
            </a:pPr>
            <a:r>
              <a:rPr lang="en-US" sz="2400" dirty="0" err="1" smtClean="0">
                <a:solidFill>
                  <a:schemeClr val="tx1"/>
                </a:solidFill>
              </a:rPr>
              <a:t>Deddy</a:t>
            </a:r>
            <a:r>
              <a:rPr lang="en-US" sz="2400" dirty="0" smtClean="0">
                <a:solidFill>
                  <a:schemeClr val="tx1"/>
                </a:solidFill>
              </a:rPr>
              <a:t> S BRATAKUSUMAH, P</a:t>
            </a:r>
            <a:r>
              <a:rPr lang="en-US" sz="2400" cap="none" dirty="0" smtClean="0">
                <a:solidFill>
                  <a:schemeClr val="tx1"/>
                </a:solidFill>
              </a:rPr>
              <a:t>h</a:t>
            </a:r>
            <a:r>
              <a:rPr lang="en-US" sz="2400" dirty="0" smtClean="0">
                <a:solidFill>
                  <a:schemeClr val="tx1"/>
                </a:solidFill>
              </a:rPr>
              <a:t>D</a:t>
            </a:r>
          </a:p>
          <a:p>
            <a:pPr>
              <a:lnSpc>
                <a:spcPct val="100000"/>
              </a:lnSpc>
              <a:spcBef>
                <a:spcPts val="0"/>
              </a:spcBef>
            </a:pPr>
            <a:r>
              <a:rPr lang="en-US" sz="2800" b="1" dirty="0" smtClean="0">
                <a:solidFill>
                  <a:schemeClr val="tx1"/>
                </a:solidFill>
              </a:rPr>
              <a:t>2016</a:t>
            </a:r>
            <a:endParaRPr lang="id-ID" sz="2800" b="1" dirty="0">
              <a:solidFill>
                <a:schemeClr val="tx1"/>
              </a:solidFill>
            </a:endParaRPr>
          </a:p>
        </p:txBody>
      </p:sp>
    </p:spTree>
    <p:extLst>
      <p:ext uri="{BB962C8B-B14F-4D97-AF65-F5344CB8AC3E}">
        <p14:creationId xmlns:p14="http://schemas.microsoft.com/office/powerpoint/2010/main" val="272922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444149" y="544880"/>
            <a:ext cx="797045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b="1" dirty="0" smtClean="0">
                <a:latin typeface="+mj-lt"/>
              </a:rPr>
              <a:t>ELEMEN PADA PENERAPAN KEBIJAKAN</a:t>
            </a:r>
            <a:endParaRPr lang="en-US" altLang="id-ID" b="1" dirty="0">
              <a:latin typeface="+mj-lt"/>
            </a:endParaRPr>
          </a:p>
        </p:txBody>
      </p:sp>
      <p:grpSp>
        <p:nvGrpSpPr>
          <p:cNvPr id="2" name="Group 28"/>
          <p:cNvGrpSpPr>
            <a:grpSpLocks/>
          </p:cNvGrpSpPr>
          <p:nvPr/>
        </p:nvGrpSpPr>
        <p:grpSpPr bwMode="auto">
          <a:xfrm>
            <a:off x="2057400" y="1219200"/>
            <a:ext cx="8229600" cy="2476500"/>
            <a:chOff x="336" y="768"/>
            <a:chExt cx="5184" cy="1560"/>
          </a:xfrm>
        </p:grpSpPr>
        <p:sp>
          <p:nvSpPr>
            <p:cNvPr id="40970" name="Text Box 3"/>
            <p:cNvSpPr txBox="1">
              <a:spLocks noChangeArrowheads="1"/>
            </p:cNvSpPr>
            <p:nvPr/>
          </p:nvSpPr>
          <p:spPr bwMode="auto">
            <a:xfrm>
              <a:off x="697" y="912"/>
              <a:ext cx="114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Communications</a:t>
              </a:r>
            </a:p>
          </p:txBody>
        </p:sp>
        <p:sp>
          <p:nvSpPr>
            <p:cNvPr id="40971" name="Text Box 4"/>
            <p:cNvSpPr txBox="1">
              <a:spLocks noChangeArrowheads="1"/>
            </p:cNvSpPr>
            <p:nvPr/>
          </p:nvSpPr>
          <p:spPr bwMode="auto">
            <a:xfrm>
              <a:off x="649" y="1998"/>
              <a:ext cx="925"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Bureaucratic</a:t>
              </a:r>
            </a:p>
            <a:p>
              <a:pPr eaLnBrk="1" hangingPunct="1">
                <a:spcBef>
                  <a:spcPct val="0"/>
                </a:spcBef>
                <a:buFontTx/>
                <a:buNone/>
              </a:pPr>
              <a:r>
                <a:rPr lang="en-US" altLang="id-ID" sz="1400" dirty="0">
                  <a:latin typeface="Arial Black" panose="020B0A04020102020204" pitchFamily="34" charset="0"/>
                </a:rPr>
                <a:t>Structure</a:t>
              </a:r>
            </a:p>
          </p:txBody>
        </p:sp>
        <p:sp>
          <p:nvSpPr>
            <p:cNvPr id="40972" name="Text Box 5"/>
            <p:cNvSpPr txBox="1">
              <a:spLocks noChangeArrowheads="1"/>
            </p:cNvSpPr>
            <p:nvPr/>
          </p:nvSpPr>
          <p:spPr bwMode="auto">
            <a:xfrm>
              <a:off x="2326" y="1196"/>
              <a:ext cx="764"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a:latin typeface="Arial Black" panose="020B0A04020102020204" pitchFamily="34" charset="0"/>
                </a:rPr>
                <a:t>Resources</a:t>
              </a:r>
            </a:p>
          </p:txBody>
        </p:sp>
        <p:sp>
          <p:nvSpPr>
            <p:cNvPr id="40973" name="Text Box 6"/>
            <p:cNvSpPr txBox="1">
              <a:spLocks noChangeArrowheads="1"/>
            </p:cNvSpPr>
            <p:nvPr/>
          </p:nvSpPr>
          <p:spPr bwMode="auto">
            <a:xfrm>
              <a:off x="2329" y="1682"/>
              <a:ext cx="86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Dispositions</a:t>
              </a:r>
            </a:p>
          </p:txBody>
        </p:sp>
        <p:sp>
          <p:nvSpPr>
            <p:cNvPr id="40974" name="Text Box 7"/>
            <p:cNvSpPr txBox="1">
              <a:spLocks noChangeArrowheads="1"/>
            </p:cNvSpPr>
            <p:nvPr/>
          </p:nvSpPr>
          <p:spPr bwMode="auto">
            <a:xfrm>
              <a:off x="4343" y="1445"/>
              <a:ext cx="108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Implementation</a:t>
              </a:r>
            </a:p>
          </p:txBody>
        </p:sp>
        <p:sp>
          <p:nvSpPr>
            <p:cNvPr id="40975" name="Line 8"/>
            <p:cNvSpPr>
              <a:spLocks noChangeShapeType="1"/>
            </p:cNvSpPr>
            <p:nvPr/>
          </p:nvSpPr>
          <p:spPr bwMode="auto">
            <a:xfrm>
              <a:off x="1177" y="1096"/>
              <a:ext cx="0" cy="857"/>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76" name="Line 9"/>
            <p:cNvSpPr>
              <a:spLocks noChangeShapeType="1"/>
            </p:cNvSpPr>
            <p:nvPr/>
          </p:nvSpPr>
          <p:spPr bwMode="auto">
            <a:xfrm flipV="1">
              <a:off x="1273" y="1367"/>
              <a:ext cx="1056" cy="586"/>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77" name="Line 10"/>
            <p:cNvSpPr>
              <a:spLocks noChangeShapeType="1"/>
            </p:cNvSpPr>
            <p:nvPr/>
          </p:nvSpPr>
          <p:spPr bwMode="auto">
            <a:xfrm>
              <a:off x="1369" y="1141"/>
              <a:ext cx="912" cy="541"/>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78" name="Line 11"/>
            <p:cNvSpPr>
              <a:spLocks noChangeShapeType="1"/>
            </p:cNvSpPr>
            <p:nvPr/>
          </p:nvSpPr>
          <p:spPr bwMode="auto">
            <a:xfrm>
              <a:off x="2713" y="1367"/>
              <a:ext cx="0" cy="315"/>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79" name="Line 12"/>
            <p:cNvSpPr>
              <a:spLocks noChangeShapeType="1"/>
            </p:cNvSpPr>
            <p:nvPr/>
          </p:nvSpPr>
          <p:spPr bwMode="auto">
            <a:xfrm>
              <a:off x="3097" y="1322"/>
              <a:ext cx="1104" cy="180"/>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0" name="Line 13"/>
            <p:cNvSpPr>
              <a:spLocks noChangeShapeType="1"/>
            </p:cNvSpPr>
            <p:nvPr/>
          </p:nvSpPr>
          <p:spPr bwMode="auto">
            <a:xfrm flipV="1">
              <a:off x="3241" y="1547"/>
              <a:ext cx="912" cy="135"/>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1" name="Line 14"/>
            <p:cNvSpPr>
              <a:spLocks noChangeShapeType="1"/>
            </p:cNvSpPr>
            <p:nvPr/>
          </p:nvSpPr>
          <p:spPr bwMode="auto">
            <a:xfrm>
              <a:off x="1849" y="961"/>
              <a:ext cx="2592" cy="451"/>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2" name="Line 15"/>
            <p:cNvSpPr>
              <a:spLocks noChangeShapeType="1"/>
            </p:cNvSpPr>
            <p:nvPr/>
          </p:nvSpPr>
          <p:spPr bwMode="auto">
            <a:xfrm flipV="1">
              <a:off x="1609" y="1637"/>
              <a:ext cx="2832" cy="541"/>
            </a:xfrm>
            <a:prstGeom prst="line">
              <a:avLst/>
            </a:prstGeom>
            <a:noFill/>
            <a:ln w="38100">
              <a:solidFill>
                <a:srgbClr val="CC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3" name="Line 16"/>
            <p:cNvSpPr>
              <a:spLocks noChangeShapeType="1"/>
            </p:cNvSpPr>
            <p:nvPr/>
          </p:nvSpPr>
          <p:spPr bwMode="auto">
            <a:xfrm flipV="1">
              <a:off x="1561" y="1863"/>
              <a:ext cx="864" cy="225"/>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4" name="Line 17"/>
            <p:cNvSpPr>
              <a:spLocks noChangeShapeType="1"/>
            </p:cNvSpPr>
            <p:nvPr/>
          </p:nvSpPr>
          <p:spPr bwMode="auto">
            <a:xfrm>
              <a:off x="1801" y="1051"/>
              <a:ext cx="576" cy="135"/>
            </a:xfrm>
            <a:prstGeom prst="line">
              <a:avLst/>
            </a:prstGeom>
            <a:noFill/>
            <a:ln w="38100">
              <a:solidFill>
                <a:srgbClr val="CC0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id-ID"/>
            </a:p>
          </p:txBody>
        </p:sp>
        <p:sp>
          <p:nvSpPr>
            <p:cNvPr id="40985" name="Rectangle 19"/>
            <p:cNvSpPr>
              <a:spLocks noChangeArrowheads="1"/>
            </p:cNvSpPr>
            <p:nvPr/>
          </p:nvSpPr>
          <p:spPr bwMode="auto">
            <a:xfrm>
              <a:off x="336" y="768"/>
              <a:ext cx="5184" cy="1536"/>
            </a:xfrm>
            <a:prstGeom prst="rect">
              <a:avLst/>
            </a:prstGeom>
            <a:noFill/>
            <a:ln w="38100" cmpd="dbl">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id-ID" sz="1800">
                <a:latin typeface="Times New Roman" panose="02020603050405020304" pitchFamily="18" charset="0"/>
              </a:endParaRPr>
            </a:p>
          </p:txBody>
        </p:sp>
      </p:grpSp>
      <p:sp>
        <p:nvSpPr>
          <p:cNvPr id="8212" name="Text Box 20"/>
          <p:cNvSpPr txBox="1">
            <a:spLocks noChangeArrowheads="1"/>
          </p:cNvSpPr>
          <p:nvPr/>
        </p:nvSpPr>
        <p:spPr bwMode="auto">
          <a:xfrm>
            <a:off x="969065" y="6275389"/>
            <a:ext cx="14750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200" dirty="0" smtClean="0">
                <a:latin typeface="Arial" panose="020B0604020202020204" pitchFamily="34" charset="0"/>
              </a:rPr>
              <a:t>(Edwards </a:t>
            </a:r>
            <a:r>
              <a:rPr lang="en-US" altLang="id-ID" sz="1200" dirty="0">
                <a:latin typeface="Arial" panose="020B0604020202020204" pitchFamily="34" charset="0"/>
              </a:rPr>
              <a:t>III, </a:t>
            </a:r>
            <a:r>
              <a:rPr lang="en-US" altLang="id-ID" sz="1200" dirty="0" smtClean="0">
                <a:latin typeface="Arial" panose="020B0604020202020204" pitchFamily="34" charset="0"/>
              </a:rPr>
              <a:t>1980</a:t>
            </a:r>
            <a:r>
              <a:rPr lang="en-US" altLang="id-ID" sz="1200" dirty="0">
                <a:latin typeface="Arial" panose="020B0604020202020204" pitchFamily="34" charset="0"/>
              </a:rPr>
              <a:t>)</a:t>
            </a:r>
          </a:p>
        </p:txBody>
      </p:sp>
      <p:grpSp>
        <p:nvGrpSpPr>
          <p:cNvPr id="3" name="Group 26"/>
          <p:cNvGrpSpPr>
            <a:grpSpLocks/>
          </p:cNvGrpSpPr>
          <p:nvPr/>
        </p:nvGrpSpPr>
        <p:grpSpPr bwMode="auto">
          <a:xfrm>
            <a:off x="1363662" y="4515973"/>
            <a:ext cx="9093201" cy="1231900"/>
            <a:chOff x="248" y="2976"/>
            <a:chExt cx="5728" cy="776"/>
          </a:xfrm>
        </p:grpSpPr>
        <p:sp>
          <p:nvSpPr>
            <p:cNvPr id="40966" name="Text Box 21"/>
            <p:cNvSpPr txBox="1">
              <a:spLocks noChangeArrowheads="1"/>
            </p:cNvSpPr>
            <p:nvPr/>
          </p:nvSpPr>
          <p:spPr bwMode="auto">
            <a:xfrm>
              <a:off x="248" y="2976"/>
              <a:ext cx="1152"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Communications</a:t>
              </a:r>
            </a:p>
            <a:p>
              <a:pPr eaLnBrk="1" hangingPunct="1">
                <a:spcBef>
                  <a:spcPct val="0"/>
                </a:spcBef>
                <a:buFontTx/>
                <a:buChar char="•"/>
              </a:pPr>
              <a:r>
                <a:rPr lang="en-US" altLang="id-ID" sz="1400" b="1" dirty="0">
                  <a:latin typeface="Arial" panose="020B0604020202020204" pitchFamily="34" charset="0"/>
                </a:rPr>
                <a:t> Transmission</a:t>
              </a:r>
            </a:p>
            <a:p>
              <a:pPr eaLnBrk="1" hangingPunct="1">
                <a:spcBef>
                  <a:spcPct val="0"/>
                </a:spcBef>
                <a:buFontTx/>
                <a:buChar char="•"/>
              </a:pPr>
              <a:r>
                <a:rPr lang="en-US" altLang="id-ID" sz="1400" b="1" dirty="0">
                  <a:latin typeface="Arial" panose="020B0604020202020204" pitchFamily="34" charset="0"/>
                </a:rPr>
                <a:t> Clarity</a:t>
              </a:r>
            </a:p>
            <a:p>
              <a:pPr eaLnBrk="1" hangingPunct="1">
                <a:spcBef>
                  <a:spcPct val="0"/>
                </a:spcBef>
                <a:buFontTx/>
                <a:buChar char="•"/>
              </a:pPr>
              <a:r>
                <a:rPr lang="en-US" altLang="id-ID" sz="1400" b="1" dirty="0">
                  <a:latin typeface="Arial" panose="020B0604020202020204" pitchFamily="34" charset="0"/>
                </a:rPr>
                <a:t> Consistency</a:t>
              </a:r>
            </a:p>
          </p:txBody>
        </p:sp>
        <p:sp>
          <p:nvSpPr>
            <p:cNvPr id="40967" name="Text Box 22"/>
            <p:cNvSpPr txBox="1">
              <a:spLocks noChangeArrowheads="1"/>
            </p:cNvSpPr>
            <p:nvPr/>
          </p:nvSpPr>
          <p:spPr bwMode="auto">
            <a:xfrm>
              <a:off x="3510" y="3015"/>
              <a:ext cx="807" cy="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Resources</a:t>
              </a:r>
            </a:p>
            <a:p>
              <a:pPr eaLnBrk="1" hangingPunct="1">
                <a:spcBef>
                  <a:spcPct val="0"/>
                </a:spcBef>
                <a:buFontTx/>
                <a:buChar char="•"/>
              </a:pPr>
              <a:r>
                <a:rPr lang="en-US" altLang="id-ID" sz="1400" dirty="0">
                  <a:latin typeface="Arial Black" panose="020B0A04020102020204" pitchFamily="34" charset="0"/>
                </a:rPr>
                <a:t> </a:t>
              </a:r>
              <a:r>
                <a:rPr lang="en-US" altLang="id-ID" sz="1400" b="1" dirty="0">
                  <a:latin typeface="Arial" panose="020B0604020202020204" pitchFamily="34" charset="0"/>
                </a:rPr>
                <a:t>Staff</a:t>
              </a:r>
            </a:p>
            <a:p>
              <a:pPr eaLnBrk="1" hangingPunct="1">
                <a:spcBef>
                  <a:spcPct val="0"/>
                </a:spcBef>
                <a:buFontTx/>
                <a:buChar char="•"/>
              </a:pPr>
              <a:r>
                <a:rPr lang="en-US" altLang="id-ID" sz="1400" b="1" dirty="0">
                  <a:latin typeface="Arial" panose="020B0604020202020204" pitchFamily="34" charset="0"/>
                </a:rPr>
                <a:t> Information</a:t>
              </a:r>
            </a:p>
            <a:p>
              <a:pPr eaLnBrk="1" hangingPunct="1">
                <a:spcBef>
                  <a:spcPct val="0"/>
                </a:spcBef>
                <a:buFontTx/>
                <a:buChar char="•"/>
              </a:pPr>
              <a:r>
                <a:rPr lang="en-US" altLang="id-ID" sz="1400" b="1" dirty="0">
                  <a:latin typeface="Arial" panose="020B0604020202020204" pitchFamily="34" charset="0"/>
                </a:rPr>
                <a:t> Authority</a:t>
              </a:r>
            </a:p>
            <a:p>
              <a:pPr eaLnBrk="1" hangingPunct="1">
                <a:spcBef>
                  <a:spcPct val="0"/>
                </a:spcBef>
                <a:buFontTx/>
                <a:buChar char="•"/>
              </a:pPr>
              <a:r>
                <a:rPr lang="en-US" altLang="id-ID" sz="1400" b="1" dirty="0">
                  <a:latin typeface="Arial" panose="020B0604020202020204" pitchFamily="34" charset="0"/>
                </a:rPr>
                <a:t> Facilities</a:t>
              </a:r>
              <a:endParaRPr lang="en-US" altLang="id-ID" sz="1400" dirty="0">
                <a:latin typeface="Arial" panose="020B0604020202020204" pitchFamily="34" charset="0"/>
              </a:endParaRPr>
            </a:p>
          </p:txBody>
        </p:sp>
        <p:sp>
          <p:nvSpPr>
            <p:cNvPr id="40968" name="Text Box 23"/>
            <p:cNvSpPr txBox="1">
              <a:spLocks noChangeArrowheads="1"/>
            </p:cNvSpPr>
            <p:nvPr/>
          </p:nvSpPr>
          <p:spPr bwMode="auto">
            <a:xfrm>
              <a:off x="1514" y="2992"/>
              <a:ext cx="2352"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Bureaucratic Structure</a:t>
              </a:r>
            </a:p>
            <a:p>
              <a:pPr eaLnBrk="1" hangingPunct="1">
                <a:spcBef>
                  <a:spcPct val="0"/>
                </a:spcBef>
                <a:buFontTx/>
                <a:buChar char="•"/>
              </a:pPr>
              <a:r>
                <a:rPr lang="en-US" altLang="id-ID" sz="1400" dirty="0">
                  <a:latin typeface="Arial Black" panose="020B0A04020102020204" pitchFamily="34" charset="0"/>
                </a:rPr>
                <a:t> </a:t>
              </a:r>
              <a:r>
                <a:rPr lang="en-US" altLang="id-ID" sz="1400" b="1" dirty="0">
                  <a:latin typeface="Arial" panose="020B0604020202020204" pitchFamily="34" charset="0"/>
                </a:rPr>
                <a:t>Standard Operating Procedures</a:t>
              </a:r>
            </a:p>
            <a:p>
              <a:pPr eaLnBrk="1" hangingPunct="1">
                <a:spcBef>
                  <a:spcPct val="0"/>
                </a:spcBef>
                <a:buFontTx/>
                <a:buChar char="•"/>
              </a:pPr>
              <a:r>
                <a:rPr lang="en-US" altLang="id-ID" sz="1400" b="1" dirty="0">
                  <a:latin typeface="Arial" panose="020B0604020202020204" pitchFamily="34" charset="0"/>
                </a:rPr>
                <a:t>  Fragmentation</a:t>
              </a:r>
            </a:p>
          </p:txBody>
        </p:sp>
        <p:sp>
          <p:nvSpPr>
            <p:cNvPr id="40969" name="Text Box 24"/>
            <p:cNvSpPr txBox="1">
              <a:spLocks noChangeArrowheads="1"/>
            </p:cNvSpPr>
            <p:nvPr/>
          </p:nvSpPr>
          <p:spPr bwMode="auto">
            <a:xfrm>
              <a:off x="4524" y="3015"/>
              <a:ext cx="1452" cy="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id-ID" sz="1400" dirty="0">
                  <a:latin typeface="Arial Black" panose="020B0A04020102020204" pitchFamily="34" charset="0"/>
                </a:rPr>
                <a:t>Dispositions</a:t>
              </a:r>
            </a:p>
            <a:p>
              <a:pPr eaLnBrk="1" hangingPunct="1">
                <a:spcBef>
                  <a:spcPct val="0"/>
                </a:spcBef>
                <a:buFontTx/>
                <a:buChar char="•"/>
              </a:pPr>
              <a:r>
                <a:rPr lang="en-US" altLang="id-ID" sz="1400" b="1" dirty="0">
                  <a:latin typeface="Arial" panose="020B0604020202020204" pitchFamily="34" charset="0"/>
                </a:rPr>
                <a:t> Effect of Dispositions</a:t>
              </a:r>
            </a:p>
            <a:p>
              <a:pPr eaLnBrk="1" hangingPunct="1">
                <a:spcBef>
                  <a:spcPct val="0"/>
                </a:spcBef>
                <a:buFontTx/>
                <a:buChar char="•"/>
              </a:pPr>
              <a:r>
                <a:rPr lang="en-US" altLang="id-ID" sz="1400" b="1" dirty="0">
                  <a:latin typeface="Arial" panose="020B0604020202020204" pitchFamily="34" charset="0"/>
                </a:rPr>
                <a:t> Staffing the </a:t>
              </a:r>
              <a:r>
                <a:rPr lang="en-US" altLang="id-ID" sz="1400" b="1" dirty="0" err="1">
                  <a:latin typeface="Arial" panose="020B0604020202020204" pitchFamily="34" charset="0"/>
                </a:rPr>
                <a:t>Bureacracy</a:t>
              </a:r>
              <a:endParaRPr lang="en-US" altLang="id-ID" sz="1400" b="1" dirty="0">
                <a:latin typeface="Arial" panose="020B0604020202020204" pitchFamily="34" charset="0"/>
              </a:endParaRPr>
            </a:p>
            <a:p>
              <a:pPr eaLnBrk="1" hangingPunct="1">
                <a:spcBef>
                  <a:spcPct val="0"/>
                </a:spcBef>
                <a:buFontTx/>
                <a:buChar char="•"/>
              </a:pPr>
              <a:r>
                <a:rPr lang="en-US" altLang="id-ID" sz="1400" b="1" dirty="0">
                  <a:latin typeface="Arial" panose="020B0604020202020204" pitchFamily="34" charset="0"/>
                </a:rPr>
                <a:t> Incentives</a:t>
              </a:r>
              <a:endParaRPr lang="en-US" altLang="id-ID" sz="1400" dirty="0">
                <a:latin typeface="Arial Black" panose="020B0A04020102020204" pitchFamily="34" charset="0"/>
              </a:endParaRPr>
            </a:p>
          </p:txBody>
        </p:sp>
      </p:grpSp>
    </p:spTree>
    <p:extLst>
      <p:ext uri="{BB962C8B-B14F-4D97-AF65-F5344CB8AC3E}">
        <p14:creationId xmlns:p14="http://schemas.microsoft.com/office/powerpoint/2010/main" val="464504436"/>
      </p:ext>
    </p:extLst>
  </p:cSld>
  <p:clrMapOvr>
    <a:masterClrMapping/>
  </p:clrMapOvr>
  <p:transition spd="slow">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iterate type="lt">
                                    <p:tmPct val="100000"/>
                                  </p:iterate>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75"/>
                                        <p:tgtEl>
                                          <p:spTgt spid="8194"/>
                                        </p:tgtEl>
                                      </p:cBhvr>
                                    </p:animEffect>
                                  </p:childTnLst>
                                </p:cTn>
                              </p:par>
                            </p:childTnLst>
                          </p:cTn>
                        </p:par>
                        <p:par>
                          <p:cTn id="8" fill="hold" nodeType="afterGroup">
                            <p:stCondLst>
                              <p:cond delay="2100"/>
                            </p:stCondLst>
                            <p:childTnLst>
                              <p:par>
                                <p:cTn id="9" presetID="17"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strVal val="#ppt_h"/>
                                          </p:val>
                                        </p:tav>
                                        <p:tav tm="100000">
                                          <p:val>
                                            <p:strVal val="#ppt_h"/>
                                          </p:val>
                                        </p:tav>
                                      </p:tavLst>
                                    </p:anim>
                                  </p:childTnLst>
                                </p:cTn>
                              </p:par>
                            </p:childTnLst>
                          </p:cTn>
                        </p:par>
                        <p:par>
                          <p:cTn id="13" fill="hold" nodeType="afterGroup">
                            <p:stCondLst>
                              <p:cond delay="2600"/>
                            </p:stCondLst>
                            <p:childTnLst>
                              <p:par>
                                <p:cTn id="14" presetID="24" presetClass="entr" presetSubtype="0" fill="hold" grpId="0" nodeType="afterEffect">
                                  <p:stCondLst>
                                    <p:cond delay="0"/>
                                  </p:stCondLst>
                                  <p:childTnLst>
                                    <p:set>
                                      <p:cBhvr>
                                        <p:cTn id="15" dur="1" fill="hold">
                                          <p:stCondLst>
                                            <p:cond delay="499"/>
                                          </p:stCondLst>
                                        </p:cTn>
                                        <p:tgtEl>
                                          <p:spTgt spid="8212"/>
                                        </p:tgtEl>
                                        <p:attrNameLst>
                                          <p:attrName>style.visibility</p:attrName>
                                        </p:attrNameLst>
                                      </p:cBhvr>
                                      <p:to>
                                        <p:strVal val="visible"/>
                                      </p:to>
                                    </p:set>
                                    <p:anim to="" calcmode="lin" valueType="num">
                                      <p:cBhvr>
                                        <p:cTn id="16" dur="1" fill="hold"/>
                                        <p:tgtEl>
                                          <p:spTgt spid="8212"/>
                                        </p:tgtEl>
                                        <p:attrNameLst>
                                          <p:attrName/>
                                        </p:attrNameLst>
                                      </p:cBhvr>
                                    </p:anim>
                                  </p:childTnLst>
                                </p:cTn>
                              </p:par>
                            </p:childTnLst>
                          </p:cTn>
                        </p:par>
                        <p:par>
                          <p:cTn id="17" fill="hold" nodeType="afterGroup">
                            <p:stCondLst>
                              <p:cond delay="3100"/>
                            </p:stCondLst>
                            <p:childTnLst>
                              <p:par>
                                <p:cTn id="18" presetID="3" presetClass="entr" presetSubtype="5"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linds(vertical)">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212"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913774" y="295787"/>
            <a:ext cx="10364451" cy="1596177"/>
          </a:xfrm>
        </p:spPr>
        <p:txBody>
          <a:bodyPr>
            <a:normAutofit/>
          </a:bodyPr>
          <a:lstStyle/>
          <a:p>
            <a:pPr eaLnBrk="1" hangingPunct="1">
              <a:defRPr/>
            </a:pPr>
            <a:r>
              <a:rPr lang="en-US" altLang="id-ID" sz="3200" b="1" dirty="0" err="1" smtClean="0"/>
              <a:t>Menurut</a:t>
            </a:r>
            <a:r>
              <a:rPr lang="en-US" altLang="id-ID" sz="3200" b="1" dirty="0" smtClean="0"/>
              <a:t> Edward</a:t>
            </a:r>
          </a:p>
        </p:txBody>
      </p:sp>
      <p:sp>
        <p:nvSpPr>
          <p:cNvPr id="41987" name="Rectangle 3"/>
          <p:cNvSpPr>
            <a:spLocks noGrp="1" noChangeArrowheads="1"/>
          </p:cNvSpPr>
          <p:nvPr>
            <p:ph type="body" idx="4294967295"/>
          </p:nvPr>
        </p:nvSpPr>
        <p:spPr>
          <a:xfrm>
            <a:off x="1981199" y="2259106"/>
            <a:ext cx="8803341" cy="3874994"/>
          </a:xfrm>
          <a:prstGeom prst="rect">
            <a:avLst/>
          </a:prstGeom>
        </p:spPr>
        <p:txBody>
          <a:bodyPr/>
          <a:lstStyle/>
          <a:p>
            <a:pPr marL="0" indent="0">
              <a:lnSpc>
                <a:spcPts val="2800"/>
              </a:lnSpc>
              <a:spcBef>
                <a:spcPts val="0"/>
              </a:spcBef>
              <a:buNone/>
              <a:defRPr/>
            </a:pPr>
            <a:r>
              <a:rPr lang="en-US" altLang="id-ID" sz="2400" dirty="0" err="1" smtClean="0"/>
              <a:t>Arahan</a:t>
            </a:r>
            <a:r>
              <a:rPr lang="en-US" altLang="id-ID" sz="2400" dirty="0" smtClean="0"/>
              <a:t> </a:t>
            </a:r>
            <a:r>
              <a:rPr lang="en-US" altLang="id-ID" sz="2400" dirty="0"/>
              <a:t>yang </a:t>
            </a:r>
            <a:r>
              <a:rPr lang="en-US" altLang="id-ID" sz="2400" dirty="0" err="1"/>
              <a:t>dikomunikasikan</a:t>
            </a:r>
            <a:r>
              <a:rPr lang="en-US" altLang="id-ID" sz="2400" dirty="0"/>
              <a:t> </a:t>
            </a:r>
            <a:r>
              <a:rPr lang="en-US" altLang="id-ID" sz="2400" dirty="0" err="1"/>
              <a:t>dengan</a:t>
            </a:r>
            <a:r>
              <a:rPr lang="en-US" altLang="id-ID" sz="2400" dirty="0"/>
              <a:t> </a:t>
            </a:r>
            <a:r>
              <a:rPr lang="en-US" altLang="id-ID" sz="2400" dirty="0" err="1"/>
              <a:t>buruk</a:t>
            </a:r>
            <a:r>
              <a:rPr lang="en-US" altLang="id-ID" sz="2400" dirty="0"/>
              <a:t> </a:t>
            </a:r>
            <a:r>
              <a:rPr lang="en-US" altLang="id-ID" sz="2400" dirty="0" err="1"/>
              <a:t>dalam</a:t>
            </a:r>
            <a:r>
              <a:rPr lang="en-US" altLang="id-ID" sz="2400" dirty="0"/>
              <a:t> </a:t>
            </a:r>
            <a:r>
              <a:rPr lang="en-US" altLang="id-ID" sz="2400" dirty="0" err="1"/>
              <a:t>struktur</a:t>
            </a:r>
            <a:r>
              <a:rPr lang="en-US" altLang="id-ID" sz="2400" dirty="0"/>
              <a:t> yang </a:t>
            </a:r>
            <a:r>
              <a:rPr lang="en-US" altLang="id-ID" sz="2400" dirty="0" err="1"/>
              <a:t>salah</a:t>
            </a:r>
            <a:r>
              <a:rPr lang="en-US" altLang="id-ID" sz="2400" dirty="0"/>
              <a:t> </a:t>
            </a:r>
            <a:r>
              <a:rPr lang="en-US" altLang="id-ID" sz="2400" dirty="0" err="1"/>
              <a:t>dapat</a:t>
            </a:r>
            <a:r>
              <a:rPr lang="en-US" altLang="id-ID" sz="2400" dirty="0"/>
              <a:t> </a:t>
            </a:r>
            <a:r>
              <a:rPr lang="en-US" altLang="id-ID" sz="2400" dirty="0" err="1"/>
              <a:t>memperburuk</a:t>
            </a:r>
            <a:r>
              <a:rPr lang="en-US" altLang="id-ID" sz="2400" dirty="0"/>
              <a:t> </a:t>
            </a:r>
            <a:r>
              <a:rPr lang="en-US" altLang="id-ID" sz="2400" dirty="0" err="1" smtClean="0"/>
              <a:t>sikap</a:t>
            </a:r>
            <a:r>
              <a:rPr lang="en-US" altLang="id-ID" sz="2400" dirty="0" smtClean="0"/>
              <a:t> yang </a:t>
            </a:r>
            <a:r>
              <a:rPr lang="en-US" altLang="id-ID" sz="2400" dirty="0" err="1"/>
              <a:t>sudah</a:t>
            </a:r>
            <a:r>
              <a:rPr lang="en-US" altLang="id-ID" sz="2400" dirty="0"/>
              <a:t> </a:t>
            </a:r>
            <a:r>
              <a:rPr lang="en-US" altLang="id-ID" sz="2400" dirty="0" err="1"/>
              <a:t>ada</a:t>
            </a:r>
            <a:r>
              <a:rPr lang="en-US" altLang="id-ID" sz="2400" dirty="0"/>
              <a:t> </a:t>
            </a:r>
            <a:r>
              <a:rPr lang="en-US" altLang="id-ID" sz="2400" dirty="0" err="1"/>
              <a:t>sebelumnya</a:t>
            </a:r>
            <a:r>
              <a:rPr lang="en-US" altLang="id-ID" sz="2400" dirty="0"/>
              <a:t> </a:t>
            </a:r>
            <a:r>
              <a:rPr lang="en-US" altLang="id-ID" sz="2400" dirty="0" err="1"/>
              <a:t>terhadap</a:t>
            </a:r>
            <a:r>
              <a:rPr lang="en-US" altLang="id-ID" sz="2400" dirty="0"/>
              <a:t> </a:t>
            </a:r>
            <a:r>
              <a:rPr lang="en-US" altLang="id-ID" sz="2400" dirty="0" err="1"/>
              <a:t>kebijakan</a:t>
            </a:r>
            <a:r>
              <a:rPr lang="en-US" altLang="id-ID" sz="2400" dirty="0"/>
              <a:t> </a:t>
            </a:r>
            <a:endParaRPr lang="en-US" altLang="id-ID" sz="2400" dirty="0" smtClean="0"/>
          </a:p>
          <a:p>
            <a:pPr marL="0" indent="0">
              <a:lnSpc>
                <a:spcPts val="2800"/>
              </a:lnSpc>
              <a:spcBef>
                <a:spcPts val="0"/>
              </a:spcBef>
              <a:buNone/>
              <a:defRPr/>
            </a:pPr>
            <a:endParaRPr lang="en-US" altLang="id-ID" sz="2400" dirty="0"/>
          </a:p>
          <a:p>
            <a:pPr marL="0" indent="0">
              <a:lnSpc>
                <a:spcPts val="2800"/>
              </a:lnSpc>
              <a:spcBef>
                <a:spcPts val="0"/>
              </a:spcBef>
              <a:buNone/>
              <a:defRPr/>
            </a:pPr>
            <a:r>
              <a:rPr lang="en-US" altLang="id-ID" sz="2400" dirty="0" err="1" smtClean="0"/>
              <a:t>Akibatnya</a:t>
            </a:r>
            <a:r>
              <a:rPr lang="en-US" altLang="id-ID" sz="2400" dirty="0" smtClean="0"/>
              <a:t> </a:t>
            </a:r>
            <a:r>
              <a:rPr lang="en-US" altLang="id-ID" sz="2400" dirty="0" err="1" smtClean="0"/>
              <a:t>sumber</a:t>
            </a:r>
            <a:r>
              <a:rPr lang="en-US" altLang="id-ID" sz="2400" dirty="0" smtClean="0"/>
              <a:t> </a:t>
            </a:r>
            <a:r>
              <a:rPr lang="en-US" altLang="id-ID" sz="2400" dirty="0" err="1"/>
              <a:t>daya</a:t>
            </a:r>
            <a:r>
              <a:rPr lang="en-US" altLang="id-ID" sz="2400" dirty="0"/>
              <a:t> </a:t>
            </a:r>
            <a:r>
              <a:rPr lang="en-US" altLang="id-ID" sz="2400" dirty="0" err="1" smtClean="0"/>
              <a:t>menjadi</a:t>
            </a:r>
            <a:r>
              <a:rPr lang="en-US" altLang="id-ID" sz="2400" dirty="0" smtClean="0"/>
              <a:t> </a:t>
            </a:r>
            <a:r>
              <a:rPr lang="en-US" altLang="id-ID" sz="2400" dirty="0" err="1" smtClean="0"/>
              <a:t>mubazir</a:t>
            </a:r>
            <a:r>
              <a:rPr lang="en-US" altLang="id-ID" sz="2400" dirty="0" smtClean="0"/>
              <a:t> </a:t>
            </a:r>
            <a:r>
              <a:rPr lang="en-US" altLang="id-ID" sz="2400" dirty="0" err="1"/>
              <a:t>dan</a:t>
            </a:r>
            <a:r>
              <a:rPr lang="en-US" altLang="id-ID" sz="2400" dirty="0"/>
              <a:t> </a:t>
            </a:r>
            <a:r>
              <a:rPr lang="en-US" altLang="id-ID" sz="2400" dirty="0" err="1"/>
              <a:t>implementasi</a:t>
            </a:r>
            <a:r>
              <a:rPr lang="en-US" altLang="id-ID" sz="2400" dirty="0"/>
              <a:t> yang </a:t>
            </a:r>
            <a:r>
              <a:rPr lang="en-US" altLang="id-ID" sz="2400" dirty="0" err="1"/>
              <a:t>tidak</a:t>
            </a:r>
            <a:r>
              <a:rPr lang="en-US" altLang="id-ID" sz="2400" dirty="0"/>
              <a:t> </a:t>
            </a:r>
            <a:r>
              <a:rPr lang="en-US" altLang="id-ID" sz="2400" dirty="0" err="1"/>
              <a:t>efektif</a:t>
            </a:r>
            <a:r>
              <a:rPr lang="en-US" altLang="id-ID" sz="2400" dirty="0"/>
              <a:t>.</a:t>
            </a:r>
          </a:p>
        </p:txBody>
      </p:sp>
    </p:spTree>
    <p:extLst>
      <p:ext uri="{BB962C8B-B14F-4D97-AF65-F5344CB8AC3E}">
        <p14:creationId xmlns:p14="http://schemas.microsoft.com/office/powerpoint/2010/main" val="276800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defRPr/>
            </a:pPr>
            <a:r>
              <a:rPr lang="en-US" altLang="id-ID" sz="3200" b="1" dirty="0" err="1" smtClean="0"/>
              <a:t>Faktor</a:t>
            </a:r>
            <a:r>
              <a:rPr lang="en-US" altLang="id-ID" sz="3200" b="1" dirty="0" smtClean="0"/>
              <a:t> </a:t>
            </a:r>
            <a:r>
              <a:rPr lang="en-US" altLang="id-ID" sz="3200" b="1" dirty="0" err="1" smtClean="0"/>
              <a:t>Penyebab</a:t>
            </a:r>
            <a:r>
              <a:rPr lang="en-US" altLang="id-ID" sz="3200" b="1" dirty="0" smtClean="0"/>
              <a:t> </a:t>
            </a:r>
            <a:r>
              <a:rPr lang="en-US" altLang="id-ID" sz="3200" b="1" dirty="0" err="1" smtClean="0"/>
              <a:t>masalah</a:t>
            </a:r>
            <a:r>
              <a:rPr lang="en-US" altLang="id-ID" sz="3200" b="1" dirty="0" smtClean="0"/>
              <a:t> </a:t>
            </a:r>
            <a:r>
              <a:rPr lang="en-US" altLang="id-ID" sz="3200" b="1" dirty="0" err="1" smtClean="0"/>
              <a:t>dalam</a:t>
            </a:r>
            <a:r>
              <a:rPr lang="en-US" altLang="id-ID" sz="3200" b="1" dirty="0" smtClean="0"/>
              <a:t> </a:t>
            </a:r>
            <a:r>
              <a:rPr lang="en-US" altLang="id-ID" sz="3200" b="1" dirty="0" err="1" smtClean="0"/>
              <a:t>implementasi</a:t>
            </a:r>
            <a:endParaRPr lang="en-US" altLang="id-ID" sz="3200" b="1" dirty="0" smtClean="0"/>
          </a:p>
        </p:txBody>
      </p:sp>
      <p:sp>
        <p:nvSpPr>
          <p:cNvPr id="41987" name="Rectangle 3"/>
          <p:cNvSpPr>
            <a:spLocks noGrp="1" noChangeArrowheads="1"/>
          </p:cNvSpPr>
          <p:nvPr>
            <p:ph type="body" idx="4294967295"/>
          </p:nvPr>
        </p:nvSpPr>
        <p:spPr>
          <a:xfrm>
            <a:off x="1981200" y="2577764"/>
            <a:ext cx="8229600" cy="3919406"/>
          </a:xfrm>
          <a:prstGeom prst="rect">
            <a:avLst/>
          </a:prstGeom>
        </p:spPr>
        <p:txBody>
          <a:bodyPr>
            <a:normAutofit/>
          </a:bodyPr>
          <a:lstStyle/>
          <a:p>
            <a:pPr marL="914400" lvl="1" indent="-457200" eaLnBrk="1" hangingPunct="1">
              <a:lnSpc>
                <a:spcPct val="80000"/>
              </a:lnSpc>
              <a:buFont typeface="+mj-lt"/>
              <a:buAutoNum type="arabicPeriod"/>
              <a:defRPr/>
            </a:pPr>
            <a:r>
              <a:rPr lang="en-US" altLang="id-ID" sz="2400" dirty="0" err="1" smtClean="0"/>
              <a:t>kebijakan</a:t>
            </a:r>
            <a:r>
              <a:rPr lang="en-US" altLang="id-ID" sz="2400" dirty="0" smtClean="0"/>
              <a:t> </a:t>
            </a:r>
            <a:r>
              <a:rPr lang="en-US" altLang="id-ID" sz="2400" dirty="0" err="1" smtClean="0"/>
              <a:t>baru</a:t>
            </a:r>
            <a:endParaRPr lang="en-US" altLang="id-ID" sz="2400" dirty="0" smtClean="0"/>
          </a:p>
          <a:p>
            <a:pPr marL="914400" lvl="1" indent="-457200" eaLnBrk="1" hangingPunct="1">
              <a:lnSpc>
                <a:spcPct val="80000"/>
              </a:lnSpc>
              <a:buFont typeface="+mj-lt"/>
              <a:buAutoNum type="arabicPeriod"/>
              <a:defRPr/>
            </a:pPr>
            <a:r>
              <a:rPr lang="en-US" altLang="id-ID" sz="2400" dirty="0" err="1" smtClean="0"/>
              <a:t>Desentralisasi</a:t>
            </a:r>
            <a:r>
              <a:rPr lang="en-US" altLang="id-ID" sz="2400" dirty="0" smtClean="0"/>
              <a:t> </a:t>
            </a:r>
            <a:r>
              <a:rPr lang="en-US" altLang="id-ID" sz="2400" dirty="0" err="1" smtClean="0"/>
              <a:t>implementasi</a:t>
            </a:r>
            <a:endParaRPr lang="en-US" altLang="id-ID" sz="2400" dirty="0" smtClean="0"/>
          </a:p>
          <a:p>
            <a:pPr marL="914400" lvl="1" indent="-457200" eaLnBrk="1" hangingPunct="1">
              <a:lnSpc>
                <a:spcPct val="80000"/>
              </a:lnSpc>
              <a:buFont typeface="+mj-lt"/>
              <a:buAutoNum type="arabicPeriod"/>
              <a:defRPr/>
            </a:pPr>
            <a:r>
              <a:rPr lang="en-US" altLang="id-ID" sz="2400" dirty="0" err="1" smtClean="0"/>
              <a:t>Kontroversi</a:t>
            </a:r>
            <a:endParaRPr lang="en-US" altLang="id-ID" sz="2400" dirty="0" smtClean="0"/>
          </a:p>
          <a:p>
            <a:pPr marL="914400" lvl="1" indent="-457200" eaLnBrk="1" hangingPunct="1">
              <a:lnSpc>
                <a:spcPct val="80000"/>
              </a:lnSpc>
              <a:buFont typeface="+mj-lt"/>
              <a:buAutoNum type="arabicPeriod"/>
              <a:defRPr/>
            </a:pPr>
            <a:r>
              <a:rPr lang="en-US" altLang="id-ID" sz="2400" dirty="0" err="1" smtClean="0"/>
              <a:t>Komplex</a:t>
            </a:r>
            <a:endParaRPr lang="en-US" altLang="id-ID" sz="2400" dirty="0" smtClean="0"/>
          </a:p>
          <a:p>
            <a:pPr marL="914400" lvl="1" indent="-457200" eaLnBrk="1" hangingPunct="1">
              <a:lnSpc>
                <a:spcPct val="80000"/>
              </a:lnSpc>
              <a:buFont typeface="+mj-lt"/>
              <a:buAutoNum type="arabicPeriod"/>
              <a:defRPr/>
            </a:pPr>
            <a:r>
              <a:rPr lang="en-US" altLang="id-ID" sz="2400" dirty="0" err="1" smtClean="0"/>
              <a:t>Krisis</a:t>
            </a:r>
            <a:endParaRPr lang="en-US" altLang="id-ID" sz="2400" dirty="0" smtClean="0"/>
          </a:p>
          <a:p>
            <a:pPr marL="914400" lvl="1" indent="-457200" eaLnBrk="1" hangingPunct="1">
              <a:lnSpc>
                <a:spcPct val="80000"/>
              </a:lnSpc>
              <a:buFont typeface="+mj-lt"/>
              <a:buAutoNum type="arabicPeriod"/>
              <a:defRPr/>
            </a:pPr>
            <a:r>
              <a:rPr lang="en-US" altLang="id-ID" sz="2400" dirty="0" err="1" smtClean="0"/>
              <a:t>Keputusan</a:t>
            </a:r>
            <a:r>
              <a:rPr lang="en-US" altLang="id-ID" sz="2400" dirty="0" smtClean="0"/>
              <a:t> </a:t>
            </a:r>
            <a:r>
              <a:rPr lang="en-US" altLang="id-ID" sz="2400" dirty="0" err="1" smtClean="0"/>
              <a:t>pengadilan</a:t>
            </a:r>
            <a:endParaRPr lang="en-US" altLang="id-ID" sz="2400" dirty="0" smtClean="0"/>
          </a:p>
          <a:p>
            <a:pPr marL="914400" lvl="1" indent="-457200" eaLnBrk="1" hangingPunct="1">
              <a:lnSpc>
                <a:spcPct val="80000"/>
              </a:lnSpc>
              <a:buFont typeface="+mj-lt"/>
              <a:buAutoNum type="arabicPeriod"/>
              <a:defRPr/>
            </a:pPr>
            <a:r>
              <a:rPr lang="en-US" altLang="id-ID" sz="2400" dirty="0" err="1" smtClean="0"/>
              <a:t>Kombinasi</a:t>
            </a:r>
            <a:r>
              <a:rPr lang="en-US" altLang="id-ID" sz="2400" dirty="0" smtClean="0"/>
              <a:t> </a:t>
            </a:r>
            <a:r>
              <a:rPr lang="en-US" altLang="id-ID" sz="2400" dirty="0" err="1" smtClean="0"/>
              <a:t>dari</a:t>
            </a:r>
            <a:r>
              <a:rPr lang="en-US" altLang="id-ID" sz="2400" dirty="0" smtClean="0"/>
              <a:t> </a:t>
            </a:r>
            <a:r>
              <a:rPr lang="en-US" altLang="id-ID" sz="2400" dirty="0" err="1" smtClean="0"/>
              <a:t>berbagai</a:t>
            </a:r>
            <a:r>
              <a:rPr lang="en-US" altLang="id-ID" sz="2400" dirty="0" smtClean="0"/>
              <a:t> </a:t>
            </a:r>
            <a:r>
              <a:rPr lang="en-US" altLang="id-ID" sz="2400" dirty="0" err="1" smtClean="0"/>
              <a:t>faktor</a:t>
            </a:r>
            <a:r>
              <a:rPr lang="en-US" altLang="id-ID" sz="2400" dirty="0" smtClean="0"/>
              <a:t> </a:t>
            </a:r>
            <a:r>
              <a:rPr lang="en-US" altLang="id-ID" sz="2400" dirty="0" err="1" smtClean="0"/>
              <a:t>Diatas</a:t>
            </a:r>
            <a:endParaRPr lang="en-US" altLang="id-ID" sz="2400" dirty="0"/>
          </a:p>
        </p:txBody>
      </p:sp>
    </p:spTree>
    <p:extLst>
      <p:ext uri="{BB962C8B-B14F-4D97-AF65-F5344CB8AC3E}">
        <p14:creationId xmlns:p14="http://schemas.microsoft.com/office/powerpoint/2010/main" val="409107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2977" y="4397188"/>
            <a:ext cx="1815353" cy="17630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96212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Implementasi</a:t>
            </a:r>
            <a:r>
              <a:rPr lang="en-US" sz="3200" b="1" dirty="0" smtClean="0"/>
              <a:t> </a:t>
            </a:r>
            <a:r>
              <a:rPr lang="en-US" sz="3200" b="1" dirty="0" err="1" smtClean="0"/>
              <a:t>kebijakan</a:t>
            </a:r>
            <a:endParaRPr lang="id-ID" sz="3200" b="1" dirty="0"/>
          </a:p>
        </p:txBody>
      </p:sp>
    </p:spTree>
    <p:extLst>
      <p:ext uri="{BB962C8B-B14F-4D97-AF65-F5344CB8AC3E}">
        <p14:creationId xmlns:p14="http://schemas.microsoft.com/office/powerpoint/2010/main" val="51271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08213" y="188913"/>
            <a:ext cx="8229600" cy="1143000"/>
          </a:xfrm>
        </p:spPr>
        <p:txBody>
          <a:bodyPr>
            <a:normAutofit/>
          </a:bodyPr>
          <a:lstStyle/>
          <a:p>
            <a:pPr eaLnBrk="1" hangingPunct="1"/>
            <a:r>
              <a:rPr lang="en-GB" altLang="id-ID" sz="3200" b="1" dirty="0" smtClean="0"/>
              <a:t>IMPLEMENTASI KEBIJAKAN</a:t>
            </a:r>
            <a:endParaRPr lang="en-US" altLang="id-ID" sz="3200" b="1" dirty="0"/>
          </a:p>
        </p:txBody>
      </p:sp>
      <p:sp>
        <p:nvSpPr>
          <p:cNvPr id="3075" name="Rectangle 3"/>
          <p:cNvSpPr>
            <a:spLocks noGrp="1" noChangeArrowheads="1"/>
          </p:cNvSpPr>
          <p:nvPr>
            <p:ph type="body" idx="4294967295"/>
          </p:nvPr>
        </p:nvSpPr>
        <p:spPr>
          <a:xfrm>
            <a:off x="1385047" y="1600201"/>
            <a:ext cx="9507071" cy="4525963"/>
          </a:xfrm>
          <a:prstGeom prst="rect">
            <a:avLst/>
          </a:prstGeom>
        </p:spPr>
        <p:txBody>
          <a:bodyPr/>
          <a:lstStyle/>
          <a:p>
            <a:pPr eaLnBrk="1" hangingPunct="1">
              <a:lnSpc>
                <a:spcPct val="90000"/>
              </a:lnSpc>
            </a:pPr>
            <a:endParaRPr lang="en-GB" altLang="id-ID" sz="2400" dirty="0"/>
          </a:p>
          <a:p>
            <a:pPr eaLnBrk="1" hangingPunct="1">
              <a:lnSpc>
                <a:spcPct val="90000"/>
              </a:lnSpc>
            </a:pPr>
            <a:r>
              <a:rPr lang="en-GB" altLang="id-ID" sz="2400" dirty="0" smtClean="0"/>
              <a:t>TANTANGAN YANG SEBENARNYA BAGI PEMERINTAHAN, BUKAN IHWAL DIUNDANGKANNYA SUATU KEBIJAKAN TETAPI BAGAIMANA KEBIJAKAN ITU DIIMPLEMENTASIKAN.</a:t>
            </a:r>
          </a:p>
          <a:p>
            <a:pPr marL="0" indent="0" eaLnBrk="1" hangingPunct="1">
              <a:lnSpc>
                <a:spcPct val="90000"/>
              </a:lnSpc>
              <a:buNone/>
            </a:pPr>
            <a:endParaRPr lang="en-GB" altLang="id-ID" sz="2400" dirty="0"/>
          </a:p>
          <a:p>
            <a:pPr eaLnBrk="1" hangingPunct="1">
              <a:lnSpc>
                <a:spcPct val="90000"/>
              </a:lnSpc>
            </a:pPr>
            <a:r>
              <a:rPr lang="en-GB" altLang="id-ID" sz="2400" dirty="0" smtClean="0"/>
              <a:t>KEBANYAKAN KEBIJAKAN TIDAK BERHASIL MENCAPAI SASARAN DARI KEBIJAKAN TERSEBUT. </a:t>
            </a:r>
            <a:endParaRPr lang="en-GB" altLang="id-ID" sz="2400" dirty="0"/>
          </a:p>
        </p:txBody>
      </p:sp>
    </p:spTree>
    <p:extLst>
      <p:ext uri="{BB962C8B-B14F-4D97-AF65-F5344CB8AC3E}">
        <p14:creationId xmlns:p14="http://schemas.microsoft.com/office/powerpoint/2010/main" val="252327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HAKEKAT IMPLEMENTASI KEBIJAKAN</a:t>
            </a:r>
            <a:endParaRPr lang="id-ID" sz="3200" b="1" dirty="0"/>
          </a:p>
        </p:txBody>
      </p:sp>
      <p:sp>
        <p:nvSpPr>
          <p:cNvPr id="3" name="Rectangle 2"/>
          <p:cNvSpPr/>
          <p:nvPr/>
        </p:nvSpPr>
        <p:spPr>
          <a:xfrm>
            <a:off x="1707775" y="2644170"/>
            <a:ext cx="8996083" cy="1569660"/>
          </a:xfrm>
          <a:prstGeom prst="rect">
            <a:avLst/>
          </a:prstGeom>
        </p:spPr>
        <p:txBody>
          <a:bodyPr wrap="square">
            <a:spAutoFit/>
          </a:bodyPr>
          <a:lstStyle/>
          <a:p>
            <a:r>
              <a:rPr lang="en-US" sz="2400" dirty="0" smtClean="0"/>
              <a:t>“ … POLICY IMPLEMENTATION ENCOMPASSES THOSE ACTIONS  BY PUBLIC AND PRIVATE INDIVIDUALS (OR GROUPS) THAT AFFECT  THE ACHIEVEMENT OF OBJECTIVES SET FORTH IN PRIOR POLICY DECISIONS.”</a:t>
            </a:r>
            <a:endParaRPr lang="id-ID" sz="2400" dirty="0"/>
          </a:p>
        </p:txBody>
      </p:sp>
      <p:sp>
        <p:nvSpPr>
          <p:cNvPr id="4" name="TextBox 3"/>
          <p:cNvSpPr txBox="1"/>
          <p:nvPr/>
        </p:nvSpPr>
        <p:spPr>
          <a:xfrm>
            <a:off x="7732059" y="4894730"/>
            <a:ext cx="3186953" cy="276999"/>
          </a:xfrm>
          <a:prstGeom prst="rect">
            <a:avLst/>
          </a:prstGeom>
          <a:noFill/>
        </p:spPr>
        <p:txBody>
          <a:bodyPr wrap="square" rtlCol="0">
            <a:spAutoFit/>
          </a:bodyPr>
          <a:lstStyle/>
          <a:p>
            <a:r>
              <a:rPr lang="en-US" sz="1200" dirty="0" smtClean="0"/>
              <a:t>(</a:t>
            </a:r>
            <a:r>
              <a:rPr lang="en-US" sz="1200" dirty="0"/>
              <a:t>Van </a:t>
            </a:r>
            <a:r>
              <a:rPr lang="en-US" sz="1200" dirty="0" smtClean="0"/>
              <a:t>Horn</a:t>
            </a:r>
            <a:r>
              <a:rPr lang="en-US" sz="1200" dirty="0"/>
              <a:t> </a:t>
            </a:r>
            <a:r>
              <a:rPr lang="en-US" sz="1200" dirty="0" smtClean="0"/>
              <a:t>and Van Meter, 1977) </a:t>
            </a:r>
            <a:endParaRPr lang="id-ID" sz="1200" dirty="0"/>
          </a:p>
        </p:txBody>
      </p:sp>
    </p:spTree>
    <p:extLst>
      <p:ext uri="{BB962C8B-B14F-4D97-AF65-F5344CB8AC3E}">
        <p14:creationId xmlns:p14="http://schemas.microsoft.com/office/powerpoint/2010/main" val="283282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08213" y="188913"/>
            <a:ext cx="8229600" cy="1143000"/>
          </a:xfrm>
        </p:spPr>
        <p:txBody>
          <a:bodyPr>
            <a:normAutofit/>
          </a:bodyPr>
          <a:lstStyle/>
          <a:p>
            <a:pPr eaLnBrk="1" hangingPunct="1"/>
            <a:r>
              <a:rPr lang="en-GB" altLang="id-ID" sz="3200" b="1" dirty="0" smtClean="0"/>
              <a:t>PRASYARAT IMPLEMENTASI KEBIJAKAN</a:t>
            </a:r>
            <a:endParaRPr lang="en-US" altLang="id-ID" sz="3200" b="1" dirty="0"/>
          </a:p>
        </p:txBody>
      </p:sp>
      <p:sp>
        <p:nvSpPr>
          <p:cNvPr id="3075" name="Rectangle 3"/>
          <p:cNvSpPr>
            <a:spLocks noGrp="1" noChangeArrowheads="1"/>
          </p:cNvSpPr>
          <p:nvPr>
            <p:ph type="body" idx="4294967295"/>
          </p:nvPr>
        </p:nvSpPr>
        <p:spPr>
          <a:xfrm>
            <a:off x="1385047" y="1600201"/>
            <a:ext cx="10031506" cy="4525963"/>
          </a:xfrm>
          <a:prstGeom prst="rect">
            <a:avLst/>
          </a:prstGeom>
        </p:spPr>
        <p:txBody>
          <a:bodyPr>
            <a:normAutofit lnSpcReduction="10000"/>
          </a:bodyPr>
          <a:lstStyle/>
          <a:p>
            <a:pPr marL="457200" indent="-457200">
              <a:lnSpc>
                <a:spcPct val="90000"/>
              </a:lnSpc>
              <a:buFont typeface="+mj-lt"/>
              <a:buAutoNum type="arabicPeriod"/>
            </a:pPr>
            <a:r>
              <a:rPr lang="en-GB" altLang="id-ID" sz="2400" dirty="0" smtClean="0"/>
              <a:t>DUKUNGAN POLITIK</a:t>
            </a:r>
          </a:p>
          <a:p>
            <a:pPr marL="457200" indent="-457200">
              <a:lnSpc>
                <a:spcPct val="90000"/>
              </a:lnSpc>
              <a:buFont typeface="+mj-lt"/>
              <a:buAutoNum type="arabicPeriod"/>
            </a:pPr>
            <a:r>
              <a:rPr lang="en-GB" altLang="id-ID" sz="2400" dirty="0" smtClean="0"/>
              <a:t>KESIAPAN PERATURAN PELAKSANAAN</a:t>
            </a:r>
          </a:p>
          <a:p>
            <a:pPr marL="457200" indent="-457200">
              <a:lnSpc>
                <a:spcPct val="90000"/>
              </a:lnSpc>
              <a:buFont typeface="+mj-lt"/>
              <a:buAutoNum type="arabicPeriod"/>
            </a:pPr>
            <a:r>
              <a:rPr lang="en-GB" altLang="id-ID" sz="2400" dirty="0" smtClean="0"/>
              <a:t>KESIAPAN INSTANSI PELAKSANA</a:t>
            </a:r>
          </a:p>
          <a:p>
            <a:pPr marL="457200" indent="-457200">
              <a:lnSpc>
                <a:spcPct val="90000"/>
              </a:lnSpc>
              <a:buFont typeface="+mj-lt"/>
              <a:buAutoNum type="arabicPeriod"/>
            </a:pPr>
            <a:r>
              <a:rPr lang="en-GB" altLang="id-ID" sz="2400" dirty="0" smtClean="0"/>
              <a:t>PEMBAGIAN </a:t>
            </a:r>
            <a:r>
              <a:rPr lang="en-GB" altLang="id-ID" sz="2400" dirty="0"/>
              <a:t>PERAN PADA </a:t>
            </a:r>
            <a:r>
              <a:rPr lang="en-GB" altLang="id-ID" sz="2400"/>
              <a:t>INSTANSI </a:t>
            </a:r>
            <a:r>
              <a:rPr lang="en-GB" altLang="id-ID" sz="2400" smtClean="0"/>
              <a:t>PELAKSANA      (</a:t>
            </a:r>
            <a:r>
              <a:rPr lang="en-GB" altLang="id-ID" sz="2400" dirty="0" err="1"/>
              <a:t>manajemen</a:t>
            </a:r>
            <a:r>
              <a:rPr lang="en-GB" altLang="id-ID" sz="2400" dirty="0"/>
              <a:t> </a:t>
            </a:r>
            <a:r>
              <a:rPr lang="en-GB" altLang="id-ID" sz="2400" dirty="0" err="1"/>
              <a:t>pelaksanaan</a:t>
            </a:r>
            <a:r>
              <a:rPr lang="en-GB" altLang="id-ID" sz="2400" dirty="0"/>
              <a:t>)</a:t>
            </a:r>
            <a:endParaRPr lang="en-GB" altLang="id-ID" sz="2400" dirty="0" smtClean="0"/>
          </a:p>
          <a:p>
            <a:pPr marL="457200" indent="-457200" eaLnBrk="1" hangingPunct="1">
              <a:lnSpc>
                <a:spcPct val="90000"/>
              </a:lnSpc>
              <a:buFont typeface="+mj-lt"/>
              <a:buAutoNum type="arabicPeriod"/>
            </a:pPr>
            <a:r>
              <a:rPr lang="en-GB" altLang="id-ID" sz="2400" dirty="0" smtClean="0"/>
              <a:t>WAKTU YANG MEMADAI UNTUK PERSIAPAN PELAKSANAAN</a:t>
            </a:r>
          </a:p>
          <a:p>
            <a:pPr marL="457200" indent="-457200" eaLnBrk="1" hangingPunct="1">
              <a:lnSpc>
                <a:spcPct val="90000"/>
              </a:lnSpc>
              <a:buFont typeface="+mj-lt"/>
              <a:buAutoNum type="arabicPeriod"/>
            </a:pPr>
            <a:r>
              <a:rPr lang="en-GB" altLang="id-ID" sz="2400" dirty="0" smtClean="0"/>
              <a:t>SOSIALISASI KEBIJAKAN KEPADA </a:t>
            </a:r>
            <a:r>
              <a:rPr lang="en-GB" altLang="id-ID" sz="2400" dirty="0" err="1" smtClean="0"/>
              <a:t>PARApIHAK</a:t>
            </a:r>
            <a:endParaRPr lang="en-GB" altLang="id-ID" sz="2400" dirty="0" smtClean="0"/>
          </a:p>
          <a:p>
            <a:pPr marL="457200" indent="-457200" eaLnBrk="1" hangingPunct="1">
              <a:lnSpc>
                <a:spcPct val="90000"/>
              </a:lnSpc>
              <a:buFont typeface="+mj-lt"/>
              <a:buAutoNum type="arabicPeriod"/>
            </a:pPr>
            <a:r>
              <a:rPr lang="en-GB" altLang="id-ID" sz="2400" dirty="0" smtClean="0"/>
              <a:t>SUMBER DAYA IMPLEMENTASI TELAH TERSEDIA DENGAN TEPAT JUMLAH DAN TEPAT WAKTU</a:t>
            </a:r>
          </a:p>
          <a:p>
            <a:pPr marL="457200" indent="-457200" eaLnBrk="1" hangingPunct="1">
              <a:lnSpc>
                <a:spcPct val="90000"/>
              </a:lnSpc>
              <a:buFont typeface="+mj-lt"/>
              <a:buAutoNum type="arabicPeriod"/>
            </a:pPr>
            <a:r>
              <a:rPr lang="en-GB" altLang="id-ID" sz="2400" dirty="0" smtClean="0"/>
              <a:t>KOMUNIKASI DAN KOORDINASI ANTAR INSTASI TERKAIT</a:t>
            </a:r>
          </a:p>
          <a:p>
            <a:pPr marL="457200" indent="-457200" eaLnBrk="1" hangingPunct="1">
              <a:lnSpc>
                <a:spcPct val="90000"/>
              </a:lnSpc>
              <a:buFont typeface="+mj-lt"/>
              <a:buAutoNum type="arabicPeriod"/>
            </a:pPr>
            <a:r>
              <a:rPr lang="en-GB" altLang="id-ID" sz="2400" dirty="0" err="1" smtClean="0"/>
              <a:t>Pembuatan</a:t>
            </a:r>
            <a:r>
              <a:rPr lang="en-GB" altLang="id-ID" sz="2400" dirty="0" smtClean="0"/>
              <a:t> </a:t>
            </a:r>
            <a:r>
              <a:rPr lang="en-GB" altLang="id-ID" sz="2400" dirty="0" err="1" smtClean="0"/>
              <a:t>kontrak</a:t>
            </a:r>
            <a:r>
              <a:rPr lang="en-GB" altLang="id-ID" sz="2400" dirty="0" smtClean="0"/>
              <a:t> </a:t>
            </a:r>
            <a:r>
              <a:rPr lang="en-GB" altLang="id-ID" sz="2400" dirty="0" err="1" smtClean="0"/>
              <a:t>atau</a:t>
            </a:r>
            <a:r>
              <a:rPr lang="en-GB" altLang="id-ID" sz="2400" dirty="0" smtClean="0"/>
              <a:t> </a:t>
            </a:r>
            <a:r>
              <a:rPr lang="en-GB" altLang="id-ID" sz="2400" dirty="0" err="1" smtClean="0"/>
              <a:t>perjanjian</a:t>
            </a:r>
            <a:r>
              <a:rPr lang="en-GB" altLang="id-ID" sz="2400" dirty="0" smtClean="0"/>
              <a:t> yang </a:t>
            </a:r>
            <a:r>
              <a:rPr lang="en-GB" altLang="id-ID" sz="2400" dirty="0" err="1" smtClean="0"/>
              <a:t>diperlukan</a:t>
            </a:r>
            <a:endParaRPr lang="en-GB" altLang="id-ID" sz="2400" dirty="0" smtClean="0"/>
          </a:p>
          <a:p>
            <a:pPr marL="457200" indent="-457200" eaLnBrk="1" hangingPunct="1">
              <a:lnSpc>
                <a:spcPct val="90000"/>
              </a:lnSpc>
              <a:buFont typeface="+mj-lt"/>
              <a:buAutoNum type="arabicPeriod"/>
            </a:pPr>
            <a:endParaRPr lang="en-GB" altLang="id-ID" sz="2400" dirty="0"/>
          </a:p>
        </p:txBody>
      </p:sp>
    </p:spTree>
    <p:extLst>
      <p:ext uri="{BB962C8B-B14F-4D97-AF65-F5344CB8AC3E}">
        <p14:creationId xmlns:p14="http://schemas.microsoft.com/office/powerpoint/2010/main" val="316588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322682"/>
            <a:ext cx="10364451" cy="618612"/>
          </a:xfrm>
        </p:spPr>
        <p:txBody>
          <a:bodyPr>
            <a:normAutofit/>
          </a:bodyPr>
          <a:lstStyle/>
          <a:p>
            <a:r>
              <a:rPr lang="en-US" sz="3200" b="1" dirty="0" err="1" smtClean="0"/>
              <a:t>Teori</a:t>
            </a:r>
            <a:r>
              <a:rPr lang="en-US" sz="3200" b="1" dirty="0" smtClean="0"/>
              <a:t> </a:t>
            </a:r>
            <a:r>
              <a:rPr lang="en-US" sz="3200" b="1" dirty="0" err="1" smtClean="0"/>
              <a:t>Implementasi</a:t>
            </a:r>
            <a:r>
              <a:rPr lang="en-US" sz="3200" b="1" dirty="0" smtClean="0"/>
              <a:t> </a:t>
            </a:r>
            <a:r>
              <a:rPr lang="en-US" sz="3200" b="1" dirty="0" err="1" smtClean="0"/>
              <a:t>kebijakan</a:t>
            </a:r>
            <a:endParaRPr lang="id-ID" sz="3200" b="1" dirty="0"/>
          </a:p>
        </p:txBody>
      </p:sp>
      <p:grpSp>
        <p:nvGrpSpPr>
          <p:cNvPr id="5" name="Group 4"/>
          <p:cNvGrpSpPr/>
          <p:nvPr/>
        </p:nvGrpSpPr>
        <p:grpSpPr>
          <a:xfrm>
            <a:off x="1600200" y="941294"/>
            <a:ext cx="9144000" cy="5096435"/>
            <a:chOff x="1600200" y="941294"/>
            <a:chExt cx="9144000" cy="5096435"/>
          </a:xfrm>
        </p:grpSpPr>
        <p:pic>
          <p:nvPicPr>
            <p:cNvPr id="3" name="Content Placeholder 4" descr="Scan0026.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600200" y="941294"/>
              <a:ext cx="9144000" cy="5096435"/>
            </a:xfrm>
            <a:prstGeom prst="rect">
              <a:avLst/>
            </a:prstGeom>
          </p:spPr>
        </p:pic>
        <p:sp>
          <p:nvSpPr>
            <p:cNvPr id="4" name="Rectangle 3"/>
            <p:cNvSpPr/>
            <p:nvPr/>
          </p:nvSpPr>
          <p:spPr>
            <a:xfrm>
              <a:off x="2278176" y="5543781"/>
              <a:ext cx="7820565" cy="276999"/>
            </a:xfrm>
            <a:prstGeom prst="rect">
              <a:avLst/>
            </a:prstGeom>
            <a:solidFill>
              <a:schemeClr val="bg1"/>
            </a:solidFill>
          </p:spPr>
          <p:txBody>
            <a:bodyPr wrap="square">
              <a:spAutoFit/>
            </a:bodyPr>
            <a:lstStyle/>
            <a:p>
              <a:pPr algn="r"/>
              <a:r>
                <a:rPr lang="id-ID" sz="1200" dirty="0"/>
                <a:t>( T.A.Birkland, 2006 )</a:t>
              </a:r>
            </a:p>
          </p:txBody>
        </p:sp>
      </p:grpSp>
    </p:spTree>
    <p:extLst>
      <p:ext uri="{BB962C8B-B14F-4D97-AF65-F5344CB8AC3E}">
        <p14:creationId xmlns:p14="http://schemas.microsoft.com/office/powerpoint/2010/main" val="497486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04364" y="1900989"/>
            <a:ext cx="10421471" cy="3416320"/>
          </a:xfrm>
          <a:prstGeom prst="rect">
            <a:avLst/>
          </a:prstGeom>
        </p:spPr>
        <p:txBody>
          <a:bodyPr wrap="square">
            <a:spAutoFit/>
          </a:bodyPr>
          <a:lstStyle/>
          <a:p>
            <a:pPr marL="342900" indent="-342900">
              <a:buFont typeface="+mj-lt"/>
              <a:buAutoNum type="arabicPeriod"/>
            </a:pPr>
            <a:r>
              <a:rPr lang="en-US" sz="2400" dirty="0" smtClean="0"/>
              <a:t>Top Down Theory: Implementation </a:t>
            </a:r>
            <a:r>
              <a:rPr lang="en-US" sz="2400" dirty="0"/>
              <a:t>as concern with the degree to which the actions of implementing officials and target groups coincide with the goals embodied in an authoritative </a:t>
            </a:r>
            <a:r>
              <a:rPr lang="en-US" sz="2400" dirty="0" smtClean="0"/>
              <a:t>decision</a:t>
            </a:r>
          </a:p>
          <a:p>
            <a:pPr marL="342900" indent="-342900">
              <a:buFont typeface="+mj-lt"/>
              <a:buAutoNum type="arabicPeriod"/>
            </a:pPr>
            <a:r>
              <a:rPr lang="en-US" sz="2400" dirty="0" smtClean="0"/>
              <a:t>A more </a:t>
            </a:r>
            <a:r>
              <a:rPr lang="en-US" sz="2400" dirty="0"/>
              <a:t>realistic understanding of implementation can be gained by looking at a policy from the view of the target population and the service </a:t>
            </a:r>
            <a:r>
              <a:rPr lang="en-US" sz="2400" dirty="0" smtClean="0"/>
              <a:t>deliverers</a:t>
            </a:r>
          </a:p>
          <a:p>
            <a:pPr marL="342900" indent="-342900">
              <a:buFont typeface="+mj-lt"/>
              <a:buAutoNum type="arabicPeriod"/>
            </a:pPr>
            <a:r>
              <a:rPr lang="en-US" sz="2400" dirty="0"/>
              <a:t> </a:t>
            </a:r>
            <a:r>
              <a:rPr lang="en-US" sz="2400" dirty="0" smtClean="0"/>
              <a:t>Implementation </a:t>
            </a:r>
            <a:r>
              <a:rPr lang="en-US" sz="2400" dirty="0"/>
              <a:t>plan should be developed using either the top-down or bottom-up approach depending on a set of parameters that describes the policy </a:t>
            </a:r>
            <a:r>
              <a:rPr lang="en-US" sz="2400" dirty="0" smtClean="0"/>
              <a:t>context</a:t>
            </a:r>
            <a:endParaRPr lang="id-ID" sz="2400" dirty="0"/>
          </a:p>
        </p:txBody>
      </p:sp>
      <p:sp>
        <p:nvSpPr>
          <p:cNvPr id="4" name="Title 1"/>
          <p:cNvSpPr>
            <a:spLocks noGrp="1"/>
          </p:cNvSpPr>
          <p:nvPr>
            <p:ph type="title"/>
          </p:nvPr>
        </p:nvSpPr>
        <p:spPr>
          <a:xfrm>
            <a:off x="913774" y="699200"/>
            <a:ext cx="10364451" cy="618612"/>
          </a:xfrm>
        </p:spPr>
        <p:txBody>
          <a:bodyPr>
            <a:normAutofit/>
          </a:bodyPr>
          <a:lstStyle/>
          <a:p>
            <a:r>
              <a:rPr lang="en-US" sz="3200" b="1" dirty="0" err="1" smtClean="0"/>
              <a:t>Teori</a:t>
            </a:r>
            <a:r>
              <a:rPr lang="en-US" sz="3200" b="1" dirty="0" smtClean="0"/>
              <a:t> </a:t>
            </a:r>
            <a:r>
              <a:rPr lang="en-US" sz="3200" b="1" dirty="0" err="1" smtClean="0"/>
              <a:t>Implementasi</a:t>
            </a:r>
            <a:r>
              <a:rPr lang="en-US" sz="3200" b="1" dirty="0" smtClean="0"/>
              <a:t> </a:t>
            </a:r>
            <a:r>
              <a:rPr lang="en-US" sz="3200" b="1" dirty="0" err="1" smtClean="0"/>
              <a:t>kebijakan</a:t>
            </a:r>
            <a:endParaRPr lang="id-ID" sz="3200" b="1" dirty="0"/>
          </a:p>
        </p:txBody>
      </p:sp>
      <p:sp>
        <p:nvSpPr>
          <p:cNvPr id="5" name="Rectangle 4"/>
          <p:cNvSpPr/>
          <p:nvPr/>
        </p:nvSpPr>
        <p:spPr>
          <a:xfrm>
            <a:off x="2278176" y="5543781"/>
            <a:ext cx="7820565" cy="276999"/>
          </a:xfrm>
          <a:prstGeom prst="rect">
            <a:avLst/>
          </a:prstGeom>
          <a:noFill/>
        </p:spPr>
        <p:txBody>
          <a:bodyPr wrap="square">
            <a:spAutoFit/>
          </a:bodyPr>
          <a:lstStyle/>
          <a:p>
            <a:pPr algn="r"/>
            <a:r>
              <a:rPr lang="id-ID" sz="1200" dirty="0" smtClean="0"/>
              <a:t>(</a:t>
            </a:r>
            <a:r>
              <a:rPr lang="en-US" sz="1200" dirty="0" err="1" smtClean="0"/>
              <a:t>Matland</a:t>
            </a:r>
            <a:r>
              <a:rPr lang="id-ID" sz="1200" dirty="0" smtClean="0"/>
              <a:t>, </a:t>
            </a:r>
            <a:r>
              <a:rPr lang="en-US" sz="1200" dirty="0" smtClean="0"/>
              <a:t>1995</a:t>
            </a:r>
            <a:r>
              <a:rPr lang="id-ID" sz="1200" dirty="0" smtClean="0"/>
              <a:t>)</a:t>
            </a:r>
            <a:endParaRPr lang="id-ID" sz="1200" dirty="0"/>
          </a:p>
        </p:txBody>
      </p:sp>
    </p:spTree>
    <p:extLst>
      <p:ext uri="{BB962C8B-B14F-4D97-AF65-F5344CB8AC3E}">
        <p14:creationId xmlns:p14="http://schemas.microsoft.com/office/powerpoint/2010/main" val="174404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Perbedaan</a:t>
            </a:r>
            <a:r>
              <a:rPr lang="en-US" sz="3200" b="1" dirty="0" smtClean="0"/>
              <a:t> top down </a:t>
            </a:r>
            <a:r>
              <a:rPr lang="en-US" sz="3200" b="1" dirty="0" err="1" smtClean="0"/>
              <a:t>dan</a:t>
            </a:r>
            <a:r>
              <a:rPr lang="en-US" sz="3200" b="1" dirty="0" smtClean="0"/>
              <a:t> bottom up</a:t>
            </a:r>
            <a:endParaRPr lang="id-ID" sz="3200" b="1" dirty="0"/>
          </a:p>
        </p:txBody>
      </p:sp>
      <p:graphicFrame>
        <p:nvGraphicFramePr>
          <p:cNvPr id="3" name="Group 74"/>
          <p:cNvGraphicFramePr>
            <a:graphicFrameLocks/>
          </p:cNvGraphicFramePr>
          <p:nvPr>
            <p:extLst>
              <p:ext uri="{D42A27DB-BD31-4B8C-83A1-F6EECF244321}">
                <p14:modId xmlns:p14="http://schemas.microsoft.com/office/powerpoint/2010/main" val="173909246"/>
              </p:ext>
            </p:extLst>
          </p:nvPr>
        </p:nvGraphicFramePr>
        <p:xfrm>
          <a:off x="2097741" y="2386503"/>
          <a:ext cx="8229600" cy="2790614"/>
        </p:xfrm>
        <a:graphic>
          <a:graphicData uri="http://schemas.openxmlformats.org/drawingml/2006/table">
            <a:tbl>
              <a:tblPr/>
              <a:tblGrid>
                <a:gridCol w="2743200"/>
                <a:gridCol w="2743200"/>
                <a:gridCol w="2743200"/>
              </a:tblGrid>
              <a:tr h="41080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endParaRPr kumimoji="0" lang="en-GB" altLang="id-ID" sz="2000" b="0" i="0" u="none" strike="noStrike" cap="none" normalizeH="0" baseline="0" dirty="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1" i="0" u="none" strike="noStrike" cap="none" normalizeH="0" baseline="0" smtClean="0">
                          <a:ln>
                            <a:noFill/>
                          </a:ln>
                          <a:solidFill>
                            <a:schemeClr val="tx1"/>
                          </a:solidFill>
                          <a:effectLst/>
                          <a:latin typeface="Arial" charset="0"/>
                          <a:cs typeface="Arial" charset="0"/>
                        </a:rPr>
                        <a:t>Top Down</a:t>
                      </a:r>
                      <a:endParaRPr kumimoji="0" lang="en-US" altLang="id-ID" sz="20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1" i="0" u="none" strike="noStrike" cap="none" normalizeH="0" baseline="0" smtClean="0">
                          <a:ln>
                            <a:noFill/>
                          </a:ln>
                          <a:solidFill>
                            <a:schemeClr val="tx1"/>
                          </a:solidFill>
                          <a:effectLst/>
                          <a:latin typeface="Arial" charset="0"/>
                          <a:cs typeface="Arial" charset="0"/>
                        </a:rPr>
                        <a:t>Bottom Up</a:t>
                      </a:r>
                      <a:endParaRPr kumimoji="0" lang="en-US" altLang="id-ID" sz="2000" b="1"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9265">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altLang="id-ID" sz="2000" b="1" i="0" u="none" strike="noStrike" cap="none" normalizeH="0" baseline="0" dirty="0" smtClean="0">
                          <a:ln>
                            <a:noFill/>
                          </a:ln>
                          <a:solidFill>
                            <a:schemeClr val="tx1"/>
                          </a:solidFill>
                          <a:effectLst/>
                          <a:latin typeface="Arial" charset="0"/>
                          <a:cs typeface="Arial" charset="0"/>
                        </a:rPr>
                        <a:t>Policy Rule Framework seen as:</a:t>
                      </a:r>
                      <a:endParaRPr kumimoji="0" lang="en-US" altLang="id-ID" sz="2000" b="1" i="0" u="none" strike="noStrike" cap="none" normalizeH="0" baseline="0" dirty="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dirty="0" smtClean="0">
                          <a:ln>
                            <a:noFill/>
                          </a:ln>
                          <a:solidFill>
                            <a:schemeClr val="tx1"/>
                          </a:solidFill>
                          <a:effectLst/>
                          <a:latin typeface="Arial" charset="0"/>
                          <a:cs typeface="Arial" charset="0"/>
                        </a:rPr>
                        <a:t>Rigid</a:t>
                      </a:r>
                      <a:endParaRPr kumimoji="0" lang="en-US" altLang="id-ID" sz="20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smtClean="0">
                          <a:ln>
                            <a:noFill/>
                          </a:ln>
                          <a:solidFill>
                            <a:schemeClr val="tx1"/>
                          </a:solidFill>
                          <a:effectLst/>
                          <a:latin typeface="Arial" charset="0"/>
                          <a:cs typeface="Arial" charset="0"/>
                        </a:rPr>
                        <a:t>Flexible</a:t>
                      </a:r>
                      <a:endParaRPr kumimoji="0" lang="en-US" altLang="id-ID" sz="20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5118">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altLang="id-ID" sz="2000" b="1" i="0" u="none" strike="noStrike" cap="none" normalizeH="0" baseline="0" smtClean="0">
                          <a:ln>
                            <a:noFill/>
                          </a:ln>
                          <a:solidFill>
                            <a:schemeClr val="tx1"/>
                          </a:solidFill>
                          <a:effectLst/>
                          <a:latin typeface="Arial" charset="0"/>
                          <a:cs typeface="Arial" charset="0"/>
                        </a:rPr>
                        <a:t>Policy seen as:</a:t>
                      </a:r>
                      <a:endParaRPr kumimoji="0" lang="en-US" altLang="id-ID" sz="2000" b="1"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dirty="0" smtClean="0">
                          <a:ln>
                            <a:noFill/>
                          </a:ln>
                          <a:solidFill>
                            <a:schemeClr val="tx1"/>
                          </a:solidFill>
                          <a:effectLst/>
                          <a:latin typeface="Arial" charset="0"/>
                          <a:cs typeface="Arial" charset="0"/>
                        </a:rPr>
                        <a:t>An input</a:t>
                      </a:r>
                      <a:endParaRPr kumimoji="0" lang="en-US" altLang="id-ID" sz="20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smtClean="0">
                          <a:ln>
                            <a:noFill/>
                          </a:ln>
                          <a:solidFill>
                            <a:schemeClr val="tx1"/>
                          </a:solidFill>
                          <a:effectLst/>
                          <a:latin typeface="Arial" charset="0"/>
                          <a:cs typeface="Arial" charset="0"/>
                        </a:rPr>
                        <a:t>An output</a:t>
                      </a:r>
                      <a:endParaRPr kumimoji="0" lang="en-US" altLang="id-ID" sz="2000" b="0" i="0" u="none" strike="noStrike" cap="none" normalizeH="0" baseline="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5423">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n-GB" altLang="id-ID" sz="2000" b="1" i="0" u="none" strike="noStrike" cap="none" normalizeH="0" baseline="0" smtClean="0">
                          <a:ln>
                            <a:noFill/>
                          </a:ln>
                          <a:solidFill>
                            <a:schemeClr val="tx1"/>
                          </a:solidFill>
                          <a:effectLst/>
                          <a:latin typeface="Arial" charset="0"/>
                          <a:cs typeface="Arial" charset="0"/>
                        </a:rPr>
                        <a:t>Accountability seen as depending on:</a:t>
                      </a:r>
                      <a:endParaRPr kumimoji="0" lang="en-US" altLang="id-ID" sz="2000" b="1" i="0" u="none" strike="noStrike" cap="none" normalizeH="0" baseline="0" smtClean="0">
                        <a:ln>
                          <a:noFill/>
                        </a:ln>
                        <a:solidFill>
                          <a:schemeClr val="tx1"/>
                        </a:solidFill>
                        <a:effectLst/>
                        <a:latin typeface="Arial"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dirty="0" smtClean="0">
                          <a:ln>
                            <a:noFill/>
                          </a:ln>
                          <a:solidFill>
                            <a:schemeClr val="tx1"/>
                          </a:solidFill>
                          <a:effectLst/>
                          <a:latin typeface="Arial" charset="0"/>
                          <a:cs typeface="Arial" charset="0"/>
                        </a:rPr>
                        <a:t>Deference to a legislative process</a:t>
                      </a:r>
                      <a:endParaRPr kumimoji="0" lang="en-US" altLang="id-ID" sz="20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cs typeface="Arial" charset="0"/>
                        </a:defRPr>
                      </a:lvl1pPr>
                      <a:lvl2pPr>
                        <a:spcBef>
                          <a:spcPct val="20000"/>
                        </a:spcBef>
                        <a:defRPr sz="2400">
                          <a:solidFill>
                            <a:schemeClr val="tx1"/>
                          </a:solidFill>
                          <a:latin typeface="Arial" charset="0"/>
                          <a:cs typeface="Arial" charset="0"/>
                        </a:defRPr>
                      </a:lvl2pPr>
                      <a:lvl3pPr>
                        <a:spcBef>
                          <a:spcPct val="20000"/>
                        </a:spcBef>
                        <a:defRPr sz="2000">
                          <a:solidFill>
                            <a:schemeClr val="tx1"/>
                          </a:solidFill>
                          <a:latin typeface="Arial" charset="0"/>
                          <a:cs typeface="Arial" charset="0"/>
                        </a:defRPr>
                      </a:lvl3pPr>
                      <a:lvl4pPr>
                        <a:spcBef>
                          <a:spcPct val="20000"/>
                        </a:spcBef>
                        <a:defRPr>
                          <a:solidFill>
                            <a:schemeClr val="tx1"/>
                          </a:solidFill>
                          <a:latin typeface="Arial" charset="0"/>
                          <a:cs typeface="Arial" charset="0"/>
                        </a:defRPr>
                      </a:lvl4pPr>
                      <a:lvl5pPr>
                        <a:spcBef>
                          <a:spcPct val="20000"/>
                        </a:spcBef>
                        <a:defRPr>
                          <a:solidFill>
                            <a:schemeClr val="tx1"/>
                          </a:solidFill>
                          <a:latin typeface="Arial" charset="0"/>
                          <a:cs typeface="Arial" charset="0"/>
                        </a:defRPr>
                      </a:lvl5pPr>
                      <a:lvl6pPr fontAlgn="base">
                        <a:spcBef>
                          <a:spcPct val="20000"/>
                        </a:spcBef>
                        <a:spcAft>
                          <a:spcPct val="0"/>
                        </a:spcAft>
                        <a:defRPr>
                          <a:solidFill>
                            <a:schemeClr val="tx1"/>
                          </a:solidFill>
                          <a:latin typeface="Arial" charset="0"/>
                          <a:cs typeface="Arial" charset="0"/>
                        </a:defRPr>
                      </a:lvl6pPr>
                      <a:lvl7pPr fontAlgn="base">
                        <a:spcBef>
                          <a:spcPct val="20000"/>
                        </a:spcBef>
                        <a:spcAft>
                          <a:spcPct val="0"/>
                        </a:spcAft>
                        <a:defRPr>
                          <a:solidFill>
                            <a:schemeClr val="tx1"/>
                          </a:solidFill>
                          <a:latin typeface="Arial" charset="0"/>
                          <a:cs typeface="Arial" charset="0"/>
                        </a:defRPr>
                      </a:lvl7pPr>
                      <a:lvl8pPr fontAlgn="base">
                        <a:spcBef>
                          <a:spcPct val="20000"/>
                        </a:spcBef>
                        <a:spcAft>
                          <a:spcPct val="0"/>
                        </a:spcAft>
                        <a:defRPr>
                          <a:solidFill>
                            <a:schemeClr val="tx1"/>
                          </a:solidFill>
                          <a:latin typeface="Arial" charset="0"/>
                          <a:cs typeface="Arial" charset="0"/>
                        </a:defRPr>
                      </a:lvl8pPr>
                      <a:lvl9pPr fontAlgn="base">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dirty="0" smtClean="0">
                          <a:ln>
                            <a:noFill/>
                          </a:ln>
                          <a:solidFill>
                            <a:schemeClr val="tx1"/>
                          </a:solidFill>
                          <a:effectLst/>
                          <a:latin typeface="Arial" charset="0"/>
                          <a:cs typeface="Arial" charset="0"/>
                        </a:rPr>
                        <a:t>Adaptability to customer/</a:t>
                      </a:r>
                    </a:p>
                    <a:p>
                      <a:pPr marL="0" marR="0" lvl="0" indent="0" algn="ctr" defTabSz="914400" rtl="0" eaLnBrk="1" fontAlgn="base" latinLnBrk="0" hangingPunct="1">
                        <a:lnSpc>
                          <a:spcPct val="100000"/>
                        </a:lnSpc>
                        <a:spcBef>
                          <a:spcPts val="0"/>
                        </a:spcBef>
                        <a:spcAft>
                          <a:spcPct val="0"/>
                        </a:spcAft>
                        <a:buClrTx/>
                        <a:buSzTx/>
                        <a:buFontTx/>
                        <a:buNone/>
                        <a:tabLst/>
                      </a:pPr>
                      <a:r>
                        <a:rPr kumimoji="0" lang="en-GB" altLang="id-ID" sz="2000" b="0" i="0" u="none" strike="noStrike" cap="none" normalizeH="0" baseline="0" dirty="0" smtClean="0">
                          <a:ln>
                            <a:noFill/>
                          </a:ln>
                          <a:solidFill>
                            <a:schemeClr val="tx1"/>
                          </a:solidFill>
                          <a:effectLst/>
                          <a:latin typeface="Arial" charset="0"/>
                          <a:cs typeface="Arial" charset="0"/>
                        </a:rPr>
                        <a:t>client needs</a:t>
                      </a:r>
                      <a:endParaRPr kumimoji="0" lang="en-US" altLang="id-ID" sz="2000" b="0" i="0" u="none" strike="noStrike" cap="none" normalizeH="0" baseline="0" dirty="0" smtClean="0">
                        <a:ln>
                          <a:noFill/>
                        </a:ln>
                        <a:solidFill>
                          <a:schemeClr val="tx1"/>
                        </a:solidFill>
                        <a:effectLst/>
                        <a:latin typeface="Arial"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 Box 73"/>
          <p:cNvSpPr txBox="1">
            <a:spLocks noChangeArrowheads="1"/>
          </p:cNvSpPr>
          <p:nvPr/>
        </p:nvSpPr>
        <p:spPr bwMode="auto">
          <a:xfrm>
            <a:off x="7796960" y="5579129"/>
            <a:ext cx="35988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id-ID" sz="1200" dirty="0" smtClean="0"/>
              <a:t>(Hill 1997)</a:t>
            </a:r>
            <a:endParaRPr lang="en-US" altLang="id-ID" sz="1200" dirty="0"/>
          </a:p>
        </p:txBody>
      </p:sp>
    </p:spTree>
    <p:extLst>
      <p:ext uri="{BB962C8B-B14F-4D97-AF65-F5344CB8AC3E}">
        <p14:creationId xmlns:p14="http://schemas.microsoft.com/office/powerpoint/2010/main" val="168681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3774" y="766434"/>
            <a:ext cx="10364451" cy="1596177"/>
          </a:xfrm>
          <a:prstGeom prst="rect">
            <a:avLst/>
          </a:prstGeom>
        </p:spPr>
        <p:txBody>
          <a:bodyP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US" sz="3200" b="1" dirty="0" err="1" smtClean="0"/>
              <a:t>Instrumen</a:t>
            </a:r>
            <a:r>
              <a:rPr lang="en-US" sz="3200" b="1" dirty="0" smtClean="0"/>
              <a:t> </a:t>
            </a:r>
            <a:r>
              <a:rPr lang="en-US" sz="3200" b="1" dirty="0" err="1" smtClean="0"/>
              <a:t>penerapan</a:t>
            </a:r>
            <a:r>
              <a:rPr lang="en-US" sz="3200" b="1" dirty="0" smtClean="0"/>
              <a:t> </a:t>
            </a:r>
            <a:r>
              <a:rPr lang="en-US" sz="3200" b="1" dirty="0" err="1" smtClean="0"/>
              <a:t>kebijakan</a:t>
            </a:r>
            <a:endParaRPr lang="id-ID" sz="3200" b="1" dirty="0"/>
          </a:p>
        </p:txBody>
      </p:sp>
      <p:graphicFrame>
        <p:nvGraphicFramePr>
          <p:cNvPr id="2" name="Table 1"/>
          <p:cNvGraphicFramePr>
            <a:graphicFrameLocks noGrp="1"/>
          </p:cNvGraphicFramePr>
          <p:nvPr>
            <p:extLst>
              <p:ext uri="{D42A27DB-BD31-4B8C-83A1-F6EECF244321}">
                <p14:modId xmlns:p14="http://schemas.microsoft.com/office/powerpoint/2010/main" val="1281228203"/>
              </p:ext>
            </p:extLst>
          </p:nvPr>
        </p:nvGraphicFramePr>
        <p:xfrm>
          <a:off x="793377" y="1843854"/>
          <a:ext cx="10824882" cy="3200400"/>
        </p:xfrm>
        <a:graphic>
          <a:graphicData uri="http://schemas.openxmlformats.org/drawingml/2006/table">
            <a:tbl>
              <a:tblPr firstRow="1" bandRow="1">
                <a:tableStyleId>{5C22544A-7EE6-4342-B048-85BDC9FD1C3A}</a:tableStyleId>
              </a:tblPr>
              <a:tblGrid>
                <a:gridCol w="660636"/>
                <a:gridCol w="3295220"/>
                <a:gridCol w="3528037"/>
                <a:gridCol w="3340989"/>
              </a:tblGrid>
              <a:tr h="370840">
                <a:tc>
                  <a:txBody>
                    <a:bodyPr/>
                    <a:lstStyle/>
                    <a:p>
                      <a:pPr algn="ctr"/>
                      <a:r>
                        <a:rPr lang="en-US" sz="2000" dirty="0" smtClean="0"/>
                        <a:t>No</a:t>
                      </a:r>
                      <a:endParaRPr lang="id-ID" sz="2000" dirty="0"/>
                    </a:p>
                  </a:txBody>
                  <a:tcPr anchor="ctr">
                    <a:cell3D prstMaterial="dkEdge">
                      <a:bevel/>
                      <a:lightRig rig="flood" dir="t"/>
                    </a:cell3D>
                  </a:tcPr>
                </a:tc>
                <a:tc>
                  <a:txBody>
                    <a:bodyPr/>
                    <a:lstStyle/>
                    <a:p>
                      <a:pPr algn="ctr"/>
                      <a:r>
                        <a:rPr lang="en-US" sz="2000" dirty="0" err="1" smtClean="0"/>
                        <a:t>Lineberry</a:t>
                      </a:r>
                      <a:endParaRPr lang="id-ID" sz="2000" dirty="0"/>
                    </a:p>
                  </a:txBody>
                  <a:tcPr anchor="ctr">
                    <a:cell3D prstMaterial="dkEdge">
                      <a:bevel/>
                      <a:lightRig rig="flood" dir="t"/>
                    </a:cell3D>
                  </a:tcPr>
                </a:tc>
                <a:tc>
                  <a:txBody>
                    <a:bodyPr/>
                    <a:lstStyle/>
                    <a:p>
                      <a:pPr algn="ctr"/>
                      <a:r>
                        <a:rPr lang="en-US" sz="2000" dirty="0" smtClean="0"/>
                        <a:t>Edward</a:t>
                      </a:r>
                      <a:r>
                        <a:rPr lang="en-US" sz="2000" baseline="0" dirty="0" smtClean="0"/>
                        <a:t> III</a:t>
                      </a:r>
                      <a:endParaRPr lang="id-ID" sz="2000" dirty="0"/>
                    </a:p>
                  </a:txBody>
                  <a:tcPr anchor="ctr">
                    <a:cell3D prstMaterial="dkEdge">
                      <a:bevel/>
                      <a:lightRig rig="flood" dir="t"/>
                    </a:cell3D>
                  </a:tcPr>
                </a:tc>
                <a:tc>
                  <a:txBody>
                    <a:bodyPr/>
                    <a:lstStyle/>
                    <a:p>
                      <a:pPr algn="ctr"/>
                      <a:r>
                        <a:rPr lang="en-US" sz="2000" dirty="0" smtClean="0"/>
                        <a:t>Hood</a:t>
                      </a:r>
                      <a:endParaRPr lang="id-ID" sz="2000" dirty="0"/>
                    </a:p>
                  </a:txBody>
                  <a:tcPr anchor="ctr">
                    <a:cell3D prstMaterial="dkEdge">
                      <a:bevel/>
                      <a:lightRig rig="flood" dir="t"/>
                    </a:cell3D>
                  </a:tcPr>
                </a:tc>
              </a:tr>
              <a:tr h="370840">
                <a:tc>
                  <a:txBody>
                    <a:bodyPr/>
                    <a:lstStyle/>
                    <a:p>
                      <a:pPr algn="ctr"/>
                      <a:r>
                        <a:rPr lang="en-US" sz="2000" dirty="0" smtClean="0"/>
                        <a:t>1</a:t>
                      </a:r>
                      <a:endParaRPr lang="id-ID" sz="2000" dirty="0"/>
                    </a:p>
                  </a:txBody>
                  <a:tcPr anchor="ctr">
                    <a:cell3D prstMaterial="dkEdge">
                      <a:bevel/>
                      <a:lightRig rig="flood" dir="t"/>
                    </a:cell3D>
                  </a:tcPr>
                </a:tc>
                <a:tc>
                  <a:txBody>
                    <a:bodyPr/>
                    <a:lstStyle/>
                    <a:p>
                      <a:pPr algn="l"/>
                      <a:r>
                        <a:rPr lang="en-US" sz="2000" dirty="0" smtClean="0"/>
                        <a:t>Organizational</a:t>
                      </a:r>
                      <a:r>
                        <a:rPr lang="en-US" sz="2000" baseline="0" dirty="0" smtClean="0"/>
                        <a:t> Units</a:t>
                      </a:r>
                      <a:endParaRPr lang="id-ID" sz="2000" dirty="0"/>
                    </a:p>
                  </a:txBody>
                  <a:tcPr anchor="ctr">
                    <a:cell3D prstMaterial="dkEdge">
                      <a:bevel/>
                      <a:lightRig rig="flood" dir="t"/>
                    </a:cell3D>
                  </a:tcPr>
                </a:tc>
                <a:tc>
                  <a:txBody>
                    <a:bodyPr/>
                    <a:lstStyle/>
                    <a:p>
                      <a:pPr algn="l"/>
                      <a:r>
                        <a:rPr lang="en-US" sz="2000" dirty="0" smtClean="0"/>
                        <a:t>Bureaucratic Structure</a:t>
                      </a:r>
                      <a:endParaRPr lang="id-ID" sz="2000" dirty="0"/>
                    </a:p>
                  </a:txBody>
                  <a:tcPr anchor="ctr">
                    <a:cell3D prstMaterial="dkEdge">
                      <a:bevel/>
                      <a:lightRig rig="flood" dir="t"/>
                    </a:cell3D>
                  </a:tcPr>
                </a:tc>
                <a:tc>
                  <a:txBody>
                    <a:bodyPr/>
                    <a:lstStyle/>
                    <a:p>
                      <a:pPr algn="l"/>
                      <a:r>
                        <a:rPr lang="en-US" sz="2000" dirty="0" smtClean="0"/>
                        <a:t>Organization</a:t>
                      </a:r>
                    </a:p>
                    <a:p>
                      <a:pPr algn="l"/>
                      <a:endParaRPr lang="id-ID" sz="2000" dirty="0"/>
                    </a:p>
                  </a:txBody>
                  <a:tcPr anchor="ctr">
                    <a:cell3D prstMaterial="dkEdge">
                      <a:bevel/>
                      <a:lightRig rig="flood" dir="t"/>
                    </a:cell3D>
                  </a:tcPr>
                </a:tc>
              </a:tr>
              <a:tr h="370840">
                <a:tc>
                  <a:txBody>
                    <a:bodyPr/>
                    <a:lstStyle/>
                    <a:p>
                      <a:pPr algn="ctr"/>
                      <a:r>
                        <a:rPr lang="en-US" sz="2000" dirty="0" smtClean="0"/>
                        <a:t>2</a:t>
                      </a:r>
                      <a:endParaRPr lang="id-ID" sz="2000" dirty="0"/>
                    </a:p>
                  </a:txBody>
                  <a:tcPr anchor="ctr">
                    <a:cell3D prstMaterial="dkEdge">
                      <a:bevel/>
                      <a:lightRig rig="flood" dir="t"/>
                    </a:cell3D>
                  </a:tcPr>
                </a:tc>
                <a:tc>
                  <a:txBody>
                    <a:bodyPr/>
                    <a:lstStyle/>
                    <a:p>
                      <a:pPr algn="l"/>
                      <a:r>
                        <a:rPr lang="en-US" sz="2000" dirty="0" smtClean="0"/>
                        <a:t>Standard Operating Procedures</a:t>
                      </a:r>
                      <a:endParaRPr lang="id-ID" sz="2000" dirty="0"/>
                    </a:p>
                  </a:txBody>
                  <a:tcPr anchor="ctr">
                    <a:cell3D prstMaterial="dkEdge">
                      <a:bevel/>
                      <a:lightRig rig="flood" dir="t"/>
                    </a:cell3D>
                  </a:tcPr>
                </a:tc>
                <a:tc>
                  <a:txBody>
                    <a:bodyPr/>
                    <a:lstStyle/>
                    <a:p>
                      <a:pPr algn="l"/>
                      <a:r>
                        <a:rPr lang="en-US" sz="2000" dirty="0" smtClean="0"/>
                        <a:t>Disposition</a:t>
                      </a:r>
                      <a:endParaRPr lang="id-ID" sz="2000" dirty="0"/>
                    </a:p>
                  </a:txBody>
                  <a:tcPr anchor="ctr">
                    <a:cell3D prstMaterial="dkEdge">
                      <a:bevel/>
                      <a:lightRig rig="flood" dir="t"/>
                    </a:cell3D>
                  </a:tcPr>
                </a:tc>
                <a:tc>
                  <a:txBody>
                    <a:bodyPr/>
                    <a:lstStyle/>
                    <a:p>
                      <a:pPr algn="l"/>
                      <a:r>
                        <a:rPr lang="en-US" sz="2000" dirty="0" smtClean="0"/>
                        <a:t>Authority</a:t>
                      </a:r>
                      <a:endParaRPr lang="id-ID" sz="2000" dirty="0"/>
                    </a:p>
                  </a:txBody>
                  <a:tcPr anchor="ctr">
                    <a:cell3D prstMaterial="dkEdge">
                      <a:bevel/>
                      <a:lightRig rig="flood" dir="t"/>
                    </a:cell3D>
                  </a:tcPr>
                </a:tc>
              </a:tr>
              <a:tr h="370840">
                <a:tc>
                  <a:txBody>
                    <a:bodyPr/>
                    <a:lstStyle/>
                    <a:p>
                      <a:pPr algn="ctr"/>
                      <a:r>
                        <a:rPr lang="en-US" sz="2000" dirty="0" smtClean="0"/>
                        <a:t>3</a:t>
                      </a:r>
                      <a:endParaRPr lang="id-ID" sz="2000" dirty="0"/>
                    </a:p>
                  </a:txBody>
                  <a:tcPr anchor="ctr">
                    <a:cell3D prstMaterial="dkEdge">
                      <a:bevel/>
                      <a:lightRig rig="flood" dir="t"/>
                    </a:cell3D>
                  </a:tcPr>
                </a:tc>
                <a:tc>
                  <a:txBody>
                    <a:bodyPr/>
                    <a:lstStyle/>
                    <a:p>
                      <a:pPr algn="l"/>
                      <a:r>
                        <a:rPr lang="en-US" sz="2000" dirty="0" smtClean="0"/>
                        <a:t>Coordination and Communication</a:t>
                      </a:r>
                      <a:endParaRPr lang="id-ID" sz="2000" dirty="0"/>
                    </a:p>
                  </a:txBody>
                  <a:tcPr anchor="ctr">
                    <a:cell3D prstMaterial="dkEdge">
                      <a:bevel/>
                      <a:lightRig rig="flood" dir="t"/>
                    </a:cell3D>
                  </a:tcPr>
                </a:tc>
                <a:tc>
                  <a:txBody>
                    <a:bodyPr/>
                    <a:lstStyle/>
                    <a:p>
                      <a:pPr algn="l"/>
                      <a:r>
                        <a:rPr lang="en-US" sz="2000" dirty="0" smtClean="0"/>
                        <a:t>Communication</a:t>
                      </a:r>
                      <a:endParaRPr lang="id-ID" sz="2000" dirty="0"/>
                    </a:p>
                  </a:txBody>
                  <a:tcPr anchor="ctr">
                    <a:cell3D prstMaterial="dkEdge">
                      <a:bevel/>
                      <a:lightRig rig="flood" dir="t"/>
                    </a:cell3D>
                  </a:tcPr>
                </a:tc>
                <a:tc>
                  <a:txBody>
                    <a:bodyPr/>
                    <a:lstStyle/>
                    <a:p>
                      <a:pPr algn="l"/>
                      <a:r>
                        <a:rPr lang="en-US" sz="2000" dirty="0" err="1" smtClean="0"/>
                        <a:t>Nodality</a:t>
                      </a:r>
                      <a:endParaRPr lang="id-ID" sz="2000" dirty="0"/>
                    </a:p>
                  </a:txBody>
                  <a:tcPr anchor="ctr">
                    <a:cell3D prstMaterial="dkEdge">
                      <a:bevel/>
                      <a:lightRig rig="flood" dir="t"/>
                    </a:cell3D>
                  </a:tcPr>
                </a:tc>
              </a:tr>
              <a:tr h="370840">
                <a:tc>
                  <a:txBody>
                    <a:bodyPr/>
                    <a:lstStyle/>
                    <a:p>
                      <a:pPr algn="ctr"/>
                      <a:r>
                        <a:rPr lang="en-US" sz="2000" dirty="0" smtClean="0"/>
                        <a:t>4</a:t>
                      </a:r>
                      <a:endParaRPr lang="id-ID" sz="2000" dirty="0"/>
                    </a:p>
                  </a:txBody>
                  <a:tcPr anchor="ctr">
                    <a:cell3D prstMaterial="dkEdge">
                      <a:bevel/>
                      <a:lightRig rig="flood" dir="t"/>
                    </a:cell3D>
                  </a:tcPr>
                </a:tc>
                <a:tc>
                  <a:txBody>
                    <a:bodyPr/>
                    <a:lstStyle/>
                    <a:p>
                      <a:pPr algn="l"/>
                      <a:r>
                        <a:rPr lang="en-US" sz="2000" dirty="0" smtClean="0"/>
                        <a:t>Allocation of Resources</a:t>
                      </a:r>
                      <a:endParaRPr lang="id-ID" sz="2000" dirty="0"/>
                    </a:p>
                  </a:txBody>
                  <a:tcPr anchor="ctr">
                    <a:cell3D prstMaterial="dkEdge">
                      <a:bevel/>
                      <a:lightRig rig="flood" dir="t"/>
                    </a:cell3D>
                  </a:tcPr>
                </a:tc>
                <a:tc>
                  <a:txBody>
                    <a:bodyPr/>
                    <a:lstStyle/>
                    <a:p>
                      <a:pPr algn="l"/>
                      <a:r>
                        <a:rPr lang="en-US" sz="2000" dirty="0" smtClean="0"/>
                        <a:t>Resources</a:t>
                      </a:r>
                      <a:endParaRPr lang="id-ID" sz="2000" dirty="0"/>
                    </a:p>
                  </a:txBody>
                  <a:tcPr anchor="ctr">
                    <a:cell3D prstMaterial="dkEdge">
                      <a:bevel/>
                      <a:lightRig rig="flood" dir="t"/>
                    </a:cell3D>
                  </a:tcPr>
                </a:tc>
                <a:tc>
                  <a:txBody>
                    <a:bodyPr/>
                    <a:lstStyle/>
                    <a:p>
                      <a:pPr algn="l"/>
                      <a:r>
                        <a:rPr lang="en-US" sz="2000" dirty="0" smtClean="0"/>
                        <a:t>Treasure</a:t>
                      </a:r>
                    </a:p>
                    <a:p>
                      <a:pPr algn="l"/>
                      <a:endParaRPr lang="id-ID" sz="2000" dirty="0"/>
                    </a:p>
                  </a:txBody>
                  <a:tcPr anchor="ctr">
                    <a:cell3D prstMaterial="dkEdge">
                      <a:bevel/>
                      <a:lightRig rig="flood" dir="t"/>
                    </a:cell3D>
                  </a:tcPr>
                </a:tc>
              </a:tr>
            </a:tbl>
          </a:graphicData>
        </a:graphic>
      </p:graphicFrame>
      <p:sp>
        <p:nvSpPr>
          <p:cNvPr id="3" name="TextBox 2"/>
          <p:cNvSpPr txBox="1"/>
          <p:nvPr/>
        </p:nvSpPr>
        <p:spPr>
          <a:xfrm>
            <a:off x="9251577" y="5607424"/>
            <a:ext cx="2147672" cy="276999"/>
          </a:xfrm>
          <a:prstGeom prst="rect">
            <a:avLst/>
          </a:prstGeom>
          <a:noFill/>
        </p:spPr>
        <p:txBody>
          <a:bodyPr wrap="square" rtlCol="0">
            <a:spAutoFit/>
          </a:bodyPr>
          <a:lstStyle/>
          <a:p>
            <a:r>
              <a:rPr lang="en-US" sz="1200" dirty="0" smtClean="0"/>
              <a:t>(</a:t>
            </a:r>
            <a:r>
              <a:rPr lang="en-US" sz="1200" dirty="0" err="1" smtClean="0"/>
              <a:t>Islamy</a:t>
            </a:r>
            <a:r>
              <a:rPr lang="en-US" sz="1200" dirty="0" smtClean="0"/>
              <a:t>, 2005)</a:t>
            </a:r>
            <a:endParaRPr lang="id-ID" sz="1200" dirty="0"/>
          </a:p>
        </p:txBody>
      </p:sp>
    </p:spTree>
    <p:extLst>
      <p:ext uri="{BB962C8B-B14F-4D97-AF65-F5344CB8AC3E}">
        <p14:creationId xmlns:p14="http://schemas.microsoft.com/office/powerpoint/2010/main" val="4111886902"/>
      </p:ext>
    </p:extLst>
  </p:cSld>
  <p:clrMapOvr>
    <a:masterClrMapping/>
  </p:clrMapOvr>
  <p:transition>
    <p:sndAc>
      <p:stSnd>
        <p:snd r:embed="rId2" name="wind.wav"/>
      </p:stSnd>
    </p:sndAc>
  </p:transition>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388</TotalTime>
  <Words>608</Words>
  <Application>Microsoft Office PowerPoint</Application>
  <PresentationFormat>Widescreen</PresentationFormat>
  <Paragraphs>109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Times New Roman</vt:lpstr>
      <vt:lpstr>Tw Cen MT</vt:lpstr>
      <vt:lpstr>Droplet</vt:lpstr>
      <vt:lpstr>IMPLEMENTASI KEBIJAKAN</vt:lpstr>
      <vt:lpstr>Implementasi kebijakan</vt:lpstr>
      <vt:lpstr>IMPLEMENTASI KEBIJAKAN</vt:lpstr>
      <vt:lpstr>HAKEKAT IMPLEMENTASI KEBIJAKAN</vt:lpstr>
      <vt:lpstr>PRASYARAT IMPLEMENTASI KEBIJAKAN</vt:lpstr>
      <vt:lpstr>Teori Implementasi kebijakan</vt:lpstr>
      <vt:lpstr>Teori Implementasi kebijakan</vt:lpstr>
      <vt:lpstr>Perbedaan top down dan bottom up</vt:lpstr>
      <vt:lpstr>PowerPoint Presentation</vt:lpstr>
      <vt:lpstr>PowerPoint Presentation</vt:lpstr>
      <vt:lpstr>Menurut Edward</vt:lpstr>
      <vt:lpstr>Faktor Penyebab masalah dalam implementasi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PEMANTAUAN DAN EVALUASI KEBIJAKAN</dc:title>
  <dc:creator>user</dc:creator>
  <cp:lastModifiedBy>user</cp:lastModifiedBy>
  <cp:revision>149</cp:revision>
  <dcterms:created xsi:type="dcterms:W3CDTF">2019-06-17T01:04:41Z</dcterms:created>
  <dcterms:modified xsi:type="dcterms:W3CDTF">2019-06-27T10:16:29Z</dcterms:modified>
</cp:coreProperties>
</file>