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68" r:id="rId3"/>
    <p:sldId id="278" r:id="rId4"/>
    <p:sldId id="279" r:id="rId5"/>
    <p:sldId id="292" r:id="rId6"/>
    <p:sldId id="282" r:id="rId7"/>
    <p:sldId id="285" r:id="rId8"/>
    <p:sldId id="286" r:id="rId9"/>
    <p:sldId id="287" r:id="rId10"/>
    <p:sldId id="269" r:id="rId11"/>
    <p:sldId id="266" r:id="rId12"/>
    <p:sldId id="293" r:id="rId13"/>
    <p:sldId id="270" r:id="rId14"/>
    <p:sldId id="271" r:id="rId15"/>
    <p:sldId id="272" r:id="rId16"/>
    <p:sldId id="273" r:id="rId17"/>
    <p:sldId id="277" r:id="rId18"/>
    <p:sldId id="276" r:id="rId19"/>
    <p:sldId id="275" r:id="rId20"/>
    <p:sldId id="308" r:id="rId21"/>
    <p:sldId id="305" r:id="rId22"/>
    <p:sldId id="306" r:id="rId23"/>
    <p:sldId id="30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6E3B80-E072-4916-A398-FFE4995742BB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804863A9-BB47-43B5-B54E-9D36D95846F4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en-US" sz="2400" dirty="0" err="1" smtClean="0">
              <a:solidFill>
                <a:schemeClr val="tx1"/>
              </a:solidFill>
            </a:rPr>
            <a:t>Kepatuhan</a:t>
          </a:r>
          <a:endParaRPr lang="en-US" sz="2400" dirty="0" smtClean="0">
            <a:solidFill>
              <a:schemeClr val="tx1"/>
            </a:solidFill>
          </a:endParaRP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1800" i="1" dirty="0" smtClean="0">
              <a:solidFill>
                <a:schemeClr val="tx1"/>
              </a:solidFill>
            </a:rPr>
            <a:t>(compliance)</a:t>
          </a:r>
          <a:endParaRPr lang="id-ID" sz="1800" i="1" dirty="0">
            <a:solidFill>
              <a:schemeClr val="tx1"/>
            </a:solidFill>
          </a:endParaRPr>
        </a:p>
      </dgm:t>
    </dgm:pt>
    <dgm:pt modelId="{C31D2EE5-7DAE-42AB-8309-7A450F60C763}" type="parTrans" cxnId="{58637A36-ED7F-448C-9142-F830482CBDED}">
      <dgm:prSet/>
      <dgm:spPr/>
      <dgm:t>
        <a:bodyPr/>
        <a:lstStyle/>
        <a:p>
          <a:endParaRPr lang="id-ID"/>
        </a:p>
      </dgm:t>
    </dgm:pt>
    <dgm:pt modelId="{D36DF90B-052B-4C98-9088-749667BBE7DE}" type="sibTrans" cxnId="{58637A36-ED7F-448C-9142-F830482CBDED}">
      <dgm:prSet/>
      <dgm:spPr/>
      <dgm:t>
        <a:bodyPr/>
        <a:lstStyle/>
        <a:p>
          <a:endParaRPr lang="id-ID"/>
        </a:p>
      </dgm:t>
    </dgm:pt>
    <dgm:pt modelId="{2789C98B-A433-4DF4-91A6-B4CDFAF9A8C0}">
      <dgm:prSet phldrT="[Text]" custT="1"/>
      <dgm:spPr/>
      <dgm:t>
        <a:bodyPr/>
        <a:lstStyle/>
        <a:p>
          <a:r>
            <a:rPr lang="en-US" sz="2000" dirty="0" err="1" smtClean="0">
              <a:latin typeface="Arial Narrow" panose="020B0606020202030204" pitchFamily="34" charset="0"/>
            </a:rPr>
            <a:t>Mengetahui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bahwasanya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segala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aspek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dalam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pelaksanaan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kebijakan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sesuai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dengan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peraturan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perundang-undangan</a:t>
          </a:r>
          <a:endParaRPr lang="id-ID" sz="2000" dirty="0">
            <a:latin typeface="Arial Narrow" panose="020B0606020202030204" pitchFamily="34" charset="0"/>
          </a:endParaRPr>
        </a:p>
      </dgm:t>
    </dgm:pt>
    <dgm:pt modelId="{C4EE7B2A-84C9-4DFB-B55A-A461DB13D4FC}" type="parTrans" cxnId="{6D10FE98-ED15-4344-A623-FE4C1DBEBC3F}">
      <dgm:prSet/>
      <dgm:spPr/>
      <dgm:t>
        <a:bodyPr/>
        <a:lstStyle/>
        <a:p>
          <a:endParaRPr lang="id-ID"/>
        </a:p>
      </dgm:t>
    </dgm:pt>
    <dgm:pt modelId="{920306FD-A92E-4F38-B6C1-1F36BBE43AF8}" type="sibTrans" cxnId="{6D10FE98-ED15-4344-A623-FE4C1DBEBC3F}">
      <dgm:prSet/>
      <dgm:spPr/>
      <dgm:t>
        <a:bodyPr/>
        <a:lstStyle/>
        <a:p>
          <a:endParaRPr lang="id-ID"/>
        </a:p>
      </dgm:t>
    </dgm:pt>
    <dgm:pt modelId="{8FC9EF9C-A213-4800-A64F-64DBD62493B5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en-US" sz="2400" dirty="0" smtClean="0">
              <a:solidFill>
                <a:schemeClr val="tx1"/>
              </a:solidFill>
            </a:rPr>
            <a:t>Audit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1800" i="1" dirty="0" smtClean="0">
              <a:solidFill>
                <a:schemeClr val="tx1"/>
              </a:solidFill>
            </a:rPr>
            <a:t>(auditing)</a:t>
          </a:r>
          <a:endParaRPr lang="id-ID" sz="1800" i="1" dirty="0">
            <a:solidFill>
              <a:schemeClr val="tx1"/>
            </a:solidFill>
          </a:endParaRPr>
        </a:p>
      </dgm:t>
    </dgm:pt>
    <dgm:pt modelId="{EFA2EED2-527D-4145-95CE-0E42437306BA}" type="parTrans" cxnId="{207918BE-2FA7-4169-87BF-C0415C1DD793}">
      <dgm:prSet/>
      <dgm:spPr/>
      <dgm:t>
        <a:bodyPr/>
        <a:lstStyle/>
        <a:p>
          <a:endParaRPr lang="id-ID"/>
        </a:p>
      </dgm:t>
    </dgm:pt>
    <dgm:pt modelId="{CA1FB60F-4EF1-448C-A1F0-2FAB11F07C72}" type="sibTrans" cxnId="{207918BE-2FA7-4169-87BF-C0415C1DD793}">
      <dgm:prSet/>
      <dgm:spPr/>
      <dgm:t>
        <a:bodyPr/>
        <a:lstStyle/>
        <a:p>
          <a:endParaRPr lang="id-ID"/>
        </a:p>
      </dgm:t>
    </dgm:pt>
    <dgm:pt modelId="{752EDFAE-FCA4-4605-8CDB-385B07046BF9}">
      <dgm:prSet phldrT="[Text]" custT="1"/>
      <dgm:spPr/>
      <dgm:t>
        <a:bodyPr/>
        <a:lstStyle/>
        <a:p>
          <a:r>
            <a:rPr lang="en-US" sz="2000" dirty="0" err="1" smtClean="0">
              <a:latin typeface="Arial Narrow" panose="020B0606020202030204" pitchFamily="34" charset="0"/>
            </a:rPr>
            <a:t>Mengetahui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apakah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sasaran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dan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kelompok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sasaran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tepat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sesuai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dengan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tujuan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kebijakan</a:t>
          </a:r>
          <a:endParaRPr lang="id-ID" sz="2000" dirty="0">
            <a:latin typeface="Arial Narrow" panose="020B0606020202030204" pitchFamily="34" charset="0"/>
          </a:endParaRPr>
        </a:p>
      </dgm:t>
    </dgm:pt>
    <dgm:pt modelId="{F0E62B50-379B-4CC6-9862-40299CB6AE21}" type="parTrans" cxnId="{4E468EA3-2CD0-405C-BC3E-FDEAFBB5BE18}">
      <dgm:prSet/>
      <dgm:spPr/>
      <dgm:t>
        <a:bodyPr/>
        <a:lstStyle/>
        <a:p>
          <a:endParaRPr lang="id-ID"/>
        </a:p>
      </dgm:t>
    </dgm:pt>
    <dgm:pt modelId="{44861B6E-FDE9-402E-BC84-178CB2C465A8}" type="sibTrans" cxnId="{4E468EA3-2CD0-405C-BC3E-FDEAFBB5BE18}">
      <dgm:prSet/>
      <dgm:spPr/>
      <dgm:t>
        <a:bodyPr/>
        <a:lstStyle/>
        <a:p>
          <a:endParaRPr lang="id-ID"/>
        </a:p>
      </dgm:t>
    </dgm:pt>
    <dgm:pt modelId="{1782415F-E22E-42C4-AB99-FAE14058E318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en-US" sz="2400" dirty="0" err="1" smtClean="0">
              <a:solidFill>
                <a:schemeClr val="tx1"/>
              </a:solidFill>
            </a:rPr>
            <a:t>Akunting</a:t>
          </a:r>
          <a:endParaRPr lang="en-US" sz="2400" dirty="0" smtClean="0">
            <a:solidFill>
              <a:schemeClr val="tx1"/>
            </a:solidFill>
          </a:endParaRP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1800" i="1" dirty="0" smtClean="0">
              <a:solidFill>
                <a:schemeClr val="tx1"/>
              </a:solidFill>
            </a:rPr>
            <a:t>(accounting)</a:t>
          </a:r>
          <a:endParaRPr lang="id-ID" sz="1800" i="1" dirty="0">
            <a:solidFill>
              <a:schemeClr val="tx1"/>
            </a:solidFill>
          </a:endParaRPr>
        </a:p>
      </dgm:t>
    </dgm:pt>
    <dgm:pt modelId="{0980297B-8733-410B-8D0C-B7BEF19BA05B}" type="parTrans" cxnId="{A2680ED0-019A-41E6-AF1A-DC804745F458}">
      <dgm:prSet/>
      <dgm:spPr/>
      <dgm:t>
        <a:bodyPr/>
        <a:lstStyle/>
        <a:p>
          <a:endParaRPr lang="id-ID"/>
        </a:p>
      </dgm:t>
    </dgm:pt>
    <dgm:pt modelId="{437112AB-8178-436B-A94D-A969C815F18A}" type="sibTrans" cxnId="{A2680ED0-019A-41E6-AF1A-DC804745F458}">
      <dgm:prSet/>
      <dgm:spPr/>
      <dgm:t>
        <a:bodyPr/>
        <a:lstStyle/>
        <a:p>
          <a:endParaRPr lang="id-ID"/>
        </a:p>
      </dgm:t>
    </dgm:pt>
    <dgm:pt modelId="{D872F8DC-EB73-473B-8A2E-86F30BD5CC3B}">
      <dgm:prSet phldrT="[Text]" custT="1"/>
      <dgm:spPr/>
      <dgm:t>
        <a:bodyPr/>
        <a:lstStyle/>
        <a:p>
          <a:r>
            <a:rPr lang="en-US" sz="2000" dirty="0" err="1" smtClean="0">
              <a:latin typeface="Arial Narrow" panose="020B0606020202030204" pitchFamily="34" charset="0"/>
            </a:rPr>
            <a:t>Menghasilkan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informasi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untuk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akuntabilitas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baik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kinerja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maupun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keuangan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atau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sumber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daya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r>
            <a:rPr lang="en-US" sz="2000" dirty="0" err="1" smtClean="0">
              <a:latin typeface="Arial Narrow" panose="020B0606020202030204" pitchFamily="34" charset="0"/>
            </a:rPr>
            <a:t>lainnya</a:t>
          </a:r>
          <a:r>
            <a:rPr lang="en-US" sz="2000" dirty="0" smtClean="0">
              <a:latin typeface="Arial Narrow" panose="020B0606020202030204" pitchFamily="34" charset="0"/>
            </a:rPr>
            <a:t> </a:t>
          </a:r>
          <a:endParaRPr lang="id-ID" sz="2000" dirty="0">
            <a:latin typeface="Arial Narrow" panose="020B0606020202030204" pitchFamily="34" charset="0"/>
          </a:endParaRPr>
        </a:p>
      </dgm:t>
    </dgm:pt>
    <dgm:pt modelId="{CA03D0E9-9594-474D-913E-DB69ED2CA85E}" type="parTrans" cxnId="{7DC6A981-D9B4-41FD-94FD-12AD4282CF78}">
      <dgm:prSet/>
      <dgm:spPr/>
      <dgm:t>
        <a:bodyPr/>
        <a:lstStyle/>
        <a:p>
          <a:endParaRPr lang="id-ID"/>
        </a:p>
      </dgm:t>
    </dgm:pt>
    <dgm:pt modelId="{A94DE74A-4236-4E72-AE86-0DE8F6D6878F}" type="sibTrans" cxnId="{7DC6A981-D9B4-41FD-94FD-12AD4282CF78}">
      <dgm:prSet/>
      <dgm:spPr/>
      <dgm:t>
        <a:bodyPr/>
        <a:lstStyle/>
        <a:p>
          <a:endParaRPr lang="id-ID"/>
        </a:p>
      </dgm:t>
    </dgm:pt>
    <dgm:pt modelId="{64194EC3-CAFA-4B68-A7AE-6B0C9C9E5075}" type="pres">
      <dgm:prSet presAssocID="{1E6E3B80-E072-4916-A398-FFE4995742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5F01DCB-CA61-42BE-AC7F-FEED2787B467}" type="pres">
      <dgm:prSet presAssocID="{804863A9-BB47-43B5-B54E-9D36D95846F4}" presName="linNode" presStyleCnt="0"/>
      <dgm:spPr/>
    </dgm:pt>
    <dgm:pt modelId="{C275205D-9106-46D7-9E0E-64DC43A1B532}" type="pres">
      <dgm:prSet presAssocID="{804863A9-BB47-43B5-B54E-9D36D95846F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3DC2350-0CD1-45B7-A82C-641E32C90E38}" type="pres">
      <dgm:prSet presAssocID="{804863A9-BB47-43B5-B54E-9D36D95846F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645296D-71B4-4EB3-8FAE-4215E11C8563}" type="pres">
      <dgm:prSet presAssocID="{D36DF90B-052B-4C98-9088-749667BBE7DE}" presName="sp" presStyleCnt="0"/>
      <dgm:spPr/>
    </dgm:pt>
    <dgm:pt modelId="{B5A2151B-318F-4E64-9C3A-014E4539D599}" type="pres">
      <dgm:prSet presAssocID="{8FC9EF9C-A213-4800-A64F-64DBD62493B5}" presName="linNode" presStyleCnt="0"/>
      <dgm:spPr/>
    </dgm:pt>
    <dgm:pt modelId="{9D67A8D4-9294-49FC-9BA6-E8C8C72A49C5}" type="pres">
      <dgm:prSet presAssocID="{8FC9EF9C-A213-4800-A64F-64DBD62493B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E735DEC-F15B-400E-87B1-9F21E1CC0F3A}" type="pres">
      <dgm:prSet presAssocID="{8FC9EF9C-A213-4800-A64F-64DBD62493B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4BF17F0-0474-4954-A864-07BA359A6BA8}" type="pres">
      <dgm:prSet presAssocID="{CA1FB60F-4EF1-448C-A1F0-2FAB11F07C72}" presName="sp" presStyleCnt="0"/>
      <dgm:spPr/>
    </dgm:pt>
    <dgm:pt modelId="{82ABD78E-321A-460D-9463-9441D736F5E9}" type="pres">
      <dgm:prSet presAssocID="{1782415F-E22E-42C4-AB99-FAE14058E318}" presName="linNode" presStyleCnt="0"/>
      <dgm:spPr/>
    </dgm:pt>
    <dgm:pt modelId="{2D508CAF-BEBF-4A1B-93E1-A38102054E05}" type="pres">
      <dgm:prSet presAssocID="{1782415F-E22E-42C4-AB99-FAE14058E31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6A8FCE-059A-4DA0-8B26-83E2470FFB15}" type="pres">
      <dgm:prSet presAssocID="{1782415F-E22E-42C4-AB99-FAE14058E31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DC6A981-D9B4-41FD-94FD-12AD4282CF78}" srcId="{1782415F-E22E-42C4-AB99-FAE14058E318}" destId="{D872F8DC-EB73-473B-8A2E-86F30BD5CC3B}" srcOrd="0" destOrd="0" parTransId="{CA03D0E9-9594-474D-913E-DB69ED2CA85E}" sibTransId="{A94DE74A-4236-4E72-AE86-0DE8F6D6878F}"/>
    <dgm:cxn modelId="{AEA8B6BA-E090-4659-82C0-7E6E37AE17AC}" type="presOf" srcId="{804863A9-BB47-43B5-B54E-9D36D95846F4}" destId="{C275205D-9106-46D7-9E0E-64DC43A1B532}" srcOrd="0" destOrd="0" presId="urn:microsoft.com/office/officeart/2005/8/layout/vList5"/>
    <dgm:cxn modelId="{4E468EA3-2CD0-405C-BC3E-FDEAFBB5BE18}" srcId="{8FC9EF9C-A213-4800-A64F-64DBD62493B5}" destId="{752EDFAE-FCA4-4605-8CDB-385B07046BF9}" srcOrd="0" destOrd="0" parTransId="{F0E62B50-379B-4CC6-9862-40299CB6AE21}" sibTransId="{44861B6E-FDE9-402E-BC84-178CB2C465A8}"/>
    <dgm:cxn modelId="{58637A36-ED7F-448C-9142-F830482CBDED}" srcId="{1E6E3B80-E072-4916-A398-FFE4995742BB}" destId="{804863A9-BB47-43B5-B54E-9D36D95846F4}" srcOrd="0" destOrd="0" parTransId="{C31D2EE5-7DAE-42AB-8309-7A450F60C763}" sibTransId="{D36DF90B-052B-4C98-9088-749667BBE7DE}"/>
    <dgm:cxn modelId="{A2680ED0-019A-41E6-AF1A-DC804745F458}" srcId="{1E6E3B80-E072-4916-A398-FFE4995742BB}" destId="{1782415F-E22E-42C4-AB99-FAE14058E318}" srcOrd="2" destOrd="0" parTransId="{0980297B-8733-410B-8D0C-B7BEF19BA05B}" sibTransId="{437112AB-8178-436B-A94D-A969C815F18A}"/>
    <dgm:cxn modelId="{8F20CDD9-517B-47E8-B27D-58CD76BB3007}" type="presOf" srcId="{752EDFAE-FCA4-4605-8CDB-385B07046BF9}" destId="{6E735DEC-F15B-400E-87B1-9F21E1CC0F3A}" srcOrd="0" destOrd="0" presId="urn:microsoft.com/office/officeart/2005/8/layout/vList5"/>
    <dgm:cxn modelId="{207918BE-2FA7-4169-87BF-C0415C1DD793}" srcId="{1E6E3B80-E072-4916-A398-FFE4995742BB}" destId="{8FC9EF9C-A213-4800-A64F-64DBD62493B5}" srcOrd="1" destOrd="0" parTransId="{EFA2EED2-527D-4145-95CE-0E42437306BA}" sibTransId="{CA1FB60F-4EF1-448C-A1F0-2FAB11F07C72}"/>
    <dgm:cxn modelId="{01DB12B5-F78F-4670-99DD-4DE2ECC8AEE7}" type="presOf" srcId="{2789C98B-A433-4DF4-91A6-B4CDFAF9A8C0}" destId="{33DC2350-0CD1-45B7-A82C-641E32C90E38}" srcOrd="0" destOrd="0" presId="urn:microsoft.com/office/officeart/2005/8/layout/vList5"/>
    <dgm:cxn modelId="{C96499AB-5E28-4056-84B3-BF2419E1F797}" type="presOf" srcId="{1782415F-E22E-42C4-AB99-FAE14058E318}" destId="{2D508CAF-BEBF-4A1B-93E1-A38102054E05}" srcOrd="0" destOrd="0" presId="urn:microsoft.com/office/officeart/2005/8/layout/vList5"/>
    <dgm:cxn modelId="{AD13CDC7-2C99-41CB-B7E2-25696786A813}" type="presOf" srcId="{1E6E3B80-E072-4916-A398-FFE4995742BB}" destId="{64194EC3-CAFA-4B68-A7AE-6B0C9C9E5075}" srcOrd="0" destOrd="0" presId="urn:microsoft.com/office/officeart/2005/8/layout/vList5"/>
    <dgm:cxn modelId="{6625EDAD-AF61-4FA7-BCA7-043EADAC15C7}" type="presOf" srcId="{8FC9EF9C-A213-4800-A64F-64DBD62493B5}" destId="{9D67A8D4-9294-49FC-9BA6-E8C8C72A49C5}" srcOrd="0" destOrd="0" presId="urn:microsoft.com/office/officeart/2005/8/layout/vList5"/>
    <dgm:cxn modelId="{7DF03AA0-DF1B-4013-A573-924A7191797A}" type="presOf" srcId="{D872F8DC-EB73-473B-8A2E-86F30BD5CC3B}" destId="{F86A8FCE-059A-4DA0-8B26-83E2470FFB15}" srcOrd="0" destOrd="0" presId="urn:microsoft.com/office/officeart/2005/8/layout/vList5"/>
    <dgm:cxn modelId="{6D10FE98-ED15-4344-A623-FE4C1DBEBC3F}" srcId="{804863A9-BB47-43B5-B54E-9D36D95846F4}" destId="{2789C98B-A433-4DF4-91A6-B4CDFAF9A8C0}" srcOrd="0" destOrd="0" parTransId="{C4EE7B2A-84C9-4DFB-B55A-A461DB13D4FC}" sibTransId="{920306FD-A92E-4F38-B6C1-1F36BBE43AF8}"/>
    <dgm:cxn modelId="{1BC514F4-D8A2-44C0-A753-4FF4BEC81F2E}" type="presParOf" srcId="{64194EC3-CAFA-4B68-A7AE-6B0C9C9E5075}" destId="{C5F01DCB-CA61-42BE-AC7F-FEED2787B467}" srcOrd="0" destOrd="0" presId="urn:microsoft.com/office/officeart/2005/8/layout/vList5"/>
    <dgm:cxn modelId="{94527C8C-E6E1-4348-AE3D-9025E673974F}" type="presParOf" srcId="{C5F01DCB-CA61-42BE-AC7F-FEED2787B467}" destId="{C275205D-9106-46D7-9E0E-64DC43A1B532}" srcOrd="0" destOrd="0" presId="urn:microsoft.com/office/officeart/2005/8/layout/vList5"/>
    <dgm:cxn modelId="{14FF53CF-C40F-4172-974A-8A9A351C75A6}" type="presParOf" srcId="{C5F01DCB-CA61-42BE-AC7F-FEED2787B467}" destId="{33DC2350-0CD1-45B7-A82C-641E32C90E38}" srcOrd="1" destOrd="0" presId="urn:microsoft.com/office/officeart/2005/8/layout/vList5"/>
    <dgm:cxn modelId="{1AC0542E-2C66-43FD-A1A0-654A19283556}" type="presParOf" srcId="{64194EC3-CAFA-4B68-A7AE-6B0C9C9E5075}" destId="{5645296D-71B4-4EB3-8FAE-4215E11C8563}" srcOrd="1" destOrd="0" presId="urn:microsoft.com/office/officeart/2005/8/layout/vList5"/>
    <dgm:cxn modelId="{AEDA7A6B-030A-4136-A58F-F93ACC787DDC}" type="presParOf" srcId="{64194EC3-CAFA-4B68-A7AE-6B0C9C9E5075}" destId="{B5A2151B-318F-4E64-9C3A-014E4539D599}" srcOrd="2" destOrd="0" presId="urn:microsoft.com/office/officeart/2005/8/layout/vList5"/>
    <dgm:cxn modelId="{D436504E-B113-4E04-9DF4-9C1A265A5B41}" type="presParOf" srcId="{B5A2151B-318F-4E64-9C3A-014E4539D599}" destId="{9D67A8D4-9294-49FC-9BA6-E8C8C72A49C5}" srcOrd="0" destOrd="0" presId="urn:microsoft.com/office/officeart/2005/8/layout/vList5"/>
    <dgm:cxn modelId="{E464A492-4358-48E5-9B27-117E8D54F6AA}" type="presParOf" srcId="{B5A2151B-318F-4E64-9C3A-014E4539D599}" destId="{6E735DEC-F15B-400E-87B1-9F21E1CC0F3A}" srcOrd="1" destOrd="0" presId="urn:microsoft.com/office/officeart/2005/8/layout/vList5"/>
    <dgm:cxn modelId="{3295477F-2C83-488A-950F-4B19ECB86671}" type="presParOf" srcId="{64194EC3-CAFA-4B68-A7AE-6B0C9C9E5075}" destId="{94BF17F0-0474-4954-A864-07BA359A6BA8}" srcOrd="3" destOrd="0" presId="urn:microsoft.com/office/officeart/2005/8/layout/vList5"/>
    <dgm:cxn modelId="{305F5BDB-C64A-4E42-BA88-B01836A4336F}" type="presParOf" srcId="{64194EC3-CAFA-4B68-A7AE-6B0C9C9E5075}" destId="{82ABD78E-321A-460D-9463-9441D736F5E9}" srcOrd="4" destOrd="0" presId="urn:microsoft.com/office/officeart/2005/8/layout/vList5"/>
    <dgm:cxn modelId="{2CDB70C8-0A9D-4FE8-85DA-ADE03B150C8F}" type="presParOf" srcId="{82ABD78E-321A-460D-9463-9441D736F5E9}" destId="{2D508CAF-BEBF-4A1B-93E1-A38102054E05}" srcOrd="0" destOrd="0" presId="urn:microsoft.com/office/officeart/2005/8/layout/vList5"/>
    <dgm:cxn modelId="{422593A8-4A1E-4AA9-876F-01B16175E030}" type="presParOf" srcId="{82ABD78E-321A-460D-9463-9441D736F5E9}" destId="{F86A8FCE-059A-4DA0-8B26-83E2470FFB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BFD151-D0A1-468C-BD2A-80D137B03E83}" type="doc">
      <dgm:prSet loTypeId="urn:microsoft.com/office/officeart/2008/layout/PictureStrips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AE2281D-5B50-4154-B038-2C014C4F2B69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/>
            <a:t>DITERUSKAN</a:t>
          </a:r>
        </a:p>
        <a:p>
          <a:pPr lvl="0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dirty="0"/>
        </a:p>
      </dgm:t>
    </dgm:pt>
    <dgm:pt modelId="{3F68D069-60F1-48BE-AE04-1551D73D9E6C}" type="parTrans" cxnId="{9596C988-4710-4B2E-A565-29628F16BBA5}">
      <dgm:prSet/>
      <dgm:spPr/>
      <dgm:t>
        <a:bodyPr/>
        <a:lstStyle/>
        <a:p>
          <a:endParaRPr lang="id-ID"/>
        </a:p>
      </dgm:t>
    </dgm:pt>
    <dgm:pt modelId="{D7F15920-98FE-43AC-AE43-FFF251F999F0}" type="sibTrans" cxnId="{9596C988-4710-4B2E-A565-29628F16BBA5}">
      <dgm:prSet/>
      <dgm:spPr/>
      <dgm:t>
        <a:bodyPr/>
        <a:lstStyle/>
        <a:p>
          <a:endParaRPr lang="id-ID"/>
        </a:p>
      </dgm:t>
    </dgm:pt>
    <dgm:pt modelId="{B5408DB1-B4A9-4016-8615-D604EED4B2C7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ts val="24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dirty="0" smtClean="0"/>
        </a:p>
        <a:p>
          <a:pPr marL="0" marR="0" lvl="0" indent="0" defTabSz="914400" eaLnBrk="1" fontAlgn="auto" latinLnBrk="0" hangingPunct="1">
            <a:lnSpc>
              <a:spcPts val="24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/>
            <a:t>DICABUT ATAU DIBATALKAN</a:t>
          </a:r>
        </a:p>
        <a:p>
          <a:pPr lvl="0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dirty="0"/>
        </a:p>
      </dgm:t>
    </dgm:pt>
    <dgm:pt modelId="{E4A69ECF-F572-4243-96F8-C79C2033941F}" type="parTrans" cxnId="{D4B2B4B7-5AD0-429A-93DF-A9066FEBD4A6}">
      <dgm:prSet/>
      <dgm:spPr/>
      <dgm:t>
        <a:bodyPr/>
        <a:lstStyle/>
        <a:p>
          <a:endParaRPr lang="id-ID"/>
        </a:p>
      </dgm:t>
    </dgm:pt>
    <dgm:pt modelId="{9A510A77-A490-4596-95E9-FBB242CA9B26}" type="sibTrans" cxnId="{D4B2B4B7-5AD0-429A-93DF-A9066FEBD4A6}">
      <dgm:prSet/>
      <dgm:spPr/>
      <dgm:t>
        <a:bodyPr/>
        <a:lstStyle/>
        <a:p>
          <a:endParaRPr lang="id-ID"/>
        </a:p>
      </dgm:t>
    </dgm:pt>
    <dgm:pt modelId="{A0988EEE-6D32-4F9B-8967-444965CB3805}">
      <dgm:prSet phldrT="[Text]" custT="1"/>
      <dgm:spPr/>
      <dgm:t>
        <a:bodyPr/>
        <a:lstStyle/>
        <a:p>
          <a:r>
            <a:rPr lang="en-US" sz="2400" dirty="0" smtClean="0"/>
            <a:t>DIREVISI</a:t>
          </a:r>
          <a:endParaRPr lang="id-ID" sz="2400" dirty="0"/>
        </a:p>
      </dgm:t>
    </dgm:pt>
    <dgm:pt modelId="{1FA1D32C-5279-46D2-BB1B-D2C92F381C64}" type="parTrans" cxnId="{0A51F836-FEF0-4EF3-B1BE-68E01C1EBF77}">
      <dgm:prSet/>
      <dgm:spPr/>
      <dgm:t>
        <a:bodyPr/>
        <a:lstStyle/>
        <a:p>
          <a:endParaRPr lang="id-ID"/>
        </a:p>
      </dgm:t>
    </dgm:pt>
    <dgm:pt modelId="{B7138F15-9262-461B-ABDE-07F57D8E96A4}" type="sibTrans" cxnId="{0A51F836-FEF0-4EF3-B1BE-68E01C1EBF77}">
      <dgm:prSet/>
      <dgm:spPr/>
      <dgm:t>
        <a:bodyPr/>
        <a:lstStyle/>
        <a:p>
          <a:endParaRPr lang="id-ID"/>
        </a:p>
      </dgm:t>
    </dgm:pt>
    <dgm:pt modelId="{58DD3165-38B9-4E9D-8C01-A4AD08C5ABE7}" type="pres">
      <dgm:prSet presAssocID="{83BFD151-D0A1-468C-BD2A-80D137B03E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7B3C518-F1A8-41FC-BBB0-FEA0947F38DA}" type="pres">
      <dgm:prSet presAssocID="{6AE2281D-5B50-4154-B038-2C014C4F2B69}" presName="composite" presStyleCnt="0"/>
      <dgm:spPr/>
    </dgm:pt>
    <dgm:pt modelId="{5F244CA8-DC37-4D2D-A8A3-3DAC7F779B98}" type="pres">
      <dgm:prSet presAssocID="{6AE2281D-5B50-4154-B038-2C014C4F2B69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1C123BE-9A1A-4233-8FDD-61BBD49D5F6A}" type="pres">
      <dgm:prSet presAssocID="{6AE2281D-5B50-4154-B038-2C014C4F2B69}" presName="rect2" presStyleLbl="fgImgPlace1" presStyleIdx="0" presStyleCnt="3"/>
      <dgm:spPr/>
      <dgm:t>
        <a:bodyPr/>
        <a:lstStyle/>
        <a:p>
          <a:endParaRPr lang="id-ID"/>
        </a:p>
      </dgm:t>
    </dgm:pt>
    <dgm:pt modelId="{A07B2631-7129-450C-8DDE-34A202F7746D}" type="pres">
      <dgm:prSet presAssocID="{D7F15920-98FE-43AC-AE43-FFF251F999F0}" presName="sibTrans" presStyleCnt="0"/>
      <dgm:spPr/>
    </dgm:pt>
    <dgm:pt modelId="{37EA9358-7FA7-4E76-B28E-799EBCFC265F}" type="pres">
      <dgm:prSet presAssocID="{B5408DB1-B4A9-4016-8615-D604EED4B2C7}" presName="composite" presStyleCnt="0"/>
      <dgm:spPr/>
    </dgm:pt>
    <dgm:pt modelId="{32ABC271-BC42-406F-A19A-A281333D5E59}" type="pres">
      <dgm:prSet presAssocID="{B5408DB1-B4A9-4016-8615-D604EED4B2C7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5CF3AD8-5DFA-4A44-A9B0-0E73BD1D5C58}" type="pres">
      <dgm:prSet presAssocID="{B5408DB1-B4A9-4016-8615-D604EED4B2C7}" presName="rect2" presStyleLbl="fgImgPlace1" presStyleIdx="1" presStyleCnt="3"/>
      <dgm:spPr/>
    </dgm:pt>
    <dgm:pt modelId="{5C32837C-5210-4983-B478-6744E0F46938}" type="pres">
      <dgm:prSet presAssocID="{9A510A77-A490-4596-95E9-FBB242CA9B26}" presName="sibTrans" presStyleCnt="0"/>
      <dgm:spPr/>
    </dgm:pt>
    <dgm:pt modelId="{5104499D-7C16-4F60-B838-334C366F47DB}" type="pres">
      <dgm:prSet presAssocID="{A0988EEE-6D32-4F9B-8967-444965CB3805}" presName="composite" presStyleCnt="0"/>
      <dgm:spPr/>
    </dgm:pt>
    <dgm:pt modelId="{E7CC69DA-21A4-48FC-848C-6AC862C80E80}" type="pres">
      <dgm:prSet presAssocID="{A0988EEE-6D32-4F9B-8967-444965CB3805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D5757D-AA95-4D8B-9264-9DC16E582519}" type="pres">
      <dgm:prSet presAssocID="{A0988EEE-6D32-4F9B-8967-444965CB3805}" presName="rect2" presStyleLbl="fgImgPlace1" presStyleIdx="2" presStyleCnt="3"/>
      <dgm:spPr/>
    </dgm:pt>
  </dgm:ptLst>
  <dgm:cxnLst>
    <dgm:cxn modelId="{9596C988-4710-4B2E-A565-29628F16BBA5}" srcId="{83BFD151-D0A1-468C-BD2A-80D137B03E83}" destId="{6AE2281D-5B50-4154-B038-2C014C4F2B69}" srcOrd="0" destOrd="0" parTransId="{3F68D069-60F1-48BE-AE04-1551D73D9E6C}" sibTransId="{D7F15920-98FE-43AC-AE43-FFF251F999F0}"/>
    <dgm:cxn modelId="{12313D20-0E7B-4D94-9A04-2C3B1EB48E67}" type="presOf" srcId="{A0988EEE-6D32-4F9B-8967-444965CB3805}" destId="{E7CC69DA-21A4-48FC-848C-6AC862C80E80}" srcOrd="0" destOrd="0" presId="urn:microsoft.com/office/officeart/2008/layout/PictureStrips"/>
    <dgm:cxn modelId="{B61761E4-47FC-4B3D-9A90-B3CFE17B110F}" type="presOf" srcId="{6AE2281D-5B50-4154-B038-2C014C4F2B69}" destId="{5F244CA8-DC37-4D2D-A8A3-3DAC7F779B98}" srcOrd="0" destOrd="0" presId="urn:microsoft.com/office/officeart/2008/layout/PictureStrips"/>
    <dgm:cxn modelId="{93173BF6-F158-4FD4-901C-325278193D1E}" type="presOf" srcId="{83BFD151-D0A1-468C-BD2A-80D137B03E83}" destId="{58DD3165-38B9-4E9D-8C01-A4AD08C5ABE7}" srcOrd="0" destOrd="0" presId="urn:microsoft.com/office/officeart/2008/layout/PictureStrips"/>
    <dgm:cxn modelId="{0A51F836-FEF0-4EF3-B1BE-68E01C1EBF77}" srcId="{83BFD151-D0A1-468C-BD2A-80D137B03E83}" destId="{A0988EEE-6D32-4F9B-8967-444965CB3805}" srcOrd="2" destOrd="0" parTransId="{1FA1D32C-5279-46D2-BB1B-D2C92F381C64}" sibTransId="{B7138F15-9262-461B-ABDE-07F57D8E96A4}"/>
    <dgm:cxn modelId="{D4B2B4B7-5AD0-429A-93DF-A9066FEBD4A6}" srcId="{83BFD151-D0A1-468C-BD2A-80D137B03E83}" destId="{B5408DB1-B4A9-4016-8615-D604EED4B2C7}" srcOrd="1" destOrd="0" parTransId="{E4A69ECF-F572-4243-96F8-C79C2033941F}" sibTransId="{9A510A77-A490-4596-95E9-FBB242CA9B26}"/>
    <dgm:cxn modelId="{F79A9567-7A6A-46FF-9325-09F63A7E7EF2}" type="presOf" srcId="{B5408DB1-B4A9-4016-8615-D604EED4B2C7}" destId="{32ABC271-BC42-406F-A19A-A281333D5E59}" srcOrd="0" destOrd="0" presId="urn:microsoft.com/office/officeart/2008/layout/PictureStrips"/>
    <dgm:cxn modelId="{E709D1D5-3DBB-42D9-A5A5-C0FC2BC8E7AC}" type="presParOf" srcId="{58DD3165-38B9-4E9D-8C01-A4AD08C5ABE7}" destId="{77B3C518-F1A8-41FC-BBB0-FEA0947F38DA}" srcOrd="0" destOrd="0" presId="urn:microsoft.com/office/officeart/2008/layout/PictureStrips"/>
    <dgm:cxn modelId="{8C232D41-4220-49A8-AE0C-97289E8E92C7}" type="presParOf" srcId="{77B3C518-F1A8-41FC-BBB0-FEA0947F38DA}" destId="{5F244CA8-DC37-4D2D-A8A3-3DAC7F779B98}" srcOrd="0" destOrd="0" presId="urn:microsoft.com/office/officeart/2008/layout/PictureStrips"/>
    <dgm:cxn modelId="{CAC52973-0D0E-43EB-87A4-04BD994882E2}" type="presParOf" srcId="{77B3C518-F1A8-41FC-BBB0-FEA0947F38DA}" destId="{51C123BE-9A1A-4233-8FDD-61BBD49D5F6A}" srcOrd="1" destOrd="0" presId="urn:microsoft.com/office/officeart/2008/layout/PictureStrips"/>
    <dgm:cxn modelId="{BB5F0B2F-DA70-4C1B-A0D5-475D86EB4307}" type="presParOf" srcId="{58DD3165-38B9-4E9D-8C01-A4AD08C5ABE7}" destId="{A07B2631-7129-450C-8DDE-34A202F7746D}" srcOrd="1" destOrd="0" presId="urn:microsoft.com/office/officeart/2008/layout/PictureStrips"/>
    <dgm:cxn modelId="{31A40A77-54FB-4B2C-8C38-A4148D1D0039}" type="presParOf" srcId="{58DD3165-38B9-4E9D-8C01-A4AD08C5ABE7}" destId="{37EA9358-7FA7-4E76-B28E-799EBCFC265F}" srcOrd="2" destOrd="0" presId="urn:microsoft.com/office/officeart/2008/layout/PictureStrips"/>
    <dgm:cxn modelId="{ABE3EEF8-7490-4FA0-B27F-C97E3CE818A1}" type="presParOf" srcId="{37EA9358-7FA7-4E76-B28E-799EBCFC265F}" destId="{32ABC271-BC42-406F-A19A-A281333D5E59}" srcOrd="0" destOrd="0" presId="urn:microsoft.com/office/officeart/2008/layout/PictureStrips"/>
    <dgm:cxn modelId="{6D86BECA-8F55-4851-B776-D4505B2233DF}" type="presParOf" srcId="{37EA9358-7FA7-4E76-B28E-799EBCFC265F}" destId="{05CF3AD8-5DFA-4A44-A9B0-0E73BD1D5C58}" srcOrd="1" destOrd="0" presId="urn:microsoft.com/office/officeart/2008/layout/PictureStrips"/>
    <dgm:cxn modelId="{E7D169AF-F9DB-48E8-9808-D5C73277A749}" type="presParOf" srcId="{58DD3165-38B9-4E9D-8C01-A4AD08C5ABE7}" destId="{5C32837C-5210-4983-B478-6744E0F46938}" srcOrd="3" destOrd="0" presId="urn:microsoft.com/office/officeart/2008/layout/PictureStrips"/>
    <dgm:cxn modelId="{7146E666-A897-450C-8743-3A9B7C293AB8}" type="presParOf" srcId="{58DD3165-38B9-4E9D-8C01-A4AD08C5ABE7}" destId="{5104499D-7C16-4F60-B838-334C366F47DB}" srcOrd="4" destOrd="0" presId="urn:microsoft.com/office/officeart/2008/layout/PictureStrips"/>
    <dgm:cxn modelId="{930B5D23-C08D-4041-B3C4-D4BA8536FBBE}" type="presParOf" srcId="{5104499D-7C16-4F60-B838-334C366F47DB}" destId="{E7CC69DA-21A4-48FC-848C-6AC862C80E80}" srcOrd="0" destOrd="0" presId="urn:microsoft.com/office/officeart/2008/layout/PictureStrips"/>
    <dgm:cxn modelId="{1B53537D-7E56-4792-A39F-1ED98B146EEE}" type="presParOf" srcId="{5104499D-7C16-4F60-B838-334C366F47DB}" destId="{3ED5757D-AA95-4D8B-9264-9DC16E58251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CCC38-71E9-474E-AF58-A97389066C32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9BF21-4100-4B7E-B8E4-A2EF591829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15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B196810-AF4B-4E7A-8109-C1095D54D7A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30821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630674"/>
          </a:xfrm>
        </p:spPr>
        <p:txBody>
          <a:bodyPr>
            <a:normAutofit/>
          </a:bodyPr>
          <a:lstStyle/>
          <a:p>
            <a:r>
              <a:rPr lang="en-US" sz="3600" b="1" smtClean="0"/>
              <a:t>PEMANTAUAN </a:t>
            </a:r>
            <a:r>
              <a:rPr lang="en-US" sz="3600" b="1" dirty="0" smtClean="0"/>
              <a:t>DAN EVALUASI KEBIJAKAN</a:t>
            </a: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4545106"/>
            <a:ext cx="8689976" cy="9143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>
                <a:solidFill>
                  <a:schemeClr val="tx1"/>
                </a:solidFill>
              </a:rPr>
              <a:t>Deddy</a:t>
            </a:r>
            <a:r>
              <a:rPr lang="en-US" sz="2400" dirty="0" smtClean="0">
                <a:solidFill>
                  <a:schemeClr val="tx1"/>
                </a:solidFill>
              </a:rPr>
              <a:t> S BRATAKUSUMAH, P</a:t>
            </a:r>
            <a:r>
              <a:rPr lang="en-US" sz="2400" cap="none" dirty="0" smtClean="0">
                <a:solidFill>
                  <a:schemeClr val="tx1"/>
                </a:solidFill>
              </a:rPr>
              <a:t>h</a:t>
            </a:r>
            <a:r>
              <a:rPr lang="en-US" sz="2400" dirty="0" smtClean="0">
                <a:solidFill>
                  <a:schemeClr val="tx1"/>
                </a:solidFill>
              </a:rPr>
              <a:t>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2016</a:t>
            </a:r>
            <a:endParaRPr lang="id-ID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225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evaluasi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kebijakan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220028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Evaluasi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kebijakan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788459" y="2214694"/>
            <a:ext cx="90056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EVALUASI KEBIJAKAN MENGANALISIS IHWAL AKIBAT ATAU KONSEKWENSI DARI KEBIJAKAN PUBLIK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RISET TERKAIT EVALUASI KEBIJAKAN ADALAH PENILAIAN SECARA OBYEKTIF, SISTEMATIK, ATAS AKIBAT-AKAIBAT ATAU DAMPAK DARI TUJUAN SUATU KEBIJAKAN.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00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092084"/>
            <a:ext cx="7772400" cy="457200"/>
          </a:xfrm>
        </p:spPr>
        <p:txBody>
          <a:bodyPr>
            <a:noAutofit/>
          </a:bodyPr>
          <a:lstStyle/>
          <a:p>
            <a:r>
              <a:rPr lang="en-US" altLang="id-ID" sz="3200" b="1" dirty="0" err="1" smtClean="0"/>
              <a:t>kATEGORi</a:t>
            </a:r>
            <a:r>
              <a:rPr lang="en-US" altLang="id-ID" sz="3200" b="1" dirty="0" smtClean="0"/>
              <a:t> </a:t>
            </a:r>
            <a:r>
              <a:rPr lang="en-US" altLang="id-ID" sz="3200" b="1" dirty="0" err="1" smtClean="0"/>
              <a:t>EVALUAsi</a:t>
            </a:r>
            <a:r>
              <a:rPr lang="en-US" altLang="id-ID" sz="3200" b="1" dirty="0" smtClean="0"/>
              <a:t> </a:t>
            </a:r>
            <a:r>
              <a:rPr lang="en-US" altLang="id-ID" sz="3200" b="1" dirty="0" err="1" smtClean="0"/>
              <a:t>kebijakan</a:t>
            </a:r>
            <a:r>
              <a:rPr lang="en-US" altLang="id-ID" sz="3200" b="1" dirty="0"/>
              <a:t/>
            </a:r>
            <a:br>
              <a:rPr lang="en-US" altLang="id-ID" sz="3200" b="1" dirty="0"/>
            </a:br>
            <a:endParaRPr lang="en-US" altLang="id-ID" sz="3200" b="1" u="sng" dirty="0"/>
          </a:p>
        </p:txBody>
      </p:sp>
      <p:graphicFrame>
        <p:nvGraphicFramePr>
          <p:cNvPr id="34837" name="Group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27247"/>
              </p:ext>
            </p:extLst>
          </p:nvPr>
        </p:nvGraphicFramePr>
        <p:xfrm>
          <a:off x="1331259" y="2026164"/>
          <a:ext cx="9789459" cy="331622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263153"/>
                <a:gridCol w="3263153"/>
                <a:gridCol w="3263153"/>
              </a:tblGrid>
              <a:tr h="7783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ADMINISTRATIVE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JUDICIAL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POLITICAL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8980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Evaluating Managerial Performance and Budgeting Systems</a:t>
                      </a: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Judicial </a:t>
                      </a:r>
                      <a:r>
                        <a:rPr kumimoji="1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and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Administrative Discretion</a:t>
                      </a: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Consultations with Policy Subsystems and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The Public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Emoji" panose="020B0502040204020203" pitchFamily="34" charset="0"/>
                        <a:ea typeface="Segoe UI Emoji" panose="020B0502040204020203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732577" y="5819268"/>
            <a:ext cx="21820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id-ID" sz="1200" dirty="0" smtClean="0"/>
              <a:t>(</a:t>
            </a:r>
            <a:r>
              <a:rPr lang="en-US" altLang="id-ID" sz="1200" dirty="0" err="1" smtClean="0"/>
              <a:t>Howlett</a:t>
            </a:r>
            <a:r>
              <a:rPr lang="en-US" altLang="id-ID" sz="1200" dirty="0" smtClean="0"/>
              <a:t> </a:t>
            </a:r>
            <a:r>
              <a:rPr lang="en-US" altLang="id-ID" sz="1200" dirty="0"/>
              <a:t>&amp; </a:t>
            </a:r>
            <a:r>
              <a:rPr lang="en-US" altLang="id-ID" sz="1200" dirty="0" smtClean="0"/>
              <a:t>Ramesh, 1995)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1362027207"/>
      </p:ext>
    </p:extLst>
  </p:cSld>
  <p:clrMapOvr>
    <a:masterClrMapping/>
  </p:clrMapOvr>
  <p:transition spd="slow"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analisis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dampak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kebijakan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556003" y="2214694"/>
            <a:ext cx="97222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DAMPAK DARI KEBIJAKAN DI ANALISIS MELALUI: 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KELOMPOK SASARAN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DAMPAK TERHADAP KELOMPOK SASARAN DIBANDING BUKAN KELOMPOK SASARAN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BIAYA LANGSUNG TERKAIT PELAKSANAAN KEBIJAKAN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BIAYA TIDAK LANGSUNG.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03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Aspek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terkait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analisis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kebijakan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169894" y="1905506"/>
            <a:ext cx="101083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SEGALA ASPEK YANG TERKAIT DENGAN KEBIJAKAN HARUS DINILAI DAN DIANALISIS SECARA NYATA DAN TERUKUR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DALAM POLITIK ADA ISTILAH: “</a:t>
            </a:r>
            <a:r>
              <a:rPr lang="en-US" sz="2400" i="1" dirty="0" smtClean="0"/>
              <a:t>WHO GETS WHAT, WHEN AND HOW</a:t>
            </a:r>
            <a:r>
              <a:rPr lang="en-US" sz="2400" dirty="0" smtClean="0"/>
              <a:t>”, INI MERUPAKAN ASPEK PENTING DALAM PENILAIAN KEBIJAKAN.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SEHINGGA POLITIK DAPAT DIKATAKAN SEBAGAI: “</a:t>
            </a:r>
            <a:r>
              <a:rPr lang="en-US" sz="2400" i="1" dirty="0" smtClean="0"/>
              <a:t>WHO FEELS WHAT, WHEN AND HOW</a:t>
            </a:r>
            <a:r>
              <a:rPr lang="en-US" sz="2400" dirty="0" smtClean="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020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Cara </a:t>
            </a:r>
            <a:r>
              <a:rPr lang="en-US" sz="3200" b="1" dirty="0" err="1" smtClean="0"/>
              <a:t>melakukan</a:t>
            </a:r>
            <a:r>
              <a:rPr lang="en-US" sz="3200" b="1" dirty="0" smtClean="0"/>
              <a:t> TINJAUAN </a:t>
            </a:r>
            <a:r>
              <a:rPr lang="en-US" sz="3200" b="1" dirty="0" err="1" smtClean="0"/>
              <a:t>kebijakan</a:t>
            </a:r>
            <a:endParaRPr lang="id-ID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286000" y="2415570"/>
            <a:ext cx="84985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DENGAR MELAKUKAN PENDAPAT DAN LAPORAN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KUNJUNGAN LOKASI ATAU LAPANGAN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PERBANDINGAN DENGAN STANDAR YANG BAKU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EVALUASI TERHADAP KELUHAN DAN PENGADUAN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1395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Tindak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lanjut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atas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hasil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evaluasi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196788" y="2526739"/>
            <a:ext cx="105424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DIBANDINGKAN ANTARA BIAYA (</a:t>
            </a:r>
            <a:r>
              <a:rPr lang="en-US" sz="2400" i="1" dirty="0" smtClean="0"/>
              <a:t>COST</a:t>
            </a:r>
            <a:r>
              <a:rPr lang="en-US" sz="2400" dirty="0" smtClean="0"/>
              <a:t>) DENGAN MANFAAT (</a:t>
            </a:r>
            <a:r>
              <a:rPr lang="en-US" sz="2400" i="1" dirty="0" smtClean="0"/>
              <a:t>BENEFITS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MEMBANDINGKAN KONDISI MANAKALA ADA KEBIJAKAN DENGAN  KONDISI ANDAIKAN TANPA KEBIJAKAN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MEMBANDINGKAN WILAYAH YANG TERCAKUP KEBIJAKAN DENGAN WILAYAH YANG TIDAK TERCAKUP KEBIJAKAN.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1143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Kenapa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evaluasi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kebijakan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gagal</a:t>
            </a:r>
            <a:r>
              <a:rPr lang="en-US" sz="3200" b="1" dirty="0" smtClean="0"/>
              <a:t>?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354296" y="2274838"/>
            <a:ext cx="99239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 SASARAN SULIT DIDEFINISIKAN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INSTANSI PEMERINTAH CENDERUNG MENYAMPAIKAN DAMPAK POSITIF DARI KEBIJAKAN DAN JARANG MENCARI BUKTI YANG MENUNJUKKAN DAMPAK NEGATIF DARI KEBIJAKAN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KAJIAN MEMERLUKAN WAKTU, BIAYA DAN TENAGA AHLI YANG SANGAT LANGKA DIDAPATKAN.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1669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Bagaimana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menjelaskan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temuan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331259" y="2452318"/>
            <a:ext cx="97894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DAMPAK ATAU MANFAAT DARI KEBIJAKAN UMUMNYA DIHASILKAN DALAM JANGKA PANJANG, DAN SULIT DIUKUR,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DAMPAK ATAU MANFAAT DARI KEBIJAKAN UMUMNYA “SAMAR” DAN SULIT DIUKUR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UMUMNYA RISET ITU ”BIAS” DAN KENYATAANNYA MANFAAT ATAU DAMPAK KEBIJAKAN SULIT TERDETEKSI SECARA TEPAT.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6309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Keterbatasan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kebijakan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089212" y="1911767"/>
            <a:ext cx="104214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BEBERAPA MASALAH SULIT DISELESAIKAN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HARAPAN SANGAT SULIT DIWUJUDKAN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MENYELESAIKAN MASALAH BAGI SUATU KELOMPOK, BUKAN TIDAK MUNGKIN MENJADI MASALAH BARU BAGI KELOMPOK LAINNYA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SUATU MASALAH BISA DIAKIBATKAN OLEH BEBERAPA PENYEBAB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KADANG KALA PENERAPAN SUATU KEBIJAKAN AKAN BERBIAYA LEBIH BESAR KETIMBANG MASALAH ITU SENDIRI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SISTEM POLITIK PADA DASARNYA TIDAK DIBUAT UNTUK MEMECAHKAN MASALAH SECARA RASIONAL.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6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pemantauan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kebijakan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2376050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TINDAK LANJUT</a:t>
            </a:r>
            <a:endParaRPr lang="id-ID" sz="32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18764" y="1596177"/>
            <a:ext cx="8619564" cy="4319487"/>
            <a:chOff x="2218764" y="1596177"/>
            <a:chExt cx="8619564" cy="4319487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4062154849"/>
                </p:ext>
              </p:extLst>
            </p:nvPr>
          </p:nvGraphicFramePr>
          <p:xfrm>
            <a:off x="4156634" y="1596177"/>
            <a:ext cx="6681694" cy="431948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17" name="Group 16"/>
            <p:cNvGrpSpPr/>
            <p:nvPr/>
          </p:nvGrpSpPr>
          <p:grpSpPr>
            <a:xfrm>
              <a:off x="2218764" y="1884054"/>
              <a:ext cx="4134587" cy="3743732"/>
              <a:chOff x="2218764" y="1884054"/>
              <a:chExt cx="4134587" cy="3743732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2299446" y="2408462"/>
                <a:ext cx="1922929" cy="186914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731065" y="1884054"/>
                <a:ext cx="62228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</a:t>
                </a:r>
                <a:endParaRPr 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31065" y="3294255"/>
                <a:ext cx="62228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</a:t>
                </a:r>
                <a:endParaRPr 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31065" y="4704456"/>
                <a:ext cx="62228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3</a:t>
                </a:r>
                <a:endParaRPr 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18764" y="3112201"/>
                <a:ext cx="2084294" cy="46166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EVALUASI</a:t>
                </a:r>
                <a:endParaRPr lang="id-ID" sz="2400" b="1" dirty="0"/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4600950" y="2345719"/>
                <a:ext cx="685800" cy="2129128"/>
              </a:xfrm>
              <a:prstGeom prst="rightArrow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706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penutup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03282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demikian</a:t>
            </a:r>
            <a:endParaRPr lang="id-ID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761564" y="2053329"/>
            <a:ext cx="9090212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altLang="id-ID" sz="2400" dirty="0" smtClean="0"/>
              <a:t>IMPLEMENTASI ADALAH PROSES MELAKSANAKAN RENCANA ATAU KEBIJAKAN SEHINGGA SUATU KONSEP MENJADI KENYATAAN.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altLang="id-ID" sz="2400" dirty="0" smtClean="0"/>
              <a:t>OUTCOME DARI </a:t>
            </a:r>
            <a:r>
              <a:rPr lang="en-US" altLang="id-ID" sz="2400" dirty="0"/>
              <a:t>PENERAPAN KEBIJAKAN TIDAK PERNAH SEPENUHNYA DAPAT </a:t>
            </a:r>
            <a:r>
              <a:rPr lang="en-US" altLang="id-ID" sz="2400" dirty="0" smtClean="0"/>
              <a:t>DIKETAHUI, </a:t>
            </a:r>
            <a:r>
              <a:rPr lang="en-US" altLang="id-ID" sz="2400" dirty="0"/>
              <a:t>UNTUK ITU MAKA PEMANTAUAN MENJADI SANGAT PENTING DILAKUKAN SETIAP SAAT, KETIKA KEBIJAKAN DILAKSANAKAN. </a:t>
            </a:r>
            <a:endParaRPr lang="en-US" altLang="id-ID" sz="2400" dirty="0" smtClean="0"/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altLang="id-ID" sz="2400" dirty="0" smtClean="0"/>
              <a:t>EVALUASI </a:t>
            </a:r>
            <a:r>
              <a:rPr lang="en-US" altLang="id-ID" sz="2400" dirty="0"/>
              <a:t>KEBIJAKAN MENGANALISIS IHWAL AKIBAT ATAU KONSEKWENSI DARI KEBIJAKAN PUBLIK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endParaRPr lang="en-US" altLang="id-ID" dirty="0" smtClean="0"/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1998167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77" y="4397188"/>
            <a:ext cx="1815353" cy="17630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62123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3774" y="309234"/>
            <a:ext cx="10364451" cy="159617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3200" b="1" dirty="0" err="1" smtClean="0"/>
              <a:t>Pentingnya</a:t>
            </a:r>
            <a:r>
              <a:rPr lang="en-US" altLang="id-ID" sz="3200" b="1" dirty="0" smtClean="0"/>
              <a:t> </a:t>
            </a:r>
            <a:r>
              <a:rPr lang="en-US" altLang="id-ID" sz="3200" b="1" dirty="0" err="1" smtClean="0"/>
              <a:t>pemantauan</a:t>
            </a:r>
            <a:endParaRPr lang="en-US" altLang="id-ID" sz="3200" b="1" dirty="0" smtClean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67742" y="2164976"/>
            <a:ext cx="9910483" cy="2528047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d-ID" sz="2400" cap="none" dirty="0" smtClean="0"/>
              <a:t>MANFAAT ATAU AKIBAT DARI PENERAPAN KEBIJAKAN TIDAK PERNAH SEPENUHNYA DAPAT DIPERKIRAKAN, UNTUK ITU MAKA PEMANTAUAN MENJADI SANGAT PENTING DILAKUKAN SETIAP SAAT, KETIKA KEBIJAKAN DILAKSANAKAN.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d-ID" sz="2400" cap="none" dirty="0" smtClean="0"/>
              <a:t>PADA DASARNYA REKOMENDASI KEBIJAKAN MERUPAKAN HIPOTESA TENTANG HUBUNGAN ANTARA PENERAPAN KEBIJAKAN DAN MANFAAT ATAU OUTCOME DARI KEBIJAKAN</a:t>
            </a:r>
            <a:r>
              <a:rPr lang="en-US" altLang="id-ID" sz="2400" i="1" cap="none" dirty="0" smtClean="0"/>
              <a:t>.</a:t>
            </a:r>
            <a:endParaRPr lang="en-US" altLang="id-ID" sz="2400" cap="none" dirty="0" smtClean="0"/>
          </a:p>
        </p:txBody>
      </p:sp>
    </p:spTree>
    <p:extLst>
      <p:ext uri="{BB962C8B-B14F-4D97-AF65-F5344CB8AC3E}">
        <p14:creationId xmlns:p14="http://schemas.microsoft.com/office/powerpoint/2010/main" val="862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3200" b="1" dirty="0" err="1" smtClean="0"/>
              <a:t>Pemantauan</a:t>
            </a:r>
            <a:r>
              <a:rPr lang="en-US" altLang="id-ID" sz="3200" b="1" dirty="0" smtClean="0"/>
              <a:t> </a:t>
            </a:r>
            <a:r>
              <a:rPr lang="en-US" altLang="id-ID" sz="3200" b="1" dirty="0" err="1" smtClean="0"/>
              <a:t>kebijakan</a:t>
            </a:r>
            <a:endParaRPr lang="en-US" altLang="id-ID" sz="3200" b="1" dirty="0" smtClean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1838" y="2214694"/>
            <a:ext cx="9426388" cy="350968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id-ID" sz="2400" cap="none" dirty="0" smtClean="0"/>
              <a:t>PEMANTAUAN ADALAH WAHANA UNTUK MENDAPATKAN INFORMASI TENTANG PERMASALAHAN DAN MANFAAT DARI KEBIJAKAN.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id-ID" sz="2400" cap="none" dirty="0" smtClean="0"/>
              <a:t>PEMANTAUAN YANG DILAKUKAN SECARA ILMIAH, MERUPAKAN SUMBER INFORMASI YANG ILMIAH PULA TENTANG PELAKSANAAN KEBIJAKAN.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id-ID" sz="2400" cap="none" dirty="0" smtClean="0"/>
              <a:t>PEMANTAUAN MENITIK BERATKAN PADA APA KENYATAAN DARI APA YANG DIASUMSIKAN DALAM KEBIJAKAN.</a:t>
            </a:r>
            <a:endParaRPr lang="en-US" altLang="id-ID" sz="2400" i="1" cap="none" dirty="0"/>
          </a:p>
        </p:txBody>
      </p:sp>
    </p:spTree>
    <p:extLst>
      <p:ext uri="{BB962C8B-B14F-4D97-AF65-F5344CB8AC3E}">
        <p14:creationId xmlns:p14="http://schemas.microsoft.com/office/powerpoint/2010/main" val="191464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78954"/>
            <a:ext cx="10364451" cy="968236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Fungsi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pemantauan</a:t>
            </a:r>
            <a:endParaRPr lang="id-ID" sz="32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2031998" y="1385047"/>
            <a:ext cx="8954248" cy="4618245"/>
            <a:chOff x="2031998" y="1385047"/>
            <a:chExt cx="8954248" cy="4618245"/>
          </a:xfrm>
        </p:grpSpPr>
        <p:graphicFrame>
          <p:nvGraphicFramePr>
            <p:cNvPr id="3" name="Diagram 2"/>
            <p:cNvGraphicFramePr/>
            <p:nvPr>
              <p:extLst>
                <p:ext uri="{D42A27DB-BD31-4B8C-83A1-F6EECF244321}">
                  <p14:modId xmlns:p14="http://schemas.microsoft.com/office/powerpoint/2010/main" val="2760116117"/>
                </p:ext>
              </p:extLst>
            </p:nvPr>
          </p:nvGraphicFramePr>
          <p:xfrm>
            <a:off x="2031999" y="1385047"/>
            <a:ext cx="8954247" cy="3429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7" name="Group 6"/>
            <p:cNvGrpSpPr/>
            <p:nvPr/>
          </p:nvGrpSpPr>
          <p:grpSpPr>
            <a:xfrm>
              <a:off x="2031998" y="4898244"/>
              <a:ext cx="3252696" cy="1105048"/>
              <a:chOff x="0" y="2322276"/>
              <a:chExt cx="2926080" cy="1105048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0" y="2322276"/>
                <a:ext cx="2926080" cy="1105048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Rounded Rectangle 4"/>
              <p:cNvSpPr/>
              <p:nvPr/>
            </p:nvSpPr>
            <p:spPr>
              <a:xfrm>
                <a:off x="53944" y="2376220"/>
                <a:ext cx="2818192" cy="997160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45720" rIns="91440" bIns="45720" numCol="1" spcCol="1270" anchor="ctr" anchorCtr="0">
                <a:noAutofit/>
              </a:bodyPr>
              <a:lstStyle/>
              <a:p>
                <a:pPr lvl="0" algn="ctr" defTabSz="1066800">
                  <a:lnSpc>
                    <a:spcPts val="2400"/>
                  </a:lnSpc>
                  <a:spcBef>
                    <a:spcPct val="0"/>
                  </a:spcBef>
                </a:pPr>
                <a:r>
                  <a:rPr lang="en-US" sz="2400" dirty="0" err="1" smtClean="0">
                    <a:solidFill>
                      <a:schemeClr val="tx1"/>
                    </a:solidFill>
                  </a:rPr>
                  <a:t>Penjelasan</a:t>
                </a:r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lvl="0" algn="ctr" defTabSz="1066800">
                  <a:lnSpc>
                    <a:spcPts val="2400"/>
                  </a:lnSpc>
                  <a:spcBef>
                    <a:spcPct val="0"/>
                  </a:spcBef>
                </a:pPr>
                <a:r>
                  <a:rPr lang="en-US" i="1" dirty="0" smtClean="0">
                    <a:solidFill>
                      <a:schemeClr val="tx1"/>
                    </a:solidFill>
                  </a:rPr>
                  <a:t>(explanation)</a:t>
                </a:r>
                <a:endParaRPr lang="id-ID" i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255528" y="5008748"/>
              <a:ext cx="5730718" cy="884039"/>
              <a:chOff x="3223529" y="2432781"/>
              <a:chExt cx="5730718" cy="884039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12" name="Round Same Side Corner Rectangle 11"/>
              <p:cNvSpPr/>
              <p:nvPr/>
            </p:nvSpPr>
            <p:spPr>
              <a:xfrm rot="5400000">
                <a:off x="5646868" y="9442"/>
                <a:ext cx="884039" cy="5730718"/>
              </a:xfrm>
              <a:prstGeom prst="round2SameRect">
                <a:avLst/>
              </a:prstGeom>
              <a:grpFill/>
            </p:spPr>
            <p:style>
              <a:lnRef idx="2">
                <a:schemeClr val="accent3">
                  <a:tint val="40000"/>
                  <a:alpha val="90000"/>
                  <a:hueOff val="-4295925"/>
                  <a:satOff val="19819"/>
                  <a:lumOff val="1032"/>
                  <a:alphaOff val="0"/>
                </a:schemeClr>
              </a:lnRef>
              <a:fillRef idx="1">
                <a:schemeClr val="accent3">
                  <a:tint val="40000"/>
                  <a:alpha val="90000"/>
                  <a:hueOff val="-4295925"/>
                  <a:satOff val="19819"/>
                  <a:lumOff val="1032"/>
                  <a:alphaOff val="0"/>
                </a:schemeClr>
              </a:fillRef>
              <a:effectRef idx="0">
                <a:schemeClr val="accent3">
                  <a:tint val="40000"/>
                  <a:alpha val="90000"/>
                  <a:hueOff val="-4295925"/>
                  <a:satOff val="19819"/>
                  <a:lumOff val="1032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ound Same Side Corner Rectangle 4"/>
              <p:cNvSpPr/>
              <p:nvPr/>
            </p:nvSpPr>
            <p:spPr>
              <a:xfrm>
                <a:off x="3223529" y="2475937"/>
                <a:ext cx="5687563" cy="79772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0" tIns="123825" rIns="247650" bIns="123825" numCol="1" spcCol="1270" anchor="ctr" anchorCtr="0">
                <a:noAutofit/>
              </a:bodyPr>
              <a:lstStyle/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smtClean="0">
                    <a:latin typeface="Arial Narrow" panose="020B0606020202030204" pitchFamily="34" charset="0"/>
                  </a:rPr>
                  <a:t>Menghasilkan informasi untuk </a:t>
                </a:r>
                <a:r>
                  <a:rPr lang="en-US" sz="2000" smtClean="0">
                    <a:latin typeface="Arial Narrow" panose="020B0606020202030204" pitchFamily="34" charset="0"/>
                  </a:rPr>
                  <a:t>menjelaskan perbedaan antara tujuan dan </a:t>
                </a:r>
                <a:r>
                  <a:rPr lang="en-US" sz="2000" i="1" smtClean="0">
                    <a:latin typeface="Arial Narrow" panose="020B0606020202030204" pitchFamily="34" charset="0"/>
                  </a:rPr>
                  <a:t>outcome</a:t>
                </a:r>
                <a:r>
                  <a:rPr lang="en-US" sz="2000" smtClean="0">
                    <a:latin typeface="Arial Narrow" panose="020B0606020202030204" pitchFamily="34" charset="0"/>
                  </a:rPr>
                  <a:t> dari kebijakan</a:t>
                </a:r>
                <a:r>
                  <a:rPr lang="en-US" sz="2000" kern="1200" smtClean="0">
                    <a:latin typeface="Arial Narrow" panose="020B0606020202030204" pitchFamily="34" charset="0"/>
                  </a:rPr>
                  <a:t> </a:t>
                </a:r>
                <a:endParaRPr lang="id-ID" sz="2000" kern="1200" dirty="0">
                  <a:latin typeface="Arial Narrow" panose="020B0606020202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165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35423" y="1896036"/>
            <a:ext cx="10717306" cy="3756212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lnSpc>
                <a:spcPts val="26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id-ID" sz="2400" cap="none" dirty="0" smtClean="0"/>
              <a:t>APABILA INFORMASI TIDAK TERSEDIA SECARA LANGSUNG, MAKA HARUS DILAKUKAN PENGUMPULAN DENGAN MENGGUNAKAN BERBAGAI METODA (MISALNYA: MENGGUNAKAN KUESTIONER, WAWANCARA, TINJAUAN LAPANGAN, DAN SUMBER DATA DARI INSTANSI LAIN)</a:t>
            </a:r>
          </a:p>
          <a:p>
            <a:pPr marL="457200" lvl="1" indent="0">
              <a:lnSpc>
                <a:spcPts val="2600"/>
              </a:lnSpc>
              <a:spcBef>
                <a:spcPts val="0"/>
              </a:spcBef>
              <a:buNone/>
            </a:pPr>
            <a:endParaRPr lang="en-US" altLang="id-ID" sz="2400" cap="none" dirty="0" smtClean="0"/>
          </a:p>
          <a:p>
            <a:pPr marL="914400" lvl="1" indent="-457200" eaLnBrk="1" hangingPunct="1">
              <a:lnSpc>
                <a:spcPts val="26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altLang="id-ID" sz="2400" cap="none" dirty="0" smtClean="0"/>
              <a:t>INFORMASI HARUS:</a:t>
            </a:r>
          </a:p>
          <a:p>
            <a:pPr marL="457200" lvl="1" indent="0" eaLnBrk="1" hangingPunct="1">
              <a:lnSpc>
                <a:spcPts val="2600"/>
              </a:lnSpc>
              <a:spcBef>
                <a:spcPts val="0"/>
              </a:spcBef>
              <a:buNone/>
            </a:pPr>
            <a:endParaRPr lang="en-US" altLang="id-ID" sz="2400" cap="none" dirty="0" smtClean="0"/>
          </a:p>
          <a:p>
            <a:pPr lvl="2" eaLnBrk="1" hangingPunct="1">
              <a:lnSpc>
                <a:spcPts val="2600"/>
              </a:lnSpc>
              <a:spcBef>
                <a:spcPts val="0"/>
              </a:spcBef>
            </a:pPr>
            <a:r>
              <a:rPr lang="en-US" altLang="id-ID" sz="2400" i="1" cap="none" dirty="0" smtClean="0"/>
              <a:t>RELEVANT</a:t>
            </a:r>
          </a:p>
          <a:p>
            <a:pPr lvl="2" eaLnBrk="1" hangingPunct="1">
              <a:lnSpc>
                <a:spcPts val="2600"/>
              </a:lnSpc>
              <a:spcBef>
                <a:spcPts val="0"/>
              </a:spcBef>
            </a:pPr>
            <a:r>
              <a:rPr lang="en-US" altLang="id-ID" sz="2400" i="1" cap="none" dirty="0" smtClean="0"/>
              <a:t>RELIABLE.</a:t>
            </a:r>
          </a:p>
          <a:p>
            <a:pPr lvl="2" eaLnBrk="1" hangingPunct="1">
              <a:lnSpc>
                <a:spcPts val="2600"/>
              </a:lnSpc>
              <a:spcBef>
                <a:spcPts val="0"/>
              </a:spcBef>
            </a:pPr>
            <a:r>
              <a:rPr lang="en-US" altLang="id-ID" sz="2400" i="1" cap="none" dirty="0" smtClean="0"/>
              <a:t>VALID.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83389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Ketentuan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terkait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informasi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25425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3774" y="161317"/>
            <a:ext cx="10364451" cy="159617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3200" b="1" dirty="0" err="1" smtClean="0"/>
              <a:t>Ihwal</a:t>
            </a:r>
            <a:r>
              <a:rPr lang="en-US" altLang="id-ID" sz="3200" b="1" dirty="0" smtClean="0"/>
              <a:t> outcome </a:t>
            </a:r>
            <a:r>
              <a:rPr lang="en-US" altLang="id-ID" sz="3200" b="1" dirty="0" err="1" smtClean="0"/>
              <a:t>kebijakan</a:t>
            </a:r>
            <a:endParaRPr lang="en-US" altLang="id-ID" sz="3200" b="1" dirty="0" smtClean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13647" y="1600200"/>
            <a:ext cx="10179424" cy="48274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14400" lvl="1" indent="-457200" eaLnBrk="1" hangingPunct="1">
              <a:lnSpc>
                <a:spcPts val="24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id-ID" sz="2400" b="1" dirty="0" err="1" smtClean="0"/>
              <a:t>hasil</a:t>
            </a:r>
            <a:endParaRPr lang="en-US" altLang="id-ID" sz="2400" b="1" dirty="0"/>
          </a:p>
          <a:p>
            <a:pPr lvl="2" eaLnBrk="1" hangingPunct="1">
              <a:lnSpc>
                <a:spcPts val="2400"/>
              </a:lnSpc>
              <a:spcBef>
                <a:spcPts val="0"/>
              </a:spcBef>
            </a:pPr>
            <a:r>
              <a:rPr lang="en-US" altLang="id-ID" sz="2400" dirty="0" smtClean="0"/>
              <a:t>outputs </a:t>
            </a:r>
            <a:r>
              <a:rPr lang="en-US" altLang="id-ID" sz="2400" dirty="0"/>
              <a:t>– </a:t>
            </a:r>
            <a:r>
              <a:rPr lang="en-US" altLang="id-ID" sz="2400" dirty="0" err="1" smtClean="0"/>
              <a:t>penyediaan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barang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jasa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atau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pembagian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barang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kepada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kelompok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sasaran</a:t>
            </a:r>
            <a:r>
              <a:rPr lang="en-US" altLang="id-ID" sz="2400" dirty="0" smtClean="0"/>
              <a:t>.</a:t>
            </a:r>
            <a:endParaRPr lang="en-US" altLang="id-ID" sz="2400" dirty="0"/>
          </a:p>
          <a:p>
            <a:pPr lvl="2" eaLnBrk="1" hangingPunct="1">
              <a:lnSpc>
                <a:spcPts val="2400"/>
              </a:lnSpc>
              <a:spcBef>
                <a:spcPts val="0"/>
              </a:spcBef>
            </a:pPr>
            <a:r>
              <a:rPr lang="en-US" altLang="id-ID" sz="2400" dirty="0" err="1" smtClean="0"/>
              <a:t>dampak</a:t>
            </a:r>
            <a:r>
              <a:rPr lang="en-US" altLang="id-ID" sz="2400" dirty="0" smtClean="0"/>
              <a:t> </a:t>
            </a:r>
            <a:r>
              <a:rPr lang="en-US" altLang="id-ID" sz="2400" dirty="0"/>
              <a:t>– </a:t>
            </a:r>
            <a:r>
              <a:rPr lang="en-US" altLang="id-ID" sz="2400" dirty="0" err="1" smtClean="0"/>
              <a:t>adanya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berbagai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perubahan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sebagai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hasil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dari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penerapan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kebijakan</a:t>
            </a:r>
            <a:endParaRPr lang="en-US" altLang="id-ID" sz="2400" dirty="0" smtClean="0"/>
          </a:p>
          <a:p>
            <a:pPr marL="914400" lvl="2" indent="0" eaLnBrk="1" hangingPunct="1">
              <a:lnSpc>
                <a:spcPts val="2400"/>
              </a:lnSpc>
              <a:spcBef>
                <a:spcPts val="0"/>
              </a:spcBef>
              <a:buNone/>
            </a:pPr>
            <a:endParaRPr lang="en-US" altLang="id-ID" sz="2400" dirty="0"/>
          </a:p>
          <a:p>
            <a:pPr marL="457200" lvl="1" indent="0" eaLnBrk="1" hangingPunct="1">
              <a:lnSpc>
                <a:spcPts val="2400"/>
              </a:lnSpc>
              <a:spcBef>
                <a:spcPts val="0"/>
              </a:spcBef>
              <a:buNone/>
            </a:pPr>
            <a:r>
              <a:rPr lang="en-US" altLang="id-ID" sz="2400" dirty="0" smtClean="0"/>
              <a:t>2.   </a:t>
            </a:r>
            <a:r>
              <a:rPr lang="en-US" altLang="id-ID" sz="2400" b="1" dirty="0" err="1" smtClean="0"/>
              <a:t>masyarakat</a:t>
            </a:r>
            <a:r>
              <a:rPr lang="en-US" altLang="id-ID" sz="2400" b="1" dirty="0" smtClean="0"/>
              <a:t>:</a:t>
            </a:r>
            <a:endParaRPr lang="en-US" altLang="id-ID" sz="2400" b="1" dirty="0"/>
          </a:p>
          <a:p>
            <a:pPr lvl="2" eaLnBrk="1" hangingPunct="1">
              <a:lnSpc>
                <a:spcPts val="2400"/>
              </a:lnSpc>
              <a:spcBef>
                <a:spcPts val="0"/>
              </a:spcBef>
            </a:pPr>
            <a:r>
              <a:rPr lang="en-US" altLang="id-ID" sz="2400" dirty="0" err="1" smtClean="0"/>
              <a:t>Kelompok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sasaran</a:t>
            </a:r>
            <a:r>
              <a:rPr lang="en-US" altLang="id-ID" sz="2400" dirty="0" smtClean="0"/>
              <a:t> </a:t>
            </a:r>
            <a:r>
              <a:rPr lang="en-US" altLang="id-ID" sz="2400" dirty="0"/>
              <a:t>– </a:t>
            </a:r>
            <a:r>
              <a:rPr lang="en-US" altLang="id-ID" sz="2400" dirty="0" err="1" smtClean="0"/>
              <a:t>perorangan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kelompok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masyarakat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atau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organisasi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direncanakan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mendapat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keuntungan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dari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kebijakan</a:t>
            </a:r>
            <a:r>
              <a:rPr lang="en-US" altLang="id-ID" sz="2400" dirty="0" smtClean="0"/>
              <a:t>.</a:t>
            </a:r>
            <a:endParaRPr lang="en-US" altLang="id-ID" sz="2400" dirty="0"/>
          </a:p>
          <a:p>
            <a:pPr lvl="2" eaLnBrk="1" hangingPunct="1">
              <a:lnSpc>
                <a:spcPts val="2400"/>
              </a:lnSpc>
              <a:spcBef>
                <a:spcPts val="0"/>
              </a:spcBef>
            </a:pPr>
            <a:r>
              <a:rPr lang="en-US" altLang="id-ID" sz="2400" dirty="0" err="1" smtClean="0"/>
              <a:t>Penerima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manfaat</a:t>
            </a:r>
            <a:r>
              <a:rPr lang="en-US" altLang="id-ID" sz="2400" dirty="0" smtClean="0"/>
              <a:t>– </a:t>
            </a:r>
            <a:r>
              <a:rPr lang="en-US" altLang="id-ID" sz="2400" dirty="0" err="1" smtClean="0"/>
              <a:t>kelompok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merasakan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bahwa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kebijakan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sangat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menguntungkan</a:t>
            </a:r>
            <a:r>
              <a:rPr lang="en-US" altLang="id-ID" sz="2400" dirty="0" smtClean="0"/>
              <a:t>.</a:t>
            </a:r>
            <a:endParaRPr lang="en-US" altLang="id-ID" sz="2400" dirty="0"/>
          </a:p>
        </p:txBody>
      </p:sp>
    </p:spTree>
    <p:extLst>
      <p:ext uri="{BB962C8B-B14F-4D97-AF65-F5344CB8AC3E}">
        <p14:creationId xmlns:p14="http://schemas.microsoft.com/office/powerpoint/2010/main" val="379294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3200" b="1" dirty="0" err="1" smtClean="0"/>
              <a:t>Tipe</a:t>
            </a:r>
            <a:r>
              <a:rPr lang="en-US" altLang="id-ID" sz="3200" b="1" dirty="0" smtClean="0"/>
              <a:t> </a:t>
            </a:r>
            <a:r>
              <a:rPr lang="en-US" altLang="id-ID" sz="3200" b="1" dirty="0" err="1" smtClean="0"/>
              <a:t>penerapan</a:t>
            </a:r>
            <a:r>
              <a:rPr lang="en-US" altLang="id-ID" sz="3200" b="1" dirty="0" smtClean="0"/>
              <a:t> </a:t>
            </a:r>
            <a:r>
              <a:rPr lang="en-US" altLang="id-ID" sz="3200" b="1" dirty="0" err="1" smtClean="0"/>
              <a:t>kebijakan</a:t>
            </a:r>
            <a:endParaRPr lang="en-US" altLang="id-ID" sz="3200" b="1" dirty="0" smtClean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04364" y="2214694"/>
            <a:ext cx="9973861" cy="3231776"/>
          </a:xfrm>
          <a:prstGeom prst="rect">
            <a:avLst/>
          </a:prstGeom>
        </p:spPr>
        <p:txBody>
          <a:bodyPr/>
          <a:lstStyle/>
          <a:p>
            <a:pPr marL="800100" lvl="1" indent="-3429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id-ID" sz="2400" dirty="0" err="1" smtClean="0">
                <a:solidFill>
                  <a:srgbClr val="FF0000"/>
                </a:solidFill>
              </a:rPr>
              <a:t>pengaturan</a:t>
            </a:r>
            <a:r>
              <a:rPr lang="en-US" altLang="id-ID" sz="2400" dirty="0" smtClean="0"/>
              <a:t> – </a:t>
            </a:r>
            <a:r>
              <a:rPr lang="en-US" altLang="id-ID" sz="2400" dirty="0" err="1" smtClean="0"/>
              <a:t>penerapan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kebijakan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dijamin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sesuai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dengan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berbagai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standar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prosedur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berlaku</a:t>
            </a:r>
            <a:endParaRPr lang="en-US" altLang="id-ID" sz="2400" dirty="0" smtClean="0"/>
          </a:p>
          <a:p>
            <a:pPr marL="800100" lvl="1" indent="-3429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id-ID" sz="2400" dirty="0" err="1" smtClean="0">
                <a:solidFill>
                  <a:srgbClr val="FF0000"/>
                </a:solidFill>
              </a:rPr>
              <a:t>Alokasi</a:t>
            </a:r>
            <a:r>
              <a:rPr lang="en-US" altLang="id-ID" sz="2400" dirty="0" smtClean="0">
                <a:solidFill>
                  <a:srgbClr val="FF0000"/>
                </a:solidFill>
              </a:rPr>
              <a:t> </a:t>
            </a:r>
            <a:r>
              <a:rPr lang="en-US" altLang="id-ID" sz="2400" dirty="0" smtClean="0"/>
              <a:t>– </a:t>
            </a:r>
            <a:r>
              <a:rPr lang="en-US" altLang="id-ID" sz="2400" dirty="0" err="1" smtClean="0"/>
              <a:t>terkait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dengan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penganggaran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penjadwalan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perngaturan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personil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dan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pemakaian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peralatan</a:t>
            </a:r>
            <a:endParaRPr lang="en-US" altLang="id-ID" sz="2400" dirty="0"/>
          </a:p>
          <a:p>
            <a:pPr marL="800100" lvl="1" indent="-3429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id-ID" sz="2400" dirty="0" err="1" smtClean="0"/>
              <a:t>Kedua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tipe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tersebut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dapat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berdampak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>
                <a:solidFill>
                  <a:srgbClr val="FF0000"/>
                </a:solidFill>
              </a:rPr>
              <a:t>distributif</a:t>
            </a:r>
            <a:r>
              <a:rPr lang="en-US" altLang="id-ID" sz="2400" dirty="0" smtClean="0">
                <a:solidFill>
                  <a:srgbClr val="FF0000"/>
                </a:solidFill>
              </a:rPr>
              <a:t> </a:t>
            </a:r>
            <a:r>
              <a:rPr lang="en-US" altLang="id-ID" sz="2400" dirty="0" err="1" smtClean="0"/>
              <a:t>atau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>
                <a:solidFill>
                  <a:srgbClr val="FF0000"/>
                </a:solidFill>
              </a:rPr>
              <a:t>redistributif</a:t>
            </a:r>
            <a:r>
              <a:rPr lang="en-US" altLang="id-ID" sz="2400" dirty="0" smtClean="0">
                <a:solidFill>
                  <a:srgbClr val="FF0000"/>
                </a:solidFill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321507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3774" y="326753"/>
            <a:ext cx="10364451" cy="159617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3200" b="1" dirty="0" err="1" smtClean="0"/>
              <a:t>Aspek</a:t>
            </a:r>
            <a:r>
              <a:rPr lang="en-US" altLang="id-ID" sz="3200" b="1" dirty="0" smtClean="0"/>
              <a:t> </a:t>
            </a:r>
            <a:r>
              <a:rPr lang="en-US" altLang="id-ID" sz="3200" b="1" dirty="0" err="1" smtClean="0"/>
              <a:t>penerapan</a:t>
            </a:r>
            <a:r>
              <a:rPr lang="en-US" altLang="id-ID" sz="3200" b="1" dirty="0" smtClean="0"/>
              <a:t> </a:t>
            </a:r>
            <a:r>
              <a:rPr lang="en-US" altLang="id-ID" sz="3200" b="1" dirty="0" err="1" smtClean="0"/>
              <a:t>kebijakan</a:t>
            </a:r>
            <a:endParaRPr lang="en-US" altLang="id-ID" sz="3200" b="1" dirty="0" smtClean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6482" y="1922930"/>
            <a:ext cx="10932459" cy="4074458"/>
          </a:xfrm>
          <a:prstGeom prst="rect">
            <a:avLst/>
          </a:prstGeom>
        </p:spPr>
        <p:txBody>
          <a:bodyPr>
            <a:noAutofit/>
          </a:bodyPr>
          <a:lstStyle/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id-ID" sz="2400" dirty="0" smtClean="0">
                <a:solidFill>
                  <a:srgbClr val="FF0000"/>
                </a:solidFill>
              </a:rPr>
              <a:t>Policy inputs </a:t>
            </a:r>
          </a:p>
          <a:p>
            <a:pPr marL="457200" lvl="1" indent="0" eaLnBrk="1" hangingPunct="1">
              <a:buNone/>
            </a:pPr>
            <a:r>
              <a:rPr lang="en-US" altLang="id-ID" sz="2400" dirty="0" smtClean="0"/>
              <a:t>the resources </a:t>
            </a:r>
            <a:r>
              <a:rPr lang="en-US" altLang="id-ID" sz="2400" dirty="0"/>
              <a:t>(</a:t>
            </a:r>
            <a:r>
              <a:rPr lang="en-US" altLang="id-ID" sz="2400" dirty="0" smtClean="0"/>
              <a:t>time, money, personnel, equipment, and supplies) used to produce outputs and impacts.</a:t>
            </a:r>
          </a:p>
          <a:p>
            <a:pPr marL="457200" lvl="1" indent="0" eaLnBrk="1" hangingPunct="1">
              <a:buNone/>
            </a:pPr>
            <a:endParaRPr lang="en-US" altLang="id-ID" sz="2400" dirty="0" smtClean="0"/>
          </a:p>
          <a:p>
            <a:pPr marL="457200" lvl="1" indent="0" eaLnBrk="1" hangingPunct="1">
              <a:buNone/>
            </a:pPr>
            <a:r>
              <a:rPr lang="en-US" altLang="id-ID" sz="2400" dirty="0" smtClean="0"/>
              <a:t>2. </a:t>
            </a:r>
            <a:r>
              <a:rPr lang="en-US" altLang="id-ID" sz="2400" dirty="0" smtClean="0">
                <a:solidFill>
                  <a:srgbClr val="FF0000"/>
                </a:solidFill>
              </a:rPr>
              <a:t>Policy processes </a:t>
            </a:r>
          </a:p>
          <a:p>
            <a:pPr marL="457200" lvl="1" indent="0" eaLnBrk="1" hangingPunct="1">
              <a:buNone/>
            </a:pPr>
            <a:r>
              <a:rPr lang="en-US" altLang="id-ID" sz="2400" dirty="0" smtClean="0"/>
              <a:t>the administrative, organizational, and political activities and attitudes that shape the transformation of policy inputs into policy outputs and impacts.</a:t>
            </a:r>
          </a:p>
        </p:txBody>
      </p:sp>
    </p:spTree>
    <p:extLst>
      <p:ext uri="{BB962C8B-B14F-4D97-AF65-F5344CB8AC3E}">
        <p14:creationId xmlns:p14="http://schemas.microsoft.com/office/powerpoint/2010/main" val="398130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387</TotalTime>
  <Words>778</Words>
  <Application>Microsoft Office PowerPoint</Application>
  <PresentationFormat>Widescreen</PresentationFormat>
  <Paragraphs>120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Narrow</vt:lpstr>
      <vt:lpstr>Calibri</vt:lpstr>
      <vt:lpstr>Monotype Sorts</vt:lpstr>
      <vt:lpstr>Segoe UI Emoji</vt:lpstr>
      <vt:lpstr>Tw Cen MT</vt:lpstr>
      <vt:lpstr>Droplet</vt:lpstr>
      <vt:lpstr>PEMANTAUAN DAN EVALUASI KEBIJAKAN</vt:lpstr>
      <vt:lpstr>pemantauan kebijakan</vt:lpstr>
      <vt:lpstr>Pentingnya pemantauan</vt:lpstr>
      <vt:lpstr>Pemantauan kebijakan</vt:lpstr>
      <vt:lpstr>Fungsi pemantauan</vt:lpstr>
      <vt:lpstr>Ketentuan terkait informasi</vt:lpstr>
      <vt:lpstr>Ihwal outcome kebijakan</vt:lpstr>
      <vt:lpstr>Tipe penerapan kebijakan</vt:lpstr>
      <vt:lpstr>Aspek penerapan kebijakan</vt:lpstr>
      <vt:lpstr>evaluasi kebijakan</vt:lpstr>
      <vt:lpstr>Evaluasi kebijakan</vt:lpstr>
      <vt:lpstr>kATEGORi EVALUAsi kebijakan </vt:lpstr>
      <vt:lpstr>analisis dampak kebijakan</vt:lpstr>
      <vt:lpstr>Aspek terkait analisis kebijakan</vt:lpstr>
      <vt:lpstr>Cara melakukan TINJAUAN kebijakan</vt:lpstr>
      <vt:lpstr>Tindak lanjut atas hasil evaluasi</vt:lpstr>
      <vt:lpstr>Kenapa evaluasi kebijakan gagal?</vt:lpstr>
      <vt:lpstr>Bagaimana menjelaskan temuan</vt:lpstr>
      <vt:lpstr>Keterbatasan kebijakan</vt:lpstr>
      <vt:lpstr>TINDAK LANJUT</vt:lpstr>
      <vt:lpstr>penutup</vt:lpstr>
      <vt:lpstr>Dengan demikian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IMPLEMENTASI, PEMANTAUAN DAN EVALUASI KEBIJAKAN</dc:title>
  <dc:creator>user</dc:creator>
  <cp:lastModifiedBy>user</cp:lastModifiedBy>
  <cp:revision>149</cp:revision>
  <dcterms:created xsi:type="dcterms:W3CDTF">2019-06-17T01:04:41Z</dcterms:created>
  <dcterms:modified xsi:type="dcterms:W3CDTF">2019-06-27T10:16:07Z</dcterms:modified>
</cp:coreProperties>
</file>