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7"/>
  </p:notesMasterIdLst>
  <p:sldIdLst>
    <p:sldId id="260" r:id="rId2"/>
    <p:sldId id="287" r:id="rId3"/>
    <p:sldId id="263" r:id="rId4"/>
    <p:sldId id="291" r:id="rId5"/>
    <p:sldId id="264" r:id="rId6"/>
    <p:sldId id="265" r:id="rId7"/>
    <p:sldId id="266" r:id="rId8"/>
    <p:sldId id="269" r:id="rId9"/>
    <p:sldId id="272" r:id="rId10"/>
    <p:sldId id="276" r:id="rId11"/>
    <p:sldId id="278" r:id="rId12"/>
    <p:sldId id="279" r:id="rId13"/>
    <p:sldId id="280" r:id="rId14"/>
    <p:sldId id="281" r:id="rId15"/>
    <p:sldId id="283" r:id="rId16"/>
    <p:sldId id="286" r:id="rId17"/>
    <p:sldId id="288" r:id="rId18"/>
    <p:sldId id="292" r:id="rId19"/>
    <p:sldId id="297" r:id="rId20"/>
    <p:sldId id="293" r:id="rId21"/>
    <p:sldId id="294" r:id="rId22"/>
    <p:sldId id="298" r:id="rId23"/>
    <p:sldId id="289" r:id="rId24"/>
    <p:sldId id="295" r:id="rId25"/>
    <p:sldId id="290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0929"/>
  </p:normalViewPr>
  <p:slideViewPr>
    <p:cSldViewPr showGuides="1">
      <p:cViewPr varScale="1">
        <p:scale>
          <a:sx n="71" d="100"/>
          <a:sy n="71" d="100"/>
        </p:scale>
        <p:origin x="98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1116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noProof="0" smtClean="0"/>
              <a:t>Click to edit Master text styles</a:t>
            </a:r>
          </a:p>
          <a:p>
            <a:pPr lvl="1"/>
            <a:r>
              <a:rPr lang="en-US" altLang="id-ID" noProof="0" smtClean="0"/>
              <a:t>Second level</a:t>
            </a:r>
          </a:p>
          <a:p>
            <a:pPr lvl="2"/>
            <a:r>
              <a:rPr lang="en-US" altLang="id-ID" noProof="0" smtClean="0"/>
              <a:t>Third level</a:t>
            </a:r>
          </a:p>
          <a:p>
            <a:pPr lvl="3"/>
            <a:r>
              <a:rPr lang="en-US" altLang="id-ID" noProof="0" smtClean="0"/>
              <a:t>Fourth level</a:t>
            </a:r>
          </a:p>
          <a:p>
            <a:pPr lvl="4"/>
            <a:r>
              <a:rPr lang="en-US" altLang="id-ID" noProof="0" smtClean="0"/>
              <a:t>Fifth level</a:t>
            </a:r>
          </a:p>
        </p:txBody>
      </p:sp>
      <p:sp>
        <p:nvSpPr>
          <p:cNvPr id="1116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1116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A5D0471-EC0C-4C1E-9AD4-4FFE72598EF7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24378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5996397-6ECC-4A71-8C16-6EF7DC33FD8B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810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385D5-452F-45E6-AE5E-B7D2A0A96D0C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24099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B3E62-8879-4946-BD18-E3FB2240574C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4335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53B50-2431-42F7-AFD1-B6523F132D95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4717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92C15-814B-460F-9C1B-688258ED0327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4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9DAA9-6709-4F9C-9F58-C2E59E61345F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2218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EB4AA-DDF5-42A5-9FA1-F315524044C5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1005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016B-0860-4EE3-A7F9-817E543BE14D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5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989DD-0429-48BD-97B8-6F1FE064871F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384675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5646A-DEB2-4459-B15D-0E94A3384C5B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50285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AF778-3872-452A-A7A6-5E0EA792DC19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6005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3707632-F1EC-4013-8CF8-FD96532E7A31}" type="slidenum">
              <a:rPr lang="en-US" altLang="id-ID" smtClean="0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55604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27548" y="2780928"/>
            <a:ext cx="8136904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id-ID" sz="3600" b="1" dirty="0" smtClean="0"/>
              <a:t>BUDAYA DAN KEBIJAKAN PUBLIK</a:t>
            </a:r>
            <a:endParaRPr lang="en-US" altLang="id-ID" sz="3600" b="1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99944-3675-4B12-A53E-E8FC86AC1CF4}" type="slidenum">
              <a:rPr lang="en-US" altLang="id-ID"/>
              <a:pPr>
                <a:defRPr/>
              </a:pPr>
              <a:t>1</a:t>
            </a:fld>
            <a:endParaRPr lang="en-US" altLang="id-ID"/>
          </a:p>
        </p:txBody>
      </p:sp>
      <p:sp>
        <p:nvSpPr>
          <p:cNvPr id="3" name="TextBox 2"/>
          <p:cNvSpPr txBox="1"/>
          <p:nvPr/>
        </p:nvSpPr>
        <p:spPr>
          <a:xfrm>
            <a:off x="3503712" y="4365104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Deddy</a:t>
            </a:r>
            <a:r>
              <a:rPr lang="en-US" dirty="0" smtClean="0"/>
              <a:t> S </a:t>
            </a:r>
            <a:r>
              <a:rPr lang="en-US" dirty="0" err="1" smtClean="0"/>
              <a:t>Bratakusumah</a:t>
            </a:r>
            <a:r>
              <a:rPr lang="en-US" dirty="0" smtClean="0"/>
              <a:t>, PhD</a:t>
            </a:r>
          </a:p>
          <a:p>
            <a:pPr algn="ctr"/>
            <a:r>
              <a:rPr lang="en-US" dirty="0" smtClean="0"/>
              <a:t>2017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1143000"/>
          </a:xfrm>
        </p:spPr>
        <p:txBody>
          <a:bodyPr/>
          <a:lstStyle/>
          <a:p>
            <a:pPr algn="ctr"/>
            <a:r>
              <a:rPr lang="en-US" altLang="id-ID" b="1" i="0" dirty="0" err="1" smtClean="0"/>
              <a:t>Elemen</a:t>
            </a:r>
            <a:r>
              <a:rPr lang="en-US" altLang="id-ID" b="1" i="0" dirty="0" smtClean="0"/>
              <a:t> </a:t>
            </a:r>
            <a:r>
              <a:rPr lang="en-US" altLang="id-ID" b="1" dirty="0" err="1" smtClean="0"/>
              <a:t>Materi</a:t>
            </a:r>
            <a:r>
              <a:rPr lang="en-US" altLang="id-ID" b="1" dirty="0" smtClean="0"/>
              <a:t> </a:t>
            </a:r>
            <a:r>
              <a:rPr lang="en-US" altLang="id-ID" b="1" dirty="0" err="1" smtClean="0"/>
              <a:t>Terkait</a:t>
            </a:r>
            <a:r>
              <a:rPr lang="en-US" altLang="id-ID" b="1" dirty="0" smtClean="0"/>
              <a:t> </a:t>
            </a:r>
            <a:r>
              <a:rPr lang="en-US" altLang="id-ID" b="1" dirty="0" err="1" smtClean="0"/>
              <a:t>Budaya</a:t>
            </a:r>
            <a:endParaRPr lang="en-US" altLang="id-ID" i="0" dirty="0" smtClean="0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290F5-95D8-4AB9-AEAE-22702143279F}" type="slidenum">
              <a:rPr lang="en-US" altLang="id-ID"/>
              <a:pPr>
                <a:defRPr/>
              </a:pPr>
              <a:t>10</a:t>
            </a:fld>
            <a:endParaRPr lang="en-US" altLang="id-ID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52600" y="48006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000">
                <a:latin typeface="Arial" panose="020B0604020202020204" pitchFamily="34" charset="0"/>
              </a:rPr>
              <a:t>transportation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657600" y="48006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000">
                <a:latin typeface="Arial" panose="020B0604020202020204" pitchFamily="34" charset="0"/>
              </a:rPr>
              <a:t>energy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362200" y="5562600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000">
                <a:latin typeface="Arial" panose="020B0604020202020204" pitchFamily="34" charset="0"/>
              </a:rPr>
              <a:t>communications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953000" y="4800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id-ID" altLang="id-ID" sz="2000">
              <a:latin typeface="Arial" panose="020B0604020202020204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324600" y="48006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000">
                <a:latin typeface="Arial" panose="020B0604020202020204" pitchFamily="34" charset="0"/>
              </a:rPr>
              <a:t>health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696200" y="4800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000">
                <a:latin typeface="Arial" panose="020B0604020202020204" pitchFamily="34" charset="0"/>
              </a:rPr>
              <a:t>banks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8686800" y="48006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000">
                <a:latin typeface="Arial" panose="020B0604020202020204" pitchFamily="34" charset="0"/>
              </a:rPr>
              <a:t>research firms</a:t>
            </a:r>
          </a:p>
        </p:txBody>
      </p:sp>
      <p:sp>
        <p:nvSpPr>
          <p:cNvPr id="20491" name="Line 15"/>
          <p:cNvSpPr>
            <a:spLocks noChangeShapeType="1"/>
          </p:cNvSpPr>
          <p:nvPr/>
        </p:nvSpPr>
        <p:spPr bwMode="auto">
          <a:xfrm>
            <a:off x="3505200" y="40386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492" name="Line 16"/>
          <p:cNvSpPr>
            <a:spLocks noChangeShapeType="1"/>
          </p:cNvSpPr>
          <p:nvPr/>
        </p:nvSpPr>
        <p:spPr bwMode="auto">
          <a:xfrm flipV="1">
            <a:off x="27432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493" name="Line 17"/>
          <p:cNvSpPr>
            <a:spLocks noChangeShapeType="1"/>
          </p:cNvSpPr>
          <p:nvPr/>
        </p:nvSpPr>
        <p:spPr bwMode="auto">
          <a:xfrm>
            <a:off x="2743200" y="4572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494" name="Line 18"/>
          <p:cNvSpPr>
            <a:spLocks noChangeShapeType="1"/>
          </p:cNvSpPr>
          <p:nvPr/>
        </p:nvSpPr>
        <p:spPr bwMode="auto">
          <a:xfrm flipV="1">
            <a:off x="41148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495" name="Rectangle 20"/>
          <p:cNvSpPr>
            <a:spLocks noChangeArrowheads="1"/>
          </p:cNvSpPr>
          <p:nvPr/>
        </p:nvSpPr>
        <p:spPr bwMode="auto">
          <a:xfrm>
            <a:off x="2286000" y="3276600"/>
            <a:ext cx="2438400" cy="1066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>
                <a:latin typeface="Arial" panose="020B0604020202020204" pitchFamily="34" charset="0"/>
              </a:rPr>
              <a:t>Economic</a:t>
            </a:r>
          </a:p>
          <a:p>
            <a:pPr algn="ctr" eaLnBrk="1" hangingPunct="1"/>
            <a:r>
              <a:rPr lang="en-US" altLang="id-ID">
                <a:latin typeface="Arial" panose="020B0604020202020204" pitchFamily="34" charset="0"/>
              </a:rPr>
              <a:t>Infrastructure</a:t>
            </a:r>
          </a:p>
        </p:txBody>
      </p:sp>
      <p:sp>
        <p:nvSpPr>
          <p:cNvPr id="20496" name="Rectangle 23"/>
          <p:cNvSpPr>
            <a:spLocks noChangeArrowheads="1"/>
          </p:cNvSpPr>
          <p:nvPr/>
        </p:nvSpPr>
        <p:spPr bwMode="auto">
          <a:xfrm>
            <a:off x="4953000" y="3276600"/>
            <a:ext cx="2438400" cy="1066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>
                <a:latin typeface="Arial" panose="020B0604020202020204" pitchFamily="34" charset="0"/>
              </a:rPr>
              <a:t>Social</a:t>
            </a:r>
          </a:p>
          <a:p>
            <a:pPr algn="ctr" eaLnBrk="1" hangingPunct="1"/>
            <a:r>
              <a:rPr lang="en-US" altLang="id-ID">
                <a:latin typeface="Arial" panose="020B0604020202020204" pitchFamily="34" charset="0"/>
              </a:rPr>
              <a:t>Infrastructure</a:t>
            </a:r>
          </a:p>
        </p:txBody>
      </p:sp>
      <p:sp>
        <p:nvSpPr>
          <p:cNvPr id="20497" name="Rectangle 24"/>
          <p:cNvSpPr>
            <a:spLocks noChangeArrowheads="1"/>
          </p:cNvSpPr>
          <p:nvPr/>
        </p:nvSpPr>
        <p:spPr bwMode="auto">
          <a:xfrm>
            <a:off x="7620000" y="3276600"/>
            <a:ext cx="2438400" cy="1066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>
                <a:latin typeface="Arial" panose="020B0604020202020204" pitchFamily="34" charset="0"/>
              </a:rPr>
              <a:t>Financial and</a:t>
            </a:r>
          </a:p>
          <a:p>
            <a:pPr algn="ctr" eaLnBrk="1" hangingPunct="1"/>
            <a:r>
              <a:rPr lang="en-US" altLang="id-ID">
                <a:latin typeface="Arial" panose="020B0604020202020204" pitchFamily="34" charset="0"/>
              </a:rPr>
              <a:t>Marketing </a:t>
            </a:r>
          </a:p>
          <a:p>
            <a:pPr algn="ctr" eaLnBrk="1" hangingPunct="1"/>
            <a:r>
              <a:rPr lang="en-US" altLang="id-ID">
                <a:latin typeface="Arial" panose="020B0604020202020204" pitchFamily="34" charset="0"/>
              </a:rPr>
              <a:t>Infrastructure</a:t>
            </a:r>
          </a:p>
        </p:txBody>
      </p:sp>
      <p:sp>
        <p:nvSpPr>
          <p:cNvPr id="20498" name="Rectangle 25"/>
          <p:cNvSpPr>
            <a:spLocks noChangeArrowheads="1"/>
          </p:cNvSpPr>
          <p:nvPr/>
        </p:nvSpPr>
        <p:spPr bwMode="auto">
          <a:xfrm>
            <a:off x="4343400" y="1828800"/>
            <a:ext cx="36576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600">
                <a:latin typeface="Arial" panose="020B0604020202020204" pitchFamily="34" charset="0"/>
              </a:rPr>
              <a:t>Material Culture</a:t>
            </a:r>
          </a:p>
        </p:txBody>
      </p:sp>
      <p:sp>
        <p:nvSpPr>
          <p:cNvPr id="20499" name="Line 28"/>
          <p:cNvSpPr>
            <a:spLocks noChangeShapeType="1"/>
          </p:cNvSpPr>
          <p:nvPr/>
        </p:nvSpPr>
        <p:spPr bwMode="auto">
          <a:xfrm>
            <a:off x="3505200" y="30480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00" name="Line 29"/>
          <p:cNvSpPr>
            <a:spLocks noChangeShapeType="1"/>
          </p:cNvSpPr>
          <p:nvPr/>
        </p:nvSpPr>
        <p:spPr bwMode="auto">
          <a:xfrm>
            <a:off x="6172200" y="2743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01" name="Line 30"/>
          <p:cNvSpPr>
            <a:spLocks noChangeShapeType="1"/>
          </p:cNvSpPr>
          <p:nvPr/>
        </p:nvSpPr>
        <p:spPr bwMode="auto">
          <a:xfrm>
            <a:off x="3505200" y="3048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02" name="Line 31"/>
          <p:cNvSpPr>
            <a:spLocks noChangeShapeType="1"/>
          </p:cNvSpPr>
          <p:nvPr/>
        </p:nvSpPr>
        <p:spPr bwMode="auto">
          <a:xfrm>
            <a:off x="8839200" y="3048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03" name="Rectangle 32"/>
          <p:cNvSpPr>
            <a:spLocks noChangeArrowheads="1"/>
          </p:cNvSpPr>
          <p:nvPr/>
        </p:nvSpPr>
        <p:spPr bwMode="auto">
          <a:xfrm>
            <a:off x="5562600" y="5562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000">
                <a:latin typeface="Arial" panose="020B0604020202020204" pitchFamily="34" charset="0"/>
              </a:rPr>
              <a:t>education</a:t>
            </a:r>
          </a:p>
        </p:txBody>
      </p:sp>
      <p:sp>
        <p:nvSpPr>
          <p:cNvPr id="20504" name="Text Box 34"/>
          <p:cNvSpPr txBox="1">
            <a:spLocks noChangeArrowheads="1"/>
          </p:cNvSpPr>
          <p:nvPr/>
        </p:nvSpPr>
        <p:spPr bwMode="auto">
          <a:xfrm>
            <a:off x="5029200" y="4800601"/>
            <a:ext cx="1074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2000">
                <a:latin typeface="Arial" panose="020B0604020202020204" pitchFamily="34" charset="0"/>
              </a:rPr>
              <a:t>housing</a:t>
            </a:r>
          </a:p>
        </p:txBody>
      </p:sp>
      <p:sp>
        <p:nvSpPr>
          <p:cNvPr id="20505" name="Line 38"/>
          <p:cNvSpPr>
            <a:spLocks noChangeShapeType="1"/>
          </p:cNvSpPr>
          <p:nvPr/>
        </p:nvSpPr>
        <p:spPr bwMode="auto">
          <a:xfrm>
            <a:off x="6248400" y="4343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06" name="Line 39"/>
          <p:cNvSpPr>
            <a:spLocks noChangeShapeType="1"/>
          </p:cNvSpPr>
          <p:nvPr/>
        </p:nvSpPr>
        <p:spPr bwMode="auto">
          <a:xfrm>
            <a:off x="5562600" y="4572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07" name="Line 40"/>
          <p:cNvSpPr>
            <a:spLocks noChangeShapeType="1"/>
          </p:cNvSpPr>
          <p:nvPr/>
        </p:nvSpPr>
        <p:spPr bwMode="auto">
          <a:xfrm>
            <a:off x="55626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08" name="Line 41"/>
          <p:cNvSpPr>
            <a:spLocks noChangeShapeType="1"/>
          </p:cNvSpPr>
          <p:nvPr/>
        </p:nvSpPr>
        <p:spPr bwMode="auto">
          <a:xfrm>
            <a:off x="68580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09" name="Line 45"/>
          <p:cNvSpPr>
            <a:spLocks noChangeShapeType="1"/>
          </p:cNvSpPr>
          <p:nvPr/>
        </p:nvSpPr>
        <p:spPr bwMode="auto">
          <a:xfrm>
            <a:off x="8153400" y="4572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10" name="Line 46"/>
          <p:cNvSpPr>
            <a:spLocks noChangeShapeType="1"/>
          </p:cNvSpPr>
          <p:nvPr/>
        </p:nvSpPr>
        <p:spPr bwMode="auto">
          <a:xfrm>
            <a:off x="8915400" y="4343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11" name="Line 48"/>
          <p:cNvSpPr>
            <a:spLocks noChangeShapeType="1"/>
          </p:cNvSpPr>
          <p:nvPr/>
        </p:nvSpPr>
        <p:spPr bwMode="auto">
          <a:xfrm>
            <a:off x="8153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512" name="Line 49"/>
          <p:cNvSpPr>
            <a:spLocks noChangeShapeType="1"/>
          </p:cNvSpPr>
          <p:nvPr/>
        </p:nvSpPr>
        <p:spPr bwMode="auto">
          <a:xfrm>
            <a:off x="9677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dirty="0" err="1" smtClean="0"/>
              <a:t>Estetika</a:t>
            </a:r>
            <a:endParaRPr lang="en-US" altLang="id-ID" b="1" i="0" dirty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2639616" y="1828800"/>
            <a:ext cx="7342584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taste is expressed through colors, form, and music.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meanings of colors and symbols vary from country to country.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B6D0B-FFE2-4E19-B840-6FE1B3912838}" type="slidenum">
              <a:rPr lang="en-US" altLang="id-ID"/>
              <a:pPr>
                <a:defRPr/>
              </a:pPr>
              <a:t>11</a:t>
            </a:fld>
            <a:endParaRPr lang="en-US" altLang="id-ID"/>
          </a:p>
        </p:txBody>
      </p:sp>
      <p:sp>
        <p:nvSpPr>
          <p:cNvPr id="5" name="TextBox 4"/>
          <p:cNvSpPr txBox="1"/>
          <p:nvPr/>
        </p:nvSpPr>
        <p:spPr>
          <a:xfrm>
            <a:off x="7866979" y="4431411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dirty="0" err="1" smtClean="0"/>
              <a:t>Pendidikan</a:t>
            </a:r>
            <a:endParaRPr lang="en-US" altLang="id-ID" b="1" i="0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523492" y="1896302"/>
            <a:ext cx="9145016" cy="246880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Education, either formal or informal, plays a major role in the passing on and sharing of culture.</a:t>
            </a:r>
          </a:p>
          <a:p>
            <a:pPr eaLnBrk="1" hangingPunct="1">
              <a:buFontTx/>
              <a:buNone/>
            </a:pP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firms need to understand the varying emphases on particular skills and the overall level of education provided.</a:t>
            </a: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A5C92-4E42-40F7-944C-62FB0591BAD2}" type="slidenum">
              <a:rPr lang="en-US" altLang="id-ID"/>
              <a:pPr>
                <a:defRPr/>
              </a:pPr>
              <a:t>12</a:t>
            </a:fld>
            <a:endParaRPr lang="en-US" altLang="id-ID"/>
          </a:p>
        </p:txBody>
      </p:sp>
      <p:sp>
        <p:nvSpPr>
          <p:cNvPr id="5" name="TextBox 4"/>
          <p:cNvSpPr txBox="1"/>
          <p:nvPr/>
        </p:nvSpPr>
        <p:spPr>
          <a:xfrm>
            <a:off x="7866979" y="4431411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762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dirty="0" err="1" smtClean="0"/>
              <a:t>Kelembagaan</a:t>
            </a:r>
            <a:r>
              <a:rPr lang="en-US" altLang="id-ID" b="1" dirty="0" smtClean="0"/>
              <a:t> </a:t>
            </a:r>
            <a:r>
              <a:rPr lang="en-US" altLang="id-ID" b="1" dirty="0" err="1" smtClean="0"/>
              <a:t>Sosial</a:t>
            </a:r>
            <a:endParaRPr lang="en-US" altLang="id-ID" b="1" i="0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559495" y="1905000"/>
            <a:ext cx="9476251" cy="43576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stratification is the division of a particular population into classes.</a:t>
            </a:r>
          </a:p>
          <a:p>
            <a:pPr eaLnBrk="1" hangingPunct="1">
              <a:buFontTx/>
              <a:buNone/>
            </a:pP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 groups provide the values and attitudes that influence behavior.  Primary reference groups include the family and coworkers. </a:t>
            </a:r>
          </a:p>
          <a:p>
            <a:pPr eaLnBrk="1" hangingPunct="1">
              <a:buFontTx/>
              <a:buNone/>
            </a:pP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organization determines the roles of managers and subordinates and how they relate to each other.</a:t>
            </a: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855BA-E52C-448B-9DE0-B3547D555A9C}" type="slidenum">
              <a:rPr lang="en-US" altLang="id-ID"/>
              <a:pPr>
                <a:defRPr/>
              </a:pPr>
              <a:t>13</a:t>
            </a:fld>
            <a:endParaRPr lang="en-US" altLang="id-ID"/>
          </a:p>
        </p:txBody>
      </p:sp>
      <p:sp>
        <p:nvSpPr>
          <p:cNvPr id="5" name="TextBox 4"/>
          <p:cNvSpPr txBox="1"/>
          <p:nvPr/>
        </p:nvSpPr>
        <p:spPr>
          <a:xfrm>
            <a:off x="8400256" y="5977607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dirty="0" err="1" smtClean="0"/>
              <a:t>Kebudayaan</a:t>
            </a:r>
            <a:endParaRPr lang="en-US" altLang="id-ID" b="1" i="0" dirty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271464" y="1913965"/>
            <a:ext cx="9764283" cy="4357688"/>
          </a:xfrm>
        </p:spPr>
        <p:txBody>
          <a:bodyPr/>
          <a:lstStyle/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Cultural knowledge can be defined by the way it is acquired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r>
              <a:rPr lang="en-US" altLang="id-ID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 or factual information is obtained through communication, research, and education.</a:t>
            </a:r>
          </a:p>
          <a:p>
            <a:pPr lvl="1" eaLnBrk="1" hangingPunct="1"/>
            <a:r>
              <a:rPr lang="en-US" altLang="id-ID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experiential knowledge</a:t>
            </a:r>
            <a:r>
              <a:rPr lang="en-US" altLang="id-ID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be acquired only by being involved in a culture other than one’s own.</a:t>
            </a:r>
          </a:p>
          <a:p>
            <a:pPr lvl="1" eaLnBrk="1" hangingPunct="1">
              <a:buFontTx/>
              <a:buNone/>
            </a:pPr>
            <a:endParaRPr lang="en-US" altLang="id-ID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Interpretive knowledge </a:t>
            </a:r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ability to understand and fully appreciate the nuances of different cultural traits and patterns.</a:t>
            </a:r>
            <a:endParaRPr lang="en-US" altLang="id-ID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58E26-5EAD-4A1B-8004-A3EF15EC79F6}" type="slidenum">
              <a:rPr lang="en-US" altLang="id-ID"/>
              <a:pPr>
                <a:defRPr/>
              </a:pPr>
              <a:t>14</a:t>
            </a:fld>
            <a:endParaRPr lang="en-US" altLang="id-ID"/>
          </a:p>
        </p:txBody>
      </p:sp>
      <p:sp>
        <p:nvSpPr>
          <p:cNvPr id="5" name="TextBox 4"/>
          <p:cNvSpPr txBox="1"/>
          <p:nvPr/>
        </p:nvSpPr>
        <p:spPr>
          <a:xfrm>
            <a:off x="8213406" y="5517232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id-ID" b="1" dirty="0" smtClean="0"/>
              <a:t>Model </a:t>
            </a:r>
            <a:r>
              <a:rPr lang="en-US" altLang="id-ID" b="1" dirty="0" err="1" smtClean="0"/>
              <a:t>Silang</a:t>
            </a:r>
            <a:r>
              <a:rPr lang="en-US" altLang="id-ID" b="1" dirty="0" smtClean="0"/>
              <a:t> </a:t>
            </a:r>
            <a:r>
              <a:rPr lang="en-US" altLang="id-ID" b="1" dirty="0" err="1" smtClean="0"/>
              <a:t>Budaya</a:t>
            </a:r>
            <a:endParaRPr lang="en-US" altLang="id-ID" b="1" i="0" dirty="0" smtClean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989F6-AFD5-4279-9D01-D227BB01429A}" type="slidenum">
              <a:rPr lang="en-US" altLang="id-ID"/>
              <a:pPr>
                <a:defRPr/>
              </a:pPr>
              <a:t>15</a:t>
            </a:fld>
            <a:endParaRPr lang="en-US" altLang="id-ID"/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1676400" y="2895600"/>
            <a:ext cx="1524000" cy="2667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id-ID" altLang="id-ID">
              <a:latin typeface="Times New Roman" panose="02020603050405020304" pitchFamily="18" charset="0"/>
            </a:endParaRPr>
          </a:p>
        </p:txBody>
      </p:sp>
      <p:sp>
        <p:nvSpPr>
          <p:cNvPr id="26629" name="Text Box 16"/>
          <p:cNvSpPr txBox="1">
            <a:spLocks noChangeArrowheads="1"/>
          </p:cNvSpPr>
          <p:nvPr/>
        </p:nvSpPr>
        <p:spPr bwMode="auto">
          <a:xfrm>
            <a:off x="1524000" y="3733800"/>
            <a:ext cx="1771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  Communication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about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Innovation</a:t>
            </a:r>
            <a:endParaRPr lang="en-US" altLang="id-ID" sz="2000">
              <a:latin typeface="Times New Roman" panose="02020603050405020304" pitchFamily="18" charset="0"/>
            </a:endParaRPr>
          </a:p>
        </p:txBody>
      </p:sp>
      <p:sp>
        <p:nvSpPr>
          <p:cNvPr id="26630" name="AutoShape 18"/>
          <p:cNvSpPr>
            <a:spLocks noChangeArrowheads="1"/>
          </p:cNvSpPr>
          <p:nvPr/>
        </p:nvSpPr>
        <p:spPr bwMode="auto">
          <a:xfrm>
            <a:off x="8305800" y="58674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Consequences</a:t>
            </a:r>
          </a:p>
        </p:txBody>
      </p:sp>
      <p:sp>
        <p:nvSpPr>
          <p:cNvPr id="26631" name="AutoShape 19"/>
          <p:cNvSpPr>
            <a:spLocks noChangeArrowheads="1"/>
          </p:cNvSpPr>
          <p:nvPr/>
        </p:nvSpPr>
        <p:spPr bwMode="auto">
          <a:xfrm>
            <a:off x="6400800" y="18288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Strategic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Opinion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Leadership</a:t>
            </a:r>
          </a:p>
        </p:txBody>
      </p:sp>
      <p:sp>
        <p:nvSpPr>
          <p:cNvPr id="26632" name="AutoShape 20"/>
          <p:cNvSpPr>
            <a:spLocks noChangeArrowheads="1"/>
          </p:cNvSpPr>
          <p:nvPr/>
        </p:nvSpPr>
        <p:spPr bwMode="auto">
          <a:xfrm>
            <a:off x="7315200" y="29718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Adoption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Tendency</a:t>
            </a:r>
          </a:p>
        </p:txBody>
      </p:sp>
      <p:sp>
        <p:nvSpPr>
          <p:cNvPr id="26633" name="AutoShape 21"/>
          <p:cNvSpPr>
            <a:spLocks noChangeArrowheads="1"/>
          </p:cNvSpPr>
          <p:nvPr/>
        </p:nvSpPr>
        <p:spPr bwMode="auto">
          <a:xfrm>
            <a:off x="3505200" y="28956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Cognitive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Search</a:t>
            </a:r>
          </a:p>
        </p:txBody>
      </p:sp>
      <p:sp>
        <p:nvSpPr>
          <p:cNvPr id="26634" name="AutoShape 22"/>
          <p:cNvSpPr>
            <a:spLocks noChangeArrowheads="1"/>
          </p:cNvSpPr>
          <p:nvPr/>
        </p:nvSpPr>
        <p:spPr bwMode="auto">
          <a:xfrm>
            <a:off x="4724400" y="18288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Change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Agent</a:t>
            </a:r>
          </a:p>
        </p:txBody>
      </p:sp>
      <p:sp>
        <p:nvSpPr>
          <p:cNvPr id="26635" name="AutoShape 23"/>
          <p:cNvSpPr>
            <a:spLocks noChangeArrowheads="1"/>
          </p:cNvSpPr>
          <p:nvPr/>
        </p:nvSpPr>
        <p:spPr bwMode="auto">
          <a:xfrm>
            <a:off x="8991600" y="29718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Adoption</a:t>
            </a:r>
          </a:p>
        </p:txBody>
      </p:sp>
      <p:sp>
        <p:nvSpPr>
          <p:cNvPr id="26636" name="AutoShape 25"/>
          <p:cNvSpPr>
            <a:spLocks noChangeArrowheads="1"/>
          </p:cNvSpPr>
          <p:nvPr/>
        </p:nvSpPr>
        <p:spPr bwMode="auto">
          <a:xfrm>
            <a:off x="5562600" y="38100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Propensity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to Change</a:t>
            </a:r>
          </a:p>
        </p:txBody>
      </p:sp>
      <p:sp>
        <p:nvSpPr>
          <p:cNvPr id="26637" name="AutoShape 26"/>
          <p:cNvSpPr>
            <a:spLocks noChangeArrowheads="1"/>
          </p:cNvSpPr>
          <p:nvPr/>
        </p:nvSpPr>
        <p:spPr bwMode="auto">
          <a:xfrm>
            <a:off x="7086600" y="47244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Evaluation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of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Innovation</a:t>
            </a:r>
          </a:p>
        </p:txBody>
      </p:sp>
      <p:sp>
        <p:nvSpPr>
          <p:cNvPr id="26638" name="Line 30"/>
          <p:cNvSpPr>
            <a:spLocks noChangeShapeType="1"/>
          </p:cNvSpPr>
          <p:nvPr/>
        </p:nvSpPr>
        <p:spPr bwMode="auto">
          <a:xfrm flipH="1">
            <a:off x="32004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39" name="Line 32"/>
          <p:cNvSpPr>
            <a:spLocks noChangeShapeType="1"/>
          </p:cNvSpPr>
          <p:nvPr/>
        </p:nvSpPr>
        <p:spPr bwMode="auto">
          <a:xfrm>
            <a:off x="3200400" y="5105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0" name="Line 34"/>
          <p:cNvSpPr>
            <a:spLocks noChangeShapeType="1"/>
          </p:cNvSpPr>
          <p:nvPr/>
        </p:nvSpPr>
        <p:spPr bwMode="auto">
          <a:xfrm>
            <a:off x="5029200" y="5105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1" name="Line 35"/>
          <p:cNvSpPr>
            <a:spLocks noChangeShapeType="1"/>
          </p:cNvSpPr>
          <p:nvPr/>
        </p:nvSpPr>
        <p:spPr bwMode="auto">
          <a:xfrm flipV="1">
            <a:off x="5791200" y="4648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2" name="Line 36"/>
          <p:cNvSpPr>
            <a:spLocks noChangeShapeType="1"/>
          </p:cNvSpPr>
          <p:nvPr/>
        </p:nvSpPr>
        <p:spPr bwMode="auto">
          <a:xfrm flipV="1">
            <a:off x="6248400" y="4648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3" name="Line 38"/>
          <p:cNvSpPr>
            <a:spLocks noChangeShapeType="1"/>
          </p:cNvSpPr>
          <p:nvPr/>
        </p:nvSpPr>
        <p:spPr bwMode="auto">
          <a:xfrm>
            <a:off x="6781800" y="5791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4" name="Line 39"/>
          <p:cNvSpPr>
            <a:spLocks noChangeShapeType="1"/>
          </p:cNvSpPr>
          <p:nvPr/>
        </p:nvSpPr>
        <p:spPr bwMode="auto">
          <a:xfrm flipV="1">
            <a:off x="7848600" y="556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5" name="Line 40"/>
          <p:cNvSpPr>
            <a:spLocks noChangeShapeType="1"/>
          </p:cNvSpPr>
          <p:nvPr/>
        </p:nvSpPr>
        <p:spPr bwMode="auto">
          <a:xfrm>
            <a:off x="6934200" y="4267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6" name="Line 41"/>
          <p:cNvSpPr>
            <a:spLocks noChangeShapeType="1"/>
          </p:cNvSpPr>
          <p:nvPr/>
        </p:nvSpPr>
        <p:spPr bwMode="auto">
          <a:xfrm>
            <a:off x="7543800" y="4267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7" name="Line 42"/>
          <p:cNvSpPr>
            <a:spLocks noChangeShapeType="1"/>
          </p:cNvSpPr>
          <p:nvPr/>
        </p:nvSpPr>
        <p:spPr bwMode="auto">
          <a:xfrm flipV="1">
            <a:off x="7848600" y="38100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8" name="Line 43"/>
          <p:cNvSpPr>
            <a:spLocks noChangeShapeType="1"/>
          </p:cNvSpPr>
          <p:nvPr/>
        </p:nvSpPr>
        <p:spPr bwMode="auto">
          <a:xfrm>
            <a:off x="8686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9" name="Line 44"/>
          <p:cNvSpPr>
            <a:spLocks noChangeShapeType="1"/>
          </p:cNvSpPr>
          <p:nvPr/>
        </p:nvSpPr>
        <p:spPr bwMode="auto">
          <a:xfrm>
            <a:off x="5867400" y="2667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0" name="Line 45"/>
          <p:cNvSpPr>
            <a:spLocks noChangeShapeType="1"/>
          </p:cNvSpPr>
          <p:nvPr/>
        </p:nvSpPr>
        <p:spPr bwMode="auto">
          <a:xfrm>
            <a:off x="6629400" y="2667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1" name="Line 46"/>
          <p:cNvSpPr>
            <a:spLocks noChangeShapeType="1"/>
          </p:cNvSpPr>
          <p:nvPr/>
        </p:nvSpPr>
        <p:spPr bwMode="auto">
          <a:xfrm>
            <a:off x="6096000" y="228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2" name="Line 47"/>
          <p:cNvSpPr>
            <a:spLocks noChangeShapeType="1"/>
          </p:cNvSpPr>
          <p:nvPr/>
        </p:nvSpPr>
        <p:spPr bwMode="auto">
          <a:xfrm flipH="1">
            <a:off x="45720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3" name="Line 48"/>
          <p:cNvSpPr>
            <a:spLocks noChangeShapeType="1"/>
          </p:cNvSpPr>
          <p:nvPr/>
        </p:nvSpPr>
        <p:spPr bwMode="auto">
          <a:xfrm>
            <a:off x="4572000" y="4267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4" name="Line 49"/>
          <p:cNvSpPr>
            <a:spLocks noChangeShapeType="1"/>
          </p:cNvSpPr>
          <p:nvPr/>
        </p:nvSpPr>
        <p:spPr bwMode="auto">
          <a:xfrm flipH="1">
            <a:off x="6324600" y="64770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5" name="Line 50"/>
          <p:cNvSpPr>
            <a:spLocks noChangeShapeType="1"/>
          </p:cNvSpPr>
          <p:nvPr/>
        </p:nvSpPr>
        <p:spPr bwMode="auto">
          <a:xfrm flipV="1">
            <a:off x="6324600" y="6172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6" name="Line 51"/>
          <p:cNvSpPr>
            <a:spLocks noChangeShapeType="1"/>
          </p:cNvSpPr>
          <p:nvPr/>
        </p:nvSpPr>
        <p:spPr bwMode="auto">
          <a:xfrm>
            <a:off x="9448800" y="38100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7" name="Line 52"/>
          <p:cNvSpPr>
            <a:spLocks noChangeShapeType="1"/>
          </p:cNvSpPr>
          <p:nvPr/>
        </p:nvSpPr>
        <p:spPr bwMode="auto">
          <a:xfrm flipV="1">
            <a:off x="8839200" y="2286000"/>
            <a:ext cx="0" cy="3581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8" name="Line 54"/>
          <p:cNvSpPr>
            <a:spLocks noChangeShapeType="1"/>
          </p:cNvSpPr>
          <p:nvPr/>
        </p:nvSpPr>
        <p:spPr bwMode="auto">
          <a:xfrm flipH="1">
            <a:off x="7772400" y="2286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59" name="AutoShape 24"/>
          <p:cNvSpPr>
            <a:spLocks noChangeArrowheads="1"/>
          </p:cNvSpPr>
          <p:nvPr/>
        </p:nvSpPr>
        <p:spPr bwMode="auto">
          <a:xfrm>
            <a:off x="3886200" y="47244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 dirty="0">
                <a:latin typeface="Times New Roman" panose="02020603050405020304" pitchFamily="18" charset="0"/>
              </a:rPr>
              <a:t>Cognitive</a:t>
            </a:r>
          </a:p>
          <a:p>
            <a:pPr algn="ctr" eaLnBrk="1" hangingPunct="1"/>
            <a:r>
              <a:rPr lang="en-US" altLang="id-ID" sz="1800" dirty="0">
                <a:latin typeface="Times New Roman" panose="02020603050405020304" pitchFamily="18" charset="0"/>
              </a:rPr>
              <a:t>Distortion</a:t>
            </a:r>
          </a:p>
        </p:txBody>
      </p:sp>
      <p:sp>
        <p:nvSpPr>
          <p:cNvPr id="26660" name="AutoShape 27"/>
          <p:cNvSpPr>
            <a:spLocks noChangeArrowheads="1"/>
          </p:cNvSpPr>
          <p:nvPr/>
        </p:nvSpPr>
        <p:spPr bwMode="auto">
          <a:xfrm>
            <a:off x="5562600" y="5334000"/>
            <a:ext cx="13716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Cultural </a:t>
            </a:r>
          </a:p>
          <a:p>
            <a:pPr algn="ctr" eaLnBrk="1" hangingPunct="1"/>
            <a:r>
              <a:rPr lang="en-US" altLang="id-ID" sz="1800">
                <a:latin typeface="Times New Roman" panose="02020603050405020304" pitchFamily="18" charset="0"/>
              </a:rPr>
              <a:t>Lifestyle</a:t>
            </a:r>
          </a:p>
        </p:txBody>
      </p:sp>
      <p:sp>
        <p:nvSpPr>
          <p:cNvPr id="26661" name="Line 57"/>
          <p:cNvSpPr>
            <a:spLocks noChangeShapeType="1"/>
          </p:cNvSpPr>
          <p:nvPr/>
        </p:nvSpPr>
        <p:spPr bwMode="auto">
          <a:xfrm flipV="1">
            <a:off x="7162800" y="33528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62" name="Line 58"/>
          <p:cNvSpPr>
            <a:spLocks noChangeShapeType="1"/>
          </p:cNvSpPr>
          <p:nvPr/>
        </p:nvSpPr>
        <p:spPr bwMode="auto">
          <a:xfrm flipH="1">
            <a:off x="4876800" y="33528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i="0" dirty="0" err="1" smtClean="0"/>
              <a:t>Dimensi</a:t>
            </a:r>
            <a:r>
              <a:rPr lang="en-US" altLang="id-ID" b="1" i="0" dirty="0" smtClean="0"/>
              <a:t> </a:t>
            </a:r>
            <a:r>
              <a:rPr lang="en-US" altLang="id-ID" b="1" i="0" dirty="0" err="1" smtClean="0"/>
              <a:t>Budaya</a:t>
            </a:r>
            <a:endParaRPr lang="en-US" altLang="id-ID" b="1" i="0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1809370"/>
            <a:ext cx="9070776" cy="45100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Differences in cultural lifestyle can be explained by:</a:t>
            </a:r>
          </a:p>
          <a:p>
            <a:pPr lvl="1" eaLnBrk="1" hangingPunct="1"/>
            <a:r>
              <a:rPr lang="en-US" altLang="id-ID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individualism</a:t>
            </a:r>
          </a:p>
          <a:p>
            <a:pPr lvl="1" eaLnBrk="1" hangingPunct="1"/>
            <a:r>
              <a:rPr lang="en-US" altLang="id-ID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 distance</a:t>
            </a:r>
          </a:p>
          <a:p>
            <a:pPr lvl="1" eaLnBrk="1" hangingPunct="1"/>
            <a:r>
              <a:rPr lang="en-US" altLang="id-ID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uncertainty avoidance</a:t>
            </a:r>
          </a:p>
          <a:p>
            <a:pPr lvl="1" eaLnBrk="1" hangingPunct="1"/>
            <a:r>
              <a:rPr lang="en-US" altLang="id-ID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Masculinity</a:t>
            </a:r>
          </a:p>
          <a:p>
            <a:pPr lvl="1" eaLnBrk="1" hangingPunct="1">
              <a:buFontTx/>
              <a:buNone/>
            </a:pPr>
            <a:endParaRPr lang="en-US" altLang="id-ID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Asian countries tend to have high uncertainty avoidance and low masculinity.</a:t>
            </a:r>
          </a:p>
          <a:p>
            <a:pPr eaLnBrk="1" hangingPunct="1">
              <a:buFontTx/>
              <a:buNone/>
            </a:pPr>
            <a:endParaRPr lang="en-US" altLang="id-ID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Western countries tend to have low uncertainty avoidance and high masculinity.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62B1C-1F89-4AF8-9BE9-812A470E5F94}" type="slidenum">
              <a:rPr lang="en-US" altLang="id-ID"/>
              <a:pPr>
                <a:defRPr/>
              </a:pPr>
              <a:t>16</a:t>
            </a:fld>
            <a:endParaRPr lang="en-US" altLang="id-ID"/>
          </a:p>
        </p:txBody>
      </p:sp>
      <p:sp>
        <p:nvSpPr>
          <p:cNvPr id="5" name="TextBox 4"/>
          <p:cNvSpPr txBox="1"/>
          <p:nvPr/>
        </p:nvSpPr>
        <p:spPr>
          <a:xfrm>
            <a:off x="8512732" y="5831222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 BUDAYA DAN KEBIJAKAN PUBLIK</a:t>
            </a:r>
            <a:endParaRPr lang="id-ID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92C15-814B-460F-9C1B-688258ED0327}" type="slidenum">
              <a:rPr lang="en-US" altLang="id-ID" smtClean="0"/>
              <a:pPr>
                <a:defRPr/>
              </a:pPr>
              <a:t>17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84300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i="0" dirty="0" err="1" smtClean="0"/>
              <a:t>Budaya</a:t>
            </a:r>
            <a:r>
              <a:rPr lang="en-US" altLang="id-ID" b="1" i="0" dirty="0" smtClean="0"/>
              <a:t> </a:t>
            </a:r>
            <a:r>
              <a:rPr lang="en-US" altLang="id-ID" b="1" i="0" dirty="0" err="1" smtClean="0"/>
              <a:t>dan</a:t>
            </a:r>
            <a:r>
              <a:rPr lang="en-US" altLang="id-ID" b="1" i="0" dirty="0" smtClean="0"/>
              <a:t> </a:t>
            </a:r>
            <a:r>
              <a:rPr lang="en-US" altLang="id-ID" b="1" i="0" dirty="0" err="1" smtClean="0"/>
              <a:t>Kebijakan</a:t>
            </a:r>
            <a:r>
              <a:rPr lang="en-US" altLang="id-ID" b="1" i="0" dirty="0" smtClean="0"/>
              <a:t> </a:t>
            </a:r>
            <a:r>
              <a:rPr lang="en-US" altLang="id-ID" b="1" i="0" dirty="0" err="1" smtClean="0"/>
              <a:t>Publik</a:t>
            </a:r>
            <a:endParaRPr lang="en-US" altLang="id-ID" b="1" i="0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1915665" y="2456832"/>
            <a:ext cx="9070776" cy="1548232"/>
          </a:xfrm>
        </p:spPr>
        <p:txBody>
          <a:bodyPr>
            <a:normAutofit/>
          </a:bodyPr>
          <a:lstStyle/>
          <a:p>
            <a:pPr marL="45720" indent="0" eaLnBrk="1" hangingPunct="1">
              <a:buNone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Pemahaman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kebudayaan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dipahami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penting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pemerintah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melancarkan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formulasi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implementasi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62B1C-1F89-4AF8-9BE9-812A470E5F94}" type="slidenum">
              <a:rPr lang="en-US" altLang="id-ID"/>
              <a:pPr>
                <a:defRPr/>
              </a:pPr>
              <a:t>18</a:t>
            </a:fld>
            <a:endParaRPr lang="en-US" altLang="id-ID"/>
          </a:p>
        </p:txBody>
      </p:sp>
      <p:sp>
        <p:nvSpPr>
          <p:cNvPr id="5" name="TextBox 4"/>
          <p:cNvSpPr txBox="1"/>
          <p:nvPr/>
        </p:nvSpPr>
        <p:spPr>
          <a:xfrm>
            <a:off x="8400256" y="4433785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(Shore and Wright, 1997)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8617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Budaya</a:t>
            </a:r>
            <a:r>
              <a:rPr lang="en-US" b="1" dirty="0" smtClean="0"/>
              <a:t> Yang </a:t>
            </a:r>
            <a:r>
              <a:rPr lang="en-US" b="1" dirty="0" err="1" smtClean="0"/>
              <a:t>Berpengaruh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016B-0860-4EE3-A7F9-817E543BE14D}" type="slidenum">
              <a:rPr lang="en-US" altLang="id-ID" smtClean="0"/>
              <a:pPr>
                <a:defRPr/>
              </a:pPr>
              <a:t>19</a:t>
            </a:fld>
            <a:endParaRPr lang="en-US" altLang="id-ID"/>
          </a:p>
        </p:txBody>
      </p:sp>
      <p:sp>
        <p:nvSpPr>
          <p:cNvPr id="4" name="Rectangle 3"/>
          <p:cNvSpPr/>
          <p:nvPr/>
        </p:nvSpPr>
        <p:spPr>
          <a:xfrm>
            <a:off x="3233530" y="249289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The Outside cultural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The Inside cultural environment </a:t>
            </a:r>
          </a:p>
        </p:txBody>
      </p:sp>
    </p:spTree>
    <p:extLst>
      <p:ext uri="{BB962C8B-B14F-4D97-AF65-F5344CB8AC3E}">
        <p14:creationId xmlns:p14="http://schemas.microsoft.com/office/powerpoint/2010/main" val="267566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PENGERTIAN BUDAYA</a:t>
            </a:r>
            <a:endParaRPr lang="id-ID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92C15-814B-460F-9C1B-688258ED0327}" type="slidenum">
              <a:rPr lang="en-US" altLang="id-ID" smtClean="0"/>
              <a:pPr>
                <a:defRPr/>
              </a:pPr>
              <a:t>2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06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Pengaruh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016B-0860-4EE3-A7F9-817E543BE14D}" type="slidenum">
              <a:rPr lang="en-US" altLang="id-ID" smtClean="0"/>
              <a:pPr>
                <a:defRPr/>
              </a:pPr>
              <a:t>20</a:t>
            </a:fld>
            <a:endParaRPr lang="en-US" altLang="id-ID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47528" y="1844824"/>
            <a:ext cx="9070776" cy="40553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spcAft>
                <a:spcPts val="0"/>
              </a:spcAft>
              <a:buFont typeface="Corbel" pitchFamily="34" charset="0"/>
              <a:buNone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Nilai-nilai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budaya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berpengaruh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terhadap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45720" indent="0" fontAlgn="auto">
              <a:spcAft>
                <a:spcPts val="0"/>
              </a:spcAft>
              <a:buFont typeface="Corbel" pitchFamily="34" charset="0"/>
              <a:buNone/>
            </a:pP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0292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Perilaku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</a:t>
            </a: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0292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Partisipasi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Politik</a:t>
            </a: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0292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Solidaritas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Sosial</a:t>
            </a: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0292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Formasi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Nilai</a:t>
            </a: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0292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Evolusi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Sosial</a:t>
            </a: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84416" y="5627491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</a:t>
            </a:r>
            <a:r>
              <a:rPr lang="en-US" sz="1000" dirty="0" err="1" smtClean="0"/>
              <a:t>Kahan</a:t>
            </a:r>
            <a:r>
              <a:rPr lang="en-US" sz="1000" dirty="0" smtClean="0"/>
              <a:t> and Brahman, 2006)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68844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Representasi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016B-0860-4EE3-A7F9-817E543BE14D}" type="slidenum">
              <a:rPr lang="en-US" altLang="id-ID" smtClean="0"/>
              <a:pPr>
                <a:defRPr/>
              </a:pPr>
              <a:t>21</a:t>
            </a:fld>
            <a:endParaRPr lang="en-US" altLang="id-ID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47528" y="2367086"/>
            <a:ext cx="9070776" cy="19980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spcAft>
                <a:spcPts val="0"/>
              </a:spcAft>
              <a:buFont typeface="Corbel" pitchFamily="34" charset="0"/>
              <a:buNone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Kebudayaan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berperan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keseluruhan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penyusunan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Kebudayaan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terepresentasi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nilai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tradisi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perspektif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ide,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makna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symbol yang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memengaruhi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kelompok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institusi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" indent="0" fontAlgn="auto">
              <a:spcAft>
                <a:spcPts val="0"/>
              </a:spcAft>
              <a:buFont typeface="Corbel" pitchFamily="34" charset="0"/>
              <a:buNone/>
            </a:pP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Argumen</a:t>
            </a:r>
            <a:r>
              <a:rPr lang="en-US" b="1" dirty="0" smtClean="0"/>
              <a:t> Dari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Berbeda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016B-0860-4EE3-A7F9-817E543BE14D}" type="slidenum">
              <a:rPr lang="en-US" altLang="id-ID" smtClean="0"/>
              <a:pPr>
                <a:defRPr/>
              </a:pPr>
              <a:t>22</a:t>
            </a:fld>
            <a:endParaRPr lang="en-US" alt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492" y="1735896"/>
            <a:ext cx="9145016" cy="44404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41713" y="6318832"/>
            <a:ext cx="32115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(Noble, Sander and </a:t>
            </a:r>
            <a:r>
              <a:rPr lang="en-US" sz="1000" dirty="0" err="1" smtClean="0"/>
              <a:t>Obenshain</a:t>
            </a:r>
            <a:r>
              <a:rPr lang="en-US" sz="1000" dirty="0" smtClean="0"/>
              <a:t>, 2001)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1162724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PENUTUP</a:t>
            </a:r>
            <a:endParaRPr lang="id-ID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92C15-814B-460F-9C1B-688258ED0327}" type="slidenum">
              <a:rPr lang="en-US" altLang="id-ID" smtClean="0"/>
              <a:pPr>
                <a:defRPr/>
              </a:pPr>
              <a:t>23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18408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Demikian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016B-0860-4EE3-A7F9-817E543BE14D}" type="slidenum">
              <a:rPr lang="en-US" altLang="id-ID" smtClean="0"/>
              <a:pPr>
                <a:defRPr/>
              </a:pPr>
              <a:t>24</a:t>
            </a:fld>
            <a:endParaRPr lang="en-US" altLang="id-ID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47528" y="2367086"/>
            <a:ext cx="9070776" cy="199801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spcAft>
                <a:spcPts val="0"/>
              </a:spcAft>
              <a:buFont typeface="Corbel" pitchFamily="34" charset="0"/>
              <a:buNone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Budaya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berperan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memengaruhi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konsteks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konten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" indent="0" fontAlgn="auto">
              <a:spcAft>
                <a:spcPts val="0"/>
              </a:spcAft>
              <a:buFont typeface="Corbel" pitchFamily="34" charset="0"/>
              <a:buNone/>
            </a:pP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fontAlgn="auto">
              <a:spcAft>
                <a:spcPts val="0"/>
              </a:spcAft>
              <a:buFont typeface="Corbel" pitchFamily="34" charset="0"/>
              <a:buNone/>
            </a:pP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diterapkan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manakala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bertentangan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budaya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masyarakat</a:t>
            </a:r>
            <a:r>
              <a:rPr lang="en-US" alt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45720" indent="0" fontAlgn="auto">
              <a:spcAft>
                <a:spcPts val="0"/>
              </a:spcAft>
              <a:buFont typeface="Corbel" pitchFamily="34" charset="0"/>
              <a:buNone/>
            </a:pPr>
            <a:endParaRPr lang="en-US" alt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2" y="3429000"/>
            <a:ext cx="9875520" cy="135636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Luck</a:t>
            </a:r>
            <a:endParaRPr lang="id-ID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016B-0860-4EE3-A7F9-817E543BE14D}" type="slidenum">
              <a:rPr lang="en-US" altLang="id-ID" smtClean="0"/>
              <a:pPr>
                <a:defRPr/>
              </a:pPr>
              <a:t>25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0137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dirty="0" err="1" smtClean="0"/>
              <a:t>Definisi</a:t>
            </a:r>
            <a:r>
              <a:rPr lang="en-US" altLang="id-ID" b="1" dirty="0" smtClean="0"/>
              <a:t> </a:t>
            </a:r>
            <a:r>
              <a:rPr lang="en-US" altLang="id-ID" b="1" dirty="0" err="1" smtClean="0"/>
              <a:t>Budaya</a:t>
            </a:r>
            <a:endParaRPr lang="en-US" altLang="id-ID" b="1" i="0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73AFF-1168-4BE5-8150-B26AACC05852}" type="slidenum">
              <a:rPr lang="en-US" altLang="id-ID"/>
              <a:pPr>
                <a:defRPr/>
              </a:pPr>
              <a:t>3</a:t>
            </a:fld>
            <a:endParaRPr lang="en-US" altLang="id-ID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495600" y="2420888"/>
            <a:ext cx="78488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Culture is an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integrated system 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of learned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behavior 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patterns that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are characteristic 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of the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members 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of any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given society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66979" y="4431411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dirty="0" err="1" smtClean="0"/>
              <a:t>Definisi</a:t>
            </a:r>
            <a:r>
              <a:rPr lang="en-US" altLang="id-ID" b="1" dirty="0" smtClean="0"/>
              <a:t> </a:t>
            </a:r>
            <a:r>
              <a:rPr lang="en-US" altLang="id-ID" b="1" dirty="0" err="1" smtClean="0"/>
              <a:t>Budaya</a:t>
            </a:r>
            <a:endParaRPr lang="en-US" altLang="id-ID" b="1" i="0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73AFF-1168-4BE5-8150-B26AACC05852}" type="slidenum">
              <a:rPr lang="en-US" altLang="id-ID"/>
              <a:pPr>
                <a:defRPr/>
              </a:pPr>
              <a:t>4</a:t>
            </a:fld>
            <a:endParaRPr lang="en-US" altLang="id-ID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495600" y="2420888"/>
            <a:ext cx="78488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Kebudayaan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sitem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gagasan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tindakan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yang di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dalamnya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berisi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seperangkat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nilai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norma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ideology yang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dimiliki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sebuah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ea typeface="Tahoma" panose="020B0604030504040204" pitchFamily="34" charset="0"/>
                <a:cs typeface="Tahoma" panose="020B0604030504040204" pitchFamily="34" charset="0"/>
              </a:rPr>
              <a:t>komunitas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6979" y="4431411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</a:t>
            </a:r>
            <a:r>
              <a:rPr lang="en-US" sz="1000" dirty="0" err="1" smtClean="0"/>
              <a:t>Schwarts</a:t>
            </a:r>
            <a:r>
              <a:rPr lang="en-US" sz="1000" dirty="0" smtClean="0"/>
              <a:t>, 2001)</a:t>
            </a:r>
            <a:endParaRPr lang="id-ID" sz="1000" dirty="0"/>
          </a:p>
        </p:txBody>
      </p:sp>
    </p:spTree>
    <p:extLst>
      <p:ext uri="{BB962C8B-B14F-4D97-AF65-F5344CB8AC3E}">
        <p14:creationId xmlns:p14="http://schemas.microsoft.com/office/powerpoint/2010/main" val="24046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dirty="0" err="1" smtClean="0"/>
              <a:t>K</a:t>
            </a:r>
            <a:r>
              <a:rPr lang="en-US" altLang="id-ID" b="1" i="0" dirty="0" err="1" smtClean="0"/>
              <a:t>arakteristik</a:t>
            </a:r>
            <a:r>
              <a:rPr lang="en-US" altLang="id-ID" b="1" i="0" dirty="0" smtClean="0"/>
              <a:t> </a:t>
            </a:r>
            <a:r>
              <a:rPr lang="en-US" altLang="id-ID" b="1" i="0" dirty="0" err="1" smtClean="0"/>
              <a:t>Budaya</a:t>
            </a:r>
            <a:endParaRPr lang="en-US" altLang="id-ID" b="1" i="0" dirty="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xfrm>
            <a:off x="1631504" y="1905000"/>
            <a:ext cx="9145016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 is learned, shared, and transmitted from one generation to the next.</a:t>
            </a:r>
          </a:p>
          <a:p>
            <a:pPr eaLnBrk="1" hangingPunct="1">
              <a:buFontTx/>
              <a:buNone/>
            </a:pP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 can be passed from parents to children, by social organizations, special interest groups, the government, schools, and churches.</a:t>
            </a:r>
          </a:p>
          <a:p>
            <a:pPr eaLnBrk="1" hangingPunct="1">
              <a:buFontTx/>
              <a:buNone/>
            </a:pPr>
            <a:endParaRPr lang="en-US" altLang="id-ID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 is multidimensional, consisting of a number of common elements that are interdependent.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395C1-4038-4E6B-9AD8-E8B624E27EB5}" type="slidenum">
              <a:rPr lang="en-US" altLang="id-ID"/>
              <a:pPr>
                <a:defRPr/>
              </a:pPr>
              <a:t>5</a:t>
            </a:fld>
            <a:endParaRPr lang="en-US" altLang="id-ID"/>
          </a:p>
        </p:txBody>
      </p:sp>
      <p:sp>
        <p:nvSpPr>
          <p:cNvPr id="5" name="TextBox 4"/>
          <p:cNvSpPr txBox="1"/>
          <p:nvPr/>
        </p:nvSpPr>
        <p:spPr>
          <a:xfrm>
            <a:off x="8400256" y="5700261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i="0" dirty="0" err="1" smtClean="0"/>
              <a:t>Akulturasi</a:t>
            </a:r>
            <a:endParaRPr lang="en-US" altLang="id-ID" b="1" i="0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A4FF2-D787-4DB1-B32A-8A0D52E7D17C}" type="slidenum">
              <a:rPr lang="en-US" altLang="id-ID"/>
              <a:pPr>
                <a:defRPr/>
              </a:pPr>
              <a:t>6</a:t>
            </a:fld>
            <a:endParaRPr lang="en-US" altLang="id-ID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2209800" y="2403475"/>
            <a:ext cx="83506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Acculturation is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the process 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of adjusting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and adapting 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to a specific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culture 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other than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one’s own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.  It is one of the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keys to 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success in </a:t>
            </a:r>
            <a:r>
              <a:rPr lang="en-US" altLang="id-ID" dirty="0" smtClean="0">
                <a:ea typeface="Tahoma" panose="020B0604030504040204" pitchFamily="34" charset="0"/>
                <a:cs typeface="Tahoma" panose="020B0604030504040204" pitchFamily="34" charset="0"/>
              </a:rPr>
              <a:t>international operations</a:t>
            </a:r>
            <a:r>
              <a:rPr lang="en-US" altLang="id-ID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66979" y="4431411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838200"/>
            <a:ext cx="9001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id-ID" b="1" i="0" dirty="0" smtClean="0"/>
              <a:t>High- versus Low-Context Cultures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57400" y="2147888"/>
            <a:ext cx="3962400" cy="41148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id-ID" sz="2400" b="1" dirty="0">
                <a:solidFill>
                  <a:schemeClr val="bg1"/>
                </a:solidFill>
              </a:rPr>
              <a:t>High-context culture</a:t>
            </a:r>
            <a:endParaRPr lang="en-US" altLang="id-ID" sz="28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altLang="id-ID" sz="2200" dirty="0">
                <a:solidFill>
                  <a:schemeClr val="bg1"/>
                </a:solidFill>
              </a:rPr>
              <a:t>context is at least as important as what is actually said</a:t>
            </a:r>
          </a:p>
          <a:p>
            <a:pPr>
              <a:buClr>
                <a:schemeClr val="bg1"/>
              </a:buClr>
            </a:pPr>
            <a:r>
              <a:rPr lang="en-US" altLang="id-ID" sz="2200" dirty="0">
                <a:solidFill>
                  <a:schemeClr val="bg1"/>
                </a:solidFill>
              </a:rPr>
              <a:t>what is not being said can carry more meaning than what is said</a:t>
            </a:r>
          </a:p>
          <a:p>
            <a:pPr>
              <a:buClr>
                <a:schemeClr val="bg1"/>
              </a:buClr>
            </a:pPr>
            <a:r>
              <a:rPr lang="en-US" altLang="id-ID" sz="2200" dirty="0">
                <a:solidFill>
                  <a:schemeClr val="bg1"/>
                </a:solidFill>
              </a:rPr>
              <a:t>focuses on group development</a:t>
            </a:r>
          </a:p>
          <a:p>
            <a:pPr>
              <a:buClr>
                <a:schemeClr val="bg1"/>
              </a:buClr>
            </a:pPr>
            <a:r>
              <a:rPr lang="en-US" altLang="id-ID" sz="2200" dirty="0">
                <a:solidFill>
                  <a:schemeClr val="bg1"/>
                </a:solidFill>
              </a:rPr>
              <a:t>Japan and Saudi Arabia are examples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endParaRPr lang="en-US" altLang="id-ID" sz="2800" dirty="0">
              <a:solidFill>
                <a:schemeClr val="bg1"/>
              </a:solidFill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2147888"/>
            <a:ext cx="3962400" cy="41148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id-ID" sz="2400" b="1" dirty="0">
                <a:solidFill>
                  <a:schemeClr val="bg1"/>
                </a:solidFill>
              </a:rPr>
              <a:t>Low-context culture</a:t>
            </a:r>
            <a:endParaRPr lang="en-US" altLang="id-ID" sz="2800" b="1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altLang="id-ID" sz="2200" dirty="0">
                <a:solidFill>
                  <a:schemeClr val="bg1"/>
                </a:solidFill>
              </a:rPr>
              <a:t>most of the information is contained explicitly in words</a:t>
            </a:r>
          </a:p>
          <a:p>
            <a:pPr eaLnBrk="1" hangingPunct="1">
              <a:buClr>
                <a:schemeClr val="bg1"/>
              </a:buClr>
            </a:pPr>
            <a:r>
              <a:rPr lang="en-US" altLang="id-ID" sz="2200" dirty="0">
                <a:solidFill>
                  <a:schemeClr val="bg1"/>
                </a:solidFill>
              </a:rPr>
              <a:t>what is said </a:t>
            </a:r>
            <a:r>
              <a:rPr lang="en-US" altLang="id-ID" sz="2200">
                <a:solidFill>
                  <a:schemeClr val="bg1"/>
                </a:solidFill>
              </a:rPr>
              <a:t>is </a:t>
            </a:r>
            <a:r>
              <a:rPr lang="en-US" altLang="id-ID" sz="2200" smtClean="0">
                <a:solidFill>
                  <a:schemeClr val="bg1"/>
                </a:solidFill>
              </a:rPr>
              <a:t>more     </a:t>
            </a:r>
            <a:r>
              <a:rPr lang="en-US" altLang="id-ID" sz="2200" dirty="0">
                <a:solidFill>
                  <a:schemeClr val="bg1"/>
                </a:solidFill>
              </a:rPr>
              <a:t>important that </a:t>
            </a:r>
            <a:r>
              <a:rPr lang="en-US" altLang="id-ID" sz="2200">
                <a:solidFill>
                  <a:schemeClr val="bg1"/>
                </a:solidFill>
              </a:rPr>
              <a:t>what </a:t>
            </a:r>
            <a:r>
              <a:rPr lang="en-US" altLang="id-ID" sz="2200" smtClean="0">
                <a:solidFill>
                  <a:schemeClr val="bg1"/>
                </a:solidFill>
              </a:rPr>
              <a:t> is </a:t>
            </a:r>
            <a:r>
              <a:rPr lang="en-US" altLang="id-ID" sz="2200" dirty="0">
                <a:solidFill>
                  <a:schemeClr val="bg1"/>
                </a:solidFill>
              </a:rPr>
              <a:t>not </a:t>
            </a:r>
            <a:r>
              <a:rPr lang="en-US" altLang="id-ID" sz="2200" dirty="0" smtClean="0">
                <a:solidFill>
                  <a:schemeClr val="bg1"/>
                </a:solidFill>
              </a:rPr>
              <a:t>said</a:t>
            </a:r>
            <a:endParaRPr lang="en-US" altLang="id-ID" sz="22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altLang="id-ID" sz="2200" dirty="0">
                <a:solidFill>
                  <a:schemeClr val="bg1"/>
                </a:solidFill>
              </a:rPr>
              <a:t>focuses on individual development</a:t>
            </a:r>
          </a:p>
          <a:p>
            <a:pPr eaLnBrk="1" hangingPunct="1">
              <a:buClr>
                <a:schemeClr val="bg1"/>
              </a:buClr>
            </a:pPr>
            <a:r>
              <a:rPr lang="en-US" altLang="id-ID" sz="2200" dirty="0">
                <a:solidFill>
                  <a:schemeClr val="bg1"/>
                </a:solidFill>
              </a:rPr>
              <a:t>The U.S. is an example</a:t>
            </a:r>
            <a:endParaRPr lang="en-US" altLang="id-ID" sz="28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91933-6B61-41CA-9895-F67EF046F542}" type="slidenum">
              <a:rPr lang="en-US" altLang="id-ID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altLang="id-ID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16380" y="6316611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(Berman and Williams, 2001)</a:t>
            </a:r>
            <a:endParaRPr lang="id-ID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i="0" dirty="0" err="1" smtClean="0"/>
              <a:t>Elemen</a:t>
            </a:r>
            <a:r>
              <a:rPr lang="en-US" altLang="id-ID" b="1" i="0" dirty="0" smtClean="0"/>
              <a:t> </a:t>
            </a:r>
            <a:r>
              <a:rPr lang="en-US" altLang="id-ID" b="1" i="0" dirty="0" err="1" smtClean="0"/>
              <a:t>Budaya</a:t>
            </a:r>
            <a:endParaRPr lang="en-US" altLang="id-ID" b="1" i="0" dirty="0" smtClean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B1053-B2BA-4C4D-B3BD-0FACFC323409}" type="slidenum">
              <a:rPr lang="en-US" altLang="id-ID"/>
              <a:pPr>
                <a:defRPr/>
              </a:pPr>
              <a:t>8</a:t>
            </a:fld>
            <a:endParaRPr lang="en-US" altLang="id-ID"/>
          </a:p>
        </p:txBody>
      </p:sp>
      <p:grpSp>
        <p:nvGrpSpPr>
          <p:cNvPr id="13315" name="Group 12"/>
          <p:cNvGrpSpPr>
            <a:grpSpLocks/>
          </p:cNvGrpSpPr>
          <p:nvPr/>
        </p:nvGrpSpPr>
        <p:grpSpPr bwMode="auto">
          <a:xfrm>
            <a:off x="4267201" y="4572001"/>
            <a:ext cx="6215063" cy="2024063"/>
            <a:chOff x="1488" y="2327"/>
            <a:chExt cx="3916" cy="1274"/>
          </a:xfrm>
        </p:grpSpPr>
        <p:sp>
          <p:nvSpPr>
            <p:cNvPr id="13353" name="Rectangle 13"/>
            <p:cNvSpPr>
              <a:spLocks noChangeArrowheads="1"/>
            </p:cNvSpPr>
            <p:nvPr/>
          </p:nvSpPr>
          <p:spPr bwMode="auto">
            <a:xfrm>
              <a:off x="3640" y="2941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47" tIns="41273" rIns="82547" bIns="41273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  <p:sp>
          <p:nvSpPr>
            <p:cNvPr id="13354" name="Freeform 14"/>
            <p:cNvSpPr>
              <a:spLocks/>
            </p:cNvSpPr>
            <p:nvPr/>
          </p:nvSpPr>
          <p:spPr bwMode="auto">
            <a:xfrm>
              <a:off x="1520" y="2327"/>
              <a:ext cx="2117" cy="1274"/>
            </a:xfrm>
            <a:custGeom>
              <a:avLst/>
              <a:gdLst>
                <a:gd name="T0" fmla="*/ 2116 w 2117"/>
                <a:gd name="T1" fmla="*/ 1273 h 1274"/>
                <a:gd name="T2" fmla="*/ 2116 w 2117"/>
                <a:gd name="T3" fmla="*/ 625 h 1274"/>
                <a:gd name="T4" fmla="*/ 0 w 2117"/>
                <a:gd name="T5" fmla="*/ 0 h 1274"/>
                <a:gd name="T6" fmla="*/ 2116 w 2117"/>
                <a:gd name="T7" fmla="*/ 1273 h 12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" h="1274">
                  <a:moveTo>
                    <a:pt x="2116" y="1273"/>
                  </a:moveTo>
                  <a:lnTo>
                    <a:pt x="2116" y="625"/>
                  </a:lnTo>
                  <a:lnTo>
                    <a:pt x="0" y="0"/>
                  </a:lnTo>
                  <a:lnTo>
                    <a:pt x="2116" y="1273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5" name="Freeform 15"/>
            <p:cNvSpPr>
              <a:spLocks/>
            </p:cNvSpPr>
            <p:nvPr/>
          </p:nvSpPr>
          <p:spPr bwMode="auto">
            <a:xfrm>
              <a:off x="1488" y="2327"/>
              <a:ext cx="3913" cy="626"/>
            </a:xfrm>
            <a:custGeom>
              <a:avLst/>
              <a:gdLst>
                <a:gd name="T0" fmla="*/ 3912 w 3913"/>
                <a:gd name="T1" fmla="*/ 625 h 626"/>
                <a:gd name="T2" fmla="*/ 0 w 3913"/>
                <a:gd name="T3" fmla="*/ 0 h 626"/>
                <a:gd name="T4" fmla="*/ 2140 w 3913"/>
                <a:gd name="T5" fmla="*/ 625 h 626"/>
                <a:gd name="T6" fmla="*/ 3912 w 3913"/>
                <a:gd name="T7" fmla="*/ 625 h 6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13" h="626">
                  <a:moveTo>
                    <a:pt x="3912" y="625"/>
                  </a:moveTo>
                  <a:lnTo>
                    <a:pt x="0" y="0"/>
                  </a:lnTo>
                  <a:lnTo>
                    <a:pt x="2140" y="625"/>
                  </a:lnTo>
                  <a:lnTo>
                    <a:pt x="3912" y="625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3317" name="Group 4"/>
          <p:cNvGrpSpPr>
            <a:grpSpLocks/>
          </p:cNvGrpSpPr>
          <p:nvPr/>
        </p:nvGrpSpPr>
        <p:grpSpPr bwMode="auto">
          <a:xfrm rot="10795257">
            <a:off x="1524000" y="4343400"/>
            <a:ext cx="3773488" cy="2362200"/>
            <a:chOff x="913" y="875"/>
            <a:chExt cx="2375" cy="1454"/>
          </a:xfrm>
        </p:grpSpPr>
        <p:sp>
          <p:nvSpPr>
            <p:cNvPr id="13350" name="Rectangle 5"/>
            <p:cNvSpPr>
              <a:spLocks noChangeArrowheads="1"/>
            </p:cNvSpPr>
            <p:nvPr/>
          </p:nvSpPr>
          <p:spPr bwMode="auto">
            <a:xfrm>
              <a:off x="1520" y="875"/>
              <a:ext cx="1764" cy="657"/>
            </a:xfrm>
            <a:prstGeom prst="rect">
              <a:avLst/>
            </a:prstGeom>
            <a:solidFill>
              <a:srgbClr val="FCFEB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rot="10800000" lIns="82547" tIns="41273" rIns="82547" bIns="41273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  <p:sp>
          <p:nvSpPr>
            <p:cNvPr id="13351" name="Freeform 6"/>
            <p:cNvSpPr>
              <a:spLocks/>
            </p:cNvSpPr>
            <p:nvPr/>
          </p:nvSpPr>
          <p:spPr bwMode="auto">
            <a:xfrm>
              <a:off x="916" y="888"/>
              <a:ext cx="601" cy="1441"/>
            </a:xfrm>
            <a:custGeom>
              <a:avLst/>
              <a:gdLst>
                <a:gd name="T0" fmla="*/ 600 w 601"/>
                <a:gd name="T1" fmla="*/ 0 h 1441"/>
                <a:gd name="T2" fmla="*/ 600 w 601"/>
                <a:gd name="T3" fmla="*/ 647 h 1441"/>
                <a:gd name="T4" fmla="*/ 0 w 601"/>
                <a:gd name="T5" fmla="*/ 1440 h 1441"/>
                <a:gd name="T6" fmla="*/ 600 w 601"/>
                <a:gd name="T7" fmla="*/ 0 h 1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1" h="1441">
                  <a:moveTo>
                    <a:pt x="600" y="0"/>
                  </a:moveTo>
                  <a:lnTo>
                    <a:pt x="600" y="647"/>
                  </a:lnTo>
                  <a:lnTo>
                    <a:pt x="0" y="1440"/>
                  </a:lnTo>
                  <a:lnTo>
                    <a:pt x="600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2" name="Freeform 7"/>
            <p:cNvSpPr>
              <a:spLocks/>
            </p:cNvSpPr>
            <p:nvPr/>
          </p:nvSpPr>
          <p:spPr bwMode="auto">
            <a:xfrm>
              <a:off x="913" y="1535"/>
              <a:ext cx="2375" cy="794"/>
            </a:xfrm>
            <a:custGeom>
              <a:avLst/>
              <a:gdLst>
                <a:gd name="T0" fmla="*/ 2374 w 2375"/>
                <a:gd name="T1" fmla="*/ 0 h 794"/>
                <a:gd name="T2" fmla="*/ 0 w 2375"/>
                <a:gd name="T3" fmla="*/ 793 h 794"/>
                <a:gd name="T4" fmla="*/ 607 w 2375"/>
                <a:gd name="T5" fmla="*/ 1 h 794"/>
                <a:gd name="T6" fmla="*/ 2374 w 2375"/>
                <a:gd name="T7" fmla="*/ 0 h 7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75" h="794">
                  <a:moveTo>
                    <a:pt x="2374" y="0"/>
                  </a:moveTo>
                  <a:lnTo>
                    <a:pt x="0" y="793"/>
                  </a:lnTo>
                  <a:lnTo>
                    <a:pt x="607" y="1"/>
                  </a:lnTo>
                  <a:lnTo>
                    <a:pt x="2374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3318" name="Group 8"/>
          <p:cNvGrpSpPr>
            <a:grpSpLocks/>
          </p:cNvGrpSpPr>
          <p:nvPr/>
        </p:nvGrpSpPr>
        <p:grpSpPr bwMode="auto">
          <a:xfrm>
            <a:off x="3810001" y="4038600"/>
            <a:ext cx="3763963" cy="2624138"/>
            <a:chOff x="920" y="2328"/>
            <a:chExt cx="2372" cy="1654"/>
          </a:xfrm>
        </p:grpSpPr>
        <p:sp>
          <p:nvSpPr>
            <p:cNvPr id="13347" name="Freeform 9"/>
            <p:cNvSpPr>
              <a:spLocks/>
            </p:cNvSpPr>
            <p:nvPr/>
          </p:nvSpPr>
          <p:spPr bwMode="auto">
            <a:xfrm>
              <a:off x="936" y="2328"/>
              <a:ext cx="602" cy="1649"/>
            </a:xfrm>
            <a:custGeom>
              <a:avLst/>
              <a:gdLst>
                <a:gd name="T0" fmla="*/ 594 w 602"/>
                <a:gd name="T1" fmla="*/ 1648 h 1649"/>
                <a:gd name="T2" fmla="*/ 601 w 602"/>
                <a:gd name="T3" fmla="*/ 992 h 1649"/>
                <a:gd name="T4" fmla="*/ 0 w 602"/>
                <a:gd name="T5" fmla="*/ 0 h 1649"/>
                <a:gd name="T6" fmla="*/ 594 w 602"/>
                <a:gd name="T7" fmla="*/ 1648 h 16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2" h="1649">
                  <a:moveTo>
                    <a:pt x="594" y="1648"/>
                  </a:moveTo>
                  <a:lnTo>
                    <a:pt x="601" y="992"/>
                  </a:lnTo>
                  <a:lnTo>
                    <a:pt x="0" y="0"/>
                  </a:lnTo>
                  <a:lnTo>
                    <a:pt x="594" y="1648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8" name="Freeform 10"/>
            <p:cNvSpPr>
              <a:spLocks/>
            </p:cNvSpPr>
            <p:nvPr/>
          </p:nvSpPr>
          <p:spPr bwMode="auto">
            <a:xfrm>
              <a:off x="920" y="2328"/>
              <a:ext cx="2368" cy="993"/>
            </a:xfrm>
            <a:custGeom>
              <a:avLst/>
              <a:gdLst>
                <a:gd name="T0" fmla="*/ 2367 w 2368"/>
                <a:gd name="T1" fmla="*/ 992 h 993"/>
                <a:gd name="T2" fmla="*/ 0 w 2368"/>
                <a:gd name="T3" fmla="*/ 0 h 993"/>
                <a:gd name="T4" fmla="*/ 600 w 2368"/>
                <a:gd name="T5" fmla="*/ 992 h 993"/>
                <a:gd name="T6" fmla="*/ 2367 w 2368"/>
                <a:gd name="T7" fmla="*/ 992 h 9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68" h="993">
                  <a:moveTo>
                    <a:pt x="2367" y="992"/>
                  </a:moveTo>
                  <a:lnTo>
                    <a:pt x="0" y="0"/>
                  </a:lnTo>
                  <a:lnTo>
                    <a:pt x="600" y="992"/>
                  </a:lnTo>
                  <a:lnTo>
                    <a:pt x="2367" y="992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9" name="Rectangle 11"/>
            <p:cNvSpPr>
              <a:spLocks noChangeArrowheads="1"/>
            </p:cNvSpPr>
            <p:nvPr/>
          </p:nvSpPr>
          <p:spPr bwMode="auto">
            <a:xfrm>
              <a:off x="1528" y="3325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47" tIns="41273" rIns="82547" bIns="41273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3319" name="Group 22"/>
          <p:cNvGrpSpPr>
            <a:grpSpLocks/>
          </p:cNvGrpSpPr>
          <p:nvPr/>
        </p:nvGrpSpPr>
        <p:grpSpPr bwMode="auto">
          <a:xfrm>
            <a:off x="4191000" y="1981201"/>
            <a:ext cx="6211888" cy="1965325"/>
            <a:chOff x="1512" y="1091"/>
            <a:chExt cx="3913" cy="1238"/>
          </a:xfrm>
        </p:grpSpPr>
        <p:sp>
          <p:nvSpPr>
            <p:cNvPr id="13344" name="Rectangle 23"/>
            <p:cNvSpPr>
              <a:spLocks noChangeArrowheads="1"/>
            </p:cNvSpPr>
            <p:nvPr/>
          </p:nvSpPr>
          <p:spPr bwMode="auto">
            <a:xfrm>
              <a:off x="3640" y="1091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47" tIns="41273" rIns="82547" bIns="41273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  <p:sp>
          <p:nvSpPr>
            <p:cNvPr id="13345" name="Freeform 24"/>
            <p:cNvSpPr>
              <a:spLocks/>
            </p:cNvSpPr>
            <p:nvPr/>
          </p:nvSpPr>
          <p:spPr bwMode="auto">
            <a:xfrm>
              <a:off x="1512" y="1104"/>
              <a:ext cx="2125" cy="1225"/>
            </a:xfrm>
            <a:custGeom>
              <a:avLst/>
              <a:gdLst>
                <a:gd name="T0" fmla="*/ 2124 w 2125"/>
                <a:gd name="T1" fmla="*/ 0 h 1225"/>
                <a:gd name="T2" fmla="*/ 2124 w 2125"/>
                <a:gd name="T3" fmla="*/ 648 h 1225"/>
                <a:gd name="T4" fmla="*/ 0 w 2125"/>
                <a:gd name="T5" fmla="*/ 1224 h 1225"/>
                <a:gd name="T6" fmla="*/ 2124 w 2125"/>
                <a:gd name="T7" fmla="*/ 0 h 12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5" h="1225">
                  <a:moveTo>
                    <a:pt x="2124" y="0"/>
                  </a:moveTo>
                  <a:lnTo>
                    <a:pt x="2124" y="648"/>
                  </a:lnTo>
                  <a:lnTo>
                    <a:pt x="0" y="1224"/>
                  </a:lnTo>
                  <a:lnTo>
                    <a:pt x="2124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6" name="Freeform 25"/>
            <p:cNvSpPr>
              <a:spLocks/>
            </p:cNvSpPr>
            <p:nvPr/>
          </p:nvSpPr>
          <p:spPr bwMode="auto">
            <a:xfrm>
              <a:off x="1516" y="1744"/>
              <a:ext cx="3909" cy="585"/>
            </a:xfrm>
            <a:custGeom>
              <a:avLst/>
              <a:gdLst>
                <a:gd name="T0" fmla="*/ 3908 w 3909"/>
                <a:gd name="T1" fmla="*/ 0 h 585"/>
                <a:gd name="T2" fmla="*/ 0 w 3909"/>
                <a:gd name="T3" fmla="*/ 584 h 585"/>
                <a:gd name="T4" fmla="*/ 2130 w 3909"/>
                <a:gd name="T5" fmla="*/ 0 h 585"/>
                <a:gd name="T6" fmla="*/ 3908 w 3909"/>
                <a:gd name="T7" fmla="*/ 0 h 5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09" h="585">
                  <a:moveTo>
                    <a:pt x="3908" y="0"/>
                  </a:moveTo>
                  <a:lnTo>
                    <a:pt x="0" y="584"/>
                  </a:lnTo>
                  <a:lnTo>
                    <a:pt x="2130" y="0"/>
                  </a:lnTo>
                  <a:lnTo>
                    <a:pt x="3908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3320" name="Group 60"/>
          <p:cNvGrpSpPr>
            <a:grpSpLocks/>
          </p:cNvGrpSpPr>
          <p:nvPr/>
        </p:nvGrpSpPr>
        <p:grpSpPr bwMode="auto">
          <a:xfrm>
            <a:off x="4267200" y="3124201"/>
            <a:ext cx="6211888" cy="1965325"/>
            <a:chOff x="1512" y="1091"/>
            <a:chExt cx="3913" cy="1238"/>
          </a:xfrm>
        </p:grpSpPr>
        <p:sp>
          <p:nvSpPr>
            <p:cNvPr id="13341" name="Rectangle 61"/>
            <p:cNvSpPr>
              <a:spLocks noChangeArrowheads="1"/>
            </p:cNvSpPr>
            <p:nvPr/>
          </p:nvSpPr>
          <p:spPr bwMode="auto">
            <a:xfrm>
              <a:off x="3640" y="1091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47" tIns="41273" rIns="82547" bIns="41273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  <p:sp>
          <p:nvSpPr>
            <p:cNvPr id="13342" name="Freeform 62"/>
            <p:cNvSpPr>
              <a:spLocks/>
            </p:cNvSpPr>
            <p:nvPr/>
          </p:nvSpPr>
          <p:spPr bwMode="auto">
            <a:xfrm>
              <a:off x="1512" y="1104"/>
              <a:ext cx="2125" cy="1225"/>
            </a:xfrm>
            <a:custGeom>
              <a:avLst/>
              <a:gdLst>
                <a:gd name="T0" fmla="*/ 2124 w 2125"/>
                <a:gd name="T1" fmla="*/ 0 h 1225"/>
                <a:gd name="T2" fmla="*/ 2124 w 2125"/>
                <a:gd name="T3" fmla="*/ 648 h 1225"/>
                <a:gd name="T4" fmla="*/ 0 w 2125"/>
                <a:gd name="T5" fmla="*/ 1224 h 1225"/>
                <a:gd name="T6" fmla="*/ 2124 w 2125"/>
                <a:gd name="T7" fmla="*/ 0 h 12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5" h="1225">
                  <a:moveTo>
                    <a:pt x="2124" y="0"/>
                  </a:moveTo>
                  <a:lnTo>
                    <a:pt x="2124" y="648"/>
                  </a:lnTo>
                  <a:lnTo>
                    <a:pt x="0" y="1224"/>
                  </a:lnTo>
                  <a:lnTo>
                    <a:pt x="2124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3" name="Freeform 63"/>
            <p:cNvSpPr>
              <a:spLocks/>
            </p:cNvSpPr>
            <p:nvPr/>
          </p:nvSpPr>
          <p:spPr bwMode="auto">
            <a:xfrm>
              <a:off x="1516" y="1744"/>
              <a:ext cx="3909" cy="585"/>
            </a:xfrm>
            <a:custGeom>
              <a:avLst/>
              <a:gdLst>
                <a:gd name="T0" fmla="*/ 3908 w 3909"/>
                <a:gd name="T1" fmla="*/ 0 h 585"/>
                <a:gd name="T2" fmla="*/ 0 w 3909"/>
                <a:gd name="T3" fmla="*/ 584 h 585"/>
                <a:gd name="T4" fmla="*/ 2130 w 3909"/>
                <a:gd name="T5" fmla="*/ 0 h 585"/>
                <a:gd name="T6" fmla="*/ 3908 w 3909"/>
                <a:gd name="T7" fmla="*/ 0 h 5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09" h="585">
                  <a:moveTo>
                    <a:pt x="3908" y="0"/>
                  </a:moveTo>
                  <a:lnTo>
                    <a:pt x="0" y="584"/>
                  </a:lnTo>
                  <a:lnTo>
                    <a:pt x="2130" y="0"/>
                  </a:lnTo>
                  <a:lnTo>
                    <a:pt x="3908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3321" name="Group 26"/>
          <p:cNvGrpSpPr>
            <a:grpSpLocks/>
          </p:cNvGrpSpPr>
          <p:nvPr/>
        </p:nvGrpSpPr>
        <p:grpSpPr bwMode="auto">
          <a:xfrm>
            <a:off x="3733800" y="1600201"/>
            <a:ext cx="3771900" cy="2309813"/>
            <a:chOff x="913" y="875"/>
            <a:chExt cx="2375" cy="1454"/>
          </a:xfrm>
        </p:grpSpPr>
        <p:sp>
          <p:nvSpPr>
            <p:cNvPr id="13338" name="Rectangle 27"/>
            <p:cNvSpPr>
              <a:spLocks noChangeArrowheads="1"/>
            </p:cNvSpPr>
            <p:nvPr/>
          </p:nvSpPr>
          <p:spPr bwMode="auto">
            <a:xfrm>
              <a:off x="1520" y="875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47" tIns="41273" rIns="82547" bIns="41273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  <p:sp>
          <p:nvSpPr>
            <p:cNvPr id="13339" name="Freeform 28"/>
            <p:cNvSpPr>
              <a:spLocks/>
            </p:cNvSpPr>
            <p:nvPr/>
          </p:nvSpPr>
          <p:spPr bwMode="auto">
            <a:xfrm>
              <a:off x="916" y="888"/>
              <a:ext cx="601" cy="1441"/>
            </a:xfrm>
            <a:custGeom>
              <a:avLst/>
              <a:gdLst>
                <a:gd name="T0" fmla="*/ 600 w 601"/>
                <a:gd name="T1" fmla="*/ 0 h 1441"/>
                <a:gd name="T2" fmla="*/ 600 w 601"/>
                <a:gd name="T3" fmla="*/ 647 h 1441"/>
                <a:gd name="T4" fmla="*/ 0 w 601"/>
                <a:gd name="T5" fmla="*/ 1440 h 1441"/>
                <a:gd name="T6" fmla="*/ 600 w 601"/>
                <a:gd name="T7" fmla="*/ 0 h 1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1" h="1441">
                  <a:moveTo>
                    <a:pt x="600" y="0"/>
                  </a:moveTo>
                  <a:lnTo>
                    <a:pt x="600" y="647"/>
                  </a:lnTo>
                  <a:lnTo>
                    <a:pt x="0" y="1440"/>
                  </a:lnTo>
                  <a:lnTo>
                    <a:pt x="600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0" name="Freeform 29"/>
            <p:cNvSpPr>
              <a:spLocks/>
            </p:cNvSpPr>
            <p:nvPr/>
          </p:nvSpPr>
          <p:spPr bwMode="auto">
            <a:xfrm>
              <a:off x="913" y="1535"/>
              <a:ext cx="2375" cy="794"/>
            </a:xfrm>
            <a:custGeom>
              <a:avLst/>
              <a:gdLst>
                <a:gd name="T0" fmla="*/ 2374 w 2375"/>
                <a:gd name="T1" fmla="*/ 0 h 794"/>
                <a:gd name="T2" fmla="*/ 0 w 2375"/>
                <a:gd name="T3" fmla="*/ 793 h 794"/>
                <a:gd name="T4" fmla="*/ 607 w 2375"/>
                <a:gd name="T5" fmla="*/ 1 h 794"/>
                <a:gd name="T6" fmla="*/ 2374 w 2375"/>
                <a:gd name="T7" fmla="*/ 0 h 7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75" h="794">
                  <a:moveTo>
                    <a:pt x="2374" y="0"/>
                  </a:moveTo>
                  <a:lnTo>
                    <a:pt x="0" y="793"/>
                  </a:lnTo>
                  <a:lnTo>
                    <a:pt x="607" y="1"/>
                  </a:lnTo>
                  <a:lnTo>
                    <a:pt x="2374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3322" name="Group 45"/>
          <p:cNvGrpSpPr>
            <a:grpSpLocks/>
          </p:cNvGrpSpPr>
          <p:nvPr/>
        </p:nvGrpSpPr>
        <p:grpSpPr bwMode="auto">
          <a:xfrm>
            <a:off x="1752600" y="1524001"/>
            <a:ext cx="2800350" cy="3389313"/>
            <a:chOff x="1998" y="894"/>
            <a:chExt cx="1764" cy="2135"/>
          </a:xfrm>
        </p:grpSpPr>
        <p:sp>
          <p:nvSpPr>
            <p:cNvPr id="13336" name="Freeform 46"/>
            <p:cNvSpPr>
              <a:spLocks/>
            </p:cNvSpPr>
            <p:nvPr/>
          </p:nvSpPr>
          <p:spPr bwMode="auto">
            <a:xfrm>
              <a:off x="2000" y="1556"/>
              <a:ext cx="1761" cy="1473"/>
            </a:xfrm>
            <a:custGeom>
              <a:avLst/>
              <a:gdLst>
                <a:gd name="T0" fmla="*/ 0 w 1761"/>
                <a:gd name="T1" fmla="*/ 0 h 1473"/>
                <a:gd name="T2" fmla="*/ 880 w 1761"/>
                <a:gd name="T3" fmla="*/ 1472 h 1473"/>
                <a:gd name="T4" fmla="*/ 1760 w 1761"/>
                <a:gd name="T5" fmla="*/ 0 h 1473"/>
                <a:gd name="T6" fmla="*/ 0 w 1761"/>
                <a:gd name="T7" fmla="*/ 0 h 14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61" h="1473">
                  <a:moveTo>
                    <a:pt x="0" y="0"/>
                  </a:moveTo>
                  <a:lnTo>
                    <a:pt x="880" y="1472"/>
                  </a:lnTo>
                  <a:lnTo>
                    <a:pt x="176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4B24C"/>
                </a:gs>
                <a:gs pos="100000">
                  <a:srgbClr val="EF9100"/>
                </a:gs>
              </a:gsLst>
              <a:lin ang="5400000" scaled="1"/>
            </a:gradFill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37" name="Rectangle 47"/>
            <p:cNvSpPr>
              <a:spLocks noChangeArrowheads="1"/>
            </p:cNvSpPr>
            <p:nvPr/>
          </p:nvSpPr>
          <p:spPr bwMode="auto">
            <a:xfrm>
              <a:off x="1998" y="894"/>
              <a:ext cx="1764" cy="657"/>
            </a:xfrm>
            <a:prstGeom prst="rect">
              <a:avLst/>
            </a:prstGeom>
            <a:solidFill>
              <a:srgbClr val="FCFEB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</p:grpSp>
      <p:sp>
        <p:nvSpPr>
          <p:cNvPr id="13323" name="Text Box 51"/>
          <p:cNvSpPr txBox="1">
            <a:spLocks noChangeArrowheads="1"/>
          </p:cNvSpPr>
          <p:nvPr/>
        </p:nvSpPr>
        <p:spPr bwMode="auto">
          <a:xfrm>
            <a:off x="1891954" y="1600201"/>
            <a:ext cx="25010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Language (verbal</a:t>
            </a:r>
          </a:p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and nonverbal)</a:t>
            </a:r>
          </a:p>
        </p:txBody>
      </p:sp>
      <p:sp>
        <p:nvSpPr>
          <p:cNvPr id="13324" name="Text Box 53"/>
          <p:cNvSpPr txBox="1">
            <a:spLocks noChangeArrowheads="1"/>
          </p:cNvSpPr>
          <p:nvPr/>
        </p:nvSpPr>
        <p:spPr bwMode="auto">
          <a:xfrm>
            <a:off x="5410201" y="1828800"/>
            <a:ext cx="126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b="1">
                <a:latin typeface="Times New Roman" panose="02020603050405020304" pitchFamily="18" charset="0"/>
              </a:rPr>
              <a:t>Religion</a:t>
            </a:r>
          </a:p>
        </p:txBody>
      </p:sp>
      <p:sp>
        <p:nvSpPr>
          <p:cNvPr id="13325" name="Text Box 54"/>
          <p:cNvSpPr txBox="1">
            <a:spLocks noChangeArrowheads="1"/>
          </p:cNvSpPr>
          <p:nvPr/>
        </p:nvSpPr>
        <p:spPr bwMode="auto">
          <a:xfrm>
            <a:off x="8269742" y="2057401"/>
            <a:ext cx="16199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Values and</a:t>
            </a:r>
          </a:p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Attitudes</a:t>
            </a:r>
          </a:p>
        </p:txBody>
      </p:sp>
      <p:grpSp>
        <p:nvGrpSpPr>
          <p:cNvPr id="13326" name="Group 16"/>
          <p:cNvGrpSpPr>
            <a:grpSpLocks/>
          </p:cNvGrpSpPr>
          <p:nvPr/>
        </p:nvGrpSpPr>
        <p:grpSpPr bwMode="auto">
          <a:xfrm>
            <a:off x="3962400" y="4343400"/>
            <a:ext cx="6553200" cy="1042988"/>
            <a:chOff x="1512" y="2012"/>
            <a:chExt cx="4128" cy="657"/>
          </a:xfrm>
        </p:grpSpPr>
        <p:sp>
          <p:nvSpPr>
            <p:cNvPr id="13334" name="Freeform 17"/>
            <p:cNvSpPr>
              <a:spLocks/>
            </p:cNvSpPr>
            <p:nvPr/>
          </p:nvSpPr>
          <p:spPr bwMode="auto">
            <a:xfrm>
              <a:off x="1512" y="2012"/>
              <a:ext cx="2365" cy="657"/>
            </a:xfrm>
            <a:custGeom>
              <a:avLst/>
              <a:gdLst>
                <a:gd name="T0" fmla="*/ 2364 w 2365"/>
                <a:gd name="T1" fmla="*/ 656 h 657"/>
                <a:gd name="T2" fmla="*/ 0 w 2365"/>
                <a:gd name="T3" fmla="*/ 324 h 657"/>
                <a:gd name="T4" fmla="*/ 2364 w 2365"/>
                <a:gd name="T5" fmla="*/ 0 h 657"/>
                <a:gd name="T6" fmla="*/ 2364 w 2365"/>
                <a:gd name="T7" fmla="*/ 656 h 6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65" h="657">
                  <a:moveTo>
                    <a:pt x="2364" y="656"/>
                  </a:moveTo>
                  <a:lnTo>
                    <a:pt x="0" y="324"/>
                  </a:lnTo>
                  <a:lnTo>
                    <a:pt x="2364" y="0"/>
                  </a:lnTo>
                  <a:lnTo>
                    <a:pt x="2364" y="656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35" name="Rectangle 18"/>
            <p:cNvSpPr>
              <a:spLocks noChangeArrowheads="1"/>
            </p:cNvSpPr>
            <p:nvPr/>
          </p:nvSpPr>
          <p:spPr bwMode="auto">
            <a:xfrm>
              <a:off x="3876" y="2012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47" tIns="41273" rIns="82547" bIns="41273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</p:grpSp>
      <p:sp>
        <p:nvSpPr>
          <p:cNvPr id="13327" name="Text Box 56"/>
          <p:cNvSpPr txBox="1">
            <a:spLocks noChangeArrowheads="1"/>
          </p:cNvSpPr>
          <p:nvPr/>
        </p:nvSpPr>
        <p:spPr bwMode="auto">
          <a:xfrm>
            <a:off x="7848601" y="4648200"/>
            <a:ext cx="2593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b="1">
                <a:latin typeface="Times New Roman" panose="02020603050405020304" pitchFamily="18" charset="0"/>
              </a:rPr>
              <a:t>Material Elements</a:t>
            </a:r>
          </a:p>
        </p:txBody>
      </p:sp>
      <p:sp>
        <p:nvSpPr>
          <p:cNvPr id="13328" name="Text Box 55"/>
          <p:cNvSpPr txBox="1">
            <a:spLocks noChangeArrowheads="1"/>
          </p:cNvSpPr>
          <p:nvPr/>
        </p:nvSpPr>
        <p:spPr bwMode="auto">
          <a:xfrm>
            <a:off x="8068463" y="3200401"/>
            <a:ext cx="19383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Manners and</a:t>
            </a:r>
          </a:p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Customs</a:t>
            </a:r>
          </a:p>
        </p:txBody>
      </p:sp>
      <p:sp>
        <p:nvSpPr>
          <p:cNvPr id="13329" name="Text Box 57"/>
          <p:cNvSpPr txBox="1">
            <a:spLocks noChangeArrowheads="1"/>
          </p:cNvSpPr>
          <p:nvPr/>
        </p:nvSpPr>
        <p:spPr bwMode="auto">
          <a:xfrm>
            <a:off x="8382000" y="5867400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b="1">
                <a:latin typeface="Times New Roman" panose="02020603050405020304" pitchFamily="18" charset="0"/>
              </a:rPr>
              <a:t>Aesthetics</a:t>
            </a:r>
          </a:p>
        </p:txBody>
      </p:sp>
      <p:sp>
        <p:nvSpPr>
          <p:cNvPr id="13330" name="Text Box 58"/>
          <p:cNvSpPr txBox="1">
            <a:spLocks noChangeArrowheads="1"/>
          </p:cNvSpPr>
          <p:nvPr/>
        </p:nvSpPr>
        <p:spPr bwMode="auto">
          <a:xfrm>
            <a:off x="5334001" y="5943600"/>
            <a:ext cx="152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b="1">
                <a:latin typeface="Times New Roman" panose="02020603050405020304" pitchFamily="18" charset="0"/>
              </a:rPr>
              <a:t>Education</a:t>
            </a:r>
          </a:p>
        </p:txBody>
      </p:sp>
      <p:sp>
        <p:nvSpPr>
          <p:cNvPr id="13331" name="Text Box 59"/>
          <p:cNvSpPr txBox="1">
            <a:spLocks noChangeArrowheads="1"/>
          </p:cNvSpPr>
          <p:nvPr/>
        </p:nvSpPr>
        <p:spPr bwMode="auto">
          <a:xfrm>
            <a:off x="1752601" y="5943600"/>
            <a:ext cx="253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b="1">
                <a:latin typeface="Times New Roman" panose="02020603050405020304" pitchFamily="18" charset="0"/>
              </a:rPr>
              <a:t>Social Institutions</a:t>
            </a:r>
          </a:p>
        </p:txBody>
      </p:sp>
      <p:sp>
        <p:nvSpPr>
          <p:cNvPr id="13332" name="Rectangle 48"/>
          <p:cNvSpPr>
            <a:spLocks noChangeArrowheads="1"/>
          </p:cNvSpPr>
          <p:nvPr/>
        </p:nvSpPr>
        <p:spPr bwMode="auto">
          <a:xfrm>
            <a:off x="2362200" y="3124200"/>
            <a:ext cx="3962400" cy="2209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graphicFrame>
        <p:nvGraphicFramePr>
          <p:cNvPr id="13333" name="Object 50"/>
          <p:cNvGraphicFramePr>
            <a:graphicFrameLocks noChangeAspect="1"/>
          </p:cNvGraphicFramePr>
          <p:nvPr/>
        </p:nvGraphicFramePr>
        <p:xfrm>
          <a:off x="2438401" y="2895600"/>
          <a:ext cx="37941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Clip" r:id="rId3" imgW="4533691" imgH="3486071" progId="MS_ClipArt_Gallery.2">
                  <p:embed/>
                </p:oleObj>
              </mc:Choice>
              <mc:Fallback>
                <p:oleObj name="Clip" r:id="rId3" imgW="4533691" imgH="3486071" progId="MS_ClipArt_Gallery.2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2895600"/>
                        <a:ext cx="3794125" cy="254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d-ID" b="1" i="0" dirty="0" smtClean="0"/>
              <a:t>Agama </a:t>
            </a:r>
            <a:r>
              <a:rPr lang="en-US" altLang="id-ID" b="1" i="0" dirty="0" err="1" smtClean="0"/>
              <a:t>Dominan</a:t>
            </a:r>
            <a:endParaRPr lang="en-US" altLang="id-ID" b="1" i="0" dirty="0" smtClean="0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FAC44-271A-492E-9D26-DF783A12522A}" type="slidenum">
              <a:rPr lang="en-US" altLang="id-ID"/>
              <a:pPr>
                <a:defRPr/>
              </a:pPr>
              <a:t>9</a:t>
            </a:fld>
            <a:endParaRPr lang="en-US" altLang="id-ID"/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3810000" y="2590801"/>
            <a:ext cx="6211888" cy="1965325"/>
            <a:chOff x="1512" y="1091"/>
            <a:chExt cx="3913" cy="1238"/>
          </a:xfrm>
        </p:grpSpPr>
        <p:sp>
          <p:nvSpPr>
            <p:cNvPr id="16412" name="Rectangle 4"/>
            <p:cNvSpPr>
              <a:spLocks noChangeArrowheads="1"/>
            </p:cNvSpPr>
            <p:nvPr/>
          </p:nvSpPr>
          <p:spPr bwMode="auto">
            <a:xfrm>
              <a:off x="3640" y="1091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  <p:sp>
          <p:nvSpPr>
            <p:cNvPr id="16413" name="Freeform 5"/>
            <p:cNvSpPr>
              <a:spLocks/>
            </p:cNvSpPr>
            <p:nvPr/>
          </p:nvSpPr>
          <p:spPr bwMode="auto">
            <a:xfrm>
              <a:off x="1512" y="1104"/>
              <a:ext cx="2125" cy="1225"/>
            </a:xfrm>
            <a:custGeom>
              <a:avLst/>
              <a:gdLst>
                <a:gd name="T0" fmla="*/ 2124 w 2125"/>
                <a:gd name="T1" fmla="*/ 0 h 1225"/>
                <a:gd name="T2" fmla="*/ 2124 w 2125"/>
                <a:gd name="T3" fmla="*/ 648 h 1225"/>
                <a:gd name="T4" fmla="*/ 0 w 2125"/>
                <a:gd name="T5" fmla="*/ 1224 h 1225"/>
                <a:gd name="T6" fmla="*/ 2124 w 2125"/>
                <a:gd name="T7" fmla="*/ 0 h 12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5" h="1225">
                  <a:moveTo>
                    <a:pt x="2124" y="0"/>
                  </a:moveTo>
                  <a:lnTo>
                    <a:pt x="2124" y="648"/>
                  </a:lnTo>
                  <a:lnTo>
                    <a:pt x="0" y="1224"/>
                  </a:lnTo>
                  <a:lnTo>
                    <a:pt x="2124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4" name="Freeform 6"/>
            <p:cNvSpPr>
              <a:spLocks/>
            </p:cNvSpPr>
            <p:nvPr/>
          </p:nvSpPr>
          <p:spPr bwMode="auto">
            <a:xfrm>
              <a:off x="1516" y="1744"/>
              <a:ext cx="3909" cy="585"/>
            </a:xfrm>
            <a:custGeom>
              <a:avLst/>
              <a:gdLst>
                <a:gd name="T0" fmla="*/ 3908 w 3909"/>
                <a:gd name="T1" fmla="*/ 0 h 585"/>
                <a:gd name="T2" fmla="*/ 0 w 3909"/>
                <a:gd name="T3" fmla="*/ 584 h 585"/>
                <a:gd name="T4" fmla="*/ 2130 w 3909"/>
                <a:gd name="T5" fmla="*/ 0 h 585"/>
                <a:gd name="T6" fmla="*/ 3908 w 3909"/>
                <a:gd name="T7" fmla="*/ 0 h 5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09" h="585">
                  <a:moveTo>
                    <a:pt x="3908" y="0"/>
                  </a:moveTo>
                  <a:lnTo>
                    <a:pt x="0" y="584"/>
                  </a:lnTo>
                  <a:lnTo>
                    <a:pt x="2130" y="0"/>
                  </a:lnTo>
                  <a:lnTo>
                    <a:pt x="3908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3505200" y="3962401"/>
            <a:ext cx="6216650" cy="2022475"/>
            <a:chOff x="1488" y="2327"/>
            <a:chExt cx="3916" cy="1274"/>
          </a:xfrm>
        </p:grpSpPr>
        <p:sp>
          <p:nvSpPr>
            <p:cNvPr id="16409" name="Rectangle 8"/>
            <p:cNvSpPr>
              <a:spLocks noChangeArrowheads="1"/>
            </p:cNvSpPr>
            <p:nvPr/>
          </p:nvSpPr>
          <p:spPr bwMode="auto">
            <a:xfrm>
              <a:off x="3640" y="2941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  <p:sp>
          <p:nvSpPr>
            <p:cNvPr id="16410" name="Freeform 9"/>
            <p:cNvSpPr>
              <a:spLocks/>
            </p:cNvSpPr>
            <p:nvPr/>
          </p:nvSpPr>
          <p:spPr bwMode="auto">
            <a:xfrm>
              <a:off x="1520" y="2327"/>
              <a:ext cx="2117" cy="1274"/>
            </a:xfrm>
            <a:custGeom>
              <a:avLst/>
              <a:gdLst>
                <a:gd name="T0" fmla="*/ 2116 w 2117"/>
                <a:gd name="T1" fmla="*/ 1273 h 1274"/>
                <a:gd name="T2" fmla="*/ 2116 w 2117"/>
                <a:gd name="T3" fmla="*/ 625 h 1274"/>
                <a:gd name="T4" fmla="*/ 0 w 2117"/>
                <a:gd name="T5" fmla="*/ 0 h 1274"/>
                <a:gd name="T6" fmla="*/ 2116 w 2117"/>
                <a:gd name="T7" fmla="*/ 1273 h 12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" h="1274">
                  <a:moveTo>
                    <a:pt x="2116" y="1273"/>
                  </a:moveTo>
                  <a:lnTo>
                    <a:pt x="2116" y="625"/>
                  </a:lnTo>
                  <a:lnTo>
                    <a:pt x="0" y="0"/>
                  </a:lnTo>
                  <a:lnTo>
                    <a:pt x="2116" y="1273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1" name="Freeform 10"/>
            <p:cNvSpPr>
              <a:spLocks/>
            </p:cNvSpPr>
            <p:nvPr/>
          </p:nvSpPr>
          <p:spPr bwMode="auto">
            <a:xfrm>
              <a:off x="1488" y="2327"/>
              <a:ext cx="3913" cy="626"/>
            </a:xfrm>
            <a:custGeom>
              <a:avLst/>
              <a:gdLst>
                <a:gd name="T0" fmla="*/ 3912 w 3913"/>
                <a:gd name="T1" fmla="*/ 625 h 626"/>
                <a:gd name="T2" fmla="*/ 0 w 3913"/>
                <a:gd name="T3" fmla="*/ 0 h 626"/>
                <a:gd name="T4" fmla="*/ 2140 w 3913"/>
                <a:gd name="T5" fmla="*/ 625 h 626"/>
                <a:gd name="T6" fmla="*/ 3912 w 3913"/>
                <a:gd name="T7" fmla="*/ 625 h 6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13" h="626">
                  <a:moveTo>
                    <a:pt x="3912" y="625"/>
                  </a:moveTo>
                  <a:lnTo>
                    <a:pt x="0" y="0"/>
                  </a:lnTo>
                  <a:lnTo>
                    <a:pt x="2140" y="625"/>
                  </a:lnTo>
                  <a:lnTo>
                    <a:pt x="3912" y="625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6390" name="Group 11"/>
          <p:cNvGrpSpPr>
            <a:grpSpLocks/>
          </p:cNvGrpSpPr>
          <p:nvPr/>
        </p:nvGrpSpPr>
        <p:grpSpPr bwMode="auto">
          <a:xfrm>
            <a:off x="2590800" y="3429000"/>
            <a:ext cx="4267200" cy="3124200"/>
            <a:chOff x="920" y="2328"/>
            <a:chExt cx="2372" cy="1654"/>
          </a:xfrm>
        </p:grpSpPr>
        <p:sp>
          <p:nvSpPr>
            <p:cNvPr id="16406" name="Freeform 12"/>
            <p:cNvSpPr>
              <a:spLocks/>
            </p:cNvSpPr>
            <p:nvPr/>
          </p:nvSpPr>
          <p:spPr bwMode="auto">
            <a:xfrm>
              <a:off x="936" y="2328"/>
              <a:ext cx="602" cy="1649"/>
            </a:xfrm>
            <a:custGeom>
              <a:avLst/>
              <a:gdLst>
                <a:gd name="T0" fmla="*/ 594 w 602"/>
                <a:gd name="T1" fmla="*/ 1648 h 1649"/>
                <a:gd name="T2" fmla="*/ 601 w 602"/>
                <a:gd name="T3" fmla="*/ 992 h 1649"/>
                <a:gd name="T4" fmla="*/ 0 w 602"/>
                <a:gd name="T5" fmla="*/ 0 h 1649"/>
                <a:gd name="T6" fmla="*/ 594 w 602"/>
                <a:gd name="T7" fmla="*/ 1648 h 16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2" h="1649">
                  <a:moveTo>
                    <a:pt x="594" y="1648"/>
                  </a:moveTo>
                  <a:lnTo>
                    <a:pt x="601" y="992"/>
                  </a:lnTo>
                  <a:lnTo>
                    <a:pt x="0" y="0"/>
                  </a:lnTo>
                  <a:lnTo>
                    <a:pt x="594" y="1648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7" name="Freeform 13"/>
            <p:cNvSpPr>
              <a:spLocks/>
            </p:cNvSpPr>
            <p:nvPr/>
          </p:nvSpPr>
          <p:spPr bwMode="auto">
            <a:xfrm>
              <a:off x="920" y="2328"/>
              <a:ext cx="2368" cy="993"/>
            </a:xfrm>
            <a:custGeom>
              <a:avLst/>
              <a:gdLst>
                <a:gd name="T0" fmla="*/ 2367 w 2368"/>
                <a:gd name="T1" fmla="*/ 992 h 993"/>
                <a:gd name="T2" fmla="*/ 0 w 2368"/>
                <a:gd name="T3" fmla="*/ 0 h 993"/>
                <a:gd name="T4" fmla="*/ 600 w 2368"/>
                <a:gd name="T5" fmla="*/ 992 h 993"/>
                <a:gd name="T6" fmla="*/ 2367 w 2368"/>
                <a:gd name="T7" fmla="*/ 992 h 9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68" h="993">
                  <a:moveTo>
                    <a:pt x="2367" y="992"/>
                  </a:moveTo>
                  <a:lnTo>
                    <a:pt x="0" y="0"/>
                  </a:lnTo>
                  <a:lnTo>
                    <a:pt x="600" y="992"/>
                  </a:lnTo>
                  <a:lnTo>
                    <a:pt x="2367" y="992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8" name="Rectangle 14"/>
            <p:cNvSpPr>
              <a:spLocks noChangeArrowheads="1"/>
            </p:cNvSpPr>
            <p:nvPr/>
          </p:nvSpPr>
          <p:spPr bwMode="auto">
            <a:xfrm>
              <a:off x="1528" y="3325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6391" name="Group 15"/>
          <p:cNvGrpSpPr>
            <a:grpSpLocks/>
          </p:cNvGrpSpPr>
          <p:nvPr/>
        </p:nvGrpSpPr>
        <p:grpSpPr bwMode="auto">
          <a:xfrm>
            <a:off x="3505200" y="3810000"/>
            <a:ext cx="6553200" cy="1042988"/>
            <a:chOff x="1512" y="2012"/>
            <a:chExt cx="4128" cy="657"/>
          </a:xfrm>
        </p:grpSpPr>
        <p:sp>
          <p:nvSpPr>
            <p:cNvPr id="16404" name="Freeform 16"/>
            <p:cNvSpPr>
              <a:spLocks/>
            </p:cNvSpPr>
            <p:nvPr/>
          </p:nvSpPr>
          <p:spPr bwMode="auto">
            <a:xfrm>
              <a:off x="1512" y="2012"/>
              <a:ext cx="2365" cy="657"/>
            </a:xfrm>
            <a:custGeom>
              <a:avLst/>
              <a:gdLst>
                <a:gd name="T0" fmla="*/ 2364 w 2365"/>
                <a:gd name="T1" fmla="*/ 656 h 657"/>
                <a:gd name="T2" fmla="*/ 0 w 2365"/>
                <a:gd name="T3" fmla="*/ 324 h 657"/>
                <a:gd name="T4" fmla="*/ 2364 w 2365"/>
                <a:gd name="T5" fmla="*/ 0 h 657"/>
                <a:gd name="T6" fmla="*/ 2364 w 2365"/>
                <a:gd name="T7" fmla="*/ 656 h 6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65" h="657">
                  <a:moveTo>
                    <a:pt x="2364" y="656"/>
                  </a:moveTo>
                  <a:lnTo>
                    <a:pt x="0" y="324"/>
                  </a:lnTo>
                  <a:lnTo>
                    <a:pt x="2364" y="0"/>
                  </a:lnTo>
                  <a:lnTo>
                    <a:pt x="2364" y="656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5" name="Rectangle 17"/>
            <p:cNvSpPr>
              <a:spLocks noChangeArrowheads="1"/>
            </p:cNvSpPr>
            <p:nvPr/>
          </p:nvSpPr>
          <p:spPr bwMode="auto">
            <a:xfrm>
              <a:off x="3876" y="2012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6392" name="Group 18"/>
          <p:cNvGrpSpPr>
            <a:grpSpLocks/>
          </p:cNvGrpSpPr>
          <p:nvPr/>
        </p:nvGrpSpPr>
        <p:grpSpPr bwMode="auto">
          <a:xfrm>
            <a:off x="3200401" y="2133601"/>
            <a:ext cx="3770313" cy="2308225"/>
            <a:chOff x="913" y="875"/>
            <a:chExt cx="2375" cy="1454"/>
          </a:xfrm>
        </p:grpSpPr>
        <p:sp>
          <p:nvSpPr>
            <p:cNvPr id="16401" name="Rectangle 19"/>
            <p:cNvSpPr>
              <a:spLocks noChangeArrowheads="1"/>
            </p:cNvSpPr>
            <p:nvPr/>
          </p:nvSpPr>
          <p:spPr bwMode="auto">
            <a:xfrm>
              <a:off x="1520" y="875"/>
              <a:ext cx="1764" cy="657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/>
            <a:lstStyle>
              <a:lvl1pPr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739775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endParaRPr lang="id-ID" altLang="id-ID" b="1">
                <a:solidFill>
                  <a:srgbClr val="000000"/>
                </a:solidFill>
              </a:endParaRPr>
            </a:p>
          </p:txBody>
        </p:sp>
        <p:sp>
          <p:nvSpPr>
            <p:cNvPr id="16402" name="Freeform 20"/>
            <p:cNvSpPr>
              <a:spLocks/>
            </p:cNvSpPr>
            <p:nvPr/>
          </p:nvSpPr>
          <p:spPr bwMode="auto">
            <a:xfrm>
              <a:off x="916" y="888"/>
              <a:ext cx="601" cy="1441"/>
            </a:xfrm>
            <a:custGeom>
              <a:avLst/>
              <a:gdLst>
                <a:gd name="T0" fmla="*/ 600 w 601"/>
                <a:gd name="T1" fmla="*/ 0 h 1441"/>
                <a:gd name="T2" fmla="*/ 600 w 601"/>
                <a:gd name="T3" fmla="*/ 647 h 1441"/>
                <a:gd name="T4" fmla="*/ 0 w 601"/>
                <a:gd name="T5" fmla="*/ 1440 h 1441"/>
                <a:gd name="T6" fmla="*/ 600 w 601"/>
                <a:gd name="T7" fmla="*/ 0 h 1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1" h="1441">
                  <a:moveTo>
                    <a:pt x="600" y="0"/>
                  </a:moveTo>
                  <a:lnTo>
                    <a:pt x="600" y="647"/>
                  </a:lnTo>
                  <a:lnTo>
                    <a:pt x="0" y="1440"/>
                  </a:lnTo>
                  <a:lnTo>
                    <a:pt x="600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3" name="Freeform 21"/>
            <p:cNvSpPr>
              <a:spLocks/>
            </p:cNvSpPr>
            <p:nvPr/>
          </p:nvSpPr>
          <p:spPr bwMode="auto">
            <a:xfrm>
              <a:off x="913" y="1535"/>
              <a:ext cx="2375" cy="794"/>
            </a:xfrm>
            <a:custGeom>
              <a:avLst/>
              <a:gdLst>
                <a:gd name="T0" fmla="*/ 2374 w 2375"/>
                <a:gd name="T1" fmla="*/ 0 h 794"/>
                <a:gd name="T2" fmla="*/ 0 w 2375"/>
                <a:gd name="T3" fmla="*/ 793 h 794"/>
                <a:gd name="T4" fmla="*/ 607 w 2375"/>
                <a:gd name="T5" fmla="*/ 1 h 794"/>
                <a:gd name="T6" fmla="*/ 2374 w 2375"/>
                <a:gd name="T7" fmla="*/ 0 h 7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75" h="794">
                  <a:moveTo>
                    <a:pt x="2374" y="0"/>
                  </a:moveTo>
                  <a:lnTo>
                    <a:pt x="0" y="793"/>
                  </a:lnTo>
                  <a:lnTo>
                    <a:pt x="607" y="1"/>
                  </a:lnTo>
                  <a:lnTo>
                    <a:pt x="2374" y="0"/>
                  </a:lnTo>
                </a:path>
              </a:pathLst>
            </a:custGeom>
            <a:gradFill rotWithShape="0">
              <a:gsLst>
                <a:gs pos="0">
                  <a:srgbClr val="EF9100"/>
                </a:gs>
                <a:gs pos="100000">
                  <a:srgbClr val="F5BD66"/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393" name="Rectangle 22"/>
          <p:cNvSpPr>
            <a:spLocks noChangeArrowheads="1"/>
          </p:cNvSpPr>
          <p:nvPr/>
        </p:nvSpPr>
        <p:spPr bwMode="auto">
          <a:xfrm>
            <a:off x="2590800" y="3200400"/>
            <a:ext cx="2590800" cy="2057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6394" name="Text Box 23"/>
          <p:cNvSpPr txBox="1">
            <a:spLocks noChangeArrowheads="1"/>
          </p:cNvSpPr>
          <p:nvPr/>
        </p:nvSpPr>
        <p:spPr bwMode="auto">
          <a:xfrm>
            <a:off x="4721225" y="2362200"/>
            <a:ext cx="175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Christianity</a:t>
            </a:r>
            <a:endParaRPr lang="en-US" altLang="id-ID" sz="1400" b="1"/>
          </a:p>
        </p:txBody>
      </p:sp>
      <p:sp>
        <p:nvSpPr>
          <p:cNvPr id="16395" name="Text Box 24"/>
          <p:cNvSpPr txBox="1">
            <a:spLocks noChangeArrowheads="1"/>
          </p:cNvSpPr>
          <p:nvPr/>
        </p:nvSpPr>
        <p:spPr bwMode="auto">
          <a:xfrm>
            <a:off x="8156576" y="2819400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Islam</a:t>
            </a:r>
          </a:p>
        </p:txBody>
      </p:sp>
      <p:sp>
        <p:nvSpPr>
          <p:cNvPr id="16396" name="Text Box 25"/>
          <p:cNvSpPr txBox="1">
            <a:spLocks noChangeArrowheads="1"/>
          </p:cNvSpPr>
          <p:nvPr/>
        </p:nvSpPr>
        <p:spPr bwMode="auto">
          <a:xfrm>
            <a:off x="7948613" y="4038600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Hinduism</a:t>
            </a:r>
            <a:endParaRPr lang="en-US" altLang="id-ID" sz="1400" b="1"/>
          </a:p>
        </p:txBody>
      </p:sp>
      <p:sp>
        <p:nvSpPr>
          <p:cNvPr id="16397" name="Text Box 26"/>
          <p:cNvSpPr txBox="1">
            <a:spLocks noChangeArrowheads="1"/>
          </p:cNvSpPr>
          <p:nvPr/>
        </p:nvSpPr>
        <p:spPr bwMode="auto">
          <a:xfrm>
            <a:off x="7599363" y="5181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Buddhism</a:t>
            </a:r>
          </a:p>
        </p:txBody>
      </p:sp>
      <p:sp>
        <p:nvSpPr>
          <p:cNvPr id="16398" name="Text Box 27"/>
          <p:cNvSpPr txBox="1">
            <a:spLocks noChangeArrowheads="1"/>
          </p:cNvSpPr>
          <p:nvPr/>
        </p:nvSpPr>
        <p:spPr bwMode="auto">
          <a:xfrm>
            <a:off x="4022725" y="5680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id-ID" altLang="id-ID">
              <a:latin typeface="Times New Roman" panose="02020603050405020304" pitchFamily="18" charset="0"/>
            </a:endParaRPr>
          </a:p>
        </p:txBody>
      </p:sp>
      <p:sp>
        <p:nvSpPr>
          <p:cNvPr id="16399" name="Text Box 28"/>
          <p:cNvSpPr txBox="1">
            <a:spLocks noChangeArrowheads="1"/>
          </p:cNvSpPr>
          <p:nvPr/>
        </p:nvSpPr>
        <p:spPr bwMode="auto">
          <a:xfrm>
            <a:off x="4300539" y="5715000"/>
            <a:ext cx="199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id-ID" b="1">
                <a:latin typeface="Times New Roman" panose="02020603050405020304" pitchFamily="18" charset="0"/>
              </a:rPr>
              <a:t>Confucianism</a:t>
            </a:r>
            <a:endParaRPr lang="en-US" altLang="id-ID" sz="1400" b="1"/>
          </a:p>
        </p:txBody>
      </p:sp>
      <p:graphicFrame>
        <p:nvGraphicFramePr>
          <p:cNvPr id="16400" name="Object 30"/>
          <p:cNvGraphicFramePr>
            <a:graphicFrameLocks noChangeAspect="1"/>
          </p:cNvGraphicFramePr>
          <p:nvPr/>
        </p:nvGraphicFramePr>
        <p:xfrm>
          <a:off x="2514601" y="3124200"/>
          <a:ext cx="2633663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Clip" r:id="rId3" imgW="3286125" imgH="3038475" progId="MS_ClipArt_Gallery.2">
                  <p:embed/>
                </p:oleObj>
              </mc:Choice>
              <mc:Fallback>
                <p:oleObj name="Clip" r:id="rId3" imgW="3286125" imgH="3038475" progId="MS_ClipArt_Gallery.2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3124200"/>
                        <a:ext cx="2633663" cy="228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397</TotalTime>
  <Words>755</Words>
  <Application>Microsoft Office PowerPoint</Application>
  <PresentationFormat>Widescreen</PresentationFormat>
  <Paragraphs>177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Corbel</vt:lpstr>
      <vt:lpstr>Tahoma</vt:lpstr>
      <vt:lpstr>Times New Roman</vt:lpstr>
      <vt:lpstr>Basis</vt:lpstr>
      <vt:lpstr>Clip</vt:lpstr>
      <vt:lpstr>PowerPoint Presentation</vt:lpstr>
      <vt:lpstr>PowerPoint Presentation</vt:lpstr>
      <vt:lpstr>Definisi Budaya</vt:lpstr>
      <vt:lpstr>Definisi Budaya</vt:lpstr>
      <vt:lpstr>Karakteristik Budaya</vt:lpstr>
      <vt:lpstr>Akulturasi</vt:lpstr>
      <vt:lpstr>High- versus Low-Context Cultures</vt:lpstr>
      <vt:lpstr>Elemen Budaya</vt:lpstr>
      <vt:lpstr>Agama Dominan</vt:lpstr>
      <vt:lpstr>Elemen Materi Terkait Budaya</vt:lpstr>
      <vt:lpstr>Estetika</vt:lpstr>
      <vt:lpstr>Pendidikan</vt:lpstr>
      <vt:lpstr>Kelembagaan Sosial</vt:lpstr>
      <vt:lpstr>Kebudayaan</vt:lpstr>
      <vt:lpstr>Model Silang Budaya</vt:lpstr>
      <vt:lpstr>Dimensi Budaya</vt:lpstr>
      <vt:lpstr>PowerPoint Presentation</vt:lpstr>
      <vt:lpstr>Budaya dan Kebijakan Publik</vt:lpstr>
      <vt:lpstr>Budaya Yang Berpengaruh</vt:lpstr>
      <vt:lpstr>Pengaruh Budaya</vt:lpstr>
      <vt:lpstr>Representasi Budaya</vt:lpstr>
      <vt:lpstr>Contoh Argumen Dari Budaya Berbeda</vt:lpstr>
      <vt:lpstr>PowerPoint Presentation</vt:lpstr>
      <vt:lpstr>Dengan Demikian</vt:lpstr>
      <vt:lpstr>Good Luck</vt:lpstr>
    </vt:vector>
  </TitlesOfParts>
  <Company>FSU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FSU</dc:creator>
  <cp:lastModifiedBy>user</cp:lastModifiedBy>
  <cp:revision>50</cp:revision>
  <cp:lastPrinted>1601-01-01T00:00:00Z</cp:lastPrinted>
  <dcterms:created xsi:type="dcterms:W3CDTF">2004-02-02T19:58:44Z</dcterms:created>
  <dcterms:modified xsi:type="dcterms:W3CDTF">2019-05-04T10:22:10Z</dcterms:modified>
</cp:coreProperties>
</file>