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303" r:id="rId4"/>
    <p:sldId id="258" r:id="rId5"/>
    <p:sldId id="301" r:id="rId6"/>
    <p:sldId id="266" r:id="rId7"/>
    <p:sldId id="302" r:id="rId8"/>
    <p:sldId id="304" r:id="rId9"/>
    <p:sldId id="259" r:id="rId10"/>
    <p:sldId id="270" r:id="rId11"/>
    <p:sldId id="271" r:id="rId12"/>
    <p:sldId id="305" r:id="rId13"/>
    <p:sldId id="261" r:id="rId14"/>
    <p:sldId id="310" r:id="rId15"/>
    <p:sldId id="278" r:id="rId16"/>
    <p:sldId id="279" r:id="rId17"/>
    <p:sldId id="280" r:id="rId18"/>
    <p:sldId id="281" r:id="rId19"/>
    <p:sldId id="306" r:id="rId20"/>
    <p:sldId id="262" r:id="rId21"/>
    <p:sldId id="282" r:id="rId22"/>
    <p:sldId id="283" r:id="rId23"/>
    <p:sldId id="284" r:id="rId24"/>
    <p:sldId id="285" r:id="rId25"/>
    <p:sldId id="307" r:id="rId26"/>
    <p:sldId id="263" r:id="rId27"/>
    <p:sldId id="286" r:id="rId28"/>
    <p:sldId id="287" r:id="rId29"/>
    <p:sldId id="288" r:id="rId30"/>
    <p:sldId id="289" r:id="rId31"/>
    <p:sldId id="299" r:id="rId32"/>
    <p:sldId id="308" r:id="rId33"/>
    <p:sldId id="264" r:id="rId34"/>
    <p:sldId id="290" r:id="rId35"/>
    <p:sldId id="311" r:id="rId36"/>
    <p:sldId id="309" r:id="rId37"/>
    <p:sldId id="265" r:id="rId38"/>
    <p:sldId id="294" r:id="rId39"/>
    <p:sldId id="295" r:id="rId40"/>
    <p:sldId id="29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275533-A465-4111-87FF-F27303EB6E95}" type="datetimeFigureOut">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83780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275533-A465-4111-87FF-F27303EB6E95}" type="datetimeFigureOut">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147170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275533-A465-4111-87FF-F27303EB6E95}" type="datetimeFigureOut">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201229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275533-A465-4111-87FF-F27303EB6E95}" type="datetimeFigureOut">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324200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275533-A465-4111-87FF-F27303EB6E95}" type="datetimeFigureOut">
              <a:rPr lang="en-GB" smtClean="0"/>
              <a:t>30/09/2018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194352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275533-A465-4111-87FF-F27303EB6E95}" type="datetimeFigureOut">
              <a:rPr lang="en-GB" smtClean="0"/>
              <a:t>30/09/2018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320616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275533-A465-4111-87FF-F27303EB6E95}" type="datetimeFigureOut">
              <a:rPr lang="en-GB" smtClean="0"/>
              <a:t>30/09/2018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159819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275533-A465-4111-87FF-F27303EB6E95}" type="datetimeFigureOut">
              <a:rPr lang="en-GB" smtClean="0"/>
              <a:t>30/09/2018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11027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75533-A465-4111-87FF-F27303EB6E95}" type="datetimeFigureOut">
              <a:rPr lang="en-GB" smtClean="0"/>
              <a:t>30/09/2018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153687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275533-A465-4111-87FF-F27303EB6E95}" type="datetimeFigureOut">
              <a:rPr lang="en-GB" smtClean="0"/>
              <a:t>30/09/2018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31389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275533-A465-4111-87FF-F27303EB6E95}" type="datetimeFigureOut">
              <a:rPr lang="en-GB" smtClean="0"/>
              <a:t>30/09/2018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3BAC9-55EA-4496-A09D-63003F8072B7}" type="slidenum">
              <a:rPr lang="en-GB" smtClean="0"/>
              <a:t>‹#›</a:t>
            </a:fld>
            <a:endParaRPr lang="en-GB"/>
          </a:p>
        </p:txBody>
      </p:sp>
    </p:spTree>
    <p:extLst>
      <p:ext uri="{BB962C8B-B14F-4D97-AF65-F5344CB8AC3E}">
        <p14:creationId xmlns:p14="http://schemas.microsoft.com/office/powerpoint/2010/main" val="217092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75533-A465-4111-87FF-F27303EB6E95}" type="datetimeFigureOut">
              <a:rPr lang="en-GB" smtClean="0"/>
              <a:t>30/09/2018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3BAC9-55EA-4496-A09D-63003F8072B7}" type="slidenum">
              <a:rPr lang="en-GB" smtClean="0"/>
              <a:t>‹#›</a:t>
            </a:fld>
            <a:endParaRPr lang="en-GB"/>
          </a:p>
        </p:txBody>
      </p:sp>
    </p:spTree>
    <p:extLst>
      <p:ext uri="{BB962C8B-B14F-4D97-AF65-F5344CB8AC3E}">
        <p14:creationId xmlns:p14="http://schemas.microsoft.com/office/powerpoint/2010/main" val="10885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768" y="1122363"/>
            <a:ext cx="11281718" cy="2387600"/>
          </a:xfrm>
        </p:spPr>
        <p:txBody>
          <a:bodyPr>
            <a:normAutofit fontScale="90000"/>
          </a:bodyPr>
          <a:lstStyle/>
          <a:p>
            <a:r>
              <a:rPr lang="en-GB" b="1" dirty="0" smtClean="0"/>
              <a:t>CHANCE MANAGEMENT AND ORGANIZATIONAL CULTURE </a:t>
            </a:r>
            <a:br>
              <a:rPr lang="en-GB" b="1" dirty="0" smtClean="0"/>
            </a:br>
            <a:r>
              <a:rPr lang="en-GB" sz="4400" b="1" dirty="0" smtClean="0"/>
              <a:t>(MANAJEMEN PERUBAHAN DAN BUDAYA ORGANISASI)</a:t>
            </a:r>
            <a:endParaRPr lang="en-GB" sz="4400" b="1" dirty="0"/>
          </a:p>
        </p:txBody>
      </p:sp>
      <p:sp>
        <p:nvSpPr>
          <p:cNvPr id="3" name="Subtitle 2"/>
          <p:cNvSpPr>
            <a:spLocks noGrp="1"/>
          </p:cNvSpPr>
          <p:nvPr>
            <p:ph type="subTitle" idx="1"/>
          </p:nvPr>
        </p:nvSpPr>
        <p:spPr>
          <a:xfrm>
            <a:off x="1524000" y="4306373"/>
            <a:ext cx="9144000" cy="2082070"/>
          </a:xfrm>
        </p:spPr>
        <p:txBody>
          <a:bodyPr/>
          <a:lstStyle/>
          <a:p>
            <a:endParaRPr lang="en-GB" dirty="0" smtClean="0"/>
          </a:p>
          <a:p>
            <a:r>
              <a:rPr lang="en-GB" sz="4000" i="1" dirty="0" smtClean="0"/>
              <a:t>Team Teaching</a:t>
            </a:r>
            <a:endParaRPr lang="en-GB" sz="4000" i="1" dirty="0"/>
          </a:p>
        </p:txBody>
      </p:sp>
    </p:spTree>
    <p:extLst>
      <p:ext uri="{BB962C8B-B14F-4D97-AF65-F5344CB8AC3E}">
        <p14:creationId xmlns:p14="http://schemas.microsoft.com/office/powerpoint/2010/main" val="792948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dirty="0" smtClean="0"/>
              <a:t>Espoused Beliefs and Values</a:t>
            </a:r>
          </a:p>
          <a:p>
            <a:pPr lvl="1">
              <a:buFont typeface="Wingdings" panose="05000000000000000000" pitchFamily="2" charset="2"/>
              <a:buChar char="ü"/>
            </a:pPr>
            <a:r>
              <a:rPr lang="en-US" dirty="0" smtClean="0"/>
              <a:t>reflects </a:t>
            </a:r>
            <a:r>
              <a:rPr lang="en-US" dirty="0"/>
              <a:t>someone’s original beliefs </a:t>
            </a:r>
            <a:r>
              <a:rPr lang="en-US" dirty="0" smtClean="0"/>
              <a:t>and values</a:t>
            </a:r>
            <a:r>
              <a:rPr lang="en-US" dirty="0"/>
              <a:t>, </a:t>
            </a:r>
            <a:endParaRPr lang="en-US" dirty="0" smtClean="0"/>
          </a:p>
          <a:p>
            <a:pPr lvl="1">
              <a:buFont typeface="Wingdings" panose="05000000000000000000" pitchFamily="2" charset="2"/>
              <a:buChar char="ü"/>
            </a:pPr>
            <a:r>
              <a:rPr lang="en-US" dirty="0" smtClean="0"/>
              <a:t>their </a:t>
            </a:r>
            <a:r>
              <a:rPr lang="en-US" dirty="0"/>
              <a:t>sense of what ought to be, as distinct from what </a:t>
            </a:r>
            <a:r>
              <a:rPr lang="en-US" dirty="0" smtClean="0"/>
              <a:t>is</a:t>
            </a:r>
            <a:endParaRPr lang="en-GB" dirty="0" smtClean="0"/>
          </a:p>
          <a:p>
            <a:r>
              <a:rPr lang="en-US" dirty="0"/>
              <a:t>Not all beliefs and values undergo such transformation. </a:t>
            </a:r>
            <a:endParaRPr lang="en-US" dirty="0" smtClean="0"/>
          </a:p>
          <a:p>
            <a:pPr lvl="1">
              <a:buFont typeface="Wingdings" panose="05000000000000000000" pitchFamily="2" charset="2"/>
              <a:buChar char="ü"/>
            </a:pPr>
            <a:r>
              <a:rPr lang="en-US" dirty="0" smtClean="0"/>
              <a:t>First of all</a:t>
            </a:r>
            <a:r>
              <a:rPr lang="en-US" dirty="0"/>
              <a:t>, the solution based on a given value may not work </a:t>
            </a:r>
            <a:r>
              <a:rPr lang="en-US" dirty="0" smtClean="0"/>
              <a:t>reliably</a:t>
            </a:r>
          </a:p>
          <a:p>
            <a:pPr lvl="1">
              <a:buFont typeface="Wingdings" panose="05000000000000000000" pitchFamily="2" charset="2"/>
              <a:buChar char="ü"/>
            </a:pPr>
            <a:r>
              <a:rPr lang="en-GB" dirty="0" smtClean="0"/>
              <a:t>Second</a:t>
            </a:r>
            <a:r>
              <a:rPr lang="en-GB" dirty="0"/>
              <a:t>, certain value </a:t>
            </a:r>
            <a:r>
              <a:rPr lang="en-GB" dirty="0" smtClean="0"/>
              <a:t>domains </a:t>
            </a:r>
            <a:r>
              <a:rPr lang="en-US" dirty="0" smtClean="0"/>
              <a:t>may </a:t>
            </a:r>
            <a:r>
              <a:rPr lang="en-US" dirty="0"/>
              <a:t>not be testable at all</a:t>
            </a:r>
            <a:endParaRPr lang="en-GB" b="1" dirty="0"/>
          </a:p>
          <a:p>
            <a:r>
              <a:rPr lang="en-US" dirty="0"/>
              <a:t>Beliefs and values </a:t>
            </a:r>
            <a:r>
              <a:rPr lang="en-US" dirty="0" smtClean="0"/>
              <a:t>will </a:t>
            </a:r>
            <a:r>
              <a:rPr lang="en-US" dirty="0"/>
              <a:t>predict much </a:t>
            </a:r>
            <a:r>
              <a:rPr lang="en-US" dirty="0" smtClean="0"/>
              <a:t>of the </a:t>
            </a:r>
            <a:r>
              <a:rPr lang="en-US" dirty="0"/>
              <a:t>behavior that can be observed at the artifacts </a:t>
            </a:r>
            <a:r>
              <a:rPr lang="en-US" dirty="0" smtClean="0"/>
              <a:t>level</a:t>
            </a:r>
          </a:p>
          <a:p>
            <a:r>
              <a:rPr lang="en-US" dirty="0"/>
              <a:t>If the espoused beliefs and values are reasonably congruent </a:t>
            </a:r>
            <a:r>
              <a:rPr lang="en-US" dirty="0" smtClean="0"/>
              <a:t>with the </a:t>
            </a:r>
            <a:r>
              <a:rPr lang="en-US" dirty="0"/>
              <a:t>underlying </a:t>
            </a:r>
            <a:r>
              <a:rPr lang="en-US" dirty="0" smtClean="0"/>
              <a:t>assumptions</a:t>
            </a:r>
          </a:p>
          <a:p>
            <a:pPr lvl="1">
              <a:buFont typeface="Wingdings" panose="05000000000000000000" pitchFamily="2" charset="2"/>
              <a:buChar char="ü"/>
            </a:pPr>
            <a:r>
              <a:rPr lang="en-US" dirty="0" smtClean="0"/>
              <a:t>then </a:t>
            </a:r>
            <a:r>
              <a:rPr lang="en-US" dirty="0"/>
              <a:t>the articulation of those </a:t>
            </a:r>
            <a:r>
              <a:rPr lang="en-US" dirty="0" smtClean="0"/>
              <a:t>values</a:t>
            </a:r>
          </a:p>
          <a:p>
            <a:pPr lvl="1">
              <a:buFont typeface="Wingdings" panose="05000000000000000000" pitchFamily="2" charset="2"/>
              <a:buChar char="ü"/>
            </a:pPr>
            <a:r>
              <a:rPr lang="en-US" dirty="0" smtClean="0"/>
              <a:t>into </a:t>
            </a:r>
            <a:r>
              <a:rPr lang="en-US" dirty="0"/>
              <a:t>a philosophy of operating can be helpful in bringing the </a:t>
            </a:r>
            <a:r>
              <a:rPr lang="en-US" dirty="0" smtClean="0"/>
              <a:t>group together</a:t>
            </a:r>
            <a:r>
              <a:rPr lang="en-US" dirty="0"/>
              <a:t>, </a:t>
            </a:r>
            <a:endParaRPr lang="en-US" dirty="0" smtClean="0"/>
          </a:p>
          <a:p>
            <a:pPr lvl="1">
              <a:buFont typeface="Wingdings" panose="05000000000000000000" pitchFamily="2" charset="2"/>
              <a:buChar char="ü"/>
            </a:pPr>
            <a:r>
              <a:rPr lang="en-US" dirty="0" smtClean="0"/>
              <a:t>serving </a:t>
            </a:r>
            <a:r>
              <a:rPr lang="en-US" dirty="0"/>
              <a:t>as a source of identity and core mission</a:t>
            </a:r>
            <a:endParaRPr lang="en-GB" b="1" dirty="0" smtClean="0"/>
          </a:p>
        </p:txBody>
      </p:sp>
    </p:spTree>
    <p:extLst>
      <p:ext uri="{BB962C8B-B14F-4D97-AF65-F5344CB8AC3E}">
        <p14:creationId xmlns:p14="http://schemas.microsoft.com/office/powerpoint/2010/main" val="2993482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825624"/>
            <a:ext cx="10515600" cy="4674029"/>
          </a:xfrm>
        </p:spPr>
        <p:txBody>
          <a:bodyPr>
            <a:normAutofit/>
          </a:bodyPr>
          <a:lstStyle/>
          <a:p>
            <a:r>
              <a:rPr lang="en-GB" sz="4000" b="1" dirty="0" smtClean="0"/>
              <a:t>Basic Underlying </a:t>
            </a:r>
            <a:r>
              <a:rPr lang="en-GB" sz="4000" b="1" dirty="0" smtClean="0"/>
              <a:t>Assumptions</a:t>
            </a:r>
          </a:p>
          <a:p>
            <a:pPr lvl="1">
              <a:buFont typeface="Wingdings" panose="05000000000000000000" pitchFamily="2" charset="2"/>
              <a:buChar char="ü"/>
            </a:pPr>
            <a:r>
              <a:rPr lang="en-US" sz="3200" dirty="0" smtClean="0"/>
              <a:t>When </a:t>
            </a:r>
            <a:r>
              <a:rPr lang="en-US" sz="3200" dirty="0"/>
              <a:t>a solution to a problem works repeatedly, it comes to </a:t>
            </a:r>
            <a:r>
              <a:rPr lang="en-US" sz="3200" dirty="0" smtClean="0"/>
              <a:t>be </a:t>
            </a:r>
            <a:r>
              <a:rPr lang="en-GB" sz="3200" dirty="0" smtClean="0"/>
              <a:t>taken </a:t>
            </a:r>
            <a:r>
              <a:rPr lang="en-GB" sz="3200" dirty="0"/>
              <a:t>for </a:t>
            </a:r>
            <a:r>
              <a:rPr lang="en-GB" sz="3200" dirty="0" smtClean="0"/>
              <a:t>granted </a:t>
            </a:r>
            <a:endParaRPr lang="en-GB" sz="3200" dirty="0" smtClean="0"/>
          </a:p>
          <a:p>
            <a:pPr lvl="1">
              <a:buFont typeface="Wingdings" panose="05000000000000000000" pitchFamily="2" charset="2"/>
              <a:buChar char="ü"/>
            </a:pPr>
            <a:r>
              <a:rPr lang="en-US" sz="3200" dirty="0" smtClean="0"/>
              <a:t>Basic </a:t>
            </a:r>
            <a:r>
              <a:rPr lang="en-US" sz="3200" dirty="0"/>
              <a:t>assumptions, like theories-in-use, tend to be </a:t>
            </a:r>
            <a:r>
              <a:rPr lang="en-US" sz="3200" dirty="0" err="1" smtClean="0"/>
              <a:t>nonconfrontable</a:t>
            </a:r>
            <a:r>
              <a:rPr lang="en-US" sz="3200" dirty="0"/>
              <a:t> </a:t>
            </a:r>
            <a:r>
              <a:rPr lang="en-US" sz="3200" dirty="0" smtClean="0"/>
              <a:t>and </a:t>
            </a:r>
            <a:r>
              <a:rPr lang="en-US" sz="3200" dirty="0" err="1"/>
              <a:t>nondebatable</a:t>
            </a:r>
            <a:r>
              <a:rPr lang="en-US" sz="3200" dirty="0"/>
              <a:t>, </a:t>
            </a:r>
            <a:endParaRPr lang="en-US" sz="3200" dirty="0" smtClean="0"/>
          </a:p>
          <a:p>
            <a:pPr lvl="1">
              <a:buFont typeface="Wingdings" panose="05000000000000000000" pitchFamily="2" charset="2"/>
              <a:buChar char="ü"/>
            </a:pPr>
            <a:r>
              <a:rPr lang="en-US" sz="3200" dirty="0" smtClean="0"/>
              <a:t>and </a:t>
            </a:r>
            <a:r>
              <a:rPr lang="en-US" sz="3200" dirty="0"/>
              <a:t>hence are extremely difficult </a:t>
            </a:r>
            <a:r>
              <a:rPr lang="en-US" sz="3200" dirty="0" smtClean="0"/>
              <a:t>to </a:t>
            </a:r>
            <a:r>
              <a:rPr lang="en-GB" sz="3200" dirty="0" smtClean="0"/>
              <a:t>change</a:t>
            </a:r>
            <a:r>
              <a:rPr lang="en-GB" sz="3200" dirty="0" smtClean="0"/>
              <a:t>. </a:t>
            </a:r>
            <a:endParaRPr lang="en-GB" sz="3200" dirty="0" smtClean="0"/>
          </a:p>
          <a:p>
            <a:pPr lvl="1">
              <a:buFont typeface="Wingdings" panose="05000000000000000000" pitchFamily="2" charset="2"/>
              <a:buChar char="ü"/>
            </a:pPr>
            <a:r>
              <a:rPr lang="en-US" sz="3200" dirty="0" smtClean="0"/>
              <a:t>The </a:t>
            </a:r>
            <a:r>
              <a:rPr lang="en-US" sz="3200" dirty="0"/>
              <a:t>human mind needs cognitive stability; </a:t>
            </a:r>
            <a:endParaRPr lang="en-US" sz="3200" dirty="0" smtClean="0"/>
          </a:p>
          <a:p>
            <a:pPr lvl="1">
              <a:buFont typeface="Wingdings" panose="05000000000000000000" pitchFamily="2" charset="2"/>
              <a:buChar char="ü"/>
            </a:pPr>
            <a:r>
              <a:rPr lang="en-US" sz="3200" dirty="0" smtClean="0"/>
              <a:t>therefore</a:t>
            </a:r>
            <a:r>
              <a:rPr lang="en-US" sz="3200" dirty="0"/>
              <a:t>, any </a:t>
            </a:r>
            <a:r>
              <a:rPr lang="en-US" sz="3200" dirty="0" smtClean="0"/>
              <a:t>challenge or </a:t>
            </a:r>
            <a:r>
              <a:rPr lang="en-US" sz="3200" dirty="0"/>
              <a:t>questioning of a basic assumption will release anxiety </a:t>
            </a:r>
            <a:r>
              <a:rPr lang="en-US" sz="3200" dirty="0" smtClean="0"/>
              <a:t>and d</a:t>
            </a:r>
            <a:r>
              <a:rPr lang="en-GB" sz="3200" dirty="0" err="1" smtClean="0"/>
              <a:t>efensiveness</a:t>
            </a:r>
            <a:r>
              <a:rPr lang="en-GB" sz="3200" dirty="0" smtClean="0"/>
              <a:t> </a:t>
            </a:r>
            <a:endParaRPr lang="en-GB" sz="3200" b="1" dirty="0" smtClean="0"/>
          </a:p>
          <a:p>
            <a:endParaRPr lang="en-GB" dirty="0"/>
          </a:p>
        </p:txBody>
      </p:sp>
    </p:spTree>
    <p:extLst>
      <p:ext uri="{BB962C8B-B14F-4D97-AF65-F5344CB8AC3E}">
        <p14:creationId xmlns:p14="http://schemas.microsoft.com/office/powerpoint/2010/main" val="32573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3</a:t>
            </a:r>
            <a:endParaRPr lang="en-GB" sz="6000" dirty="0"/>
          </a:p>
        </p:txBody>
      </p:sp>
    </p:spTree>
    <p:extLst>
      <p:ext uri="{BB962C8B-B14F-4D97-AF65-F5344CB8AC3E}">
        <p14:creationId xmlns:p14="http://schemas.microsoft.com/office/powerpoint/2010/main" val="53865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265" y="735828"/>
            <a:ext cx="10515600" cy="1089797"/>
          </a:xfrm>
        </p:spPr>
        <p:txBody>
          <a:bodyPr>
            <a:normAutofit fontScale="90000"/>
          </a:bodyPr>
          <a:lstStyle/>
          <a:p>
            <a:pPr algn="ctr"/>
            <a:r>
              <a:rPr lang="en-GB" b="1" dirty="0" smtClean="0"/>
              <a:t>III. HOW CULTURE EMERGES IN NEW GROUPS</a:t>
            </a:r>
            <a:br>
              <a:rPr lang="en-GB" b="1" dirty="0" smtClean="0"/>
            </a:br>
            <a:endParaRPr lang="en-GB" b="1" dirty="0"/>
          </a:p>
        </p:txBody>
      </p:sp>
      <p:sp>
        <p:nvSpPr>
          <p:cNvPr id="3" name="Content Placeholder 2"/>
          <p:cNvSpPr>
            <a:spLocks noGrp="1"/>
          </p:cNvSpPr>
          <p:nvPr>
            <p:ph idx="1"/>
          </p:nvPr>
        </p:nvSpPr>
        <p:spPr/>
        <p:txBody>
          <a:bodyPr>
            <a:normAutofit fontScale="92500" lnSpcReduction="10000"/>
          </a:bodyPr>
          <a:lstStyle/>
          <a:p>
            <a:r>
              <a:rPr lang="en-GB" sz="4000" b="1" dirty="0" smtClean="0"/>
              <a:t>Introduction</a:t>
            </a:r>
          </a:p>
          <a:p>
            <a:pPr lvl="1">
              <a:buFont typeface="Wingdings" panose="05000000000000000000" pitchFamily="2" charset="2"/>
              <a:buChar char="ü"/>
            </a:pPr>
            <a:r>
              <a:rPr lang="en-US" sz="3200" dirty="0" smtClean="0"/>
              <a:t>If </a:t>
            </a:r>
            <a:r>
              <a:rPr lang="en-US" sz="3200" dirty="0"/>
              <a:t>someone asks us to change our way of thinking or perceiving, </a:t>
            </a:r>
          </a:p>
          <a:p>
            <a:pPr lvl="1">
              <a:buFont typeface="Wingdings" panose="05000000000000000000" pitchFamily="2" charset="2"/>
              <a:buChar char="ü"/>
            </a:pPr>
            <a:r>
              <a:rPr lang="en-US" sz="3200" dirty="0" smtClean="0"/>
              <a:t>we </a:t>
            </a:r>
            <a:r>
              <a:rPr lang="en-US" sz="3200" dirty="0"/>
              <a:t>will resist the change because we will not want to </a:t>
            </a:r>
            <a:r>
              <a:rPr lang="en-US" sz="3200" dirty="0" smtClean="0"/>
              <a:t>deviate from </a:t>
            </a:r>
            <a:r>
              <a:rPr lang="en-US" sz="3200" dirty="0"/>
              <a:t>our </a:t>
            </a:r>
            <a:r>
              <a:rPr lang="en-US" sz="3200" dirty="0" smtClean="0"/>
              <a:t>group</a:t>
            </a:r>
            <a:endParaRPr lang="en-US" sz="3200" dirty="0" smtClean="0"/>
          </a:p>
          <a:p>
            <a:pPr lvl="1">
              <a:buFont typeface="Wingdings" panose="05000000000000000000" pitchFamily="2" charset="2"/>
              <a:buChar char="ü"/>
            </a:pPr>
            <a:r>
              <a:rPr lang="en-US" sz="3200" dirty="0" smtClean="0"/>
              <a:t>even </a:t>
            </a:r>
            <a:r>
              <a:rPr lang="en-US" sz="3200" dirty="0"/>
              <a:t>if privately we think that the group </a:t>
            </a:r>
            <a:r>
              <a:rPr lang="en-US" sz="3200" dirty="0" smtClean="0"/>
              <a:t>is </a:t>
            </a:r>
            <a:r>
              <a:rPr lang="en-GB" sz="3200" dirty="0" smtClean="0"/>
              <a:t>wrong</a:t>
            </a:r>
            <a:endParaRPr lang="en-GB" sz="3200" b="1" dirty="0" smtClean="0"/>
          </a:p>
          <a:p>
            <a:r>
              <a:rPr lang="en-US" sz="4000" dirty="0"/>
              <a:t>To examine how culture actually </a:t>
            </a:r>
            <a:r>
              <a:rPr lang="en-US" sz="4000" dirty="0" smtClean="0"/>
              <a:t>begins</a:t>
            </a:r>
          </a:p>
          <a:p>
            <a:r>
              <a:rPr lang="en-US" sz="4000" dirty="0"/>
              <a:t>A</a:t>
            </a:r>
            <a:r>
              <a:rPr lang="en-US" sz="4000" dirty="0" smtClean="0"/>
              <a:t>nalyze </a:t>
            </a:r>
            <a:r>
              <a:rPr lang="en-US" sz="4000" dirty="0"/>
              <a:t>group situations in which such events are actually </a:t>
            </a:r>
            <a:r>
              <a:rPr lang="en-US" sz="4000" dirty="0" smtClean="0"/>
              <a:t>observable</a:t>
            </a:r>
          </a:p>
          <a:p>
            <a:pPr marL="0" indent="0">
              <a:buNone/>
            </a:pPr>
            <a:endParaRPr lang="en-GB" b="1" dirty="0" smtClean="0"/>
          </a:p>
          <a:p>
            <a:endParaRPr lang="en-GB" dirty="0"/>
          </a:p>
        </p:txBody>
      </p:sp>
    </p:spTree>
    <p:extLst>
      <p:ext uri="{BB962C8B-B14F-4D97-AF65-F5344CB8AC3E}">
        <p14:creationId xmlns:p14="http://schemas.microsoft.com/office/powerpoint/2010/main" val="310638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b="1" dirty="0" smtClean="0"/>
              <a:t>  Group </a:t>
            </a:r>
            <a:r>
              <a:rPr lang="en-GB" b="1" dirty="0"/>
              <a:t>Formation Through Originating and Marker </a:t>
            </a:r>
            <a:r>
              <a:rPr lang="en-GB" b="1" dirty="0" smtClean="0"/>
              <a:t>Events</a:t>
            </a:r>
          </a:p>
          <a:p>
            <a:r>
              <a:rPr lang="en-US" dirty="0"/>
              <a:t>All groups start with some kind of originating event</a:t>
            </a:r>
            <a:r>
              <a:rPr lang="en-US" dirty="0" smtClean="0"/>
              <a:t>:</a:t>
            </a:r>
            <a:endParaRPr lang="en-GB" b="1" dirty="0" smtClean="0"/>
          </a:p>
          <a:p>
            <a:pPr lvl="1">
              <a:buFont typeface="Wingdings" panose="05000000000000000000" pitchFamily="2" charset="2"/>
              <a:buChar char="ü"/>
            </a:pPr>
            <a:r>
              <a:rPr lang="en-GB" dirty="0" smtClean="0"/>
              <a:t>(</a:t>
            </a:r>
            <a:r>
              <a:rPr lang="en-GB" dirty="0"/>
              <a:t>1) an </a:t>
            </a:r>
            <a:r>
              <a:rPr lang="en-GB" dirty="0" smtClean="0"/>
              <a:t>environmental </a:t>
            </a:r>
            <a:r>
              <a:rPr lang="en-US" dirty="0" smtClean="0"/>
              <a:t>accident </a:t>
            </a:r>
          </a:p>
          <a:p>
            <a:pPr lvl="1">
              <a:buFont typeface="Wingdings" panose="05000000000000000000" pitchFamily="2" charset="2"/>
              <a:buChar char="ü"/>
            </a:pPr>
            <a:r>
              <a:rPr lang="en-US" dirty="0" smtClean="0"/>
              <a:t>(</a:t>
            </a:r>
            <a:r>
              <a:rPr lang="en-US" dirty="0"/>
              <a:t>2) a decision </a:t>
            </a:r>
            <a:r>
              <a:rPr lang="en-US" dirty="0" smtClean="0"/>
              <a:t>by an </a:t>
            </a:r>
            <a:r>
              <a:rPr lang="en-US" dirty="0"/>
              <a:t>“originator” to bring a group of people </a:t>
            </a:r>
            <a:r>
              <a:rPr lang="en-US" dirty="0" smtClean="0"/>
              <a:t>together, or </a:t>
            </a:r>
          </a:p>
          <a:p>
            <a:pPr lvl="1">
              <a:buFont typeface="Wingdings" panose="05000000000000000000" pitchFamily="2" charset="2"/>
              <a:buChar char="ü"/>
            </a:pPr>
            <a:r>
              <a:rPr lang="en-US" dirty="0" smtClean="0"/>
              <a:t>(</a:t>
            </a:r>
            <a:r>
              <a:rPr lang="en-US" dirty="0"/>
              <a:t>3) an advertised event or common experience that attracts </a:t>
            </a:r>
            <a:r>
              <a:rPr lang="en-US" dirty="0" smtClean="0"/>
              <a:t>a </a:t>
            </a:r>
            <a:r>
              <a:rPr lang="en-GB" dirty="0" smtClean="0"/>
              <a:t>number </a:t>
            </a:r>
            <a:r>
              <a:rPr lang="en-GB" dirty="0"/>
              <a:t>of individuals</a:t>
            </a:r>
            <a:endParaRPr lang="en-GB" b="1" dirty="0"/>
          </a:p>
          <a:p>
            <a:endParaRPr lang="en-GB" dirty="0"/>
          </a:p>
        </p:txBody>
      </p:sp>
    </p:spTree>
    <p:extLst>
      <p:ext uri="{BB962C8B-B14F-4D97-AF65-F5344CB8AC3E}">
        <p14:creationId xmlns:p14="http://schemas.microsoft.com/office/powerpoint/2010/main" val="293598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4973"/>
            <a:ext cx="10515600" cy="1285103"/>
          </a:xfrm>
        </p:spPr>
        <p:txBody>
          <a:bodyPr>
            <a:normAutofit fontScale="90000"/>
          </a:bodyPr>
          <a:lstStyle/>
          <a:p>
            <a:pPr algn="ctr"/>
            <a:r>
              <a:rPr lang="en-GB" b="1" dirty="0" smtClean="0"/>
              <a:t>Stages of Group Evolution</a:t>
            </a:r>
            <a:br>
              <a:rPr lang="en-GB" b="1" dirty="0" smtClean="0"/>
            </a:br>
            <a:r>
              <a:rPr lang="en-GB" b="1" dirty="0" smtClean="0"/>
              <a:t>(See </a:t>
            </a:r>
            <a:r>
              <a:rPr lang="en-US" b="1" dirty="0"/>
              <a:t>Table 4.1. Stages of Group </a:t>
            </a:r>
            <a:r>
              <a:rPr lang="en-US" b="1" dirty="0" smtClean="0"/>
              <a:t>Evolution, page 70)</a:t>
            </a:r>
            <a:r>
              <a:rPr lang="en-GB" b="1" dirty="0" smtClean="0"/>
              <a:t/>
            </a:r>
            <a:br>
              <a:rPr lang="en-GB" b="1" dirty="0" smtClean="0"/>
            </a:br>
            <a:endParaRPr lang="en-GB" b="1" dirty="0"/>
          </a:p>
        </p:txBody>
      </p:sp>
      <p:sp>
        <p:nvSpPr>
          <p:cNvPr id="3" name="Content Placeholder 2"/>
          <p:cNvSpPr>
            <a:spLocks noGrp="1"/>
          </p:cNvSpPr>
          <p:nvPr>
            <p:ph idx="1"/>
          </p:nvPr>
        </p:nvSpPr>
        <p:spPr>
          <a:xfrm>
            <a:off x="838200" y="2360141"/>
            <a:ext cx="10515600" cy="3816822"/>
          </a:xfrm>
        </p:spPr>
        <p:txBody>
          <a:bodyPr/>
          <a:lstStyle/>
          <a:p>
            <a:r>
              <a:rPr lang="en-GB" sz="4000" b="1" dirty="0" smtClean="0"/>
              <a:t>Stage One: Group Formation</a:t>
            </a:r>
          </a:p>
          <a:p>
            <a:pPr lvl="1">
              <a:buFont typeface="Wingdings" panose="05000000000000000000" pitchFamily="2" charset="2"/>
              <a:buChar char="ü"/>
            </a:pPr>
            <a:r>
              <a:rPr lang="en-US" sz="3200" dirty="0" smtClean="0"/>
              <a:t>Initially</a:t>
            </a:r>
            <a:r>
              <a:rPr lang="en-US" sz="3200" dirty="0"/>
              <a:t>, the group is not really a group </a:t>
            </a:r>
            <a:endParaRPr lang="en-US" sz="3200" dirty="0" smtClean="0"/>
          </a:p>
          <a:p>
            <a:pPr lvl="1">
              <a:buFont typeface="Wingdings" panose="05000000000000000000" pitchFamily="2" charset="2"/>
              <a:buChar char="ü"/>
            </a:pPr>
            <a:r>
              <a:rPr lang="en-US" sz="3200" dirty="0" smtClean="0"/>
              <a:t>but </a:t>
            </a:r>
            <a:r>
              <a:rPr lang="en-US" sz="3200" dirty="0"/>
              <a:t>a collection of </a:t>
            </a:r>
            <a:r>
              <a:rPr lang="en-US" sz="3200" dirty="0" smtClean="0"/>
              <a:t>individual members</a:t>
            </a:r>
            <a:r>
              <a:rPr lang="en-US" sz="3200" dirty="0"/>
              <a:t>, </a:t>
            </a:r>
            <a:endParaRPr lang="en-US" sz="3200" dirty="0" smtClean="0"/>
          </a:p>
          <a:p>
            <a:pPr lvl="1">
              <a:buFont typeface="Wingdings" panose="05000000000000000000" pitchFamily="2" charset="2"/>
              <a:buChar char="ü"/>
            </a:pPr>
            <a:r>
              <a:rPr lang="en-US" sz="3200" dirty="0" smtClean="0"/>
              <a:t>each </a:t>
            </a:r>
            <a:r>
              <a:rPr lang="en-US" sz="3200" dirty="0"/>
              <a:t>focused on how to make the situation safe </a:t>
            </a:r>
            <a:r>
              <a:rPr lang="en-US" sz="3200" dirty="0" smtClean="0"/>
              <a:t>and personally rewarding</a:t>
            </a:r>
          </a:p>
          <a:p>
            <a:pPr lvl="1">
              <a:buFont typeface="Wingdings" panose="05000000000000000000" pitchFamily="2" charset="2"/>
              <a:buChar char="ü"/>
            </a:pPr>
            <a:r>
              <a:rPr lang="en-US" sz="3200" dirty="0" smtClean="0"/>
              <a:t>while </a:t>
            </a:r>
            <a:r>
              <a:rPr lang="en-US" sz="3200" dirty="0"/>
              <a:t>struggling with personal</a:t>
            </a:r>
            <a:endParaRPr lang="en-GB" sz="3200" b="1" dirty="0" smtClean="0"/>
          </a:p>
        </p:txBody>
      </p:sp>
    </p:spTree>
    <p:extLst>
      <p:ext uri="{BB962C8B-B14F-4D97-AF65-F5344CB8AC3E}">
        <p14:creationId xmlns:p14="http://schemas.microsoft.com/office/powerpoint/2010/main" val="1508716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Stage Two: Group Building</a:t>
            </a:r>
          </a:p>
          <a:p>
            <a:pPr lvl="1">
              <a:buFont typeface="Wingdings" panose="05000000000000000000" pitchFamily="2" charset="2"/>
              <a:buChar char="ü"/>
            </a:pPr>
            <a:r>
              <a:rPr lang="en-US" dirty="0" smtClean="0"/>
              <a:t>At </a:t>
            </a:r>
            <a:r>
              <a:rPr lang="en-US" dirty="0"/>
              <a:t>stage 2, the primary operating assumption is the fusion </a:t>
            </a:r>
            <a:r>
              <a:rPr lang="en-US" dirty="0" smtClean="0"/>
              <a:t>assumption</a:t>
            </a:r>
          </a:p>
          <a:p>
            <a:pPr lvl="1">
              <a:buFont typeface="Wingdings" panose="05000000000000000000" pitchFamily="2" charset="2"/>
              <a:buChar char="ü"/>
            </a:pPr>
            <a:r>
              <a:rPr lang="en-US" dirty="0"/>
              <a:t>The essence of this assumption is “We all like each other</a:t>
            </a:r>
            <a:r>
              <a:rPr lang="en-US" dirty="0" smtClean="0"/>
              <a:t>”</a:t>
            </a:r>
          </a:p>
          <a:p>
            <a:r>
              <a:rPr lang="en-US" dirty="0"/>
              <a:t>The strength of the fusion assumption will be a function of </a:t>
            </a:r>
            <a:r>
              <a:rPr lang="en-US" dirty="0" smtClean="0"/>
              <a:t>the individual </a:t>
            </a:r>
            <a:r>
              <a:rPr lang="en-US" dirty="0"/>
              <a:t>needs of group members and the actual experience </a:t>
            </a:r>
          </a:p>
          <a:p>
            <a:r>
              <a:rPr lang="en-US" dirty="0"/>
              <a:t>The more the group feels itself to be in a hostile </a:t>
            </a:r>
            <a:r>
              <a:rPr lang="en-US" dirty="0" smtClean="0"/>
              <a:t>environment, </a:t>
            </a:r>
            <a:r>
              <a:rPr lang="en-US" dirty="0"/>
              <a:t>the more it may cling to </a:t>
            </a:r>
            <a:r>
              <a:rPr lang="en-US" dirty="0" smtClean="0"/>
              <a:t>the assumption </a:t>
            </a:r>
            <a:r>
              <a:rPr lang="en-US" dirty="0"/>
              <a:t>as a way of claiming </a:t>
            </a:r>
            <a:r>
              <a:rPr lang="en-US" dirty="0" smtClean="0"/>
              <a:t>strength  </a:t>
            </a:r>
            <a:endParaRPr lang="en-GB" b="1" dirty="0" smtClean="0"/>
          </a:p>
        </p:txBody>
      </p:sp>
    </p:spTree>
    <p:extLst>
      <p:ext uri="{BB962C8B-B14F-4D97-AF65-F5344CB8AC3E}">
        <p14:creationId xmlns:p14="http://schemas.microsoft.com/office/powerpoint/2010/main" val="51173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smtClean="0"/>
              <a:t>Stage Three: Group Work and Functional Familiarity</a:t>
            </a:r>
          </a:p>
          <a:p>
            <a:r>
              <a:rPr lang="en-US" dirty="0"/>
              <a:t>If the group deals successfully with the fusion assumption, it usually</a:t>
            </a:r>
          </a:p>
          <a:p>
            <a:r>
              <a:rPr lang="en-US" dirty="0"/>
              <a:t>achieves an emotional state that can best be characterized as </a:t>
            </a:r>
            <a:r>
              <a:rPr lang="en-US" i="1" dirty="0" smtClean="0"/>
              <a:t>mutual a</a:t>
            </a:r>
            <a:r>
              <a:rPr lang="en-GB" i="1" dirty="0" err="1" smtClean="0"/>
              <a:t>cceptance</a:t>
            </a:r>
            <a:endParaRPr lang="en-GB" i="1" dirty="0" smtClean="0"/>
          </a:p>
          <a:p>
            <a:r>
              <a:rPr lang="en-US" dirty="0"/>
              <a:t>At this stage a new implicit assumption arises, the </a:t>
            </a:r>
            <a:r>
              <a:rPr lang="en-US" i="1" dirty="0"/>
              <a:t>work assumption</a:t>
            </a:r>
            <a:r>
              <a:rPr lang="en-US" dirty="0" smtClean="0"/>
              <a:t>:</a:t>
            </a:r>
          </a:p>
          <a:p>
            <a:pPr lvl="1">
              <a:buFont typeface="Wingdings" panose="05000000000000000000" pitchFamily="2" charset="2"/>
              <a:buChar char="ü"/>
            </a:pPr>
            <a:r>
              <a:rPr lang="en-US" dirty="0" smtClean="0"/>
              <a:t>“</a:t>
            </a:r>
            <a:r>
              <a:rPr lang="en-US" dirty="0"/>
              <a:t>We know each other well enough, both in a positive and </a:t>
            </a:r>
            <a:r>
              <a:rPr lang="en-US" dirty="0" smtClean="0"/>
              <a:t>negative light</a:t>
            </a:r>
            <a:r>
              <a:rPr lang="en-US" dirty="0"/>
              <a:t>, </a:t>
            </a:r>
            <a:endParaRPr lang="en-US" dirty="0" smtClean="0"/>
          </a:p>
          <a:p>
            <a:pPr lvl="1">
              <a:buFont typeface="Wingdings" panose="05000000000000000000" pitchFamily="2" charset="2"/>
              <a:buChar char="ü"/>
            </a:pPr>
            <a:r>
              <a:rPr lang="en-US" dirty="0" smtClean="0"/>
              <a:t>that </a:t>
            </a:r>
            <a:r>
              <a:rPr lang="en-US" dirty="0"/>
              <a:t>we can work well together and accomplish </a:t>
            </a:r>
            <a:r>
              <a:rPr lang="en-US" dirty="0" smtClean="0"/>
              <a:t>our </a:t>
            </a:r>
            <a:r>
              <a:rPr lang="en-GB" dirty="0" smtClean="0"/>
              <a:t>goals</a:t>
            </a:r>
            <a:r>
              <a:rPr lang="en-GB" dirty="0"/>
              <a:t>.”</a:t>
            </a:r>
            <a:endParaRPr lang="en-US" b="1" dirty="0" smtClean="0"/>
          </a:p>
        </p:txBody>
      </p:sp>
    </p:spTree>
    <p:extLst>
      <p:ext uri="{BB962C8B-B14F-4D97-AF65-F5344CB8AC3E}">
        <p14:creationId xmlns:p14="http://schemas.microsoft.com/office/powerpoint/2010/main" val="397906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smtClean="0"/>
              <a:t>Stage Four: Group </a:t>
            </a:r>
            <a:r>
              <a:rPr lang="en-GB" b="1" dirty="0" smtClean="0"/>
              <a:t>Maturity</a:t>
            </a:r>
          </a:p>
          <a:p>
            <a:pPr lvl="1">
              <a:buFont typeface="Wingdings" panose="05000000000000000000" pitchFamily="2" charset="2"/>
              <a:buChar char="ü"/>
            </a:pPr>
            <a:r>
              <a:rPr lang="en-GB" dirty="0" smtClean="0"/>
              <a:t>If </a:t>
            </a:r>
            <a:r>
              <a:rPr lang="en-GB" dirty="0"/>
              <a:t>a </a:t>
            </a:r>
            <a:r>
              <a:rPr lang="en-GB" dirty="0" smtClean="0"/>
              <a:t>group </a:t>
            </a:r>
            <a:r>
              <a:rPr lang="en-US" dirty="0" smtClean="0"/>
              <a:t>works </a:t>
            </a:r>
            <a:r>
              <a:rPr lang="en-US" dirty="0"/>
              <a:t>successfully, it will inevitable reinforce its </a:t>
            </a:r>
            <a:r>
              <a:rPr lang="en-US" dirty="0" smtClean="0"/>
              <a:t>assumptions</a:t>
            </a:r>
          </a:p>
          <a:p>
            <a:pPr lvl="1">
              <a:buFont typeface="Wingdings" panose="05000000000000000000" pitchFamily="2" charset="2"/>
              <a:buChar char="ü"/>
            </a:pPr>
            <a:r>
              <a:rPr lang="en-US" dirty="0" smtClean="0"/>
              <a:t> </a:t>
            </a:r>
            <a:r>
              <a:rPr lang="en-US" dirty="0"/>
              <a:t>thus strengthening whatever culture </a:t>
            </a:r>
            <a:r>
              <a:rPr lang="en-US" dirty="0" smtClean="0"/>
              <a:t>it </a:t>
            </a:r>
            <a:r>
              <a:rPr lang="en-GB" dirty="0" smtClean="0"/>
              <a:t>has </a:t>
            </a:r>
            <a:r>
              <a:rPr lang="en-GB" dirty="0" smtClean="0"/>
              <a:t>developed</a:t>
            </a:r>
          </a:p>
          <a:p>
            <a:r>
              <a:rPr lang="en-US" dirty="0"/>
              <a:t>Given these forces, a group or organization inevitably will </a:t>
            </a:r>
            <a:r>
              <a:rPr lang="en-US" dirty="0" smtClean="0"/>
              <a:t>begin to develop:</a:t>
            </a:r>
          </a:p>
          <a:p>
            <a:pPr lvl="1">
              <a:buFont typeface="Wingdings" panose="05000000000000000000" pitchFamily="2" charset="2"/>
              <a:buChar char="ü"/>
            </a:pPr>
            <a:r>
              <a:rPr lang="en-US" dirty="0" smtClean="0"/>
              <a:t> </a:t>
            </a:r>
            <a:r>
              <a:rPr lang="en-US" dirty="0"/>
              <a:t>the assumption that it knows who it is, </a:t>
            </a:r>
            <a:endParaRPr lang="en-US" dirty="0" smtClean="0"/>
          </a:p>
          <a:p>
            <a:pPr lvl="1">
              <a:buFont typeface="Wingdings" panose="05000000000000000000" pitchFamily="2" charset="2"/>
              <a:buChar char="ü"/>
            </a:pPr>
            <a:r>
              <a:rPr lang="en-US" dirty="0" smtClean="0"/>
              <a:t>what </a:t>
            </a:r>
            <a:r>
              <a:rPr lang="en-US" dirty="0"/>
              <a:t>its role </a:t>
            </a:r>
            <a:r>
              <a:rPr lang="en-US" dirty="0" smtClean="0"/>
              <a:t>in the </a:t>
            </a:r>
            <a:r>
              <a:rPr lang="en-US" dirty="0"/>
              <a:t>world is, </a:t>
            </a:r>
            <a:endParaRPr lang="en-US" dirty="0" smtClean="0"/>
          </a:p>
          <a:p>
            <a:pPr lvl="1">
              <a:buFont typeface="Wingdings" panose="05000000000000000000" pitchFamily="2" charset="2"/>
              <a:buChar char="ü"/>
            </a:pPr>
            <a:r>
              <a:rPr lang="en-US" dirty="0" smtClean="0"/>
              <a:t>how </a:t>
            </a:r>
            <a:r>
              <a:rPr lang="en-US" dirty="0"/>
              <a:t>to accomplish its mission, </a:t>
            </a:r>
            <a:endParaRPr lang="en-US" dirty="0" smtClean="0"/>
          </a:p>
          <a:p>
            <a:pPr lvl="1">
              <a:buFont typeface="Wingdings" panose="05000000000000000000" pitchFamily="2" charset="2"/>
              <a:buChar char="ü"/>
            </a:pPr>
            <a:r>
              <a:rPr lang="en-US" dirty="0" smtClean="0"/>
              <a:t>and </a:t>
            </a:r>
            <a:r>
              <a:rPr lang="en-US" dirty="0"/>
              <a:t>how to conduct </a:t>
            </a:r>
            <a:r>
              <a:rPr lang="en-US" dirty="0" smtClean="0"/>
              <a:t>its a</a:t>
            </a:r>
            <a:r>
              <a:rPr lang="en-GB" dirty="0" err="1" smtClean="0"/>
              <a:t>ffairs</a:t>
            </a:r>
            <a:r>
              <a:rPr lang="en-GB" dirty="0" smtClean="0"/>
              <a:t> </a:t>
            </a:r>
            <a:endParaRPr lang="en-GB" b="1" dirty="0" smtClean="0"/>
          </a:p>
        </p:txBody>
      </p:sp>
    </p:spTree>
    <p:extLst>
      <p:ext uri="{BB962C8B-B14F-4D97-AF65-F5344CB8AC3E}">
        <p14:creationId xmlns:p14="http://schemas.microsoft.com/office/powerpoint/2010/main" val="1351644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4</a:t>
            </a:r>
            <a:endParaRPr lang="en-GB" sz="6000" dirty="0"/>
          </a:p>
        </p:txBody>
      </p:sp>
    </p:spTree>
    <p:extLst>
      <p:ext uri="{BB962C8B-B14F-4D97-AF65-F5344CB8AC3E}">
        <p14:creationId xmlns:p14="http://schemas.microsoft.com/office/powerpoint/2010/main" val="1620981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778"/>
            <a:ext cx="12192000" cy="1455911"/>
          </a:xfrm>
        </p:spPr>
        <p:txBody>
          <a:bodyPr>
            <a:normAutofit fontScale="90000"/>
          </a:bodyPr>
          <a:lstStyle/>
          <a:p>
            <a:pPr algn="ctr"/>
            <a:r>
              <a:rPr lang="en-GB" b="1" dirty="0"/>
              <a:t>ORGANIZATIONAL CULTURE</a:t>
            </a:r>
            <a:br>
              <a:rPr lang="en-GB" b="1" dirty="0"/>
            </a:br>
            <a:r>
              <a:rPr lang="en-GB" b="1" dirty="0"/>
              <a:t>(Summarized from:  ‘Organization Culture and </a:t>
            </a:r>
            <a:r>
              <a:rPr lang="en-GB" b="1" dirty="0" smtClean="0"/>
              <a:t>Leadership</a:t>
            </a:r>
            <a:r>
              <a:rPr lang="en-GB" b="1" dirty="0"/>
              <a:t>’, </a:t>
            </a:r>
            <a:br>
              <a:rPr lang="en-GB" b="1" dirty="0"/>
            </a:br>
            <a:r>
              <a:rPr lang="en-GB" b="1" dirty="0"/>
              <a:t>by </a:t>
            </a:r>
            <a:r>
              <a:rPr lang="en-GB" b="1" dirty="0" smtClean="0"/>
              <a:t>Edgar </a:t>
            </a:r>
            <a:r>
              <a:rPr lang="en-GB" b="1" dirty="0"/>
              <a:t>H. Schein) </a:t>
            </a:r>
            <a:endParaRPr lang="en-GB" dirty="0"/>
          </a:p>
        </p:txBody>
      </p:sp>
      <p:sp>
        <p:nvSpPr>
          <p:cNvPr id="3" name="Content Placeholder 2"/>
          <p:cNvSpPr>
            <a:spLocks noGrp="1"/>
          </p:cNvSpPr>
          <p:nvPr>
            <p:ph sz="half" idx="1"/>
          </p:nvPr>
        </p:nvSpPr>
        <p:spPr>
          <a:xfrm>
            <a:off x="838200" y="1825624"/>
            <a:ext cx="5760308" cy="5032375"/>
          </a:xfrm>
        </p:spPr>
        <p:txBody>
          <a:bodyPr>
            <a:normAutofit fontScale="92500" lnSpcReduction="20000"/>
          </a:bodyPr>
          <a:lstStyle/>
          <a:p>
            <a:pPr marL="571500" indent="-571500">
              <a:buFont typeface="+mj-lt"/>
              <a:buAutoNum type="romanUcPeriod"/>
            </a:pPr>
            <a:r>
              <a:rPr lang="en-GB" dirty="0"/>
              <a:t>The Concept of Organizational Culture</a:t>
            </a:r>
          </a:p>
          <a:p>
            <a:pPr marL="571500" indent="-571500">
              <a:buFont typeface="+mj-lt"/>
              <a:buAutoNum type="romanUcPeriod"/>
            </a:pPr>
            <a:r>
              <a:rPr lang="en-GB" dirty="0"/>
              <a:t>The Level of Culture</a:t>
            </a:r>
          </a:p>
          <a:p>
            <a:pPr marL="571500" indent="-571500">
              <a:buFont typeface="+mj-lt"/>
              <a:buAutoNum type="romanUcPeriod"/>
            </a:pPr>
            <a:r>
              <a:rPr lang="en-GB" dirty="0"/>
              <a:t>How Culture Emerges in New Groups</a:t>
            </a:r>
          </a:p>
          <a:p>
            <a:pPr marL="571500" indent="-571500">
              <a:buFont typeface="+mj-lt"/>
              <a:buAutoNum type="romanUcPeriod"/>
            </a:pPr>
            <a:r>
              <a:rPr lang="en-GB" dirty="0"/>
              <a:t>The Basic Assumptions of Culture (tentative)</a:t>
            </a:r>
          </a:p>
          <a:p>
            <a:pPr marL="571500" indent="-571500">
              <a:buFont typeface="+mj-lt"/>
              <a:buAutoNum type="romanUcPeriod"/>
            </a:pPr>
            <a:r>
              <a:rPr lang="en-GB" dirty="0"/>
              <a:t>Cultural Typologies</a:t>
            </a:r>
          </a:p>
          <a:p>
            <a:pPr marL="571500" indent="-571500">
              <a:buFont typeface="+mj-lt"/>
              <a:buAutoNum type="romanUcPeriod"/>
            </a:pPr>
            <a:r>
              <a:rPr lang="en-GB" dirty="0"/>
              <a:t>How Leaders Embed and Transmit Culture</a:t>
            </a:r>
          </a:p>
          <a:p>
            <a:pPr marL="571500" indent="-571500">
              <a:buFont typeface="+mj-lt"/>
              <a:buAutoNum type="romanUcPeriod"/>
            </a:pPr>
            <a:r>
              <a:rPr lang="en-GB" dirty="0"/>
              <a:t>Conceptual Model for Managed Culture Change</a:t>
            </a:r>
          </a:p>
          <a:p>
            <a:pPr marL="571500" indent="-571500">
              <a:buFont typeface="+mj-lt"/>
              <a:buAutoNum type="romanUcPeriod"/>
            </a:pPr>
            <a:r>
              <a:rPr lang="en-GB" dirty="0"/>
              <a:t>Learning Culture and Learning Leader</a:t>
            </a:r>
          </a:p>
          <a:p>
            <a:pPr marL="0" indent="0">
              <a:buNone/>
            </a:pPr>
            <a:endParaRPr lang="en-GB" dirty="0"/>
          </a:p>
        </p:txBody>
      </p:sp>
      <p:pic>
        <p:nvPicPr>
          <p:cNvPr id="5" name="Content Placeholder 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339914" y="1825625"/>
            <a:ext cx="3595816" cy="4525748"/>
          </a:xfrm>
        </p:spPr>
      </p:pic>
    </p:spTree>
    <p:extLst>
      <p:ext uri="{BB962C8B-B14F-4D97-AF65-F5344CB8AC3E}">
        <p14:creationId xmlns:p14="http://schemas.microsoft.com/office/powerpoint/2010/main" val="2410665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IV. CULTURAL TYPOLOGIES</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r>
              <a:rPr lang="en-GB" sz="4000" b="1" dirty="0"/>
              <a:t>Introduction/Why Typologies</a:t>
            </a:r>
            <a:r>
              <a:rPr lang="en-GB" sz="4000" b="1" dirty="0" smtClean="0"/>
              <a:t>?</a:t>
            </a:r>
          </a:p>
          <a:p>
            <a:r>
              <a:rPr lang="en-US" sz="3200" dirty="0"/>
              <a:t>Such new concepts become useful if </a:t>
            </a:r>
            <a:r>
              <a:rPr lang="en-US" sz="3200" dirty="0" smtClean="0"/>
              <a:t>they:</a:t>
            </a:r>
          </a:p>
          <a:p>
            <a:pPr lvl="1">
              <a:buFont typeface="Wingdings" panose="05000000000000000000" pitchFamily="2" charset="2"/>
              <a:buChar char="ü"/>
            </a:pPr>
            <a:r>
              <a:rPr lang="en-US" sz="2800" dirty="0" smtClean="0"/>
              <a:t>(</a:t>
            </a:r>
            <a:r>
              <a:rPr lang="en-US" sz="2800" dirty="0"/>
              <a:t>1) help make </a:t>
            </a:r>
            <a:r>
              <a:rPr lang="en-US" sz="2800" dirty="0" smtClean="0"/>
              <a:t>sense and </a:t>
            </a:r>
            <a:r>
              <a:rPr lang="en-US" sz="2800" dirty="0"/>
              <a:t>provide some order out of the observed phenomena, and </a:t>
            </a:r>
            <a:endParaRPr lang="en-US" sz="2800" dirty="0" smtClean="0"/>
          </a:p>
          <a:p>
            <a:pPr lvl="1">
              <a:buFont typeface="Wingdings" panose="05000000000000000000" pitchFamily="2" charset="2"/>
              <a:buChar char="ü"/>
            </a:pPr>
            <a:r>
              <a:rPr lang="en-US" sz="2800" dirty="0" smtClean="0"/>
              <a:t>(2) help </a:t>
            </a:r>
            <a:r>
              <a:rPr lang="en-US" sz="2800" dirty="0"/>
              <a:t>to define what may be the underlying structure in the </a:t>
            </a:r>
            <a:r>
              <a:rPr lang="en-US" sz="2800" dirty="0" smtClean="0"/>
              <a:t>phenomena</a:t>
            </a:r>
          </a:p>
          <a:p>
            <a:pPr lvl="1">
              <a:buFont typeface="Wingdings" panose="05000000000000000000" pitchFamily="2" charset="2"/>
              <a:buChar char="ü"/>
            </a:pPr>
            <a:r>
              <a:rPr lang="en-US" sz="2800" dirty="0" smtClean="0"/>
              <a:t>(3</a:t>
            </a:r>
            <a:r>
              <a:rPr lang="en-US" sz="2800" dirty="0"/>
              <a:t>) enables us to predict to some degree how other phenomena </a:t>
            </a:r>
            <a:r>
              <a:rPr lang="en-US" sz="2800" dirty="0" smtClean="0"/>
              <a:t>that</a:t>
            </a:r>
            <a:endParaRPr lang="en-GB" sz="2800" b="1" dirty="0" smtClean="0"/>
          </a:p>
          <a:p>
            <a:pPr marL="0" indent="0">
              <a:buNone/>
            </a:pPr>
            <a:endParaRPr lang="en-GB" b="1" dirty="0" smtClean="0"/>
          </a:p>
          <a:p>
            <a:endParaRPr lang="en-GB" dirty="0" smtClean="0"/>
          </a:p>
          <a:p>
            <a:endParaRPr lang="en-GB" dirty="0"/>
          </a:p>
        </p:txBody>
      </p:sp>
    </p:spTree>
    <p:extLst>
      <p:ext uri="{BB962C8B-B14F-4D97-AF65-F5344CB8AC3E}">
        <p14:creationId xmlns:p14="http://schemas.microsoft.com/office/powerpoint/2010/main" val="169806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smtClean="0"/>
          </a:p>
        </p:txBody>
      </p:sp>
      <p:sp>
        <p:nvSpPr>
          <p:cNvPr id="3" name="Content Placeholder 2"/>
          <p:cNvSpPr>
            <a:spLocks noGrp="1"/>
          </p:cNvSpPr>
          <p:nvPr>
            <p:ph idx="1"/>
          </p:nvPr>
        </p:nvSpPr>
        <p:spPr/>
        <p:txBody>
          <a:bodyPr/>
          <a:lstStyle/>
          <a:p>
            <a:pPr marL="0" indent="0">
              <a:buNone/>
            </a:pPr>
            <a:r>
              <a:rPr lang="en-US" sz="4000" b="1" dirty="0" smtClean="0"/>
              <a:t>Typologies </a:t>
            </a:r>
            <a:r>
              <a:rPr lang="en-US" sz="4000" b="1" dirty="0"/>
              <a:t>That Focus on Assumptions </a:t>
            </a:r>
            <a:r>
              <a:rPr lang="en-GB" sz="4000" b="1" dirty="0"/>
              <a:t>about Participation and Involvement </a:t>
            </a:r>
            <a:endParaRPr lang="en-GB" sz="4000" dirty="0" smtClean="0"/>
          </a:p>
          <a:p>
            <a:r>
              <a:rPr lang="en-GB" sz="3600" dirty="0" smtClean="0"/>
              <a:t>1</a:t>
            </a:r>
            <a:r>
              <a:rPr lang="en-GB" sz="3600" dirty="0" smtClean="0"/>
              <a:t>. </a:t>
            </a:r>
            <a:r>
              <a:rPr lang="en-GB" sz="3600" i="1" dirty="0" smtClean="0"/>
              <a:t>Coercive </a:t>
            </a:r>
            <a:r>
              <a:rPr lang="en-GB" sz="3600" dirty="0" smtClean="0"/>
              <a:t>organizations</a:t>
            </a:r>
          </a:p>
          <a:p>
            <a:r>
              <a:rPr lang="en-GB" sz="3600" dirty="0" smtClean="0"/>
              <a:t>2. </a:t>
            </a:r>
            <a:r>
              <a:rPr lang="en-GB" sz="3600" i="1" dirty="0" smtClean="0"/>
              <a:t>Utilitarian </a:t>
            </a:r>
            <a:r>
              <a:rPr lang="en-GB" sz="3600" dirty="0" smtClean="0"/>
              <a:t>organizations</a:t>
            </a:r>
          </a:p>
          <a:p>
            <a:r>
              <a:rPr lang="en-GB" sz="3600" dirty="0" smtClean="0"/>
              <a:t>3. </a:t>
            </a:r>
            <a:r>
              <a:rPr lang="en-GB" sz="3600" i="1" dirty="0" smtClean="0"/>
              <a:t>Normative </a:t>
            </a:r>
            <a:r>
              <a:rPr lang="en-GB" sz="3600" dirty="0" smtClean="0"/>
              <a:t>organizations</a:t>
            </a:r>
          </a:p>
        </p:txBody>
      </p:sp>
    </p:spTree>
    <p:extLst>
      <p:ext uri="{BB962C8B-B14F-4D97-AF65-F5344CB8AC3E}">
        <p14:creationId xmlns:p14="http://schemas.microsoft.com/office/powerpoint/2010/main" val="2911449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Typologies of </a:t>
            </a:r>
            <a:r>
              <a:rPr lang="en-GB" b="1" dirty="0" smtClean="0"/>
              <a:t>Corporate Character </a:t>
            </a:r>
            <a:r>
              <a:rPr lang="en-GB" b="1" dirty="0"/>
              <a:t>and </a:t>
            </a:r>
            <a:r>
              <a:rPr lang="en-GB" b="1" dirty="0" smtClean="0"/>
              <a:t>Culture</a:t>
            </a:r>
          </a:p>
          <a:p>
            <a:pPr lvl="1">
              <a:buFont typeface="Wingdings" panose="05000000000000000000" pitchFamily="2" charset="2"/>
              <a:buChar char="ü"/>
            </a:pPr>
            <a:r>
              <a:rPr lang="en-US" dirty="0" smtClean="0"/>
              <a:t>The </a:t>
            </a:r>
            <a:r>
              <a:rPr lang="en-US" dirty="0"/>
              <a:t>concept of corporate </a:t>
            </a:r>
            <a:r>
              <a:rPr lang="en-US" i="1" dirty="0"/>
              <a:t>character </a:t>
            </a:r>
            <a:r>
              <a:rPr lang="en-US" dirty="0"/>
              <a:t>was first introduced into the </a:t>
            </a:r>
            <a:r>
              <a:rPr lang="en-US" dirty="0" smtClean="0"/>
              <a:t>culture literature </a:t>
            </a:r>
            <a:r>
              <a:rPr lang="en-US" dirty="0"/>
              <a:t>by Wilkins (1989), </a:t>
            </a:r>
            <a:endParaRPr lang="en-US" dirty="0" smtClean="0"/>
          </a:p>
          <a:p>
            <a:pPr lvl="1">
              <a:buFont typeface="Wingdings" panose="05000000000000000000" pitchFamily="2" charset="2"/>
              <a:buChar char="ü"/>
            </a:pPr>
            <a:r>
              <a:rPr lang="en-US" dirty="0" smtClean="0"/>
              <a:t>who </a:t>
            </a:r>
            <a:r>
              <a:rPr lang="en-US" dirty="0"/>
              <a:t>saw it as a component of </a:t>
            </a:r>
            <a:r>
              <a:rPr lang="en-US" dirty="0" smtClean="0"/>
              <a:t>culture consisting </a:t>
            </a:r>
            <a:r>
              <a:rPr lang="en-US" dirty="0"/>
              <a:t>of “shared vision,” “motivational faith</a:t>
            </a:r>
            <a:r>
              <a:rPr lang="en-US" dirty="0" smtClean="0"/>
              <a:t>” </a:t>
            </a:r>
            <a:endParaRPr lang="en-GB" dirty="0"/>
          </a:p>
        </p:txBody>
      </p:sp>
    </p:spTree>
    <p:extLst>
      <p:ext uri="{BB962C8B-B14F-4D97-AF65-F5344CB8AC3E}">
        <p14:creationId xmlns:p14="http://schemas.microsoft.com/office/powerpoint/2010/main" val="3861760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875052"/>
            <a:ext cx="10515600" cy="4351338"/>
          </a:xfrm>
        </p:spPr>
        <p:txBody>
          <a:bodyPr/>
          <a:lstStyle/>
          <a:p>
            <a:pPr marL="0" indent="0">
              <a:buNone/>
            </a:pPr>
            <a:r>
              <a:rPr lang="en-US" sz="4000" b="1" dirty="0"/>
              <a:t>T</a:t>
            </a:r>
            <a:r>
              <a:rPr lang="en-US" sz="4000" b="1" dirty="0" smtClean="0"/>
              <a:t>wo </a:t>
            </a:r>
            <a:r>
              <a:rPr lang="en-US" sz="4000" b="1" dirty="0"/>
              <a:t>dimensions of task and group </a:t>
            </a:r>
            <a:r>
              <a:rPr lang="en-US" sz="4000" b="1" dirty="0" smtClean="0"/>
              <a:t>building </a:t>
            </a:r>
          </a:p>
          <a:p>
            <a:r>
              <a:rPr lang="en-US" dirty="0" smtClean="0"/>
              <a:t>1</a:t>
            </a:r>
            <a:r>
              <a:rPr lang="en-US" dirty="0"/>
              <a:t>. Fragmented—low on both dimensions</a:t>
            </a:r>
          </a:p>
          <a:p>
            <a:r>
              <a:rPr lang="en-US" dirty="0"/>
              <a:t>2. Mercenary—high on solidarity, low on sociability</a:t>
            </a:r>
          </a:p>
          <a:p>
            <a:r>
              <a:rPr lang="en-US" dirty="0"/>
              <a:t>3. Communal—high on sociability, low on solidarity</a:t>
            </a:r>
          </a:p>
          <a:p>
            <a:r>
              <a:rPr lang="en-GB" dirty="0" smtClean="0"/>
              <a:t>4. </a:t>
            </a:r>
            <a:r>
              <a:rPr lang="en-GB" dirty="0"/>
              <a:t>Networked—high on both</a:t>
            </a:r>
            <a:r>
              <a:rPr lang="en-GB" dirty="0" smtClean="0"/>
              <a:t>. </a:t>
            </a:r>
            <a:endParaRPr lang="en-GB" dirty="0"/>
          </a:p>
        </p:txBody>
      </p:sp>
    </p:spTree>
    <p:extLst>
      <p:ext uri="{BB962C8B-B14F-4D97-AF65-F5344CB8AC3E}">
        <p14:creationId xmlns:p14="http://schemas.microsoft.com/office/powerpoint/2010/main" val="1501662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err="1"/>
              <a:t>Intraorganizational</a:t>
            </a:r>
            <a:r>
              <a:rPr lang="en-GB" b="1" dirty="0"/>
              <a:t> </a:t>
            </a:r>
            <a:r>
              <a:rPr lang="en-GB" b="1" dirty="0" smtClean="0"/>
              <a:t>Typologies</a:t>
            </a:r>
          </a:p>
          <a:p>
            <a:pPr lvl="1">
              <a:buFont typeface="Wingdings" panose="05000000000000000000" pitchFamily="2" charset="2"/>
              <a:buChar char="ü"/>
            </a:pPr>
            <a:r>
              <a:rPr lang="en-US" dirty="0" smtClean="0"/>
              <a:t>The </a:t>
            </a:r>
            <a:r>
              <a:rPr lang="en-US" dirty="0"/>
              <a:t>most obvious of </a:t>
            </a:r>
            <a:r>
              <a:rPr lang="en-US" dirty="0" err="1"/>
              <a:t>intraorganizational</a:t>
            </a:r>
            <a:r>
              <a:rPr lang="en-US" dirty="0"/>
              <a:t> typologies is the </a:t>
            </a:r>
            <a:r>
              <a:rPr lang="en-US" dirty="0" err="1" smtClean="0"/>
              <a:t>traditionaldistinctio</a:t>
            </a:r>
            <a:endParaRPr lang="en-US" dirty="0" smtClean="0"/>
          </a:p>
          <a:p>
            <a:pPr lvl="1">
              <a:buFont typeface="Wingdings" panose="05000000000000000000" pitchFamily="2" charset="2"/>
              <a:buChar char="ü"/>
            </a:pPr>
            <a:r>
              <a:rPr lang="en-US" dirty="0" smtClean="0"/>
              <a:t>between </a:t>
            </a:r>
            <a:r>
              <a:rPr lang="en-US" dirty="0"/>
              <a:t>management and labor or salaried and hourly.</a:t>
            </a:r>
          </a:p>
          <a:p>
            <a:r>
              <a:rPr lang="en-US" dirty="0"/>
              <a:t>In every organization one can distinguish some version of this </a:t>
            </a:r>
            <a:r>
              <a:rPr lang="en-US" dirty="0" smtClean="0"/>
              <a:t>typology—those </a:t>
            </a:r>
            <a:r>
              <a:rPr lang="en-US" dirty="0"/>
              <a:t>who run the place and those who do the daily </a:t>
            </a:r>
            <a:r>
              <a:rPr lang="en-US" dirty="0" smtClean="0"/>
              <a:t>work </a:t>
            </a:r>
            <a:endParaRPr lang="en-GB" b="1" dirty="0" smtClean="0"/>
          </a:p>
          <a:p>
            <a:endParaRPr lang="en-GB" dirty="0"/>
          </a:p>
        </p:txBody>
      </p:sp>
    </p:spTree>
    <p:extLst>
      <p:ext uri="{BB962C8B-B14F-4D97-AF65-F5344CB8AC3E}">
        <p14:creationId xmlns:p14="http://schemas.microsoft.com/office/powerpoint/2010/main" val="4288561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5</a:t>
            </a:r>
            <a:endParaRPr lang="en-GB" sz="6000" dirty="0"/>
          </a:p>
        </p:txBody>
      </p:sp>
    </p:spTree>
    <p:extLst>
      <p:ext uri="{BB962C8B-B14F-4D97-AF65-F5344CB8AC3E}">
        <p14:creationId xmlns:p14="http://schemas.microsoft.com/office/powerpoint/2010/main" val="3353136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V. HOW LEADERS EMBED AND TRANSMIT CULTURE</a:t>
            </a:r>
            <a:br>
              <a:rPr lang="en-GB" b="1" dirty="0" smtClean="0"/>
            </a:br>
            <a:endParaRPr lang="en-GB" b="1" dirty="0"/>
          </a:p>
        </p:txBody>
      </p:sp>
      <p:sp>
        <p:nvSpPr>
          <p:cNvPr id="3" name="Content Placeholder 2"/>
          <p:cNvSpPr>
            <a:spLocks noGrp="1"/>
          </p:cNvSpPr>
          <p:nvPr>
            <p:ph idx="1"/>
          </p:nvPr>
        </p:nvSpPr>
        <p:spPr/>
        <p:txBody>
          <a:bodyPr/>
          <a:lstStyle/>
          <a:p>
            <a:r>
              <a:rPr lang="en-GB" b="1" dirty="0" smtClean="0"/>
              <a:t>Introduction</a:t>
            </a:r>
          </a:p>
          <a:p>
            <a:pPr lvl="1">
              <a:buFont typeface="Wingdings" panose="05000000000000000000" pitchFamily="2" charset="2"/>
              <a:buChar char="ü"/>
            </a:pPr>
            <a:r>
              <a:rPr lang="en-US" dirty="0" smtClean="0"/>
              <a:t>Culture </a:t>
            </a:r>
            <a:r>
              <a:rPr lang="en-US" dirty="0"/>
              <a:t>is created by shared experience</a:t>
            </a:r>
            <a:r>
              <a:rPr lang="en-US" dirty="0" smtClean="0"/>
              <a:t>,</a:t>
            </a:r>
          </a:p>
          <a:p>
            <a:pPr lvl="1">
              <a:buFont typeface="Wingdings" panose="05000000000000000000" pitchFamily="2" charset="2"/>
              <a:buChar char="ü"/>
            </a:pPr>
            <a:r>
              <a:rPr lang="en-US" dirty="0" smtClean="0"/>
              <a:t> </a:t>
            </a:r>
            <a:r>
              <a:rPr lang="en-US" dirty="0"/>
              <a:t>but it is the leader who </a:t>
            </a:r>
            <a:r>
              <a:rPr lang="en-US" dirty="0" smtClean="0"/>
              <a:t>initiates this process</a:t>
            </a:r>
          </a:p>
          <a:p>
            <a:pPr lvl="1">
              <a:buFont typeface="Wingdings" panose="05000000000000000000" pitchFamily="2" charset="2"/>
              <a:buChar char="ü"/>
            </a:pPr>
            <a:r>
              <a:rPr lang="en-US" dirty="0" smtClean="0"/>
              <a:t>by </a:t>
            </a:r>
            <a:r>
              <a:rPr lang="en-US" dirty="0"/>
              <a:t>imposing his or her beliefs, values, and assumptions</a:t>
            </a:r>
          </a:p>
          <a:p>
            <a:pPr marL="0" indent="0">
              <a:buNone/>
            </a:pPr>
            <a:endParaRPr lang="en-GB" b="1" dirty="0" smtClean="0"/>
          </a:p>
          <a:p>
            <a:r>
              <a:rPr lang="en-GB" b="1" dirty="0" smtClean="0"/>
              <a:t>Primary </a:t>
            </a:r>
            <a:r>
              <a:rPr lang="en-GB" b="1" dirty="0"/>
              <a:t>Embedding </a:t>
            </a:r>
            <a:r>
              <a:rPr lang="en-GB" b="1" dirty="0" smtClean="0"/>
              <a:t>Mechanism</a:t>
            </a:r>
            <a:br>
              <a:rPr lang="en-GB" b="1" dirty="0" smtClean="0"/>
            </a:br>
            <a:r>
              <a:rPr lang="en-GB" dirty="0" smtClean="0"/>
              <a:t>See </a:t>
            </a:r>
            <a:r>
              <a:rPr lang="en-US" dirty="0" smtClean="0"/>
              <a:t>Exhibit </a:t>
            </a:r>
            <a:r>
              <a:rPr lang="en-US" dirty="0"/>
              <a:t>13.1. How Leaders Embed Their Beliefs, Values, and </a:t>
            </a:r>
            <a:r>
              <a:rPr lang="en-US" dirty="0" smtClean="0"/>
              <a:t>Assumptions ( page 246)</a:t>
            </a:r>
            <a:endParaRPr lang="en-GB" dirty="0" smtClean="0"/>
          </a:p>
        </p:txBody>
      </p:sp>
    </p:spTree>
    <p:extLst>
      <p:ext uri="{BB962C8B-B14F-4D97-AF65-F5344CB8AC3E}">
        <p14:creationId xmlns:p14="http://schemas.microsoft.com/office/powerpoint/2010/main" val="1998742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sz="4000" dirty="0"/>
              <a:t>Primary Embedding Mechanisms</a:t>
            </a:r>
          </a:p>
          <a:p>
            <a:pPr marL="0" indent="0">
              <a:buNone/>
            </a:pPr>
            <a:r>
              <a:rPr lang="en-US" dirty="0"/>
              <a:t>• What leaders pay attention to, measure, and control on a regular basis</a:t>
            </a:r>
          </a:p>
          <a:p>
            <a:pPr marL="0" indent="0">
              <a:buNone/>
            </a:pPr>
            <a:r>
              <a:rPr lang="en-US" dirty="0"/>
              <a:t>• How leaders react to critical incidents and organizational crises</a:t>
            </a:r>
          </a:p>
          <a:p>
            <a:pPr marL="0" indent="0">
              <a:buNone/>
            </a:pPr>
            <a:r>
              <a:rPr lang="en-GB" dirty="0"/>
              <a:t>• How leaders allocate resources</a:t>
            </a:r>
          </a:p>
          <a:p>
            <a:pPr marL="0" indent="0">
              <a:buNone/>
            </a:pPr>
            <a:r>
              <a:rPr lang="en-US" dirty="0"/>
              <a:t>• Deliberate role modeling, teaching, and coaching</a:t>
            </a:r>
          </a:p>
          <a:p>
            <a:pPr marL="0" indent="0">
              <a:buNone/>
            </a:pPr>
            <a:r>
              <a:rPr lang="en-US" dirty="0"/>
              <a:t>• How leaders allocate rewards and status</a:t>
            </a:r>
          </a:p>
          <a:p>
            <a:pPr marL="0" indent="0">
              <a:buNone/>
            </a:pPr>
            <a:r>
              <a:rPr lang="en-US" dirty="0"/>
              <a:t>• How leaders recruit, select, promote, and </a:t>
            </a:r>
            <a:r>
              <a:rPr lang="en-US" dirty="0" smtClean="0"/>
              <a:t>excommunicate </a:t>
            </a:r>
            <a:endParaRPr lang="en-GB" dirty="0"/>
          </a:p>
        </p:txBody>
      </p:sp>
    </p:spTree>
    <p:extLst>
      <p:ext uri="{BB962C8B-B14F-4D97-AF65-F5344CB8AC3E}">
        <p14:creationId xmlns:p14="http://schemas.microsoft.com/office/powerpoint/2010/main" val="67824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sz="4000" dirty="0"/>
              <a:t>Secondary Articulation and Reinforcement Mechanisms</a:t>
            </a:r>
          </a:p>
          <a:p>
            <a:pPr marL="0" indent="0">
              <a:buNone/>
            </a:pPr>
            <a:r>
              <a:rPr lang="en-GB" dirty="0"/>
              <a:t>• Organizational design and structure</a:t>
            </a:r>
          </a:p>
          <a:p>
            <a:pPr marL="0" indent="0">
              <a:buNone/>
            </a:pPr>
            <a:r>
              <a:rPr lang="en-GB" dirty="0"/>
              <a:t>• Organizational systems and procedures</a:t>
            </a:r>
          </a:p>
          <a:p>
            <a:pPr marL="0" indent="0">
              <a:buNone/>
            </a:pPr>
            <a:r>
              <a:rPr lang="en-US" dirty="0"/>
              <a:t>• Rites and rituals of the organization</a:t>
            </a:r>
          </a:p>
          <a:p>
            <a:pPr marL="0" indent="0">
              <a:buNone/>
            </a:pPr>
            <a:r>
              <a:rPr lang="en-US" dirty="0"/>
              <a:t>• Design of physical space, facades, and buildings</a:t>
            </a:r>
          </a:p>
          <a:p>
            <a:pPr marL="0" indent="0">
              <a:buNone/>
            </a:pPr>
            <a:r>
              <a:rPr lang="en-US" dirty="0"/>
              <a:t>• Stories about important events and people</a:t>
            </a:r>
          </a:p>
          <a:p>
            <a:pPr marL="0" indent="0">
              <a:buNone/>
            </a:pPr>
            <a:r>
              <a:rPr lang="en-US" dirty="0"/>
              <a:t>• Formal statements of organizational philosophy, creeds, and </a:t>
            </a:r>
            <a:r>
              <a:rPr lang="en-US" dirty="0" smtClean="0"/>
              <a:t>charters </a:t>
            </a:r>
            <a:endParaRPr lang="en-GB" dirty="0"/>
          </a:p>
        </p:txBody>
      </p:sp>
    </p:spTree>
    <p:extLst>
      <p:ext uri="{BB962C8B-B14F-4D97-AF65-F5344CB8AC3E}">
        <p14:creationId xmlns:p14="http://schemas.microsoft.com/office/powerpoint/2010/main" val="538702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Leader Reactions to </a:t>
            </a:r>
            <a:r>
              <a:rPr lang="en-GB" b="1" dirty="0" smtClean="0"/>
              <a:t>Critical Incidents </a:t>
            </a:r>
            <a:r>
              <a:rPr lang="en-GB" b="1" dirty="0"/>
              <a:t>and Organizational </a:t>
            </a:r>
            <a:r>
              <a:rPr lang="en-GB" b="1" dirty="0" smtClean="0"/>
              <a:t>Crises</a:t>
            </a:r>
          </a:p>
          <a:p>
            <a:endParaRPr lang="en-GB" b="1" dirty="0" smtClean="0"/>
          </a:p>
          <a:p>
            <a:r>
              <a:rPr lang="en-GB" b="1" dirty="0" smtClean="0"/>
              <a:t>How </a:t>
            </a:r>
            <a:r>
              <a:rPr lang="en-GB" b="1" dirty="0"/>
              <a:t>Leaders Allocate </a:t>
            </a:r>
            <a:r>
              <a:rPr lang="en-GB" b="1" dirty="0" smtClean="0"/>
              <a:t>Resources</a:t>
            </a:r>
          </a:p>
          <a:p>
            <a:endParaRPr lang="en-US" b="1" dirty="0" smtClean="0"/>
          </a:p>
          <a:p>
            <a:r>
              <a:rPr lang="en-US" b="1" dirty="0" smtClean="0"/>
              <a:t>Deliberate </a:t>
            </a:r>
            <a:r>
              <a:rPr lang="en-US" b="1" dirty="0"/>
              <a:t>Role Modeling, Teaching, and </a:t>
            </a:r>
            <a:r>
              <a:rPr lang="en-US" b="1" dirty="0" smtClean="0"/>
              <a:t>Coaching </a:t>
            </a:r>
          </a:p>
          <a:p>
            <a:endParaRPr lang="en-US" b="1" dirty="0" smtClean="0"/>
          </a:p>
          <a:p>
            <a:r>
              <a:rPr lang="en-US" b="1" dirty="0" smtClean="0"/>
              <a:t>How </a:t>
            </a:r>
            <a:r>
              <a:rPr lang="en-US" b="1" dirty="0"/>
              <a:t>Leaders Allocate Rewards and </a:t>
            </a:r>
            <a:r>
              <a:rPr lang="en-US" b="1" dirty="0" smtClean="0"/>
              <a:t>Status</a:t>
            </a:r>
            <a:endParaRPr lang="en-US" b="1" dirty="0" smtClean="0"/>
          </a:p>
        </p:txBody>
      </p:sp>
    </p:spTree>
    <p:extLst>
      <p:ext uri="{BB962C8B-B14F-4D97-AF65-F5344CB8AC3E}">
        <p14:creationId xmlns:p14="http://schemas.microsoft.com/office/powerpoint/2010/main" val="341528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1</a:t>
            </a:r>
            <a:endParaRPr lang="en-GB" sz="6000" dirty="0"/>
          </a:p>
        </p:txBody>
      </p:sp>
    </p:spTree>
    <p:extLst>
      <p:ext uri="{BB962C8B-B14F-4D97-AF65-F5344CB8AC3E}">
        <p14:creationId xmlns:p14="http://schemas.microsoft.com/office/powerpoint/2010/main" val="14984422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How Leaders Recruit, Select, Promote, and </a:t>
            </a:r>
            <a:r>
              <a:rPr lang="en-GB" b="1" dirty="0" smtClean="0"/>
              <a:t>Excommunicate</a:t>
            </a:r>
            <a:endParaRPr lang="en-GB" b="1" dirty="0" smtClean="0"/>
          </a:p>
          <a:p>
            <a:endParaRPr lang="en-GB" b="1" dirty="0" smtClean="0"/>
          </a:p>
          <a:p>
            <a:r>
              <a:rPr lang="en-GB" b="1" dirty="0" smtClean="0"/>
              <a:t>Primary Embedding Mechanisms: Some Concluding Observations</a:t>
            </a:r>
          </a:p>
          <a:p>
            <a:endParaRPr lang="en-GB" b="1" dirty="0" smtClean="0"/>
          </a:p>
          <a:p>
            <a:r>
              <a:rPr lang="en-GB" b="1" dirty="0" smtClean="0"/>
              <a:t>Secondary Articulation and Reinforcement Mechanisms</a:t>
            </a:r>
            <a:endParaRPr lang="en-GB" dirty="0"/>
          </a:p>
        </p:txBody>
      </p:sp>
    </p:spTree>
    <p:extLst>
      <p:ext uri="{BB962C8B-B14F-4D97-AF65-F5344CB8AC3E}">
        <p14:creationId xmlns:p14="http://schemas.microsoft.com/office/powerpoint/2010/main" val="179295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Organizational Design and </a:t>
            </a:r>
            <a:r>
              <a:rPr lang="en-GB" b="1" dirty="0" smtClean="0"/>
              <a:t>Structure</a:t>
            </a:r>
          </a:p>
          <a:p>
            <a:r>
              <a:rPr lang="en-GB" b="1" dirty="0"/>
              <a:t>Organizational Systems and </a:t>
            </a:r>
            <a:r>
              <a:rPr lang="en-GB" b="1" dirty="0" smtClean="0"/>
              <a:t>Procedures</a:t>
            </a:r>
          </a:p>
          <a:p>
            <a:r>
              <a:rPr lang="en-US" b="1" dirty="0"/>
              <a:t>Rites and Rituals of the </a:t>
            </a:r>
            <a:r>
              <a:rPr lang="en-US" b="1" dirty="0" smtClean="0"/>
              <a:t>Organization</a:t>
            </a:r>
          </a:p>
          <a:p>
            <a:r>
              <a:rPr lang="en-US" b="1" dirty="0"/>
              <a:t>Design of Physical Space, Facades, and </a:t>
            </a:r>
            <a:r>
              <a:rPr lang="en-US" b="1" dirty="0" smtClean="0"/>
              <a:t>Buildings</a:t>
            </a:r>
          </a:p>
          <a:p>
            <a:r>
              <a:rPr lang="en-US" b="1" dirty="0"/>
              <a:t>Stories About Important Events and </a:t>
            </a:r>
            <a:r>
              <a:rPr lang="en-US" b="1" dirty="0" smtClean="0"/>
              <a:t>People</a:t>
            </a:r>
          </a:p>
          <a:p>
            <a:r>
              <a:rPr lang="en-GB" b="1" dirty="0"/>
              <a:t>Formal Statements of </a:t>
            </a:r>
            <a:r>
              <a:rPr lang="en-GB" b="1" dirty="0" smtClean="0"/>
              <a:t>Organizational Philosophy</a:t>
            </a:r>
            <a:r>
              <a:rPr lang="en-GB" b="1" dirty="0"/>
              <a:t>, Creeds, and Charters</a:t>
            </a:r>
            <a:endParaRPr lang="en-GB" dirty="0"/>
          </a:p>
        </p:txBody>
      </p:sp>
    </p:spTree>
    <p:extLst>
      <p:ext uri="{BB962C8B-B14F-4D97-AF65-F5344CB8AC3E}">
        <p14:creationId xmlns:p14="http://schemas.microsoft.com/office/powerpoint/2010/main" val="1074969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6</a:t>
            </a:r>
            <a:endParaRPr lang="en-GB" sz="6000" dirty="0"/>
          </a:p>
        </p:txBody>
      </p:sp>
    </p:spTree>
    <p:extLst>
      <p:ext uri="{BB962C8B-B14F-4D97-AF65-F5344CB8AC3E}">
        <p14:creationId xmlns:p14="http://schemas.microsoft.com/office/powerpoint/2010/main" val="2371865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VI. CONCEPTUAL MODEL FOR CULTUR CHANGE</a:t>
            </a:r>
            <a:br>
              <a:rPr lang="en-GB" b="1" dirty="0" smtClean="0"/>
            </a:br>
            <a:endParaRPr lang="en-GB" b="1" dirty="0"/>
          </a:p>
        </p:txBody>
      </p:sp>
      <p:sp>
        <p:nvSpPr>
          <p:cNvPr id="3" name="Content Placeholder 2"/>
          <p:cNvSpPr>
            <a:spLocks noGrp="1"/>
          </p:cNvSpPr>
          <p:nvPr>
            <p:ph idx="1"/>
          </p:nvPr>
        </p:nvSpPr>
        <p:spPr/>
        <p:txBody>
          <a:bodyPr/>
          <a:lstStyle/>
          <a:p>
            <a:r>
              <a:rPr lang="en-GB" sz="4000" b="1" dirty="0"/>
              <a:t>The Psychosocial Dynamics </a:t>
            </a:r>
            <a:r>
              <a:rPr lang="en-GB" sz="4000" b="1" dirty="0" smtClean="0"/>
              <a:t>of Transformative </a:t>
            </a:r>
            <a:r>
              <a:rPr lang="en-GB" sz="4000" b="1" dirty="0"/>
              <a:t>Organizational </a:t>
            </a:r>
            <a:r>
              <a:rPr lang="en-GB" sz="4000" b="1" dirty="0" smtClean="0"/>
              <a:t>Change</a:t>
            </a:r>
          </a:p>
          <a:p>
            <a:pPr lvl="1">
              <a:buFont typeface="Wingdings" panose="05000000000000000000" pitchFamily="2" charset="2"/>
              <a:buChar char="ü"/>
            </a:pPr>
            <a:r>
              <a:rPr lang="en-GB" sz="3200" b="1" dirty="0" smtClean="0"/>
              <a:t>Unfreezing/Disconfirmation</a:t>
            </a:r>
            <a:endParaRPr lang="en-GB" sz="3200" b="1" dirty="0"/>
          </a:p>
          <a:p>
            <a:pPr lvl="1">
              <a:buFont typeface="Wingdings" panose="05000000000000000000" pitchFamily="2" charset="2"/>
              <a:buChar char="ü"/>
            </a:pPr>
            <a:r>
              <a:rPr lang="en-GB" sz="3200" b="1" dirty="0" smtClean="0"/>
              <a:t>Cognitive Restructuring</a:t>
            </a:r>
          </a:p>
          <a:p>
            <a:pPr lvl="1">
              <a:buFont typeface="Wingdings" panose="05000000000000000000" pitchFamily="2" charset="2"/>
              <a:buChar char="ü"/>
            </a:pPr>
            <a:r>
              <a:rPr lang="en-US" sz="3200" b="1" i="1" dirty="0" smtClean="0"/>
              <a:t>Learning </a:t>
            </a:r>
            <a:r>
              <a:rPr lang="en-US" sz="3200" b="1" i="1" dirty="0"/>
              <a:t>New Concepts and New Meanings for Old </a:t>
            </a:r>
            <a:r>
              <a:rPr lang="en-US" sz="3200" b="1" i="1" dirty="0" smtClean="0"/>
              <a:t>Concepts</a:t>
            </a:r>
          </a:p>
          <a:p>
            <a:pPr lvl="1">
              <a:buFont typeface="Wingdings" panose="05000000000000000000" pitchFamily="2" charset="2"/>
              <a:buChar char="ü"/>
            </a:pPr>
            <a:r>
              <a:rPr lang="en-GB" sz="3200" b="1" dirty="0" smtClean="0"/>
              <a:t>Refreezing</a:t>
            </a:r>
            <a:endParaRPr lang="en-GB" sz="3200" b="1" dirty="0"/>
          </a:p>
          <a:p>
            <a:pPr lvl="1">
              <a:buFont typeface="Wingdings" panose="05000000000000000000" pitchFamily="2" charset="2"/>
              <a:buChar char="ü"/>
            </a:pPr>
            <a:r>
              <a:rPr lang="en-US" sz="3200" b="1" dirty="0" smtClean="0"/>
              <a:t>Survival </a:t>
            </a:r>
            <a:r>
              <a:rPr lang="en-US" sz="3200" b="1" dirty="0"/>
              <a:t>Anxiety Versus Learning </a:t>
            </a:r>
            <a:r>
              <a:rPr lang="en-US" sz="3200" b="1" dirty="0" smtClean="0"/>
              <a:t>Anxiety</a:t>
            </a:r>
          </a:p>
          <a:p>
            <a:endParaRPr lang="en-GB" dirty="0"/>
          </a:p>
        </p:txBody>
      </p:sp>
    </p:spTree>
    <p:extLst>
      <p:ext uri="{BB962C8B-B14F-4D97-AF65-F5344CB8AC3E}">
        <p14:creationId xmlns:p14="http://schemas.microsoft.com/office/powerpoint/2010/main" val="1901957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Organizing a Change Program</a:t>
            </a:r>
            <a:br>
              <a:rPr lang="en-GB" b="1" dirty="0"/>
            </a:br>
            <a:r>
              <a:rPr lang="en-US" b="1" dirty="0"/>
              <a:t>That May Involve Culture </a:t>
            </a:r>
            <a:r>
              <a:rPr lang="en-US" b="1" dirty="0" smtClean="0"/>
              <a:t>Change </a:t>
            </a:r>
            <a:endParaRPr lang="en-GB" dirty="0"/>
          </a:p>
        </p:txBody>
      </p:sp>
      <p:sp>
        <p:nvSpPr>
          <p:cNvPr id="3" name="Content Placeholder 2"/>
          <p:cNvSpPr>
            <a:spLocks noGrp="1"/>
          </p:cNvSpPr>
          <p:nvPr>
            <p:ph idx="1"/>
          </p:nvPr>
        </p:nvSpPr>
        <p:spPr/>
        <p:txBody>
          <a:bodyPr>
            <a:normAutofit/>
          </a:bodyPr>
          <a:lstStyle/>
          <a:p>
            <a:r>
              <a:rPr lang="en-US" dirty="0"/>
              <a:t>Principle 1: </a:t>
            </a:r>
            <a:r>
              <a:rPr lang="en-US" i="1" dirty="0"/>
              <a:t>Survival anxiety or guilt must be greater than </a:t>
            </a:r>
            <a:r>
              <a:rPr lang="en-US" i="1" dirty="0" smtClean="0"/>
              <a:t>learning </a:t>
            </a:r>
            <a:r>
              <a:rPr lang="en-GB" i="1" dirty="0" smtClean="0"/>
              <a:t>anxiety</a:t>
            </a:r>
            <a:r>
              <a:rPr lang="en-GB" i="1" dirty="0"/>
              <a:t>.</a:t>
            </a:r>
          </a:p>
          <a:p>
            <a:r>
              <a:rPr lang="en-US" dirty="0"/>
              <a:t>Principle 2: </a:t>
            </a:r>
            <a:r>
              <a:rPr lang="en-US" i="1" dirty="0"/>
              <a:t>Learning anxiety must be reduced rather than </a:t>
            </a:r>
            <a:r>
              <a:rPr lang="en-US" i="1" dirty="0" smtClean="0"/>
              <a:t>increasing </a:t>
            </a:r>
            <a:r>
              <a:rPr lang="en-GB" i="1" dirty="0" smtClean="0"/>
              <a:t>survival </a:t>
            </a:r>
            <a:r>
              <a:rPr lang="en-GB" i="1" dirty="0"/>
              <a:t>anxiety.</a:t>
            </a:r>
            <a:endParaRPr lang="en-US" dirty="0" smtClean="0"/>
          </a:p>
          <a:p>
            <a:r>
              <a:rPr lang="en-US" dirty="0" smtClean="0"/>
              <a:t>Principle </a:t>
            </a:r>
            <a:r>
              <a:rPr lang="en-US" dirty="0"/>
              <a:t>3: </a:t>
            </a:r>
            <a:r>
              <a:rPr lang="en-US" i="1" dirty="0"/>
              <a:t>The change goal must be defined concretely in terms of </a:t>
            </a:r>
            <a:r>
              <a:rPr lang="en-US" i="1" dirty="0" smtClean="0"/>
              <a:t>the specific </a:t>
            </a:r>
            <a:r>
              <a:rPr lang="en-US" i="1" dirty="0"/>
              <a:t>problem you are trying to fix, not as “culture change</a:t>
            </a:r>
            <a:r>
              <a:rPr lang="en-US" i="1" dirty="0" smtClean="0"/>
              <a:t>.”</a:t>
            </a:r>
          </a:p>
        </p:txBody>
      </p:sp>
    </p:spTree>
    <p:extLst>
      <p:ext uri="{BB962C8B-B14F-4D97-AF65-F5344CB8AC3E}">
        <p14:creationId xmlns:p14="http://schemas.microsoft.com/office/powerpoint/2010/main" val="224806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US" dirty="0" smtClean="0"/>
          </a:p>
          <a:p>
            <a:r>
              <a:rPr lang="en-US" dirty="0" smtClean="0"/>
              <a:t>Principle </a:t>
            </a:r>
            <a:r>
              <a:rPr lang="en-US" dirty="0"/>
              <a:t>4: </a:t>
            </a:r>
            <a:r>
              <a:rPr lang="en-US" i="1" dirty="0"/>
              <a:t>Old cultural elements can be destroyed by eliminating the people who “carry” those elements, but new cultural elements can only be learned if the new behavior leads to success and satisfaction</a:t>
            </a:r>
            <a:r>
              <a:rPr lang="en-US" i="1" dirty="0" smtClean="0"/>
              <a:t>.</a:t>
            </a:r>
          </a:p>
          <a:p>
            <a:pPr marL="0" indent="0">
              <a:buNone/>
            </a:pPr>
            <a:endParaRPr lang="en-US" i="1" dirty="0"/>
          </a:p>
          <a:p>
            <a:r>
              <a:rPr lang="en-US" dirty="0"/>
              <a:t>Principle 5: </a:t>
            </a:r>
            <a:r>
              <a:rPr lang="en-US" i="1" dirty="0"/>
              <a:t>Culture change is always transformative change that requires a period of unlearning that is psychologically painful</a:t>
            </a:r>
            <a:endParaRPr lang="en-GB" dirty="0"/>
          </a:p>
          <a:p>
            <a:pPr marL="0" indent="0">
              <a:buNone/>
            </a:pPr>
            <a:endParaRPr lang="en-GB" dirty="0"/>
          </a:p>
        </p:txBody>
      </p:sp>
    </p:spTree>
    <p:extLst>
      <p:ext uri="{BB962C8B-B14F-4D97-AF65-F5344CB8AC3E}">
        <p14:creationId xmlns:p14="http://schemas.microsoft.com/office/powerpoint/2010/main" val="3305639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7</a:t>
            </a:r>
            <a:endParaRPr lang="en-GB" sz="6000" dirty="0"/>
          </a:p>
        </p:txBody>
      </p:sp>
    </p:spTree>
    <p:extLst>
      <p:ext uri="{BB962C8B-B14F-4D97-AF65-F5344CB8AC3E}">
        <p14:creationId xmlns:p14="http://schemas.microsoft.com/office/powerpoint/2010/main" val="1681993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VII. LEARNING CULTURE AND LEARNING LEADER</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r>
              <a:rPr lang="en-US" b="1" dirty="0" smtClean="0"/>
              <a:t>Introduction</a:t>
            </a:r>
          </a:p>
          <a:p>
            <a:r>
              <a:rPr lang="en-US" dirty="0"/>
              <a:t>To translate that question into leadership </a:t>
            </a:r>
            <a:r>
              <a:rPr lang="en-US" dirty="0" smtClean="0"/>
              <a:t>terms:</a:t>
            </a:r>
          </a:p>
          <a:p>
            <a:pPr lvl="1">
              <a:buFont typeface="Wingdings" panose="05000000000000000000" pitchFamily="2" charset="2"/>
              <a:buChar char="ü"/>
            </a:pPr>
            <a:r>
              <a:rPr lang="en-US" dirty="0" smtClean="0"/>
              <a:t> </a:t>
            </a:r>
            <a:r>
              <a:rPr lang="en-US" dirty="0"/>
              <a:t>what is </a:t>
            </a:r>
            <a:r>
              <a:rPr lang="en-US" dirty="0" smtClean="0"/>
              <a:t>the direction </a:t>
            </a:r>
            <a:r>
              <a:rPr lang="en-US" dirty="0"/>
              <a:t>in which the leaders of today should be pushing </a:t>
            </a:r>
            <a:r>
              <a:rPr lang="en-US" dirty="0" smtClean="0"/>
              <a:t>cultural evolution </a:t>
            </a:r>
          </a:p>
          <a:p>
            <a:pPr lvl="1">
              <a:buFont typeface="Wingdings" panose="05000000000000000000" pitchFamily="2" charset="2"/>
              <a:buChar char="ü"/>
            </a:pPr>
            <a:r>
              <a:rPr lang="en-US" dirty="0" smtClean="0"/>
              <a:t>to </a:t>
            </a:r>
            <a:r>
              <a:rPr lang="en-US" dirty="0"/>
              <a:t>prepare for the surprises of tomorrow? </a:t>
            </a:r>
            <a:endParaRPr lang="en-US" dirty="0" smtClean="0"/>
          </a:p>
          <a:p>
            <a:pPr lvl="1">
              <a:buFont typeface="Wingdings" panose="05000000000000000000" pitchFamily="2" charset="2"/>
              <a:buChar char="ü"/>
            </a:pPr>
            <a:r>
              <a:rPr lang="en-US" dirty="0" smtClean="0"/>
              <a:t>What </a:t>
            </a:r>
            <a:r>
              <a:rPr lang="en-US" dirty="0"/>
              <a:t>sort </a:t>
            </a:r>
            <a:r>
              <a:rPr lang="en-US" dirty="0" smtClean="0"/>
              <a:t>of characteristics </a:t>
            </a:r>
            <a:r>
              <a:rPr lang="en-US" dirty="0"/>
              <a:t>and skills must a leader have to perceive the needs </a:t>
            </a:r>
            <a:r>
              <a:rPr lang="en-US" dirty="0" smtClean="0"/>
              <a:t>of tomorrow </a:t>
            </a:r>
            <a:r>
              <a:rPr lang="en-US" dirty="0"/>
              <a:t>and to implement the changes needed in order to survive</a:t>
            </a:r>
            <a:r>
              <a:rPr lang="en-US" dirty="0" smtClean="0"/>
              <a:t>?</a:t>
            </a:r>
            <a:endParaRPr lang="en-US" b="1" dirty="0" smtClean="0"/>
          </a:p>
        </p:txBody>
      </p:sp>
    </p:spTree>
    <p:extLst>
      <p:ext uri="{BB962C8B-B14F-4D97-AF65-F5344CB8AC3E}">
        <p14:creationId xmlns:p14="http://schemas.microsoft.com/office/powerpoint/2010/main" val="3293680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Characteristics</a:t>
            </a:r>
            <a:br>
              <a:rPr lang="en-GB" b="1" dirty="0" smtClean="0"/>
            </a:br>
            <a:r>
              <a:rPr lang="en-GB" b="1" dirty="0" smtClean="0"/>
              <a:t>of A Learning Culture</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GB" dirty="0" smtClean="0"/>
              <a:t>1. A </a:t>
            </a:r>
            <a:r>
              <a:rPr lang="en-GB" dirty="0" smtClean="0"/>
              <a:t>Proactivity </a:t>
            </a:r>
            <a:r>
              <a:rPr lang="en-GB" dirty="0" smtClean="0"/>
              <a:t>Assumption</a:t>
            </a:r>
          </a:p>
          <a:p>
            <a:pPr marL="0" indent="0">
              <a:buNone/>
            </a:pPr>
            <a:endParaRPr lang="en-GB" dirty="0" smtClean="0"/>
          </a:p>
          <a:p>
            <a:pPr marL="0" indent="0">
              <a:buNone/>
            </a:pPr>
            <a:r>
              <a:rPr lang="en-US" dirty="0" smtClean="0"/>
              <a:t>2. Commitment to Learning to </a:t>
            </a:r>
            <a:r>
              <a:rPr lang="en-US" dirty="0" smtClean="0"/>
              <a:t>Learn</a:t>
            </a:r>
          </a:p>
          <a:p>
            <a:pPr marL="0" indent="0">
              <a:buNone/>
            </a:pPr>
            <a:endParaRPr lang="en-US" dirty="0" smtClean="0"/>
          </a:p>
          <a:p>
            <a:pPr marL="0" indent="0">
              <a:buNone/>
            </a:pPr>
            <a:r>
              <a:rPr lang="en-US" dirty="0" smtClean="0"/>
              <a:t>3. Positive Assumptions About Human </a:t>
            </a:r>
            <a:r>
              <a:rPr lang="en-US" dirty="0" smtClean="0"/>
              <a:t>Nature</a:t>
            </a:r>
          </a:p>
          <a:p>
            <a:pPr marL="0" indent="0">
              <a:buNone/>
            </a:pPr>
            <a:endParaRPr lang="en-US" dirty="0" smtClean="0"/>
          </a:p>
          <a:p>
            <a:pPr marL="0" indent="0">
              <a:buNone/>
            </a:pPr>
            <a:r>
              <a:rPr lang="en-US" dirty="0" smtClean="0"/>
              <a:t>4. The Assumption That the </a:t>
            </a:r>
            <a:r>
              <a:rPr lang="en-GB" dirty="0" smtClean="0"/>
              <a:t>Environment Can Be </a:t>
            </a:r>
            <a:r>
              <a:rPr lang="en-GB" dirty="0" smtClean="0"/>
              <a:t>Dominated</a:t>
            </a:r>
          </a:p>
          <a:p>
            <a:pPr marL="0" indent="0">
              <a:buNone/>
            </a:pPr>
            <a:endParaRPr lang="en-GB" dirty="0" smtClean="0"/>
          </a:p>
          <a:p>
            <a:pPr marL="0" indent="0">
              <a:buNone/>
            </a:pPr>
            <a:r>
              <a:rPr lang="en-GB" dirty="0" smtClean="0"/>
              <a:t>5. Commitment to Truth Through Pragmatism and Inquiry</a:t>
            </a:r>
          </a:p>
          <a:p>
            <a:endParaRPr lang="en-GB" dirty="0"/>
          </a:p>
        </p:txBody>
      </p:sp>
    </p:spTree>
    <p:extLst>
      <p:ext uri="{BB962C8B-B14F-4D97-AF65-F5344CB8AC3E}">
        <p14:creationId xmlns:p14="http://schemas.microsoft.com/office/powerpoint/2010/main" val="1296857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r>
              <a:rPr lang="en-US" dirty="0" smtClean="0"/>
              <a:t>6. Orientation Toward the </a:t>
            </a:r>
            <a:r>
              <a:rPr lang="en-US" dirty="0" smtClean="0"/>
              <a:t>Future</a:t>
            </a:r>
          </a:p>
          <a:p>
            <a:pPr marL="0" indent="0">
              <a:buNone/>
            </a:pPr>
            <a:endParaRPr lang="en-US" dirty="0" smtClean="0"/>
          </a:p>
          <a:p>
            <a:pPr marL="0" indent="0">
              <a:buNone/>
            </a:pPr>
            <a:r>
              <a:rPr lang="en-US" dirty="0" smtClean="0"/>
              <a:t>7. Commitment to Full and Open </a:t>
            </a:r>
            <a:r>
              <a:rPr lang="en-GB" dirty="0" smtClean="0"/>
              <a:t>Task Relevant </a:t>
            </a:r>
            <a:r>
              <a:rPr lang="en-GB" dirty="0" smtClean="0"/>
              <a:t>Communication</a:t>
            </a:r>
          </a:p>
          <a:p>
            <a:pPr marL="0" indent="0">
              <a:buNone/>
            </a:pPr>
            <a:endParaRPr lang="en-GB" dirty="0" smtClean="0"/>
          </a:p>
          <a:p>
            <a:pPr marL="0" indent="0">
              <a:buNone/>
            </a:pPr>
            <a:r>
              <a:rPr lang="en-GB" dirty="0" smtClean="0"/>
              <a:t>8. Commitment to Diversity </a:t>
            </a:r>
            <a:endParaRPr lang="en-GB" dirty="0" smtClean="0"/>
          </a:p>
          <a:p>
            <a:pPr marL="0" indent="0">
              <a:buNone/>
            </a:pPr>
            <a:endParaRPr lang="en-GB" dirty="0" smtClean="0"/>
          </a:p>
          <a:p>
            <a:pPr marL="0" indent="0">
              <a:buNone/>
            </a:pPr>
            <a:r>
              <a:rPr lang="en-US" dirty="0" smtClean="0"/>
              <a:t>9. Commitment to Systemic </a:t>
            </a:r>
            <a:r>
              <a:rPr lang="en-US" dirty="0" smtClean="0"/>
              <a:t>Thinking</a:t>
            </a:r>
          </a:p>
          <a:p>
            <a:pPr marL="0" indent="0">
              <a:buNone/>
            </a:pPr>
            <a:endParaRPr lang="en-US" dirty="0" smtClean="0"/>
          </a:p>
          <a:p>
            <a:pPr marL="0" indent="0">
              <a:buNone/>
            </a:pPr>
            <a:r>
              <a:rPr lang="en-US" dirty="0" smtClean="0"/>
              <a:t>10. Commitment to Cultural Analysis for Understanding </a:t>
            </a:r>
            <a:r>
              <a:rPr lang="en-US" dirty="0" smtClean="0"/>
              <a:t>the World </a:t>
            </a:r>
            <a:endParaRPr lang="en-GB" dirty="0" smtClean="0"/>
          </a:p>
          <a:p>
            <a:pPr marL="0" indent="0">
              <a:buNone/>
            </a:pPr>
            <a:endParaRPr lang="en-GB" dirty="0"/>
          </a:p>
        </p:txBody>
      </p:sp>
    </p:spTree>
    <p:extLst>
      <p:ext uri="{BB962C8B-B14F-4D97-AF65-F5344CB8AC3E}">
        <p14:creationId xmlns:p14="http://schemas.microsoft.com/office/powerpoint/2010/main" val="273522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I. THE CONCEPT OF ORGANIZATIONAL CULTURE</a:t>
            </a:r>
            <a:r>
              <a:rPr lang="en-GB" dirty="0" smtClean="0"/>
              <a:t/>
            </a:r>
            <a:br>
              <a:rPr lang="en-GB" dirty="0" smtClean="0"/>
            </a:br>
            <a:endParaRPr lang="en-GB" dirty="0"/>
          </a:p>
        </p:txBody>
      </p:sp>
      <p:sp>
        <p:nvSpPr>
          <p:cNvPr id="3" name="Content Placeholder 2"/>
          <p:cNvSpPr>
            <a:spLocks noGrp="1"/>
          </p:cNvSpPr>
          <p:nvPr>
            <p:ph idx="1"/>
          </p:nvPr>
        </p:nvSpPr>
        <p:spPr>
          <a:xfrm>
            <a:off x="838200" y="1556951"/>
            <a:ext cx="10515600" cy="5029200"/>
          </a:xfrm>
        </p:spPr>
        <p:txBody>
          <a:bodyPr>
            <a:normAutofit fontScale="85000" lnSpcReduction="10000"/>
          </a:bodyPr>
          <a:lstStyle/>
          <a:p>
            <a:r>
              <a:rPr lang="en-US" b="1" dirty="0" smtClean="0"/>
              <a:t>Introduction</a:t>
            </a:r>
          </a:p>
          <a:p>
            <a:pPr marL="0" indent="0">
              <a:buNone/>
            </a:pPr>
            <a:r>
              <a:rPr lang="en-US" b="1" dirty="0">
                <a:sym typeface="Wingdings" panose="05000000000000000000" pitchFamily="2" charset="2"/>
              </a:rPr>
              <a:t> </a:t>
            </a:r>
            <a:r>
              <a:rPr lang="en-US" b="1" dirty="0" smtClean="0">
                <a:sym typeface="Wingdings" panose="05000000000000000000" pitchFamily="2" charset="2"/>
              </a:rPr>
              <a:t>    </a:t>
            </a:r>
            <a:r>
              <a:rPr lang="en-US" dirty="0"/>
              <a:t>Culture is </a:t>
            </a:r>
            <a:r>
              <a:rPr lang="en-US" dirty="0" smtClean="0"/>
              <a:t>an abstraction</a:t>
            </a:r>
            <a:r>
              <a:rPr lang="en-US" dirty="0"/>
              <a:t>, yet </a:t>
            </a:r>
            <a:r>
              <a:rPr lang="en-US" dirty="0" smtClean="0"/>
              <a:t>powerful</a:t>
            </a:r>
            <a:endParaRPr lang="en-US" dirty="0"/>
          </a:p>
          <a:p>
            <a:pPr marL="0" indent="0">
              <a:buNone/>
            </a:pPr>
            <a:r>
              <a:rPr lang="en-US" dirty="0" smtClean="0">
                <a:sym typeface="Wingdings" panose="05000000000000000000" pitchFamily="2" charset="2"/>
              </a:rPr>
              <a:t>     </a:t>
            </a:r>
            <a:r>
              <a:rPr lang="en-US" dirty="0" smtClean="0"/>
              <a:t>If </a:t>
            </a:r>
            <a:r>
              <a:rPr lang="en-US" dirty="0"/>
              <a:t>we don’t </a:t>
            </a:r>
            <a:r>
              <a:rPr lang="en-US" dirty="0" smtClean="0"/>
              <a:t>understand, </a:t>
            </a:r>
            <a:r>
              <a:rPr lang="en-US" dirty="0"/>
              <a:t>we become </a:t>
            </a:r>
            <a:r>
              <a:rPr lang="en-US" dirty="0" smtClean="0"/>
              <a:t>victim</a:t>
            </a:r>
          </a:p>
          <a:p>
            <a:pPr marL="0" indent="0">
              <a:buNone/>
            </a:pPr>
            <a:r>
              <a:rPr lang="en-US" b="1" dirty="0" smtClean="0"/>
              <a:t>	</a:t>
            </a:r>
          </a:p>
          <a:p>
            <a:r>
              <a:rPr lang="en-US" b="1" dirty="0" smtClean="0"/>
              <a:t>Culture</a:t>
            </a:r>
            <a:r>
              <a:rPr lang="en-US" b="1" dirty="0"/>
              <a:t>: An Empirically Based </a:t>
            </a:r>
            <a:r>
              <a:rPr lang="en-US" b="1" dirty="0" smtClean="0"/>
              <a:t>Abstraction</a:t>
            </a:r>
          </a:p>
          <a:p>
            <a:pPr marL="0" indent="0">
              <a:buNone/>
            </a:pPr>
            <a:r>
              <a:rPr lang="en-US" b="1" dirty="0">
                <a:sym typeface="Wingdings" panose="05000000000000000000" pitchFamily="2" charset="2"/>
              </a:rPr>
              <a:t> </a:t>
            </a:r>
            <a:r>
              <a:rPr lang="en-US" b="1" dirty="0" smtClean="0">
                <a:sym typeface="Wingdings" panose="05000000000000000000" pitchFamily="2" charset="2"/>
              </a:rPr>
              <a:t>   </a:t>
            </a:r>
            <a:r>
              <a:rPr lang="en-US" dirty="0"/>
              <a:t>phenomena </a:t>
            </a:r>
            <a:r>
              <a:rPr lang="en-US" dirty="0" smtClean="0"/>
              <a:t>below </a:t>
            </a:r>
            <a:r>
              <a:rPr lang="en-US" dirty="0"/>
              <a:t>the surface, </a:t>
            </a:r>
            <a:r>
              <a:rPr lang="en-US" dirty="0" smtClean="0"/>
              <a:t>powerful, invisible </a:t>
            </a:r>
            <a:r>
              <a:rPr lang="en-US" dirty="0"/>
              <a:t>and </a:t>
            </a:r>
            <a:r>
              <a:rPr lang="en-GB" dirty="0" smtClean="0"/>
              <a:t>unconscious </a:t>
            </a:r>
          </a:p>
          <a:p>
            <a:pPr marL="0" indent="0">
              <a:buNone/>
            </a:pPr>
            <a:endParaRPr lang="en-US" b="1" dirty="0" smtClean="0"/>
          </a:p>
          <a:p>
            <a:r>
              <a:rPr lang="en-US" b="1" dirty="0" smtClean="0"/>
              <a:t>What Needs to Be Explained? </a:t>
            </a:r>
            <a:endParaRPr lang="en-GB" dirty="0"/>
          </a:p>
          <a:p>
            <a:pPr marL="0" indent="0">
              <a:buNone/>
            </a:pPr>
            <a:r>
              <a:rPr lang="en-GB" b="1" dirty="0">
                <a:sym typeface="Wingdings" panose="05000000000000000000" pitchFamily="2" charset="2"/>
              </a:rPr>
              <a:t> </a:t>
            </a:r>
            <a:r>
              <a:rPr lang="en-GB" b="1" dirty="0" smtClean="0">
                <a:sym typeface="Wingdings" panose="05000000000000000000" pitchFamily="2" charset="2"/>
              </a:rPr>
              <a:t>     </a:t>
            </a:r>
            <a:r>
              <a:rPr lang="en-US" dirty="0"/>
              <a:t>If we understand the dynamics of </a:t>
            </a:r>
            <a:r>
              <a:rPr lang="en-US" dirty="0" smtClean="0"/>
              <a:t>culture, we </a:t>
            </a:r>
            <a:r>
              <a:rPr lang="en-US" dirty="0"/>
              <a:t>will be less likely to be </a:t>
            </a:r>
            <a:r>
              <a:rPr lang="en-US" dirty="0" smtClean="0"/>
              <a:t>puzzled</a:t>
            </a:r>
            <a:endParaRPr lang="en-US" dirty="0"/>
          </a:p>
          <a:p>
            <a:pPr marL="0" indent="0">
              <a:buNone/>
            </a:pPr>
            <a:r>
              <a:rPr lang="en-US" dirty="0" smtClean="0">
                <a:sym typeface="Wingdings" panose="05000000000000000000" pitchFamily="2" charset="2"/>
              </a:rPr>
              <a:t>      </a:t>
            </a:r>
            <a:r>
              <a:rPr lang="en-US" dirty="0" smtClean="0"/>
              <a:t> </a:t>
            </a:r>
            <a:r>
              <a:rPr lang="en-US" dirty="0"/>
              <a:t>we will have a deeper understanding </a:t>
            </a:r>
            <a:endParaRPr lang="en-US" dirty="0" smtClean="0"/>
          </a:p>
          <a:p>
            <a:pPr marL="0" indent="0">
              <a:buNone/>
            </a:pPr>
            <a:r>
              <a:rPr lang="en-US" dirty="0" smtClean="0">
                <a:sym typeface="Wingdings" panose="05000000000000000000" pitchFamily="2" charset="2"/>
              </a:rPr>
              <a:t>      </a:t>
            </a:r>
            <a:r>
              <a:rPr lang="en-US" dirty="0" smtClean="0"/>
              <a:t>not only </a:t>
            </a:r>
            <a:r>
              <a:rPr lang="en-US" dirty="0"/>
              <a:t>of why various groups of people </a:t>
            </a:r>
            <a:r>
              <a:rPr lang="en-US" dirty="0" smtClean="0"/>
              <a:t>can </a:t>
            </a:r>
            <a:r>
              <a:rPr lang="en-US" dirty="0"/>
              <a:t>be so </a:t>
            </a:r>
            <a:r>
              <a:rPr lang="en-US" dirty="0" smtClean="0"/>
              <a:t>different</a:t>
            </a:r>
            <a:endParaRPr lang="en-US" dirty="0"/>
          </a:p>
          <a:p>
            <a:pPr marL="0" indent="0">
              <a:buNone/>
            </a:pPr>
            <a:r>
              <a:rPr lang="en-US" dirty="0" smtClean="0">
                <a:sym typeface="Wingdings" panose="05000000000000000000" pitchFamily="2" charset="2"/>
              </a:rPr>
              <a:t>      </a:t>
            </a:r>
            <a:r>
              <a:rPr lang="en-US" dirty="0" smtClean="0"/>
              <a:t>but </a:t>
            </a:r>
            <a:r>
              <a:rPr lang="en-US" dirty="0"/>
              <a:t>also why it is so hard to change </a:t>
            </a:r>
            <a:r>
              <a:rPr lang="en-US" dirty="0" smtClean="0"/>
              <a:t>them</a:t>
            </a:r>
            <a:endParaRPr lang="en-GB" b="1" dirty="0" smtClean="0"/>
          </a:p>
        </p:txBody>
      </p:sp>
    </p:spTree>
    <p:extLst>
      <p:ext uri="{BB962C8B-B14F-4D97-AF65-F5344CB8AC3E}">
        <p14:creationId xmlns:p14="http://schemas.microsoft.com/office/powerpoint/2010/main" val="14687643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The End</a:t>
            </a:r>
            <a:endParaRPr lang="en-GB" sz="6000" dirty="0"/>
          </a:p>
        </p:txBody>
      </p:sp>
    </p:spTree>
    <p:extLst>
      <p:ext uri="{BB962C8B-B14F-4D97-AF65-F5344CB8AC3E}">
        <p14:creationId xmlns:p14="http://schemas.microsoft.com/office/powerpoint/2010/main" val="183146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2211859"/>
            <a:ext cx="10515600" cy="3965104"/>
          </a:xfrm>
        </p:spPr>
        <p:txBody>
          <a:bodyPr>
            <a:normAutofit/>
          </a:bodyPr>
          <a:lstStyle/>
          <a:p>
            <a:r>
              <a:rPr lang="en-GB" b="1" dirty="0"/>
              <a:t>Culture and Leadership </a:t>
            </a:r>
          </a:p>
          <a:p>
            <a:pPr marL="0" indent="0">
              <a:buNone/>
            </a:pPr>
            <a:r>
              <a:rPr lang="en-US" b="1" dirty="0" smtClean="0">
                <a:sym typeface="Wingdings" panose="05000000000000000000" pitchFamily="2" charset="2"/>
              </a:rPr>
              <a:t>    </a:t>
            </a:r>
            <a:r>
              <a:rPr lang="en-US" dirty="0"/>
              <a:t>two sides of the same </a:t>
            </a:r>
            <a:r>
              <a:rPr lang="en-US" dirty="0" smtClean="0"/>
              <a:t>coin</a:t>
            </a:r>
          </a:p>
          <a:p>
            <a:pPr marL="0" indent="0">
              <a:buNone/>
            </a:pPr>
            <a:endParaRPr lang="en-US" b="1" dirty="0"/>
          </a:p>
          <a:p>
            <a:r>
              <a:rPr lang="en-US" b="1" dirty="0"/>
              <a:t>Toward a Formal Definition of </a:t>
            </a:r>
            <a:r>
              <a:rPr lang="en-US" b="1" dirty="0" smtClean="0"/>
              <a:t>Culture</a:t>
            </a:r>
          </a:p>
          <a:p>
            <a:pPr marL="0" indent="0">
              <a:buNone/>
            </a:pPr>
            <a:r>
              <a:rPr lang="en-US" b="1" dirty="0" smtClean="0">
                <a:sym typeface="Wingdings" panose="05000000000000000000" pitchFamily="2" charset="2"/>
              </a:rPr>
              <a:t>   </a:t>
            </a:r>
            <a:r>
              <a:rPr lang="en-US" dirty="0" smtClean="0">
                <a:sym typeface="Wingdings" panose="05000000000000000000" pitchFamily="2" charset="2"/>
              </a:rPr>
              <a:t> See </a:t>
            </a:r>
            <a:r>
              <a:rPr lang="en-US" dirty="0" smtClean="0"/>
              <a:t>Exhibit </a:t>
            </a:r>
            <a:r>
              <a:rPr lang="en-US" dirty="0"/>
              <a:t>1.1. Various Categories Used to Describe </a:t>
            </a:r>
            <a:r>
              <a:rPr lang="en-US" dirty="0" smtClean="0"/>
              <a:t>Culture, </a:t>
            </a:r>
          </a:p>
          <a:p>
            <a:pPr marL="0" indent="0">
              <a:buNone/>
            </a:pPr>
            <a:r>
              <a:rPr lang="en-US" dirty="0">
                <a:sym typeface="Wingdings" panose="05000000000000000000" pitchFamily="2" charset="2"/>
              </a:rPr>
              <a:t> </a:t>
            </a:r>
            <a:r>
              <a:rPr lang="en-US" dirty="0" smtClean="0">
                <a:sym typeface="Wingdings" panose="05000000000000000000" pitchFamily="2" charset="2"/>
              </a:rPr>
              <a:t>   </a:t>
            </a:r>
            <a:r>
              <a:rPr lang="en-US" dirty="0" smtClean="0"/>
              <a:t>(page 12 – 13)</a:t>
            </a:r>
            <a:endParaRPr lang="en-US" dirty="0"/>
          </a:p>
          <a:p>
            <a:pPr marL="0" indent="0">
              <a:buNone/>
            </a:pPr>
            <a:endParaRPr lang="en-US" dirty="0">
              <a:latin typeface="Interstate-Bold"/>
            </a:endParaRPr>
          </a:p>
          <a:p>
            <a:pPr marL="0" indent="0">
              <a:buNone/>
            </a:pPr>
            <a:endParaRPr lang="en-GB" dirty="0"/>
          </a:p>
        </p:txBody>
      </p:sp>
    </p:spTree>
    <p:extLst>
      <p:ext uri="{BB962C8B-B14F-4D97-AF65-F5344CB8AC3E}">
        <p14:creationId xmlns:p14="http://schemas.microsoft.com/office/powerpoint/2010/main" val="36113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918"/>
          </a:xfrm>
        </p:spPr>
        <p:txBody>
          <a:bodyPr>
            <a:normAutofit fontScale="90000"/>
          </a:bodyPr>
          <a:lstStyle/>
          <a:p>
            <a:endParaRPr lang="en-GB" dirty="0"/>
          </a:p>
        </p:txBody>
      </p:sp>
      <p:sp>
        <p:nvSpPr>
          <p:cNvPr id="3" name="Content Placeholder 2"/>
          <p:cNvSpPr>
            <a:spLocks noGrp="1"/>
          </p:cNvSpPr>
          <p:nvPr>
            <p:ph idx="1"/>
          </p:nvPr>
        </p:nvSpPr>
        <p:spPr>
          <a:xfrm>
            <a:off x="838200" y="1260390"/>
            <a:ext cx="10515600" cy="5375188"/>
          </a:xfrm>
        </p:spPr>
        <p:txBody>
          <a:bodyPr>
            <a:normAutofit/>
          </a:bodyPr>
          <a:lstStyle/>
          <a:p>
            <a:r>
              <a:rPr lang="en-GB" b="1" dirty="0" smtClean="0"/>
              <a:t>How Does Culture Form?</a:t>
            </a:r>
          </a:p>
          <a:p>
            <a:pPr marL="0" indent="0">
              <a:buNone/>
            </a:pPr>
            <a:r>
              <a:rPr lang="en-GB" b="1" dirty="0">
                <a:sym typeface="Wingdings" panose="05000000000000000000" pitchFamily="2" charset="2"/>
              </a:rPr>
              <a:t> </a:t>
            </a:r>
            <a:r>
              <a:rPr lang="en-GB" b="1" dirty="0" smtClean="0">
                <a:sym typeface="Wingdings" panose="05000000000000000000" pitchFamily="2" charset="2"/>
              </a:rPr>
              <a:t>    </a:t>
            </a:r>
            <a:r>
              <a:rPr lang="en-US" dirty="0" smtClean="0"/>
              <a:t>the </a:t>
            </a:r>
            <a:r>
              <a:rPr lang="en-US" dirty="0"/>
              <a:t>accumulated </a:t>
            </a:r>
            <a:r>
              <a:rPr lang="en-US" dirty="0" smtClean="0"/>
              <a:t>shared learning </a:t>
            </a:r>
            <a:r>
              <a:rPr lang="en-US" dirty="0"/>
              <a:t>of a given group</a:t>
            </a:r>
            <a:r>
              <a:rPr lang="en-US" dirty="0" smtClean="0"/>
              <a:t>,</a:t>
            </a:r>
          </a:p>
          <a:p>
            <a:pPr marL="0" indent="0">
              <a:buNone/>
            </a:pPr>
            <a:r>
              <a:rPr lang="en-US" dirty="0" smtClean="0">
                <a:sym typeface="Wingdings" panose="05000000000000000000" pitchFamily="2" charset="2"/>
              </a:rPr>
              <a:t>     </a:t>
            </a:r>
            <a:r>
              <a:rPr lang="en-US" dirty="0" smtClean="0"/>
              <a:t> </a:t>
            </a:r>
            <a:r>
              <a:rPr lang="en-US" dirty="0"/>
              <a:t>covering </a:t>
            </a:r>
            <a:r>
              <a:rPr lang="en-US" dirty="0" smtClean="0"/>
              <a:t>behavioral, emotional</a:t>
            </a:r>
            <a:r>
              <a:rPr lang="en-US" dirty="0"/>
              <a:t>, and </a:t>
            </a:r>
            <a:r>
              <a:rPr lang="en-US" dirty="0" smtClean="0"/>
              <a:t>cognitive </a:t>
            </a:r>
            <a:r>
              <a:rPr lang="en-GB" dirty="0" smtClean="0"/>
              <a:t>elements</a:t>
            </a:r>
            <a:r>
              <a:rPr lang="en-GB" b="1" dirty="0" smtClean="0">
                <a:sym typeface="Wingdings" panose="05000000000000000000" pitchFamily="2" charset="2"/>
              </a:rPr>
              <a:t> </a:t>
            </a:r>
          </a:p>
          <a:p>
            <a:pPr marL="0" indent="0">
              <a:buNone/>
            </a:pPr>
            <a:endParaRPr lang="en-GB" b="1" dirty="0" smtClean="0"/>
          </a:p>
          <a:p>
            <a:r>
              <a:rPr lang="en-GB" b="1" dirty="0" smtClean="0"/>
              <a:t>Culture Formally Defined</a:t>
            </a:r>
          </a:p>
          <a:p>
            <a:pPr lvl="1">
              <a:buFont typeface="Wingdings" panose="05000000000000000000" pitchFamily="2" charset="2"/>
              <a:buChar char="ü"/>
            </a:pPr>
            <a:r>
              <a:rPr lang="en-GB" i="1" dirty="0" smtClean="0"/>
              <a:t>pattern </a:t>
            </a:r>
            <a:r>
              <a:rPr lang="en-GB" i="1" dirty="0"/>
              <a:t>of shared </a:t>
            </a:r>
            <a:r>
              <a:rPr lang="en-GB" i="1" dirty="0" smtClean="0"/>
              <a:t>basic </a:t>
            </a:r>
            <a:r>
              <a:rPr lang="en-US" i="1" dirty="0" smtClean="0"/>
              <a:t>assumptions </a:t>
            </a:r>
          </a:p>
          <a:p>
            <a:pPr lvl="1">
              <a:buFont typeface="Wingdings" panose="05000000000000000000" pitchFamily="2" charset="2"/>
              <a:buChar char="ü"/>
            </a:pPr>
            <a:r>
              <a:rPr lang="en-US" i="1" dirty="0" smtClean="0"/>
              <a:t>learned </a:t>
            </a:r>
            <a:r>
              <a:rPr lang="en-US" i="1" dirty="0"/>
              <a:t>by a group as it solved its problems </a:t>
            </a:r>
            <a:endParaRPr lang="en-US" i="1" dirty="0" smtClean="0"/>
          </a:p>
          <a:p>
            <a:pPr lvl="1">
              <a:buFont typeface="Wingdings" panose="05000000000000000000" pitchFamily="2" charset="2"/>
              <a:buChar char="ü"/>
            </a:pPr>
            <a:r>
              <a:rPr lang="en-US" i="1" dirty="0" smtClean="0"/>
              <a:t>of external adaptation </a:t>
            </a:r>
            <a:r>
              <a:rPr lang="en-US" i="1" dirty="0"/>
              <a:t>and internal </a:t>
            </a:r>
            <a:r>
              <a:rPr lang="en-US" i="1" dirty="0" smtClean="0"/>
              <a:t>integration</a:t>
            </a:r>
          </a:p>
          <a:p>
            <a:pPr lvl="1">
              <a:buFont typeface="Wingdings" panose="05000000000000000000" pitchFamily="2" charset="2"/>
              <a:buChar char="ü"/>
            </a:pPr>
            <a:r>
              <a:rPr lang="en-US" i="1" dirty="0" smtClean="0"/>
              <a:t>that </a:t>
            </a:r>
            <a:r>
              <a:rPr lang="en-US" i="1" dirty="0"/>
              <a:t>has worked well enough </a:t>
            </a:r>
            <a:r>
              <a:rPr lang="en-US" i="1" dirty="0" smtClean="0"/>
              <a:t>to be </a:t>
            </a:r>
            <a:r>
              <a:rPr lang="en-US" i="1" dirty="0"/>
              <a:t>considered valid </a:t>
            </a:r>
          </a:p>
          <a:p>
            <a:pPr lvl="1">
              <a:buFont typeface="Wingdings" panose="05000000000000000000" pitchFamily="2" charset="2"/>
              <a:buChar char="ü"/>
            </a:pPr>
            <a:r>
              <a:rPr lang="en-US" i="1" dirty="0" smtClean="0"/>
              <a:t>to </a:t>
            </a:r>
            <a:r>
              <a:rPr lang="en-US" i="1" dirty="0"/>
              <a:t>be taught to new members as </a:t>
            </a:r>
            <a:r>
              <a:rPr lang="en-US" i="1" dirty="0" smtClean="0"/>
              <a:t>the correct </a:t>
            </a:r>
            <a:r>
              <a:rPr lang="en-US" i="1" dirty="0"/>
              <a:t>way to perceive, think, and </a:t>
            </a:r>
            <a:r>
              <a:rPr lang="en-US" i="1" dirty="0" smtClean="0"/>
              <a:t>feel</a:t>
            </a:r>
          </a:p>
          <a:p>
            <a:pPr lvl="1">
              <a:buFont typeface="Wingdings" panose="05000000000000000000" pitchFamily="2" charset="2"/>
              <a:buChar char="ü"/>
            </a:pPr>
            <a:r>
              <a:rPr lang="en-US" i="1" dirty="0" smtClean="0"/>
              <a:t>in </a:t>
            </a:r>
            <a:r>
              <a:rPr lang="en-US" i="1" dirty="0"/>
              <a:t>relation to </a:t>
            </a:r>
            <a:r>
              <a:rPr lang="en-US" i="1" dirty="0" smtClean="0"/>
              <a:t>the problems faced</a:t>
            </a:r>
            <a:endParaRPr lang="en-GB" b="1" dirty="0" smtClean="0"/>
          </a:p>
          <a:p>
            <a:endParaRPr lang="en-GB" b="1" dirty="0" smtClean="0"/>
          </a:p>
        </p:txBody>
      </p:sp>
    </p:spTree>
    <p:extLst>
      <p:ext uri="{BB962C8B-B14F-4D97-AF65-F5344CB8AC3E}">
        <p14:creationId xmlns:p14="http://schemas.microsoft.com/office/powerpoint/2010/main" val="82682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The Process of </a:t>
            </a:r>
            <a:r>
              <a:rPr lang="en-GB" b="1" dirty="0" smtClean="0"/>
              <a:t>Socialization</a:t>
            </a:r>
          </a:p>
          <a:p>
            <a:pPr lvl="1">
              <a:buFont typeface="Wingdings" panose="05000000000000000000" pitchFamily="2" charset="2"/>
              <a:buChar char="ü"/>
            </a:pPr>
            <a:r>
              <a:rPr lang="en-US" dirty="0" smtClean="0"/>
              <a:t>Once </a:t>
            </a:r>
            <a:r>
              <a:rPr lang="en-US" dirty="0"/>
              <a:t>a group has a culture, </a:t>
            </a:r>
            <a:endParaRPr lang="en-US" dirty="0" smtClean="0"/>
          </a:p>
          <a:p>
            <a:pPr lvl="1">
              <a:buFont typeface="Wingdings" panose="05000000000000000000" pitchFamily="2" charset="2"/>
              <a:buChar char="ü"/>
            </a:pPr>
            <a:r>
              <a:rPr lang="en-US" dirty="0" smtClean="0"/>
              <a:t>it </a:t>
            </a:r>
            <a:r>
              <a:rPr lang="en-US" dirty="0"/>
              <a:t>will pass elements of this culture </a:t>
            </a:r>
            <a:endParaRPr lang="en-US" dirty="0" smtClean="0"/>
          </a:p>
          <a:p>
            <a:pPr lvl="1">
              <a:buFont typeface="Wingdings" panose="05000000000000000000" pitchFamily="2" charset="2"/>
              <a:buChar char="ü"/>
            </a:pPr>
            <a:r>
              <a:rPr lang="en-US" dirty="0" smtClean="0"/>
              <a:t>on to new </a:t>
            </a:r>
            <a:r>
              <a:rPr lang="en-US" dirty="0"/>
              <a:t>generations of group </a:t>
            </a:r>
            <a:r>
              <a:rPr lang="en-US" dirty="0" smtClean="0"/>
              <a:t>members</a:t>
            </a:r>
            <a:endParaRPr lang="en-US" b="1" dirty="0" smtClean="0"/>
          </a:p>
          <a:p>
            <a:endParaRPr lang="en-US" b="1" dirty="0"/>
          </a:p>
          <a:p>
            <a:r>
              <a:rPr lang="en-US" b="1" dirty="0" smtClean="0"/>
              <a:t>Behavior </a:t>
            </a:r>
            <a:r>
              <a:rPr lang="en-US" b="1" dirty="0"/>
              <a:t>Is Derivative, Not </a:t>
            </a:r>
            <a:r>
              <a:rPr lang="en-US" b="1" dirty="0" smtClean="0"/>
              <a:t>Central</a:t>
            </a:r>
          </a:p>
          <a:p>
            <a:pPr marL="0" indent="0">
              <a:buNone/>
            </a:pPr>
            <a:r>
              <a:rPr lang="en-US" b="1" dirty="0" smtClean="0">
                <a:sym typeface="Wingdings" panose="05000000000000000000" pitchFamily="2" charset="2"/>
              </a:rPr>
              <a:t>   </a:t>
            </a:r>
            <a:r>
              <a:rPr lang="en-US" dirty="0" smtClean="0">
                <a:sym typeface="Wingdings" panose="05000000000000000000" pitchFamily="2" charset="2"/>
              </a:rPr>
              <a:t> see the iceberg phenomenon</a:t>
            </a:r>
            <a:endParaRPr lang="en-US" dirty="0"/>
          </a:p>
          <a:p>
            <a:pPr marL="0" indent="0">
              <a:buNone/>
            </a:pPr>
            <a:endParaRPr lang="en-GB" dirty="0"/>
          </a:p>
        </p:txBody>
      </p:sp>
    </p:spTree>
    <p:extLst>
      <p:ext uri="{BB962C8B-B14F-4D97-AF65-F5344CB8AC3E}">
        <p14:creationId xmlns:p14="http://schemas.microsoft.com/office/powerpoint/2010/main" val="3015283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6000" dirty="0" smtClean="0"/>
              <a:t>Session 2</a:t>
            </a:r>
            <a:endParaRPr lang="en-GB" sz="6000" dirty="0"/>
          </a:p>
        </p:txBody>
      </p:sp>
    </p:spTree>
    <p:extLst>
      <p:ext uri="{BB962C8B-B14F-4D97-AF65-F5344CB8AC3E}">
        <p14:creationId xmlns:p14="http://schemas.microsoft.com/office/powerpoint/2010/main" val="379589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II. THE LEVEL OF CULTURE</a:t>
            </a:r>
            <a:br>
              <a:rPr lang="en-GB" b="1" dirty="0" smtClean="0"/>
            </a:br>
            <a:endParaRPr lang="en-GB" b="1" dirty="0"/>
          </a:p>
        </p:txBody>
      </p:sp>
      <p:sp>
        <p:nvSpPr>
          <p:cNvPr id="3" name="Content Placeholder 2"/>
          <p:cNvSpPr>
            <a:spLocks noGrp="1"/>
          </p:cNvSpPr>
          <p:nvPr>
            <p:ph idx="1"/>
          </p:nvPr>
        </p:nvSpPr>
        <p:spPr/>
        <p:txBody>
          <a:bodyPr>
            <a:normAutofit fontScale="92500" lnSpcReduction="20000"/>
          </a:bodyPr>
          <a:lstStyle/>
          <a:p>
            <a:r>
              <a:rPr lang="en-GB" b="1" dirty="0" smtClean="0"/>
              <a:t>Introduction</a:t>
            </a:r>
          </a:p>
          <a:p>
            <a:pPr marL="0" indent="0">
              <a:buNone/>
            </a:pPr>
            <a:r>
              <a:rPr lang="en-GB" b="1" dirty="0">
                <a:sym typeface="Wingdings" panose="05000000000000000000" pitchFamily="2" charset="2"/>
              </a:rPr>
              <a:t> </a:t>
            </a:r>
            <a:r>
              <a:rPr lang="en-GB" b="1" dirty="0" smtClean="0">
                <a:sym typeface="Wingdings" panose="05000000000000000000" pitchFamily="2" charset="2"/>
              </a:rPr>
              <a:t>   </a:t>
            </a:r>
            <a:r>
              <a:rPr lang="en-GB" dirty="0"/>
              <a:t>the degree </a:t>
            </a:r>
            <a:r>
              <a:rPr lang="en-GB" dirty="0" smtClean="0"/>
              <a:t>to </a:t>
            </a:r>
            <a:r>
              <a:rPr lang="en-US" dirty="0" smtClean="0"/>
              <a:t>which </a:t>
            </a:r>
            <a:r>
              <a:rPr lang="en-US" dirty="0"/>
              <a:t>the cultural phenomenon is </a:t>
            </a:r>
            <a:r>
              <a:rPr lang="en-US" dirty="0" smtClean="0"/>
              <a:t>visible</a:t>
            </a:r>
          </a:p>
          <a:p>
            <a:pPr marL="0" indent="0">
              <a:buNone/>
            </a:pPr>
            <a:r>
              <a:rPr lang="en-US" dirty="0" smtClean="0">
                <a:sym typeface="Wingdings" panose="05000000000000000000" pitchFamily="2" charset="2"/>
              </a:rPr>
              <a:t>    See </a:t>
            </a:r>
            <a:r>
              <a:rPr lang="en-US" dirty="0" smtClean="0"/>
              <a:t>Figure </a:t>
            </a:r>
            <a:r>
              <a:rPr lang="en-US" dirty="0"/>
              <a:t>2.1. Levels of Culture</a:t>
            </a:r>
            <a:r>
              <a:rPr lang="en-US" dirty="0" smtClean="0"/>
              <a:t> (page 26)</a:t>
            </a:r>
            <a:endParaRPr lang="en-GB" b="1" dirty="0" smtClean="0"/>
          </a:p>
          <a:p>
            <a:pPr marL="0" indent="0">
              <a:buNone/>
            </a:pPr>
            <a:endParaRPr lang="en-GB" b="1" dirty="0" smtClean="0"/>
          </a:p>
          <a:p>
            <a:r>
              <a:rPr lang="en-GB" b="1" dirty="0" err="1" smtClean="0"/>
              <a:t>Artifacts</a:t>
            </a:r>
            <a:endParaRPr lang="en-GB" b="1" dirty="0"/>
          </a:p>
          <a:p>
            <a:pPr lvl="1">
              <a:buFont typeface="Wingdings" panose="05000000000000000000" pitchFamily="2" charset="2"/>
              <a:buChar char="ü"/>
            </a:pPr>
            <a:r>
              <a:rPr lang="en-GB" dirty="0" smtClean="0"/>
              <a:t>includes </a:t>
            </a:r>
            <a:r>
              <a:rPr lang="en-GB" dirty="0"/>
              <a:t>all the </a:t>
            </a:r>
            <a:r>
              <a:rPr lang="en-GB" dirty="0" smtClean="0"/>
              <a:t>phenomena </a:t>
            </a:r>
            <a:r>
              <a:rPr lang="en-US" dirty="0" smtClean="0"/>
              <a:t>that </a:t>
            </a:r>
            <a:r>
              <a:rPr lang="en-US" dirty="0"/>
              <a:t>one sees, hears, and feels </a:t>
            </a:r>
            <a:endParaRPr lang="en-US" dirty="0" smtClean="0"/>
          </a:p>
          <a:p>
            <a:pPr lvl="1">
              <a:buFont typeface="Wingdings" panose="05000000000000000000" pitchFamily="2" charset="2"/>
              <a:buChar char="ü"/>
            </a:pPr>
            <a:r>
              <a:rPr lang="en-US" dirty="0" smtClean="0"/>
              <a:t>such </a:t>
            </a:r>
            <a:r>
              <a:rPr lang="en-US" dirty="0"/>
              <a:t>as the architecture of its </a:t>
            </a:r>
            <a:r>
              <a:rPr lang="en-US" dirty="0" smtClean="0"/>
              <a:t>physical environment</a:t>
            </a:r>
          </a:p>
          <a:p>
            <a:pPr lvl="1">
              <a:buFont typeface="Wingdings" panose="05000000000000000000" pitchFamily="2" charset="2"/>
              <a:buChar char="ü"/>
            </a:pPr>
            <a:r>
              <a:rPr lang="en-US" dirty="0" smtClean="0"/>
              <a:t>Language</a:t>
            </a:r>
          </a:p>
          <a:p>
            <a:pPr lvl="1">
              <a:buFont typeface="Wingdings" panose="05000000000000000000" pitchFamily="2" charset="2"/>
              <a:buChar char="ü"/>
            </a:pPr>
            <a:r>
              <a:rPr lang="en-US" dirty="0" smtClean="0"/>
              <a:t>technology </a:t>
            </a:r>
            <a:r>
              <a:rPr lang="en-US" dirty="0"/>
              <a:t>and products; its </a:t>
            </a:r>
            <a:r>
              <a:rPr lang="en-US" dirty="0" smtClean="0"/>
              <a:t>artistic creations</a:t>
            </a:r>
            <a:r>
              <a:rPr lang="en-US" dirty="0"/>
              <a:t>; </a:t>
            </a:r>
            <a:r>
              <a:rPr lang="en-US" dirty="0" smtClean="0"/>
              <a:t> </a:t>
            </a:r>
          </a:p>
          <a:p>
            <a:pPr lvl="1">
              <a:buFont typeface="Wingdings" panose="05000000000000000000" pitchFamily="2" charset="2"/>
              <a:buChar char="ü"/>
            </a:pPr>
            <a:r>
              <a:rPr lang="en-US" dirty="0" smtClean="0"/>
              <a:t>style</a:t>
            </a:r>
            <a:r>
              <a:rPr lang="en-US" dirty="0"/>
              <a:t>, as embodied in clothing, manners of </a:t>
            </a:r>
            <a:r>
              <a:rPr lang="en-US" dirty="0" smtClean="0"/>
              <a:t>address,</a:t>
            </a:r>
          </a:p>
          <a:p>
            <a:pPr lvl="1">
              <a:buFont typeface="Wingdings" panose="05000000000000000000" pitchFamily="2" charset="2"/>
              <a:buChar char="ü"/>
            </a:pPr>
            <a:r>
              <a:rPr lang="en-US" dirty="0" smtClean="0"/>
              <a:t>emotional </a:t>
            </a:r>
            <a:r>
              <a:rPr lang="en-US" dirty="0"/>
              <a:t>displays, and myths and stories told about the </a:t>
            </a:r>
            <a:r>
              <a:rPr lang="en-US" dirty="0" smtClean="0"/>
              <a:t>organization</a:t>
            </a:r>
          </a:p>
          <a:p>
            <a:pPr lvl="1">
              <a:buFont typeface="Wingdings" panose="05000000000000000000" pitchFamily="2" charset="2"/>
              <a:buChar char="ü"/>
            </a:pPr>
            <a:r>
              <a:rPr lang="en-US" dirty="0" smtClean="0"/>
              <a:t>observable </a:t>
            </a:r>
            <a:r>
              <a:rPr lang="en-US" dirty="0"/>
              <a:t>rituals and ceremonies;</a:t>
            </a:r>
            <a:endParaRPr lang="en-GB" b="1" dirty="0" smtClean="0"/>
          </a:p>
          <a:p>
            <a:endParaRPr lang="en-GB" dirty="0"/>
          </a:p>
        </p:txBody>
      </p:sp>
    </p:spTree>
    <p:extLst>
      <p:ext uri="{BB962C8B-B14F-4D97-AF65-F5344CB8AC3E}">
        <p14:creationId xmlns:p14="http://schemas.microsoft.com/office/powerpoint/2010/main" val="1732599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1633</Words>
  <Application>Microsoft Office PowerPoint</Application>
  <PresentationFormat>Widescreen</PresentationFormat>
  <Paragraphs>250</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Interstate-Bold</vt:lpstr>
      <vt:lpstr>Wingdings</vt:lpstr>
      <vt:lpstr>Office Theme</vt:lpstr>
      <vt:lpstr>CHANCE MANAGEMENT AND ORGANIZATIONAL CULTURE  (MANAJEMEN PERUBAHAN DAN BUDAYA ORGANISASI)</vt:lpstr>
      <vt:lpstr>ORGANIZATIONAL CULTURE (Summarized from:  ‘Organization Culture and Leadership’,  by Edgar H. Schein) </vt:lpstr>
      <vt:lpstr>PowerPoint Presentation</vt:lpstr>
      <vt:lpstr>I. THE CONCEPT OF ORGANIZATIONAL CULTURE </vt:lpstr>
      <vt:lpstr>PowerPoint Presentation</vt:lpstr>
      <vt:lpstr>PowerPoint Presentation</vt:lpstr>
      <vt:lpstr>PowerPoint Presentation</vt:lpstr>
      <vt:lpstr>PowerPoint Presentation</vt:lpstr>
      <vt:lpstr>II. THE LEVEL OF CULTURE </vt:lpstr>
      <vt:lpstr>PowerPoint Presentation</vt:lpstr>
      <vt:lpstr>PowerPoint Presentation</vt:lpstr>
      <vt:lpstr>PowerPoint Presentation</vt:lpstr>
      <vt:lpstr>III. HOW CULTURE EMERGES IN NEW GROUPS </vt:lpstr>
      <vt:lpstr>PowerPoint Presentation</vt:lpstr>
      <vt:lpstr>Stages of Group Evolution (See Table 4.1. Stages of Group Evolution, page 70) </vt:lpstr>
      <vt:lpstr>PowerPoint Presentation</vt:lpstr>
      <vt:lpstr>PowerPoint Presentation</vt:lpstr>
      <vt:lpstr>PowerPoint Presentation</vt:lpstr>
      <vt:lpstr>PowerPoint Presentation</vt:lpstr>
      <vt:lpstr>IV. CULTURAL TYPOLOGIES </vt:lpstr>
      <vt:lpstr>PowerPoint Presentation</vt:lpstr>
      <vt:lpstr>PowerPoint Presentation</vt:lpstr>
      <vt:lpstr>PowerPoint Presentation</vt:lpstr>
      <vt:lpstr>PowerPoint Presentation</vt:lpstr>
      <vt:lpstr>PowerPoint Presentation</vt:lpstr>
      <vt:lpstr>V. HOW LEADERS EMBED AND TRANSMIT CULTURE </vt:lpstr>
      <vt:lpstr>PowerPoint Presentation</vt:lpstr>
      <vt:lpstr>PowerPoint Presentation</vt:lpstr>
      <vt:lpstr>PowerPoint Presentation</vt:lpstr>
      <vt:lpstr>PowerPoint Presentation</vt:lpstr>
      <vt:lpstr>PowerPoint Presentation</vt:lpstr>
      <vt:lpstr>PowerPoint Presentation</vt:lpstr>
      <vt:lpstr>VI. CONCEPTUAL MODEL FOR CULTUR CHANGE </vt:lpstr>
      <vt:lpstr>Organizing a Change Program That May Involve Culture Change </vt:lpstr>
      <vt:lpstr>PowerPoint Presentation</vt:lpstr>
      <vt:lpstr>PowerPoint Presentation</vt:lpstr>
      <vt:lpstr>VII. LEARNING CULTURE AND LEARNING LEADER </vt:lpstr>
      <vt:lpstr>Characteristics of A Learning Culture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PERUBAHAN DAN BUDAYA ORGANISASI</dc:title>
  <dc:creator>rathoyo</dc:creator>
  <cp:lastModifiedBy>rathoyo</cp:lastModifiedBy>
  <cp:revision>47</cp:revision>
  <dcterms:created xsi:type="dcterms:W3CDTF">2018-09-29T06:55:19Z</dcterms:created>
  <dcterms:modified xsi:type="dcterms:W3CDTF">2018-09-30T07:16:12Z</dcterms:modified>
</cp:coreProperties>
</file>