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2" r:id="rId2"/>
    <p:sldId id="298" r:id="rId3"/>
    <p:sldId id="260" r:id="rId4"/>
    <p:sldId id="300" r:id="rId5"/>
    <p:sldId id="30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4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Lingkungan</a:t>
          </a:r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LK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dirty="0" err="1" smtClean="0"/>
            <a:t>Analisis</a:t>
          </a:r>
          <a:r>
            <a:rPr lang="en-US" sz="2000" dirty="0" smtClean="0"/>
            <a:t> </a:t>
          </a:r>
          <a:r>
            <a:rPr lang="en-US" sz="2000" dirty="0" err="1" smtClean="0"/>
            <a:t>informasi</a:t>
          </a:r>
          <a:r>
            <a:rPr lang="en-US" sz="2000" dirty="0" smtClean="0"/>
            <a:t> </a:t>
          </a:r>
          <a:r>
            <a:rPr lang="en-US" sz="2000" dirty="0" err="1" smtClean="0"/>
            <a:t>Akuntansi</a:t>
          </a:r>
          <a:r>
            <a:rPr lang="en-US" sz="2000" dirty="0" smtClean="0"/>
            <a:t> - LK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1500" dirty="0" err="1" smtClean="0"/>
            <a:t>Perencanaan</a:t>
          </a:r>
          <a:r>
            <a:rPr lang="en-US" sz="1500" dirty="0" smtClean="0"/>
            <a:t> </a:t>
          </a:r>
          <a:r>
            <a:rPr lang="en-US" sz="1500" dirty="0" err="1" smtClean="0"/>
            <a:t>Keuangan-Peramalan</a:t>
          </a:r>
          <a:r>
            <a:rPr lang="en-US" sz="1500" dirty="0" smtClean="0"/>
            <a:t> </a:t>
          </a:r>
          <a:r>
            <a:rPr lang="en-US" sz="1500" dirty="0" err="1" smtClean="0"/>
            <a:t>keuangan</a:t>
          </a:r>
          <a:r>
            <a:rPr lang="en-US" sz="1500" dirty="0" smtClean="0"/>
            <a:t> </a:t>
          </a:r>
          <a:endParaRPr lang="en-US" sz="15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Value Of Money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Valuation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and Return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and Capital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 custScaleX="125847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 custScaleX="120137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25847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82678DF7-E8BA-4E7D-98DB-0A547C3BC67C}" type="presOf" srcId="{28BAE4EE-CAC5-42E9-AC46-81893920A0AF}" destId="{EABC56BA-BED8-4618-966A-6DFEB4199E1E}" srcOrd="0" destOrd="0" presId="urn:microsoft.com/office/officeart/2008/layout/LinedList"/>
    <dgm:cxn modelId="{2EA9426A-3BFA-4696-B917-159D5CF8F07B}" type="presOf" srcId="{E4871413-ABF8-482F-9F4A-3A1ACA5A78D4}" destId="{8D13C629-F217-478C-A847-C3C5CB9514F2}" srcOrd="0" destOrd="0" presId="urn:microsoft.com/office/officeart/2008/layout/LinedList"/>
    <dgm:cxn modelId="{7E1A707A-F944-4C54-B3FF-05B7090E4C17}" type="presOf" srcId="{54454A78-818B-49FB-8BF1-5AAE2E34A367}" destId="{743E8C90-C21B-4A8F-BE22-3AA97EA521E5}" srcOrd="0" destOrd="0" presId="urn:microsoft.com/office/officeart/2008/layout/LinedList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7212F965-7F2A-46C8-9632-4303465A647A}" type="presOf" srcId="{E96040B4-AF25-4680-9B5F-F41F5D01E30E}" destId="{59A44CCD-EC55-4A87-956E-07AF162F48AB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31E33D0C-99B4-45CE-A81D-685AEEB8E177}" type="presOf" srcId="{D2906744-8714-4057-A684-F1749BE2B5AB}" destId="{7A87AE05-A330-4876-96B7-D9F97769EFC4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07B50B18-BEF6-4ACC-9182-8460E331A3A2}" type="presOf" srcId="{0B2A947A-3D3E-4EEB-B29E-EEAFFF72C7B3}" destId="{C83A75EC-287E-40B0-B706-113650617AE8}" srcOrd="0" destOrd="0" presId="urn:microsoft.com/office/officeart/2008/layout/LinedList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AC37D3E4-DDD1-43A4-899A-89891A69B84F}" type="presOf" srcId="{C7390F12-7609-4C55-9D41-2F66FD3EA350}" destId="{E511885A-3EC0-4E6D-81EA-A4EC5D0F9262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99122DF-2A47-4198-BC12-CCC100EF5F5A}" type="presOf" srcId="{47AB347D-8A52-403C-8CC2-15203C7B5165}" destId="{7D050D33-E842-4CB1-BB32-4472D789CEE1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6EFD10E1-F490-433B-998E-A6164B4CEA64}" type="presOf" srcId="{00311E1D-F107-4E0D-946B-1942A493312D}" destId="{F2F02534-4E77-4589-BE74-5A6A33C5ED20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12540640-46CE-451E-8287-618DBD82E8CA}" type="presOf" srcId="{92829A48-22C8-4A7F-B34E-1DA98441C864}" destId="{CC00B0E6-9C86-463E-938F-2AA4DF871544}" srcOrd="0" destOrd="0" presId="urn:microsoft.com/office/officeart/2008/layout/LinedList"/>
    <dgm:cxn modelId="{A03324B9-5A66-410B-B5E3-19C00D73E223}" type="presOf" srcId="{3EF520D6-2791-4CD9-B860-BFF4CD930A9A}" destId="{6889DC47-0EFA-46F4-91D3-B512CDE3BC5E}" srcOrd="0" destOrd="0" presId="urn:microsoft.com/office/officeart/2008/layout/LinedList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5621EA5F-A617-4976-8C58-3E0156E8641C}" type="presOf" srcId="{B0C78C98-9771-453A-B57F-0C9285D530D2}" destId="{57C51537-0F15-46E8-ACA8-15E1BDFAC399}" srcOrd="0" destOrd="0" presId="urn:microsoft.com/office/officeart/2008/layout/LinedList"/>
    <dgm:cxn modelId="{6A31A961-1664-4049-8493-7C82A7A0BDB6}" type="presOf" srcId="{0AB1C640-F189-4273-B834-610080795224}" destId="{9D251D23-DD02-48F6-B400-EEDC0CCC200F}" srcOrd="0" destOrd="0" presId="urn:microsoft.com/office/officeart/2008/layout/LinedList"/>
    <dgm:cxn modelId="{06E024D6-1FC2-4309-9B38-36B8941421FB}" type="presOf" srcId="{B78FC460-0A8A-4B89-8143-4C7056347357}" destId="{0A036916-D852-43D8-BD93-F259B399A0C5}" srcOrd="0" destOrd="0" presId="urn:microsoft.com/office/officeart/2008/layout/LinedList"/>
    <dgm:cxn modelId="{7388B8EE-4763-497C-BBC9-2274150FAA48}" type="presOf" srcId="{8EBEE723-728F-410E-9AE1-868C4B32468D}" destId="{DE1CF7FF-673F-422B-B69A-BE6EDB9AC2EE}" srcOrd="0" destOrd="0" presId="urn:microsoft.com/office/officeart/2008/layout/LinedList"/>
    <dgm:cxn modelId="{69CF0146-000F-407F-83EE-5BA18DD4B90F}" type="presParOf" srcId="{9D251D23-DD02-48F6-B400-EEDC0CCC200F}" destId="{C22EE792-A02C-4B69-8E84-4967A368D6DF}" srcOrd="0" destOrd="0" presId="urn:microsoft.com/office/officeart/2008/layout/LinedList"/>
    <dgm:cxn modelId="{AE2F3C80-6E76-4A9A-AEFA-50893597E248}" type="presParOf" srcId="{9D251D23-DD02-48F6-B400-EEDC0CCC200F}" destId="{597BEA57-5A60-4F6C-A372-ABE3AC2A0118}" srcOrd="1" destOrd="0" presId="urn:microsoft.com/office/officeart/2008/layout/LinedList"/>
    <dgm:cxn modelId="{A64F4A03-50B0-4324-BAFD-AD51A383324A}" type="presParOf" srcId="{597BEA57-5A60-4F6C-A372-ABE3AC2A0118}" destId="{F2F02534-4E77-4589-BE74-5A6A33C5ED20}" srcOrd="0" destOrd="0" presId="urn:microsoft.com/office/officeart/2008/layout/LinedList"/>
    <dgm:cxn modelId="{4C0AF607-DA24-4EB9-8C7F-5522F37A3BB9}" type="presParOf" srcId="{597BEA57-5A60-4F6C-A372-ABE3AC2A0118}" destId="{03673E3E-9098-4817-9205-5CEFD9C5F120}" srcOrd="1" destOrd="0" presId="urn:microsoft.com/office/officeart/2008/layout/LinedList"/>
    <dgm:cxn modelId="{5D96DC50-E3BF-47F6-997C-657D7DFA319A}" type="presParOf" srcId="{03673E3E-9098-4817-9205-5CEFD9C5F120}" destId="{F8A6C995-3A25-4D16-B852-6BA087592738}" srcOrd="0" destOrd="0" presId="urn:microsoft.com/office/officeart/2008/layout/LinedList"/>
    <dgm:cxn modelId="{7D742D90-BE95-48B0-A278-D4C3F13F5C12}" type="presParOf" srcId="{03673E3E-9098-4817-9205-5CEFD9C5F120}" destId="{ADF1A49E-3A9B-439E-BDE0-8A6AF5E6A74A}" srcOrd="1" destOrd="0" presId="urn:microsoft.com/office/officeart/2008/layout/LinedList"/>
    <dgm:cxn modelId="{A9E145B4-E280-4FD4-8D4D-71238924ABB4}" type="presParOf" srcId="{ADF1A49E-3A9B-439E-BDE0-8A6AF5E6A74A}" destId="{BBC00CCE-A382-410E-9075-657FB9EA9757}" srcOrd="0" destOrd="0" presId="urn:microsoft.com/office/officeart/2008/layout/LinedList"/>
    <dgm:cxn modelId="{D36B9178-E9CF-46DC-990A-A0B5B1A2C11F}" type="presParOf" srcId="{ADF1A49E-3A9B-439E-BDE0-8A6AF5E6A74A}" destId="{59A44CCD-EC55-4A87-956E-07AF162F48AB}" srcOrd="1" destOrd="0" presId="urn:microsoft.com/office/officeart/2008/layout/LinedList"/>
    <dgm:cxn modelId="{B28AEA08-AD36-4FB2-8FB0-87D8A0249DCB}" type="presParOf" srcId="{ADF1A49E-3A9B-439E-BDE0-8A6AF5E6A74A}" destId="{69D525E5-8B77-4593-B5C5-A4E4B9AC3D80}" srcOrd="2" destOrd="0" presId="urn:microsoft.com/office/officeart/2008/layout/LinedList"/>
    <dgm:cxn modelId="{C4EB4E54-C314-4936-8090-17252520BEAF}" type="presParOf" srcId="{03673E3E-9098-4817-9205-5CEFD9C5F120}" destId="{CC5BF8DC-6D01-4CA4-BBC2-EC57157D4B10}" srcOrd="2" destOrd="0" presId="urn:microsoft.com/office/officeart/2008/layout/LinedList"/>
    <dgm:cxn modelId="{56B7325F-CEE8-44DD-9B55-F368A499C9D3}" type="presParOf" srcId="{03673E3E-9098-4817-9205-5CEFD9C5F120}" destId="{7EBA11C4-38C4-43DD-B7FC-3093C30DFA04}" srcOrd="3" destOrd="0" presId="urn:microsoft.com/office/officeart/2008/layout/LinedList"/>
    <dgm:cxn modelId="{4776EF61-83CF-4840-8308-6BFB00CB803F}" type="presParOf" srcId="{9D251D23-DD02-48F6-B400-EEDC0CCC200F}" destId="{4E3E2734-626B-4B4F-A90F-A1ABEEB76E5F}" srcOrd="2" destOrd="0" presId="urn:microsoft.com/office/officeart/2008/layout/LinedList"/>
    <dgm:cxn modelId="{481DD239-F55C-4CF3-BF61-C53B397C0790}" type="presParOf" srcId="{9D251D23-DD02-48F6-B400-EEDC0CCC200F}" destId="{02232413-7398-4E2B-A8DF-00DC6F92519B}" srcOrd="3" destOrd="0" presId="urn:microsoft.com/office/officeart/2008/layout/LinedList"/>
    <dgm:cxn modelId="{95720C3B-634C-4EC2-B6C4-F057361B8EF6}" type="presParOf" srcId="{02232413-7398-4E2B-A8DF-00DC6F92519B}" destId="{EABC56BA-BED8-4618-966A-6DFEB4199E1E}" srcOrd="0" destOrd="0" presId="urn:microsoft.com/office/officeart/2008/layout/LinedList"/>
    <dgm:cxn modelId="{D5C00826-6EBC-472B-87B4-B1A75C8CD3DC}" type="presParOf" srcId="{02232413-7398-4E2B-A8DF-00DC6F92519B}" destId="{2A6A27CB-5C35-4426-820F-C8E77ABD8A5E}" srcOrd="1" destOrd="0" presId="urn:microsoft.com/office/officeart/2008/layout/LinedList"/>
    <dgm:cxn modelId="{94AB19D8-1AA3-4454-94FF-BE93BA3E31C8}" type="presParOf" srcId="{2A6A27CB-5C35-4426-820F-C8E77ABD8A5E}" destId="{5AF13429-7C69-4E1C-9117-495D397FA34F}" srcOrd="0" destOrd="0" presId="urn:microsoft.com/office/officeart/2008/layout/LinedList"/>
    <dgm:cxn modelId="{FF91CA4C-3BFC-4799-9BDB-2AD2D708F116}" type="presParOf" srcId="{2A6A27CB-5C35-4426-820F-C8E77ABD8A5E}" destId="{9B85C630-FD9C-4807-8E4A-E83C85D7F555}" srcOrd="1" destOrd="0" presId="urn:microsoft.com/office/officeart/2008/layout/LinedList"/>
    <dgm:cxn modelId="{E5403171-A2CE-4879-8206-1221F6ABD450}" type="presParOf" srcId="{9B85C630-FD9C-4807-8E4A-E83C85D7F555}" destId="{00E71655-7A92-4754-B855-EE2C054C6A8D}" srcOrd="0" destOrd="0" presId="urn:microsoft.com/office/officeart/2008/layout/LinedList"/>
    <dgm:cxn modelId="{63606D65-E3CB-4240-B561-44E3CA36C147}" type="presParOf" srcId="{9B85C630-FD9C-4807-8E4A-E83C85D7F555}" destId="{743E8C90-C21B-4A8F-BE22-3AA97EA521E5}" srcOrd="1" destOrd="0" presId="urn:microsoft.com/office/officeart/2008/layout/LinedList"/>
    <dgm:cxn modelId="{528B9345-1BD4-4EFA-A536-FBD01C811B92}" type="presParOf" srcId="{9B85C630-FD9C-4807-8E4A-E83C85D7F555}" destId="{0F2BA1EA-74AC-488C-BEC5-F12B70B3B5FB}" srcOrd="2" destOrd="0" presId="urn:microsoft.com/office/officeart/2008/layout/LinedList"/>
    <dgm:cxn modelId="{27BF4324-D56E-4FE1-9559-E6436E3E7C7F}" type="presParOf" srcId="{2A6A27CB-5C35-4426-820F-C8E77ABD8A5E}" destId="{DC45F465-6650-4A89-ABDD-FD5F37F26653}" srcOrd="2" destOrd="0" presId="urn:microsoft.com/office/officeart/2008/layout/LinedList"/>
    <dgm:cxn modelId="{A6B61452-F4E1-423C-87A4-C72C3ECE426B}" type="presParOf" srcId="{2A6A27CB-5C35-4426-820F-C8E77ABD8A5E}" destId="{A0E0AB98-C884-492D-B94C-F7B28928BBBA}" srcOrd="3" destOrd="0" presId="urn:microsoft.com/office/officeart/2008/layout/LinedList"/>
    <dgm:cxn modelId="{2DDAF7FB-6F2A-457A-9180-82294606F620}" type="presParOf" srcId="{9D251D23-DD02-48F6-B400-EEDC0CCC200F}" destId="{BE7D05F0-6B97-461F-962B-DC8ED7F09877}" srcOrd="4" destOrd="0" presId="urn:microsoft.com/office/officeart/2008/layout/LinedList"/>
    <dgm:cxn modelId="{4406A735-1EC3-4F8A-9F0E-215C3382EC96}" type="presParOf" srcId="{9D251D23-DD02-48F6-B400-EEDC0CCC200F}" destId="{AB3CF8A8-615D-471A-8C0B-C1394D1AFA70}" srcOrd="5" destOrd="0" presId="urn:microsoft.com/office/officeart/2008/layout/LinedList"/>
    <dgm:cxn modelId="{45F5B765-8800-4B17-8FE2-5816160445BB}" type="presParOf" srcId="{AB3CF8A8-615D-471A-8C0B-C1394D1AFA70}" destId="{DE1CF7FF-673F-422B-B69A-BE6EDB9AC2EE}" srcOrd="0" destOrd="0" presId="urn:microsoft.com/office/officeart/2008/layout/LinedList"/>
    <dgm:cxn modelId="{DC69C5CF-6F51-4EFC-9498-05337D1038BA}" type="presParOf" srcId="{AB3CF8A8-615D-471A-8C0B-C1394D1AFA70}" destId="{90B000C9-3F7E-4301-BD37-196966FFDB8F}" srcOrd="1" destOrd="0" presId="urn:microsoft.com/office/officeart/2008/layout/LinedList"/>
    <dgm:cxn modelId="{C5E6311B-633C-47D5-B74B-A09DDBEBBDA7}" type="presParOf" srcId="{90B000C9-3F7E-4301-BD37-196966FFDB8F}" destId="{A63376B1-AA62-4E15-B2B2-33889F083115}" srcOrd="0" destOrd="0" presId="urn:microsoft.com/office/officeart/2008/layout/LinedList"/>
    <dgm:cxn modelId="{49ED43A9-0F4F-4118-B407-673674B80CCE}" type="presParOf" srcId="{90B000C9-3F7E-4301-BD37-196966FFDB8F}" destId="{BF42ED08-5441-469A-89E2-C311B01ECE10}" srcOrd="1" destOrd="0" presId="urn:microsoft.com/office/officeart/2008/layout/LinedList"/>
    <dgm:cxn modelId="{F6323F43-247A-4717-99D0-C95ECADB61A7}" type="presParOf" srcId="{BF42ED08-5441-469A-89E2-C311B01ECE10}" destId="{85DB5952-A19D-4387-88FA-6E3163E68CB0}" srcOrd="0" destOrd="0" presId="urn:microsoft.com/office/officeart/2008/layout/LinedList"/>
    <dgm:cxn modelId="{648A2637-499C-48C1-BF9E-F38F46C6EE6D}" type="presParOf" srcId="{BF42ED08-5441-469A-89E2-C311B01ECE10}" destId="{7D050D33-E842-4CB1-BB32-4472D789CEE1}" srcOrd="1" destOrd="0" presId="urn:microsoft.com/office/officeart/2008/layout/LinedList"/>
    <dgm:cxn modelId="{6D635035-9400-40F9-98D9-B70DCABF991A}" type="presParOf" srcId="{BF42ED08-5441-469A-89E2-C311B01ECE10}" destId="{FD3D24A8-4982-4B60-942B-73B070CE19B4}" srcOrd="2" destOrd="0" presId="urn:microsoft.com/office/officeart/2008/layout/LinedList"/>
    <dgm:cxn modelId="{5545B7F1-F1A1-4485-AB88-75A20E43FAEF}" type="presParOf" srcId="{90B000C9-3F7E-4301-BD37-196966FFDB8F}" destId="{85B36DE7-F063-476F-A91F-612170BD174F}" srcOrd="2" destOrd="0" presId="urn:microsoft.com/office/officeart/2008/layout/LinedList"/>
    <dgm:cxn modelId="{2FA6D193-A771-43AF-9B92-6131468C9701}" type="presParOf" srcId="{90B000C9-3F7E-4301-BD37-196966FFDB8F}" destId="{8A895258-102C-4957-97CF-8D065671F14F}" srcOrd="3" destOrd="0" presId="urn:microsoft.com/office/officeart/2008/layout/LinedList"/>
    <dgm:cxn modelId="{3FC34DF2-054F-48D1-9C39-A3D5B59483E8}" type="presParOf" srcId="{9D251D23-DD02-48F6-B400-EEDC0CCC200F}" destId="{BF488C13-3A87-4A50-B5CA-2686864198A8}" srcOrd="6" destOrd="0" presId="urn:microsoft.com/office/officeart/2008/layout/LinedList"/>
    <dgm:cxn modelId="{7DE2F3CF-A982-4968-A946-796896D2E524}" type="presParOf" srcId="{9D251D23-DD02-48F6-B400-EEDC0CCC200F}" destId="{4D6E740A-876E-4623-9127-D17E0D439AF6}" srcOrd="7" destOrd="0" presId="urn:microsoft.com/office/officeart/2008/layout/LinedList"/>
    <dgm:cxn modelId="{53ABCDAE-6D40-42B3-A2BA-A4A7F2654EDD}" type="presParOf" srcId="{4D6E740A-876E-4623-9127-D17E0D439AF6}" destId="{57C51537-0F15-46E8-ACA8-15E1BDFAC399}" srcOrd="0" destOrd="0" presId="urn:microsoft.com/office/officeart/2008/layout/LinedList"/>
    <dgm:cxn modelId="{571B7B62-E0A2-4E93-934A-635221189CEA}" type="presParOf" srcId="{4D6E740A-876E-4623-9127-D17E0D439AF6}" destId="{E8C53F75-5B02-4AC7-A71D-A86D1DD4ADC7}" srcOrd="1" destOrd="0" presId="urn:microsoft.com/office/officeart/2008/layout/LinedList"/>
    <dgm:cxn modelId="{06109BA9-D307-40BA-9520-0D41D57E0FF3}" type="presParOf" srcId="{E8C53F75-5B02-4AC7-A71D-A86D1DD4ADC7}" destId="{DCAA3717-81A4-42BA-878C-558FB583B4E2}" srcOrd="0" destOrd="0" presId="urn:microsoft.com/office/officeart/2008/layout/LinedList"/>
    <dgm:cxn modelId="{DD026500-1448-4765-9B61-377D533532C7}" type="presParOf" srcId="{E8C53F75-5B02-4AC7-A71D-A86D1DD4ADC7}" destId="{5A16EDAE-FCD0-4A07-B90E-C90466485383}" srcOrd="1" destOrd="0" presId="urn:microsoft.com/office/officeart/2008/layout/LinedList"/>
    <dgm:cxn modelId="{EFFF8E8E-BDC5-452B-B7FA-AEC2F078CCF2}" type="presParOf" srcId="{5A16EDAE-FCD0-4A07-B90E-C90466485383}" destId="{BB46F8AE-C6C5-434E-B3DE-17879F251B8A}" srcOrd="0" destOrd="0" presId="urn:microsoft.com/office/officeart/2008/layout/LinedList"/>
    <dgm:cxn modelId="{61F4E052-5746-4E65-8FFF-C1912F26A640}" type="presParOf" srcId="{5A16EDAE-FCD0-4A07-B90E-C90466485383}" destId="{8D13C629-F217-478C-A847-C3C5CB9514F2}" srcOrd="1" destOrd="0" presId="urn:microsoft.com/office/officeart/2008/layout/LinedList"/>
    <dgm:cxn modelId="{271EC734-BF83-43D5-9E00-BE8BCC9B4057}" type="presParOf" srcId="{5A16EDAE-FCD0-4A07-B90E-C90466485383}" destId="{75E59EA5-C1C1-4564-9BA3-024657100CBC}" srcOrd="2" destOrd="0" presId="urn:microsoft.com/office/officeart/2008/layout/LinedList"/>
    <dgm:cxn modelId="{FF653CEA-66F8-4AA4-BEC5-7CDA9AC7C591}" type="presParOf" srcId="{E8C53F75-5B02-4AC7-A71D-A86D1DD4ADC7}" destId="{751DBA29-87C6-44AE-B474-9D6D35DA044D}" srcOrd="2" destOrd="0" presId="urn:microsoft.com/office/officeart/2008/layout/LinedList"/>
    <dgm:cxn modelId="{A4EF47DD-D79C-4E1D-9F31-DDA188B2423F}" type="presParOf" srcId="{E8C53F75-5B02-4AC7-A71D-A86D1DD4ADC7}" destId="{7C76EFF3-FF3C-40AE-9BFD-A154D678ACD6}" srcOrd="3" destOrd="0" presId="urn:microsoft.com/office/officeart/2008/layout/LinedList"/>
    <dgm:cxn modelId="{A487C8AD-26EB-4FE7-9A16-296E62CDD895}" type="presParOf" srcId="{9D251D23-DD02-48F6-B400-EEDC0CCC200F}" destId="{7B7993FD-5E4B-496E-BC51-651714F2C9CB}" srcOrd="8" destOrd="0" presId="urn:microsoft.com/office/officeart/2008/layout/LinedList"/>
    <dgm:cxn modelId="{A9824D73-8DDE-4205-B7BF-E03DBEE50A7B}" type="presParOf" srcId="{9D251D23-DD02-48F6-B400-EEDC0CCC200F}" destId="{DAC73962-ABFD-4DE1-B5DA-FFCEF70B240A}" srcOrd="9" destOrd="0" presId="urn:microsoft.com/office/officeart/2008/layout/LinedList"/>
    <dgm:cxn modelId="{22055B70-344A-4C02-8952-535687CDF37F}" type="presParOf" srcId="{DAC73962-ABFD-4DE1-B5DA-FFCEF70B240A}" destId="{C83A75EC-287E-40B0-B706-113650617AE8}" srcOrd="0" destOrd="0" presId="urn:microsoft.com/office/officeart/2008/layout/LinedList"/>
    <dgm:cxn modelId="{1485A898-2707-4DA2-9C7B-6395C98D7A43}" type="presParOf" srcId="{DAC73962-ABFD-4DE1-B5DA-FFCEF70B240A}" destId="{FD5F13FF-9D2D-40A3-883C-D7335D8FF753}" srcOrd="1" destOrd="0" presId="urn:microsoft.com/office/officeart/2008/layout/LinedList"/>
    <dgm:cxn modelId="{57F11D6E-918D-40A4-894E-9F58589DB4AC}" type="presParOf" srcId="{FD5F13FF-9D2D-40A3-883C-D7335D8FF753}" destId="{007EB30D-3C99-4171-B445-54C544E8F2F1}" srcOrd="0" destOrd="0" presId="urn:microsoft.com/office/officeart/2008/layout/LinedList"/>
    <dgm:cxn modelId="{E538D8AA-5DFA-417E-9164-0D4A515DE0BC}" type="presParOf" srcId="{FD5F13FF-9D2D-40A3-883C-D7335D8FF753}" destId="{1102F439-F44E-42B5-B040-AF5E8DE7305A}" srcOrd="1" destOrd="0" presId="urn:microsoft.com/office/officeart/2008/layout/LinedList"/>
    <dgm:cxn modelId="{96DCE1E4-68F8-43FE-B05A-43B46E27BD61}" type="presParOf" srcId="{1102F439-F44E-42B5-B040-AF5E8DE7305A}" destId="{8AB5EE5B-E17A-452F-B33C-F284F097F37F}" srcOrd="0" destOrd="0" presId="urn:microsoft.com/office/officeart/2008/layout/LinedList"/>
    <dgm:cxn modelId="{E733B1AF-997F-411E-9D5B-569037A820A9}" type="presParOf" srcId="{1102F439-F44E-42B5-B040-AF5E8DE7305A}" destId="{CC00B0E6-9C86-463E-938F-2AA4DF871544}" srcOrd="1" destOrd="0" presId="urn:microsoft.com/office/officeart/2008/layout/LinedList"/>
    <dgm:cxn modelId="{A38E5DE3-3870-43F5-8A3E-B3E7913CAE44}" type="presParOf" srcId="{1102F439-F44E-42B5-B040-AF5E8DE7305A}" destId="{5E111108-F059-4E02-932A-C3F9E21B5E6D}" srcOrd="2" destOrd="0" presId="urn:microsoft.com/office/officeart/2008/layout/LinedList"/>
    <dgm:cxn modelId="{EB57F942-EB2D-4957-9549-CEC4E383283F}" type="presParOf" srcId="{FD5F13FF-9D2D-40A3-883C-D7335D8FF753}" destId="{5D6D76B4-088A-44C4-A141-389B86E07D34}" srcOrd="2" destOrd="0" presId="urn:microsoft.com/office/officeart/2008/layout/LinedList"/>
    <dgm:cxn modelId="{93A96FBC-271A-43AD-AA41-BA583C02FA60}" type="presParOf" srcId="{FD5F13FF-9D2D-40A3-883C-D7335D8FF753}" destId="{DEC60DBA-394D-4597-BC89-302E0520156D}" srcOrd="3" destOrd="0" presId="urn:microsoft.com/office/officeart/2008/layout/LinedList"/>
    <dgm:cxn modelId="{288B0A7A-786F-48D6-9A29-A00BDD6440E5}" type="presParOf" srcId="{9D251D23-DD02-48F6-B400-EEDC0CCC200F}" destId="{71575A58-4999-4233-A0E3-F60DB20AD044}" srcOrd="10" destOrd="0" presId="urn:microsoft.com/office/officeart/2008/layout/LinedList"/>
    <dgm:cxn modelId="{A2A9CD71-FB5A-44A2-86A7-3969EC23CEEE}" type="presParOf" srcId="{9D251D23-DD02-48F6-B400-EEDC0CCC200F}" destId="{F9327DF4-42EF-4CFE-ACCA-CC43EA46054E}" srcOrd="11" destOrd="0" presId="urn:microsoft.com/office/officeart/2008/layout/LinedList"/>
    <dgm:cxn modelId="{AFD275AF-0278-46DC-ABFF-CBA9CEFC3057}" type="presParOf" srcId="{F9327DF4-42EF-4CFE-ACCA-CC43EA46054E}" destId="{E511885A-3EC0-4E6D-81EA-A4EC5D0F9262}" srcOrd="0" destOrd="0" presId="urn:microsoft.com/office/officeart/2008/layout/LinedList"/>
    <dgm:cxn modelId="{49E33634-E77B-4B6C-A0D8-98DEF3645E7E}" type="presParOf" srcId="{F9327DF4-42EF-4CFE-ACCA-CC43EA46054E}" destId="{89FA63F3-EBB4-46C9-8598-9C46EC72C044}" srcOrd="1" destOrd="0" presId="urn:microsoft.com/office/officeart/2008/layout/LinedList"/>
    <dgm:cxn modelId="{1ED9C12F-D319-4D10-8D19-14FA81E9AB99}" type="presParOf" srcId="{89FA63F3-EBB4-46C9-8598-9C46EC72C044}" destId="{F8763686-D4D5-443F-9A75-442DF53B0113}" srcOrd="0" destOrd="0" presId="urn:microsoft.com/office/officeart/2008/layout/LinedList"/>
    <dgm:cxn modelId="{21AF19E3-8995-4040-9404-8C3A52AF5821}" type="presParOf" srcId="{89FA63F3-EBB4-46C9-8598-9C46EC72C044}" destId="{28A8E4E4-8D27-4589-8AAD-C7935C2CED75}" srcOrd="1" destOrd="0" presId="urn:microsoft.com/office/officeart/2008/layout/LinedList"/>
    <dgm:cxn modelId="{8E33FD97-1ECB-4DDA-8476-5F147336E277}" type="presParOf" srcId="{28A8E4E4-8D27-4589-8AAD-C7935C2CED75}" destId="{CFF19071-EAF9-42DC-96DA-BBB4691333A6}" srcOrd="0" destOrd="0" presId="urn:microsoft.com/office/officeart/2008/layout/LinedList"/>
    <dgm:cxn modelId="{1B2D0F58-B315-486F-87E9-12220C9E862A}" type="presParOf" srcId="{28A8E4E4-8D27-4589-8AAD-C7935C2CED75}" destId="{6889DC47-0EFA-46F4-91D3-B512CDE3BC5E}" srcOrd="1" destOrd="0" presId="urn:microsoft.com/office/officeart/2008/layout/LinedList"/>
    <dgm:cxn modelId="{0FE28259-18B7-428A-8493-8125B18F3FA4}" type="presParOf" srcId="{28A8E4E4-8D27-4589-8AAD-C7935C2CED75}" destId="{E62451E0-2810-49E7-AD9A-5933B8BCDA6A}" srcOrd="2" destOrd="0" presId="urn:microsoft.com/office/officeart/2008/layout/LinedList"/>
    <dgm:cxn modelId="{016955F6-EF63-46EF-B35D-A36BDDEFC05C}" type="presParOf" srcId="{89FA63F3-EBB4-46C9-8598-9C46EC72C044}" destId="{2FF00822-CD8C-488B-B4BD-98C57E6BC9B0}" srcOrd="2" destOrd="0" presId="urn:microsoft.com/office/officeart/2008/layout/LinedList"/>
    <dgm:cxn modelId="{8F1BA27C-E05B-469D-B4CD-72D335C036E8}" type="presParOf" srcId="{89FA63F3-EBB4-46C9-8598-9C46EC72C044}" destId="{182F8CBE-7549-4B5A-80AE-17B2288E7737}" srcOrd="3" destOrd="0" presId="urn:microsoft.com/office/officeart/2008/layout/LinedList"/>
    <dgm:cxn modelId="{8F065178-CB54-4CD3-A8D0-246965628E1A}" type="presParOf" srcId="{9D251D23-DD02-48F6-B400-EEDC0CCC200F}" destId="{445F2229-723D-4F9A-8D19-5B20122E85D2}" srcOrd="12" destOrd="0" presId="urn:microsoft.com/office/officeart/2008/layout/LinedList"/>
    <dgm:cxn modelId="{396449B6-8DD7-4741-86D8-39AC4AB36D8A}" type="presParOf" srcId="{9D251D23-DD02-48F6-B400-EEDC0CCC200F}" destId="{E39B003F-EB80-4472-A584-90CDAB86C407}" srcOrd="13" destOrd="0" presId="urn:microsoft.com/office/officeart/2008/layout/LinedList"/>
    <dgm:cxn modelId="{39870237-D471-4355-A64E-D84D3347C136}" type="presParOf" srcId="{E39B003F-EB80-4472-A584-90CDAB86C407}" destId="{7A87AE05-A330-4876-96B7-D9F97769EFC4}" srcOrd="0" destOrd="0" presId="urn:microsoft.com/office/officeart/2008/layout/LinedList"/>
    <dgm:cxn modelId="{E4382A39-1628-43E2-9FC9-F8D424FEFF3D}" type="presParOf" srcId="{E39B003F-EB80-4472-A584-90CDAB86C407}" destId="{92E66801-4704-489D-A72A-8DA3ED844AEA}" srcOrd="1" destOrd="0" presId="urn:microsoft.com/office/officeart/2008/layout/LinedList"/>
    <dgm:cxn modelId="{292E5A43-08F6-4A98-982E-17142C7AC5F8}" type="presParOf" srcId="{92E66801-4704-489D-A72A-8DA3ED844AEA}" destId="{7882D5CB-571D-4646-915C-21396ACA77FF}" srcOrd="0" destOrd="0" presId="urn:microsoft.com/office/officeart/2008/layout/LinedList"/>
    <dgm:cxn modelId="{D08E2CA3-7373-4241-B428-EDB5206C2D5B}" type="presParOf" srcId="{92E66801-4704-489D-A72A-8DA3ED844AEA}" destId="{AC6E252A-1BAF-4A38-9512-55169EC909A4}" srcOrd="1" destOrd="0" presId="urn:microsoft.com/office/officeart/2008/layout/LinedList"/>
    <dgm:cxn modelId="{88968687-6FCC-4B04-9D60-6CCFE3D5EF65}" type="presParOf" srcId="{AC6E252A-1BAF-4A38-9512-55169EC909A4}" destId="{C51B36D7-28EC-4FCA-A097-0E3CEEDE581E}" srcOrd="0" destOrd="0" presId="urn:microsoft.com/office/officeart/2008/layout/LinedList"/>
    <dgm:cxn modelId="{D1824463-9F24-4CA5-B74B-98154272C54B}" type="presParOf" srcId="{AC6E252A-1BAF-4A38-9512-55169EC909A4}" destId="{0A036916-D852-43D8-BD93-F259B399A0C5}" srcOrd="1" destOrd="0" presId="urn:microsoft.com/office/officeart/2008/layout/LinedList"/>
    <dgm:cxn modelId="{94CF61B4-04C0-4C59-AA0A-2320213895AC}" type="presParOf" srcId="{AC6E252A-1BAF-4A38-9512-55169EC909A4}" destId="{B65407B2-57BE-44AB-B997-3E3782D8A2E2}" srcOrd="2" destOrd="0" presId="urn:microsoft.com/office/officeart/2008/layout/LinedList"/>
    <dgm:cxn modelId="{49418871-231B-4C66-BC59-11307D387F1F}" type="presParOf" srcId="{92E66801-4704-489D-A72A-8DA3ED844AEA}" destId="{B405910A-AAA7-4C8C-A1DE-9E360ED657CD}" srcOrd="2" destOrd="0" presId="urn:microsoft.com/office/officeart/2008/layout/LinedList"/>
    <dgm:cxn modelId="{A58DE74D-56E9-463C-A092-F7EFCF762FB5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id-ID" sz="2000" dirty="0" smtClean="0"/>
            <a:t>Analisis Resiko Rasio Keuangan 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dirty="0" err="1" smtClean="0"/>
            <a:t>Pengelolaan</a:t>
          </a:r>
          <a:r>
            <a:rPr lang="en-US" sz="2000" dirty="0" smtClean="0"/>
            <a:t> </a:t>
          </a:r>
          <a:r>
            <a:rPr lang="en-US" sz="2000" dirty="0" err="1" smtClean="0"/>
            <a:t>Sturuktur</a:t>
          </a:r>
          <a:r>
            <a:rPr lang="en-US" sz="2000" dirty="0" smtClean="0"/>
            <a:t> Modal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en-US" sz="2000" dirty="0" smtClean="0"/>
            <a:t>Working Capital - </a:t>
          </a:r>
          <a:r>
            <a:rPr lang="en-US" sz="2000" dirty="0" err="1" smtClean="0"/>
            <a:t>Manajemen</a:t>
          </a:r>
          <a:r>
            <a:rPr lang="en-US" sz="2000" dirty="0" smtClean="0"/>
            <a:t> Asset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dirty="0" err="1" smtClean="0"/>
            <a:t>Manajemen</a:t>
          </a:r>
          <a:r>
            <a:rPr lang="en-US" sz="2000" dirty="0" smtClean="0"/>
            <a:t> </a:t>
          </a:r>
          <a:r>
            <a:rPr lang="en-US" sz="2000" dirty="0" err="1" smtClean="0"/>
            <a:t>Piutang</a:t>
          </a:r>
          <a:r>
            <a:rPr lang="en-US" sz="2000" dirty="0" smtClean="0"/>
            <a:t> 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dirty="0" err="1" smtClean="0"/>
            <a:t>Manajemen</a:t>
          </a:r>
          <a:r>
            <a:rPr lang="en-US" sz="2000" dirty="0" smtClean="0"/>
            <a:t> </a:t>
          </a:r>
          <a:r>
            <a:rPr lang="en-US" sz="2000" dirty="0" err="1" smtClean="0"/>
            <a:t>Persediaan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dirty="0" err="1" smtClean="0"/>
            <a:t>Penggabungan</a:t>
          </a:r>
          <a:r>
            <a:rPr lang="en-US" sz="2000" dirty="0" smtClean="0"/>
            <a:t> Usaha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id-ID" sz="2000" dirty="0" smtClean="0"/>
            <a:t>Analisis </a:t>
          </a:r>
          <a:r>
            <a:rPr lang="en-US" sz="2000" dirty="0" err="1" smtClean="0"/>
            <a:t>sewa</a:t>
          </a:r>
          <a:r>
            <a:rPr lang="en-US" sz="2000" dirty="0" smtClean="0"/>
            <a:t> - </a:t>
          </a:r>
          <a:r>
            <a:rPr lang="en-US" sz="2000" dirty="0" err="1" smtClean="0"/>
            <a:t>beli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24198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5B27E444-F10B-441B-8CB2-69DBBC419117}" type="presOf" srcId="{E96040B4-AF25-4680-9B5F-F41F5D01E30E}" destId="{59A44CCD-EC55-4A87-956E-07AF162F48AB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DF356227-3389-4F8E-94F1-7CEC6B712658}" type="presOf" srcId="{B78FC460-0A8A-4B89-8143-4C7056347357}" destId="{0A036916-D852-43D8-BD93-F259B399A0C5}" srcOrd="0" destOrd="0" presId="urn:microsoft.com/office/officeart/2008/layout/LinedList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F3A8E880-8861-407B-8DBC-F9E91DE143D8}" type="presOf" srcId="{47AB347D-8A52-403C-8CC2-15203C7B5165}" destId="{7D050D33-E842-4CB1-BB32-4472D789CEE1}" srcOrd="0" destOrd="0" presId="urn:microsoft.com/office/officeart/2008/layout/LinedList"/>
    <dgm:cxn modelId="{5D278DDC-8359-4603-AA5B-293793EE2FBB}" type="presOf" srcId="{54454A78-818B-49FB-8BF1-5AAE2E34A367}" destId="{743E8C90-C21B-4A8F-BE22-3AA97EA521E5}" srcOrd="0" destOrd="0" presId="urn:microsoft.com/office/officeart/2008/layout/LinedList"/>
    <dgm:cxn modelId="{66EFC123-D3CC-435B-871E-92D131F854CB}" type="presOf" srcId="{8EBEE723-728F-410E-9AE1-868C4B32468D}" destId="{DE1CF7FF-673F-422B-B69A-BE6EDB9AC2EE}" srcOrd="0" destOrd="0" presId="urn:microsoft.com/office/officeart/2008/layout/LinedList"/>
    <dgm:cxn modelId="{EC7F13D1-BB85-4D11-AC05-3F46F245EC31}" type="presOf" srcId="{00311E1D-F107-4E0D-946B-1942A493312D}" destId="{F2F02534-4E77-4589-BE74-5A6A33C5ED20}" srcOrd="0" destOrd="0" presId="urn:microsoft.com/office/officeart/2008/layout/LinedList"/>
    <dgm:cxn modelId="{EAC26784-1875-46B0-8789-1CBE91E3417D}" type="presOf" srcId="{0B2A947A-3D3E-4EEB-B29E-EEAFFF72C7B3}" destId="{C83A75EC-287E-40B0-B706-113650617AE8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99EB5265-A9ED-40E4-B4F6-CDA2EEA5DED0}" type="presOf" srcId="{3EF520D6-2791-4CD9-B860-BFF4CD930A9A}" destId="{6889DC47-0EFA-46F4-91D3-B512CDE3BC5E}" srcOrd="0" destOrd="0" presId="urn:microsoft.com/office/officeart/2008/layout/LinedList"/>
    <dgm:cxn modelId="{75CE71EF-6449-4FFB-871C-1E5B7625254F}" type="presOf" srcId="{B0C78C98-9771-453A-B57F-0C9285D530D2}" destId="{57C51537-0F15-46E8-ACA8-15E1BDFAC399}" srcOrd="0" destOrd="0" presId="urn:microsoft.com/office/officeart/2008/layout/LinedList"/>
    <dgm:cxn modelId="{75D63945-7BDC-4858-B7C4-93E9F9EEF33C}" type="presOf" srcId="{C7390F12-7609-4C55-9D41-2F66FD3EA350}" destId="{E511885A-3EC0-4E6D-81EA-A4EC5D0F9262}" srcOrd="0" destOrd="0" presId="urn:microsoft.com/office/officeart/2008/layout/LinedList"/>
    <dgm:cxn modelId="{0071FF7E-D4D6-43C3-A14F-A79632FD8B79}" type="presOf" srcId="{D2906744-8714-4057-A684-F1749BE2B5AB}" destId="{7A87AE05-A330-4876-96B7-D9F97769EFC4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A59104EE-240A-4529-9561-4D70CE8FC4EC}" type="presOf" srcId="{92829A48-22C8-4A7F-B34E-1DA98441C864}" destId="{CC00B0E6-9C86-463E-938F-2AA4DF871544}" srcOrd="0" destOrd="0" presId="urn:microsoft.com/office/officeart/2008/layout/LinedList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DF4DC13C-826F-4438-AD6C-EB77D93D4948}" type="presOf" srcId="{0AB1C640-F189-4273-B834-610080795224}" destId="{9D251D23-DD02-48F6-B400-EEDC0CCC200F}" srcOrd="0" destOrd="0" presId="urn:microsoft.com/office/officeart/2008/layout/LinedList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3D299871-46DB-4D77-A94C-963E7096BAB1}" type="presOf" srcId="{28BAE4EE-CAC5-42E9-AC46-81893920A0AF}" destId="{EABC56BA-BED8-4618-966A-6DFEB4199E1E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52A43B70-A255-495E-BFF6-F4AB7A311135}" type="presOf" srcId="{E4871413-ABF8-482F-9F4A-3A1ACA5A78D4}" destId="{8D13C629-F217-478C-A847-C3C5CB9514F2}" srcOrd="0" destOrd="0" presId="urn:microsoft.com/office/officeart/2008/layout/LinedList"/>
    <dgm:cxn modelId="{85EBD1A2-8092-49E8-8072-4F5BB0CB2FB9}" type="presParOf" srcId="{9D251D23-DD02-48F6-B400-EEDC0CCC200F}" destId="{C22EE792-A02C-4B69-8E84-4967A368D6DF}" srcOrd="0" destOrd="0" presId="urn:microsoft.com/office/officeart/2008/layout/LinedList"/>
    <dgm:cxn modelId="{0EFEE39E-0B10-43EB-885C-7E475F01D3B4}" type="presParOf" srcId="{9D251D23-DD02-48F6-B400-EEDC0CCC200F}" destId="{597BEA57-5A60-4F6C-A372-ABE3AC2A0118}" srcOrd="1" destOrd="0" presId="urn:microsoft.com/office/officeart/2008/layout/LinedList"/>
    <dgm:cxn modelId="{B0251043-BA52-43D9-B483-974C9A7D4C81}" type="presParOf" srcId="{597BEA57-5A60-4F6C-A372-ABE3AC2A0118}" destId="{F2F02534-4E77-4589-BE74-5A6A33C5ED20}" srcOrd="0" destOrd="0" presId="urn:microsoft.com/office/officeart/2008/layout/LinedList"/>
    <dgm:cxn modelId="{35ABF3EC-B51B-483A-9848-2A84262D9B5F}" type="presParOf" srcId="{597BEA57-5A60-4F6C-A372-ABE3AC2A0118}" destId="{03673E3E-9098-4817-9205-5CEFD9C5F120}" srcOrd="1" destOrd="0" presId="urn:microsoft.com/office/officeart/2008/layout/LinedList"/>
    <dgm:cxn modelId="{F2EAA435-9F33-42B4-9E98-43B51694B444}" type="presParOf" srcId="{03673E3E-9098-4817-9205-5CEFD9C5F120}" destId="{F8A6C995-3A25-4D16-B852-6BA087592738}" srcOrd="0" destOrd="0" presId="urn:microsoft.com/office/officeart/2008/layout/LinedList"/>
    <dgm:cxn modelId="{84DFEDC2-F207-42FF-BA52-5937EAEBE104}" type="presParOf" srcId="{03673E3E-9098-4817-9205-5CEFD9C5F120}" destId="{ADF1A49E-3A9B-439E-BDE0-8A6AF5E6A74A}" srcOrd="1" destOrd="0" presId="urn:microsoft.com/office/officeart/2008/layout/LinedList"/>
    <dgm:cxn modelId="{0D3534F0-AF6D-4217-A3D4-9662FF4F8CAD}" type="presParOf" srcId="{ADF1A49E-3A9B-439E-BDE0-8A6AF5E6A74A}" destId="{BBC00CCE-A382-410E-9075-657FB9EA9757}" srcOrd="0" destOrd="0" presId="urn:microsoft.com/office/officeart/2008/layout/LinedList"/>
    <dgm:cxn modelId="{5A671781-0917-4410-820E-0A420DD01230}" type="presParOf" srcId="{ADF1A49E-3A9B-439E-BDE0-8A6AF5E6A74A}" destId="{59A44CCD-EC55-4A87-956E-07AF162F48AB}" srcOrd="1" destOrd="0" presId="urn:microsoft.com/office/officeart/2008/layout/LinedList"/>
    <dgm:cxn modelId="{8B06444E-3C4E-4938-B76E-B6E65B751D4D}" type="presParOf" srcId="{ADF1A49E-3A9B-439E-BDE0-8A6AF5E6A74A}" destId="{69D525E5-8B77-4593-B5C5-A4E4B9AC3D80}" srcOrd="2" destOrd="0" presId="urn:microsoft.com/office/officeart/2008/layout/LinedList"/>
    <dgm:cxn modelId="{BCA16ABB-AADB-4558-AB2C-373C161C522D}" type="presParOf" srcId="{03673E3E-9098-4817-9205-5CEFD9C5F120}" destId="{CC5BF8DC-6D01-4CA4-BBC2-EC57157D4B10}" srcOrd="2" destOrd="0" presId="urn:microsoft.com/office/officeart/2008/layout/LinedList"/>
    <dgm:cxn modelId="{36D6A215-A543-4634-9475-AE9A366B8486}" type="presParOf" srcId="{03673E3E-9098-4817-9205-5CEFD9C5F120}" destId="{7EBA11C4-38C4-43DD-B7FC-3093C30DFA04}" srcOrd="3" destOrd="0" presId="urn:microsoft.com/office/officeart/2008/layout/LinedList"/>
    <dgm:cxn modelId="{C993F051-3D5E-4F34-A327-64DBDF9BE59B}" type="presParOf" srcId="{9D251D23-DD02-48F6-B400-EEDC0CCC200F}" destId="{4E3E2734-626B-4B4F-A90F-A1ABEEB76E5F}" srcOrd="2" destOrd="0" presId="urn:microsoft.com/office/officeart/2008/layout/LinedList"/>
    <dgm:cxn modelId="{F9710388-6616-4B22-A36B-B6063FBDA016}" type="presParOf" srcId="{9D251D23-DD02-48F6-B400-EEDC0CCC200F}" destId="{02232413-7398-4E2B-A8DF-00DC6F92519B}" srcOrd="3" destOrd="0" presId="urn:microsoft.com/office/officeart/2008/layout/LinedList"/>
    <dgm:cxn modelId="{1CC1CA42-7B53-448C-B63E-A4C80F80C074}" type="presParOf" srcId="{02232413-7398-4E2B-A8DF-00DC6F92519B}" destId="{EABC56BA-BED8-4618-966A-6DFEB4199E1E}" srcOrd="0" destOrd="0" presId="urn:microsoft.com/office/officeart/2008/layout/LinedList"/>
    <dgm:cxn modelId="{6D55CD49-23DC-446E-B415-D193FBA94063}" type="presParOf" srcId="{02232413-7398-4E2B-A8DF-00DC6F92519B}" destId="{2A6A27CB-5C35-4426-820F-C8E77ABD8A5E}" srcOrd="1" destOrd="0" presId="urn:microsoft.com/office/officeart/2008/layout/LinedList"/>
    <dgm:cxn modelId="{1DB7CA03-E738-4AE9-B5FD-C76D45058CA7}" type="presParOf" srcId="{2A6A27CB-5C35-4426-820F-C8E77ABD8A5E}" destId="{5AF13429-7C69-4E1C-9117-495D397FA34F}" srcOrd="0" destOrd="0" presId="urn:microsoft.com/office/officeart/2008/layout/LinedList"/>
    <dgm:cxn modelId="{D8FCA468-36DC-4C5F-BE0C-20C5350EB490}" type="presParOf" srcId="{2A6A27CB-5C35-4426-820F-C8E77ABD8A5E}" destId="{9B85C630-FD9C-4807-8E4A-E83C85D7F555}" srcOrd="1" destOrd="0" presId="urn:microsoft.com/office/officeart/2008/layout/LinedList"/>
    <dgm:cxn modelId="{EB40C713-B7EA-4219-BA1E-80BF889ABCA5}" type="presParOf" srcId="{9B85C630-FD9C-4807-8E4A-E83C85D7F555}" destId="{00E71655-7A92-4754-B855-EE2C054C6A8D}" srcOrd="0" destOrd="0" presId="urn:microsoft.com/office/officeart/2008/layout/LinedList"/>
    <dgm:cxn modelId="{A5D0B5A7-C276-472B-BADB-B82B8F6E4AB7}" type="presParOf" srcId="{9B85C630-FD9C-4807-8E4A-E83C85D7F555}" destId="{743E8C90-C21B-4A8F-BE22-3AA97EA521E5}" srcOrd="1" destOrd="0" presId="urn:microsoft.com/office/officeart/2008/layout/LinedList"/>
    <dgm:cxn modelId="{60602437-DC9F-4733-B6EC-C67061C8344C}" type="presParOf" srcId="{9B85C630-FD9C-4807-8E4A-E83C85D7F555}" destId="{0F2BA1EA-74AC-488C-BEC5-F12B70B3B5FB}" srcOrd="2" destOrd="0" presId="urn:microsoft.com/office/officeart/2008/layout/LinedList"/>
    <dgm:cxn modelId="{3D5F4192-D0F2-4852-8B5D-AA0940FD6DED}" type="presParOf" srcId="{2A6A27CB-5C35-4426-820F-C8E77ABD8A5E}" destId="{DC45F465-6650-4A89-ABDD-FD5F37F26653}" srcOrd="2" destOrd="0" presId="urn:microsoft.com/office/officeart/2008/layout/LinedList"/>
    <dgm:cxn modelId="{87BD0E9B-7D4C-488E-99F1-7FEB5570B4D6}" type="presParOf" srcId="{2A6A27CB-5C35-4426-820F-C8E77ABD8A5E}" destId="{A0E0AB98-C884-492D-B94C-F7B28928BBBA}" srcOrd="3" destOrd="0" presId="urn:microsoft.com/office/officeart/2008/layout/LinedList"/>
    <dgm:cxn modelId="{998E7345-ABAE-4FAE-B524-07BB8D81B4D9}" type="presParOf" srcId="{9D251D23-DD02-48F6-B400-EEDC0CCC200F}" destId="{BE7D05F0-6B97-461F-962B-DC8ED7F09877}" srcOrd="4" destOrd="0" presId="urn:microsoft.com/office/officeart/2008/layout/LinedList"/>
    <dgm:cxn modelId="{6F1E5C46-3CB3-4AB7-8285-FE6ED189D2F6}" type="presParOf" srcId="{9D251D23-DD02-48F6-B400-EEDC0CCC200F}" destId="{AB3CF8A8-615D-471A-8C0B-C1394D1AFA70}" srcOrd="5" destOrd="0" presId="urn:microsoft.com/office/officeart/2008/layout/LinedList"/>
    <dgm:cxn modelId="{2A916AC8-11B5-4F1E-92EF-75219224BBB5}" type="presParOf" srcId="{AB3CF8A8-615D-471A-8C0B-C1394D1AFA70}" destId="{DE1CF7FF-673F-422B-B69A-BE6EDB9AC2EE}" srcOrd="0" destOrd="0" presId="urn:microsoft.com/office/officeart/2008/layout/LinedList"/>
    <dgm:cxn modelId="{C679E226-FB8D-4FF7-9FFB-5B1C913DF13C}" type="presParOf" srcId="{AB3CF8A8-615D-471A-8C0B-C1394D1AFA70}" destId="{90B000C9-3F7E-4301-BD37-196966FFDB8F}" srcOrd="1" destOrd="0" presId="urn:microsoft.com/office/officeart/2008/layout/LinedList"/>
    <dgm:cxn modelId="{227F348B-5176-4782-86E7-C677400A0CCD}" type="presParOf" srcId="{90B000C9-3F7E-4301-BD37-196966FFDB8F}" destId="{A63376B1-AA62-4E15-B2B2-33889F083115}" srcOrd="0" destOrd="0" presId="urn:microsoft.com/office/officeart/2008/layout/LinedList"/>
    <dgm:cxn modelId="{EEEA13BC-76B6-4BF1-BBB0-802A6B146CF3}" type="presParOf" srcId="{90B000C9-3F7E-4301-BD37-196966FFDB8F}" destId="{BF42ED08-5441-469A-89E2-C311B01ECE10}" srcOrd="1" destOrd="0" presId="urn:microsoft.com/office/officeart/2008/layout/LinedList"/>
    <dgm:cxn modelId="{4857CEF2-F938-4ED2-A5BA-F752F40B8365}" type="presParOf" srcId="{BF42ED08-5441-469A-89E2-C311B01ECE10}" destId="{85DB5952-A19D-4387-88FA-6E3163E68CB0}" srcOrd="0" destOrd="0" presId="urn:microsoft.com/office/officeart/2008/layout/LinedList"/>
    <dgm:cxn modelId="{358A4D91-64CB-4912-9DD0-40D44E47D41A}" type="presParOf" srcId="{BF42ED08-5441-469A-89E2-C311B01ECE10}" destId="{7D050D33-E842-4CB1-BB32-4472D789CEE1}" srcOrd="1" destOrd="0" presId="urn:microsoft.com/office/officeart/2008/layout/LinedList"/>
    <dgm:cxn modelId="{A6CC1CE7-9475-437D-AA37-3543AB03B12A}" type="presParOf" srcId="{BF42ED08-5441-469A-89E2-C311B01ECE10}" destId="{FD3D24A8-4982-4B60-942B-73B070CE19B4}" srcOrd="2" destOrd="0" presId="urn:microsoft.com/office/officeart/2008/layout/LinedList"/>
    <dgm:cxn modelId="{93B395CC-075B-4EDA-892A-0969BDF14967}" type="presParOf" srcId="{90B000C9-3F7E-4301-BD37-196966FFDB8F}" destId="{85B36DE7-F063-476F-A91F-612170BD174F}" srcOrd="2" destOrd="0" presId="urn:microsoft.com/office/officeart/2008/layout/LinedList"/>
    <dgm:cxn modelId="{83AE455F-AA9C-4CDB-A713-8FFE51277A2F}" type="presParOf" srcId="{90B000C9-3F7E-4301-BD37-196966FFDB8F}" destId="{8A895258-102C-4957-97CF-8D065671F14F}" srcOrd="3" destOrd="0" presId="urn:microsoft.com/office/officeart/2008/layout/LinedList"/>
    <dgm:cxn modelId="{B6261B06-9DB9-4B24-9FAE-0453CCC4E8F0}" type="presParOf" srcId="{9D251D23-DD02-48F6-B400-EEDC0CCC200F}" destId="{BF488C13-3A87-4A50-B5CA-2686864198A8}" srcOrd="6" destOrd="0" presId="urn:microsoft.com/office/officeart/2008/layout/LinedList"/>
    <dgm:cxn modelId="{A5DA278E-8BC1-4518-95C3-E557EE2AB554}" type="presParOf" srcId="{9D251D23-DD02-48F6-B400-EEDC0CCC200F}" destId="{4D6E740A-876E-4623-9127-D17E0D439AF6}" srcOrd="7" destOrd="0" presId="urn:microsoft.com/office/officeart/2008/layout/LinedList"/>
    <dgm:cxn modelId="{E425E142-337C-47B5-BC68-AD7DF671E1BA}" type="presParOf" srcId="{4D6E740A-876E-4623-9127-D17E0D439AF6}" destId="{57C51537-0F15-46E8-ACA8-15E1BDFAC399}" srcOrd="0" destOrd="0" presId="urn:microsoft.com/office/officeart/2008/layout/LinedList"/>
    <dgm:cxn modelId="{88245FD8-37A0-46D4-8B3E-6B29F8087584}" type="presParOf" srcId="{4D6E740A-876E-4623-9127-D17E0D439AF6}" destId="{E8C53F75-5B02-4AC7-A71D-A86D1DD4ADC7}" srcOrd="1" destOrd="0" presId="urn:microsoft.com/office/officeart/2008/layout/LinedList"/>
    <dgm:cxn modelId="{A672FBD5-BCC5-42F7-9534-A6610080E405}" type="presParOf" srcId="{E8C53F75-5B02-4AC7-A71D-A86D1DD4ADC7}" destId="{DCAA3717-81A4-42BA-878C-558FB583B4E2}" srcOrd="0" destOrd="0" presId="urn:microsoft.com/office/officeart/2008/layout/LinedList"/>
    <dgm:cxn modelId="{909802C1-5503-4029-B52B-81B01F2778C2}" type="presParOf" srcId="{E8C53F75-5B02-4AC7-A71D-A86D1DD4ADC7}" destId="{5A16EDAE-FCD0-4A07-B90E-C90466485383}" srcOrd="1" destOrd="0" presId="urn:microsoft.com/office/officeart/2008/layout/LinedList"/>
    <dgm:cxn modelId="{9CDF7348-A07F-458E-A55D-87EA03FB9B40}" type="presParOf" srcId="{5A16EDAE-FCD0-4A07-B90E-C90466485383}" destId="{BB46F8AE-C6C5-434E-B3DE-17879F251B8A}" srcOrd="0" destOrd="0" presId="urn:microsoft.com/office/officeart/2008/layout/LinedList"/>
    <dgm:cxn modelId="{316C8E9D-2F7F-4958-A9E7-E97D7EE20853}" type="presParOf" srcId="{5A16EDAE-FCD0-4A07-B90E-C90466485383}" destId="{8D13C629-F217-478C-A847-C3C5CB9514F2}" srcOrd="1" destOrd="0" presId="urn:microsoft.com/office/officeart/2008/layout/LinedList"/>
    <dgm:cxn modelId="{4A0C62BF-C33A-4D16-BEED-4F8EA66731EC}" type="presParOf" srcId="{5A16EDAE-FCD0-4A07-B90E-C90466485383}" destId="{75E59EA5-C1C1-4564-9BA3-024657100CBC}" srcOrd="2" destOrd="0" presId="urn:microsoft.com/office/officeart/2008/layout/LinedList"/>
    <dgm:cxn modelId="{E6A34F2F-464A-418E-ADA6-ACD117964DE6}" type="presParOf" srcId="{E8C53F75-5B02-4AC7-A71D-A86D1DD4ADC7}" destId="{751DBA29-87C6-44AE-B474-9D6D35DA044D}" srcOrd="2" destOrd="0" presId="urn:microsoft.com/office/officeart/2008/layout/LinedList"/>
    <dgm:cxn modelId="{719EC9A9-23F1-4B66-8770-406F368043DD}" type="presParOf" srcId="{E8C53F75-5B02-4AC7-A71D-A86D1DD4ADC7}" destId="{7C76EFF3-FF3C-40AE-9BFD-A154D678ACD6}" srcOrd="3" destOrd="0" presId="urn:microsoft.com/office/officeart/2008/layout/LinedList"/>
    <dgm:cxn modelId="{507E74BB-F823-4ABE-8562-F592C9152F73}" type="presParOf" srcId="{9D251D23-DD02-48F6-B400-EEDC0CCC200F}" destId="{7B7993FD-5E4B-496E-BC51-651714F2C9CB}" srcOrd="8" destOrd="0" presId="urn:microsoft.com/office/officeart/2008/layout/LinedList"/>
    <dgm:cxn modelId="{1C7BC9B0-6866-4497-B9EF-9C048FADBCEB}" type="presParOf" srcId="{9D251D23-DD02-48F6-B400-EEDC0CCC200F}" destId="{DAC73962-ABFD-4DE1-B5DA-FFCEF70B240A}" srcOrd="9" destOrd="0" presId="urn:microsoft.com/office/officeart/2008/layout/LinedList"/>
    <dgm:cxn modelId="{46118174-AAE4-421C-9318-5E3E53F72BCB}" type="presParOf" srcId="{DAC73962-ABFD-4DE1-B5DA-FFCEF70B240A}" destId="{C83A75EC-287E-40B0-B706-113650617AE8}" srcOrd="0" destOrd="0" presId="urn:microsoft.com/office/officeart/2008/layout/LinedList"/>
    <dgm:cxn modelId="{AE517C04-CC33-40AA-A31F-C1C6D0C62655}" type="presParOf" srcId="{DAC73962-ABFD-4DE1-B5DA-FFCEF70B240A}" destId="{FD5F13FF-9D2D-40A3-883C-D7335D8FF753}" srcOrd="1" destOrd="0" presId="urn:microsoft.com/office/officeart/2008/layout/LinedList"/>
    <dgm:cxn modelId="{049D896C-893F-49EF-9216-1959B61C1A29}" type="presParOf" srcId="{FD5F13FF-9D2D-40A3-883C-D7335D8FF753}" destId="{007EB30D-3C99-4171-B445-54C544E8F2F1}" srcOrd="0" destOrd="0" presId="urn:microsoft.com/office/officeart/2008/layout/LinedList"/>
    <dgm:cxn modelId="{3E055F89-5581-4851-8C6C-9FD53E791012}" type="presParOf" srcId="{FD5F13FF-9D2D-40A3-883C-D7335D8FF753}" destId="{1102F439-F44E-42B5-B040-AF5E8DE7305A}" srcOrd="1" destOrd="0" presId="urn:microsoft.com/office/officeart/2008/layout/LinedList"/>
    <dgm:cxn modelId="{60FB4698-CC61-45C2-B855-72BC3068B459}" type="presParOf" srcId="{1102F439-F44E-42B5-B040-AF5E8DE7305A}" destId="{8AB5EE5B-E17A-452F-B33C-F284F097F37F}" srcOrd="0" destOrd="0" presId="urn:microsoft.com/office/officeart/2008/layout/LinedList"/>
    <dgm:cxn modelId="{2B9E2F47-B94F-4947-B1BD-7E8653BB5577}" type="presParOf" srcId="{1102F439-F44E-42B5-B040-AF5E8DE7305A}" destId="{CC00B0E6-9C86-463E-938F-2AA4DF871544}" srcOrd="1" destOrd="0" presId="urn:microsoft.com/office/officeart/2008/layout/LinedList"/>
    <dgm:cxn modelId="{9DCC2108-D671-4837-96E1-EA6C3B663685}" type="presParOf" srcId="{1102F439-F44E-42B5-B040-AF5E8DE7305A}" destId="{5E111108-F059-4E02-932A-C3F9E21B5E6D}" srcOrd="2" destOrd="0" presId="urn:microsoft.com/office/officeart/2008/layout/LinedList"/>
    <dgm:cxn modelId="{F0E4F04D-6D7D-4899-A58B-1C582A1E4B23}" type="presParOf" srcId="{FD5F13FF-9D2D-40A3-883C-D7335D8FF753}" destId="{5D6D76B4-088A-44C4-A141-389B86E07D34}" srcOrd="2" destOrd="0" presId="urn:microsoft.com/office/officeart/2008/layout/LinedList"/>
    <dgm:cxn modelId="{1D36D4A9-4AB6-4918-AA68-3A62692B17BC}" type="presParOf" srcId="{FD5F13FF-9D2D-40A3-883C-D7335D8FF753}" destId="{DEC60DBA-394D-4597-BC89-302E0520156D}" srcOrd="3" destOrd="0" presId="urn:microsoft.com/office/officeart/2008/layout/LinedList"/>
    <dgm:cxn modelId="{55CA1AF1-CAD0-4ECD-93BB-556376605558}" type="presParOf" srcId="{9D251D23-DD02-48F6-B400-EEDC0CCC200F}" destId="{71575A58-4999-4233-A0E3-F60DB20AD044}" srcOrd="10" destOrd="0" presId="urn:microsoft.com/office/officeart/2008/layout/LinedList"/>
    <dgm:cxn modelId="{68B9B633-6154-44F6-9D66-E27E064ECFD3}" type="presParOf" srcId="{9D251D23-DD02-48F6-B400-EEDC0CCC200F}" destId="{F9327DF4-42EF-4CFE-ACCA-CC43EA46054E}" srcOrd="11" destOrd="0" presId="urn:microsoft.com/office/officeart/2008/layout/LinedList"/>
    <dgm:cxn modelId="{704DB1C2-4677-4E8C-8EE4-E267996A2D46}" type="presParOf" srcId="{F9327DF4-42EF-4CFE-ACCA-CC43EA46054E}" destId="{E511885A-3EC0-4E6D-81EA-A4EC5D0F9262}" srcOrd="0" destOrd="0" presId="urn:microsoft.com/office/officeart/2008/layout/LinedList"/>
    <dgm:cxn modelId="{33E7C850-6B06-4B2D-9779-91C09B2DF4B1}" type="presParOf" srcId="{F9327DF4-42EF-4CFE-ACCA-CC43EA46054E}" destId="{89FA63F3-EBB4-46C9-8598-9C46EC72C044}" srcOrd="1" destOrd="0" presId="urn:microsoft.com/office/officeart/2008/layout/LinedList"/>
    <dgm:cxn modelId="{9004FAD3-867E-4A5E-B9D4-0BDE72B1E414}" type="presParOf" srcId="{89FA63F3-EBB4-46C9-8598-9C46EC72C044}" destId="{F8763686-D4D5-443F-9A75-442DF53B0113}" srcOrd="0" destOrd="0" presId="urn:microsoft.com/office/officeart/2008/layout/LinedList"/>
    <dgm:cxn modelId="{31F4F874-FBAA-45E8-A160-CF790D04272D}" type="presParOf" srcId="{89FA63F3-EBB4-46C9-8598-9C46EC72C044}" destId="{28A8E4E4-8D27-4589-8AAD-C7935C2CED75}" srcOrd="1" destOrd="0" presId="urn:microsoft.com/office/officeart/2008/layout/LinedList"/>
    <dgm:cxn modelId="{E27C4C64-9992-4361-8709-163171621316}" type="presParOf" srcId="{28A8E4E4-8D27-4589-8AAD-C7935C2CED75}" destId="{CFF19071-EAF9-42DC-96DA-BBB4691333A6}" srcOrd="0" destOrd="0" presId="urn:microsoft.com/office/officeart/2008/layout/LinedList"/>
    <dgm:cxn modelId="{48AE77E5-DCA4-4DDF-9672-BF2393DAC9C8}" type="presParOf" srcId="{28A8E4E4-8D27-4589-8AAD-C7935C2CED75}" destId="{6889DC47-0EFA-46F4-91D3-B512CDE3BC5E}" srcOrd="1" destOrd="0" presId="urn:microsoft.com/office/officeart/2008/layout/LinedList"/>
    <dgm:cxn modelId="{7CDF1059-C34F-4B9B-9AFC-DC5BA2EBA616}" type="presParOf" srcId="{28A8E4E4-8D27-4589-8AAD-C7935C2CED75}" destId="{E62451E0-2810-49E7-AD9A-5933B8BCDA6A}" srcOrd="2" destOrd="0" presId="urn:microsoft.com/office/officeart/2008/layout/LinedList"/>
    <dgm:cxn modelId="{073E5AD2-6B7B-4597-B462-F7253B7C8200}" type="presParOf" srcId="{89FA63F3-EBB4-46C9-8598-9C46EC72C044}" destId="{2FF00822-CD8C-488B-B4BD-98C57E6BC9B0}" srcOrd="2" destOrd="0" presId="urn:microsoft.com/office/officeart/2008/layout/LinedList"/>
    <dgm:cxn modelId="{155276D5-AC5A-4D78-85B7-6B88CD7333FE}" type="presParOf" srcId="{89FA63F3-EBB4-46C9-8598-9C46EC72C044}" destId="{182F8CBE-7549-4B5A-80AE-17B2288E7737}" srcOrd="3" destOrd="0" presId="urn:microsoft.com/office/officeart/2008/layout/LinedList"/>
    <dgm:cxn modelId="{141CE327-3480-4833-9B44-181F9FBBD892}" type="presParOf" srcId="{9D251D23-DD02-48F6-B400-EEDC0CCC200F}" destId="{445F2229-723D-4F9A-8D19-5B20122E85D2}" srcOrd="12" destOrd="0" presId="urn:microsoft.com/office/officeart/2008/layout/LinedList"/>
    <dgm:cxn modelId="{7CA14314-D14C-4052-995C-16D0607A8530}" type="presParOf" srcId="{9D251D23-DD02-48F6-B400-EEDC0CCC200F}" destId="{E39B003F-EB80-4472-A584-90CDAB86C407}" srcOrd="13" destOrd="0" presId="urn:microsoft.com/office/officeart/2008/layout/LinedList"/>
    <dgm:cxn modelId="{D4C004F2-48D2-4FDD-96D5-7E117A2DB8F6}" type="presParOf" srcId="{E39B003F-EB80-4472-A584-90CDAB86C407}" destId="{7A87AE05-A330-4876-96B7-D9F97769EFC4}" srcOrd="0" destOrd="0" presId="urn:microsoft.com/office/officeart/2008/layout/LinedList"/>
    <dgm:cxn modelId="{13206564-0591-4663-98FF-BAF784DD2D1B}" type="presParOf" srcId="{E39B003F-EB80-4472-A584-90CDAB86C407}" destId="{92E66801-4704-489D-A72A-8DA3ED844AEA}" srcOrd="1" destOrd="0" presId="urn:microsoft.com/office/officeart/2008/layout/LinedList"/>
    <dgm:cxn modelId="{D3C858E0-9E51-468D-8C04-4EF714814833}" type="presParOf" srcId="{92E66801-4704-489D-A72A-8DA3ED844AEA}" destId="{7882D5CB-571D-4646-915C-21396ACA77FF}" srcOrd="0" destOrd="0" presId="urn:microsoft.com/office/officeart/2008/layout/LinedList"/>
    <dgm:cxn modelId="{370F9417-4350-4FD6-AE99-E5DCFB4D8C41}" type="presParOf" srcId="{92E66801-4704-489D-A72A-8DA3ED844AEA}" destId="{AC6E252A-1BAF-4A38-9512-55169EC909A4}" srcOrd="1" destOrd="0" presId="urn:microsoft.com/office/officeart/2008/layout/LinedList"/>
    <dgm:cxn modelId="{0D2A799A-E655-4EB4-A4A3-85D3D513E8FA}" type="presParOf" srcId="{AC6E252A-1BAF-4A38-9512-55169EC909A4}" destId="{C51B36D7-28EC-4FCA-A097-0E3CEEDE581E}" srcOrd="0" destOrd="0" presId="urn:microsoft.com/office/officeart/2008/layout/LinedList"/>
    <dgm:cxn modelId="{E1504301-1A88-434F-83DE-35311F671B41}" type="presParOf" srcId="{AC6E252A-1BAF-4A38-9512-55169EC909A4}" destId="{0A036916-D852-43D8-BD93-F259B399A0C5}" srcOrd="1" destOrd="0" presId="urn:microsoft.com/office/officeart/2008/layout/LinedList"/>
    <dgm:cxn modelId="{50FA81C4-0D79-409F-B410-9697D92E90A5}" type="presParOf" srcId="{AC6E252A-1BAF-4A38-9512-55169EC909A4}" destId="{B65407B2-57BE-44AB-B997-3E3782D8A2E2}" srcOrd="2" destOrd="0" presId="urn:microsoft.com/office/officeart/2008/layout/LinedList"/>
    <dgm:cxn modelId="{C3F32231-B17A-466A-ADF3-0CA70E44901E}" type="presParOf" srcId="{92E66801-4704-489D-A72A-8DA3ED844AEA}" destId="{B405910A-AAA7-4C8C-A1DE-9E360ED657CD}" srcOrd="2" destOrd="0" presId="urn:microsoft.com/office/officeart/2008/layout/LinedList"/>
    <dgm:cxn modelId="{89CB321D-CC42-488A-A4DD-63F0778C6260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Lingkungan</a:t>
          </a: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LK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0656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06568" cy="504248"/>
      </dsp:txXfrm>
    </dsp:sp>
    <dsp:sp modelId="{743E8C90-C21B-4A8F-BE22-3AA97EA521E5}">
      <dsp:nvSpPr>
        <dsp:cNvPr id="0" name=""/>
        <dsp:cNvSpPr/>
      </dsp:nvSpPr>
      <dsp:spPr>
        <a:xfrm>
          <a:off x="479120" y="527577"/>
          <a:ext cx="477823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Analisis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Akuntansi</a:t>
          </a:r>
          <a:r>
            <a:rPr lang="en-US" sz="2000" kern="1200" dirty="0" smtClean="0"/>
            <a:t> - LK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20" y="527577"/>
        <a:ext cx="4778235" cy="457959"/>
      </dsp:txXfrm>
    </dsp:sp>
    <dsp:sp modelId="{DC45F465-6650-4A89-ABDD-FD5F37F26653}">
      <dsp:nvSpPr>
        <dsp:cNvPr id="0" name=""/>
        <dsp:cNvSpPr/>
      </dsp:nvSpPr>
      <dsp:spPr>
        <a:xfrm>
          <a:off x="406568" y="1000285"/>
          <a:ext cx="3869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Perencanaan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Keuangan-Peramalan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keuangan</a:t>
          </a:r>
          <a:r>
            <a:rPr lang="en-US" sz="1500" kern="1200" dirty="0" smtClean="0"/>
            <a:t> </a:t>
          </a:r>
          <a:endParaRPr lang="en-US" sz="15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23832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23832" cy="504248"/>
      </dsp:txXfrm>
    </dsp:sp>
    <dsp:sp modelId="{8D13C629-F217-478C-A847-C3C5CB9514F2}">
      <dsp:nvSpPr>
        <dsp:cNvPr id="0" name=""/>
        <dsp:cNvSpPr/>
      </dsp:nvSpPr>
      <dsp:spPr>
        <a:xfrm>
          <a:off x="499465" y="1536073"/>
          <a:ext cx="4755126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Time Value Of Money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465" y="1536073"/>
        <a:ext cx="4755126" cy="457959"/>
      </dsp:txXfrm>
    </dsp:sp>
    <dsp:sp modelId="{751DBA29-87C6-44AE-B474-9D6D35DA044D}">
      <dsp:nvSpPr>
        <dsp:cNvPr id="0" name=""/>
        <dsp:cNvSpPr/>
      </dsp:nvSpPr>
      <dsp:spPr>
        <a:xfrm>
          <a:off x="423832" y="2023529"/>
          <a:ext cx="40337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0656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06568" cy="504248"/>
      </dsp:txXfrm>
    </dsp:sp>
    <dsp:sp modelId="{CC00B0E6-9C86-463E-938F-2AA4DF871544}">
      <dsp:nvSpPr>
        <dsp:cNvPr id="0" name=""/>
        <dsp:cNvSpPr/>
      </dsp:nvSpPr>
      <dsp:spPr>
        <a:xfrm>
          <a:off x="479120" y="2040322"/>
          <a:ext cx="477823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Valuation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20" y="2040322"/>
        <a:ext cx="4778235" cy="457959"/>
      </dsp:txXfrm>
    </dsp:sp>
    <dsp:sp modelId="{5D6D76B4-088A-44C4-A141-389B86E07D34}">
      <dsp:nvSpPr>
        <dsp:cNvPr id="0" name=""/>
        <dsp:cNvSpPr/>
      </dsp:nvSpPr>
      <dsp:spPr>
        <a:xfrm>
          <a:off x="406568" y="2527778"/>
          <a:ext cx="3869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Risk and Return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and Capital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41960" cy="504248"/>
      </dsp:txXfrm>
    </dsp:sp>
    <dsp:sp modelId="{59A44CCD-EC55-4A87-956E-07AF162F48AB}">
      <dsp:nvSpPr>
        <dsp:cNvPr id="0" name=""/>
        <dsp:cNvSpPr/>
      </dsp:nvSpPr>
      <dsp:spPr>
        <a:xfrm>
          <a:off x="520827" y="2332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Analisis Resiko Rasio Keuangan 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3328"/>
        <a:ext cx="4127373" cy="457959"/>
      </dsp:txXfrm>
    </dsp:sp>
    <dsp:sp modelId="{CC5BF8DC-6D01-4CA4-BBC2-EC57157D4B10}">
      <dsp:nvSpPr>
        <dsp:cNvPr id="0" name=""/>
        <dsp:cNvSpPr/>
      </dsp:nvSpPr>
      <dsp:spPr>
        <a:xfrm>
          <a:off x="441960" y="496036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Pengelolaan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Sturuktur</a:t>
          </a:r>
          <a:r>
            <a:rPr lang="en-US" sz="2000" kern="1200" dirty="0" smtClean="0"/>
            <a:t> Modal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11316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11316" cy="504248"/>
      </dsp:txXfrm>
    </dsp:sp>
    <dsp:sp modelId="{7D050D33-E842-4CB1-BB32-4472D789CEE1}">
      <dsp:nvSpPr>
        <dsp:cNvPr id="0" name=""/>
        <dsp:cNvSpPr/>
      </dsp:nvSpPr>
      <dsp:spPr>
        <a:xfrm>
          <a:off x="484715" y="1031825"/>
          <a:ext cx="477069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Working Capital - </a:t>
          </a:r>
          <a:r>
            <a:rPr lang="en-US" sz="2000" kern="1200" dirty="0" err="1" smtClean="0"/>
            <a:t>Manajemen</a:t>
          </a:r>
          <a:r>
            <a:rPr lang="en-US" sz="2000" kern="1200" dirty="0" smtClean="0"/>
            <a:t> Asset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715" y="1031825"/>
        <a:ext cx="4770690" cy="457959"/>
      </dsp:txXfrm>
    </dsp:sp>
    <dsp:sp modelId="{85B36DE7-F063-476F-A91F-612170BD174F}">
      <dsp:nvSpPr>
        <dsp:cNvPr id="0" name=""/>
        <dsp:cNvSpPr/>
      </dsp:nvSpPr>
      <dsp:spPr>
        <a:xfrm>
          <a:off x="411316" y="1519281"/>
          <a:ext cx="3914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Manajemen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Piutang</a:t>
          </a:r>
          <a:r>
            <a:rPr lang="en-US" sz="2000" kern="1200" dirty="0" smtClean="0"/>
            <a:t> 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Manajemen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Persediaan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Analisis </a:t>
          </a:r>
          <a:r>
            <a:rPr lang="en-US" sz="2000" kern="1200" dirty="0" err="1" smtClean="0"/>
            <a:t>sewa</a:t>
          </a:r>
          <a:r>
            <a:rPr lang="en-US" sz="2000" kern="1200" dirty="0" smtClean="0"/>
            <a:t> - </a:t>
          </a:r>
          <a:r>
            <a:rPr lang="en-US" sz="2000" kern="1200" dirty="0" err="1" smtClean="0"/>
            <a:t>beli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Penggabungan</a:t>
          </a:r>
          <a:r>
            <a:rPr lang="en-US" sz="2000" kern="1200" dirty="0" smtClean="0"/>
            <a:t> Usaha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lvl="0"/>
            <a:r>
              <a:rPr lang="en-US" sz="3600" dirty="0" smtClean="0"/>
              <a:t>LINGKUNGAN KEUANGAN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</a:t>
            </a:r>
          </a:p>
          <a:p>
            <a:r>
              <a:rPr lang="en-US" sz="2000" dirty="0" smtClean="0"/>
              <a:t>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Finance?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events affecting investors:</a:t>
            </a:r>
          </a:p>
          <a:p>
            <a:pPr lvl="1"/>
            <a:r>
              <a:rPr lang="en-US" altLang="en-US" sz="2400" smtClean="0"/>
              <a:t>Nike stock declines 5 percent after a financial crisis occurs in Asia.</a:t>
            </a:r>
          </a:p>
          <a:p>
            <a:pPr lvl="1"/>
            <a:r>
              <a:rPr lang="en-US" altLang="en-US" sz="2400" smtClean="0"/>
              <a:t>Microsoft stock declines after the court rules against the company in an antitrust case.</a:t>
            </a:r>
          </a:p>
          <a:p>
            <a:pPr lvl="1"/>
            <a:r>
              <a:rPr lang="en-US" altLang="en-US" sz="2400" smtClean="0"/>
              <a:t>Lotus stock rises by 50 percent on news it is being acquired by IBM.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events resulting </a:t>
            </a:r>
            <a:br>
              <a:rPr lang="en-US" altLang="en-US" sz="2800" smtClean="0"/>
            </a:br>
            <a:r>
              <a:rPr lang="en-US" altLang="en-US" sz="2800" smtClean="0"/>
              <a:t>from government actions:</a:t>
            </a:r>
          </a:p>
          <a:p>
            <a:pPr lvl="1"/>
            <a:r>
              <a:rPr lang="en-US" altLang="en-US" sz="2400" smtClean="0"/>
              <a:t>Yields on bonds decline in response </a:t>
            </a:r>
            <a:br>
              <a:rPr lang="en-US" altLang="en-US" sz="2400" smtClean="0"/>
            </a:br>
            <a:r>
              <a:rPr lang="en-US" altLang="en-US" sz="2400" smtClean="0"/>
              <a:t>to Federal Reserve decisions.</a:t>
            </a:r>
          </a:p>
          <a:p>
            <a:pPr lvl="1"/>
            <a:r>
              <a:rPr lang="en-US" altLang="en-US" sz="2400" smtClean="0"/>
              <a:t>Interest rates rise in response to inflationary fears.</a:t>
            </a:r>
          </a:p>
          <a:p>
            <a:pPr lvl="1"/>
            <a:r>
              <a:rPr lang="en-US" altLang="en-US" sz="2400" smtClean="0"/>
              <a:t>The dollar declines as U.S. investors invest more money abroad.</a:t>
            </a:r>
          </a:p>
          <a:p>
            <a:endParaRPr lang="en-US" altLang="en-US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Finance?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Relevance of Finance</a:t>
            </a: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 sz="2400" smtClean="0"/>
              <a:t>This book discusses finance from two primary perspectives: the financial manager and the investor.</a:t>
            </a:r>
          </a:p>
          <a:p>
            <a:pPr>
              <a:spcBef>
                <a:spcPct val="80000"/>
              </a:spcBef>
            </a:pPr>
            <a:r>
              <a:rPr lang="en-US" altLang="en-US" sz="2400" smtClean="0"/>
              <a:t>It also discusses how financial institutions and financial markets affect both types of decision makers.</a:t>
            </a:r>
          </a:p>
          <a:p>
            <a:pPr>
              <a:spcBef>
                <a:spcPct val="80000"/>
              </a:spcBef>
            </a:pPr>
            <a:r>
              <a:rPr lang="en-US" altLang="en-US" sz="2400" smtClean="0"/>
              <a:t>Thus, this text will help to prepare students for careers </a:t>
            </a:r>
            <a:br>
              <a:rPr lang="en-US" altLang="en-US" sz="2400" smtClean="0"/>
            </a:br>
            <a:r>
              <a:rPr lang="en-US" altLang="en-US" sz="2400" smtClean="0"/>
              <a:t>in finance or in business in general.</a:t>
            </a:r>
          </a:p>
          <a:p>
            <a:pPr>
              <a:spcBef>
                <a:spcPct val="80000"/>
              </a:spcBef>
            </a:pPr>
            <a:r>
              <a:rPr lang="en-US" altLang="en-US" sz="2400" smtClean="0"/>
              <a:t>It also helps to prepare students for making personal financial decisions as investors.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Components </a:t>
            </a:r>
            <a:br>
              <a:rPr lang="en-US" altLang="en-US" sz="4000" smtClean="0"/>
            </a:br>
            <a:r>
              <a:rPr lang="en-US" altLang="en-US" sz="4000" smtClean="0"/>
              <a:t>of the Financial Environment</a:t>
            </a:r>
            <a:endParaRPr lang="en-US" altLang="en-US" smtClean="0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Managers</a:t>
            </a: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Financial managers</a:t>
            </a:r>
            <a:r>
              <a:rPr lang="en-US" altLang="en-US" sz="2400" smtClean="0"/>
              <a:t> are responsible for deciding </a:t>
            </a:r>
            <a:br>
              <a:rPr lang="en-US" altLang="en-US" sz="2400" smtClean="0"/>
            </a:br>
            <a:r>
              <a:rPr lang="en-US" altLang="en-US" sz="2400" smtClean="0"/>
              <a:t>how to raise and invest company funds.</a:t>
            </a:r>
          </a:p>
          <a:p>
            <a:pPr lvl="1"/>
            <a:r>
              <a:rPr lang="en-US" altLang="en-US" sz="2400" smtClean="0"/>
              <a:t>Collectively, these decisions are referred </a:t>
            </a:r>
            <a:br>
              <a:rPr lang="en-US" altLang="en-US" sz="2400" smtClean="0"/>
            </a:br>
            <a:r>
              <a:rPr lang="en-US" altLang="en-US" sz="2400" smtClean="0"/>
              <a:t>to as </a:t>
            </a:r>
            <a:r>
              <a:rPr lang="en-US" altLang="en-US" sz="2400" smtClean="0">
                <a:solidFill>
                  <a:srgbClr val="0089CA"/>
                </a:solidFill>
              </a:rPr>
              <a:t>financial management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Financial managers are expected to make decisions that will maximize stock price and firm value and are frequently compensated in a manner that encourages the achievement of these activities.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4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Managers</a:t>
            </a:r>
            <a:endParaRPr lang="en-US" altLang="en-US" sz="4000" smtClean="0"/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3590925" y="6386513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1.1</a:t>
            </a:r>
            <a:endParaRPr lang="en-US" altLang="en-US" sz="2000"/>
          </a:p>
        </p:txBody>
      </p:sp>
      <p:pic>
        <p:nvPicPr>
          <p:cNvPr id="10244" name="Pictur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1630363"/>
            <a:ext cx="6007100" cy="4722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Managers</a:t>
            </a:r>
            <a:endParaRPr lang="en-US" altLang="en-US" sz="4000" smtClean="0"/>
          </a:p>
        </p:txBody>
      </p:sp>
      <p:sp>
        <p:nvSpPr>
          <p:cNvPr id="11267" name="Text Box 2059"/>
          <p:cNvSpPr txBox="1">
            <a:spLocks noChangeArrowheads="1"/>
          </p:cNvSpPr>
          <p:nvPr/>
        </p:nvSpPr>
        <p:spPr bwMode="auto">
          <a:xfrm>
            <a:off x="3552825" y="6386513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1.1</a:t>
            </a:r>
            <a:endParaRPr lang="en-US" altLang="en-US" sz="2000"/>
          </a:p>
        </p:txBody>
      </p:sp>
      <p:pic>
        <p:nvPicPr>
          <p:cNvPr id="11268" name="Picture 206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643063"/>
            <a:ext cx="7404100" cy="474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Managers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382000" cy="4406900"/>
          </a:xfrm>
        </p:spPr>
        <p:txBody>
          <a:bodyPr/>
          <a:lstStyle/>
          <a:p>
            <a:r>
              <a:rPr lang="en-US" altLang="en-US" sz="2800" smtClean="0"/>
              <a:t>Interaction Between Financial Management </a:t>
            </a:r>
            <a:br>
              <a:rPr lang="en-US" altLang="en-US" sz="2800" smtClean="0"/>
            </a:br>
            <a:r>
              <a:rPr lang="en-US" altLang="en-US" sz="2800" smtClean="0"/>
              <a:t>and Other Business Functions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Managers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565525" y="6386513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1.2</a:t>
            </a:r>
            <a:endParaRPr lang="en-US" altLang="en-US" sz="2000"/>
          </a:p>
        </p:txBody>
      </p:sp>
      <p:pic>
        <p:nvPicPr>
          <p:cNvPr id="13316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663700"/>
            <a:ext cx="6418263" cy="470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Investment Decisions </a:t>
            </a:r>
            <a:br>
              <a:rPr lang="en-US" altLang="en-US" sz="4000" smtClean="0"/>
            </a:br>
            <a:r>
              <a:rPr lang="en-US" altLang="en-US" sz="4000" smtClean="0"/>
              <a:t>by Financial Managers</a:t>
            </a: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2400" smtClean="0"/>
              <a:t>Financial managers are responsible for assessing </a:t>
            </a:r>
            <a:br>
              <a:rPr lang="en-US" altLang="en-US" sz="2400" smtClean="0"/>
            </a:br>
            <a:r>
              <a:rPr lang="en-US" altLang="en-US" sz="2400" smtClean="0"/>
              <a:t>the value of investment being considered by the firm.</a:t>
            </a:r>
          </a:p>
          <a:p>
            <a:r>
              <a:rPr lang="en-US" altLang="en-US" sz="2400" smtClean="0"/>
              <a:t>Good investment decisions have a profound effect </a:t>
            </a:r>
            <a:br>
              <a:rPr lang="en-US" altLang="en-US" sz="2400" smtClean="0"/>
            </a:br>
            <a:r>
              <a:rPr lang="en-US" altLang="en-US" sz="2400" smtClean="0"/>
              <a:t>on the activities and the success of any business.</a:t>
            </a:r>
          </a:p>
          <a:p>
            <a:r>
              <a:rPr lang="en-US" altLang="en-US" sz="2400" smtClean="0"/>
              <a:t>Both current and fixed asset decisions </a:t>
            </a:r>
            <a:br>
              <a:rPr lang="en-US" altLang="en-US" sz="2400" smtClean="0"/>
            </a:br>
            <a:r>
              <a:rPr lang="en-US" altLang="en-US" sz="2400" smtClean="0"/>
              <a:t>must be considered.</a:t>
            </a:r>
          </a:p>
          <a:p>
            <a:r>
              <a:rPr lang="en-US" altLang="en-US" sz="2400" smtClean="0"/>
              <a:t>Investments are evaluated in terms of both risk </a:t>
            </a:r>
            <a:br>
              <a:rPr lang="en-US" altLang="en-US" sz="2400" smtClean="0"/>
            </a:br>
            <a:r>
              <a:rPr lang="en-US" altLang="en-US" sz="2400" smtClean="0"/>
              <a:t>and return.</a:t>
            </a:r>
            <a:endParaRPr lang="en-US" altLang="en-US" sz="2800" smtClean="0"/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7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Financing Decisions </a:t>
            </a:r>
            <a:br>
              <a:rPr lang="en-US" altLang="en-US" sz="4000" smtClean="0"/>
            </a:br>
            <a:r>
              <a:rPr lang="en-US" altLang="en-US" sz="4000" smtClean="0"/>
              <a:t>by Financial Managers</a:t>
            </a:r>
            <a:endParaRPr lang="en-US" altLang="en-US" smtClean="0"/>
          </a:p>
        </p:txBody>
      </p:sp>
      <p:sp>
        <p:nvSpPr>
          <p:cNvPr id="42804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Financial managers are responsible for selecting </a:t>
            </a:r>
            <a:br>
              <a:rPr lang="en-US" altLang="en-US" sz="2400" smtClean="0"/>
            </a:br>
            <a:r>
              <a:rPr lang="en-US" altLang="en-US" sz="2400" smtClean="0"/>
              <a:t>the type of security and the amount of capital raised.</a:t>
            </a:r>
          </a:p>
          <a:p>
            <a:r>
              <a:rPr lang="en-US" altLang="en-US" sz="2400" smtClean="0"/>
              <a:t>The financial manager must also decide between long-term and short-term capital.</a:t>
            </a:r>
          </a:p>
          <a:p>
            <a:r>
              <a:rPr lang="en-US" altLang="en-US" sz="2400" smtClean="0"/>
              <a:t>For publicly traded firms, either equity or debt can be issued to obtain long term capital.</a:t>
            </a:r>
          </a:p>
          <a:p>
            <a:r>
              <a:rPr lang="en-US" altLang="en-US" sz="2400" smtClean="0"/>
              <a:t>The firm can also use internally generated capital (retained equity) to fund investments.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Components </a:t>
            </a:r>
            <a:br>
              <a:rPr lang="en-US" altLang="en-US" sz="4000" smtClean="0"/>
            </a:br>
            <a:r>
              <a:rPr lang="en-US" altLang="en-US" sz="4000" smtClean="0"/>
              <a:t>of the Financial Environment</a:t>
            </a:r>
            <a:endParaRPr lang="en-US" altLang="en-US" smtClean="0"/>
          </a:p>
        </p:txBody>
      </p:sp>
      <p:sp>
        <p:nvSpPr>
          <p:cNvPr id="42906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2800" smtClean="0"/>
              <a:t>Investors</a:t>
            </a: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Investors</a:t>
            </a:r>
            <a:r>
              <a:rPr lang="en-US" altLang="en-US" sz="2400" smtClean="0"/>
              <a:t> represent individuals or financial institutions that provide funds to firms, government agencies, </a:t>
            </a:r>
            <a:br>
              <a:rPr lang="en-US" altLang="en-US" sz="2400" smtClean="0"/>
            </a:br>
            <a:r>
              <a:rPr lang="en-US" altLang="en-US" sz="2400" smtClean="0"/>
              <a:t>or individuals who need funds.</a:t>
            </a:r>
          </a:p>
          <a:p>
            <a:pPr lvl="1"/>
            <a:r>
              <a:rPr lang="en-US" altLang="en-US" sz="2400" smtClean="0"/>
              <a:t>For publicly traded corporations, individuals provide funds to firms by purchasing their stocks and bonds.</a:t>
            </a:r>
          </a:p>
          <a:p>
            <a:pPr lvl="1"/>
            <a:r>
              <a:rPr lang="en-US" altLang="en-US" sz="2400" smtClean="0"/>
              <a:t>Financial institutions that provide funds to firms </a:t>
            </a:r>
            <a:br>
              <a:rPr lang="en-US" altLang="en-US" sz="2400" smtClean="0"/>
            </a:br>
            <a:r>
              <a:rPr lang="en-US" altLang="en-US" sz="2400" smtClean="0"/>
              <a:t>are called </a:t>
            </a:r>
            <a:r>
              <a:rPr lang="en-US" altLang="en-US" sz="2400" smtClean="0">
                <a:solidFill>
                  <a:srgbClr val="0089CA"/>
                </a:solidFill>
              </a:rPr>
              <a:t>institutional investors</a:t>
            </a:r>
            <a:r>
              <a:rPr lang="en-US" altLang="en-US" sz="2400" smtClean="0"/>
              <a:t>.</a:t>
            </a:r>
          </a:p>
          <a:p>
            <a:pPr lvl="1"/>
            <a:r>
              <a:rPr lang="en-US" altLang="en-US" sz="2400" smtClean="0"/>
              <a:t>Some institutional investors provide loans, </a:t>
            </a:r>
            <a:br>
              <a:rPr lang="en-US" altLang="en-US" sz="2400" smtClean="0"/>
            </a:br>
            <a:r>
              <a:rPr lang="en-US" altLang="en-US" sz="2400" smtClean="0"/>
              <a:t>while others purchase securities issued by firms.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6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Debt Financing </a:t>
            </a:r>
            <a:br>
              <a:rPr lang="en-US" altLang="en-US" sz="4000" smtClean="0"/>
            </a:br>
            <a:r>
              <a:rPr lang="en-US" altLang="en-US" sz="4000" smtClean="0"/>
              <a:t>Provided by Investors</a:t>
            </a:r>
          </a:p>
        </p:txBody>
      </p:sp>
      <p:sp>
        <p:nvSpPr>
          <p:cNvPr id="430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Loans provided to firms by financial institutions </a:t>
            </a:r>
            <a:br>
              <a:rPr lang="en-US" altLang="en-US" sz="2400" smtClean="0"/>
            </a:br>
            <a:r>
              <a:rPr lang="en-US" altLang="en-US" sz="2400" smtClean="0"/>
              <a:t>in exchange for fixed, periodic interest, </a:t>
            </a:r>
            <a:br>
              <a:rPr lang="en-US" altLang="en-US" sz="2400" smtClean="0"/>
            </a:br>
            <a:r>
              <a:rPr lang="en-US" altLang="en-US" sz="2400" smtClean="0"/>
              <a:t>and end-of-the-period principal repayment.</a:t>
            </a:r>
          </a:p>
          <a:p>
            <a:r>
              <a:rPr lang="en-US" altLang="en-US" sz="2400" smtClean="0">
                <a:solidFill>
                  <a:srgbClr val="0089CA"/>
                </a:solidFill>
              </a:rPr>
              <a:t>Debt securities</a:t>
            </a:r>
            <a:r>
              <a:rPr lang="en-US" altLang="en-US" sz="2400" smtClean="0"/>
              <a:t> (bonds) purchased by both individuals and institutions.</a:t>
            </a:r>
          </a:p>
          <a:p>
            <a:r>
              <a:rPr lang="en-US" altLang="en-US" sz="2400" smtClean="0"/>
              <a:t>Investors profit by either purchasing debt at a discount </a:t>
            </a:r>
            <a:br>
              <a:rPr lang="en-US" altLang="en-US" sz="2400" smtClean="0"/>
            </a:br>
            <a:r>
              <a:rPr lang="en-US" altLang="en-US" sz="2400" smtClean="0"/>
              <a:t>or by receiving periodic interest payments and most debt can typically be traded in the financial markets.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Equity Financing </a:t>
            </a:r>
            <a:br>
              <a:rPr lang="en-US" altLang="en-US" sz="4000" smtClean="0"/>
            </a:br>
            <a:r>
              <a:rPr lang="en-US" altLang="en-US" sz="4000" smtClean="0"/>
              <a:t>Provided by Investors</a:t>
            </a:r>
          </a:p>
        </p:txBody>
      </p:sp>
      <p:sp>
        <p:nvSpPr>
          <p:cNvPr id="4311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When investors provide equity capital, </a:t>
            </a:r>
            <a:br>
              <a:rPr lang="en-US" altLang="en-US" sz="2400" smtClean="0"/>
            </a:br>
            <a:r>
              <a:rPr lang="en-US" altLang="en-US" sz="2400" smtClean="0"/>
              <a:t>they are purchasing ownership in a firm.</a:t>
            </a:r>
          </a:p>
          <a:p>
            <a:r>
              <a:rPr lang="en-US" altLang="en-US" sz="2400" smtClean="0"/>
              <a:t>Stocks of publicly traded firms can be bought </a:t>
            </a:r>
            <a:br>
              <a:rPr lang="en-US" altLang="en-US" sz="2400" smtClean="0"/>
            </a:br>
            <a:r>
              <a:rPr lang="en-US" altLang="en-US" sz="2400" smtClean="0"/>
              <a:t>and sold in the market to other investors.</a:t>
            </a:r>
          </a:p>
          <a:p>
            <a:r>
              <a:rPr lang="en-US" altLang="en-US" sz="2400" smtClean="0"/>
              <a:t>Investors can receive a return in the form </a:t>
            </a:r>
            <a:br>
              <a:rPr lang="en-US" altLang="en-US" sz="2400" smtClean="0"/>
            </a:br>
            <a:r>
              <a:rPr lang="en-US" altLang="en-US" sz="2400" smtClean="0"/>
              <a:t>of dividends and/or capital gains.</a:t>
            </a:r>
            <a:endParaRPr lang="en-US" altLang="en-US" sz="2800" smtClean="0"/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 and Risk from Investing</a:t>
            </a:r>
          </a:p>
        </p:txBody>
      </p:sp>
      <p:sp>
        <p:nvSpPr>
          <p:cNvPr id="4321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Dividends represent a distribution of profits </a:t>
            </a:r>
            <a:br>
              <a:rPr lang="en-US" altLang="en-US" sz="2400" smtClean="0"/>
            </a:br>
            <a:r>
              <a:rPr lang="en-US" altLang="en-US" sz="2400" smtClean="0"/>
              <a:t>to the owners, while capital gains (losses) result </a:t>
            </a:r>
            <a:br>
              <a:rPr lang="en-US" altLang="en-US" sz="2400" smtClean="0"/>
            </a:br>
            <a:r>
              <a:rPr lang="en-US" altLang="en-US" sz="2400" smtClean="0"/>
              <a:t>when the security is later sold for more (less) than </a:t>
            </a:r>
            <a:br>
              <a:rPr lang="en-US" altLang="en-US" sz="2400" smtClean="0"/>
            </a:br>
            <a:r>
              <a:rPr lang="en-US" altLang="en-US" sz="2400" smtClean="0"/>
              <a:t>its purchase price.</a:t>
            </a:r>
          </a:p>
          <a:p>
            <a:r>
              <a:rPr lang="en-US" altLang="en-US" sz="2400" smtClean="0"/>
              <a:t>Most investors are </a:t>
            </a:r>
            <a:r>
              <a:rPr lang="en-US" altLang="en-US" sz="2400" smtClean="0">
                <a:solidFill>
                  <a:srgbClr val="0089CA"/>
                </a:solidFill>
              </a:rPr>
              <a:t>risk averse</a:t>
            </a:r>
            <a:r>
              <a:rPr lang="en-US" altLang="en-US" sz="2400" smtClean="0"/>
              <a:t>, meaning they prefer </a:t>
            </a:r>
            <a:br>
              <a:rPr lang="en-US" altLang="en-US" sz="2400" smtClean="0"/>
            </a:br>
            <a:r>
              <a:rPr lang="en-US" altLang="en-US" sz="2400" smtClean="0"/>
              <a:t>less risk to more. </a:t>
            </a:r>
          </a:p>
          <a:p>
            <a:r>
              <a:rPr lang="en-US" altLang="en-US" sz="2400" smtClean="0"/>
              <a:t>The riskier the firm (stock), the greater </a:t>
            </a:r>
            <a:br>
              <a:rPr lang="en-US" altLang="en-US" sz="2400" smtClean="0"/>
            </a:br>
            <a:r>
              <a:rPr lang="en-US" altLang="en-US" sz="2400" smtClean="0"/>
              <a:t>will be an investor’s </a:t>
            </a:r>
            <a:r>
              <a:rPr lang="en-US" altLang="en-US" sz="2400" i="1" smtClean="0"/>
              <a:t>expected</a:t>
            </a:r>
            <a:r>
              <a:rPr lang="en-US" altLang="en-US" sz="2400" smtClean="0"/>
              <a:t> return.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Investors Use of Financial Services</a:t>
            </a:r>
            <a:endParaRPr lang="en-US" altLang="en-US" smtClean="0"/>
          </a:p>
        </p:txBody>
      </p:sp>
      <p:sp>
        <p:nvSpPr>
          <p:cNvPr id="43316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services firms include:</a:t>
            </a:r>
            <a:endParaRPr lang="en-US" altLang="en-US" sz="3600" smtClean="0"/>
          </a:p>
          <a:p>
            <a:pPr lvl="1"/>
            <a:r>
              <a:rPr lang="en-US" altLang="en-US" sz="2400" smtClean="0"/>
              <a:t>Financial planning firms</a:t>
            </a:r>
          </a:p>
          <a:p>
            <a:pPr lvl="1"/>
            <a:r>
              <a:rPr lang="en-US" altLang="en-US" sz="2400" smtClean="0"/>
              <a:t>Banks, S&amp;Ls, and credit unions</a:t>
            </a:r>
          </a:p>
          <a:p>
            <a:pPr lvl="1"/>
            <a:r>
              <a:rPr lang="en-US" altLang="en-US" sz="2400" smtClean="0"/>
              <a:t>Brokerage firms</a:t>
            </a:r>
          </a:p>
          <a:p>
            <a:pPr lvl="1"/>
            <a:r>
              <a:rPr lang="en-US" altLang="en-US" sz="2400" smtClean="0"/>
              <a:t>Insurance companies</a:t>
            </a:r>
          </a:p>
          <a:p>
            <a:pPr lvl="1"/>
            <a:r>
              <a:rPr lang="en-US" altLang="en-US" sz="2400" smtClean="0"/>
              <a:t>Online sources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3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Components </a:t>
            </a:r>
            <a:br>
              <a:rPr lang="en-US" altLang="en-US" sz="4000" smtClean="0"/>
            </a:br>
            <a:r>
              <a:rPr lang="en-US" altLang="en-US" sz="4000" smtClean="0"/>
              <a:t>of the Financial Environment</a:t>
            </a:r>
            <a:endParaRPr lang="en-US" altLang="en-US" smtClean="0"/>
          </a:p>
        </p:txBody>
      </p:sp>
      <p:sp>
        <p:nvSpPr>
          <p:cNvPr id="4341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Markets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>
                <a:solidFill>
                  <a:srgbClr val="0089CA"/>
                </a:solidFill>
              </a:rPr>
              <a:t>Financial markets</a:t>
            </a:r>
            <a:r>
              <a:rPr lang="en-US" altLang="en-US" sz="2400" smtClean="0"/>
              <a:t> represent forums that facilitate </a:t>
            </a:r>
            <a:br>
              <a:rPr lang="en-US" altLang="en-US" sz="2400" smtClean="0"/>
            </a:br>
            <a:r>
              <a:rPr lang="en-US" altLang="en-US" sz="2400" smtClean="0"/>
              <a:t>the flow of funds between investors, firms, </a:t>
            </a:r>
            <a:br>
              <a:rPr lang="en-US" altLang="en-US" sz="2400" smtClean="0"/>
            </a:br>
            <a:r>
              <a:rPr lang="en-US" altLang="en-US" sz="2400" smtClean="0"/>
              <a:t>and government units and agencies.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Examples of financial markets include the equity market and the debt market.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Each financial market is served by financial institutions that act as intermediaries </a:t>
            </a:r>
            <a:br>
              <a:rPr lang="en-US" altLang="en-US" sz="2400" smtClean="0"/>
            </a:br>
            <a:r>
              <a:rPr lang="en-US" altLang="en-US" sz="2400" smtClean="0"/>
              <a:t>between buyers and sellers.</a:t>
            </a:r>
          </a:p>
          <a:p>
            <a:pPr lvl="1">
              <a:spcBef>
                <a:spcPct val="30000"/>
              </a:spcBef>
            </a:pPr>
            <a:r>
              <a:rPr lang="en-US" altLang="en-US" sz="2400" smtClean="0"/>
              <a:t>Financial institutions acting as intermediaries include banks, brokerage firms, and insurance companies.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4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Careers of Participants </a:t>
            </a:r>
            <a:br>
              <a:rPr lang="en-US" altLang="en-US" sz="4000" smtClean="0"/>
            </a:br>
            <a:r>
              <a:rPr lang="en-US" altLang="en-US" sz="4000" smtClean="0"/>
              <a:t>in Financial Markets</a:t>
            </a:r>
            <a:endParaRPr lang="en-US" altLang="en-US" smtClean="0"/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565525" y="6386513"/>
            <a:ext cx="1243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1.2</a:t>
            </a:r>
            <a:endParaRPr lang="en-US" altLang="en-US" sz="2000"/>
          </a:p>
        </p:txBody>
      </p:sp>
      <p:pic>
        <p:nvPicPr>
          <p:cNvPr id="22532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625600"/>
            <a:ext cx="8575675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Integration of Components </a:t>
            </a:r>
            <a:br>
              <a:rPr lang="en-US" altLang="en-US" sz="4000" smtClean="0"/>
            </a:br>
            <a:r>
              <a:rPr lang="en-US" altLang="en-US" sz="4000" smtClean="0"/>
              <a:t>in Financial Markets</a:t>
            </a:r>
            <a:endParaRPr lang="en-US" altLang="en-US" smtClean="0"/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3565525" y="6386513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Figure 1.3</a:t>
            </a:r>
            <a:endParaRPr lang="en-US" altLang="en-US" sz="2000"/>
          </a:p>
        </p:txBody>
      </p:sp>
      <p:pic>
        <p:nvPicPr>
          <p:cNvPr id="23556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1612900"/>
            <a:ext cx="5964237" cy="476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Investor Monitoring of Firms</a:t>
            </a:r>
          </a:p>
        </p:txBody>
      </p:sp>
      <p:sp>
        <p:nvSpPr>
          <p:cNvPr id="4372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Using Information to Value the Firm</a:t>
            </a:r>
            <a:endParaRPr lang="en-US" altLang="en-US" smtClean="0"/>
          </a:p>
          <a:p>
            <a:pPr lvl="1"/>
            <a:r>
              <a:rPr lang="en-US" altLang="en-US" sz="2400" smtClean="0"/>
              <a:t>Stock prices change continuously in response </a:t>
            </a:r>
            <a:br>
              <a:rPr lang="en-US" altLang="en-US" sz="2400" smtClean="0"/>
            </a:br>
            <a:r>
              <a:rPr lang="en-US" altLang="en-US" sz="2400" smtClean="0"/>
              <a:t>to changes in the supply and demand for shares.</a:t>
            </a:r>
          </a:p>
          <a:p>
            <a:pPr lvl="1"/>
            <a:r>
              <a:rPr lang="en-US" altLang="en-US" sz="2400" smtClean="0"/>
              <a:t>Supply and demand changes in response </a:t>
            </a:r>
            <a:br>
              <a:rPr lang="en-US" altLang="en-US" sz="2400" smtClean="0"/>
            </a:br>
            <a:r>
              <a:rPr lang="en-US" altLang="en-US" sz="2400" smtClean="0"/>
              <a:t>to new information that is expected to impact </a:t>
            </a:r>
            <a:br>
              <a:rPr lang="en-US" altLang="en-US" sz="2400" smtClean="0"/>
            </a:br>
            <a:r>
              <a:rPr lang="en-US" altLang="en-US" sz="2400" smtClean="0"/>
              <a:t>a firm’s prospects.</a:t>
            </a:r>
          </a:p>
          <a:p>
            <a:pPr lvl="1"/>
            <a:r>
              <a:rPr lang="en-US" altLang="en-US" sz="2400" smtClean="0"/>
              <a:t>Favorable information will impact share prices positively, while unfavorable information will have </a:t>
            </a:r>
            <a:br>
              <a:rPr lang="en-US" altLang="en-US" sz="2400" smtClean="0"/>
            </a:br>
            <a:r>
              <a:rPr lang="en-US" altLang="en-US" sz="2400" smtClean="0"/>
              <a:t>a negative impact on prices.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7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6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Investor Monitoring of Firms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How Investors Influence Firm Value</a:t>
            </a:r>
          </a:p>
          <a:p>
            <a:pPr lvl="1"/>
            <a:r>
              <a:rPr lang="en-US" altLang="en-US" sz="2400" smtClean="0"/>
              <a:t>Because actions by management have an influence on firm performance and hence stock value, investors attempt to ensure that managers’ actions will maximize firm value.</a:t>
            </a:r>
          </a:p>
          <a:p>
            <a:pPr lvl="1"/>
            <a:r>
              <a:rPr lang="en-US" altLang="en-US" sz="2400" smtClean="0"/>
              <a:t>Investors can influence management action through:</a:t>
            </a:r>
          </a:p>
          <a:p>
            <a:pPr lvl="2"/>
            <a:r>
              <a:rPr lang="en-US" altLang="en-US" sz="2000" smtClean="0"/>
              <a:t>Trading</a:t>
            </a:r>
          </a:p>
          <a:p>
            <a:pPr lvl="2"/>
            <a:r>
              <a:rPr lang="en-US" altLang="en-US" sz="2000" smtClean="0"/>
              <a:t>Shareholder activism</a:t>
            </a:r>
          </a:p>
          <a:p>
            <a:pPr lvl="2"/>
            <a:r>
              <a:rPr lang="en-US" altLang="en-US" sz="2000" smtClean="0"/>
              <a:t>Threat of takeover</a:t>
            </a:r>
          </a:p>
          <a:p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8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8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8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ahasiswa diharapkan mampu: </a:t>
            </a:r>
            <a:endParaRPr lang="en-US" dirty="0" smtClean="0"/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keuagan</a:t>
            </a:r>
            <a:r>
              <a:rPr lang="en-US" dirty="0" smtClean="0"/>
              <a:t> cash flow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komponennya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Investor Monitoring of Firms</a:t>
            </a:r>
          </a:p>
        </p:txBody>
      </p:sp>
      <p:sp>
        <p:nvSpPr>
          <p:cNvPr id="439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Effects of Asymmetric Information</a:t>
            </a:r>
          </a:p>
          <a:p>
            <a:pPr lvl="1"/>
            <a:r>
              <a:rPr lang="en-US" altLang="en-US" sz="2400" smtClean="0"/>
              <a:t>Investors monitor firms by reviewing financial statements and relying on reports by third-party services such as Moody’s, Standard &amp; Poors, </a:t>
            </a:r>
            <a:br>
              <a:rPr lang="en-US" altLang="en-US" sz="2400" smtClean="0"/>
            </a:br>
            <a:r>
              <a:rPr lang="en-US" altLang="en-US" sz="2400" smtClean="0"/>
              <a:t>and Internet web sites.</a:t>
            </a:r>
          </a:p>
          <a:p>
            <a:pPr lvl="1"/>
            <a:r>
              <a:rPr lang="en-US" altLang="en-US" sz="2400" smtClean="0"/>
              <a:t>However, the information provided by financial statements and information services is incomplete.</a:t>
            </a: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Asymmetric information</a:t>
            </a:r>
            <a:r>
              <a:rPr lang="en-US" altLang="en-US" sz="2400" smtClean="0"/>
              <a:t> results from the fact </a:t>
            </a:r>
            <a:br>
              <a:rPr lang="en-US" altLang="en-US" sz="2400" smtClean="0"/>
            </a:br>
            <a:r>
              <a:rPr lang="en-US" altLang="en-US" sz="2400" smtClean="0"/>
              <a:t>that more information is available to a firm’s managers than to its investors, and this information can affect stock prices.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Investor Monitoring of Firms</a:t>
            </a:r>
          </a:p>
        </p:txBody>
      </p:sp>
      <p:sp>
        <p:nvSpPr>
          <p:cNvPr id="4403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Effects of Asymmetric Information</a:t>
            </a:r>
          </a:p>
          <a:p>
            <a:pPr lvl="1"/>
            <a:r>
              <a:rPr lang="en-US" altLang="en-US" sz="2400" smtClean="0"/>
              <a:t>Some institutional investors subscribe to proprietary information services not available to individual investors that reduce asymmetric information.</a:t>
            </a:r>
          </a:p>
          <a:p>
            <a:pPr lvl="1"/>
            <a:r>
              <a:rPr lang="en-US" altLang="en-US" sz="2400" smtClean="0"/>
              <a:t>As a result, many individual investors choose to pay institutional investors (such as brokers) to make investment decisions for them.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International </a:t>
            </a:r>
            <a:br>
              <a:rPr lang="en-US" altLang="en-US" sz="4000" smtClean="0"/>
            </a:br>
            <a:r>
              <a:rPr lang="en-US" altLang="en-US" sz="4000" smtClean="0"/>
              <a:t>Finance Environment</a:t>
            </a:r>
            <a:endParaRPr lang="en-US" altLang="en-US" smtClean="0"/>
          </a:p>
        </p:txBody>
      </p:sp>
      <p:sp>
        <p:nvSpPr>
          <p:cNvPr id="441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4064000"/>
          </a:xfrm>
        </p:spPr>
        <p:txBody>
          <a:bodyPr/>
          <a:lstStyle/>
          <a:p>
            <a:r>
              <a:rPr lang="en-US" altLang="en-US" sz="2800" smtClean="0"/>
              <a:t>Risks of International Business</a:t>
            </a:r>
            <a:endParaRPr lang="en-US" altLang="en-US" smtClean="0"/>
          </a:p>
          <a:p>
            <a:pPr lvl="1"/>
            <a:r>
              <a:rPr lang="en-US" altLang="en-US" sz="2400" smtClean="0"/>
              <a:t>Exchange rate risk</a:t>
            </a:r>
          </a:p>
          <a:p>
            <a:pPr lvl="1"/>
            <a:r>
              <a:rPr lang="en-US" altLang="en-US" sz="2400" smtClean="0"/>
              <a:t>Political risk</a:t>
            </a:r>
          </a:p>
          <a:p>
            <a:pPr lvl="1"/>
            <a:r>
              <a:rPr lang="en-US" altLang="en-US" sz="2400" smtClean="0"/>
              <a:t>Risks resulting from cultural differences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This Textbook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4953000" cy="4406900"/>
          </a:xfrm>
        </p:spPr>
        <p:txBody>
          <a:bodyPr/>
          <a:lstStyle/>
          <a:p>
            <a:pPr>
              <a:tabLst>
                <a:tab pos="1320800" algn="l"/>
              </a:tabLst>
            </a:pPr>
            <a:r>
              <a:rPr lang="en-US" altLang="en-US" sz="2400" smtClean="0"/>
              <a:t>Part 1: The Financial </a:t>
            </a:r>
            <a:br>
              <a:rPr lang="en-US" altLang="en-US" sz="2400" smtClean="0"/>
            </a:br>
            <a:r>
              <a:rPr lang="en-US" altLang="en-US" sz="2400" smtClean="0"/>
              <a:t>	Marketplace</a:t>
            </a:r>
          </a:p>
          <a:p>
            <a:pPr>
              <a:tabLst>
                <a:tab pos="1320800" algn="l"/>
              </a:tabLst>
            </a:pPr>
            <a:r>
              <a:rPr lang="en-US" altLang="en-US" sz="2400" smtClean="0"/>
              <a:t>Part 2: Financial Tools </a:t>
            </a:r>
            <a:br>
              <a:rPr lang="en-US" altLang="en-US" sz="2400" smtClean="0"/>
            </a:br>
            <a:r>
              <a:rPr lang="en-US" altLang="en-US" sz="2400" smtClean="0"/>
              <a:t>	for Firms and Investors</a:t>
            </a:r>
          </a:p>
          <a:p>
            <a:pPr>
              <a:tabLst>
                <a:tab pos="1320800" algn="l"/>
              </a:tabLst>
            </a:pPr>
            <a:r>
              <a:rPr lang="en-US" altLang="en-US" sz="2400" smtClean="0"/>
              <a:t>Part 3: Financial Management</a:t>
            </a:r>
          </a:p>
          <a:p>
            <a:pPr>
              <a:tabLst>
                <a:tab pos="1320800" algn="l"/>
              </a:tabLst>
            </a:pPr>
            <a:r>
              <a:rPr lang="en-US" altLang="en-US" sz="2400" smtClean="0"/>
              <a:t>Part 4: Investment Management</a:t>
            </a:r>
          </a:p>
          <a:p>
            <a:pPr>
              <a:tabLst>
                <a:tab pos="1320800" algn="l"/>
              </a:tabLst>
            </a:pPr>
            <a:r>
              <a:rPr lang="en-US" altLang="en-US" sz="2400" smtClean="0"/>
              <a:t>Part 5: How Investors </a:t>
            </a:r>
            <a:br>
              <a:rPr lang="en-US" altLang="en-US" sz="2400" smtClean="0"/>
            </a:br>
            <a:r>
              <a:rPr lang="en-US" altLang="en-US" sz="2400" smtClean="0"/>
              <a:t>	Monitor and Control </a:t>
            </a:r>
            <a:br>
              <a:rPr lang="en-US" altLang="en-US" sz="2400" smtClean="0"/>
            </a:br>
            <a:r>
              <a:rPr lang="en-US" altLang="en-US" sz="2400" smtClean="0"/>
              <a:t>	a Firm’s Managers</a:t>
            </a:r>
            <a:endParaRPr lang="en-US" altLang="en-US" sz="2400" smtClean="0">
              <a:solidFill>
                <a:srgbClr val="000066"/>
              </a:solidFill>
            </a:endParaRPr>
          </a:p>
          <a:p>
            <a:pPr>
              <a:tabLst>
                <a:tab pos="1320800" algn="l"/>
              </a:tabLst>
            </a:pPr>
            <a:endParaRPr lang="en-US" altLang="en-US" smtClean="0"/>
          </a:p>
        </p:txBody>
      </p:sp>
      <p:pic>
        <p:nvPicPr>
          <p:cNvPr id="29700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625600"/>
            <a:ext cx="3124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3200" y="0"/>
            <a:ext cx="6400800" cy="1752600"/>
          </a:xfrm>
          <a:prstGeom prst="rect">
            <a:avLst/>
          </a:prstGeom>
          <a:solidFill>
            <a:srgbClr val="A694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914400"/>
            <a:endParaRPr lang="en-US" altLang="en-US" b="1">
              <a:solidFill>
                <a:srgbClr val="C5BAD2"/>
              </a:solidFill>
            </a:endParaRPr>
          </a:p>
          <a:p>
            <a:pPr indent="914400"/>
            <a:endParaRPr lang="en-US" altLang="en-US" b="1">
              <a:solidFill>
                <a:srgbClr val="C5BAD2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1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46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End 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30728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1790700"/>
            <a:ext cx="4208462" cy="4627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17871702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8051629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2743200" y="0"/>
            <a:ext cx="6400800" cy="1752600"/>
          </a:xfrm>
          <a:prstGeom prst="rect">
            <a:avLst/>
          </a:prstGeom>
          <a:solidFill>
            <a:srgbClr val="A694B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914400"/>
            <a:endParaRPr lang="en-US" altLang="en-US" b="1">
              <a:solidFill>
                <a:srgbClr val="C5BAD2"/>
              </a:solidFill>
            </a:endParaRPr>
          </a:p>
          <a:p>
            <a:pPr indent="914400"/>
            <a:endParaRPr lang="en-US" altLang="en-US" b="1">
              <a:solidFill>
                <a:srgbClr val="C5BAD2"/>
              </a:solidFill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1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25450" y="2371725"/>
            <a:ext cx="4460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The Financial Environment: Firms, Investors, and Markets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2057" name="Rectangle 19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20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1790700"/>
            <a:ext cx="4208462" cy="4627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charset="2"/>
              <a:buNone/>
            </a:pPr>
            <a:r>
              <a:rPr lang="en-US" altLang="en-US" sz="2400" smtClean="0"/>
              <a:t>Define finance and explain why it is relevant </a:t>
            </a:r>
            <a:br>
              <a:rPr lang="en-US" altLang="en-US" sz="2400" smtClean="0"/>
            </a:br>
            <a:r>
              <a:rPr lang="en-US" altLang="en-US" sz="2400" smtClean="0"/>
              <a:t>to students.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Explain the components of the financial environment.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Explain how investors monitor managers </a:t>
            </a:r>
            <a:br>
              <a:rPr lang="en-US" altLang="en-US" sz="2400" smtClean="0"/>
            </a:br>
            <a:r>
              <a:rPr lang="en-US" altLang="en-US" sz="2400" smtClean="0"/>
              <a:t>to ensure that managerial decisions </a:t>
            </a:r>
            <a:br>
              <a:rPr lang="en-US" altLang="en-US" sz="2400" smtClean="0"/>
            </a:br>
            <a:r>
              <a:rPr lang="en-US" altLang="en-US" sz="2400" smtClean="0"/>
              <a:t>are in the best interests of the owners.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Describe how the financial environment </a:t>
            </a:r>
            <a:br>
              <a:rPr lang="en-US" altLang="en-US" sz="2400" smtClean="0"/>
            </a:br>
            <a:r>
              <a:rPr lang="en-US" altLang="en-US" sz="2400" smtClean="0"/>
              <a:t>has become internationalized.</a:t>
            </a:r>
            <a:endParaRPr lang="en-US" altLang="en-US" sz="2800" smtClean="0"/>
          </a:p>
        </p:txBody>
      </p:sp>
      <p:pic>
        <p:nvPicPr>
          <p:cNvPr id="307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5580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90825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314700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40250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Finance?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89CA"/>
                </a:solidFill>
              </a:rPr>
              <a:t>Finance</a:t>
            </a:r>
            <a:r>
              <a:rPr lang="en-US" altLang="en-US" sz="2800" smtClean="0"/>
              <a:t> represents the processes </a:t>
            </a:r>
            <a:br>
              <a:rPr lang="en-US" altLang="en-US" sz="2800" smtClean="0"/>
            </a:br>
            <a:r>
              <a:rPr lang="en-US" altLang="en-US" sz="2800" smtClean="0"/>
              <a:t>that transfer money among businesses, individuals, and governments.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Financial decisions affecting firms:</a:t>
            </a:r>
            <a:endParaRPr lang="en-US" altLang="en-US" smtClean="0"/>
          </a:p>
          <a:p>
            <a:pPr lvl="1"/>
            <a:r>
              <a:rPr lang="en-US" altLang="en-US" sz="2400" smtClean="0"/>
              <a:t>Dell computer expands its product line.</a:t>
            </a:r>
          </a:p>
          <a:p>
            <a:pPr lvl="1"/>
            <a:r>
              <a:rPr lang="en-US" altLang="en-US" sz="2400" smtClean="0"/>
              <a:t>Gap builds additional stores.</a:t>
            </a:r>
          </a:p>
          <a:p>
            <a:pPr lvl="1"/>
            <a:r>
              <a:rPr lang="en-US" altLang="en-US" sz="2400" smtClean="0"/>
              <a:t>Nike closes a production plant in Asia.</a:t>
            </a:r>
          </a:p>
          <a:p>
            <a:pPr lvl="1"/>
            <a:r>
              <a:rPr lang="en-US" altLang="en-US" sz="2400" smtClean="0"/>
              <a:t>Ford borrows $3 billion.</a:t>
            </a:r>
          </a:p>
          <a:p>
            <a:pPr lvl="1"/>
            <a:r>
              <a:rPr lang="en-US" altLang="en-US" sz="2400" smtClean="0"/>
              <a:t>Perot Systems issues stock valued at $3 billion.</a:t>
            </a:r>
            <a:endParaRPr lang="en-US" altLang="en-US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What is Finance?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662</Words>
  <Application>Microsoft Office PowerPoint</Application>
  <PresentationFormat>On-screen Show (4:3)</PresentationFormat>
  <Paragraphs>195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LINGKUNGAN KEUANGAN</vt:lpstr>
      <vt:lpstr>VISI DAN MISI UNIVERSITAS ESA UNGGUL</vt:lpstr>
      <vt:lpstr>KEMAMPUAN AKHIR YANG DIHARAPKAN</vt:lpstr>
      <vt:lpstr>MATERI SEBELUM UTS</vt:lpstr>
      <vt:lpstr>MATERI SETELAH UTS</vt:lpstr>
      <vt:lpstr>PowerPoint Presentation</vt:lpstr>
      <vt:lpstr>Learning Goals</vt:lpstr>
      <vt:lpstr>What is Finance?</vt:lpstr>
      <vt:lpstr>What is Finance?</vt:lpstr>
      <vt:lpstr>What is Finance?</vt:lpstr>
      <vt:lpstr>What is Finance?</vt:lpstr>
      <vt:lpstr>The Relevance of Finance</vt:lpstr>
      <vt:lpstr>Components  of the Financial Environment</vt:lpstr>
      <vt:lpstr>Financial Managers</vt:lpstr>
      <vt:lpstr>Financial Managers</vt:lpstr>
      <vt:lpstr>Financial Managers</vt:lpstr>
      <vt:lpstr>Financial Managers</vt:lpstr>
      <vt:lpstr>Investment Decisions  by Financial Managers</vt:lpstr>
      <vt:lpstr>Financing Decisions  by Financial Managers</vt:lpstr>
      <vt:lpstr>Components  of the Financial Environment</vt:lpstr>
      <vt:lpstr>Debt Financing  Provided by Investors</vt:lpstr>
      <vt:lpstr>Equity Financing  Provided by Investors</vt:lpstr>
      <vt:lpstr>Return and Risk from Investing</vt:lpstr>
      <vt:lpstr>Investors Use of Financial Services</vt:lpstr>
      <vt:lpstr>Components  of the Financial Environment</vt:lpstr>
      <vt:lpstr>Careers of Participants  in Financial Markets</vt:lpstr>
      <vt:lpstr>Integration of Components  in Financial Markets</vt:lpstr>
      <vt:lpstr>Investor Monitoring of Firms</vt:lpstr>
      <vt:lpstr>Investor Monitoring of Firms</vt:lpstr>
      <vt:lpstr>Investor Monitoring of Firms</vt:lpstr>
      <vt:lpstr>Investor Monitoring of Firms</vt:lpstr>
      <vt:lpstr>The International  Finance Environment</vt:lpstr>
      <vt:lpstr>Using This Textbook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28</cp:revision>
  <dcterms:created xsi:type="dcterms:W3CDTF">2017-09-09T11:34:57Z</dcterms:created>
  <dcterms:modified xsi:type="dcterms:W3CDTF">2017-09-19T23:03:53Z</dcterms:modified>
</cp:coreProperties>
</file>