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26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065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9875"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089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192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294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397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4995"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601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704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806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909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0115"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113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216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3187"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94211"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373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4755"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577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680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7827"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lvl="0"/>
            <a:r>
              <a:rPr lang="en-US" sz="3600" dirty="0" smtClean="0"/>
              <a:t>Working Capital </a:t>
            </a:r>
            <a:br>
              <a:rPr lang="en-US" sz="3600" dirty="0" smtClean="0"/>
            </a:br>
            <a:r>
              <a:rPr lang="en-US" sz="3600" dirty="0" err="1" smtClean="0"/>
              <a:t>Manajemen</a:t>
            </a:r>
            <a:r>
              <a:rPr lang="en-US" sz="3600" dirty="0" smtClean="0"/>
              <a:t> Asset</a:t>
            </a:r>
            <a:endParaRPr lang="en-US" sz="3600" dirty="0"/>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 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#10</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8"/>
          <p:cNvSpPr>
            <a:spLocks noGrp="1" noChangeArrowheads="1"/>
          </p:cNvSpPr>
          <p:nvPr>
            <p:ph type="title"/>
          </p:nvPr>
        </p:nvSpPr>
        <p:spPr/>
        <p:txBody>
          <a:bodyPr/>
          <a:lstStyle/>
          <a:p>
            <a:r>
              <a:rPr lang="en-US" altLang="en-US" smtClean="0"/>
              <a:t>The Firm’s Capital Structure</a:t>
            </a:r>
          </a:p>
        </p:txBody>
      </p:sp>
      <p:sp>
        <p:nvSpPr>
          <p:cNvPr id="9219" name="Rectangle 1029"/>
          <p:cNvSpPr>
            <a:spLocks noGrp="1" noChangeArrowheads="1"/>
          </p:cNvSpPr>
          <p:nvPr>
            <p:ph type="body" idx="1"/>
          </p:nvPr>
        </p:nvSpPr>
        <p:spPr/>
        <p:txBody>
          <a:bodyPr/>
          <a:lstStyle/>
          <a:p>
            <a:r>
              <a:rPr lang="en-US" altLang="en-US" sz="2400" smtClean="0"/>
              <a:t>Similarities between United States and foreign corporations include:</a:t>
            </a:r>
          </a:p>
          <a:p>
            <a:pPr lvl="1"/>
            <a:r>
              <a:rPr lang="en-US" altLang="en-US" sz="2000" smtClean="0"/>
              <a:t>Similarity of industry capital structure patterns.</a:t>
            </a:r>
          </a:p>
          <a:p>
            <a:pPr lvl="1"/>
            <a:r>
              <a:rPr lang="en-US" altLang="en-US" sz="2000" smtClean="0"/>
              <a:t>Similarity of large corporation capital structures.</a:t>
            </a:r>
          </a:p>
          <a:p>
            <a:r>
              <a:rPr lang="en-US" altLang="en-US" sz="2400" smtClean="0"/>
              <a:t>In addition, it is expected that differences in capital structures will further diminish as countries rely less </a:t>
            </a:r>
            <a:br>
              <a:rPr lang="en-US" altLang="en-US" sz="2400" smtClean="0"/>
            </a:br>
            <a:r>
              <a:rPr lang="en-US" altLang="en-US" sz="2400" smtClean="0"/>
              <a:t>on banks and more on security issuance.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50" name="Rectangle 10"/>
          <p:cNvSpPr>
            <a:spLocks noGrp="1" noChangeArrowheads="1"/>
          </p:cNvSpPr>
          <p:nvPr>
            <p:ph type="body" idx="1"/>
          </p:nvPr>
        </p:nvSpPr>
        <p:spPr>
          <a:xfrm>
            <a:off x="457200" y="1803400"/>
            <a:ext cx="8229600" cy="2146300"/>
          </a:xfrm>
        </p:spPr>
        <p:txBody>
          <a:bodyPr/>
          <a:lstStyle/>
          <a:p>
            <a:r>
              <a:rPr lang="en-US" altLang="en-US" sz="2400" smtClean="0"/>
              <a:t>In general, it is believed that the market value </a:t>
            </a:r>
            <a:br>
              <a:rPr lang="en-US" altLang="en-US" sz="2400" smtClean="0"/>
            </a:br>
            <a:r>
              <a:rPr lang="en-US" altLang="en-US" sz="2400" smtClean="0"/>
              <a:t>of a company is maximized when the cost of capital </a:t>
            </a:r>
            <a:br>
              <a:rPr lang="en-US" altLang="en-US" sz="2400" smtClean="0"/>
            </a:br>
            <a:r>
              <a:rPr lang="en-US" altLang="en-US" sz="2400" smtClean="0"/>
              <a:t>(the firm’s discount rate) is minimized.</a:t>
            </a:r>
          </a:p>
          <a:p>
            <a:r>
              <a:rPr lang="en-US" altLang="en-US" sz="2400" smtClean="0"/>
              <a:t>The value of the firm can be defined algebraically </a:t>
            </a:r>
            <a:br>
              <a:rPr lang="en-US" altLang="en-US" sz="2400" smtClean="0"/>
            </a:br>
            <a:r>
              <a:rPr lang="en-US" altLang="en-US" sz="2400" smtClean="0"/>
              <a:t>as follows:</a:t>
            </a:r>
            <a:endParaRPr lang="en-US" altLang="en-US" smtClean="0"/>
          </a:p>
        </p:txBody>
      </p:sp>
      <p:sp>
        <p:nvSpPr>
          <p:cNvPr id="1213451" name="Rectangle 11"/>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grpSp>
        <p:nvGrpSpPr>
          <p:cNvPr id="2" name="Group 18"/>
          <p:cNvGrpSpPr>
            <a:grpSpLocks/>
          </p:cNvGrpSpPr>
          <p:nvPr/>
        </p:nvGrpSpPr>
        <p:grpSpPr bwMode="auto">
          <a:xfrm>
            <a:off x="2787650" y="3898900"/>
            <a:ext cx="3568700" cy="1257300"/>
            <a:chOff x="1160" y="2824"/>
            <a:chExt cx="2248" cy="792"/>
          </a:xfrm>
        </p:grpSpPr>
        <p:sp>
          <p:nvSpPr>
            <p:cNvPr id="10246" name="Rectangle 17"/>
            <p:cNvSpPr>
              <a:spLocks noChangeArrowheads="1"/>
            </p:cNvSpPr>
            <p:nvPr/>
          </p:nvSpPr>
          <p:spPr bwMode="auto">
            <a:xfrm>
              <a:off x="1160" y="2824"/>
              <a:ext cx="2248" cy="792"/>
            </a:xfrm>
            <a:prstGeom prst="rect">
              <a:avLst/>
            </a:prstGeom>
            <a:solidFill>
              <a:srgbClr val="FFF0D1"/>
            </a:solidFill>
            <a:ln w="25400">
              <a:solidFill>
                <a:schemeClr val="tx1"/>
              </a:solidFill>
              <a:miter lim="800000"/>
              <a:headEnd type="none" w="sm" len="sm"/>
              <a:tailEnd type="none" w="sm" len="sm"/>
            </a:ln>
          </p:spPr>
          <p:txBody>
            <a:bodyPr wrap="none" anchor="ctr"/>
            <a:lstStyle/>
            <a:p>
              <a:endParaRPr lang="en-US"/>
            </a:p>
          </p:txBody>
        </p:sp>
        <p:grpSp>
          <p:nvGrpSpPr>
            <p:cNvPr id="3" name="Group 16"/>
            <p:cNvGrpSpPr>
              <a:grpSpLocks/>
            </p:cNvGrpSpPr>
            <p:nvPr/>
          </p:nvGrpSpPr>
          <p:grpSpPr bwMode="auto">
            <a:xfrm>
              <a:off x="1221" y="2947"/>
              <a:ext cx="1997" cy="585"/>
              <a:chOff x="1291" y="2968"/>
              <a:chExt cx="1997" cy="585"/>
            </a:xfrm>
          </p:grpSpPr>
          <p:sp>
            <p:nvSpPr>
              <p:cNvPr id="10248" name="Text Box 12"/>
              <p:cNvSpPr txBox="1">
                <a:spLocks noChangeArrowheads="1"/>
              </p:cNvSpPr>
              <p:nvPr/>
            </p:nvSpPr>
            <p:spPr bwMode="auto">
              <a:xfrm>
                <a:off x="1291" y="3128"/>
                <a:ext cx="458" cy="273"/>
              </a:xfrm>
              <a:prstGeom prst="rect">
                <a:avLst/>
              </a:prstGeom>
              <a:noFill/>
              <a:ln w="12700">
                <a:noFill/>
                <a:miter lim="800000"/>
                <a:headEnd type="none" w="sm" len="sm"/>
                <a:tailEnd type="none" w="sm" len="sm"/>
              </a:ln>
            </p:spPr>
            <p:txBody>
              <a:bodyPr wrap="none" anchor="ctr">
                <a:spAutoFit/>
              </a:bodyPr>
              <a:lstStyle/>
              <a:p>
                <a:pPr algn="r"/>
                <a:r>
                  <a:rPr lang="en-US" altLang="en-US" sz="2800" i="1"/>
                  <a:t>V</a:t>
                </a:r>
                <a:r>
                  <a:rPr lang="en-US" altLang="en-US" sz="2800"/>
                  <a:t> =</a:t>
                </a:r>
              </a:p>
            </p:txBody>
          </p:sp>
          <p:sp>
            <p:nvSpPr>
              <p:cNvPr id="10249" name="Text Box 13"/>
              <p:cNvSpPr txBox="1">
                <a:spLocks noChangeArrowheads="1"/>
              </p:cNvSpPr>
              <p:nvPr/>
            </p:nvSpPr>
            <p:spPr bwMode="auto">
              <a:xfrm>
                <a:off x="1853" y="2968"/>
                <a:ext cx="1349" cy="273"/>
              </a:xfrm>
              <a:prstGeom prst="rect">
                <a:avLst/>
              </a:prstGeom>
              <a:noFill/>
              <a:ln w="12700">
                <a:noFill/>
                <a:miter lim="800000"/>
                <a:headEnd type="none" w="sm" len="sm"/>
                <a:tailEnd type="none" w="sm" len="sm"/>
              </a:ln>
            </p:spPr>
            <p:txBody>
              <a:bodyPr wrap="none" anchor="ctr">
                <a:spAutoFit/>
              </a:bodyPr>
              <a:lstStyle/>
              <a:p>
                <a:pPr algn="r"/>
                <a:r>
                  <a:rPr lang="en-US" altLang="en-US" sz="2800" i="1"/>
                  <a:t>EBIT</a:t>
                </a:r>
                <a:r>
                  <a:rPr lang="en-US" altLang="en-US" sz="2800"/>
                  <a:t> </a:t>
                </a:r>
                <a:r>
                  <a:rPr lang="en-US" altLang="en-US" sz="2800" baseline="10000"/>
                  <a:t>x</a:t>
                </a:r>
                <a:r>
                  <a:rPr lang="en-US" altLang="en-US" sz="2800"/>
                  <a:t> (1 - </a:t>
                </a:r>
                <a:r>
                  <a:rPr lang="en-US" altLang="en-US" sz="2800" i="1"/>
                  <a:t>t</a:t>
                </a:r>
                <a:r>
                  <a:rPr lang="en-US" altLang="en-US" sz="2800"/>
                  <a:t>)</a:t>
                </a:r>
              </a:p>
            </p:txBody>
          </p:sp>
          <p:sp>
            <p:nvSpPr>
              <p:cNvPr id="10250" name="Text Box 14"/>
              <p:cNvSpPr txBox="1">
                <a:spLocks noChangeArrowheads="1"/>
              </p:cNvSpPr>
              <p:nvPr/>
            </p:nvSpPr>
            <p:spPr bwMode="auto">
              <a:xfrm>
                <a:off x="2372" y="3280"/>
                <a:ext cx="313" cy="273"/>
              </a:xfrm>
              <a:prstGeom prst="rect">
                <a:avLst/>
              </a:prstGeom>
              <a:noFill/>
              <a:ln w="12700">
                <a:noFill/>
                <a:miter lim="800000"/>
                <a:headEnd type="none" w="sm" len="sm"/>
                <a:tailEnd type="none" w="sm" len="sm"/>
              </a:ln>
            </p:spPr>
            <p:txBody>
              <a:bodyPr wrap="none" anchor="ctr">
                <a:spAutoFit/>
              </a:bodyPr>
              <a:lstStyle/>
              <a:p>
                <a:pPr algn="r"/>
                <a:r>
                  <a:rPr lang="en-US" altLang="en-US" sz="2800" i="1"/>
                  <a:t>k</a:t>
                </a:r>
                <a:r>
                  <a:rPr lang="en-US" altLang="en-US" sz="2800" baseline="-25000"/>
                  <a:t>a</a:t>
                </a:r>
                <a:endParaRPr lang="en-US" altLang="en-US" sz="2800"/>
              </a:p>
            </p:txBody>
          </p:sp>
          <p:sp>
            <p:nvSpPr>
              <p:cNvPr id="10251" name="Line 15"/>
              <p:cNvSpPr>
                <a:spLocks noChangeShapeType="1"/>
              </p:cNvSpPr>
              <p:nvPr/>
            </p:nvSpPr>
            <p:spPr bwMode="auto">
              <a:xfrm>
                <a:off x="1768" y="3256"/>
                <a:ext cx="1520" cy="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1213459" name="Rectangle 19"/>
          <p:cNvSpPr>
            <a:spLocks noChangeArrowheads="1"/>
          </p:cNvSpPr>
          <p:nvPr/>
        </p:nvSpPr>
        <p:spPr bwMode="auto">
          <a:xfrm>
            <a:off x="457200" y="5441950"/>
            <a:ext cx="8229600" cy="8763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It can be described graphically as shown </a:t>
            </a:r>
            <a:br>
              <a:rPr lang="en-US" altLang="en-US"/>
            </a:br>
            <a:r>
              <a:rPr lang="en-US" altLang="en-US"/>
              <a:t>on the following two slides.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3450">
                                            <p:txEl>
                                              <p:pRg st="0" end="0"/>
                                            </p:txEl>
                                          </p:spTgt>
                                        </p:tgtEl>
                                        <p:attrNameLst>
                                          <p:attrName>style.visibility</p:attrName>
                                        </p:attrNameLst>
                                      </p:cBhvr>
                                      <p:to>
                                        <p:strVal val="visible"/>
                                      </p:to>
                                    </p:set>
                                    <p:animEffect transition="in" filter="wipe(left)">
                                      <p:cBhvr>
                                        <p:cTn id="7" dur="500"/>
                                        <p:tgtEl>
                                          <p:spTgt spid="1213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3450">
                                            <p:txEl>
                                              <p:pRg st="1" end="1"/>
                                            </p:txEl>
                                          </p:spTgt>
                                        </p:tgtEl>
                                        <p:attrNameLst>
                                          <p:attrName>style.visibility</p:attrName>
                                        </p:attrNameLst>
                                      </p:cBhvr>
                                      <p:to>
                                        <p:strVal val="visible"/>
                                      </p:to>
                                    </p:set>
                                    <p:animEffect transition="in" filter="wipe(left)">
                                      <p:cBhvr>
                                        <p:cTn id="12" dur="500"/>
                                        <p:tgtEl>
                                          <p:spTgt spid="12134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3459"/>
                                        </p:tgtEl>
                                        <p:attrNameLst>
                                          <p:attrName>style.visibility</p:attrName>
                                        </p:attrNameLst>
                                      </p:cBhvr>
                                      <p:to>
                                        <p:strVal val="visible"/>
                                      </p:to>
                                    </p:set>
                                    <p:animEffect transition="in" filter="wipe(left)">
                                      <p:cBhvr>
                                        <p:cTn id="22" dur="500"/>
                                        <p:tgtEl>
                                          <p:spTgt spid="1213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50" grpId="0" build="p" bldLvl="2" autoUpdateAnimBg="0"/>
      <p:bldP spid="12134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514" name="Rectangle 26"/>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pic>
        <p:nvPicPr>
          <p:cNvPr id="11267" name="Picture 28"/>
          <p:cNvPicPr>
            <a:picLocks noChangeArrowheads="1"/>
          </p:cNvPicPr>
          <p:nvPr/>
        </p:nvPicPr>
        <p:blipFill>
          <a:blip r:embed="rId3"/>
          <a:srcRect/>
          <a:stretch>
            <a:fillRect/>
          </a:stretch>
        </p:blipFill>
        <p:spPr bwMode="auto">
          <a:xfrm>
            <a:off x="835025" y="1828800"/>
            <a:ext cx="7472363" cy="4114800"/>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050"/>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pic>
        <p:nvPicPr>
          <p:cNvPr id="12291" name="Picture 2052"/>
          <p:cNvPicPr>
            <a:picLocks noChangeArrowheads="1"/>
          </p:cNvPicPr>
          <p:nvPr/>
        </p:nvPicPr>
        <p:blipFill>
          <a:blip r:embed="rId3"/>
          <a:srcRect/>
          <a:stretch>
            <a:fillRect/>
          </a:stretch>
        </p:blipFill>
        <p:spPr bwMode="auto">
          <a:xfrm>
            <a:off x="736600" y="1666875"/>
            <a:ext cx="7670800" cy="4416425"/>
          </a:xfrm>
          <a:prstGeom prst="rect">
            <a:avLst/>
          </a:prstGeom>
          <a:noFill/>
          <a:ln w="12700">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606800" y="6432550"/>
            <a:ext cx="2484438"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13.1 (Panel 1)</a:t>
            </a:r>
          </a:p>
        </p:txBody>
      </p:sp>
      <p:sp>
        <p:nvSpPr>
          <p:cNvPr id="1223686" name="Rectangle 6"/>
          <p:cNvSpPr>
            <a:spLocks noGrp="1" noChangeArrowheads="1"/>
          </p:cNvSpPr>
          <p:nvPr>
            <p:ph type="title"/>
          </p:nvPr>
        </p:nvSpPr>
        <p:spPr/>
        <p:txBody>
          <a:bodyPr/>
          <a:lstStyle/>
          <a:p>
            <a:pPr>
              <a:defRPr/>
            </a:pPr>
            <a:r>
              <a:rPr lang="en-US" altLang="en-US" sz="4000" smtClean="0"/>
              <a:t>Debt Ratios </a:t>
            </a:r>
            <a:br>
              <a:rPr lang="en-US" altLang="en-US" sz="4000" smtClean="0"/>
            </a:br>
            <a:r>
              <a:rPr lang="en-US" altLang="en-US" sz="4000" smtClean="0"/>
              <a:t>for Selected Industries</a:t>
            </a:r>
            <a:endParaRPr lang="en-US" altLang="en-US" smtClean="0">
              <a:effectLst>
                <a:outerShdw blurRad="38100" dist="38100" dir="2700000" algn="tl">
                  <a:srgbClr val="C0C0C0"/>
                </a:outerShdw>
              </a:effectLst>
            </a:endParaRPr>
          </a:p>
        </p:txBody>
      </p:sp>
      <p:pic>
        <p:nvPicPr>
          <p:cNvPr id="13316" name="Picture 9"/>
          <p:cNvPicPr>
            <a:picLocks noChangeArrowheads="1"/>
          </p:cNvPicPr>
          <p:nvPr/>
        </p:nvPicPr>
        <p:blipFill>
          <a:blip r:embed="rId3"/>
          <a:srcRect/>
          <a:stretch>
            <a:fillRect/>
          </a:stretch>
        </p:blipFill>
        <p:spPr bwMode="auto">
          <a:xfrm>
            <a:off x="1238250" y="1651000"/>
            <a:ext cx="6665913" cy="4608513"/>
          </a:xfrm>
          <a:prstGeom prst="rect">
            <a:avLst/>
          </a:prstGeom>
          <a:noFill/>
          <a:ln w="12700">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50"/>
          <p:cNvSpPr txBox="1">
            <a:spLocks noChangeArrowheads="1"/>
          </p:cNvSpPr>
          <p:nvPr/>
        </p:nvSpPr>
        <p:spPr bwMode="auto">
          <a:xfrm>
            <a:off x="3606800" y="6432550"/>
            <a:ext cx="2484438"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13.1 (Panel 2)</a:t>
            </a:r>
          </a:p>
        </p:txBody>
      </p:sp>
      <p:sp>
        <p:nvSpPr>
          <p:cNvPr id="1408003" name="Rectangle 2051"/>
          <p:cNvSpPr>
            <a:spLocks noGrp="1" noChangeArrowheads="1"/>
          </p:cNvSpPr>
          <p:nvPr>
            <p:ph type="title"/>
          </p:nvPr>
        </p:nvSpPr>
        <p:spPr/>
        <p:txBody>
          <a:bodyPr/>
          <a:lstStyle/>
          <a:p>
            <a:pPr>
              <a:defRPr/>
            </a:pPr>
            <a:r>
              <a:rPr lang="en-US" altLang="en-US" sz="4000" smtClean="0"/>
              <a:t>Debt Ratios </a:t>
            </a:r>
            <a:br>
              <a:rPr lang="en-US" altLang="en-US" sz="4000" smtClean="0"/>
            </a:br>
            <a:r>
              <a:rPr lang="en-US" altLang="en-US" sz="4000" smtClean="0"/>
              <a:t>for Selected Industries</a:t>
            </a:r>
            <a:endParaRPr lang="en-US" altLang="en-US" smtClean="0">
              <a:effectLst>
                <a:outerShdw blurRad="38100" dist="38100" dir="2700000" algn="tl">
                  <a:srgbClr val="C0C0C0"/>
                </a:outerShdw>
              </a:effectLst>
            </a:endParaRPr>
          </a:p>
        </p:txBody>
      </p:sp>
      <p:pic>
        <p:nvPicPr>
          <p:cNvPr id="14340" name="Picture 2055"/>
          <p:cNvPicPr>
            <a:picLocks noChangeArrowheads="1"/>
          </p:cNvPicPr>
          <p:nvPr/>
        </p:nvPicPr>
        <p:blipFill>
          <a:blip r:embed="rId3"/>
          <a:srcRect/>
          <a:stretch>
            <a:fillRect/>
          </a:stretch>
        </p:blipFill>
        <p:spPr bwMode="auto">
          <a:xfrm>
            <a:off x="1701800" y="1639888"/>
            <a:ext cx="5740400" cy="4692650"/>
          </a:xfrm>
          <a:prstGeom prst="rect">
            <a:avLst/>
          </a:prstGeom>
          <a:noFill/>
          <a:ln w="12700">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5363" name="Rectangle 8"/>
          <p:cNvSpPr>
            <a:spLocks noGrp="1" noChangeArrowheads="1"/>
          </p:cNvSpPr>
          <p:nvPr>
            <p:ph type="body" idx="1"/>
          </p:nvPr>
        </p:nvSpPr>
        <p:spPr/>
        <p:txBody>
          <a:bodyPr/>
          <a:lstStyle/>
          <a:p>
            <a:r>
              <a:rPr lang="en-US" altLang="en-US" sz="2400" smtClean="0"/>
              <a:t>The </a:t>
            </a:r>
            <a:r>
              <a:rPr lang="en-US" altLang="en-US" sz="2400" smtClean="0">
                <a:solidFill>
                  <a:srgbClr val="0089CA"/>
                </a:solidFill>
              </a:rPr>
              <a:t>EPS-EBIT approach</a:t>
            </a:r>
            <a:r>
              <a:rPr lang="en-US" altLang="en-US" sz="2400" smtClean="0"/>
              <a:t> to capital structure involves selecting the capital structure that maximizes EPS </a:t>
            </a:r>
            <a:br>
              <a:rPr lang="en-US" altLang="en-US" sz="2400" smtClean="0"/>
            </a:br>
            <a:r>
              <a:rPr lang="en-US" altLang="en-US" sz="2400" smtClean="0"/>
              <a:t>over the expected range of EBIT.</a:t>
            </a:r>
          </a:p>
          <a:p>
            <a:r>
              <a:rPr lang="en-US" altLang="en-US" sz="2400" smtClean="0"/>
              <a:t>Using this approach, the emphasis is on maximizing </a:t>
            </a:r>
            <a:br>
              <a:rPr lang="en-US" altLang="en-US" sz="2400" smtClean="0"/>
            </a:br>
            <a:r>
              <a:rPr lang="en-US" altLang="en-US" sz="2400" smtClean="0"/>
              <a:t>the owners’ returns (EPS).</a:t>
            </a:r>
          </a:p>
          <a:p>
            <a:r>
              <a:rPr lang="en-US" altLang="en-US" sz="2400" smtClean="0"/>
              <a:t>A major shortcoming of this approach is the fact </a:t>
            </a:r>
            <a:br>
              <a:rPr lang="en-US" altLang="en-US" sz="2400" smtClean="0"/>
            </a:br>
            <a:r>
              <a:rPr lang="en-US" altLang="en-US" sz="2400" smtClean="0"/>
              <a:t>that earnings are only one of the determinants </a:t>
            </a:r>
            <a:br>
              <a:rPr lang="en-US" altLang="en-US" sz="2400" smtClean="0"/>
            </a:br>
            <a:r>
              <a:rPr lang="en-US" altLang="en-US" sz="2400" smtClean="0"/>
              <a:t>of shareholder wealth maximization.</a:t>
            </a:r>
          </a:p>
          <a:p>
            <a:r>
              <a:rPr lang="en-US" altLang="en-US" sz="2400" smtClean="0"/>
              <a:t>This method does not explicitly consider the impact </a:t>
            </a:r>
            <a:br>
              <a:rPr lang="en-US" altLang="en-US" sz="2400" smtClean="0"/>
            </a:br>
            <a:r>
              <a:rPr lang="en-US" altLang="en-US" sz="2400" smtClean="0"/>
              <a:t>of risk.</a:t>
            </a:r>
          </a:p>
          <a:p>
            <a:endParaRPr lang="en-US" altLang="en-US" sz="240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24037" name="Rectangle 5"/>
          <p:cNvSpPr>
            <a:spLocks noGrp="1" noChangeArrowheads="1"/>
          </p:cNvSpPr>
          <p:nvPr>
            <p:ph type="body" idx="1"/>
          </p:nvPr>
        </p:nvSpPr>
        <p:spPr/>
        <p:txBody>
          <a:bodyPr/>
          <a:lstStyle/>
          <a:p>
            <a:r>
              <a:rPr lang="en-US" altLang="en-US" sz="2400" smtClean="0"/>
              <a:t>Example</a:t>
            </a:r>
          </a:p>
          <a:p>
            <a:pPr lvl="1"/>
            <a:r>
              <a:rPr lang="en-US" altLang="en-US" sz="2000" smtClean="0"/>
              <a:t>The capital structure of Buzz Company, a soft drink manufacturer is shown in the table below. Currently, Buzz Company uses only equity in its capital structure. Thus the current debt ratio is 0.00%. Assume Buzz Company is in the 40% tax bracket.</a:t>
            </a:r>
            <a:endParaRPr lang="en-US" altLang="en-US" smtClean="0"/>
          </a:p>
        </p:txBody>
      </p:sp>
      <p:pic>
        <p:nvPicPr>
          <p:cNvPr id="1324040" name="Picture 8"/>
          <p:cNvPicPr>
            <a:picLocks noChangeArrowheads="1"/>
          </p:cNvPicPr>
          <p:nvPr/>
        </p:nvPicPr>
        <p:blipFill>
          <a:blip r:embed="rId3"/>
          <a:srcRect/>
          <a:stretch>
            <a:fillRect/>
          </a:stretch>
        </p:blipFill>
        <p:spPr bwMode="auto">
          <a:xfrm>
            <a:off x="406400" y="3937000"/>
            <a:ext cx="8329613" cy="23749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4037">
                                            <p:txEl>
                                              <p:pRg st="0" end="0"/>
                                            </p:txEl>
                                          </p:spTgt>
                                        </p:tgtEl>
                                        <p:attrNameLst>
                                          <p:attrName>style.visibility</p:attrName>
                                        </p:attrNameLst>
                                      </p:cBhvr>
                                      <p:to>
                                        <p:strVal val="visible"/>
                                      </p:to>
                                    </p:set>
                                    <p:animEffect transition="in" filter="wipe(left)">
                                      <p:cBhvr>
                                        <p:cTn id="7" dur="500"/>
                                        <p:tgtEl>
                                          <p:spTgt spid="132403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4037">
                                            <p:txEl>
                                              <p:pRg st="1" end="1"/>
                                            </p:txEl>
                                          </p:spTgt>
                                        </p:tgtEl>
                                        <p:attrNameLst>
                                          <p:attrName>style.visibility</p:attrName>
                                        </p:attrNameLst>
                                      </p:cBhvr>
                                      <p:to>
                                        <p:strVal val="visible"/>
                                      </p:to>
                                    </p:set>
                                    <p:animEffect transition="in" filter="wipe(left)">
                                      <p:cBhvr>
                                        <p:cTn id="10" dur="500"/>
                                        <p:tgtEl>
                                          <p:spTgt spid="13240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24040"/>
                                        </p:tgtEl>
                                        <p:attrNameLst>
                                          <p:attrName>style.visibility</p:attrName>
                                        </p:attrNameLst>
                                      </p:cBhvr>
                                      <p:to>
                                        <p:strVal val="visible"/>
                                      </p:to>
                                    </p:set>
                                    <p:animEffect transition="in" filter="wipe(left)">
                                      <p:cBhvr>
                                        <p:cTn id="15" dur="500"/>
                                        <p:tgtEl>
                                          <p:spTgt spid="132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3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9"/>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26086" name="Rectangle 1030"/>
          <p:cNvSpPr>
            <a:spLocks noGrp="1" noChangeArrowheads="1"/>
          </p:cNvSpPr>
          <p:nvPr>
            <p:ph type="body" idx="1"/>
          </p:nvPr>
        </p:nvSpPr>
        <p:spPr>
          <a:xfrm>
            <a:off x="457200" y="1803400"/>
            <a:ext cx="8229600" cy="1282700"/>
          </a:xfrm>
        </p:spPr>
        <p:txBody>
          <a:bodyPr/>
          <a:lstStyle/>
          <a:p>
            <a:r>
              <a:rPr lang="en-US" altLang="en-US" sz="2400" smtClean="0"/>
              <a:t>EPS-EBIT coordinates for Buzz Company’s current capital structure can be found by assuming two </a:t>
            </a:r>
            <a:br>
              <a:rPr lang="en-US" altLang="en-US" sz="2400" smtClean="0"/>
            </a:br>
            <a:r>
              <a:rPr lang="en-US" altLang="en-US" sz="2400" smtClean="0"/>
              <a:t>EBIT values and calculating the associated EPS </a:t>
            </a:r>
            <a:br>
              <a:rPr lang="en-US" altLang="en-US" sz="2400" smtClean="0"/>
            </a:br>
            <a:r>
              <a:rPr lang="en-US" altLang="en-US" sz="2400" smtClean="0"/>
              <a:t>in the table below.</a:t>
            </a:r>
          </a:p>
        </p:txBody>
      </p:sp>
      <p:sp>
        <p:nvSpPr>
          <p:cNvPr id="1326087" name="Rectangle 1031"/>
          <p:cNvSpPr>
            <a:spLocks noChangeArrowheads="1"/>
          </p:cNvSpPr>
          <p:nvPr/>
        </p:nvSpPr>
        <p:spPr bwMode="auto">
          <a:xfrm>
            <a:off x="457200" y="5689600"/>
            <a:ext cx="8229600" cy="6604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This can be plotted on an EPS-EBIT plane shown </a:t>
            </a:r>
            <a:br>
              <a:rPr lang="en-US" altLang="en-US"/>
            </a:br>
            <a:r>
              <a:rPr lang="en-US" altLang="en-US"/>
              <a:t>on the following slide.</a:t>
            </a:r>
          </a:p>
        </p:txBody>
      </p:sp>
      <p:pic>
        <p:nvPicPr>
          <p:cNvPr id="1326092" name="Picture 1036"/>
          <p:cNvPicPr>
            <a:picLocks noChangeArrowheads="1"/>
          </p:cNvPicPr>
          <p:nvPr/>
        </p:nvPicPr>
        <p:blipFill>
          <a:blip r:embed="rId3"/>
          <a:srcRect/>
          <a:stretch>
            <a:fillRect/>
          </a:stretch>
        </p:blipFill>
        <p:spPr bwMode="auto">
          <a:xfrm>
            <a:off x="1790700" y="3292475"/>
            <a:ext cx="5561013" cy="2447925"/>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6086">
                                            <p:txEl>
                                              <p:pRg st="0" end="0"/>
                                            </p:txEl>
                                          </p:spTgt>
                                        </p:tgtEl>
                                        <p:attrNameLst>
                                          <p:attrName>style.visibility</p:attrName>
                                        </p:attrNameLst>
                                      </p:cBhvr>
                                      <p:to>
                                        <p:strVal val="visible"/>
                                      </p:to>
                                    </p:set>
                                    <p:animEffect transition="in" filter="wipe(left)">
                                      <p:cBhvr>
                                        <p:cTn id="7" dur="500"/>
                                        <p:tgtEl>
                                          <p:spTgt spid="13260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26092"/>
                                        </p:tgtEl>
                                        <p:attrNameLst>
                                          <p:attrName>style.visibility</p:attrName>
                                        </p:attrNameLst>
                                      </p:cBhvr>
                                      <p:to>
                                        <p:strVal val="visible"/>
                                      </p:to>
                                    </p:set>
                                    <p:animEffect transition="in" filter="wipe(left)">
                                      <p:cBhvr>
                                        <p:cTn id="12" dur="500"/>
                                        <p:tgtEl>
                                          <p:spTgt spid="13260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6087"/>
                                        </p:tgtEl>
                                        <p:attrNameLst>
                                          <p:attrName>style.visibility</p:attrName>
                                        </p:attrNameLst>
                                      </p:cBhvr>
                                      <p:to>
                                        <p:strVal val="visible"/>
                                      </p:to>
                                    </p:set>
                                    <p:animEffect transition="in" filter="wipe(left)">
                                      <p:cBhvr>
                                        <p:cTn id="17" dur="500"/>
                                        <p:tgtEl>
                                          <p:spTgt spid="132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6" grpId="0" build="p" bldLvl="2" autoUpdateAnimBg="0"/>
      <p:bldP spid="13260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pic>
        <p:nvPicPr>
          <p:cNvPr id="18435" name="Picture 8"/>
          <p:cNvPicPr>
            <a:picLocks noChangeArrowheads="1"/>
          </p:cNvPicPr>
          <p:nvPr/>
        </p:nvPicPr>
        <p:blipFill>
          <a:blip r:embed="rId3"/>
          <a:srcRect/>
          <a:stretch>
            <a:fillRect/>
          </a:stretch>
        </p:blipFill>
        <p:spPr bwMode="auto">
          <a:xfrm>
            <a:off x="987425" y="1631950"/>
            <a:ext cx="7169150" cy="4806950"/>
          </a:xfrm>
          <a:prstGeom prst="rect">
            <a:avLst/>
          </a:prstGeom>
          <a:noFill/>
          <a:ln w="12700">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Memahami dan memiliki wawasan </a:t>
            </a:r>
            <a:endParaRPr lang="en-US" dirty="0" smtClean="0"/>
          </a:p>
          <a:p>
            <a:pPr lvl="0"/>
            <a:r>
              <a:rPr lang="en-US" dirty="0" err="1" smtClean="0"/>
              <a:t>Pengukuran</a:t>
            </a:r>
            <a:r>
              <a:rPr lang="en-US" dirty="0" smtClean="0"/>
              <a:t> </a:t>
            </a:r>
            <a:r>
              <a:rPr lang="en-US" dirty="0" err="1" smtClean="0"/>
              <a:t>kebutuhan</a:t>
            </a:r>
            <a:r>
              <a:rPr lang="en-US" dirty="0" smtClean="0"/>
              <a:t> modal </a:t>
            </a:r>
            <a:r>
              <a:rPr lang="en-US" dirty="0" err="1" smtClean="0"/>
              <a:t>kerja</a:t>
            </a:r>
            <a:r>
              <a:rPr lang="en-US" dirty="0" smtClean="0"/>
              <a:t> </a:t>
            </a:r>
          </a:p>
          <a:p>
            <a:r>
              <a:rPr lang="en-US" dirty="0" err="1" smtClean="0"/>
              <a:t>Pengelolaan</a:t>
            </a:r>
            <a:r>
              <a:rPr lang="en-US" dirty="0" smtClean="0"/>
              <a:t> asset</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4" name="Rectangle 4"/>
          <p:cNvSpPr>
            <a:spLocks noChangeArrowheads="1"/>
          </p:cNvSpPr>
          <p:nvPr/>
        </p:nvSpPr>
        <p:spPr bwMode="auto">
          <a:xfrm>
            <a:off x="457200" y="5448300"/>
            <a:ext cx="8229600" cy="6604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We can use this information to calculate the EPS-EBIT coordinates as shown on the following slide.</a:t>
            </a:r>
          </a:p>
        </p:txBody>
      </p:sp>
      <p:sp>
        <p:nvSpPr>
          <p:cNvPr id="19459" name="Rectangle 6"/>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31207" name="Rectangle 7"/>
          <p:cNvSpPr>
            <a:spLocks noGrp="1" noChangeArrowheads="1"/>
          </p:cNvSpPr>
          <p:nvPr>
            <p:ph type="body" idx="1"/>
          </p:nvPr>
        </p:nvSpPr>
        <p:spPr/>
        <p:txBody>
          <a:bodyPr/>
          <a:lstStyle/>
          <a:p>
            <a:r>
              <a:rPr lang="en-US" altLang="en-US" sz="2400" smtClean="0"/>
              <a:t>Buzz Company is considering altering its capital structure while maintaining its original $500,000 capital base as shown in the table below.</a:t>
            </a:r>
          </a:p>
        </p:txBody>
      </p:sp>
      <p:pic>
        <p:nvPicPr>
          <p:cNvPr id="1331211" name="Picture 11"/>
          <p:cNvPicPr>
            <a:picLocks noChangeArrowheads="1"/>
          </p:cNvPicPr>
          <p:nvPr/>
        </p:nvPicPr>
        <p:blipFill>
          <a:blip r:embed="rId3"/>
          <a:srcRect/>
          <a:stretch>
            <a:fillRect/>
          </a:stretch>
        </p:blipFill>
        <p:spPr bwMode="auto">
          <a:xfrm>
            <a:off x="152400" y="3048000"/>
            <a:ext cx="8839200" cy="22606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07">
                                            <p:txEl>
                                              <p:pRg st="0" end="0"/>
                                            </p:txEl>
                                          </p:spTgt>
                                        </p:tgtEl>
                                        <p:attrNameLst>
                                          <p:attrName>style.visibility</p:attrName>
                                        </p:attrNameLst>
                                      </p:cBhvr>
                                      <p:to>
                                        <p:strVal val="visible"/>
                                      </p:to>
                                    </p:set>
                                    <p:animEffect transition="in" filter="wipe(left)">
                                      <p:cBhvr>
                                        <p:cTn id="7" dur="500"/>
                                        <p:tgtEl>
                                          <p:spTgt spid="1331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211"/>
                                        </p:tgtEl>
                                        <p:attrNameLst>
                                          <p:attrName>style.visibility</p:attrName>
                                        </p:attrNameLst>
                                      </p:cBhvr>
                                      <p:to>
                                        <p:strVal val="visible"/>
                                      </p:to>
                                    </p:set>
                                    <p:animEffect transition="in" filter="wipe(left)">
                                      <p:cBhvr>
                                        <p:cTn id="12" dur="500"/>
                                        <p:tgtEl>
                                          <p:spTgt spid="1331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204"/>
                                        </p:tgtEl>
                                        <p:attrNameLst>
                                          <p:attrName>style.visibility</p:attrName>
                                        </p:attrNameLst>
                                      </p:cBhvr>
                                      <p:to>
                                        <p:strVal val="visible"/>
                                      </p:to>
                                    </p:set>
                                    <p:animEffect transition="in" filter="wipe(left)">
                                      <p:cBhvr>
                                        <p:cTn id="17" dur="500"/>
                                        <p:tgtEl>
                                          <p:spTgt spid="133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4" grpId="0" autoUpdateAnimBg="0"/>
      <p:bldP spid="133120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20483" name="Rectangle 11"/>
          <p:cNvSpPr>
            <a:spLocks noGrp="1" noChangeArrowheads="1"/>
          </p:cNvSpPr>
          <p:nvPr>
            <p:ph type="body" idx="1"/>
          </p:nvPr>
        </p:nvSpPr>
        <p:spPr>
          <a:xfrm>
            <a:off x="457200" y="5499100"/>
            <a:ext cx="8229600" cy="952500"/>
          </a:xfrm>
        </p:spPr>
        <p:txBody>
          <a:bodyPr/>
          <a:lstStyle/>
          <a:p>
            <a:r>
              <a:rPr lang="en-US" altLang="en-US" sz="2400" smtClean="0"/>
              <a:t>This may be shown graphically as shown </a:t>
            </a:r>
            <a:br>
              <a:rPr lang="en-US" altLang="en-US" sz="2400" smtClean="0"/>
            </a:br>
            <a:r>
              <a:rPr lang="en-US" altLang="en-US" sz="2400" smtClean="0"/>
              <a:t>on the following slide.</a:t>
            </a:r>
          </a:p>
        </p:txBody>
      </p:sp>
      <p:pic>
        <p:nvPicPr>
          <p:cNvPr id="20484" name="Picture 15"/>
          <p:cNvPicPr>
            <a:picLocks noChangeArrowheads="1"/>
          </p:cNvPicPr>
          <p:nvPr/>
        </p:nvPicPr>
        <p:blipFill>
          <a:blip r:embed="rId3"/>
          <a:srcRect/>
          <a:stretch>
            <a:fillRect/>
          </a:stretch>
        </p:blipFill>
        <p:spPr bwMode="auto">
          <a:xfrm>
            <a:off x="1241425" y="1668463"/>
            <a:ext cx="6659563" cy="3697287"/>
          </a:xfrm>
          <a:prstGeom prst="rect">
            <a:avLst/>
          </a:prstGeom>
          <a:noFill/>
          <a:ln w="12700">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pic>
        <p:nvPicPr>
          <p:cNvPr id="21507" name="Picture 6"/>
          <p:cNvPicPr>
            <a:picLocks noChangeArrowheads="1"/>
          </p:cNvPicPr>
          <p:nvPr/>
        </p:nvPicPr>
        <p:blipFill>
          <a:blip r:embed="rId3"/>
          <a:srcRect/>
          <a:stretch>
            <a:fillRect/>
          </a:stretch>
        </p:blipFill>
        <p:spPr bwMode="auto">
          <a:xfrm>
            <a:off x="738188" y="1655763"/>
            <a:ext cx="7667625" cy="4681537"/>
          </a:xfrm>
          <a:prstGeom prst="rect">
            <a:avLst/>
          </a:prstGeom>
          <a:noFill/>
          <a:ln w="12700">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altLang="en-US" sz="4000" smtClean="0"/>
              <a:t>Basic Shortcoming </a:t>
            </a:r>
            <a:br>
              <a:rPr lang="en-US" altLang="en-US" sz="4000" smtClean="0"/>
            </a:br>
            <a:r>
              <a:rPr lang="en-US" altLang="en-US" sz="4000" smtClean="0"/>
              <a:t>of EPS-EBIT Analysis</a:t>
            </a:r>
          </a:p>
        </p:txBody>
      </p:sp>
      <p:sp>
        <p:nvSpPr>
          <p:cNvPr id="22531" name="Rectangle 8"/>
          <p:cNvSpPr>
            <a:spLocks noGrp="1" noChangeArrowheads="1"/>
          </p:cNvSpPr>
          <p:nvPr>
            <p:ph type="body" idx="1"/>
          </p:nvPr>
        </p:nvSpPr>
        <p:spPr/>
        <p:txBody>
          <a:bodyPr/>
          <a:lstStyle/>
          <a:p>
            <a:r>
              <a:rPr lang="en-US" altLang="en-US" sz="2400" smtClean="0"/>
              <a:t>Although EPS maximization is generally good </a:t>
            </a:r>
            <a:br>
              <a:rPr lang="en-US" altLang="en-US" sz="2400" smtClean="0"/>
            </a:br>
            <a:r>
              <a:rPr lang="en-US" altLang="en-US" sz="2400" smtClean="0"/>
              <a:t>for the firm’s shareholders, the basic shortcoming </a:t>
            </a:r>
            <a:br>
              <a:rPr lang="en-US" altLang="en-US" sz="2400" smtClean="0"/>
            </a:br>
            <a:r>
              <a:rPr lang="en-US" altLang="en-US" sz="2400" smtClean="0"/>
              <a:t>of this method is that it does not necessary maximize shareholder wealth because it fails to consider risk.</a:t>
            </a:r>
          </a:p>
          <a:p>
            <a:r>
              <a:rPr lang="en-US" altLang="en-US" sz="2400" smtClean="0"/>
              <a:t>If shareholders did not require risk premiums </a:t>
            </a:r>
            <a:br>
              <a:rPr lang="en-US" altLang="en-US" sz="2400" smtClean="0"/>
            </a:br>
            <a:r>
              <a:rPr lang="en-US" altLang="en-US" sz="2400" smtClean="0"/>
              <a:t>(additional return) as the firm increased its use </a:t>
            </a:r>
            <a:br>
              <a:rPr lang="en-US" altLang="en-US" sz="2400" smtClean="0"/>
            </a:br>
            <a:r>
              <a:rPr lang="en-US" altLang="en-US" sz="2400" smtClean="0"/>
              <a:t>of debt, a strategy focusing on EPS maximization </a:t>
            </a:r>
            <a:br>
              <a:rPr lang="en-US" altLang="en-US" sz="2400" smtClean="0"/>
            </a:br>
            <a:r>
              <a:rPr lang="en-US" altLang="en-US" sz="2400" smtClean="0"/>
              <a:t>would work.</a:t>
            </a:r>
          </a:p>
          <a:p>
            <a:r>
              <a:rPr lang="en-US" altLang="en-US" sz="2400" smtClean="0"/>
              <a:t>Unfortunately, this is not the case.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p>
        </p:txBody>
      </p:sp>
      <p:sp>
        <p:nvSpPr>
          <p:cNvPr id="23555" name="Rectangle 9"/>
          <p:cNvSpPr>
            <a:spLocks noGrp="1" noChangeArrowheads="1"/>
          </p:cNvSpPr>
          <p:nvPr>
            <p:ph type="body" idx="1"/>
          </p:nvPr>
        </p:nvSpPr>
        <p:spPr/>
        <p:txBody>
          <a:bodyPr/>
          <a:lstStyle/>
          <a:p>
            <a:r>
              <a:rPr lang="en-US" altLang="en-US" sz="2400" smtClean="0"/>
              <a:t>The following discussion will attempt to create </a:t>
            </a:r>
            <a:br>
              <a:rPr lang="en-US" altLang="en-US" sz="2400" smtClean="0"/>
            </a:br>
            <a:r>
              <a:rPr lang="en-US" altLang="en-US" sz="2400" smtClean="0"/>
              <a:t>a framework for making capital budgeting decisions </a:t>
            </a:r>
            <a:br>
              <a:rPr lang="en-US" altLang="en-US" sz="2400" smtClean="0"/>
            </a:br>
            <a:r>
              <a:rPr lang="en-US" altLang="en-US" sz="2400" smtClean="0"/>
              <a:t>that maximizes shareholder wealth (i.e., considers both risk and return).</a:t>
            </a:r>
          </a:p>
          <a:p>
            <a:r>
              <a:rPr lang="en-US" altLang="en-US" sz="2400" smtClean="0"/>
              <a:t>Perhaps the best way to demonstrate this </a:t>
            </a:r>
            <a:br>
              <a:rPr lang="en-US" altLang="en-US" sz="2400" smtClean="0"/>
            </a:br>
            <a:r>
              <a:rPr lang="en-US" altLang="en-US" sz="2400" smtClean="0"/>
              <a:t>is through the following example.</a:t>
            </a:r>
          </a:p>
          <a:p>
            <a:pPr lvl="1"/>
            <a:r>
              <a:rPr lang="en-US" altLang="en-US" sz="2000" smtClean="0"/>
              <a:t>Assume that Buzz Company is attempting to choose </a:t>
            </a:r>
            <a:br>
              <a:rPr lang="en-US" altLang="en-US" sz="2000" smtClean="0"/>
            </a:br>
            <a:r>
              <a:rPr lang="en-US" altLang="en-US" sz="2000" smtClean="0"/>
              <a:t>the best of several alternative capital structures—</a:t>
            </a:r>
            <a:br>
              <a:rPr lang="en-US" altLang="en-US" sz="2000" smtClean="0"/>
            </a:br>
            <a:r>
              <a:rPr lang="en-US" altLang="en-US" sz="2000" smtClean="0"/>
              <a:t>specifically, debt ratios of 0, 10, 20, 30, 40, 50, </a:t>
            </a:r>
            <a:br>
              <a:rPr lang="en-US" altLang="en-US" sz="2000" smtClean="0"/>
            </a:br>
            <a:r>
              <a:rPr lang="en-US" altLang="en-US" sz="2000" smtClean="0"/>
              <a:t>and 60 percent. Furthermore, for each of these capital structures, the firm has estimated EPS, the CV of EPS, </a:t>
            </a:r>
            <a:br>
              <a:rPr lang="en-US" altLang="en-US" sz="2000" smtClean="0"/>
            </a:br>
            <a:r>
              <a:rPr lang="en-US" altLang="en-US" sz="2000" smtClean="0"/>
              <a:t>and required return.</a:t>
            </a:r>
          </a:p>
          <a:p>
            <a:endParaRPr lang="en-US" altLang="en-US" smtClean="0"/>
          </a:p>
          <a:p>
            <a:endParaRPr lang="en-US" altLang="en-US"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9"/>
          <p:cNvSpPr txBox="1">
            <a:spLocks noChangeArrowheads="1"/>
          </p:cNvSpPr>
          <p:nvPr/>
        </p:nvSpPr>
        <p:spPr bwMode="auto">
          <a:xfrm>
            <a:off x="3606800" y="6432550"/>
            <a:ext cx="1384300" cy="336550"/>
          </a:xfrm>
          <a:prstGeom prst="rect">
            <a:avLst/>
          </a:prstGeom>
          <a:noFill/>
          <a:ln w="12700">
            <a:noFill/>
            <a:miter lim="800000"/>
            <a:headEnd type="none" w="sm" len="sm"/>
            <a:tailEnd type="none" w="sm" len="sm"/>
          </a:ln>
        </p:spPr>
        <p:txBody>
          <a:bodyPr wrap="none" anchor="ctr">
            <a:spAutoFit/>
          </a:bodyPr>
          <a:lstStyle/>
          <a:p>
            <a:r>
              <a:rPr lang="en-US" altLang="en-US" sz="2000">
                <a:solidFill>
                  <a:srgbClr val="2D4B9B"/>
                </a:solidFill>
              </a:rPr>
              <a:t>Table 13.3</a:t>
            </a:r>
          </a:p>
        </p:txBody>
      </p:sp>
      <p:sp>
        <p:nvSpPr>
          <p:cNvPr id="24579" name="Rectangle 1030"/>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endParaRPr lang="en-US" altLang="en-US" smtClean="0"/>
          </a:p>
        </p:txBody>
      </p:sp>
      <p:sp>
        <p:nvSpPr>
          <p:cNvPr id="24580" name="Rectangle 1031"/>
          <p:cNvSpPr>
            <a:spLocks noGrp="1" noChangeArrowheads="1"/>
          </p:cNvSpPr>
          <p:nvPr>
            <p:ph type="body" idx="1"/>
          </p:nvPr>
        </p:nvSpPr>
        <p:spPr>
          <a:xfrm>
            <a:off x="457200" y="1803400"/>
            <a:ext cx="8229600" cy="1231900"/>
          </a:xfrm>
        </p:spPr>
        <p:txBody>
          <a:bodyPr/>
          <a:lstStyle/>
          <a:p>
            <a:r>
              <a:rPr lang="en-US" altLang="en-US" sz="2400" smtClean="0"/>
              <a:t>If we assume that all earnings are paid out as dividends, we can use the zero growth valuation model </a:t>
            </a:r>
            <a:br>
              <a:rPr lang="en-US" altLang="en-US" sz="2400" smtClean="0"/>
            </a:br>
            <a:r>
              <a:rPr lang="en-US" altLang="en-US" sz="2400" smtClean="0"/>
              <a:t>[</a:t>
            </a:r>
            <a:r>
              <a:rPr lang="en-US" altLang="en-US" sz="2400" i="1" smtClean="0"/>
              <a:t>P</a:t>
            </a:r>
            <a:r>
              <a:rPr lang="en-US" altLang="en-US" sz="2400" baseline="-25000" smtClean="0"/>
              <a:t>0</a:t>
            </a:r>
            <a:r>
              <a:rPr lang="en-US" altLang="en-US" sz="2400" smtClean="0"/>
              <a:t> = </a:t>
            </a:r>
            <a:r>
              <a:rPr lang="en-US" altLang="en-US" sz="2400" i="1" smtClean="0"/>
              <a:t>EPS</a:t>
            </a:r>
            <a:r>
              <a:rPr lang="en-US" altLang="en-US" sz="2400" smtClean="0"/>
              <a:t>/</a:t>
            </a:r>
            <a:r>
              <a:rPr lang="en-US" altLang="en-US" sz="2400" i="1" smtClean="0"/>
              <a:t>k</a:t>
            </a:r>
            <a:r>
              <a:rPr lang="en-US" altLang="en-US" sz="2400" baseline="-25000" smtClean="0"/>
              <a:t>s</a:t>
            </a:r>
            <a:r>
              <a:rPr lang="en-US" altLang="en-US" sz="2400" smtClean="0"/>
              <a:t>] to estimate share value as shown in the table below.</a:t>
            </a:r>
            <a:endParaRPr lang="en-US" altLang="en-US" smtClean="0"/>
          </a:p>
        </p:txBody>
      </p:sp>
      <p:pic>
        <p:nvPicPr>
          <p:cNvPr id="24581" name="Picture 1033"/>
          <p:cNvPicPr>
            <a:picLocks noChangeArrowheads="1"/>
          </p:cNvPicPr>
          <p:nvPr/>
        </p:nvPicPr>
        <p:blipFill>
          <a:blip r:embed="rId3"/>
          <a:srcRect/>
          <a:stretch>
            <a:fillRect/>
          </a:stretch>
        </p:blipFill>
        <p:spPr bwMode="auto">
          <a:xfrm>
            <a:off x="1016000" y="3381375"/>
            <a:ext cx="7112000" cy="2917825"/>
          </a:xfrm>
          <a:prstGeom prst="rect">
            <a:avLst/>
          </a:prstGeom>
          <a:noFill/>
          <a:ln w="12700">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611563" y="6432550"/>
            <a:ext cx="1468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Figure 13.4</a:t>
            </a:r>
          </a:p>
        </p:txBody>
      </p:sp>
      <p:sp>
        <p:nvSpPr>
          <p:cNvPr id="25603" name="Rectangle 3"/>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endParaRPr lang="en-US" altLang="en-US" smtClean="0"/>
          </a:p>
        </p:txBody>
      </p:sp>
      <p:pic>
        <p:nvPicPr>
          <p:cNvPr id="25604" name="Picture 6"/>
          <p:cNvPicPr>
            <a:picLocks noChangeArrowheads="1"/>
          </p:cNvPicPr>
          <p:nvPr/>
        </p:nvPicPr>
        <p:blipFill>
          <a:blip r:embed="rId3"/>
          <a:srcRect/>
          <a:stretch>
            <a:fillRect/>
          </a:stretch>
        </p:blipFill>
        <p:spPr bwMode="auto">
          <a:xfrm>
            <a:off x="1831975" y="1693863"/>
            <a:ext cx="5480050" cy="4541837"/>
          </a:xfrm>
          <a:prstGeom prst="rect">
            <a:avLst/>
          </a:prstGeom>
          <a:noFill/>
          <a:ln w="12700">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611563" y="6432550"/>
            <a:ext cx="2484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13.4 (Panel 1)</a:t>
            </a:r>
          </a:p>
        </p:txBody>
      </p:sp>
      <p:sp>
        <p:nvSpPr>
          <p:cNvPr id="26627" name="Rectangle 3"/>
          <p:cNvSpPr>
            <a:spLocks noGrp="1" noChangeArrowheads="1"/>
          </p:cNvSpPr>
          <p:nvPr>
            <p:ph type="title"/>
          </p:nvPr>
        </p:nvSpPr>
        <p:spPr/>
        <p:txBody>
          <a:bodyPr/>
          <a:lstStyle/>
          <a:p>
            <a:r>
              <a:rPr lang="en-US" altLang="en-US" smtClean="0"/>
              <a:t>Other Important Considerations</a:t>
            </a:r>
          </a:p>
        </p:txBody>
      </p:sp>
      <p:pic>
        <p:nvPicPr>
          <p:cNvPr id="26628" name="Picture 6"/>
          <p:cNvPicPr>
            <a:picLocks noChangeArrowheads="1"/>
          </p:cNvPicPr>
          <p:nvPr/>
        </p:nvPicPr>
        <p:blipFill>
          <a:blip r:embed="rId3"/>
          <a:srcRect/>
          <a:stretch>
            <a:fillRect/>
          </a:stretch>
        </p:blipFill>
        <p:spPr bwMode="auto">
          <a:xfrm>
            <a:off x="390525" y="1855788"/>
            <a:ext cx="8361363" cy="3046412"/>
          </a:xfrm>
          <a:prstGeom prst="rect">
            <a:avLst/>
          </a:prstGeom>
          <a:noFill/>
          <a:ln w="12700">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3611563" y="6432550"/>
            <a:ext cx="2484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13.4 (Panel 2)</a:t>
            </a:r>
          </a:p>
        </p:txBody>
      </p:sp>
      <p:sp>
        <p:nvSpPr>
          <p:cNvPr id="27651" name="Rectangle 1027"/>
          <p:cNvSpPr>
            <a:spLocks noGrp="1" noChangeArrowheads="1"/>
          </p:cNvSpPr>
          <p:nvPr>
            <p:ph type="title"/>
          </p:nvPr>
        </p:nvSpPr>
        <p:spPr/>
        <p:txBody>
          <a:bodyPr/>
          <a:lstStyle/>
          <a:p>
            <a:r>
              <a:rPr lang="en-US" altLang="en-US" smtClean="0"/>
              <a:t>Other Important Considerations</a:t>
            </a:r>
          </a:p>
        </p:txBody>
      </p:sp>
      <p:pic>
        <p:nvPicPr>
          <p:cNvPr id="27652" name="Picture 1031"/>
          <p:cNvPicPr>
            <a:picLocks noChangeArrowheads="1"/>
          </p:cNvPicPr>
          <p:nvPr/>
        </p:nvPicPr>
        <p:blipFill>
          <a:blip r:embed="rId3"/>
          <a:srcRect/>
          <a:stretch>
            <a:fillRect/>
          </a:stretch>
        </p:blipFill>
        <p:spPr bwMode="auto">
          <a:xfrm>
            <a:off x="655638" y="1816100"/>
            <a:ext cx="7832725" cy="3683000"/>
          </a:xfrm>
          <a:prstGeom prst="rect">
            <a:avLst/>
          </a:prstGeom>
          <a:noFill/>
          <a:ln w="12700">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503" name="Rectangle 7"/>
          <p:cNvSpPr>
            <a:spLocks noGrp="1" noChangeArrowheads="1"/>
          </p:cNvSpPr>
          <p:nvPr>
            <p:ph type="title"/>
          </p:nvPr>
        </p:nvSpPr>
        <p:spPr/>
        <p:txBody>
          <a:bodyPr/>
          <a:lstStyle/>
          <a:p>
            <a:pPr>
              <a:defRPr/>
            </a:pPr>
            <a:r>
              <a:rPr lang="en-US" altLang="en-US" smtClean="0"/>
              <a:t>Dividend Fundamentals</a:t>
            </a:r>
            <a:endParaRPr lang="en-US" altLang="en-US" smtClean="0">
              <a:effectLst>
                <a:outerShdw blurRad="38100" dist="38100" dir="2700000" algn="tl">
                  <a:srgbClr val="C0C0C0"/>
                </a:outerShdw>
              </a:effectLst>
            </a:endParaRPr>
          </a:p>
        </p:txBody>
      </p:sp>
      <p:sp>
        <p:nvSpPr>
          <p:cNvPr id="28675" name="Rectangle 6"/>
          <p:cNvSpPr>
            <a:spLocks noGrp="1" noChangeArrowheads="1"/>
          </p:cNvSpPr>
          <p:nvPr>
            <p:ph type="body" idx="1"/>
          </p:nvPr>
        </p:nvSpPr>
        <p:spPr/>
        <p:txBody>
          <a:bodyPr/>
          <a:lstStyle/>
          <a:p>
            <a:r>
              <a:rPr lang="en-US" altLang="en-US" sz="2400" smtClean="0"/>
              <a:t>Cash Dividend Payment Procedures</a:t>
            </a:r>
          </a:p>
          <a:p>
            <a:pPr lvl="1"/>
            <a:r>
              <a:rPr lang="en-US" altLang="en-US" sz="2000" smtClean="0"/>
              <a:t>A </a:t>
            </a:r>
            <a:r>
              <a:rPr lang="en-US" altLang="en-US" sz="2000" smtClean="0">
                <a:solidFill>
                  <a:srgbClr val="0089CA"/>
                </a:solidFill>
              </a:rPr>
              <a:t>dividend</a:t>
            </a:r>
            <a:r>
              <a:rPr lang="en-US" altLang="en-US" sz="2000" smtClean="0"/>
              <a:t> is a redistribution from earnings.</a:t>
            </a:r>
          </a:p>
          <a:p>
            <a:pPr lvl="1"/>
            <a:r>
              <a:rPr lang="en-US" altLang="en-US" sz="2000" smtClean="0"/>
              <a:t>Most companies maintain a </a:t>
            </a:r>
            <a:r>
              <a:rPr lang="en-US" altLang="en-US" sz="2000" smtClean="0">
                <a:solidFill>
                  <a:srgbClr val="0089CA"/>
                </a:solidFill>
              </a:rPr>
              <a:t>dividend policy</a:t>
            </a:r>
            <a:r>
              <a:rPr lang="en-US" altLang="en-US" sz="2000" smtClean="0"/>
              <a:t> whereby they pay </a:t>
            </a:r>
            <a:br>
              <a:rPr lang="en-US" altLang="en-US" sz="2000" smtClean="0"/>
            </a:br>
            <a:r>
              <a:rPr lang="en-US" altLang="en-US" sz="2000" smtClean="0"/>
              <a:t>a regular dividend</a:t>
            </a:r>
            <a:r>
              <a:rPr lang="en-US" altLang="en-US" sz="2000" i="1" smtClean="0"/>
              <a:t> </a:t>
            </a:r>
            <a:r>
              <a:rPr lang="en-US" altLang="en-US" sz="2000" smtClean="0"/>
              <a:t>on a quarterly basis.</a:t>
            </a:r>
          </a:p>
          <a:p>
            <a:pPr lvl="1"/>
            <a:r>
              <a:rPr lang="en-US" altLang="en-US" sz="2000" smtClean="0"/>
              <a:t>Some companies pay an </a:t>
            </a:r>
            <a:r>
              <a:rPr lang="en-US" altLang="en-US" sz="2000" smtClean="0">
                <a:solidFill>
                  <a:srgbClr val="0089CA"/>
                </a:solidFill>
              </a:rPr>
              <a:t>extra dividend</a:t>
            </a:r>
            <a:r>
              <a:rPr lang="en-US" altLang="en-US" sz="2000" smtClean="0"/>
              <a:t> to reward shareholders if they’ve had a particularly good year. Many companies pay dividends according to a preset </a:t>
            </a:r>
            <a:r>
              <a:rPr lang="en-US" altLang="en-US" sz="2000" smtClean="0">
                <a:solidFill>
                  <a:srgbClr val="0089CA"/>
                </a:solidFill>
              </a:rPr>
              <a:t>payout ratio</a:t>
            </a:r>
            <a:r>
              <a:rPr lang="en-US" altLang="en-US" sz="2000" smtClean="0"/>
              <a:t>, which measures the proportion of dividends to earnings.</a:t>
            </a:r>
          </a:p>
          <a:p>
            <a:pPr lvl="1"/>
            <a:r>
              <a:rPr lang="en-US" altLang="en-US" sz="2000" smtClean="0"/>
              <a:t>Many companies have paid regular dividends for over </a:t>
            </a:r>
            <a:br>
              <a:rPr lang="en-US" altLang="en-US" sz="2000" smtClean="0"/>
            </a:br>
            <a:r>
              <a:rPr lang="en-US" altLang="en-US" sz="2000" smtClean="0"/>
              <a:t>a hundred years. </a:t>
            </a:r>
          </a:p>
          <a:p>
            <a:endParaRPr lang="en-US" altLang="en-US" sz="240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13</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714875" cy="1431925"/>
          </a:xfrm>
          <a:prstGeom prst="rect">
            <a:avLst/>
          </a:prstGeom>
          <a:noFill/>
          <a:ln w="9525">
            <a:noFill/>
            <a:miter lim="800000"/>
            <a:headEnd/>
            <a:tailEnd/>
          </a:ln>
        </p:spPr>
        <p:txBody>
          <a:bodyPr>
            <a:spAutoFit/>
          </a:bodyPr>
          <a:lstStyle/>
          <a:p>
            <a:pPr algn="l">
              <a:lnSpc>
                <a:spcPct val="100000"/>
              </a:lnSpc>
            </a:pPr>
            <a:r>
              <a:rPr lang="en-US" altLang="en-US" sz="4400"/>
              <a:t>Capital Structure and Dividends</a:t>
            </a:r>
          </a:p>
        </p:txBody>
      </p:sp>
      <p:grpSp>
        <p:nvGrpSpPr>
          <p:cNvPr id="2" name="Group 9"/>
          <p:cNvGrpSpPr>
            <a:grpSpLocks/>
          </p:cNvGrpSpPr>
          <p:nvPr/>
        </p:nvGrpSpPr>
        <p:grpSpPr bwMode="auto">
          <a:xfrm>
            <a:off x="3644900" y="142875"/>
            <a:ext cx="5284788" cy="1331913"/>
            <a:chOff x="2296" y="114"/>
            <a:chExt cx="3329" cy="839"/>
          </a:xfrm>
        </p:grpSpPr>
        <p:sp>
          <p:nvSpPr>
            <p:cNvPr id="2057" name="Rectangle 10"/>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2058" name="Rectangle 11"/>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2056" name="Picture 12"/>
          <p:cNvPicPr>
            <a:picLocks noChangeArrowheads="1"/>
          </p:cNvPicPr>
          <p:nvPr/>
        </p:nvPicPr>
        <p:blipFill>
          <a:blip r:embed="rId2"/>
          <a:srcRect/>
          <a:stretch>
            <a:fillRect/>
          </a:stretch>
        </p:blipFill>
        <p:spPr bwMode="auto">
          <a:xfrm>
            <a:off x="5033963" y="1790700"/>
            <a:ext cx="4110037" cy="4613275"/>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Dividend Fundamentals</a:t>
            </a:r>
          </a:p>
        </p:txBody>
      </p:sp>
      <p:sp>
        <p:nvSpPr>
          <p:cNvPr id="29699" name="Rectangle 5"/>
          <p:cNvSpPr>
            <a:spLocks noGrp="1" noChangeArrowheads="1"/>
          </p:cNvSpPr>
          <p:nvPr>
            <p:ph type="body" idx="1"/>
          </p:nvPr>
        </p:nvSpPr>
        <p:spPr/>
        <p:txBody>
          <a:bodyPr/>
          <a:lstStyle/>
          <a:p>
            <a:r>
              <a:rPr lang="en-US" altLang="en-US" sz="2400" smtClean="0"/>
              <a:t>Cash Dividend Payment Procedures</a:t>
            </a:r>
          </a:p>
          <a:p>
            <a:pPr lvl="1"/>
            <a:r>
              <a:rPr lang="en-US" altLang="en-US" sz="2000" smtClean="0"/>
              <a:t>Dividend growth tends to lag behind earnings growth </a:t>
            </a:r>
            <a:br>
              <a:rPr lang="en-US" altLang="en-US" sz="2000" smtClean="0"/>
            </a:br>
            <a:r>
              <a:rPr lang="en-US" altLang="en-US" sz="2000" smtClean="0"/>
              <a:t>for most corporations (see example next slide).</a:t>
            </a:r>
          </a:p>
          <a:p>
            <a:pPr lvl="1"/>
            <a:r>
              <a:rPr lang="en-US" altLang="en-US" sz="2000" smtClean="0"/>
              <a:t>Since dividend policy is one of the factors that drives </a:t>
            </a:r>
            <a:br>
              <a:rPr lang="en-US" altLang="en-US" sz="2000" smtClean="0"/>
            </a:br>
            <a:r>
              <a:rPr lang="en-US" altLang="en-US" sz="2000" smtClean="0"/>
              <a:t>an investor’s decision to purchase a stock, most companies announce their dividend policy and telegraph any expected changes in policy to the public.</a:t>
            </a:r>
          </a:p>
          <a:p>
            <a:pPr lvl="1"/>
            <a:r>
              <a:rPr lang="en-US" altLang="en-US" sz="2000" smtClean="0"/>
              <a:t>Therefore, it can be seen that many companies use their dividend policy to provide information not otherwise available </a:t>
            </a:r>
            <a:br>
              <a:rPr lang="en-US" altLang="en-US" sz="2000" smtClean="0"/>
            </a:br>
            <a:r>
              <a:rPr lang="en-US" altLang="en-US" sz="2000" smtClean="0"/>
              <a:t>to investors.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1026"/>
          <p:cNvSpPr>
            <a:spLocks noGrp="1" noChangeArrowheads="1"/>
          </p:cNvSpPr>
          <p:nvPr>
            <p:ph type="title"/>
          </p:nvPr>
        </p:nvSpPr>
        <p:spPr/>
        <p:txBody>
          <a:bodyPr/>
          <a:lstStyle/>
          <a:p>
            <a:pPr>
              <a:defRPr/>
            </a:pPr>
            <a:r>
              <a:rPr lang="en-US" altLang="en-US" smtClean="0"/>
              <a:t>Dividend Fundamentals</a:t>
            </a:r>
            <a:endParaRPr lang="en-US" altLang="en-US" smtClean="0">
              <a:effectLst>
                <a:outerShdw blurRad="38100" dist="38100" dir="2700000" algn="tl">
                  <a:srgbClr val="C0C0C0"/>
                </a:outerShdw>
              </a:effectLst>
            </a:endParaRPr>
          </a:p>
        </p:txBody>
      </p:sp>
      <p:pic>
        <p:nvPicPr>
          <p:cNvPr id="30723" name="Picture 1028"/>
          <p:cNvPicPr>
            <a:picLocks noChangeArrowheads="1"/>
          </p:cNvPicPr>
          <p:nvPr/>
        </p:nvPicPr>
        <p:blipFill>
          <a:blip r:embed="rId3"/>
          <a:srcRect/>
          <a:stretch>
            <a:fillRect/>
          </a:stretch>
        </p:blipFill>
        <p:spPr bwMode="auto">
          <a:xfrm>
            <a:off x="914400" y="1695450"/>
            <a:ext cx="7313613" cy="4629150"/>
          </a:xfrm>
          <a:prstGeom prst="rect">
            <a:avLst/>
          </a:prstGeom>
          <a:noFill/>
          <a:ln w="12700">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p:txBody>
          <a:bodyPr/>
          <a:lstStyle/>
          <a:p>
            <a:r>
              <a:rPr lang="en-US" altLang="en-US" smtClean="0"/>
              <a:t>Dividend Fundamentals</a:t>
            </a:r>
          </a:p>
        </p:txBody>
      </p:sp>
      <p:sp>
        <p:nvSpPr>
          <p:cNvPr id="1261578" name="Rectangle 10"/>
          <p:cNvSpPr>
            <a:spLocks noGrp="1" noChangeArrowheads="1"/>
          </p:cNvSpPr>
          <p:nvPr>
            <p:ph type="body" idx="1"/>
          </p:nvPr>
        </p:nvSpPr>
        <p:spPr/>
        <p:txBody>
          <a:bodyPr/>
          <a:lstStyle/>
          <a:p>
            <a:pPr>
              <a:lnSpc>
                <a:spcPct val="90000"/>
              </a:lnSpc>
              <a:spcBef>
                <a:spcPct val="25000"/>
              </a:spcBef>
              <a:defRPr/>
            </a:pPr>
            <a:r>
              <a:rPr lang="en-US" altLang="en-US" sz="2400" smtClean="0"/>
              <a:t>Cash Dividend Payment Procedures</a:t>
            </a:r>
          </a:p>
          <a:p>
            <a:pPr lvl="1">
              <a:lnSpc>
                <a:spcPct val="90000"/>
              </a:lnSpc>
              <a:spcBef>
                <a:spcPct val="25000"/>
              </a:spcBef>
              <a:defRPr/>
            </a:pPr>
            <a:r>
              <a:rPr lang="en-US" altLang="en-US" sz="2000" smtClean="0">
                <a:solidFill>
                  <a:srgbClr val="0089CA"/>
                </a:solidFill>
              </a:rPr>
              <a:t>Date of record</a:t>
            </a:r>
            <a:r>
              <a:rPr lang="en-US" altLang="en-US" sz="2000" smtClean="0"/>
              <a:t>: The date on which investors must own shares </a:t>
            </a:r>
            <a:br>
              <a:rPr lang="en-US" altLang="en-US" sz="2000" smtClean="0"/>
            </a:br>
            <a:r>
              <a:rPr lang="en-US" altLang="en-US" sz="2000" smtClean="0"/>
              <a:t>in order to receive the dividend payment.</a:t>
            </a:r>
          </a:p>
          <a:p>
            <a:pPr lvl="1">
              <a:lnSpc>
                <a:spcPct val="90000"/>
              </a:lnSpc>
              <a:spcBef>
                <a:spcPct val="25000"/>
              </a:spcBef>
              <a:defRPr/>
            </a:pPr>
            <a:r>
              <a:rPr lang="en-US" altLang="en-US" sz="2000" smtClean="0">
                <a:solidFill>
                  <a:srgbClr val="0089CA"/>
                </a:solidFill>
              </a:rPr>
              <a:t>ex dividend date</a:t>
            </a:r>
            <a:r>
              <a:rPr lang="en-US" altLang="en-US" sz="2000" smtClean="0"/>
              <a:t>: Four days prior to the date of record. </a:t>
            </a:r>
            <a:br>
              <a:rPr lang="en-US" altLang="en-US" sz="2000" smtClean="0"/>
            </a:br>
            <a:r>
              <a:rPr lang="en-US" altLang="en-US" sz="2000" smtClean="0"/>
              <a:t>The day on which a stock trades ex dividend (exclusive </a:t>
            </a:r>
            <a:br>
              <a:rPr lang="en-US" altLang="en-US" sz="2000" smtClean="0"/>
            </a:br>
            <a:r>
              <a:rPr lang="en-US" altLang="en-US" sz="2000" smtClean="0"/>
              <a:t>of dividends).</a:t>
            </a:r>
          </a:p>
          <a:p>
            <a:pPr lvl="1">
              <a:lnSpc>
                <a:spcPct val="90000"/>
              </a:lnSpc>
              <a:spcBef>
                <a:spcPct val="25000"/>
              </a:spcBef>
              <a:defRPr/>
            </a:pPr>
            <a:r>
              <a:rPr lang="en-US" altLang="en-US" sz="2000" smtClean="0"/>
              <a:t>In the financial press: Transactions in the stock on the </a:t>
            </a:r>
            <a:br>
              <a:rPr lang="en-US" altLang="en-US" sz="2000" smtClean="0"/>
            </a:br>
            <a:r>
              <a:rPr lang="en-US" altLang="en-US" sz="2000" smtClean="0"/>
              <a:t>ex dividend date are indicated by an “x” next to the volume </a:t>
            </a:r>
            <a:br>
              <a:rPr lang="en-US" altLang="en-US" sz="2000" smtClean="0"/>
            </a:br>
            <a:r>
              <a:rPr lang="en-US" altLang="en-US" sz="2000" smtClean="0"/>
              <a:t>of transactions. </a:t>
            </a:r>
          </a:p>
          <a:p>
            <a:pPr lvl="1">
              <a:lnSpc>
                <a:spcPct val="90000"/>
              </a:lnSpc>
              <a:spcBef>
                <a:spcPct val="25000"/>
              </a:spcBef>
              <a:defRPr/>
            </a:pPr>
            <a:r>
              <a:rPr lang="en-US" altLang="en-US" sz="2000" smtClean="0"/>
              <a:t>In general, stock prices fall by an amount equal to the quarterly dividend on the ex dividend date.</a:t>
            </a:r>
          </a:p>
          <a:p>
            <a:pPr lvl="1">
              <a:lnSpc>
                <a:spcPct val="90000"/>
              </a:lnSpc>
              <a:spcBef>
                <a:spcPct val="25000"/>
              </a:spcBef>
              <a:defRPr/>
            </a:pPr>
            <a:r>
              <a:rPr lang="en-US" altLang="en-US" sz="2000" smtClean="0">
                <a:solidFill>
                  <a:srgbClr val="0089CA"/>
                </a:solidFill>
              </a:rPr>
              <a:t>Distribution date</a:t>
            </a:r>
            <a:r>
              <a:rPr lang="en-US" altLang="en-US" sz="2000" smtClean="0"/>
              <a:t>: The day on which a dividend is paid </a:t>
            </a:r>
            <a:br>
              <a:rPr lang="en-US" altLang="en-US" sz="2000" smtClean="0"/>
            </a:br>
            <a:r>
              <a:rPr lang="en-US" altLang="en-US" sz="2000" smtClean="0"/>
              <a:t>(payment date) to stockholders. It is usually two or more </a:t>
            </a:r>
            <a:br>
              <a:rPr lang="en-US" altLang="en-US" sz="2000" smtClean="0"/>
            </a:br>
            <a:r>
              <a:rPr lang="en-US" altLang="en-US" sz="2000" smtClean="0"/>
              <a:t>weeks before stockholders who owned shares</a:t>
            </a:r>
            <a:r>
              <a:rPr lang="en-US" altLang="en-US" sz="2000" smtClean="0">
                <a:effectLst>
                  <a:outerShdw blurRad="38100" dist="38100" dir="2700000" algn="tl">
                    <a:srgbClr val="C0C0C0"/>
                  </a:outerShdw>
                </a:effectLst>
              </a:rPr>
              <a:t> </a:t>
            </a:r>
            <a:r>
              <a:rPr lang="en-US" altLang="en-US" sz="2000" smtClean="0"/>
              <a:t>on the date </a:t>
            </a:r>
            <a:br>
              <a:rPr lang="en-US" altLang="en-US" sz="2000" smtClean="0"/>
            </a:br>
            <a:r>
              <a:rPr lang="en-US" altLang="en-US" sz="2000" smtClean="0"/>
              <a:t>of record receive their dividends.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1348613" name="Rectangle 5"/>
          <p:cNvSpPr>
            <a:spLocks noGrp="1" noChangeArrowheads="1"/>
          </p:cNvSpPr>
          <p:nvPr>
            <p:ph type="body" idx="1"/>
          </p:nvPr>
        </p:nvSpPr>
        <p:spPr/>
        <p:txBody>
          <a:bodyPr/>
          <a:lstStyle/>
          <a:p>
            <a:r>
              <a:rPr lang="en-US" altLang="en-US" smtClean="0"/>
              <a:t>Example</a:t>
            </a:r>
          </a:p>
          <a:p>
            <a:pPr lvl="1"/>
            <a:r>
              <a:rPr lang="en-US" altLang="en-US" smtClean="0"/>
              <a:t>At the quarterly dividend meeting on June 10th, </a:t>
            </a:r>
            <a:br>
              <a:rPr lang="en-US" altLang="en-US" smtClean="0"/>
            </a:br>
            <a:r>
              <a:rPr lang="en-US" altLang="en-US" smtClean="0"/>
              <a:t>the Jillian Company board of directors declared </a:t>
            </a:r>
            <a:br>
              <a:rPr lang="en-US" altLang="en-US" smtClean="0"/>
            </a:br>
            <a:r>
              <a:rPr lang="en-US" altLang="en-US" smtClean="0"/>
              <a:t>an $.80 cash dividend for holders of record on Monday, July 1st. The firm had 100,000 shares </a:t>
            </a:r>
            <a:br>
              <a:rPr lang="en-US" altLang="en-US" smtClean="0"/>
            </a:br>
            <a:r>
              <a:rPr lang="en-US" altLang="en-US" smtClean="0"/>
              <a:t>of stock outstanding. The payment (distribution) </a:t>
            </a:r>
            <a:br>
              <a:rPr lang="en-US" altLang="en-US" smtClean="0"/>
            </a:br>
            <a:r>
              <a:rPr lang="en-US" altLang="en-US" smtClean="0"/>
              <a:t>date was set at August 1st. Before the meeting, </a:t>
            </a:r>
            <a:br>
              <a:rPr lang="en-US" altLang="en-US" smtClean="0"/>
            </a:br>
            <a:r>
              <a:rPr lang="en-US" altLang="en-US" smtClean="0"/>
              <a:t>the relevant accounts showed the following.</a:t>
            </a:r>
          </a:p>
        </p:txBody>
      </p:sp>
      <p:sp>
        <p:nvSpPr>
          <p:cNvPr id="1348614" name="Text Box 6"/>
          <p:cNvSpPr txBox="1">
            <a:spLocks noChangeArrowheads="1"/>
          </p:cNvSpPr>
          <p:nvPr/>
        </p:nvSpPr>
        <p:spPr bwMode="auto">
          <a:xfrm>
            <a:off x="838200" y="52959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$200,000	Dividends Payable	$0</a:t>
            </a:r>
          </a:p>
          <a:p>
            <a:pPr algn="l">
              <a:lnSpc>
                <a:spcPct val="100000"/>
              </a:lnSpc>
              <a:spcBef>
                <a:spcPct val="10000"/>
              </a:spcBef>
              <a:tabLst>
                <a:tab pos="1143000" algn="r"/>
                <a:tab pos="2514600" algn="r"/>
                <a:tab pos="5029200" algn="r"/>
                <a:tab pos="6515100" algn="r"/>
              </a:tabLst>
            </a:pPr>
            <a:r>
              <a:rPr lang="en-US" altLang="en-US" sz="2000"/>
              <a:t>			Retained Earnings	$1,000,000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8613">
                                            <p:txEl>
                                              <p:pRg st="0" end="0"/>
                                            </p:txEl>
                                          </p:spTgt>
                                        </p:tgtEl>
                                        <p:attrNameLst>
                                          <p:attrName>style.visibility</p:attrName>
                                        </p:attrNameLst>
                                      </p:cBhvr>
                                      <p:to>
                                        <p:strVal val="visible"/>
                                      </p:to>
                                    </p:set>
                                    <p:animEffect transition="in" filter="wipe(left)">
                                      <p:cBhvr>
                                        <p:cTn id="7" dur="500"/>
                                        <p:tgtEl>
                                          <p:spTgt spid="1348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8613">
                                            <p:txEl>
                                              <p:pRg st="1" end="1"/>
                                            </p:txEl>
                                          </p:spTgt>
                                        </p:tgtEl>
                                        <p:attrNameLst>
                                          <p:attrName>style.visibility</p:attrName>
                                        </p:attrNameLst>
                                      </p:cBhvr>
                                      <p:to>
                                        <p:strVal val="visible"/>
                                      </p:to>
                                    </p:set>
                                    <p:animEffect transition="in" filter="wipe(left)">
                                      <p:cBhvr>
                                        <p:cTn id="12" dur="500"/>
                                        <p:tgtEl>
                                          <p:spTgt spid="1348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8614"/>
                                        </p:tgtEl>
                                        <p:attrNameLst>
                                          <p:attrName>style.visibility</p:attrName>
                                        </p:attrNameLst>
                                      </p:cBhvr>
                                      <p:to>
                                        <p:strVal val="visible"/>
                                      </p:to>
                                    </p:set>
                                    <p:animEffect transition="in" filter="wipe(left)">
                                      <p:cBhvr>
                                        <p:cTn id="17" dur="500"/>
                                        <p:tgtEl>
                                          <p:spTgt spid="13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3" grpId="0" build="p" bldLvl="2" autoUpdateAnimBg="0"/>
      <p:bldP spid="134861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1349635" name="Rectangle 3"/>
          <p:cNvSpPr>
            <a:spLocks noGrp="1" noChangeArrowheads="1"/>
          </p:cNvSpPr>
          <p:nvPr>
            <p:ph type="body" idx="1"/>
          </p:nvPr>
        </p:nvSpPr>
        <p:spPr>
          <a:xfrm>
            <a:off x="457200" y="1803400"/>
            <a:ext cx="8229600" cy="2032000"/>
          </a:xfrm>
        </p:spPr>
        <p:txBody>
          <a:bodyPr/>
          <a:lstStyle/>
          <a:p>
            <a:r>
              <a:rPr lang="en-US" altLang="en-US" sz="2400" smtClean="0"/>
              <a:t>When the dividend was announced </a:t>
            </a:r>
            <a:br>
              <a:rPr lang="en-US" altLang="en-US" sz="2400" smtClean="0"/>
            </a:br>
            <a:r>
              <a:rPr lang="en-US" altLang="en-US" sz="2400" smtClean="0"/>
              <a:t>by the directors, $80,000 of the retained earnings ($.80/share </a:t>
            </a:r>
            <a:r>
              <a:rPr lang="en-US" altLang="en-US" sz="2400" baseline="10000" smtClean="0"/>
              <a:t>x</a:t>
            </a:r>
            <a:r>
              <a:rPr lang="en-US" altLang="en-US" sz="2400" smtClean="0"/>
              <a:t> 100,000 shares) was transferred</a:t>
            </a:r>
            <a:br>
              <a:rPr lang="en-US" altLang="en-US" sz="2400" smtClean="0"/>
            </a:br>
            <a:r>
              <a:rPr lang="en-US" altLang="en-US" sz="2400" smtClean="0"/>
              <a:t>to the dividends payable account. As a result, </a:t>
            </a:r>
            <a:br>
              <a:rPr lang="en-US" altLang="en-US" sz="2400" smtClean="0"/>
            </a:br>
            <a:r>
              <a:rPr lang="en-US" altLang="en-US" sz="2400" smtClean="0"/>
              <a:t>the key accounts changed as follows:</a:t>
            </a:r>
          </a:p>
        </p:txBody>
      </p:sp>
      <p:sp>
        <p:nvSpPr>
          <p:cNvPr id="1349636" name="Text Box 4"/>
          <p:cNvSpPr txBox="1">
            <a:spLocks noChangeArrowheads="1"/>
          </p:cNvSpPr>
          <p:nvPr/>
        </p:nvSpPr>
        <p:spPr bwMode="auto">
          <a:xfrm>
            <a:off x="838200" y="40767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$200,000	Dividends Payable	$80,000</a:t>
            </a:r>
          </a:p>
          <a:p>
            <a:pPr algn="l">
              <a:lnSpc>
                <a:spcPct val="100000"/>
              </a:lnSpc>
              <a:spcBef>
                <a:spcPct val="10000"/>
              </a:spcBef>
              <a:tabLst>
                <a:tab pos="1143000" algn="r"/>
                <a:tab pos="2514600" algn="r"/>
                <a:tab pos="5029200" algn="r"/>
                <a:tab pos="6515100" algn="r"/>
              </a:tabLst>
            </a:pPr>
            <a:r>
              <a:rPr lang="en-US" altLang="en-US" sz="2000"/>
              <a:t>			Retained Earnings	$920,000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9635">
                                            <p:txEl>
                                              <p:pRg st="0" end="0"/>
                                            </p:txEl>
                                          </p:spTgt>
                                        </p:tgtEl>
                                        <p:attrNameLst>
                                          <p:attrName>style.visibility</p:attrName>
                                        </p:attrNameLst>
                                      </p:cBhvr>
                                      <p:to>
                                        <p:strVal val="visible"/>
                                      </p:to>
                                    </p:set>
                                    <p:animEffect transition="in" filter="wipe(left)">
                                      <p:cBhvr>
                                        <p:cTn id="7" dur="500"/>
                                        <p:tgtEl>
                                          <p:spTgt spid="134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9636"/>
                                        </p:tgtEl>
                                        <p:attrNameLst>
                                          <p:attrName>style.visibility</p:attrName>
                                        </p:attrNameLst>
                                      </p:cBhvr>
                                      <p:to>
                                        <p:strVal val="visible"/>
                                      </p:to>
                                    </p:set>
                                    <p:animEffect transition="in" filter="wipe(left)">
                                      <p:cBhvr>
                                        <p:cTn id="12" dur="500"/>
                                        <p:tgtEl>
                                          <p:spTgt spid="134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635" grpId="0" build="p" bldLvl="2" autoUpdateAnimBg="0"/>
      <p:bldP spid="134963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34819" name="Rectangle 3"/>
          <p:cNvSpPr>
            <a:spLocks noGrp="1" noChangeArrowheads="1"/>
          </p:cNvSpPr>
          <p:nvPr>
            <p:ph type="body" idx="1"/>
          </p:nvPr>
        </p:nvSpPr>
        <p:spPr>
          <a:xfrm>
            <a:off x="457200" y="1803400"/>
            <a:ext cx="8229600" cy="2032000"/>
          </a:xfrm>
        </p:spPr>
        <p:txBody>
          <a:bodyPr/>
          <a:lstStyle/>
          <a:p>
            <a:r>
              <a:rPr lang="en-US" altLang="en-US" sz="2400" smtClean="0"/>
              <a:t>Jillian Company’s stock began selling ex dividend on June 25th, 4 days prior to the date of record (July 1st). This date was found by subtracting 6 days (because </a:t>
            </a:r>
            <a:br>
              <a:rPr lang="en-US" altLang="en-US" sz="2400" smtClean="0"/>
            </a:br>
            <a:r>
              <a:rPr lang="en-US" altLang="en-US" sz="2400" smtClean="0"/>
              <a:t>of the weekend) from July 1st. </a:t>
            </a:r>
          </a:p>
          <a:p>
            <a:r>
              <a:rPr lang="en-US" altLang="en-US" sz="2400" smtClean="0"/>
              <a:t>Stockholders of record on June 24th or earlier received the rights to the dividends, while those purchasing on June 25th or later did not. Assuming a stable market, the price of the stock was expected to drop by $.80/share on June 25th. When the August 1st payment date arrived, the firm mailed payments to holders of record </a:t>
            </a:r>
            <a:br>
              <a:rPr lang="en-US" altLang="en-US" sz="2400" smtClean="0"/>
            </a:br>
            <a:r>
              <a:rPr lang="en-US" altLang="en-US" sz="2400" smtClean="0"/>
              <a:t>and recorded the following: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838200" y="21971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$120,000	Dividends Payable	$0</a:t>
            </a:r>
          </a:p>
          <a:p>
            <a:pPr algn="l">
              <a:lnSpc>
                <a:spcPct val="100000"/>
              </a:lnSpc>
              <a:spcBef>
                <a:spcPct val="10000"/>
              </a:spcBef>
              <a:tabLst>
                <a:tab pos="1143000" algn="r"/>
                <a:tab pos="2514600" algn="r"/>
                <a:tab pos="5029200" algn="r"/>
                <a:tab pos="6515100" algn="r"/>
              </a:tabLst>
            </a:pPr>
            <a:r>
              <a:rPr lang="en-US" altLang="en-US" sz="2000"/>
              <a:t>			Retained Earnings	$920,000</a:t>
            </a:r>
          </a:p>
        </p:txBody>
      </p:sp>
      <p:sp>
        <p:nvSpPr>
          <p:cNvPr id="35843" name="Rectangle 5"/>
          <p:cNvSpPr>
            <a:spLocks noGrp="1" noChangeArrowheads="1"/>
          </p:cNvSpPr>
          <p:nvPr>
            <p:ph type="title"/>
          </p:nvPr>
        </p:nvSpPr>
        <p:spPr/>
        <p:txBody>
          <a:bodyPr/>
          <a:lstStyle/>
          <a:p>
            <a:r>
              <a:rPr lang="en-US" altLang="en-US" smtClean="0"/>
              <a:t>Cash Dividend Payment Procedures</a:t>
            </a:r>
          </a:p>
        </p:txBody>
      </p:sp>
      <p:sp>
        <p:nvSpPr>
          <p:cNvPr id="35844" name="Rectangle 6"/>
          <p:cNvSpPr>
            <a:spLocks noGrp="1" noChangeArrowheads="1"/>
          </p:cNvSpPr>
          <p:nvPr>
            <p:ph type="body" idx="1"/>
          </p:nvPr>
        </p:nvSpPr>
        <p:spPr>
          <a:xfrm>
            <a:off x="457200" y="3289300"/>
            <a:ext cx="8229600" cy="1638300"/>
          </a:xfrm>
        </p:spPr>
        <p:txBody>
          <a:bodyPr/>
          <a:lstStyle/>
          <a:p>
            <a:r>
              <a:rPr lang="en-US" altLang="en-US" sz="2400" smtClean="0"/>
              <a:t>Thus, the net effect of the dividend payment </a:t>
            </a:r>
            <a:br>
              <a:rPr lang="en-US" altLang="en-US" sz="2400" smtClean="0"/>
            </a:br>
            <a:r>
              <a:rPr lang="en-US" altLang="en-US" sz="2400" smtClean="0"/>
              <a:t>is a reduction of the firm’s assets (through a reduction </a:t>
            </a:r>
            <a:br>
              <a:rPr lang="en-US" altLang="en-US" sz="2400" smtClean="0"/>
            </a:br>
            <a:r>
              <a:rPr lang="en-US" altLang="en-US" sz="2400" smtClean="0"/>
              <a:t>in cash) and equity (through a reduction in retained earnings) by a total of $80,000 (the dividend payment).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286000" y="5181600"/>
            <a:ext cx="4267200" cy="457200"/>
          </a:xfrm>
          <a:prstGeom prst="rect">
            <a:avLst/>
          </a:prstGeom>
          <a:noFill/>
          <a:ln w="12700">
            <a:noFill/>
            <a:miter lim="800000"/>
            <a:headEnd type="none" w="sm" len="sm"/>
            <a:tailEnd type="none" w="sm" len="sm"/>
          </a:ln>
        </p:spPr>
        <p:txBody>
          <a:bodyPr>
            <a:spAutoFit/>
          </a:bodyPr>
          <a:lstStyle/>
          <a:p>
            <a:pPr algn="l" eaLnBrk="1" hangingPunct="1">
              <a:lnSpc>
                <a:spcPct val="100000"/>
              </a:lnSpc>
            </a:pPr>
            <a:endParaRPr lang="en-US" altLang="en-US"/>
          </a:p>
        </p:txBody>
      </p:sp>
      <p:sp>
        <p:nvSpPr>
          <p:cNvPr id="36867" name="Rectangle 6"/>
          <p:cNvSpPr>
            <a:spLocks noGrp="1" noChangeArrowheads="1"/>
          </p:cNvSpPr>
          <p:nvPr>
            <p:ph type="body" idx="1"/>
          </p:nvPr>
        </p:nvSpPr>
        <p:spPr/>
        <p:txBody>
          <a:bodyPr/>
          <a:lstStyle/>
          <a:p>
            <a:r>
              <a:rPr lang="en-US" altLang="en-US" sz="2000" smtClean="0">
                <a:solidFill>
                  <a:srgbClr val="0089CA"/>
                </a:solidFill>
              </a:rPr>
              <a:t>Dividend reinvestment plans (DRIPS)</a:t>
            </a:r>
            <a:r>
              <a:rPr lang="en-US" altLang="en-US" sz="2000" smtClean="0"/>
              <a:t> permit stockholders </a:t>
            </a:r>
            <a:br>
              <a:rPr lang="en-US" altLang="en-US" sz="2000" smtClean="0"/>
            </a:br>
            <a:r>
              <a:rPr lang="en-US" altLang="en-US" sz="2000" smtClean="0"/>
              <a:t>to reinvest their dividends to purchase additional shares rather </a:t>
            </a:r>
            <a:br>
              <a:rPr lang="en-US" altLang="en-US" sz="2000" smtClean="0"/>
            </a:br>
            <a:r>
              <a:rPr lang="en-US" altLang="en-US" sz="2000" smtClean="0"/>
              <a:t>than to be paid out in cash.</a:t>
            </a:r>
          </a:p>
          <a:p>
            <a:r>
              <a:rPr lang="en-US" altLang="en-US" sz="2000" smtClean="0"/>
              <a:t>With</a:t>
            </a:r>
            <a:r>
              <a:rPr lang="en-US" altLang="en-US" sz="2000" i="1" smtClean="0"/>
              <a:t> bank-directed </a:t>
            </a:r>
            <a:r>
              <a:rPr lang="en-US" altLang="en-US" sz="2000" smtClean="0"/>
              <a:t>DRIPS, banks purchase additional shares </a:t>
            </a:r>
            <a:br>
              <a:rPr lang="en-US" altLang="en-US" sz="2000" smtClean="0"/>
            </a:br>
            <a:r>
              <a:rPr lang="en-US" altLang="en-US" sz="2000" smtClean="0"/>
              <a:t>on the open market in huge blocks which substantially reduces </a:t>
            </a:r>
            <a:br>
              <a:rPr lang="en-US" altLang="en-US" sz="2000" smtClean="0"/>
            </a:br>
            <a:r>
              <a:rPr lang="en-US" altLang="en-US" sz="2000" smtClean="0"/>
              <a:t>per share commissions.</a:t>
            </a:r>
          </a:p>
          <a:p>
            <a:r>
              <a:rPr lang="en-US" altLang="en-US" sz="2000" smtClean="0"/>
              <a:t>With</a:t>
            </a:r>
            <a:r>
              <a:rPr lang="en-US" altLang="en-US" sz="2000" i="1" smtClean="0"/>
              <a:t> company-directed </a:t>
            </a:r>
            <a:r>
              <a:rPr lang="en-US" altLang="en-US" sz="2000" smtClean="0"/>
              <a:t>DRIPS, the company itself issues </a:t>
            </a:r>
            <a:br>
              <a:rPr lang="en-US" altLang="en-US" sz="2000" smtClean="0"/>
            </a:br>
            <a:r>
              <a:rPr lang="en-US" altLang="en-US" sz="2000" smtClean="0"/>
              <a:t>new shares in exchange for the cash dividend completely eliminating commissions.</a:t>
            </a:r>
          </a:p>
          <a:p>
            <a:r>
              <a:rPr lang="en-US" altLang="en-US" sz="2000" smtClean="0"/>
              <a:t>With</a:t>
            </a:r>
            <a:r>
              <a:rPr lang="en-US" altLang="en-US" sz="2000" i="1" smtClean="0"/>
              <a:t> brokerage-directed </a:t>
            </a:r>
            <a:r>
              <a:rPr lang="en-US" altLang="en-US" sz="2000" smtClean="0"/>
              <a:t>DRIPS, brokerage firms such as Charles Schwab will reinvest dividends for shareholders who hold stocks </a:t>
            </a:r>
            <a:br>
              <a:rPr lang="en-US" altLang="en-US" sz="2000" smtClean="0"/>
            </a:br>
            <a:r>
              <a:rPr lang="en-US" altLang="en-US" sz="2000" smtClean="0"/>
              <a:t>in </a:t>
            </a:r>
            <a:r>
              <a:rPr lang="en-US" altLang="en-US" sz="2000" i="1" smtClean="0"/>
              <a:t>street name</a:t>
            </a:r>
            <a:r>
              <a:rPr lang="en-US" altLang="en-US" sz="2000" smtClean="0"/>
              <a:t> at no charge.</a:t>
            </a:r>
          </a:p>
          <a:p>
            <a:endParaRPr lang="en-US" altLang="en-US" sz="2000" smtClean="0"/>
          </a:p>
        </p:txBody>
      </p:sp>
      <p:sp>
        <p:nvSpPr>
          <p:cNvPr id="36868" name="Rectangle 7"/>
          <p:cNvSpPr>
            <a:spLocks noGrp="1" noChangeArrowheads="1"/>
          </p:cNvSpPr>
          <p:nvPr>
            <p:ph type="title"/>
          </p:nvPr>
        </p:nvSpPr>
        <p:spPr>
          <a:noFill/>
        </p:spPr>
        <p:txBody>
          <a:bodyPr/>
          <a:lstStyle/>
          <a:p>
            <a:r>
              <a:rPr lang="en-US" altLang="en-US" smtClean="0"/>
              <a:t>Dividend Reinvestment Plans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8"/>
          <p:cNvSpPr txBox="1">
            <a:spLocks noChangeArrowheads="1"/>
          </p:cNvSpPr>
          <p:nvPr/>
        </p:nvSpPr>
        <p:spPr bwMode="auto">
          <a:xfrm>
            <a:off x="2286000" y="5181600"/>
            <a:ext cx="4267200" cy="457200"/>
          </a:xfrm>
          <a:prstGeom prst="rect">
            <a:avLst/>
          </a:prstGeom>
          <a:noFill/>
          <a:ln w="12700">
            <a:noFill/>
            <a:miter lim="800000"/>
            <a:headEnd type="none" w="sm" len="sm"/>
            <a:tailEnd type="none" w="sm" len="sm"/>
          </a:ln>
        </p:spPr>
        <p:txBody>
          <a:bodyPr>
            <a:spAutoFit/>
          </a:bodyPr>
          <a:lstStyle/>
          <a:p>
            <a:pPr algn="l" eaLnBrk="1" hangingPunct="1">
              <a:lnSpc>
                <a:spcPct val="100000"/>
              </a:lnSpc>
            </a:pPr>
            <a:endParaRPr lang="en-US" altLang="en-US"/>
          </a:p>
        </p:txBody>
      </p:sp>
      <p:sp>
        <p:nvSpPr>
          <p:cNvPr id="37891" name="Rectangle 1032"/>
          <p:cNvSpPr>
            <a:spLocks noGrp="1" noChangeArrowheads="1"/>
          </p:cNvSpPr>
          <p:nvPr>
            <p:ph type="body" idx="1"/>
          </p:nvPr>
        </p:nvSpPr>
        <p:spPr/>
        <p:txBody>
          <a:bodyPr/>
          <a:lstStyle/>
          <a:p>
            <a:r>
              <a:rPr lang="en-US" altLang="en-US" smtClean="0"/>
              <a:t>For Stockholders</a:t>
            </a:r>
          </a:p>
          <a:p>
            <a:pPr lvl="1"/>
            <a:r>
              <a:rPr lang="en-US" altLang="en-US" smtClean="0"/>
              <a:t>Substantial reduction in commission costs.</a:t>
            </a:r>
          </a:p>
          <a:p>
            <a:pPr lvl="1"/>
            <a:r>
              <a:rPr lang="en-US" altLang="en-US" smtClean="0"/>
              <a:t>They provide investors with an </a:t>
            </a:r>
            <a:r>
              <a:rPr lang="en-US" altLang="en-US" i="1" smtClean="0"/>
              <a:t>automatic</a:t>
            </a:r>
            <a:r>
              <a:rPr lang="en-US" altLang="en-US" smtClean="0"/>
              <a:t> savings mechanism.</a:t>
            </a:r>
          </a:p>
          <a:p>
            <a:r>
              <a:rPr lang="en-US" altLang="en-US" smtClean="0"/>
              <a:t>For Companies</a:t>
            </a:r>
          </a:p>
          <a:p>
            <a:pPr lvl="1"/>
            <a:r>
              <a:rPr lang="en-US" altLang="en-US" smtClean="0"/>
              <a:t>Goodwill</a:t>
            </a:r>
          </a:p>
          <a:p>
            <a:pPr lvl="1"/>
            <a:r>
              <a:rPr lang="en-US" altLang="en-US" smtClean="0"/>
              <a:t>Reduction in cost of delivering dividend checks.</a:t>
            </a:r>
          </a:p>
          <a:p>
            <a:pPr lvl="1"/>
            <a:r>
              <a:rPr lang="en-US" altLang="en-US" smtClean="0"/>
              <a:t>An inexpensive means of raising equity capital </a:t>
            </a:r>
            <a:br>
              <a:rPr lang="en-US" altLang="en-US" smtClean="0"/>
            </a:br>
            <a:r>
              <a:rPr lang="en-US" altLang="en-US" smtClean="0"/>
              <a:t>for firms company-directed plans.</a:t>
            </a:r>
          </a:p>
          <a:p>
            <a:endParaRPr lang="en-US" altLang="en-US" smtClean="0"/>
          </a:p>
        </p:txBody>
      </p:sp>
      <p:sp>
        <p:nvSpPr>
          <p:cNvPr id="37892" name="Rectangle 1033"/>
          <p:cNvSpPr>
            <a:spLocks noGrp="1" noChangeArrowheads="1"/>
          </p:cNvSpPr>
          <p:nvPr>
            <p:ph type="title"/>
          </p:nvPr>
        </p:nvSpPr>
        <p:spPr>
          <a:noFill/>
        </p:spPr>
        <p:txBody>
          <a:bodyPr/>
          <a:lstStyle/>
          <a:p>
            <a:r>
              <a:rPr lang="en-US" altLang="en-US" smtClean="0"/>
              <a:t>Advantages of DRIPS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Grp="1" noChangeArrowheads="1"/>
          </p:cNvSpPr>
          <p:nvPr>
            <p:ph type="title"/>
          </p:nvPr>
        </p:nvSpPr>
        <p:spPr/>
        <p:txBody>
          <a:bodyPr/>
          <a:lstStyle/>
          <a:p>
            <a:r>
              <a:rPr lang="en-US" altLang="en-US" smtClean="0"/>
              <a:t>Dividend Policy Theory</a:t>
            </a:r>
          </a:p>
        </p:txBody>
      </p:sp>
      <p:sp>
        <p:nvSpPr>
          <p:cNvPr id="38915" name="Rectangle 13"/>
          <p:cNvSpPr>
            <a:spLocks noGrp="1" noChangeArrowheads="1"/>
          </p:cNvSpPr>
          <p:nvPr>
            <p:ph type="body" idx="1"/>
          </p:nvPr>
        </p:nvSpPr>
        <p:spPr/>
        <p:txBody>
          <a:bodyPr/>
          <a:lstStyle/>
          <a:p>
            <a:r>
              <a:rPr lang="en-US" altLang="en-US" smtClean="0"/>
              <a:t>The Residual Theory of Dividends</a:t>
            </a:r>
          </a:p>
          <a:p>
            <a:pPr lvl="1"/>
            <a:r>
              <a:rPr lang="en-US" altLang="en-US" smtClean="0"/>
              <a:t>The </a:t>
            </a:r>
            <a:r>
              <a:rPr lang="en-US" altLang="en-US" smtClean="0">
                <a:solidFill>
                  <a:srgbClr val="0089CA"/>
                </a:solidFill>
              </a:rPr>
              <a:t>residual theory of dividends</a:t>
            </a:r>
            <a:r>
              <a:rPr lang="en-US" altLang="en-US" smtClean="0"/>
              <a:t> suggests that dividend payments should be viewed as residual—</a:t>
            </a:r>
            <a:br>
              <a:rPr lang="en-US" altLang="en-US" smtClean="0"/>
            </a:br>
            <a:r>
              <a:rPr lang="en-US" altLang="en-US" smtClean="0"/>
              <a:t>the amount left over after all acceptable investment opportunities have been undertaken.</a:t>
            </a:r>
          </a:p>
          <a:p>
            <a:pPr lvl="1"/>
            <a:r>
              <a:rPr lang="en-US" altLang="en-US" smtClean="0"/>
              <a:t>Using this approach, the firm would treat </a:t>
            </a:r>
            <a:br>
              <a:rPr lang="en-US" altLang="en-US" smtClean="0"/>
            </a:br>
            <a:r>
              <a:rPr lang="en-US" altLang="en-US" smtClean="0"/>
              <a:t>the dividend decision in three steps as shown </a:t>
            </a:r>
            <a:br>
              <a:rPr lang="en-US" altLang="en-US" smtClean="0"/>
            </a:br>
            <a:r>
              <a:rPr lang="en-US" altLang="en-US" smtClean="0"/>
              <a:t>on the following slide.</a:t>
            </a:r>
          </a:p>
          <a:p>
            <a:endParaRPr lang="en-US" altLang="en-US" smtClean="0"/>
          </a:p>
          <a:p>
            <a:endParaRPr lang="en-US" altLang="en-US"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body" idx="1"/>
          </p:nvPr>
        </p:nvSpPr>
        <p:spPr/>
        <p:txBody>
          <a:bodyPr/>
          <a:lstStyle/>
          <a:p>
            <a:pPr indent="0">
              <a:buFont typeface="Wingdings" charset="2"/>
              <a:buNone/>
            </a:pPr>
            <a:r>
              <a:rPr lang="en-US" altLang="en-US" sz="2400" smtClean="0"/>
              <a:t>Describe the basic types of capital, external assessment of capital structure, the capital structure of non-United States firms, and the optimal capital structure. </a:t>
            </a:r>
          </a:p>
          <a:p>
            <a:pPr indent="0">
              <a:buFont typeface="Wingdings" charset="2"/>
              <a:buNone/>
            </a:pPr>
            <a:r>
              <a:rPr lang="en-US" altLang="en-US" sz="2400" smtClean="0"/>
              <a:t>Discuss the EBIT-EPS approach to capital structure.</a:t>
            </a:r>
          </a:p>
          <a:p>
            <a:pPr indent="0">
              <a:buFont typeface="Wingdings" charset="2"/>
              <a:buNone/>
            </a:pPr>
            <a:r>
              <a:rPr lang="en-US" altLang="en-US" sz="2400" smtClean="0"/>
              <a:t>Review the return and risk of alternative capital structures and their linkage to market value, and other important capital structure considerations.</a:t>
            </a:r>
            <a:endParaRPr lang="en-US" altLang="en-US" smtClean="0"/>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19113" y="3152775"/>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657600"/>
            <a:ext cx="247650" cy="238125"/>
          </a:xfrm>
          <a:prstGeom prst="rect">
            <a:avLst/>
          </a:prstGeom>
          <a:noFill/>
          <a:ln w="12700">
            <a:noFill/>
            <a:miter lim="800000"/>
            <a:headEnd/>
            <a:tailEnd/>
          </a:ln>
        </p:spPr>
      </p:pic>
      <p:sp>
        <p:nvSpPr>
          <p:cNvPr id="3078" name="Rectangle 8"/>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9" name="Text Box 1029"/>
          <p:cNvSpPr txBox="1">
            <a:spLocks noChangeArrowheads="1"/>
          </p:cNvSpPr>
          <p:nvPr/>
        </p:nvSpPr>
        <p:spPr bwMode="auto">
          <a:xfrm>
            <a:off x="228600" y="3286125"/>
            <a:ext cx="8686800" cy="1133475"/>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2</a:t>
            </a:r>
            <a:r>
              <a:rPr lang="en-US" altLang="en-US" sz="2100"/>
              <a:t> </a:t>
            </a:r>
          </a:p>
          <a:p>
            <a:pPr algn="l">
              <a:lnSpc>
                <a:spcPct val="90000"/>
              </a:lnSpc>
              <a:spcBef>
                <a:spcPct val="30000"/>
              </a:spcBef>
            </a:pPr>
            <a:r>
              <a:rPr lang="en-US" altLang="en-US" sz="2000"/>
              <a:t>Using the optimal capital structure proportions, estimate the total amount </a:t>
            </a:r>
            <a:br>
              <a:rPr lang="en-US" altLang="en-US" sz="2000"/>
            </a:br>
            <a:r>
              <a:rPr lang="en-US" altLang="en-US" sz="2000"/>
              <a:t>of equity financing needed to support the expenditures estimated in Step 1.</a:t>
            </a:r>
            <a:endParaRPr lang="en-US" altLang="en-US" sz="2100"/>
          </a:p>
        </p:txBody>
      </p:sp>
      <p:sp>
        <p:nvSpPr>
          <p:cNvPr id="1270790" name="Text Box 1030"/>
          <p:cNvSpPr txBox="1">
            <a:spLocks noChangeArrowheads="1"/>
          </p:cNvSpPr>
          <p:nvPr/>
        </p:nvSpPr>
        <p:spPr bwMode="auto">
          <a:xfrm>
            <a:off x="228600" y="4559300"/>
            <a:ext cx="8686800" cy="1682750"/>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3</a:t>
            </a:r>
          </a:p>
          <a:p>
            <a:pPr algn="l">
              <a:lnSpc>
                <a:spcPct val="90000"/>
              </a:lnSpc>
              <a:spcBef>
                <a:spcPct val="30000"/>
              </a:spcBef>
            </a:pPr>
            <a:r>
              <a:rPr lang="en-US" altLang="en-US" sz="2000"/>
              <a:t>Because the cost of retained earnings is less than new equity, use retained earnings to meet the equity requirement in Step 2. If inadequate, sell new stock. If there is an excess of retained earnings, distribute the surplus amount—the residual—as dividends.</a:t>
            </a:r>
            <a:endParaRPr lang="en-US" altLang="en-US" sz="2100"/>
          </a:p>
        </p:txBody>
      </p:sp>
      <p:sp>
        <p:nvSpPr>
          <p:cNvPr id="1270791" name="Text Box 1031"/>
          <p:cNvSpPr txBox="1">
            <a:spLocks noChangeArrowheads="1"/>
          </p:cNvSpPr>
          <p:nvPr/>
        </p:nvSpPr>
        <p:spPr bwMode="auto">
          <a:xfrm>
            <a:off x="228600" y="1739900"/>
            <a:ext cx="8686800" cy="1408113"/>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1</a:t>
            </a:r>
            <a:endParaRPr lang="en-US" altLang="en-US" sz="2100"/>
          </a:p>
          <a:p>
            <a:pPr algn="l">
              <a:lnSpc>
                <a:spcPct val="90000"/>
              </a:lnSpc>
              <a:spcBef>
                <a:spcPct val="30000"/>
              </a:spcBef>
            </a:pPr>
            <a:r>
              <a:rPr lang="en-US" altLang="en-US" sz="2000"/>
              <a:t>Determine the optimal level of capital expenditures which is given by the point of intersection of the investment opportunities schedule (IOS) and weighted marginal cost of capital schedule (WMCC).</a:t>
            </a:r>
          </a:p>
        </p:txBody>
      </p:sp>
      <p:sp>
        <p:nvSpPr>
          <p:cNvPr id="1270792" name="Rectangle 1032"/>
          <p:cNvSpPr>
            <a:spLocks noGrp="1" noChangeArrowheads="1"/>
          </p:cNvSpPr>
          <p:nvPr>
            <p:ph type="title"/>
          </p:nvPr>
        </p:nvSpPr>
        <p:spPr/>
        <p:txBody>
          <a:bodyPr/>
          <a:lstStyle/>
          <a:p>
            <a:pPr>
              <a:defRPr/>
            </a:pPr>
            <a:r>
              <a:rPr lang="en-US" altLang="en-US" smtClean="0"/>
              <a:t>Dividend Policy Theory</a:t>
            </a:r>
            <a:endParaRPr lang="en-US" altLang="en-US"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0791"/>
                                        </p:tgtEl>
                                        <p:attrNameLst>
                                          <p:attrName>style.visibility</p:attrName>
                                        </p:attrNameLst>
                                      </p:cBhvr>
                                      <p:to>
                                        <p:strVal val="visible"/>
                                      </p:to>
                                    </p:set>
                                    <p:animEffect transition="in" filter="wipe(left)">
                                      <p:cBhvr>
                                        <p:cTn id="7" dur="500"/>
                                        <p:tgtEl>
                                          <p:spTgt spid="12707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0789"/>
                                        </p:tgtEl>
                                        <p:attrNameLst>
                                          <p:attrName>style.visibility</p:attrName>
                                        </p:attrNameLst>
                                      </p:cBhvr>
                                      <p:to>
                                        <p:strVal val="visible"/>
                                      </p:to>
                                    </p:set>
                                    <p:animEffect transition="in" filter="wipe(left)">
                                      <p:cBhvr>
                                        <p:cTn id="12" dur="500"/>
                                        <p:tgtEl>
                                          <p:spTgt spid="12707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0790"/>
                                        </p:tgtEl>
                                        <p:attrNameLst>
                                          <p:attrName>style.visibility</p:attrName>
                                        </p:attrNameLst>
                                      </p:cBhvr>
                                      <p:to>
                                        <p:strVal val="visible"/>
                                      </p:to>
                                    </p:set>
                                    <p:animEffect transition="in" filter="wipe(left)">
                                      <p:cBhvr>
                                        <p:cTn id="17" dur="500"/>
                                        <p:tgtEl>
                                          <p:spTgt spid="127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9" grpId="0" animBg="1" autoUpdateAnimBg="0"/>
      <p:bldP spid="1270790" grpId="0" animBg="1" autoUpdateAnimBg="0"/>
      <p:bldP spid="127079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Grp="1" noChangeArrowheads="1"/>
          </p:cNvSpPr>
          <p:nvPr>
            <p:ph type="title"/>
          </p:nvPr>
        </p:nvSpPr>
        <p:spPr/>
        <p:txBody>
          <a:bodyPr/>
          <a:lstStyle/>
          <a:p>
            <a:r>
              <a:rPr lang="en-US" altLang="en-US" smtClean="0"/>
              <a:t>Dividend Policy Theory</a:t>
            </a:r>
          </a:p>
        </p:txBody>
      </p:sp>
      <p:sp>
        <p:nvSpPr>
          <p:cNvPr id="40963" name="Rectangle 10"/>
          <p:cNvSpPr>
            <a:spLocks noGrp="1" noChangeArrowheads="1"/>
          </p:cNvSpPr>
          <p:nvPr>
            <p:ph type="body" idx="1"/>
          </p:nvPr>
        </p:nvSpPr>
        <p:spPr/>
        <p:txBody>
          <a:bodyPr/>
          <a:lstStyle/>
          <a:p>
            <a:r>
              <a:rPr lang="en-US" altLang="en-US" smtClean="0"/>
              <a:t>The Residual Theory of Dividends</a:t>
            </a:r>
          </a:p>
          <a:p>
            <a:pPr lvl="1"/>
            <a:r>
              <a:rPr lang="en-US" altLang="en-US" smtClean="0"/>
              <a:t>In sum, this theory suggests that no cash dividend </a:t>
            </a:r>
            <a:br>
              <a:rPr lang="en-US" altLang="en-US" smtClean="0"/>
            </a:br>
            <a:r>
              <a:rPr lang="en-US" altLang="en-US" smtClean="0"/>
              <a:t>is paid as long as the firm’s equity need is in excess of the amount of retained earnings.</a:t>
            </a:r>
          </a:p>
          <a:p>
            <a:pPr lvl="1"/>
            <a:r>
              <a:rPr lang="en-US" altLang="en-US" smtClean="0"/>
              <a:t>Furthermore, it suggests that the required return demanded by stockholders is not influenced by the firm’s dividend policy—a premise that in turn suggests that dividend policy is irrelevant.</a:t>
            </a:r>
          </a:p>
          <a:p>
            <a:endParaRPr lang="en-US" altLang="en-US"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p:txBody>
          <a:bodyPr/>
          <a:lstStyle/>
          <a:p>
            <a:r>
              <a:rPr lang="en-US" altLang="en-US" smtClean="0"/>
              <a:t>Dividend Policy Theory</a:t>
            </a:r>
          </a:p>
        </p:txBody>
      </p:sp>
      <p:sp>
        <p:nvSpPr>
          <p:cNvPr id="41987" name="Rectangle 9"/>
          <p:cNvSpPr>
            <a:spLocks noGrp="1" noChangeArrowheads="1"/>
          </p:cNvSpPr>
          <p:nvPr>
            <p:ph type="body" idx="1"/>
          </p:nvPr>
        </p:nvSpPr>
        <p:spPr/>
        <p:txBody>
          <a:bodyPr/>
          <a:lstStyle/>
          <a:p>
            <a:r>
              <a:rPr lang="en-US" altLang="en-US" smtClean="0">
                <a:solidFill>
                  <a:srgbClr val="0089CA"/>
                </a:solidFill>
              </a:rPr>
              <a:t>Dividend Irrelevance Arguments</a:t>
            </a:r>
            <a:endParaRPr lang="en-US" altLang="en-US" smtClean="0"/>
          </a:p>
          <a:p>
            <a:pPr lvl="1"/>
            <a:r>
              <a:rPr lang="en-US" altLang="en-US" smtClean="0"/>
              <a:t>Merton Miller and Franco Modigliani (MM) developed a theory that shows that in perfect financial markets (certainty, no taxes, no transactions costs or other market imperfections), the value of a firm is unaffected by the distribution of dividends.</a:t>
            </a:r>
          </a:p>
          <a:p>
            <a:pPr lvl="1"/>
            <a:r>
              <a:rPr lang="en-US" altLang="en-US" smtClean="0"/>
              <a:t>They argue that value is driven only by the future earnings and risk of its investments.</a:t>
            </a:r>
          </a:p>
          <a:p>
            <a:pPr lvl="1"/>
            <a:r>
              <a:rPr lang="en-US" altLang="en-US" smtClean="0"/>
              <a:t>Retaining earnings or paying them in dividends does not affect this value.</a:t>
            </a:r>
          </a:p>
          <a:p>
            <a:endParaRPr lang="en-US" altLang="en-US"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t>Dividend Policy Theory</a:t>
            </a:r>
          </a:p>
        </p:txBody>
      </p:sp>
      <p:sp>
        <p:nvSpPr>
          <p:cNvPr id="43011" name="Rectangle 5"/>
          <p:cNvSpPr>
            <a:spLocks noGrp="1" noChangeArrowheads="1"/>
          </p:cNvSpPr>
          <p:nvPr>
            <p:ph type="body" idx="1"/>
          </p:nvPr>
        </p:nvSpPr>
        <p:spPr/>
        <p:txBody>
          <a:bodyPr/>
          <a:lstStyle/>
          <a:p>
            <a:r>
              <a:rPr lang="en-US" altLang="en-US" smtClean="0"/>
              <a:t>Dividend Irrelevance Arguments</a:t>
            </a:r>
          </a:p>
          <a:p>
            <a:pPr lvl="1">
              <a:spcBef>
                <a:spcPct val="25000"/>
              </a:spcBef>
            </a:pPr>
            <a:r>
              <a:rPr lang="en-US" altLang="en-US" smtClean="0"/>
              <a:t>Some studies suggested that large dividend changes affect stock price behavior.</a:t>
            </a:r>
          </a:p>
          <a:p>
            <a:pPr lvl="1">
              <a:spcBef>
                <a:spcPct val="25000"/>
              </a:spcBef>
            </a:pPr>
            <a:r>
              <a:rPr lang="en-US" altLang="en-US" smtClean="0"/>
              <a:t>MM argued, however, that these effects are the result of the information conveyed by these dividend changes, not to the dividend itself.</a:t>
            </a:r>
          </a:p>
          <a:p>
            <a:pPr lvl="1">
              <a:spcBef>
                <a:spcPct val="25000"/>
              </a:spcBef>
            </a:pPr>
            <a:r>
              <a:rPr lang="en-US" altLang="en-US" smtClean="0"/>
              <a:t>Furthermore, MM argue for the existence </a:t>
            </a:r>
            <a:br>
              <a:rPr lang="en-US" altLang="en-US" smtClean="0"/>
            </a:br>
            <a:r>
              <a:rPr lang="en-US" altLang="en-US" smtClean="0"/>
              <a:t>of a “clientele effect.” </a:t>
            </a:r>
          </a:p>
          <a:p>
            <a:pPr lvl="1">
              <a:spcBef>
                <a:spcPct val="25000"/>
              </a:spcBef>
            </a:pPr>
            <a:r>
              <a:rPr lang="en-US" altLang="en-US" smtClean="0"/>
              <a:t>Investors preferring dividends will purchase high dividend stocks, while those preferring capital gains will purchase low dividend paying stocks.</a:t>
            </a:r>
          </a:p>
          <a:p>
            <a:endParaRPr lang="en-US" altLang="en-US"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0"/>
          <p:cNvSpPr>
            <a:spLocks noGrp="1" noChangeArrowheads="1"/>
          </p:cNvSpPr>
          <p:nvPr>
            <p:ph type="title"/>
          </p:nvPr>
        </p:nvSpPr>
        <p:spPr/>
        <p:txBody>
          <a:bodyPr/>
          <a:lstStyle/>
          <a:p>
            <a:r>
              <a:rPr lang="en-US" altLang="en-US" smtClean="0"/>
              <a:t>Dividend Policy Theory</a:t>
            </a:r>
          </a:p>
        </p:txBody>
      </p:sp>
      <p:sp>
        <p:nvSpPr>
          <p:cNvPr id="44035" name="Rectangle 1031"/>
          <p:cNvSpPr>
            <a:spLocks noGrp="1" noChangeArrowheads="1"/>
          </p:cNvSpPr>
          <p:nvPr>
            <p:ph type="body" idx="1"/>
          </p:nvPr>
        </p:nvSpPr>
        <p:spPr/>
        <p:txBody>
          <a:bodyPr/>
          <a:lstStyle/>
          <a:p>
            <a:r>
              <a:rPr lang="en-US" altLang="en-US" smtClean="0"/>
              <a:t>Dividend Irrelevance Arguments</a:t>
            </a:r>
          </a:p>
          <a:p>
            <a:pPr lvl="1"/>
            <a:r>
              <a:rPr lang="en-US" altLang="en-US" smtClean="0"/>
              <a:t>In summary, MM and other dividend irrelevance proponents argue that—all else being equal—</a:t>
            </a:r>
            <a:br>
              <a:rPr lang="en-US" altLang="en-US" smtClean="0"/>
            </a:br>
            <a:r>
              <a:rPr lang="en-US" altLang="en-US" smtClean="0"/>
              <a:t>an investor’s required return, and therefore the value of the firm, is unaffected by dividend policy because:</a:t>
            </a:r>
          </a:p>
          <a:p>
            <a:pPr lvl="2"/>
            <a:r>
              <a:rPr lang="en-US" altLang="en-US" smtClean="0"/>
              <a:t>The firm’s value is determined solely by the earning power and risk of its assets.</a:t>
            </a:r>
          </a:p>
          <a:p>
            <a:pPr lvl="2"/>
            <a:r>
              <a:rPr lang="en-US" altLang="en-US" smtClean="0"/>
              <a:t>If dividends do affect value, they do so because </a:t>
            </a:r>
            <a:br>
              <a:rPr lang="en-US" altLang="en-US" smtClean="0"/>
            </a:br>
            <a:r>
              <a:rPr lang="en-US" altLang="en-US" smtClean="0"/>
              <a:t>of the information content, which signals management’s future expectations.</a:t>
            </a:r>
          </a:p>
          <a:p>
            <a:pPr lvl="2"/>
            <a:r>
              <a:rPr lang="en-US" altLang="en-US" smtClean="0"/>
              <a:t>A clientele effect exists that causes shareholders to receive the level of dividends they expect.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r>
              <a:rPr lang="en-US" altLang="en-US" smtClean="0"/>
              <a:t>Dividend Policy Theory</a:t>
            </a:r>
          </a:p>
        </p:txBody>
      </p:sp>
      <p:sp>
        <p:nvSpPr>
          <p:cNvPr id="45059" name="Rectangle 7"/>
          <p:cNvSpPr>
            <a:spLocks noGrp="1" noChangeArrowheads="1"/>
          </p:cNvSpPr>
          <p:nvPr>
            <p:ph type="body" idx="1"/>
          </p:nvPr>
        </p:nvSpPr>
        <p:spPr/>
        <p:txBody>
          <a:bodyPr/>
          <a:lstStyle/>
          <a:p>
            <a:r>
              <a:rPr lang="en-US" altLang="en-US" smtClean="0">
                <a:solidFill>
                  <a:srgbClr val="0089CA"/>
                </a:solidFill>
              </a:rPr>
              <a:t>Dividend Relevance Arguments</a:t>
            </a:r>
            <a:endParaRPr lang="en-US" altLang="en-US" smtClean="0"/>
          </a:p>
          <a:p>
            <a:pPr lvl="1">
              <a:lnSpc>
                <a:spcPct val="95000"/>
              </a:lnSpc>
              <a:spcBef>
                <a:spcPct val="25000"/>
              </a:spcBef>
            </a:pPr>
            <a:r>
              <a:rPr lang="en-US" altLang="en-US" smtClean="0"/>
              <a:t>Contrary to dividend irrelevance proponents, Gordon and Lintner suggested stockholders prefer current dividends and that a positive relationship exists between dividends and market value.</a:t>
            </a:r>
          </a:p>
          <a:p>
            <a:pPr lvl="1">
              <a:lnSpc>
                <a:spcPct val="95000"/>
              </a:lnSpc>
              <a:spcBef>
                <a:spcPct val="25000"/>
              </a:spcBef>
            </a:pPr>
            <a:r>
              <a:rPr lang="en-US" altLang="en-US" smtClean="0"/>
              <a:t>Fundamental to this theory is the “bird-in-the-hand” argument which suggests that investors are generally risk-averse and attach less risk to current as opposed to future dividends or capital gains.</a:t>
            </a:r>
          </a:p>
          <a:p>
            <a:pPr lvl="1">
              <a:lnSpc>
                <a:spcPct val="95000"/>
              </a:lnSpc>
              <a:spcBef>
                <a:spcPct val="25000"/>
              </a:spcBef>
            </a:pPr>
            <a:r>
              <a:rPr lang="en-US" altLang="en-US" smtClean="0"/>
              <a:t>Because current dividends are less risky, investors will lower their required return—thus boosting </a:t>
            </a:r>
            <a:br>
              <a:rPr lang="en-US" altLang="en-US" smtClean="0"/>
            </a:br>
            <a:r>
              <a:rPr lang="en-US" altLang="en-US" smtClean="0"/>
              <a:t>stock prices.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endParaRPr lang="en-US" altLang="en-US" smtClean="0"/>
          </a:p>
        </p:txBody>
      </p:sp>
      <p:sp>
        <p:nvSpPr>
          <p:cNvPr id="46083" name="Rectangle 10"/>
          <p:cNvSpPr>
            <a:spLocks noGrp="1" noChangeArrowheads="1"/>
          </p:cNvSpPr>
          <p:nvPr>
            <p:ph type="body" idx="1"/>
          </p:nvPr>
        </p:nvSpPr>
        <p:spPr/>
        <p:txBody>
          <a:bodyPr/>
          <a:lstStyle/>
          <a:p>
            <a:r>
              <a:rPr lang="en-US" altLang="en-US" smtClean="0"/>
              <a:t>Legal Constraints</a:t>
            </a:r>
          </a:p>
          <a:p>
            <a:pPr lvl="1">
              <a:lnSpc>
                <a:spcPct val="95000"/>
              </a:lnSpc>
              <a:spcBef>
                <a:spcPct val="25000"/>
              </a:spcBef>
            </a:pPr>
            <a:r>
              <a:rPr lang="en-US" altLang="en-US" smtClean="0"/>
              <a:t>Most state securities regulations prevent firms </a:t>
            </a:r>
            <a:br>
              <a:rPr lang="en-US" altLang="en-US" smtClean="0"/>
            </a:br>
            <a:r>
              <a:rPr lang="en-US" altLang="en-US" smtClean="0"/>
              <a:t>from paying out dividends from any portion </a:t>
            </a:r>
            <a:br>
              <a:rPr lang="en-US" altLang="en-US" smtClean="0"/>
            </a:br>
            <a:r>
              <a:rPr lang="en-US" altLang="en-US" smtClean="0"/>
              <a:t>of the company’s “legal capital” which is measured </a:t>
            </a:r>
            <a:br>
              <a:rPr lang="en-US" altLang="en-US" smtClean="0"/>
            </a:br>
            <a:r>
              <a:rPr lang="en-US" altLang="en-US" smtClean="0"/>
              <a:t>by the par value of common stock—or par value </a:t>
            </a:r>
            <a:br>
              <a:rPr lang="en-US" altLang="en-US" smtClean="0"/>
            </a:br>
            <a:r>
              <a:rPr lang="en-US" altLang="en-US" smtClean="0"/>
              <a:t>plus paid-in-capital.</a:t>
            </a:r>
          </a:p>
          <a:p>
            <a:pPr lvl="1">
              <a:lnSpc>
                <a:spcPct val="95000"/>
              </a:lnSpc>
              <a:spcBef>
                <a:spcPct val="25000"/>
              </a:spcBef>
            </a:pPr>
            <a:r>
              <a:rPr lang="en-US" altLang="en-US" smtClean="0"/>
              <a:t>Dividends are also sometimes limited to the sum of the firm’s most recent and past retained earnings— although payments in excess of current earnings is usually permitted.</a:t>
            </a:r>
          </a:p>
          <a:p>
            <a:pPr lvl="1">
              <a:lnSpc>
                <a:spcPct val="95000"/>
              </a:lnSpc>
              <a:spcBef>
                <a:spcPct val="25000"/>
              </a:spcBef>
            </a:pPr>
            <a:r>
              <a:rPr lang="en-US" altLang="en-US" smtClean="0"/>
              <a:t>Most states also prohibit dividends when firms have overdue liabilities or are legally insolvent or bankrupt.</a:t>
            </a:r>
          </a:p>
          <a:p>
            <a:endParaRPr lang="en-US" altLang="en-US"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7107" name="Rectangle 6"/>
          <p:cNvSpPr>
            <a:spLocks noGrp="1" noChangeArrowheads="1"/>
          </p:cNvSpPr>
          <p:nvPr>
            <p:ph type="body" idx="1"/>
          </p:nvPr>
        </p:nvSpPr>
        <p:spPr/>
        <p:txBody>
          <a:bodyPr/>
          <a:lstStyle/>
          <a:p>
            <a:r>
              <a:rPr lang="en-US" altLang="en-US" smtClean="0"/>
              <a:t>Legal Constraints</a:t>
            </a:r>
          </a:p>
          <a:p>
            <a:pPr lvl="1">
              <a:lnSpc>
                <a:spcPct val="95000"/>
              </a:lnSpc>
              <a:spcBef>
                <a:spcPct val="35000"/>
              </a:spcBef>
            </a:pPr>
            <a:r>
              <a:rPr lang="en-US" altLang="en-US" smtClean="0"/>
              <a:t>Even the IRS has ruled in the area of dividend policy.</a:t>
            </a:r>
          </a:p>
          <a:p>
            <a:pPr lvl="1">
              <a:lnSpc>
                <a:spcPct val="95000"/>
              </a:lnSpc>
              <a:spcBef>
                <a:spcPct val="35000"/>
              </a:spcBef>
            </a:pPr>
            <a:r>
              <a:rPr lang="en-US" altLang="en-US" smtClean="0"/>
              <a:t>Specifically, the IRS prohibits firms from acquiring earnings to reduce stockholders’ taxes.</a:t>
            </a:r>
          </a:p>
          <a:p>
            <a:pPr lvl="1">
              <a:lnSpc>
                <a:spcPct val="95000"/>
              </a:lnSpc>
              <a:spcBef>
                <a:spcPct val="35000"/>
              </a:spcBef>
            </a:pPr>
            <a:r>
              <a:rPr lang="en-US" altLang="en-US" smtClean="0"/>
              <a:t>The IRS can determine that a firm has accumulated an excess of earnings to allow owners to delay paying ordinary income taxes (on dividends), it may levy </a:t>
            </a:r>
            <a:br>
              <a:rPr lang="en-US" altLang="en-US" smtClean="0"/>
            </a:br>
            <a:r>
              <a:rPr lang="en-US" altLang="en-US" smtClean="0"/>
              <a:t>an excess earnings accumulation tax on any retained earnings above $250,000.</a:t>
            </a:r>
          </a:p>
          <a:p>
            <a:pPr lvl="1">
              <a:lnSpc>
                <a:spcPct val="95000"/>
              </a:lnSpc>
              <a:spcBef>
                <a:spcPct val="35000"/>
              </a:spcBef>
            </a:pPr>
            <a:r>
              <a:rPr lang="en-US" altLang="en-US" smtClean="0"/>
              <a:t>It should be noted, however, that this ruling </a:t>
            </a:r>
            <a:br>
              <a:rPr lang="en-US" altLang="en-US" smtClean="0"/>
            </a:br>
            <a:r>
              <a:rPr lang="en-US" altLang="en-US" smtClean="0"/>
              <a:t>is seldom applied.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8131" name="Rectangle 6"/>
          <p:cNvSpPr>
            <a:spLocks noGrp="1" noChangeArrowheads="1"/>
          </p:cNvSpPr>
          <p:nvPr>
            <p:ph type="body" idx="1"/>
          </p:nvPr>
        </p:nvSpPr>
        <p:spPr/>
        <p:txBody>
          <a:bodyPr/>
          <a:lstStyle/>
          <a:p>
            <a:r>
              <a:rPr lang="en-US" altLang="en-US" smtClean="0"/>
              <a:t>Contractual Constraints</a:t>
            </a:r>
          </a:p>
          <a:p>
            <a:pPr lvl="1"/>
            <a:r>
              <a:rPr lang="en-US" altLang="en-US" smtClean="0"/>
              <a:t>In many cases, companies are constrained in the extent to which they can pay dividends by restrictive provisions in loan agreements and bond indentures.</a:t>
            </a:r>
          </a:p>
          <a:p>
            <a:pPr lvl="1"/>
            <a:r>
              <a:rPr lang="en-US" altLang="en-US" smtClean="0"/>
              <a:t>Generally, these constraints prohibit the payment </a:t>
            </a:r>
            <a:br>
              <a:rPr lang="en-US" altLang="en-US" smtClean="0"/>
            </a:br>
            <a:r>
              <a:rPr lang="en-US" altLang="en-US" smtClean="0"/>
              <a:t>of cash dividends until a certain level of earnings </a:t>
            </a:r>
            <a:br>
              <a:rPr lang="en-US" altLang="en-US" smtClean="0"/>
            </a:br>
            <a:r>
              <a:rPr lang="en-US" altLang="en-US" smtClean="0"/>
              <a:t>are achieved or to a certain dollar amount or percentage of earnings.</a:t>
            </a:r>
          </a:p>
          <a:p>
            <a:pPr lvl="1"/>
            <a:r>
              <a:rPr lang="en-US" altLang="en-US" smtClean="0"/>
              <a:t>Any violation of these constraints generally triggers the demand for immediate payment.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9155" name="Rectangle 5"/>
          <p:cNvSpPr>
            <a:spLocks noGrp="1" noChangeArrowheads="1"/>
          </p:cNvSpPr>
          <p:nvPr>
            <p:ph type="body" idx="1"/>
          </p:nvPr>
        </p:nvSpPr>
        <p:spPr/>
        <p:txBody>
          <a:bodyPr/>
          <a:lstStyle/>
          <a:p>
            <a:r>
              <a:rPr lang="en-US" altLang="en-US" smtClean="0"/>
              <a:t>Internal Constraints</a:t>
            </a:r>
          </a:p>
          <a:p>
            <a:pPr lvl="1"/>
            <a:r>
              <a:rPr lang="en-US" altLang="en-US" smtClean="0"/>
              <a:t>A company’s ability to pay dividends is usually constrained by the amount of available cash rather than the level of retained earnings against which </a:t>
            </a:r>
            <a:br>
              <a:rPr lang="en-US" altLang="en-US" smtClean="0"/>
            </a:br>
            <a:r>
              <a:rPr lang="en-US" altLang="en-US" smtClean="0"/>
              <a:t>to charge them.</a:t>
            </a:r>
          </a:p>
          <a:p>
            <a:pPr lvl="1"/>
            <a:r>
              <a:rPr lang="en-US" altLang="en-US" smtClean="0"/>
              <a:t>Although it is possible to borrow to pay dividends, lenders are usually reluctant to grant them because using the funds for this purpose produces no operating benefits that help to repay them.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noChangeArrowheads="1"/>
          </p:cNvSpPr>
          <p:nvPr>
            <p:ph type="body" idx="1"/>
          </p:nvPr>
        </p:nvSpPr>
        <p:spPr/>
        <p:txBody>
          <a:bodyPr/>
          <a:lstStyle/>
          <a:p>
            <a:pPr indent="0">
              <a:buFont typeface="Wingdings" charset="2"/>
              <a:buNone/>
            </a:pPr>
            <a:r>
              <a:rPr lang="en-US" altLang="en-US" sz="2400" smtClean="0"/>
              <a:t>Explain cash dividend payment procedures, dividend reinvestment plans, the residual theory of dividends, </a:t>
            </a:r>
            <a:br>
              <a:rPr lang="en-US" altLang="en-US" sz="2400" smtClean="0"/>
            </a:br>
            <a:r>
              <a:rPr lang="en-US" altLang="en-US" sz="2400" smtClean="0"/>
              <a:t>and the key arguments with regard to dividend relevance or irrelevance.</a:t>
            </a:r>
          </a:p>
          <a:p>
            <a:pPr indent="0">
              <a:buFont typeface="Wingdings" charset="2"/>
              <a:buNone/>
            </a:pPr>
            <a:r>
              <a:rPr lang="en-US" altLang="en-US" sz="2400" smtClean="0"/>
              <a:t>Understand the key factors involved in formulating </a:t>
            </a:r>
            <a:br>
              <a:rPr lang="en-US" altLang="en-US" sz="2400" smtClean="0"/>
            </a:br>
            <a:r>
              <a:rPr lang="en-US" altLang="en-US" sz="2400" smtClean="0"/>
              <a:t>a dividend policy and the three basic types of </a:t>
            </a:r>
            <a:br>
              <a:rPr lang="en-US" altLang="en-US" sz="2400" smtClean="0"/>
            </a:br>
            <a:r>
              <a:rPr lang="en-US" altLang="en-US" sz="2400" smtClean="0"/>
              <a:t>dividend policies.</a:t>
            </a:r>
          </a:p>
          <a:p>
            <a:pPr indent="0">
              <a:buFont typeface="Wingdings" charset="2"/>
              <a:buNone/>
            </a:pPr>
            <a:r>
              <a:rPr lang="en-US" altLang="en-US" sz="2400" smtClean="0"/>
              <a:t>Evaluate the key aspects of stock dividends, stock splits, and stock repurchases.</a:t>
            </a:r>
          </a:p>
        </p:txBody>
      </p:sp>
      <p:pic>
        <p:nvPicPr>
          <p:cNvPr id="4099" name="Picture 1028"/>
          <p:cNvPicPr>
            <a:picLocks noChangeArrowheads="1"/>
          </p:cNvPicPr>
          <p:nvPr/>
        </p:nvPicPr>
        <p:blipFill>
          <a:blip r:embed="rId2"/>
          <a:srcRect/>
          <a:stretch>
            <a:fillRect/>
          </a:stretch>
        </p:blipFill>
        <p:spPr bwMode="auto">
          <a:xfrm>
            <a:off x="523875" y="3517900"/>
            <a:ext cx="241300" cy="238125"/>
          </a:xfrm>
          <a:prstGeom prst="rect">
            <a:avLst/>
          </a:prstGeom>
          <a:noFill/>
          <a:ln w="12700">
            <a:noFill/>
            <a:miter lim="800000"/>
            <a:headEnd/>
            <a:tailEnd/>
          </a:ln>
        </p:spPr>
      </p:pic>
      <p:pic>
        <p:nvPicPr>
          <p:cNvPr id="4100" name="Picture 1029"/>
          <p:cNvPicPr>
            <a:picLocks noChangeArrowheads="1"/>
          </p:cNvPicPr>
          <p:nvPr/>
        </p:nvPicPr>
        <p:blipFill>
          <a:blip r:embed="rId3"/>
          <a:srcRect/>
          <a:stretch>
            <a:fillRect/>
          </a:stretch>
        </p:blipFill>
        <p:spPr bwMode="auto">
          <a:xfrm>
            <a:off x="525463" y="4756150"/>
            <a:ext cx="238125" cy="241300"/>
          </a:xfrm>
          <a:prstGeom prst="rect">
            <a:avLst/>
          </a:prstGeom>
          <a:noFill/>
          <a:ln w="12700">
            <a:noFill/>
            <a:miter lim="800000"/>
            <a:headEnd/>
            <a:tailEnd/>
          </a:ln>
        </p:spPr>
      </p:pic>
      <p:sp>
        <p:nvSpPr>
          <p:cNvPr id="4101" name="Rectangle 1030"/>
          <p:cNvSpPr>
            <a:spLocks noGrp="1" noChangeArrowheads="1"/>
          </p:cNvSpPr>
          <p:nvPr>
            <p:ph type="title"/>
          </p:nvPr>
        </p:nvSpPr>
        <p:spPr/>
        <p:txBody>
          <a:bodyPr/>
          <a:lstStyle/>
          <a:p>
            <a:r>
              <a:rPr lang="en-US" altLang="en-US" smtClean="0"/>
              <a:t>Learning Goals</a:t>
            </a:r>
          </a:p>
        </p:txBody>
      </p:sp>
      <p:pic>
        <p:nvPicPr>
          <p:cNvPr id="4102" name="Picture 1032"/>
          <p:cNvPicPr>
            <a:picLocks noChangeArrowheads="1"/>
          </p:cNvPicPr>
          <p:nvPr/>
        </p:nvPicPr>
        <p:blipFill>
          <a:blip r:embed="rId4"/>
          <a:srcRect/>
          <a:stretch>
            <a:fillRect/>
          </a:stretch>
        </p:blipFill>
        <p:spPr bwMode="auto">
          <a:xfrm>
            <a:off x="520700" y="1925638"/>
            <a:ext cx="241300" cy="234950"/>
          </a:xfrm>
          <a:prstGeom prst="rect">
            <a:avLst/>
          </a:prstGeom>
          <a:noFill/>
          <a:ln w="12700">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0179" name="Rectangle 5"/>
          <p:cNvSpPr>
            <a:spLocks noGrp="1" noChangeArrowheads="1"/>
          </p:cNvSpPr>
          <p:nvPr>
            <p:ph type="body" idx="1"/>
          </p:nvPr>
        </p:nvSpPr>
        <p:spPr/>
        <p:txBody>
          <a:bodyPr/>
          <a:lstStyle/>
          <a:p>
            <a:r>
              <a:rPr lang="en-US" altLang="en-US" smtClean="0"/>
              <a:t>Growth Prospects</a:t>
            </a:r>
          </a:p>
          <a:p>
            <a:pPr lvl="1"/>
            <a:r>
              <a:rPr lang="en-US" altLang="en-US" smtClean="0"/>
              <a:t>Newer, rapidly-growing firms generally pay little </a:t>
            </a:r>
            <a:br>
              <a:rPr lang="en-US" altLang="en-US" smtClean="0"/>
            </a:br>
            <a:r>
              <a:rPr lang="en-US" altLang="en-US" smtClean="0"/>
              <a:t>or no dividends.</a:t>
            </a:r>
          </a:p>
          <a:p>
            <a:pPr lvl="1"/>
            <a:r>
              <a:rPr lang="en-US" altLang="en-US" smtClean="0"/>
              <a:t>Because these firms are growing so quickly, </a:t>
            </a:r>
            <a:br>
              <a:rPr lang="en-US" altLang="en-US" smtClean="0"/>
            </a:br>
            <a:r>
              <a:rPr lang="en-US" altLang="en-US" smtClean="0"/>
              <a:t>they must use most of their internally generated funds to support operations or finance expansion.</a:t>
            </a:r>
          </a:p>
          <a:p>
            <a:pPr lvl="1"/>
            <a:r>
              <a:rPr lang="en-US" altLang="en-US" smtClean="0"/>
              <a:t>On the other hand, large, mature firms generally </a:t>
            </a:r>
            <a:br>
              <a:rPr lang="en-US" altLang="en-US" smtClean="0"/>
            </a:br>
            <a:r>
              <a:rPr lang="en-US" altLang="en-US" smtClean="0"/>
              <a:t>pay cash dividends since they have access </a:t>
            </a:r>
            <a:br>
              <a:rPr lang="en-US" altLang="en-US" smtClean="0"/>
            </a:br>
            <a:r>
              <a:rPr lang="en-US" altLang="en-US" smtClean="0"/>
              <a:t>to adequate capital and may have limited </a:t>
            </a:r>
            <a:br>
              <a:rPr lang="en-US" altLang="en-US" smtClean="0"/>
            </a:br>
            <a:r>
              <a:rPr lang="en-US" altLang="en-US" smtClean="0"/>
              <a:t>investment opportunities.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1203" name="Rectangle 5"/>
          <p:cNvSpPr>
            <a:spLocks noGrp="1" noChangeArrowheads="1"/>
          </p:cNvSpPr>
          <p:nvPr>
            <p:ph type="body" idx="1"/>
          </p:nvPr>
        </p:nvSpPr>
        <p:spPr/>
        <p:txBody>
          <a:bodyPr/>
          <a:lstStyle/>
          <a:p>
            <a:r>
              <a:rPr lang="en-US" altLang="en-US" smtClean="0"/>
              <a:t>Owner Considerations</a:t>
            </a:r>
          </a:p>
          <a:p>
            <a:pPr lvl="1"/>
            <a:r>
              <a:rPr lang="en-US" altLang="en-US" smtClean="0"/>
              <a:t>As mentioned earlier, empirical evidence supports </a:t>
            </a:r>
            <a:br>
              <a:rPr lang="en-US" altLang="en-US" smtClean="0"/>
            </a:br>
            <a:r>
              <a:rPr lang="en-US" altLang="en-US" smtClean="0"/>
              <a:t>the notion that investors tend to belong to “clienteles”— where some prefer high dividends, while others prefer capital gains.</a:t>
            </a:r>
          </a:p>
          <a:p>
            <a:pPr lvl="1"/>
            <a:r>
              <a:rPr lang="en-US" altLang="en-US" smtClean="0"/>
              <a:t>They tend to sort themselves in this way for a variety of reasons, including:</a:t>
            </a:r>
          </a:p>
          <a:p>
            <a:pPr lvl="2"/>
            <a:r>
              <a:rPr lang="en-US" altLang="en-US" smtClean="0"/>
              <a:t>Tax status</a:t>
            </a:r>
          </a:p>
          <a:p>
            <a:pPr lvl="2"/>
            <a:r>
              <a:rPr lang="en-US" altLang="en-US" smtClean="0"/>
              <a:t>Investment opportunities</a:t>
            </a:r>
          </a:p>
          <a:p>
            <a:pPr lvl="2"/>
            <a:r>
              <a:rPr lang="en-US" altLang="en-US" smtClean="0"/>
              <a:t>Potential dilution of ownership</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2227" name="Rectangle 5"/>
          <p:cNvSpPr>
            <a:spLocks noGrp="1" noChangeArrowheads="1"/>
          </p:cNvSpPr>
          <p:nvPr>
            <p:ph type="body" idx="1"/>
          </p:nvPr>
        </p:nvSpPr>
        <p:spPr/>
        <p:txBody>
          <a:bodyPr/>
          <a:lstStyle/>
          <a:p>
            <a:r>
              <a:rPr lang="en-US" altLang="en-US" smtClean="0"/>
              <a:t>Market Considerations</a:t>
            </a:r>
          </a:p>
          <a:p>
            <a:pPr lvl="1"/>
            <a:r>
              <a:rPr lang="en-US" altLang="en-US" smtClean="0"/>
              <a:t>Perhaps the most important aspect of dividend policy is that the firm maintain a level of predictability.</a:t>
            </a:r>
          </a:p>
          <a:p>
            <a:pPr lvl="1"/>
            <a:r>
              <a:rPr lang="en-US" altLang="en-US" smtClean="0"/>
              <a:t>Stockholders that prefer dividend-paying stocks prefer a continuous stream of fixed or increasing dividends.</a:t>
            </a:r>
          </a:p>
          <a:p>
            <a:pPr lvl="1"/>
            <a:r>
              <a:rPr lang="en-US" altLang="en-US" smtClean="0"/>
              <a:t>Shareholders also view the firm’s dividend payment as a “signal” of the firm’s future prospects.</a:t>
            </a:r>
          </a:p>
          <a:p>
            <a:pPr lvl="1"/>
            <a:r>
              <a:rPr lang="en-US" altLang="en-US" smtClean="0"/>
              <a:t>Fixed or increasing dividends are often considered </a:t>
            </a:r>
            <a:br>
              <a:rPr lang="en-US" altLang="en-US" smtClean="0"/>
            </a:br>
            <a:r>
              <a:rPr lang="en-US" altLang="en-US" smtClean="0"/>
              <a:t>a “positive” signal, while erratic dividend payments are viewed as “negative” signals.</a:t>
            </a:r>
          </a:p>
          <a:p>
            <a:endParaRPr lang="en-US" alt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Types of Dividend Policies</a:t>
            </a:r>
          </a:p>
        </p:txBody>
      </p:sp>
      <p:sp>
        <p:nvSpPr>
          <p:cNvPr id="53251" name="Rectangle 3"/>
          <p:cNvSpPr>
            <a:spLocks noGrp="1" noChangeArrowheads="1"/>
          </p:cNvSpPr>
          <p:nvPr>
            <p:ph type="body" idx="1"/>
          </p:nvPr>
        </p:nvSpPr>
        <p:spPr/>
        <p:txBody>
          <a:bodyPr/>
          <a:lstStyle/>
          <a:p>
            <a:r>
              <a:rPr lang="en-US" altLang="en-US" smtClean="0"/>
              <a:t>Constant-Payout-Ratio Policy</a:t>
            </a:r>
          </a:p>
          <a:p>
            <a:pPr lvl="1"/>
            <a:r>
              <a:rPr lang="en-US" altLang="en-US" smtClean="0"/>
              <a:t>With a </a:t>
            </a:r>
            <a:r>
              <a:rPr lang="en-US" altLang="en-US" smtClean="0">
                <a:solidFill>
                  <a:srgbClr val="0089CA"/>
                </a:solidFill>
              </a:rPr>
              <a:t>constant-payout-ratio</a:t>
            </a:r>
            <a:r>
              <a:rPr lang="en-US" altLang="en-US" smtClean="0"/>
              <a:t> dividend policy, </a:t>
            </a:r>
            <a:br>
              <a:rPr lang="en-US" altLang="en-US" smtClean="0"/>
            </a:br>
            <a:r>
              <a:rPr lang="en-US" altLang="en-US" smtClean="0"/>
              <a:t>the firm establishes that a specific percentage </a:t>
            </a:r>
            <a:br>
              <a:rPr lang="en-US" altLang="en-US" smtClean="0"/>
            </a:br>
            <a:r>
              <a:rPr lang="en-US" altLang="en-US" smtClean="0"/>
              <a:t>of earnings is paid to shareholders each period.</a:t>
            </a:r>
          </a:p>
          <a:p>
            <a:pPr lvl="1"/>
            <a:r>
              <a:rPr lang="en-US" altLang="en-US" smtClean="0"/>
              <a:t>A major shortcoming of this approach is that </a:t>
            </a:r>
            <a:br>
              <a:rPr lang="en-US" altLang="en-US" smtClean="0"/>
            </a:br>
            <a:r>
              <a:rPr lang="en-US" altLang="en-US" smtClean="0"/>
              <a:t>if the firm’s earnings drop or are volatile, so too </a:t>
            </a:r>
            <a:br>
              <a:rPr lang="en-US" altLang="en-US" smtClean="0"/>
            </a:br>
            <a:r>
              <a:rPr lang="en-US" altLang="en-US" smtClean="0"/>
              <a:t>will the dividend payments.</a:t>
            </a:r>
          </a:p>
          <a:p>
            <a:pPr lvl="1"/>
            <a:r>
              <a:rPr lang="en-US" altLang="en-US" smtClean="0"/>
              <a:t>As mentioned earlier, investors view volatile </a:t>
            </a:r>
            <a:br>
              <a:rPr lang="en-US" altLang="en-US" smtClean="0"/>
            </a:br>
            <a:r>
              <a:rPr lang="en-US" altLang="en-US" smtClean="0"/>
              <a:t>dividends as negative and risky—which can lead </a:t>
            </a:r>
            <a:br>
              <a:rPr lang="en-US" altLang="en-US" smtClean="0"/>
            </a:br>
            <a:r>
              <a:rPr lang="en-US" altLang="en-US" smtClean="0"/>
              <a:t>to lower share prices.</a:t>
            </a:r>
          </a:p>
          <a:p>
            <a:endParaRPr lang="en-US" altLang="en-US"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altLang="en-US" smtClean="0"/>
              <a:t>Types of Dividend Policies</a:t>
            </a:r>
          </a:p>
        </p:txBody>
      </p:sp>
      <p:sp>
        <p:nvSpPr>
          <p:cNvPr id="54275" name="Rectangle 5"/>
          <p:cNvSpPr>
            <a:spLocks noGrp="1" noChangeArrowheads="1"/>
          </p:cNvSpPr>
          <p:nvPr>
            <p:ph type="body" idx="1"/>
          </p:nvPr>
        </p:nvSpPr>
        <p:spPr/>
        <p:txBody>
          <a:bodyPr/>
          <a:lstStyle/>
          <a:p>
            <a:r>
              <a:rPr lang="en-US" altLang="en-US" smtClean="0"/>
              <a:t>Regular Dividend Policy</a:t>
            </a:r>
          </a:p>
          <a:p>
            <a:pPr lvl="1"/>
            <a:r>
              <a:rPr lang="en-US" altLang="en-US" smtClean="0"/>
              <a:t>A </a:t>
            </a:r>
            <a:r>
              <a:rPr lang="en-US" altLang="en-US" smtClean="0">
                <a:solidFill>
                  <a:srgbClr val="0089CA"/>
                </a:solidFill>
              </a:rPr>
              <a:t>regular dividend policy</a:t>
            </a:r>
            <a:r>
              <a:rPr lang="en-US" altLang="en-US" smtClean="0"/>
              <a:t> is based on the payment </a:t>
            </a:r>
            <a:br>
              <a:rPr lang="en-US" altLang="en-US" smtClean="0"/>
            </a:br>
            <a:r>
              <a:rPr lang="en-US" altLang="en-US" smtClean="0"/>
              <a:t>of a fixed-dollar dividend each period.</a:t>
            </a:r>
          </a:p>
          <a:p>
            <a:pPr lvl="1"/>
            <a:r>
              <a:rPr lang="en-US" altLang="en-US" smtClean="0"/>
              <a:t>It provides stockholders with positive information indicating that the firm is doing well and it minimizes uncertainty.</a:t>
            </a:r>
          </a:p>
          <a:p>
            <a:pPr lvl="1"/>
            <a:r>
              <a:rPr lang="en-US" altLang="en-US" smtClean="0"/>
              <a:t>Generally, firms using this policy will increase </a:t>
            </a:r>
            <a:br>
              <a:rPr lang="en-US" altLang="en-US" smtClean="0"/>
            </a:br>
            <a:r>
              <a:rPr lang="en-US" altLang="en-US" smtClean="0"/>
              <a:t>the regular dividend once earnings are proven </a:t>
            </a:r>
            <a:br>
              <a:rPr lang="en-US" altLang="en-US" smtClean="0"/>
            </a:br>
            <a:r>
              <a:rPr lang="en-US" altLang="en-US" smtClean="0"/>
              <a:t>to be reliable.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smtClean="0"/>
              <a:t>Types of Dividend Policies</a:t>
            </a:r>
          </a:p>
        </p:txBody>
      </p:sp>
      <p:sp>
        <p:nvSpPr>
          <p:cNvPr id="55299" name="Rectangle 5"/>
          <p:cNvSpPr>
            <a:spLocks noGrp="1" noChangeArrowheads="1"/>
          </p:cNvSpPr>
          <p:nvPr>
            <p:ph type="body" idx="1"/>
          </p:nvPr>
        </p:nvSpPr>
        <p:spPr/>
        <p:txBody>
          <a:bodyPr/>
          <a:lstStyle/>
          <a:p>
            <a:r>
              <a:rPr lang="en-US" altLang="en-US" smtClean="0">
                <a:solidFill>
                  <a:srgbClr val="0089CA"/>
                </a:solidFill>
              </a:rPr>
              <a:t>Low-Regular-and-Extra Dividend Policy</a:t>
            </a:r>
            <a:endParaRPr lang="en-US" altLang="en-US" smtClean="0"/>
          </a:p>
          <a:p>
            <a:pPr lvl="1"/>
            <a:r>
              <a:rPr lang="en-US" altLang="en-US" smtClean="0"/>
              <a:t>Using this policy, firms pay a low regular dividend, supplemented by additional dividends when earnings can support it.</a:t>
            </a:r>
          </a:p>
          <a:p>
            <a:pPr lvl="1"/>
            <a:r>
              <a:rPr lang="en-US" altLang="en-US" smtClean="0"/>
              <a:t>When earnings are higher than normal, the firm will pay this additional dividend, often called an </a:t>
            </a:r>
            <a:r>
              <a:rPr lang="en-US" altLang="en-US" smtClean="0">
                <a:solidFill>
                  <a:srgbClr val="0089CA"/>
                </a:solidFill>
              </a:rPr>
              <a:t>extra dividend</a:t>
            </a:r>
            <a:r>
              <a:rPr lang="en-US" altLang="en-US" smtClean="0"/>
              <a:t>, without the obligation to maintain it during subsequent periods.</a:t>
            </a:r>
          </a:p>
          <a:p>
            <a:pPr lvl="1"/>
            <a:r>
              <a:rPr lang="en-US" altLang="en-US" smtClean="0"/>
              <a:t>This type of policy is often used by firms whose</a:t>
            </a:r>
            <a:br>
              <a:rPr lang="en-US" altLang="en-US" smtClean="0"/>
            </a:br>
            <a:r>
              <a:rPr lang="en-US" altLang="en-US" smtClean="0"/>
              <a:t>sales and earnings are susceptible to swings </a:t>
            </a:r>
            <a:br>
              <a:rPr lang="en-US" altLang="en-US" smtClean="0"/>
            </a:br>
            <a:r>
              <a:rPr lang="en-US" altLang="en-US" smtClean="0"/>
              <a:t>in the business cycle.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altLang="en-US" smtClean="0"/>
              <a:t>Other Forms of Dividends</a:t>
            </a:r>
          </a:p>
        </p:txBody>
      </p:sp>
      <p:sp>
        <p:nvSpPr>
          <p:cNvPr id="56323" name="Rectangle 5"/>
          <p:cNvSpPr>
            <a:spLocks noGrp="1" noChangeArrowheads="1"/>
          </p:cNvSpPr>
          <p:nvPr>
            <p:ph type="body" idx="1"/>
          </p:nvPr>
        </p:nvSpPr>
        <p:spPr/>
        <p:txBody>
          <a:bodyPr/>
          <a:lstStyle/>
          <a:p>
            <a:r>
              <a:rPr lang="en-US" altLang="en-US" smtClean="0"/>
              <a:t>Stock Dividends</a:t>
            </a:r>
          </a:p>
          <a:p>
            <a:pPr lvl="1">
              <a:spcBef>
                <a:spcPct val="30000"/>
              </a:spcBef>
            </a:pPr>
            <a:r>
              <a:rPr lang="en-US" altLang="en-US" smtClean="0"/>
              <a:t>A </a:t>
            </a:r>
            <a:r>
              <a:rPr lang="en-US" altLang="en-US" smtClean="0">
                <a:solidFill>
                  <a:srgbClr val="0089CA"/>
                </a:solidFill>
              </a:rPr>
              <a:t>stock dividend</a:t>
            </a:r>
            <a:r>
              <a:rPr lang="en-US" altLang="en-US" smtClean="0"/>
              <a:t> is paid in stock rather than in cash.</a:t>
            </a:r>
          </a:p>
          <a:p>
            <a:pPr lvl="1">
              <a:spcBef>
                <a:spcPct val="30000"/>
              </a:spcBef>
            </a:pPr>
            <a:r>
              <a:rPr lang="en-US" altLang="en-US" smtClean="0"/>
              <a:t>Many investors believe that stock dividends increase the value of their holdings. </a:t>
            </a:r>
          </a:p>
          <a:p>
            <a:pPr lvl="1">
              <a:spcBef>
                <a:spcPct val="30000"/>
              </a:spcBef>
            </a:pPr>
            <a:r>
              <a:rPr lang="en-US" altLang="en-US" smtClean="0"/>
              <a:t>In fact, from a market value standpoint, stock dividends function much like stock splits. The investor ends up owning more shares, but the value of their shares is less.</a:t>
            </a:r>
          </a:p>
          <a:p>
            <a:pPr lvl="1">
              <a:spcBef>
                <a:spcPct val="30000"/>
              </a:spcBef>
            </a:pPr>
            <a:r>
              <a:rPr lang="en-US" altLang="en-US" smtClean="0"/>
              <a:t>From a book value standpoint, funds are transferred from retained earnings to common stock and additional paid-in-capital.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9220" name="Text Box 4"/>
          <p:cNvSpPr txBox="1">
            <a:spLocks noChangeArrowheads="1"/>
          </p:cNvSpPr>
          <p:nvPr/>
        </p:nvSpPr>
        <p:spPr bwMode="auto">
          <a:xfrm>
            <a:off x="755650" y="2501900"/>
            <a:ext cx="7632700" cy="1212850"/>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a:t>The current stockholder’s equity on the balance sheet </a:t>
            </a:r>
            <a:br>
              <a:rPr lang="en-US" altLang="en-US"/>
            </a:br>
            <a:r>
              <a:rPr lang="en-US" altLang="en-US"/>
              <a:t>of Trimline Corporation, a distributor of prefabricated cabinets, is shown in the following accounts.</a:t>
            </a:r>
          </a:p>
        </p:txBody>
      </p:sp>
      <p:sp>
        <p:nvSpPr>
          <p:cNvPr id="57347" name="Rectangle 9"/>
          <p:cNvSpPr>
            <a:spLocks noGrp="1" noChangeArrowheads="1"/>
          </p:cNvSpPr>
          <p:nvPr>
            <p:ph type="title"/>
          </p:nvPr>
        </p:nvSpPr>
        <p:spPr/>
        <p:txBody>
          <a:bodyPr/>
          <a:lstStyle/>
          <a:p>
            <a:r>
              <a:rPr lang="en-US" altLang="en-US" smtClean="0"/>
              <a:t>Other Forms of Dividends</a:t>
            </a:r>
          </a:p>
        </p:txBody>
      </p:sp>
      <p:sp>
        <p:nvSpPr>
          <p:cNvPr id="57348" name="Rectangle 10"/>
          <p:cNvSpPr>
            <a:spLocks noGrp="1" noChangeArrowheads="1"/>
          </p:cNvSpPr>
          <p:nvPr>
            <p:ph type="body" idx="1"/>
          </p:nvPr>
        </p:nvSpPr>
        <p:spPr>
          <a:xfrm>
            <a:off x="457200" y="1803400"/>
            <a:ext cx="8229600" cy="520700"/>
          </a:xfrm>
        </p:spPr>
        <p:txBody>
          <a:bodyPr/>
          <a:lstStyle/>
          <a:p>
            <a:r>
              <a:rPr lang="en-US" altLang="en-US" smtClean="0"/>
              <a:t>Stock Dividends</a:t>
            </a:r>
          </a:p>
          <a:p>
            <a:endParaRPr lang="en-US" altLang="en-US" smtClean="0"/>
          </a:p>
        </p:txBody>
      </p:sp>
      <p:pic>
        <p:nvPicPr>
          <p:cNvPr id="1289229" name="Picture 13"/>
          <p:cNvPicPr>
            <a:picLocks noChangeArrowheads="1"/>
          </p:cNvPicPr>
          <p:nvPr/>
        </p:nvPicPr>
        <p:blipFill>
          <a:blip r:embed="rId2"/>
          <a:srcRect/>
          <a:stretch>
            <a:fillRect/>
          </a:stretch>
        </p:blipFill>
        <p:spPr bwMode="auto">
          <a:xfrm>
            <a:off x="249238" y="3975100"/>
            <a:ext cx="8643937" cy="1968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9220"/>
                                        </p:tgtEl>
                                        <p:attrNameLst>
                                          <p:attrName>style.visibility</p:attrName>
                                        </p:attrNameLst>
                                      </p:cBhvr>
                                      <p:to>
                                        <p:strVal val="visible"/>
                                      </p:to>
                                    </p:set>
                                    <p:animEffect transition="in" filter="wipe(left)">
                                      <p:cBhvr>
                                        <p:cTn id="7" dur="500"/>
                                        <p:tgtEl>
                                          <p:spTgt spid="1289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89229"/>
                                        </p:tgtEl>
                                        <p:attrNameLst>
                                          <p:attrName>style.visibility</p:attrName>
                                        </p:attrNameLst>
                                      </p:cBhvr>
                                      <p:to>
                                        <p:strVal val="visible"/>
                                      </p:to>
                                    </p:set>
                                    <p:animEffect transition="in" filter="wipe(left)">
                                      <p:cBhvr>
                                        <p:cTn id="12" dur="500"/>
                                        <p:tgtEl>
                                          <p:spTgt spid="128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lstStyle/>
          <a:p>
            <a:r>
              <a:rPr lang="en-US" altLang="en-US" smtClean="0"/>
              <a:t>Other Forms of Dividends</a:t>
            </a:r>
          </a:p>
        </p:txBody>
      </p:sp>
      <p:sp>
        <p:nvSpPr>
          <p:cNvPr id="58371" name="Rectangle 7"/>
          <p:cNvSpPr>
            <a:spLocks noGrp="1" noChangeArrowheads="1"/>
          </p:cNvSpPr>
          <p:nvPr>
            <p:ph type="body" idx="1"/>
          </p:nvPr>
        </p:nvSpPr>
        <p:spPr>
          <a:xfrm>
            <a:off x="457200" y="1803400"/>
            <a:ext cx="8420100" cy="4406900"/>
          </a:xfrm>
        </p:spPr>
        <p:txBody>
          <a:bodyPr/>
          <a:lstStyle/>
          <a:p>
            <a:r>
              <a:rPr lang="en-US" altLang="en-US" smtClean="0"/>
              <a:t>Stock Dividends</a:t>
            </a:r>
          </a:p>
          <a:p>
            <a:pPr lvl="1"/>
            <a:r>
              <a:rPr lang="en-US" altLang="en-US" smtClean="0"/>
              <a:t>If Trimline declares a 10% stock dividend </a:t>
            </a:r>
            <a:br>
              <a:rPr lang="en-US" altLang="en-US" smtClean="0"/>
            </a:br>
            <a:r>
              <a:rPr lang="en-US" altLang="en-US" smtClean="0"/>
              <a:t>and the current market price of the stock </a:t>
            </a:r>
            <a:br>
              <a:rPr lang="en-US" altLang="en-US" smtClean="0"/>
            </a:br>
            <a:r>
              <a:rPr lang="en-US" altLang="en-US" smtClean="0"/>
              <a:t>is $15/share, $150,000 of retained earnings </a:t>
            </a:r>
            <a:br>
              <a:rPr lang="en-US" altLang="en-US" smtClean="0"/>
            </a:br>
            <a:r>
              <a:rPr lang="en-US" altLang="en-US" smtClean="0"/>
              <a:t>(10% </a:t>
            </a:r>
            <a:r>
              <a:rPr lang="en-US" altLang="en-US" baseline="10000" smtClean="0"/>
              <a:t>x</a:t>
            </a:r>
            <a:r>
              <a:rPr lang="en-US" altLang="en-US" smtClean="0"/>
              <a:t> 100,000 shares </a:t>
            </a:r>
            <a:r>
              <a:rPr lang="en-US" altLang="en-US" baseline="10000" smtClean="0"/>
              <a:t>x</a:t>
            </a:r>
            <a:r>
              <a:rPr lang="en-US" altLang="en-US" smtClean="0"/>
              <a:t> $15/share) will be capitalized.</a:t>
            </a:r>
          </a:p>
          <a:p>
            <a:pPr lvl="1"/>
            <a:r>
              <a:rPr lang="en-US" altLang="en-US" smtClean="0"/>
              <a:t>The $150,000 will be distributed between </a:t>
            </a:r>
            <a:br>
              <a:rPr lang="en-US" altLang="en-US" smtClean="0"/>
            </a:br>
            <a:r>
              <a:rPr lang="en-US" altLang="en-US" smtClean="0"/>
              <a:t>the common stock (par) account and paid-in-capital </a:t>
            </a:r>
            <a:br>
              <a:rPr lang="en-US" altLang="en-US" smtClean="0"/>
            </a:br>
            <a:r>
              <a:rPr lang="en-US" altLang="en-US" smtClean="0"/>
              <a:t>in excess of par account based on the par value </a:t>
            </a:r>
            <a:br>
              <a:rPr lang="en-US" altLang="en-US" smtClean="0"/>
            </a:br>
            <a:r>
              <a:rPr lang="en-US" altLang="en-US" smtClean="0"/>
              <a:t>of the common stock. The resulting balances </a:t>
            </a:r>
            <a:br>
              <a:rPr lang="en-US" altLang="en-US" smtClean="0"/>
            </a:br>
            <a:r>
              <a:rPr lang="en-US" altLang="en-US" smtClean="0"/>
              <a:t>are as follows.</a:t>
            </a:r>
          </a:p>
          <a:p>
            <a:endParaRPr lang="en-US" altLang="en-US" smtClean="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Other Forms of Dividends</a:t>
            </a:r>
          </a:p>
        </p:txBody>
      </p:sp>
      <p:sp>
        <p:nvSpPr>
          <p:cNvPr id="59395" name="Rectangle 3"/>
          <p:cNvSpPr>
            <a:spLocks noGrp="1" noChangeArrowheads="1"/>
          </p:cNvSpPr>
          <p:nvPr>
            <p:ph type="body" idx="1"/>
          </p:nvPr>
        </p:nvSpPr>
        <p:spPr>
          <a:xfrm>
            <a:off x="457200" y="1803400"/>
            <a:ext cx="8229600" cy="1257300"/>
          </a:xfrm>
        </p:spPr>
        <p:txBody>
          <a:bodyPr/>
          <a:lstStyle/>
          <a:p>
            <a:r>
              <a:rPr lang="en-US" altLang="en-US" smtClean="0"/>
              <a:t>Stock Dividends</a:t>
            </a:r>
          </a:p>
          <a:p>
            <a:endParaRPr lang="en-US" altLang="en-US" smtClean="0"/>
          </a:p>
        </p:txBody>
      </p:sp>
      <p:sp>
        <p:nvSpPr>
          <p:cNvPr id="1376261" name="Text Box 5"/>
          <p:cNvSpPr txBox="1">
            <a:spLocks noChangeArrowheads="1"/>
          </p:cNvSpPr>
          <p:nvPr/>
        </p:nvSpPr>
        <p:spPr bwMode="auto">
          <a:xfrm>
            <a:off x="457200" y="4711700"/>
            <a:ext cx="8229600" cy="1336675"/>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sz="2000"/>
              <a:t>Because 10,000 new shares (10% </a:t>
            </a:r>
            <a:r>
              <a:rPr lang="en-US" altLang="en-US" sz="2000" baseline="10000"/>
              <a:t>x</a:t>
            </a:r>
            <a:r>
              <a:rPr lang="en-US" altLang="en-US" sz="2000"/>
              <a:t> 100,000) have been issued </a:t>
            </a:r>
            <a:br>
              <a:rPr lang="en-US" altLang="en-US" sz="2000"/>
            </a:br>
            <a:r>
              <a:rPr lang="en-US" altLang="en-US" sz="2000"/>
              <a:t>at the current price of $15/share, $150,000 ($15/share </a:t>
            </a:r>
            <a:r>
              <a:rPr lang="en-US" altLang="en-US" sz="2000" baseline="10000"/>
              <a:t>x</a:t>
            </a:r>
            <a:r>
              <a:rPr lang="en-US" altLang="en-US" sz="2000"/>
              <a:t> 10,000 shares) is shifted from retained earnings to the common stock and paid-in-capital accounts.</a:t>
            </a:r>
          </a:p>
        </p:txBody>
      </p:sp>
      <p:pic>
        <p:nvPicPr>
          <p:cNvPr id="1376264" name="Picture 8"/>
          <p:cNvPicPr>
            <a:picLocks noChangeArrowheads="1"/>
          </p:cNvPicPr>
          <p:nvPr/>
        </p:nvPicPr>
        <p:blipFill>
          <a:blip r:embed="rId2"/>
          <a:srcRect/>
          <a:stretch>
            <a:fillRect/>
          </a:stretch>
        </p:blipFill>
        <p:spPr bwMode="auto">
          <a:xfrm>
            <a:off x="92075" y="2451100"/>
            <a:ext cx="8959850" cy="20447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76264"/>
                                        </p:tgtEl>
                                        <p:attrNameLst>
                                          <p:attrName>style.visibility</p:attrName>
                                        </p:attrNameLst>
                                      </p:cBhvr>
                                      <p:to>
                                        <p:strVal val="visible"/>
                                      </p:to>
                                    </p:set>
                                    <p:animEffect transition="in" filter="wipe(left)">
                                      <p:cBhvr>
                                        <p:cTn id="7" dur="500"/>
                                        <p:tgtEl>
                                          <p:spTgt spid="13762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6261"/>
                                        </p:tgtEl>
                                        <p:attrNameLst>
                                          <p:attrName>style.visibility</p:attrName>
                                        </p:attrNameLst>
                                      </p:cBhvr>
                                      <p:to>
                                        <p:strVal val="visible"/>
                                      </p:to>
                                    </p:set>
                                    <p:animEffect transition="in" filter="wipe(left)">
                                      <p:cBhvr>
                                        <p:cTn id="12" dur="500"/>
                                        <p:tgtEl>
                                          <p:spTgt spid="137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71500" y="2095500"/>
            <a:ext cx="8001000" cy="3733800"/>
            <a:chOff x="504" y="1320"/>
            <a:chExt cx="5040" cy="2352"/>
          </a:xfrm>
        </p:grpSpPr>
        <p:sp>
          <p:nvSpPr>
            <p:cNvPr id="5124" name="AutoShape 8"/>
            <p:cNvSpPr>
              <a:spLocks/>
            </p:cNvSpPr>
            <p:nvPr/>
          </p:nvSpPr>
          <p:spPr bwMode="auto">
            <a:xfrm>
              <a:off x="3400" y="2048"/>
              <a:ext cx="432" cy="1624"/>
            </a:xfrm>
            <a:prstGeom prst="rightBrace">
              <a:avLst>
                <a:gd name="adj1" fmla="val 31327"/>
                <a:gd name="adj2" fmla="val 50000"/>
              </a:avLst>
            </a:prstGeom>
            <a:noFill/>
            <a:ln w="28575">
              <a:solidFill>
                <a:schemeClr val="tx1"/>
              </a:solidFill>
              <a:round/>
              <a:headEnd type="none" w="sm" len="sm"/>
              <a:tailEnd type="none" w="sm" len="sm"/>
            </a:ln>
          </p:spPr>
          <p:txBody>
            <a:bodyPr wrap="none" anchor="ctr"/>
            <a:lstStyle/>
            <a:p>
              <a:endParaRPr lang="en-US"/>
            </a:p>
          </p:txBody>
        </p:sp>
        <p:sp>
          <p:nvSpPr>
            <p:cNvPr id="1190921" name="Text Box 9"/>
            <p:cNvSpPr txBox="1">
              <a:spLocks noChangeArrowheads="1"/>
            </p:cNvSpPr>
            <p:nvPr/>
          </p:nvSpPr>
          <p:spPr bwMode="auto">
            <a:xfrm>
              <a:off x="3912" y="2592"/>
              <a:ext cx="1632" cy="534"/>
            </a:xfrm>
            <a:prstGeom prst="rect">
              <a:avLst/>
            </a:prstGeom>
            <a:solidFill>
              <a:srgbClr val="FFF0D1"/>
            </a:solidFill>
            <a:ln w="25400">
              <a:solidFill>
                <a:srgbClr val="000000"/>
              </a:solidFill>
              <a:miter lim="800000"/>
              <a:headEnd type="none" w="sm" len="sm"/>
              <a:tailEnd type="none" w="sm" len="sm"/>
            </a:ln>
            <a:effectLst/>
          </p:spPr>
          <p:txBody>
            <a:bodyPr>
              <a:spAutoFit/>
            </a:bodyPr>
            <a:lstStyle/>
            <a:p>
              <a:pPr>
                <a:lnSpc>
                  <a:spcPct val="100000"/>
                </a:lnSpc>
                <a:defRPr/>
              </a:pPr>
              <a:r>
                <a:rPr lang="en-US" altLang="en-US"/>
                <a:t>The Firm’s Capital Structure</a:t>
              </a:r>
              <a:endParaRPr lang="en-US" altLang="en-US">
                <a:effectLst>
                  <a:outerShdw blurRad="38100" dist="38100" dir="2700000" algn="tl">
                    <a:srgbClr val="FFFFFF"/>
                  </a:outerShdw>
                </a:effectLst>
              </a:endParaRPr>
            </a:p>
          </p:txBody>
        </p:sp>
        <p:grpSp>
          <p:nvGrpSpPr>
            <p:cNvPr id="3" name="Group 17"/>
            <p:cNvGrpSpPr>
              <a:grpSpLocks/>
            </p:cNvGrpSpPr>
            <p:nvPr/>
          </p:nvGrpSpPr>
          <p:grpSpPr bwMode="auto">
            <a:xfrm>
              <a:off x="504" y="1320"/>
              <a:ext cx="1320" cy="2352"/>
              <a:chOff x="504" y="1320"/>
              <a:chExt cx="1320" cy="2352"/>
            </a:xfrm>
          </p:grpSpPr>
          <p:sp>
            <p:nvSpPr>
              <p:cNvPr id="5130" name="Rectangle 11"/>
              <p:cNvSpPr>
                <a:spLocks noChangeArrowheads="1"/>
              </p:cNvSpPr>
              <p:nvPr/>
            </p:nvSpPr>
            <p:spPr bwMode="auto">
              <a:xfrm>
                <a:off x="504" y="1320"/>
                <a:ext cx="1320" cy="728"/>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Current </a:t>
                </a:r>
                <a:br>
                  <a:rPr lang="en-US" altLang="en-US"/>
                </a:br>
                <a:r>
                  <a:rPr lang="en-US" altLang="en-US"/>
                  <a:t>Assets</a:t>
                </a:r>
              </a:p>
            </p:txBody>
          </p:sp>
          <p:sp>
            <p:nvSpPr>
              <p:cNvPr id="5131" name="Rectangle 12"/>
              <p:cNvSpPr>
                <a:spLocks noChangeArrowheads="1"/>
              </p:cNvSpPr>
              <p:nvPr/>
            </p:nvSpPr>
            <p:spPr bwMode="auto">
              <a:xfrm>
                <a:off x="504" y="2048"/>
                <a:ext cx="1320" cy="1624"/>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Fixed</a:t>
                </a:r>
                <a:br>
                  <a:rPr lang="en-US" altLang="en-US"/>
                </a:br>
                <a:r>
                  <a:rPr lang="en-US" altLang="en-US"/>
                  <a:t>Assets</a:t>
                </a:r>
              </a:p>
            </p:txBody>
          </p:sp>
        </p:grpSp>
        <p:sp>
          <p:nvSpPr>
            <p:cNvPr id="5127" name="Rectangle 13"/>
            <p:cNvSpPr>
              <a:spLocks noChangeArrowheads="1"/>
            </p:cNvSpPr>
            <p:nvPr/>
          </p:nvSpPr>
          <p:spPr bwMode="auto">
            <a:xfrm>
              <a:off x="2024" y="1320"/>
              <a:ext cx="1320" cy="728"/>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Current </a:t>
              </a:r>
              <a:br>
                <a:rPr lang="en-US" altLang="en-US"/>
              </a:br>
              <a:r>
                <a:rPr lang="en-US" altLang="en-US"/>
                <a:t>Liabilities</a:t>
              </a:r>
            </a:p>
          </p:txBody>
        </p:sp>
        <p:sp>
          <p:nvSpPr>
            <p:cNvPr id="5128" name="Rectangle 14"/>
            <p:cNvSpPr>
              <a:spLocks noChangeArrowheads="1"/>
            </p:cNvSpPr>
            <p:nvPr/>
          </p:nvSpPr>
          <p:spPr bwMode="auto">
            <a:xfrm>
              <a:off x="2024" y="2048"/>
              <a:ext cx="1320" cy="1144"/>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Long-Term</a:t>
              </a:r>
              <a:br>
                <a:rPr lang="en-US" altLang="en-US"/>
              </a:br>
              <a:r>
                <a:rPr lang="en-US" altLang="en-US"/>
                <a:t>Debt</a:t>
              </a:r>
            </a:p>
          </p:txBody>
        </p:sp>
        <p:sp>
          <p:nvSpPr>
            <p:cNvPr id="5129" name="Rectangle 15"/>
            <p:cNvSpPr>
              <a:spLocks noChangeArrowheads="1"/>
            </p:cNvSpPr>
            <p:nvPr/>
          </p:nvSpPr>
          <p:spPr bwMode="auto">
            <a:xfrm>
              <a:off x="2024" y="3184"/>
              <a:ext cx="1320" cy="488"/>
            </a:xfrm>
            <a:prstGeom prst="rect">
              <a:avLst/>
            </a:prstGeom>
            <a:solidFill>
              <a:schemeClr val="accent1"/>
            </a:solidFill>
            <a:ln w="25400">
              <a:solidFill>
                <a:schemeClr val="tx1"/>
              </a:solidFill>
              <a:miter lim="800000"/>
              <a:headEnd type="none" w="sm" len="sm"/>
              <a:tailEnd type="none" w="sm" len="sm"/>
            </a:ln>
          </p:spPr>
          <p:txBody>
            <a:bodyPr wrap="none" anchor="ctr"/>
            <a:lstStyle/>
            <a:p>
              <a:r>
                <a:rPr lang="en-US" altLang="en-US"/>
                <a:t>Equity</a:t>
              </a:r>
            </a:p>
          </p:txBody>
        </p:sp>
      </p:grpSp>
      <p:sp>
        <p:nvSpPr>
          <p:cNvPr id="5123" name="Rectangle 18"/>
          <p:cNvSpPr>
            <a:spLocks noGrp="1" noChangeArrowheads="1"/>
          </p:cNvSpPr>
          <p:nvPr>
            <p:ph type="title"/>
          </p:nvPr>
        </p:nvSpPr>
        <p:spPr/>
        <p:txBody>
          <a:bodyPr/>
          <a:lstStyle/>
          <a:p>
            <a:r>
              <a:rPr lang="en-US" altLang="en-US" smtClean="0"/>
              <a:t>The Firm’s Capital Structure</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Other Forms of Dividends</a:t>
            </a:r>
          </a:p>
        </p:txBody>
      </p:sp>
      <p:sp>
        <p:nvSpPr>
          <p:cNvPr id="60419" name="Rectangle 3"/>
          <p:cNvSpPr>
            <a:spLocks noGrp="1" noChangeArrowheads="1"/>
          </p:cNvSpPr>
          <p:nvPr>
            <p:ph type="body" idx="1"/>
          </p:nvPr>
        </p:nvSpPr>
        <p:spPr>
          <a:xfrm>
            <a:off x="457200" y="1803400"/>
            <a:ext cx="8229600" cy="1257300"/>
          </a:xfrm>
        </p:spPr>
        <p:txBody>
          <a:bodyPr/>
          <a:lstStyle/>
          <a:p>
            <a:r>
              <a:rPr lang="en-US" altLang="en-US" smtClean="0"/>
              <a:t>Stock Dividends</a:t>
            </a:r>
          </a:p>
          <a:p>
            <a:endParaRPr lang="en-US" altLang="en-US" smtClean="0"/>
          </a:p>
        </p:txBody>
      </p:sp>
      <p:sp>
        <p:nvSpPr>
          <p:cNvPr id="1377286" name="Text Box 6"/>
          <p:cNvSpPr txBox="1">
            <a:spLocks noChangeArrowheads="1"/>
          </p:cNvSpPr>
          <p:nvPr/>
        </p:nvSpPr>
        <p:spPr bwMode="auto">
          <a:xfrm>
            <a:off x="704850" y="4673600"/>
            <a:ext cx="7734300" cy="1400175"/>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sz="2100"/>
              <a:t>A total of $40,000 ($4 par </a:t>
            </a:r>
            <a:r>
              <a:rPr lang="en-US" altLang="en-US" sz="2000" baseline="10000"/>
              <a:t>x</a:t>
            </a:r>
            <a:r>
              <a:rPr lang="en-US" altLang="en-US" sz="2100"/>
              <a:t> 10,000 shares) is added to common stock. The remaining $110,000 [($15 - $4) </a:t>
            </a:r>
            <a:r>
              <a:rPr lang="en-US" altLang="en-US" sz="2000" baseline="10000"/>
              <a:t>x</a:t>
            </a:r>
            <a:r>
              <a:rPr lang="en-US" altLang="en-US" sz="2100"/>
              <a:t> 10,000 shares] </a:t>
            </a:r>
            <a:br>
              <a:rPr lang="en-US" altLang="en-US" sz="2100"/>
            </a:br>
            <a:r>
              <a:rPr lang="en-US" altLang="en-US" sz="2100"/>
              <a:t>is added to the paid-in-capital in excess of par account. </a:t>
            </a:r>
            <a:br>
              <a:rPr lang="en-US" altLang="en-US" sz="2100"/>
            </a:br>
            <a:r>
              <a:rPr lang="en-US" altLang="en-US" sz="2100"/>
              <a:t>Total stockholders equity has not changed.</a:t>
            </a:r>
          </a:p>
        </p:txBody>
      </p:sp>
      <p:pic>
        <p:nvPicPr>
          <p:cNvPr id="1377288" name="Picture 8"/>
          <p:cNvPicPr>
            <a:picLocks noChangeArrowheads="1"/>
          </p:cNvPicPr>
          <p:nvPr/>
        </p:nvPicPr>
        <p:blipFill>
          <a:blip r:embed="rId2"/>
          <a:srcRect/>
          <a:stretch>
            <a:fillRect/>
          </a:stretch>
        </p:blipFill>
        <p:spPr bwMode="auto">
          <a:xfrm>
            <a:off x="249238" y="2527300"/>
            <a:ext cx="8643937" cy="1968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77288"/>
                                        </p:tgtEl>
                                        <p:attrNameLst>
                                          <p:attrName>style.visibility</p:attrName>
                                        </p:attrNameLst>
                                      </p:cBhvr>
                                      <p:to>
                                        <p:strVal val="visible"/>
                                      </p:to>
                                    </p:set>
                                    <p:animEffect transition="in" filter="wipe(left)">
                                      <p:cBhvr>
                                        <p:cTn id="7" dur="500"/>
                                        <p:tgtEl>
                                          <p:spTgt spid="13772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7286"/>
                                        </p:tgtEl>
                                        <p:attrNameLst>
                                          <p:attrName>style.visibility</p:attrName>
                                        </p:attrNameLst>
                                      </p:cBhvr>
                                      <p:to>
                                        <p:strVal val="visible"/>
                                      </p:to>
                                    </p:set>
                                    <p:animEffect transition="in" filter="wipe(left)">
                                      <p:cBhvr>
                                        <p:cTn id="12" dur="500"/>
                                        <p:tgtEl>
                                          <p:spTgt spid="137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6"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8"/>
          <p:cNvSpPr>
            <a:spLocks noGrp="1" noChangeArrowheads="1"/>
          </p:cNvSpPr>
          <p:nvPr>
            <p:ph type="title"/>
          </p:nvPr>
        </p:nvSpPr>
        <p:spPr/>
        <p:txBody>
          <a:bodyPr/>
          <a:lstStyle/>
          <a:p>
            <a:r>
              <a:rPr lang="en-US" altLang="en-US" smtClean="0"/>
              <a:t>Other Forms of Dividends</a:t>
            </a:r>
          </a:p>
        </p:txBody>
      </p:sp>
      <p:sp>
        <p:nvSpPr>
          <p:cNvPr id="61443" name="Rectangle 1029"/>
          <p:cNvSpPr>
            <a:spLocks noGrp="1" noChangeArrowheads="1"/>
          </p:cNvSpPr>
          <p:nvPr>
            <p:ph type="body" idx="1"/>
          </p:nvPr>
        </p:nvSpPr>
        <p:spPr>
          <a:xfrm>
            <a:off x="457200" y="1803400"/>
            <a:ext cx="8382000" cy="4406900"/>
          </a:xfrm>
        </p:spPr>
        <p:txBody>
          <a:bodyPr/>
          <a:lstStyle/>
          <a:p>
            <a:r>
              <a:rPr lang="en-US" altLang="en-US" smtClean="0"/>
              <a:t>Stock Dividends</a:t>
            </a:r>
          </a:p>
          <a:p>
            <a:pPr lvl="1"/>
            <a:r>
              <a:rPr lang="en-US" altLang="en-US" smtClean="0"/>
              <a:t>From a shareholder’s perspective, stock dividends result in a dilution of shares owned.</a:t>
            </a:r>
          </a:p>
          <a:p>
            <a:pPr lvl="1"/>
            <a:r>
              <a:rPr lang="en-US" altLang="en-US" smtClean="0"/>
              <a:t>For example, assume a stockholder owned 100 shares at $20/share ($2,000 total) before a stock dividend.</a:t>
            </a:r>
          </a:p>
          <a:p>
            <a:pPr lvl="1"/>
            <a:r>
              <a:rPr lang="en-US" altLang="en-US" smtClean="0"/>
              <a:t>If the firm declares a 10% stock dividend, the shareholder will have 110 shares of stock. However, the total value of her shares will still be $2,000.</a:t>
            </a:r>
          </a:p>
          <a:p>
            <a:pPr lvl="1"/>
            <a:r>
              <a:rPr lang="en-US" altLang="en-US" smtClean="0"/>
              <a:t>Therefore, the value of her share must have fallen </a:t>
            </a:r>
            <a:br>
              <a:rPr lang="en-US" altLang="en-US" smtClean="0"/>
            </a:br>
            <a:r>
              <a:rPr lang="en-US" altLang="en-US" smtClean="0"/>
              <a:t>to $18.18/share ($2,000/110).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altLang="en-US" smtClean="0"/>
              <a:t>Other Forms of Dividends</a:t>
            </a:r>
          </a:p>
        </p:txBody>
      </p:sp>
      <p:sp>
        <p:nvSpPr>
          <p:cNvPr id="1379333" name="Rectangle 5"/>
          <p:cNvSpPr>
            <a:spLocks noGrp="1" noChangeArrowheads="1"/>
          </p:cNvSpPr>
          <p:nvPr>
            <p:ph type="body" idx="1"/>
          </p:nvPr>
        </p:nvSpPr>
        <p:spPr/>
        <p:txBody>
          <a:bodyPr/>
          <a:lstStyle/>
          <a:p>
            <a:r>
              <a:rPr lang="en-US" altLang="en-US" smtClean="0"/>
              <a:t>Disadvantages of stock dividends include:</a:t>
            </a:r>
          </a:p>
          <a:p>
            <a:pPr lvl="1"/>
            <a:r>
              <a:rPr lang="en-US" altLang="en-US" smtClean="0"/>
              <a:t>The cost of issuing the new shares.</a:t>
            </a:r>
          </a:p>
          <a:p>
            <a:pPr lvl="1"/>
            <a:r>
              <a:rPr lang="en-US" altLang="en-US" smtClean="0"/>
              <a:t>Taxes and listing fees on the new shares.</a:t>
            </a:r>
          </a:p>
          <a:p>
            <a:pPr lvl="1"/>
            <a:r>
              <a:rPr lang="en-US" altLang="en-US" smtClean="0"/>
              <a:t>Other recording costs.</a:t>
            </a:r>
          </a:p>
          <a:p>
            <a:r>
              <a:rPr lang="en-US" altLang="en-US" smtClean="0"/>
              <a:t>Advantages of stock dividends include:</a:t>
            </a:r>
          </a:p>
          <a:p>
            <a:pPr lvl="1"/>
            <a:r>
              <a:rPr lang="en-US" altLang="en-US" smtClean="0"/>
              <a:t>The company conserves needed cash.</a:t>
            </a:r>
          </a:p>
          <a:p>
            <a:pPr lvl="1"/>
            <a:r>
              <a:rPr lang="en-US" altLang="en-US" smtClean="0"/>
              <a:t>Signaling effect to the shareholders that the firm </a:t>
            </a:r>
            <a:br>
              <a:rPr lang="en-US" altLang="en-US" smtClean="0"/>
            </a:br>
            <a:r>
              <a:rPr lang="en-US" altLang="en-US" smtClean="0"/>
              <a:t>is retaining cash because of lucrative investment opportunities.  </a:t>
            </a:r>
          </a:p>
          <a:p>
            <a:pPr lvl="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9333">
                                            <p:txEl>
                                              <p:pRg st="0" end="0"/>
                                            </p:txEl>
                                          </p:spTgt>
                                        </p:tgtEl>
                                        <p:attrNameLst>
                                          <p:attrName>style.visibility</p:attrName>
                                        </p:attrNameLst>
                                      </p:cBhvr>
                                      <p:to>
                                        <p:strVal val="visible"/>
                                      </p:to>
                                    </p:set>
                                    <p:animEffect transition="in" filter="wipe(left)">
                                      <p:cBhvr>
                                        <p:cTn id="7" dur="500"/>
                                        <p:tgtEl>
                                          <p:spTgt spid="1379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9333">
                                            <p:txEl>
                                              <p:pRg st="1" end="1"/>
                                            </p:txEl>
                                          </p:spTgt>
                                        </p:tgtEl>
                                        <p:attrNameLst>
                                          <p:attrName>style.visibility</p:attrName>
                                        </p:attrNameLst>
                                      </p:cBhvr>
                                      <p:to>
                                        <p:strVal val="visible"/>
                                      </p:to>
                                    </p:set>
                                    <p:animEffect transition="in" filter="wipe(left)">
                                      <p:cBhvr>
                                        <p:cTn id="12" dur="500"/>
                                        <p:tgtEl>
                                          <p:spTgt spid="1379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9333">
                                            <p:txEl>
                                              <p:pRg st="2" end="2"/>
                                            </p:txEl>
                                          </p:spTgt>
                                        </p:tgtEl>
                                        <p:attrNameLst>
                                          <p:attrName>style.visibility</p:attrName>
                                        </p:attrNameLst>
                                      </p:cBhvr>
                                      <p:to>
                                        <p:strVal val="visible"/>
                                      </p:to>
                                    </p:set>
                                    <p:animEffect transition="in" filter="wipe(left)">
                                      <p:cBhvr>
                                        <p:cTn id="17" dur="500"/>
                                        <p:tgtEl>
                                          <p:spTgt spid="13793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9333">
                                            <p:txEl>
                                              <p:pRg st="3" end="3"/>
                                            </p:txEl>
                                          </p:spTgt>
                                        </p:tgtEl>
                                        <p:attrNameLst>
                                          <p:attrName>style.visibility</p:attrName>
                                        </p:attrNameLst>
                                      </p:cBhvr>
                                      <p:to>
                                        <p:strVal val="visible"/>
                                      </p:to>
                                    </p:set>
                                    <p:animEffect transition="in" filter="wipe(left)">
                                      <p:cBhvr>
                                        <p:cTn id="22" dur="500"/>
                                        <p:tgtEl>
                                          <p:spTgt spid="13793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9333">
                                            <p:txEl>
                                              <p:pRg st="4" end="4"/>
                                            </p:txEl>
                                          </p:spTgt>
                                        </p:tgtEl>
                                        <p:attrNameLst>
                                          <p:attrName>style.visibility</p:attrName>
                                        </p:attrNameLst>
                                      </p:cBhvr>
                                      <p:to>
                                        <p:strVal val="visible"/>
                                      </p:to>
                                    </p:set>
                                    <p:animEffect transition="in" filter="wipe(left)">
                                      <p:cBhvr>
                                        <p:cTn id="27" dur="500"/>
                                        <p:tgtEl>
                                          <p:spTgt spid="13793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9333">
                                            <p:txEl>
                                              <p:pRg st="5" end="5"/>
                                            </p:txEl>
                                          </p:spTgt>
                                        </p:tgtEl>
                                        <p:attrNameLst>
                                          <p:attrName>style.visibility</p:attrName>
                                        </p:attrNameLst>
                                      </p:cBhvr>
                                      <p:to>
                                        <p:strVal val="visible"/>
                                      </p:to>
                                    </p:set>
                                    <p:animEffect transition="in" filter="wipe(left)">
                                      <p:cBhvr>
                                        <p:cTn id="32" dur="500"/>
                                        <p:tgtEl>
                                          <p:spTgt spid="13793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9333">
                                            <p:txEl>
                                              <p:pRg st="6" end="6"/>
                                            </p:txEl>
                                          </p:spTgt>
                                        </p:tgtEl>
                                        <p:attrNameLst>
                                          <p:attrName>style.visibility</p:attrName>
                                        </p:attrNameLst>
                                      </p:cBhvr>
                                      <p:to>
                                        <p:strVal val="visible"/>
                                      </p:to>
                                    </p:set>
                                    <p:animEffect transition="in" filter="wipe(left)">
                                      <p:cBhvr>
                                        <p:cTn id="37" dur="500"/>
                                        <p:tgtEl>
                                          <p:spTgt spid="13793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8"/>
          <p:cNvSpPr>
            <a:spLocks noGrp="1" noChangeArrowheads="1"/>
          </p:cNvSpPr>
          <p:nvPr>
            <p:ph type="title"/>
          </p:nvPr>
        </p:nvSpPr>
        <p:spPr/>
        <p:txBody>
          <a:bodyPr/>
          <a:lstStyle/>
          <a:p>
            <a:r>
              <a:rPr lang="en-US" altLang="en-US" smtClean="0"/>
              <a:t>Other Forms of Dividends</a:t>
            </a:r>
          </a:p>
        </p:txBody>
      </p:sp>
      <p:sp>
        <p:nvSpPr>
          <p:cNvPr id="63491" name="Rectangle 1029"/>
          <p:cNvSpPr>
            <a:spLocks noGrp="1" noChangeArrowheads="1"/>
          </p:cNvSpPr>
          <p:nvPr>
            <p:ph type="body" idx="1"/>
          </p:nvPr>
        </p:nvSpPr>
        <p:spPr>
          <a:xfrm>
            <a:off x="457200" y="1803400"/>
            <a:ext cx="8420100" cy="4406900"/>
          </a:xfrm>
        </p:spPr>
        <p:txBody>
          <a:bodyPr/>
          <a:lstStyle/>
          <a:p>
            <a:r>
              <a:rPr lang="en-US" altLang="en-US" smtClean="0"/>
              <a:t>Stock Split</a:t>
            </a:r>
          </a:p>
          <a:p>
            <a:pPr lvl="1">
              <a:spcBef>
                <a:spcPct val="35000"/>
              </a:spcBef>
            </a:pPr>
            <a:r>
              <a:rPr lang="en-US" altLang="en-US" smtClean="0"/>
              <a:t>A </a:t>
            </a:r>
            <a:r>
              <a:rPr lang="en-US" altLang="en-US" smtClean="0">
                <a:solidFill>
                  <a:srgbClr val="0089CA"/>
                </a:solidFill>
              </a:rPr>
              <a:t>stock split</a:t>
            </a:r>
            <a:r>
              <a:rPr lang="en-US" altLang="en-US" smtClean="0"/>
              <a:t> is a recapitalization that affects the number of shares outstanding, par value, earnings </a:t>
            </a:r>
            <a:br>
              <a:rPr lang="en-US" altLang="en-US" smtClean="0"/>
            </a:br>
            <a:r>
              <a:rPr lang="en-US" altLang="en-US" smtClean="0"/>
              <a:t>per share, and market price.</a:t>
            </a:r>
          </a:p>
          <a:p>
            <a:pPr lvl="1">
              <a:spcBef>
                <a:spcPct val="35000"/>
              </a:spcBef>
            </a:pPr>
            <a:r>
              <a:rPr lang="en-US" altLang="en-US" smtClean="0"/>
              <a:t>The rationale for a stock split is that it lowers the price of the stock and makes it more attractive to individual investors.</a:t>
            </a:r>
          </a:p>
          <a:p>
            <a:pPr lvl="1">
              <a:spcBef>
                <a:spcPct val="35000"/>
              </a:spcBef>
            </a:pPr>
            <a:r>
              <a:rPr lang="en-US" altLang="en-US" smtClean="0"/>
              <a:t>For example, assume a share of stock is currently selling for $135 and splits 3 for 2.</a:t>
            </a:r>
          </a:p>
          <a:p>
            <a:pPr lvl="1">
              <a:spcBef>
                <a:spcPct val="35000"/>
              </a:spcBef>
            </a:pPr>
            <a:r>
              <a:rPr lang="en-US" altLang="en-US" smtClean="0"/>
              <a:t>The new share price will be equal to 2/3 </a:t>
            </a:r>
            <a:r>
              <a:rPr lang="en-US" altLang="en-US" baseline="10000" smtClean="0"/>
              <a:t>x</a:t>
            </a:r>
            <a:r>
              <a:rPr lang="en-US" altLang="en-US" smtClean="0"/>
              <a:t> $135, or $90.  </a:t>
            </a:r>
          </a:p>
          <a:p>
            <a:endParaRPr lang="en-US" altLang="en-US" smtClean="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altLang="en-US" smtClean="0"/>
              <a:t>Other Forms of Dividends</a:t>
            </a:r>
          </a:p>
        </p:txBody>
      </p:sp>
      <p:sp>
        <p:nvSpPr>
          <p:cNvPr id="64515" name="Rectangle 5"/>
          <p:cNvSpPr>
            <a:spLocks noGrp="1" noChangeArrowheads="1"/>
          </p:cNvSpPr>
          <p:nvPr>
            <p:ph type="body" idx="1"/>
          </p:nvPr>
        </p:nvSpPr>
        <p:spPr>
          <a:xfrm>
            <a:off x="457200" y="1803400"/>
            <a:ext cx="8356600" cy="4406900"/>
          </a:xfrm>
        </p:spPr>
        <p:txBody>
          <a:bodyPr/>
          <a:lstStyle/>
          <a:p>
            <a:pPr>
              <a:tabLst>
                <a:tab pos="1371600" algn="l"/>
              </a:tabLst>
            </a:pPr>
            <a:r>
              <a:rPr lang="en-US" altLang="en-US" smtClean="0"/>
              <a:t>Stock Split</a:t>
            </a:r>
          </a:p>
          <a:p>
            <a:pPr lvl="1">
              <a:tabLst>
                <a:tab pos="1371600" algn="l"/>
              </a:tabLst>
            </a:pPr>
            <a:r>
              <a:rPr lang="en-US" altLang="en-US" smtClean="0"/>
              <a:t>Continuing with the example, assume that the investor held 100 shares before the split with a total value </a:t>
            </a:r>
            <a:br>
              <a:rPr lang="en-US" altLang="en-US" smtClean="0"/>
            </a:br>
            <a:r>
              <a:rPr lang="en-US" altLang="en-US" smtClean="0"/>
              <a:t>of $13,500.</a:t>
            </a:r>
          </a:p>
          <a:p>
            <a:pPr lvl="1">
              <a:lnSpc>
                <a:spcPct val="110000"/>
              </a:lnSpc>
              <a:tabLst>
                <a:tab pos="1371600" algn="l"/>
              </a:tabLst>
            </a:pPr>
            <a:r>
              <a:rPr lang="en-US" altLang="en-US" smtClean="0"/>
              <a:t>After the split, the shareholder will hold:</a:t>
            </a:r>
            <a:br>
              <a:rPr lang="en-US" altLang="en-US" smtClean="0"/>
            </a:br>
            <a:r>
              <a:rPr lang="en-US" altLang="en-US" smtClean="0"/>
              <a:t>	$13,500/$90 = 150 shares worth $90 each</a:t>
            </a:r>
          </a:p>
          <a:p>
            <a:pPr>
              <a:tabLst>
                <a:tab pos="1371600" algn="l"/>
              </a:tabLst>
            </a:pPr>
            <a:endParaRPr lang="en-US" altLang="en-US"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6"/>
          <p:cNvSpPr>
            <a:spLocks noGrp="1" noChangeArrowheads="1"/>
          </p:cNvSpPr>
          <p:nvPr>
            <p:ph type="title"/>
          </p:nvPr>
        </p:nvSpPr>
        <p:spPr/>
        <p:txBody>
          <a:bodyPr/>
          <a:lstStyle/>
          <a:p>
            <a:r>
              <a:rPr lang="en-US" altLang="en-US" smtClean="0"/>
              <a:t>Other Forms of Dividends</a:t>
            </a:r>
          </a:p>
        </p:txBody>
      </p:sp>
      <p:sp>
        <p:nvSpPr>
          <p:cNvPr id="1382407" name="Rectangle 7"/>
          <p:cNvSpPr>
            <a:spLocks noGrp="1" noChangeArrowheads="1"/>
          </p:cNvSpPr>
          <p:nvPr>
            <p:ph type="body" idx="1"/>
          </p:nvPr>
        </p:nvSpPr>
        <p:spPr>
          <a:xfrm>
            <a:off x="457200" y="1803400"/>
            <a:ext cx="8229600" cy="3060700"/>
          </a:xfrm>
        </p:spPr>
        <p:txBody>
          <a:bodyPr/>
          <a:lstStyle/>
          <a:p>
            <a:pPr>
              <a:lnSpc>
                <a:spcPct val="90000"/>
              </a:lnSpc>
              <a:spcBef>
                <a:spcPct val="30000"/>
              </a:spcBef>
            </a:pPr>
            <a:r>
              <a:rPr lang="en-US" altLang="en-US" smtClean="0"/>
              <a:t>Stock Split</a:t>
            </a:r>
          </a:p>
          <a:p>
            <a:pPr lvl="1">
              <a:lnSpc>
                <a:spcPct val="90000"/>
              </a:lnSpc>
              <a:spcBef>
                <a:spcPct val="30000"/>
              </a:spcBef>
            </a:pPr>
            <a:r>
              <a:rPr lang="en-US" altLang="en-US" smtClean="0"/>
              <a:t>A </a:t>
            </a:r>
            <a:r>
              <a:rPr lang="en-US" altLang="en-US" smtClean="0">
                <a:solidFill>
                  <a:srgbClr val="0089CA"/>
                </a:solidFill>
              </a:rPr>
              <a:t>reverse stock split</a:t>
            </a:r>
            <a:r>
              <a:rPr lang="en-US" altLang="en-US" smtClean="0"/>
              <a:t> reduces the number of shares outstanding and raises stock price—the opposite </a:t>
            </a:r>
            <a:br>
              <a:rPr lang="en-US" altLang="en-US" smtClean="0"/>
            </a:br>
            <a:r>
              <a:rPr lang="en-US" altLang="en-US" smtClean="0"/>
              <a:t>of a stock split.</a:t>
            </a:r>
          </a:p>
          <a:p>
            <a:pPr lvl="1">
              <a:lnSpc>
                <a:spcPct val="90000"/>
              </a:lnSpc>
              <a:spcBef>
                <a:spcPct val="30000"/>
              </a:spcBef>
            </a:pPr>
            <a:r>
              <a:rPr lang="en-US" altLang="en-US" smtClean="0"/>
              <a:t>The rationale for a reverse stock split is to add respectability to the stock and convey the meaning that it isn’t a junk stock.</a:t>
            </a:r>
          </a:p>
        </p:txBody>
      </p:sp>
      <p:sp>
        <p:nvSpPr>
          <p:cNvPr id="1382408" name="Rectangle 8"/>
          <p:cNvSpPr>
            <a:spLocks noChangeArrowheads="1"/>
          </p:cNvSpPr>
          <p:nvPr/>
        </p:nvSpPr>
        <p:spPr bwMode="auto">
          <a:xfrm>
            <a:off x="1443038" y="4554538"/>
            <a:ext cx="6257925" cy="1855787"/>
          </a:xfrm>
          <a:prstGeom prst="rect">
            <a:avLst/>
          </a:prstGeom>
          <a:solidFill>
            <a:srgbClr val="FFF0D1"/>
          </a:solidFill>
          <a:ln w="25400">
            <a:solidFill>
              <a:schemeClr val="tx1"/>
            </a:solidFill>
            <a:miter lim="800000"/>
            <a:headEnd type="none" w="sm" len="sm"/>
            <a:tailEnd type="none" w="sm" len="sm"/>
          </a:ln>
        </p:spPr>
        <p:txBody>
          <a:bodyPr tIns="91440" bIns="91440" anchor="ctr">
            <a:spAutoFit/>
          </a:bodyPr>
          <a:lstStyle/>
          <a:p>
            <a:pPr marL="114300" lvl="1" algn="l">
              <a:lnSpc>
                <a:spcPct val="100000"/>
              </a:lnSpc>
              <a:spcBef>
                <a:spcPct val="40000"/>
              </a:spcBef>
            </a:pPr>
            <a:r>
              <a:rPr lang="en-US" altLang="en-US" sz="2000"/>
              <a:t>Research on both stock splits and stock dividends generally supports the theory that they do not affect the value of shares.</a:t>
            </a:r>
          </a:p>
          <a:p>
            <a:pPr marL="114300" lvl="1" algn="l">
              <a:lnSpc>
                <a:spcPct val="100000"/>
              </a:lnSpc>
              <a:spcBef>
                <a:spcPct val="40000"/>
              </a:spcBef>
            </a:pPr>
            <a:r>
              <a:rPr lang="en-US" altLang="en-US" sz="2000"/>
              <a:t>They are often used, however, to send a signal</a:t>
            </a:r>
            <a:br>
              <a:rPr lang="en-US" altLang="en-US" sz="2000"/>
            </a:br>
            <a:r>
              <a:rPr lang="en-US" altLang="en-US" sz="2000"/>
              <a:t>to investors that good things are going to happen.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07">
                                            <p:txEl>
                                              <p:pRg st="0" end="0"/>
                                            </p:txEl>
                                          </p:spTgt>
                                        </p:tgtEl>
                                        <p:attrNameLst>
                                          <p:attrName>style.visibility</p:attrName>
                                        </p:attrNameLst>
                                      </p:cBhvr>
                                      <p:to>
                                        <p:strVal val="visible"/>
                                      </p:to>
                                    </p:set>
                                    <p:animEffect transition="in" filter="wipe(left)">
                                      <p:cBhvr>
                                        <p:cTn id="7" dur="500"/>
                                        <p:tgtEl>
                                          <p:spTgt spid="1382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07">
                                            <p:txEl>
                                              <p:pRg st="1" end="1"/>
                                            </p:txEl>
                                          </p:spTgt>
                                        </p:tgtEl>
                                        <p:attrNameLst>
                                          <p:attrName>style.visibility</p:attrName>
                                        </p:attrNameLst>
                                      </p:cBhvr>
                                      <p:to>
                                        <p:strVal val="visible"/>
                                      </p:to>
                                    </p:set>
                                    <p:animEffect transition="in" filter="wipe(left)">
                                      <p:cBhvr>
                                        <p:cTn id="12" dur="500"/>
                                        <p:tgtEl>
                                          <p:spTgt spid="13824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07">
                                            <p:txEl>
                                              <p:pRg st="2" end="2"/>
                                            </p:txEl>
                                          </p:spTgt>
                                        </p:tgtEl>
                                        <p:attrNameLst>
                                          <p:attrName>style.visibility</p:attrName>
                                        </p:attrNameLst>
                                      </p:cBhvr>
                                      <p:to>
                                        <p:strVal val="visible"/>
                                      </p:to>
                                    </p:set>
                                    <p:animEffect transition="in" filter="wipe(left)">
                                      <p:cBhvr>
                                        <p:cTn id="17" dur="500"/>
                                        <p:tgtEl>
                                          <p:spTgt spid="13824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08"/>
                                        </p:tgtEl>
                                        <p:attrNameLst>
                                          <p:attrName>style.visibility</p:attrName>
                                        </p:attrNameLst>
                                      </p:cBhvr>
                                      <p:to>
                                        <p:strVal val="visible"/>
                                      </p:to>
                                    </p:set>
                                    <p:animEffect transition="in" filter="wipe(left)">
                                      <p:cBhvr>
                                        <p:cTn id="22" dur="500"/>
                                        <p:tgtEl>
                                          <p:spTgt spid="138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7" grpId="0" build="p" bldLvl="2" autoUpdateAnimBg="0"/>
      <p:bldP spid="138240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r>
              <a:rPr lang="en-US" altLang="en-US" smtClean="0"/>
              <a:t>Other Forms of Dividends</a:t>
            </a:r>
          </a:p>
        </p:txBody>
      </p:sp>
      <p:sp>
        <p:nvSpPr>
          <p:cNvPr id="66563" name="Rectangle 6"/>
          <p:cNvSpPr>
            <a:spLocks noGrp="1" noChangeArrowheads="1"/>
          </p:cNvSpPr>
          <p:nvPr>
            <p:ph type="body" idx="1"/>
          </p:nvPr>
        </p:nvSpPr>
        <p:spPr/>
        <p:txBody>
          <a:bodyPr/>
          <a:lstStyle/>
          <a:p>
            <a:pPr>
              <a:lnSpc>
                <a:spcPct val="95000"/>
              </a:lnSpc>
              <a:spcBef>
                <a:spcPct val="30000"/>
              </a:spcBef>
            </a:pPr>
            <a:r>
              <a:rPr lang="en-US" altLang="en-US" sz="2000" smtClean="0"/>
              <a:t>Not only do stock splits leave the market value of shareholders unaffected, but they also have little affect from an accounting standpoint as this 2-for-1 split demonstrates.</a:t>
            </a:r>
            <a:endParaRPr lang="en-US" altLang="en-US" smtClean="0"/>
          </a:p>
          <a:p>
            <a:pPr>
              <a:lnSpc>
                <a:spcPct val="95000"/>
              </a:lnSpc>
              <a:spcBef>
                <a:spcPct val="30000"/>
              </a:spcBef>
            </a:pPr>
            <a:endParaRPr lang="en-US" altLang="en-US" smtClean="0"/>
          </a:p>
        </p:txBody>
      </p:sp>
      <p:pic>
        <p:nvPicPr>
          <p:cNvPr id="66564" name="Picture 9"/>
          <p:cNvPicPr>
            <a:picLocks noChangeArrowheads="1"/>
          </p:cNvPicPr>
          <p:nvPr/>
        </p:nvPicPr>
        <p:blipFill>
          <a:blip r:embed="rId2"/>
          <a:srcRect/>
          <a:stretch>
            <a:fillRect/>
          </a:stretch>
        </p:blipFill>
        <p:spPr bwMode="auto">
          <a:xfrm>
            <a:off x="1473200" y="2803525"/>
            <a:ext cx="6197600" cy="3438525"/>
          </a:xfrm>
          <a:prstGeom prst="rect">
            <a:avLst/>
          </a:prstGeom>
          <a:noFill/>
          <a:ln w="12700">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r>
              <a:rPr lang="en-US" altLang="en-US" smtClean="0"/>
              <a:t>Other Forms of Dividends</a:t>
            </a:r>
          </a:p>
        </p:txBody>
      </p:sp>
      <p:sp>
        <p:nvSpPr>
          <p:cNvPr id="67587" name="Rectangle 6"/>
          <p:cNvSpPr>
            <a:spLocks noGrp="1" noChangeArrowheads="1"/>
          </p:cNvSpPr>
          <p:nvPr>
            <p:ph type="body" idx="1"/>
          </p:nvPr>
        </p:nvSpPr>
        <p:spPr/>
        <p:txBody>
          <a:bodyPr/>
          <a:lstStyle/>
          <a:p>
            <a:r>
              <a:rPr lang="en-US" altLang="en-US" smtClean="0"/>
              <a:t>Stock Repurchases</a:t>
            </a:r>
          </a:p>
          <a:p>
            <a:pPr lvl="1"/>
            <a:r>
              <a:rPr lang="en-US" altLang="en-US" smtClean="0">
                <a:solidFill>
                  <a:srgbClr val="0089CA"/>
                </a:solidFill>
              </a:rPr>
              <a:t>Stock repurchase</a:t>
            </a:r>
            <a:r>
              <a:rPr lang="en-US" altLang="en-US" smtClean="0"/>
              <a:t>: The purchasing and retiring </a:t>
            </a:r>
            <a:br>
              <a:rPr lang="en-US" altLang="en-US" smtClean="0"/>
            </a:br>
            <a:r>
              <a:rPr lang="en-US" altLang="en-US" smtClean="0"/>
              <a:t>of stock by the issuing corporation.</a:t>
            </a:r>
          </a:p>
          <a:p>
            <a:pPr lvl="1"/>
            <a:r>
              <a:rPr lang="en-US" altLang="en-US" smtClean="0"/>
              <a:t>A repurchase is a partial liquidation since it decreases the number of shares outstanding.</a:t>
            </a:r>
          </a:p>
          <a:p>
            <a:pPr lvl="1"/>
            <a:r>
              <a:rPr lang="en-US" altLang="en-US" smtClean="0"/>
              <a:t>It may also be thought of as an alternative </a:t>
            </a:r>
            <a:br>
              <a:rPr lang="en-US" altLang="en-US" smtClean="0"/>
            </a:br>
            <a:r>
              <a:rPr lang="en-US" altLang="en-US" smtClean="0"/>
              <a:t>to cash dividends.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r>
              <a:rPr lang="en-US" altLang="en-US" smtClean="0"/>
              <a:t>Other Forms of Dividends</a:t>
            </a:r>
          </a:p>
        </p:txBody>
      </p:sp>
      <p:sp>
        <p:nvSpPr>
          <p:cNvPr id="68611" name="Rectangle 5"/>
          <p:cNvSpPr>
            <a:spLocks noGrp="1" noChangeArrowheads="1"/>
          </p:cNvSpPr>
          <p:nvPr>
            <p:ph type="body" idx="1"/>
          </p:nvPr>
        </p:nvSpPr>
        <p:spPr/>
        <p:txBody>
          <a:bodyPr/>
          <a:lstStyle/>
          <a:p>
            <a:r>
              <a:rPr lang="en-US" altLang="en-US" smtClean="0"/>
              <a:t>Alternative Reasons for Stock Repurchases</a:t>
            </a:r>
          </a:p>
          <a:p>
            <a:pPr lvl="1"/>
            <a:r>
              <a:rPr lang="en-US" altLang="en-US" smtClean="0"/>
              <a:t>To use the shares for another purpose</a:t>
            </a:r>
          </a:p>
          <a:p>
            <a:pPr lvl="1"/>
            <a:r>
              <a:rPr lang="en-US" altLang="en-US" smtClean="0"/>
              <a:t>To alter the firm’s capital structure</a:t>
            </a:r>
          </a:p>
          <a:p>
            <a:pPr lvl="1"/>
            <a:r>
              <a:rPr lang="en-US" altLang="en-US" smtClean="0"/>
              <a:t>To increase EPS and ROE resulting in a higher 	market price</a:t>
            </a:r>
          </a:p>
          <a:p>
            <a:pPr lvl="1"/>
            <a:r>
              <a:rPr lang="en-US" altLang="en-US" smtClean="0"/>
              <a:t>To reduce the chance of a hostile takeover</a:t>
            </a:r>
          </a:p>
          <a:p>
            <a:pPr lvl="1"/>
            <a:endParaRPr lang="en-US" alt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69635"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69636"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13</a:t>
            </a:r>
            <a:endParaRPr lang="en-US" altLang="en-US">
              <a:solidFill>
                <a:srgbClr val="A694BA"/>
              </a:solidFill>
            </a:endParaRPr>
          </a:p>
        </p:txBody>
      </p:sp>
      <p:sp>
        <p:nvSpPr>
          <p:cNvPr id="69637"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69638" name="Text Box 6"/>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lgn="l">
              <a:lnSpc>
                <a:spcPct val="100000"/>
              </a:lnSpc>
            </a:pPr>
            <a:r>
              <a:rPr lang="en-US" altLang="en-US" sz="4400"/>
              <a:t>End of Chapter</a:t>
            </a:r>
          </a:p>
        </p:txBody>
      </p:sp>
      <p:grpSp>
        <p:nvGrpSpPr>
          <p:cNvPr id="2" name="Group 7"/>
          <p:cNvGrpSpPr>
            <a:grpSpLocks/>
          </p:cNvGrpSpPr>
          <p:nvPr/>
        </p:nvGrpSpPr>
        <p:grpSpPr bwMode="auto">
          <a:xfrm>
            <a:off x="3644900" y="142875"/>
            <a:ext cx="5284788" cy="1331913"/>
            <a:chOff x="2296" y="114"/>
            <a:chExt cx="3329" cy="839"/>
          </a:xfrm>
        </p:grpSpPr>
        <p:sp>
          <p:nvSpPr>
            <p:cNvPr id="69641" name="Rectangle 8"/>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69642" name="Rectangle 9"/>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69640" name="Picture 10"/>
          <p:cNvPicPr>
            <a:picLocks noChangeArrowheads="1"/>
          </p:cNvPicPr>
          <p:nvPr/>
        </p:nvPicPr>
        <p:blipFill>
          <a:blip r:embed="rId2"/>
          <a:srcRect/>
          <a:stretch>
            <a:fillRect/>
          </a:stretch>
        </p:blipFill>
        <p:spPr bwMode="auto">
          <a:xfrm>
            <a:off x="5033963" y="1790700"/>
            <a:ext cx="4110037" cy="4613275"/>
          </a:xfrm>
          <a:prstGeom prst="rect">
            <a:avLst/>
          </a:prstGeom>
          <a:noFill/>
          <a:ln w="12700">
            <a:noFill/>
            <a:miter lim="800000"/>
            <a:headEnd/>
            <a:tailEnd/>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p:txBody>
          <a:bodyPr/>
          <a:lstStyle/>
          <a:p>
            <a:r>
              <a:rPr lang="en-US" altLang="en-US" smtClean="0"/>
              <a:t>The Firm’s Capital Structure</a:t>
            </a:r>
          </a:p>
        </p:txBody>
      </p:sp>
      <p:sp>
        <p:nvSpPr>
          <p:cNvPr id="6147" name="Rectangle 8"/>
          <p:cNvSpPr>
            <a:spLocks noGrp="1" noChangeArrowheads="1"/>
          </p:cNvSpPr>
          <p:nvPr>
            <p:ph type="body" idx="1"/>
          </p:nvPr>
        </p:nvSpPr>
        <p:spPr/>
        <p:txBody>
          <a:bodyPr/>
          <a:lstStyle/>
          <a:p>
            <a:r>
              <a:rPr lang="en-US" altLang="en-US" sz="2400" smtClean="0"/>
              <a:t>According to finance theory, firms possess a </a:t>
            </a:r>
            <a:r>
              <a:rPr lang="en-US" altLang="en-US" sz="2400" smtClean="0">
                <a:solidFill>
                  <a:srgbClr val="0089CA"/>
                </a:solidFill>
              </a:rPr>
              <a:t>target capital structure</a:t>
            </a:r>
            <a:r>
              <a:rPr lang="en-US" altLang="en-US" sz="2400" smtClean="0"/>
              <a:t> that will minimize their cost of capital.</a:t>
            </a:r>
          </a:p>
          <a:p>
            <a:r>
              <a:rPr lang="en-US" altLang="en-US" sz="2400" smtClean="0"/>
              <a:t>Unfortunately, theory can not yet provide financial managers with a specific methodology to help </a:t>
            </a:r>
            <a:br>
              <a:rPr lang="en-US" altLang="en-US" sz="2400" smtClean="0"/>
            </a:br>
            <a:r>
              <a:rPr lang="en-US" altLang="en-US" sz="2400" smtClean="0"/>
              <a:t>them determine what their firm’s optimal capital </a:t>
            </a:r>
            <a:br>
              <a:rPr lang="en-US" altLang="en-US" sz="2400" smtClean="0"/>
            </a:br>
            <a:r>
              <a:rPr lang="en-US" altLang="en-US" sz="2400" smtClean="0"/>
              <a:t>structure might be.</a:t>
            </a:r>
          </a:p>
          <a:p>
            <a:r>
              <a:rPr lang="en-US" altLang="en-US" sz="2400" smtClean="0"/>
              <a:t>Theoretically, however, a firm’s </a:t>
            </a:r>
            <a:r>
              <a:rPr lang="en-US" altLang="en-US" sz="2400" smtClean="0">
                <a:solidFill>
                  <a:srgbClr val="0089CA"/>
                </a:solidFill>
              </a:rPr>
              <a:t>optimal capital </a:t>
            </a:r>
            <a:br>
              <a:rPr lang="en-US" altLang="en-US" sz="2400" smtClean="0">
                <a:solidFill>
                  <a:srgbClr val="0089CA"/>
                </a:solidFill>
              </a:rPr>
            </a:br>
            <a:r>
              <a:rPr lang="en-US" altLang="en-US" sz="2400" smtClean="0">
                <a:solidFill>
                  <a:srgbClr val="0089CA"/>
                </a:solidFill>
              </a:rPr>
              <a:t>structure</a:t>
            </a:r>
            <a:r>
              <a:rPr lang="en-US" altLang="en-US" sz="2400" smtClean="0"/>
              <a:t> will just balance the benefits of debt </a:t>
            </a:r>
            <a:br>
              <a:rPr lang="en-US" altLang="en-US" sz="2400" smtClean="0"/>
            </a:br>
            <a:r>
              <a:rPr lang="en-US" altLang="en-US" sz="2400" smtClean="0"/>
              <a:t>financing against its costs.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70</a:t>
            </a:fld>
            <a:endParaRPr lang="en-US"/>
          </a:p>
        </p:txBody>
      </p:sp>
    </p:spTree>
    <p:extLst>
      <p:ext uri="{BB962C8B-B14F-4D97-AF65-F5344CB8AC3E}">
        <p14:creationId xmlns:p14="http://schemas.microsoft.com/office/powerpoint/2010/main" val="385899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r>
              <a:rPr lang="en-US" altLang="en-US" smtClean="0"/>
              <a:t>The Firm’s Capital Structure</a:t>
            </a:r>
          </a:p>
        </p:txBody>
      </p:sp>
      <p:sp>
        <p:nvSpPr>
          <p:cNvPr id="7171" name="Rectangle 8"/>
          <p:cNvSpPr>
            <a:spLocks noGrp="1" noChangeArrowheads="1"/>
          </p:cNvSpPr>
          <p:nvPr>
            <p:ph type="body" idx="1"/>
          </p:nvPr>
        </p:nvSpPr>
        <p:spPr/>
        <p:txBody>
          <a:bodyPr/>
          <a:lstStyle/>
          <a:p>
            <a:r>
              <a:rPr lang="en-US" altLang="en-US" sz="2400" smtClean="0"/>
              <a:t>The major benefit of debt financing is the tax shield provided by the federal government regarding </a:t>
            </a:r>
            <a:br>
              <a:rPr lang="en-US" altLang="en-US" sz="2400" smtClean="0"/>
            </a:br>
            <a:r>
              <a:rPr lang="en-US" altLang="en-US" sz="2400" smtClean="0"/>
              <a:t>interest payments.</a:t>
            </a:r>
          </a:p>
          <a:p>
            <a:r>
              <a:rPr lang="en-US" altLang="en-US" sz="2400" smtClean="0"/>
              <a:t>The costs of debt financing result from:</a:t>
            </a:r>
          </a:p>
          <a:p>
            <a:pPr lvl="1"/>
            <a:r>
              <a:rPr lang="en-US" altLang="en-US" sz="2000" smtClean="0"/>
              <a:t>The increased probability of bankruptcy caused </a:t>
            </a:r>
            <a:br>
              <a:rPr lang="en-US" altLang="en-US" sz="2000" smtClean="0"/>
            </a:br>
            <a:r>
              <a:rPr lang="en-US" altLang="en-US" sz="2000" smtClean="0"/>
              <a:t>by debt obligations.</a:t>
            </a:r>
          </a:p>
          <a:p>
            <a:pPr lvl="1"/>
            <a:r>
              <a:rPr lang="en-US" altLang="en-US" sz="2000" smtClean="0"/>
              <a:t>The agency costs resulting from lenders monitoring </a:t>
            </a:r>
            <a:br>
              <a:rPr lang="en-US" altLang="en-US" sz="2000" smtClean="0"/>
            </a:br>
            <a:r>
              <a:rPr lang="en-US" altLang="en-US" sz="2000" smtClean="0"/>
              <a:t>the firm’s actions.</a:t>
            </a:r>
          </a:p>
          <a:p>
            <a:pPr lvl="1"/>
            <a:r>
              <a:rPr lang="en-US" altLang="en-US" sz="2000" smtClean="0"/>
              <a:t>The costs associated with the firm’s managers having </a:t>
            </a:r>
            <a:br>
              <a:rPr lang="en-US" altLang="en-US" sz="2000" smtClean="0"/>
            </a:br>
            <a:r>
              <a:rPr lang="en-US" altLang="en-US" sz="2000" smtClean="0"/>
              <a:t>more information about the firm’s prospects than do </a:t>
            </a:r>
            <a:br>
              <a:rPr lang="en-US" altLang="en-US" sz="2000" smtClean="0"/>
            </a:br>
            <a:r>
              <a:rPr lang="en-US" altLang="en-US" sz="2000" smtClean="0"/>
              <a:t>investors (asymmetric information).</a:t>
            </a:r>
          </a:p>
          <a:p>
            <a:endParaRPr lang="en-US" altLang="en-US"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altLang="en-US" smtClean="0"/>
              <a:t>The Firm’s Capital Structure</a:t>
            </a:r>
          </a:p>
        </p:txBody>
      </p:sp>
      <p:sp>
        <p:nvSpPr>
          <p:cNvPr id="8195" name="Rectangle 7"/>
          <p:cNvSpPr>
            <a:spLocks noGrp="1" noChangeArrowheads="1"/>
          </p:cNvSpPr>
          <p:nvPr>
            <p:ph type="body" idx="1"/>
          </p:nvPr>
        </p:nvSpPr>
        <p:spPr>
          <a:xfrm>
            <a:off x="457200" y="1803400"/>
            <a:ext cx="8534400" cy="4406900"/>
          </a:xfrm>
        </p:spPr>
        <p:txBody>
          <a:bodyPr/>
          <a:lstStyle/>
          <a:p>
            <a:r>
              <a:rPr lang="en-US" altLang="en-US" smtClean="0"/>
              <a:t>Capital Structures of United States </a:t>
            </a:r>
            <a:br>
              <a:rPr lang="en-US" altLang="en-US" smtClean="0"/>
            </a:br>
            <a:r>
              <a:rPr lang="en-US" altLang="en-US" smtClean="0"/>
              <a:t>and Non-United States Firms</a:t>
            </a:r>
          </a:p>
          <a:p>
            <a:pPr lvl="1"/>
            <a:r>
              <a:rPr lang="en-US" altLang="en-US" smtClean="0"/>
              <a:t>In general, non-United States companies have </a:t>
            </a:r>
            <a:br>
              <a:rPr lang="en-US" altLang="en-US" smtClean="0"/>
            </a:br>
            <a:r>
              <a:rPr lang="en-US" altLang="en-US" smtClean="0"/>
              <a:t>much higher debt levels than United States companies primarily because United States capital markets </a:t>
            </a:r>
            <a:br>
              <a:rPr lang="en-US" altLang="en-US" smtClean="0"/>
            </a:br>
            <a:r>
              <a:rPr lang="en-US" altLang="en-US" smtClean="0"/>
              <a:t>are relatively more developed.</a:t>
            </a:r>
          </a:p>
          <a:p>
            <a:pPr lvl="1"/>
            <a:r>
              <a:rPr lang="en-US" altLang="en-US" smtClean="0"/>
              <a:t>In addition, in most European countries and Japan, banks are more involved because they are permitted </a:t>
            </a:r>
            <a:br>
              <a:rPr lang="en-US" altLang="en-US" smtClean="0"/>
            </a:br>
            <a:r>
              <a:rPr lang="en-US" altLang="en-US" smtClean="0"/>
              <a:t>to make equity investments in non-financial corporations—a practice prohibited in the United States.</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1891</Words>
  <Application>Microsoft Office PowerPoint</Application>
  <PresentationFormat>On-screen Show (4:3)</PresentationFormat>
  <Paragraphs>312</Paragraphs>
  <Slides>70</Slides>
  <Notes>24</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Working Capital  Manajemen Asset</vt:lpstr>
      <vt:lpstr>KEMAMPUAN AKHIR YANG DIHARAPKAN</vt:lpstr>
      <vt:lpstr>PowerPoint Presentation</vt:lpstr>
      <vt:lpstr>Learning Goals</vt:lpstr>
      <vt:lpstr>Learning Goals</vt:lpstr>
      <vt:lpstr>The Firm’s Capital Structure</vt:lpstr>
      <vt:lpstr>The Firm’s Capital Structure</vt:lpstr>
      <vt:lpstr>The Firm’s Capital Structure</vt:lpstr>
      <vt:lpstr>The Firm’s Capital Structure</vt:lpstr>
      <vt:lpstr>The Firm’s Capital Structure</vt:lpstr>
      <vt:lpstr>The Optimal Capital Structure</vt:lpstr>
      <vt:lpstr>The Optimal Capital Structure</vt:lpstr>
      <vt:lpstr>The Optimal Capital Structure</vt:lpstr>
      <vt:lpstr>Debt Ratios  for Selected Industries</vt:lpstr>
      <vt:lpstr>Debt Ratios  for Selected Industries</vt:lpstr>
      <vt:lpstr>EPS-EBIT Approach  to Capital Structure</vt:lpstr>
      <vt:lpstr>EPS-EBIT Approach  to Capital Structure</vt:lpstr>
      <vt:lpstr>EPS-EBIT Approach  to Capital Structure</vt:lpstr>
      <vt:lpstr>EPS-EBIT Approach  to Capital Structure</vt:lpstr>
      <vt:lpstr>EPS-EBIT Approach  to Capital Structure</vt:lpstr>
      <vt:lpstr>EPS-EBIT Approach  to Capital Structure</vt:lpstr>
      <vt:lpstr>EPS-EBIT Approach  to Capital Structure</vt:lpstr>
      <vt:lpstr>Basic Shortcoming  of EPS-EBIT Analysis</vt:lpstr>
      <vt:lpstr>Choosing the Optimal  Capital Structure</vt:lpstr>
      <vt:lpstr>Choosing the Optimal  Capital Structure</vt:lpstr>
      <vt:lpstr>Choosing the Optimal  Capital Structure</vt:lpstr>
      <vt:lpstr>Other Important Considerations</vt:lpstr>
      <vt:lpstr>Other Important Considerations</vt:lpstr>
      <vt:lpstr>Dividend Fundamentals</vt:lpstr>
      <vt:lpstr>Dividend Fundamentals</vt:lpstr>
      <vt:lpstr>Dividend Fundamentals</vt:lpstr>
      <vt:lpstr>Dividend Fundamentals</vt:lpstr>
      <vt:lpstr>Cash Dividend Payment Procedures</vt:lpstr>
      <vt:lpstr>Cash Dividend Payment Procedures</vt:lpstr>
      <vt:lpstr>Cash Dividend Payment Procedures</vt:lpstr>
      <vt:lpstr>Cash Dividend Payment Procedures</vt:lpstr>
      <vt:lpstr>Dividend Reinvestment Plans</vt:lpstr>
      <vt:lpstr>Advantages of DRIPS</vt:lpstr>
      <vt:lpstr>Dividend Policy Theory</vt:lpstr>
      <vt:lpstr>Dividend Policy Theory</vt:lpstr>
      <vt:lpstr>Dividend Policy Theory</vt:lpstr>
      <vt:lpstr>Dividend Policy Theory</vt:lpstr>
      <vt:lpstr>Dividend Policy Theory</vt:lpstr>
      <vt:lpstr>Dividend Policy Theory</vt:lpstr>
      <vt:lpstr>Dividend Policy Theory</vt:lpstr>
      <vt:lpstr>Factors that Affect  Dividend Policy</vt:lpstr>
      <vt:lpstr>Factors that Affect  Dividend Policy</vt:lpstr>
      <vt:lpstr>Factors that Affect  Dividend Policy</vt:lpstr>
      <vt:lpstr>Factors that Affect  Dividend Policy</vt:lpstr>
      <vt:lpstr>Factors that Affect  Dividend Policy</vt:lpstr>
      <vt:lpstr>Factors that Affect  Dividend Policy</vt:lpstr>
      <vt:lpstr>Factors that Affect  Dividend Policy</vt:lpstr>
      <vt:lpstr>Types of Dividend Policies</vt:lpstr>
      <vt:lpstr>Types of Dividend Policies</vt:lpstr>
      <vt:lpstr>Types of Dividend Policies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20</cp:revision>
  <dcterms:created xsi:type="dcterms:W3CDTF">2017-09-09T11:34:57Z</dcterms:created>
  <dcterms:modified xsi:type="dcterms:W3CDTF">2017-09-19T23:06:48Z</dcterms:modified>
</cp:coreProperties>
</file>