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62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26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smtClean="0"/>
              <a:t>LEASING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FEB 302</a:t>
            </a:r>
            <a:endParaRPr lang="en-US" sz="2000" dirty="0" smtClean="0"/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MANAJEMEN</a:t>
            </a:r>
          </a:p>
          <a:p>
            <a:r>
              <a:rPr lang="en-US" sz="2000" dirty="0" smtClean="0"/>
              <a:t>KEUANGAN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3568700" y="6432550"/>
            <a:ext cx="14684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en-US" sz="2000">
                <a:solidFill>
                  <a:srgbClr val="2D4B9B"/>
                </a:solidFill>
              </a:rPr>
              <a:t>Figure 15.1</a:t>
            </a:r>
          </a:p>
        </p:txBody>
      </p:sp>
      <p:sp>
        <p:nvSpPr>
          <p:cNvPr id="921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Managing the Cash </a:t>
            </a:r>
            <a:br>
              <a:rPr lang="en-US" altLang="en-US" sz="4000" smtClean="0"/>
            </a:br>
            <a:r>
              <a:rPr lang="en-US" altLang="en-US" sz="4000" smtClean="0"/>
              <a:t>Conversion Cycle</a:t>
            </a:r>
          </a:p>
        </p:txBody>
      </p:sp>
      <p:pic>
        <p:nvPicPr>
          <p:cNvPr id="9220" name="Picture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651000"/>
            <a:ext cx="8080375" cy="468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Managing the Cash </a:t>
            </a:r>
            <a:br>
              <a:rPr lang="en-US" altLang="en-US" sz="4000" smtClean="0"/>
            </a:br>
            <a:r>
              <a:rPr lang="en-US" altLang="en-US" sz="4000" smtClean="0"/>
              <a:t>Conversion Cycle</a:t>
            </a:r>
            <a:endParaRPr lang="en-US" altLang="en-US" smtClean="0"/>
          </a:p>
        </p:txBody>
      </p:sp>
      <p:sp>
        <p:nvSpPr>
          <p:cNvPr id="133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1092200"/>
          </a:xfrm>
        </p:spPr>
        <p:txBody>
          <a:bodyPr/>
          <a:lstStyle/>
          <a:p>
            <a:r>
              <a:rPr lang="en-US" altLang="en-US" sz="2400" smtClean="0"/>
              <a:t>The resources Justin has invested in the cash conversion cycle assuming a 360-day year are:</a:t>
            </a:r>
          </a:p>
        </p:txBody>
      </p:sp>
      <p:sp>
        <p:nvSpPr>
          <p:cNvPr id="1330183" name="Rectangle 7"/>
          <p:cNvSpPr>
            <a:spLocks noChangeArrowheads="1"/>
          </p:cNvSpPr>
          <p:nvPr/>
        </p:nvSpPr>
        <p:spPr bwMode="auto">
          <a:xfrm>
            <a:off x="457200" y="4356100"/>
            <a:ext cx="8229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40000"/>
              </a:spcBef>
              <a:buClr>
                <a:srgbClr val="BD0048"/>
              </a:buClr>
              <a:buSzPct val="85000"/>
              <a:buFont typeface="Wingdings" charset="2"/>
              <a:buChar char="n"/>
            </a:pPr>
            <a:r>
              <a:rPr lang="en-US" altLang="en-US"/>
              <a:t>Obviously, reducing AAI or ACP or lengthening APP </a:t>
            </a:r>
            <a:br>
              <a:rPr lang="en-US" altLang="en-US"/>
            </a:br>
            <a:r>
              <a:rPr lang="en-US" altLang="en-US"/>
              <a:t>will reduce the cash conversion cycle, thus reducing </a:t>
            </a:r>
            <a:br>
              <a:rPr lang="en-US" altLang="en-US"/>
            </a:br>
            <a:r>
              <a:rPr lang="en-US" altLang="en-US"/>
              <a:t>the amount of resources the firm must commit </a:t>
            </a:r>
            <a:br>
              <a:rPr lang="en-US" altLang="en-US"/>
            </a:br>
            <a:r>
              <a:rPr lang="en-US" altLang="en-US"/>
              <a:t>to support operations.</a:t>
            </a:r>
          </a:p>
        </p:txBody>
      </p:sp>
      <p:pic>
        <p:nvPicPr>
          <p:cNvPr id="1330185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2717800"/>
            <a:ext cx="852170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81" grpId="0" build="p" bldLvl="2" autoUpdateAnimBg="0"/>
      <p:bldP spid="133018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  <a:endParaRPr lang="en-US" altLang="en-US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Permanent versus Seasonal Funding Needs</a:t>
            </a:r>
          </a:p>
          <a:p>
            <a:pPr lvl="1"/>
            <a:r>
              <a:rPr lang="en-US" altLang="en-US" smtClean="0"/>
              <a:t>If a firm’s sales are constant, then its investment </a:t>
            </a:r>
            <a:br>
              <a:rPr lang="en-US" altLang="en-US" smtClean="0"/>
            </a:br>
            <a:r>
              <a:rPr lang="en-US" altLang="en-US" smtClean="0"/>
              <a:t>in operating assets should also be constant, and the firm will have only a </a:t>
            </a:r>
            <a:r>
              <a:rPr lang="en-US" altLang="en-US" smtClean="0">
                <a:solidFill>
                  <a:srgbClr val="0089CA"/>
                </a:solidFill>
              </a:rPr>
              <a:t>permanent funding requirement</a:t>
            </a:r>
            <a:r>
              <a:rPr lang="en-US" altLang="en-US" smtClean="0"/>
              <a:t>.</a:t>
            </a:r>
          </a:p>
          <a:p>
            <a:pPr lvl="1"/>
            <a:r>
              <a:rPr lang="en-US" altLang="en-US" smtClean="0"/>
              <a:t>If sales are cyclical, then investment in operating assets will vary over time, leading to the need </a:t>
            </a:r>
            <a:br>
              <a:rPr lang="en-US" altLang="en-US" smtClean="0"/>
            </a:br>
            <a:r>
              <a:rPr lang="en-US" altLang="en-US" smtClean="0"/>
              <a:t>for </a:t>
            </a:r>
            <a:r>
              <a:rPr lang="en-US" altLang="en-US" smtClean="0">
                <a:solidFill>
                  <a:srgbClr val="0089CA"/>
                </a:solidFill>
              </a:rPr>
              <a:t>seasonal funding requirements</a:t>
            </a:r>
            <a:r>
              <a:rPr lang="en-US" altLang="en-US" smtClean="0"/>
              <a:t> in addition </a:t>
            </a:r>
            <a:br>
              <a:rPr lang="en-US" altLang="en-US" smtClean="0"/>
            </a:br>
            <a:r>
              <a:rPr lang="en-US" altLang="en-US" smtClean="0"/>
              <a:t>to the permanent funding requirements for its minimum investment in operating assets.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  <a:endParaRPr lang="en-US" altLang="en-US" smtClean="0"/>
          </a:p>
        </p:txBody>
      </p:sp>
      <p:sp>
        <p:nvSpPr>
          <p:cNvPr id="12291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Permanent versus Seasonal Funding Needs</a:t>
            </a:r>
          </a:p>
          <a:p>
            <a:pPr lvl="1"/>
            <a:r>
              <a:rPr lang="en-US" altLang="en-US" smtClean="0"/>
              <a:t>Crone Paper has seasonal funding needs. Crone has seasonal sales, with its peak sales driven by back-to-school purchases. Crone holds a minimum of $25,000 in cash and marketable securities, $100,000 in inventory, and $60,000 in account receivable. At peak times, inventory increases to $750,000 and accounts receivable increase to $400,000. To capture production efficiencies, Crone produces paper at a constant rate throughout the year. Thus accounts payable remain at $50,000 throughout the year.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  <a:endParaRPr lang="en-US" altLang="en-US" smtClean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Permanent versus Seasonal Funding Needs</a:t>
            </a:r>
          </a:p>
          <a:p>
            <a:pPr lvl="1"/>
            <a:r>
              <a:rPr lang="en-US" altLang="en-US" sz="2000" smtClean="0"/>
              <a:t>Based on this data, Crone has a permanent funding requirement for its minimum level of operating assets of $135,000 </a:t>
            </a:r>
            <a:br>
              <a:rPr lang="en-US" altLang="en-US" sz="2000" smtClean="0"/>
            </a:br>
            <a:r>
              <a:rPr lang="en-US" altLang="en-US" sz="2000" smtClean="0"/>
              <a:t>($25,000 + $100,000 + $60,000 - $50,000 = $135,000) and peak seasonal funding requirements in excess of its permanent need of $990,000 [($25,000 + $750,000 + $400,000 - $50,000) - $135,000 = $990,000]. </a:t>
            </a:r>
          </a:p>
          <a:p>
            <a:pPr lvl="1"/>
            <a:r>
              <a:rPr lang="en-US" altLang="en-US" sz="2000" smtClean="0"/>
              <a:t>Crone’s total funding requirements for operating assets vary </a:t>
            </a:r>
            <a:br>
              <a:rPr lang="en-US" altLang="en-US" sz="2000" smtClean="0"/>
            </a:br>
            <a:r>
              <a:rPr lang="en-US" altLang="en-US" sz="2000" smtClean="0"/>
              <a:t>from a minimum of $135,000 (permanent) to a seasonal peak </a:t>
            </a:r>
            <a:br>
              <a:rPr lang="en-US" altLang="en-US" sz="2000" smtClean="0"/>
            </a:br>
            <a:r>
              <a:rPr lang="en-US" altLang="en-US" sz="2000" smtClean="0"/>
              <a:t>of $1,125,000 ($135,000 + 990,000) as shown in Figure 15.2 </a:t>
            </a:r>
            <a:br>
              <a:rPr lang="en-US" altLang="en-US" sz="2000" smtClean="0"/>
            </a:br>
            <a:r>
              <a:rPr lang="en-US" altLang="en-US" sz="2000" smtClean="0"/>
              <a:t>on the following slide.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68700" y="6432550"/>
            <a:ext cx="14684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en-US" sz="2000">
                <a:solidFill>
                  <a:srgbClr val="2D4B9B"/>
                </a:solidFill>
              </a:rPr>
              <a:t>Figure 15.2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</a:p>
        </p:txBody>
      </p:sp>
      <p:pic>
        <p:nvPicPr>
          <p:cNvPr id="14340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1638300"/>
            <a:ext cx="8350250" cy="456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  <a:endParaRPr lang="en-US" altLang="en-US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2425700"/>
          </a:xfrm>
        </p:spPr>
        <p:txBody>
          <a:bodyPr/>
          <a:lstStyle/>
          <a:p>
            <a:r>
              <a:rPr lang="en-US" altLang="en-US" sz="2400" smtClean="0"/>
              <a:t>Aggressive versus Conservative Funding Strategies</a:t>
            </a:r>
            <a:endParaRPr lang="en-US" altLang="en-US" smtClean="0"/>
          </a:p>
          <a:p>
            <a:pPr lvl="1"/>
            <a:r>
              <a:rPr lang="en-US" altLang="en-US" sz="2000" smtClean="0"/>
              <a:t>Crone Paper has a permanent funding requirement </a:t>
            </a:r>
            <a:br>
              <a:rPr lang="en-US" altLang="en-US" sz="2000" smtClean="0"/>
            </a:br>
            <a:r>
              <a:rPr lang="en-US" altLang="en-US" sz="2000" smtClean="0"/>
              <a:t>of $135,000 and seasonal requirements that vary between $0 and $990,000 and average $101,250. If Crone can borrow short-term funds at 6.25% and long term funds at 8%, and can earn 5% on any invested surplus, then the annual cost of the aggressive strategy would be:</a:t>
            </a:r>
            <a:endParaRPr lang="en-US" altLang="en-US" smtClean="0"/>
          </a:p>
        </p:txBody>
      </p:sp>
      <p:pic>
        <p:nvPicPr>
          <p:cNvPr id="1335305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4406900"/>
            <a:ext cx="8204200" cy="180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  <a:endParaRPr lang="en-US" altLang="en-US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Aggressive versus Conservative Funding Strategies</a:t>
            </a:r>
            <a:endParaRPr lang="en-US" altLang="en-US" smtClean="0"/>
          </a:p>
          <a:p>
            <a:pPr lvl="1"/>
            <a:r>
              <a:rPr lang="en-US" altLang="en-US" sz="2000" smtClean="0"/>
              <a:t>Alternatively, Crone can choose a conservative strategy under which surplus cash balances are fully invested. In Figure 15.2, this surplus would be the difference between the peak need </a:t>
            </a:r>
            <a:br>
              <a:rPr lang="en-US" altLang="en-US" sz="2000" smtClean="0"/>
            </a:br>
            <a:r>
              <a:rPr lang="en-US" altLang="en-US" sz="2000" smtClean="0"/>
              <a:t>of $1,125,000 and the total need, which varies between $135,000 and $1,125,000 during the year.</a:t>
            </a:r>
            <a:endParaRPr lang="en-US" altLang="en-US" smtClean="0"/>
          </a:p>
        </p:txBody>
      </p:sp>
      <p:pic>
        <p:nvPicPr>
          <p:cNvPr id="1336328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4033838"/>
            <a:ext cx="7875587" cy="203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Aggressive versus Conservative </a:t>
            </a:r>
            <a:br>
              <a:rPr lang="en-US" altLang="en-US" smtClean="0"/>
            </a:br>
            <a:r>
              <a:rPr lang="en-US" altLang="en-US" smtClean="0"/>
              <a:t>Funding Strategies</a:t>
            </a:r>
          </a:p>
          <a:p>
            <a:pPr lvl="1"/>
            <a:r>
              <a:rPr lang="en-US" altLang="en-US" smtClean="0"/>
              <a:t>Clearly, the </a:t>
            </a:r>
            <a:r>
              <a:rPr lang="en-US" altLang="en-US" smtClean="0">
                <a:solidFill>
                  <a:srgbClr val="0089CA"/>
                </a:solidFill>
              </a:rPr>
              <a:t>aggressive funding strategy’s</a:t>
            </a:r>
            <a:r>
              <a:rPr lang="en-US" altLang="en-US" smtClean="0"/>
              <a:t> heavy reliance on short-term financing makes it riskier than the conservative strategy because of interest rate swings and possible difficulties in obtaining needed funds quickly when the seasonal peaks occur.</a:t>
            </a:r>
          </a:p>
          <a:p>
            <a:pPr lvl="1"/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0089CA"/>
                </a:solidFill>
              </a:rPr>
              <a:t>conservative funding strategy</a:t>
            </a:r>
            <a:r>
              <a:rPr lang="en-US" altLang="en-US" smtClean="0"/>
              <a:t> avoids these risks through the locked-in interest rate and long-term financing, but is more costly. Thus the final decision </a:t>
            </a:r>
            <a:br>
              <a:rPr lang="en-US" altLang="en-US" smtClean="0"/>
            </a:br>
            <a:r>
              <a:rPr lang="en-US" altLang="en-US" smtClean="0"/>
              <a:t>is left to management.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  <a:endParaRPr lang="en-US" altLang="en-US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Inventory Management</a:t>
            </a:r>
          </a:p>
        </p:txBody>
      </p:sp>
      <p:sp>
        <p:nvSpPr>
          <p:cNvPr id="12083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Differing Views about Inventory</a:t>
            </a:r>
            <a:endParaRPr lang="en-US" altLang="en-US" smtClean="0"/>
          </a:p>
          <a:p>
            <a:pPr lvl="1"/>
            <a:r>
              <a:rPr lang="en-US" altLang="en-US" sz="2000" smtClean="0"/>
              <a:t>The different departments within a firm (finance, production, marketing, etc.) often have differing views about what is an “appropriate” level of inventory.</a:t>
            </a:r>
          </a:p>
          <a:p>
            <a:pPr lvl="1"/>
            <a:r>
              <a:rPr lang="en-US" altLang="en-US" sz="2000" i="1" smtClean="0"/>
              <a:t>Financial managers</a:t>
            </a:r>
            <a:r>
              <a:rPr lang="en-US" altLang="en-US" sz="2000" smtClean="0"/>
              <a:t> would like to keep inventory levels low </a:t>
            </a:r>
            <a:br>
              <a:rPr lang="en-US" altLang="en-US" sz="2000" smtClean="0"/>
            </a:br>
            <a:r>
              <a:rPr lang="en-US" altLang="en-US" sz="2000" smtClean="0"/>
              <a:t>to ensure that funds are wisely invested.</a:t>
            </a:r>
          </a:p>
          <a:p>
            <a:pPr lvl="1"/>
            <a:r>
              <a:rPr lang="en-US" altLang="en-US" sz="2000" i="1" smtClean="0"/>
              <a:t>Marketing managers</a:t>
            </a:r>
            <a:r>
              <a:rPr lang="en-US" altLang="en-US" sz="2000" smtClean="0"/>
              <a:t> would like to keep inventory levels high </a:t>
            </a:r>
            <a:br>
              <a:rPr lang="en-US" altLang="en-US" sz="2000" smtClean="0"/>
            </a:br>
            <a:r>
              <a:rPr lang="en-US" altLang="en-US" sz="2000" smtClean="0"/>
              <a:t>to ensure orders could be quickly filled.</a:t>
            </a:r>
          </a:p>
          <a:p>
            <a:pPr lvl="1"/>
            <a:r>
              <a:rPr lang="en-US" altLang="en-US" sz="2000" i="1" smtClean="0"/>
              <a:t>Manufacturing managers</a:t>
            </a:r>
            <a:r>
              <a:rPr lang="en-US" altLang="en-US" sz="2000" smtClean="0"/>
              <a:t> would like to keep raw materials </a:t>
            </a:r>
            <a:br>
              <a:rPr lang="en-US" altLang="en-US" sz="2000" smtClean="0"/>
            </a:br>
            <a:r>
              <a:rPr lang="en-US" altLang="en-US" sz="2000" smtClean="0"/>
              <a:t>levels high to avoid production delays and to make larger, </a:t>
            </a:r>
            <a:br>
              <a:rPr lang="en-US" altLang="en-US" sz="2000" smtClean="0"/>
            </a:br>
            <a:r>
              <a:rPr lang="en-US" altLang="en-US" sz="2000" smtClean="0"/>
              <a:t>more economical production runs.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8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8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Memahami dan memiliki wawasan tentang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Usaha (leasing) </a:t>
            </a:r>
          </a:p>
          <a:p>
            <a:pPr lvl="1"/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dipertimbangkan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leasing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19459" name="Rectangle 103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The ABC System</a:t>
            </a:r>
            <a:endParaRPr lang="en-US" altLang="en-US" smtClean="0"/>
          </a:p>
          <a:p>
            <a:pPr lvl="1"/>
            <a:r>
              <a:rPr lang="en-US" altLang="en-US" sz="2000" smtClean="0"/>
              <a:t>The </a:t>
            </a:r>
            <a:r>
              <a:rPr lang="en-US" altLang="en-US" sz="2000" smtClean="0">
                <a:solidFill>
                  <a:srgbClr val="0089CA"/>
                </a:solidFill>
              </a:rPr>
              <a:t>ABC system</a:t>
            </a:r>
            <a:r>
              <a:rPr lang="en-US" altLang="en-US" sz="2000" smtClean="0"/>
              <a:t> of inventory management divides inventory </a:t>
            </a:r>
            <a:br>
              <a:rPr lang="en-US" altLang="en-US" sz="2000" smtClean="0"/>
            </a:br>
            <a:r>
              <a:rPr lang="en-US" altLang="en-US" sz="2000" smtClean="0"/>
              <a:t>into three groups of descending order of importance based </a:t>
            </a:r>
            <a:br>
              <a:rPr lang="en-US" altLang="en-US" sz="2000" smtClean="0"/>
            </a:br>
            <a:r>
              <a:rPr lang="en-US" altLang="en-US" sz="2000" smtClean="0"/>
              <a:t>on the dollar amount invested in each.</a:t>
            </a:r>
          </a:p>
          <a:p>
            <a:pPr lvl="1"/>
            <a:r>
              <a:rPr lang="en-US" altLang="en-US" sz="2000" smtClean="0"/>
              <a:t>A typical system would contain, group A would consist of 20% </a:t>
            </a:r>
            <a:br>
              <a:rPr lang="en-US" altLang="en-US" sz="2000" smtClean="0"/>
            </a:br>
            <a:r>
              <a:rPr lang="en-US" altLang="en-US" sz="2000" smtClean="0"/>
              <a:t>of the items worth 80% of the total dollar value; group B would consist of the next largest investment, and so on.</a:t>
            </a:r>
          </a:p>
          <a:p>
            <a:pPr lvl="1"/>
            <a:r>
              <a:rPr lang="en-US" altLang="en-US" sz="2000" smtClean="0"/>
              <a:t>Control of the A items would be intensive because of the high dollar investment involved.</a:t>
            </a:r>
          </a:p>
          <a:p>
            <a:pPr lvl="1"/>
            <a:r>
              <a:rPr lang="en-US" altLang="en-US" sz="2000" smtClean="0"/>
              <a:t>The EOQ model would be most appropriate for managing </a:t>
            </a:r>
            <a:br>
              <a:rPr lang="en-US" altLang="en-US" sz="2000" smtClean="0"/>
            </a:br>
            <a:r>
              <a:rPr lang="en-US" altLang="en-US" sz="2000" smtClean="0"/>
              <a:t>both A and B items.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The Economic Order Quantity (EOQ) Model</a:t>
            </a:r>
          </a:p>
          <a:p>
            <a:pPr lvl="1"/>
            <a:r>
              <a:rPr lang="en-US" altLang="en-US" smtClean="0"/>
              <a:t>EOQ assumes that relevant costs of inventory can be divided into order costs and carrying costs</a:t>
            </a:r>
          </a:p>
          <a:p>
            <a:pPr lvl="1"/>
            <a:r>
              <a:rPr lang="en-US" altLang="en-US" smtClean="0"/>
              <a:t>Order costs decrease as the size of the order increases; carrying costs increase with increases </a:t>
            </a:r>
            <a:br>
              <a:rPr lang="en-US" altLang="en-US" smtClean="0"/>
            </a:br>
            <a:r>
              <a:rPr lang="en-US" altLang="en-US" smtClean="0"/>
              <a:t>in the order size</a:t>
            </a:r>
          </a:p>
          <a:p>
            <a:pPr lvl="1"/>
            <a:r>
              <a:rPr lang="en-US" altLang="en-US" smtClean="0"/>
              <a:t>The EOQ model analyzes the tradeoff between order costs and carrying costs to determine the order quantity that minimizes the total inventory cost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71500"/>
          </a:xfrm>
        </p:spPr>
        <p:txBody>
          <a:bodyPr/>
          <a:lstStyle/>
          <a:p>
            <a:r>
              <a:rPr lang="en-US" altLang="en-US" sz="2400" smtClean="0"/>
              <a:t>The Economic Order Quantity (EOQ) Model</a:t>
            </a:r>
            <a:endParaRPr lang="en-US" altLang="en-US" smtClean="0"/>
          </a:p>
        </p:txBody>
      </p:sp>
      <p:sp>
        <p:nvSpPr>
          <p:cNvPr id="1340421" name="Rectangle 1029"/>
          <p:cNvSpPr>
            <a:spLocks noChangeArrowheads="1"/>
          </p:cNvSpPr>
          <p:nvPr/>
        </p:nvSpPr>
        <p:spPr bwMode="auto">
          <a:xfrm>
            <a:off x="1174750" y="4013200"/>
            <a:ext cx="6794500" cy="2070100"/>
          </a:xfrm>
          <a:prstGeom prst="rect">
            <a:avLst/>
          </a:prstGeom>
          <a:solidFill>
            <a:srgbClr val="FFF0D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en-US"/>
              <a:t>Where:</a:t>
            </a:r>
          </a:p>
          <a:p>
            <a:pPr lvl="1" algn="l">
              <a:lnSpc>
                <a:spcPct val="120000"/>
              </a:lnSpc>
              <a:spcBef>
                <a:spcPct val="0"/>
              </a:spcBef>
            </a:pPr>
            <a:r>
              <a:rPr lang="en-US" altLang="en-US"/>
              <a:t>S = usage in units per period (year)</a:t>
            </a:r>
          </a:p>
          <a:p>
            <a:pPr lvl="1" algn="l">
              <a:lnSpc>
                <a:spcPct val="120000"/>
              </a:lnSpc>
              <a:spcBef>
                <a:spcPct val="0"/>
              </a:spcBef>
            </a:pPr>
            <a:r>
              <a:rPr lang="en-US" altLang="en-US"/>
              <a:t>O = order cost per order</a:t>
            </a:r>
          </a:p>
          <a:p>
            <a:pPr lvl="1" algn="l">
              <a:lnSpc>
                <a:spcPct val="120000"/>
              </a:lnSpc>
              <a:spcBef>
                <a:spcPct val="0"/>
              </a:spcBef>
            </a:pPr>
            <a:r>
              <a:rPr lang="en-US" altLang="en-US"/>
              <a:t>C = carrying costs per unit per period (year)</a:t>
            </a:r>
          </a:p>
        </p:txBody>
      </p:sp>
      <p:pic>
        <p:nvPicPr>
          <p:cNvPr id="21509" name="Picture 103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225" y="2268538"/>
            <a:ext cx="5287963" cy="165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1341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1917700"/>
          </a:xfrm>
        </p:spPr>
        <p:txBody>
          <a:bodyPr/>
          <a:lstStyle/>
          <a:p>
            <a:r>
              <a:rPr lang="en-US" altLang="en-US" sz="2400" smtClean="0"/>
              <a:t>The Economic Order Quantity (EOQ) Model</a:t>
            </a:r>
            <a:endParaRPr lang="en-US" altLang="en-US" smtClean="0"/>
          </a:p>
          <a:p>
            <a:pPr lvl="1"/>
            <a:r>
              <a:rPr lang="en-US" altLang="en-US" sz="2000" smtClean="0"/>
              <a:t>Assume that RLB, Inc., a manufacturer of electronic test equipment, uses 1,600 units of an item annually. Its order cost </a:t>
            </a:r>
            <a:br>
              <a:rPr lang="en-US" altLang="en-US" sz="2000" smtClean="0"/>
            </a:br>
            <a:r>
              <a:rPr lang="en-US" altLang="en-US" sz="2000" smtClean="0"/>
              <a:t>is $50 per order, and the carrying cost is $1 per unit per year. Substituting into the equation on the previous slide we get:</a:t>
            </a:r>
            <a:endParaRPr lang="en-US" altLang="en-US" smtClean="0"/>
          </a:p>
        </p:txBody>
      </p:sp>
      <p:sp>
        <p:nvSpPr>
          <p:cNvPr id="1341452" name="Rectangle 12"/>
          <p:cNvSpPr>
            <a:spLocks noChangeArrowheads="1"/>
          </p:cNvSpPr>
          <p:nvPr/>
        </p:nvSpPr>
        <p:spPr bwMode="auto">
          <a:xfrm>
            <a:off x="457200" y="5448300"/>
            <a:ext cx="822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100000"/>
              </a:lnSpc>
              <a:spcBef>
                <a:spcPct val="40000"/>
              </a:spcBef>
              <a:buClr>
                <a:schemeClr val="tx1"/>
              </a:buClr>
              <a:buFont typeface="Wingdings" charset="2"/>
              <a:buChar char="w"/>
            </a:pPr>
            <a:r>
              <a:rPr lang="en-US" altLang="en-US" sz="2000"/>
              <a:t>The EOQ can be used to evaluate the total cost of inventory </a:t>
            </a:r>
            <a:br>
              <a:rPr lang="en-US" altLang="en-US" sz="2000"/>
            </a:br>
            <a:r>
              <a:rPr lang="en-US" altLang="en-US" sz="2000"/>
              <a:t>as shown on the following slides.</a:t>
            </a:r>
            <a:endParaRPr lang="en-US" altLang="en-US"/>
          </a:p>
        </p:txBody>
      </p:sp>
      <p:pic>
        <p:nvPicPr>
          <p:cNvPr id="1341460" name="Picture 2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675063"/>
            <a:ext cx="7010400" cy="179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47" grpId="0" build="p" bldLvl="2" autoUpdateAnimBg="0"/>
      <p:bldP spid="134145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r>
              <a:rPr lang="en-US" altLang="en-US" sz="2400" smtClean="0"/>
              <a:t>The Economic Order Quantity (EOQ) Model</a:t>
            </a:r>
            <a:endParaRPr lang="en-US" altLang="en-US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38354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 indent="6350">
              <a:lnSpc>
                <a:spcPct val="100000"/>
              </a:lnSpc>
              <a:buClr>
                <a:schemeClr val="tx1"/>
              </a:buClr>
              <a:buFont typeface="Wingdings" charset="2"/>
              <a:buChar char="w"/>
            </a:pPr>
            <a:endParaRPr lang="en-US" altLang="en-US"/>
          </a:p>
        </p:txBody>
      </p:sp>
      <p:sp>
        <p:nvSpPr>
          <p:cNvPr id="1342475" name="Text Box 11"/>
          <p:cNvSpPr txBox="1">
            <a:spLocks noChangeArrowheads="1"/>
          </p:cNvSpPr>
          <p:nvPr/>
        </p:nvSpPr>
        <p:spPr bwMode="auto">
          <a:xfrm>
            <a:off x="1022350" y="5575300"/>
            <a:ext cx="7099300" cy="482600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/>
              <a:t>Total costs  =  Ordering costs  +  Carrying costs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81100" y="2501900"/>
            <a:ext cx="6781800" cy="1295400"/>
            <a:chOff x="792" y="2440"/>
            <a:chExt cx="4272" cy="816"/>
          </a:xfrm>
        </p:grpSpPr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792" y="2440"/>
              <a:ext cx="4272" cy="816"/>
            </a:xfrm>
            <a:prstGeom prst="rect">
              <a:avLst/>
            </a:prstGeom>
            <a:solidFill>
              <a:srgbClr val="FFF0D1"/>
            </a:soli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886" y="2608"/>
              <a:ext cx="3987" cy="482"/>
              <a:chOff x="898" y="2608"/>
              <a:chExt cx="3987" cy="482"/>
            </a:xfrm>
          </p:grpSpPr>
          <p:sp>
            <p:nvSpPr>
              <p:cNvPr id="23567" name="Text Box 15"/>
              <p:cNvSpPr txBox="1">
                <a:spLocks noChangeArrowheads="1"/>
              </p:cNvSpPr>
              <p:nvPr/>
            </p:nvSpPr>
            <p:spPr bwMode="auto">
              <a:xfrm>
                <a:off x="898" y="2728"/>
                <a:ext cx="1530" cy="24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altLang="en-US"/>
                  <a:t>Ordering costs =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2428" y="2608"/>
                <a:ext cx="1000" cy="482"/>
                <a:chOff x="3136" y="2447"/>
                <a:chExt cx="1000" cy="482"/>
              </a:xfrm>
            </p:grpSpPr>
            <p:sp>
              <p:nvSpPr>
                <p:cNvPr id="2357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381" y="2447"/>
                  <a:ext cx="511" cy="2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/>
                    <a:t>Cost</a:t>
                  </a:r>
                </a:p>
              </p:txBody>
            </p:sp>
            <p:sp>
              <p:nvSpPr>
                <p:cNvPr id="2357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32" y="2687"/>
                  <a:ext cx="607" cy="2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/>
                    <a:t>Order</a:t>
                  </a:r>
                </a:p>
              </p:txBody>
            </p:sp>
            <p:sp>
              <p:nvSpPr>
                <p:cNvPr id="23576" name="Line 19"/>
                <p:cNvSpPr>
                  <a:spLocks noChangeShapeType="1"/>
                </p:cNvSpPr>
                <p:nvPr/>
              </p:nvSpPr>
              <p:spPr bwMode="auto">
                <a:xfrm>
                  <a:off x="3136" y="2680"/>
                  <a:ext cx="100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3749" y="2608"/>
                <a:ext cx="1136" cy="482"/>
                <a:chOff x="4381" y="2455"/>
                <a:chExt cx="1136" cy="482"/>
              </a:xfrm>
            </p:grpSpPr>
            <p:sp>
              <p:nvSpPr>
                <p:cNvPr id="2357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411" y="2455"/>
                  <a:ext cx="1076" cy="2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/>
                    <a:t># of Orders</a:t>
                  </a:r>
                </a:p>
              </p:txBody>
            </p:sp>
            <p:sp>
              <p:nvSpPr>
                <p:cNvPr id="2357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688" y="2695"/>
                  <a:ext cx="522" cy="2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/>
                    <a:t>Year</a:t>
                  </a:r>
                </a:p>
              </p:txBody>
            </p:sp>
            <p:sp>
              <p:nvSpPr>
                <p:cNvPr id="23573" name="Line 23"/>
                <p:cNvSpPr>
                  <a:spLocks noChangeShapeType="1"/>
                </p:cNvSpPr>
                <p:nvPr/>
              </p:nvSpPr>
              <p:spPr bwMode="auto">
                <a:xfrm>
                  <a:off x="4381" y="2688"/>
                  <a:ext cx="1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70" name="Text Box 24"/>
              <p:cNvSpPr txBox="1">
                <a:spLocks noChangeArrowheads="1"/>
              </p:cNvSpPr>
              <p:nvPr/>
            </p:nvSpPr>
            <p:spPr bwMode="auto">
              <a:xfrm>
                <a:off x="3496" y="2748"/>
                <a:ext cx="192" cy="2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800" baseline="10000"/>
                  <a:t>x</a:t>
                </a:r>
                <a:endParaRPr lang="en-US" altLang="en-US"/>
              </a:p>
            </p:txBody>
          </p:sp>
        </p:grp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908050" y="4025900"/>
            <a:ext cx="7327900" cy="1295400"/>
            <a:chOff x="176" y="2680"/>
            <a:chExt cx="4616" cy="816"/>
          </a:xfrm>
        </p:grpSpPr>
        <p:sp>
          <p:nvSpPr>
            <p:cNvPr id="23560" name="Rectangle 26"/>
            <p:cNvSpPr>
              <a:spLocks noChangeArrowheads="1"/>
            </p:cNvSpPr>
            <p:nvPr/>
          </p:nvSpPr>
          <p:spPr bwMode="auto">
            <a:xfrm>
              <a:off x="176" y="2680"/>
              <a:ext cx="4616" cy="816"/>
            </a:xfrm>
            <a:prstGeom prst="rect">
              <a:avLst/>
            </a:prstGeom>
            <a:solidFill>
              <a:srgbClr val="FFF0D1"/>
            </a:soli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Text Box 27"/>
            <p:cNvSpPr txBox="1">
              <a:spLocks noChangeArrowheads="1"/>
            </p:cNvSpPr>
            <p:nvPr/>
          </p:nvSpPr>
          <p:spPr bwMode="auto">
            <a:xfrm>
              <a:off x="270" y="2968"/>
              <a:ext cx="1509" cy="2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en-US"/>
                <a:t>Carrying costs =</a:t>
              </a:r>
            </a:p>
          </p:txBody>
        </p:sp>
        <p:sp>
          <p:nvSpPr>
            <p:cNvPr id="23562" name="Text Box 28"/>
            <p:cNvSpPr txBox="1">
              <a:spLocks noChangeArrowheads="1"/>
            </p:cNvSpPr>
            <p:nvPr/>
          </p:nvSpPr>
          <p:spPr bwMode="auto">
            <a:xfrm>
              <a:off x="1907" y="2848"/>
              <a:ext cx="2602" cy="2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en-US" altLang="en-US"/>
                <a:t>Carry costs/Year </a:t>
              </a:r>
              <a:r>
                <a:rPr lang="en-US" altLang="en-US" baseline="10000"/>
                <a:t>x</a:t>
              </a:r>
              <a:r>
                <a:rPr lang="en-US" altLang="en-US"/>
                <a:t> Order size</a:t>
              </a:r>
            </a:p>
          </p:txBody>
        </p:sp>
        <p:sp>
          <p:nvSpPr>
            <p:cNvPr id="23563" name="Text Box 29"/>
            <p:cNvSpPr txBox="1">
              <a:spLocks noChangeArrowheads="1"/>
            </p:cNvSpPr>
            <p:nvPr/>
          </p:nvSpPr>
          <p:spPr bwMode="auto">
            <a:xfrm>
              <a:off x="3097" y="3088"/>
              <a:ext cx="223" cy="2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en-US" altLang="en-US"/>
                <a:t>2</a:t>
              </a:r>
            </a:p>
          </p:txBody>
        </p:sp>
        <p:sp>
          <p:nvSpPr>
            <p:cNvPr id="23564" name="Line 30"/>
            <p:cNvSpPr>
              <a:spLocks noChangeShapeType="1"/>
            </p:cNvSpPr>
            <p:nvPr/>
          </p:nvSpPr>
          <p:spPr bwMode="auto">
            <a:xfrm>
              <a:off x="1816" y="3081"/>
              <a:ext cx="2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7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r>
              <a:rPr lang="en-US" altLang="en-US" sz="2400" smtClean="0"/>
              <a:t>The Economic Order Quantity (EOQ) Model</a:t>
            </a:r>
            <a:endParaRPr lang="en-US" altLang="en-US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38354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 indent="6350">
              <a:lnSpc>
                <a:spcPct val="100000"/>
              </a:lnSpc>
              <a:buClr>
                <a:schemeClr val="tx1"/>
              </a:buClr>
              <a:buFont typeface="Wingdings" charset="2"/>
              <a:buChar char="w"/>
            </a:pPr>
            <a:endParaRPr lang="en-US" altLang="en-US"/>
          </a:p>
        </p:txBody>
      </p:sp>
      <p:pic>
        <p:nvPicPr>
          <p:cNvPr id="24581" name="Picture 2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8" y="2324100"/>
            <a:ext cx="7261225" cy="3706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r>
              <a:rPr lang="en-US" altLang="en-US" sz="2400" smtClean="0"/>
              <a:t>The Economic Order Quantity (EOQ) Model</a:t>
            </a:r>
            <a:endParaRPr lang="en-US" altLang="en-US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57200" y="38354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 indent="6350">
              <a:lnSpc>
                <a:spcPct val="100000"/>
              </a:lnSpc>
              <a:buClr>
                <a:schemeClr val="tx1"/>
              </a:buClr>
              <a:buFont typeface="Wingdings" charset="2"/>
              <a:buChar char="w"/>
            </a:pPr>
            <a:endParaRPr lang="en-US" altLang="en-US"/>
          </a:p>
        </p:txBody>
      </p:sp>
      <p:pic>
        <p:nvPicPr>
          <p:cNvPr id="25605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2247900"/>
            <a:ext cx="7754937" cy="407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r>
              <a:rPr lang="en-US" altLang="en-US" sz="2400" smtClean="0"/>
              <a:t>The Economic Order Quantity (EOQ) Model</a:t>
            </a:r>
            <a:endParaRPr lang="en-US" altLang="en-US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38354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 indent="6350">
              <a:lnSpc>
                <a:spcPct val="100000"/>
              </a:lnSpc>
              <a:buClr>
                <a:schemeClr val="tx1"/>
              </a:buClr>
              <a:buFont typeface="Wingdings" charset="2"/>
              <a:buChar char="w"/>
            </a:pPr>
            <a:endParaRPr lang="en-US" altLang="en-US"/>
          </a:p>
        </p:txBody>
      </p:sp>
      <p:pic>
        <p:nvPicPr>
          <p:cNvPr id="26629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2259013"/>
            <a:ext cx="6845300" cy="406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Reorder Point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Once a company has calculated its EOQ, it must determine </a:t>
            </a:r>
            <a:r>
              <a:rPr lang="en-US" altLang="en-US" i="1" smtClean="0"/>
              <a:t>when</a:t>
            </a:r>
            <a:r>
              <a:rPr lang="en-US" altLang="en-US" smtClean="0"/>
              <a:t> it should place its orders.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More specifically, the </a:t>
            </a:r>
            <a:r>
              <a:rPr lang="en-US" altLang="en-US" smtClean="0">
                <a:solidFill>
                  <a:srgbClr val="0089CA"/>
                </a:solidFill>
              </a:rPr>
              <a:t>reorder point</a:t>
            </a:r>
            <a:r>
              <a:rPr lang="en-US" altLang="en-US" smtClean="0"/>
              <a:t> must consider </a:t>
            </a:r>
            <a:br>
              <a:rPr lang="en-US" altLang="en-US" smtClean="0"/>
            </a:br>
            <a:r>
              <a:rPr lang="en-US" altLang="en-US" smtClean="0"/>
              <a:t>the lead time needed to place and receive orders.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If we assume that inventory is used at a constant rate throughout the year (no seasonality), the reorder point can be determined by using the following equation: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1257300" y="5270500"/>
            <a:ext cx="6807200" cy="40957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Reorder point = Lead time in days </a:t>
            </a:r>
            <a:r>
              <a:rPr lang="en-US" altLang="en-US" baseline="10000">
                <a:solidFill>
                  <a:srgbClr val="000000"/>
                </a:solidFill>
              </a:rPr>
              <a:t>x</a:t>
            </a:r>
            <a:r>
              <a:rPr lang="en-US" altLang="en-US">
                <a:solidFill>
                  <a:srgbClr val="000000"/>
                </a:solidFill>
              </a:rPr>
              <a:t> Daily usage</a:t>
            </a:r>
            <a:endParaRPr lang="en-US" altLang="en-US"/>
          </a:p>
        </p:txBody>
      </p:sp>
      <p:sp>
        <p:nvSpPr>
          <p:cNvPr id="1346571" name="Text Box 11"/>
          <p:cNvSpPr txBox="1">
            <a:spLocks noChangeArrowheads="1"/>
          </p:cNvSpPr>
          <p:nvPr/>
        </p:nvSpPr>
        <p:spPr bwMode="auto">
          <a:xfrm>
            <a:off x="2222500" y="5905500"/>
            <a:ext cx="4699000" cy="40957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Daily usage = Annual usage/360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6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6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6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4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9" grpId="0" build="p" bldLvl="2" autoUpdateAnimBg="0"/>
      <p:bldP spid="1346570" grpId="0" animBg="1" autoUpdateAnimBg="0"/>
      <p:bldP spid="1346571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134759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496300" cy="2184400"/>
          </a:xfrm>
        </p:spPr>
        <p:txBody>
          <a:bodyPr/>
          <a:lstStyle/>
          <a:p>
            <a:r>
              <a:rPr lang="en-US" altLang="en-US" smtClean="0"/>
              <a:t>The Reorder Point</a:t>
            </a:r>
          </a:p>
          <a:p>
            <a:pPr lvl="1"/>
            <a:r>
              <a:rPr lang="en-US" altLang="en-US" sz="2000" smtClean="0"/>
              <a:t>Using the RIB example above, if they know that it requires 10 days to place and receive an order, and the annual usage is 1,600 </a:t>
            </a:r>
            <a:br>
              <a:rPr lang="en-US" altLang="en-US" sz="2000" smtClean="0"/>
            </a:br>
            <a:r>
              <a:rPr lang="en-US" altLang="en-US" sz="2000" smtClean="0"/>
              <a:t>units per year, the reorder point can be determined as follows:</a:t>
            </a:r>
          </a:p>
        </p:txBody>
      </p:sp>
      <p:sp>
        <p:nvSpPr>
          <p:cNvPr id="1347595" name="Rectangle 11"/>
          <p:cNvSpPr>
            <a:spLocks noChangeArrowheads="1"/>
          </p:cNvSpPr>
          <p:nvPr/>
        </p:nvSpPr>
        <p:spPr bwMode="auto">
          <a:xfrm>
            <a:off x="457200" y="4851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100000"/>
              </a:lnSpc>
              <a:spcBef>
                <a:spcPct val="40000"/>
              </a:spcBef>
              <a:buClr>
                <a:schemeClr val="tx1"/>
              </a:buClr>
              <a:buFont typeface="Wingdings" charset="2"/>
              <a:buChar char="w"/>
            </a:pPr>
            <a:r>
              <a:rPr lang="en-US" altLang="en-US" sz="2000"/>
              <a:t>Thus, when RIB’s inventory level reaches 45 units, </a:t>
            </a:r>
            <a:br>
              <a:rPr lang="en-US" altLang="en-US" sz="2000"/>
            </a:br>
            <a:r>
              <a:rPr lang="en-US" altLang="en-US" sz="2000"/>
              <a:t>it should place an order for 400 units. However, if RIB wishes </a:t>
            </a:r>
            <a:br>
              <a:rPr lang="en-US" altLang="en-US" sz="2000"/>
            </a:br>
            <a:r>
              <a:rPr lang="en-US" altLang="en-US" sz="2000"/>
              <a:t>to maintain safety stock to protect against stock outs, they would order before inventory reached 45 units.</a:t>
            </a:r>
            <a:endParaRPr lang="en-US" altLang="en-US"/>
          </a:p>
        </p:txBody>
      </p:sp>
      <p:sp>
        <p:nvSpPr>
          <p:cNvPr id="1347596" name="Text Box 12"/>
          <p:cNvSpPr txBox="1">
            <a:spLocks noChangeArrowheads="1"/>
          </p:cNvSpPr>
          <p:nvPr/>
        </p:nvSpPr>
        <p:spPr bwMode="auto">
          <a:xfrm>
            <a:off x="1638300" y="3543300"/>
            <a:ext cx="5867400" cy="40957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Daily usage = 1,600/360 = 4.44 units/day</a:t>
            </a:r>
            <a:endParaRPr lang="en-US" altLang="en-US"/>
          </a:p>
        </p:txBody>
      </p:sp>
      <p:sp>
        <p:nvSpPr>
          <p:cNvPr id="1347597" name="Text Box 13"/>
          <p:cNvSpPr txBox="1">
            <a:spLocks noChangeArrowheads="1"/>
          </p:cNvSpPr>
          <p:nvPr/>
        </p:nvSpPr>
        <p:spPr bwMode="auto">
          <a:xfrm>
            <a:off x="1371600" y="4127500"/>
            <a:ext cx="6400800" cy="40957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Reorder point = 10 </a:t>
            </a:r>
            <a:r>
              <a:rPr lang="en-US" altLang="en-US" baseline="10000">
                <a:solidFill>
                  <a:srgbClr val="000000"/>
                </a:solidFill>
              </a:rPr>
              <a:t>x</a:t>
            </a:r>
            <a:r>
              <a:rPr lang="en-US" altLang="en-US">
                <a:solidFill>
                  <a:srgbClr val="000000"/>
                </a:solidFill>
              </a:rPr>
              <a:t> 4.44 = 44.44 or 45 units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594" grpId="0" build="p" bldLvl="2" autoUpdateAnimBg="0"/>
      <p:bldP spid="1347595" grpId="0" autoUpdateAnimBg="0"/>
      <p:bldP spid="1347596" grpId="0" animBg="1" autoUpdateAnimBg="0"/>
      <p:bldP spid="134759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0">
            <a:gsLst>
              <a:gs pos="0">
                <a:srgbClr val="F3EFBB"/>
              </a:gs>
              <a:gs pos="100000">
                <a:srgbClr val="E3DA6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0" y="0"/>
            <a:ext cx="6858000" cy="1752600"/>
          </a:xfrm>
          <a:prstGeom prst="rect">
            <a:avLst/>
          </a:prstGeom>
          <a:solidFill>
            <a:srgbClr val="A694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2741613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rgbClr val="A694BA"/>
                </a:solidFill>
              </a:rPr>
              <a:t>Chapter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6000">
                <a:solidFill>
                  <a:schemeClr val="bg1"/>
                </a:solidFill>
              </a:rPr>
              <a:t>15</a:t>
            </a:r>
            <a:endParaRPr lang="en-US" altLang="en-US">
              <a:solidFill>
                <a:srgbClr val="A694BA"/>
              </a:solidFill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AAD5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5450" y="2371725"/>
            <a:ext cx="47148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4400"/>
              <a:t>Short-Term</a:t>
            </a:r>
            <a:br>
              <a:rPr lang="en-US" altLang="en-US" sz="4400"/>
            </a:br>
            <a:r>
              <a:rPr lang="en-US" altLang="en-US" sz="4400"/>
              <a:t>Financial Management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44900" y="142875"/>
            <a:ext cx="5284788" cy="1331913"/>
            <a:chOff x="2296" y="114"/>
            <a:chExt cx="3329" cy="839"/>
          </a:xfrm>
        </p:grpSpPr>
        <p:sp>
          <p:nvSpPr>
            <p:cNvPr id="2057" name="Rectangle 10"/>
            <p:cNvSpPr>
              <a:spLocks noChangeArrowheads="1"/>
            </p:cNvSpPr>
            <p:nvPr/>
          </p:nvSpPr>
          <p:spPr bwMode="auto">
            <a:xfrm>
              <a:off x="3225" y="481"/>
              <a:ext cx="2400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b="1">
                  <a:solidFill>
                    <a:srgbClr val="C5BAD2"/>
                  </a:solidFill>
                </a:rPr>
                <a:t>	</a:t>
              </a:r>
              <a:r>
                <a:rPr lang="en-US" altLang="en-US">
                  <a:solidFill>
                    <a:srgbClr val="C5BAD2"/>
                  </a:solidFill>
                </a:rPr>
                <a:t>Lawrence J. Gitman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>
                  <a:solidFill>
                    <a:srgbClr val="C5BAD2"/>
                  </a:solidFill>
                </a:rPr>
                <a:t>	Jeff Madura</a:t>
              </a:r>
            </a:p>
          </p:txBody>
        </p:sp>
        <p:sp>
          <p:nvSpPr>
            <p:cNvPr id="2058" name="Rectangle 11"/>
            <p:cNvSpPr>
              <a:spLocks noChangeArrowheads="1"/>
            </p:cNvSpPr>
            <p:nvPr/>
          </p:nvSpPr>
          <p:spPr bwMode="auto">
            <a:xfrm>
              <a:off x="2296" y="114"/>
              <a:ext cx="331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600" b="1" i="1">
                  <a:solidFill>
                    <a:srgbClr val="C5BAD2"/>
                  </a:solidFill>
                </a:rPr>
                <a:t>Introduction to Finance</a:t>
              </a:r>
            </a:p>
          </p:txBody>
        </p:sp>
      </p:grpSp>
      <p:pic>
        <p:nvPicPr>
          <p:cNvPr id="2056" name="Picture 1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0100" y="1793875"/>
            <a:ext cx="3263900" cy="489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969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Materials Requirement Planning (MRP)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>
                <a:solidFill>
                  <a:srgbClr val="0089CA"/>
                </a:solidFill>
              </a:rPr>
              <a:t>MRP systems</a:t>
            </a:r>
            <a:r>
              <a:rPr lang="en-US" altLang="en-US" smtClean="0"/>
              <a:t> are used to determine what to order, when to order, and what priorities to assign to ordering materials.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MRP uses EOQ concepts to determine how much </a:t>
            </a:r>
            <a:br>
              <a:rPr lang="en-US" altLang="en-US" smtClean="0"/>
            </a:br>
            <a:r>
              <a:rPr lang="en-US" altLang="en-US" smtClean="0"/>
              <a:t>to order using computer software.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It simulates each product’s bill of materials structure (all of the product’s parts), inventory status, and manufacturing process.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Like the simple EOQ, the objective of MRP systems </a:t>
            </a:r>
            <a:br>
              <a:rPr lang="en-US" altLang="en-US" smtClean="0"/>
            </a:br>
            <a:r>
              <a:rPr lang="en-US" altLang="en-US" smtClean="0"/>
              <a:t>is to minimize a company’s overall investment </a:t>
            </a:r>
            <a:br>
              <a:rPr lang="en-US" altLang="en-US" smtClean="0"/>
            </a:br>
            <a:r>
              <a:rPr lang="en-US" altLang="en-US" smtClean="0"/>
              <a:t>in inventory without impairing production.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Just-In-Time System (JIT)</a:t>
            </a:r>
          </a:p>
          <a:p>
            <a:pPr lvl="1"/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0089CA"/>
                </a:solidFill>
              </a:rPr>
              <a:t>JIT inventory management system</a:t>
            </a:r>
            <a:r>
              <a:rPr lang="en-US" altLang="en-US" smtClean="0"/>
              <a:t> minimizes the inventory investment by having material inputs arrive exactly at the time they are needed for production.</a:t>
            </a:r>
          </a:p>
          <a:p>
            <a:pPr lvl="1"/>
            <a:r>
              <a:rPr lang="en-US" altLang="en-US" smtClean="0"/>
              <a:t>For a JIT system to work, extensive coordination </a:t>
            </a:r>
            <a:br>
              <a:rPr lang="en-US" altLang="en-US" smtClean="0"/>
            </a:br>
            <a:r>
              <a:rPr lang="en-US" altLang="en-US" smtClean="0"/>
              <a:t>must exist between the firm, its suppliers, </a:t>
            </a:r>
            <a:br>
              <a:rPr lang="en-US" altLang="en-US" smtClean="0"/>
            </a:br>
            <a:r>
              <a:rPr lang="en-US" altLang="en-US" smtClean="0"/>
              <a:t>and shipping companies to ensure that material inputs arrive on time.</a:t>
            </a:r>
          </a:p>
          <a:p>
            <a:pPr lvl="1"/>
            <a:r>
              <a:rPr lang="en-US" altLang="en-US" smtClean="0"/>
              <a:t>In addition, the inputs must be of near perfect quality and consistency given the absence of safety stock.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Inventory Management</a:t>
            </a:r>
          </a:p>
        </p:txBody>
      </p:sp>
      <p:sp>
        <p:nvSpPr>
          <p:cNvPr id="13506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International Inventory Management</a:t>
            </a:r>
          </a:p>
          <a:p>
            <a:pPr lvl="1"/>
            <a:r>
              <a:rPr lang="en-US" altLang="en-US" smtClean="0"/>
              <a:t>International inventory management is typically </a:t>
            </a:r>
            <a:br>
              <a:rPr lang="en-US" altLang="en-US" smtClean="0"/>
            </a:br>
            <a:r>
              <a:rPr lang="en-US" altLang="en-US" smtClean="0"/>
              <a:t>much more complicated for exporters and MNCs.</a:t>
            </a:r>
          </a:p>
          <a:p>
            <a:pPr lvl="1"/>
            <a:r>
              <a:rPr lang="en-US" altLang="en-US" smtClean="0"/>
              <a:t>The production and manufacturing economies </a:t>
            </a:r>
            <a:br>
              <a:rPr lang="en-US" altLang="en-US" smtClean="0"/>
            </a:br>
            <a:r>
              <a:rPr lang="en-US" altLang="en-US" smtClean="0"/>
              <a:t>of scale that might be expected from selling globally may prove elusive if products must be tailored </a:t>
            </a:r>
            <a:br>
              <a:rPr lang="en-US" altLang="en-US" smtClean="0"/>
            </a:br>
            <a:r>
              <a:rPr lang="en-US" altLang="en-US" smtClean="0"/>
              <a:t>for local markets.</a:t>
            </a:r>
          </a:p>
          <a:p>
            <a:pPr lvl="1"/>
            <a:r>
              <a:rPr lang="en-US" altLang="en-US" smtClean="0"/>
              <a:t>Transporting products over long distances often results in delays, confusion, damage, theft, </a:t>
            </a:r>
            <a:br>
              <a:rPr lang="en-US" altLang="en-US" smtClean="0"/>
            </a:br>
            <a:r>
              <a:rPr lang="en-US" altLang="en-US" smtClean="0"/>
              <a:t>and other difficulties.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62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Five C’s of Credit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Capital</a:t>
            </a:r>
          </a:p>
          <a:p>
            <a:r>
              <a:rPr lang="en-US" altLang="en-US" smtClean="0"/>
              <a:t>Character</a:t>
            </a:r>
          </a:p>
          <a:p>
            <a:r>
              <a:rPr lang="en-US" altLang="en-US" smtClean="0"/>
              <a:t>Collateral</a:t>
            </a:r>
          </a:p>
          <a:p>
            <a:r>
              <a:rPr lang="en-US" altLang="en-US" smtClean="0"/>
              <a:t>Capacity</a:t>
            </a:r>
          </a:p>
          <a:p>
            <a:r>
              <a:rPr lang="en-US" altLang="en-US" smtClean="0"/>
              <a:t>Conditions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Credit Scoring</a:t>
            </a:r>
          </a:p>
        </p:txBody>
      </p:sp>
      <p:sp>
        <p:nvSpPr>
          <p:cNvPr id="3379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>
                <a:solidFill>
                  <a:srgbClr val="0089CA"/>
                </a:solidFill>
              </a:rPr>
              <a:t>Credit scoring</a:t>
            </a:r>
            <a:r>
              <a:rPr lang="en-US" altLang="en-US" sz="2400" smtClean="0"/>
              <a:t> is a procedure resulting in a score that measures an applicant’s overall credit strength, derived as a weighted-average of scores of various credit characteristics.</a:t>
            </a:r>
          </a:p>
          <a:p>
            <a:pPr lvl="1"/>
            <a:r>
              <a:rPr lang="en-US" altLang="en-US" sz="2000" smtClean="0"/>
              <a:t>Paula’s Stores, a major department store chain, uses a credit scoring model to make credit decisions. Paula’s uses a system measuring six separate financial and credit characteristics. Scores can range from 0 (lowest) to 100 (highest). The minimum acceptable score necessary for granting credit is 75. The results of such a score for Herb Conseca are illustrated in the following slide.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Credit Scoring</a:t>
            </a:r>
          </a:p>
        </p:txBody>
      </p:sp>
      <p:pic>
        <p:nvPicPr>
          <p:cNvPr id="34819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1690688"/>
            <a:ext cx="6732587" cy="473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Standards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58800"/>
          </a:xfrm>
        </p:spPr>
        <p:txBody>
          <a:bodyPr/>
          <a:lstStyle/>
          <a:p>
            <a:r>
              <a:rPr lang="en-US" altLang="en-US" smtClean="0"/>
              <a:t>Key Variables</a:t>
            </a:r>
          </a:p>
        </p:txBody>
      </p:sp>
      <p:pic>
        <p:nvPicPr>
          <p:cNvPr id="35844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950" y="2273300"/>
            <a:ext cx="7150100" cy="412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 Tool Example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z="2400" smtClean="0"/>
              <a:t>Orbit Tool, a manufacturer of lathe tools, is currently selling a product for $10/unit. Sales (all on credit) for last year were 60,000 units. The variable cost per unit is $6.  </a:t>
            </a:r>
          </a:p>
          <a:p>
            <a:pPr>
              <a:spcBef>
                <a:spcPct val="25000"/>
              </a:spcBef>
            </a:pPr>
            <a:r>
              <a:rPr lang="en-US" altLang="en-US" sz="2400" smtClean="0"/>
              <a:t>The firm’s total fixed costs are $120,000. Orbit is currently contemplating a relaxation of credit standards that is anticipated to increase sales 5% to 63,000 units.  It is also anticipated that the ACP will increase from 30 </a:t>
            </a:r>
            <a:br>
              <a:rPr lang="en-US" altLang="en-US" sz="2400" smtClean="0"/>
            </a:br>
            <a:r>
              <a:rPr lang="en-US" altLang="en-US" sz="2400" smtClean="0"/>
              <a:t>to 45 days, and that bad debt expenses will increase from 1% of sales to 2% of sales. The opportunity cost </a:t>
            </a:r>
            <a:br>
              <a:rPr lang="en-US" altLang="en-US" sz="2400" smtClean="0"/>
            </a:br>
            <a:r>
              <a:rPr lang="en-US" altLang="en-US" sz="2400" smtClean="0"/>
              <a:t>of tying funds up in receivables is 15%</a:t>
            </a:r>
          </a:p>
          <a:p>
            <a:pPr>
              <a:spcBef>
                <a:spcPct val="25000"/>
              </a:spcBef>
            </a:pPr>
            <a:r>
              <a:rPr lang="en-US" altLang="en-US" sz="2400" smtClean="0"/>
              <a:t>Given this information, should Orbit relax its credit standards?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 Tool Example</a:t>
            </a:r>
          </a:p>
        </p:txBody>
      </p:sp>
      <p:pic>
        <p:nvPicPr>
          <p:cNvPr id="37891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04963"/>
            <a:ext cx="5757863" cy="4884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 Tool Example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mtClean="0"/>
              <a:t>Additional Profit Contribution from Sales </a:t>
            </a:r>
            <a:endParaRPr lang="en-US" altLang="en-US" sz="2400" smtClean="0"/>
          </a:p>
        </p:txBody>
      </p:sp>
      <p:pic>
        <p:nvPicPr>
          <p:cNvPr id="38916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" y="2413000"/>
            <a:ext cx="8120063" cy="326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Wingdings" charset="2"/>
              <a:buNone/>
            </a:pPr>
            <a:r>
              <a:rPr lang="en-US" altLang="en-US" sz="2400" smtClean="0"/>
              <a:t>Describe the scope of short-term financial management and the cash conversion cycle.</a:t>
            </a:r>
          </a:p>
          <a:p>
            <a:pPr indent="0">
              <a:buFont typeface="Wingdings" charset="2"/>
              <a:buNone/>
            </a:pPr>
            <a:r>
              <a:rPr lang="en-US" altLang="en-US" sz="2400" smtClean="0"/>
              <a:t>Explain the funding requirements of the cash conversion cycle and strategies for minimizing negotiated liabilities.</a:t>
            </a:r>
          </a:p>
          <a:p>
            <a:pPr indent="0">
              <a:buFont typeface="Wingdings" charset="2"/>
              <a:buNone/>
            </a:pPr>
            <a:r>
              <a:rPr lang="en-US" altLang="en-US" sz="2400" smtClean="0"/>
              <a:t>Understand inventory management: differing views, common techniques, and international concerns.</a:t>
            </a:r>
            <a:endParaRPr lang="en-US" altLang="en-US" smtClean="0"/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924050"/>
            <a:ext cx="241300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790825"/>
            <a:ext cx="244475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3673475"/>
            <a:ext cx="24765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Goals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 Tool Example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mtClean="0"/>
              <a:t>Cost of Marginal Investment in A/R</a:t>
            </a:r>
            <a:endParaRPr lang="en-US" altLang="en-US" sz="2400" smtClean="0"/>
          </a:p>
        </p:txBody>
      </p:sp>
      <p:pic>
        <p:nvPicPr>
          <p:cNvPr id="39940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2286000"/>
            <a:ext cx="7947025" cy="408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 Tool Example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mtClean="0"/>
              <a:t>Cost of Marginal Bad Debts</a:t>
            </a:r>
            <a:endParaRPr lang="en-US" altLang="en-US" sz="2400" smtClean="0"/>
          </a:p>
        </p:txBody>
      </p:sp>
      <p:pic>
        <p:nvPicPr>
          <p:cNvPr id="40964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43163"/>
            <a:ext cx="8077200" cy="3786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 Tool 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mtClean="0"/>
              <a:t>Net Profit from Implementation of Proposed Plan</a:t>
            </a:r>
            <a:endParaRPr lang="en-US" altLang="en-US" sz="2400" smtClean="0"/>
          </a:p>
        </p:txBody>
      </p:sp>
      <p:pic>
        <p:nvPicPr>
          <p:cNvPr id="41988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2387600"/>
            <a:ext cx="8318500" cy="372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A firm’s </a:t>
            </a:r>
            <a:r>
              <a:rPr lang="en-US" altLang="en-US" sz="2400" smtClean="0">
                <a:solidFill>
                  <a:srgbClr val="0089CA"/>
                </a:solidFill>
              </a:rPr>
              <a:t>credit terms</a:t>
            </a:r>
            <a:r>
              <a:rPr lang="en-US" altLang="en-US" sz="2400" smtClean="0"/>
              <a:t> specify the repayment terms required of all of its credit customers.</a:t>
            </a:r>
          </a:p>
          <a:p>
            <a:r>
              <a:rPr lang="en-US" altLang="en-US" sz="2400" smtClean="0"/>
              <a:t>Credit terms are composed of three parts:</a:t>
            </a:r>
          </a:p>
          <a:p>
            <a:pPr lvl="1"/>
            <a:r>
              <a:rPr lang="en-US" altLang="en-US" sz="2000" smtClean="0"/>
              <a:t>The cash discount</a:t>
            </a:r>
          </a:p>
          <a:p>
            <a:pPr lvl="1"/>
            <a:r>
              <a:rPr lang="en-US" altLang="en-US" sz="2000" smtClean="0"/>
              <a:t>The cash discount period</a:t>
            </a:r>
          </a:p>
          <a:p>
            <a:pPr lvl="1"/>
            <a:r>
              <a:rPr lang="en-US" altLang="en-US" sz="2000" smtClean="0"/>
              <a:t>The credit period</a:t>
            </a:r>
          </a:p>
          <a:p>
            <a:r>
              <a:rPr lang="en-US" altLang="en-US" sz="2400" smtClean="0"/>
              <a:t>For example, with credit terms of 2/10 net 30, </a:t>
            </a:r>
            <a:br>
              <a:rPr lang="en-US" altLang="en-US" sz="2400" smtClean="0"/>
            </a:br>
            <a:r>
              <a:rPr lang="en-US" altLang="en-US" sz="2400" smtClean="0"/>
              <a:t>the discount is 2%, the discount period is 10 days, </a:t>
            </a:r>
            <a:br>
              <a:rPr lang="en-US" altLang="en-US" sz="2400" smtClean="0"/>
            </a:br>
            <a:r>
              <a:rPr lang="en-US" altLang="en-US" sz="2400" smtClean="0"/>
              <a:t>and the credit period is 30 days.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20700"/>
          </a:xfrm>
        </p:spPr>
        <p:txBody>
          <a:bodyPr/>
          <a:lstStyle/>
          <a:p>
            <a:r>
              <a:rPr lang="en-US" altLang="en-US" smtClean="0"/>
              <a:t>Cash Discount</a:t>
            </a:r>
            <a:endParaRPr lang="en-US" altLang="en-US" sz="2400" smtClean="0"/>
          </a:p>
        </p:txBody>
      </p:sp>
      <p:pic>
        <p:nvPicPr>
          <p:cNvPr id="44036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2346325"/>
            <a:ext cx="7985125" cy="396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Cash Discount</a:t>
            </a:r>
            <a:endParaRPr lang="en-US" altLang="en-US" smtClean="0"/>
          </a:p>
          <a:p>
            <a:pPr lvl="1"/>
            <a:r>
              <a:rPr lang="en-US" altLang="en-US" sz="2000" smtClean="0"/>
              <a:t>Orbit Tool is considering a initiating a cash discount of 2% </a:t>
            </a:r>
            <a:br>
              <a:rPr lang="en-US" altLang="en-US" sz="2000" smtClean="0"/>
            </a:br>
            <a:r>
              <a:rPr lang="en-US" altLang="en-US" sz="2000" smtClean="0"/>
              <a:t>for payment within 10 days of a purchase. The firm’s current average collection period (ACP) is 30 days (A/R turnover = 360/30 = 12). Credit sales of 60,000 units at $10/unit and the variable cost/unit is $6.</a:t>
            </a:r>
          </a:p>
          <a:p>
            <a:pPr lvl="1"/>
            <a:r>
              <a:rPr lang="en-US" altLang="en-US" sz="2000" smtClean="0"/>
              <a:t>Orbit expects that if the cash discount is initiated, 60% will take the discount and pay early. In addition, sales are expected </a:t>
            </a:r>
            <a:br>
              <a:rPr lang="en-US" altLang="en-US" sz="2000" smtClean="0"/>
            </a:br>
            <a:r>
              <a:rPr lang="en-US" altLang="en-US" sz="2000" smtClean="0"/>
              <a:t>to increase 5% to 63,000 units. The ACP is expected to drop </a:t>
            </a:r>
            <a:br>
              <a:rPr lang="en-US" altLang="en-US" sz="2000" smtClean="0"/>
            </a:br>
            <a:r>
              <a:rPr lang="en-US" altLang="en-US" sz="2000" smtClean="0"/>
              <a:t>to 15 days (A/R turnover = 360/15 = 24). Bad debts will drop from 1% to 0.5% of sales. The opportunity cost to the firm </a:t>
            </a:r>
            <a:br>
              <a:rPr lang="en-US" altLang="en-US" sz="2000" smtClean="0"/>
            </a:br>
            <a:r>
              <a:rPr lang="en-US" altLang="en-US" sz="2000" smtClean="0"/>
              <a:t>of tying up funds in receivables is 15%.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20700"/>
          </a:xfrm>
        </p:spPr>
        <p:txBody>
          <a:bodyPr/>
          <a:lstStyle/>
          <a:p>
            <a:r>
              <a:rPr lang="en-US" altLang="en-US" smtClean="0"/>
              <a:t>Cash Discount</a:t>
            </a:r>
          </a:p>
        </p:txBody>
      </p:sp>
      <p:pic>
        <p:nvPicPr>
          <p:cNvPr id="46084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2387600"/>
            <a:ext cx="8369300" cy="288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20700"/>
          </a:xfrm>
        </p:spPr>
        <p:txBody>
          <a:bodyPr/>
          <a:lstStyle/>
          <a:p>
            <a:r>
              <a:rPr lang="en-US" altLang="en-US" smtClean="0"/>
              <a:t>Cash Discount</a:t>
            </a:r>
          </a:p>
        </p:txBody>
      </p:sp>
      <p:pic>
        <p:nvPicPr>
          <p:cNvPr id="47108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2362200"/>
            <a:ext cx="8159750" cy="351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20700"/>
          </a:xfrm>
        </p:spPr>
        <p:txBody>
          <a:bodyPr/>
          <a:lstStyle/>
          <a:p>
            <a:r>
              <a:rPr lang="en-US" altLang="en-US" smtClean="0"/>
              <a:t>Cash Discount</a:t>
            </a:r>
          </a:p>
        </p:txBody>
      </p:sp>
      <p:pic>
        <p:nvPicPr>
          <p:cNvPr id="48132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438400"/>
            <a:ext cx="7848600" cy="355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20700"/>
          </a:xfrm>
        </p:spPr>
        <p:txBody>
          <a:bodyPr/>
          <a:lstStyle/>
          <a:p>
            <a:r>
              <a:rPr lang="en-US" altLang="en-US" smtClean="0"/>
              <a:t>Cash Discount</a:t>
            </a:r>
          </a:p>
        </p:txBody>
      </p:sp>
      <p:pic>
        <p:nvPicPr>
          <p:cNvPr id="49156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2425700"/>
            <a:ext cx="8796337" cy="262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Wingdings" charset="2"/>
              <a:buNone/>
            </a:pPr>
            <a:r>
              <a:rPr lang="en-US" altLang="en-US" sz="2400" smtClean="0"/>
              <a:t>Explain the key aspects of accounts receivable management including credit selection and standards, credit terms, and credit monitoring.</a:t>
            </a:r>
          </a:p>
          <a:p>
            <a:pPr indent="0">
              <a:buFont typeface="Wingdings" charset="2"/>
              <a:buNone/>
            </a:pPr>
            <a:r>
              <a:rPr lang="en-US" altLang="en-US" sz="2400" smtClean="0"/>
              <a:t>Review the management of receipts and disbursements, including float, speeding collections, slowing payments, cash concentration and zero-balance accounts.</a:t>
            </a:r>
          </a:p>
          <a:p>
            <a:pPr indent="0">
              <a:buFont typeface="Wingdings" charset="2"/>
              <a:buNone/>
            </a:pPr>
            <a:r>
              <a:rPr lang="en-US" altLang="en-US" sz="2400" smtClean="0"/>
              <a:t>Discuss current liability management, including spontaneous liabilities, unsecured short-term financing, and secured short-term financing.</a:t>
            </a:r>
            <a:endParaRPr lang="en-US" altLang="en-US" smtClean="0"/>
          </a:p>
        </p:txBody>
      </p:sp>
      <p:pic>
        <p:nvPicPr>
          <p:cNvPr id="4099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3162300"/>
            <a:ext cx="24130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00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4400550"/>
            <a:ext cx="238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Goals</a:t>
            </a:r>
          </a:p>
        </p:txBody>
      </p:sp>
      <p:pic>
        <p:nvPicPr>
          <p:cNvPr id="4102" name="Pictur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" y="1925638"/>
            <a:ext cx="241300" cy="23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20700"/>
          </a:xfrm>
        </p:spPr>
        <p:txBody>
          <a:bodyPr/>
          <a:lstStyle/>
          <a:p>
            <a:r>
              <a:rPr lang="en-US" altLang="en-US" smtClean="0"/>
              <a:t>Cash Discount</a:t>
            </a:r>
          </a:p>
        </p:txBody>
      </p:sp>
      <p:pic>
        <p:nvPicPr>
          <p:cNvPr id="50180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2425700"/>
            <a:ext cx="7740650" cy="327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Collection Policy</a:t>
            </a:r>
          </a:p>
        </p:txBody>
      </p:sp>
      <p:sp>
        <p:nvSpPr>
          <p:cNvPr id="5120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The firm’s </a:t>
            </a:r>
            <a:r>
              <a:rPr lang="en-US" altLang="en-US" sz="2400" smtClean="0">
                <a:solidFill>
                  <a:srgbClr val="0089CA"/>
                </a:solidFill>
              </a:rPr>
              <a:t>collection policy</a:t>
            </a:r>
            <a:r>
              <a:rPr lang="en-US" altLang="en-US" sz="2400" smtClean="0"/>
              <a:t> is its procedures for collecting a firm’s accounts receivable when they are due.</a:t>
            </a:r>
          </a:p>
          <a:p>
            <a:r>
              <a:rPr lang="en-US" altLang="en-US" sz="2400" smtClean="0"/>
              <a:t>The effectiveness of this policy can be partly evaluated by evaluating the level of bad expenses.</a:t>
            </a:r>
          </a:p>
          <a:p>
            <a:r>
              <a:rPr lang="en-US" altLang="en-US" sz="2400" smtClean="0"/>
              <a:t>As seen in the previous examples, this level depends </a:t>
            </a:r>
            <a:br>
              <a:rPr lang="en-US" altLang="en-US" sz="2400" smtClean="0"/>
            </a:br>
            <a:r>
              <a:rPr lang="en-US" altLang="en-US" sz="2400" smtClean="0"/>
              <a:t>not only on collection policy but also on the firm’s </a:t>
            </a:r>
            <a:br>
              <a:rPr lang="en-US" altLang="en-US" sz="2400" smtClean="0"/>
            </a:br>
            <a:r>
              <a:rPr lang="en-US" altLang="en-US" sz="2400" smtClean="0"/>
              <a:t>credit policy.</a:t>
            </a:r>
          </a:p>
          <a:p>
            <a:r>
              <a:rPr lang="en-US" altLang="en-US" sz="2400" smtClean="0"/>
              <a:t>In general, funds should be expended to collect bad debts up to the point where the marginal cost exceeds the marginal benefit (Point A on the following slide).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568700" y="6432550"/>
            <a:ext cx="1384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en-US" sz="2000">
                <a:solidFill>
                  <a:srgbClr val="2D4B9B"/>
                </a:solidFill>
              </a:rPr>
              <a:t>Table 15.2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Collection Policy</a:t>
            </a:r>
            <a:endParaRPr lang="en-US" altLang="en-US" sz="4000" smtClean="0"/>
          </a:p>
        </p:txBody>
      </p:sp>
      <p:pic>
        <p:nvPicPr>
          <p:cNvPr id="52228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150" y="1636713"/>
            <a:ext cx="6997700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Collection Policy</a:t>
            </a:r>
          </a:p>
        </p:txBody>
      </p:sp>
      <p:sp>
        <p:nvSpPr>
          <p:cNvPr id="137524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1841500"/>
          </a:xfrm>
        </p:spPr>
        <p:txBody>
          <a:bodyPr/>
          <a:lstStyle/>
          <a:p>
            <a:r>
              <a:rPr lang="en-US" altLang="en-US" sz="2400" smtClean="0"/>
              <a:t>Aging Accounts Receivable</a:t>
            </a:r>
            <a:endParaRPr lang="en-US" altLang="en-US" smtClean="0"/>
          </a:p>
          <a:p>
            <a:pPr lvl="1"/>
            <a:r>
              <a:rPr lang="en-US" altLang="en-US" sz="2000" smtClean="0"/>
              <a:t>Assume that Orbit Tool extends 30-day EOM credit terms to its customers. The firm’s December 31, 1998 balance sheet shows $200,000 of accounts receivable. An evaluation of the $200,000 of accounts receivable results in the following breakdown:</a:t>
            </a:r>
            <a:endParaRPr lang="en-US" altLang="en-US" smtClean="0"/>
          </a:p>
        </p:txBody>
      </p:sp>
      <p:sp>
        <p:nvSpPr>
          <p:cNvPr id="1375245" name="Rectangle 13"/>
          <p:cNvSpPr>
            <a:spLocks noChangeArrowheads="1"/>
          </p:cNvSpPr>
          <p:nvPr/>
        </p:nvSpPr>
        <p:spPr bwMode="auto">
          <a:xfrm>
            <a:off x="336550" y="4699000"/>
            <a:ext cx="84709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100000"/>
              </a:lnSpc>
              <a:spcBef>
                <a:spcPct val="40000"/>
              </a:spcBef>
              <a:buClr>
                <a:schemeClr val="tx1"/>
              </a:buClr>
              <a:buFont typeface="Wingdings" charset="2"/>
              <a:buChar char="w"/>
            </a:pPr>
            <a:r>
              <a:rPr lang="en-US" altLang="en-US" sz="2000"/>
              <a:t>Given the firm’s credit policy, any December receivables still </a:t>
            </a:r>
            <a:br>
              <a:rPr lang="en-US" altLang="en-US" sz="2000"/>
            </a:br>
            <a:r>
              <a:rPr lang="en-US" altLang="en-US" sz="2000"/>
              <a:t>on the books are considered current. November receivables are between 0 and 31 days overdue, and so on. The percentage breakdown is given in the bottom row indicating the firm may have had a particular problem in October which should be investigated.</a:t>
            </a:r>
          </a:p>
        </p:txBody>
      </p:sp>
      <p:pic>
        <p:nvPicPr>
          <p:cNvPr id="1375248" name="Picture 1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3632200"/>
            <a:ext cx="8102600" cy="101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5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44" grpId="0" build="p" bldLvl="2" autoUpdateAnimBg="0"/>
      <p:bldP spid="1375245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5427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Float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Collection float</a:t>
            </a:r>
            <a:r>
              <a:rPr lang="en-US" altLang="en-US" smtClean="0"/>
              <a:t> is the delay between the time when a payer deducts a payment from its checking account ledger and the time when the payee actually receives the funds in spendable form.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Disbursement float</a:t>
            </a:r>
            <a:r>
              <a:rPr lang="en-US" altLang="en-US" smtClean="0"/>
              <a:t> is the delay between the time when a payer deducts a payment from its checking account ledger and the time when the funds are actually withdrawn from the account.</a:t>
            </a:r>
          </a:p>
          <a:p>
            <a:pPr lvl="1"/>
            <a:r>
              <a:rPr lang="en-US" altLang="en-US" smtClean="0"/>
              <a:t>Both the collection and disbursement float have three separate components.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Float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Mail float</a:t>
            </a:r>
            <a:r>
              <a:rPr lang="en-US" altLang="en-US" smtClean="0"/>
              <a:t> is the delay between the time when a payer places payment in the mail and the time when it is received by the payee.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Processing float</a:t>
            </a:r>
            <a:r>
              <a:rPr lang="en-US" altLang="en-US" smtClean="0"/>
              <a:t> is the delay between the receipt </a:t>
            </a:r>
            <a:br>
              <a:rPr lang="en-US" altLang="en-US" smtClean="0"/>
            </a:br>
            <a:r>
              <a:rPr lang="en-US" altLang="en-US" smtClean="0"/>
              <a:t>of a check by the payee and the deposit of it in the firm’s account.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Clearing float</a:t>
            </a:r>
            <a:r>
              <a:rPr lang="en-US" altLang="en-US" smtClean="0"/>
              <a:t> is the delay between the deposit </a:t>
            </a:r>
            <a:br>
              <a:rPr lang="en-US" altLang="en-US" smtClean="0"/>
            </a:br>
            <a:r>
              <a:rPr lang="en-US" altLang="en-US" smtClean="0"/>
              <a:t>of a check by the payee and the actual availability </a:t>
            </a:r>
            <a:br>
              <a:rPr lang="en-US" altLang="en-US" smtClean="0"/>
            </a:br>
            <a:r>
              <a:rPr lang="en-US" altLang="en-US" smtClean="0"/>
              <a:t>of the funds which results from the time required </a:t>
            </a:r>
            <a:br>
              <a:rPr lang="en-US" altLang="en-US" smtClean="0"/>
            </a:br>
            <a:r>
              <a:rPr lang="en-US" altLang="en-US" smtClean="0"/>
              <a:t>for a check to clear the banking system.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Speeding Collections</a:t>
            </a:r>
          </a:p>
          <a:p>
            <a:pPr lvl="1"/>
            <a:r>
              <a:rPr lang="en-US" altLang="en-US" smtClean="0"/>
              <a:t>Concentration Banking</a:t>
            </a:r>
          </a:p>
          <a:p>
            <a:pPr lvl="2"/>
            <a:r>
              <a:rPr lang="en-US" altLang="en-US" smtClean="0"/>
              <a:t>Concentration banking is a collection procedure in which payments are made to regionally dispersed collection centers.</a:t>
            </a:r>
          </a:p>
          <a:p>
            <a:pPr lvl="2"/>
            <a:r>
              <a:rPr lang="en-US" altLang="en-US" smtClean="0"/>
              <a:t>Checks are collected at these centers several times a day and deposited in local banks for quick clearing.</a:t>
            </a:r>
          </a:p>
          <a:p>
            <a:pPr lvl="2"/>
            <a:r>
              <a:rPr lang="en-US" altLang="en-US" smtClean="0"/>
              <a:t>It reduces the collection float by shortening both the mail </a:t>
            </a:r>
            <a:br>
              <a:rPr lang="en-US" altLang="en-US" smtClean="0"/>
            </a:br>
            <a:r>
              <a:rPr lang="en-US" altLang="en-US" smtClean="0"/>
              <a:t>and clearing float components.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Speeding Collections</a:t>
            </a:r>
          </a:p>
          <a:p>
            <a:pPr lvl="1"/>
            <a:r>
              <a:rPr lang="en-US" altLang="en-US" smtClean="0"/>
              <a:t>Lockboxes</a:t>
            </a:r>
          </a:p>
          <a:p>
            <a:pPr lvl="2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lockbox system</a:t>
            </a:r>
            <a:r>
              <a:rPr lang="en-US" altLang="en-US" smtClean="0"/>
              <a:t> is a collection procedure in which payers send their payments to a nearby post office box that is emptied by the firm’s bank several times a day.</a:t>
            </a:r>
          </a:p>
          <a:p>
            <a:pPr lvl="2"/>
            <a:r>
              <a:rPr lang="en-US" altLang="en-US" smtClean="0"/>
              <a:t>It is different from and superior to concentration banking </a:t>
            </a:r>
            <a:br>
              <a:rPr lang="en-US" altLang="en-US" smtClean="0"/>
            </a:br>
            <a:r>
              <a:rPr lang="en-US" altLang="en-US" smtClean="0"/>
              <a:t>in that the firm’s bank actually services the lockbox which reduces the processing float.</a:t>
            </a:r>
          </a:p>
          <a:p>
            <a:pPr lvl="2"/>
            <a:r>
              <a:rPr lang="en-US" altLang="en-US" smtClean="0"/>
              <a:t>A lockbox system reduces the collection float by shortening the processing float as well as the mail and clearing float.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Speeding Collections</a:t>
            </a:r>
          </a:p>
          <a:p>
            <a:pPr lvl="1"/>
            <a:r>
              <a:rPr lang="en-US" altLang="en-US" smtClean="0"/>
              <a:t>Direct Sends and Other Techniques</a:t>
            </a:r>
          </a:p>
          <a:p>
            <a:pPr lvl="2"/>
            <a:r>
              <a:rPr lang="en-US" altLang="en-US" smtClean="0"/>
              <a:t>A direct send is a collection procedure in which the payee presents checks for payment directly to the banks on which they are drawn, thus reducing the clearing float.</a:t>
            </a:r>
          </a:p>
          <a:p>
            <a:pPr lvl="2"/>
            <a:r>
              <a:rPr lang="en-US" altLang="en-US" smtClean="0"/>
              <a:t>Pre-authorized checks (PAC) are checks written against a customer’s account for a previously agreed upon amount avoiding the need for the customer’s signature.</a:t>
            </a:r>
          </a:p>
          <a:p>
            <a:pPr lvl="2"/>
            <a:r>
              <a:rPr lang="en-US" altLang="en-US" smtClean="0">
                <a:solidFill>
                  <a:srgbClr val="0089CA"/>
                </a:solidFill>
              </a:rPr>
              <a:t>Depository transfer checks (DTC)</a:t>
            </a:r>
            <a:r>
              <a:rPr lang="en-US" altLang="en-US" smtClean="0"/>
              <a:t> are unsigned checks drawn on one of the firm’s accounts and deposited at a concentration bank to speed up transfers.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1381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Speeding Collections</a:t>
            </a:r>
          </a:p>
          <a:p>
            <a:pPr lvl="1"/>
            <a:r>
              <a:rPr lang="en-US" altLang="en-US" smtClean="0"/>
              <a:t>Direct Sends and Other Techniques</a:t>
            </a:r>
          </a:p>
          <a:p>
            <a:pPr lvl="2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wire transfer</a:t>
            </a:r>
            <a:r>
              <a:rPr lang="en-US" altLang="en-US" smtClean="0"/>
              <a:t> is a telecommunications bookkeeping device that removes funds from the payer’s bank and deposits them into the payee’s bank—thereby reducing collections float.</a:t>
            </a:r>
          </a:p>
          <a:p>
            <a:pPr lvl="2"/>
            <a:r>
              <a:rPr lang="en-US" altLang="en-US" smtClean="0">
                <a:solidFill>
                  <a:srgbClr val="0089CA"/>
                </a:solidFill>
              </a:rPr>
              <a:t>Automated clearinghouse (ACH)</a:t>
            </a:r>
            <a:r>
              <a:rPr lang="en-US" altLang="en-US" smtClean="0"/>
              <a:t> debits are pre-authorized electronic withdrawals from the payer’s account that are transferred to the payee’s account via a settlement among banks by the automated clearinghouse.</a:t>
            </a:r>
          </a:p>
          <a:p>
            <a:pPr lvl="2"/>
            <a:r>
              <a:rPr lang="en-US" altLang="en-US" smtClean="0"/>
              <a:t>ACHs clear in one day, thereby reducing mail, processing, and clearing float.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8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8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138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Managing the Cash </a:t>
            </a:r>
            <a:br>
              <a:rPr lang="en-US" altLang="en-US" sz="4000" smtClean="0"/>
            </a:br>
            <a:r>
              <a:rPr lang="en-US" altLang="en-US" sz="4000" smtClean="0"/>
              <a:t>Conversion Cycle</a:t>
            </a:r>
            <a:endParaRPr lang="en-US" altLang="en-US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>
                <a:solidFill>
                  <a:srgbClr val="0089CA"/>
                </a:solidFill>
              </a:rPr>
              <a:t>Short-term financial management</a:t>
            </a:r>
            <a:r>
              <a:rPr lang="en-US" altLang="en-US" sz="2400" smtClean="0"/>
              <a:t>—managing current assets and current liabilities—is one of the financial manager’s most important and time-consuming activities.</a:t>
            </a:r>
          </a:p>
          <a:p>
            <a:r>
              <a:rPr lang="en-US" altLang="en-US" sz="2400" smtClean="0"/>
              <a:t>The goal of short-term financial management </a:t>
            </a:r>
            <a:br>
              <a:rPr lang="en-US" altLang="en-US" sz="2400" smtClean="0"/>
            </a:br>
            <a:r>
              <a:rPr lang="en-US" altLang="en-US" sz="2400" smtClean="0"/>
              <a:t>is to manage each of the firms’ current assets </a:t>
            </a:r>
            <a:br>
              <a:rPr lang="en-US" altLang="en-US" sz="2400" smtClean="0"/>
            </a:br>
            <a:r>
              <a:rPr lang="en-US" altLang="en-US" sz="2400" smtClean="0"/>
              <a:t>and liabilities to achieve a balance between profitability and risk that contributes positively to overall firm value.</a:t>
            </a:r>
          </a:p>
          <a:p>
            <a:r>
              <a:rPr lang="en-US" altLang="en-US" sz="2400" smtClean="0"/>
              <a:t>Central to short-term financial management is an understanding of the firm’s cash conversion cycle.</a:t>
            </a:r>
          </a:p>
          <a:p>
            <a:endParaRPr lang="en-US" altLang="en-US" sz="2400" smtClean="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Slowing Disbursements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Controlled disbursing involves the strategic use </a:t>
            </a:r>
            <a:br>
              <a:rPr lang="en-US" altLang="en-US" smtClean="0"/>
            </a:br>
            <a:r>
              <a:rPr lang="en-US" altLang="en-US" smtClean="0"/>
              <a:t>of mailing points and bank accounts to lengthen mail float and clearing float.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Playing the float is a method of consciously anticipating the resulting float or delay associated </a:t>
            </a:r>
            <a:br>
              <a:rPr lang="en-US" altLang="en-US" smtClean="0"/>
            </a:br>
            <a:r>
              <a:rPr lang="en-US" altLang="en-US" smtClean="0"/>
              <a:t>with the payment process and using it to keep funds in an account as long as possible.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Staggered funding is a method of playing the float </a:t>
            </a:r>
            <a:br>
              <a:rPr lang="en-US" altLang="en-US" smtClean="0"/>
            </a:br>
            <a:r>
              <a:rPr lang="en-US" altLang="en-US" smtClean="0"/>
              <a:t>by depositing a certain portion of a payroll into an account on several successive days following the issuance of checks.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Slowing Disbursements</a:t>
            </a:r>
          </a:p>
          <a:p>
            <a:pPr lvl="1"/>
            <a:r>
              <a:rPr lang="en-US" altLang="en-US" smtClean="0"/>
              <a:t>With an overdraft system, if the firm’s checking account balance is insufficient to cover all checks presented, the bank will automatically lend money </a:t>
            </a:r>
            <a:br>
              <a:rPr lang="en-US" altLang="en-US" smtClean="0"/>
            </a:br>
            <a:r>
              <a:rPr lang="en-US" altLang="en-US" smtClean="0"/>
              <a:t>to cover the account.</a:t>
            </a:r>
          </a:p>
          <a:p>
            <a:pPr lvl="1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zero-balance account</a:t>
            </a:r>
            <a:r>
              <a:rPr lang="en-US" altLang="en-US" smtClean="0"/>
              <a:t> is an account in which a zero balance is maintained and the firm is required to deposit funds to cover checks drawn on the account only as they are presented for payment.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Liabilities Management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Accounts Payable and Accruals</a:t>
            </a:r>
          </a:p>
          <a:p>
            <a:pPr lvl="1"/>
            <a:r>
              <a:rPr lang="en-US" altLang="en-US" smtClean="0"/>
              <a:t>The final component of the cash conversion cycle </a:t>
            </a:r>
            <a:br>
              <a:rPr lang="en-US" altLang="en-US" smtClean="0"/>
            </a:br>
            <a:r>
              <a:rPr lang="en-US" altLang="en-US" smtClean="0"/>
              <a:t>is the average payment period.  </a:t>
            </a:r>
          </a:p>
          <a:p>
            <a:pPr lvl="1"/>
            <a:r>
              <a:rPr lang="en-US" altLang="en-US" smtClean="0"/>
              <a:t>The firm’s goal is to pay as slowly as possible without damaging its credit rating.</a:t>
            </a:r>
          </a:p>
          <a:p>
            <a:pPr lvl="1"/>
            <a:r>
              <a:rPr lang="en-US" altLang="en-US" smtClean="0"/>
              <a:t>This means that accounts payable should be paid </a:t>
            </a:r>
            <a:br>
              <a:rPr lang="en-US" altLang="en-US" smtClean="0"/>
            </a:br>
            <a:r>
              <a:rPr lang="en-US" altLang="en-US" smtClean="0"/>
              <a:t>on the last day possible given the supplier’s stated credit terms.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Liabilities Management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Accounts Payable and Accruals</a:t>
            </a:r>
            <a:endParaRPr lang="en-US" altLang="en-US" smtClean="0"/>
          </a:p>
          <a:p>
            <a:pPr lvl="1"/>
            <a:r>
              <a:rPr lang="en-US" altLang="en-US" sz="2000" smtClean="0"/>
              <a:t>Recall that Justin Company had an average payment period </a:t>
            </a:r>
            <a:br>
              <a:rPr lang="en-US" altLang="en-US" sz="2000" smtClean="0"/>
            </a:br>
            <a:r>
              <a:rPr lang="en-US" altLang="en-US" sz="2000" smtClean="0"/>
              <a:t>of 35 days (30 days until payment is mailed plus 5 days </a:t>
            </a:r>
            <a:br>
              <a:rPr lang="en-US" altLang="en-US" sz="2000" smtClean="0"/>
            </a:br>
            <a:r>
              <a:rPr lang="en-US" altLang="en-US" sz="2000" smtClean="0"/>
              <a:t>of payment float), which results in average accounts payable </a:t>
            </a:r>
            <a:br>
              <a:rPr lang="en-US" altLang="en-US" sz="2000" smtClean="0"/>
            </a:br>
            <a:r>
              <a:rPr lang="en-US" altLang="en-US" sz="2000" smtClean="0"/>
              <a:t>of $473,958. Thus the daily accounts payable generated </a:t>
            </a:r>
            <a:br>
              <a:rPr lang="en-US" altLang="en-US" sz="2000" smtClean="0"/>
            </a:br>
            <a:r>
              <a:rPr lang="en-US" altLang="en-US" sz="2000" smtClean="0"/>
              <a:t>is $13,542 ($473,958/35).</a:t>
            </a:r>
          </a:p>
          <a:p>
            <a:pPr lvl="1"/>
            <a:r>
              <a:rPr lang="en-US" altLang="en-US" sz="2000" smtClean="0"/>
              <a:t>If Justin were to pay its accounts in 35 days instead of 30, </a:t>
            </a:r>
            <a:br>
              <a:rPr lang="en-US" altLang="en-US" sz="2000" smtClean="0"/>
            </a:br>
            <a:r>
              <a:rPr lang="en-US" altLang="en-US" sz="2000" smtClean="0"/>
              <a:t>its accounts payable would increase by $67,710 ($13,542 </a:t>
            </a:r>
            <a:r>
              <a:rPr lang="en-US" altLang="en-US" sz="2000" baseline="10000" smtClean="0"/>
              <a:t>x</a:t>
            </a:r>
            <a:r>
              <a:rPr lang="en-US" altLang="en-US" sz="2000" smtClean="0"/>
              <a:t> 5). As a result, Justin would reduce its investment in operations </a:t>
            </a:r>
            <a:br>
              <a:rPr lang="en-US" altLang="en-US" sz="2000" smtClean="0"/>
            </a:br>
            <a:r>
              <a:rPr lang="en-US" altLang="en-US" sz="2000" smtClean="0"/>
              <a:t>by $67,710. Justin should therefore delay payment if it would </a:t>
            </a:r>
            <a:br>
              <a:rPr lang="en-US" altLang="en-US" sz="2000" smtClean="0"/>
            </a:br>
            <a:r>
              <a:rPr lang="en-US" altLang="en-US" sz="2000" smtClean="0"/>
              <a:t>not damage its credit rating.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Liabilities Management</a:t>
            </a:r>
          </a:p>
        </p:txBody>
      </p:sp>
      <p:sp>
        <p:nvSpPr>
          <p:cNvPr id="13865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Cash Discounts</a:t>
            </a:r>
          </a:p>
          <a:p>
            <a:pPr lvl="1">
              <a:spcBef>
                <a:spcPct val="25000"/>
              </a:spcBef>
            </a:pPr>
            <a:r>
              <a:rPr lang="en-US" altLang="en-US" smtClean="0"/>
              <a:t>When a firm is offered credit terms that include a cash discount, it has two options:</a:t>
            </a:r>
          </a:p>
          <a:p>
            <a:pPr lvl="2">
              <a:spcBef>
                <a:spcPct val="25000"/>
              </a:spcBef>
            </a:pPr>
            <a:r>
              <a:rPr lang="en-US" altLang="en-US" smtClean="0"/>
              <a:t>Pay the full amount of the invoice at the end of the credit period, or pay the invoice amount less the cash discount </a:t>
            </a:r>
            <a:br>
              <a:rPr lang="en-US" altLang="en-US" smtClean="0"/>
            </a:br>
            <a:r>
              <a:rPr lang="en-US" altLang="en-US" smtClean="0"/>
              <a:t>at the end of the cash discount period.</a:t>
            </a:r>
          </a:p>
          <a:p>
            <a:pPr lvl="1">
              <a:spcBef>
                <a:spcPct val="25000"/>
              </a:spcBef>
            </a:pPr>
            <a:r>
              <a:rPr lang="en-US" altLang="en-US" smtClean="0"/>
              <a:t>The formula for calculating the interest rate associated with not taking the discount but paying </a:t>
            </a:r>
            <a:br>
              <a:rPr lang="en-US" altLang="en-US" smtClean="0"/>
            </a:br>
            <a:r>
              <a:rPr lang="en-US" altLang="en-US" smtClean="0"/>
              <a:t>at the end of the credit period when cash discount terms are offered is shown on the following slide.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8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501" grpId="0" build="p" bldLvl="2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Liabilities Management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84200"/>
          </a:xfrm>
        </p:spPr>
        <p:txBody>
          <a:bodyPr/>
          <a:lstStyle/>
          <a:p>
            <a:r>
              <a:rPr lang="en-US" altLang="en-US" smtClean="0"/>
              <a:t>Cash Discounts</a:t>
            </a:r>
          </a:p>
        </p:txBody>
      </p:sp>
      <p:sp>
        <p:nvSpPr>
          <p:cNvPr id="1387524" name="Rectangle 4"/>
          <p:cNvSpPr>
            <a:spLocks noChangeArrowheads="1"/>
          </p:cNvSpPr>
          <p:nvPr/>
        </p:nvSpPr>
        <p:spPr bwMode="auto">
          <a:xfrm>
            <a:off x="457200" y="44704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100000"/>
              </a:lnSpc>
              <a:spcBef>
                <a:spcPct val="40000"/>
              </a:spcBef>
              <a:buClr>
                <a:schemeClr val="tx1"/>
              </a:buClr>
              <a:buFont typeface="Wingdings" charset="2"/>
              <a:buChar char="w"/>
            </a:pPr>
            <a:r>
              <a:rPr lang="en-US" altLang="en-US"/>
              <a:t>Assume a supplier of Justin Industries has changed its terms from net 30 to 2/10 net 30. Justin has a bank line of credit with a current interest rate of 10%.  Should Justin take the cash discount or continue </a:t>
            </a:r>
            <a:br>
              <a:rPr lang="en-US" altLang="en-US"/>
            </a:br>
            <a:r>
              <a:rPr lang="en-US" altLang="en-US"/>
              <a:t>to use 30 days of credit from its supplier?</a:t>
            </a:r>
          </a:p>
        </p:txBody>
      </p:sp>
      <p:pic>
        <p:nvPicPr>
          <p:cNvPr id="65541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95525"/>
            <a:ext cx="6553200" cy="2187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523" grpId="0" build="p" bldLvl="2" autoUpdateAnimBg="0"/>
      <p:bldP spid="1387524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Liabilities Management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84200"/>
          </a:xfrm>
        </p:spPr>
        <p:txBody>
          <a:bodyPr/>
          <a:lstStyle/>
          <a:p>
            <a:r>
              <a:rPr lang="en-US" altLang="en-US" smtClean="0"/>
              <a:t>Cash Discounts</a:t>
            </a:r>
          </a:p>
        </p:txBody>
      </p:sp>
      <p:sp>
        <p:nvSpPr>
          <p:cNvPr id="1388548" name="Rectangle 4"/>
          <p:cNvSpPr>
            <a:spLocks noChangeArrowheads="1"/>
          </p:cNvSpPr>
          <p:nvPr/>
        </p:nvSpPr>
        <p:spPr bwMode="auto">
          <a:xfrm>
            <a:off x="457200" y="3644900"/>
            <a:ext cx="8229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110000"/>
              </a:lnSpc>
              <a:buClr>
                <a:schemeClr val="tx1"/>
              </a:buClr>
              <a:buFont typeface="Wingdings" charset="2"/>
              <a:buChar char="w"/>
            </a:pPr>
            <a:r>
              <a:rPr lang="en-US" altLang="en-US"/>
              <a:t>The annualized rate charged by the supplier for not taking the cash discount is 36.7%, whereas the bank charges 10%. Justin should take the cash discount and obtain needed short-term financing by drawing </a:t>
            </a:r>
            <a:br>
              <a:rPr lang="en-US" altLang="en-US"/>
            </a:br>
            <a:r>
              <a:rPr lang="en-US" altLang="en-US"/>
              <a:t>on its bank line of credit.</a:t>
            </a:r>
          </a:p>
        </p:txBody>
      </p:sp>
      <p:pic>
        <p:nvPicPr>
          <p:cNvPr id="1388552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2374900"/>
            <a:ext cx="75946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47" grpId="0" build="p" bldLvl="2" autoUpdateAnimBg="0"/>
      <p:bldP spid="1388548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Bank Loans</a:t>
            </a:r>
          </a:p>
          <a:p>
            <a:pPr lvl="1"/>
            <a:r>
              <a:rPr lang="en-US" altLang="en-US" sz="2000" smtClean="0"/>
              <a:t>The major type of loan made by banks to businesses is the </a:t>
            </a:r>
            <a:r>
              <a:rPr lang="en-US" altLang="en-US" sz="2000" smtClean="0">
                <a:solidFill>
                  <a:srgbClr val="0089CA"/>
                </a:solidFill>
              </a:rPr>
              <a:t>short-term, self-liquidating loan</a:t>
            </a:r>
            <a:r>
              <a:rPr lang="en-US" altLang="en-US" sz="2000" smtClean="0"/>
              <a:t> which is intended to carry a firm through seasonal peaks in financing needs.</a:t>
            </a:r>
          </a:p>
          <a:p>
            <a:pPr lvl="1"/>
            <a:r>
              <a:rPr lang="en-US" altLang="en-US" sz="2000" smtClean="0"/>
              <a:t>These loans are generally obtained as companies build up inventory and experience growth in accounts receivable.</a:t>
            </a:r>
          </a:p>
          <a:p>
            <a:pPr lvl="1"/>
            <a:r>
              <a:rPr lang="en-US" altLang="en-US" sz="2000" smtClean="0"/>
              <a:t>As receivables and inventories are converted into cash, </a:t>
            </a:r>
            <a:br>
              <a:rPr lang="en-US" altLang="en-US" sz="2000" smtClean="0"/>
            </a:br>
            <a:r>
              <a:rPr lang="en-US" altLang="en-US" sz="2000" smtClean="0"/>
              <a:t>the loans are then retired.</a:t>
            </a:r>
          </a:p>
          <a:p>
            <a:pPr lvl="1"/>
            <a:r>
              <a:rPr lang="en-US" altLang="en-US" sz="2000" smtClean="0"/>
              <a:t>These loans come in three basic forms: single-payment notes, lines of credit, and revolving credit agreements.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 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endParaRPr lang="en-US" altLang="en-US" smtClean="0"/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Bank Loans</a:t>
            </a:r>
          </a:p>
          <a:p>
            <a:pPr lvl="1"/>
            <a:r>
              <a:rPr lang="en-US" altLang="en-US" smtClean="0"/>
              <a:t>Loan Interest Rates</a:t>
            </a:r>
          </a:p>
          <a:p>
            <a:pPr lvl="2"/>
            <a:r>
              <a:rPr lang="en-US" altLang="en-US" smtClean="0"/>
              <a:t>Most banks loans are based on the </a:t>
            </a:r>
            <a:r>
              <a:rPr lang="en-US" altLang="en-US" smtClean="0">
                <a:solidFill>
                  <a:srgbClr val="0089CA"/>
                </a:solidFill>
              </a:rPr>
              <a:t>prime rate of interest </a:t>
            </a:r>
            <a:r>
              <a:rPr lang="en-US" altLang="en-US" smtClean="0"/>
              <a:t>which is the lowest rate of interest charged by the </a:t>
            </a:r>
            <a:br>
              <a:rPr lang="en-US" altLang="en-US" smtClean="0"/>
            </a:br>
            <a:r>
              <a:rPr lang="en-US" altLang="en-US" smtClean="0"/>
              <a:t>nation’s leading banks on loans to their most reliable business borrowers.</a:t>
            </a:r>
          </a:p>
          <a:p>
            <a:pPr lvl="2"/>
            <a:r>
              <a:rPr lang="en-US" altLang="en-US" smtClean="0"/>
              <a:t>Banks generally determine the rate to be charged to various borrowers by adding a premium to the prime rate to adjust it for the borrowers “riskiness.”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endParaRPr lang="en-US" altLang="en-US" smtClean="0"/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Bank Loans</a:t>
            </a:r>
          </a:p>
          <a:p>
            <a:pPr lvl="1"/>
            <a:r>
              <a:rPr lang="en-US" altLang="en-US" smtClean="0"/>
              <a:t>Fixed- and Floating-Rate Loans</a:t>
            </a:r>
          </a:p>
          <a:p>
            <a:pPr lvl="2"/>
            <a:r>
              <a:rPr lang="en-US" altLang="en-US" smtClean="0"/>
              <a:t>On a fixed-rate loan, the rate of interest is determined </a:t>
            </a:r>
            <a:br>
              <a:rPr lang="en-US" altLang="en-US" smtClean="0"/>
            </a:br>
            <a:r>
              <a:rPr lang="en-US" altLang="en-US" smtClean="0"/>
              <a:t>at a set increment above the prime rate and remains </a:t>
            </a:r>
            <a:br>
              <a:rPr lang="en-US" altLang="en-US" smtClean="0"/>
            </a:br>
            <a:r>
              <a:rPr lang="en-US" altLang="en-US" smtClean="0"/>
              <a:t>at that rate until maturity.</a:t>
            </a:r>
          </a:p>
          <a:p>
            <a:pPr lvl="2"/>
            <a:r>
              <a:rPr lang="en-US" altLang="en-US" smtClean="0"/>
              <a:t>On a floating-rate loan, the increment above the prime rate </a:t>
            </a:r>
            <a:br>
              <a:rPr lang="en-US" altLang="en-US" smtClean="0"/>
            </a:br>
            <a:r>
              <a:rPr lang="en-US" altLang="en-US" smtClean="0"/>
              <a:t>is initially established and is then allowed to float with prime until maturity.</a:t>
            </a:r>
          </a:p>
          <a:p>
            <a:pPr lvl="2"/>
            <a:r>
              <a:rPr lang="en-US" altLang="en-US" smtClean="0"/>
              <a:t>Like ARMs, the increment above prime is generally lower </a:t>
            </a:r>
            <a:br>
              <a:rPr lang="en-US" altLang="en-US" smtClean="0"/>
            </a:br>
            <a:r>
              <a:rPr lang="en-US" altLang="en-US" smtClean="0"/>
              <a:t>on floating rate loans than on fixed-rate loans.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Managing the Cash </a:t>
            </a:r>
            <a:br>
              <a:rPr lang="en-US" altLang="en-US" sz="4000" smtClean="0"/>
            </a:br>
            <a:r>
              <a:rPr lang="en-US" altLang="en-US" sz="4000" smtClean="0"/>
              <a:t>Conversion Cycle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0089CA"/>
                </a:solidFill>
              </a:rPr>
              <a:t>operating cycle (OC)</a:t>
            </a:r>
            <a:r>
              <a:rPr lang="en-US" altLang="en-US" sz="2400" smtClean="0"/>
              <a:t> is the time between ordering materials and collecting cash from receivables.</a:t>
            </a:r>
          </a:p>
          <a:p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0089CA"/>
                </a:solidFill>
              </a:rPr>
              <a:t>cash conversion cycle (CCC)</a:t>
            </a:r>
            <a:r>
              <a:rPr lang="en-US" altLang="en-US" sz="2400" smtClean="0"/>
              <a:t> is the time between when a firm pays its suppliers (payables) for inventory and collecting cash from the sale of the finished product.</a:t>
            </a:r>
          </a:p>
          <a:p>
            <a:endParaRPr lang="en-US" altLang="en-US" sz="2400" smtClean="0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endParaRPr lang="en-US" altLang="en-US" smtClean="0"/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Bank Loans</a:t>
            </a:r>
          </a:p>
          <a:p>
            <a:pPr lvl="1"/>
            <a:r>
              <a:rPr lang="en-US" altLang="en-US" smtClean="0"/>
              <a:t>Line of Credit (LOC)</a:t>
            </a:r>
          </a:p>
          <a:p>
            <a:pPr lvl="2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line of credit</a:t>
            </a:r>
            <a:r>
              <a:rPr lang="en-US" altLang="en-US" smtClean="0"/>
              <a:t> is an agreement between a commercial bank and a business specifying the amount of unsecured short-term borrowing the bank will make available to the firm </a:t>
            </a:r>
            <a:br>
              <a:rPr lang="en-US" altLang="en-US" smtClean="0"/>
            </a:br>
            <a:r>
              <a:rPr lang="en-US" altLang="en-US" smtClean="0"/>
              <a:t>over a given period of time.</a:t>
            </a:r>
          </a:p>
          <a:p>
            <a:pPr lvl="2"/>
            <a:r>
              <a:rPr lang="en-US" altLang="en-US" smtClean="0"/>
              <a:t>It is usually made for a period of 1 year and often places various constraints on borrowers.</a:t>
            </a:r>
          </a:p>
          <a:p>
            <a:pPr lvl="2"/>
            <a:r>
              <a:rPr lang="en-US" altLang="en-US" smtClean="0"/>
              <a:t>Although not guaranteed, the amount of a LOC is the maximum amount the firm can owe the bank at any point </a:t>
            </a:r>
            <a:br>
              <a:rPr lang="en-US" altLang="en-US" smtClean="0"/>
            </a:br>
            <a:r>
              <a:rPr lang="en-US" altLang="en-US" smtClean="0"/>
              <a:t>in time.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Bank Loans</a:t>
            </a:r>
          </a:p>
          <a:p>
            <a:pPr lvl="1"/>
            <a:r>
              <a:rPr lang="en-US" altLang="en-US" smtClean="0"/>
              <a:t>Line of Credit (LOC)</a:t>
            </a:r>
          </a:p>
          <a:p>
            <a:pPr lvl="2"/>
            <a:r>
              <a:rPr lang="en-US" altLang="en-US" smtClean="0"/>
              <a:t>In order to obtain the LOC, the borrower may be required </a:t>
            </a:r>
            <a:br>
              <a:rPr lang="en-US" altLang="en-US" smtClean="0"/>
            </a:br>
            <a:r>
              <a:rPr lang="en-US" altLang="en-US" smtClean="0"/>
              <a:t>to submit a number of documents including a cash budget, and recent (and pro forma) financial statements.</a:t>
            </a:r>
          </a:p>
          <a:p>
            <a:pPr lvl="2"/>
            <a:r>
              <a:rPr lang="en-US" altLang="en-US" smtClean="0"/>
              <a:t>The interest rate on a LOC is normally floating and pegged </a:t>
            </a:r>
            <a:br>
              <a:rPr lang="en-US" altLang="en-US" smtClean="0"/>
            </a:br>
            <a:r>
              <a:rPr lang="en-US" altLang="en-US" smtClean="0"/>
              <a:t>to prime.</a:t>
            </a:r>
          </a:p>
          <a:p>
            <a:pPr lvl="2"/>
            <a:r>
              <a:rPr lang="en-US" altLang="en-US" smtClean="0"/>
              <a:t>In addition, banks may impose </a:t>
            </a:r>
            <a:r>
              <a:rPr lang="en-US" altLang="en-US" smtClean="0">
                <a:solidFill>
                  <a:srgbClr val="0089CA"/>
                </a:solidFill>
              </a:rPr>
              <a:t>operating change restrictions</a:t>
            </a:r>
            <a:r>
              <a:rPr lang="en-US" altLang="en-US" smtClean="0"/>
              <a:t> giving it the right to revoke the LOC if the firm’s financial condition changes.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Bank Loans</a:t>
            </a:r>
          </a:p>
          <a:p>
            <a:pPr lvl="1"/>
            <a:r>
              <a:rPr lang="en-US" altLang="en-US" smtClean="0"/>
              <a:t>Line of Credit (LOC)</a:t>
            </a:r>
          </a:p>
          <a:p>
            <a:pPr lvl="2"/>
            <a:r>
              <a:rPr lang="en-US" altLang="en-US" smtClean="0"/>
              <a:t>Both LOCs and revolving credit agreements often require </a:t>
            </a:r>
            <a:br>
              <a:rPr lang="en-US" altLang="en-US" smtClean="0"/>
            </a:br>
            <a:r>
              <a:rPr lang="en-US" altLang="en-US" smtClean="0"/>
              <a:t>the borrower to maintain compensating balances.</a:t>
            </a:r>
          </a:p>
          <a:p>
            <a:pPr lvl="2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compensating balance</a:t>
            </a:r>
            <a:r>
              <a:rPr lang="en-US" altLang="en-US" smtClean="0"/>
              <a:t> is simply a certain checking account balance equal to a certain percentage of the amount borrowed (typically 10 to 20 percent).</a:t>
            </a:r>
          </a:p>
          <a:p>
            <a:pPr lvl="2"/>
            <a:r>
              <a:rPr lang="en-US" altLang="en-US" smtClean="0"/>
              <a:t>This requirement effectively increases the cost of the loan </a:t>
            </a:r>
            <a:br>
              <a:rPr lang="en-US" altLang="en-US" smtClean="0"/>
            </a:br>
            <a:r>
              <a:rPr lang="en-US" altLang="en-US" smtClean="0"/>
              <a:t>to the borrower.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Bank Loans</a:t>
            </a:r>
          </a:p>
          <a:p>
            <a:pPr lvl="1"/>
            <a:r>
              <a:rPr lang="en-US" altLang="en-US" smtClean="0"/>
              <a:t>Revolving Credit Agreements (RCA)</a:t>
            </a:r>
            <a:endParaRPr lang="en-US" altLang="en-US" sz="2800" smtClean="0"/>
          </a:p>
          <a:p>
            <a:pPr lvl="2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RCA</a:t>
            </a:r>
            <a:r>
              <a:rPr lang="en-US" altLang="en-US" smtClean="0"/>
              <a:t> is nothing more than a </a:t>
            </a:r>
            <a:r>
              <a:rPr lang="en-US" altLang="en-US" i="1" smtClean="0"/>
              <a:t>guaranteed</a:t>
            </a:r>
            <a:r>
              <a:rPr lang="en-US" altLang="en-US" smtClean="0"/>
              <a:t> line of credit.</a:t>
            </a:r>
          </a:p>
          <a:p>
            <a:pPr lvl="2"/>
            <a:r>
              <a:rPr lang="en-US" altLang="en-US" smtClean="0"/>
              <a:t>Because the bank guarantees the funds will be available, </a:t>
            </a:r>
            <a:br>
              <a:rPr lang="en-US" altLang="en-US" smtClean="0"/>
            </a:br>
            <a:r>
              <a:rPr lang="en-US" altLang="en-US" smtClean="0"/>
              <a:t>they typically charge a </a:t>
            </a:r>
            <a:r>
              <a:rPr lang="en-US" altLang="en-US" smtClean="0">
                <a:solidFill>
                  <a:srgbClr val="0089CA"/>
                </a:solidFill>
              </a:rPr>
              <a:t>commitment fee</a:t>
            </a:r>
            <a:r>
              <a:rPr lang="en-US" altLang="en-US" smtClean="0"/>
              <a:t> which applies </a:t>
            </a:r>
            <a:br>
              <a:rPr lang="en-US" altLang="en-US" smtClean="0"/>
            </a:br>
            <a:r>
              <a:rPr lang="en-US" altLang="en-US" smtClean="0"/>
              <a:t>to the unused portion of of the borrowers credit line.</a:t>
            </a:r>
          </a:p>
          <a:p>
            <a:pPr lvl="2"/>
            <a:r>
              <a:rPr lang="en-US" altLang="en-US" smtClean="0"/>
              <a:t>A typical fee is around 0.5% of the average unused portion </a:t>
            </a:r>
            <a:br>
              <a:rPr lang="en-US" altLang="en-US" smtClean="0"/>
            </a:br>
            <a:r>
              <a:rPr lang="en-US" altLang="en-US" smtClean="0"/>
              <a:t>of the funds.</a:t>
            </a:r>
          </a:p>
          <a:p>
            <a:pPr lvl="2"/>
            <a:r>
              <a:rPr lang="en-US" altLang="en-US" smtClean="0"/>
              <a:t>Although </a:t>
            </a:r>
            <a:r>
              <a:rPr lang="en-US" altLang="en-US" i="1" smtClean="0"/>
              <a:t>more expensive</a:t>
            </a:r>
            <a:r>
              <a:rPr lang="en-US" altLang="en-US" smtClean="0"/>
              <a:t> than the LOC, the RCA is </a:t>
            </a:r>
            <a:r>
              <a:rPr lang="en-US" altLang="en-US" i="1" smtClean="0"/>
              <a:t>less risky</a:t>
            </a:r>
            <a:r>
              <a:rPr lang="en-US" altLang="en-US" smtClean="0"/>
              <a:t> from the borrower’s perspective.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endParaRPr lang="en-US" altLang="en-US" smtClean="0"/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Commercial Paper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>
                <a:solidFill>
                  <a:srgbClr val="0089CA"/>
                </a:solidFill>
              </a:rPr>
              <a:t>Commercial paper</a:t>
            </a:r>
            <a:r>
              <a:rPr lang="en-US" altLang="en-US" smtClean="0"/>
              <a:t> is a short-term, unsecured promissory note issued by a firm with a high </a:t>
            </a:r>
            <a:br>
              <a:rPr lang="en-US" altLang="en-US" smtClean="0"/>
            </a:br>
            <a:r>
              <a:rPr lang="en-US" altLang="en-US" smtClean="0"/>
              <a:t>credit standing.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Generally only large firms in excellent financial condition can issue commercial paper.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Most commercial paper has maturities ranging </a:t>
            </a:r>
            <a:br>
              <a:rPr lang="en-US" altLang="en-US" smtClean="0"/>
            </a:br>
            <a:r>
              <a:rPr lang="en-US" altLang="en-US" smtClean="0"/>
              <a:t>from 3 to 270 days, is issued in multiples of $100,000 or more, and is sold at a discount form par value.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Commercial paper is traded in the money market </a:t>
            </a:r>
            <a:br>
              <a:rPr lang="en-US" altLang="en-US" smtClean="0"/>
            </a:br>
            <a:r>
              <a:rPr lang="en-US" altLang="en-US" smtClean="0"/>
              <a:t>and is commonly held as a marketable security investment.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endParaRPr lang="en-US" altLang="en-US" smtClean="0"/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International Loans</a:t>
            </a:r>
          </a:p>
          <a:p>
            <a:pPr lvl="1"/>
            <a:r>
              <a:rPr lang="en-US" altLang="en-US" smtClean="0"/>
              <a:t>The main difference between international </a:t>
            </a:r>
            <a:br>
              <a:rPr lang="en-US" altLang="en-US" smtClean="0"/>
            </a:br>
            <a:r>
              <a:rPr lang="en-US" altLang="en-US" smtClean="0"/>
              <a:t>and domestic transactions is that payments </a:t>
            </a:r>
            <a:br>
              <a:rPr lang="en-US" altLang="en-US" smtClean="0"/>
            </a:br>
            <a:r>
              <a:rPr lang="en-US" altLang="en-US" smtClean="0"/>
              <a:t>are often made or received in a foreign currency</a:t>
            </a:r>
          </a:p>
          <a:p>
            <a:pPr lvl="1"/>
            <a:r>
              <a:rPr lang="en-US" altLang="en-US" smtClean="0"/>
              <a:t>A U.S.-based company that generates receivables </a:t>
            </a:r>
            <a:br>
              <a:rPr lang="en-US" altLang="en-US" smtClean="0"/>
            </a:br>
            <a:r>
              <a:rPr lang="en-US" altLang="en-US" smtClean="0"/>
              <a:t>in a foreign currency faces the risk that the U.S. </a:t>
            </a:r>
            <a:br>
              <a:rPr lang="en-US" altLang="en-US" smtClean="0"/>
            </a:br>
            <a:r>
              <a:rPr lang="en-US" altLang="en-US" smtClean="0"/>
              <a:t>dollar will appreciate relative to the foreign currency.</a:t>
            </a:r>
          </a:p>
          <a:p>
            <a:pPr lvl="1"/>
            <a:r>
              <a:rPr lang="en-US" altLang="en-US" smtClean="0"/>
              <a:t>Likewise, the risk to a U.S. importer with foreign currency accounts payables is that the U.S. dollar </a:t>
            </a:r>
            <a:br>
              <a:rPr lang="en-US" altLang="en-US" smtClean="0"/>
            </a:br>
            <a:r>
              <a:rPr lang="en-US" altLang="en-US" smtClean="0"/>
              <a:t>will depreciate relative to the foreign currency.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endParaRPr lang="en-US" altLang="en-US" smtClean="0"/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Characteristics</a:t>
            </a:r>
          </a:p>
          <a:p>
            <a:pPr lvl="1"/>
            <a:r>
              <a:rPr lang="en-US" altLang="en-US" smtClean="0"/>
              <a:t>Although it may reduce the loss in the case of default, from the viewpoint of lenders, collateral does not reduce the riskiness of default on a loan.</a:t>
            </a:r>
          </a:p>
          <a:p>
            <a:pPr lvl="1"/>
            <a:r>
              <a:rPr lang="en-US" altLang="en-US" smtClean="0"/>
              <a:t>When collateral is used, lenders prefer to match </a:t>
            </a:r>
            <a:br>
              <a:rPr lang="en-US" altLang="en-US" smtClean="0"/>
            </a:br>
            <a:r>
              <a:rPr lang="en-US" altLang="en-US" smtClean="0"/>
              <a:t>the maturity of the collateral with the life of the loan.</a:t>
            </a:r>
          </a:p>
          <a:p>
            <a:pPr lvl="1"/>
            <a:r>
              <a:rPr lang="en-US" altLang="en-US" smtClean="0"/>
              <a:t>As a result, for short-term loans, lenders prefer </a:t>
            </a:r>
            <a:br>
              <a:rPr lang="en-US" altLang="en-US" smtClean="0"/>
            </a:br>
            <a:r>
              <a:rPr lang="en-US" altLang="en-US" smtClean="0"/>
              <a:t>to use accounts receivable and inventory as a source </a:t>
            </a:r>
            <a:br>
              <a:rPr lang="en-US" altLang="en-US" smtClean="0"/>
            </a:br>
            <a:r>
              <a:rPr lang="en-US" altLang="en-US" smtClean="0"/>
              <a:t>of collateral.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Characteristics</a:t>
            </a:r>
          </a:p>
          <a:p>
            <a:pPr lvl="1"/>
            <a:r>
              <a:rPr lang="en-US" altLang="en-US" smtClean="0"/>
              <a:t>Depending on the liquidity of the collateral, the loan itself is normally between 30 and 100 percent of the book value of the collateral.</a:t>
            </a:r>
          </a:p>
          <a:p>
            <a:pPr lvl="1"/>
            <a:r>
              <a:rPr lang="en-US" altLang="en-US" smtClean="0"/>
              <a:t>Perhaps more surprisingly, the rate of interest </a:t>
            </a:r>
            <a:br>
              <a:rPr lang="en-US" altLang="en-US" smtClean="0"/>
            </a:br>
            <a:r>
              <a:rPr lang="en-US" altLang="en-US" smtClean="0"/>
              <a:t>on secured loans is typically higher than that </a:t>
            </a:r>
            <a:br>
              <a:rPr lang="en-US" altLang="en-US" smtClean="0"/>
            </a:br>
            <a:r>
              <a:rPr lang="en-US" altLang="en-US" smtClean="0"/>
              <a:t>on a comparable unsecured debt.</a:t>
            </a:r>
          </a:p>
          <a:p>
            <a:pPr lvl="1"/>
            <a:r>
              <a:rPr lang="en-US" altLang="en-US" smtClean="0"/>
              <a:t>In addition, lenders normally add a service charge </a:t>
            </a:r>
            <a:br>
              <a:rPr lang="en-US" altLang="en-US" smtClean="0"/>
            </a:br>
            <a:r>
              <a:rPr lang="en-US" altLang="en-US" smtClean="0"/>
              <a:t>or charge a higher rate of interest for secured loans.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Accounts Receivable as Collateral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Pledging accounts receivable</a:t>
            </a:r>
            <a:r>
              <a:rPr lang="en-US" altLang="en-US" smtClean="0"/>
              <a:t> occurs when accounts receivable are used as collateral for a loan.</a:t>
            </a:r>
          </a:p>
          <a:p>
            <a:pPr lvl="1"/>
            <a:r>
              <a:rPr lang="en-US" altLang="en-US" smtClean="0"/>
              <a:t>After investigating the desirability and liquidity </a:t>
            </a:r>
            <a:br>
              <a:rPr lang="en-US" altLang="en-US" smtClean="0"/>
            </a:br>
            <a:r>
              <a:rPr lang="en-US" altLang="en-US" smtClean="0"/>
              <a:t>of the receivables, banks will normally lend </a:t>
            </a:r>
            <a:br>
              <a:rPr lang="en-US" altLang="en-US" smtClean="0"/>
            </a:br>
            <a:r>
              <a:rPr lang="en-US" altLang="en-US" smtClean="0"/>
              <a:t>between 50 and 90 percent of the face value </a:t>
            </a:r>
            <a:br>
              <a:rPr lang="en-US" altLang="en-US" smtClean="0"/>
            </a:br>
            <a:r>
              <a:rPr lang="en-US" altLang="en-US" smtClean="0"/>
              <a:t>of acceptable receivables.</a:t>
            </a:r>
          </a:p>
          <a:p>
            <a:pPr lvl="1"/>
            <a:r>
              <a:rPr lang="en-US" altLang="en-US" smtClean="0"/>
              <a:t>In addition, to protect its interests, the lender files </a:t>
            </a:r>
            <a:br>
              <a:rPr lang="en-US" altLang="en-US" smtClean="0"/>
            </a:br>
            <a:r>
              <a:rPr lang="en-US" altLang="en-US" smtClean="0"/>
              <a:t>a lien on the collateral and is made on a </a:t>
            </a:r>
            <a:r>
              <a:rPr lang="en-US" altLang="en-US" i="1" smtClean="0"/>
              <a:t>non-notification</a:t>
            </a:r>
            <a:r>
              <a:rPr lang="en-US" altLang="en-US" smtClean="0"/>
              <a:t> basis (the customer is not notified).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Accounts Receivable as Collateral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Factoring accounts receivable</a:t>
            </a:r>
            <a:r>
              <a:rPr lang="en-US" altLang="en-US" smtClean="0"/>
              <a:t> involves the outright sale of receivables at a discount to a factor.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Factors</a:t>
            </a:r>
            <a:r>
              <a:rPr lang="en-US" altLang="en-US" smtClean="0"/>
              <a:t> are financial institutions that specialize </a:t>
            </a:r>
            <a:br>
              <a:rPr lang="en-US" altLang="en-US" smtClean="0"/>
            </a:br>
            <a:r>
              <a:rPr lang="en-US" altLang="en-US" smtClean="0"/>
              <a:t>in purchasing accounts receivable and may be either departments in banks or companies that specialize </a:t>
            </a:r>
            <a:br>
              <a:rPr lang="en-US" altLang="en-US" smtClean="0"/>
            </a:br>
            <a:r>
              <a:rPr lang="en-US" altLang="en-US" smtClean="0"/>
              <a:t>in this activity.</a:t>
            </a:r>
          </a:p>
          <a:p>
            <a:pPr lvl="1"/>
            <a:r>
              <a:rPr lang="en-US" altLang="en-US" smtClean="0"/>
              <a:t>Factoring is normally done on a notification basis where the factor receives payment directly </a:t>
            </a:r>
            <a:br>
              <a:rPr lang="en-US" altLang="en-US" smtClean="0"/>
            </a:br>
            <a:r>
              <a:rPr lang="en-US" altLang="en-US" smtClean="0"/>
              <a:t>from the customer.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Managing the Cash </a:t>
            </a:r>
            <a:br>
              <a:rPr lang="en-US" altLang="en-US" sz="4000" smtClean="0"/>
            </a:br>
            <a:r>
              <a:rPr lang="en-US" altLang="en-US" sz="4000" smtClean="0"/>
              <a:t>Conversion Cycle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977900"/>
          </a:xfrm>
        </p:spPr>
        <p:txBody>
          <a:bodyPr/>
          <a:lstStyle/>
          <a:p>
            <a:r>
              <a:rPr lang="en-US" altLang="en-US" sz="2400" smtClean="0"/>
              <a:t>Both the OC and CCC may be computed mathematically as shown below.</a:t>
            </a:r>
            <a:endParaRPr lang="en-US" altLang="en-US" smtClean="0"/>
          </a:p>
        </p:txBody>
      </p:sp>
      <p:pic>
        <p:nvPicPr>
          <p:cNvPr id="7172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25" y="2730500"/>
            <a:ext cx="6532563" cy="354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Inventory as Collateral</a:t>
            </a:r>
          </a:p>
          <a:p>
            <a:pPr lvl="1"/>
            <a:r>
              <a:rPr lang="en-US" altLang="en-US" smtClean="0"/>
              <a:t>The most important characteristic of inventory </a:t>
            </a:r>
            <a:br>
              <a:rPr lang="en-US" altLang="en-US" smtClean="0"/>
            </a:br>
            <a:r>
              <a:rPr lang="en-US" altLang="en-US" smtClean="0"/>
              <a:t>as collateral is its marketability.</a:t>
            </a:r>
          </a:p>
          <a:p>
            <a:pPr lvl="1"/>
            <a:r>
              <a:rPr lang="en-US" altLang="en-US" smtClean="0"/>
              <a:t>Perishable items such as fruits or vegetables </a:t>
            </a:r>
            <a:br>
              <a:rPr lang="en-US" altLang="en-US" smtClean="0"/>
            </a:br>
            <a:r>
              <a:rPr lang="en-US" altLang="en-US" smtClean="0"/>
              <a:t>may be marketable, but since the cost of handling and storage is relatively high, they are generally not considered to be a good form of collateral.</a:t>
            </a:r>
          </a:p>
          <a:p>
            <a:pPr lvl="1"/>
            <a:r>
              <a:rPr lang="en-US" altLang="en-US" smtClean="0"/>
              <a:t>Specialized items with limited sources of buyers </a:t>
            </a:r>
            <a:br>
              <a:rPr lang="en-US" altLang="en-US" smtClean="0"/>
            </a:br>
            <a:r>
              <a:rPr lang="en-US" altLang="en-US" smtClean="0"/>
              <a:t>are also generally considered not to be desirable collateral.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Inventory as Collateral</a:t>
            </a:r>
          </a:p>
          <a:p>
            <a:pPr lvl="1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floating inventory lien</a:t>
            </a:r>
            <a:r>
              <a:rPr lang="en-US" altLang="en-US" smtClean="0"/>
              <a:t> is a lenders claim </a:t>
            </a:r>
            <a:br>
              <a:rPr lang="en-US" altLang="en-US" smtClean="0"/>
            </a:br>
            <a:r>
              <a:rPr lang="en-US" altLang="en-US" smtClean="0"/>
              <a:t>on the borrower’s general inventory as collateral.</a:t>
            </a:r>
          </a:p>
          <a:p>
            <a:pPr lvl="1"/>
            <a:r>
              <a:rPr lang="en-US" altLang="en-US" smtClean="0"/>
              <a:t>This is most desirable when the level of inventory </a:t>
            </a:r>
            <a:br>
              <a:rPr lang="en-US" altLang="en-US" smtClean="0"/>
            </a:br>
            <a:r>
              <a:rPr lang="en-US" altLang="en-US" smtClean="0"/>
              <a:t>is stable and it consists of a diversified group </a:t>
            </a:r>
            <a:br>
              <a:rPr lang="en-US" altLang="en-US" smtClean="0"/>
            </a:br>
            <a:r>
              <a:rPr lang="en-US" altLang="en-US" smtClean="0"/>
              <a:t>of relatively inexpensive items.</a:t>
            </a:r>
          </a:p>
          <a:p>
            <a:pPr lvl="1"/>
            <a:r>
              <a:rPr lang="en-US" altLang="en-US" smtClean="0"/>
              <a:t>Because it is difficult to verify the presence </a:t>
            </a:r>
            <a:br>
              <a:rPr lang="en-US" altLang="en-US" smtClean="0"/>
            </a:br>
            <a:r>
              <a:rPr lang="en-US" altLang="en-US" smtClean="0"/>
              <a:t>of the inventory, lenders generally advance less </a:t>
            </a:r>
            <a:br>
              <a:rPr lang="en-US" altLang="en-US" smtClean="0"/>
            </a:br>
            <a:r>
              <a:rPr lang="en-US" altLang="en-US" smtClean="0"/>
              <a:t>than 50% of the book value of the average </a:t>
            </a:r>
            <a:br>
              <a:rPr lang="en-US" altLang="en-US" smtClean="0"/>
            </a:br>
            <a:r>
              <a:rPr lang="en-US" altLang="en-US" smtClean="0"/>
              <a:t>inventory and charge 3 to 5 percent above prime </a:t>
            </a:r>
            <a:br>
              <a:rPr lang="en-US" altLang="en-US" smtClean="0"/>
            </a:br>
            <a:r>
              <a:rPr lang="en-US" altLang="en-US" smtClean="0"/>
              <a:t>for such loans.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470900" cy="4406900"/>
          </a:xfrm>
        </p:spPr>
        <p:txBody>
          <a:bodyPr/>
          <a:lstStyle/>
          <a:p>
            <a:r>
              <a:rPr lang="en-US" altLang="en-US" smtClean="0"/>
              <a:t>Inventory as Collateral</a:t>
            </a:r>
          </a:p>
          <a:p>
            <a:pPr lvl="1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trust receipt inventory loan</a:t>
            </a:r>
            <a:r>
              <a:rPr lang="en-US" altLang="en-US" smtClean="0"/>
              <a:t> is an agreement under which the lender advances 80 to 100 percent of the cost of a borrower’s relatively expensive inventory </a:t>
            </a:r>
            <a:br>
              <a:rPr lang="en-US" altLang="en-US" smtClean="0"/>
            </a:br>
            <a:r>
              <a:rPr lang="en-US" altLang="en-US" smtClean="0"/>
              <a:t>in exchange for a promise to repay the loan on the sale </a:t>
            </a:r>
            <a:br>
              <a:rPr lang="en-US" altLang="en-US" smtClean="0"/>
            </a:br>
            <a:r>
              <a:rPr lang="en-US" altLang="en-US" smtClean="0"/>
              <a:t>of each item.</a:t>
            </a:r>
          </a:p>
          <a:p>
            <a:pPr lvl="1"/>
            <a:r>
              <a:rPr lang="en-US" altLang="en-US" smtClean="0"/>
              <a:t>The interest charged on such loans is normally 2% </a:t>
            </a:r>
            <a:br>
              <a:rPr lang="en-US" altLang="en-US" smtClean="0"/>
            </a:br>
            <a:r>
              <a:rPr lang="en-US" altLang="en-US" smtClean="0"/>
              <a:t>or more above prime and are often made by a manufacturer’s wholly-owned subsidiary (captive finance company).</a:t>
            </a:r>
          </a:p>
          <a:p>
            <a:pPr lvl="1"/>
            <a:r>
              <a:rPr lang="en-US" altLang="en-US" smtClean="0"/>
              <a:t>Good examples would include GE Capital and GMAC.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Inventory as Collateral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warehouse receipt loan</a:t>
            </a:r>
            <a:r>
              <a:rPr lang="en-US" altLang="en-US" smtClean="0"/>
              <a:t> is an arrangement in which the lender receives control of the pledged inventory which is stored by a designated agent on the lender’s behalf.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mtClean="0"/>
              <a:t>The inventory may stored at a central warehouse (terminal warehouse) or on the borrower’s property (field warehouse).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mtClean="0"/>
              <a:t>Regardless of the arrangement, the lender places </a:t>
            </a:r>
            <a:br>
              <a:rPr lang="en-US" altLang="en-US" smtClean="0"/>
            </a:br>
            <a:r>
              <a:rPr lang="en-US" altLang="en-US" smtClean="0"/>
              <a:t>a guard over the inventory and written approval </a:t>
            </a:r>
            <a:br>
              <a:rPr lang="en-US" altLang="en-US" smtClean="0"/>
            </a:br>
            <a:r>
              <a:rPr lang="en-US" altLang="en-US" smtClean="0"/>
              <a:t>is required for the inventory to be released.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mtClean="0"/>
              <a:t>Costs run from about 3 to 5 percent above prime.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Microsoft</a:t>
            </a:r>
            <a:r>
              <a:rPr lang="en-US" altLang="en-US" baseline="30000" smtClean="0"/>
              <a:t>®</a:t>
            </a:r>
            <a:r>
              <a:rPr lang="en-US" altLang="en-US" smtClean="0"/>
              <a:t> Excel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The Microsoft</a:t>
            </a:r>
            <a:r>
              <a:rPr lang="en-US" altLang="en-US" sz="2400" baseline="30000" smtClean="0"/>
              <a:t>®</a:t>
            </a:r>
            <a:r>
              <a:rPr lang="en-US" altLang="en-US" sz="2400" smtClean="0"/>
              <a:t> Excel Spreadsheets used </a:t>
            </a:r>
            <a:br>
              <a:rPr lang="en-US" altLang="en-US" sz="2400" smtClean="0"/>
            </a:br>
            <a:r>
              <a:rPr lang="en-US" altLang="en-US" sz="2400" smtClean="0"/>
              <a:t>in the this presentation can be downloaded </a:t>
            </a:r>
            <a:br>
              <a:rPr lang="en-US" altLang="en-US" sz="2400" smtClean="0"/>
            </a:br>
            <a:r>
              <a:rPr lang="en-US" altLang="en-US" sz="2400" smtClean="0"/>
              <a:t>from the </a:t>
            </a:r>
            <a:r>
              <a:rPr lang="en-US" altLang="en-US" sz="2400" i="1" smtClean="0"/>
              <a:t>Introduction to Finance</a:t>
            </a:r>
            <a:r>
              <a:rPr lang="en-US" altLang="en-US" sz="2400" smtClean="0"/>
              <a:t> companion </a:t>
            </a:r>
            <a:br>
              <a:rPr lang="en-US" altLang="en-US" sz="2400" smtClean="0"/>
            </a:br>
            <a:r>
              <a:rPr lang="en-US" altLang="en-US" sz="2400" smtClean="0"/>
              <a:t>web site: </a:t>
            </a:r>
            <a:r>
              <a:rPr lang="en-US" altLang="en-US" sz="2400" smtClean="0">
                <a:solidFill>
                  <a:srgbClr val="BD0048"/>
                </a:solidFill>
              </a:rPr>
              <a:t>http://www.awl.com/gitman_madura</a:t>
            </a:r>
            <a:endParaRPr lang="en-US" altLang="en-US" smtClean="0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0">
            <a:gsLst>
              <a:gs pos="0">
                <a:srgbClr val="F3EFBB"/>
              </a:gs>
              <a:gs pos="100000">
                <a:srgbClr val="E3DA6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286000" y="0"/>
            <a:ext cx="6858000" cy="1752600"/>
          </a:xfrm>
          <a:prstGeom prst="rect">
            <a:avLst/>
          </a:prstGeom>
          <a:solidFill>
            <a:srgbClr val="A694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2741613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rgbClr val="A694BA"/>
                </a:solidFill>
              </a:rPr>
              <a:t>Chapter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6000">
                <a:solidFill>
                  <a:schemeClr val="bg1"/>
                </a:solidFill>
              </a:rPr>
              <a:t>15</a:t>
            </a:r>
            <a:endParaRPr lang="en-US" altLang="en-US">
              <a:solidFill>
                <a:srgbClr val="A694BA"/>
              </a:solidFill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AAD5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25450" y="2371725"/>
            <a:ext cx="4714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4400"/>
              <a:t>End of Chapter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44900" y="142875"/>
            <a:ext cx="5284788" cy="1331913"/>
            <a:chOff x="2296" y="114"/>
            <a:chExt cx="3329" cy="839"/>
          </a:xfrm>
        </p:grpSpPr>
        <p:sp>
          <p:nvSpPr>
            <p:cNvPr id="86025" name="Rectangle 8"/>
            <p:cNvSpPr>
              <a:spLocks noChangeArrowheads="1"/>
            </p:cNvSpPr>
            <p:nvPr/>
          </p:nvSpPr>
          <p:spPr bwMode="auto">
            <a:xfrm>
              <a:off x="3225" y="481"/>
              <a:ext cx="2400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b="1">
                  <a:solidFill>
                    <a:srgbClr val="C5BAD2"/>
                  </a:solidFill>
                </a:rPr>
                <a:t>	</a:t>
              </a:r>
              <a:r>
                <a:rPr lang="en-US" altLang="en-US">
                  <a:solidFill>
                    <a:srgbClr val="C5BAD2"/>
                  </a:solidFill>
                </a:rPr>
                <a:t>Lawrence J. Gitman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>
                  <a:solidFill>
                    <a:srgbClr val="C5BAD2"/>
                  </a:solidFill>
                </a:rPr>
                <a:t>	Jeff Madura</a:t>
              </a:r>
            </a:p>
          </p:txBody>
        </p:sp>
        <p:sp>
          <p:nvSpPr>
            <p:cNvPr id="86026" name="Rectangle 9"/>
            <p:cNvSpPr>
              <a:spLocks noChangeArrowheads="1"/>
            </p:cNvSpPr>
            <p:nvPr/>
          </p:nvSpPr>
          <p:spPr bwMode="auto">
            <a:xfrm>
              <a:off x="2296" y="114"/>
              <a:ext cx="331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600" b="1" i="1">
                  <a:solidFill>
                    <a:srgbClr val="C5BAD2"/>
                  </a:solidFill>
                </a:rPr>
                <a:t>Introduction to Finance</a:t>
              </a:r>
            </a:p>
          </p:txBody>
        </p:sp>
      </p:grpSp>
      <p:pic>
        <p:nvPicPr>
          <p:cNvPr id="86024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0100" y="1793875"/>
            <a:ext cx="3263900" cy="489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Managing the Cash </a:t>
            </a:r>
            <a:br>
              <a:rPr lang="en-US" altLang="en-US" sz="4000" smtClean="0"/>
            </a:br>
            <a:r>
              <a:rPr lang="en-US" altLang="en-US" sz="4000" smtClean="0"/>
              <a:t>Conversion Cycle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Justin Industries has annual sales of $10 million, cost </a:t>
            </a:r>
            <a:br>
              <a:rPr lang="en-US" altLang="en-US" sz="2400" smtClean="0"/>
            </a:br>
            <a:r>
              <a:rPr lang="en-US" altLang="en-US" sz="2400" smtClean="0"/>
              <a:t>of goods sold of 75% of sales, and purchases that are 65% of cost of goods sold. Justin has an average age </a:t>
            </a:r>
            <a:br>
              <a:rPr lang="en-US" altLang="en-US" sz="2400" smtClean="0"/>
            </a:br>
            <a:r>
              <a:rPr lang="en-US" altLang="en-US" sz="2400" smtClean="0"/>
              <a:t>of inventory (AAI) of 60 days, an average collection period (ACP) of 40 days, and an average payment period (APP) of 35 days.</a:t>
            </a:r>
          </a:p>
          <a:p>
            <a:r>
              <a:rPr lang="en-US" altLang="en-US" sz="2400" smtClean="0"/>
              <a:t>Using the values for these variables, the cash conversion cycle for Justin is 65 days (60 + 40 - 35 = 65) and is shown on a time line in Figure 15.1.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2529</Words>
  <Application>Microsoft Office PowerPoint</Application>
  <PresentationFormat>On-screen Show (4:3)</PresentationFormat>
  <Paragraphs>379</Paragraphs>
  <Slides>86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LEASING</vt:lpstr>
      <vt:lpstr>KEMAMPUAN AKHIR YANG DIHARAPKAN</vt:lpstr>
      <vt:lpstr>PowerPoint Presentation</vt:lpstr>
      <vt:lpstr>Learning Goals</vt:lpstr>
      <vt:lpstr>Learning Goals</vt:lpstr>
      <vt:lpstr>Managing the Cash  Conversion Cycle</vt:lpstr>
      <vt:lpstr>Managing the Cash  Conversion Cycle</vt:lpstr>
      <vt:lpstr>Managing the Cash  Conversion Cycle</vt:lpstr>
      <vt:lpstr>Managing the Cash  Conversion Cycle</vt:lpstr>
      <vt:lpstr>Managing the Cash  Conversion Cycle</vt:lpstr>
      <vt:lpstr>Managing the Cash  Conversion Cycle</vt:lpstr>
      <vt:lpstr>Funding Requirements of the CCC</vt:lpstr>
      <vt:lpstr>Funding Requirements of the CCC</vt:lpstr>
      <vt:lpstr>Funding Requirements of the CCC</vt:lpstr>
      <vt:lpstr>Funding Requirements of the CCC</vt:lpstr>
      <vt:lpstr>Funding Requirements of the CCC</vt:lpstr>
      <vt:lpstr>Funding Requirements of the CCC</vt:lpstr>
      <vt:lpstr>Funding Requirements of the CCC</vt:lpstr>
      <vt:lpstr>Inventory Management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Inventory Management</vt:lpstr>
      <vt:lpstr>The Five C’s of Credit</vt:lpstr>
      <vt:lpstr>Credit Scoring</vt:lpstr>
      <vt:lpstr>Credit Scoring</vt:lpstr>
      <vt:lpstr>Changing Credit Standards</vt:lpstr>
      <vt:lpstr>Orbit Tool Example</vt:lpstr>
      <vt:lpstr>Orbit Tool Example</vt:lpstr>
      <vt:lpstr>Orbit Tool Example</vt:lpstr>
      <vt:lpstr>Orbit Tool Example</vt:lpstr>
      <vt:lpstr>Orbit Tool Example</vt:lpstr>
      <vt:lpstr>Orbit Tool Example</vt:lpstr>
      <vt:lpstr>Changing Credit Terms</vt:lpstr>
      <vt:lpstr>Changing Credit Terms</vt:lpstr>
      <vt:lpstr>Changing Credit Terms</vt:lpstr>
      <vt:lpstr>Changing Credit Terms</vt:lpstr>
      <vt:lpstr>Changing Credit Terms</vt:lpstr>
      <vt:lpstr>Changing Credit Terms</vt:lpstr>
      <vt:lpstr>Changing Credit Terms</vt:lpstr>
      <vt:lpstr>Changing Credit Terms</vt:lpstr>
      <vt:lpstr>Collection Policy</vt:lpstr>
      <vt:lpstr>Collection Policy</vt:lpstr>
      <vt:lpstr>Collection Policy</vt:lpstr>
      <vt:lpstr>Management of Receipts  and Disbursements</vt:lpstr>
      <vt:lpstr>Management of Receipts  and Disbursements</vt:lpstr>
      <vt:lpstr>Management of Receipts  and Disbursements</vt:lpstr>
      <vt:lpstr>Management of Receipts  and Disbursements</vt:lpstr>
      <vt:lpstr>Management of Receipts  and Disbursements</vt:lpstr>
      <vt:lpstr>Management of Receipts  and Disbursements</vt:lpstr>
      <vt:lpstr>Management of Receipts  and Disbursements</vt:lpstr>
      <vt:lpstr>Management of Receipts  and Disbursements</vt:lpstr>
      <vt:lpstr>Current Liabilities Management</vt:lpstr>
      <vt:lpstr>Current Liabilities Management</vt:lpstr>
      <vt:lpstr>Current Liabilities Management</vt:lpstr>
      <vt:lpstr>Current Liabilities Management</vt:lpstr>
      <vt:lpstr>Current Liabilities Management</vt:lpstr>
      <vt:lpstr>Unsecured Sources  of Short-Term Loans </vt:lpstr>
      <vt:lpstr>Unsecured Sources of Short-Term Loans</vt:lpstr>
      <vt:lpstr>Unsecured Sources of Short-Term Loans</vt:lpstr>
      <vt:lpstr>Unsecured Sources of Short-Term Loans</vt:lpstr>
      <vt:lpstr>Unsecured Sources of Short-Term Loans</vt:lpstr>
      <vt:lpstr>Unsecured Sources of Short-Term Loans</vt:lpstr>
      <vt:lpstr>Unsecured Sources of Short-Term Loans</vt:lpstr>
      <vt:lpstr>Unsecured Sources of Short-Term Loans</vt:lpstr>
      <vt:lpstr>Unsecured Sources of Short-Term Loans</vt:lpstr>
      <vt:lpstr>Secured Sources of Short-Term Loans</vt:lpstr>
      <vt:lpstr>Secured Sources of Short-Term Loans</vt:lpstr>
      <vt:lpstr>Secured Sources of Short-Term Loans</vt:lpstr>
      <vt:lpstr>Secured Sources of Short-Term Loans</vt:lpstr>
      <vt:lpstr>Secured Sources of Short-Term Loans</vt:lpstr>
      <vt:lpstr>Secured Sources of Short-Term Loans</vt:lpstr>
      <vt:lpstr>Secured Sources of Short-Term Loans</vt:lpstr>
      <vt:lpstr>Secured Sources of Short-Term Loans</vt:lpstr>
      <vt:lpstr>Using Microsoft® Excel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root</cp:lastModifiedBy>
  <cp:revision>20</cp:revision>
  <dcterms:created xsi:type="dcterms:W3CDTF">2017-09-09T11:34:57Z</dcterms:created>
  <dcterms:modified xsi:type="dcterms:W3CDTF">2017-09-19T23:07:44Z</dcterms:modified>
</cp:coreProperties>
</file>