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2" r:id="rId2"/>
    <p:sldId id="260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64" r:id="rId37"/>
    <p:sldId id="26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 smtClean="0"/>
              <a:t>Analisis</a:t>
            </a:r>
            <a:r>
              <a:rPr lang="en-US" sz="3600" dirty="0" smtClean="0"/>
              <a:t> </a:t>
            </a:r>
            <a:r>
              <a:rPr lang="en-US" sz="3600" dirty="0" err="1" smtClean="0"/>
              <a:t>informasi</a:t>
            </a:r>
            <a:r>
              <a:rPr lang="en-US" sz="3600" dirty="0" smtClean="0"/>
              <a:t> </a:t>
            </a:r>
            <a:r>
              <a:rPr lang="en-US" sz="3600" dirty="0" err="1" smtClean="0"/>
              <a:t>Akuntansi</a:t>
            </a:r>
            <a:r>
              <a:rPr lang="en-US" sz="3600" dirty="0" smtClean="0"/>
              <a:t> (</a:t>
            </a:r>
            <a:r>
              <a:rPr lang="en-US" sz="3600" dirty="0" err="1" smtClean="0"/>
              <a:t>laporan</a:t>
            </a:r>
            <a:r>
              <a:rPr lang="en-US" sz="3600" dirty="0" smtClean="0"/>
              <a:t> </a:t>
            </a:r>
            <a:r>
              <a:rPr lang="en-US" sz="3600" dirty="0" err="1" smtClean="0"/>
              <a:t>Keuangan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FEB 302</a:t>
            </a:r>
            <a:endParaRPr lang="en-US" sz="2000" dirty="0" smtClean="0"/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MANAJEMEN </a:t>
            </a:r>
          </a:p>
          <a:p>
            <a:r>
              <a:rPr lang="en-US" sz="2000" dirty="0" smtClean="0"/>
              <a:t>KEUANGAN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FAKULTAS EKONOMI DAN BISNIS </a:t>
            </a:r>
          </a:p>
          <a:p>
            <a:r>
              <a:rPr lang="en-US" sz="2000" dirty="0" smtClean="0"/>
              <a:t>UNIVERSITAS ESA UNGGUL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Sources and Uses of Funds </a:t>
            </a:r>
            <a:br>
              <a:rPr lang="en-US" altLang="en-US" sz="4000" smtClean="0"/>
            </a:br>
            <a:r>
              <a:rPr lang="en-US" altLang="en-US" sz="4000" smtClean="0"/>
              <a:t>at Commercial Banks</a:t>
            </a:r>
            <a:endParaRPr lang="en-US" altLang="en-US" smtClean="0"/>
          </a:p>
        </p:txBody>
      </p:sp>
      <p:sp>
        <p:nvSpPr>
          <p:cNvPr id="4966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Banks obtain most of their funds by accepting </a:t>
            </a:r>
            <a:br>
              <a:rPr lang="en-US" altLang="en-US" smtClean="0"/>
            </a:br>
            <a:r>
              <a:rPr lang="en-US" altLang="en-US" smtClean="0"/>
              <a:t>deposits, primarily from individuals but also </a:t>
            </a:r>
            <a:br>
              <a:rPr lang="en-US" altLang="en-US" smtClean="0"/>
            </a:br>
            <a:r>
              <a:rPr lang="en-US" altLang="en-US" smtClean="0"/>
              <a:t>from firms and governments.</a:t>
            </a:r>
          </a:p>
          <a:p>
            <a:pPr>
              <a:defRPr/>
            </a:pPr>
            <a:r>
              <a:rPr lang="en-US" altLang="en-US" smtClean="0"/>
              <a:t>These deposits are insured by the FDIC </a:t>
            </a:r>
            <a:br>
              <a:rPr lang="en-US" altLang="en-US" smtClean="0"/>
            </a:br>
            <a:r>
              <a:rPr lang="en-US" altLang="en-US" smtClean="0"/>
              <a:t>to a maximum of $100,000 per depositor.</a:t>
            </a:r>
          </a:p>
          <a:p>
            <a:pPr>
              <a:defRPr/>
            </a:pPr>
            <a:r>
              <a:rPr lang="en-US" altLang="en-US" smtClean="0"/>
              <a:t>Banks use most of their funds to provide loans </a:t>
            </a:r>
            <a:br>
              <a:rPr lang="en-US" altLang="en-US" smtClean="0"/>
            </a:br>
            <a:r>
              <a:rPr lang="en-US" altLang="en-US" smtClean="0"/>
              <a:t>to individuals or firms, or to purchase debt securities. </a:t>
            </a:r>
          </a:p>
          <a:p>
            <a:pPr>
              <a:defRPr/>
            </a:pPr>
            <a:r>
              <a:rPr lang="en-US" altLang="en-US" smtClean="0"/>
              <a:t>Some popular means by which banks extend credit </a:t>
            </a:r>
            <a:br>
              <a:rPr lang="en-US" altLang="en-US" smtClean="0"/>
            </a:br>
            <a:r>
              <a:rPr lang="en-US" altLang="en-US" smtClean="0"/>
              <a:t>to firms include term loans and lines of credit.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Sources and Uses of Funds </a:t>
            </a:r>
            <a:br>
              <a:rPr lang="en-US" altLang="en-US" sz="4000" smtClean="0"/>
            </a:br>
            <a:r>
              <a:rPr lang="en-US" altLang="en-US" sz="4000" smtClean="0"/>
              <a:t>at Commercial Banks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Term loans typically last from 4 to 8 years.</a:t>
            </a:r>
          </a:p>
          <a:p>
            <a:r>
              <a:rPr lang="en-US" altLang="en-US" smtClean="0">
                <a:solidFill>
                  <a:srgbClr val="0089CA"/>
                </a:solidFill>
              </a:rPr>
              <a:t>Lines of credit</a:t>
            </a:r>
            <a:r>
              <a:rPr lang="en-US" altLang="en-US" smtClean="0"/>
              <a:t> allow firms to access a specified amount of funds over a specified period of time and are generally used to meet working capital requirements.</a:t>
            </a:r>
          </a:p>
          <a:p>
            <a:r>
              <a:rPr lang="en-US" altLang="en-US" smtClean="0"/>
              <a:t>Lines of credit must typically be renewed each year </a:t>
            </a:r>
            <a:br>
              <a:rPr lang="en-US" altLang="en-US" smtClean="0"/>
            </a:br>
            <a:r>
              <a:rPr lang="en-US" altLang="en-US" smtClean="0"/>
              <a:t>by the firm requesting them.</a:t>
            </a:r>
          </a:p>
          <a:p>
            <a:r>
              <a:rPr lang="en-US" altLang="en-US" smtClean="0"/>
              <a:t>Commercial banks also invest in debt securities </a:t>
            </a:r>
            <a:br>
              <a:rPr lang="en-US" altLang="en-US" smtClean="0"/>
            </a:br>
            <a:r>
              <a:rPr lang="en-US" altLang="en-US" smtClean="0"/>
              <a:t>that are issued by firms.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Role of Commercial Banks </a:t>
            </a:r>
            <a:br>
              <a:rPr lang="en-US" altLang="en-US" sz="4000" smtClean="0"/>
            </a:br>
            <a:r>
              <a:rPr lang="en-US" altLang="en-US" sz="4000" smtClean="0"/>
              <a:t>as Financial Intermediaries</a:t>
            </a:r>
            <a:endParaRPr lang="en-US" altLang="en-US" smtClean="0"/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Commercial banks serve as financial intermediaries </a:t>
            </a:r>
            <a:br>
              <a:rPr lang="en-US" altLang="en-US" smtClean="0"/>
            </a:br>
            <a:r>
              <a:rPr lang="en-US" altLang="en-US" smtClean="0"/>
              <a:t>in several ways.</a:t>
            </a:r>
          </a:p>
          <a:p>
            <a:r>
              <a:rPr lang="en-US" altLang="en-US" smtClean="0"/>
              <a:t>First, they repackage deposits received from investors into loans that are provided to firms.</a:t>
            </a:r>
          </a:p>
          <a:p>
            <a:r>
              <a:rPr lang="en-US" altLang="en-US" smtClean="0"/>
              <a:t>Second, banks employ credit analysts who have </a:t>
            </a:r>
            <a:br>
              <a:rPr lang="en-US" altLang="en-US" smtClean="0"/>
            </a:br>
            <a:r>
              <a:rPr lang="en-US" altLang="en-US" smtClean="0"/>
              <a:t>the ability to assess the creditworthiness of firms </a:t>
            </a:r>
            <a:br>
              <a:rPr lang="en-US" altLang="en-US" smtClean="0"/>
            </a:br>
            <a:r>
              <a:rPr lang="en-US" altLang="en-US" smtClean="0"/>
              <a:t>that wish to borrow funds.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Role of Commercial Banks </a:t>
            </a:r>
            <a:br>
              <a:rPr lang="en-US" altLang="en-US" sz="4000" smtClean="0"/>
            </a:br>
            <a:r>
              <a:rPr lang="en-US" altLang="en-US" sz="4000" smtClean="0"/>
              <a:t>as Financial Intermediaries</a:t>
            </a:r>
          </a:p>
        </p:txBody>
      </p:sp>
      <p:sp>
        <p:nvSpPr>
          <p:cNvPr id="4997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Third, banks can diversify loans across several borrowers thereby reducing the risk of default.</a:t>
            </a:r>
          </a:p>
          <a:p>
            <a:pPr>
              <a:defRPr/>
            </a:pPr>
            <a:r>
              <a:rPr lang="en-US" altLang="en-US" smtClean="0"/>
              <a:t>Fourth, banks have recently served as intermediaries </a:t>
            </a:r>
            <a:br>
              <a:rPr lang="en-US" altLang="en-US" smtClean="0"/>
            </a:br>
            <a:r>
              <a:rPr lang="en-US" altLang="en-US" smtClean="0"/>
              <a:t>by placing (issuing) securities that are issued by firms.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Regulation of Commercial Banks</a:t>
            </a:r>
            <a:endParaRPr lang="en-US" altLang="en-US" smtClean="0"/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Banks are regulated by the Federal Reserve </a:t>
            </a:r>
            <a:br>
              <a:rPr lang="en-US" altLang="en-US" smtClean="0"/>
            </a:br>
            <a:r>
              <a:rPr lang="en-US" altLang="en-US" smtClean="0"/>
              <a:t>System (the Fed), which serves as the central </a:t>
            </a:r>
            <a:br>
              <a:rPr lang="en-US" altLang="en-US" smtClean="0"/>
            </a:br>
            <a:r>
              <a:rPr lang="en-US" altLang="en-US" smtClean="0"/>
              <a:t>bank of the United States.</a:t>
            </a:r>
          </a:p>
          <a:p>
            <a:pPr>
              <a:defRPr/>
            </a:pPr>
            <a:r>
              <a:rPr lang="en-US" altLang="en-US" smtClean="0"/>
              <a:t>Banks are also regulated by the Federal Deposit Insurance Corporation (FDIC) which insures depositors.</a:t>
            </a:r>
          </a:p>
          <a:p>
            <a:pPr>
              <a:defRPr/>
            </a:pPr>
            <a:r>
              <a:rPr lang="en-US" altLang="en-US" smtClean="0"/>
              <a:t>The general philosophy of regulators who monitor </a:t>
            </a:r>
            <a:br>
              <a:rPr lang="en-US" altLang="en-US" smtClean="0"/>
            </a:br>
            <a:r>
              <a:rPr lang="en-US" altLang="en-US" smtClean="0"/>
              <a:t>the banking system is to promote competition while </a:t>
            </a:r>
            <a:br>
              <a:rPr lang="en-US" altLang="en-US" smtClean="0"/>
            </a:br>
            <a:r>
              <a:rPr lang="en-US" altLang="en-US" smtClean="0"/>
              <a:t>at the same time limiting risk to safeguard the system.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Mutual Funds</a:t>
            </a:r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89CA"/>
                </a:solidFill>
              </a:rPr>
              <a:t>Mutual funds</a:t>
            </a:r>
            <a:r>
              <a:rPr lang="en-US" altLang="en-US" smtClean="0"/>
              <a:t> are owned by investment companies.</a:t>
            </a:r>
          </a:p>
          <a:p>
            <a:pPr>
              <a:defRPr/>
            </a:pPr>
            <a:r>
              <a:rPr lang="en-US" altLang="en-US" smtClean="0"/>
              <a:t>Mutual funds sell shares to individuals and pools </a:t>
            </a:r>
            <a:br>
              <a:rPr lang="en-US" altLang="en-US" smtClean="0"/>
            </a:br>
            <a:r>
              <a:rPr lang="en-US" altLang="en-US" smtClean="0"/>
              <a:t>the proceeds to invest in securities.</a:t>
            </a:r>
          </a:p>
          <a:p>
            <a:pPr>
              <a:defRPr/>
            </a:pPr>
            <a:r>
              <a:rPr lang="en-US" altLang="en-US" smtClean="0"/>
              <a:t>Money market mutual funds invest in short-term </a:t>
            </a:r>
            <a:br>
              <a:rPr lang="en-US" altLang="en-US" smtClean="0"/>
            </a:br>
            <a:r>
              <a:rPr lang="en-US" altLang="en-US" smtClean="0"/>
              <a:t>money market securities issued by firms </a:t>
            </a:r>
            <a:br>
              <a:rPr lang="en-US" altLang="en-US" smtClean="0"/>
            </a:br>
            <a:r>
              <a:rPr lang="en-US" altLang="en-US" smtClean="0"/>
              <a:t>and other financial institutions.</a:t>
            </a:r>
          </a:p>
          <a:p>
            <a:pPr>
              <a:defRPr/>
            </a:pPr>
            <a:r>
              <a:rPr lang="en-US" altLang="en-US" smtClean="0"/>
              <a:t>Bond mutual funds invest in bonds.</a:t>
            </a:r>
          </a:p>
          <a:p>
            <a:pPr>
              <a:defRPr/>
            </a:pPr>
            <a:r>
              <a:rPr lang="en-US" altLang="en-US" smtClean="0"/>
              <a:t>Stock mutual funds pool the proceeds received </a:t>
            </a:r>
            <a:br>
              <a:rPr lang="en-US" altLang="en-US" smtClean="0"/>
            </a:br>
            <a:r>
              <a:rPr lang="en-US" altLang="en-US" smtClean="0"/>
              <a:t>from investors to invest in stocks.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Role of Mutual Funds </a:t>
            </a:r>
            <a:br>
              <a:rPr lang="en-US" altLang="en-US" sz="4000" smtClean="0"/>
            </a:br>
            <a:r>
              <a:rPr lang="en-US" altLang="en-US" sz="4000" smtClean="0"/>
              <a:t>as Intermediaries</a:t>
            </a:r>
            <a:endParaRPr lang="en-US" altLang="en-US" smtClean="0"/>
          </a:p>
        </p:txBody>
      </p:sp>
      <p:sp>
        <p:nvSpPr>
          <p:cNvPr id="5027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When mutual funds invest in newly issued debt </a:t>
            </a:r>
            <a:br>
              <a:rPr lang="en-US" altLang="en-US" smtClean="0"/>
            </a:br>
            <a:r>
              <a:rPr lang="en-US" altLang="en-US" smtClean="0"/>
              <a:t>or equity securities, they are helping to finance </a:t>
            </a:r>
            <a:br>
              <a:rPr lang="en-US" altLang="en-US" smtClean="0"/>
            </a:br>
            <a:r>
              <a:rPr lang="en-US" altLang="en-US" smtClean="0"/>
              <a:t>new investment by firms.</a:t>
            </a:r>
          </a:p>
          <a:p>
            <a:pPr>
              <a:defRPr/>
            </a:pPr>
            <a:r>
              <a:rPr lang="en-US" altLang="en-US" smtClean="0"/>
              <a:t>When mutual funds purchase debt or equity securities </a:t>
            </a:r>
            <a:br>
              <a:rPr lang="en-US" altLang="en-US" smtClean="0"/>
            </a:br>
            <a:r>
              <a:rPr lang="en-US" altLang="en-US" smtClean="0"/>
              <a:t>already held by investors, they help to transfer ownership by investors.</a:t>
            </a:r>
          </a:p>
          <a:p>
            <a:pPr>
              <a:defRPr/>
            </a:pPr>
            <a:r>
              <a:rPr lang="en-US" altLang="en-US" smtClean="0"/>
              <a:t>Mutual funds enable small investors to diversify their portfolios to a greater extent than possible themselves.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Role of Mutual Funds </a:t>
            </a:r>
            <a:br>
              <a:rPr lang="en-US" altLang="en-US" sz="4000" smtClean="0"/>
            </a:br>
            <a:r>
              <a:rPr lang="en-US" altLang="en-US" sz="4000" smtClean="0"/>
              <a:t>as Intermediaries</a:t>
            </a:r>
          </a:p>
        </p:txBody>
      </p:sp>
      <p:sp>
        <p:nvSpPr>
          <p:cNvPr id="5038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Mutual funds also benefit investors by providing professional management expertise that most individual investors do not posses.</a:t>
            </a:r>
          </a:p>
          <a:p>
            <a:pPr>
              <a:defRPr/>
            </a:pPr>
            <a:r>
              <a:rPr lang="en-US" altLang="en-US" smtClean="0"/>
              <a:t>Mutual funds managers are armed with substantial resources with which to make investment decisions.</a:t>
            </a:r>
          </a:p>
          <a:p>
            <a:pPr>
              <a:defRPr/>
            </a:pPr>
            <a:r>
              <a:rPr lang="en-US" altLang="en-US" smtClean="0"/>
              <a:t>Finally, because mutual funds may own a substantial percentage of a given firm’s stock, they are able to exert considerable influence on firm and stock performance through management.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Securities Firms</a:t>
            </a:r>
          </a:p>
        </p:txBody>
      </p:sp>
      <p:sp>
        <p:nvSpPr>
          <p:cNvPr id="1741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89CA"/>
                </a:solidFill>
              </a:rPr>
              <a:t>Securities firms</a:t>
            </a:r>
            <a:r>
              <a:rPr lang="en-US" altLang="en-US" smtClean="0"/>
              <a:t> are a category of firms that include investment banks, investment companies, </a:t>
            </a:r>
            <a:br>
              <a:rPr lang="en-US" altLang="en-US" smtClean="0"/>
            </a:br>
            <a:r>
              <a:rPr lang="en-US" altLang="en-US" smtClean="0"/>
              <a:t>and brokerage firms.</a:t>
            </a:r>
          </a:p>
          <a:p>
            <a:r>
              <a:rPr lang="en-US" altLang="en-US" smtClean="0"/>
              <a:t>They serve an investment banking function by placing securities issued by firms and government agencies.</a:t>
            </a:r>
          </a:p>
          <a:p>
            <a:r>
              <a:rPr lang="en-US" altLang="en-US" smtClean="0"/>
              <a:t>They serve a brokerage role by helping investors purchase securities or sell securities that they </a:t>
            </a:r>
            <a:br>
              <a:rPr lang="en-US" altLang="en-US" smtClean="0"/>
            </a:br>
            <a:r>
              <a:rPr lang="en-US" altLang="en-US" smtClean="0"/>
              <a:t>previously purchased.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Insurance Companies</a:t>
            </a:r>
          </a:p>
        </p:txBody>
      </p:sp>
      <p:sp>
        <p:nvSpPr>
          <p:cNvPr id="505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89CA"/>
                </a:solidFill>
              </a:rPr>
              <a:t>Insurance companies</a:t>
            </a:r>
            <a:r>
              <a:rPr lang="en-US" altLang="en-US" smtClean="0"/>
              <a:t> provide various types of insurance including: life insurance, property and casualty insurance, and health insurance.</a:t>
            </a:r>
          </a:p>
          <a:p>
            <a:pPr>
              <a:defRPr/>
            </a:pPr>
            <a:r>
              <a:rPr lang="en-US" altLang="en-US" smtClean="0"/>
              <a:t>They function as intermediaries by accepting customer premiums and paying claims.</a:t>
            </a:r>
          </a:p>
          <a:p>
            <a:pPr>
              <a:defRPr/>
            </a:pPr>
            <a:r>
              <a:rPr lang="en-US" altLang="en-US" smtClean="0"/>
              <a:t>They pool premiums and invest in securities issued </a:t>
            </a:r>
            <a:br>
              <a:rPr lang="en-US" altLang="en-US" smtClean="0"/>
            </a:br>
            <a:r>
              <a:rPr lang="en-US" altLang="en-US" smtClean="0"/>
              <a:t>by firms and government agencies and employ portfolio managers to make investment decisions.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id-ID" dirty="0" smtClean="0"/>
              <a:t>menjelaskan:</a:t>
            </a:r>
            <a:endParaRPr lang="en-US" dirty="0" smtClean="0"/>
          </a:p>
          <a:p>
            <a:pPr lvl="0"/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rasio</a:t>
            </a:r>
            <a:r>
              <a:rPr lang="en-US" dirty="0" smtClean="0"/>
              <a:t> </a:t>
            </a:r>
            <a:r>
              <a:rPr lang="en-US" dirty="0" err="1" smtClean="0"/>
              <a:t>keuanga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Pension Funds</a:t>
            </a:r>
          </a:p>
        </p:txBody>
      </p:sp>
      <p:sp>
        <p:nvSpPr>
          <p:cNvPr id="5068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89CA"/>
                </a:solidFill>
              </a:rPr>
              <a:t>Pension funds</a:t>
            </a:r>
            <a:r>
              <a:rPr lang="en-US" altLang="en-US" smtClean="0"/>
              <a:t> invest payments (contributions) </a:t>
            </a:r>
            <a:br>
              <a:rPr lang="en-US" altLang="en-US" smtClean="0"/>
            </a:br>
            <a:r>
              <a:rPr lang="en-US" altLang="en-US" smtClean="0"/>
              <a:t>from employees and/or employers on behalf </a:t>
            </a:r>
            <a:br>
              <a:rPr lang="en-US" altLang="en-US" smtClean="0"/>
            </a:br>
            <a:r>
              <a:rPr lang="en-US" altLang="en-US" smtClean="0"/>
              <a:t>of employees.</a:t>
            </a:r>
          </a:p>
          <a:p>
            <a:pPr>
              <a:defRPr/>
            </a:pPr>
            <a:r>
              <a:rPr lang="en-US" altLang="en-US" smtClean="0"/>
              <a:t>Pension funds employ portfolio managers to invest </a:t>
            </a:r>
            <a:br>
              <a:rPr lang="en-US" altLang="en-US" smtClean="0"/>
            </a:br>
            <a:r>
              <a:rPr lang="en-US" altLang="en-US" smtClean="0"/>
              <a:t>funds from pooling the contributions.</a:t>
            </a:r>
          </a:p>
          <a:p>
            <a:pPr>
              <a:defRPr/>
            </a:pPr>
            <a:r>
              <a:rPr lang="en-US" altLang="en-US" smtClean="0"/>
              <a:t>Because of the large size of their investments </a:t>
            </a:r>
            <a:br>
              <a:rPr lang="en-US" altLang="en-US" smtClean="0"/>
            </a:br>
            <a:r>
              <a:rPr lang="en-US" altLang="en-US" smtClean="0"/>
              <a:t>in the stocks and bonds of firms, pension funds </a:t>
            </a:r>
            <a:br>
              <a:rPr lang="en-US" altLang="en-US" smtClean="0"/>
            </a:br>
            <a:r>
              <a:rPr lang="en-US" altLang="en-US" smtClean="0"/>
              <a:t>closely monitor the firms in which they invest.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Comparison of Financial Institutions</a:t>
            </a:r>
            <a:endParaRPr lang="en-US" altLang="en-US" smtClean="0"/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3590925" y="6384925"/>
            <a:ext cx="2343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Table 2.1 (Panel 1)</a:t>
            </a:r>
          </a:p>
        </p:txBody>
      </p:sp>
      <p:pic>
        <p:nvPicPr>
          <p:cNvPr id="20484" name="Picture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0" y="1612900"/>
            <a:ext cx="6151563" cy="4786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Comparison of Financial Institutions</a:t>
            </a:r>
            <a:endParaRPr lang="en-US" altLang="en-US" smtClean="0"/>
          </a:p>
        </p:txBody>
      </p:sp>
      <p:sp>
        <p:nvSpPr>
          <p:cNvPr id="21507" name="Text Box 1027"/>
          <p:cNvSpPr txBox="1">
            <a:spLocks noChangeArrowheads="1"/>
          </p:cNvSpPr>
          <p:nvPr/>
        </p:nvSpPr>
        <p:spPr bwMode="auto">
          <a:xfrm>
            <a:off x="3590925" y="6384925"/>
            <a:ext cx="2343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2D4B9B"/>
                </a:solidFill>
              </a:rPr>
              <a:t>Table 2.1 (Panel 2)</a:t>
            </a:r>
          </a:p>
        </p:txBody>
      </p:sp>
      <p:pic>
        <p:nvPicPr>
          <p:cNvPr id="21508" name="Picture 103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925" y="1612900"/>
            <a:ext cx="6273800" cy="481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Consolidation </a:t>
            </a:r>
            <a:br>
              <a:rPr lang="en-US" altLang="en-US" sz="4000" smtClean="0"/>
            </a:br>
            <a:r>
              <a:rPr lang="en-US" altLang="en-US" sz="4000" smtClean="0"/>
              <a:t>of Financial Institutions</a:t>
            </a:r>
            <a:endParaRPr lang="en-US" altLang="en-US" smtClean="0"/>
          </a:p>
        </p:txBody>
      </p:sp>
      <p:sp>
        <p:nvSpPr>
          <p:cNvPr id="5089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In recent years, financial conglomerates have been created that offer commercial banking services, investment banking services, brokerage services, </a:t>
            </a:r>
            <a:br>
              <a:rPr lang="en-US" altLang="en-US" smtClean="0"/>
            </a:br>
            <a:r>
              <a:rPr lang="en-US" altLang="en-US" smtClean="0"/>
              <a:t>mutual funds, and insurance services.</a:t>
            </a:r>
          </a:p>
          <a:p>
            <a:pPr>
              <a:defRPr/>
            </a:pPr>
            <a:r>
              <a:rPr lang="en-US" altLang="en-US" smtClean="0"/>
              <a:t>In general, financial conglomeration is expected </a:t>
            </a:r>
            <a:br>
              <a:rPr lang="en-US" altLang="en-US" smtClean="0"/>
            </a:br>
            <a:r>
              <a:rPr lang="en-US" altLang="en-US" smtClean="0"/>
              <a:t>to increase the competition among financial intermediaries, lowering the prices paid by individuals and firms for these services.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Globalization </a:t>
            </a:r>
            <a:br>
              <a:rPr lang="en-US" altLang="en-US" sz="4000" smtClean="0"/>
            </a:br>
            <a:r>
              <a:rPr lang="en-US" altLang="en-US" sz="4000" smtClean="0"/>
              <a:t>of Financial Institutions</a:t>
            </a:r>
            <a:endParaRPr lang="en-US" altLang="en-US" smtClean="0"/>
          </a:p>
        </p:txBody>
      </p:sp>
      <p:sp>
        <p:nvSpPr>
          <p:cNvPr id="5099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Financial institutions have expanded internationally </a:t>
            </a:r>
            <a:br>
              <a:rPr lang="en-US" altLang="en-US" smtClean="0"/>
            </a:br>
            <a:r>
              <a:rPr lang="en-US" altLang="en-US" smtClean="0"/>
              <a:t>in recent years.</a:t>
            </a:r>
          </a:p>
          <a:p>
            <a:pPr>
              <a:defRPr/>
            </a:pPr>
            <a:r>
              <a:rPr lang="en-US" altLang="en-US" smtClean="0"/>
              <a:t>This expansion was spurred by the expansion </a:t>
            </a:r>
            <a:br>
              <a:rPr lang="en-US" altLang="en-US" smtClean="0"/>
            </a:br>
            <a:r>
              <a:rPr lang="en-US" altLang="en-US" smtClean="0"/>
              <a:t>of multinational corporations, and because banks recognized they could capitalize on their global image </a:t>
            </a:r>
            <a:br>
              <a:rPr lang="en-US" altLang="en-US" smtClean="0"/>
            </a:br>
            <a:r>
              <a:rPr lang="en-US" altLang="en-US" smtClean="0"/>
              <a:t>by establishing branches in foreign cities.</a:t>
            </a:r>
          </a:p>
          <a:p>
            <a:pPr>
              <a:defRPr/>
            </a:pPr>
            <a:r>
              <a:rPr lang="en-US" altLang="en-US" smtClean="0"/>
              <a:t>This global expansion is expected to continue </a:t>
            </a:r>
            <a:br>
              <a:rPr lang="en-US" altLang="en-US" smtClean="0"/>
            </a:br>
            <a:r>
              <a:rPr lang="en-US" altLang="en-US" smtClean="0"/>
              <a:t>in the future. 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Overview of Financial Markets</a:t>
            </a:r>
          </a:p>
        </p:txBody>
      </p:sp>
      <p:sp>
        <p:nvSpPr>
          <p:cNvPr id="5109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/>
              <a:t>Public Offering versus Private Placement</a:t>
            </a:r>
          </a:p>
          <a:p>
            <a:pPr lvl="1">
              <a:defRPr/>
            </a:pPr>
            <a:r>
              <a:rPr lang="en-US" altLang="en-US" sz="2400" smtClean="0"/>
              <a:t>A </a:t>
            </a:r>
            <a:r>
              <a:rPr lang="en-US" altLang="en-US" sz="2400" smtClean="0">
                <a:solidFill>
                  <a:srgbClr val="0089CA"/>
                </a:solidFill>
              </a:rPr>
              <a:t>public offering</a:t>
            </a:r>
            <a:r>
              <a:rPr lang="en-US" altLang="en-US" sz="2400" smtClean="0"/>
              <a:t> is the nonexclusive sale of securities </a:t>
            </a:r>
            <a:br>
              <a:rPr lang="en-US" altLang="en-US" sz="2400" smtClean="0"/>
            </a:br>
            <a:r>
              <a:rPr lang="en-US" altLang="en-US" sz="2400" smtClean="0"/>
              <a:t>to the general public.</a:t>
            </a:r>
          </a:p>
          <a:p>
            <a:pPr lvl="1">
              <a:defRPr/>
            </a:pPr>
            <a:r>
              <a:rPr lang="en-US" altLang="en-US" sz="2400" smtClean="0"/>
              <a:t>Public offerings are normally executed with the help </a:t>
            </a:r>
            <a:br>
              <a:rPr lang="en-US" altLang="en-US" sz="2400" smtClean="0"/>
            </a:br>
            <a:r>
              <a:rPr lang="en-US" altLang="en-US" sz="2400" smtClean="0"/>
              <a:t>of a securities firm that provides investment </a:t>
            </a:r>
            <a:br>
              <a:rPr lang="en-US" altLang="en-US" sz="2400" smtClean="0"/>
            </a:br>
            <a:r>
              <a:rPr lang="en-US" altLang="en-US" sz="2400" smtClean="0"/>
              <a:t>banking services.</a:t>
            </a:r>
          </a:p>
          <a:p>
            <a:pPr lvl="1">
              <a:defRPr/>
            </a:pPr>
            <a:r>
              <a:rPr lang="en-US" altLang="en-US" sz="2400" smtClean="0"/>
              <a:t>The securities firm may </a:t>
            </a:r>
            <a:r>
              <a:rPr lang="en-US" altLang="en-US" sz="2400" smtClean="0">
                <a:solidFill>
                  <a:srgbClr val="0089CA"/>
                </a:solidFill>
              </a:rPr>
              <a:t>underwrite</a:t>
            </a:r>
            <a:r>
              <a:rPr lang="en-US" altLang="en-US" sz="2400" smtClean="0"/>
              <a:t> the offering, </a:t>
            </a:r>
            <a:br>
              <a:rPr lang="en-US" altLang="en-US" sz="2400" smtClean="0"/>
            </a:br>
            <a:r>
              <a:rPr lang="en-US" altLang="en-US" sz="2400" smtClean="0"/>
              <a:t>which means that it guarantees the amount </a:t>
            </a:r>
            <a:br>
              <a:rPr lang="en-US" altLang="en-US" sz="2400" smtClean="0"/>
            </a:br>
            <a:r>
              <a:rPr lang="en-US" altLang="en-US" sz="2400" smtClean="0"/>
              <a:t>to be received by the issuing firm.</a:t>
            </a:r>
            <a:endParaRPr lang="en-US" altLang="en-US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z="2000" smtClean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Overview of Financial Markets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Public Offering versus Private Placement</a:t>
            </a:r>
          </a:p>
          <a:p>
            <a:pPr lvl="1"/>
            <a:r>
              <a:rPr lang="en-US" altLang="en-US" sz="2400" smtClean="0"/>
              <a:t>A </a:t>
            </a:r>
            <a:r>
              <a:rPr lang="en-US" altLang="en-US" sz="2400" smtClean="0">
                <a:solidFill>
                  <a:srgbClr val="0089CA"/>
                </a:solidFill>
              </a:rPr>
              <a:t>private placement</a:t>
            </a:r>
            <a:r>
              <a:rPr lang="en-US" altLang="en-US" sz="2400" smtClean="0"/>
              <a:t> is the sale of new securities directly to an investor or a group of investors.</a:t>
            </a:r>
          </a:p>
          <a:p>
            <a:pPr lvl="1"/>
            <a:r>
              <a:rPr lang="en-US" altLang="en-US" sz="2400" smtClean="0"/>
              <a:t>In general, only institutional investors such as pension funds or insurance companies can afford to invest </a:t>
            </a:r>
            <a:br>
              <a:rPr lang="en-US" altLang="en-US" sz="2400" smtClean="0"/>
            </a:br>
            <a:r>
              <a:rPr lang="en-US" altLang="en-US" sz="2400" smtClean="0"/>
              <a:t>in private placements.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Overview of Financial Markets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Primary Markets versus Secondary Markets</a:t>
            </a:r>
          </a:p>
          <a:p>
            <a:pPr lvl="1"/>
            <a:r>
              <a:rPr lang="en-US" altLang="en-US" sz="2400" smtClean="0"/>
              <a:t>Marketable financial assets can be categorized according to whether they trade in the primary market or the secondary market.</a:t>
            </a:r>
          </a:p>
          <a:p>
            <a:pPr lvl="1"/>
            <a:r>
              <a:rPr lang="en-US" altLang="en-US" sz="2400" smtClean="0">
                <a:solidFill>
                  <a:srgbClr val="0089CA"/>
                </a:solidFill>
              </a:rPr>
              <a:t>Primary markets</a:t>
            </a:r>
            <a:r>
              <a:rPr lang="en-US" altLang="en-US" sz="2400" smtClean="0"/>
              <a:t> are where new securities (IPOs) </a:t>
            </a:r>
            <a:br>
              <a:rPr lang="en-US" altLang="en-US" sz="2400" smtClean="0"/>
            </a:br>
            <a:r>
              <a:rPr lang="en-US" altLang="en-US" sz="2400" smtClean="0"/>
              <a:t>are issued.</a:t>
            </a:r>
          </a:p>
          <a:p>
            <a:pPr lvl="1"/>
            <a:r>
              <a:rPr lang="en-US" altLang="en-US" sz="2400" smtClean="0">
                <a:solidFill>
                  <a:srgbClr val="0089CA"/>
                </a:solidFill>
              </a:rPr>
              <a:t>Secondary markets</a:t>
            </a:r>
            <a:r>
              <a:rPr lang="en-US" altLang="en-US" sz="2400" smtClean="0"/>
              <a:t> are where securities are bought </a:t>
            </a:r>
            <a:br>
              <a:rPr lang="en-US" altLang="en-US" sz="2400" smtClean="0"/>
            </a:br>
            <a:r>
              <a:rPr lang="en-US" altLang="en-US" sz="2400" smtClean="0"/>
              <a:t>and sold after initially issued in the primary markets.</a:t>
            </a:r>
          </a:p>
          <a:p>
            <a:pPr lvl="1"/>
            <a:r>
              <a:rPr lang="en-US" altLang="en-US" sz="2400" smtClean="0"/>
              <a:t>In addition, financial assets may be money market instruments or capital market instruments.   </a:t>
            </a:r>
            <a:endParaRPr lang="en-US" altLang="en-US" smtClean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Key Money Market Securities</a:t>
            </a:r>
            <a:endParaRPr lang="en-US" altLang="en-US" smtClean="0"/>
          </a:p>
          <a:p>
            <a:pPr lvl="1"/>
            <a:r>
              <a:rPr lang="en-US" altLang="en-US" sz="2400" smtClean="0"/>
              <a:t>U.S. Treasury Bills</a:t>
            </a:r>
          </a:p>
          <a:p>
            <a:pPr lvl="1"/>
            <a:r>
              <a:rPr lang="en-US" altLang="en-US" sz="2400" smtClean="0"/>
              <a:t>Negotiable CDs</a:t>
            </a:r>
          </a:p>
          <a:p>
            <a:pPr lvl="1"/>
            <a:r>
              <a:rPr lang="en-US" altLang="en-US" sz="2400" smtClean="0"/>
              <a:t>Banker’s Acceptances</a:t>
            </a:r>
          </a:p>
          <a:p>
            <a:pPr lvl="1"/>
            <a:r>
              <a:rPr lang="en-US" altLang="en-US" sz="2400" smtClean="0"/>
              <a:t>Federal Funds</a:t>
            </a:r>
          </a:p>
          <a:p>
            <a:pPr lvl="1"/>
            <a:r>
              <a:rPr lang="en-US" altLang="en-US" sz="2400" smtClean="0"/>
              <a:t>Commercial Paper</a:t>
            </a:r>
          </a:p>
          <a:p>
            <a:pPr lvl="1"/>
            <a:r>
              <a:rPr lang="en-US" altLang="en-US" sz="2400" smtClean="0"/>
              <a:t>Repurchase Agreements</a:t>
            </a:r>
            <a:endParaRPr lang="en-US" altLang="en-US" smtClean="0"/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Types of Securities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Key Money Market Securities</a:t>
            </a:r>
            <a:endParaRPr lang="en-US" altLang="en-US" smtClean="0"/>
          </a:p>
          <a:p>
            <a:pPr lvl="1"/>
            <a:r>
              <a:rPr lang="en-US" altLang="en-US" sz="2400" smtClean="0"/>
              <a:t>U.S. Treasury Notes and Bonds</a:t>
            </a:r>
          </a:p>
          <a:p>
            <a:pPr lvl="1"/>
            <a:r>
              <a:rPr lang="en-US" altLang="en-US" sz="2400" smtClean="0"/>
              <a:t>U.S. Government Agency Bonds</a:t>
            </a:r>
          </a:p>
          <a:p>
            <a:pPr lvl="1"/>
            <a:r>
              <a:rPr lang="en-US" altLang="en-US" sz="2400" smtClean="0"/>
              <a:t>State and Local Government Bonds</a:t>
            </a:r>
          </a:p>
          <a:p>
            <a:pPr lvl="1"/>
            <a:r>
              <a:rPr lang="en-US" altLang="en-US" sz="2400" smtClean="0"/>
              <a:t>Corporate Bonds</a:t>
            </a:r>
          </a:p>
          <a:p>
            <a:pPr lvl="1"/>
            <a:r>
              <a:rPr lang="en-US" altLang="en-US" sz="2400" smtClean="0"/>
              <a:t>Corporate Stocks</a:t>
            </a:r>
          </a:p>
          <a:p>
            <a:pPr lvl="1"/>
            <a:r>
              <a:rPr lang="en-US" altLang="en-US" sz="2400" smtClean="0"/>
              <a:t>Real Estate Mortgages</a:t>
            </a:r>
            <a:endParaRPr lang="en-US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Types of Securities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gradFill rotWithShape="0">
            <a:gsLst>
              <a:gs pos="0">
                <a:srgbClr val="F3EFBB"/>
              </a:gs>
              <a:gs pos="100000">
                <a:srgbClr val="E3DA6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2286000" y="0"/>
            <a:ext cx="6858000" cy="1752600"/>
          </a:xfrm>
          <a:prstGeom prst="rect">
            <a:avLst/>
          </a:prstGeom>
          <a:solidFill>
            <a:srgbClr val="A694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0" y="0"/>
            <a:ext cx="2741613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A694BA"/>
                </a:solidFill>
              </a:rPr>
              <a:t>Chapter</a:t>
            </a:r>
          </a:p>
          <a:p>
            <a:pPr algn="ctr"/>
            <a:r>
              <a:rPr lang="en-US" altLang="en-US" sz="6000">
                <a:solidFill>
                  <a:schemeClr val="bg1"/>
                </a:solidFill>
              </a:rPr>
              <a:t>2</a:t>
            </a:r>
            <a:endParaRPr lang="en-US" altLang="en-US">
              <a:solidFill>
                <a:srgbClr val="A694BA"/>
              </a:solidFill>
            </a:endParaRPr>
          </a:p>
        </p:txBody>
      </p:sp>
      <p:sp>
        <p:nvSpPr>
          <p:cNvPr id="2053" name="Line 12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76200">
            <a:solidFill>
              <a:srgbClr val="AAD55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13"/>
          <p:cNvSpPr txBox="1">
            <a:spLocks noChangeArrowheads="1"/>
          </p:cNvSpPr>
          <p:nvPr/>
        </p:nvSpPr>
        <p:spPr bwMode="auto">
          <a:xfrm>
            <a:off x="425450" y="2371725"/>
            <a:ext cx="44608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Financial Institutions </a:t>
            </a:r>
            <a:br>
              <a:rPr lang="en-US" altLang="en-US" sz="4400"/>
            </a:br>
            <a:r>
              <a:rPr lang="en-US" altLang="en-US" sz="4400"/>
              <a:t>and Markets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644900" y="174625"/>
            <a:ext cx="5284788" cy="1320800"/>
            <a:chOff x="2296" y="134"/>
            <a:chExt cx="3329" cy="832"/>
          </a:xfrm>
        </p:grpSpPr>
        <p:sp>
          <p:nvSpPr>
            <p:cNvPr id="2057" name="Rectangle 18"/>
            <p:cNvSpPr>
              <a:spLocks noChangeArrowheads="1"/>
            </p:cNvSpPr>
            <p:nvPr/>
          </p:nvSpPr>
          <p:spPr bwMode="auto">
            <a:xfrm>
              <a:off x="3225" y="494"/>
              <a:ext cx="2400" cy="4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en-US" b="1">
                  <a:solidFill>
                    <a:srgbClr val="C5BAD2"/>
                  </a:solidFill>
                </a:rPr>
                <a:t>	</a:t>
              </a:r>
              <a:r>
                <a:rPr lang="en-US" altLang="en-US">
                  <a:solidFill>
                    <a:srgbClr val="C5BAD2"/>
                  </a:solidFill>
                </a:rPr>
                <a:t>Lawrence J. Gitman</a:t>
              </a:r>
            </a:p>
            <a:p>
              <a:pPr algn="r">
                <a:lnSpc>
                  <a:spcPct val="90000"/>
                </a:lnSpc>
              </a:pPr>
              <a:r>
                <a:rPr lang="en-US" altLang="en-US">
                  <a:solidFill>
                    <a:srgbClr val="C5BAD2"/>
                  </a:solidFill>
                </a:rPr>
                <a:t>	Jeff Madura</a:t>
              </a:r>
            </a:p>
          </p:txBody>
        </p:sp>
        <p:sp>
          <p:nvSpPr>
            <p:cNvPr id="2058" name="Rectangle 19"/>
            <p:cNvSpPr>
              <a:spLocks noChangeArrowheads="1"/>
            </p:cNvSpPr>
            <p:nvPr/>
          </p:nvSpPr>
          <p:spPr bwMode="auto">
            <a:xfrm>
              <a:off x="2296" y="134"/>
              <a:ext cx="331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i="1">
                  <a:solidFill>
                    <a:srgbClr val="C5BAD2"/>
                  </a:solidFill>
                </a:rPr>
                <a:t>Introduction to Finance</a:t>
              </a:r>
            </a:p>
          </p:txBody>
        </p:sp>
      </p:grpSp>
      <p:pic>
        <p:nvPicPr>
          <p:cNvPr id="2056" name="Picture 2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790700"/>
            <a:ext cx="3357562" cy="4779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Major Securities Exchanges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Organized Exchanges</a:t>
            </a:r>
            <a:endParaRPr lang="en-US" altLang="en-US" smtClean="0"/>
          </a:p>
          <a:p>
            <a:pPr lvl="1"/>
            <a:r>
              <a:rPr lang="en-US" altLang="en-US" sz="2400" smtClean="0"/>
              <a:t>Organized </a:t>
            </a:r>
            <a:r>
              <a:rPr lang="en-US" altLang="en-US" sz="2400" smtClean="0">
                <a:solidFill>
                  <a:srgbClr val="0089CA"/>
                </a:solidFill>
              </a:rPr>
              <a:t>securities exchanges</a:t>
            </a:r>
            <a:r>
              <a:rPr lang="en-US" altLang="en-US" sz="2400" smtClean="0"/>
              <a:t> are </a:t>
            </a:r>
            <a:r>
              <a:rPr lang="en-US" altLang="en-US" sz="2400" i="1" smtClean="0"/>
              <a:t>tangible</a:t>
            </a:r>
            <a:r>
              <a:rPr lang="en-US" altLang="en-US" sz="2400" smtClean="0"/>
              <a:t> secondary markets where outstanding securities </a:t>
            </a:r>
            <a:br>
              <a:rPr lang="en-US" altLang="en-US" sz="2400" smtClean="0"/>
            </a:br>
            <a:r>
              <a:rPr lang="en-US" altLang="en-US" sz="2400" smtClean="0"/>
              <a:t>are bought and sold.</a:t>
            </a:r>
          </a:p>
          <a:p>
            <a:pPr lvl="1"/>
            <a:r>
              <a:rPr lang="en-US" altLang="en-US" sz="2400" smtClean="0"/>
              <a:t>They account for over 60% of the dollar volume </a:t>
            </a:r>
            <a:br>
              <a:rPr lang="en-US" altLang="en-US" sz="2400" smtClean="0"/>
            </a:br>
            <a:r>
              <a:rPr lang="en-US" altLang="en-US" sz="2400" smtClean="0"/>
              <a:t>of domestic shares traded.</a:t>
            </a:r>
          </a:p>
          <a:p>
            <a:pPr lvl="1"/>
            <a:r>
              <a:rPr lang="en-US" altLang="en-US" sz="2400" smtClean="0"/>
              <a:t>Only the largest and most profitable companies meet the requirements necessary to be </a:t>
            </a:r>
            <a:r>
              <a:rPr lang="en-US" altLang="en-US" sz="2400" i="1" smtClean="0"/>
              <a:t>listed</a:t>
            </a:r>
            <a:r>
              <a:rPr lang="en-US" altLang="en-US" sz="2400" smtClean="0"/>
              <a:t> on the New York Stock Exchange.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Major Securities Exchanges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Organized Exchanges</a:t>
            </a:r>
          </a:p>
          <a:p>
            <a:pPr lvl="1"/>
            <a:r>
              <a:rPr lang="en-US" altLang="en-US" sz="2400" smtClean="0"/>
              <a:t>Only those that own a </a:t>
            </a:r>
            <a:r>
              <a:rPr lang="en-US" altLang="en-US" sz="2400" i="1" smtClean="0"/>
              <a:t>seat</a:t>
            </a:r>
            <a:r>
              <a:rPr lang="en-US" altLang="en-US" sz="2400" smtClean="0"/>
              <a:t> on the exchange </a:t>
            </a:r>
            <a:br>
              <a:rPr lang="en-US" altLang="en-US" sz="2400" smtClean="0"/>
            </a:br>
            <a:r>
              <a:rPr lang="en-US" altLang="en-US" sz="2400" smtClean="0"/>
              <a:t>can make transactions on the floor (there are currently 1,366 seats).</a:t>
            </a:r>
          </a:p>
          <a:p>
            <a:pPr lvl="1"/>
            <a:r>
              <a:rPr lang="en-US" altLang="en-US" sz="2400" smtClean="0"/>
              <a:t>Trading is conducted through an </a:t>
            </a:r>
            <a:r>
              <a:rPr lang="en-US" altLang="en-US" sz="2400" i="1" smtClean="0"/>
              <a:t>auction </a:t>
            </a:r>
            <a:br>
              <a:rPr lang="en-US" altLang="en-US" sz="2400" i="1" smtClean="0"/>
            </a:br>
            <a:r>
              <a:rPr lang="en-US" altLang="en-US" sz="2400" i="1" smtClean="0"/>
              <a:t>process</a:t>
            </a:r>
            <a:r>
              <a:rPr lang="en-US" altLang="en-US" sz="2400" smtClean="0"/>
              <a:t> where </a:t>
            </a:r>
            <a:r>
              <a:rPr lang="en-US" altLang="en-US" sz="2400" i="1" smtClean="0"/>
              <a:t>specialists</a:t>
            </a:r>
            <a:r>
              <a:rPr lang="en-US" altLang="en-US" sz="2400" smtClean="0"/>
              <a:t> “make a market” </a:t>
            </a:r>
            <a:br>
              <a:rPr lang="en-US" altLang="en-US" sz="2400" smtClean="0"/>
            </a:br>
            <a:r>
              <a:rPr lang="en-US" altLang="en-US" sz="2400" smtClean="0"/>
              <a:t>in selected securities.</a:t>
            </a:r>
          </a:p>
          <a:p>
            <a:pPr lvl="1"/>
            <a:r>
              <a:rPr lang="en-US" altLang="en-US" sz="2400" smtClean="0"/>
              <a:t>As compensation for executing orders, specialists make money on the </a:t>
            </a:r>
            <a:r>
              <a:rPr lang="en-US" altLang="en-US" sz="2400" i="1" smtClean="0"/>
              <a:t>spread</a:t>
            </a:r>
            <a:r>
              <a:rPr lang="en-US" altLang="en-US" sz="2400" smtClean="0"/>
              <a:t> (the bid price minus </a:t>
            </a:r>
            <a:br>
              <a:rPr lang="en-US" altLang="en-US" sz="2400" smtClean="0"/>
            </a:br>
            <a:r>
              <a:rPr lang="en-US" altLang="en-US" sz="2400" smtClean="0"/>
              <a:t>the ask price).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0850" y="2454275"/>
            <a:ext cx="8293100" cy="3660775"/>
          </a:xfrm>
          <a:prstGeom prst="rect">
            <a:avLst/>
          </a:prstGeom>
          <a:solidFill>
            <a:srgbClr val="FFF0D1"/>
          </a:solidFill>
          <a:ln w="254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tabLst>
                <a:tab pos="6111875" algn="r"/>
                <a:tab pos="8001000" algn="r"/>
              </a:tabLst>
            </a:pPr>
            <a:r>
              <a:rPr lang="en-US" altLang="en-US" u="sng"/>
              <a:t>Requirements	NYSE	AMEX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6111875" algn="r"/>
                <a:tab pos="8001000" algn="r"/>
              </a:tabLst>
            </a:pPr>
            <a:r>
              <a:rPr lang="en-US" altLang="en-US" sz="2000"/>
              <a:t>Shares held by public	1,100,000	400,000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6111875" algn="r"/>
                <a:tab pos="8001000" algn="r"/>
              </a:tabLst>
            </a:pPr>
            <a:r>
              <a:rPr lang="en-US" altLang="en-US" sz="2000"/>
              <a:t>Stockholders with 100+ shares	2,000	1,200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6111875" algn="r"/>
                <a:tab pos="8001000" algn="r"/>
              </a:tabLst>
            </a:pPr>
            <a:r>
              <a:rPr lang="en-US" altLang="en-US" sz="2000"/>
              <a:t>Pretax income (latest year)	$2,500,000	$750,000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6111875" algn="r"/>
                <a:tab pos="8001000" algn="r"/>
              </a:tabLst>
            </a:pPr>
            <a:r>
              <a:rPr lang="en-US" altLang="en-US" sz="2000"/>
              <a:t>Pretax income (prior 2 years)	$2,000,000	N/A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6111875" algn="r"/>
                <a:tab pos="8001000" algn="r"/>
              </a:tabLst>
            </a:pPr>
            <a:r>
              <a:rPr lang="en-US" altLang="en-US" sz="2000"/>
              <a:t>MV of public shares held	$18,000,000	$300,000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6111875" algn="r"/>
                <a:tab pos="8001000" algn="r"/>
              </a:tabLst>
            </a:pPr>
            <a:r>
              <a:rPr lang="en-US" altLang="en-US" sz="2000"/>
              <a:t>Tangible assets	$16,000,000	$4,000,000</a:t>
            </a:r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Major Securities Exchanges</a:t>
            </a: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229600" cy="596900"/>
          </a:xfrm>
        </p:spPr>
        <p:txBody>
          <a:bodyPr/>
          <a:lstStyle/>
          <a:p>
            <a:r>
              <a:rPr lang="en-US" altLang="en-US" sz="2800" smtClean="0"/>
              <a:t>Organized Exchanges</a:t>
            </a:r>
            <a:endParaRPr lang="en-US" altLang="en-US" smtClean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Major Securities Exchanges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Over-the-Counter Exchange</a:t>
            </a:r>
          </a:p>
          <a:p>
            <a:pPr lvl="1"/>
            <a:r>
              <a:rPr lang="en-US" altLang="en-US" sz="2400" smtClean="0"/>
              <a:t>The </a:t>
            </a:r>
            <a:r>
              <a:rPr lang="en-US" altLang="en-US" sz="2400" smtClean="0">
                <a:solidFill>
                  <a:srgbClr val="0089CA"/>
                </a:solidFill>
              </a:rPr>
              <a:t>over-the-counter (OTC) market</a:t>
            </a:r>
            <a:r>
              <a:rPr lang="en-US" altLang="en-US" sz="2400" smtClean="0"/>
              <a:t> is an intangible market for securities transactions.</a:t>
            </a:r>
          </a:p>
          <a:p>
            <a:pPr lvl="1"/>
            <a:r>
              <a:rPr lang="en-US" altLang="en-US" sz="2400" smtClean="0"/>
              <a:t>Unlike organized exchanges, the OTC </a:t>
            </a:r>
            <a:br>
              <a:rPr lang="en-US" altLang="en-US" sz="2400" smtClean="0"/>
            </a:br>
            <a:r>
              <a:rPr lang="en-US" altLang="en-US" sz="2400" smtClean="0"/>
              <a:t>is both a primary market and a secondary market.</a:t>
            </a:r>
          </a:p>
          <a:p>
            <a:pPr lvl="1"/>
            <a:r>
              <a:rPr lang="en-US" altLang="en-US" sz="2400" smtClean="0"/>
              <a:t>The OTC is a computer-based market where dealers make a market in selected securities and are linked </a:t>
            </a:r>
            <a:br>
              <a:rPr lang="en-US" altLang="en-US" sz="2400" smtClean="0"/>
            </a:br>
            <a:r>
              <a:rPr lang="en-US" altLang="en-US" sz="2400" smtClean="0"/>
              <a:t>to buyers and sellers through the NASDAQ System.</a:t>
            </a:r>
          </a:p>
          <a:p>
            <a:pPr lvl="1"/>
            <a:r>
              <a:rPr lang="en-US" altLang="en-US" sz="2400" smtClean="0"/>
              <a:t>Dealers also make money on the </a:t>
            </a:r>
            <a:r>
              <a:rPr lang="en-US" altLang="en-US" sz="2400" i="1" smtClean="0"/>
              <a:t>spread</a:t>
            </a:r>
            <a:r>
              <a:rPr lang="en-US" altLang="en-US" sz="2400" smtClean="0"/>
              <a:t>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Derivative Securities Markets</a:t>
            </a:r>
          </a:p>
        </p:txBody>
      </p:sp>
      <p:sp>
        <p:nvSpPr>
          <p:cNvPr id="520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89CA"/>
                </a:solidFill>
              </a:rPr>
              <a:t>Derivative securities</a:t>
            </a:r>
            <a:r>
              <a:rPr lang="en-US" altLang="en-US" smtClean="0"/>
              <a:t> are financial contracts whose values are derived from the values of underlying </a:t>
            </a:r>
            <a:br>
              <a:rPr lang="en-US" altLang="en-US" smtClean="0"/>
            </a:br>
            <a:r>
              <a:rPr lang="en-US" altLang="en-US" smtClean="0"/>
              <a:t>financial assets.</a:t>
            </a:r>
          </a:p>
          <a:p>
            <a:pPr>
              <a:defRPr/>
            </a:pPr>
            <a:r>
              <a:rPr lang="en-US" altLang="en-US" smtClean="0"/>
              <a:t>Derivatives allow investors to take (leveraged) </a:t>
            </a:r>
            <a:br>
              <a:rPr lang="en-US" altLang="en-US" smtClean="0"/>
            </a:br>
            <a:r>
              <a:rPr lang="en-US" altLang="en-US" smtClean="0"/>
              <a:t>positions based on their expectations of movements </a:t>
            </a:r>
            <a:br>
              <a:rPr lang="en-US" altLang="en-US" smtClean="0"/>
            </a:br>
            <a:r>
              <a:rPr lang="en-US" altLang="en-US" smtClean="0"/>
              <a:t>in the underlying assets.</a:t>
            </a:r>
          </a:p>
          <a:p>
            <a:pPr>
              <a:defRPr/>
            </a:pPr>
            <a:r>
              <a:rPr lang="en-US" altLang="en-US" smtClean="0"/>
              <a:t>Investors can use derivatives to take speculative positions or can use them to (hedge) reduce exposure </a:t>
            </a:r>
            <a:br>
              <a:rPr lang="en-US" altLang="en-US" smtClean="0"/>
            </a:br>
            <a:r>
              <a:rPr lang="en-US" altLang="en-US" smtClean="0"/>
              <a:t>to risk on other investments or portfolios.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gradFill rotWithShape="0">
            <a:gsLst>
              <a:gs pos="0">
                <a:srgbClr val="F3EFBB"/>
              </a:gs>
              <a:gs pos="100000">
                <a:srgbClr val="E3DA64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86000" y="0"/>
            <a:ext cx="6858000" cy="1752600"/>
          </a:xfrm>
          <a:prstGeom prst="rect">
            <a:avLst/>
          </a:prstGeom>
          <a:solidFill>
            <a:srgbClr val="A694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2741613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A694BA"/>
                </a:solidFill>
              </a:rPr>
              <a:t>Chapter</a:t>
            </a:r>
          </a:p>
          <a:p>
            <a:pPr algn="ctr"/>
            <a:r>
              <a:rPr lang="en-US" altLang="en-US" sz="6000">
                <a:solidFill>
                  <a:schemeClr val="bg1"/>
                </a:solidFill>
              </a:rPr>
              <a:t>2</a:t>
            </a:r>
            <a:endParaRPr lang="en-US" altLang="en-US">
              <a:solidFill>
                <a:srgbClr val="A694BA"/>
              </a:solidFill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76200">
            <a:solidFill>
              <a:srgbClr val="AAD55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25450" y="2371725"/>
            <a:ext cx="4460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/>
              <a:t>End of Chapter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644900" y="174625"/>
            <a:ext cx="5284788" cy="1320800"/>
            <a:chOff x="2296" y="134"/>
            <a:chExt cx="3329" cy="832"/>
          </a:xfrm>
        </p:grpSpPr>
        <p:sp>
          <p:nvSpPr>
            <p:cNvPr id="34825" name="Rectangle 8"/>
            <p:cNvSpPr>
              <a:spLocks noChangeArrowheads="1"/>
            </p:cNvSpPr>
            <p:nvPr/>
          </p:nvSpPr>
          <p:spPr bwMode="auto">
            <a:xfrm>
              <a:off x="3225" y="494"/>
              <a:ext cx="2400" cy="47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altLang="en-US" b="1">
                  <a:solidFill>
                    <a:srgbClr val="C5BAD2"/>
                  </a:solidFill>
                </a:rPr>
                <a:t>	</a:t>
              </a:r>
              <a:r>
                <a:rPr lang="en-US" altLang="en-US">
                  <a:solidFill>
                    <a:srgbClr val="C5BAD2"/>
                  </a:solidFill>
                </a:rPr>
                <a:t>Lawrence J. Gitman</a:t>
              </a:r>
            </a:p>
            <a:p>
              <a:pPr algn="r">
                <a:lnSpc>
                  <a:spcPct val="90000"/>
                </a:lnSpc>
              </a:pPr>
              <a:r>
                <a:rPr lang="en-US" altLang="en-US">
                  <a:solidFill>
                    <a:srgbClr val="C5BAD2"/>
                  </a:solidFill>
                </a:rPr>
                <a:t>	Jeff Madura</a:t>
              </a:r>
            </a:p>
          </p:txBody>
        </p:sp>
        <p:sp>
          <p:nvSpPr>
            <p:cNvPr id="34826" name="Rectangle 9"/>
            <p:cNvSpPr>
              <a:spLocks noChangeArrowheads="1"/>
            </p:cNvSpPr>
            <p:nvPr/>
          </p:nvSpPr>
          <p:spPr bwMode="auto">
            <a:xfrm>
              <a:off x="2296" y="134"/>
              <a:ext cx="331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en-US" sz="3600" b="1" i="1">
                  <a:solidFill>
                    <a:srgbClr val="C5BAD2"/>
                  </a:solidFill>
                </a:rPr>
                <a:t>Introduction to Finance</a:t>
              </a:r>
            </a:p>
          </p:txBody>
        </p:sp>
      </p:grpSp>
      <p:pic>
        <p:nvPicPr>
          <p:cNvPr id="34824" name="Picture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1790700"/>
            <a:ext cx="3357562" cy="4779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Learning Goals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buFont typeface="Wingdings" charset="2"/>
              <a:buNone/>
            </a:pPr>
            <a:r>
              <a:rPr lang="en-US" altLang="en-US" smtClean="0"/>
              <a:t>Explain how financial institutions serve </a:t>
            </a:r>
            <a:br>
              <a:rPr lang="en-US" altLang="en-US" smtClean="0"/>
            </a:br>
            <a:r>
              <a:rPr lang="en-US" altLang="en-US" smtClean="0"/>
              <a:t>as intermediaries between investors and firms.</a:t>
            </a:r>
          </a:p>
          <a:p>
            <a:pPr indent="0">
              <a:buFont typeface="Wingdings" charset="2"/>
              <a:buNone/>
            </a:pPr>
            <a:r>
              <a:rPr lang="en-US" altLang="en-US" smtClean="0"/>
              <a:t>Provide and overview of financial markets.</a:t>
            </a:r>
          </a:p>
          <a:p>
            <a:pPr indent="0">
              <a:buFont typeface="Wingdings" charset="2"/>
              <a:buNone/>
            </a:pPr>
            <a:r>
              <a:rPr lang="en-US" altLang="en-US" smtClean="0"/>
              <a:t>Explain how firms and investors trade money market and capital market securities in the financial markets in order to satisfy their needs.</a:t>
            </a:r>
          </a:p>
          <a:p>
            <a:pPr indent="0">
              <a:buFont typeface="Wingdings" charset="2"/>
              <a:buNone/>
            </a:pPr>
            <a:r>
              <a:rPr lang="en-US" altLang="en-US" smtClean="0"/>
              <a:t>Describe the major securities exchanges.</a:t>
            </a:r>
          </a:p>
          <a:p>
            <a:pPr indent="0">
              <a:buFont typeface="Wingdings" charset="2"/>
              <a:buNone/>
            </a:pPr>
            <a:r>
              <a:rPr lang="en-US" altLang="en-US" smtClean="0"/>
              <a:t>Describe derivative securities and explain </a:t>
            </a:r>
            <a:br>
              <a:rPr lang="en-US" altLang="en-US" smtClean="0"/>
            </a:br>
            <a:r>
              <a:rPr lang="en-US" altLang="en-US" smtClean="0"/>
              <a:t>why they are used by firms and investors.</a:t>
            </a:r>
          </a:p>
          <a:p>
            <a:pPr indent="0">
              <a:buFont typeface="Wingdings" charset="2"/>
              <a:buNone/>
            </a:pPr>
            <a:r>
              <a:rPr lang="en-US" altLang="en-US" smtClean="0"/>
              <a:t>Describe the foreign exchange market.</a:t>
            </a:r>
          </a:p>
          <a:p>
            <a:pPr indent="0">
              <a:buFont typeface="Wingdings" charset="2"/>
              <a:buNone/>
            </a:pPr>
            <a:endParaRPr lang="en-US" altLang="en-US" sz="2800" smtClean="0"/>
          </a:p>
        </p:txBody>
      </p:sp>
      <p:pic>
        <p:nvPicPr>
          <p:cNvPr id="3076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1917700"/>
            <a:ext cx="241300" cy="23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2790825"/>
            <a:ext cx="244475" cy="231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3302000"/>
            <a:ext cx="247650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9" name="Picture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700" y="4540250"/>
            <a:ext cx="241300" cy="23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80" name="Picture 1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875" y="5054600"/>
            <a:ext cx="241300" cy="238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81" name="Picture 15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463" y="5930900"/>
            <a:ext cx="2381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Effective Financial Systems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803400"/>
            <a:ext cx="8331200" cy="4406900"/>
          </a:xfrm>
          <a:noFill/>
        </p:spPr>
        <p:txBody>
          <a:bodyPr>
            <a:normAutofit lnSpcReduction="10000"/>
          </a:bodyPr>
          <a:lstStyle/>
          <a:p>
            <a:r>
              <a:rPr lang="en-US" altLang="en-US" sz="2800" smtClean="0"/>
              <a:t>An effective financial system must possess </a:t>
            </a:r>
            <a:br>
              <a:rPr lang="en-US" altLang="en-US" sz="2800" smtClean="0"/>
            </a:br>
            <a:r>
              <a:rPr lang="en-US" altLang="en-US" sz="2800" smtClean="0"/>
              <a:t>three characteristics:</a:t>
            </a:r>
          </a:p>
          <a:p>
            <a:pPr lvl="1"/>
            <a:r>
              <a:rPr lang="en-US" altLang="en-US" sz="2400" smtClean="0"/>
              <a:t>Monetary systems that provide an efficient </a:t>
            </a:r>
            <a:br>
              <a:rPr lang="en-US" altLang="en-US" sz="2400" smtClean="0"/>
            </a:br>
            <a:r>
              <a:rPr lang="en-US" altLang="en-US" sz="2400" smtClean="0"/>
              <a:t>medium for exchanging goods and services</a:t>
            </a:r>
          </a:p>
          <a:p>
            <a:pPr lvl="1"/>
            <a:r>
              <a:rPr lang="en-US" altLang="en-US" sz="2400" smtClean="0"/>
              <a:t>Facilitate capital formation whereby excess capital </a:t>
            </a:r>
            <a:br>
              <a:rPr lang="en-US" altLang="en-US" sz="2400" smtClean="0"/>
            </a:br>
            <a:r>
              <a:rPr lang="en-US" altLang="en-US" sz="2400" smtClean="0"/>
              <a:t>from savers is made available to borrowers (investors)</a:t>
            </a:r>
          </a:p>
          <a:p>
            <a:pPr lvl="1"/>
            <a:r>
              <a:rPr lang="en-US" altLang="en-US" sz="2400" smtClean="0"/>
              <a:t>Efficient and complete financial markets which provide for the transfer of financial assets (such as stocks </a:t>
            </a:r>
            <a:br>
              <a:rPr lang="en-US" altLang="en-US" sz="2400" smtClean="0"/>
            </a:br>
            <a:r>
              <a:rPr lang="en-US" altLang="en-US" sz="2400" smtClean="0"/>
              <a:t>and bonds), and for the conversion of such assets </a:t>
            </a:r>
            <a:br>
              <a:rPr lang="en-US" altLang="en-US" sz="2400" smtClean="0"/>
            </a:br>
            <a:r>
              <a:rPr lang="en-US" altLang="en-US" sz="2400" smtClean="0"/>
              <a:t>into cash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Financial Institutions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>
              <a:spcBef>
                <a:spcPct val="30000"/>
              </a:spcBef>
            </a:pPr>
            <a:r>
              <a:rPr lang="en-US" altLang="en-US" smtClean="0">
                <a:solidFill>
                  <a:srgbClr val="0089CA"/>
                </a:solidFill>
              </a:rPr>
              <a:t>Financial institutions</a:t>
            </a:r>
            <a:r>
              <a:rPr lang="en-US" altLang="en-US" smtClean="0"/>
              <a:t> serve as intermediaries </a:t>
            </a:r>
            <a:br>
              <a:rPr lang="en-US" altLang="en-US" smtClean="0"/>
            </a:br>
            <a:r>
              <a:rPr lang="en-US" altLang="en-US" smtClean="0"/>
              <a:t>by channeling the savings of individuals, businesses, and governments into loans or investments.</a:t>
            </a:r>
          </a:p>
          <a:p>
            <a:pPr>
              <a:spcBef>
                <a:spcPct val="30000"/>
              </a:spcBef>
            </a:pPr>
            <a:r>
              <a:rPr lang="en-US" altLang="en-US" smtClean="0"/>
              <a:t>They are a primary source of funds for both individuals and businesses.</a:t>
            </a:r>
          </a:p>
          <a:p>
            <a:pPr>
              <a:spcBef>
                <a:spcPct val="30000"/>
              </a:spcBef>
            </a:pPr>
            <a:r>
              <a:rPr lang="en-US" altLang="en-US" smtClean="0"/>
              <a:t>In addition, they are the main store of deposits </a:t>
            </a:r>
            <a:br>
              <a:rPr lang="en-US" altLang="en-US" smtClean="0"/>
            </a:br>
            <a:r>
              <a:rPr lang="en-US" altLang="en-US" smtClean="0"/>
              <a:t>for individuals through checking accounts (demand deposits) and savings accounts (time deposits).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smtClean="0"/>
              <a:t>Key Customers </a:t>
            </a:r>
            <a:br>
              <a:rPr lang="en-US" altLang="en-US" sz="4000" smtClean="0"/>
            </a:br>
            <a:r>
              <a:rPr lang="en-US" altLang="en-US" sz="4000" smtClean="0"/>
              <a:t>of Financial Institutions</a:t>
            </a:r>
            <a:endParaRPr lang="en-US" altLang="en-US" smtClean="0"/>
          </a:p>
        </p:txBody>
      </p:sp>
      <p:sp>
        <p:nvSpPr>
          <p:cNvPr id="4935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smtClean="0"/>
              <a:t>The key customers of financial institutions </a:t>
            </a:r>
            <a:br>
              <a:rPr lang="en-US" altLang="en-US" smtClean="0"/>
            </a:br>
            <a:r>
              <a:rPr lang="en-US" altLang="en-US" smtClean="0"/>
              <a:t>are individuals, businesses, and governments.</a:t>
            </a:r>
          </a:p>
          <a:p>
            <a:pPr>
              <a:defRPr/>
            </a:pPr>
            <a:r>
              <a:rPr lang="en-US" altLang="en-US" smtClean="0"/>
              <a:t>Savings of individuals provide the main supply </a:t>
            </a:r>
            <a:br>
              <a:rPr lang="en-US" altLang="en-US" smtClean="0"/>
            </a:br>
            <a:r>
              <a:rPr lang="en-US" altLang="en-US" smtClean="0"/>
              <a:t>of funds to both businesses and other individuals.</a:t>
            </a:r>
          </a:p>
          <a:p>
            <a:pPr>
              <a:defRPr/>
            </a:pPr>
            <a:r>
              <a:rPr lang="en-US" altLang="en-US" smtClean="0"/>
              <a:t>As a group, individuals are net suppliers of funds.</a:t>
            </a:r>
          </a:p>
          <a:p>
            <a:pPr>
              <a:defRPr/>
            </a:pPr>
            <a:r>
              <a:rPr lang="en-US" altLang="en-US" smtClean="0"/>
              <a:t>Firms, on the other hand, are net demanders of funds.</a:t>
            </a:r>
          </a:p>
          <a:p>
            <a:pPr>
              <a:defRPr/>
            </a:pPr>
            <a:r>
              <a:rPr lang="en-US" altLang="en-US" smtClean="0"/>
              <a:t>Finally, like individuals, governments are net demanders of funds.</a:t>
            </a:r>
          </a:p>
          <a:p>
            <a:pPr>
              <a:defRPr/>
            </a:pPr>
            <a:r>
              <a:rPr lang="en-US" altLang="en-US" smtClean="0"/>
              <a:t>The different types of financial institutions are described on the following slide.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smtClean="0"/>
              <a:t>Financial Intermediaries </a:t>
            </a:r>
            <a:br>
              <a:rPr lang="en-US" altLang="en-US" sz="4000" smtClean="0"/>
            </a:br>
            <a:r>
              <a:rPr lang="en-US" altLang="en-US" sz="4000" smtClean="0"/>
              <a:t>in the United States</a:t>
            </a:r>
            <a:endParaRPr lang="en-US" altLang="en-US" smtClean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44500" y="1644650"/>
            <a:ext cx="8280400" cy="4768850"/>
            <a:chOff x="328" y="1036"/>
            <a:chExt cx="5216" cy="3004"/>
          </a:xfrm>
        </p:grpSpPr>
        <p:sp>
          <p:nvSpPr>
            <p:cNvPr id="7172" name="Rectangle 11"/>
            <p:cNvSpPr>
              <a:spLocks noChangeArrowheads="1"/>
            </p:cNvSpPr>
            <p:nvPr/>
          </p:nvSpPr>
          <p:spPr bwMode="auto">
            <a:xfrm>
              <a:off x="328" y="1040"/>
              <a:ext cx="5208" cy="3000"/>
            </a:xfrm>
            <a:prstGeom prst="rect">
              <a:avLst/>
            </a:prstGeom>
            <a:solidFill>
              <a:srgbClr val="FFF0D1"/>
            </a:solidFill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472" y="1064"/>
              <a:ext cx="1664" cy="9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altLang="en-US" sz="1800" u="sng"/>
                <a:t>Depository Institutions</a:t>
              </a:r>
              <a:endParaRPr lang="en-US" altLang="en-US" sz="1800"/>
            </a:p>
            <a:p>
              <a:pPr>
                <a:spcBef>
                  <a:spcPct val="30000"/>
                </a:spcBef>
                <a:buFontTx/>
                <a:buChar char="•"/>
              </a:pPr>
              <a:r>
                <a:rPr lang="en-US" altLang="en-US" sz="1400"/>
                <a:t> Commercial Banks</a:t>
              </a:r>
            </a:p>
            <a:p>
              <a:pPr>
                <a:spcBef>
                  <a:spcPct val="30000"/>
                </a:spcBef>
                <a:buFontTx/>
                <a:buChar char="•"/>
              </a:pPr>
              <a:r>
                <a:rPr lang="en-US" altLang="en-US" sz="1400"/>
                <a:t> S&amp;Ls</a:t>
              </a:r>
            </a:p>
            <a:p>
              <a:pPr>
                <a:spcBef>
                  <a:spcPct val="30000"/>
                </a:spcBef>
                <a:buFontTx/>
                <a:buChar char="•"/>
              </a:pPr>
              <a:r>
                <a:rPr lang="en-US" altLang="en-US" sz="1400"/>
                <a:t> Savings Banks</a:t>
              </a:r>
            </a:p>
            <a:p>
              <a:pPr>
                <a:spcBef>
                  <a:spcPct val="30000"/>
                </a:spcBef>
                <a:buFontTx/>
                <a:buChar char="•"/>
              </a:pPr>
              <a:r>
                <a:rPr lang="en-US" altLang="en-US" sz="1400"/>
                <a:t> Credit</a:t>
              </a:r>
              <a:endParaRPr lang="en-US" altLang="en-US" sz="1800"/>
            </a:p>
          </p:txBody>
        </p:sp>
        <p:sp>
          <p:nvSpPr>
            <p:cNvPr id="7174" name="Text Box 7"/>
            <p:cNvSpPr txBox="1">
              <a:spLocks noChangeArrowheads="1"/>
            </p:cNvSpPr>
            <p:nvPr/>
          </p:nvSpPr>
          <p:spPr bwMode="auto">
            <a:xfrm>
              <a:off x="472" y="2108"/>
              <a:ext cx="2208" cy="8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  <a:tabLst>
                  <a:tab pos="114300" algn="l"/>
                </a:tabLst>
              </a:pPr>
              <a:r>
                <a:rPr lang="en-US" altLang="en-US" sz="1800" u="sng"/>
                <a:t>Contractual Savings Institutions</a:t>
              </a:r>
              <a:endParaRPr lang="en-US" altLang="en-US" sz="1800"/>
            </a:p>
            <a:p>
              <a:pPr>
                <a:spcBef>
                  <a:spcPct val="30000"/>
                </a:spcBef>
                <a:buFontTx/>
                <a:buChar char="•"/>
                <a:tabLst>
                  <a:tab pos="114300" algn="l"/>
                </a:tabLst>
              </a:pPr>
              <a:r>
                <a:rPr lang="en-US" altLang="en-US" sz="1400"/>
                <a:t> Life Insurance Companies</a:t>
              </a:r>
            </a:p>
            <a:p>
              <a:pPr>
                <a:spcBef>
                  <a:spcPct val="30000"/>
                </a:spcBef>
                <a:buFontTx/>
                <a:buChar char="•"/>
                <a:tabLst>
                  <a:tab pos="114300" algn="l"/>
                </a:tabLst>
              </a:pPr>
              <a:r>
                <a:rPr lang="en-US" altLang="en-US" sz="1400"/>
                <a:t> Private Pension Funds</a:t>
              </a:r>
            </a:p>
            <a:p>
              <a:pPr>
                <a:spcBef>
                  <a:spcPct val="30000"/>
                </a:spcBef>
                <a:buFontTx/>
                <a:buChar char="•"/>
                <a:tabLst>
                  <a:tab pos="114300" algn="l"/>
                </a:tabLst>
              </a:pPr>
              <a:r>
                <a:rPr lang="en-US" altLang="en-US" sz="1400"/>
                <a:t> State and Local Government</a:t>
              </a:r>
              <a:br>
                <a:rPr lang="en-US" altLang="en-US" sz="1400"/>
              </a:br>
              <a:r>
                <a:rPr lang="en-US" altLang="en-US" sz="1400"/>
                <a:t>	Retirement Funds</a:t>
              </a:r>
              <a:endParaRPr lang="en-US" altLang="en-US" sz="1800"/>
            </a:p>
          </p:txBody>
        </p:sp>
        <p:sp>
          <p:nvSpPr>
            <p:cNvPr id="7175" name="Text Box 8"/>
            <p:cNvSpPr txBox="1">
              <a:spLocks noChangeArrowheads="1"/>
            </p:cNvSpPr>
            <p:nvPr/>
          </p:nvSpPr>
          <p:spPr bwMode="auto">
            <a:xfrm>
              <a:off x="472" y="3108"/>
              <a:ext cx="2208" cy="8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  <a:tabLst>
                  <a:tab pos="114300" algn="l"/>
                </a:tabLst>
              </a:pPr>
              <a:r>
                <a:rPr lang="en-US" altLang="en-US" sz="1800" u="sng"/>
                <a:t>Investment Institutions</a:t>
              </a:r>
              <a:endParaRPr lang="en-US" altLang="en-US" sz="1800"/>
            </a:p>
            <a:p>
              <a:pPr>
                <a:spcBef>
                  <a:spcPct val="30000"/>
                </a:spcBef>
                <a:buFontTx/>
                <a:buChar char="•"/>
                <a:tabLst>
                  <a:tab pos="114300" algn="l"/>
                </a:tabLst>
              </a:pPr>
              <a:r>
                <a:rPr lang="en-US" altLang="en-US" sz="1400"/>
                <a:t> Investment Companies </a:t>
              </a:r>
              <a:br>
                <a:rPr lang="en-US" altLang="en-US" sz="1400"/>
              </a:br>
              <a:r>
                <a:rPr lang="en-US" altLang="en-US" sz="1400"/>
                <a:t>	and Mutual Funds</a:t>
              </a:r>
            </a:p>
            <a:p>
              <a:pPr>
                <a:spcBef>
                  <a:spcPct val="30000"/>
                </a:spcBef>
                <a:buFontTx/>
                <a:buChar char="•"/>
                <a:tabLst>
                  <a:tab pos="114300" algn="l"/>
                </a:tabLst>
              </a:pPr>
              <a:r>
                <a:rPr lang="en-US" altLang="en-US" sz="1400"/>
                <a:t> Real Estate Investment Trusts</a:t>
              </a:r>
            </a:p>
            <a:p>
              <a:pPr>
                <a:spcBef>
                  <a:spcPct val="30000"/>
                </a:spcBef>
                <a:buFontTx/>
                <a:buChar char="•"/>
                <a:tabLst>
                  <a:tab pos="114300" algn="l"/>
                </a:tabLst>
              </a:pPr>
              <a:r>
                <a:rPr lang="en-US" altLang="en-US" sz="1400"/>
                <a:t> Money Market Funds</a:t>
              </a:r>
              <a:endParaRPr lang="en-US" altLang="en-US" sz="1800"/>
            </a:p>
          </p:txBody>
        </p:sp>
        <p:sp>
          <p:nvSpPr>
            <p:cNvPr id="7176" name="Text Box 9"/>
            <p:cNvSpPr txBox="1">
              <a:spLocks noChangeArrowheads="1"/>
            </p:cNvSpPr>
            <p:nvPr/>
          </p:nvSpPr>
          <p:spPr bwMode="auto">
            <a:xfrm>
              <a:off x="2832" y="1036"/>
              <a:ext cx="2208" cy="75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  <a:tabLst>
                  <a:tab pos="114300" algn="l"/>
                </a:tabLst>
              </a:pPr>
              <a:r>
                <a:rPr lang="en-US" altLang="en-US" sz="1800" u="sng"/>
                <a:t>Finance Companies</a:t>
              </a:r>
              <a:endParaRPr lang="en-US" altLang="en-US" sz="1800"/>
            </a:p>
            <a:p>
              <a:pPr>
                <a:spcBef>
                  <a:spcPct val="30000"/>
                </a:spcBef>
                <a:buFontTx/>
                <a:buChar char="•"/>
                <a:tabLst>
                  <a:tab pos="114300" algn="l"/>
                </a:tabLst>
              </a:pPr>
              <a:r>
                <a:rPr lang="en-US" altLang="en-US" sz="1400"/>
                <a:t> Sales Finance Companies</a:t>
              </a:r>
            </a:p>
            <a:p>
              <a:pPr>
                <a:spcBef>
                  <a:spcPct val="30000"/>
                </a:spcBef>
                <a:buFontTx/>
                <a:buChar char="•"/>
                <a:tabLst>
                  <a:tab pos="114300" algn="l"/>
                </a:tabLst>
              </a:pPr>
              <a:r>
                <a:rPr lang="en-US" altLang="en-US" sz="1400"/>
                <a:t> Consumer Finance Companies</a:t>
              </a:r>
            </a:p>
            <a:p>
              <a:pPr>
                <a:spcBef>
                  <a:spcPct val="30000"/>
                </a:spcBef>
                <a:buFontTx/>
                <a:buChar char="•"/>
                <a:tabLst>
                  <a:tab pos="114300" algn="l"/>
                </a:tabLst>
              </a:pPr>
              <a:r>
                <a:rPr lang="en-US" altLang="en-US" sz="1400"/>
                <a:t> Commercial Finance Companies</a:t>
              </a:r>
            </a:p>
          </p:txBody>
        </p:sp>
        <p:sp>
          <p:nvSpPr>
            <p:cNvPr id="7177" name="Text Box 10"/>
            <p:cNvSpPr txBox="1">
              <a:spLocks noChangeArrowheads="1"/>
            </p:cNvSpPr>
            <p:nvPr/>
          </p:nvSpPr>
          <p:spPr bwMode="auto">
            <a:xfrm>
              <a:off x="2832" y="2108"/>
              <a:ext cx="2712" cy="110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  <a:tabLst>
                  <a:tab pos="114300" algn="l"/>
                </a:tabLst>
              </a:pPr>
              <a:r>
                <a:rPr lang="en-US" altLang="en-US" sz="1800" u="sng"/>
                <a:t>Selected Securities Market Institutions</a:t>
              </a:r>
              <a:endParaRPr lang="en-US" altLang="en-US" sz="1800"/>
            </a:p>
            <a:p>
              <a:pPr>
                <a:spcBef>
                  <a:spcPct val="30000"/>
                </a:spcBef>
                <a:buFontTx/>
                <a:buChar char="•"/>
                <a:tabLst>
                  <a:tab pos="114300" algn="l"/>
                </a:tabLst>
              </a:pPr>
              <a:r>
                <a:rPr lang="en-US" altLang="en-US" sz="1400"/>
                <a:t> Mortgage Banking Companies</a:t>
              </a:r>
            </a:p>
            <a:p>
              <a:pPr>
                <a:spcBef>
                  <a:spcPct val="30000"/>
                </a:spcBef>
                <a:buFontTx/>
                <a:buChar char="•"/>
                <a:tabLst>
                  <a:tab pos="114300" algn="l"/>
                </a:tabLst>
              </a:pPr>
              <a:r>
                <a:rPr lang="en-US" altLang="en-US" sz="1400"/>
                <a:t> Investment Bankers and Brokerage Companies</a:t>
              </a:r>
            </a:p>
            <a:p>
              <a:pPr>
                <a:spcBef>
                  <a:spcPct val="30000"/>
                </a:spcBef>
                <a:buFontTx/>
                <a:buChar char="•"/>
                <a:tabLst>
                  <a:tab pos="114300" algn="l"/>
                </a:tabLst>
              </a:pPr>
              <a:r>
                <a:rPr lang="en-US" altLang="en-US" sz="1400"/>
                <a:t> Organized Securities Markets</a:t>
              </a:r>
            </a:p>
            <a:p>
              <a:pPr>
                <a:spcBef>
                  <a:spcPct val="30000"/>
                </a:spcBef>
                <a:buFontTx/>
                <a:buChar char="•"/>
                <a:tabLst>
                  <a:tab pos="114300" algn="l"/>
                </a:tabLst>
              </a:pPr>
              <a:r>
                <a:rPr lang="en-US" altLang="en-US" sz="1400"/>
                <a:t> Credit Reporting Organizations</a:t>
              </a:r>
            </a:p>
            <a:p>
              <a:pPr>
                <a:spcBef>
                  <a:spcPct val="30000"/>
                </a:spcBef>
                <a:buFontTx/>
                <a:buChar char="•"/>
                <a:tabLst>
                  <a:tab pos="114300" algn="l"/>
                </a:tabLst>
              </a:pPr>
              <a:r>
                <a:rPr lang="en-US" altLang="en-US" sz="1400"/>
                <a:t> Government Credit-Related Agencies</a:t>
              </a: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Commercial Banks</a:t>
            </a:r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89CA"/>
                </a:solidFill>
              </a:rPr>
              <a:t>Commercial banks</a:t>
            </a:r>
            <a:r>
              <a:rPr lang="en-US" altLang="en-US" smtClean="0"/>
              <a:t> accumulate deposits from savers </a:t>
            </a:r>
            <a:br>
              <a:rPr lang="en-US" altLang="en-US" smtClean="0"/>
            </a:br>
            <a:r>
              <a:rPr lang="en-US" altLang="en-US" smtClean="0"/>
              <a:t>and use the proceeds to provide credit to firms, individuals, and government agencies.</a:t>
            </a:r>
          </a:p>
          <a:p>
            <a:pPr>
              <a:defRPr/>
            </a:pPr>
            <a:r>
              <a:rPr lang="en-US" altLang="en-US" smtClean="0"/>
              <a:t>Banks provide personal loans to individuals </a:t>
            </a:r>
            <a:br>
              <a:rPr lang="en-US" altLang="en-US" smtClean="0"/>
            </a:br>
            <a:r>
              <a:rPr lang="en-US" altLang="en-US" smtClean="0"/>
              <a:t>and commercial loans to firms.</a:t>
            </a:r>
          </a:p>
          <a:p>
            <a:pPr>
              <a:defRPr/>
            </a:pPr>
            <a:r>
              <a:rPr lang="en-US" altLang="en-US" smtClean="0"/>
              <a:t>Commercial banks earn much of their profit </a:t>
            </a:r>
            <a:br>
              <a:rPr lang="en-US" altLang="en-US" smtClean="0"/>
            </a:br>
            <a:r>
              <a:rPr lang="en-US" altLang="en-US" smtClean="0"/>
              <a:t>by earning a higher rate on loans than the rate </a:t>
            </a:r>
            <a:br>
              <a:rPr lang="en-US" altLang="en-US" smtClean="0"/>
            </a:br>
            <a:r>
              <a:rPr lang="en-US" altLang="en-US" smtClean="0"/>
              <a:t>they pay on deposits.</a:t>
            </a:r>
          </a:p>
          <a:p>
            <a:pPr>
              <a:defRPr/>
            </a:pPr>
            <a:r>
              <a:rPr lang="en-US" altLang="en-US" smtClean="0"/>
              <a:t>In recent years, banks have expanded the range </a:t>
            </a:r>
            <a:br>
              <a:rPr lang="en-US" altLang="en-US" smtClean="0"/>
            </a:br>
            <a:r>
              <a:rPr lang="en-US" altLang="en-US" smtClean="0"/>
              <a:t>of services they provide for customers.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mtClean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761</Words>
  <Application>Microsoft Office PowerPoint</Application>
  <PresentationFormat>On-screen Show (4:3)</PresentationFormat>
  <Paragraphs>205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Analisis informasi Akuntansi (laporan Keuangan)</vt:lpstr>
      <vt:lpstr>KEMAMPUAN AKHIR YANG DIHARAPKAN</vt:lpstr>
      <vt:lpstr>PowerPoint Presentation</vt:lpstr>
      <vt:lpstr>Learning Goals</vt:lpstr>
      <vt:lpstr>Effective Financial Systems</vt:lpstr>
      <vt:lpstr>Financial Institutions</vt:lpstr>
      <vt:lpstr>Key Customers  of Financial Institutions</vt:lpstr>
      <vt:lpstr>Financial Intermediaries  in the United States</vt:lpstr>
      <vt:lpstr>Commercial Banks</vt:lpstr>
      <vt:lpstr>Sources and Uses of Funds  at Commercial Banks</vt:lpstr>
      <vt:lpstr>Sources and Uses of Funds  at Commercial Banks</vt:lpstr>
      <vt:lpstr>Role of Commercial Banks  as Financial Intermediaries</vt:lpstr>
      <vt:lpstr>Role of Commercial Banks  as Financial Intermediaries</vt:lpstr>
      <vt:lpstr>Regulation of Commercial Banks</vt:lpstr>
      <vt:lpstr>Mutual Funds</vt:lpstr>
      <vt:lpstr>Role of Mutual Funds  as Intermediaries</vt:lpstr>
      <vt:lpstr>Role of Mutual Funds  as Intermediaries</vt:lpstr>
      <vt:lpstr>Securities Firms</vt:lpstr>
      <vt:lpstr>Insurance Companies</vt:lpstr>
      <vt:lpstr>Pension Funds</vt:lpstr>
      <vt:lpstr>Comparison of Financial Institutions</vt:lpstr>
      <vt:lpstr>Comparison of Financial Institutions</vt:lpstr>
      <vt:lpstr>Consolidation  of Financial Institutions</vt:lpstr>
      <vt:lpstr>Globalization  of Financial Institutions</vt:lpstr>
      <vt:lpstr>Overview of Financial Markets</vt:lpstr>
      <vt:lpstr>Overview of Financial Markets</vt:lpstr>
      <vt:lpstr>Overview of Financial Markets</vt:lpstr>
      <vt:lpstr>Key Types of Securities</vt:lpstr>
      <vt:lpstr>Key Types of Securities</vt:lpstr>
      <vt:lpstr>Major Securities Exchanges</vt:lpstr>
      <vt:lpstr>Major Securities Exchanges</vt:lpstr>
      <vt:lpstr>Major Securities Exchanges</vt:lpstr>
      <vt:lpstr>Major Securities Exchanges</vt:lpstr>
      <vt:lpstr>Derivative Securities Markets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root</cp:lastModifiedBy>
  <cp:revision>18</cp:revision>
  <dcterms:created xsi:type="dcterms:W3CDTF">2017-09-09T11:34:57Z</dcterms:created>
  <dcterms:modified xsi:type="dcterms:W3CDTF">2017-09-19T23:04:13Z</dcterms:modified>
</cp:coreProperties>
</file>