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32771"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b="1" dirty="0" smtClean="0">
                <a:solidFill>
                  <a:schemeClr val="bg1"/>
                </a:solidFill>
                <a:effectLst>
                  <a:outerShdw blurRad="38100" dist="38100" dir="2700000" algn="tl">
                    <a:srgbClr val="000000">
                      <a:alpha val="43137"/>
                    </a:srgbClr>
                  </a:outerShdw>
                </a:effectLst>
              </a:rPr>
              <a:t>TIME VALUE OF MONEY</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 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p:txBody>
          <a:bodyPr/>
          <a:lstStyle/>
          <a:p>
            <a:r>
              <a:rPr lang="en-US" altLang="en-US" sz="4000" smtClean="0"/>
              <a:t>How the Equilibrium Interest Rate </a:t>
            </a:r>
            <a:br>
              <a:rPr lang="en-US" altLang="en-US" sz="4000" smtClean="0"/>
            </a:br>
            <a:r>
              <a:rPr lang="en-US" altLang="en-US" sz="4000" smtClean="0"/>
              <a:t>Is Determined</a:t>
            </a:r>
            <a:endParaRPr lang="en-US" altLang="en-US" smtClean="0"/>
          </a:p>
        </p:txBody>
      </p:sp>
      <p:sp>
        <p:nvSpPr>
          <p:cNvPr id="9219" name="Rectangle 8"/>
          <p:cNvSpPr>
            <a:spLocks noGrp="1" noChangeArrowheads="1"/>
          </p:cNvSpPr>
          <p:nvPr>
            <p:ph type="body" idx="1"/>
          </p:nvPr>
        </p:nvSpPr>
        <p:spPr/>
        <p:txBody>
          <a:bodyPr/>
          <a:lstStyle/>
          <a:p>
            <a:r>
              <a:rPr lang="en-US" altLang="en-US" smtClean="0"/>
              <a:t>Like aggregate supply, the aggregate demand </a:t>
            </a:r>
            <a:br>
              <a:rPr lang="en-US" altLang="en-US" smtClean="0"/>
            </a:br>
            <a:r>
              <a:rPr lang="en-US" altLang="en-US" smtClean="0"/>
              <a:t>for funds also depends on the prevailing interest rate.</a:t>
            </a:r>
          </a:p>
          <a:p>
            <a:r>
              <a:rPr lang="en-US" altLang="en-US" smtClean="0"/>
              <a:t>If the nominal interest rate is low, aggregate </a:t>
            </a:r>
            <a:br>
              <a:rPr lang="en-US" altLang="en-US" smtClean="0"/>
            </a:br>
            <a:r>
              <a:rPr lang="en-US" altLang="en-US" smtClean="0"/>
              <a:t>demand should be high because the cost of funds </a:t>
            </a:r>
            <a:br>
              <a:rPr lang="en-US" altLang="en-US" smtClean="0"/>
            </a:br>
            <a:r>
              <a:rPr lang="en-US" altLang="en-US" smtClean="0"/>
              <a:t>is relatively low.</a:t>
            </a:r>
          </a:p>
          <a:p>
            <a:r>
              <a:rPr lang="en-US" altLang="en-US" smtClean="0"/>
              <a:t>The opposite would be true at high interest rates.</a:t>
            </a:r>
          </a:p>
          <a:p>
            <a:r>
              <a:rPr lang="en-US" altLang="en-US" smtClean="0"/>
              <a:t>The combined effect of aggregate supply and demand </a:t>
            </a:r>
            <a:br>
              <a:rPr lang="en-US" altLang="en-US" smtClean="0"/>
            </a:br>
            <a:r>
              <a:rPr lang="en-US" altLang="en-US" smtClean="0"/>
              <a:t>is demonstrated in Figure 4.2 on the following slide. </a:t>
            </a:r>
          </a:p>
          <a:p>
            <a:endParaRPr lang="en-US" altLang="en-US"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r>
              <a:rPr lang="en-US" altLang="en-US" sz="4000" smtClean="0"/>
              <a:t>How the Equilibrium Interest Rate </a:t>
            </a:r>
            <a:br>
              <a:rPr lang="en-US" altLang="en-US" sz="4000" smtClean="0"/>
            </a:br>
            <a:r>
              <a:rPr lang="en-US" altLang="en-US" sz="4000" smtClean="0"/>
              <a:t>Is Determined</a:t>
            </a:r>
          </a:p>
        </p:txBody>
      </p:sp>
      <p:sp>
        <p:nvSpPr>
          <p:cNvPr id="10243" name="Text Box 7"/>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4.2</a:t>
            </a:r>
          </a:p>
        </p:txBody>
      </p:sp>
      <p:pic>
        <p:nvPicPr>
          <p:cNvPr id="10244" name="Picture 8"/>
          <p:cNvPicPr>
            <a:picLocks noChangeArrowheads="1"/>
          </p:cNvPicPr>
          <p:nvPr/>
        </p:nvPicPr>
        <p:blipFill>
          <a:blip r:embed="rId2"/>
          <a:srcRect/>
          <a:stretch>
            <a:fillRect/>
          </a:stretch>
        </p:blipFill>
        <p:spPr bwMode="auto">
          <a:xfrm>
            <a:off x="1689100" y="1676400"/>
            <a:ext cx="5765800" cy="4716463"/>
          </a:xfrm>
          <a:prstGeom prst="rect">
            <a:avLst/>
          </a:prstGeom>
          <a:noFill/>
          <a:ln w="12700">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r>
              <a:rPr lang="en-US" altLang="en-US" sz="4000" smtClean="0"/>
              <a:t>How Shifts in Supply </a:t>
            </a:r>
            <a:br>
              <a:rPr lang="en-US" altLang="en-US" sz="4000" smtClean="0"/>
            </a:br>
            <a:r>
              <a:rPr lang="en-US" altLang="en-US" sz="4000" smtClean="0"/>
              <a:t>Affect Interest Rates</a:t>
            </a:r>
            <a:endParaRPr lang="en-US" altLang="en-US" smtClean="0"/>
          </a:p>
        </p:txBody>
      </p:sp>
      <p:sp>
        <p:nvSpPr>
          <p:cNvPr id="11267" name="Text Box 7"/>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4.3</a:t>
            </a:r>
          </a:p>
        </p:txBody>
      </p:sp>
      <p:pic>
        <p:nvPicPr>
          <p:cNvPr id="11268" name="Picture 9"/>
          <p:cNvPicPr>
            <a:picLocks noChangeArrowheads="1"/>
          </p:cNvPicPr>
          <p:nvPr/>
        </p:nvPicPr>
        <p:blipFill>
          <a:blip r:embed="rId2"/>
          <a:srcRect/>
          <a:stretch>
            <a:fillRect/>
          </a:stretch>
        </p:blipFill>
        <p:spPr bwMode="auto">
          <a:xfrm>
            <a:off x="1473200" y="1651000"/>
            <a:ext cx="6197600" cy="4775200"/>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ChangeArrowheads="1"/>
          </p:cNvSpPr>
          <p:nvPr/>
        </p:nvSpPr>
        <p:spPr bwMode="auto">
          <a:xfrm>
            <a:off x="0" y="1371600"/>
            <a:ext cx="9144000" cy="5486400"/>
          </a:xfrm>
          <a:prstGeom prst="rect">
            <a:avLst/>
          </a:prstGeom>
          <a:noFill/>
          <a:ln w="9525">
            <a:noFill/>
            <a:miter lim="800000"/>
            <a:headEnd/>
            <a:tailEnd/>
          </a:ln>
        </p:spPr>
        <p:txBody>
          <a:bodyPr lIns="92075" tIns="46038" rIns="92075" bIns="46038"/>
          <a:lstStyle/>
          <a:p>
            <a:pPr marL="342900" indent="-342900">
              <a:lnSpc>
                <a:spcPct val="140000"/>
              </a:lnSpc>
              <a:spcBef>
                <a:spcPct val="40000"/>
              </a:spcBef>
              <a:buClr>
                <a:srgbClr val="BD0048"/>
              </a:buClr>
              <a:buSzPct val="85000"/>
              <a:buFont typeface="Wingdings" charset="2"/>
              <a:buChar char="n"/>
              <a:tabLst>
                <a:tab pos="342900" algn="l"/>
              </a:tabLst>
            </a:pPr>
            <a:endParaRPr lang="en-US" altLang="en-US" sz="2000">
              <a:solidFill>
                <a:srgbClr val="000066"/>
              </a:solidFill>
            </a:endParaRPr>
          </a:p>
        </p:txBody>
      </p:sp>
      <p:sp>
        <p:nvSpPr>
          <p:cNvPr id="12291" name="Rectangle 7"/>
          <p:cNvSpPr>
            <a:spLocks noGrp="1" noChangeArrowheads="1"/>
          </p:cNvSpPr>
          <p:nvPr>
            <p:ph type="title"/>
          </p:nvPr>
        </p:nvSpPr>
        <p:spPr/>
        <p:txBody>
          <a:bodyPr/>
          <a:lstStyle/>
          <a:p>
            <a:r>
              <a:rPr lang="en-US" altLang="en-US" sz="4000" smtClean="0"/>
              <a:t>Factors that Affect Shifts </a:t>
            </a:r>
            <a:br>
              <a:rPr lang="en-US" altLang="en-US" sz="4000" smtClean="0"/>
            </a:br>
            <a:r>
              <a:rPr lang="en-US" altLang="en-US" sz="4000" smtClean="0"/>
              <a:t>in Supply</a:t>
            </a:r>
            <a:endParaRPr lang="en-US" altLang="en-US" smtClean="0"/>
          </a:p>
        </p:txBody>
      </p:sp>
      <p:sp>
        <p:nvSpPr>
          <p:cNvPr id="12292" name="Rectangle 8"/>
          <p:cNvSpPr>
            <a:spLocks noGrp="1" noChangeArrowheads="1"/>
          </p:cNvSpPr>
          <p:nvPr>
            <p:ph type="body" idx="1"/>
          </p:nvPr>
        </p:nvSpPr>
        <p:spPr/>
        <p:txBody>
          <a:bodyPr/>
          <a:lstStyle/>
          <a:p>
            <a:r>
              <a:rPr lang="en-US" altLang="en-US" sz="2800" smtClean="0"/>
              <a:t>Shift in savings by investors</a:t>
            </a:r>
          </a:p>
          <a:p>
            <a:r>
              <a:rPr lang="en-US" altLang="en-US" sz="2800" smtClean="0"/>
              <a:t>Shift in monetary policy</a:t>
            </a:r>
          </a:p>
          <a:p>
            <a:pPr lvl="1"/>
            <a:r>
              <a:rPr lang="en-US" altLang="en-US" sz="2400" smtClean="0"/>
              <a:t>Open market operations</a:t>
            </a:r>
          </a:p>
          <a:p>
            <a:pPr lvl="1"/>
            <a:r>
              <a:rPr lang="en-US" altLang="en-US" sz="2400" smtClean="0"/>
              <a:t>Discount rate</a:t>
            </a:r>
            <a:endParaRPr lang="en-US" altLang="en-US" sz="2800" smtClean="0"/>
          </a:p>
          <a:p>
            <a:r>
              <a:rPr lang="en-US" altLang="en-US" sz="2800" smtClean="0"/>
              <a:t>How the Fed uses monetary policy </a:t>
            </a:r>
            <a:br>
              <a:rPr lang="en-US" altLang="en-US" sz="2800" smtClean="0"/>
            </a:br>
            <a:r>
              <a:rPr lang="en-US" altLang="en-US" sz="2800" smtClean="0"/>
              <a:t>to reduce interest rates</a:t>
            </a:r>
          </a:p>
          <a:p>
            <a:r>
              <a:rPr lang="en-US" altLang="en-US" sz="2800" smtClean="0"/>
              <a:t>How the Fed uses monetary policy </a:t>
            </a:r>
            <a:br>
              <a:rPr lang="en-US" altLang="en-US" sz="2800" smtClean="0"/>
            </a:br>
            <a:r>
              <a:rPr lang="en-US" altLang="en-US" sz="2800" smtClean="0"/>
              <a:t>to increase interest rates</a:t>
            </a:r>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666627">
                                            <p:txEl>
                                              <p:pRg st="0" end="0"/>
                                            </p:txEl>
                                          </p:spTgt>
                                        </p:tgtEl>
                                        <p:attrNameLst>
                                          <p:attrName>style.visibility</p:attrName>
                                        </p:attrNameLst>
                                      </p:cBhvr>
                                      <p:to>
                                        <p:strVal val="visible"/>
                                      </p:to>
                                    </p:set>
                                    <p:animEffect transition="in" filter="box(out)">
                                      <p:cBhvr>
                                        <p:cTn id="7" dur="500"/>
                                        <p:tgtEl>
                                          <p:spTgt spid="66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r>
              <a:rPr lang="en-US" altLang="en-US" sz="4000" smtClean="0"/>
              <a:t>Factors that Affect Shifts </a:t>
            </a:r>
            <a:br>
              <a:rPr lang="en-US" altLang="en-US" sz="4000" smtClean="0"/>
            </a:br>
            <a:r>
              <a:rPr lang="en-US" altLang="en-US" sz="4000" smtClean="0"/>
              <a:t>in Supply</a:t>
            </a:r>
            <a:endParaRPr lang="en-US" altLang="en-US" smtClean="0"/>
          </a:p>
        </p:txBody>
      </p:sp>
      <p:sp>
        <p:nvSpPr>
          <p:cNvPr id="13315" name="Text Box 6"/>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4.4</a:t>
            </a:r>
          </a:p>
        </p:txBody>
      </p:sp>
      <p:pic>
        <p:nvPicPr>
          <p:cNvPr id="13316" name="Picture 8"/>
          <p:cNvPicPr>
            <a:picLocks noChangeArrowheads="1"/>
          </p:cNvPicPr>
          <p:nvPr/>
        </p:nvPicPr>
        <p:blipFill>
          <a:blip r:embed="rId2"/>
          <a:srcRect/>
          <a:stretch>
            <a:fillRect/>
          </a:stretch>
        </p:blipFill>
        <p:spPr bwMode="auto">
          <a:xfrm>
            <a:off x="1527175" y="1638300"/>
            <a:ext cx="6088063" cy="4724400"/>
          </a:xfrm>
          <a:prstGeom prst="rect">
            <a:avLst/>
          </a:prstGeom>
          <a:noFill/>
          <a:ln w="12700">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5" name="Rectangle 3"/>
          <p:cNvSpPr>
            <a:spLocks noChangeArrowheads="1"/>
          </p:cNvSpPr>
          <p:nvPr/>
        </p:nvSpPr>
        <p:spPr bwMode="auto">
          <a:xfrm>
            <a:off x="0" y="1905000"/>
            <a:ext cx="9144000" cy="4953000"/>
          </a:xfrm>
          <a:prstGeom prst="rect">
            <a:avLst/>
          </a:prstGeom>
          <a:noFill/>
          <a:ln w="9525">
            <a:noFill/>
            <a:miter lim="800000"/>
            <a:headEnd/>
            <a:tailEnd/>
          </a:ln>
        </p:spPr>
        <p:txBody>
          <a:bodyPr lIns="92075" tIns="46038" rIns="92075" bIns="46038"/>
          <a:lstStyle/>
          <a:p>
            <a:pPr marL="342900" indent="-342900">
              <a:lnSpc>
                <a:spcPct val="140000"/>
              </a:lnSpc>
              <a:spcBef>
                <a:spcPct val="40000"/>
              </a:spcBef>
              <a:buClr>
                <a:srgbClr val="BD0048"/>
              </a:buClr>
              <a:buSzPct val="85000"/>
              <a:buFont typeface="Wingdings" charset="2"/>
              <a:buChar char="n"/>
              <a:tabLst>
                <a:tab pos="342900" algn="l"/>
              </a:tabLst>
            </a:pPr>
            <a:endParaRPr lang="en-US" altLang="en-US" sz="2000">
              <a:solidFill>
                <a:srgbClr val="000066"/>
              </a:solidFill>
            </a:endParaRPr>
          </a:p>
        </p:txBody>
      </p:sp>
      <p:sp>
        <p:nvSpPr>
          <p:cNvPr id="14339" name="Rectangle 7"/>
          <p:cNvSpPr>
            <a:spLocks noGrp="1" noChangeArrowheads="1"/>
          </p:cNvSpPr>
          <p:nvPr>
            <p:ph type="title"/>
          </p:nvPr>
        </p:nvSpPr>
        <p:spPr/>
        <p:txBody>
          <a:bodyPr/>
          <a:lstStyle/>
          <a:p>
            <a:r>
              <a:rPr lang="en-US" altLang="en-US" sz="4000" smtClean="0"/>
              <a:t>How Shifts in the Demand for Funds Affect Interest Rates</a:t>
            </a:r>
            <a:endParaRPr lang="en-US" altLang="en-US" smtClean="0"/>
          </a:p>
        </p:txBody>
      </p:sp>
      <p:sp>
        <p:nvSpPr>
          <p:cNvPr id="14340" name="Rectangle 8"/>
          <p:cNvSpPr>
            <a:spLocks noGrp="1" noChangeArrowheads="1"/>
          </p:cNvSpPr>
          <p:nvPr>
            <p:ph type="body" idx="1"/>
          </p:nvPr>
        </p:nvSpPr>
        <p:spPr/>
        <p:txBody>
          <a:bodyPr/>
          <a:lstStyle/>
          <a:p>
            <a:r>
              <a:rPr lang="en-US" altLang="en-US" sz="2800" smtClean="0"/>
              <a:t>Shift in the government demand for funds</a:t>
            </a:r>
          </a:p>
          <a:p>
            <a:r>
              <a:rPr lang="en-US" altLang="en-US" sz="2800" smtClean="0"/>
              <a:t>Shift in the business demand for funds</a:t>
            </a:r>
          </a:p>
          <a:p>
            <a:r>
              <a:rPr lang="en-US" altLang="en-US" sz="2800" smtClean="0"/>
              <a:t>Shift in the household demand for funds</a:t>
            </a:r>
          </a:p>
          <a:p>
            <a:r>
              <a:rPr lang="en-US" altLang="en-US" sz="2800" smtClean="0"/>
              <a:t>Combining shifts in supply and demand</a:t>
            </a:r>
            <a:endParaRPr lang="en-US" altLang="en-US" smtClean="0"/>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668675">
                                            <p:txEl>
                                              <p:pRg st="0" end="0"/>
                                            </p:txEl>
                                          </p:spTgt>
                                        </p:tgtEl>
                                        <p:attrNameLst>
                                          <p:attrName>style.visibility</p:attrName>
                                        </p:attrNameLst>
                                      </p:cBhvr>
                                      <p:to>
                                        <p:strVal val="visible"/>
                                      </p:to>
                                    </p:set>
                                    <p:animEffect transition="in" filter="box(out)">
                                      <p:cBhvr>
                                        <p:cTn id="7" dur="500"/>
                                        <p:tgtEl>
                                          <p:spTgt spid="66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en-US" altLang="en-US" sz="4000" smtClean="0"/>
              <a:t>How Shifts in the Demand for Funds Affect Interest Rates</a:t>
            </a:r>
            <a:endParaRPr lang="en-US" altLang="en-US" smtClean="0"/>
          </a:p>
        </p:txBody>
      </p:sp>
      <p:sp>
        <p:nvSpPr>
          <p:cNvPr id="15363" name="Text Box 7"/>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4.5</a:t>
            </a:r>
          </a:p>
        </p:txBody>
      </p:sp>
      <p:pic>
        <p:nvPicPr>
          <p:cNvPr id="15364" name="Picture 9"/>
          <p:cNvPicPr>
            <a:picLocks noChangeArrowheads="1"/>
          </p:cNvPicPr>
          <p:nvPr/>
        </p:nvPicPr>
        <p:blipFill>
          <a:blip r:embed="rId2"/>
          <a:srcRect/>
          <a:stretch>
            <a:fillRect/>
          </a:stretch>
        </p:blipFill>
        <p:spPr bwMode="auto">
          <a:xfrm>
            <a:off x="1546225" y="1600200"/>
            <a:ext cx="6049963" cy="4795838"/>
          </a:xfrm>
          <a:prstGeom prst="rect">
            <a:avLst/>
          </a:prstGeom>
          <a:noFill/>
          <a:ln w="12700">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r>
              <a:rPr lang="en-US" altLang="en-US" smtClean="0"/>
              <a:t>Term Structure of Interest Rates</a:t>
            </a:r>
          </a:p>
        </p:txBody>
      </p:sp>
      <p:sp>
        <p:nvSpPr>
          <p:cNvPr id="16387" name="Rectangle 7"/>
          <p:cNvSpPr>
            <a:spLocks noGrp="1" noChangeArrowheads="1"/>
          </p:cNvSpPr>
          <p:nvPr>
            <p:ph type="body" idx="1"/>
          </p:nvPr>
        </p:nvSpPr>
        <p:spPr/>
        <p:txBody>
          <a:bodyPr/>
          <a:lstStyle/>
          <a:p>
            <a:r>
              <a:rPr lang="en-US" altLang="en-US" smtClean="0"/>
              <a:t>The </a:t>
            </a:r>
            <a:r>
              <a:rPr lang="en-US" altLang="en-US" smtClean="0">
                <a:solidFill>
                  <a:srgbClr val="0089CA"/>
                </a:solidFill>
              </a:rPr>
              <a:t>term structure of interest rates</a:t>
            </a:r>
            <a:r>
              <a:rPr lang="en-US" altLang="en-US" smtClean="0"/>
              <a:t> relates the interest rate to the time to maturity for securities with a common default risk profile.</a:t>
            </a:r>
          </a:p>
          <a:p>
            <a:r>
              <a:rPr lang="en-US" altLang="en-US" smtClean="0"/>
              <a:t>Typically, treasury securities are used to construct yield curves since all have zero risk of default.</a:t>
            </a:r>
          </a:p>
          <a:p>
            <a:r>
              <a:rPr lang="en-US" altLang="en-US" smtClean="0"/>
              <a:t>However, yield curves could also be constructed with AAA or BBB corporate bonds or other types of similar risk securities.</a:t>
            </a:r>
          </a:p>
          <a:p>
            <a:endParaRPr lang="en-US" altLang="en-US" smtClean="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r>
              <a:rPr lang="en-US" altLang="en-US" smtClean="0"/>
              <a:t>Yield Curves</a:t>
            </a:r>
          </a:p>
        </p:txBody>
      </p:sp>
      <p:sp>
        <p:nvSpPr>
          <p:cNvPr id="17411" name="Text Box 6"/>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4.6</a:t>
            </a:r>
          </a:p>
        </p:txBody>
      </p:sp>
      <p:pic>
        <p:nvPicPr>
          <p:cNvPr id="17412" name="Picture 8"/>
          <p:cNvPicPr>
            <a:picLocks noChangeArrowheads="1"/>
          </p:cNvPicPr>
          <p:nvPr/>
        </p:nvPicPr>
        <p:blipFill>
          <a:blip r:embed="rId2"/>
          <a:srcRect/>
          <a:stretch>
            <a:fillRect/>
          </a:stretch>
        </p:blipFill>
        <p:spPr bwMode="auto">
          <a:xfrm>
            <a:off x="1438275" y="1625600"/>
            <a:ext cx="6265863" cy="4749800"/>
          </a:xfrm>
          <a:prstGeom prst="rect">
            <a:avLst/>
          </a:prstGeom>
          <a:noFill/>
          <a:ln w="12700">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lstStyle/>
          <a:p>
            <a:r>
              <a:rPr lang="en-US" altLang="en-US" smtClean="0"/>
              <a:t>Theories of Term Structure</a:t>
            </a:r>
          </a:p>
        </p:txBody>
      </p:sp>
      <p:sp>
        <p:nvSpPr>
          <p:cNvPr id="18435" name="Rectangle 8"/>
          <p:cNvSpPr>
            <a:spLocks noGrp="1" noChangeArrowheads="1"/>
          </p:cNvSpPr>
          <p:nvPr>
            <p:ph type="body" idx="1"/>
          </p:nvPr>
        </p:nvSpPr>
        <p:spPr/>
        <p:txBody>
          <a:bodyPr/>
          <a:lstStyle/>
          <a:p>
            <a:r>
              <a:rPr lang="en-US" altLang="en-US" sz="2800" smtClean="0">
                <a:solidFill>
                  <a:srgbClr val="0089CA"/>
                </a:solidFill>
              </a:rPr>
              <a:t>Expectations Theory </a:t>
            </a:r>
            <a:endParaRPr lang="en-US" altLang="en-US" smtClean="0">
              <a:solidFill>
                <a:srgbClr val="0089CA"/>
              </a:solidFill>
            </a:endParaRPr>
          </a:p>
          <a:p>
            <a:pPr lvl="1"/>
            <a:r>
              <a:rPr lang="en-US" altLang="en-US" sz="2400" smtClean="0"/>
              <a:t>This theory suggests that the shape of the yield curve reflects investors’ expectations about the future direction of inflation and interest rates.</a:t>
            </a:r>
          </a:p>
          <a:p>
            <a:pPr lvl="1"/>
            <a:r>
              <a:rPr lang="en-US" altLang="en-US" sz="2400" smtClean="0"/>
              <a:t>Therefore, an upward-sloping yield curve </a:t>
            </a:r>
            <a:br>
              <a:rPr lang="en-US" altLang="en-US" sz="2400" smtClean="0"/>
            </a:br>
            <a:r>
              <a:rPr lang="en-US" altLang="en-US" sz="2400" smtClean="0"/>
              <a:t>reflects expectations of higher future inflation </a:t>
            </a:r>
            <a:br>
              <a:rPr lang="en-US" altLang="en-US" sz="2400" smtClean="0"/>
            </a:br>
            <a:r>
              <a:rPr lang="en-US" altLang="en-US" sz="2400" smtClean="0"/>
              <a:t>and interest rates. </a:t>
            </a:r>
          </a:p>
          <a:p>
            <a:pPr lvl="1"/>
            <a:r>
              <a:rPr lang="en-US" altLang="en-US" sz="2400" smtClean="0"/>
              <a:t>In general, the very strong relationship between inflation and interest rates supports this theory.</a:t>
            </a:r>
          </a:p>
          <a:p>
            <a:endParaRPr lang="en-US" altLang="en-US"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Memahami dan memiliki wawasan tentang:</a:t>
            </a:r>
            <a:endParaRPr lang="en-US" dirty="0" smtClean="0"/>
          </a:p>
          <a:p>
            <a:pPr lvl="0"/>
            <a:r>
              <a:rPr lang="en-US" dirty="0" err="1" smtClean="0"/>
              <a:t>Konsep</a:t>
            </a:r>
            <a:r>
              <a:rPr lang="en-US" dirty="0" smtClean="0"/>
              <a:t> </a:t>
            </a:r>
            <a:r>
              <a:rPr lang="en-US" dirty="0" err="1" smtClean="0"/>
              <a:t>dari</a:t>
            </a:r>
            <a:r>
              <a:rPr lang="en-US" dirty="0" smtClean="0"/>
              <a:t> </a:t>
            </a:r>
            <a:r>
              <a:rPr lang="en-US" dirty="0" err="1" smtClean="0"/>
              <a:t>nilai</a:t>
            </a:r>
            <a:r>
              <a:rPr lang="en-US" dirty="0" smtClean="0"/>
              <a:t> </a:t>
            </a:r>
            <a:r>
              <a:rPr lang="en-US" dirty="0" err="1" smtClean="0"/>
              <a:t>waktu</a:t>
            </a:r>
            <a:r>
              <a:rPr lang="en-US" dirty="0" smtClean="0"/>
              <a:t> </a:t>
            </a:r>
            <a:r>
              <a:rPr lang="en-US" dirty="0" err="1" smtClean="0"/>
              <a:t>uang</a:t>
            </a:r>
            <a:r>
              <a:rPr lang="en-US" dirty="0" smtClean="0"/>
              <a:t> </a:t>
            </a:r>
            <a:r>
              <a:rPr lang="en-US" dirty="0" err="1" smtClean="0"/>
              <a:t>saat</a:t>
            </a:r>
            <a:r>
              <a:rPr lang="en-US" dirty="0" smtClean="0"/>
              <a:t> </a:t>
            </a:r>
            <a:r>
              <a:rPr lang="en-US" dirty="0" err="1" smtClean="0"/>
              <a:t>ini</a:t>
            </a:r>
            <a:r>
              <a:rPr lang="en-US" dirty="0" smtClean="0"/>
              <a:t> </a:t>
            </a:r>
            <a:r>
              <a:rPr lang="en-US" dirty="0" err="1" smtClean="0"/>
              <a:t>dan</a:t>
            </a:r>
            <a:r>
              <a:rPr lang="en-US" dirty="0" smtClean="0"/>
              <a:t> yang </a:t>
            </a:r>
            <a:r>
              <a:rPr lang="en-US" dirty="0" err="1" smtClean="0"/>
              <a:t>akan</a:t>
            </a:r>
            <a:r>
              <a:rPr lang="en-US" dirty="0" smtClean="0"/>
              <a:t> dating</a:t>
            </a:r>
          </a:p>
          <a:p>
            <a:r>
              <a:rPr lang="en-US" dirty="0" err="1" smtClean="0"/>
              <a:t>Pengukuran</a:t>
            </a:r>
            <a:r>
              <a:rPr lang="en-US" dirty="0" smtClean="0"/>
              <a:t>  </a:t>
            </a:r>
            <a:r>
              <a:rPr lang="en-US" dirty="0" err="1" smtClean="0"/>
              <a:t>nilai</a:t>
            </a:r>
            <a:r>
              <a:rPr lang="en-US" dirty="0" smtClean="0"/>
              <a:t> </a:t>
            </a:r>
            <a:r>
              <a:rPr lang="en-US" dirty="0" err="1" smtClean="0"/>
              <a:t>waktu</a:t>
            </a:r>
            <a:r>
              <a:rPr lang="en-US" dirty="0" smtClean="0"/>
              <a:t> </a:t>
            </a:r>
            <a:r>
              <a:rPr lang="en-US" dirty="0" err="1" smtClean="0"/>
              <a:t>uang</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5" name="Rectangle 3"/>
          <p:cNvSpPr>
            <a:spLocks noChangeArrowheads="1"/>
          </p:cNvSpPr>
          <p:nvPr/>
        </p:nvSpPr>
        <p:spPr bwMode="auto">
          <a:xfrm>
            <a:off x="0" y="1219200"/>
            <a:ext cx="9144000" cy="5638800"/>
          </a:xfrm>
          <a:prstGeom prst="rect">
            <a:avLst/>
          </a:prstGeom>
          <a:noFill/>
          <a:ln w="9525">
            <a:noFill/>
            <a:miter lim="800000"/>
            <a:headEnd/>
            <a:tailEnd/>
          </a:ln>
        </p:spPr>
        <p:txBody>
          <a:bodyPr lIns="92075" tIns="46038" rIns="92075" bIns="46038"/>
          <a:lstStyle/>
          <a:p>
            <a:pPr>
              <a:lnSpc>
                <a:spcPct val="160000"/>
              </a:lnSpc>
              <a:spcBef>
                <a:spcPct val="40000"/>
              </a:spcBef>
              <a:buClr>
                <a:srgbClr val="BD0048"/>
              </a:buClr>
              <a:buSzPct val="85000"/>
              <a:buFont typeface="Wingdings" charset="2"/>
              <a:buChar char="n"/>
              <a:tabLst>
                <a:tab pos="285750" algn="l"/>
              </a:tabLst>
            </a:pPr>
            <a:endParaRPr lang="en-US" altLang="en-US">
              <a:solidFill>
                <a:srgbClr val="000066"/>
              </a:solidFill>
            </a:endParaRPr>
          </a:p>
        </p:txBody>
      </p:sp>
      <p:sp>
        <p:nvSpPr>
          <p:cNvPr id="19459" name="Rectangle 7"/>
          <p:cNvSpPr>
            <a:spLocks noGrp="1" noChangeArrowheads="1"/>
          </p:cNvSpPr>
          <p:nvPr>
            <p:ph type="title"/>
          </p:nvPr>
        </p:nvSpPr>
        <p:spPr/>
        <p:txBody>
          <a:bodyPr/>
          <a:lstStyle/>
          <a:p>
            <a:r>
              <a:rPr lang="en-US" altLang="en-US" smtClean="0"/>
              <a:t>Theories of Term Structure</a:t>
            </a:r>
          </a:p>
        </p:txBody>
      </p:sp>
      <p:sp>
        <p:nvSpPr>
          <p:cNvPr id="19460" name="Rectangle 8"/>
          <p:cNvSpPr>
            <a:spLocks noGrp="1" noChangeArrowheads="1"/>
          </p:cNvSpPr>
          <p:nvPr>
            <p:ph type="body" idx="1"/>
          </p:nvPr>
        </p:nvSpPr>
        <p:spPr>
          <a:xfrm>
            <a:off x="457200" y="1803400"/>
            <a:ext cx="8318500" cy="4406900"/>
          </a:xfrm>
        </p:spPr>
        <p:txBody>
          <a:bodyPr/>
          <a:lstStyle/>
          <a:p>
            <a:r>
              <a:rPr lang="en-US" altLang="en-US" sz="2800" smtClean="0">
                <a:solidFill>
                  <a:srgbClr val="0089CA"/>
                </a:solidFill>
              </a:rPr>
              <a:t>Liquid Preference Theory</a:t>
            </a:r>
          </a:p>
          <a:p>
            <a:pPr lvl="1"/>
            <a:r>
              <a:rPr lang="en-US" altLang="en-US" sz="2400" smtClean="0"/>
              <a:t>This theory contends that long-term interest rates tend to be higher than short-term rates for two reasons:</a:t>
            </a:r>
          </a:p>
          <a:p>
            <a:pPr lvl="2"/>
            <a:r>
              <a:rPr lang="en-US" altLang="en-US" sz="2000" smtClean="0"/>
              <a:t>Long-term securities are perceived to be riskier </a:t>
            </a:r>
            <a:br>
              <a:rPr lang="en-US" altLang="en-US" sz="2000" smtClean="0"/>
            </a:br>
            <a:r>
              <a:rPr lang="en-US" altLang="en-US" sz="2000" smtClean="0"/>
              <a:t>than short-term securities.</a:t>
            </a:r>
          </a:p>
          <a:p>
            <a:pPr lvl="2"/>
            <a:r>
              <a:rPr lang="en-US" altLang="en-US" sz="2000" smtClean="0"/>
              <a:t>Borrowers are generally willing to pay more for long-term funds because they can lock in at a rate for a longer period </a:t>
            </a:r>
            <a:br>
              <a:rPr lang="en-US" altLang="en-US" sz="2000" smtClean="0"/>
            </a:br>
            <a:r>
              <a:rPr lang="en-US" altLang="en-US" sz="2000" smtClean="0"/>
              <a:t>of time and avoid the need to roll over the debt.</a:t>
            </a:r>
            <a:endParaRPr lang="en-US" altLang="en-US" smtClean="0"/>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673795">
                                            <p:txEl>
                                              <p:pRg st="0" end="0"/>
                                            </p:txEl>
                                          </p:spTgt>
                                        </p:tgtEl>
                                        <p:attrNameLst>
                                          <p:attrName>style.visibility</p:attrName>
                                        </p:attrNameLst>
                                      </p:cBhvr>
                                      <p:to>
                                        <p:strVal val="visible"/>
                                      </p:to>
                                    </p:set>
                                    <p:animEffect transition="in" filter="box(out)">
                                      <p:cBhvr>
                                        <p:cTn id="7" dur="500"/>
                                        <p:tgtEl>
                                          <p:spTgt spid="67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lstStyle/>
          <a:p>
            <a:r>
              <a:rPr lang="en-US" altLang="en-US" smtClean="0"/>
              <a:t>Theories of Term Structure</a:t>
            </a:r>
          </a:p>
        </p:txBody>
      </p:sp>
      <p:sp>
        <p:nvSpPr>
          <p:cNvPr id="20483" name="Rectangle 8"/>
          <p:cNvSpPr>
            <a:spLocks noGrp="1" noChangeArrowheads="1"/>
          </p:cNvSpPr>
          <p:nvPr>
            <p:ph type="body" idx="1"/>
          </p:nvPr>
        </p:nvSpPr>
        <p:spPr/>
        <p:txBody>
          <a:bodyPr/>
          <a:lstStyle/>
          <a:p>
            <a:r>
              <a:rPr lang="en-US" altLang="en-US" sz="2800" smtClean="0">
                <a:solidFill>
                  <a:srgbClr val="0089CA"/>
                </a:solidFill>
              </a:rPr>
              <a:t>Market Segmentation Theory </a:t>
            </a:r>
            <a:endParaRPr lang="en-US" altLang="en-US" smtClean="0">
              <a:solidFill>
                <a:srgbClr val="0089CA"/>
              </a:solidFill>
            </a:endParaRPr>
          </a:p>
          <a:p>
            <a:pPr lvl="1"/>
            <a:r>
              <a:rPr lang="en-US" altLang="en-US" sz="2400" smtClean="0"/>
              <a:t>This theory suggests that the market for debt at any point in time is segmented on the basis of maturity.</a:t>
            </a:r>
          </a:p>
          <a:p>
            <a:pPr lvl="1"/>
            <a:r>
              <a:rPr lang="en-US" altLang="en-US" sz="2400" smtClean="0"/>
              <a:t>As a result, the shape of the yield curve will depend on the supply and demand for a given maturity </a:t>
            </a:r>
            <a:br>
              <a:rPr lang="en-US" altLang="en-US" sz="2400" smtClean="0"/>
            </a:br>
            <a:r>
              <a:rPr lang="en-US" altLang="en-US" sz="2400" smtClean="0"/>
              <a:t>at a given point in time.</a:t>
            </a:r>
          </a:p>
          <a:p>
            <a:endParaRPr lang="en-US" altLang="en-US"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body" idx="1"/>
          </p:nvPr>
        </p:nvSpPr>
        <p:spPr>
          <a:xfrm>
            <a:off x="457200" y="1803400"/>
            <a:ext cx="8229600" cy="1752600"/>
          </a:xfrm>
        </p:spPr>
        <p:txBody>
          <a:bodyPr/>
          <a:lstStyle/>
          <a:p>
            <a:r>
              <a:rPr lang="en-US" altLang="en-US" sz="2800" smtClean="0"/>
              <a:t>Risk Premiums on Debt Securities</a:t>
            </a:r>
            <a:endParaRPr lang="en-US" altLang="en-US" smtClean="0"/>
          </a:p>
          <a:p>
            <a:pPr lvl="1"/>
            <a:r>
              <a:rPr lang="en-US" altLang="en-US" sz="2400" smtClean="0"/>
              <a:t>The nominal rate of interest for a debt security with a specific maturity (</a:t>
            </a:r>
            <a:r>
              <a:rPr lang="en-US" altLang="en-US" sz="2400" i="1" smtClean="0"/>
              <a:t>k</a:t>
            </a:r>
            <a:r>
              <a:rPr lang="en-US" altLang="en-US" sz="2400" baseline="-25000" smtClean="0"/>
              <a:t>1</a:t>
            </a:r>
            <a:r>
              <a:rPr lang="en-US" altLang="en-US" sz="2400" smtClean="0"/>
              <a:t>) is equal to the risk-free rate (</a:t>
            </a:r>
            <a:r>
              <a:rPr lang="en-US" altLang="en-US" sz="2400" i="1" smtClean="0"/>
              <a:t>R</a:t>
            </a:r>
            <a:r>
              <a:rPr lang="en-US" altLang="en-US" sz="2400" baseline="-25000" smtClean="0"/>
              <a:t>F</a:t>
            </a:r>
            <a:r>
              <a:rPr lang="en-US" altLang="en-US" sz="2400" smtClean="0"/>
              <a:t>) for that same maturity, plus the risk premium (</a:t>
            </a:r>
            <a:r>
              <a:rPr lang="en-US" altLang="en-US" sz="2400" i="1" smtClean="0"/>
              <a:t>RP</a:t>
            </a:r>
            <a:r>
              <a:rPr lang="en-US" altLang="en-US" sz="2400" baseline="-25000" smtClean="0"/>
              <a:t>1</a:t>
            </a:r>
            <a:r>
              <a:rPr lang="en-US" altLang="en-US" sz="2400" smtClean="0"/>
              <a:t>). </a:t>
            </a:r>
          </a:p>
          <a:p>
            <a:endParaRPr lang="en-US" altLang="en-US" smtClean="0"/>
          </a:p>
          <a:p>
            <a:endParaRPr lang="en-US" altLang="en-US" smtClean="0"/>
          </a:p>
        </p:txBody>
      </p:sp>
      <p:sp>
        <p:nvSpPr>
          <p:cNvPr id="675844" name="Text Box 4"/>
          <p:cNvSpPr txBox="1">
            <a:spLocks noChangeArrowheads="1"/>
          </p:cNvSpPr>
          <p:nvPr/>
        </p:nvSpPr>
        <p:spPr bwMode="auto">
          <a:xfrm>
            <a:off x="3225800" y="3762375"/>
            <a:ext cx="2743200" cy="501650"/>
          </a:xfrm>
          <a:prstGeom prst="rect">
            <a:avLst/>
          </a:prstGeom>
          <a:solidFill>
            <a:srgbClr val="FFF0D1"/>
          </a:solidFill>
          <a:ln w="25400">
            <a:solidFill>
              <a:srgbClr val="000000"/>
            </a:solidFill>
            <a:miter lim="800000"/>
            <a:headEnd type="none" w="sm" len="sm"/>
            <a:tailEnd type="none" w="sm" len="sm"/>
          </a:ln>
        </p:spPr>
        <p:txBody>
          <a:bodyPr>
            <a:spAutoFit/>
          </a:bodyPr>
          <a:lstStyle/>
          <a:p>
            <a:pPr algn="ctr">
              <a:lnSpc>
                <a:spcPct val="90000"/>
              </a:lnSpc>
              <a:spcBef>
                <a:spcPct val="50000"/>
              </a:spcBef>
            </a:pPr>
            <a:r>
              <a:rPr lang="en-US" altLang="en-US" sz="2800" i="1"/>
              <a:t>k</a:t>
            </a:r>
            <a:r>
              <a:rPr lang="en-US" altLang="en-US" sz="2800" baseline="-25000"/>
              <a:t>1</a:t>
            </a:r>
            <a:r>
              <a:rPr lang="en-US" altLang="en-US" sz="2800"/>
              <a:t> = </a:t>
            </a:r>
            <a:r>
              <a:rPr lang="en-US" altLang="en-US" sz="2800" i="1"/>
              <a:t>R</a:t>
            </a:r>
            <a:r>
              <a:rPr lang="en-US" altLang="en-US" sz="2800" baseline="-25000"/>
              <a:t>F</a:t>
            </a:r>
            <a:r>
              <a:rPr lang="en-US" altLang="en-US" sz="2800"/>
              <a:t> + </a:t>
            </a:r>
            <a:r>
              <a:rPr lang="en-US" altLang="en-US" sz="2800" i="1"/>
              <a:t>RP</a:t>
            </a:r>
            <a:r>
              <a:rPr lang="en-US" altLang="en-US" sz="2800" baseline="-25000"/>
              <a:t>1</a:t>
            </a:r>
            <a:endParaRPr lang="en-US" altLang="en-US" sz="2800"/>
          </a:p>
        </p:txBody>
      </p:sp>
      <p:sp>
        <p:nvSpPr>
          <p:cNvPr id="675849" name="Rectangle 9"/>
          <p:cNvSpPr>
            <a:spLocks noChangeArrowheads="1"/>
          </p:cNvSpPr>
          <p:nvPr/>
        </p:nvSpPr>
        <p:spPr bwMode="auto">
          <a:xfrm>
            <a:off x="469900" y="4533900"/>
            <a:ext cx="8229600" cy="1524000"/>
          </a:xfrm>
          <a:prstGeom prst="rect">
            <a:avLst/>
          </a:prstGeom>
          <a:noFill/>
          <a:ln w="9525">
            <a:noFill/>
            <a:miter lim="800000"/>
            <a:headEnd/>
            <a:tailEnd/>
          </a:ln>
        </p:spPr>
        <p:txBody>
          <a:bodyPr/>
          <a:lstStyle/>
          <a:p>
            <a:pPr marL="742950" lvl="1" indent="-285750">
              <a:spcBef>
                <a:spcPct val="40000"/>
              </a:spcBef>
              <a:buClr>
                <a:schemeClr val="tx1"/>
              </a:buClr>
              <a:buFont typeface="Wingdings" charset="2"/>
              <a:buChar char="w"/>
            </a:pPr>
            <a:r>
              <a:rPr lang="en-US" altLang="en-US"/>
              <a:t>The </a:t>
            </a:r>
            <a:r>
              <a:rPr lang="en-US" altLang="en-US">
                <a:solidFill>
                  <a:srgbClr val="0089CA"/>
                </a:solidFill>
              </a:rPr>
              <a:t>risk premium</a:t>
            </a:r>
            <a:r>
              <a:rPr lang="en-US" altLang="en-US"/>
              <a:t> represents the additional amount required by investors to compensate them </a:t>
            </a:r>
            <a:br>
              <a:rPr lang="en-US" altLang="en-US"/>
            </a:br>
            <a:r>
              <a:rPr lang="en-US" altLang="en-US"/>
              <a:t>for uncertainty surrounding the return on the security and varies with the risk of the borrower.</a:t>
            </a:r>
          </a:p>
        </p:txBody>
      </p:sp>
      <p:sp>
        <p:nvSpPr>
          <p:cNvPr id="21509" name="Rectangle 10"/>
          <p:cNvSpPr>
            <a:spLocks noGrp="1" noChangeArrowheads="1"/>
          </p:cNvSpPr>
          <p:nvPr>
            <p:ph type="title"/>
          </p:nvPr>
        </p:nvSpPr>
        <p:spPr/>
        <p:txBody>
          <a:bodyPr/>
          <a:lstStyle/>
          <a:p>
            <a:r>
              <a:rPr lang="en-US" altLang="en-US" smtClean="0"/>
              <a:t>Risk Premiums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844"/>
                                        </p:tgtEl>
                                        <p:attrNameLst>
                                          <p:attrName>style.visibility</p:attrName>
                                        </p:attrNameLst>
                                      </p:cBhvr>
                                      <p:to>
                                        <p:strVal val="visible"/>
                                      </p:to>
                                    </p:set>
                                    <p:animEffect transition="in" filter="box(in)">
                                      <p:cBhvr>
                                        <p:cTn id="7" dur="500"/>
                                        <p:tgtEl>
                                          <p:spTgt spid="6758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49"/>
                                        </p:tgtEl>
                                        <p:attrNameLst>
                                          <p:attrName>style.visibility</p:attrName>
                                        </p:attrNameLst>
                                      </p:cBhvr>
                                      <p:to>
                                        <p:strVal val="visible"/>
                                      </p:to>
                                    </p:set>
                                    <p:animEffect transition="in" filter="wipe(left)">
                                      <p:cBhvr>
                                        <p:cTn id="12" dur="500"/>
                                        <p:tgtEl>
                                          <p:spTgt spid="67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4" grpId="0" animBg="1" autoUpdateAnimBg="0"/>
      <p:bldP spid="6758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altLang="en-US" smtClean="0"/>
              <a:t>Risk Premiums</a:t>
            </a:r>
          </a:p>
        </p:txBody>
      </p:sp>
      <p:sp>
        <p:nvSpPr>
          <p:cNvPr id="22531" name="Rectangle 8"/>
          <p:cNvSpPr>
            <a:spLocks noGrp="1" noChangeArrowheads="1"/>
          </p:cNvSpPr>
          <p:nvPr>
            <p:ph type="body" idx="1"/>
          </p:nvPr>
        </p:nvSpPr>
        <p:spPr/>
        <p:txBody>
          <a:bodyPr/>
          <a:lstStyle/>
          <a:p>
            <a:r>
              <a:rPr lang="en-US" altLang="en-US" sz="2800" smtClean="0"/>
              <a:t>Risk Premiums on Debt Securities</a:t>
            </a:r>
          </a:p>
          <a:p>
            <a:pPr lvl="1"/>
            <a:r>
              <a:rPr lang="en-US" altLang="en-US" sz="2400" smtClean="0"/>
              <a:t>One of the most important reasons for the existence of a risk premium on some debt securities is </a:t>
            </a:r>
            <a:br>
              <a:rPr lang="en-US" altLang="en-US" sz="2400" smtClean="0"/>
            </a:br>
            <a:r>
              <a:rPr lang="en-US" altLang="en-US" sz="2400" smtClean="0"/>
              <a:t>default risk.</a:t>
            </a:r>
          </a:p>
          <a:p>
            <a:pPr lvl="1"/>
            <a:r>
              <a:rPr lang="en-US" altLang="en-US" sz="2400" smtClean="0">
                <a:solidFill>
                  <a:srgbClr val="0089CA"/>
                </a:solidFill>
              </a:rPr>
              <a:t>Default risk</a:t>
            </a:r>
            <a:r>
              <a:rPr lang="en-US" altLang="en-US" sz="2400" smtClean="0"/>
              <a:t> is the possibility that the issuer </a:t>
            </a:r>
            <a:br>
              <a:rPr lang="en-US" altLang="en-US" sz="2400" smtClean="0"/>
            </a:br>
            <a:r>
              <a:rPr lang="en-US" altLang="en-US" sz="2400" smtClean="0"/>
              <a:t>of the security will default on its payments </a:t>
            </a:r>
            <a:br>
              <a:rPr lang="en-US" altLang="en-US" sz="2400" smtClean="0"/>
            </a:br>
            <a:r>
              <a:rPr lang="en-US" altLang="en-US" sz="2400" smtClean="0"/>
              <a:t>to the investors holding the debt securities.</a:t>
            </a:r>
          </a:p>
          <a:p>
            <a:pPr lvl="1"/>
            <a:r>
              <a:rPr lang="en-US" altLang="en-US" sz="2400" smtClean="0"/>
              <a:t>Other issue- and issuer-related risks include </a:t>
            </a:r>
            <a:br>
              <a:rPr lang="en-US" altLang="en-US" sz="2400" smtClean="0"/>
            </a:br>
            <a:r>
              <a:rPr lang="en-US" altLang="en-US" sz="2400" smtClean="0"/>
              <a:t>liquidity risk, contractual provisions, maturity risk, </a:t>
            </a:r>
            <a:br>
              <a:rPr lang="en-US" altLang="en-US" sz="2400" smtClean="0"/>
            </a:br>
            <a:r>
              <a:rPr lang="en-US" altLang="en-US" sz="2400" smtClean="0"/>
              <a:t>and tax provisions as summarized in Table 4.1.</a:t>
            </a:r>
          </a:p>
          <a:p>
            <a:endParaRPr lang="en-US" altLang="en-US" sz="2800"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3565525" y="6399213"/>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4.1 (Panel 1)</a:t>
            </a:r>
          </a:p>
        </p:txBody>
      </p:sp>
      <p:sp>
        <p:nvSpPr>
          <p:cNvPr id="23555" name="Rectangle 11"/>
          <p:cNvSpPr>
            <a:spLocks noGrp="1" noChangeArrowheads="1"/>
          </p:cNvSpPr>
          <p:nvPr>
            <p:ph type="title"/>
          </p:nvPr>
        </p:nvSpPr>
        <p:spPr/>
        <p:txBody>
          <a:bodyPr/>
          <a:lstStyle/>
          <a:p>
            <a:pPr>
              <a:spcBef>
                <a:spcPct val="40000"/>
              </a:spcBef>
            </a:pPr>
            <a:r>
              <a:rPr lang="en-US" altLang="en-US" sz="4000" smtClean="0"/>
              <a:t>Risk Premiums </a:t>
            </a:r>
            <a:br>
              <a:rPr lang="en-US" altLang="en-US" sz="4000" smtClean="0"/>
            </a:br>
            <a:r>
              <a:rPr lang="en-US" altLang="en-US" sz="4000" smtClean="0"/>
              <a:t>on Debt Securities</a:t>
            </a:r>
            <a:endParaRPr lang="en-US" altLang="en-US" smtClean="0"/>
          </a:p>
        </p:txBody>
      </p:sp>
      <p:pic>
        <p:nvPicPr>
          <p:cNvPr id="23556" name="Picture 13"/>
          <p:cNvPicPr>
            <a:picLocks noChangeArrowheads="1"/>
          </p:cNvPicPr>
          <p:nvPr/>
        </p:nvPicPr>
        <p:blipFill>
          <a:blip r:embed="rId3"/>
          <a:srcRect/>
          <a:stretch>
            <a:fillRect/>
          </a:stretch>
        </p:blipFill>
        <p:spPr bwMode="auto">
          <a:xfrm>
            <a:off x="608013" y="1625600"/>
            <a:ext cx="7926387" cy="4706938"/>
          </a:xfrm>
          <a:prstGeom prst="rect">
            <a:avLst/>
          </a:prstGeom>
          <a:noFill/>
          <a:ln w="12700">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6"/>
          <p:cNvSpPr txBox="1">
            <a:spLocks noChangeArrowheads="1"/>
          </p:cNvSpPr>
          <p:nvPr/>
        </p:nvSpPr>
        <p:spPr bwMode="auto">
          <a:xfrm>
            <a:off x="3565525" y="6399213"/>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4.1 (Panel 2)</a:t>
            </a:r>
          </a:p>
        </p:txBody>
      </p:sp>
      <p:sp>
        <p:nvSpPr>
          <p:cNvPr id="24579" name="Rectangle 1027"/>
          <p:cNvSpPr>
            <a:spLocks noGrp="1" noChangeArrowheads="1"/>
          </p:cNvSpPr>
          <p:nvPr>
            <p:ph type="title"/>
          </p:nvPr>
        </p:nvSpPr>
        <p:spPr/>
        <p:txBody>
          <a:bodyPr/>
          <a:lstStyle/>
          <a:p>
            <a:pPr>
              <a:spcBef>
                <a:spcPct val="40000"/>
              </a:spcBef>
            </a:pPr>
            <a:r>
              <a:rPr lang="en-US" altLang="en-US" sz="4000" smtClean="0"/>
              <a:t>Risk Premiums </a:t>
            </a:r>
            <a:br>
              <a:rPr lang="en-US" altLang="en-US" sz="4000" smtClean="0"/>
            </a:br>
            <a:r>
              <a:rPr lang="en-US" altLang="en-US" sz="4000" smtClean="0"/>
              <a:t>on Debt Securities</a:t>
            </a:r>
            <a:endParaRPr lang="en-US" altLang="en-US" smtClean="0"/>
          </a:p>
        </p:txBody>
      </p:sp>
      <p:pic>
        <p:nvPicPr>
          <p:cNvPr id="24580" name="Picture 1029"/>
          <p:cNvPicPr>
            <a:picLocks noChangeArrowheads="1"/>
          </p:cNvPicPr>
          <p:nvPr/>
        </p:nvPicPr>
        <p:blipFill>
          <a:blip r:embed="rId2"/>
          <a:srcRect/>
          <a:stretch>
            <a:fillRect/>
          </a:stretch>
        </p:blipFill>
        <p:spPr bwMode="auto">
          <a:xfrm>
            <a:off x="646113" y="1616075"/>
            <a:ext cx="7851775" cy="4695825"/>
          </a:xfrm>
          <a:prstGeom prst="rect">
            <a:avLst/>
          </a:prstGeom>
          <a:noFill/>
          <a:ln w="12700">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title"/>
          </p:nvPr>
        </p:nvSpPr>
        <p:spPr/>
        <p:txBody>
          <a:bodyPr/>
          <a:lstStyle/>
          <a:p>
            <a:r>
              <a:rPr lang="en-US" altLang="en-US" smtClean="0"/>
              <a:t>Risk Premiums</a:t>
            </a:r>
          </a:p>
        </p:txBody>
      </p:sp>
      <p:sp>
        <p:nvSpPr>
          <p:cNvPr id="25603" name="Rectangle 8"/>
          <p:cNvSpPr>
            <a:spLocks noGrp="1" noChangeArrowheads="1"/>
          </p:cNvSpPr>
          <p:nvPr>
            <p:ph type="body" idx="1"/>
          </p:nvPr>
        </p:nvSpPr>
        <p:spPr/>
        <p:txBody>
          <a:bodyPr/>
          <a:lstStyle/>
          <a:p>
            <a:r>
              <a:rPr lang="en-US" altLang="en-US" sz="2800" smtClean="0"/>
              <a:t>Risk Premiums on Equity Securities</a:t>
            </a:r>
            <a:endParaRPr lang="en-US" altLang="en-US" smtClean="0"/>
          </a:p>
          <a:p>
            <a:pPr lvl="1"/>
            <a:r>
              <a:rPr lang="en-US" altLang="en-US" sz="2400" smtClean="0"/>
              <a:t>The risk premiums on equity securities are not as easy to determine as they are on debt securities because equities do not have an observable interest rate that indicates the return to investors.</a:t>
            </a:r>
          </a:p>
          <a:p>
            <a:pPr lvl="1"/>
            <a:r>
              <a:rPr lang="en-US" altLang="en-US" sz="2400" smtClean="0"/>
              <a:t>Investors will not necessarily agree on the exact risk premium that is required for every stock.</a:t>
            </a:r>
          </a:p>
          <a:p>
            <a:pPr lvl="1"/>
            <a:r>
              <a:rPr lang="en-US" altLang="en-US" sz="2400" smtClean="0"/>
              <a:t>This explains why some investors will purchase </a:t>
            </a:r>
            <a:br>
              <a:rPr lang="en-US" altLang="en-US" sz="2400" smtClean="0"/>
            </a:br>
            <a:r>
              <a:rPr lang="en-US" altLang="en-US" sz="2400" smtClean="0"/>
              <a:t>a stock while others will not.</a:t>
            </a:r>
          </a:p>
          <a:p>
            <a:endParaRPr lang="en-US" altLang="en-US"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US" altLang="en-US" smtClean="0"/>
              <a:t>Risk and Return</a:t>
            </a:r>
          </a:p>
        </p:txBody>
      </p:sp>
      <p:sp>
        <p:nvSpPr>
          <p:cNvPr id="26627" name="Text Box 9"/>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4.7</a:t>
            </a:r>
          </a:p>
        </p:txBody>
      </p:sp>
      <p:pic>
        <p:nvPicPr>
          <p:cNvPr id="26628" name="Picture 11"/>
          <p:cNvPicPr>
            <a:picLocks noChangeArrowheads="1"/>
          </p:cNvPicPr>
          <p:nvPr/>
        </p:nvPicPr>
        <p:blipFill>
          <a:blip r:embed="rId2"/>
          <a:srcRect/>
          <a:stretch>
            <a:fillRect/>
          </a:stretch>
        </p:blipFill>
        <p:spPr bwMode="auto">
          <a:xfrm>
            <a:off x="452438" y="1676400"/>
            <a:ext cx="8239125" cy="4457700"/>
          </a:xfrm>
          <a:prstGeom prst="rect">
            <a:avLst/>
          </a:prstGeom>
          <a:noFill/>
          <a:ln w="12700">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p:txBody>
          <a:bodyPr/>
          <a:lstStyle/>
          <a:p>
            <a:r>
              <a:rPr lang="en-US" altLang="en-US" sz="4000" smtClean="0"/>
              <a:t>Explaining Shifts in Returns </a:t>
            </a:r>
            <a:br>
              <a:rPr lang="en-US" altLang="en-US" sz="4000" smtClean="0"/>
            </a:br>
            <a:r>
              <a:rPr lang="en-US" altLang="en-US" sz="4000" smtClean="0"/>
              <a:t>on Debt Securities</a:t>
            </a:r>
          </a:p>
        </p:txBody>
      </p:sp>
      <p:sp>
        <p:nvSpPr>
          <p:cNvPr id="27651" name="Text Box 9"/>
          <p:cNvSpPr txBox="1">
            <a:spLocks noChangeArrowheads="1"/>
          </p:cNvSpPr>
          <p:nvPr/>
        </p:nvSpPr>
        <p:spPr bwMode="auto">
          <a:xfrm>
            <a:off x="3565525" y="6399213"/>
            <a:ext cx="242728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4.8 (Panel 1)</a:t>
            </a:r>
          </a:p>
        </p:txBody>
      </p:sp>
      <p:pic>
        <p:nvPicPr>
          <p:cNvPr id="27652" name="Picture 12"/>
          <p:cNvPicPr>
            <a:picLocks noChangeArrowheads="1"/>
          </p:cNvPicPr>
          <p:nvPr/>
        </p:nvPicPr>
        <p:blipFill>
          <a:blip r:embed="rId2"/>
          <a:srcRect/>
          <a:stretch>
            <a:fillRect/>
          </a:stretch>
        </p:blipFill>
        <p:spPr bwMode="auto">
          <a:xfrm>
            <a:off x="422275" y="1676400"/>
            <a:ext cx="8299450" cy="4686300"/>
          </a:xfrm>
          <a:prstGeom prst="rect">
            <a:avLst/>
          </a:prstGeom>
          <a:noFill/>
          <a:ln w="12700">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7"/>
          <p:cNvSpPr>
            <a:spLocks noGrp="1" noChangeArrowheads="1"/>
          </p:cNvSpPr>
          <p:nvPr>
            <p:ph type="title"/>
          </p:nvPr>
        </p:nvSpPr>
        <p:spPr/>
        <p:txBody>
          <a:bodyPr/>
          <a:lstStyle/>
          <a:p>
            <a:r>
              <a:rPr lang="en-US" altLang="en-US" sz="4000" smtClean="0"/>
              <a:t>Explaining Shifts in Returns </a:t>
            </a:r>
            <a:br>
              <a:rPr lang="en-US" altLang="en-US" sz="4000" smtClean="0"/>
            </a:br>
            <a:r>
              <a:rPr lang="en-US" altLang="en-US" sz="4000" smtClean="0"/>
              <a:t>on Debt Securities</a:t>
            </a:r>
            <a:endParaRPr lang="en-US" altLang="en-US" smtClean="0"/>
          </a:p>
        </p:txBody>
      </p:sp>
      <p:sp>
        <p:nvSpPr>
          <p:cNvPr id="28675" name="Text Box 1029"/>
          <p:cNvSpPr txBox="1">
            <a:spLocks noChangeArrowheads="1"/>
          </p:cNvSpPr>
          <p:nvPr/>
        </p:nvSpPr>
        <p:spPr bwMode="auto">
          <a:xfrm>
            <a:off x="3565525" y="6399213"/>
            <a:ext cx="2427288"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4.8 (Panel 2)</a:t>
            </a:r>
          </a:p>
        </p:txBody>
      </p:sp>
      <p:pic>
        <p:nvPicPr>
          <p:cNvPr id="28676" name="Picture 1032"/>
          <p:cNvPicPr>
            <a:picLocks noChangeArrowheads="1"/>
          </p:cNvPicPr>
          <p:nvPr/>
        </p:nvPicPr>
        <p:blipFill>
          <a:blip r:embed="rId2"/>
          <a:srcRect/>
          <a:stretch>
            <a:fillRect/>
          </a:stretch>
        </p:blipFill>
        <p:spPr bwMode="auto">
          <a:xfrm>
            <a:off x="469900" y="1657350"/>
            <a:ext cx="8204200" cy="4552950"/>
          </a:xfrm>
          <a:prstGeom prst="rect">
            <a:avLst/>
          </a:prstGeom>
          <a:noFill/>
          <a:ln w="12700">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2051" name="Rectangle 10"/>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11"/>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4</a:t>
            </a:r>
            <a:endParaRPr lang="en-US" altLang="en-US">
              <a:solidFill>
                <a:srgbClr val="A694BA"/>
              </a:solidFill>
            </a:endParaRPr>
          </a:p>
        </p:txBody>
      </p:sp>
      <p:sp>
        <p:nvSpPr>
          <p:cNvPr id="2053" name="Line 12"/>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13"/>
          <p:cNvSpPr txBox="1">
            <a:spLocks noChangeArrowheads="1"/>
          </p:cNvSpPr>
          <p:nvPr/>
        </p:nvSpPr>
        <p:spPr bwMode="auto">
          <a:xfrm>
            <a:off x="425450" y="2371725"/>
            <a:ext cx="4714875" cy="1431925"/>
          </a:xfrm>
          <a:prstGeom prst="rect">
            <a:avLst/>
          </a:prstGeom>
          <a:noFill/>
          <a:ln w="9525">
            <a:noFill/>
            <a:miter lim="800000"/>
            <a:headEnd/>
            <a:tailEnd/>
          </a:ln>
        </p:spPr>
        <p:txBody>
          <a:bodyPr>
            <a:spAutoFit/>
          </a:bodyPr>
          <a:lstStyle/>
          <a:p>
            <a:pPr>
              <a:spcBef>
                <a:spcPct val="50000"/>
              </a:spcBef>
            </a:pPr>
            <a:r>
              <a:rPr lang="en-US" altLang="en-US" sz="4400"/>
              <a:t>Interest Rate Fundamentals</a:t>
            </a:r>
          </a:p>
        </p:txBody>
      </p:sp>
      <p:grpSp>
        <p:nvGrpSpPr>
          <p:cNvPr id="2" name="Group 17"/>
          <p:cNvGrpSpPr>
            <a:grpSpLocks/>
          </p:cNvGrpSpPr>
          <p:nvPr/>
        </p:nvGrpSpPr>
        <p:grpSpPr bwMode="auto">
          <a:xfrm>
            <a:off x="3644900" y="142875"/>
            <a:ext cx="5284788" cy="1331913"/>
            <a:chOff x="2296" y="114"/>
            <a:chExt cx="3329" cy="839"/>
          </a:xfrm>
        </p:grpSpPr>
        <p:sp>
          <p:nvSpPr>
            <p:cNvPr id="2057" name="Rectangle 18"/>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2058" name="Rectangle 19"/>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2056" name="Picture 20"/>
          <p:cNvPicPr>
            <a:picLocks noChangeArrowheads="1"/>
          </p:cNvPicPr>
          <p:nvPr/>
        </p:nvPicPr>
        <p:blipFill>
          <a:blip r:embed="rId2"/>
          <a:srcRect/>
          <a:stretch>
            <a:fillRect/>
          </a:stretch>
        </p:blipFill>
        <p:spPr bwMode="auto">
          <a:xfrm>
            <a:off x="5707063" y="1790700"/>
            <a:ext cx="3436937" cy="4686300"/>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r>
              <a:rPr lang="en-US" altLang="en-US" sz="4000" smtClean="0"/>
              <a:t>Actual Shifts in Returns </a:t>
            </a:r>
            <a:br>
              <a:rPr lang="en-US" altLang="en-US" sz="4000" smtClean="0"/>
            </a:br>
            <a:r>
              <a:rPr lang="en-US" altLang="en-US" sz="4000" smtClean="0"/>
              <a:t>on Debt Securities</a:t>
            </a:r>
          </a:p>
        </p:txBody>
      </p:sp>
      <p:sp>
        <p:nvSpPr>
          <p:cNvPr id="29699" name="Text Box 7"/>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4.9</a:t>
            </a:r>
          </a:p>
        </p:txBody>
      </p:sp>
      <p:pic>
        <p:nvPicPr>
          <p:cNvPr id="29700" name="Picture 10"/>
          <p:cNvPicPr>
            <a:picLocks noChangeArrowheads="1"/>
          </p:cNvPicPr>
          <p:nvPr/>
        </p:nvPicPr>
        <p:blipFill>
          <a:blip r:embed="rId2"/>
          <a:srcRect/>
          <a:stretch>
            <a:fillRect/>
          </a:stretch>
        </p:blipFill>
        <p:spPr bwMode="auto">
          <a:xfrm>
            <a:off x="1241425" y="1644650"/>
            <a:ext cx="6661150" cy="4743450"/>
          </a:xfrm>
          <a:prstGeom prst="rect">
            <a:avLst/>
          </a:prstGeom>
          <a:noFill/>
          <a:ln w="12700">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r>
              <a:rPr lang="en-US" altLang="en-US" smtClean="0"/>
              <a:t>Explaining Shifts </a:t>
            </a:r>
            <a:br>
              <a:rPr lang="en-US" altLang="en-US" smtClean="0"/>
            </a:br>
            <a:r>
              <a:rPr lang="en-US" altLang="en-US" smtClean="0"/>
              <a:t>in Required Returns</a:t>
            </a:r>
          </a:p>
        </p:txBody>
      </p:sp>
      <p:sp>
        <p:nvSpPr>
          <p:cNvPr id="30723" name="Rectangle 8"/>
          <p:cNvSpPr>
            <a:spLocks noGrp="1" noChangeArrowheads="1"/>
          </p:cNvSpPr>
          <p:nvPr>
            <p:ph type="body" idx="1"/>
          </p:nvPr>
        </p:nvSpPr>
        <p:spPr/>
        <p:txBody>
          <a:bodyPr/>
          <a:lstStyle/>
          <a:p>
            <a:r>
              <a:rPr lang="en-US" altLang="en-US" smtClean="0"/>
              <a:t>Actual Shifts in Returns on Equity Securities</a:t>
            </a:r>
          </a:p>
          <a:p>
            <a:pPr lvl="1"/>
            <a:r>
              <a:rPr lang="en-US" altLang="en-US" sz="2400" smtClean="0"/>
              <a:t>Shifts in the risk-free rate</a:t>
            </a:r>
          </a:p>
          <a:p>
            <a:pPr lvl="1"/>
            <a:r>
              <a:rPr lang="en-US" altLang="en-US" sz="2400" smtClean="0"/>
              <a:t>Shifts in the risk premium on equity securities</a:t>
            </a:r>
          </a:p>
          <a:p>
            <a:endParaRPr lang="en-US" altLang="en-US" smtClean="0"/>
          </a:p>
          <a:p>
            <a:endParaRPr lang="en-US" altLang="en-US"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31747"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31748"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4</a:t>
            </a:r>
            <a:endParaRPr lang="en-US" altLang="en-US">
              <a:solidFill>
                <a:srgbClr val="A694BA"/>
              </a:solidFill>
            </a:endParaRPr>
          </a:p>
        </p:txBody>
      </p:sp>
      <p:sp>
        <p:nvSpPr>
          <p:cNvPr id="31749"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31750" name="Text Box 6"/>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spcBef>
                <a:spcPct val="50000"/>
              </a:spcBef>
            </a:pPr>
            <a:r>
              <a:rPr lang="en-US" altLang="en-US" sz="4400"/>
              <a:t>End of Chapter</a:t>
            </a:r>
          </a:p>
        </p:txBody>
      </p:sp>
      <p:grpSp>
        <p:nvGrpSpPr>
          <p:cNvPr id="2" name="Group 7"/>
          <p:cNvGrpSpPr>
            <a:grpSpLocks/>
          </p:cNvGrpSpPr>
          <p:nvPr/>
        </p:nvGrpSpPr>
        <p:grpSpPr bwMode="auto">
          <a:xfrm>
            <a:off x="3644900" y="142875"/>
            <a:ext cx="5284788" cy="1331913"/>
            <a:chOff x="2296" y="114"/>
            <a:chExt cx="3329" cy="839"/>
          </a:xfrm>
        </p:grpSpPr>
        <p:sp>
          <p:nvSpPr>
            <p:cNvPr id="31753" name="Rectangle 8"/>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31754" name="Rectangle 9"/>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31752" name="Picture 10"/>
          <p:cNvPicPr>
            <a:picLocks noChangeArrowheads="1"/>
          </p:cNvPicPr>
          <p:nvPr/>
        </p:nvPicPr>
        <p:blipFill>
          <a:blip r:embed="rId2"/>
          <a:srcRect/>
          <a:stretch>
            <a:fillRect/>
          </a:stretch>
        </p:blipFill>
        <p:spPr bwMode="auto">
          <a:xfrm>
            <a:off x="5707063" y="1790700"/>
            <a:ext cx="3436937" cy="4686300"/>
          </a:xfrm>
          <a:prstGeom prst="rect">
            <a:avLst/>
          </a:prstGeom>
          <a:noFill/>
          <a:ln w="12700">
            <a:noFill/>
            <a:miter lim="800000"/>
            <a:headEnd/>
            <a:tailEnd/>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33</a:t>
            </a:fld>
            <a:endParaRPr lang="en-US"/>
          </a:p>
        </p:txBody>
      </p:sp>
    </p:spTree>
    <p:extLst>
      <p:ext uri="{BB962C8B-B14F-4D97-AF65-F5344CB8AC3E}">
        <p14:creationId xmlns:p14="http://schemas.microsoft.com/office/powerpoint/2010/main" val="385899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body" idx="1"/>
          </p:nvPr>
        </p:nvSpPr>
        <p:spPr/>
        <p:txBody>
          <a:bodyPr>
            <a:normAutofit fontScale="85000" lnSpcReduction="20000"/>
          </a:bodyPr>
          <a:lstStyle/>
          <a:p>
            <a:pPr indent="0">
              <a:buFont typeface="Wingdings" charset="2"/>
              <a:buNone/>
            </a:pPr>
            <a:r>
              <a:rPr lang="en-US" altLang="en-US" smtClean="0"/>
              <a:t>Discuss the components that influence the risk-free interest rate at a given point in time.</a:t>
            </a:r>
          </a:p>
          <a:p>
            <a:pPr indent="0">
              <a:buFont typeface="Wingdings" charset="2"/>
              <a:buNone/>
            </a:pPr>
            <a:r>
              <a:rPr lang="en-US" altLang="en-US" smtClean="0"/>
              <a:t>Explain why the risk-free interest rate changes over time.</a:t>
            </a:r>
          </a:p>
          <a:p>
            <a:pPr indent="0">
              <a:buFont typeface="Wingdings" charset="2"/>
              <a:buNone/>
            </a:pPr>
            <a:r>
              <a:rPr lang="en-US" altLang="en-US" smtClean="0"/>
              <a:t>Explain why the risk-free interest rate varies among possible maturities (investment horizons).</a:t>
            </a:r>
          </a:p>
          <a:p>
            <a:pPr indent="0">
              <a:buFont typeface="Wingdings" charset="2"/>
              <a:buNone/>
            </a:pPr>
            <a:r>
              <a:rPr lang="en-US" altLang="en-US" smtClean="0"/>
              <a:t>Explain the relationship between risk and nominal rate </a:t>
            </a:r>
            <a:br>
              <a:rPr lang="en-US" altLang="en-US" smtClean="0"/>
            </a:br>
            <a:r>
              <a:rPr lang="en-US" altLang="en-US" smtClean="0"/>
              <a:t>of interest.</a:t>
            </a:r>
          </a:p>
          <a:p>
            <a:pPr indent="0">
              <a:buFont typeface="Wingdings" charset="2"/>
              <a:buNone/>
            </a:pPr>
            <a:r>
              <a:rPr lang="en-US" altLang="en-US" smtClean="0"/>
              <a:t>Explain why required returns of risky assets change </a:t>
            </a:r>
            <a:br>
              <a:rPr lang="en-US" altLang="en-US" smtClean="0"/>
            </a:br>
            <a:r>
              <a:rPr lang="en-US" altLang="en-US" smtClean="0"/>
              <a:t>over time.</a:t>
            </a:r>
          </a:p>
          <a:p>
            <a:pPr indent="0">
              <a:buFont typeface="Wingdings" charset="2"/>
              <a:buNone/>
            </a:pPr>
            <a:endParaRPr lang="en-US" altLang="en-US" smtClean="0"/>
          </a:p>
          <a:p>
            <a:pPr indent="0">
              <a:buFont typeface="Wingdings" charset="2"/>
              <a:buNone/>
            </a:pPr>
            <a:endParaRPr lang="en-US" altLang="en-US" smtClean="0"/>
          </a:p>
        </p:txBody>
      </p:sp>
      <p:pic>
        <p:nvPicPr>
          <p:cNvPr id="3075" name="Picture 7"/>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8"/>
          <p:cNvPicPr>
            <a:picLocks noChangeArrowheads="1"/>
          </p:cNvPicPr>
          <p:nvPr/>
        </p:nvPicPr>
        <p:blipFill>
          <a:blip r:embed="rId3"/>
          <a:srcRect/>
          <a:stretch>
            <a:fillRect/>
          </a:stretch>
        </p:blipFill>
        <p:spPr bwMode="auto">
          <a:xfrm>
            <a:off x="519113" y="2790825"/>
            <a:ext cx="244475" cy="231775"/>
          </a:xfrm>
          <a:prstGeom prst="rect">
            <a:avLst/>
          </a:prstGeom>
          <a:noFill/>
          <a:ln w="12700">
            <a:noFill/>
            <a:miter lim="800000"/>
            <a:headEnd/>
            <a:tailEnd/>
          </a:ln>
        </p:spPr>
      </p:pic>
      <p:pic>
        <p:nvPicPr>
          <p:cNvPr id="3077" name="Picture 9"/>
          <p:cNvPicPr>
            <a:picLocks noChangeArrowheads="1"/>
          </p:cNvPicPr>
          <p:nvPr/>
        </p:nvPicPr>
        <p:blipFill>
          <a:blip r:embed="rId4"/>
          <a:srcRect/>
          <a:stretch>
            <a:fillRect/>
          </a:stretch>
        </p:blipFill>
        <p:spPr bwMode="auto">
          <a:xfrm>
            <a:off x="517525" y="3302000"/>
            <a:ext cx="247650" cy="238125"/>
          </a:xfrm>
          <a:prstGeom prst="rect">
            <a:avLst/>
          </a:prstGeom>
          <a:noFill/>
          <a:ln w="12700">
            <a:noFill/>
            <a:miter lim="800000"/>
            <a:headEnd/>
            <a:tailEnd/>
          </a:ln>
        </p:spPr>
      </p:pic>
      <p:pic>
        <p:nvPicPr>
          <p:cNvPr id="3078" name="Picture 10"/>
          <p:cNvPicPr>
            <a:picLocks noChangeArrowheads="1"/>
          </p:cNvPicPr>
          <p:nvPr/>
        </p:nvPicPr>
        <p:blipFill>
          <a:blip r:embed="rId5"/>
          <a:srcRect/>
          <a:stretch>
            <a:fillRect/>
          </a:stretch>
        </p:blipFill>
        <p:spPr bwMode="auto">
          <a:xfrm>
            <a:off x="520700" y="4184650"/>
            <a:ext cx="241300" cy="234950"/>
          </a:xfrm>
          <a:prstGeom prst="rect">
            <a:avLst/>
          </a:prstGeom>
          <a:noFill/>
          <a:ln w="12700">
            <a:noFill/>
            <a:miter lim="800000"/>
            <a:headEnd/>
            <a:tailEnd/>
          </a:ln>
        </p:spPr>
      </p:pic>
      <p:pic>
        <p:nvPicPr>
          <p:cNvPr id="3079" name="Picture 13"/>
          <p:cNvPicPr>
            <a:picLocks noChangeArrowheads="1"/>
          </p:cNvPicPr>
          <p:nvPr/>
        </p:nvPicPr>
        <p:blipFill>
          <a:blip r:embed="rId6"/>
          <a:srcRect/>
          <a:stretch>
            <a:fillRect/>
          </a:stretch>
        </p:blipFill>
        <p:spPr bwMode="auto">
          <a:xfrm>
            <a:off x="523875" y="5054600"/>
            <a:ext cx="241300" cy="238125"/>
          </a:xfrm>
          <a:prstGeom prst="rect">
            <a:avLst/>
          </a:prstGeom>
          <a:noFill/>
          <a:ln w="12700">
            <a:noFill/>
            <a:miter lim="800000"/>
            <a:headEnd/>
            <a:tailEnd/>
          </a:ln>
        </p:spPr>
      </p:pic>
      <p:sp>
        <p:nvSpPr>
          <p:cNvPr id="3080" name="Rectangle 15"/>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6" name="Text Box 4"/>
          <p:cNvSpPr txBox="1">
            <a:spLocks noChangeArrowheads="1"/>
          </p:cNvSpPr>
          <p:nvPr/>
        </p:nvSpPr>
        <p:spPr bwMode="auto">
          <a:xfrm>
            <a:off x="3365500" y="5753100"/>
            <a:ext cx="2438400" cy="501650"/>
          </a:xfrm>
          <a:prstGeom prst="rect">
            <a:avLst/>
          </a:prstGeom>
          <a:solidFill>
            <a:srgbClr val="FFF0D1"/>
          </a:solidFill>
          <a:ln w="25400">
            <a:solidFill>
              <a:srgbClr val="000000"/>
            </a:solidFill>
            <a:miter lim="800000"/>
            <a:headEnd type="none" w="sm" len="sm"/>
            <a:tailEnd type="none" w="sm" len="sm"/>
          </a:ln>
        </p:spPr>
        <p:txBody>
          <a:bodyPr>
            <a:spAutoFit/>
          </a:bodyPr>
          <a:lstStyle/>
          <a:p>
            <a:pPr algn="ctr">
              <a:lnSpc>
                <a:spcPct val="90000"/>
              </a:lnSpc>
              <a:spcBef>
                <a:spcPct val="50000"/>
              </a:spcBef>
            </a:pPr>
            <a:r>
              <a:rPr lang="en-US" altLang="en-US" sz="2800" i="1">
                <a:solidFill>
                  <a:srgbClr val="000000"/>
                </a:solidFill>
              </a:rPr>
              <a:t>R</a:t>
            </a:r>
            <a:r>
              <a:rPr lang="en-US" altLang="en-US" sz="2800" baseline="-25000">
                <a:solidFill>
                  <a:srgbClr val="000000"/>
                </a:solidFill>
              </a:rPr>
              <a:t>F</a:t>
            </a:r>
            <a:r>
              <a:rPr lang="en-US" altLang="en-US" sz="2800">
                <a:solidFill>
                  <a:srgbClr val="000000"/>
                </a:solidFill>
              </a:rPr>
              <a:t> = </a:t>
            </a:r>
            <a:r>
              <a:rPr lang="en-US" altLang="en-US" sz="2800" i="1">
                <a:solidFill>
                  <a:srgbClr val="000000"/>
                </a:solidFill>
              </a:rPr>
              <a:t>k</a:t>
            </a:r>
            <a:r>
              <a:rPr lang="en-US" altLang="en-US" sz="2800" baseline="30000">
                <a:solidFill>
                  <a:srgbClr val="000000"/>
                </a:solidFill>
              </a:rPr>
              <a:t>*</a:t>
            </a:r>
            <a:r>
              <a:rPr lang="en-US" altLang="en-US" sz="2800">
                <a:solidFill>
                  <a:srgbClr val="000000"/>
                </a:solidFill>
              </a:rPr>
              <a:t> + </a:t>
            </a:r>
            <a:r>
              <a:rPr lang="en-US" altLang="en-US" sz="2800" i="1">
                <a:solidFill>
                  <a:srgbClr val="000000"/>
                </a:solidFill>
              </a:rPr>
              <a:t>IP</a:t>
            </a:r>
            <a:endParaRPr lang="en-US" altLang="en-US" sz="2800">
              <a:solidFill>
                <a:srgbClr val="000000"/>
              </a:solidFill>
            </a:endParaRPr>
          </a:p>
        </p:txBody>
      </p:sp>
      <p:sp>
        <p:nvSpPr>
          <p:cNvPr id="4099" name="Rectangle 7"/>
          <p:cNvSpPr>
            <a:spLocks noGrp="1" noChangeArrowheads="1"/>
          </p:cNvSpPr>
          <p:nvPr>
            <p:ph type="title"/>
          </p:nvPr>
        </p:nvSpPr>
        <p:spPr/>
        <p:txBody>
          <a:bodyPr/>
          <a:lstStyle/>
          <a:p>
            <a:r>
              <a:rPr lang="en-US" altLang="en-US" smtClean="0"/>
              <a:t>Interest Rate Fundamentals</a:t>
            </a:r>
          </a:p>
        </p:txBody>
      </p:sp>
      <p:sp>
        <p:nvSpPr>
          <p:cNvPr id="4100" name="Rectangle 8"/>
          <p:cNvSpPr>
            <a:spLocks noGrp="1" noChangeArrowheads="1"/>
          </p:cNvSpPr>
          <p:nvPr>
            <p:ph type="body" idx="1"/>
          </p:nvPr>
        </p:nvSpPr>
        <p:spPr>
          <a:xfrm>
            <a:off x="457200" y="1803400"/>
            <a:ext cx="8229600" cy="3810000"/>
          </a:xfrm>
        </p:spPr>
        <p:txBody>
          <a:bodyPr>
            <a:normAutofit fontScale="85000" lnSpcReduction="20000"/>
          </a:bodyPr>
          <a:lstStyle/>
          <a:p>
            <a:r>
              <a:rPr lang="en-US" altLang="en-US" smtClean="0"/>
              <a:t>The </a:t>
            </a:r>
            <a:r>
              <a:rPr lang="en-US" altLang="en-US" smtClean="0">
                <a:solidFill>
                  <a:srgbClr val="0089CA"/>
                </a:solidFill>
              </a:rPr>
              <a:t>interest rate</a:t>
            </a:r>
            <a:r>
              <a:rPr lang="en-US" altLang="en-US" smtClean="0"/>
              <a:t> represents the cost of money </a:t>
            </a:r>
            <a:br>
              <a:rPr lang="en-US" altLang="en-US" smtClean="0"/>
            </a:br>
            <a:r>
              <a:rPr lang="en-US" altLang="en-US" smtClean="0"/>
              <a:t>to a borrower and the return on invested money </a:t>
            </a:r>
            <a:br>
              <a:rPr lang="en-US" altLang="en-US" smtClean="0"/>
            </a:br>
            <a:r>
              <a:rPr lang="en-US" altLang="en-US" smtClean="0"/>
              <a:t>to an investor (or lender).</a:t>
            </a:r>
          </a:p>
          <a:p>
            <a:r>
              <a:rPr lang="en-US" altLang="en-US" smtClean="0"/>
              <a:t>The real rate of interest (</a:t>
            </a:r>
            <a:r>
              <a:rPr lang="en-US" altLang="en-US" i="1" smtClean="0"/>
              <a:t>k</a:t>
            </a:r>
            <a:r>
              <a:rPr lang="en-US" altLang="en-US" baseline="30000" smtClean="0"/>
              <a:t>*</a:t>
            </a:r>
            <a:r>
              <a:rPr lang="en-US" altLang="en-US" smtClean="0"/>
              <a:t>) reflects the rate of interest that would exist if there was no expected inflation </a:t>
            </a:r>
            <a:br>
              <a:rPr lang="en-US" altLang="en-US" smtClean="0"/>
            </a:br>
            <a:r>
              <a:rPr lang="en-US" altLang="en-US" smtClean="0"/>
              <a:t>and no risk.</a:t>
            </a:r>
          </a:p>
          <a:p>
            <a:r>
              <a:rPr lang="en-US" altLang="en-US" smtClean="0"/>
              <a:t>The </a:t>
            </a:r>
            <a:r>
              <a:rPr lang="en-US" altLang="en-US" smtClean="0">
                <a:solidFill>
                  <a:srgbClr val="0089CA"/>
                </a:solidFill>
              </a:rPr>
              <a:t>risk-free rate of interest</a:t>
            </a:r>
            <a:r>
              <a:rPr lang="en-US" altLang="en-US" smtClean="0"/>
              <a:t> (</a:t>
            </a:r>
            <a:r>
              <a:rPr lang="en-US" altLang="en-US" i="1" smtClean="0"/>
              <a:t>R</a:t>
            </a:r>
            <a:r>
              <a:rPr lang="en-US" altLang="en-US" baseline="-25000" smtClean="0"/>
              <a:t>F</a:t>
            </a:r>
            <a:r>
              <a:rPr lang="en-US" altLang="en-US" smtClean="0"/>
              <a:t>) reflects only the real rate of interest (</a:t>
            </a:r>
            <a:r>
              <a:rPr lang="en-US" altLang="en-US" i="1" smtClean="0"/>
              <a:t>k</a:t>
            </a:r>
            <a:r>
              <a:rPr lang="en-US" altLang="en-US" baseline="30000" smtClean="0"/>
              <a:t>*</a:t>
            </a:r>
            <a:r>
              <a:rPr lang="en-US" altLang="en-US" smtClean="0"/>
              <a:t>) plus a premium (</a:t>
            </a:r>
            <a:r>
              <a:rPr lang="en-US" altLang="en-US" i="1" smtClean="0"/>
              <a:t>IP</a:t>
            </a:r>
            <a:r>
              <a:rPr lang="en-US" altLang="en-US" smtClean="0"/>
              <a:t>) to compensate investors for inflation (rising prices).</a:t>
            </a:r>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Effect transition="in" filter="box(in)">
                                      <p:cBhvr>
                                        <p:cTn id="7" dur="500"/>
                                        <p:tgtEl>
                                          <p:spTgt spid="65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0" name="Text Box 4"/>
          <p:cNvSpPr txBox="1">
            <a:spLocks noChangeArrowheads="1"/>
          </p:cNvSpPr>
          <p:nvPr/>
        </p:nvSpPr>
        <p:spPr bwMode="auto">
          <a:xfrm>
            <a:off x="3117850" y="5092700"/>
            <a:ext cx="2933700" cy="501650"/>
          </a:xfrm>
          <a:prstGeom prst="rect">
            <a:avLst/>
          </a:prstGeom>
          <a:solidFill>
            <a:srgbClr val="FFF0D1"/>
          </a:solidFill>
          <a:ln w="25400">
            <a:solidFill>
              <a:srgbClr val="000000"/>
            </a:solidFill>
            <a:miter lim="800000"/>
            <a:headEnd type="none" w="sm" len="sm"/>
            <a:tailEnd type="none" w="sm" len="sm"/>
          </a:ln>
        </p:spPr>
        <p:txBody>
          <a:bodyPr>
            <a:spAutoFit/>
          </a:bodyPr>
          <a:lstStyle/>
          <a:p>
            <a:pPr algn="ctr">
              <a:lnSpc>
                <a:spcPct val="90000"/>
              </a:lnSpc>
              <a:spcBef>
                <a:spcPct val="50000"/>
              </a:spcBef>
            </a:pPr>
            <a:r>
              <a:rPr lang="en-US" altLang="en-US" sz="2800" i="1">
                <a:solidFill>
                  <a:srgbClr val="000000"/>
                </a:solidFill>
              </a:rPr>
              <a:t>k</a:t>
            </a:r>
            <a:r>
              <a:rPr lang="en-US" altLang="en-US" sz="2800" baseline="-25000">
                <a:solidFill>
                  <a:srgbClr val="000000"/>
                </a:solidFill>
              </a:rPr>
              <a:t>N</a:t>
            </a:r>
            <a:r>
              <a:rPr lang="en-US" altLang="en-US" sz="2800">
                <a:solidFill>
                  <a:srgbClr val="000000"/>
                </a:solidFill>
              </a:rPr>
              <a:t> = </a:t>
            </a:r>
            <a:r>
              <a:rPr lang="en-US" altLang="en-US" sz="2800" i="1">
                <a:solidFill>
                  <a:srgbClr val="000000"/>
                </a:solidFill>
              </a:rPr>
              <a:t>k</a:t>
            </a:r>
            <a:r>
              <a:rPr lang="en-US" altLang="en-US" sz="2800" baseline="30000">
                <a:solidFill>
                  <a:srgbClr val="000000"/>
                </a:solidFill>
              </a:rPr>
              <a:t>*</a:t>
            </a:r>
            <a:r>
              <a:rPr lang="en-US" altLang="en-US" sz="2800">
                <a:solidFill>
                  <a:srgbClr val="000000"/>
                </a:solidFill>
              </a:rPr>
              <a:t> + </a:t>
            </a:r>
            <a:r>
              <a:rPr lang="en-US" altLang="en-US" sz="2800" i="1">
                <a:solidFill>
                  <a:srgbClr val="000000"/>
                </a:solidFill>
              </a:rPr>
              <a:t>IP</a:t>
            </a:r>
            <a:r>
              <a:rPr lang="en-US" altLang="en-US" sz="2800">
                <a:solidFill>
                  <a:srgbClr val="000000"/>
                </a:solidFill>
              </a:rPr>
              <a:t> + </a:t>
            </a:r>
            <a:r>
              <a:rPr lang="en-US" altLang="en-US" sz="2800" i="1">
                <a:solidFill>
                  <a:srgbClr val="000000"/>
                </a:solidFill>
              </a:rPr>
              <a:t>RP</a:t>
            </a:r>
            <a:endParaRPr lang="en-US" altLang="en-US" sz="2800">
              <a:solidFill>
                <a:srgbClr val="000000"/>
              </a:solidFill>
            </a:endParaRPr>
          </a:p>
        </p:txBody>
      </p:sp>
      <p:sp>
        <p:nvSpPr>
          <p:cNvPr id="5123" name="Rectangle 7"/>
          <p:cNvSpPr>
            <a:spLocks noGrp="1" noChangeArrowheads="1"/>
          </p:cNvSpPr>
          <p:nvPr>
            <p:ph type="title"/>
          </p:nvPr>
        </p:nvSpPr>
        <p:spPr/>
        <p:txBody>
          <a:bodyPr/>
          <a:lstStyle/>
          <a:p>
            <a:r>
              <a:rPr lang="en-US" altLang="en-US" smtClean="0"/>
              <a:t>Interest Rate Fundamentals</a:t>
            </a:r>
          </a:p>
        </p:txBody>
      </p:sp>
      <p:sp>
        <p:nvSpPr>
          <p:cNvPr id="5124" name="Rectangle 8"/>
          <p:cNvSpPr>
            <a:spLocks noGrp="1" noChangeArrowheads="1"/>
          </p:cNvSpPr>
          <p:nvPr>
            <p:ph type="body" idx="1"/>
          </p:nvPr>
        </p:nvSpPr>
        <p:spPr>
          <a:xfrm>
            <a:off x="457200" y="1803400"/>
            <a:ext cx="8229600" cy="3060700"/>
          </a:xfrm>
        </p:spPr>
        <p:txBody>
          <a:bodyPr>
            <a:normAutofit fontScale="77500" lnSpcReduction="20000"/>
          </a:bodyPr>
          <a:lstStyle/>
          <a:p>
            <a:r>
              <a:rPr lang="en-US" altLang="en-US" smtClean="0"/>
              <a:t>The </a:t>
            </a:r>
            <a:r>
              <a:rPr lang="en-US" altLang="en-US" i="1" smtClean="0"/>
              <a:t>nominal rate of interest</a:t>
            </a:r>
            <a:r>
              <a:rPr lang="en-US" altLang="en-US" smtClean="0"/>
              <a:t> (</a:t>
            </a:r>
            <a:r>
              <a:rPr lang="en-US" altLang="en-US" i="1" smtClean="0"/>
              <a:t>k</a:t>
            </a:r>
            <a:r>
              <a:rPr lang="en-US" altLang="en-US" baseline="-25000" smtClean="0"/>
              <a:t>N</a:t>
            </a:r>
            <a:r>
              <a:rPr lang="en-US" altLang="en-US" smtClean="0"/>
              <a:t>) is the rate of interest actually charged  by the supplier of funds and paid </a:t>
            </a:r>
            <a:br>
              <a:rPr lang="en-US" altLang="en-US" smtClean="0"/>
            </a:br>
            <a:r>
              <a:rPr lang="en-US" altLang="en-US" smtClean="0"/>
              <a:t>by the demander of funds.</a:t>
            </a:r>
          </a:p>
          <a:p>
            <a:r>
              <a:rPr lang="en-US" altLang="en-US" smtClean="0"/>
              <a:t>All nominal (observed) rates contain an inflation premium (</a:t>
            </a:r>
            <a:r>
              <a:rPr lang="en-US" altLang="en-US" i="1" smtClean="0"/>
              <a:t>IP</a:t>
            </a:r>
            <a:r>
              <a:rPr lang="en-US" altLang="en-US" smtClean="0"/>
              <a:t>) to compensate investors for inflation and a risk premium (</a:t>
            </a:r>
            <a:r>
              <a:rPr lang="en-US" altLang="en-US" i="1" smtClean="0"/>
              <a:t>RP</a:t>
            </a:r>
            <a:r>
              <a:rPr lang="en-US" altLang="en-US" smtClean="0"/>
              <a:t>) to compensate investors for issuer risk characteristics such as the risk of default.</a:t>
            </a:r>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9460"/>
                                        </p:tgtEl>
                                        <p:attrNameLst>
                                          <p:attrName>style.visibility</p:attrName>
                                        </p:attrNameLst>
                                      </p:cBhvr>
                                      <p:to>
                                        <p:strVal val="visible"/>
                                      </p:to>
                                    </p:set>
                                    <p:animEffect transition="in" filter="box(in)">
                                      <p:cBhvr>
                                        <p:cTn id="7" dur="500"/>
                                        <p:tgtEl>
                                          <p:spTgt spid="65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r>
              <a:rPr lang="en-US" altLang="en-US" smtClean="0"/>
              <a:t>Interest Rate Fundamentals</a:t>
            </a:r>
          </a:p>
        </p:txBody>
      </p:sp>
      <p:sp>
        <p:nvSpPr>
          <p:cNvPr id="6147" name="Text Box 8"/>
          <p:cNvSpPr txBox="1">
            <a:spLocks noChangeArrowheads="1"/>
          </p:cNvSpPr>
          <p:nvPr/>
        </p:nvSpPr>
        <p:spPr bwMode="auto">
          <a:xfrm>
            <a:off x="3565525" y="6399213"/>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4.1</a:t>
            </a:r>
          </a:p>
        </p:txBody>
      </p:sp>
      <p:pic>
        <p:nvPicPr>
          <p:cNvPr id="6148" name="Picture 10"/>
          <p:cNvPicPr>
            <a:picLocks noChangeArrowheads="1"/>
          </p:cNvPicPr>
          <p:nvPr/>
        </p:nvPicPr>
        <p:blipFill>
          <a:blip r:embed="rId2"/>
          <a:srcRect/>
          <a:stretch>
            <a:fillRect/>
          </a:stretch>
        </p:blipFill>
        <p:spPr bwMode="auto">
          <a:xfrm>
            <a:off x="584200" y="1593850"/>
            <a:ext cx="7975600" cy="4692650"/>
          </a:xfrm>
          <a:prstGeom prst="rect">
            <a:avLst/>
          </a:prstGeom>
          <a:noFill/>
          <a:ln w="12700">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normAutofit fontScale="90000"/>
          </a:bodyPr>
          <a:lstStyle/>
          <a:p>
            <a:r>
              <a:rPr lang="en-US" altLang="en-US" sz="4000" smtClean="0"/>
              <a:t>Explaining Changes </a:t>
            </a:r>
            <a:br>
              <a:rPr lang="en-US" altLang="en-US" sz="4000" smtClean="0"/>
            </a:br>
            <a:r>
              <a:rPr lang="en-US" altLang="en-US" sz="4000" smtClean="0"/>
              <a:t>in the Risk-Free Rate</a:t>
            </a:r>
            <a:endParaRPr lang="en-US" altLang="en-US" smtClean="0"/>
          </a:p>
        </p:txBody>
      </p:sp>
      <p:sp>
        <p:nvSpPr>
          <p:cNvPr id="7171" name="Rectangle 7"/>
          <p:cNvSpPr>
            <a:spLocks noGrp="1" noChangeArrowheads="1"/>
          </p:cNvSpPr>
          <p:nvPr>
            <p:ph type="body" idx="1"/>
          </p:nvPr>
        </p:nvSpPr>
        <p:spPr/>
        <p:txBody>
          <a:bodyPr>
            <a:normAutofit fontScale="92500" lnSpcReduction="10000"/>
          </a:bodyPr>
          <a:lstStyle/>
          <a:p>
            <a:r>
              <a:rPr lang="en-US" altLang="en-US" smtClean="0"/>
              <a:t>In this text, we will use the rate of interest on </a:t>
            </a:r>
            <a:br>
              <a:rPr lang="en-US" altLang="en-US" smtClean="0"/>
            </a:br>
            <a:r>
              <a:rPr lang="en-US" altLang="en-US" smtClean="0">
                <a:solidFill>
                  <a:srgbClr val="0089CA"/>
                </a:solidFill>
              </a:rPr>
              <a:t>U.S. Treasury Bills (T-Bills)</a:t>
            </a:r>
            <a:r>
              <a:rPr lang="en-US" altLang="en-US" smtClean="0"/>
              <a:t> as proxy for the risk-free </a:t>
            </a:r>
            <a:br>
              <a:rPr lang="en-US" altLang="en-US" smtClean="0"/>
            </a:br>
            <a:r>
              <a:rPr lang="en-US" altLang="en-US" smtClean="0"/>
              <a:t>rate of interest because the return on this investment compensates investors only for the real rate of return plus an inflation premium.</a:t>
            </a:r>
          </a:p>
          <a:p>
            <a:r>
              <a:rPr lang="en-US" altLang="en-US" smtClean="0"/>
              <a:t>Understanding changes in the risk-free rate is important because changes in this rate are reflected in all other interest rates.</a:t>
            </a:r>
          </a:p>
          <a:p>
            <a:endParaRPr lang="en-US" altLang="en-US"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Rectangle 3"/>
          <p:cNvSpPr>
            <a:spLocks noChangeArrowheads="1"/>
          </p:cNvSpPr>
          <p:nvPr/>
        </p:nvSpPr>
        <p:spPr bwMode="auto">
          <a:xfrm>
            <a:off x="0" y="1371600"/>
            <a:ext cx="9144000" cy="5486400"/>
          </a:xfrm>
          <a:prstGeom prst="rect">
            <a:avLst/>
          </a:prstGeom>
          <a:noFill/>
          <a:ln w="9525">
            <a:noFill/>
            <a:miter lim="800000"/>
            <a:headEnd/>
            <a:tailEnd/>
          </a:ln>
        </p:spPr>
        <p:txBody>
          <a:bodyPr lIns="92075" tIns="46038" rIns="92075" bIns="46038"/>
          <a:lstStyle/>
          <a:p>
            <a:pPr marL="342900" indent="-342900">
              <a:lnSpc>
                <a:spcPct val="150000"/>
              </a:lnSpc>
              <a:spcBef>
                <a:spcPct val="40000"/>
              </a:spcBef>
              <a:buClr>
                <a:srgbClr val="BD0048"/>
              </a:buClr>
              <a:buSzPct val="85000"/>
              <a:buFont typeface="Wingdings" charset="2"/>
              <a:buChar char="n"/>
              <a:tabLst>
                <a:tab pos="342900" algn="l"/>
              </a:tabLst>
            </a:pPr>
            <a:endParaRPr lang="en-US" altLang="en-US" sz="2000">
              <a:solidFill>
                <a:srgbClr val="000066"/>
              </a:solidFill>
            </a:endParaRPr>
          </a:p>
        </p:txBody>
      </p:sp>
      <p:sp>
        <p:nvSpPr>
          <p:cNvPr id="8195" name="Rectangle 7"/>
          <p:cNvSpPr>
            <a:spLocks noGrp="1" noChangeArrowheads="1"/>
          </p:cNvSpPr>
          <p:nvPr>
            <p:ph type="title"/>
          </p:nvPr>
        </p:nvSpPr>
        <p:spPr/>
        <p:txBody>
          <a:bodyPr/>
          <a:lstStyle/>
          <a:p>
            <a:r>
              <a:rPr lang="en-US" altLang="en-US" sz="4000" smtClean="0"/>
              <a:t>How the Equilibrium Interest Rate </a:t>
            </a:r>
            <a:br>
              <a:rPr lang="en-US" altLang="en-US" sz="4000" smtClean="0"/>
            </a:br>
            <a:r>
              <a:rPr lang="en-US" altLang="en-US" sz="4000" smtClean="0"/>
              <a:t>Is Determined</a:t>
            </a:r>
            <a:endParaRPr lang="en-US" altLang="en-US" smtClean="0"/>
          </a:p>
        </p:txBody>
      </p:sp>
      <p:sp>
        <p:nvSpPr>
          <p:cNvPr id="8196" name="Rectangle 8"/>
          <p:cNvSpPr>
            <a:spLocks noGrp="1" noChangeArrowheads="1"/>
          </p:cNvSpPr>
          <p:nvPr>
            <p:ph type="body" idx="1"/>
          </p:nvPr>
        </p:nvSpPr>
        <p:spPr>
          <a:xfrm>
            <a:off x="457200" y="1803400"/>
            <a:ext cx="8331200" cy="4406900"/>
          </a:xfrm>
        </p:spPr>
        <p:txBody>
          <a:bodyPr/>
          <a:lstStyle/>
          <a:p>
            <a:r>
              <a:rPr lang="en-US" altLang="en-US" smtClean="0"/>
              <a:t>The interest rate on borrowed funds is determined </a:t>
            </a:r>
            <a:br>
              <a:rPr lang="en-US" altLang="en-US" smtClean="0"/>
            </a:br>
            <a:r>
              <a:rPr lang="en-US" altLang="en-US" smtClean="0"/>
              <a:t>by the total (aggregate) supply of funds by investors </a:t>
            </a:r>
            <a:br>
              <a:rPr lang="en-US" altLang="en-US" smtClean="0"/>
            </a:br>
            <a:r>
              <a:rPr lang="en-US" altLang="en-US" smtClean="0"/>
              <a:t>and the total (aggregate) demand for funds by borrowers.</a:t>
            </a:r>
          </a:p>
          <a:p>
            <a:r>
              <a:rPr lang="en-US" altLang="en-US" smtClean="0"/>
              <a:t>The aggregate supply of funds is dependent </a:t>
            </a:r>
            <a:br>
              <a:rPr lang="en-US" altLang="en-US" smtClean="0"/>
            </a:br>
            <a:r>
              <a:rPr lang="en-US" altLang="en-US" smtClean="0"/>
              <a:t>on the interest rate offered to investors.</a:t>
            </a:r>
          </a:p>
          <a:p>
            <a:r>
              <a:rPr lang="en-US" altLang="en-US" smtClean="0"/>
              <a:t>At low interest rates, aggregate supply should be low because of the low reward to investors.</a:t>
            </a:r>
          </a:p>
          <a:p>
            <a:r>
              <a:rPr lang="en-US" altLang="en-US" smtClean="0"/>
              <a:t>The opposite is true at high interest rates.</a:t>
            </a:r>
          </a:p>
          <a:p>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662531">
                                            <p:txEl>
                                              <p:pRg st="0" end="0"/>
                                            </p:txEl>
                                          </p:spTgt>
                                        </p:tgtEl>
                                        <p:attrNameLst>
                                          <p:attrName>style.visibility</p:attrName>
                                        </p:attrNameLst>
                                      </p:cBhvr>
                                      <p:to>
                                        <p:strVal val="visible"/>
                                      </p:to>
                                    </p:set>
                                    <p:animEffect transition="in" filter="box(out)">
                                      <p:cBhvr>
                                        <p:cTn id="7" dur="500"/>
                                        <p:tgtEl>
                                          <p:spTgt spid="66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719</Words>
  <Application>Microsoft Office PowerPoint</Application>
  <PresentationFormat>On-screen Show (4:3)</PresentationFormat>
  <Paragraphs>131</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TIME VALUE OF MONEY</vt:lpstr>
      <vt:lpstr>KEMAMPUAN AKHIR YANG DIHARAPKAN</vt:lpstr>
      <vt:lpstr>PowerPoint Presentation</vt:lpstr>
      <vt:lpstr>Learning Goals</vt:lpstr>
      <vt:lpstr>Interest Rate Fundamentals</vt:lpstr>
      <vt:lpstr>Interest Rate Fundamentals</vt:lpstr>
      <vt:lpstr>Interest Rate Fundamentals</vt:lpstr>
      <vt:lpstr>Explaining Changes  in the Risk-Free Rate</vt:lpstr>
      <vt:lpstr>How the Equilibrium Interest Rate  Is Determined</vt:lpstr>
      <vt:lpstr>How the Equilibrium Interest Rate  Is Determined</vt:lpstr>
      <vt:lpstr>How the Equilibrium Interest Rate  Is Determined</vt:lpstr>
      <vt:lpstr>How Shifts in Supply  Affect Interest Rates</vt:lpstr>
      <vt:lpstr>Factors that Affect Shifts  in Supply</vt:lpstr>
      <vt:lpstr>Factors that Affect Shifts  in Supply</vt:lpstr>
      <vt:lpstr>How Shifts in the Demand for Funds Affect Interest Rates</vt:lpstr>
      <vt:lpstr>How Shifts in the Demand for Funds Affect Interest Rates</vt:lpstr>
      <vt:lpstr>Term Structure of Interest Rates</vt:lpstr>
      <vt:lpstr>Yield Curves</vt:lpstr>
      <vt:lpstr>Theories of Term Structure</vt:lpstr>
      <vt:lpstr>Theories of Term Structure</vt:lpstr>
      <vt:lpstr>Theories of Term Structure</vt:lpstr>
      <vt:lpstr>Risk Premiums</vt:lpstr>
      <vt:lpstr>Risk Premiums</vt:lpstr>
      <vt:lpstr>Risk Premiums  on Debt Securities</vt:lpstr>
      <vt:lpstr>Risk Premiums  on Debt Securities</vt:lpstr>
      <vt:lpstr>Risk Premiums</vt:lpstr>
      <vt:lpstr>Risk and Return</vt:lpstr>
      <vt:lpstr>Explaining Shifts in Returns  on Debt Securities</vt:lpstr>
      <vt:lpstr>Explaining Shifts in Returns  on Debt Securities</vt:lpstr>
      <vt:lpstr>Actual Shifts in Returns  on Debt Securities</vt:lpstr>
      <vt:lpstr>Explaining Shifts  in Required Returns</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20</cp:revision>
  <dcterms:created xsi:type="dcterms:W3CDTF">2017-09-09T11:34:57Z</dcterms:created>
  <dcterms:modified xsi:type="dcterms:W3CDTF">2017-09-19T23:04:58Z</dcterms:modified>
</cp:coreProperties>
</file>