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26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smtClean="0"/>
              <a:t>COST OF CAPITAL</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smtClean="0"/>
              <a:t>FEB 302</a:t>
            </a:r>
            <a:endParaRPr lang="en-US" sz="2000" dirty="0" smtClean="0"/>
          </a:p>
          <a:p>
            <a:endParaRPr lang="id-ID" sz="2000" dirty="0" smtClean="0"/>
          </a:p>
          <a:p>
            <a:endParaRPr lang="id-ID" sz="2000" dirty="0"/>
          </a:p>
          <a:p>
            <a:r>
              <a:rPr lang="en-US" sz="2000" dirty="0" smtClean="0"/>
              <a:t>MANAJEMEN </a:t>
            </a:r>
          </a:p>
          <a:p>
            <a:r>
              <a:rPr lang="en-US" sz="2000" dirty="0" smtClean="0"/>
              <a:t>KEUANGAN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#7</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r>
              <a:rPr lang="en-US" altLang="en-US" smtClean="0"/>
              <a:t>Steps in the Process</a:t>
            </a:r>
          </a:p>
        </p:txBody>
      </p:sp>
      <p:sp>
        <p:nvSpPr>
          <p:cNvPr id="9219" name="Rectangle 6"/>
          <p:cNvSpPr>
            <a:spLocks noGrp="1" noChangeArrowheads="1"/>
          </p:cNvSpPr>
          <p:nvPr>
            <p:ph type="body" idx="1"/>
          </p:nvPr>
        </p:nvSpPr>
        <p:spPr/>
        <p:txBody>
          <a:bodyPr/>
          <a:lstStyle/>
          <a:p>
            <a:pPr>
              <a:lnSpc>
                <a:spcPct val="90000"/>
              </a:lnSpc>
              <a:spcBef>
                <a:spcPct val="20000"/>
              </a:spcBef>
            </a:pPr>
            <a:r>
              <a:rPr lang="en-US" altLang="en-US" smtClean="0"/>
              <a:t>Step 4: Implementation</a:t>
            </a:r>
          </a:p>
          <a:p>
            <a:pPr lvl="1">
              <a:lnSpc>
                <a:spcPct val="90000"/>
              </a:lnSpc>
              <a:spcBef>
                <a:spcPct val="20000"/>
              </a:spcBef>
            </a:pPr>
            <a:r>
              <a:rPr lang="en-US" altLang="en-US" smtClean="0"/>
              <a:t>When to implement?</a:t>
            </a:r>
          </a:p>
          <a:p>
            <a:pPr lvl="1">
              <a:lnSpc>
                <a:spcPct val="90000"/>
              </a:lnSpc>
              <a:spcBef>
                <a:spcPct val="20000"/>
              </a:spcBef>
            </a:pPr>
            <a:r>
              <a:rPr lang="en-US" altLang="en-US" smtClean="0"/>
              <a:t>How to implement?</a:t>
            </a:r>
          </a:p>
          <a:p>
            <a:pPr>
              <a:lnSpc>
                <a:spcPct val="90000"/>
              </a:lnSpc>
              <a:spcBef>
                <a:spcPct val="30000"/>
              </a:spcBef>
            </a:pPr>
            <a:r>
              <a:rPr lang="en-US" altLang="en-US" smtClean="0"/>
              <a:t>Step 5: Follow-Up</a:t>
            </a:r>
          </a:p>
          <a:p>
            <a:pPr lvl="1">
              <a:lnSpc>
                <a:spcPct val="90000"/>
              </a:lnSpc>
              <a:spcBef>
                <a:spcPct val="20000"/>
              </a:spcBef>
            </a:pPr>
            <a:r>
              <a:rPr lang="en-US" altLang="en-US" smtClean="0"/>
              <a:t>Is the project within budget?</a:t>
            </a:r>
          </a:p>
          <a:p>
            <a:pPr lvl="1">
              <a:lnSpc>
                <a:spcPct val="90000"/>
              </a:lnSpc>
              <a:spcBef>
                <a:spcPct val="20000"/>
              </a:spcBef>
            </a:pPr>
            <a:r>
              <a:rPr lang="en-US" altLang="en-US" smtClean="0"/>
              <a:t>What lessons can be drawn?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normAutofit fontScale="90000"/>
          </a:bodyPr>
          <a:lstStyle/>
          <a:p>
            <a:r>
              <a:rPr lang="en-US" altLang="en-US" sz="4000" smtClean="0"/>
              <a:t>Independent versus </a:t>
            </a:r>
            <a:br>
              <a:rPr lang="en-US" altLang="en-US" sz="4000" smtClean="0"/>
            </a:br>
            <a:r>
              <a:rPr lang="en-US" altLang="en-US" sz="4000" smtClean="0"/>
              <a:t>Mutually Exclusive Projects</a:t>
            </a:r>
          </a:p>
        </p:txBody>
      </p:sp>
      <p:sp>
        <p:nvSpPr>
          <p:cNvPr id="10243" name="Rectangle 8"/>
          <p:cNvSpPr>
            <a:spLocks noGrp="1" noChangeArrowheads="1"/>
          </p:cNvSpPr>
          <p:nvPr>
            <p:ph type="body" idx="1"/>
          </p:nvPr>
        </p:nvSpPr>
        <p:spPr/>
        <p:txBody>
          <a:bodyPr/>
          <a:lstStyle/>
          <a:p>
            <a:r>
              <a:rPr lang="en-US" altLang="en-US" sz="2400" smtClean="0">
                <a:solidFill>
                  <a:srgbClr val="0089CA"/>
                </a:solidFill>
              </a:rPr>
              <a:t>Mutually exclusive projects</a:t>
            </a:r>
            <a:r>
              <a:rPr lang="en-US" altLang="en-US" sz="2400" smtClean="0"/>
              <a:t> are investments </a:t>
            </a:r>
            <a:br>
              <a:rPr lang="en-US" altLang="en-US" sz="2400" smtClean="0"/>
            </a:br>
            <a:r>
              <a:rPr lang="en-US" altLang="en-US" sz="2400" smtClean="0"/>
              <a:t>that compete in some way for a company’s resources. </a:t>
            </a:r>
            <a:br>
              <a:rPr lang="en-US" altLang="en-US" sz="2400" smtClean="0"/>
            </a:br>
            <a:r>
              <a:rPr lang="en-US" altLang="en-US" sz="2400" smtClean="0"/>
              <a:t>A firm can select one or another but not both.</a:t>
            </a:r>
          </a:p>
          <a:p>
            <a:r>
              <a:rPr lang="en-US" altLang="en-US" sz="2400" smtClean="0">
                <a:solidFill>
                  <a:srgbClr val="0089CA"/>
                </a:solidFill>
              </a:rPr>
              <a:t>Independent projects</a:t>
            </a:r>
            <a:r>
              <a:rPr lang="en-US" altLang="en-US" sz="2400" smtClean="0"/>
              <a:t>, on the other hand, do not compete with the firm’s resources. A company can select one, or the other, or both—so long as they meet minimum profitability thresholds.</a:t>
            </a:r>
          </a:p>
          <a:p>
            <a:endParaRPr lang="en-US" altLang="en-US"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p:nvPr>
        </p:nvSpPr>
        <p:spPr/>
        <p:txBody>
          <a:bodyPr>
            <a:normAutofit fontScale="90000"/>
          </a:bodyPr>
          <a:lstStyle/>
          <a:p>
            <a:r>
              <a:rPr lang="en-US" altLang="en-US" sz="4000" smtClean="0"/>
              <a:t>Unlimited Funds versus </a:t>
            </a:r>
            <a:br>
              <a:rPr lang="en-US" altLang="en-US" sz="4000" smtClean="0"/>
            </a:br>
            <a:r>
              <a:rPr lang="en-US" altLang="en-US" sz="4000" smtClean="0"/>
              <a:t>Capital Rationing</a:t>
            </a:r>
          </a:p>
        </p:txBody>
      </p:sp>
      <p:sp>
        <p:nvSpPr>
          <p:cNvPr id="11267" name="Rectangle 8"/>
          <p:cNvSpPr>
            <a:spLocks noGrp="1" noChangeArrowheads="1"/>
          </p:cNvSpPr>
          <p:nvPr>
            <p:ph type="body" idx="1"/>
          </p:nvPr>
        </p:nvSpPr>
        <p:spPr/>
        <p:txBody>
          <a:bodyPr/>
          <a:lstStyle/>
          <a:p>
            <a:r>
              <a:rPr lang="en-US" altLang="en-US" sz="2400" smtClean="0"/>
              <a:t>If the firm has unlimited funds for making investments, then all independent projects that provide returns </a:t>
            </a:r>
            <a:br>
              <a:rPr lang="en-US" altLang="en-US" sz="2400" smtClean="0"/>
            </a:br>
            <a:r>
              <a:rPr lang="en-US" altLang="en-US" sz="2400" smtClean="0"/>
              <a:t>greater than some specified level can be accepted </a:t>
            </a:r>
            <a:br>
              <a:rPr lang="en-US" altLang="en-US" sz="2400" smtClean="0"/>
            </a:br>
            <a:r>
              <a:rPr lang="en-US" altLang="en-US" sz="2400" smtClean="0"/>
              <a:t>and implemented.</a:t>
            </a:r>
          </a:p>
          <a:p>
            <a:r>
              <a:rPr lang="en-US" altLang="en-US" sz="2400" smtClean="0"/>
              <a:t>However, in most cases firms face capital rationing restrictions since they only have a given amount </a:t>
            </a:r>
            <a:br>
              <a:rPr lang="en-US" altLang="en-US" sz="2400" smtClean="0"/>
            </a:br>
            <a:r>
              <a:rPr lang="en-US" altLang="en-US" sz="2400" smtClean="0"/>
              <a:t>of funds to invest in potential investment projects </a:t>
            </a:r>
            <a:br>
              <a:rPr lang="en-US" altLang="en-US" sz="2400" smtClean="0"/>
            </a:br>
            <a:r>
              <a:rPr lang="en-US" altLang="en-US" sz="2400" smtClean="0"/>
              <a:t>at any given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normAutofit fontScale="90000"/>
          </a:bodyPr>
          <a:lstStyle/>
          <a:p>
            <a:r>
              <a:rPr lang="en-US" altLang="en-US" sz="4000" smtClean="0"/>
              <a:t>Accept-Reject versus </a:t>
            </a:r>
            <a:br>
              <a:rPr lang="en-US" altLang="en-US" sz="4000" smtClean="0"/>
            </a:br>
            <a:r>
              <a:rPr lang="en-US" altLang="en-US" sz="4000" smtClean="0"/>
              <a:t>Ranking Approaches</a:t>
            </a:r>
            <a:endParaRPr lang="en-US" altLang="en-US" smtClean="0"/>
          </a:p>
        </p:txBody>
      </p:sp>
      <p:sp>
        <p:nvSpPr>
          <p:cNvPr id="12291" name="Rectangle 7"/>
          <p:cNvSpPr>
            <a:spLocks noGrp="1" noChangeArrowheads="1"/>
          </p:cNvSpPr>
          <p:nvPr>
            <p:ph type="body" idx="1"/>
          </p:nvPr>
        </p:nvSpPr>
        <p:spPr/>
        <p:txBody>
          <a:bodyPr>
            <a:normAutofit lnSpcReduction="10000"/>
          </a:bodyPr>
          <a:lstStyle/>
          <a:p>
            <a:r>
              <a:rPr lang="en-US" altLang="en-US" smtClean="0"/>
              <a:t>Two basic approaches to capital budgeting decisions are available.</a:t>
            </a:r>
          </a:p>
          <a:p>
            <a:pPr lvl="1"/>
            <a:r>
              <a:rPr lang="en-US" altLang="en-US" smtClean="0"/>
              <a:t>The </a:t>
            </a:r>
            <a:r>
              <a:rPr lang="en-US" altLang="en-US" smtClean="0">
                <a:solidFill>
                  <a:srgbClr val="0089CA"/>
                </a:solidFill>
              </a:rPr>
              <a:t>accept-reject approach</a:t>
            </a:r>
            <a:r>
              <a:rPr lang="en-US" altLang="en-US" smtClean="0"/>
              <a:t> involves evaluating capital expenditure proposals to determine whether they meet the firm’s minimum acceptance criterion.</a:t>
            </a:r>
          </a:p>
          <a:p>
            <a:pPr lvl="1"/>
            <a:r>
              <a:rPr lang="en-US" altLang="en-US" smtClean="0"/>
              <a:t>The </a:t>
            </a:r>
            <a:r>
              <a:rPr lang="en-US" altLang="en-US" smtClean="0">
                <a:solidFill>
                  <a:srgbClr val="0089CA"/>
                </a:solidFill>
              </a:rPr>
              <a:t>ranking approach</a:t>
            </a:r>
            <a:r>
              <a:rPr lang="en-US" altLang="en-US" smtClean="0"/>
              <a:t> involves ranking projects </a:t>
            </a:r>
            <a:br>
              <a:rPr lang="en-US" altLang="en-US" smtClean="0"/>
            </a:br>
            <a:r>
              <a:rPr lang="en-US" altLang="en-US" smtClean="0"/>
              <a:t>on the basis of some predetermined measure, </a:t>
            </a:r>
            <a:br>
              <a:rPr lang="en-US" altLang="en-US" smtClean="0"/>
            </a:br>
            <a:r>
              <a:rPr lang="en-US" altLang="en-US" smtClean="0"/>
              <a:t>such as the rate of return.</a:t>
            </a:r>
          </a:p>
          <a:p>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normAutofit fontScale="90000"/>
          </a:bodyPr>
          <a:lstStyle/>
          <a:p>
            <a:r>
              <a:rPr lang="en-US" altLang="en-US" sz="3600" smtClean="0"/>
              <a:t>Conventional versus Nonconventional Cash Flow Patterns</a:t>
            </a:r>
            <a:endParaRPr lang="en-US" altLang="en-US" smtClean="0"/>
          </a:p>
        </p:txBody>
      </p:sp>
      <p:sp>
        <p:nvSpPr>
          <p:cNvPr id="13315" name="Rectangle 7"/>
          <p:cNvSpPr>
            <a:spLocks noGrp="1" noChangeArrowheads="1"/>
          </p:cNvSpPr>
          <p:nvPr>
            <p:ph type="body" idx="1"/>
          </p:nvPr>
        </p:nvSpPr>
        <p:spPr/>
        <p:txBody>
          <a:bodyPr/>
          <a:lstStyle/>
          <a:p>
            <a:r>
              <a:rPr lang="en-US" altLang="en-US" sz="2400" smtClean="0"/>
              <a:t>A </a:t>
            </a:r>
            <a:r>
              <a:rPr lang="en-US" altLang="en-US" sz="2400" smtClean="0">
                <a:solidFill>
                  <a:srgbClr val="0089CA"/>
                </a:solidFill>
              </a:rPr>
              <a:t>conventional cash flow pattern</a:t>
            </a:r>
            <a:r>
              <a:rPr lang="en-US" altLang="en-US" sz="2400" smtClean="0"/>
              <a:t> consists of an initial outflow followed only by a series of inflows as shown </a:t>
            </a:r>
            <a:br>
              <a:rPr lang="en-US" altLang="en-US" sz="2400" smtClean="0"/>
            </a:br>
            <a:r>
              <a:rPr lang="en-US" altLang="en-US" sz="2400" smtClean="0"/>
              <a:t>in Figure 10.1.</a:t>
            </a:r>
          </a:p>
          <a:p>
            <a:r>
              <a:rPr lang="en-US" altLang="en-US" sz="2400" smtClean="0"/>
              <a:t>A </a:t>
            </a:r>
            <a:r>
              <a:rPr lang="en-US" altLang="en-US" sz="2400" smtClean="0">
                <a:solidFill>
                  <a:srgbClr val="0089CA"/>
                </a:solidFill>
              </a:rPr>
              <a:t>nonconventional cash flow pattern</a:t>
            </a:r>
            <a:r>
              <a:rPr lang="en-US" altLang="en-US" sz="2400" smtClean="0"/>
              <a:t> is one in which </a:t>
            </a:r>
            <a:br>
              <a:rPr lang="en-US" altLang="en-US" sz="2400" smtClean="0"/>
            </a:br>
            <a:r>
              <a:rPr lang="en-US" altLang="en-US" sz="2400" smtClean="0"/>
              <a:t>an initial outflow is followed by a series of inflows </a:t>
            </a:r>
            <a:br>
              <a:rPr lang="en-US" altLang="en-US" sz="2400" smtClean="0"/>
            </a:br>
            <a:r>
              <a:rPr lang="en-US" altLang="en-US" sz="2400" smtClean="0"/>
              <a:t>and outflows as shown in Figure 10.2.</a:t>
            </a:r>
          </a:p>
          <a:p>
            <a:r>
              <a:rPr lang="en-US" altLang="en-US" sz="2400" smtClean="0"/>
              <a:t>Difficulties often arise in evaluating projects </a:t>
            </a:r>
            <a:br>
              <a:rPr lang="en-US" altLang="en-US" sz="2400" smtClean="0"/>
            </a:br>
            <a:r>
              <a:rPr lang="en-US" altLang="en-US" sz="2400" smtClean="0"/>
              <a:t>with nonconventional cash flow patterns; we will limit </a:t>
            </a:r>
            <a:br>
              <a:rPr lang="en-US" altLang="en-US" sz="2400" smtClean="0"/>
            </a:br>
            <a:r>
              <a:rPr lang="en-US" altLang="en-US" sz="2400" smtClean="0"/>
              <a:t>our discussion in this book to conventional projects.</a:t>
            </a:r>
          </a:p>
          <a:p>
            <a:endParaRPr lang="en-US" altLang="en-US" sz="2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p:txBody>
          <a:bodyPr>
            <a:normAutofit fontScale="90000"/>
          </a:bodyPr>
          <a:lstStyle/>
          <a:p>
            <a:r>
              <a:rPr lang="en-US" altLang="en-US" sz="3600" smtClean="0"/>
              <a:t>Conventional versus Nonconventional Cash Flow Patterns</a:t>
            </a:r>
            <a:endParaRPr lang="en-US" altLang="en-US" smtClean="0"/>
          </a:p>
        </p:txBody>
      </p:sp>
      <p:sp>
        <p:nvSpPr>
          <p:cNvPr id="14339" name="Text Box 5"/>
          <p:cNvSpPr txBox="1">
            <a:spLocks noChangeArrowheads="1"/>
          </p:cNvSpPr>
          <p:nvPr/>
        </p:nvSpPr>
        <p:spPr bwMode="auto">
          <a:xfrm>
            <a:off x="3581400" y="6384925"/>
            <a:ext cx="26527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Figures 10.1 and 10.2</a:t>
            </a:r>
          </a:p>
        </p:txBody>
      </p:sp>
      <p:pic>
        <p:nvPicPr>
          <p:cNvPr id="14340" name="Picture 8"/>
          <p:cNvPicPr>
            <a:picLocks noChangeArrowheads="1"/>
          </p:cNvPicPr>
          <p:nvPr/>
        </p:nvPicPr>
        <p:blipFill>
          <a:blip r:embed="rId2"/>
          <a:srcRect/>
          <a:stretch>
            <a:fillRect/>
          </a:stretch>
        </p:blipFill>
        <p:spPr bwMode="auto">
          <a:xfrm>
            <a:off x="2006600" y="1612900"/>
            <a:ext cx="5130800" cy="2546350"/>
          </a:xfrm>
          <a:prstGeom prst="rect">
            <a:avLst/>
          </a:prstGeom>
          <a:noFill/>
          <a:ln w="12700">
            <a:noFill/>
            <a:miter lim="800000"/>
            <a:headEnd/>
            <a:tailEnd/>
          </a:ln>
        </p:spPr>
      </p:pic>
      <p:pic>
        <p:nvPicPr>
          <p:cNvPr id="14341" name="Picture 9"/>
          <p:cNvPicPr>
            <a:picLocks noChangeArrowheads="1"/>
          </p:cNvPicPr>
          <p:nvPr/>
        </p:nvPicPr>
        <p:blipFill>
          <a:blip r:embed="rId3"/>
          <a:srcRect/>
          <a:stretch>
            <a:fillRect/>
          </a:stretch>
        </p:blipFill>
        <p:spPr bwMode="auto">
          <a:xfrm>
            <a:off x="2058988" y="4191000"/>
            <a:ext cx="5024437" cy="2124075"/>
          </a:xfrm>
          <a:prstGeom prst="rect">
            <a:avLst/>
          </a:prstGeom>
          <a:noFill/>
          <a:ln w="12700">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p:txBody>
          <a:bodyPr/>
          <a:lstStyle/>
          <a:p>
            <a:r>
              <a:rPr lang="en-US" altLang="en-US" smtClean="0"/>
              <a:t>The Relevant Cash Flows</a:t>
            </a:r>
          </a:p>
        </p:txBody>
      </p:sp>
      <p:sp>
        <p:nvSpPr>
          <p:cNvPr id="943112" name="Rectangle 8"/>
          <p:cNvSpPr>
            <a:spLocks noGrp="1" noChangeArrowheads="1"/>
          </p:cNvSpPr>
          <p:nvPr>
            <p:ph type="body" idx="1"/>
          </p:nvPr>
        </p:nvSpPr>
        <p:spPr/>
        <p:txBody>
          <a:bodyPr/>
          <a:lstStyle/>
          <a:p>
            <a:r>
              <a:rPr lang="en-US" altLang="en-US" sz="2400" smtClean="0">
                <a:solidFill>
                  <a:srgbClr val="0089CA"/>
                </a:solidFill>
              </a:rPr>
              <a:t>Incremental Cash Flows</a:t>
            </a:r>
            <a:endParaRPr lang="en-US" altLang="en-US" smtClean="0"/>
          </a:p>
          <a:p>
            <a:pPr lvl="1"/>
            <a:r>
              <a:rPr lang="en-US" altLang="en-US" sz="2000" smtClean="0"/>
              <a:t>Only cash flows associated with the investment.</a:t>
            </a:r>
          </a:p>
          <a:p>
            <a:pPr lvl="1"/>
            <a:r>
              <a:rPr lang="en-US" altLang="en-US" sz="2000" smtClean="0"/>
              <a:t>Effects on the firm’s other investments (both positive </a:t>
            </a:r>
            <a:br>
              <a:rPr lang="en-US" altLang="en-US" sz="2000" smtClean="0"/>
            </a:br>
            <a:r>
              <a:rPr lang="en-US" altLang="en-US" sz="2000" smtClean="0"/>
              <a:t>and negative) must also be considered.</a:t>
            </a:r>
          </a:p>
          <a:p>
            <a:r>
              <a:rPr lang="en-US" altLang="en-US" sz="2400" smtClean="0"/>
              <a:t>For example, if a day-care center decides to open another facility, the impact of customers who decide </a:t>
            </a:r>
            <a:br>
              <a:rPr lang="en-US" altLang="en-US" sz="2400" smtClean="0"/>
            </a:br>
            <a:r>
              <a:rPr lang="en-US" altLang="en-US" sz="2400" smtClean="0"/>
              <a:t>to move from one facility to the new facility must </a:t>
            </a:r>
            <a:br>
              <a:rPr lang="en-US" altLang="en-US" sz="2400" smtClean="0"/>
            </a:br>
            <a:r>
              <a:rPr lang="en-US" altLang="en-US" sz="2400" smtClean="0"/>
              <a:t>be considered.</a:t>
            </a:r>
            <a:endParaRPr lang="en-US" altLang="en-US" smtClean="0"/>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3112">
                                            <p:txEl>
                                              <p:pRg st="0" end="0"/>
                                            </p:txEl>
                                          </p:spTgt>
                                        </p:tgtEl>
                                        <p:attrNameLst>
                                          <p:attrName>style.visibility</p:attrName>
                                        </p:attrNameLst>
                                      </p:cBhvr>
                                      <p:to>
                                        <p:strVal val="visible"/>
                                      </p:to>
                                    </p:set>
                                    <p:animEffect transition="in" filter="wipe(left)">
                                      <p:cBhvr>
                                        <p:cTn id="7" dur="500"/>
                                        <p:tgtEl>
                                          <p:spTgt spid="943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3112">
                                            <p:txEl>
                                              <p:pRg st="1" end="1"/>
                                            </p:txEl>
                                          </p:spTgt>
                                        </p:tgtEl>
                                        <p:attrNameLst>
                                          <p:attrName>style.visibility</p:attrName>
                                        </p:attrNameLst>
                                      </p:cBhvr>
                                      <p:to>
                                        <p:strVal val="visible"/>
                                      </p:to>
                                    </p:set>
                                    <p:animEffect transition="in" filter="wipe(left)">
                                      <p:cBhvr>
                                        <p:cTn id="12" dur="500"/>
                                        <p:tgtEl>
                                          <p:spTgt spid="943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3112">
                                            <p:txEl>
                                              <p:pRg st="2" end="2"/>
                                            </p:txEl>
                                          </p:spTgt>
                                        </p:tgtEl>
                                        <p:attrNameLst>
                                          <p:attrName>style.visibility</p:attrName>
                                        </p:attrNameLst>
                                      </p:cBhvr>
                                      <p:to>
                                        <p:strVal val="visible"/>
                                      </p:to>
                                    </p:set>
                                    <p:animEffect transition="in" filter="wipe(left)">
                                      <p:cBhvr>
                                        <p:cTn id="17" dur="500"/>
                                        <p:tgtEl>
                                          <p:spTgt spid="943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3112">
                                            <p:txEl>
                                              <p:pRg st="3" end="3"/>
                                            </p:txEl>
                                          </p:spTgt>
                                        </p:tgtEl>
                                        <p:attrNameLst>
                                          <p:attrName>style.visibility</p:attrName>
                                        </p:attrNameLst>
                                      </p:cBhvr>
                                      <p:to>
                                        <p:strVal val="visible"/>
                                      </p:to>
                                    </p:set>
                                    <p:animEffect transition="in" filter="wipe(left)">
                                      <p:cBhvr>
                                        <p:cTn id="22" dur="500"/>
                                        <p:tgtEl>
                                          <p:spTgt spid="9431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2"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p:txBody>
          <a:bodyPr/>
          <a:lstStyle/>
          <a:p>
            <a:r>
              <a:rPr lang="en-US" altLang="en-US" smtClean="0"/>
              <a:t>The Relevant Cash Flows</a:t>
            </a:r>
          </a:p>
        </p:txBody>
      </p:sp>
      <p:sp>
        <p:nvSpPr>
          <p:cNvPr id="944136" name="Rectangle 8"/>
          <p:cNvSpPr>
            <a:spLocks noGrp="1" noChangeArrowheads="1"/>
          </p:cNvSpPr>
          <p:nvPr>
            <p:ph type="body" idx="1"/>
          </p:nvPr>
        </p:nvSpPr>
        <p:spPr/>
        <p:txBody>
          <a:bodyPr/>
          <a:lstStyle/>
          <a:p>
            <a:r>
              <a:rPr lang="en-US" altLang="en-US" sz="2400" smtClean="0">
                <a:solidFill>
                  <a:srgbClr val="0089CA"/>
                </a:solidFill>
              </a:rPr>
              <a:t>Incremental Cash Flows</a:t>
            </a:r>
            <a:endParaRPr lang="en-US" altLang="en-US" sz="2400" smtClean="0"/>
          </a:p>
          <a:p>
            <a:pPr lvl="1"/>
            <a:r>
              <a:rPr lang="en-US" altLang="en-US" sz="2000" smtClean="0"/>
              <a:t>Only cash flows associated with the investment.</a:t>
            </a:r>
          </a:p>
          <a:p>
            <a:pPr lvl="1"/>
            <a:r>
              <a:rPr lang="en-US" altLang="en-US" sz="2000" smtClean="0"/>
              <a:t>Effects on the firms other investments (both positive </a:t>
            </a:r>
            <a:br>
              <a:rPr lang="en-US" altLang="en-US" sz="2000" smtClean="0"/>
            </a:br>
            <a:r>
              <a:rPr lang="en-US" altLang="en-US" sz="2000" smtClean="0"/>
              <a:t>and negative) must also be considered.</a:t>
            </a:r>
          </a:p>
          <a:p>
            <a:r>
              <a:rPr lang="en-US" altLang="en-US" sz="2400" smtClean="0"/>
              <a:t>Note that cash outlays already made (sunk costs) </a:t>
            </a:r>
            <a:br>
              <a:rPr lang="en-US" altLang="en-US" sz="2400" smtClean="0"/>
            </a:br>
            <a:r>
              <a:rPr lang="en-US" altLang="en-US" sz="2400" smtClean="0"/>
              <a:t>are </a:t>
            </a:r>
            <a:r>
              <a:rPr lang="en-US" altLang="en-US" sz="2400" i="1" smtClean="0"/>
              <a:t>irrelevant</a:t>
            </a:r>
            <a:r>
              <a:rPr lang="en-US" altLang="en-US" sz="2400" smtClean="0"/>
              <a:t> to the decision process.</a:t>
            </a:r>
          </a:p>
          <a:p>
            <a:r>
              <a:rPr lang="en-US" altLang="en-US" sz="2400" smtClean="0"/>
              <a:t>However, opportunity costs, which are cash flows </a:t>
            </a:r>
            <a:br>
              <a:rPr lang="en-US" altLang="en-US" sz="2400" smtClean="0"/>
            </a:br>
            <a:r>
              <a:rPr lang="en-US" altLang="en-US" sz="2400" smtClean="0"/>
              <a:t>that could be realized from the best alternative use </a:t>
            </a:r>
            <a:br>
              <a:rPr lang="en-US" altLang="en-US" sz="2400" smtClean="0"/>
            </a:br>
            <a:r>
              <a:rPr lang="en-US" altLang="en-US" sz="2400" smtClean="0"/>
              <a:t>of the asset, are </a:t>
            </a:r>
            <a:r>
              <a:rPr lang="en-US" altLang="en-US" sz="2400" i="1" smtClean="0"/>
              <a:t>relevant</a:t>
            </a:r>
            <a:r>
              <a:rPr lang="en-US" altLang="en-US" sz="2400" smtClean="0"/>
              <a:t>.</a:t>
            </a:r>
            <a:endParaRPr lang="en-US" altLang="en-US" smtClean="0"/>
          </a:p>
          <a:p>
            <a:pPr lvl="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4136">
                                            <p:txEl>
                                              <p:pRg st="0" end="0"/>
                                            </p:txEl>
                                          </p:spTgt>
                                        </p:tgtEl>
                                        <p:attrNameLst>
                                          <p:attrName>style.visibility</p:attrName>
                                        </p:attrNameLst>
                                      </p:cBhvr>
                                      <p:to>
                                        <p:strVal val="visible"/>
                                      </p:to>
                                    </p:set>
                                    <p:animEffect transition="in" filter="wipe(left)">
                                      <p:cBhvr>
                                        <p:cTn id="7" dur="500"/>
                                        <p:tgtEl>
                                          <p:spTgt spid="944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4136">
                                            <p:txEl>
                                              <p:pRg st="1" end="1"/>
                                            </p:txEl>
                                          </p:spTgt>
                                        </p:tgtEl>
                                        <p:attrNameLst>
                                          <p:attrName>style.visibility</p:attrName>
                                        </p:attrNameLst>
                                      </p:cBhvr>
                                      <p:to>
                                        <p:strVal val="visible"/>
                                      </p:to>
                                    </p:set>
                                    <p:animEffect transition="in" filter="wipe(left)">
                                      <p:cBhvr>
                                        <p:cTn id="12" dur="500"/>
                                        <p:tgtEl>
                                          <p:spTgt spid="9441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4136">
                                            <p:txEl>
                                              <p:pRg st="2" end="2"/>
                                            </p:txEl>
                                          </p:spTgt>
                                        </p:tgtEl>
                                        <p:attrNameLst>
                                          <p:attrName>style.visibility</p:attrName>
                                        </p:attrNameLst>
                                      </p:cBhvr>
                                      <p:to>
                                        <p:strVal val="visible"/>
                                      </p:to>
                                    </p:set>
                                    <p:animEffect transition="in" filter="wipe(left)">
                                      <p:cBhvr>
                                        <p:cTn id="17" dur="500"/>
                                        <p:tgtEl>
                                          <p:spTgt spid="9441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4136">
                                            <p:txEl>
                                              <p:pRg st="3" end="3"/>
                                            </p:txEl>
                                          </p:spTgt>
                                        </p:tgtEl>
                                        <p:attrNameLst>
                                          <p:attrName>style.visibility</p:attrName>
                                        </p:attrNameLst>
                                      </p:cBhvr>
                                      <p:to>
                                        <p:strVal val="visible"/>
                                      </p:to>
                                    </p:set>
                                    <p:animEffect transition="in" filter="wipe(left)">
                                      <p:cBhvr>
                                        <p:cTn id="22" dur="500"/>
                                        <p:tgtEl>
                                          <p:spTgt spid="9441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4136">
                                            <p:txEl>
                                              <p:pRg st="4" end="4"/>
                                            </p:txEl>
                                          </p:spTgt>
                                        </p:tgtEl>
                                        <p:attrNameLst>
                                          <p:attrName>style.visibility</p:attrName>
                                        </p:attrNameLst>
                                      </p:cBhvr>
                                      <p:to>
                                        <p:strVal val="visible"/>
                                      </p:to>
                                    </p:set>
                                    <p:animEffect transition="in" filter="wipe(left)">
                                      <p:cBhvr>
                                        <p:cTn id="27" dur="500"/>
                                        <p:tgtEl>
                                          <p:spTgt spid="9441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6"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US" altLang="en-US" smtClean="0"/>
              <a:t>The Relevant Cash Flows</a:t>
            </a:r>
          </a:p>
        </p:txBody>
      </p:sp>
      <p:sp>
        <p:nvSpPr>
          <p:cNvPr id="1005573" name="Rectangle 5"/>
          <p:cNvSpPr>
            <a:spLocks noGrp="1" noChangeArrowheads="1"/>
          </p:cNvSpPr>
          <p:nvPr>
            <p:ph type="body" idx="1"/>
          </p:nvPr>
        </p:nvSpPr>
        <p:spPr/>
        <p:txBody>
          <a:bodyPr/>
          <a:lstStyle/>
          <a:p>
            <a:r>
              <a:rPr lang="en-US" altLang="en-US" sz="2400" smtClean="0">
                <a:solidFill>
                  <a:srgbClr val="0089CA"/>
                </a:solidFill>
              </a:rPr>
              <a:t>Incremental Cash Flows</a:t>
            </a:r>
            <a:endParaRPr lang="en-US" altLang="en-US" sz="2400" smtClean="0"/>
          </a:p>
          <a:p>
            <a:pPr lvl="1"/>
            <a:r>
              <a:rPr lang="en-US" altLang="en-US" sz="2000" smtClean="0"/>
              <a:t>Only cash flows associated with the investment.</a:t>
            </a:r>
          </a:p>
          <a:p>
            <a:pPr lvl="1"/>
            <a:r>
              <a:rPr lang="en-US" altLang="en-US" sz="2000" smtClean="0"/>
              <a:t>Effects on the firms other investments (both positive </a:t>
            </a:r>
            <a:br>
              <a:rPr lang="en-US" altLang="en-US" sz="2000" smtClean="0"/>
            </a:br>
            <a:r>
              <a:rPr lang="en-US" altLang="en-US" sz="2000" smtClean="0"/>
              <a:t>and negative) must also be considered.</a:t>
            </a:r>
          </a:p>
          <a:p>
            <a:r>
              <a:rPr lang="en-US" altLang="en-US" sz="2400" smtClean="0"/>
              <a:t>Estimating incremental cash flows is relatively straightforward in the case of expansion projects, </a:t>
            </a:r>
            <a:br>
              <a:rPr lang="en-US" altLang="en-US" sz="2400" smtClean="0"/>
            </a:br>
            <a:r>
              <a:rPr lang="en-US" altLang="en-US" sz="2400" smtClean="0"/>
              <a:t>but not so in the case of replacement projects.</a:t>
            </a:r>
          </a:p>
          <a:p>
            <a:r>
              <a:rPr lang="en-US" altLang="en-US" sz="2400" smtClean="0"/>
              <a:t>With replacement projects, incremental cash flows </a:t>
            </a:r>
            <a:br>
              <a:rPr lang="en-US" altLang="en-US" sz="2400" smtClean="0"/>
            </a:br>
            <a:r>
              <a:rPr lang="en-US" altLang="en-US" sz="2400" smtClean="0"/>
              <a:t>must be computed by subtracting existing project cash flows from those expected from the new project.</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5573">
                                            <p:txEl>
                                              <p:pRg st="0" end="0"/>
                                            </p:txEl>
                                          </p:spTgt>
                                        </p:tgtEl>
                                        <p:attrNameLst>
                                          <p:attrName>style.visibility</p:attrName>
                                        </p:attrNameLst>
                                      </p:cBhvr>
                                      <p:to>
                                        <p:strVal val="visible"/>
                                      </p:to>
                                    </p:set>
                                    <p:animEffect transition="in" filter="wipe(left)">
                                      <p:cBhvr>
                                        <p:cTn id="7" dur="500"/>
                                        <p:tgtEl>
                                          <p:spTgt spid="10055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5573">
                                            <p:txEl>
                                              <p:pRg st="1" end="1"/>
                                            </p:txEl>
                                          </p:spTgt>
                                        </p:tgtEl>
                                        <p:attrNameLst>
                                          <p:attrName>style.visibility</p:attrName>
                                        </p:attrNameLst>
                                      </p:cBhvr>
                                      <p:to>
                                        <p:strVal val="visible"/>
                                      </p:to>
                                    </p:set>
                                    <p:animEffect transition="in" filter="wipe(left)">
                                      <p:cBhvr>
                                        <p:cTn id="12" dur="500"/>
                                        <p:tgtEl>
                                          <p:spTgt spid="10055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5573">
                                            <p:txEl>
                                              <p:pRg st="2" end="2"/>
                                            </p:txEl>
                                          </p:spTgt>
                                        </p:tgtEl>
                                        <p:attrNameLst>
                                          <p:attrName>style.visibility</p:attrName>
                                        </p:attrNameLst>
                                      </p:cBhvr>
                                      <p:to>
                                        <p:strVal val="visible"/>
                                      </p:to>
                                    </p:set>
                                    <p:animEffect transition="in" filter="wipe(left)">
                                      <p:cBhvr>
                                        <p:cTn id="17" dur="500"/>
                                        <p:tgtEl>
                                          <p:spTgt spid="10055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5573">
                                            <p:txEl>
                                              <p:pRg st="3" end="3"/>
                                            </p:txEl>
                                          </p:spTgt>
                                        </p:tgtEl>
                                        <p:attrNameLst>
                                          <p:attrName>style.visibility</p:attrName>
                                        </p:attrNameLst>
                                      </p:cBhvr>
                                      <p:to>
                                        <p:strVal val="visible"/>
                                      </p:to>
                                    </p:set>
                                    <p:animEffect transition="in" filter="wipe(left)">
                                      <p:cBhvr>
                                        <p:cTn id="22" dur="500"/>
                                        <p:tgtEl>
                                          <p:spTgt spid="10055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5573">
                                            <p:txEl>
                                              <p:pRg st="4" end="4"/>
                                            </p:txEl>
                                          </p:spTgt>
                                        </p:tgtEl>
                                        <p:attrNameLst>
                                          <p:attrName>style.visibility</p:attrName>
                                        </p:attrNameLst>
                                      </p:cBhvr>
                                      <p:to>
                                        <p:strVal val="visible"/>
                                      </p:to>
                                    </p:set>
                                    <p:animEffect transition="in" filter="wipe(left)">
                                      <p:cBhvr>
                                        <p:cTn id="27" dur="500"/>
                                        <p:tgtEl>
                                          <p:spTgt spid="10055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3"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p:txBody>
          <a:bodyPr/>
          <a:lstStyle/>
          <a:p>
            <a:r>
              <a:rPr lang="en-US" altLang="en-US" smtClean="0"/>
              <a:t>The Relevant Cash Flows</a:t>
            </a:r>
          </a:p>
        </p:txBody>
      </p:sp>
      <p:sp>
        <p:nvSpPr>
          <p:cNvPr id="18435" name="Text Box 4"/>
          <p:cNvSpPr txBox="1">
            <a:spLocks noChangeArrowheads="1"/>
          </p:cNvSpPr>
          <p:nvPr/>
        </p:nvSpPr>
        <p:spPr bwMode="auto">
          <a:xfrm>
            <a:off x="3581400" y="6384925"/>
            <a:ext cx="1468438"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10.4</a:t>
            </a:r>
          </a:p>
        </p:txBody>
      </p:sp>
      <p:pic>
        <p:nvPicPr>
          <p:cNvPr id="18436" name="Picture 6"/>
          <p:cNvPicPr>
            <a:picLocks noChangeArrowheads="1"/>
          </p:cNvPicPr>
          <p:nvPr/>
        </p:nvPicPr>
        <p:blipFill>
          <a:blip r:embed="rId2"/>
          <a:srcRect/>
          <a:stretch>
            <a:fillRect/>
          </a:stretch>
        </p:blipFill>
        <p:spPr bwMode="auto">
          <a:xfrm>
            <a:off x="1031875" y="1663700"/>
            <a:ext cx="7080250" cy="4521200"/>
          </a:xfrm>
          <a:prstGeom prst="rect">
            <a:avLst/>
          </a:prstGeom>
          <a:noFill/>
          <a:ln w="12700">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smtClean="0"/>
              <a:t>Memahami dan memiliki wawasan tentang:</a:t>
            </a:r>
            <a:endParaRPr lang="en-US" dirty="0" smtClean="0"/>
          </a:p>
          <a:p>
            <a:pPr lvl="0"/>
            <a:r>
              <a:rPr lang="en-US" dirty="0" err="1" smtClean="0"/>
              <a:t>Perhitungan</a:t>
            </a:r>
            <a:r>
              <a:rPr lang="en-US" dirty="0" smtClean="0"/>
              <a:t> </a:t>
            </a:r>
            <a:r>
              <a:rPr lang="en-US" dirty="0" err="1" smtClean="0"/>
              <a:t>atas</a:t>
            </a:r>
            <a:r>
              <a:rPr lang="en-US" dirty="0" smtClean="0"/>
              <a:t> </a:t>
            </a:r>
            <a:r>
              <a:rPr lang="en-US" dirty="0" err="1" smtClean="0"/>
              <a:t>penganggaran</a:t>
            </a:r>
            <a:r>
              <a:rPr lang="en-US" dirty="0" smtClean="0"/>
              <a:t> modal</a:t>
            </a:r>
          </a:p>
          <a:p>
            <a:r>
              <a:rPr lang="en-US" dirty="0" err="1" smtClean="0"/>
              <a:t>Menganalisis</a:t>
            </a:r>
            <a:r>
              <a:rPr lang="en-US" dirty="0" smtClean="0"/>
              <a:t> </a:t>
            </a:r>
            <a:r>
              <a:rPr lang="en-US" dirty="0" err="1" smtClean="0"/>
              <a:t>biaya</a:t>
            </a:r>
            <a:r>
              <a:rPr lang="en-US" dirty="0" smtClean="0"/>
              <a:t> modal</a:t>
            </a:r>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The Relevant Cash Flows</a:t>
            </a:r>
          </a:p>
        </p:txBody>
      </p:sp>
      <p:sp>
        <p:nvSpPr>
          <p:cNvPr id="1007619" name="Rectangle 3"/>
          <p:cNvSpPr>
            <a:spLocks noGrp="1" noChangeArrowheads="1"/>
          </p:cNvSpPr>
          <p:nvPr>
            <p:ph type="body" idx="1"/>
          </p:nvPr>
        </p:nvSpPr>
        <p:spPr/>
        <p:txBody>
          <a:bodyPr/>
          <a:lstStyle/>
          <a:p>
            <a:r>
              <a:rPr lang="en-US" altLang="en-US" smtClean="0"/>
              <a:t>Examples of </a:t>
            </a:r>
            <a:r>
              <a:rPr lang="en-US" altLang="en-US" smtClean="0">
                <a:solidFill>
                  <a:srgbClr val="0089CA"/>
                </a:solidFill>
              </a:rPr>
              <a:t>relevant cash flows</a:t>
            </a:r>
            <a:r>
              <a:rPr lang="en-US" altLang="en-US" smtClean="0"/>
              <a:t>:</a:t>
            </a:r>
          </a:p>
          <a:p>
            <a:pPr lvl="1"/>
            <a:r>
              <a:rPr lang="en-US" altLang="en-US" smtClean="0"/>
              <a:t>Cash inflows, outflows, and opportunity costs</a:t>
            </a:r>
          </a:p>
          <a:p>
            <a:pPr lvl="1"/>
            <a:r>
              <a:rPr lang="en-US" altLang="en-US" smtClean="0"/>
              <a:t>Changes in working capital</a:t>
            </a:r>
          </a:p>
          <a:p>
            <a:pPr lvl="1"/>
            <a:r>
              <a:rPr lang="en-US" altLang="en-US" smtClean="0"/>
              <a:t>Installation, removal and training costs</a:t>
            </a:r>
          </a:p>
          <a:p>
            <a:pPr lvl="1"/>
            <a:r>
              <a:rPr lang="en-US" altLang="en-US" smtClean="0"/>
              <a:t>Terminal values</a:t>
            </a:r>
          </a:p>
          <a:p>
            <a:pPr lvl="1"/>
            <a:r>
              <a:rPr lang="en-US" altLang="en-US" smtClean="0"/>
              <a:t>Depreciation</a:t>
            </a:r>
          </a:p>
          <a:p>
            <a:pPr lvl="1"/>
            <a:r>
              <a:rPr lang="en-US" altLang="en-US" smtClean="0"/>
              <a:t>Existing asset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animEffect transition="in" filter="wipe(left)">
                                      <p:cBhvr>
                                        <p:cTn id="7" dur="500"/>
                                        <p:tgtEl>
                                          <p:spTgt spid="1007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7619">
                                            <p:txEl>
                                              <p:pRg st="1" end="1"/>
                                            </p:txEl>
                                          </p:spTgt>
                                        </p:tgtEl>
                                        <p:attrNameLst>
                                          <p:attrName>style.visibility</p:attrName>
                                        </p:attrNameLst>
                                      </p:cBhvr>
                                      <p:to>
                                        <p:strVal val="visible"/>
                                      </p:to>
                                    </p:set>
                                    <p:animEffect transition="in" filter="wipe(left)">
                                      <p:cBhvr>
                                        <p:cTn id="12" dur="500"/>
                                        <p:tgtEl>
                                          <p:spTgt spid="1007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7619">
                                            <p:txEl>
                                              <p:pRg st="2" end="2"/>
                                            </p:txEl>
                                          </p:spTgt>
                                        </p:tgtEl>
                                        <p:attrNameLst>
                                          <p:attrName>style.visibility</p:attrName>
                                        </p:attrNameLst>
                                      </p:cBhvr>
                                      <p:to>
                                        <p:strVal val="visible"/>
                                      </p:to>
                                    </p:set>
                                    <p:animEffect transition="in" filter="wipe(left)">
                                      <p:cBhvr>
                                        <p:cTn id="17" dur="500"/>
                                        <p:tgtEl>
                                          <p:spTgt spid="1007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7619">
                                            <p:txEl>
                                              <p:pRg st="3" end="3"/>
                                            </p:txEl>
                                          </p:spTgt>
                                        </p:tgtEl>
                                        <p:attrNameLst>
                                          <p:attrName>style.visibility</p:attrName>
                                        </p:attrNameLst>
                                      </p:cBhvr>
                                      <p:to>
                                        <p:strVal val="visible"/>
                                      </p:to>
                                    </p:set>
                                    <p:animEffect transition="in" filter="wipe(left)">
                                      <p:cBhvr>
                                        <p:cTn id="22" dur="500"/>
                                        <p:tgtEl>
                                          <p:spTgt spid="1007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7619">
                                            <p:txEl>
                                              <p:pRg st="4" end="4"/>
                                            </p:txEl>
                                          </p:spTgt>
                                        </p:tgtEl>
                                        <p:attrNameLst>
                                          <p:attrName>style.visibility</p:attrName>
                                        </p:attrNameLst>
                                      </p:cBhvr>
                                      <p:to>
                                        <p:strVal val="visible"/>
                                      </p:to>
                                    </p:set>
                                    <p:animEffect transition="in" filter="wipe(left)">
                                      <p:cBhvr>
                                        <p:cTn id="27" dur="500"/>
                                        <p:tgtEl>
                                          <p:spTgt spid="1007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07619">
                                            <p:txEl>
                                              <p:pRg st="5" end="5"/>
                                            </p:txEl>
                                          </p:spTgt>
                                        </p:tgtEl>
                                        <p:attrNameLst>
                                          <p:attrName>style.visibility</p:attrName>
                                        </p:attrNameLst>
                                      </p:cBhvr>
                                      <p:to>
                                        <p:strVal val="visible"/>
                                      </p:to>
                                    </p:set>
                                    <p:animEffect transition="in" filter="wipe(left)">
                                      <p:cBhvr>
                                        <p:cTn id="32" dur="500"/>
                                        <p:tgtEl>
                                          <p:spTgt spid="1007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07619">
                                            <p:txEl>
                                              <p:pRg st="6" end="6"/>
                                            </p:txEl>
                                          </p:spTgt>
                                        </p:tgtEl>
                                        <p:attrNameLst>
                                          <p:attrName>style.visibility</p:attrName>
                                        </p:attrNameLst>
                                      </p:cBhvr>
                                      <p:to>
                                        <p:strVal val="visible"/>
                                      </p:to>
                                    </p:set>
                                    <p:animEffect transition="in" filter="wipe(left)">
                                      <p:cBhvr>
                                        <p:cTn id="37" dur="500"/>
                                        <p:tgtEl>
                                          <p:spTgt spid="1007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19"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The Relevant Cash Flows</a:t>
            </a:r>
          </a:p>
        </p:txBody>
      </p:sp>
      <p:sp>
        <p:nvSpPr>
          <p:cNvPr id="1008643" name="Rectangle 3"/>
          <p:cNvSpPr>
            <a:spLocks noGrp="1" noChangeArrowheads="1"/>
          </p:cNvSpPr>
          <p:nvPr>
            <p:ph type="body" idx="1"/>
          </p:nvPr>
        </p:nvSpPr>
        <p:spPr/>
        <p:txBody>
          <a:bodyPr/>
          <a:lstStyle/>
          <a:p>
            <a:r>
              <a:rPr lang="en-US" altLang="en-US" smtClean="0"/>
              <a:t>Major Cash Flow Components:</a:t>
            </a:r>
          </a:p>
          <a:p>
            <a:pPr lvl="1"/>
            <a:r>
              <a:rPr lang="en-US" altLang="en-US" smtClean="0">
                <a:solidFill>
                  <a:srgbClr val="0089CA"/>
                </a:solidFill>
              </a:rPr>
              <a:t>Initial cash flows</a:t>
            </a:r>
            <a:r>
              <a:rPr lang="en-US" altLang="en-US" smtClean="0"/>
              <a:t> are cash flows resulting initially from the project. These are typically net negative outflows.</a:t>
            </a:r>
          </a:p>
          <a:p>
            <a:pPr lvl="1"/>
            <a:r>
              <a:rPr lang="en-US" altLang="en-US" smtClean="0">
                <a:solidFill>
                  <a:srgbClr val="0089CA"/>
                </a:solidFill>
              </a:rPr>
              <a:t>Operating cash flows</a:t>
            </a:r>
            <a:r>
              <a:rPr lang="en-US" altLang="en-US" smtClean="0"/>
              <a:t> are the cash flows generated </a:t>
            </a:r>
            <a:br>
              <a:rPr lang="en-US" altLang="en-US" smtClean="0"/>
            </a:br>
            <a:r>
              <a:rPr lang="en-US" altLang="en-US" smtClean="0"/>
              <a:t>by the project during its operation. These cash flows typically are net positive cash flows.</a:t>
            </a:r>
          </a:p>
          <a:p>
            <a:pPr lvl="1"/>
            <a:r>
              <a:rPr lang="en-US" altLang="en-US" smtClean="0">
                <a:solidFill>
                  <a:srgbClr val="0089CA"/>
                </a:solidFill>
              </a:rPr>
              <a:t>Terminal cash flows</a:t>
            </a:r>
            <a:r>
              <a:rPr lang="en-US" altLang="en-US" smtClean="0"/>
              <a:t> result from the disposition </a:t>
            </a:r>
            <a:br>
              <a:rPr lang="en-US" altLang="en-US" smtClean="0"/>
            </a:br>
            <a:r>
              <a:rPr lang="en-US" altLang="en-US" smtClean="0"/>
              <a:t>of the project. These are typically positive net </a:t>
            </a:r>
            <a:br>
              <a:rPr lang="en-US" altLang="en-US" smtClean="0"/>
            </a:br>
            <a:r>
              <a:rPr lang="en-US" altLang="en-US" smtClean="0"/>
              <a:t>cash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8643">
                                            <p:txEl>
                                              <p:pRg st="0" end="0"/>
                                            </p:txEl>
                                          </p:spTgt>
                                        </p:tgtEl>
                                        <p:attrNameLst>
                                          <p:attrName>style.visibility</p:attrName>
                                        </p:attrNameLst>
                                      </p:cBhvr>
                                      <p:to>
                                        <p:strVal val="visible"/>
                                      </p:to>
                                    </p:set>
                                    <p:animEffect transition="in" filter="wipe(left)">
                                      <p:cBhvr>
                                        <p:cTn id="7" dur="500"/>
                                        <p:tgtEl>
                                          <p:spTgt spid="100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8643">
                                            <p:txEl>
                                              <p:pRg st="1" end="1"/>
                                            </p:txEl>
                                          </p:spTgt>
                                        </p:tgtEl>
                                        <p:attrNameLst>
                                          <p:attrName>style.visibility</p:attrName>
                                        </p:attrNameLst>
                                      </p:cBhvr>
                                      <p:to>
                                        <p:strVal val="visible"/>
                                      </p:to>
                                    </p:set>
                                    <p:animEffect transition="in" filter="wipe(left)">
                                      <p:cBhvr>
                                        <p:cTn id="12" dur="500"/>
                                        <p:tgtEl>
                                          <p:spTgt spid="1008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8643">
                                            <p:txEl>
                                              <p:pRg st="2" end="2"/>
                                            </p:txEl>
                                          </p:spTgt>
                                        </p:tgtEl>
                                        <p:attrNameLst>
                                          <p:attrName>style.visibility</p:attrName>
                                        </p:attrNameLst>
                                      </p:cBhvr>
                                      <p:to>
                                        <p:strVal val="visible"/>
                                      </p:to>
                                    </p:set>
                                    <p:animEffect transition="in" filter="wipe(left)">
                                      <p:cBhvr>
                                        <p:cTn id="17" dur="500"/>
                                        <p:tgtEl>
                                          <p:spTgt spid="1008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8643">
                                            <p:txEl>
                                              <p:pRg st="3" end="3"/>
                                            </p:txEl>
                                          </p:spTgt>
                                        </p:tgtEl>
                                        <p:attrNameLst>
                                          <p:attrName>style.visibility</p:attrName>
                                        </p:attrNameLst>
                                      </p:cBhvr>
                                      <p:to>
                                        <p:strVal val="visible"/>
                                      </p:to>
                                    </p:set>
                                    <p:animEffect transition="in" filter="wipe(left)">
                                      <p:cBhvr>
                                        <p:cTn id="22" dur="500"/>
                                        <p:tgtEl>
                                          <p:spTgt spid="1008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r>
              <a:rPr lang="en-US" altLang="en-US" smtClean="0"/>
              <a:t>The Relevant Cash Flows</a:t>
            </a:r>
          </a:p>
        </p:txBody>
      </p:sp>
      <p:sp>
        <p:nvSpPr>
          <p:cNvPr id="21507" name="Text Box 4"/>
          <p:cNvSpPr txBox="1">
            <a:spLocks noChangeArrowheads="1"/>
          </p:cNvSpPr>
          <p:nvPr/>
        </p:nvSpPr>
        <p:spPr bwMode="auto">
          <a:xfrm>
            <a:off x="3581400" y="6384925"/>
            <a:ext cx="1468438"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10.3</a:t>
            </a:r>
          </a:p>
        </p:txBody>
      </p:sp>
      <p:pic>
        <p:nvPicPr>
          <p:cNvPr id="21508" name="Picture 6"/>
          <p:cNvPicPr>
            <a:picLocks noChangeArrowheads="1"/>
          </p:cNvPicPr>
          <p:nvPr/>
        </p:nvPicPr>
        <p:blipFill>
          <a:blip r:embed="rId2"/>
          <a:srcRect/>
          <a:stretch>
            <a:fillRect/>
          </a:stretch>
        </p:blipFill>
        <p:spPr bwMode="auto">
          <a:xfrm>
            <a:off x="1111250" y="1649413"/>
            <a:ext cx="6921500" cy="4727575"/>
          </a:xfrm>
          <a:prstGeom prst="rect">
            <a:avLst/>
          </a:prstGeom>
          <a:noFill/>
          <a:ln w="12700">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altLang="en-US" smtClean="0"/>
              <a:t>International Capital Budgeting</a:t>
            </a:r>
          </a:p>
        </p:txBody>
      </p:sp>
      <p:sp>
        <p:nvSpPr>
          <p:cNvPr id="22531" name="Rectangle 8"/>
          <p:cNvSpPr>
            <a:spLocks noGrp="1" noChangeArrowheads="1"/>
          </p:cNvSpPr>
          <p:nvPr>
            <p:ph type="body" idx="1"/>
          </p:nvPr>
        </p:nvSpPr>
        <p:spPr/>
        <p:txBody>
          <a:bodyPr/>
          <a:lstStyle/>
          <a:p>
            <a:r>
              <a:rPr lang="en-US" altLang="en-US" sz="2400" smtClean="0"/>
              <a:t>International capital budgeting analysis differs </a:t>
            </a:r>
            <a:br>
              <a:rPr lang="en-US" altLang="en-US" sz="2400" smtClean="0"/>
            </a:br>
            <a:r>
              <a:rPr lang="en-US" altLang="en-US" sz="2400" smtClean="0"/>
              <a:t>from purely domestic analysis because:</a:t>
            </a:r>
          </a:p>
          <a:p>
            <a:pPr lvl="1"/>
            <a:r>
              <a:rPr lang="en-US" altLang="en-US" sz="2000" smtClean="0"/>
              <a:t>Cash inflows and outflows occur in a foreign currency.</a:t>
            </a:r>
          </a:p>
          <a:p>
            <a:pPr lvl="1"/>
            <a:r>
              <a:rPr lang="en-US" altLang="en-US" sz="2000" smtClean="0"/>
              <a:t>Foreign investments potentially face significant political risks.</a:t>
            </a:r>
            <a:endParaRPr lang="en-US" altLang="en-US" smtClean="0"/>
          </a:p>
          <a:p>
            <a:r>
              <a:rPr lang="en-US" altLang="en-US" sz="2400" smtClean="0"/>
              <a:t>Despite these risks, the pace of foreign direct </a:t>
            </a:r>
            <a:br>
              <a:rPr lang="en-US" altLang="en-US" sz="2400" smtClean="0"/>
            </a:br>
            <a:r>
              <a:rPr lang="en-US" altLang="en-US" sz="2400" smtClean="0"/>
              <a:t>investment has accelerated significantly since </a:t>
            </a:r>
            <a:br>
              <a:rPr lang="en-US" altLang="en-US" sz="2400" smtClean="0"/>
            </a:br>
            <a:r>
              <a:rPr lang="en-US" altLang="en-US" sz="2400" smtClean="0"/>
              <a:t>the end of World War II.</a:t>
            </a:r>
            <a:endParaRPr lang="en-US" altLang="en-US" smtClean="0"/>
          </a:p>
          <a:p>
            <a:endParaRPr lang="en-US"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p:nvPr>
        </p:nvSpPr>
        <p:spPr/>
        <p:txBody>
          <a:bodyPr/>
          <a:lstStyle/>
          <a:p>
            <a:r>
              <a:rPr lang="en-US" altLang="en-US" smtClean="0"/>
              <a:t>Chapter Example</a:t>
            </a:r>
          </a:p>
        </p:txBody>
      </p:sp>
      <p:sp>
        <p:nvSpPr>
          <p:cNvPr id="23555" name="Rectangle 8"/>
          <p:cNvSpPr>
            <a:spLocks noGrp="1" noChangeArrowheads="1"/>
          </p:cNvSpPr>
          <p:nvPr>
            <p:ph type="body" idx="1"/>
          </p:nvPr>
        </p:nvSpPr>
        <p:spPr/>
        <p:txBody>
          <a:bodyPr/>
          <a:lstStyle/>
          <a:p>
            <a:pPr>
              <a:spcBef>
                <a:spcPct val="60000"/>
              </a:spcBef>
            </a:pPr>
            <a:r>
              <a:rPr lang="en-US" altLang="en-US" sz="2000" smtClean="0"/>
              <a:t>Morton Company, a large diversified manufacturer of electronics components, is trying to determine the initial investment required </a:t>
            </a:r>
            <a:br>
              <a:rPr lang="en-US" altLang="en-US" sz="2000" smtClean="0"/>
            </a:br>
            <a:r>
              <a:rPr lang="en-US" altLang="en-US" sz="2000" smtClean="0"/>
              <a:t>to replace an old machine with a new, more sophisticated model. The machine’s purchase price is $380,000 and an additional $20,000 will be needed to install it. </a:t>
            </a:r>
          </a:p>
          <a:p>
            <a:pPr>
              <a:spcBef>
                <a:spcPct val="60000"/>
              </a:spcBef>
            </a:pPr>
            <a:r>
              <a:rPr lang="en-US" altLang="en-US" sz="2000" smtClean="0"/>
              <a:t>It will be depreciated under the MACRS 5-year recovery period. </a:t>
            </a:r>
            <a:br>
              <a:rPr lang="en-US" altLang="en-US" sz="2000" smtClean="0"/>
            </a:br>
            <a:r>
              <a:rPr lang="en-US" altLang="en-US" sz="2000" smtClean="0"/>
              <a:t>The old machine was purchased 3 years ago at a cost of $240,000 and was also depreciated under the MACRS 5-year class rates.</a:t>
            </a:r>
          </a:p>
          <a:p>
            <a:pPr>
              <a:spcBef>
                <a:spcPct val="60000"/>
              </a:spcBef>
            </a:pPr>
            <a:r>
              <a:rPr lang="en-US" altLang="en-US" sz="2000" smtClean="0"/>
              <a:t>Morton has found a buyer willing to pay $280,000 for the present machine. Morton expects that a $35,000 increase in current assets and an $18,000 increase in current liabilities will be required </a:t>
            </a:r>
            <a:br>
              <a:rPr lang="en-US" altLang="en-US" sz="2000" smtClean="0"/>
            </a:br>
            <a:r>
              <a:rPr lang="en-US" altLang="en-US" sz="2000" smtClean="0"/>
              <a:t>to support the new machine. Morton is in the 40% tax bracket </a:t>
            </a:r>
            <a:br>
              <a:rPr lang="en-US" altLang="en-US" sz="2000" smtClean="0"/>
            </a:br>
            <a:r>
              <a:rPr lang="en-US" altLang="en-US" sz="2000" smtClean="0"/>
              <a:t>for both ordinary income and capital gains.</a:t>
            </a:r>
          </a:p>
          <a:p>
            <a:pPr>
              <a:spcBef>
                <a:spcPct val="60000"/>
              </a:spcBef>
            </a:pPr>
            <a:endParaRPr lang="en-US" altLang="en-US" sz="2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581400" y="6384925"/>
            <a:ext cx="138430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10.1</a:t>
            </a:r>
          </a:p>
        </p:txBody>
      </p:sp>
      <p:sp>
        <p:nvSpPr>
          <p:cNvPr id="24579" name="Rectangle 6"/>
          <p:cNvSpPr>
            <a:spLocks noGrp="1" noChangeArrowheads="1"/>
          </p:cNvSpPr>
          <p:nvPr>
            <p:ph type="title"/>
          </p:nvPr>
        </p:nvSpPr>
        <p:spPr/>
        <p:txBody>
          <a:bodyPr/>
          <a:lstStyle/>
          <a:p>
            <a:r>
              <a:rPr lang="en-US" altLang="en-US" smtClean="0"/>
              <a:t>Finding the Initial Investment</a:t>
            </a:r>
          </a:p>
        </p:txBody>
      </p:sp>
      <p:pic>
        <p:nvPicPr>
          <p:cNvPr id="24580" name="Picture 8"/>
          <p:cNvPicPr>
            <a:picLocks noChangeArrowheads="1"/>
          </p:cNvPicPr>
          <p:nvPr/>
        </p:nvPicPr>
        <p:blipFill>
          <a:blip r:embed="rId2"/>
          <a:srcRect/>
          <a:stretch>
            <a:fillRect/>
          </a:stretch>
        </p:blipFill>
        <p:spPr bwMode="auto">
          <a:xfrm>
            <a:off x="1158875" y="1682750"/>
            <a:ext cx="6824663" cy="4565650"/>
          </a:xfrm>
          <a:prstGeom prst="rect">
            <a:avLst/>
          </a:prstGeom>
          <a:noFill/>
          <a:ln w="12700">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581400" y="6384925"/>
            <a:ext cx="138430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10.2</a:t>
            </a:r>
          </a:p>
        </p:txBody>
      </p:sp>
      <p:sp>
        <p:nvSpPr>
          <p:cNvPr id="25603" name="Rectangle 3"/>
          <p:cNvSpPr>
            <a:spLocks noGrp="1" noChangeArrowheads="1"/>
          </p:cNvSpPr>
          <p:nvPr>
            <p:ph type="title"/>
          </p:nvPr>
        </p:nvSpPr>
        <p:spPr/>
        <p:txBody>
          <a:bodyPr/>
          <a:lstStyle/>
          <a:p>
            <a:r>
              <a:rPr lang="en-US" altLang="en-US" smtClean="0"/>
              <a:t>Finding the Initial Investment</a:t>
            </a:r>
          </a:p>
        </p:txBody>
      </p:sp>
      <p:pic>
        <p:nvPicPr>
          <p:cNvPr id="25604" name="Picture 5"/>
          <p:cNvPicPr>
            <a:picLocks noChangeArrowheads="1"/>
          </p:cNvPicPr>
          <p:nvPr/>
        </p:nvPicPr>
        <p:blipFill>
          <a:blip r:embed="rId2"/>
          <a:srcRect/>
          <a:stretch>
            <a:fillRect/>
          </a:stretch>
        </p:blipFill>
        <p:spPr bwMode="auto">
          <a:xfrm>
            <a:off x="2085975" y="1587500"/>
            <a:ext cx="4972050" cy="4813300"/>
          </a:xfrm>
          <a:prstGeom prst="rect">
            <a:avLst/>
          </a:prstGeom>
          <a:noFill/>
          <a:ln w="12700">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r>
              <a:rPr lang="en-US" altLang="en-US" smtClean="0"/>
              <a:t>Finding the Initial Investment</a:t>
            </a:r>
          </a:p>
        </p:txBody>
      </p:sp>
      <p:pic>
        <p:nvPicPr>
          <p:cNvPr id="26627" name="Picture 6"/>
          <p:cNvPicPr>
            <a:picLocks noChangeArrowheads="1"/>
          </p:cNvPicPr>
          <p:nvPr/>
        </p:nvPicPr>
        <p:blipFill>
          <a:blip r:embed="rId2"/>
          <a:srcRect/>
          <a:stretch>
            <a:fillRect/>
          </a:stretch>
        </p:blipFill>
        <p:spPr bwMode="auto">
          <a:xfrm>
            <a:off x="500063" y="1993900"/>
            <a:ext cx="8143875" cy="3670300"/>
          </a:xfrm>
          <a:prstGeom prst="rect">
            <a:avLst/>
          </a:prstGeom>
          <a:noFill/>
          <a:ln w="12700">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title"/>
          </p:nvPr>
        </p:nvSpPr>
        <p:spPr/>
        <p:txBody>
          <a:bodyPr/>
          <a:lstStyle/>
          <a:p>
            <a:r>
              <a:rPr lang="en-US" altLang="en-US" smtClean="0"/>
              <a:t>Finding Operating Cash Inflows</a:t>
            </a:r>
          </a:p>
        </p:txBody>
      </p:sp>
      <p:sp>
        <p:nvSpPr>
          <p:cNvPr id="27651" name="Rectangle 9"/>
          <p:cNvSpPr>
            <a:spLocks noGrp="1" noChangeArrowheads="1"/>
          </p:cNvSpPr>
          <p:nvPr>
            <p:ph type="body" idx="1"/>
          </p:nvPr>
        </p:nvSpPr>
        <p:spPr/>
        <p:txBody>
          <a:bodyPr/>
          <a:lstStyle/>
          <a:p>
            <a:r>
              <a:rPr lang="en-US" altLang="en-US" sz="2000" smtClean="0"/>
              <a:t>Morton Company’s estimates of its revenues and expenses (excluding depreciation), with and without the proposed </a:t>
            </a:r>
            <a:br>
              <a:rPr lang="en-US" altLang="en-US" sz="2000" smtClean="0"/>
            </a:br>
            <a:r>
              <a:rPr lang="en-US" altLang="en-US" sz="2000" smtClean="0"/>
              <a:t>new machine described in the preceding example, are given </a:t>
            </a:r>
            <a:br>
              <a:rPr lang="en-US" altLang="en-US" sz="2000" smtClean="0"/>
            </a:br>
            <a:r>
              <a:rPr lang="en-US" altLang="en-US" sz="2000" smtClean="0"/>
              <a:t>in Table 10.4. Note that both the expected life of the proposed machine and the remaining useful life of the present machine </a:t>
            </a:r>
            <a:br>
              <a:rPr lang="en-US" altLang="en-US" sz="2000" smtClean="0"/>
            </a:br>
            <a:r>
              <a:rPr lang="en-US" altLang="en-US" sz="2000" smtClean="0"/>
              <a:t>are 5 years.  </a:t>
            </a:r>
          </a:p>
          <a:p>
            <a:endParaRPr lang="en-US" altLang="en-US" sz="2000" smtClean="0"/>
          </a:p>
        </p:txBody>
      </p:sp>
      <p:sp>
        <p:nvSpPr>
          <p:cNvPr id="27652" name="Text Box 10"/>
          <p:cNvSpPr txBox="1">
            <a:spLocks noChangeArrowheads="1"/>
          </p:cNvSpPr>
          <p:nvPr/>
        </p:nvSpPr>
        <p:spPr bwMode="auto">
          <a:xfrm>
            <a:off x="3581400" y="6384925"/>
            <a:ext cx="138430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10.4</a:t>
            </a:r>
          </a:p>
        </p:txBody>
      </p:sp>
      <p:pic>
        <p:nvPicPr>
          <p:cNvPr id="27653" name="Picture 12"/>
          <p:cNvPicPr>
            <a:picLocks noChangeArrowheads="1"/>
          </p:cNvPicPr>
          <p:nvPr/>
        </p:nvPicPr>
        <p:blipFill>
          <a:blip r:embed="rId2"/>
          <a:srcRect/>
          <a:stretch>
            <a:fillRect/>
          </a:stretch>
        </p:blipFill>
        <p:spPr bwMode="auto">
          <a:xfrm>
            <a:off x="931863" y="3751263"/>
            <a:ext cx="7278687" cy="2560637"/>
          </a:xfrm>
          <a:prstGeom prst="rect">
            <a:avLst/>
          </a:prstGeom>
          <a:noFill/>
          <a:ln w="12700">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r>
              <a:rPr lang="en-US" altLang="en-US" smtClean="0"/>
              <a:t>Finding Operating Cash Inflows</a:t>
            </a:r>
          </a:p>
        </p:txBody>
      </p:sp>
      <p:sp>
        <p:nvSpPr>
          <p:cNvPr id="28675" name="Rectangle 7"/>
          <p:cNvSpPr>
            <a:spLocks noGrp="1" noChangeArrowheads="1"/>
          </p:cNvSpPr>
          <p:nvPr>
            <p:ph type="body" idx="1"/>
          </p:nvPr>
        </p:nvSpPr>
        <p:spPr/>
        <p:txBody>
          <a:bodyPr/>
          <a:lstStyle/>
          <a:p>
            <a:r>
              <a:rPr lang="en-US" altLang="en-US" sz="2400" smtClean="0"/>
              <a:t>The amount to be depreciated with the proposed machine is calculated by summing the price of $380,000 and the installation costs of $20,000. The proposed machine is to be depreciated under MACRS using </a:t>
            </a:r>
            <a:br>
              <a:rPr lang="en-US" altLang="en-US" sz="2400" smtClean="0"/>
            </a:br>
            <a:r>
              <a:rPr lang="en-US" altLang="en-US" sz="2400" smtClean="0"/>
              <a:t>a 5-year recovery period. The resulting depreciation </a:t>
            </a:r>
            <a:br>
              <a:rPr lang="en-US" altLang="en-US" sz="2400" smtClean="0"/>
            </a:br>
            <a:r>
              <a:rPr lang="en-US" altLang="en-US" sz="2400" smtClean="0"/>
              <a:t>on this machine for each of the 6 years, as well as the remaining 3 years of depreciation (years 4, 5, 6) </a:t>
            </a:r>
            <a:br>
              <a:rPr lang="en-US" altLang="en-US" sz="2400" smtClean="0"/>
            </a:br>
            <a:r>
              <a:rPr lang="en-US" altLang="en-US" sz="2400" smtClean="0"/>
              <a:t>on the present machine, are calculated in Table 10.5 </a:t>
            </a:r>
            <a:br>
              <a:rPr lang="en-US" altLang="en-US" sz="2400" smtClean="0"/>
            </a:br>
            <a:r>
              <a:rPr lang="en-US" altLang="en-US" sz="2400" smtClean="0"/>
              <a:t>on the following two slides.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gn="ctr"/>
            <a:endParaRPr lang="en-US" altLang="en-US"/>
          </a:p>
        </p:txBody>
      </p:sp>
      <p:sp>
        <p:nvSpPr>
          <p:cNvPr id="2051"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2052"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gn="ctr"/>
            <a:r>
              <a:rPr lang="en-US" altLang="en-US" sz="2800">
                <a:solidFill>
                  <a:srgbClr val="A694BA"/>
                </a:solidFill>
              </a:rPr>
              <a:t>Chapter</a:t>
            </a:r>
          </a:p>
          <a:p>
            <a:pPr algn="ctr"/>
            <a:r>
              <a:rPr lang="en-US" altLang="en-US" sz="6000">
                <a:solidFill>
                  <a:schemeClr val="bg1"/>
                </a:solidFill>
              </a:rPr>
              <a:t>10</a:t>
            </a:r>
            <a:endParaRPr lang="en-US" altLang="en-US">
              <a:solidFill>
                <a:srgbClr val="A694BA"/>
              </a:solidFill>
            </a:endParaRPr>
          </a:p>
        </p:txBody>
      </p:sp>
      <p:sp>
        <p:nvSpPr>
          <p:cNvPr id="2053"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2054" name="Text Box 6"/>
          <p:cNvSpPr txBox="1">
            <a:spLocks noChangeArrowheads="1"/>
          </p:cNvSpPr>
          <p:nvPr/>
        </p:nvSpPr>
        <p:spPr bwMode="auto">
          <a:xfrm>
            <a:off x="425450" y="2371725"/>
            <a:ext cx="4832350" cy="2771775"/>
          </a:xfrm>
          <a:prstGeom prst="rect">
            <a:avLst/>
          </a:prstGeom>
          <a:noFill/>
          <a:ln w="9525">
            <a:noFill/>
            <a:miter lim="800000"/>
            <a:headEnd/>
            <a:tailEnd/>
          </a:ln>
        </p:spPr>
        <p:txBody>
          <a:bodyPr>
            <a:spAutoFit/>
          </a:bodyPr>
          <a:lstStyle/>
          <a:p>
            <a:pPr>
              <a:spcBef>
                <a:spcPct val="50000"/>
              </a:spcBef>
            </a:pPr>
            <a:r>
              <a:rPr lang="en-US" altLang="en-US" sz="4400"/>
              <a:t>Capital </a:t>
            </a:r>
            <a:br>
              <a:rPr lang="en-US" altLang="en-US" sz="4400"/>
            </a:br>
            <a:r>
              <a:rPr lang="en-US" altLang="en-US" sz="4400"/>
              <a:t>Budgeting: </a:t>
            </a:r>
            <a:br>
              <a:rPr lang="en-US" altLang="en-US" sz="4400"/>
            </a:br>
            <a:r>
              <a:rPr lang="en-US" altLang="en-US" sz="4400"/>
              <a:t>Cash Flow Principles</a:t>
            </a:r>
          </a:p>
        </p:txBody>
      </p:sp>
      <p:grpSp>
        <p:nvGrpSpPr>
          <p:cNvPr id="2" name="Group 9"/>
          <p:cNvGrpSpPr>
            <a:grpSpLocks/>
          </p:cNvGrpSpPr>
          <p:nvPr/>
        </p:nvGrpSpPr>
        <p:grpSpPr bwMode="auto">
          <a:xfrm>
            <a:off x="3644900" y="142875"/>
            <a:ext cx="5284788" cy="1331913"/>
            <a:chOff x="2296" y="114"/>
            <a:chExt cx="3329" cy="839"/>
          </a:xfrm>
        </p:grpSpPr>
        <p:sp>
          <p:nvSpPr>
            <p:cNvPr id="2057" name="Rectangle 10"/>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pPr>
              <a:r>
                <a:rPr lang="en-US" altLang="en-US" b="1">
                  <a:solidFill>
                    <a:srgbClr val="C5BAD2"/>
                  </a:solidFill>
                </a:rPr>
                <a:t>	</a:t>
              </a:r>
              <a:r>
                <a:rPr lang="en-US" altLang="en-US">
                  <a:solidFill>
                    <a:srgbClr val="C5BAD2"/>
                  </a:solidFill>
                </a:rPr>
                <a:t>Lawrence J. Gitman</a:t>
              </a:r>
            </a:p>
            <a:p>
              <a:pPr algn="r">
                <a:lnSpc>
                  <a:spcPct val="90000"/>
                </a:lnSpc>
              </a:pPr>
              <a:r>
                <a:rPr lang="en-US" altLang="en-US">
                  <a:solidFill>
                    <a:srgbClr val="C5BAD2"/>
                  </a:solidFill>
                </a:rPr>
                <a:t>	Jeff Madura</a:t>
              </a:r>
            </a:p>
          </p:txBody>
        </p:sp>
        <p:sp>
          <p:nvSpPr>
            <p:cNvPr id="2058" name="Rectangle 11"/>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r>
                <a:rPr lang="en-US" altLang="en-US" sz="3600" b="1" i="1">
                  <a:solidFill>
                    <a:srgbClr val="C5BAD2"/>
                  </a:solidFill>
                </a:rPr>
                <a:t>Introduction to Finance</a:t>
              </a:r>
            </a:p>
          </p:txBody>
        </p:sp>
      </p:grpSp>
      <p:pic>
        <p:nvPicPr>
          <p:cNvPr id="2056" name="Picture 12"/>
          <p:cNvPicPr>
            <a:picLocks noChangeArrowheads="1"/>
          </p:cNvPicPr>
          <p:nvPr/>
        </p:nvPicPr>
        <p:blipFill>
          <a:blip r:embed="rId2"/>
          <a:srcRect/>
          <a:stretch>
            <a:fillRect/>
          </a:stretch>
        </p:blipFill>
        <p:spPr bwMode="auto">
          <a:xfrm>
            <a:off x="4849813" y="1790700"/>
            <a:ext cx="4294187" cy="4665663"/>
          </a:xfrm>
          <a:prstGeom prst="rect">
            <a:avLst/>
          </a:prstGeom>
          <a:noFill/>
          <a:ln w="12700">
            <a:noFill/>
            <a:miter lim="800000"/>
            <a:headEnd/>
            <a:tailEnd/>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581400" y="6384925"/>
            <a:ext cx="2484438"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10.5 (Panel 1)</a:t>
            </a:r>
          </a:p>
        </p:txBody>
      </p:sp>
      <p:sp>
        <p:nvSpPr>
          <p:cNvPr id="29699" name="Rectangle 3"/>
          <p:cNvSpPr>
            <a:spLocks noGrp="1" noChangeArrowheads="1"/>
          </p:cNvSpPr>
          <p:nvPr>
            <p:ph type="title"/>
          </p:nvPr>
        </p:nvSpPr>
        <p:spPr/>
        <p:txBody>
          <a:bodyPr/>
          <a:lstStyle/>
          <a:p>
            <a:r>
              <a:rPr lang="en-US" altLang="en-US" smtClean="0"/>
              <a:t>Finding Operating Cash Inflows</a:t>
            </a:r>
          </a:p>
        </p:txBody>
      </p:sp>
      <p:pic>
        <p:nvPicPr>
          <p:cNvPr id="29700" name="Picture 5"/>
          <p:cNvPicPr>
            <a:picLocks noChangeArrowheads="1"/>
          </p:cNvPicPr>
          <p:nvPr/>
        </p:nvPicPr>
        <p:blipFill>
          <a:blip r:embed="rId2"/>
          <a:srcRect/>
          <a:stretch>
            <a:fillRect/>
          </a:stretch>
        </p:blipFill>
        <p:spPr bwMode="auto">
          <a:xfrm>
            <a:off x="312738" y="1612900"/>
            <a:ext cx="8518525" cy="4775200"/>
          </a:xfrm>
          <a:prstGeom prst="rect">
            <a:avLst/>
          </a:prstGeom>
          <a:noFill/>
          <a:ln w="12700">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581400" y="6384925"/>
            <a:ext cx="2484438"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10.5 (Panel 2)</a:t>
            </a:r>
          </a:p>
        </p:txBody>
      </p:sp>
      <p:sp>
        <p:nvSpPr>
          <p:cNvPr id="30723" name="Rectangle 3"/>
          <p:cNvSpPr>
            <a:spLocks noGrp="1" noChangeArrowheads="1"/>
          </p:cNvSpPr>
          <p:nvPr>
            <p:ph type="title"/>
          </p:nvPr>
        </p:nvSpPr>
        <p:spPr/>
        <p:txBody>
          <a:bodyPr/>
          <a:lstStyle/>
          <a:p>
            <a:r>
              <a:rPr lang="en-US" altLang="en-US" smtClean="0"/>
              <a:t>Finding Operating Cash Inflows</a:t>
            </a:r>
          </a:p>
        </p:txBody>
      </p:sp>
      <p:pic>
        <p:nvPicPr>
          <p:cNvPr id="30724" name="Picture 6"/>
          <p:cNvPicPr>
            <a:picLocks noChangeArrowheads="1"/>
          </p:cNvPicPr>
          <p:nvPr/>
        </p:nvPicPr>
        <p:blipFill>
          <a:blip r:embed="rId2"/>
          <a:srcRect/>
          <a:stretch>
            <a:fillRect/>
          </a:stretch>
        </p:blipFill>
        <p:spPr bwMode="auto">
          <a:xfrm>
            <a:off x="844550" y="1589088"/>
            <a:ext cx="7454900" cy="4811712"/>
          </a:xfrm>
          <a:prstGeom prst="rect">
            <a:avLst/>
          </a:prstGeom>
          <a:noFill/>
          <a:ln w="12700">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581400" y="6384925"/>
            <a:ext cx="138430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10.6</a:t>
            </a:r>
          </a:p>
        </p:txBody>
      </p:sp>
      <p:sp>
        <p:nvSpPr>
          <p:cNvPr id="31747" name="Rectangle 5"/>
          <p:cNvSpPr>
            <a:spLocks noGrp="1" noChangeArrowheads="1"/>
          </p:cNvSpPr>
          <p:nvPr>
            <p:ph type="title"/>
          </p:nvPr>
        </p:nvSpPr>
        <p:spPr/>
        <p:txBody>
          <a:bodyPr/>
          <a:lstStyle/>
          <a:p>
            <a:r>
              <a:rPr lang="en-US" altLang="en-US" smtClean="0"/>
              <a:t>Finding Operating Cash Inflows</a:t>
            </a:r>
          </a:p>
        </p:txBody>
      </p:sp>
      <p:sp>
        <p:nvSpPr>
          <p:cNvPr id="31748" name="Rectangle 6"/>
          <p:cNvSpPr>
            <a:spLocks noGrp="1" noChangeArrowheads="1"/>
          </p:cNvSpPr>
          <p:nvPr>
            <p:ph type="body" idx="1"/>
          </p:nvPr>
        </p:nvSpPr>
        <p:spPr>
          <a:xfrm>
            <a:off x="457200" y="1803400"/>
            <a:ext cx="8153400" cy="4406900"/>
          </a:xfrm>
        </p:spPr>
        <p:txBody>
          <a:bodyPr/>
          <a:lstStyle/>
          <a:p>
            <a:r>
              <a:rPr lang="en-US" altLang="en-US" sz="1800" smtClean="0"/>
              <a:t>The operating cash inflows in each year can be calculated using the income statement format as shown in Table 10.6 below. The results as applied to the Morton Company are depicted in Table 10.7 on the following two slides.</a:t>
            </a:r>
            <a:endParaRPr lang="en-US" altLang="en-US" sz="2000" smtClean="0"/>
          </a:p>
          <a:p>
            <a:endParaRPr lang="en-US" altLang="en-US" smtClean="0"/>
          </a:p>
        </p:txBody>
      </p:sp>
      <p:pic>
        <p:nvPicPr>
          <p:cNvPr id="31749" name="Picture 9"/>
          <p:cNvPicPr>
            <a:picLocks noChangeArrowheads="1"/>
          </p:cNvPicPr>
          <p:nvPr/>
        </p:nvPicPr>
        <p:blipFill>
          <a:blip r:embed="rId2"/>
          <a:srcRect/>
          <a:stretch>
            <a:fillRect/>
          </a:stretch>
        </p:blipFill>
        <p:spPr bwMode="auto">
          <a:xfrm>
            <a:off x="2617788" y="2794000"/>
            <a:ext cx="3908425" cy="3581400"/>
          </a:xfrm>
          <a:prstGeom prst="rect">
            <a:avLst/>
          </a:prstGeom>
          <a:noFill/>
          <a:ln w="12700">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581400" y="6384925"/>
            <a:ext cx="2484438"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10.7 (Panel 1)</a:t>
            </a:r>
          </a:p>
        </p:txBody>
      </p:sp>
      <p:sp>
        <p:nvSpPr>
          <p:cNvPr id="32771" name="Rectangle 3"/>
          <p:cNvSpPr>
            <a:spLocks noGrp="1" noChangeArrowheads="1"/>
          </p:cNvSpPr>
          <p:nvPr>
            <p:ph type="title"/>
          </p:nvPr>
        </p:nvSpPr>
        <p:spPr/>
        <p:txBody>
          <a:bodyPr/>
          <a:lstStyle/>
          <a:p>
            <a:r>
              <a:rPr lang="en-US" altLang="en-US" smtClean="0"/>
              <a:t>Finding Operating Cash Inflows</a:t>
            </a:r>
          </a:p>
        </p:txBody>
      </p:sp>
      <p:pic>
        <p:nvPicPr>
          <p:cNvPr id="32772" name="Picture 7"/>
          <p:cNvPicPr>
            <a:picLocks noChangeArrowheads="1"/>
          </p:cNvPicPr>
          <p:nvPr/>
        </p:nvPicPr>
        <p:blipFill>
          <a:blip r:embed="rId2"/>
          <a:srcRect/>
          <a:stretch>
            <a:fillRect/>
          </a:stretch>
        </p:blipFill>
        <p:spPr bwMode="auto">
          <a:xfrm>
            <a:off x="419100" y="1633538"/>
            <a:ext cx="8305800" cy="4678362"/>
          </a:xfrm>
          <a:prstGeom prst="rect">
            <a:avLst/>
          </a:prstGeom>
          <a:noFill/>
          <a:ln w="12700">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581400" y="6384925"/>
            <a:ext cx="2484438"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10.7 (Panel 2)</a:t>
            </a:r>
          </a:p>
        </p:txBody>
      </p:sp>
      <p:sp>
        <p:nvSpPr>
          <p:cNvPr id="33795" name="Rectangle 3"/>
          <p:cNvSpPr>
            <a:spLocks noGrp="1" noChangeArrowheads="1"/>
          </p:cNvSpPr>
          <p:nvPr>
            <p:ph type="title"/>
          </p:nvPr>
        </p:nvSpPr>
        <p:spPr/>
        <p:txBody>
          <a:bodyPr/>
          <a:lstStyle/>
          <a:p>
            <a:r>
              <a:rPr lang="en-US" altLang="en-US" smtClean="0"/>
              <a:t>Finding Operating Cash Inflows</a:t>
            </a:r>
          </a:p>
        </p:txBody>
      </p:sp>
      <p:pic>
        <p:nvPicPr>
          <p:cNvPr id="33796" name="Picture 6"/>
          <p:cNvPicPr>
            <a:picLocks noChangeArrowheads="1"/>
          </p:cNvPicPr>
          <p:nvPr/>
        </p:nvPicPr>
        <p:blipFill>
          <a:blip r:embed="rId2"/>
          <a:srcRect/>
          <a:stretch>
            <a:fillRect/>
          </a:stretch>
        </p:blipFill>
        <p:spPr bwMode="auto">
          <a:xfrm>
            <a:off x="304800" y="1616075"/>
            <a:ext cx="8534400" cy="4772025"/>
          </a:xfrm>
          <a:prstGeom prst="rect">
            <a:avLst/>
          </a:prstGeom>
          <a:noFill/>
          <a:ln w="12700">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581400" y="6384925"/>
            <a:ext cx="138430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10.8</a:t>
            </a:r>
          </a:p>
        </p:txBody>
      </p:sp>
      <p:sp>
        <p:nvSpPr>
          <p:cNvPr id="34819" name="Rectangle 6"/>
          <p:cNvSpPr>
            <a:spLocks noGrp="1" noChangeArrowheads="1"/>
          </p:cNvSpPr>
          <p:nvPr>
            <p:ph type="title"/>
          </p:nvPr>
        </p:nvSpPr>
        <p:spPr/>
        <p:txBody>
          <a:bodyPr/>
          <a:lstStyle/>
          <a:p>
            <a:r>
              <a:rPr lang="en-US" altLang="en-US" smtClean="0"/>
              <a:t>Finding Operating Cash Inflows</a:t>
            </a:r>
          </a:p>
        </p:txBody>
      </p:sp>
      <p:sp>
        <p:nvSpPr>
          <p:cNvPr id="34820" name="Rectangle 7"/>
          <p:cNvSpPr>
            <a:spLocks noGrp="1" noChangeArrowheads="1"/>
          </p:cNvSpPr>
          <p:nvPr>
            <p:ph type="body" idx="1"/>
          </p:nvPr>
        </p:nvSpPr>
        <p:spPr/>
        <p:txBody>
          <a:bodyPr/>
          <a:lstStyle/>
          <a:p>
            <a:r>
              <a:rPr lang="en-US" altLang="en-US" sz="2000" smtClean="0"/>
              <a:t>Table 10.8 demonstrates the calculation of Morton Company’s incremental (relevant) operating cash inflows for each year.</a:t>
            </a:r>
            <a:endParaRPr lang="en-US" altLang="en-US" smtClean="0"/>
          </a:p>
        </p:txBody>
      </p:sp>
      <p:pic>
        <p:nvPicPr>
          <p:cNvPr id="34821" name="Picture 9"/>
          <p:cNvPicPr>
            <a:picLocks noChangeArrowheads="1"/>
          </p:cNvPicPr>
          <p:nvPr/>
        </p:nvPicPr>
        <p:blipFill>
          <a:blip r:embed="rId2"/>
          <a:srcRect/>
          <a:stretch>
            <a:fillRect/>
          </a:stretch>
        </p:blipFill>
        <p:spPr bwMode="auto">
          <a:xfrm>
            <a:off x="2400300" y="2536825"/>
            <a:ext cx="4343400" cy="3813175"/>
          </a:xfrm>
          <a:prstGeom prst="rect">
            <a:avLst/>
          </a:prstGeom>
          <a:noFill/>
          <a:ln w="12700">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581400" y="6384925"/>
            <a:ext cx="138430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10.9</a:t>
            </a:r>
          </a:p>
        </p:txBody>
      </p:sp>
      <p:sp>
        <p:nvSpPr>
          <p:cNvPr id="35843" name="Rectangle 5"/>
          <p:cNvSpPr>
            <a:spLocks noGrp="1" noChangeArrowheads="1"/>
          </p:cNvSpPr>
          <p:nvPr>
            <p:ph type="title"/>
          </p:nvPr>
        </p:nvSpPr>
        <p:spPr/>
        <p:txBody>
          <a:bodyPr/>
          <a:lstStyle/>
          <a:p>
            <a:r>
              <a:rPr lang="en-US" altLang="en-US" sz="4000" smtClean="0"/>
              <a:t>Finding the Terminal Cash Flows</a:t>
            </a:r>
            <a:endParaRPr lang="en-US" altLang="en-US" smtClean="0"/>
          </a:p>
        </p:txBody>
      </p:sp>
      <p:sp>
        <p:nvSpPr>
          <p:cNvPr id="35844" name="Rectangle 6"/>
          <p:cNvSpPr>
            <a:spLocks noGrp="1" noChangeArrowheads="1"/>
          </p:cNvSpPr>
          <p:nvPr>
            <p:ph type="body" idx="1"/>
          </p:nvPr>
        </p:nvSpPr>
        <p:spPr/>
        <p:txBody>
          <a:bodyPr/>
          <a:lstStyle/>
          <a:p>
            <a:r>
              <a:rPr lang="en-US" altLang="en-US" sz="2000" smtClean="0"/>
              <a:t>Terminal cash flow is the cash flow resulting from termination </a:t>
            </a:r>
            <a:br>
              <a:rPr lang="en-US" altLang="en-US" sz="2000" smtClean="0"/>
            </a:br>
            <a:r>
              <a:rPr lang="en-US" altLang="en-US" sz="2000" smtClean="0"/>
              <a:t>and liquidation of a project at the end of its economic life. </a:t>
            </a:r>
            <a:br>
              <a:rPr lang="en-US" altLang="en-US" sz="2000" smtClean="0"/>
            </a:br>
            <a:r>
              <a:rPr lang="en-US" altLang="en-US" sz="2000" smtClean="0"/>
              <a:t>The general format for calculating terminal cash flow is shown</a:t>
            </a:r>
            <a:br>
              <a:rPr lang="en-US" altLang="en-US" sz="2000" smtClean="0"/>
            </a:br>
            <a:r>
              <a:rPr lang="en-US" altLang="en-US" sz="2000" smtClean="0"/>
              <a:t>in Table 10.9 below.</a:t>
            </a:r>
            <a:endParaRPr lang="en-US" altLang="en-US" smtClean="0"/>
          </a:p>
        </p:txBody>
      </p:sp>
      <p:pic>
        <p:nvPicPr>
          <p:cNvPr id="35845" name="Picture 8"/>
          <p:cNvPicPr>
            <a:picLocks noChangeArrowheads="1"/>
          </p:cNvPicPr>
          <p:nvPr/>
        </p:nvPicPr>
        <p:blipFill>
          <a:blip r:embed="rId2"/>
          <a:srcRect/>
          <a:stretch>
            <a:fillRect/>
          </a:stretch>
        </p:blipFill>
        <p:spPr bwMode="auto">
          <a:xfrm>
            <a:off x="1933575" y="3086100"/>
            <a:ext cx="5275263" cy="3302000"/>
          </a:xfrm>
          <a:prstGeom prst="rect">
            <a:avLst/>
          </a:prstGeom>
          <a:noFill/>
          <a:ln w="12700">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r>
              <a:rPr lang="en-US" altLang="en-US" sz="4000" smtClean="0"/>
              <a:t>Finding the Terminal Cash Flows</a:t>
            </a:r>
            <a:endParaRPr lang="en-US" altLang="en-US" smtClean="0"/>
          </a:p>
        </p:txBody>
      </p:sp>
      <p:sp>
        <p:nvSpPr>
          <p:cNvPr id="36867" name="Rectangle 6"/>
          <p:cNvSpPr>
            <a:spLocks noGrp="1" noChangeArrowheads="1"/>
          </p:cNvSpPr>
          <p:nvPr>
            <p:ph type="body" idx="1"/>
          </p:nvPr>
        </p:nvSpPr>
        <p:spPr/>
        <p:txBody>
          <a:bodyPr/>
          <a:lstStyle/>
          <a:p>
            <a:r>
              <a:rPr lang="en-US" altLang="en-US" sz="2400" smtClean="0"/>
              <a:t>Continuing with the Morton Company example, </a:t>
            </a:r>
            <a:br>
              <a:rPr lang="en-US" altLang="en-US" sz="2400" smtClean="0"/>
            </a:br>
            <a:r>
              <a:rPr lang="en-US" altLang="en-US" sz="2400" smtClean="0"/>
              <a:t>assume that the firm expects to be able to liquidate </a:t>
            </a:r>
            <a:br>
              <a:rPr lang="en-US" altLang="en-US" sz="2400" smtClean="0"/>
            </a:br>
            <a:r>
              <a:rPr lang="en-US" altLang="en-US" sz="2400" smtClean="0"/>
              <a:t>the new machine at the end of its 5-year usable life </a:t>
            </a:r>
            <a:br>
              <a:rPr lang="en-US" altLang="en-US" sz="2400" smtClean="0"/>
            </a:br>
            <a:r>
              <a:rPr lang="en-US" altLang="en-US" sz="2400" smtClean="0"/>
              <a:t>to net $50,000 after paying removal and cleanup costs. The old machine can be liquidated at the end of the 5 years to net $0 because it will then be completely obsolete. The firm expects to recover its $17,000 </a:t>
            </a:r>
            <a:br>
              <a:rPr lang="en-US" altLang="en-US" sz="2400" smtClean="0"/>
            </a:br>
            <a:r>
              <a:rPr lang="en-US" altLang="en-US" sz="2400" smtClean="0"/>
              <a:t>net working capital investment upon termination </a:t>
            </a:r>
            <a:br>
              <a:rPr lang="en-US" altLang="en-US" sz="2400" smtClean="0"/>
            </a:br>
            <a:r>
              <a:rPr lang="en-US" altLang="en-US" sz="2400" smtClean="0"/>
              <a:t>of the project. Both ordinary income and capital gains are taxed at 40%.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altLang="en-US" sz="4000" smtClean="0"/>
              <a:t>Finding the Terminal Cash Flows</a:t>
            </a:r>
            <a:endParaRPr lang="en-US" altLang="en-US" smtClean="0"/>
          </a:p>
        </p:txBody>
      </p:sp>
      <p:sp>
        <p:nvSpPr>
          <p:cNvPr id="37891" name="Rectangle 5"/>
          <p:cNvSpPr>
            <a:spLocks noGrp="1" noChangeArrowheads="1"/>
          </p:cNvSpPr>
          <p:nvPr>
            <p:ph type="body" idx="1"/>
          </p:nvPr>
        </p:nvSpPr>
        <p:spPr>
          <a:xfrm>
            <a:off x="457200" y="1803400"/>
            <a:ext cx="7797800" cy="4406900"/>
          </a:xfrm>
        </p:spPr>
        <p:txBody>
          <a:bodyPr/>
          <a:lstStyle/>
          <a:p>
            <a:pPr>
              <a:lnSpc>
                <a:spcPct val="110000"/>
              </a:lnSpc>
            </a:pPr>
            <a:r>
              <a:rPr lang="en-US" altLang="en-US" sz="2000" smtClean="0"/>
              <a:t>The proposed (new) machine will have a book value of $20,000 (equal to the year 6 depreciation at the end of 5 years). The present (old) machine will be fully depreciated and therefore have a book value of zero at the end of 5 years. Because the sale price of $50,000 for the new machine is greater than its $20,000 book value, it will have to pay tax of $30,000 on recaptured depreciation. Applying the ordinary tax rate of 40% results in a tax of $12,000. Because the present machine would net $0 at termination and its book value would also be $0, its after-tax proceeds would also be $0. Substituting these values in the format in Table 10.9 results in a terminal cash flow of $55,000 as shown on the following slide.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4000" smtClean="0"/>
              <a:t>Finding the Terminal Cash Flows</a:t>
            </a:r>
            <a:endParaRPr lang="en-US" altLang="en-US" smtClean="0"/>
          </a:p>
        </p:txBody>
      </p:sp>
      <p:pic>
        <p:nvPicPr>
          <p:cNvPr id="38915" name="Picture 6"/>
          <p:cNvPicPr>
            <a:picLocks noChangeArrowheads="1"/>
          </p:cNvPicPr>
          <p:nvPr/>
        </p:nvPicPr>
        <p:blipFill>
          <a:blip r:embed="rId2"/>
          <a:srcRect/>
          <a:stretch>
            <a:fillRect/>
          </a:stretch>
        </p:blipFill>
        <p:spPr bwMode="auto">
          <a:xfrm>
            <a:off x="685800" y="1981200"/>
            <a:ext cx="7772400" cy="3384550"/>
          </a:xfrm>
          <a:prstGeom prst="rect">
            <a:avLst/>
          </a:prstGeom>
          <a:noFill/>
          <a:ln w="12700">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803400"/>
            <a:ext cx="8420100" cy="4406900"/>
          </a:xfrm>
        </p:spPr>
        <p:txBody>
          <a:bodyPr/>
          <a:lstStyle/>
          <a:p>
            <a:pPr indent="-4763">
              <a:buFont typeface="Wingdings" charset="2"/>
              <a:buNone/>
            </a:pPr>
            <a:r>
              <a:rPr lang="en-US" altLang="en-US" sz="2400" smtClean="0"/>
              <a:t>Understand the key capital expenditure motives </a:t>
            </a:r>
            <a:br>
              <a:rPr lang="en-US" altLang="en-US" sz="2400" smtClean="0"/>
            </a:br>
            <a:r>
              <a:rPr lang="en-US" altLang="en-US" sz="2400" smtClean="0"/>
              <a:t>and the steps in the capital budgeting process.</a:t>
            </a:r>
          </a:p>
          <a:p>
            <a:pPr indent="-4763">
              <a:buFont typeface="Wingdings" charset="2"/>
              <a:buNone/>
            </a:pPr>
            <a:r>
              <a:rPr lang="en-US" altLang="en-US" sz="2400" smtClean="0"/>
              <a:t>Define basic capital budgeting terminology.</a:t>
            </a:r>
          </a:p>
          <a:p>
            <a:pPr indent="-4763">
              <a:buFont typeface="Wingdings" charset="2"/>
              <a:buNone/>
            </a:pPr>
            <a:r>
              <a:rPr lang="en-US" altLang="en-US" sz="2400" smtClean="0"/>
              <a:t>Discuss the major components of relevant cash flows, expansion versus replacement cash flows, and international capital budgeting and long-term investments.</a:t>
            </a:r>
          </a:p>
        </p:txBody>
      </p:sp>
      <p:pic>
        <p:nvPicPr>
          <p:cNvPr id="3075" name="Picture 3"/>
          <p:cNvPicPr>
            <a:picLocks noChangeArrowheads="1"/>
          </p:cNvPicPr>
          <p:nvPr/>
        </p:nvPicPr>
        <p:blipFill>
          <a:blip r:embed="rId2"/>
          <a:srcRect/>
          <a:stretch>
            <a:fillRect/>
          </a:stretch>
        </p:blipFill>
        <p:spPr bwMode="auto">
          <a:xfrm>
            <a:off x="517525" y="1924050"/>
            <a:ext cx="241300" cy="231775"/>
          </a:xfrm>
          <a:prstGeom prst="rect">
            <a:avLst/>
          </a:prstGeom>
          <a:noFill/>
          <a:ln w="12700">
            <a:noFill/>
            <a:miter lim="800000"/>
            <a:headEnd/>
            <a:tailEnd/>
          </a:ln>
        </p:spPr>
      </p:pic>
      <p:pic>
        <p:nvPicPr>
          <p:cNvPr id="3076" name="Picture 4"/>
          <p:cNvPicPr>
            <a:picLocks noChangeArrowheads="1"/>
          </p:cNvPicPr>
          <p:nvPr/>
        </p:nvPicPr>
        <p:blipFill>
          <a:blip r:embed="rId3"/>
          <a:srcRect/>
          <a:stretch>
            <a:fillRect/>
          </a:stretch>
        </p:blipFill>
        <p:spPr bwMode="auto">
          <a:xfrm>
            <a:off x="519113" y="2790825"/>
            <a:ext cx="244475" cy="231775"/>
          </a:xfrm>
          <a:prstGeom prst="rect">
            <a:avLst/>
          </a:prstGeom>
          <a:noFill/>
          <a:ln w="12700">
            <a:noFill/>
            <a:miter lim="800000"/>
            <a:headEnd/>
            <a:tailEnd/>
          </a:ln>
        </p:spPr>
      </p:pic>
      <p:pic>
        <p:nvPicPr>
          <p:cNvPr id="3077" name="Picture 5"/>
          <p:cNvPicPr>
            <a:picLocks noChangeArrowheads="1"/>
          </p:cNvPicPr>
          <p:nvPr/>
        </p:nvPicPr>
        <p:blipFill>
          <a:blip r:embed="rId4"/>
          <a:srcRect/>
          <a:stretch>
            <a:fillRect/>
          </a:stretch>
        </p:blipFill>
        <p:spPr bwMode="auto">
          <a:xfrm>
            <a:off x="517525" y="3295650"/>
            <a:ext cx="247650" cy="238125"/>
          </a:xfrm>
          <a:prstGeom prst="rect">
            <a:avLst/>
          </a:prstGeom>
          <a:noFill/>
          <a:ln w="12700">
            <a:noFill/>
            <a:miter lim="800000"/>
            <a:headEnd/>
            <a:tailEnd/>
          </a:ln>
        </p:spPr>
      </p:pic>
      <p:sp>
        <p:nvSpPr>
          <p:cNvPr id="3078" name="Rectangle 6"/>
          <p:cNvSpPr>
            <a:spLocks noGrp="1" noChangeArrowheads="1"/>
          </p:cNvSpPr>
          <p:nvPr>
            <p:ph type="title"/>
          </p:nvPr>
        </p:nvSpPr>
        <p:spPr/>
        <p:txBody>
          <a:bodyPr/>
          <a:lstStyle/>
          <a:p>
            <a:r>
              <a:rPr lang="en-US" altLang="en-US" smtClean="0"/>
              <a:t>Learning Goals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title"/>
          </p:nvPr>
        </p:nvSpPr>
        <p:spPr/>
        <p:txBody>
          <a:bodyPr/>
          <a:lstStyle/>
          <a:p>
            <a:r>
              <a:rPr lang="en-US" altLang="en-US" sz="4000" smtClean="0"/>
              <a:t>Summarizing</a:t>
            </a:r>
            <a:br>
              <a:rPr lang="en-US" altLang="en-US" sz="4000" smtClean="0"/>
            </a:br>
            <a:r>
              <a:rPr lang="en-US" altLang="en-US" sz="4000" smtClean="0"/>
              <a:t>the Relevant Cash Flows</a:t>
            </a:r>
          </a:p>
        </p:txBody>
      </p:sp>
      <p:pic>
        <p:nvPicPr>
          <p:cNvPr id="39939" name="Picture 9"/>
          <p:cNvPicPr>
            <a:picLocks noChangeArrowheads="1"/>
          </p:cNvPicPr>
          <p:nvPr/>
        </p:nvPicPr>
        <p:blipFill>
          <a:blip r:embed="rId2"/>
          <a:srcRect/>
          <a:stretch>
            <a:fillRect/>
          </a:stretch>
        </p:blipFill>
        <p:spPr bwMode="auto">
          <a:xfrm>
            <a:off x="558800" y="1984375"/>
            <a:ext cx="8026400" cy="3248025"/>
          </a:xfrm>
          <a:prstGeom prst="rect">
            <a:avLst/>
          </a:prstGeom>
          <a:noFill/>
          <a:ln w="12700">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gn="ctr"/>
            <a:endParaRPr lang="en-US" altLang="en-US"/>
          </a:p>
        </p:txBody>
      </p:sp>
      <p:sp>
        <p:nvSpPr>
          <p:cNvPr id="40963"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40964"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gn="ctr"/>
            <a:r>
              <a:rPr lang="en-US" altLang="en-US" sz="2800">
                <a:solidFill>
                  <a:srgbClr val="A694BA"/>
                </a:solidFill>
              </a:rPr>
              <a:t>Chapter</a:t>
            </a:r>
          </a:p>
          <a:p>
            <a:pPr algn="ctr"/>
            <a:r>
              <a:rPr lang="en-US" altLang="en-US" sz="6000">
                <a:solidFill>
                  <a:schemeClr val="bg1"/>
                </a:solidFill>
              </a:rPr>
              <a:t>10</a:t>
            </a:r>
            <a:endParaRPr lang="en-US" altLang="en-US">
              <a:solidFill>
                <a:srgbClr val="A694BA"/>
              </a:solidFill>
            </a:endParaRPr>
          </a:p>
        </p:txBody>
      </p:sp>
      <p:sp>
        <p:nvSpPr>
          <p:cNvPr id="40965"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40966" name="Text Box 6"/>
          <p:cNvSpPr txBox="1">
            <a:spLocks noChangeArrowheads="1"/>
          </p:cNvSpPr>
          <p:nvPr/>
        </p:nvSpPr>
        <p:spPr bwMode="auto">
          <a:xfrm>
            <a:off x="425450" y="2371725"/>
            <a:ext cx="4832350" cy="762000"/>
          </a:xfrm>
          <a:prstGeom prst="rect">
            <a:avLst/>
          </a:prstGeom>
          <a:noFill/>
          <a:ln w="9525">
            <a:noFill/>
            <a:miter lim="800000"/>
            <a:headEnd/>
            <a:tailEnd/>
          </a:ln>
        </p:spPr>
        <p:txBody>
          <a:bodyPr>
            <a:spAutoFit/>
          </a:bodyPr>
          <a:lstStyle/>
          <a:p>
            <a:pPr>
              <a:spcBef>
                <a:spcPct val="50000"/>
              </a:spcBef>
            </a:pPr>
            <a:r>
              <a:rPr lang="en-US" altLang="en-US" sz="4400"/>
              <a:t>End of Chapter</a:t>
            </a:r>
          </a:p>
        </p:txBody>
      </p:sp>
      <p:grpSp>
        <p:nvGrpSpPr>
          <p:cNvPr id="2" name="Group 7"/>
          <p:cNvGrpSpPr>
            <a:grpSpLocks/>
          </p:cNvGrpSpPr>
          <p:nvPr/>
        </p:nvGrpSpPr>
        <p:grpSpPr bwMode="auto">
          <a:xfrm>
            <a:off x="3644900" y="142875"/>
            <a:ext cx="5284788" cy="1331913"/>
            <a:chOff x="2296" y="114"/>
            <a:chExt cx="3329" cy="839"/>
          </a:xfrm>
        </p:grpSpPr>
        <p:sp>
          <p:nvSpPr>
            <p:cNvPr id="40969" name="Rectangle 8"/>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pPr>
              <a:r>
                <a:rPr lang="en-US" altLang="en-US" b="1">
                  <a:solidFill>
                    <a:srgbClr val="C5BAD2"/>
                  </a:solidFill>
                </a:rPr>
                <a:t>	</a:t>
              </a:r>
              <a:r>
                <a:rPr lang="en-US" altLang="en-US">
                  <a:solidFill>
                    <a:srgbClr val="C5BAD2"/>
                  </a:solidFill>
                </a:rPr>
                <a:t>Lawrence J. Gitman</a:t>
              </a:r>
            </a:p>
            <a:p>
              <a:pPr algn="r">
                <a:lnSpc>
                  <a:spcPct val="90000"/>
                </a:lnSpc>
              </a:pPr>
              <a:r>
                <a:rPr lang="en-US" altLang="en-US">
                  <a:solidFill>
                    <a:srgbClr val="C5BAD2"/>
                  </a:solidFill>
                </a:rPr>
                <a:t>	Jeff Madura</a:t>
              </a:r>
            </a:p>
          </p:txBody>
        </p:sp>
        <p:sp>
          <p:nvSpPr>
            <p:cNvPr id="40970" name="Rectangle 9"/>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r>
                <a:rPr lang="en-US" altLang="en-US" sz="3600" b="1" i="1">
                  <a:solidFill>
                    <a:srgbClr val="C5BAD2"/>
                  </a:solidFill>
                </a:rPr>
                <a:t>Introduction to Finance</a:t>
              </a:r>
            </a:p>
          </p:txBody>
        </p:sp>
      </p:grpSp>
      <p:pic>
        <p:nvPicPr>
          <p:cNvPr id="40968" name="Picture 10"/>
          <p:cNvPicPr>
            <a:picLocks noChangeArrowheads="1"/>
          </p:cNvPicPr>
          <p:nvPr/>
        </p:nvPicPr>
        <p:blipFill>
          <a:blip r:embed="rId2"/>
          <a:srcRect/>
          <a:stretch>
            <a:fillRect/>
          </a:stretch>
        </p:blipFill>
        <p:spPr bwMode="auto">
          <a:xfrm>
            <a:off x="4849813" y="1790700"/>
            <a:ext cx="4294187" cy="4665663"/>
          </a:xfrm>
          <a:prstGeom prst="rect">
            <a:avLst/>
          </a:prstGeom>
          <a:noFill/>
          <a:ln w="12700">
            <a:noFill/>
            <a:miter lim="800000"/>
            <a:headEnd/>
            <a:tailEnd/>
          </a:ln>
        </p:spPr>
      </p:pic>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42</a:t>
            </a:fld>
            <a:endParaRPr lang="en-US"/>
          </a:p>
        </p:txBody>
      </p:sp>
    </p:spTree>
    <p:extLst>
      <p:ext uri="{BB962C8B-B14F-4D97-AF65-F5344CB8AC3E}">
        <p14:creationId xmlns:p14="http://schemas.microsoft.com/office/powerpoint/2010/main" val="385899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p:txBody>
          <a:bodyPr/>
          <a:lstStyle/>
          <a:p>
            <a:pPr indent="0">
              <a:buFont typeface="Wingdings" charset="2"/>
              <a:buNone/>
            </a:pPr>
            <a:r>
              <a:rPr lang="en-US" altLang="en-US" sz="2400" smtClean="0"/>
              <a:t>Calculate the initial investment associated </a:t>
            </a:r>
            <a:br>
              <a:rPr lang="en-US" altLang="en-US" sz="2400" smtClean="0"/>
            </a:br>
            <a:r>
              <a:rPr lang="en-US" altLang="en-US" sz="2400" smtClean="0"/>
              <a:t>with a proposed capital expenditure.</a:t>
            </a:r>
          </a:p>
          <a:p>
            <a:pPr indent="0">
              <a:buFont typeface="Wingdings" charset="2"/>
              <a:buNone/>
            </a:pPr>
            <a:r>
              <a:rPr lang="en-US" altLang="en-US" sz="2400" smtClean="0"/>
              <a:t>Determine the relevant operating cash inflows </a:t>
            </a:r>
            <a:br>
              <a:rPr lang="en-US" altLang="en-US" sz="2400" smtClean="0"/>
            </a:br>
            <a:r>
              <a:rPr lang="en-US" altLang="en-US" sz="2400" smtClean="0"/>
              <a:t>using the income statement format.</a:t>
            </a:r>
          </a:p>
          <a:p>
            <a:pPr indent="0">
              <a:buFont typeface="Wingdings" charset="2"/>
              <a:buNone/>
            </a:pPr>
            <a:r>
              <a:rPr lang="en-US" altLang="en-US" sz="2400" smtClean="0"/>
              <a:t>Find the terminal cash flow.</a:t>
            </a:r>
          </a:p>
        </p:txBody>
      </p:sp>
      <p:sp>
        <p:nvSpPr>
          <p:cNvPr id="4099" name="Rectangle 3"/>
          <p:cNvSpPr>
            <a:spLocks noGrp="1" noChangeArrowheads="1"/>
          </p:cNvSpPr>
          <p:nvPr>
            <p:ph type="title"/>
          </p:nvPr>
        </p:nvSpPr>
        <p:spPr/>
        <p:txBody>
          <a:bodyPr/>
          <a:lstStyle/>
          <a:p>
            <a:r>
              <a:rPr lang="en-US" altLang="en-US" smtClean="0"/>
              <a:t>Learning Goals</a:t>
            </a:r>
          </a:p>
        </p:txBody>
      </p:sp>
      <p:pic>
        <p:nvPicPr>
          <p:cNvPr id="4100" name="Picture 4"/>
          <p:cNvPicPr>
            <a:picLocks noChangeArrowheads="1"/>
          </p:cNvPicPr>
          <p:nvPr/>
        </p:nvPicPr>
        <p:blipFill>
          <a:blip r:embed="rId2"/>
          <a:srcRect/>
          <a:stretch>
            <a:fillRect/>
          </a:stretch>
        </p:blipFill>
        <p:spPr bwMode="auto">
          <a:xfrm>
            <a:off x="523875" y="2794000"/>
            <a:ext cx="241300" cy="238125"/>
          </a:xfrm>
          <a:prstGeom prst="rect">
            <a:avLst/>
          </a:prstGeom>
          <a:noFill/>
          <a:ln w="12700">
            <a:noFill/>
            <a:miter lim="800000"/>
            <a:headEnd/>
            <a:tailEnd/>
          </a:ln>
        </p:spPr>
      </p:pic>
      <p:pic>
        <p:nvPicPr>
          <p:cNvPr id="4101" name="Picture 5"/>
          <p:cNvPicPr>
            <a:picLocks noChangeArrowheads="1"/>
          </p:cNvPicPr>
          <p:nvPr/>
        </p:nvPicPr>
        <p:blipFill>
          <a:blip r:embed="rId3"/>
          <a:srcRect/>
          <a:stretch>
            <a:fillRect/>
          </a:stretch>
        </p:blipFill>
        <p:spPr bwMode="auto">
          <a:xfrm>
            <a:off x="525463" y="3657600"/>
            <a:ext cx="238125" cy="241300"/>
          </a:xfrm>
          <a:prstGeom prst="rect">
            <a:avLst/>
          </a:prstGeom>
          <a:noFill/>
          <a:ln w="12700">
            <a:noFill/>
            <a:miter lim="800000"/>
            <a:headEnd/>
            <a:tailEnd/>
          </a:ln>
        </p:spPr>
      </p:pic>
      <p:pic>
        <p:nvPicPr>
          <p:cNvPr id="4102" name="Picture 6"/>
          <p:cNvPicPr>
            <a:picLocks noChangeArrowheads="1"/>
          </p:cNvPicPr>
          <p:nvPr/>
        </p:nvPicPr>
        <p:blipFill>
          <a:blip r:embed="rId4"/>
          <a:srcRect/>
          <a:stretch>
            <a:fillRect/>
          </a:stretch>
        </p:blipFill>
        <p:spPr bwMode="auto">
          <a:xfrm>
            <a:off x="520700" y="1898650"/>
            <a:ext cx="241300" cy="234950"/>
          </a:xfrm>
          <a:prstGeom prst="rect">
            <a:avLst/>
          </a:prstGeom>
          <a:noFill/>
          <a:ln w="12700">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US" altLang="en-US" smtClean="0"/>
              <a:t>Introduction</a:t>
            </a:r>
          </a:p>
        </p:txBody>
      </p:sp>
      <p:sp>
        <p:nvSpPr>
          <p:cNvPr id="5123" name="Rectangle 7"/>
          <p:cNvSpPr>
            <a:spLocks noGrp="1" noChangeArrowheads="1"/>
          </p:cNvSpPr>
          <p:nvPr>
            <p:ph type="body" idx="1"/>
          </p:nvPr>
        </p:nvSpPr>
        <p:spPr/>
        <p:txBody>
          <a:bodyPr/>
          <a:lstStyle/>
          <a:p>
            <a:r>
              <a:rPr lang="en-US" altLang="en-US" sz="2400" smtClean="0">
                <a:solidFill>
                  <a:srgbClr val="0089CA"/>
                </a:solidFill>
              </a:rPr>
              <a:t>Capital budgeting</a:t>
            </a:r>
            <a:r>
              <a:rPr lang="en-US" altLang="en-US" sz="2400" smtClean="0"/>
              <a:t> is the process of identifying, evaluating, and implementing a firm’s </a:t>
            </a:r>
            <a:br>
              <a:rPr lang="en-US" altLang="en-US" sz="2400" smtClean="0"/>
            </a:br>
            <a:r>
              <a:rPr lang="en-US" altLang="en-US" sz="2400" smtClean="0"/>
              <a:t>investment opportunities.</a:t>
            </a:r>
          </a:p>
          <a:p>
            <a:r>
              <a:rPr lang="en-US" altLang="en-US" sz="2400" smtClean="0"/>
              <a:t>It seeks to identify investments that will enhance </a:t>
            </a:r>
            <a:br>
              <a:rPr lang="en-US" altLang="en-US" sz="2400" smtClean="0"/>
            </a:br>
            <a:r>
              <a:rPr lang="en-US" altLang="en-US" sz="2400" smtClean="0"/>
              <a:t>a firm’s competitive advantage and increase </a:t>
            </a:r>
            <a:br>
              <a:rPr lang="en-US" altLang="en-US" sz="2400" smtClean="0"/>
            </a:br>
            <a:r>
              <a:rPr lang="en-US" altLang="en-US" sz="2400" smtClean="0"/>
              <a:t>shareholder wealth.</a:t>
            </a:r>
          </a:p>
          <a:p>
            <a:r>
              <a:rPr lang="en-US" altLang="en-US" sz="2400" smtClean="0"/>
              <a:t>The typical capital budgeting decision involves </a:t>
            </a:r>
            <a:br>
              <a:rPr lang="en-US" altLang="en-US" sz="2400" smtClean="0"/>
            </a:br>
            <a:r>
              <a:rPr lang="en-US" altLang="en-US" sz="2400" smtClean="0"/>
              <a:t>a large up-front investment followed by a series </a:t>
            </a:r>
            <a:br>
              <a:rPr lang="en-US" altLang="en-US" sz="2400" smtClean="0"/>
            </a:br>
            <a:r>
              <a:rPr lang="en-US" altLang="en-US" sz="2400" smtClean="0"/>
              <a:t>of smaller cash inflows.</a:t>
            </a:r>
          </a:p>
          <a:p>
            <a:r>
              <a:rPr lang="en-US" altLang="en-US" sz="2400" smtClean="0"/>
              <a:t>Poor capital budgeting decisions can ultimately </a:t>
            </a:r>
            <a:br>
              <a:rPr lang="en-US" altLang="en-US" sz="2400" smtClean="0"/>
            </a:br>
            <a:r>
              <a:rPr lang="en-US" altLang="en-US" sz="2400" smtClean="0"/>
              <a:t>result in company bankruptcy.</a:t>
            </a:r>
          </a:p>
          <a:p>
            <a:endParaRPr lang="en-US" altLang="en-US"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4916" name="Rectangle 4"/>
          <p:cNvSpPr>
            <a:spLocks noChangeArrowheads="1"/>
          </p:cNvSpPr>
          <p:nvPr/>
        </p:nvSpPr>
        <p:spPr bwMode="auto">
          <a:xfrm>
            <a:off x="0" y="914400"/>
            <a:ext cx="9144000" cy="5943600"/>
          </a:xfrm>
          <a:prstGeom prst="rect">
            <a:avLst/>
          </a:prstGeom>
          <a:noFill/>
          <a:ln w="9525">
            <a:noFill/>
            <a:miter lim="800000"/>
            <a:headEnd/>
            <a:tailEnd/>
          </a:ln>
        </p:spPr>
        <p:txBody>
          <a:bodyPr lIns="92075" tIns="46038" rIns="92075" bIns="46038"/>
          <a:lstStyle/>
          <a:p>
            <a:pPr>
              <a:lnSpc>
                <a:spcPct val="160000"/>
              </a:lnSpc>
            </a:pPr>
            <a:endParaRPr lang="en-US" altLang="en-US" sz="2800"/>
          </a:p>
        </p:txBody>
      </p:sp>
      <p:sp>
        <p:nvSpPr>
          <p:cNvPr id="6147" name="Rectangle 8"/>
          <p:cNvSpPr>
            <a:spLocks noGrp="1" noChangeArrowheads="1"/>
          </p:cNvSpPr>
          <p:nvPr>
            <p:ph type="title"/>
          </p:nvPr>
        </p:nvSpPr>
        <p:spPr/>
        <p:txBody>
          <a:bodyPr>
            <a:normAutofit fontScale="90000"/>
          </a:bodyPr>
          <a:lstStyle/>
          <a:p>
            <a:r>
              <a:rPr lang="en-US" altLang="en-US" sz="4000" smtClean="0"/>
              <a:t>Key Motives </a:t>
            </a:r>
            <a:br>
              <a:rPr lang="en-US" altLang="en-US" sz="4000" smtClean="0"/>
            </a:br>
            <a:r>
              <a:rPr lang="en-US" altLang="en-US" sz="4000" smtClean="0"/>
              <a:t>for Capital Expenditures</a:t>
            </a:r>
          </a:p>
        </p:txBody>
      </p:sp>
      <p:sp>
        <p:nvSpPr>
          <p:cNvPr id="934921" name="Rectangle 9"/>
          <p:cNvSpPr>
            <a:spLocks noGrp="1" noChangeArrowheads="1"/>
          </p:cNvSpPr>
          <p:nvPr>
            <p:ph type="body" idx="1"/>
          </p:nvPr>
        </p:nvSpPr>
        <p:spPr/>
        <p:txBody>
          <a:bodyPr/>
          <a:lstStyle/>
          <a:p>
            <a:r>
              <a:rPr lang="en-US" altLang="en-US" sz="2400" smtClean="0"/>
              <a:t>Capital expenditures are made for many reasons.</a:t>
            </a:r>
          </a:p>
          <a:p>
            <a:r>
              <a:rPr lang="en-US" altLang="en-US" sz="2400" smtClean="0"/>
              <a:t>The basic motives for </a:t>
            </a:r>
            <a:r>
              <a:rPr lang="en-US" altLang="en-US" sz="2400" smtClean="0">
                <a:solidFill>
                  <a:srgbClr val="0089CA"/>
                </a:solidFill>
              </a:rPr>
              <a:t>capital expenditures</a:t>
            </a:r>
            <a:r>
              <a:rPr lang="en-US" altLang="en-US" sz="2400" smtClean="0"/>
              <a:t> are </a:t>
            </a:r>
            <a:br>
              <a:rPr lang="en-US" altLang="en-US" sz="2400" smtClean="0"/>
            </a:br>
            <a:r>
              <a:rPr lang="en-US" altLang="en-US" sz="2400" smtClean="0"/>
              <a:t>to expand, replace, or renew fixed assets or to obtain some other less tangible benefit over a long period.</a:t>
            </a:r>
          </a:p>
          <a:p>
            <a:r>
              <a:rPr lang="en-US" altLang="en-US" sz="2400" smtClean="0"/>
              <a:t>Specific examples of key motives are shown on the following slide.</a:t>
            </a:r>
          </a:p>
          <a:p>
            <a:r>
              <a:rPr lang="en-US" altLang="en-US" sz="2400" smtClean="0"/>
              <a:t>Details with regard to these motives can be found </a:t>
            </a:r>
            <a:br>
              <a:rPr lang="en-US" altLang="en-US" sz="2400" smtClean="0"/>
            </a:br>
            <a:r>
              <a:rPr lang="en-US" altLang="en-US" sz="2400" smtClean="0"/>
              <a:t>on the book’s web site:</a:t>
            </a:r>
          </a:p>
          <a:p>
            <a:pPr lvl="1"/>
            <a:r>
              <a:rPr lang="en-US" altLang="en-US" sz="2000" smtClean="0">
                <a:solidFill>
                  <a:srgbClr val="BD0048"/>
                </a:solidFill>
              </a:rPr>
              <a:t>http://www.awl.com/ gitman_madura</a:t>
            </a:r>
            <a:r>
              <a:rPr lang="en-US" altLang="en-US" sz="2000" smtClean="0"/>
              <a:t>.</a:t>
            </a:r>
          </a:p>
          <a:p>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4921">
                                            <p:txEl>
                                              <p:pRg st="0" end="0"/>
                                            </p:txEl>
                                          </p:spTgt>
                                        </p:tgtEl>
                                        <p:attrNameLst>
                                          <p:attrName>style.visibility</p:attrName>
                                        </p:attrNameLst>
                                      </p:cBhvr>
                                      <p:to>
                                        <p:strVal val="visible"/>
                                      </p:to>
                                    </p:set>
                                    <p:animEffect transition="in" filter="wipe(left)">
                                      <p:cBhvr>
                                        <p:cTn id="7" dur="500"/>
                                        <p:tgtEl>
                                          <p:spTgt spid="9349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4921">
                                            <p:txEl>
                                              <p:pRg st="1" end="1"/>
                                            </p:txEl>
                                          </p:spTgt>
                                        </p:tgtEl>
                                        <p:attrNameLst>
                                          <p:attrName>style.visibility</p:attrName>
                                        </p:attrNameLst>
                                      </p:cBhvr>
                                      <p:to>
                                        <p:strVal val="visible"/>
                                      </p:to>
                                    </p:set>
                                    <p:animEffect transition="in" filter="wipe(left)">
                                      <p:cBhvr>
                                        <p:cTn id="12" dur="500"/>
                                        <p:tgtEl>
                                          <p:spTgt spid="9349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4921">
                                            <p:txEl>
                                              <p:pRg st="2" end="2"/>
                                            </p:txEl>
                                          </p:spTgt>
                                        </p:tgtEl>
                                        <p:attrNameLst>
                                          <p:attrName>style.visibility</p:attrName>
                                        </p:attrNameLst>
                                      </p:cBhvr>
                                      <p:to>
                                        <p:strVal val="visible"/>
                                      </p:to>
                                    </p:set>
                                    <p:animEffect transition="in" filter="wipe(left)">
                                      <p:cBhvr>
                                        <p:cTn id="17" dur="500"/>
                                        <p:tgtEl>
                                          <p:spTgt spid="9349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4921">
                                            <p:txEl>
                                              <p:pRg st="3" end="3"/>
                                            </p:txEl>
                                          </p:spTgt>
                                        </p:tgtEl>
                                        <p:attrNameLst>
                                          <p:attrName>style.visibility</p:attrName>
                                        </p:attrNameLst>
                                      </p:cBhvr>
                                      <p:to>
                                        <p:strVal val="visible"/>
                                      </p:to>
                                    </p:set>
                                    <p:animEffect transition="in" filter="wipe(left)">
                                      <p:cBhvr>
                                        <p:cTn id="22" dur="500"/>
                                        <p:tgtEl>
                                          <p:spTgt spid="9349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4921">
                                            <p:txEl>
                                              <p:pRg st="4" end="4"/>
                                            </p:txEl>
                                          </p:spTgt>
                                        </p:tgtEl>
                                        <p:attrNameLst>
                                          <p:attrName>style.visibility</p:attrName>
                                        </p:attrNameLst>
                                      </p:cBhvr>
                                      <p:to>
                                        <p:strVal val="visible"/>
                                      </p:to>
                                    </p:set>
                                    <p:animEffect transition="in" filter="wipe(left)">
                                      <p:cBhvr>
                                        <p:cTn id="27" dur="500"/>
                                        <p:tgtEl>
                                          <p:spTgt spid="9349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nodePh="1">
                                  <p:stCondLst>
                                    <p:cond delay="0"/>
                                  </p:stCondLst>
                                  <p:endCondLst>
                                    <p:cond evt="begin" delay="0">
                                      <p:tn val="30"/>
                                    </p:cond>
                                  </p:endCondLst>
                                  <p:childTnLst>
                                    <p:set>
                                      <p:cBhvr>
                                        <p:cTn id="31" dur="1" fill="hold">
                                          <p:stCondLst>
                                            <p:cond delay="0"/>
                                          </p:stCondLst>
                                        </p:cTn>
                                        <p:tgtEl>
                                          <p:spTgt spid="934916">
                                            <p:txEl>
                                              <p:pRg st="0" end="0"/>
                                            </p:txEl>
                                          </p:spTgt>
                                        </p:tgtEl>
                                        <p:attrNameLst>
                                          <p:attrName>style.visibility</p:attrName>
                                        </p:attrNameLst>
                                      </p:cBhvr>
                                      <p:to>
                                        <p:strVal val="visible"/>
                                      </p:to>
                                    </p:set>
                                    <p:anim calcmode="lin" valueType="num">
                                      <p:cBhvr additive="base">
                                        <p:cTn id="32" dur="500" fill="hold"/>
                                        <p:tgtEl>
                                          <p:spTgt spid="934916">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9349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6" grpId="0" build="p" autoUpdateAnimBg="0"/>
      <p:bldP spid="934921"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p:txBody>
          <a:bodyPr>
            <a:normAutofit fontScale="90000"/>
          </a:bodyPr>
          <a:lstStyle/>
          <a:p>
            <a:r>
              <a:rPr lang="en-US" altLang="en-US" sz="4000" smtClean="0"/>
              <a:t>Key Motives </a:t>
            </a:r>
            <a:br>
              <a:rPr lang="en-US" altLang="en-US" sz="4000" smtClean="0"/>
            </a:br>
            <a:r>
              <a:rPr lang="en-US" altLang="en-US" sz="4000" smtClean="0"/>
              <a:t>for Capital Expenditures</a:t>
            </a:r>
          </a:p>
        </p:txBody>
      </p:sp>
      <p:sp>
        <p:nvSpPr>
          <p:cNvPr id="7171" name="Rectangle 9"/>
          <p:cNvSpPr>
            <a:spLocks noGrp="1" noChangeArrowheads="1"/>
          </p:cNvSpPr>
          <p:nvPr>
            <p:ph type="body" idx="1"/>
          </p:nvPr>
        </p:nvSpPr>
        <p:spPr/>
        <p:txBody>
          <a:bodyPr>
            <a:normAutofit fontScale="92500"/>
          </a:bodyPr>
          <a:lstStyle/>
          <a:p>
            <a:r>
              <a:rPr lang="en-US" altLang="en-US" smtClean="0"/>
              <a:t>Examples</a:t>
            </a:r>
          </a:p>
          <a:p>
            <a:pPr lvl="1"/>
            <a:r>
              <a:rPr lang="en-US" altLang="en-US" smtClean="0"/>
              <a:t>Replacing worn out or obsolete assets</a:t>
            </a:r>
          </a:p>
          <a:p>
            <a:pPr lvl="1"/>
            <a:r>
              <a:rPr lang="en-US" altLang="en-US" smtClean="0"/>
              <a:t>Improving business efficiency</a:t>
            </a:r>
          </a:p>
          <a:p>
            <a:pPr lvl="1"/>
            <a:r>
              <a:rPr lang="en-US" altLang="en-US" smtClean="0"/>
              <a:t>Acquiring assets for expansion into new products </a:t>
            </a:r>
            <a:br>
              <a:rPr lang="en-US" altLang="en-US" smtClean="0"/>
            </a:br>
            <a:r>
              <a:rPr lang="en-US" altLang="en-US" smtClean="0"/>
              <a:t>or markets</a:t>
            </a:r>
          </a:p>
          <a:p>
            <a:pPr lvl="1"/>
            <a:r>
              <a:rPr lang="en-US" altLang="en-US" smtClean="0"/>
              <a:t>Acquiring another business</a:t>
            </a:r>
          </a:p>
          <a:p>
            <a:pPr lvl="1"/>
            <a:r>
              <a:rPr lang="en-US" altLang="en-US" smtClean="0"/>
              <a:t>Complying with legal requirements</a:t>
            </a:r>
          </a:p>
          <a:p>
            <a:pPr lvl="1"/>
            <a:r>
              <a:rPr lang="en-US" altLang="en-US" smtClean="0"/>
              <a:t>Satisfying work-force demands</a:t>
            </a:r>
          </a:p>
          <a:p>
            <a:pPr lvl="1"/>
            <a:r>
              <a:rPr lang="en-US" altLang="en-US" smtClean="0"/>
              <a:t>Environmental requirements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5"/>
          <p:cNvSpPr>
            <a:spLocks noGrp="1" noChangeArrowheads="1"/>
          </p:cNvSpPr>
          <p:nvPr>
            <p:ph type="title"/>
          </p:nvPr>
        </p:nvSpPr>
        <p:spPr/>
        <p:txBody>
          <a:bodyPr/>
          <a:lstStyle/>
          <a:p>
            <a:r>
              <a:rPr lang="en-US" altLang="en-US" smtClean="0"/>
              <a:t>Steps in the Process</a:t>
            </a:r>
          </a:p>
        </p:txBody>
      </p:sp>
      <p:sp>
        <p:nvSpPr>
          <p:cNvPr id="936976" name="Rectangle 16"/>
          <p:cNvSpPr>
            <a:spLocks noGrp="1" noChangeArrowheads="1"/>
          </p:cNvSpPr>
          <p:nvPr>
            <p:ph type="body" idx="1"/>
          </p:nvPr>
        </p:nvSpPr>
        <p:spPr>
          <a:xfrm>
            <a:off x="457200" y="1803400"/>
            <a:ext cx="8331200" cy="4406900"/>
          </a:xfrm>
        </p:spPr>
        <p:txBody>
          <a:bodyPr>
            <a:normAutofit lnSpcReduction="10000"/>
          </a:bodyPr>
          <a:lstStyle/>
          <a:p>
            <a:pPr>
              <a:lnSpc>
                <a:spcPct val="90000"/>
              </a:lnSpc>
              <a:spcBef>
                <a:spcPct val="20000"/>
              </a:spcBef>
            </a:pPr>
            <a:r>
              <a:rPr lang="en-US" altLang="en-US" sz="2400" dirty="0" smtClean="0"/>
              <a:t>Step 1: Proposal Generation</a:t>
            </a:r>
          </a:p>
          <a:p>
            <a:pPr lvl="1">
              <a:lnSpc>
                <a:spcPct val="90000"/>
              </a:lnSpc>
              <a:spcBef>
                <a:spcPct val="20000"/>
              </a:spcBef>
            </a:pPr>
            <a:r>
              <a:rPr lang="en-US" altLang="en-US" sz="2400" dirty="0" smtClean="0"/>
              <a:t>How are projects initiated?</a:t>
            </a:r>
          </a:p>
          <a:p>
            <a:pPr lvl="1">
              <a:lnSpc>
                <a:spcPct val="90000"/>
              </a:lnSpc>
              <a:spcBef>
                <a:spcPct val="20000"/>
              </a:spcBef>
            </a:pPr>
            <a:r>
              <a:rPr lang="en-US" altLang="en-US" sz="2400" dirty="0" smtClean="0"/>
              <a:t>How much is available to spend?</a:t>
            </a:r>
          </a:p>
          <a:p>
            <a:pPr>
              <a:lnSpc>
                <a:spcPct val="90000"/>
              </a:lnSpc>
              <a:spcBef>
                <a:spcPct val="30000"/>
              </a:spcBef>
            </a:pPr>
            <a:r>
              <a:rPr lang="en-US" altLang="en-US" sz="2400" dirty="0" smtClean="0"/>
              <a:t>Step 2: Review and Analysis</a:t>
            </a:r>
          </a:p>
          <a:p>
            <a:pPr lvl="1">
              <a:lnSpc>
                <a:spcPct val="90000"/>
              </a:lnSpc>
              <a:spcBef>
                <a:spcPct val="20000"/>
              </a:spcBef>
            </a:pPr>
            <a:r>
              <a:rPr lang="en-US" altLang="en-US" sz="2400" dirty="0" smtClean="0"/>
              <a:t>Preliminary project review</a:t>
            </a:r>
          </a:p>
          <a:p>
            <a:pPr lvl="1">
              <a:lnSpc>
                <a:spcPct val="90000"/>
              </a:lnSpc>
              <a:spcBef>
                <a:spcPct val="20000"/>
              </a:spcBef>
            </a:pPr>
            <a:r>
              <a:rPr lang="en-US" altLang="en-US" sz="2400" dirty="0" smtClean="0"/>
              <a:t>Technically feasible?</a:t>
            </a:r>
          </a:p>
          <a:p>
            <a:pPr lvl="1">
              <a:lnSpc>
                <a:spcPct val="90000"/>
              </a:lnSpc>
              <a:spcBef>
                <a:spcPct val="20000"/>
              </a:spcBef>
            </a:pPr>
            <a:r>
              <a:rPr lang="en-US" altLang="en-US" sz="2400" dirty="0" smtClean="0"/>
              <a:t>Compatible with corporate strategy?</a:t>
            </a:r>
          </a:p>
          <a:p>
            <a:pPr>
              <a:lnSpc>
                <a:spcPct val="90000"/>
              </a:lnSpc>
              <a:spcBef>
                <a:spcPct val="30000"/>
              </a:spcBef>
            </a:pPr>
            <a:r>
              <a:rPr lang="en-US" altLang="en-US" sz="2400" dirty="0" smtClean="0"/>
              <a:t>Step 3: Decision Making</a:t>
            </a:r>
          </a:p>
          <a:p>
            <a:pPr lvl="1">
              <a:lnSpc>
                <a:spcPct val="90000"/>
              </a:lnSpc>
              <a:spcBef>
                <a:spcPct val="20000"/>
              </a:spcBef>
            </a:pPr>
            <a:r>
              <a:rPr lang="en-US" altLang="en-US" sz="2400" dirty="0" smtClean="0"/>
              <a:t>What are the costs and benefits?</a:t>
            </a:r>
          </a:p>
          <a:p>
            <a:pPr lvl="1">
              <a:lnSpc>
                <a:spcPct val="90000"/>
              </a:lnSpc>
              <a:spcBef>
                <a:spcPct val="20000"/>
              </a:spcBef>
            </a:pPr>
            <a:r>
              <a:rPr lang="en-US" altLang="en-US" sz="2400" dirty="0" smtClean="0"/>
              <a:t>What is the project’s return?</a:t>
            </a:r>
          </a:p>
          <a:p>
            <a:pPr lvl="1">
              <a:lnSpc>
                <a:spcPct val="90000"/>
              </a:lnSpc>
              <a:spcBef>
                <a:spcPct val="20000"/>
              </a:spcBef>
            </a:pPr>
            <a:r>
              <a:rPr lang="en-US" altLang="en-US" sz="2400" dirty="0" smtClean="0"/>
              <a:t>What are the risks involved?</a:t>
            </a:r>
          </a:p>
        </p:txBody>
      </p:sp>
      <p:sp>
        <p:nvSpPr>
          <p:cNvPr id="936979" name="AutoShape 19"/>
          <p:cNvSpPr>
            <a:spLocks noChangeArrowheads="1"/>
          </p:cNvSpPr>
          <p:nvPr/>
        </p:nvSpPr>
        <p:spPr bwMode="auto">
          <a:xfrm flipH="1">
            <a:off x="6210300" y="5105400"/>
            <a:ext cx="2133600" cy="1295400"/>
          </a:xfrm>
          <a:prstGeom prst="homePlate">
            <a:avLst>
              <a:gd name="adj" fmla="val 41176"/>
            </a:avLst>
          </a:prstGeom>
          <a:solidFill>
            <a:srgbClr val="FFF0D1"/>
          </a:solidFill>
          <a:ln w="25400">
            <a:solidFill>
              <a:schemeClr val="tx1"/>
            </a:solidFill>
            <a:miter lim="800000"/>
            <a:headEnd type="none" w="sm" len="sm"/>
            <a:tailEnd type="none" w="sm" len="sm"/>
          </a:ln>
        </p:spPr>
        <p:txBody>
          <a:bodyPr wrap="none" anchor="ctr"/>
          <a:lstStyle/>
          <a:p>
            <a:pPr algn="ctr"/>
            <a:r>
              <a:rPr lang="en-US" altLang="en-US"/>
              <a:t>Our Focus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6976">
                                            <p:txEl>
                                              <p:pRg st="0" end="0"/>
                                            </p:txEl>
                                          </p:spTgt>
                                        </p:tgtEl>
                                        <p:attrNameLst>
                                          <p:attrName>style.visibility</p:attrName>
                                        </p:attrNameLst>
                                      </p:cBhvr>
                                      <p:to>
                                        <p:strVal val="visible"/>
                                      </p:to>
                                    </p:set>
                                    <p:animEffect transition="in" filter="wipe(left)">
                                      <p:cBhvr>
                                        <p:cTn id="7" dur="500"/>
                                        <p:tgtEl>
                                          <p:spTgt spid="9369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6976">
                                            <p:txEl>
                                              <p:pRg st="1" end="1"/>
                                            </p:txEl>
                                          </p:spTgt>
                                        </p:tgtEl>
                                        <p:attrNameLst>
                                          <p:attrName>style.visibility</p:attrName>
                                        </p:attrNameLst>
                                      </p:cBhvr>
                                      <p:to>
                                        <p:strVal val="visible"/>
                                      </p:to>
                                    </p:set>
                                    <p:animEffect transition="in" filter="wipe(left)">
                                      <p:cBhvr>
                                        <p:cTn id="12" dur="500"/>
                                        <p:tgtEl>
                                          <p:spTgt spid="9369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6976">
                                            <p:txEl>
                                              <p:pRg st="2" end="2"/>
                                            </p:txEl>
                                          </p:spTgt>
                                        </p:tgtEl>
                                        <p:attrNameLst>
                                          <p:attrName>style.visibility</p:attrName>
                                        </p:attrNameLst>
                                      </p:cBhvr>
                                      <p:to>
                                        <p:strVal val="visible"/>
                                      </p:to>
                                    </p:set>
                                    <p:animEffect transition="in" filter="wipe(left)">
                                      <p:cBhvr>
                                        <p:cTn id="17" dur="500"/>
                                        <p:tgtEl>
                                          <p:spTgt spid="9369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6976">
                                            <p:txEl>
                                              <p:pRg st="3" end="3"/>
                                            </p:txEl>
                                          </p:spTgt>
                                        </p:tgtEl>
                                        <p:attrNameLst>
                                          <p:attrName>style.visibility</p:attrName>
                                        </p:attrNameLst>
                                      </p:cBhvr>
                                      <p:to>
                                        <p:strVal val="visible"/>
                                      </p:to>
                                    </p:set>
                                    <p:animEffect transition="in" filter="wipe(left)">
                                      <p:cBhvr>
                                        <p:cTn id="22" dur="500"/>
                                        <p:tgtEl>
                                          <p:spTgt spid="9369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6976">
                                            <p:txEl>
                                              <p:pRg st="4" end="4"/>
                                            </p:txEl>
                                          </p:spTgt>
                                        </p:tgtEl>
                                        <p:attrNameLst>
                                          <p:attrName>style.visibility</p:attrName>
                                        </p:attrNameLst>
                                      </p:cBhvr>
                                      <p:to>
                                        <p:strVal val="visible"/>
                                      </p:to>
                                    </p:set>
                                    <p:animEffect transition="in" filter="wipe(left)">
                                      <p:cBhvr>
                                        <p:cTn id="27" dur="500"/>
                                        <p:tgtEl>
                                          <p:spTgt spid="9369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36976">
                                            <p:txEl>
                                              <p:pRg st="5" end="5"/>
                                            </p:txEl>
                                          </p:spTgt>
                                        </p:tgtEl>
                                        <p:attrNameLst>
                                          <p:attrName>style.visibility</p:attrName>
                                        </p:attrNameLst>
                                      </p:cBhvr>
                                      <p:to>
                                        <p:strVal val="visible"/>
                                      </p:to>
                                    </p:set>
                                    <p:animEffect transition="in" filter="wipe(left)">
                                      <p:cBhvr>
                                        <p:cTn id="32" dur="500"/>
                                        <p:tgtEl>
                                          <p:spTgt spid="9369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36976">
                                            <p:txEl>
                                              <p:pRg st="6" end="6"/>
                                            </p:txEl>
                                          </p:spTgt>
                                        </p:tgtEl>
                                        <p:attrNameLst>
                                          <p:attrName>style.visibility</p:attrName>
                                        </p:attrNameLst>
                                      </p:cBhvr>
                                      <p:to>
                                        <p:strVal val="visible"/>
                                      </p:to>
                                    </p:set>
                                    <p:animEffect transition="in" filter="wipe(left)">
                                      <p:cBhvr>
                                        <p:cTn id="37" dur="500"/>
                                        <p:tgtEl>
                                          <p:spTgt spid="93697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36976">
                                            <p:txEl>
                                              <p:pRg st="7" end="7"/>
                                            </p:txEl>
                                          </p:spTgt>
                                        </p:tgtEl>
                                        <p:attrNameLst>
                                          <p:attrName>style.visibility</p:attrName>
                                        </p:attrNameLst>
                                      </p:cBhvr>
                                      <p:to>
                                        <p:strVal val="visible"/>
                                      </p:to>
                                    </p:set>
                                    <p:animEffect transition="in" filter="wipe(left)">
                                      <p:cBhvr>
                                        <p:cTn id="42" dur="500"/>
                                        <p:tgtEl>
                                          <p:spTgt spid="93697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36976">
                                            <p:txEl>
                                              <p:pRg st="8" end="8"/>
                                            </p:txEl>
                                          </p:spTgt>
                                        </p:tgtEl>
                                        <p:attrNameLst>
                                          <p:attrName>style.visibility</p:attrName>
                                        </p:attrNameLst>
                                      </p:cBhvr>
                                      <p:to>
                                        <p:strVal val="visible"/>
                                      </p:to>
                                    </p:set>
                                    <p:animEffect transition="in" filter="wipe(left)">
                                      <p:cBhvr>
                                        <p:cTn id="47" dur="500"/>
                                        <p:tgtEl>
                                          <p:spTgt spid="93697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36976">
                                            <p:txEl>
                                              <p:pRg st="9" end="9"/>
                                            </p:txEl>
                                          </p:spTgt>
                                        </p:tgtEl>
                                        <p:attrNameLst>
                                          <p:attrName>style.visibility</p:attrName>
                                        </p:attrNameLst>
                                      </p:cBhvr>
                                      <p:to>
                                        <p:strVal val="visible"/>
                                      </p:to>
                                    </p:set>
                                    <p:animEffect transition="in" filter="wipe(left)">
                                      <p:cBhvr>
                                        <p:cTn id="52" dur="500"/>
                                        <p:tgtEl>
                                          <p:spTgt spid="93697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36976">
                                            <p:txEl>
                                              <p:pRg st="10" end="10"/>
                                            </p:txEl>
                                          </p:spTgt>
                                        </p:tgtEl>
                                        <p:attrNameLst>
                                          <p:attrName>style.visibility</p:attrName>
                                        </p:attrNameLst>
                                      </p:cBhvr>
                                      <p:to>
                                        <p:strVal val="visible"/>
                                      </p:to>
                                    </p:set>
                                    <p:animEffect transition="in" filter="wipe(left)">
                                      <p:cBhvr>
                                        <p:cTn id="57" dur="500"/>
                                        <p:tgtEl>
                                          <p:spTgt spid="93697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936979"/>
                                        </p:tgtEl>
                                        <p:attrNameLst>
                                          <p:attrName>style.visibility</p:attrName>
                                        </p:attrNameLst>
                                      </p:cBhvr>
                                      <p:to>
                                        <p:strVal val="visible"/>
                                      </p:to>
                                    </p:set>
                                    <p:animEffect transition="in" filter="wipe(right)">
                                      <p:cBhvr>
                                        <p:cTn id="62" dur="500"/>
                                        <p:tgtEl>
                                          <p:spTgt spid="93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76" grpId="0" build="p" bldLvl="2" autoUpdateAnimBg="0"/>
      <p:bldP spid="936979"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893</Words>
  <Application>Microsoft Office PowerPoint</Application>
  <PresentationFormat>On-screen Show (4:3)</PresentationFormat>
  <Paragraphs>171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COST OF CAPITAL</vt:lpstr>
      <vt:lpstr>KEMAMPUAN AKHIR YANG DIHARAPKAN</vt:lpstr>
      <vt:lpstr>PowerPoint Presentation</vt:lpstr>
      <vt:lpstr>Learning Goals</vt:lpstr>
      <vt:lpstr>Learning Goals</vt:lpstr>
      <vt:lpstr>Introduction</vt:lpstr>
      <vt:lpstr>Key Motives  for Capital Expenditures</vt:lpstr>
      <vt:lpstr>Key Motives  for Capital Expenditures</vt:lpstr>
      <vt:lpstr>Steps in the Process</vt:lpstr>
      <vt:lpstr>Steps in the Process</vt:lpstr>
      <vt:lpstr>Independent versus  Mutually Exclusive Projects</vt:lpstr>
      <vt:lpstr>Unlimited Funds versus  Capital Rationing</vt:lpstr>
      <vt:lpstr>Accept-Reject versus  Ranking Approaches</vt:lpstr>
      <vt:lpstr>Conventional versus Nonconventional Cash Flow Patterns</vt:lpstr>
      <vt:lpstr>Conventional versus Nonconventional Cash Flow Patterns</vt:lpstr>
      <vt:lpstr>The Relevant Cash Flows</vt:lpstr>
      <vt:lpstr>The Relevant Cash Flows</vt:lpstr>
      <vt:lpstr>The Relevant Cash Flows</vt:lpstr>
      <vt:lpstr>The Relevant Cash Flows</vt:lpstr>
      <vt:lpstr>The Relevant Cash Flows</vt:lpstr>
      <vt:lpstr>The Relevant Cash Flows</vt:lpstr>
      <vt:lpstr>The Relevant Cash Flows</vt:lpstr>
      <vt:lpstr>International Capital Budgeting</vt:lpstr>
      <vt:lpstr>Chapter Example</vt:lpstr>
      <vt:lpstr>Finding the Initial Investment</vt:lpstr>
      <vt:lpstr>Finding the Initial Investment</vt:lpstr>
      <vt:lpstr>Finding the Initial Investment</vt:lpstr>
      <vt:lpstr>Finding Operating Cash Inflows</vt:lpstr>
      <vt:lpstr>Finding Operating Cash Inflows</vt:lpstr>
      <vt:lpstr>Finding Operating Cash Inflows</vt:lpstr>
      <vt:lpstr>Finding Operating Cash Inflows</vt:lpstr>
      <vt:lpstr>Finding Operating Cash Inflows</vt:lpstr>
      <vt:lpstr>Finding Operating Cash Inflows</vt:lpstr>
      <vt:lpstr>Finding Operating Cash Inflows</vt:lpstr>
      <vt:lpstr>Finding Operating Cash Inflows</vt:lpstr>
      <vt:lpstr>Finding the Terminal Cash Flows</vt:lpstr>
      <vt:lpstr>Finding the Terminal Cash Flows</vt:lpstr>
      <vt:lpstr>Finding the Terminal Cash Flows</vt:lpstr>
      <vt:lpstr>Finding the Terminal Cash Flows</vt:lpstr>
      <vt:lpstr>Summarizing the Relevant Cash Flows</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22</cp:revision>
  <dcterms:created xsi:type="dcterms:W3CDTF">2017-09-09T11:34:57Z</dcterms:created>
  <dcterms:modified xsi:type="dcterms:W3CDTF">2017-09-19T23:05:55Z</dcterms:modified>
</cp:coreProperties>
</file>