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2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id-ID" sz="3600" dirty="0" smtClean="0"/>
              <a:t>Analisis Resiko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Rasio Keuangan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FEB 302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MANAJEMEN KEUANGAN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812800" y="4470400"/>
            <a:ext cx="7518400" cy="55562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en-US"/>
              <a:t>Project A: Payback = 3.0 years &gt; 2.75 years: Reject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812800" y="5194300"/>
            <a:ext cx="7518400" cy="55562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en-US"/>
              <a:t>Project B: Payback = 2.5 years &lt; 2.75 years: Accept</a:t>
            </a:r>
          </a:p>
        </p:txBody>
      </p:sp>
      <p:sp>
        <p:nvSpPr>
          <p:cNvPr id="10393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Assume the maximum payback for Onlab’s Projects is 2.75 years.</a:t>
            </a:r>
          </a:p>
          <a:p>
            <a:r>
              <a:rPr lang="en-US" altLang="en-US" smtClean="0"/>
              <a:t>Based on this criteria, we would make </a:t>
            </a:r>
            <a:br>
              <a:rPr lang="en-US" altLang="en-US" smtClean="0"/>
            </a:br>
            <a:r>
              <a:rPr lang="en-US" altLang="en-US" smtClean="0"/>
              <a:t>the following decision with regard </a:t>
            </a:r>
            <a:br>
              <a:rPr lang="en-US" altLang="en-US" smtClean="0"/>
            </a:br>
            <a:r>
              <a:rPr lang="en-US" altLang="en-US" smtClean="0"/>
              <a:t>to Projects A and B.</a:t>
            </a:r>
          </a:p>
          <a:p>
            <a:endParaRPr lang="en-US" altLang="en-US" smtClean="0"/>
          </a:p>
        </p:txBody>
      </p:sp>
      <p:sp>
        <p:nvSpPr>
          <p:cNvPr id="10393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Payback Period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9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9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4" grpId="0" animBg="1" autoUpdateAnimBg="0"/>
      <p:bldP spid="1039365" grpId="0" animBg="1" autoUpdateAnimBg="0"/>
      <p:bldP spid="103936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Payback Period</a:t>
            </a:r>
          </a:p>
        </p:txBody>
      </p:sp>
      <p:sp>
        <p:nvSpPr>
          <p:cNvPr id="10383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Pros and Cons of Payback</a:t>
            </a:r>
          </a:p>
          <a:p>
            <a:pPr lvl="1"/>
            <a:r>
              <a:rPr lang="en-US" altLang="en-US" smtClean="0"/>
              <a:t>The payback period is widely used by large firms </a:t>
            </a:r>
            <a:br>
              <a:rPr lang="en-US" altLang="en-US" smtClean="0"/>
            </a:br>
            <a:r>
              <a:rPr lang="en-US" altLang="en-US" smtClean="0"/>
              <a:t>to evaluate small projects and by small firms </a:t>
            </a:r>
            <a:br>
              <a:rPr lang="en-US" altLang="en-US" smtClean="0"/>
            </a:br>
            <a:r>
              <a:rPr lang="en-US" altLang="en-US" smtClean="0"/>
              <a:t>to evaluate most projects.</a:t>
            </a:r>
          </a:p>
          <a:p>
            <a:pPr lvl="1"/>
            <a:r>
              <a:rPr lang="en-US" altLang="en-US" smtClean="0"/>
              <a:t>Its popularity results from its simplicity </a:t>
            </a:r>
            <a:br>
              <a:rPr lang="en-US" altLang="en-US" smtClean="0"/>
            </a:br>
            <a:r>
              <a:rPr lang="en-US" altLang="en-US" smtClean="0"/>
              <a:t>and intuitive appeal.</a:t>
            </a:r>
          </a:p>
          <a:p>
            <a:pPr lvl="1"/>
            <a:r>
              <a:rPr lang="en-US" altLang="en-US" smtClean="0"/>
              <a:t>It is also appealing that it considers cash flows </a:t>
            </a:r>
            <a:br>
              <a:rPr lang="en-US" altLang="en-US" smtClean="0"/>
            </a:br>
            <a:r>
              <a:rPr lang="en-US" altLang="en-US" smtClean="0"/>
              <a:t>rather than accounting profits.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8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8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4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Payback Period</a:t>
            </a:r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Pros and Cons of Payback</a:t>
            </a:r>
          </a:p>
          <a:p>
            <a:pPr lvl="1"/>
            <a:r>
              <a:rPr lang="en-US" altLang="en-US" smtClean="0"/>
              <a:t>The major weakness of the payback period </a:t>
            </a:r>
            <a:br>
              <a:rPr lang="en-US" altLang="en-US" smtClean="0"/>
            </a:br>
            <a:r>
              <a:rPr lang="en-US" altLang="en-US" smtClean="0"/>
              <a:t>is that the appropriate payback requirement </a:t>
            </a:r>
            <a:br>
              <a:rPr lang="en-US" altLang="en-US" smtClean="0"/>
            </a:br>
            <a:r>
              <a:rPr lang="en-US" altLang="en-US" smtClean="0"/>
              <a:t>is merely a subjectively determined number.</a:t>
            </a:r>
          </a:p>
          <a:p>
            <a:pPr lvl="1"/>
            <a:r>
              <a:rPr lang="en-US" altLang="en-US" smtClean="0"/>
              <a:t>A second weakness is that this approach fails </a:t>
            </a:r>
            <a:br>
              <a:rPr lang="en-US" altLang="en-US" smtClean="0"/>
            </a:br>
            <a:r>
              <a:rPr lang="en-US" altLang="en-US" smtClean="0"/>
              <a:t>to fully account for the time value of money.</a:t>
            </a:r>
          </a:p>
          <a:p>
            <a:pPr lvl="1"/>
            <a:r>
              <a:rPr lang="en-US" altLang="en-US" smtClean="0"/>
              <a:t>A third weakness is the failure to recognize cash </a:t>
            </a:r>
            <a:br>
              <a:rPr lang="en-US" altLang="en-US" smtClean="0"/>
            </a:br>
            <a:r>
              <a:rPr lang="en-US" altLang="en-US" smtClean="0"/>
              <a:t>flows that occur after the required payback period </a:t>
            </a:r>
            <a:br>
              <a:rPr lang="en-US" altLang="en-US" smtClean="0"/>
            </a:br>
            <a:r>
              <a:rPr lang="en-US" altLang="en-US" smtClean="0"/>
              <a:t>as illustrated in Table 11.2.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Payback Period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94100" y="6384925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11.2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609600"/>
          </a:xfrm>
        </p:spPr>
        <p:txBody>
          <a:bodyPr/>
          <a:lstStyle/>
          <a:p>
            <a:r>
              <a:rPr lang="en-US" altLang="en-US" smtClean="0"/>
              <a:t>Pros and Cons of Payback</a:t>
            </a:r>
          </a:p>
        </p:txBody>
      </p:sp>
      <p:pic>
        <p:nvPicPr>
          <p:cNvPr id="12293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8" y="2273300"/>
            <a:ext cx="4033837" cy="408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8" name="Text Box 4"/>
          <p:cNvSpPr txBox="1">
            <a:spLocks noChangeArrowheads="1"/>
          </p:cNvSpPr>
          <p:nvPr/>
        </p:nvSpPr>
        <p:spPr bwMode="auto">
          <a:xfrm>
            <a:off x="2944813" y="5130800"/>
            <a:ext cx="3252787" cy="129222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342900" algn="l"/>
              </a:tabLst>
            </a:pPr>
            <a:r>
              <a:rPr lang="en-US" altLang="en-US" sz="1600" u="sng"/>
              <a:t>Decision Criteria</a:t>
            </a:r>
            <a:endParaRPr lang="en-US" altLang="en-US" sz="1600"/>
          </a:p>
          <a:p>
            <a:pPr>
              <a:lnSpc>
                <a:spcPct val="120000"/>
              </a:lnSpc>
              <a:tabLst>
                <a:tab pos="342900" algn="l"/>
              </a:tabLst>
            </a:pPr>
            <a:r>
              <a:rPr lang="en-US" altLang="en-US" sz="1600"/>
              <a:t>	If NPV &gt; 0, accept the project</a:t>
            </a:r>
          </a:p>
          <a:p>
            <a:pPr>
              <a:lnSpc>
                <a:spcPct val="120000"/>
              </a:lnSpc>
              <a:tabLst>
                <a:tab pos="342900" algn="l"/>
              </a:tabLst>
            </a:pPr>
            <a:r>
              <a:rPr lang="en-US" altLang="en-US" sz="1600"/>
              <a:t>	If NPV &lt; 0, reject the project</a:t>
            </a:r>
          </a:p>
          <a:p>
            <a:pPr>
              <a:lnSpc>
                <a:spcPct val="120000"/>
              </a:lnSpc>
              <a:tabLst>
                <a:tab pos="342900" algn="l"/>
              </a:tabLst>
            </a:pPr>
            <a:r>
              <a:rPr lang="en-US" altLang="en-US" sz="1600"/>
              <a:t>	If NPV = 0, indifferent</a:t>
            </a:r>
            <a:endParaRPr lang="en-US" altLang="en-US" sz="200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 Present Value (NPV)</a:t>
            </a:r>
          </a:p>
        </p:txBody>
      </p:sp>
      <p:sp>
        <p:nvSpPr>
          <p:cNvPr id="994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549400"/>
          </a:xfrm>
        </p:spPr>
        <p:txBody>
          <a:bodyPr/>
          <a:lstStyle/>
          <a:p>
            <a:r>
              <a:rPr lang="en-US" altLang="en-US" sz="2400" smtClean="0">
                <a:solidFill>
                  <a:srgbClr val="0089CA"/>
                </a:solidFill>
              </a:rPr>
              <a:t>Net present value</a:t>
            </a:r>
            <a:r>
              <a:rPr lang="en-US" altLang="en-US" sz="2400" smtClean="0"/>
              <a:t> is found by subtracting the present value of the after-tax outflows from the present value of the after-tax inflows.</a:t>
            </a:r>
            <a:endParaRPr lang="en-US" altLang="en-US" smtClean="0"/>
          </a:p>
        </p:txBody>
      </p:sp>
      <p:pic>
        <p:nvPicPr>
          <p:cNvPr id="994313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3074988"/>
            <a:ext cx="6972300" cy="199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8" grpId="0" animBg="1" autoUpdateAnimBg="0"/>
      <p:bldP spid="9943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Net Present Value (NPV)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594100" y="6384925"/>
            <a:ext cx="1468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11.2</a:t>
            </a:r>
          </a:p>
        </p:txBody>
      </p:sp>
      <p:pic>
        <p:nvPicPr>
          <p:cNvPr id="14340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668463"/>
            <a:ext cx="6389687" cy="468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Internal Rate of Return (IRR)</a:t>
            </a:r>
          </a:p>
        </p:txBody>
      </p:sp>
      <p:sp>
        <p:nvSpPr>
          <p:cNvPr id="10813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internal rate of return (IRR) is probably </a:t>
            </a:r>
            <a:br>
              <a:rPr lang="en-US" altLang="en-US" sz="2400" smtClean="0"/>
            </a:br>
            <a:r>
              <a:rPr lang="en-US" altLang="en-US" sz="2400" smtClean="0"/>
              <a:t>the most widely used and sophisticated capital </a:t>
            </a:r>
            <a:br>
              <a:rPr lang="en-US" altLang="en-US" sz="2400" smtClean="0"/>
            </a:br>
            <a:r>
              <a:rPr lang="en-US" altLang="en-US" sz="2400" smtClean="0"/>
              <a:t>budgeting technique.</a:t>
            </a:r>
          </a:p>
          <a:p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internal rate of return (IRR)</a:t>
            </a:r>
            <a:r>
              <a:rPr lang="en-US" altLang="en-US" sz="2400" smtClean="0"/>
              <a:t> is the discount rate </a:t>
            </a:r>
            <a:br>
              <a:rPr lang="en-US" altLang="en-US" sz="2400" smtClean="0"/>
            </a:br>
            <a:r>
              <a:rPr lang="en-US" altLang="en-US" sz="2400" smtClean="0"/>
              <a:t>that will equate the present value of the outflows </a:t>
            </a:r>
            <a:br>
              <a:rPr lang="en-US" altLang="en-US" sz="2400" smtClean="0"/>
            </a:br>
            <a:r>
              <a:rPr lang="en-US" altLang="en-US" sz="2400" smtClean="0"/>
              <a:t>with the present value of the inflows.</a:t>
            </a:r>
          </a:p>
          <a:p>
            <a:r>
              <a:rPr lang="en-US" altLang="en-US" sz="2400" smtClean="0"/>
              <a:t>It is the compound annual rate of return the firm will </a:t>
            </a:r>
            <a:br>
              <a:rPr lang="en-US" altLang="en-US" sz="2400" smtClean="0"/>
            </a:br>
            <a:r>
              <a:rPr lang="en-US" altLang="en-US" sz="2400" smtClean="0"/>
              <a:t>earn if it invests in the project and receives the given cash inflows.</a:t>
            </a:r>
          </a:p>
          <a:p>
            <a:r>
              <a:rPr lang="en-US" altLang="en-US" sz="2400" smtClean="0"/>
              <a:t>The IRR is the project’s intrinsic rate of return. 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1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1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1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Internal Rate of Return (IRR)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52663" y="4546600"/>
            <a:ext cx="4522787" cy="182562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tabLst>
                <a:tab pos="342900" algn="l"/>
              </a:tabLst>
            </a:pPr>
            <a:r>
              <a:rPr lang="en-US" altLang="en-US" sz="2000" u="sng"/>
              <a:t>Decision Criteria</a:t>
            </a:r>
            <a:endParaRPr lang="en-US" altLang="en-US" sz="2000"/>
          </a:p>
          <a:p>
            <a:pPr>
              <a:lnSpc>
                <a:spcPct val="140000"/>
              </a:lnSpc>
              <a:tabLst>
                <a:tab pos="342900" algn="l"/>
              </a:tabLst>
            </a:pPr>
            <a:r>
              <a:rPr lang="en-US" altLang="en-US" sz="2000"/>
              <a:t>	If IRR &gt; k, accept the project</a:t>
            </a:r>
          </a:p>
          <a:p>
            <a:pPr>
              <a:lnSpc>
                <a:spcPct val="140000"/>
              </a:lnSpc>
              <a:tabLst>
                <a:tab pos="342900" algn="l"/>
              </a:tabLst>
            </a:pPr>
            <a:r>
              <a:rPr lang="en-US" altLang="en-US" sz="2000"/>
              <a:t>	If IRR &lt; k, reject the project</a:t>
            </a:r>
          </a:p>
          <a:p>
            <a:pPr>
              <a:lnSpc>
                <a:spcPct val="140000"/>
              </a:lnSpc>
              <a:tabLst>
                <a:tab pos="342900" algn="l"/>
              </a:tabLst>
            </a:pPr>
            <a:r>
              <a:rPr lang="en-US" altLang="en-US" sz="2000"/>
              <a:t>	If IRR = k, indifferent</a:t>
            </a:r>
          </a:p>
        </p:txBody>
      </p:sp>
      <p:pic>
        <p:nvPicPr>
          <p:cNvPr id="16388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450" y="1727200"/>
            <a:ext cx="5245100" cy="269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Internal Rate of Return (IRR)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594100" y="6384925"/>
            <a:ext cx="1468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11.3</a:t>
            </a:r>
          </a:p>
        </p:txBody>
      </p:sp>
      <p:pic>
        <p:nvPicPr>
          <p:cNvPr id="17412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00" y="1647825"/>
            <a:ext cx="6451600" cy="479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Comparing NPV and IRR</a:t>
            </a:r>
          </a:p>
        </p:txBody>
      </p:sp>
      <p:sp>
        <p:nvSpPr>
          <p:cNvPr id="100762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Net Present Value Profile</a:t>
            </a:r>
          </a:p>
          <a:p>
            <a:pPr lvl="1"/>
            <a:r>
              <a:rPr lang="en-US" altLang="en-US" smtClean="0"/>
              <a:t>Projects can be compared by graphically constructing </a:t>
            </a:r>
            <a:r>
              <a:rPr lang="en-US" altLang="en-US" smtClean="0">
                <a:solidFill>
                  <a:srgbClr val="0089CA"/>
                </a:solidFill>
              </a:rPr>
              <a:t>net present value profiles </a:t>
            </a:r>
            <a:r>
              <a:rPr lang="en-US" altLang="en-US" smtClean="0"/>
              <a:t>that depict project NPVs for various discount rates.</a:t>
            </a:r>
          </a:p>
          <a:p>
            <a:pPr lvl="1"/>
            <a:r>
              <a:rPr lang="en-US" altLang="en-US" smtClean="0"/>
              <a:t>To prepare net present value profiles for Onlab Company’s two projects, A and B, the first step </a:t>
            </a:r>
            <a:br>
              <a:rPr lang="en-US" altLang="en-US" smtClean="0"/>
            </a:br>
            <a:r>
              <a:rPr lang="en-US" altLang="en-US" smtClean="0"/>
              <a:t>is to develop a number of “discount rate-net present value” coordinates.  Using the data in Table 11.1 </a:t>
            </a:r>
            <a:br>
              <a:rPr lang="en-US" altLang="en-US" smtClean="0"/>
            </a:br>
            <a:r>
              <a:rPr lang="en-US" altLang="en-US" smtClean="0"/>
              <a:t>and Figure 11.1 we can obtain three such coordinates for each project as shown in Table 11.3 and shown graphically as in Figure 11.4.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7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7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7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2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Memahami dan memiliki wawasan tentang:</a:t>
            </a:r>
            <a:endParaRPr lang="en-US" dirty="0" smtClean="0"/>
          </a:p>
          <a:p>
            <a:pPr lvl="0"/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US" dirty="0" smtClean="0"/>
          </a:p>
          <a:p>
            <a:pPr lvl="0"/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US" dirty="0" smtClean="0"/>
          </a:p>
          <a:p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Comparing NPV and IRR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594100" y="6384925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11.3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84200"/>
          </a:xfrm>
        </p:spPr>
        <p:txBody>
          <a:bodyPr/>
          <a:lstStyle/>
          <a:p>
            <a:r>
              <a:rPr lang="en-US" altLang="en-US" smtClean="0"/>
              <a:t>Net Present Value Profile</a:t>
            </a:r>
          </a:p>
        </p:txBody>
      </p:sp>
      <p:pic>
        <p:nvPicPr>
          <p:cNvPr id="19461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273300"/>
            <a:ext cx="6323013" cy="408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Comparing NPV and IRR</a:t>
            </a:r>
          </a:p>
        </p:txBody>
      </p:sp>
      <p:sp>
        <p:nvSpPr>
          <p:cNvPr id="1088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Conflicting Rankings</a:t>
            </a:r>
          </a:p>
          <a:p>
            <a:pPr lvl="1"/>
            <a:r>
              <a:rPr lang="en-US" altLang="en-US" smtClean="0"/>
              <a:t>Ranking is important when projects are mutually exclusive or when capital rationing is necessary.</a:t>
            </a:r>
          </a:p>
          <a:p>
            <a:pPr lvl="1"/>
            <a:r>
              <a:rPr lang="en-US" altLang="en-US" smtClean="0"/>
              <a:t>When projects are mutually exclusive, ranking enables a firm to determine which project is best </a:t>
            </a:r>
            <a:br>
              <a:rPr lang="en-US" altLang="en-US" smtClean="0"/>
            </a:br>
            <a:r>
              <a:rPr lang="en-US" altLang="en-US" smtClean="0"/>
              <a:t>from a financial viewpoint.</a:t>
            </a:r>
          </a:p>
          <a:p>
            <a:pPr lvl="1"/>
            <a:r>
              <a:rPr lang="en-US" altLang="en-US" smtClean="0"/>
              <a:t>When capital rationing is necessary, ranking projects will provide a logical starting point for determining what group of projects to accept.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8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8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8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8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Comparing NPV and IRR</a:t>
            </a:r>
          </a:p>
        </p:txBody>
      </p:sp>
      <p:sp>
        <p:nvSpPr>
          <p:cNvPr id="10895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420100" cy="4406900"/>
          </a:xfrm>
        </p:spPr>
        <p:txBody>
          <a:bodyPr/>
          <a:lstStyle/>
          <a:p>
            <a:r>
              <a:rPr lang="en-US" altLang="en-US" smtClean="0"/>
              <a:t>Conflicting Rankings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Conflicting rankings</a:t>
            </a:r>
            <a:r>
              <a:rPr lang="en-US" altLang="en-US" smtClean="0"/>
              <a:t> using NPV and IRR result </a:t>
            </a:r>
            <a:br>
              <a:rPr lang="en-US" altLang="en-US" smtClean="0"/>
            </a:br>
            <a:r>
              <a:rPr lang="en-US" altLang="en-US" smtClean="0"/>
              <a:t>from </a:t>
            </a:r>
            <a:r>
              <a:rPr lang="en-US" altLang="en-US" i="1" smtClean="0"/>
              <a:t>differences</a:t>
            </a:r>
            <a:r>
              <a:rPr lang="en-US" altLang="en-US" smtClean="0"/>
              <a:t> in the magnitude and timing </a:t>
            </a:r>
            <a:br>
              <a:rPr lang="en-US" altLang="en-US" smtClean="0"/>
            </a:br>
            <a:r>
              <a:rPr lang="en-US" altLang="en-US" smtClean="0"/>
              <a:t>of cash flows.</a:t>
            </a:r>
          </a:p>
          <a:p>
            <a:pPr lvl="1"/>
            <a:r>
              <a:rPr lang="en-US" altLang="en-US" smtClean="0"/>
              <a:t>The underlying cause of conflicting rankings is the implicit assumption concerning the reinvestment </a:t>
            </a:r>
            <a:br>
              <a:rPr lang="en-US" altLang="en-US" smtClean="0"/>
            </a:br>
            <a:r>
              <a:rPr lang="en-US" altLang="en-US" smtClean="0"/>
              <a:t>of intermediate cash inflows.</a:t>
            </a:r>
          </a:p>
          <a:p>
            <a:pPr lvl="1"/>
            <a:r>
              <a:rPr lang="en-US" altLang="en-US" smtClean="0"/>
              <a:t>NPV assumes that intermediate cash flows are reinvested at the cost of capital, whereas IRR assumes they are reinvested at the less conservative IRR.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9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9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9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9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4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Comparing NPV and IRR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Conflicting Rankings</a:t>
            </a:r>
            <a:endParaRPr lang="en-US" altLang="en-US" smtClean="0"/>
          </a:p>
          <a:p>
            <a:pPr lvl="1"/>
            <a:r>
              <a:rPr lang="en-US" altLang="en-US" sz="2000" smtClean="0"/>
              <a:t>This can be illustrated by graphically depicting </a:t>
            </a:r>
            <a:br>
              <a:rPr lang="en-US" altLang="en-US" sz="2000" smtClean="0"/>
            </a:br>
            <a:r>
              <a:rPr lang="en-US" altLang="en-US" sz="2000" smtClean="0"/>
              <a:t>the NPV profile as shown in Figure 11.4 below.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594100" y="6384925"/>
            <a:ext cx="1468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11.4</a:t>
            </a:r>
          </a:p>
        </p:txBody>
      </p:sp>
      <p:pic>
        <p:nvPicPr>
          <p:cNvPr id="22533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022600"/>
            <a:ext cx="7056437" cy="332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Comparing NPV and IRR</a:t>
            </a:r>
          </a:p>
        </p:txBody>
      </p:sp>
      <p:sp>
        <p:nvSpPr>
          <p:cNvPr id="1091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Which Approach is Better?</a:t>
            </a:r>
          </a:p>
          <a:p>
            <a:pPr lvl="1"/>
            <a:r>
              <a:rPr lang="en-US" altLang="en-US" smtClean="0"/>
              <a:t>On a purely theoretical basis, NPV is better because it implicitly assumes intermediate cash flows are reinvested at the more conservative cost of capital.</a:t>
            </a:r>
          </a:p>
          <a:p>
            <a:pPr lvl="1"/>
            <a:r>
              <a:rPr lang="en-US" altLang="en-US" smtClean="0"/>
              <a:t>In addition, certain mathematical properties may cause a project with a non-conventional cash flow pattern to have zero or more than one real IRR.</a:t>
            </a:r>
          </a:p>
          <a:p>
            <a:pPr lvl="1"/>
            <a:r>
              <a:rPr lang="en-US" altLang="en-US" smtClean="0"/>
              <a:t>From a practical perspective, financial managers prefer IRR due to their general preference for working with more intuitively appealing rates of return.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1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1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9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Behavioral Approaches </a:t>
            </a:r>
            <a:br>
              <a:rPr lang="en-US" altLang="en-US" sz="4000" smtClean="0"/>
            </a:br>
            <a:r>
              <a:rPr lang="en-US" altLang="en-US" sz="4000" smtClean="0"/>
              <a:t>for Dealing with Risk</a:t>
            </a:r>
          </a:p>
        </p:txBody>
      </p:sp>
      <p:sp>
        <p:nvSpPr>
          <p:cNvPr id="1092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Sensitivity Analysis</a:t>
            </a:r>
          </a:p>
          <a:p>
            <a:pPr lvl="1"/>
            <a:r>
              <a:rPr lang="en-US" altLang="en-US" smtClean="0"/>
              <a:t>Bigpaw Tire Company has a 10% cost of capital </a:t>
            </a:r>
            <a:br>
              <a:rPr lang="en-US" altLang="en-US" smtClean="0"/>
            </a:br>
            <a:r>
              <a:rPr lang="en-US" altLang="en-US" smtClean="0"/>
              <a:t>and is considering investing in one of two mutually exclusive projects A or B. Each project has a $10,000 initial cost and a useful life of 15 years.</a:t>
            </a:r>
          </a:p>
          <a:p>
            <a:pPr lvl="1"/>
            <a:r>
              <a:rPr lang="en-US" altLang="en-US" smtClean="0"/>
              <a:t>As financial manager, you have provided pessimistic, most-likely, and optimistic estimates of the equal annual cash inflows for each project as shown </a:t>
            </a:r>
            <a:br>
              <a:rPr lang="en-US" altLang="en-US" smtClean="0"/>
            </a:br>
            <a:r>
              <a:rPr lang="en-US" altLang="en-US" smtClean="0"/>
              <a:t>in Table 11.5.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2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13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Behavioral Approaches </a:t>
            </a:r>
            <a:br>
              <a:rPr lang="en-US" altLang="en-US" sz="4000" smtClean="0"/>
            </a:br>
            <a:r>
              <a:rPr lang="en-US" altLang="en-US" sz="4000" smtClean="0"/>
              <a:t>for Dealing with Risk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58800"/>
          </a:xfrm>
        </p:spPr>
        <p:txBody>
          <a:bodyPr/>
          <a:lstStyle/>
          <a:p>
            <a:r>
              <a:rPr lang="en-US" altLang="en-US" smtClean="0"/>
              <a:t>Sensitivity Analysis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94100" y="6384925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11.5</a:t>
            </a:r>
          </a:p>
        </p:txBody>
      </p:sp>
      <p:pic>
        <p:nvPicPr>
          <p:cNvPr id="25605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38300"/>
            <a:ext cx="3430588" cy="469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Behavioral Approaches </a:t>
            </a:r>
            <a:br>
              <a:rPr lang="en-US" altLang="en-US" sz="4000" smtClean="0"/>
            </a:br>
            <a:r>
              <a:rPr lang="en-US" altLang="en-US" sz="4000" smtClean="0"/>
              <a:t>for Dealing with Risk</a:t>
            </a:r>
          </a:p>
        </p:txBody>
      </p:sp>
      <p:sp>
        <p:nvSpPr>
          <p:cNvPr id="1094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Simulation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Simulation</a:t>
            </a:r>
            <a:r>
              <a:rPr lang="en-US" altLang="en-US" smtClean="0"/>
              <a:t> is a statistically based behavioral approach that applies predetermined probability distributions and random numbers to estimate risky outcomes.</a:t>
            </a:r>
          </a:p>
          <a:p>
            <a:pPr lvl="1"/>
            <a:r>
              <a:rPr lang="en-US" altLang="en-US" smtClean="0"/>
              <a:t>By tying the various cash flow components </a:t>
            </a:r>
            <a:br>
              <a:rPr lang="en-US" altLang="en-US" smtClean="0"/>
            </a:br>
            <a:r>
              <a:rPr lang="en-US" altLang="en-US" smtClean="0"/>
              <a:t>together in a mathematical model and repeating </a:t>
            </a:r>
            <a:br>
              <a:rPr lang="en-US" altLang="en-US" smtClean="0"/>
            </a:br>
            <a:r>
              <a:rPr lang="en-US" altLang="en-US" smtClean="0"/>
              <a:t>the process, the financial manager can develop </a:t>
            </a:r>
            <a:br>
              <a:rPr lang="en-US" altLang="en-US" smtClean="0"/>
            </a:br>
            <a:r>
              <a:rPr lang="en-US" altLang="en-US" smtClean="0"/>
              <a:t>a probability distribution of projected returns </a:t>
            </a:r>
            <a:br>
              <a:rPr lang="en-US" altLang="en-US" smtClean="0"/>
            </a:br>
            <a:r>
              <a:rPr lang="en-US" altLang="en-US" smtClean="0"/>
              <a:t>as shown in Figure 11.5.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4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4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Behavioral Approaches </a:t>
            </a:r>
            <a:br>
              <a:rPr lang="en-US" altLang="en-US" sz="4000" smtClean="0"/>
            </a:br>
            <a:r>
              <a:rPr lang="en-US" altLang="en-US" sz="4000" smtClean="0"/>
              <a:t>for Dealing with Risk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482600"/>
          </a:xfrm>
        </p:spPr>
        <p:txBody>
          <a:bodyPr/>
          <a:lstStyle/>
          <a:p>
            <a:r>
              <a:rPr lang="en-US" altLang="en-US" smtClean="0"/>
              <a:t>Simulation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594100" y="6384925"/>
            <a:ext cx="1468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11.5</a:t>
            </a:r>
          </a:p>
        </p:txBody>
      </p:sp>
      <p:pic>
        <p:nvPicPr>
          <p:cNvPr id="27653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2338" y="1617663"/>
            <a:ext cx="5267325" cy="4732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Behavioral Approaches </a:t>
            </a:r>
            <a:br>
              <a:rPr lang="en-US" altLang="en-US" sz="4000" smtClean="0"/>
            </a:br>
            <a:r>
              <a:rPr lang="en-US" altLang="en-US" sz="4000" smtClean="0"/>
              <a:t>for Dealing with Risk</a:t>
            </a:r>
            <a:endParaRPr lang="en-US" altLang="en-US" smtClean="0"/>
          </a:p>
        </p:txBody>
      </p:sp>
      <p:sp>
        <p:nvSpPr>
          <p:cNvPr id="1096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International Risk Considerations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Exchange rate risk</a:t>
            </a:r>
            <a:r>
              <a:rPr lang="en-US" altLang="en-US" smtClean="0"/>
              <a:t> refers to the danger that an unexpected change in the exchange rate between the dollar and the currency in which a project’s cash flows are denominated can reduce the value of the project.</a:t>
            </a:r>
          </a:p>
          <a:p>
            <a:pPr lvl="1"/>
            <a:r>
              <a:rPr lang="en-US" altLang="en-US" smtClean="0"/>
              <a:t>Short-term exchange rate risk can be managed </a:t>
            </a:r>
            <a:br>
              <a:rPr lang="en-US" altLang="en-US" smtClean="0"/>
            </a:br>
            <a:r>
              <a:rPr lang="en-US" altLang="en-US" smtClean="0"/>
              <a:t>by hedging using instruments such as currency futures and options.</a:t>
            </a:r>
          </a:p>
          <a:p>
            <a:pPr lvl="1"/>
            <a:r>
              <a:rPr lang="en-US" altLang="en-US" smtClean="0"/>
              <a:t>Long-term exchange rate risk can be minimized </a:t>
            </a:r>
            <a:br>
              <a:rPr lang="en-US" altLang="en-US" smtClean="0"/>
            </a:br>
            <a:r>
              <a:rPr lang="en-US" altLang="en-US" smtClean="0"/>
              <a:t>by financing the project in the local currency.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6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6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6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6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 algn="ctr"/>
            <a:r>
              <a:rPr lang="en-US" altLang="en-US" sz="6000">
                <a:solidFill>
                  <a:schemeClr val="bg1"/>
                </a:solidFill>
              </a:rPr>
              <a:t>11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5450" y="2371725"/>
            <a:ext cx="4714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Capital </a:t>
            </a:r>
            <a:br>
              <a:rPr lang="en-US" altLang="en-US" sz="4400"/>
            </a:br>
            <a:r>
              <a:rPr lang="en-US" altLang="en-US" sz="4400"/>
              <a:t>Budgeting Techniques: Certainty </a:t>
            </a:r>
            <a:br>
              <a:rPr lang="en-US" altLang="en-US" sz="4400"/>
            </a:br>
            <a:r>
              <a:rPr lang="en-US" altLang="en-US" sz="4400"/>
              <a:t>and Risk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44900" y="174625"/>
            <a:ext cx="5284788" cy="1320800"/>
            <a:chOff x="2296" y="134"/>
            <a:chExt cx="3329" cy="832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225" y="494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296" y="13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2056" name="Picture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0" y="1790700"/>
            <a:ext cx="5207000" cy="401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Behavioral Approaches </a:t>
            </a:r>
            <a:br>
              <a:rPr lang="en-US" altLang="en-US" sz="4000" smtClean="0"/>
            </a:br>
            <a:r>
              <a:rPr lang="en-US" altLang="en-US" sz="4000" smtClean="0"/>
              <a:t>for Dealing with Risk</a:t>
            </a:r>
            <a:endParaRPr lang="en-US" altLang="en-US" smtClean="0"/>
          </a:p>
        </p:txBody>
      </p:sp>
      <p:sp>
        <p:nvSpPr>
          <p:cNvPr id="10977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407400" cy="4406900"/>
          </a:xfrm>
        </p:spPr>
        <p:txBody>
          <a:bodyPr/>
          <a:lstStyle/>
          <a:p>
            <a:r>
              <a:rPr lang="en-US" altLang="en-US" smtClean="0"/>
              <a:t>International Risk Considerations</a:t>
            </a:r>
          </a:p>
          <a:p>
            <a:pPr lvl="1"/>
            <a:r>
              <a:rPr lang="en-US" altLang="en-US" smtClean="0"/>
              <a:t>Political risk is much more difficult to protect against.</a:t>
            </a:r>
          </a:p>
          <a:p>
            <a:pPr lvl="1"/>
            <a:r>
              <a:rPr lang="en-US" altLang="en-US" smtClean="0"/>
              <a:t>Therefore, it is important for managers to account </a:t>
            </a:r>
            <a:br>
              <a:rPr lang="en-US" altLang="en-US" smtClean="0"/>
            </a:br>
            <a:r>
              <a:rPr lang="en-US" altLang="en-US" smtClean="0"/>
              <a:t>for this risk before making an investment by adjusting project cash inflows or using risk-adjusted </a:t>
            </a:r>
            <a:br>
              <a:rPr lang="en-US" altLang="en-US" smtClean="0"/>
            </a:br>
            <a:r>
              <a:rPr lang="en-US" altLang="en-US" smtClean="0"/>
              <a:t>discount rates.</a:t>
            </a:r>
          </a:p>
          <a:p>
            <a:pPr lvl="1"/>
            <a:r>
              <a:rPr lang="en-US" altLang="en-US" smtClean="0"/>
              <a:t>Other considerations in international capital budgeting include taxes and transfer pricing.</a:t>
            </a:r>
          </a:p>
          <a:p>
            <a:pPr lvl="1"/>
            <a:r>
              <a:rPr lang="en-US" altLang="en-US" smtClean="0"/>
              <a:t>Finally, it is important that firms view international investments from a strategic view, rather than </a:t>
            </a:r>
            <a:br>
              <a:rPr lang="en-US" altLang="en-US" smtClean="0"/>
            </a:br>
            <a:r>
              <a:rPr lang="en-US" altLang="en-US" smtClean="0"/>
              <a:t>from a strictly financial perspective.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7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5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Risk-Adjusted Discount Rates (RADR)</a:t>
            </a:r>
            <a:endParaRPr lang="en-US" altLang="en-US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>
                <a:solidFill>
                  <a:srgbClr val="0089CA"/>
                </a:solidFill>
              </a:rPr>
              <a:t>The risk-adjusted discount rate (RADR)</a:t>
            </a:r>
            <a:r>
              <a:rPr lang="en-US" altLang="en-US" sz="2400" smtClean="0"/>
              <a:t> is the rate </a:t>
            </a:r>
            <a:br>
              <a:rPr lang="en-US" altLang="en-US" sz="2400" smtClean="0"/>
            </a:br>
            <a:r>
              <a:rPr lang="en-US" altLang="en-US" sz="2400" smtClean="0"/>
              <a:t>of return that must be earned on a given project </a:t>
            </a:r>
            <a:br>
              <a:rPr lang="en-US" altLang="en-US" sz="2400" smtClean="0"/>
            </a:br>
            <a:r>
              <a:rPr lang="en-US" altLang="en-US" sz="2400" smtClean="0"/>
              <a:t>to compensate the firm’s owners adequately.</a:t>
            </a:r>
          </a:p>
          <a:p>
            <a:r>
              <a:rPr lang="en-US" altLang="en-US" sz="2400" smtClean="0"/>
              <a:t>The higher the risk of a project, the higher the RADR, and therefore the lower the NPV for a given project.</a:t>
            </a:r>
          </a:p>
        </p:txBody>
      </p:sp>
      <p:pic>
        <p:nvPicPr>
          <p:cNvPr id="1098760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4025900"/>
            <a:ext cx="8445500" cy="197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Risk-Adjusted Discount Rates (RADR)</a:t>
            </a:r>
          </a:p>
        </p:txBody>
      </p:sp>
      <p:sp>
        <p:nvSpPr>
          <p:cNvPr id="10997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Onlab Company wishes to use the risk-adjusted discount rate approach to determine, according to NPV, whether to implement project A or B.</a:t>
            </a:r>
          </a:p>
          <a:p>
            <a:r>
              <a:rPr lang="en-US" altLang="en-US" sz="2400" smtClean="0"/>
              <a:t>Onlab’s management after much analysis has assigned a “risk index” of 1.6 to project A and 1.0 to project B.  The associated RADR for Onlab’s various risk index measures is given on the following slide. Calculation </a:t>
            </a:r>
            <a:br>
              <a:rPr lang="en-US" altLang="en-US" sz="2400" smtClean="0"/>
            </a:br>
            <a:r>
              <a:rPr lang="en-US" altLang="en-US" sz="2400" smtClean="0"/>
              <a:t>and results are depicted in Figure 11.6.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9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9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82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Risk-Adjusted Discount Rates (RADR)</a:t>
            </a:r>
          </a:p>
        </p:txBody>
      </p:sp>
      <p:pic>
        <p:nvPicPr>
          <p:cNvPr id="32771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675" y="1612900"/>
            <a:ext cx="5707063" cy="473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Risk-Adjusted Discount Rates (RADR)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594100" y="6384925"/>
            <a:ext cx="1468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11.6</a:t>
            </a:r>
          </a:p>
        </p:txBody>
      </p:sp>
      <p:pic>
        <p:nvPicPr>
          <p:cNvPr id="33796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12900"/>
            <a:ext cx="6478587" cy="468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Risk-Adjusted Discount Rates (RADR)</a:t>
            </a:r>
            <a:endParaRPr lang="en-US" altLang="en-US" smtClean="0"/>
          </a:p>
        </p:txBody>
      </p:sp>
      <p:sp>
        <p:nvSpPr>
          <p:cNvPr id="1103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popularity of RADRs stems from two facts:</a:t>
            </a:r>
          </a:p>
          <a:p>
            <a:pPr lvl="1"/>
            <a:r>
              <a:rPr lang="en-US" altLang="en-US" smtClean="0"/>
              <a:t>They are consistent with the general disposition </a:t>
            </a:r>
            <a:br>
              <a:rPr lang="en-US" altLang="en-US" smtClean="0"/>
            </a:br>
            <a:r>
              <a:rPr lang="en-US" altLang="en-US" smtClean="0"/>
              <a:t>of financial decision makers toward rates of return.</a:t>
            </a:r>
          </a:p>
          <a:p>
            <a:pPr lvl="1"/>
            <a:r>
              <a:rPr lang="en-US" altLang="en-US" smtClean="0"/>
              <a:t>They are easily estimated and applied.</a:t>
            </a:r>
          </a:p>
          <a:p>
            <a:r>
              <a:rPr lang="en-US" altLang="en-US" smtClean="0"/>
              <a:t>In practice, firms often establish a number of risk classes with RADRs assigned to each class as illustrated in Table 11.6.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3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3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7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Risk-Adjusted Discount Rates (RADR)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594100" y="6384925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11.6</a:t>
            </a:r>
          </a:p>
        </p:txBody>
      </p:sp>
      <p:pic>
        <p:nvPicPr>
          <p:cNvPr id="35844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63700"/>
            <a:ext cx="6704013" cy="473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 algn="ctr"/>
            <a:r>
              <a:rPr lang="en-US" altLang="en-US" sz="6000">
                <a:solidFill>
                  <a:schemeClr val="bg1"/>
                </a:solidFill>
              </a:rPr>
              <a:t>11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25450" y="2371725"/>
            <a:ext cx="4714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End </a:t>
            </a:r>
            <a:br>
              <a:rPr lang="en-US" altLang="en-US" sz="4400"/>
            </a:br>
            <a:r>
              <a:rPr lang="en-US" altLang="en-US" sz="4400"/>
              <a:t>of Chapter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44900" y="174625"/>
            <a:ext cx="5284788" cy="1320800"/>
            <a:chOff x="2296" y="134"/>
            <a:chExt cx="3329" cy="832"/>
          </a:xfrm>
        </p:grpSpPr>
        <p:sp>
          <p:nvSpPr>
            <p:cNvPr id="36873" name="Rectangle 8"/>
            <p:cNvSpPr>
              <a:spLocks noChangeArrowheads="1"/>
            </p:cNvSpPr>
            <p:nvPr/>
          </p:nvSpPr>
          <p:spPr bwMode="auto">
            <a:xfrm>
              <a:off x="3225" y="494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36874" name="Rectangle 9"/>
            <p:cNvSpPr>
              <a:spLocks noChangeArrowheads="1"/>
            </p:cNvSpPr>
            <p:nvPr/>
          </p:nvSpPr>
          <p:spPr bwMode="auto">
            <a:xfrm>
              <a:off x="2296" y="13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36872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0" y="1790700"/>
            <a:ext cx="5207000" cy="401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2700">
              <a:buFont typeface="Wingdings" charset="2"/>
              <a:buNone/>
            </a:pPr>
            <a:r>
              <a:rPr lang="en-US" altLang="en-US" sz="2400" smtClean="0"/>
              <a:t>Calculate, interpret and evaluate the payback period. </a:t>
            </a:r>
          </a:p>
          <a:p>
            <a:pPr indent="12700">
              <a:buFont typeface="Wingdings" charset="2"/>
              <a:buNone/>
            </a:pPr>
            <a:r>
              <a:rPr lang="en-US" altLang="en-US" sz="2400" smtClean="0"/>
              <a:t>Apply net present value (NPV) and internal rate </a:t>
            </a:r>
            <a:br>
              <a:rPr lang="en-US" altLang="en-US" sz="2400" smtClean="0"/>
            </a:br>
            <a:r>
              <a:rPr lang="en-US" altLang="en-US" sz="2400" smtClean="0"/>
              <a:t>of return (IRR) to relevant cash flows to choose acceptable capital expenditures.</a:t>
            </a:r>
          </a:p>
          <a:p>
            <a:pPr indent="12700">
              <a:buFont typeface="Wingdings" charset="2"/>
              <a:buNone/>
            </a:pPr>
            <a:r>
              <a:rPr lang="en-US" altLang="en-US" sz="2400" smtClean="0"/>
              <a:t>Use net present value profiles to compare NPV </a:t>
            </a:r>
            <a:br>
              <a:rPr lang="en-US" altLang="en-US" sz="2400" smtClean="0"/>
            </a:br>
            <a:r>
              <a:rPr lang="en-US" altLang="en-US" sz="2400" smtClean="0"/>
              <a:t>and IRR techniques in light of conflicting rankings.</a:t>
            </a:r>
            <a:endParaRPr lang="en-US" altLang="en-US" smtClean="0"/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924050"/>
            <a:ext cx="241300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438400"/>
            <a:ext cx="244475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663950"/>
            <a:ext cx="24765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Goals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2700">
              <a:buFont typeface="Wingdings" charset="2"/>
              <a:buNone/>
            </a:pPr>
            <a:r>
              <a:rPr lang="en-US" altLang="en-US" sz="2400" smtClean="0"/>
              <a:t>Recognize sensitivity and scenario analysis </a:t>
            </a:r>
            <a:br>
              <a:rPr lang="en-US" altLang="en-US" sz="2400" smtClean="0"/>
            </a:br>
            <a:r>
              <a:rPr lang="en-US" altLang="en-US" sz="2400" smtClean="0"/>
              <a:t>and simulation as behavioral approaches for dealing </a:t>
            </a:r>
            <a:br>
              <a:rPr lang="en-US" altLang="en-US" sz="2400" smtClean="0"/>
            </a:br>
            <a:r>
              <a:rPr lang="en-US" altLang="en-US" sz="2400" smtClean="0"/>
              <a:t>with project risk.</a:t>
            </a:r>
          </a:p>
          <a:p>
            <a:pPr indent="12700">
              <a:buFont typeface="Wingdings" charset="2"/>
              <a:buNone/>
            </a:pPr>
            <a:r>
              <a:rPr lang="en-US" altLang="en-US" sz="2400" smtClean="0"/>
              <a:t>Discuss the unique risks that multinational </a:t>
            </a:r>
            <a:br>
              <a:rPr lang="en-US" altLang="en-US" sz="2400" smtClean="0"/>
            </a:br>
            <a:r>
              <a:rPr lang="en-US" altLang="en-US" sz="2400" smtClean="0"/>
              <a:t>companies face.</a:t>
            </a:r>
          </a:p>
          <a:p>
            <a:pPr indent="12700">
              <a:buFont typeface="Wingdings" charset="2"/>
              <a:buNone/>
            </a:pPr>
            <a:r>
              <a:rPr lang="en-US" altLang="en-US" sz="2400" smtClean="0"/>
              <a:t>Understand how to determine and use risk-adjusted discount rates (RADRs).</a:t>
            </a:r>
          </a:p>
        </p:txBody>
      </p:sp>
      <p:pic>
        <p:nvPicPr>
          <p:cNvPr id="4099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165475"/>
            <a:ext cx="24130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4019550"/>
            <a:ext cx="238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Goals</a:t>
            </a:r>
          </a:p>
        </p:txBody>
      </p:sp>
      <p:pic>
        <p:nvPicPr>
          <p:cNvPr id="4102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1925638"/>
            <a:ext cx="24130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Capital Budgeting Techniques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mtClean="0"/>
              <a:t>We will use one basic problem to illustrate </a:t>
            </a:r>
            <a:br>
              <a:rPr lang="en-US" altLang="en-US" smtClean="0"/>
            </a:br>
            <a:r>
              <a:rPr lang="en-US" altLang="en-US" smtClean="0"/>
              <a:t>all the techniques described in this chapter.</a:t>
            </a:r>
          </a:p>
          <a:p>
            <a:pPr lvl="1"/>
            <a:r>
              <a:rPr lang="en-US" altLang="en-US" smtClean="0"/>
              <a:t>Onlab Company, a medium-sized metal fabricator </a:t>
            </a:r>
            <a:br>
              <a:rPr lang="en-US" altLang="en-US" smtClean="0"/>
            </a:br>
            <a:r>
              <a:rPr lang="en-US" altLang="en-US" smtClean="0"/>
              <a:t>is currently contemplating two projects: Project A requires an initial investment of $42,000, Project B </a:t>
            </a:r>
            <a:br>
              <a:rPr lang="en-US" altLang="en-US" smtClean="0"/>
            </a:br>
            <a:r>
              <a:rPr lang="en-US" altLang="en-US" smtClean="0"/>
              <a:t>an initial investment of $45,000. The projected relevant cash flows are presented in Table 11.1 </a:t>
            </a:r>
            <a:br>
              <a:rPr lang="en-US" altLang="en-US" smtClean="0"/>
            </a:br>
            <a:r>
              <a:rPr lang="en-US" altLang="en-US" smtClean="0"/>
              <a:t>and depicted on a time line in Figure 11.1 </a:t>
            </a:r>
            <a:br>
              <a:rPr lang="en-US" altLang="en-US" smtClean="0"/>
            </a:br>
            <a:r>
              <a:rPr lang="en-US" altLang="en-US" smtClean="0"/>
              <a:t>on the following slides.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Capital Budgeting Techniques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594100" y="6384925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11.1</a:t>
            </a:r>
          </a:p>
        </p:txBody>
      </p:sp>
      <p:pic>
        <p:nvPicPr>
          <p:cNvPr id="6148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0" y="1670050"/>
            <a:ext cx="4800600" cy="466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Capital Budgeting Techniques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94100" y="6384925"/>
            <a:ext cx="1468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11.1</a:t>
            </a:r>
          </a:p>
        </p:txBody>
      </p:sp>
      <p:pic>
        <p:nvPicPr>
          <p:cNvPr id="7172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988" y="1604963"/>
            <a:ext cx="5280025" cy="4846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0089CA"/>
                </a:solidFill>
              </a:rPr>
              <a:t>payback period</a:t>
            </a:r>
            <a:r>
              <a:rPr lang="en-US" altLang="en-US" smtClean="0"/>
              <a:t> simply measures how long (in years and/or months) it takes for a firm to recover its initial investment in a project.</a:t>
            </a:r>
          </a:p>
          <a:p>
            <a:r>
              <a:rPr lang="en-US" altLang="en-US" smtClean="0"/>
              <a:t>Decision Critera:</a:t>
            </a:r>
          </a:p>
          <a:p>
            <a:pPr lvl="1"/>
            <a:r>
              <a:rPr lang="en-US" altLang="en-US" smtClean="0"/>
              <a:t>If the payback period is less than the maximum acceptable payback period, accept the project.</a:t>
            </a:r>
          </a:p>
          <a:p>
            <a:pPr lvl="1"/>
            <a:r>
              <a:rPr lang="en-US" altLang="en-US" smtClean="0"/>
              <a:t>If the payback period is greater than the maximum acceptable payback period, reject the project.</a:t>
            </a:r>
          </a:p>
          <a:p>
            <a:endParaRPr lang="en-US" altLang="en-US" smtClean="0"/>
          </a:p>
        </p:txBody>
      </p:sp>
      <p:sp>
        <p:nvSpPr>
          <p:cNvPr id="9912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Payback Period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802</Words>
  <Application>Microsoft Office PowerPoint</Application>
  <PresentationFormat>On-screen Show (4:3)</PresentationFormat>
  <Paragraphs>156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Analisis Resiko  Rasio Keuangan </vt:lpstr>
      <vt:lpstr>KEMAMPUAN AKHIR YANG DIHARAPKAN</vt:lpstr>
      <vt:lpstr>PowerPoint Presentation</vt:lpstr>
      <vt:lpstr>Learning Goals</vt:lpstr>
      <vt:lpstr>Learning Goals</vt:lpstr>
      <vt:lpstr>Capital Budgeting Techniques</vt:lpstr>
      <vt:lpstr>Capital Budgeting Techniques</vt:lpstr>
      <vt:lpstr>Capital Budgeting Techniques</vt:lpstr>
      <vt:lpstr>Payback Period</vt:lpstr>
      <vt:lpstr>Payback Period</vt:lpstr>
      <vt:lpstr>Payback Period</vt:lpstr>
      <vt:lpstr>Payback Period</vt:lpstr>
      <vt:lpstr>Payback Period</vt:lpstr>
      <vt:lpstr>Net Present Value (NPV)</vt:lpstr>
      <vt:lpstr>Net Present Value (NPV)</vt:lpstr>
      <vt:lpstr>Internal Rate of Return (IRR)</vt:lpstr>
      <vt:lpstr>Internal Rate of Return (IRR)</vt:lpstr>
      <vt:lpstr>Internal Rate of Return (IRR)</vt:lpstr>
      <vt:lpstr>Comparing NPV and IRR</vt:lpstr>
      <vt:lpstr>Comparing NPV and IRR</vt:lpstr>
      <vt:lpstr>Comparing NPV and IRR</vt:lpstr>
      <vt:lpstr>Comparing NPV and IRR</vt:lpstr>
      <vt:lpstr>Comparing NPV and IRR</vt:lpstr>
      <vt:lpstr>Comparing NPV and IRR</vt:lpstr>
      <vt:lpstr>Behavioral Approaches  for Dealing with Risk</vt:lpstr>
      <vt:lpstr>Behavioral Approaches  for Dealing with Risk</vt:lpstr>
      <vt:lpstr>Behavioral Approaches  for Dealing with Risk</vt:lpstr>
      <vt:lpstr>Behavioral Approaches  for Dealing with Risk</vt:lpstr>
      <vt:lpstr>Behavioral Approaches  for Dealing with Risk</vt:lpstr>
      <vt:lpstr>Behavioral Approaches  for Dealing with Risk</vt:lpstr>
      <vt:lpstr>Risk-Adjusted Discount Rates (RADR)</vt:lpstr>
      <vt:lpstr>Risk-Adjusted Discount Rates (RADR)</vt:lpstr>
      <vt:lpstr>Risk-Adjusted Discount Rates (RADR)</vt:lpstr>
      <vt:lpstr>Risk-Adjusted Discount Rates (RADR)</vt:lpstr>
      <vt:lpstr>Risk-Adjusted Discount Rates (RADR)</vt:lpstr>
      <vt:lpstr>Risk-Adjusted Discount Rates (RADR)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root</cp:lastModifiedBy>
  <cp:revision>20</cp:revision>
  <dcterms:created xsi:type="dcterms:W3CDTF">2017-09-09T11:34:57Z</dcterms:created>
  <dcterms:modified xsi:type="dcterms:W3CDTF">2017-09-19T23:06:12Z</dcterms:modified>
</cp:coreProperties>
</file>