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262" r:id="rId2"/>
    <p:sldId id="260"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26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9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39939"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en-US" smtClean="0"/>
              <a:t>TKT306 - Perancangan Tata Letak Fasilitas</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TKT306 - Perancangan Tata Letak Fasilitas</a:t>
            </a:r>
            <a:endParaRPr lang="en-US"/>
          </a:p>
        </p:txBody>
      </p:sp>
      <p:sp>
        <p:nvSpPr>
          <p:cNvPr id="8" name="Footer Placeholder 7"/>
          <p:cNvSpPr>
            <a:spLocks noGrp="1"/>
          </p:cNvSpPr>
          <p:nvPr>
            <p:ph type="ftr" sz="quarter" idx="11"/>
          </p:nvPr>
        </p:nvSpPr>
        <p:spPr/>
        <p:txBody>
          <a:bodyPr/>
          <a:lstStyle/>
          <a:p>
            <a:r>
              <a:rPr lang="en-US" smtClean="0"/>
              <a:t>6623 - Taufiqur Rachman</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TKT306 - Perancangan Tata Letak Fasilitas</a:t>
            </a:r>
            <a:endParaRPr lang="en-US"/>
          </a:p>
        </p:txBody>
      </p:sp>
      <p:sp>
        <p:nvSpPr>
          <p:cNvPr id="4" name="Footer Placeholder 3"/>
          <p:cNvSpPr>
            <a:spLocks noGrp="1"/>
          </p:cNvSpPr>
          <p:nvPr>
            <p:ph type="ftr" sz="quarter" idx="11"/>
          </p:nvPr>
        </p:nvSpPr>
        <p:spPr/>
        <p:txBody>
          <a:bodyPr/>
          <a:lstStyle/>
          <a:p>
            <a:r>
              <a:rPr lang="en-US" smtClean="0"/>
              <a:t>6623 - Taufiqur Rachman</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TKT306 - Perancangan Tata Letak Fasilitas</a:t>
            </a:r>
            <a:endParaRPr lang="en-US"/>
          </a:p>
        </p:txBody>
      </p:sp>
      <p:sp>
        <p:nvSpPr>
          <p:cNvPr id="3" name="Footer Placeholder 2"/>
          <p:cNvSpPr>
            <a:spLocks noGrp="1"/>
          </p:cNvSpPr>
          <p:nvPr>
            <p:ph type="ftr" sz="quarter" idx="11"/>
          </p:nvPr>
        </p:nvSpPr>
        <p:spPr/>
        <p:txBody>
          <a:bodyPr/>
          <a:lstStyle/>
          <a:p>
            <a:r>
              <a:rPr lang="en-US" smtClean="0"/>
              <a:t>6623 - Taufiqur Rachman</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TKT306 - Perancangan Tata Letak Fasilitas</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r>
              <a:rPr lang="en-US" sz="3600" dirty="0" smtClean="0"/>
              <a:t>STRUKTUR MODAL</a:t>
            </a:r>
            <a:endParaRPr lang="en-US" sz="3600"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048000" y="5029199"/>
            <a:ext cx="5943600" cy="1677528"/>
          </a:xfrm>
        </p:spPr>
        <p:txBody>
          <a:bodyPr>
            <a:normAutofit/>
          </a:bodyPr>
          <a:lstStyle/>
          <a:p>
            <a:endParaRPr lang="en-US" sz="1800" b="1" dirty="0" smtClean="0">
              <a:effectLst>
                <a:outerShdw blurRad="38100" dist="38100" dir="2700000" algn="tl">
                  <a:srgbClr val="000000">
                    <a:alpha val="43137"/>
                  </a:srgbClr>
                </a:outerShdw>
              </a:effectLst>
            </a:endParaRPr>
          </a:p>
          <a:p>
            <a:r>
              <a:rPr lang="en-US" sz="1800" b="1" dirty="0" smtClean="0">
                <a:solidFill>
                  <a:schemeClr val="bg1"/>
                </a:solidFill>
                <a:effectLst>
                  <a:outerShdw blurRad="38100" dist="38100" dir="2700000" algn="tl">
                    <a:srgbClr val="000000">
                      <a:alpha val="43137"/>
                    </a:srgbClr>
                  </a:outerShdw>
                </a:effectLst>
              </a:rPr>
              <a:t>FAKULTAS EKONOMI DAN BISNIS</a:t>
            </a:r>
          </a:p>
          <a:p>
            <a:r>
              <a:rPr lang="en-US" sz="1800" b="1" dirty="0" smtClean="0">
                <a:solidFill>
                  <a:schemeClr val="bg1"/>
                </a:solidFill>
                <a:effectLst>
                  <a:outerShdw blurRad="38100" dist="38100" dir="2700000" algn="tl">
                    <a:srgbClr val="000000">
                      <a:alpha val="43137"/>
                    </a:srgbClr>
                  </a:outerShdw>
                </a:effectLst>
              </a:rPr>
              <a:t>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smtClean="0"/>
              <a:t>FEB 302</a:t>
            </a:r>
            <a:endParaRPr lang="en-US" sz="2000" dirty="0" smtClean="0"/>
          </a:p>
          <a:p>
            <a:endParaRPr lang="id-ID" sz="2000" dirty="0" smtClean="0"/>
          </a:p>
          <a:p>
            <a:endParaRPr lang="id-ID" sz="2000" dirty="0"/>
          </a:p>
          <a:p>
            <a:r>
              <a:rPr lang="en-US" sz="2000" dirty="0" smtClean="0"/>
              <a:t>MANAJEMEN KEUANGAN</a:t>
            </a:r>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#9</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98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Grp="1" noChangeArrowheads="1"/>
          </p:cNvSpPr>
          <p:nvPr>
            <p:ph type="title"/>
          </p:nvPr>
        </p:nvSpPr>
        <p:spPr/>
        <p:txBody>
          <a:bodyPr/>
          <a:lstStyle/>
          <a:p>
            <a:r>
              <a:rPr lang="en-US" altLang="en-US" smtClean="0"/>
              <a:t>The Basic Concept</a:t>
            </a:r>
          </a:p>
        </p:txBody>
      </p:sp>
      <p:sp>
        <p:nvSpPr>
          <p:cNvPr id="9219" name="Rectangle 9"/>
          <p:cNvSpPr>
            <a:spLocks noGrp="1" noChangeArrowheads="1"/>
          </p:cNvSpPr>
          <p:nvPr>
            <p:ph type="body" idx="1"/>
          </p:nvPr>
        </p:nvSpPr>
        <p:spPr/>
        <p:txBody>
          <a:bodyPr/>
          <a:lstStyle/>
          <a:p>
            <a:r>
              <a:rPr lang="en-US" altLang="en-US" sz="2400" smtClean="0"/>
              <a:t>As the above simple example clearly illustrates, </a:t>
            </a:r>
            <a:br>
              <a:rPr lang="en-US" altLang="en-US" sz="2400" smtClean="0"/>
            </a:br>
            <a:r>
              <a:rPr lang="en-US" altLang="en-US" sz="2400" smtClean="0"/>
              <a:t>using this piecemeal approach to evaluate investment opportunities is clearly not in the best interest of the firm’s shareholders.</a:t>
            </a:r>
          </a:p>
          <a:p>
            <a:r>
              <a:rPr lang="en-US" altLang="en-US" sz="2400" smtClean="0"/>
              <a:t>Over the long haul, the firm must undertake investments that maximize firm value.</a:t>
            </a:r>
          </a:p>
          <a:p>
            <a:r>
              <a:rPr lang="en-US" altLang="en-US" sz="2400" smtClean="0"/>
              <a:t>This can only be achieved if it undertakes projects </a:t>
            </a:r>
            <a:br>
              <a:rPr lang="en-US" altLang="en-US" sz="2400" smtClean="0"/>
            </a:br>
            <a:r>
              <a:rPr lang="en-US" altLang="en-US" sz="2400" smtClean="0"/>
              <a:t>that provide returns in excess of the firm’s overall weighted average cost of financing (or WACC).</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r>
              <a:rPr lang="en-US" altLang="en-US" smtClean="0"/>
              <a:t>Some Basic Assumptions</a:t>
            </a:r>
          </a:p>
        </p:txBody>
      </p:sp>
      <p:sp>
        <p:nvSpPr>
          <p:cNvPr id="10243" name="Rectangle 5"/>
          <p:cNvSpPr>
            <a:spLocks noGrp="1" noChangeArrowheads="1"/>
          </p:cNvSpPr>
          <p:nvPr>
            <p:ph type="body" idx="1"/>
          </p:nvPr>
        </p:nvSpPr>
        <p:spPr/>
        <p:txBody>
          <a:bodyPr/>
          <a:lstStyle/>
          <a:p>
            <a:r>
              <a:rPr lang="en-US" altLang="en-US" sz="2400" smtClean="0"/>
              <a:t>Business risk—the risk to the firm of being unable to cover operating costs—is assumed to be unchanged. This means that the acceptance of a given project does not affect the firm’s ability to meet operating costs.</a:t>
            </a:r>
          </a:p>
          <a:p>
            <a:r>
              <a:rPr lang="en-US" altLang="en-US" sz="2400" smtClean="0"/>
              <a:t>Financial risk—the risk to the firm of being unable to cover required financial obligations—is assumed to be unchanged. This means that the projects are financed </a:t>
            </a:r>
            <a:br>
              <a:rPr lang="en-US" altLang="en-US" sz="2400" smtClean="0"/>
            </a:br>
            <a:r>
              <a:rPr lang="en-US" altLang="en-US" sz="2400" smtClean="0"/>
              <a:t>in such a way that the firm’s ability to meet financing costs is unchanged.</a:t>
            </a:r>
          </a:p>
          <a:p>
            <a:r>
              <a:rPr lang="en-US" altLang="en-US" sz="2400" smtClean="0"/>
              <a:t>After-tax costs are considered relevant—the cost </a:t>
            </a:r>
            <a:br>
              <a:rPr lang="en-US" altLang="en-US" sz="2400" smtClean="0"/>
            </a:br>
            <a:r>
              <a:rPr lang="en-US" altLang="en-US" sz="2400" smtClean="0"/>
              <a:t>of capital is measured on an after-tax basis.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r>
              <a:rPr lang="en-US" altLang="en-US" sz="4000" smtClean="0"/>
              <a:t>The Cost of Specific Sources </a:t>
            </a:r>
            <a:br>
              <a:rPr lang="en-US" altLang="en-US" sz="4000" smtClean="0"/>
            </a:br>
            <a:r>
              <a:rPr lang="en-US" altLang="en-US" sz="4000" smtClean="0"/>
              <a:t>of Capital</a:t>
            </a:r>
            <a:endParaRPr lang="en-US" altLang="en-US" smtClean="0"/>
          </a:p>
        </p:txBody>
      </p:sp>
      <p:sp>
        <p:nvSpPr>
          <p:cNvPr id="11267" name="Rectangle 5"/>
          <p:cNvSpPr>
            <a:spLocks noGrp="1" noChangeArrowheads="1"/>
          </p:cNvSpPr>
          <p:nvPr>
            <p:ph type="body" idx="1"/>
          </p:nvPr>
        </p:nvSpPr>
        <p:spPr/>
        <p:txBody>
          <a:bodyPr/>
          <a:lstStyle/>
          <a:p>
            <a:r>
              <a:rPr lang="en-US" altLang="en-US" smtClean="0"/>
              <a:t>The After-Tax Cost of Debt (</a:t>
            </a:r>
            <a:r>
              <a:rPr lang="en-US" altLang="en-US" i="1" smtClean="0"/>
              <a:t>k</a:t>
            </a:r>
            <a:r>
              <a:rPr lang="en-US" altLang="en-US" baseline="-25000" smtClean="0"/>
              <a:t>i</a:t>
            </a:r>
            <a:r>
              <a:rPr lang="en-US" altLang="en-US" smtClean="0"/>
              <a:t>)</a:t>
            </a:r>
          </a:p>
          <a:p>
            <a:pPr lvl="1"/>
            <a:r>
              <a:rPr lang="en-US" altLang="en-US" smtClean="0"/>
              <a:t>The pre-tax cost of debt is equal to the the yield-to-maturity on the firm’s debt adjusted for flotation costs.  </a:t>
            </a:r>
          </a:p>
          <a:p>
            <a:pPr lvl="1"/>
            <a:r>
              <a:rPr lang="en-US" altLang="en-US" smtClean="0"/>
              <a:t>Recall from Chapter 7 that a bond’s yield-to-maturity depends upon a number of factors including the bond’s coupon rate, maturity date, par value, current market conditions, and selling price.</a:t>
            </a:r>
          </a:p>
          <a:p>
            <a:pPr lvl="1"/>
            <a:r>
              <a:rPr lang="en-US" altLang="en-US" smtClean="0"/>
              <a:t>After obtaining the bond’s yield, a simple adjustment must be made to account for the fact that interest is a tax-deductible expense to the issuing firm.</a:t>
            </a:r>
            <a:endParaRPr lang="en-US" altLang="en-US" sz="2000" smtClean="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r>
              <a:rPr lang="en-US" altLang="en-US" sz="4000" smtClean="0"/>
              <a:t>The Cost of Specific Sources </a:t>
            </a:r>
            <a:br>
              <a:rPr lang="en-US" altLang="en-US" sz="4000" smtClean="0"/>
            </a:br>
            <a:r>
              <a:rPr lang="en-US" altLang="en-US" sz="4000" smtClean="0"/>
              <a:t>of Capital</a:t>
            </a:r>
          </a:p>
        </p:txBody>
      </p:sp>
      <p:sp>
        <p:nvSpPr>
          <p:cNvPr id="12291" name="Rectangle 5"/>
          <p:cNvSpPr>
            <a:spLocks noGrp="1" noChangeArrowheads="1"/>
          </p:cNvSpPr>
          <p:nvPr>
            <p:ph type="body" idx="1"/>
          </p:nvPr>
        </p:nvSpPr>
        <p:spPr/>
        <p:txBody>
          <a:bodyPr/>
          <a:lstStyle/>
          <a:p>
            <a:r>
              <a:rPr lang="en-US" altLang="en-US" sz="2400" smtClean="0"/>
              <a:t>The After-Tax Cost of Debt (</a:t>
            </a:r>
            <a:r>
              <a:rPr lang="en-US" altLang="en-US" sz="2400" i="1" smtClean="0"/>
              <a:t>k</a:t>
            </a:r>
            <a:r>
              <a:rPr lang="en-US" altLang="en-US" sz="2400" baseline="-25000" smtClean="0"/>
              <a:t>i</a:t>
            </a:r>
            <a:r>
              <a:rPr lang="en-US" altLang="en-US" sz="2400" smtClean="0"/>
              <a:t>)</a:t>
            </a:r>
            <a:endParaRPr lang="en-US" altLang="en-US" smtClean="0"/>
          </a:p>
          <a:p>
            <a:pPr lvl="1"/>
            <a:r>
              <a:rPr lang="en-US" altLang="en-US" sz="2000" smtClean="0"/>
              <a:t>You will recall from Chapter 7 that the YTM on a bond can be calculated in three ways:</a:t>
            </a:r>
          </a:p>
          <a:p>
            <a:pPr lvl="2"/>
            <a:r>
              <a:rPr lang="en-US" altLang="en-US" sz="1600" smtClean="0"/>
              <a:t>Trial and error</a:t>
            </a:r>
          </a:p>
          <a:p>
            <a:pPr lvl="2"/>
            <a:r>
              <a:rPr lang="en-US" altLang="en-US" sz="1600" smtClean="0"/>
              <a:t>Using a financial calculator</a:t>
            </a:r>
          </a:p>
          <a:p>
            <a:pPr lvl="2"/>
            <a:r>
              <a:rPr lang="en-US" altLang="en-US" sz="1600" smtClean="0"/>
              <a:t>Using Microsoft</a:t>
            </a:r>
            <a:r>
              <a:rPr lang="en-US" altLang="en-US" sz="1600" baseline="30000" smtClean="0"/>
              <a:t>®</a:t>
            </a:r>
            <a:r>
              <a:rPr lang="en-US" altLang="en-US" sz="1600" smtClean="0"/>
              <a:t> Excel</a:t>
            </a:r>
            <a:endParaRPr lang="en-US" altLang="en-US" smtClean="0"/>
          </a:p>
          <a:p>
            <a:pPr lvl="1"/>
            <a:r>
              <a:rPr lang="en-US" altLang="en-US" sz="2000" smtClean="0"/>
              <a:t>We will demonstrate the calculation of the cost of debt using Microsoft</a:t>
            </a:r>
            <a:r>
              <a:rPr lang="en-US" altLang="en-US" sz="2000" baseline="30000" smtClean="0"/>
              <a:t>®</a:t>
            </a:r>
            <a:r>
              <a:rPr lang="en-US" altLang="en-US" sz="2000" smtClean="0"/>
              <a:t> Excel.</a:t>
            </a:r>
          </a:p>
          <a:p>
            <a:pPr lvl="1"/>
            <a:r>
              <a:rPr lang="en-US" altLang="en-US" sz="2000" smtClean="0"/>
              <a:t>Your instructor will review trial and error and/or using a financial calculator as needed.</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4000" smtClean="0"/>
              <a:t>The Cost of Specific Sources </a:t>
            </a:r>
            <a:br>
              <a:rPr lang="en-US" altLang="en-US" sz="4000" smtClean="0"/>
            </a:br>
            <a:r>
              <a:rPr lang="en-US" altLang="en-US" sz="4000" smtClean="0"/>
              <a:t>of Capital</a:t>
            </a:r>
            <a:endParaRPr lang="en-US" altLang="en-US" smtClean="0"/>
          </a:p>
        </p:txBody>
      </p:sp>
      <p:sp>
        <p:nvSpPr>
          <p:cNvPr id="13315" name="Rectangle 3"/>
          <p:cNvSpPr>
            <a:spLocks noGrp="1" noChangeArrowheads="1"/>
          </p:cNvSpPr>
          <p:nvPr>
            <p:ph type="body" idx="1"/>
          </p:nvPr>
        </p:nvSpPr>
        <p:spPr/>
        <p:txBody>
          <a:bodyPr/>
          <a:lstStyle/>
          <a:p>
            <a:r>
              <a:rPr lang="en-US" altLang="en-US" sz="2400" smtClean="0"/>
              <a:t>The After-Tax Cost of Debt (</a:t>
            </a:r>
            <a:r>
              <a:rPr lang="en-US" altLang="en-US" sz="2400" i="1" smtClean="0"/>
              <a:t>k</a:t>
            </a:r>
            <a:r>
              <a:rPr lang="en-US" altLang="en-US" sz="2400" baseline="-25000" smtClean="0"/>
              <a:t>i</a:t>
            </a:r>
            <a:r>
              <a:rPr lang="en-US" altLang="en-US" sz="2400" smtClean="0"/>
              <a:t>)</a:t>
            </a:r>
            <a:endParaRPr lang="en-US" altLang="en-US" smtClean="0"/>
          </a:p>
          <a:p>
            <a:pPr lvl="1"/>
            <a:r>
              <a:rPr lang="en-US" altLang="en-US" smtClean="0"/>
              <a:t>Suppose a company could issue 9% coupon, 20 year debt with a face value of $1,000 for $980. Suppose further that flotation costs will amount to 2% of par value. Find the pre-tax cost of debt.</a:t>
            </a:r>
            <a:endParaRPr lang="en-US" altLang="en-US" b="1" smtClean="0"/>
          </a:p>
        </p:txBody>
      </p:sp>
      <p:pic>
        <p:nvPicPr>
          <p:cNvPr id="1156103" name="Picture 7"/>
          <p:cNvPicPr>
            <a:picLocks noChangeArrowheads="1"/>
          </p:cNvPicPr>
          <p:nvPr/>
        </p:nvPicPr>
        <p:blipFill>
          <a:blip r:embed="rId2"/>
          <a:srcRect/>
          <a:stretch>
            <a:fillRect/>
          </a:stretch>
        </p:blipFill>
        <p:spPr bwMode="auto">
          <a:xfrm>
            <a:off x="511175" y="3889375"/>
            <a:ext cx="3741738" cy="2524125"/>
          </a:xfrm>
          <a:prstGeom prst="rect">
            <a:avLst/>
          </a:prstGeom>
          <a:noFill/>
          <a:ln w="12700">
            <a:noFill/>
            <a:miter lim="800000"/>
            <a:headEnd/>
            <a:tailEnd/>
          </a:ln>
        </p:spPr>
      </p:pic>
      <p:sp>
        <p:nvSpPr>
          <p:cNvPr id="1156102" name="AutoShape 6"/>
          <p:cNvSpPr>
            <a:spLocks/>
          </p:cNvSpPr>
          <p:nvPr/>
        </p:nvSpPr>
        <p:spPr bwMode="auto">
          <a:xfrm>
            <a:off x="5327650" y="4637088"/>
            <a:ext cx="3321050" cy="850900"/>
          </a:xfrm>
          <a:prstGeom prst="borderCallout1">
            <a:avLst>
              <a:gd name="adj1" fmla="val 13431"/>
              <a:gd name="adj2" fmla="val -2296"/>
              <a:gd name="adj3" fmla="val 184329"/>
              <a:gd name="adj4" fmla="val -32551"/>
            </a:avLst>
          </a:prstGeom>
          <a:solidFill>
            <a:srgbClr val="FFF0D1"/>
          </a:solidFill>
          <a:ln w="25400">
            <a:solidFill>
              <a:schemeClr val="tx1"/>
            </a:solidFill>
            <a:miter lim="800000"/>
            <a:headEnd type="none" w="sm" len="sm"/>
            <a:tailEnd type="none" w="sm" len="sm"/>
          </a:ln>
        </p:spPr>
        <p:txBody>
          <a:bodyPr wrap="none" anchor="ctr">
            <a:spAutoFit/>
          </a:bodyPr>
          <a:lstStyle/>
          <a:p>
            <a:pPr algn="l">
              <a:lnSpc>
                <a:spcPct val="100000"/>
              </a:lnSpc>
              <a:spcBef>
                <a:spcPct val="40000"/>
              </a:spcBef>
            </a:pPr>
            <a:r>
              <a:rPr lang="en-US" altLang="en-US" sz="1600"/>
              <a:t>Microsoft</a:t>
            </a:r>
            <a:r>
              <a:rPr lang="en-US" altLang="en-US" sz="1600" baseline="30000"/>
              <a:t>®</a:t>
            </a:r>
            <a:r>
              <a:rPr lang="en-US" altLang="en-US" sz="1600"/>
              <a:t> Excel formula </a:t>
            </a:r>
            <a:br>
              <a:rPr lang="en-US" altLang="en-US" sz="1600"/>
            </a:br>
            <a:r>
              <a:rPr lang="en-US" altLang="en-US" sz="1600"/>
              <a:t>for computing the cost of debt (</a:t>
            </a:r>
            <a:r>
              <a:rPr lang="en-US" altLang="en-US" sz="1600" i="1"/>
              <a:t>k</a:t>
            </a:r>
            <a:r>
              <a:rPr lang="en-US" altLang="en-US" sz="1600" baseline="-25000"/>
              <a:t>d</a:t>
            </a:r>
            <a:r>
              <a:rPr lang="en-US" altLang="en-US" sz="1600"/>
              <a:t>) </a:t>
            </a:r>
            <a:br>
              <a:rPr lang="en-US" altLang="en-US" sz="1600"/>
            </a:br>
            <a:r>
              <a:rPr lang="en-US" altLang="en-US" sz="1600"/>
              <a:t>=RATE(B10,B9,B7,B3)</a:t>
            </a:r>
            <a:endParaRPr lang="en-US" altLang="en-US" sz="2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56103"/>
                                        </p:tgtEl>
                                        <p:attrNameLst>
                                          <p:attrName>style.visibility</p:attrName>
                                        </p:attrNameLst>
                                      </p:cBhvr>
                                      <p:to>
                                        <p:strVal val="visible"/>
                                      </p:to>
                                    </p:set>
                                    <p:animEffect transition="in" filter="wipe(left)">
                                      <p:cBhvr>
                                        <p:cTn id="7" dur="500"/>
                                        <p:tgtEl>
                                          <p:spTgt spid="11561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156102"/>
                                        </p:tgtEl>
                                        <p:attrNameLst>
                                          <p:attrName>style.visibility</p:attrName>
                                        </p:attrNameLst>
                                      </p:cBhvr>
                                      <p:to>
                                        <p:strVal val="visible"/>
                                      </p:to>
                                    </p:set>
                                    <p:animEffect transition="in" filter="wipe(right)">
                                      <p:cBhvr>
                                        <p:cTn id="12" dur="500"/>
                                        <p:tgtEl>
                                          <p:spTgt spid="1156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6102"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z="4000" smtClean="0"/>
              <a:t>The Cost of Specific Sources </a:t>
            </a:r>
            <a:br>
              <a:rPr lang="en-US" altLang="en-US" sz="4000" smtClean="0"/>
            </a:br>
            <a:r>
              <a:rPr lang="en-US" altLang="en-US" sz="4000" smtClean="0"/>
              <a:t>of Capital</a:t>
            </a:r>
          </a:p>
        </p:txBody>
      </p:sp>
      <p:sp>
        <p:nvSpPr>
          <p:cNvPr id="14339" name="Rectangle 3"/>
          <p:cNvSpPr>
            <a:spLocks noGrp="1" noChangeArrowheads="1"/>
          </p:cNvSpPr>
          <p:nvPr>
            <p:ph type="body" idx="1"/>
          </p:nvPr>
        </p:nvSpPr>
        <p:spPr>
          <a:xfrm>
            <a:off x="457200" y="1803400"/>
            <a:ext cx="8229600" cy="469900"/>
          </a:xfrm>
        </p:spPr>
        <p:txBody>
          <a:bodyPr/>
          <a:lstStyle/>
          <a:p>
            <a:r>
              <a:rPr lang="en-US" altLang="en-US" sz="2400" smtClean="0"/>
              <a:t>The After-Tax Cost of Debt (</a:t>
            </a:r>
            <a:r>
              <a:rPr lang="en-US" altLang="en-US" sz="2400" i="1" smtClean="0"/>
              <a:t>k</a:t>
            </a:r>
            <a:r>
              <a:rPr lang="en-US" altLang="en-US" sz="2400" baseline="-25000" smtClean="0"/>
              <a:t>i</a:t>
            </a:r>
            <a:r>
              <a:rPr lang="en-US" altLang="en-US" sz="2400" smtClean="0"/>
              <a:t>)</a:t>
            </a:r>
          </a:p>
        </p:txBody>
      </p:sp>
      <p:sp>
        <p:nvSpPr>
          <p:cNvPr id="1157124" name="Text Box 4"/>
          <p:cNvSpPr txBox="1">
            <a:spLocks noChangeArrowheads="1"/>
          </p:cNvSpPr>
          <p:nvPr/>
        </p:nvSpPr>
        <p:spPr bwMode="auto">
          <a:xfrm>
            <a:off x="825500" y="3898900"/>
            <a:ext cx="7493000" cy="2308225"/>
          </a:xfrm>
          <a:prstGeom prst="rect">
            <a:avLst/>
          </a:prstGeom>
          <a:solidFill>
            <a:srgbClr val="FFF0D1"/>
          </a:solidFill>
          <a:ln w="25400">
            <a:solidFill>
              <a:srgbClr val="000000"/>
            </a:solidFill>
            <a:miter lim="800000"/>
            <a:headEnd type="none" w="sm" len="sm"/>
            <a:tailEnd type="none" w="sm" len="sm"/>
          </a:ln>
        </p:spPr>
        <p:txBody>
          <a:bodyPr>
            <a:spAutoFit/>
          </a:bodyPr>
          <a:lstStyle/>
          <a:p>
            <a:pPr algn="l">
              <a:lnSpc>
                <a:spcPct val="100000"/>
              </a:lnSpc>
            </a:pPr>
            <a:r>
              <a:rPr lang="en-US" altLang="en-US"/>
              <a:t>Find the after-tax cost of debt assuming the company </a:t>
            </a:r>
            <a:br>
              <a:rPr lang="en-US" altLang="en-US"/>
            </a:br>
            <a:r>
              <a:rPr lang="en-US" altLang="en-US"/>
              <a:t>in the previous example is in the 40% tax bracket:</a:t>
            </a:r>
          </a:p>
          <a:p>
            <a:pPr>
              <a:lnSpc>
                <a:spcPct val="100000"/>
              </a:lnSpc>
            </a:pPr>
            <a:r>
              <a:rPr lang="en-US" altLang="en-US" i="1"/>
              <a:t>k</a:t>
            </a:r>
            <a:r>
              <a:rPr lang="en-US" altLang="en-US" baseline="-25000"/>
              <a:t>i</a:t>
            </a:r>
            <a:r>
              <a:rPr lang="en-US" altLang="en-US"/>
              <a:t>  =  9.45% (1-.40) = 5.67%</a:t>
            </a:r>
          </a:p>
          <a:p>
            <a:pPr algn="l">
              <a:lnSpc>
                <a:spcPct val="100000"/>
              </a:lnSpc>
            </a:pPr>
            <a:r>
              <a:rPr lang="en-US" altLang="en-US"/>
              <a:t>This suggests that the after-tax cost of raising debt </a:t>
            </a:r>
            <a:br>
              <a:rPr lang="en-US" altLang="en-US"/>
            </a:br>
            <a:r>
              <a:rPr lang="en-US" altLang="en-US"/>
              <a:t>capital is 5.67%.</a:t>
            </a:r>
          </a:p>
        </p:txBody>
      </p:sp>
      <p:sp>
        <p:nvSpPr>
          <p:cNvPr id="1157125" name="Text Box 5"/>
          <p:cNvSpPr txBox="1">
            <a:spLocks noChangeArrowheads="1"/>
          </p:cNvSpPr>
          <p:nvPr/>
        </p:nvSpPr>
        <p:spPr bwMode="auto">
          <a:xfrm>
            <a:off x="3149600" y="2768600"/>
            <a:ext cx="2844800" cy="654050"/>
          </a:xfrm>
          <a:prstGeom prst="rect">
            <a:avLst/>
          </a:prstGeom>
          <a:solidFill>
            <a:srgbClr val="FFF0D1"/>
          </a:solidFill>
          <a:ln w="25400">
            <a:solidFill>
              <a:srgbClr val="000000"/>
            </a:solidFill>
            <a:miter lim="800000"/>
            <a:headEnd type="none" w="sm" len="sm"/>
            <a:tailEnd type="none" w="sm" len="sm"/>
          </a:ln>
        </p:spPr>
        <p:txBody>
          <a:bodyPr>
            <a:spAutoFit/>
          </a:bodyPr>
          <a:lstStyle/>
          <a:p>
            <a:pPr>
              <a:lnSpc>
                <a:spcPct val="110000"/>
              </a:lnSpc>
            </a:pPr>
            <a:r>
              <a:rPr lang="en-US" altLang="en-US" sz="3200" i="1"/>
              <a:t>k</a:t>
            </a:r>
            <a:r>
              <a:rPr lang="en-US" altLang="en-US" sz="3200" baseline="-25000"/>
              <a:t>i</a:t>
            </a:r>
            <a:r>
              <a:rPr lang="en-US" altLang="en-US" sz="3200"/>
              <a:t>  =  </a:t>
            </a:r>
            <a:r>
              <a:rPr lang="en-US" altLang="en-US" sz="3200" i="1"/>
              <a:t>k</a:t>
            </a:r>
            <a:r>
              <a:rPr lang="en-US" altLang="en-US" sz="3200" baseline="-25000"/>
              <a:t>d</a:t>
            </a:r>
            <a:r>
              <a:rPr lang="en-US" altLang="en-US" sz="3200"/>
              <a:t> (1 - t)</a:t>
            </a:r>
            <a:endParaRPr lang="en-US"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7125"/>
                                        </p:tgtEl>
                                        <p:attrNameLst>
                                          <p:attrName>style.visibility</p:attrName>
                                        </p:attrNameLst>
                                      </p:cBhvr>
                                      <p:to>
                                        <p:strVal val="visible"/>
                                      </p:to>
                                    </p:set>
                                    <p:animEffect transition="in" filter="wipe(left)">
                                      <p:cBhvr>
                                        <p:cTn id="7" dur="500"/>
                                        <p:tgtEl>
                                          <p:spTgt spid="11571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57124"/>
                                        </p:tgtEl>
                                        <p:attrNameLst>
                                          <p:attrName>style.visibility</p:attrName>
                                        </p:attrNameLst>
                                      </p:cBhvr>
                                      <p:to>
                                        <p:strVal val="visible"/>
                                      </p:to>
                                    </p:set>
                                    <p:animEffect transition="in" filter="wipe(left)">
                                      <p:cBhvr>
                                        <p:cTn id="12" dur="500"/>
                                        <p:tgtEl>
                                          <p:spTgt spid="1157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24" grpId="0" animBg="1" autoUpdateAnimBg="0"/>
      <p:bldP spid="1157125"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z="4000" smtClean="0"/>
              <a:t>The Cost of Specific Sources </a:t>
            </a:r>
            <a:br>
              <a:rPr lang="en-US" altLang="en-US" sz="4000" smtClean="0"/>
            </a:br>
            <a:r>
              <a:rPr lang="en-US" altLang="en-US" sz="4000" smtClean="0"/>
              <a:t>of Capital</a:t>
            </a:r>
          </a:p>
        </p:txBody>
      </p:sp>
      <p:sp>
        <p:nvSpPr>
          <p:cNvPr id="15363" name="Rectangle 3"/>
          <p:cNvSpPr>
            <a:spLocks noGrp="1" noChangeArrowheads="1"/>
          </p:cNvSpPr>
          <p:nvPr>
            <p:ph type="body" idx="1"/>
          </p:nvPr>
        </p:nvSpPr>
        <p:spPr>
          <a:xfrm>
            <a:off x="457200" y="1803400"/>
            <a:ext cx="8229600" cy="673100"/>
          </a:xfrm>
        </p:spPr>
        <p:txBody>
          <a:bodyPr/>
          <a:lstStyle/>
          <a:p>
            <a:r>
              <a:rPr lang="en-US" altLang="en-US" sz="2400" smtClean="0"/>
              <a:t>The Cost of Preferred Stock (</a:t>
            </a:r>
            <a:r>
              <a:rPr lang="en-US" altLang="en-US" sz="2400" i="1" smtClean="0"/>
              <a:t>k</a:t>
            </a:r>
            <a:r>
              <a:rPr lang="en-US" altLang="en-US" sz="2400" baseline="-25000" smtClean="0"/>
              <a:t>p</a:t>
            </a:r>
            <a:r>
              <a:rPr lang="en-US" altLang="en-US" sz="2400" smtClean="0"/>
              <a:t>)</a:t>
            </a:r>
          </a:p>
        </p:txBody>
      </p:sp>
      <p:sp>
        <p:nvSpPr>
          <p:cNvPr id="1158148" name="Text Box 4"/>
          <p:cNvSpPr txBox="1">
            <a:spLocks noChangeArrowheads="1"/>
          </p:cNvSpPr>
          <p:nvPr/>
        </p:nvSpPr>
        <p:spPr bwMode="auto">
          <a:xfrm>
            <a:off x="628650" y="3454400"/>
            <a:ext cx="7886700" cy="1943100"/>
          </a:xfrm>
          <a:prstGeom prst="rect">
            <a:avLst/>
          </a:prstGeom>
          <a:solidFill>
            <a:srgbClr val="FFF0D1"/>
          </a:solidFill>
          <a:ln w="25400">
            <a:solidFill>
              <a:srgbClr val="000000"/>
            </a:solidFill>
            <a:miter lim="800000"/>
            <a:headEnd type="none" w="sm" len="sm"/>
            <a:tailEnd type="none" w="sm" len="sm"/>
          </a:ln>
        </p:spPr>
        <p:txBody>
          <a:bodyPr>
            <a:spAutoFit/>
          </a:bodyPr>
          <a:lstStyle/>
          <a:p>
            <a:pPr algn="l">
              <a:lnSpc>
                <a:spcPct val="100000"/>
              </a:lnSpc>
              <a:spcBef>
                <a:spcPct val="40000"/>
              </a:spcBef>
            </a:pPr>
            <a:r>
              <a:rPr lang="en-US" altLang="en-US"/>
              <a:t>In the above equation, </a:t>
            </a:r>
            <a:r>
              <a:rPr lang="en-US" altLang="en-US" i="1"/>
              <a:t>F</a:t>
            </a:r>
            <a:r>
              <a:rPr lang="en-US" altLang="en-US"/>
              <a:t> represents flotation costs (in $). As was the case for debt, the cost of raising new preferred stock will be more than the yield on the firm’s existing preferred stock since the firm must pay investment bankers to sell (or float) the issue.</a:t>
            </a:r>
          </a:p>
        </p:txBody>
      </p:sp>
      <p:sp>
        <p:nvSpPr>
          <p:cNvPr id="1158149" name="Text Box 5"/>
          <p:cNvSpPr txBox="1">
            <a:spLocks noChangeArrowheads="1"/>
          </p:cNvSpPr>
          <p:nvPr/>
        </p:nvSpPr>
        <p:spPr bwMode="auto">
          <a:xfrm>
            <a:off x="2927350" y="2552700"/>
            <a:ext cx="3289300" cy="654050"/>
          </a:xfrm>
          <a:prstGeom prst="rect">
            <a:avLst/>
          </a:prstGeom>
          <a:solidFill>
            <a:srgbClr val="FFF0D1"/>
          </a:solidFill>
          <a:ln w="25400">
            <a:solidFill>
              <a:srgbClr val="000000"/>
            </a:solidFill>
            <a:miter lim="800000"/>
            <a:headEnd type="none" w="sm" len="sm"/>
            <a:tailEnd type="none" w="sm" len="sm"/>
          </a:ln>
        </p:spPr>
        <p:txBody>
          <a:bodyPr>
            <a:spAutoFit/>
          </a:bodyPr>
          <a:lstStyle/>
          <a:p>
            <a:pPr>
              <a:lnSpc>
                <a:spcPct val="110000"/>
              </a:lnSpc>
            </a:pPr>
            <a:r>
              <a:rPr lang="en-US" altLang="en-US" sz="3200" i="1"/>
              <a:t>k</a:t>
            </a:r>
            <a:r>
              <a:rPr lang="en-US" altLang="en-US" sz="3200" baseline="-25000"/>
              <a:t>p</a:t>
            </a:r>
            <a:r>
              <a:rPr lang="en-US" altLang="en-US" sz="3200"/>
              <a:t>  =  </a:t>
            </a:r>
            <a:r>
              <a:rPr lang="en-US" altLang="en-US" sz="3200" i="1"/>
              <a:t>D</a:t>
            </a:r>
            <a:r>
              <a:rPr lang="en-US" altLang="en-US" sz="3200" baseline="-25000"/>
              <a:t>p</a:t>
            </a:r>
            <a:r>
              <a:rPr lang="en-US" altLang="en-US" sz="3200"/>
              <a:t> (</a:t>
            </a:r>
            <a:r>
              <a:rPr lang="en-US" altLang="en-US" sz="3200" i="1"/>
              <a:t>P</a:t>
            </a:r>
            <a:r>
              <a:rPr lang="en-US" altLang="en-US" sz="3200" baseline="-25000"/>
              <a:t>p</a:t>
            </a:r>
            <a:r>
              <a:rPr lang="en-US" altLang="en-US" sz="3200"/>
              <a:t> - </a:t>
            </a:r>
            <a:r>
              <a:rPr lang="en-US" altLang="en-US" sz="3200" i="1"/>
              <a:t>F</a:t>
            </a:r>
            <a:r>
              <a:rPr lang="en-US" altLang="en-US" sz="320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8149"/>
                                        </p:tgtEl>
                                        <p:attrNameLst>
                                          <p:attrName>style.visibility</p:attrName>
                                        </p:attrNameLst>
                                      </p:cBhvr>
                                      <p:to>
                                        <p:strVal val="visible"/>
                                      </p:to>
                                    </p:set>
                                    <p:animEffect transition="in" filter="wipe(left)">
                                      <p:cBhvr>
                                        <p:cTn id="7" dur="500"/>
                                        <p:tgtEl>
                                          <p:spTgt spid="11581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58148"/>
                                        </p:tgtEl>
                                        <p:attrNameLst>
                                          <p:attrName>style.visibility</p:attrName>
                                        </p:attrNameLst>
                                      </p:cBhvr>
                                      <p:to>
                                        <p:strVal val="visible"/>
                                      </p:to>
                                    </p:set>
                                    <p:animEffect transition="in" filter="wipe(left)">
                                      <p:cBhvr>
                                        <p:cTn id="12" dur="500"/>
                                        <p:tgtEl>
                                          <p:spTgt spid="1158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8148" grpId="0" animBg="1" autoUpdateAnimBg="0"/>
      <p:bldP spid="1158149"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altLang="en-US" sz="4000" smtClean="0"/>
              <a:t>The Cost of Specific Sources </a:t>
            </a:r>
            <a:br>
              <a:rPr lang="en-US" altLang="en-US" sz="4000" smtClean="0"/>
            </a:br>
            <a:r>
              <a:rPr lang="en-US" altLang="en-US" sz="4000" smtClean="0"/>
              <a:t>of Capital</a:t>
            </a:r>
          </a:p>
        </p:txBody>
      </p:sp>
      <p:sp>
        <p:nvSpPr>
          <p:cNvPr id="16387" name="Rectangle 1027"/>
          <p:cNvSpPr>
            <a:spLocks noGrp="1" noChangeArrowheads="1"/>
          </p:cNvSpPr>
          <p:nvPr>
            <p:ph type="body" idx="1"/>
          </p:nvPr>
        </p:nvSpPr>
        <p:spPr>
          <a:xfrm>
            <a:off x="457200" y="1803400"/>
            <a:ext cx="8229600" cy="673100"/>
          </a:xfrm>
        </p:spPr>
        <p:txBody>
          <a:bodyPr/>
          <a:lstStyle/>
          <a:p>
            <a:r>
              <a:rPr lang="en-US" altLang="en-US" sz="2400" smtClean="0"/>
              <a:t>The Cost of Preferred Stock (</a:t>
            </a:r>
            <a:r>
              <a:rPr lang="en-US" altLang="en-US" sz="2400" i="1" smtClean="0"/>
              <a:t>k</a:t>
            </a:r>
            <a:r>
              <a:rPr lang="en-US" altLang="en-US" sz="2400" baseline="-25000" smtClean="0"/>
              <a:t>p</a:t>
            </a:r>
            <a:r>
              <a:rPr lang="en-US" altLang="en-US" sz="2400" smtClean="0"/>
              <a:t>)</a:t>
            </a:r>
          </a:p>
        </p:txBody>
      </p:sp>
      <p:sp>
        <p:nvSpPr>
          <p:cNvPr id="1159172" name="Text Box 1028"/>
          <p:cNvSpPr txBox="1">
            <a:spLocks noChangeArrowheads="1"/>
          </p:cNvSpPr>
          <p:nvPr/>
        </p:nvSpPr>
        <p:spPr bwMode="auto">
          <a:xfrm>
            <a:off x="628650" y="4241800"/>
            <a:ext cx="7886700" cy="2089150"/>
          </a:xfrm>
          <a:prstGeom prst="rect">
            <a:avLst/>
          </a:prstGeom>
          <a:solidFill>
            <a:srgbClr val="FFF0D1"/>
          </a:solidFill>
          <a:ln w="25400">
            <a:solidFill>
              <a:srgbClr val="000000"/>
            </a:solidFill>
            <a:miter lim="800000"/>
            <a:headEnd type="none" w="sm" len="sm"/>
            <a:tailEnd type="none" w="sm" len="sm"/>
          </a:ln>
        </p:spPr>
        <p:txBody>
          <a:bodyPr>
            <a:spAutoFit/>
          </a:bodyPr>
          <a:lstStyle/>
          <a:p>
            <a:pPr algn="l">
              <a:lnSpc>
                <a:spcPct val="100000"/>
              </a:lnSpc>
              <a:spcBef>
                <a:spcPct val="40000"/>
              </a:spcBef>
            </a:pPr>
            <a:r>
              <a:rPr lang="en-US" altLang="en-US"/>
              <a:t>For example, if a company could issue preferred stock that pays a $5 annual dividend, sell it for $55 per share, and have to pay $3 per share to sell it, the cost of preferred stock would be:</a:t>
            </a:r>
          </a:p>
          <a:p>
            <a:pPr algn="l">
              <a:lnSpc>
                <a:spcPct val="100000"/>
              </a:lnSpc>
              <a:spcBef>
                <a:spcPct val="40000"/>
              </a:spcBef>
            </a:pPr>
            <a:r>
              <a:rPr lang="en-US" altLang="en-US" i="1"/>
              <a:t>k</a:t>
            </a:r>
            <a:r>
              <a:rPr lang="en-US" altLang="en-US" baseline="-25000"/>
              <a:t>p</a:t>
            </a:r>
            <a:r>
              <a:rPr lang="en-US" altLang="en-US"/>
              <a:t> = $5/($55 - $3)  =  $5/$52  =  9.62%</a:t>
            </a:r>
          </a:p>
        </p:txBody>
      </p:sp>
      <p:sp>
        <p:nvSpPr>
          <p:cNvPr id="1159173" name="Text Box 1029"/>
          <p:cNvSpPr txBox="1">
            <a:spLocks noChangeArrowheads="1"/>
          </p:cNvSpPr>
          <p:nvPr/>
        </p:nvSpPr>
        <p:spPr bwMode="auto">
          <a:xfrm>
            <a:off x="2927350" y="2413000"/>
            <a:ext cx="3289300" cy="654050"/>
          </a:xfrm>
          <a:prstGeom prst="rect">
            <a:avLst/>
          </a:prstGeom>
          <a:solidFill>
            <a:srgbClr val="FFF0D1"/>
          </a:solidFill>
          <a:ln w="25400">
            <a:solidFill>
              <a:srgbClr val="000000"/>
            </a:solidFill>
            <a:miter lim="800000"/>
            <a:headEnd type="none" w="sm" len="sm"/>
            <a:tailEnd type="none" w="sm" len="sm"/>
          </a:ln>
        </p:spPr>
        <p:txBody>
          <a:bodyPr>
            <a:spAutoFit/>
          </a:bodyPr>
          <a:lstStyle/>
          <a:p>
            <a:pPr>
              <a:lnSpc>
                <a:spcPct val="110000"/>
              </a:lnSpc>
            </a:pPr>
            <a:r>
              <a:rPr lang="en-US" altLang="en-US" sz="3200" i="1"/>
              <a:t>k</a:t>
            </a:r>
            <a:r>
              <a:rPr lang="en-US" altLang="en-US" sz="3200" baseline="-25000"/>
              <a:t>p</a:t>
            </a:r>
            <a:r>
              <a:rPr lang="en-US" altLang="en-US" sz="3200"/>
              <a:t>  =  </a:t>
            </a:r>
            <a:r>
              <a:rPr lang="en-US" altLang="en-US" sz="3200" i="1"/>
              <a:t>D</a:t>
            </a:r>
            <a:r>
              <a:rPr lang="en-US" altLang="en-US" sz="3200" baseline="-25000"/>
              <a:t>p</a:t>
            </a:r>
            <a:r>
              <a:rPr lang="en-US" altLang="en-US" sz="3200"/>
              <a:t>/(</a:t>
            </a:r>
            <a:r>
              <a:rPr lang="en-US" altLang="en-US" sz="3200" i="1"/>
              <a:t>P</a:t>
            </a:r>
            <a:r>
              <a:rPr lang="en-US" altLang="en-US" sz="3200" baseline="-25000"/>
              <a:t>p</a:t>
            </a:r>
            <a:r>
              <a:rPr lang="en-US" altLang="en-US" sz="3200"/>
              <a:t> - </a:t>
            </a:r>
            <a:r>
              <a:rPr lang="en-US" altLang="en-US" sz="3200" i="1"/>
              <a:t>F</a:t>
            </a:r>
            <a:r>
              <a:rPr lang="en-US" altLang="en-US" sz="3200"/>
              <a:t>)</a:t>
            </a:r>
          </a:p>
        </p:txBody>
      </p:sp>
      <p:sp>
        <p:nvSpPr>
          <p:cNvPr id="1159174" name="Text Box 1030"/>
          <p:cNvSpPr txBox="1">
            <a:spLocks noChangeArrowheads="1"/>
          </p:cNvSpPr>
          <p:nvPr/>
        </p:nvSpPr>
        <p:spPr bwMode="auto">
          <a:xfrm>
            <a:off x="3175000" y="3302000"/>
            <a:ext cx="2794000" cy="654050"/>
          </a:xfrm>
          <a:prstGeom prst="rect">
            <a:avLst/>
          </a:prstGeom>
          <a:solidFill>
            <a:srgbClr val="FFF0D1"/>
          </a:solidFill>
          <a:ln w="25400">
            <a:solidFill>
              <a:srgbClr val="000000"/>
            </a:solidFill>
            <a:miter lim="800000"/>
            <a:headEnd type="none" w="sm" len="sm"/>
            <a:tailEnd type="none" w="sm" len="sm"/>
          </a:ln>
        </p:spPr>
        <p:txBody>
          <a:bodyPr>
            <a:spAutoFit/>
          </a:bodyPr>
          <a:lstStyle/>
          <a:p>
            <a:pPr>
              <a:lnSpc>
                <a:spcPct val="110000"/>
              </a:lnSpc>
            </a:pPr>
            <a:r>
              <a:rPr lang="en-US" altLang="en-US" sz="3200" i="1"/>
              <a:t>k</a:t>
            </a:r>
            <a:r>
              <a:rPr lang="en-US" altLang="en-US" sz="3200" baseline="-25000"/>
              <a:t>p</a:t>
            </a:r>
            <a:r>
              <a:rPr lang="en-US" altLang="en-US" sz="3200"/>
              <a:t>  =  </a:t>
            </a:r>
            <a:r>
              <a:rPr lang="en-US" altLang="en-US" sz="3200" i="1"/>
              <a:t>D</a:t>
            </a:r>
            <a:r>
              <a:rPr lang="en-US" altLang="en-US" sz="3200" baseline="-25000"/>
              <a:t>p</a:t>
            </a:r>
            <a:r>
              <a:rPr lang="en-US" altLang="en-US" sz="3200"/>
              <a:t>/</a:t>
            </a:r>
            <a:r>
              <a:rPr lang="en-US" altLang="en-US" sz="3200" i="1"/>
              <a:t>N</a:t>
            </a:r>
            <a:r>
              <a:rPr lang="en-US" altLang="en-US" sz="3200" baseline="-25000"/>
              <a:t>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9173"/>
                                        </p:tgtEl>
                                        <p:attrNameLst>
                                          <p:attrName>style.visibility</p:attrName>
                                        </p:attrNameLst>
                                      </p:cBhvr>
                                      <p:to>
                                        <p:strVal val="visible"/>
                                      </p:to>
                                    </p:set>
                                    <p:animEffect transition="in" filter="wipe(left)">
                                      <p:cBhvr>
                                        <p:cTn id="7" dur="500"/>
                                        <p:tgtEl>
                                          <p:spTgt spid="11591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59174"/>
                                        </p:tgtEl>
                                        <p:attrNameLst>
                                          <p:attrName>style.visibility</p:attrName>
                                        </p:attrNameLst>
                                      </p:cBhvr>
                                      <p:to>
                                        <p:strVal val="visible"/>
                                      </p:to>
                                    </p:set>
                                    <p:animEffect transition="in" filter="wipe(left)">
                                      <p:cBhvr>
                                        <p:cTn id="12" dur="500"/>
                                        <p:tgtEl>
                                          <p:spTgt spid="11591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59172"/>
                                        </p:tgtEl>
                                        <p:attrNameLst>
                                          <p:attrName>style.visibility</p:attrName>
                                        </p:attrNameLst>
                                      </p:cBhvr>
                                      <p:to>
                                        <p:strVal val="visible"/>
                                      </p:to>
                                    </p:set>
                                    <p:animEffect transition="in" filter="wipe(left)">
                                      <p:cBhvr>
                                        <p:cTn id="17" dur="500"/>
                                        <p:tgtEl>
                                          <p:spTgt spid="1159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9172" grpId="0" animBg="1" autoUpdateAnimBg="0"/>
      <p:bldP spid="1159173" grpId="0" animBg="1" autoUpdateAnimBg="0"/>
      <p:bldP spid="1159174"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8"/>
          <p:cNvSpPr>
            <a:spLocks noGrp="1" noChangeArrowheads="1"/>
          </p:cNvSpPr>
          <p:nvPr>
            <p:ph type="title"/>
          </p:nvPr>
        </p:nvSpPr>
        <p:spPr/>
        <p:txBody>
          <a:bodyPr/>
          <a:lstStyle/>
          <a:p>
            <a:r>
              <a:rPr lang="en-US" altLang="en-US" sz="4000" smtClean="0"/>
              <a:t>The Cost of Specific Sources </a:t>
            </a:r>
            <a:br>
              <a:rPr lang="en-US" altLang="en-US" sz="4000" smtClean="0"/>
            </a:br>
            <a:r>
              <a:rPr lang="en-US" altLang="en-US" sz="4000" smtClean="0"/>
              <a:t>of Capital</a:t>
            </a:r>
          </a:p>
        </p:txBody>
      </p:sp>
      <p:sp>
        <p:nvSpPr>
          <p:cNvPr id="1092617" name="Rectangle 9"/>
          <p:cNvSpPr>
            <a:spLocks noGrp="1" noChangeArrowheads="1"/>
          </p:cNvSpPr>
          <p:nvPr>
            <p:ph type="body" idx="1"/>
          </p:nvPr>
        </p:nvSpPr>
        <p:spPr/>
        <p:txBody>
          <a:bodyPr/>
          <a:lstStyle/>
          <a:p>
            <a:r>
              <a:rPr lang="en-US" altLang="en-US" smtClean="0"/>
              <a:t>The Cost of Common Equity</a:t>
            </a:r>
          </a:p>
          <a:p>
            <a:pPr lvl="1"/>
            <a:r>
              <a:rPr lang="en-US" altLang="en-US" smtClean="0"/>
              <a:t>There are two forms of common stock financing: retained earnings and new issues of common stock.</a:t>
            </a:r>
          </a:p>
          <a:p>
            <a:pPr lvl="1"/>
            <a:r>
              <a:rPr lang="en-US" altLang="en-US" smtClean="0"/>
              <a:t>In addition, there are two different ways to estimate the cost of common equity: any form of the dividend valuation model and the capital asset pricing model (CAPM).</a:t>
            </a:r>
          </a:p>
          <a:p>
            <a:pPr lvl="1"/>
            <a:r>
              <a:rPr lang="en-US" altLang="en-US" smtClean="0"/>
              <a:t>The dividend valuation models are based on the premise that the value of a share of stock is based on the present value of all future dividends.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92617">
                                            <p:txEl>
                                              <p:pRg st="0" end="0"/>
                                            </p:txEl>
                                          </p:spTgt>
                                        </p:tgtEl>
                                        <p:attrNameLst>
                                          <p:attrName>style.visibility</p:attrName>
                                        </p:attrNameLst>
                                      </p:cBhvr>
                                      <p:to>
                                        <p:strVal val="visible"/>
                                      </p:to>
                                    </p:set>
                                    <p:animEffect transition="in" filter="wipe(left)">
                                      <p:cBhvr>
                                        <p:cTn id="7" dur="500"/>
                                        <p:tgtEl>
                                          <p:spTgt spid="10926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92617">
                                            <p:txEl>
                                              <p:pRg st="1" end="1"/>
                                            </p:txEl>
                                          </p:spTgt>
                                        </p:tgtEl>
                                        <p:attrNameLst>
                                          <p:attrName>style.visibility</p:attrName>
                                        </p:attrNameLst>
                                      </p:cBhvr>
                                      <p:to>
                                        <p:strVal val="visible"/>
                                      </p:to>
                                    </p:set>
                                    <p:animEffect transition="in" filter="wipe(left)">
                                      <p:cBhvr>
                                        <p:cTn id="12" dur="500"/>
                                        <p:tgtEl>
                                          <p:spTgt spid="10926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92617">
                                            <p:txEl>
                                              <p:pRg st="2" end="2"/>
                                            </p:txEl>
                                          </p:spTgt>
                                        </p:tgtEl>
                                        <p:attrNameLst>
                                          <p:attrName>style.visibility</p:attrName>
                                        </p:attrNameLst>
                                      </p:cBhvr>
                                      <p:to>
                                        <p:strVal val="visible"/>
                                      </p:to>
                                    </p:set>
                                    <p:animEffect transition="in" filter="wipe(left)">
                                      <p:cBhvr>
                                        <p:cTn id="17" dur="500"/>
                                        <p:tgtEl>
                                          <p:spTgt spid="10926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92617">
                                            <p:txEl>
                                              <p:pRg st="3" end="3"/>
                                            </p:txEl>
                                          </p:spTgt>
                                        </p:tgtEl>
                                        <p:attrNameLst>
                                          <p:attrName>style.visibility</p:attrName>
                                        </p:attrNameLst>
                                      </p:cBhvr>
                                      <p:to>
                                        <p:strVal val="visible"/>
                                      </p:to>
                                    </p:set>
                                    <p:animEffect transition="in" filter="wipe(left)">
                                      <p:cBhvr>
                                        <p:cTn id="22" dur="500"/>
                                        <p:tgtEl>
                                          <p:spTgt spid="10926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17"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0200" name="Rectangle 1032"/>
          <p:cNvSpPr>
            <a:spLocks noGrp="1" noChangeArrowheads="1"/>
          </p:cNvSpPr>
          <p:nvPr>
            <p:ph type="body" idx="1"/>
          </p:nvPr>
        </p:nvSpPr>
        <p:spPr>
          <a:xfrm>
            <a:off x="457200" y="1803400"/>
            <a:ext cx="8229600" cy="622300"/>
          </a:xfrm>
        </p:spPr>
        <p:txBody>
          <a:bodyPr/>
          <a:lstStyle/>
          <a:p>
            <a:r>
              <a:rPr lang="en-US" altLang="en-US" smtClean="0"/>
              <a:t>The Cost of Common Equity</a:t>
            </a:r>
          </a:p>
          <a:p>
            <a:pPr lvl="1"/>
            <a:r>
              <a:rPr lang="en-US" altLang="en-US" smtClean="0"/>
              <a:t>Using the constant growth model, we have:</a:t>
            </a:r>
          </a:p>
        </p:txBody>
      </p:sp>
      <p:sp>
        <p:nvSpPr>
          <p:cNvPr id="1160197" name="Text Box 1029"/>
          <p:cNvSpPr txBox="1">
            <a:spLocks noChangeArrowheads="1"/>
          </p:cNvSpPr>
          <p:nvPr/>
        </p:nvSpPr>
        <p:spPr bwMode="auto">
          <a:xfrm>
            <a:off x="3295650" y="2933700"/>
            <a:ext cx="2552700" cy="452438"/>
          </a:xfrm>
          <a:prstGeom prst="rect">
            <a:avLst/>
          </a:prstGeom>
          <a:solidFill>
            <a:srgbClr val="FFF0D1"/>
          </a:solidFill>
          <a:ln w="25400">
            <a:solidFill>
              <a:srgbClr val="000000"/>
            </a:solidFill>
            <a:miter lim="800000"/>
            <a:headEnd type="none" w="sm" len="sm"/>
            <a:tailEnd type="none" w="sm" len="sm"/>
          </a:ln>
        </p:spPr>
        <p:txBody>
          <a:bodyPr>
            <a:spAutoFit/>
          </a:bodyPr>
          <a:lstStyle/>
          <a:p>
            <a:pPr>
              <a:lnSpc>
                <a:spcPct val="110000"/>
              </a:lnSpc>
            </a:pPr>
            <a:r>
              <a:rPr lang="en-US" altLang="en-US" sz="2000" i="1"/>
              <a:t>k</a:t>
            </a:r>
            <a:r>
              <a:rPr lang="en-US" altLang="en-US" sz="2000" baseline="-25000"/>
              <a:t>s</a:t>
            </a:r>
            <a:r>
              <a:rPr lang="en-US" altLang="en-US" sz="2000"/>
              <a:t>  =  (</a:t>
            </a:r>
            <a:r>
              <a:rPr lang="en-US" altLang="en-US" sz="2000" i="1"/>
              <a:t>D</a:t>
            </a:r>
            <a:r>
              <a:rPr lang="en-US" altLang="en-US" sz="2000" baseline="-25000"/>
              <a:t>1</a:t>
            </a:r>
            <a:r>
              <a:rPr lang="en-US" altLang="en-US" sz="2000"/>
              <a:t>/</a:t>
            </a:r>
            <a:r>
              <a:rPr lang="en-US" altLang="en-US" sz="2000" i="1"/>
              <a:t>P</a:t>
            </a:r>
            <a:r>
              <a:rPr lang="en-US" altLang="en-US" sz="2000" baseline="-25000"/>
              <a:t>0</a:t>
            </a:r>
            <a:r>
              <a:rPr lang="en-US" altLang="en-US" sz="2000"/>
              <a:t>) + </a:t>
            </a:r>
            <a:r>
              <a:rPr lang="en-US" altLang="en-US" sz="2000" i="1"/>
              <a:t>g</a:t>
            </a:r>
            <a:endParaRPr lang="en-US" altLang="en-US" sz="2000"/>
          </a:p>
        </p:txBody>
      </p:sp>
      <p:sp>
        <p:nvSpPr>
          <p:cNvPr id="1160198" name="Text Box 1030"/>
          <p:cNvSpPr txBox="1">
            <a:spLocks noChangeArrowheads="1"/>
          </p:cNvSpPr>
          <p:nvPr/>
        </p:nvSpPr>
        <p:spPr bwMode="auto">
          <a:xfrm>
            <a:off x="3327400" y="4495800"/>
            <a:ext cx="2489200" cy="422275"/>
          </a:xfrm>
          <a:prstGeom prst="rect">
            <a:avLst/>
          </a:prstGeom>
          <a:solidFill>
            <a:srgbClr val="FFF0D1"/>
          </a:solidFill>
          <a:ln w="25400">
            <a:solidFill>
              <a:srgbClr val="000000"/>
            </a:solidFill>
            <a:miter lim="800000"/>
            <a:headEnd type="none" w="sm" len="sm"/>
            <a:tailEnd type="none" w="sm" len="sm"/>
          </a:ln>
        </p:spPr>
        <p:txBody>
          <a:bodyPr>
            <a:spAutoFit/>
          </a:bodyPr>
          <a:lstStyle/>
          <a:p>
            <a:pPr>
              <a:lnSpc>
                <a:spcPct val="100000"/>
              </a:lnSpc>
            </a:pPr>
            <a:r>
              <a:rPr lang="en-US" altLang="en-US" sz="2000" i="1"/>
              <a:t>k</a:t>
            </a:r>
            <a:r>
              <a:rPr lang="en-US" altLang="en-US" sz="2000" baseline="-25000"/>
              <a:t>s</a:t>
            </a:r>
            <a:r>
              <a:rPr lang="en-US" altLang="en-US" sz="2000"/>
              <a:t>  = </a:t>
            </a:r>
            <a:r>
              <a:rPr lang="en-US" altLang="en-US" sz="2000" i="1"/>
              <a:t>r</a:t>
            </a:r>
            <a:r>
              <a:rPr lang="en-US" altLang="en-US" sz="2000" baseline="-25000"/>
              <a:t>f</a:t>
            </a:r>
            <a:r>
              <a:rPr lang="en-US" altLang="en-US" sz="2000"/>
              <a:t> + </a:t>
            </a:r>
            <a:r>
              <a:rPr lang="en-US" altLang="en-US" sz="2000" i="1"/>
              <a:t>b</a:t>
            </a:r>
            <a:r>
              <a:rPr lang="en-US" altLang="en-US" sz="2000"/>
              <a:t>(</a:t>
            </a:r>
            <a:r>
              <a:rPr lang="en-US" altLang="en-US" sz="2000" i="1"/>
              <a:t>k</a:t>
            </a:r>
            <a:r>
              <a:rPr lang="en-US" altLang="en-US" sz="2000" baseline="-25000"/>
              <a:t>m</a:t>
            </a:r>
            <a:r>
              <a:rPr lang="en-US" altLang="en-US" sz="2000"/>
              <a:t> - </a:t>
            </a:r>
            <a:r>
              <a:rPr lang="en-US" altLang="en-US" sz="2000" i="1"/>
              <a:t>r</a:t>
            </a:r>
            <a:r>
              <a:rPr lang="en-US" altLang="en-US" sz="2000" baseline="-25000"/>
              <a:t>f</a:t>
            </a:r>
            <a:r>
              <a:rPr lang="en-US" altLang="en-US" sz="2000"/>
              <a:t>) </a:t>
            </a:r>
          </a:p>
        </p:txBody>
      </p:sp>
      <p:sp>
        <p:nvSpPr>
          <p:cNvPr id="18437" name="Rectangle 1031"/>
          <p:cNvSpPr>
            <a:spLocks noGrp="1" noChangeArrowheads="1"/>
          </p:cNvSpPr>
          <p:nvPr>
            <p:ph type="title"/>
          </p:nvPr>
        </p:nvSpPr>
        <p:spPr/>
        <p:txBody>
          <a:bodyPr/>
          <a:lstStyle/>
          <a:p>
            <a:r>
              <a:rPr lang="en-US" altLang="en-US" sz="4000" smtClean="0"/>
              <a:t>The Cost of Specific Sources </a:t>
            </a:r>
            <a:br>
              <a:rPr lang="en-US" altLang="en-US" sz="4000" smtClean="0"/>
            </a:br>
            <a:r>
              <a:rPr lang="en-US" altLang="en-US" sz="4000" smtClean="0"/>
              <a:t>of Capital</a:t>
            </a:r>
            <a:endParaRPr lang="en-US" altLang="en-US" smtClean="0"/>
          </a:p>
        </p:txBody>
      </p:sp>
      <p:sp>
        <p:nvSpPr>
          <p:cNvPr id="1160202" name="Rectangle 1034"/>
          <p:cNvSpPr>
            <a:spLocks noChangeArrowheads="1"/>
          </p:cNvSpPr>
          <p:nvPr/>
        </p:nvSpPr>
        <p:spPr bwMode="auto">
          <a:xfrm>
            <a:off x="457200" y="3594100"/>
            <a:ext cx="8229600" cy="622300"/>
          </a:xfrm>
          <a:prstGeom prst="rect">
            <a:avLst/>
          </a:prstGeom>
          <a:noFill/>
          <a:ln w="9525">
            <a:noFill/>
            <a:miter lim="800000"/>
            <a:headEnd/>
            <a:tailEnd/>
          </a:ln>
        </p:spPr>
        <p:txBody>
          <a:bodyPr/>
          <a:lstStyle/>
          <a:p>
            <a:pPr marL="742950" lvl="1" indent="-285750" algn="l">
              <a:lnSpc>
                <a:spcPct val="100000"/>
              </a:lnSpc>
              <a:spcBef>
                <a:spcPct val="40000"/>
              </a:spcBef>
              <a:buClr>
                <a:schemeClr val="tx1"/>
              </a:buClr>
              <a:buFont typeface="Wingdings" charset="2"/>
              <a:buChar char="w"/>
            </a:pPr>
            <a:r>
              <a:rPr lang="en-US" altLang="en-US"/>
              <a:t>We can also estimate the cost of common equity using the CAPM:</a:t>
            </a:r>
          </a:p>
        </p:txBody>
      </p:sp>
      <p:sp>
        <p:nvSpPr>
          <p:cNvPr id="1160203" name="Rectangle 1035"/>
          <p:cNvSpPr>
            <a:spLocks noChangeArrowheads="1"/>
          </p:cNvSpPr>
          <p:nvPr/>
        </p:nvSpPr>
        <p:spPr bwMode="auto">
          <a:xfrm>
            <a:off x="457200" y="5207000"/>
            <a:ext cx="8229600" cy="622300"/>
          </a:xfrm>
          <a:prstGeom prst="rect">
            <a:avLst/>
          </a:prstGeom>
          <a:noFill/>
          <a:ln w="9525">
            <a:noFill/>
            <a:miter lim="800000"/>
            <a:headEnd/>
            <a:tailEnd/>
          </a:ln>
        </p:spPr>
        <p:txBody>
          <a:bodyPr/>
          <a:lstStyle/>
          <a:p>
            <a:pPr marL="742950" lvl="1" indent="-285750" algn="l">
              <a:lnSpc>
                <a:spcPct val="100000"/>
              </a:lnSpc>
              <a:spcBef>
                <a:spcPct val="40000"/>
              </a:spcBef>
              <a:buClr>
                <a:schemeClr val="tx1"/>
              </a:buClr>
              <a:buFont typeface="Wingdings" charset="2"/>
              <a:buChar char="w"/>
            </a:pPr>
            <a:r>
              <a:rPr lang="en-US" altLang="en-US"/>
              <a:t>The CAPM differs from dividend valuation models </a:t>
            </a:r>
            <a:br>
              <a:rPr lang="en-US" altLang="en-US"/>
            </a:br>
            <a:r>
              <a:rPr lang="en-US" altLang="en-US"/>
              <a:t>in that it explicitly considers the firm’s risk as reflected in beta.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0200">
                                            <p:txEl>
                                              <p:pRg st="0" end="0"/>
                                            </p:txEl>
                                          </p:spTgt>
                                        </p:tgtEl>
                                        <p:attrNameLst>
                                          <p:attrName>style.visibility</p:attrName>
                                        </p:attrNameLst>
                                      </p:cBhvr>
                                      <p:to>
                                        <p:strVal val="visible"/>
                                      </p:to>
                                    </p:set>
                                    <p:animEffect transition="in" filter="wipe(left)">
                                      <p:cBhvr>
                                        <p:cTn id="7" dur="500"/>
                                        <p:tgtEl>
                                          <p:spTgt spid="1160200">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60200">
                                            <p:txEl>
                                              <p:pRg st="1" end="1"/>
                                            </p:txEl>
                                          </p:spTgt>
                                        </p:tgtEl>
                                        <p:attrNameLst>
                                          <p:attrName>style.visibility</p:attrName>
                                        </p:attrNameLst>
                                      </p:cBhvr>
                                      <p:to>
                                        <p:strVal val="visible"/>
                                      </p:to>
                                    </p:set>
                                    <p:animEffect transition="in" filter="wipe(left)">
                                      <p:cBhvr>
                                        <p:cTn id="10" dur="500"/>
                                        <p:tgtEl>
                                          <p:spTgt spid="116020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60197"/>
                                        </p:tgtEl>
                                        <p:attrNameLst>
                                          <p:attrName>style.visibility</p:attrName>
                                        </p:attrNameLst>
                                      </p:cBhvr>
                                      <p:to>
                                        <p:strVal val="visible"/>
                                      </p:to>
                                    </p:set>
                                    <p:animEffect transition="in" filter="wipe(left)">
                                      <p:cBhvr>
                                        <p:cTn id="15" dur="500"/>
                                        <p:tgtEl>
                                          <p:spTgt spid="116019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60202"/>
                                        </p:tgtEl>
                                        <p:attrNameLst>
                                          <p:attrName>style.visibility</p:attrName>
                                        </p:attrNameLst>
                                      </p:cBhvr>
                                      <p:to>
                                        <p:strVal val="visible"/>
                                      </p:to>
                                    </p:set>
                                    <p:animEffect transition="in" filter="wipe(left)">
                                      <p:cBhvr>
                                        <p:cTn id="20" dur="500"/>
                                        <p:tgtEl>
                                          <p:spTgt spid="116020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60198"/>
                                        </p:tgtEl>
                                        <p:attrNameLst>
                                          <p:attrName>style.visibility</p:attrName>
                                        </p:attrNameLst>
                                      </p:cBhvr>
                                      <p:to>
                                        <p:strVal val="visible"/>
                                      </p:to>
                                    </p:set>
                                    <p:animEffect transition="in" filter="wipe(left)">
                                      <p:cBhvr>
                                        <p:cTn id="25" dur="500"/>
                                        <p:tgtEl>
                                          <p:spTgt spid="116019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60203"/>
                                        </p:tgtEl>
                                        <p:attrNameLst>
                                          <p:attrName>style.visibility</p:attrName>
                                        </p:attrNameLst>
                                      </p:cBhvr>
                                      <p:to>
                                        <p:strVal val="visible"/>
                                      </p:to>
                                    </p:set>
                                    <p:animEffect transition="in" filter="wipe(left)">
                                      <p:cBhvr>
                                        <p:cTn id="30" dur="500"/>
                                        <p:tgtEl>
                                          <p:spTgt spid="1160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0200" grpId="0" build="p" autoUpdateAnimBg="0"/>
      <p:bldP spid="1160197" grpId="0" animBg="1" autoUpdateAnimBg="0"/>
      <p:bldP spid="1160198" grpId="0" animBg="1" autoUpdateAnimBg="0"/>
      <p:bldP spid="1160202" grpId="0" autoUpdateAnimBg="0"/>
      <p:bldP spid="116020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800" b="1" dirty="0" smtClean="0"/>
              <a:t>KEMAMPUAN AKHIR YANG DIHARAPKAN</a:t>
            </a:r>
            <a:endParaRPr lang="en-US" sz="2800" b="1" dirty="0"/>
          </a:p>
        </p:txBody>
      </p:sp>
      <p:sp>
        <p:nvSpPr>
          <p:cNvPr id="8" name="Content Placeholder 7"/>
          <p:cNvSpPr>
            <a:spLocks noGrp="1"/>
          </p:cNvSpPr>
          <p:nvPr>
            <p:ph idx="1"/>
          </p:nvPr>
        </p:nvSpPr>
        <p:spPr/>
        <p:txBody>
          <a:bodyPr/>
          <a:lstStyle/>
          <a:p>
            <a:r>
              <a:rPr lang="id-ID" dirty="0" smtClean="0"/>
              <a:t>Memahami dan memiliki wawasan tentang:</a:t>
            </a:r>
            <a:endParaRPr lang="en-US" dirty="0" smtClean="0"/>
          </a:p>
          <a:p>
            <a:pPr lvl="0"/>
            <a:r>
              <a:rPr lang="en-US" dirty="0" err="1" smtClean="0"/>
              <a:t>Perhitungan</a:t>
            </a:r>
            <a:r>
              <a:rPr lang="en-US" dirty="0" smtClean="0"/>
              <a:t> </a:t>
            </a:r>
            <a:r>
              <a:rPr lang="en-US" dirty="0" err="1" smtClean="0"/>
              <a:t>kebutuhan</a:t>
            </a:r>
            <a:r>
              <a:rPr lang="en-US" dirty="0" smtClean="0"/>
              <a:t> modal /</a:t>
            </a:r>
            <a:r>
              <a:rPr lang="en-US" dirty="0" err="1" smtClean="0"/>
              <a:t>pendanan</a:t>
            </a:r>
            <a:r>
              <a:rPr lang="en-US" dirty="0" smtClean="0"/>
              <a:t> </a:t>
            </a:r>
            <a:r>
              <a:rPr lang="en-US" dirty="0" err="1" smtClean="0"/>
              <a:t>perusahaan</a:t>
            </a:r>
            <a:endParaRPr lang="en-US" dirty="0" smtClean="0"/>
          </a:p>
          <a:p>
            <a:r>
              <a:rPr lang="en-US" dirty="0" err="1" smtClean="0"/>
              <a:t>Menganalisis</a:t>
            </a:r>
            <a:r>
              <a:rPr lang="en-US" dirty="0" smtClean="0"/>
              <a:t> </a:t>
            </a:r>
            <a:r>
              <a:rPr lang="en-US" dirty="0" err="1" smtClean="0"/>
              <a:t>kebutuhan</a:t>
            </a:r>
            <a:r>
              <a:rPr lang="en-US" dirty="0" smtClean="0"/>
              <a:t> modal / </a:t>
            </a:r>
            <a:r>
              <a:rPr lang="en-US" dirty="0" err="1" smtClean="0"/>
              <a:t>pendanaan</a:t>
            </a:r>
            <a:r>
              <a:rPr lang="en-US" dirty="0" smtClean="0"/>
              <a:t> </a:t>
            </a:r>
            <a:r>
              <a:rPr lang="en-US" dirty="0" err="1" smtClean="0"/>
              <a:t>perusahaan</a:t>
            </a:r>
            <a:endParaRPr lang="en-US" dirty="0"/>
          </a:p>
        </p:txBody>
      </p:sp>
      <p:sp>
        <p:nvSpPr>
          <p:cNvPr id="6" name="Slide Number Placeholder 5"/>
          <p:cNvSpPr>
            <a:spLocks noGrp="1"/>
          </p:cNvSpPr>
          <p:nvPr>
            <p:ph type="sldNum" sz="quarter" idx="12"/>
          </p:nvPr>
        </p:nvSpPr>
        <p:spPr/>
        <p:txBody>
          <a:bodyPr/>
          <a:lstStyle/>
          <a:p>
            <a:fld id="{0A156141-EE72-4F1F-A749-B7E82EFB5B5F}" type="slidenum">
              <a:rPr lang="en-US" smtClean="0"/>
              <a:pPr/>
              <a:t>2</a:t>
            </a:fld>
            <a:endParaRPr lang="en-US"/>
          </a:p>
        </p:txBody>
      </p:sp>
    </p:spTree>
    <p:extLst>
      <p:ext uri="{BB962C8B-B14F-4D97-AF65-F5344CB8AC3E}">
        <p14:creationId xmlns:p14="http://schemas.microsoft.com/office/powerpoint/2010/main" val="3743941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Grp="1" noChangeArrowheads="1"/>
          </p:cNvSpPr>
          <p:nvPr>
            <p:ph type="title"/>
          </p:nvPr>
        </p:nvSpPr>
        <p:spPr/>
        <p:txBody>
          <a:bodyPr/>
          <a:lstStyle/>
          <a:p>
            <a:r>
              <a:rPr lang="en-US" altLang="en-US" sz="4000" smtClean="0"/>
              <a:t>The Cost of Specific Sources </a:t>
            </a:r>
            <a:br>
              <a:rPr lang="en-US" altLang="en-US" sz="4000" smtClean="0"/>
            </a:br>
            <a:r>
              <a:rPr lang="en-US" altLang="en-US" sz="4000" smtClean="0"/>
              <a:t>of Capital</a:t>
            </a:r>
            <a:endParaRPr lang="en-US" altLang="en-US" smtClean="0"/>
          </a:p>
        </p:txBody>
      </p:sp>
      <p:sp>
        <p:nvSpPr>
          <p:cNvPr id="19459" name="Rectangle 9"/>
          <p:cNvSpPr>
            <a:spLocks noGrp="1" noChangeArrowheads="1"/>
          </p:cNvSpPr>
          <p:nvPr>
            <p:ph type="body" idx="1"/>
          </p:nvPr>
        </p:nvSpPr>
        <p:spPr/>
        <p:txBody>
          <a:bodyPr/>
          <a:lstStyle/>
          <a:p>
            <a:r>
              <a:rPr lang="en-US" altLang="en-US" smtClean="0"/>
              <a:t>The Cost of Common Equity</a:t>
            </a:r>
          </a:p>
          <a:p>
            <a:pPr lvl="1"/>
            <a:r>
              <a:rPr lang="en-US" altLang="en-US" smtClean="0"/>
              <a:t>On the other hand, dividend valuation models </a:t>
            </a:r>
            <a:br>
              <a:rPr lang="en-US" altLang="en-US" smtClean="0"/>
            </a:br>
            <a:r>
              <a:rPr lang="en-US" altLang="en-US" smtClean="0"/>
              <a:t>do not explicitly consider risk.</a:t>
            </a:r>
          </a:p>
          <a:p>
            <a:pPr lvl="1"/>
            <a:r>
              <a:rPr lang="en-US" altLang="en-US" smtClean="0"/>
              <a:t>These models use the market price (</a:t>
            </a:r>
            <a:r>
              <a:rPr lang="en-US" altLang="en-US" i="1" smtClean="0"/>
              <a:t>P</a:t>
            </a:r>
            <a:r>
              <a:rPr lang="en-US" altLang="en-US" baseline="-25000" smtClean="0"/>
              <a:t>0</a:t>
            </a:r>
            <a:r>
              <a:rPr lang="en-US" altLang="en-US" smtClean="0"/>
              <a:t>) as a reflection of the expected risk-return preference </a:t>
            </a:r>
            <a:br>
              <a:rPr lang="en-US" altLang="en-US" smtClean="0"/>
            </a:br>
            <a:r>
              <a:rPr lang="en-US" altLang="en-US" smtClean="0"/>
              <a:t>of investors in the marketplace.</a:t>
            </a:r>
          </a:p>
          <a:p>
            <a:pPr lvl="1"/>
            <a:r>
              <a:rPr lang="en-US" altLang="en-US" smtClean="0"/>
              <a:t>Although both are theoretically equivalent, dividend valuation models are often preferred because the data required are more readily available.</a:t>
            </a:r>
          </a:p>
          <a:p>
            <a:endParaRPr lang="en-US" altLang="en-US" smtClean="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r>
              <a:rPr lang="en-US" altLang="en-US" sz="4000" smtClean="0"/>
              <a:t>The Cost of Specific Sources </a:t>
            </a:r>
            <a:br>
              <a:rPr lang="en-US" altLang="en-US" sz="4000" smtClean="0"/>
            </a:br>
            <a:r>
              <a:rPr lang="en-US" altLang="en-US" sz="4000" smtClean="0"/>
              <a:t>of Capital</a:t>
            </a:r>
            <a:endParaRPr lang="en-US" altLang="en-US" smtClean="0"/>
          </a:p>
        </p:txBody>
      </p:sp>
      <p:sp>
        <p:nvSpPr>
          <p:cNvPr id="20483" name="Rectangle 5"/>
          <p:cNvSpPr>
            <a:spLocks noGrp="1" noChangeArrowheads="1"/>
          </p:cNvSpPr>
          <p:nvPr>
            <p:ph type="body" idx="1"/>
          </p:nvPr>
        </p:nvSpPr>
        <p:spPr/>
        <p:txBody>
          <a:bodyPr/>
          <a:lstStyle/>
          <a:p>
            <a:r>
              <a:rPr lang="en-US" altLang="en-US" smtClean="0"/>
              <a:t>The Cost of Common Equity</a:t>
            </a:r>
          </a:p>
          <a:p>
            <a:pPr lvl="1"/>
            <a:r>
              <a:rPr lang="en-US" altLang="en-US" smtClean="0"/>
              <a:t>The two methods also differ in that the dividend valuation model (unlike the CAPM) can easily be adjusted for flotation costs when estimating the cost of new equity.</a:t>
            </a:r>
          </a:p>
          <a:p>
            <a:pPr lvl="1"/>
            <a:r>
              <a:rPr lang="en-US" altLang="en-US" smtClean="0"/>
              <a:t>This will be demonstrated in the examples that follow.</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r>
              <a:rPr lang="en-US" altLang="en-US" sz="4000" smtClean="0"/>
              <a:t>The Cost of Specific Sources </a:t>
            </a:r>
            <a:br>
              <a:rPr lang="en-US" altLang="en-US" sz="4000" smtClean="0"/>
            </a:br>
            <a:r>
              <a:rPr lang="en-US" altLang="en-US" sz="4000" smtClean="0"/>
              <a:t>of Capital</a:t>
            </a:r>
          </a:p>
        </p:txBody>
      </p:sp>
      <p:sp>
        <p:nvSpPr>
          <p:cNvPr id="1163269" name="Rectangle 5"/>
          <p:cNvSpPr>
            <a:spLocks noGrp="1" noChangeArrowheads="1"/>
          </p:cNvSpPr>
          <p:nvPr>
            <p:ph type="body" idx="1"/>
          </p:nvPr>
        </p:nvSpPr>
        <p:spPr>
          <a:xfrm>
            <a:off x="457200" y="1803400"/>
            <a:ext cx="8229600" cy="1485900"/>
          </a:xfrm>
        </p:spPr>
        <p:txBody>
          <a:bodyPr/>
          <a:lstStyle/>
          <a:p>
            <a:r>
              <a:rPr lang="en-US" altLang="en-US" smtClean="0"/>
              <a:t>The Cost of Common Equity</a:t>
            </a:r>
          </a:p>
          <a:p>
            <a:pPr lvl="1"/>
            <a:r>
              <a:rPr lang="en-US" altLang="en-US" smtClean="0"/>
              <a:t>Cost of retained earnings (</a:t>
            </a:r>
            <a:r>
              <a:rPr lang="en-US" altLang="en-US" i="1" smtClean="0"/>
              <a:t>k</a:t>
            </a:r>
            <a:r>
              <a:rPr lang="en-US" altLang="en-US" baseline="-25000" smtClean="0"/>
              <a:t>s</a:t>
            </a:r>
            <a:r>
              <a:rPr lang="en-US" altLang="en-US" smtClean="0"/>
              <a:t>)</a:t>
            </a:r>
          </a:p>
          <a:p>
            <a:pPr lvl="2"/>
            <a:r>
              <a:rPr lang="en-US" altLang="en-US" smtClean="0"/>
              <a:t>Security market line approach</a:t>
            </a:r>
          </a:p>
        </p:txBody>
      </p:sp>
      <p:sp>
        <p:nvSpPr>
          <p:cNvPr id="1163270" name="Text Box 6"/>
          <p:cNvSpPr txBox="1">
            <a:spLocks noChangeArrowheads="1"/>
          </p:cNvSpPr>
          <p:nvPr/>
        </p:nvSpPr>
        <p:spPr bwMode="auto">
          <a:xfrm>
            <a:off x="3225800" y="3390900"/>
            <a:ext cx="2692400" cy="482600"/>
          </a:xfrm>
          <a:prstGeom prst="rect">
            <a:avLst/>
          </a:prstGeom>
          <a:solidFill>
            <a:srgbClr val="FFF0D1"/>
          </a:solidFill>
          <a:ln w="25400">
            <a:solidFill>
              <a:srgbClr val="000000"/>
            </a:solidFill>
            <a:miter lim="800000"/>
            <a:headEnd type="none" w="sm" len="sm"/>
            <a:tailEnd type="none" w="sm" len="sm"/>
          </a:ln>
        </p:spPr>
        <p:txBody>
          <a:bodyPr>
            <a:spAutoFit/>
          </a:bodyPr>
          <a:lstStyle/>
          <a:p>
            <a:pPr marL="114300" lvl="1" algn="l">
              <a:lnSpc>
                <a:spcPct val="100000"/>
              </a:lnSpc>
              <a:spcBef>
                <a:spcPct val="0"/>
              </a:spcBef>
            </a:pPr>
            <a:r>
              <a:rPr lang="en-US" altLang="en-US" i="1"/>
              <a:t>k</a:t>
            </a:r>
            <a:r>
              <a:rPr lang="en-US" altLang="en-US" baseline="-25000"/>
              <a:t>s</a:t>
            </a:r>
            <a:r>
              <a:rPr lang="en-US" altLang="en-US"/>
              <a:t> = </a:t>
            </a:r>
            <a:r>
              <a:rPr lang="en-US" altLang="en-US" i="1"/>
              <a:t>r</a:t>
            </a:r>
            <a:r>
              <a:rPr lang="en-US" altLang="en-US" baseline="-25000"/>
              <a:t>f</a:t>
            </a:r>
            <a:r>
              <a:rPr lang="en-US" altLang="en-US"/>
              <a:t> + </a:t>
            </a:r>
            <a:r>
              <a:rPr lang="en-US" altLang="en-US" i="1"/>
              <a:t>b</a:t>
            </a:r>
            <a:r>
              <a:rPr lang="en-US" altLang="en-US"/>
              <a:t>(</a:t>
            </a:r>
            <a:r>
              <a:rPr lang="en-US" altLang="en-US" i="1"/>
              <a:t>k</a:t>
            </a:r>
            <a:r>
              <a:rPr lang="en-US" altLang="en-US" baseline="-25000"/>
              <a:t>m</a:t>
            </a:r>
            <a:r>
              <a:rPr lang="en-US" altLang="en-US"/>
              <a:t> - </a:t>
            </a:r>
            <a:r>
              <a:rPr lang="en-US" altLang="en-US" i="1"/>
              <a:t>r</a:t>
            </a:r>
            <a:r>
              <a:rPr lang="en-US" altLang="en-US" baseline="-25000"/>
              <a:t>f</a:t>
            </a:r>
            <a:r>
              <a:rPr lang="en-US" altLang="en-US"/>
              <a:t>)</a:t>
            </a:r>
          </a:p>
        </p:txBody>
      </p:sp>
      <p:sp>
        <p:nvSpPr>
          <p:cNvPr id="1163272" name="Rectangle 8"/>
          <p:cNvSpPr>
            <a:spLocks noChangeArrowheads="1"/>
          </p:cNvSpPr>
          <p:nvPr/>
        </p:nvSpPr>
        <p:spPr bwMode="auto">
          <a:xfrm>
            <a:off x="457200" y="4229100"/>
            <a:ext cx="8229600" cy="1485900"/>
          </a:xfrm>
          <a:prstGeom prst="rect">
            <a:avLst/>
          </a:prstGeom>
          <a:noFill/>
          <a:ln w="9525">
            <a:noFill/>
            <a:miter lim="800000"/>
            <a:headEnd/>
            <a:tailEnd/>
          </a:ln>
        </p:spPr>
        <p:txBody>
          <a:bodyPr/>
          <a:lstStyle/>
          <a:p>
            <a:pPr marL="1085850" lvl="2" indent="-228600" algn="l">
              <a:lnSpc>
                <a:spcPct val="100000"/>
              </a:lnSpc>
              <a:spcBef>
                <a:spcPct val="40000"/>
              </a:spcBef>
              <a:buClr>
                <a:schemeClr val="tx1"/>
              </a:buClr>
              <a:buFontTx/>
              <a:buChar char="•"/>
              <a:tabLst>
                <a:tab pos="1828800" algn="l"/>
              </a:tabLst>
            </a:pPr>
            <a:r>
              <a:rPr lang="en-US" altLang="en-US" sz="2000"/>
              <a:t>For example, if the 3-month T-bill rate is currently 5.0%, </a:t>
            </a:r>
            <a:br>
              <a:rPr lang="en-US" altLang="en-US" sz="2000"/>
            </a:br>
            <a:r>
              <a:rPr lang="en-US" altLang="en-US" sz="2000"/>
              <a:t>the market risk premium is 9%, and the firm’s beta is 1.20, </a:t>
            </a:r>
            <a:br>
              <a:rPr lang="en-US" altLang="en-US" sz="2000"/>
            </a:br>
            <a:r>
              <a:rPr lang="en-US" altLang="en-US" sz="2000"/>
              <a:t>the firm’s cost of retained earnings will be:</a:t>
            </a:r>
          </a:p>
          <a:p>
            <a:pPr marL="742950" lvl="1" indent="-285750" algn="l">
              <a:lnSpc>
                <a:spcPct val="100000"/>
              </a:lnSpc>
              <a:spcBef>
                <a:spcPct val="40000"/>
              </a:spcBef>
              <a:buClr>
                <a:schemeClr val="tx1"/>
              </a:buClr>
              <a:buFont typeface="Wingdings" charset="2"/>
              <a:buNone/>
              <a:tabLst>
                <a:tab pos="1828800" algn="l"/>
              </a:tabLst>
            </a:pPr>
            <a:r>
              <a:rPr lang="en-US" altLang="en-US" sz="2000" i="1"/>
              <a:t>		</a:t>
            </a:r>
            <a:r>
              <a:rPr lang="en-US" altLang="en-US" i="1"/>
              <a:t>k</a:t>
            </a:r>
            <a:r>
              <a:rPr lang="en-US" altLang="en-US" baseline="-25000"/>
              <a:t>s</a:t>
            </a:r>
            <a:r>
              <a:rPr lang="en-US" altLang="en-US"/>
              <a:t> =  5.0 + 1.2(9) = 15.8% </a:t>
            </a:r>
          </a:p>
          <a:p>
            <a:pPr marL="342900" indent="-342900" algn="l">
              <a:lnSpc>
                <a:spcPct val="100000"/>
              </a:lnSpc>
              <a:spcBef>
                <a:spcPct val="40000"/>
              </a:spcBef>
              <a:buClr>
                <a:srgbClr val="BD0048"/>
              </a:buClr>
              <a:buSzPct val="85000"/>
              <a:buFont typeface="Wingdings" charset="2"/>
              <a:buChar char="n"/>
              <a:tabLst>
                <a:tab pos="1828800" algn="l"/>
              </a:tabLst>
            </a:pPr>
            <a:endParaRPr lang="en-US"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3269">
                                            <p:txEl>
                                              <p:pRg st="0" end="0"/>
                                            </p:txEl>
                                          </p:spTgt>
                                        </p:tgtEl>
                                        <p:attrNameLst>
                                          <p:attrName>style.visibility</p:attrName>
                                        </p:attrNameLst>
                                      </p:cBhvr>
                                      <p:to>
                                        <p:strVal val="visible"/>
                                      </p:to>
                                    </p:set>
                                    <p:animEffect transition="in" filter="wipe(left)">
                                      <p:cBhvr>
                                        <p:cTn id="7" dur="500"/>
                                        <p:tgtEl>
                                          <p:spTgt spid="1163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63269">
                                            <p:txEl>
                                              <p:pRg st="1" end="1"/>
                                            </p:txEl>
                                          </p:spTgt>
                                        </p:tgtEl>
                                        <p:attrNameLst>
                                          <p:attrName>style.visibility</p:attrName>
                                        </p:attrNameLst>
                                      </p:cBhvr>
                                      <p:to>
                                        <p:strVal val="visible"/>
                                      </p:to>
                                    </p:set>
                                    <p:animEffect transition="in" filter="wipe(left)">
                                      <p:cBhvr>
                                        <p:cTn id="12" dur="500"/>
                                        <p:tgtEl>
                                          <p:spTgt spid="1163269">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63269">
                                            <p:txEl>
                                              <p:pRg st="2" end="2"/>
                                            </p:txEl>
                                          </p:spTgt>
                                        </p:tgtEl>
                                        <p:attrNameLst>
                                          <p:attrName>style.visibility</p:attrName>
                                        </p:attrNameLst>
                                      </p:cBhvr>
                                      <p:to>
                                        <p:strVal val="visible"/>
                                      </p:to>
                                    </p:set>
                                    <p:animEffect transition="in" filter="wipe(left)">
                                      <p:cBhvr>
                                        <p:cTn id="15" dur="500"/>
                                        <p:tgtEl>
                                          <p:spTgt spid="116326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63270"/>
                                        </p:tgtEl>
                                        <p:attrNameLst>
                                          <p:attrName>style.visibility</p:attrName>
                                        </p:attrNameLst>
                                      </p:cBhvr>
                                      <p:to>
                                        <p:strVal val="visible"/>
                                      </p:to>
                                    </p:set>
                                    <p:animEffect transition="in" filter="wipe(left)">
                                      <p:cBhvr>
                                        <p:cTn id="20" dur="500"/>
                                        <p:tgtEl>
                                          <p:spTgt spid="116327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63272"/>
                                        </p:tgtEl>
                                        <p:attrNameLst>
                                          <p:attrName>style.visibility</p:attrName>
                                        </p:attrNameLst>
                                      </p:cBhvr>
                                      <p:to>
                                        <p:strVal val="visible"/>
                                      </p:to>
                                    </p:set>
                                    <p:animEffect transition="in" filter="wipe(left)">
                                      <p:cBhvr>
                                        <p:cTn id="25" dur="500"/>
                                        <p:tgtEl>
                                          <p:spTgt spid="1163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3269" grpId="0" build="p" bldLvl="2" autoUpdateAnimBg="0"/>
      <p:bldP spid="1163270" grpId="0" animBg="1" autoUpdateAnimBg="0"/>
      <p:bldP spid="116327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4000" smtClean="0"/>
              <a:t>The Cost of Specific Sources </a:t>
            </a:r>
            <a:br>
              <a:rPr lang="en-US" altLang="en-US" sz="4000" smtClean="0"/>
            </a:br>
            <a:r>
              <a:rPr lang="en-US" altLang="en-US" sz="4000" smtClean="0"/>
              <a:t>of Capital</a:t>
            </a:r>
          </a:p>
        </p:txBody>
      </p:sp>
      <p:sp>
        <p:nvSpPr>
          <p:cNvPr id="1164291" name="Rectangle 3"/>
          <p:cNvSpPr>
            <a:spLocks noGrp="1" noChangeArrowheads="1"/>
          </p:cNvSpPr>
          <p:nvPr>
            <p:ph type="body" idx="1"/>
          </p:nvPr>
        </p:nvSpPr>
        <p:spPr>
          <a:xfrm>
            <a:off x="457200" y="1803400"/>
            <a:ext cx="8229600" cy="1485900"/>
          </a:xfrm>
        </p:spPr>
        <p:txBody>
          <a:bodyPr/>
          <a:lstStyle/>
          <a:p>
            <a:r>
              <a:rPr lang="en-US" altLang="en-US" smtClean="0"/>
              <a:t>The Cost of Common Equity</a:t>
            </a:r>
          </a:p>
          <a:p>
            <a:pPr lvl="1"/>
            <a:r>
              <a:rPr lang="en-US" altLang="en-US" smtClean="0"/>
              <a:t>Cost of retained earnings (</a:t>
            </a:r>
            <a:r>
              <a:rPr lang="en-US" altLang="en-US" i="1" smtClean="0"/>
              <a:t>k</a:t>
            </a:r>
            <a:r>
              <a:rPr lang="en-US" altLang="en-US" baseline="-25000" smtClean="0"/>
              <a:t>s</a:t>
            </a:r>
            <a:r>
              <a:rPr lang="en-US" altLang="en-US" smtClean="0"/>
              <a:t>)</a:t>
            </a:r>
          </a:p>
          <a:p>
            <a:pPr lvl="2"/>
            <a:r>
              <a:rPr lang="en-US" altLang="en-US" smtClean="0"/>
              <a:t>Constant dividend growth model</a:t>
            </a:r>
          </a:p>
        </p:txBody>
      </p:sp>
      <p:sp>
        <p:nvSpPr>
          <p:cNvPr id="1164292" name="Text Box 4"/>
          <p:cNvSpPr txBox="1">
            <a:spLocks noChangeArrowheads="1"/>
          </p:cNvSpPr>
          <p:nvPr/>
        </p:nvSpPr>
        <p:spPr bwMode="auto">
          <a:xfrm>
            <a:off x="3225800" y="3390900"/>
            <a:ext cx="2692400" cy="482600"/>
          </a:xfrm>
          <a:prstGeom prst="rect">
            <a:avLst/>
          </a:prstGeom>
          <a:solidFill>
            <a:srgbClr val="FFF0D1"/>
          </a:solidFill>
          <a:ln w="25400">
            <a:solidFill>
              <a:srgbClr val="000000"/>
            </a:solidFill>
            <a:miter lim="800000"/>
            <a:headEnd type="none" w="sm" len="sm"/>
            <a:tailEnd type="none" w="sm" len="sm"/>
          </a:ln>
        </p:spPr>
        <p:txBody>
          <a:bodyPr>
            <a:spAutoFit/>
          </a:bodyPr>
          <a:lstStyle/>
          <a:p>
            <a:pPr marL="114300" lvl="1" algn="l">
              <a:lnSpc>
                <a:spcPct val="100000"/>
              </a:lnSpc>
              <a:spcBef>
                <a:spcPct val="0"/>
              </a:spcBef>
            </a:pPr>
            <a:r>
              <a:rPr lang="en-US" altLang="en-US" i="1"/>
              <a:t>k</a:t>
            </a:r>
            <a:r>
              <a:rPr lang="en-US" altLang="en-US" baseline="-25000"/>
              <a:t>s</a:t>
            </a:r>
            <a:r>
              <a:rPr lang="en-US" altLang="en-US"/>
              <a:t> = (</a:t>
            </a:r>
            <a:r>
              <a:rPr lang="en-US" altLang="en-US" i="1"/>
              <a:t>D</a:t>
            </a:r>
            <a:r>
              <a:rPr lang="en-US" altLang="en-US" baseline="-25000"/>
              <a:t>1</a:t>
            </a:r>
            <a:r>
              <a:rPr lang="en-US" altLang="en-US" i="1"/>
              <a:t>/P</a:t>
            </a:r>
            <a:r>
              <a:rPr lang="en-US" altLang="en-US" baseline="-25000"/>
              <a:t>0</a:t>
            </a:r>
            <a:r>
              <a:rPr lang="en-US" altLang="en-US"/>
              <a:t>)</a:t>
            </a:r>
            <a:r>
              <a:rPr lang="en-US" altLang="en-US" i="1"/>
              <a:t> + g</a:t>
            </a:r>
          </a:p>
        </p:txBody>
      </p:sp>
      <p:sp>
        <p:nvSpPr>
          <p:cNvPr id="1164293" name="Rectangle 5"/>
          <p:cNvSpPr>
            <a:spLocks noChangeArrowheads="1"/>
          </p:cNvSpPr>
          <p:nvPr/>
        </p:nvSpPr>
        <p:spPr bwMode="auto">
          <a:xfrm>
            <a:off x="457200" y="4229100"/>
            <a:ext cx="8229600" cy="1485900"/>
          </a:xfrm>
          <a:prstGeom prst="rect">
            <a:avLst/>
          </a:prstGeom>
          <a:noFill/>
          <a:ln w="9525">
            <a:noFill/>
            <a:miter lim="800000"/>
            <a:headEnd/>
            <a:tailEnd/>
          </a:ln>
        </p:spPr>
        <p:txBody>
          <a:bodyPr/>
          <a:lstStyle/>
          <a:p>
            <a:pPr marL="1085850" lvl="2" indent="-228600" algn="l">
              <a:lnSpc>
                <a:spcPct val="90000"/>
              </a:lnSpc>
              <a:buClr>
                <a:schemeClr val="tx1"/>
              </a:buClr>
              <a:buFontTx/>
              <a:buChar char="•"/>
            </a:pPr>
            <a:r>
              <a:rPr lang="en-US" altLang="en-US" sz="2000"/>
              <a:t>For example, assume a firm has just paid a dividend of $2.50 per share, expects dividends to grow at 10% indefinitely, </a:t>
            </a:r>
            <a:br>
              <a:rPr lang="en-US" altLang="en-US" sz="2000"/>
            </a:br>
            <a:r>
              <a:rPr lang="en-US" altLang="en-US" sz="2000"/>
              <a:t>and is currently selling for $50 per share.</a:t>
            </a:r>
          </a:p>
          <a:p>
            <a:pPr marL="342900" indent="-342900" algn="l">
              <a:lnSpc>
                <a:spcPct val="100000"/>
              </a:lnSpc>
              <a:spcBef>
                <a:spcPct val="40000"/>
              </a:spcBef>
              <a:buClr>
                <a:srgbClr val="BD0048"/>
              </a:buClr>
              <a:buSzPct val="85000"/>
              <a:buFont typeface="Wingdings" charset="2"/>
              <a:buNone/>
            </a:pPr>
            <a:r>
              <a:rPr lang="en-US" altLang="en-US">
                <a:solidFill>
                  <a:srgbClr val="000000"/>
                </a:solidFill>
              </a:rPr>
              <a:t>			First, </a:t>
            </a:r>
            <a:r>
              <a:rPr lang="en-US" altLang="en-US" i="1">
                <a:solidFill>
                  <a:srgbClr val="000000"/>
                </a:solidFill>
              </a:rPr>
              <a:t>D</a:t>
            </a:r>
            <a:r>
              <a:rPr lang="en-US" altLang="en-US" baseline="-25000">
                <a:solidFill>
                  <a:srgbClr val="000000"/>
                </a:solidFill>
              </a:rPr>
              <a:t>1</a:t>
            </a:r>
            <a:r>
              <a:rPr lang="en-US" altLang="en-US">
                <a:solidFill>
                  <a:srgbClr val="000000"/>
                </a:solidFill>
              </a:rPr>
              <a:t> = 2.50(1 + .10) = 2.75, and </a:t>
            </a:r>
          </a:p>
          <a:p>
            <a:pPr marL="342900" indent="-342900" algn="l">
              <a:lnSpc>
                <a:spcPct val="100000"/>
              </a:lnSpc>
              <a:spcBef>
                <a:spcPct val="40000"/>
              </a:spcBef>
              <a:buClr>
                <a:srgbClr val="BD0048"/>
              </a:buClr>
              <a:buSzPct val="85000"/>
              <a:buFont typeface="Wingdings" charset="2"/>
              <a:buNone/>
            </a:pPr>
            <a:r>
              <a:rPr lang="en-US" altLang="en-US">
                <a:solidFill>
                  <a:srgbClr val="000000"/>
                </a:solidFill>
              </a:rPr>
              <a:t>			</a:t>
            </a:r>
            <a:r>
              <a:rPr lang="en-US" altLang="en-US" i="1">
                <a:solidFill>
                  <a:srgbClr val="000000"/>
                </a:solidFill>
              </a:rPr>
              <a:t>k</a:t>
            </a:r>
            <a:r>
              <a:rPr lang="en-US" altLang="en-US" baseline="-25000">
                <a:solidFill>
                  <a:srgbClr val="000000"/>
                </a:solidFill>
              </a:rPr>
              <a:t>s</a:t>
            </a:r>
            <a:r>
              <a:rPr lang="en-US" altLang="en-US">
                <a:solidFill>
                  <a:srgbClr val="000000"/>
                </a:solidFill>
              </a:rPr>
              <a:t> = (2.75/50) + .10 = 15.5%</a:t>
            </a:r>
            <a:r>
              <a:rPr lang="en-US" altLang="en-US">
                <a:solidFill>
                  <a:srgbClr val="000066"/>
                </a:solidFill>
              </a:rPr>
              <a:t> </a:t>
            </a:r>
            <a:endParaRPr lang="en-US" altLang="en-US" sz="2800">
              <a:solidFill>
                <a:srgbClr val="000066"/>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4291">
                                            <p:txEl>
                                              <p:pRg st="0" end="0"/>
                                            </p:txEl>
                                          </p:spTgt>
                                        </p:tgtEl>
                                        <p:attrNameLst>
                                          <p:attrName>style.visibility</p:attrName>
                                        </p:attrNameLst>
                                      </p:cBhvr>
                                      <p:to>
                                        <p:strVal val="visible"/>
                                      </p:to>
                                    </p:set>
                                    <p:animEffect transition="in" filter="wipe(left)">
                                      <p:cBhvr>
                                        <p:cTn id="7" dur="500"/>
                                        <p:tgtEl>
                                          <p:spTgt spid="1164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64291">
                                            <p:txEl>
                                              <p:pRg st="1" end="1"/>
                                            </p:txEl>
                                          </p:spTgt>
                                        </p:tgtEl>
                                        <p:attrNameLst>
                                          <p:attrName>style.visibility</p:attrName>
                                        </p:attrNameLst>
                                      </p:cBhvr>
                                      <p:to>
                                        <p:strVal val="visible"/>
                                      </p:to>
                                    </p:set>
                                    <p:animEffect transition="in" filter="wipe(left)">
                                      <p:cBhvr>
                                        <p:cTn id="12" dur="500"/>
                                        <p:tgtEl>
                                          <p:spTgt spid="116429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64291">
                                            <p:txEl>
                                              <p:pRg st="2" end="2"/>
                                            </p:txEl>
                                          </p:spTgt>
                                        </p:tgtEl>
                                        <p:attrNameLst>
                                          <p:attrName>style.visibility</p:attrName>
                                        </p:attrNameLst>
                                      </p:cBhvr>
                                      <p:to>
                                        <p:strVal val="visible"/>
                                      </p:to>
                                    </p:set>
                                    <p:animEffect transition="in" filter="wipe(left)">
                                      <p:cBhvr>
                                        <p:cTn id="15" dur="500"/>
                                        <p:tgtEl>
                                          <p:spTgt spid="116429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64292"/>
                                        </p:tgtEl>
                                        <p:attrNameLst>
                                          <p:attrName>style.visibility</p:attrName>
                                        </p:attrNameLst>
                                      </p:cBhvr>
                                      <p:to>
                                        <p:strVal val="visible"/>
                                      </p:to>
                                    </p:set>
                                    <p:animEffect transition="in" filter="wipe(left)">
                                      <p:cBhvr>
                                        <p:cTn id="20" dur="500"/>
                                        <p:tgtEl>
                                          <p:spTgt spid="116429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64293"/>
                                        </p:tgtEl>
                                        <p:attrNameLst>
                                          <p:attrName>style.visibility</p:attrName>
                                        </p:attrNameLst>
                                      </p:cBhvr>
                                      <p:to>
                                        <p:strVal val="visible"/>
                                      </p:to>
                                    </p:set>
                                    <p:animEffect transition="in" filter="wipe(left)">
                                      <p:cBhvr>
                                        <p:cTn id="25" dur="500"/>
                                        <p:tgtEl>
                                          <p:spTgt spid="1164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4291" grpId="0" build="p" bldLvl="2" autoUpdateAnimBg="0"/>
      <p:bldP spid="1164292" grpId="0" animBg="1" autoUpdateAnimBg="0"/>
      <p:bldP spid="116429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title"/>
          </p:nvPr>
        </p:nvSpPr>
        <p:spPr/>
        <p:txBody>
          <a:bodyPr/>
          <a:lstStyle/>
          <a:p>
            <a:r>
              <a:rPr lang="en-US" altLang="en-US" sz="4000" smtClean="0"/>
              <a:t>The Cost of Specific Sources </a:t>
            </a:r>
            <a:br>
              <a:rPr lang="en-US" altLang="en-US" sz="4000" smtClean="0"/>
            </a:br>
            <a:r>
              <a:rPr lang="en-US" altLang="en-US" sz="4000" smtClean="0"/>
              <a:t>of Capital</a:t>
            </a:r>
            <a:endParaRPr lang="en-US" altLang="en-US" smtClean="0"/>
          </a:p>
        </p:txBody>
      </p:sp>
      <p:sp>
        <p:nvSpPr>
          <p:cNvPr id="23555" name="Rectangle 7"/>
          <p:cNvSpPr>
            <a:spLocks noGrp="1" noChangeArrowheads="1"/>
          </p:cNvSpPr>
          <p:nvPr>
            <p:ph type="body" idx="1"/>
          </p:nvPr>
        </p:nvSpPr>
        <p:spPr/>
        <p:txBody>
          <a:bodyPr/>
          <a:lstStyle/>
          <a:p>
            <a:r>
              <a:rPr lang="en-US" altLang="en-US" smtClean="0"/>
              <a:t>The Cost of Common Equity</a:t>
            </a:r>
          </a:p>
          <a:p>
            <a:pPr lvl="1"/>
            <a:r>
              <a:rPr lang="en-US" altLang="en-US" smtClean="0"/>
              <a:t>Cost of retained earnings (</a:t>
            </a:r>
            <a:r>
              <a:rPr lang="en-US" altLang="en-US" i="1" smtClean="0"/>
              <a:t>k</a:t>
            </a:r>
            <a:r>
              <a:rPr lang="en-US" altLang="en-US" baseline="-25000" smtClean="0"/>
              <a:t>s</a:t>
            </a:r>
            <a:r>
              <a:rPr lang="en-US" altLang="en-US" smtClean="0"/>
              <a:t>)</a:t>
            </a:r>
          </a:p>
          <a:p>
            <a:pPr lvl="2"/>
            <a:r>
              <a:rPr lang="en-US" altLang="en-US" smtClean="0"/>
              <a:t>The previous example indicates that our estimate of the cost of retained earnings is somewhere between 15.5% and 15.8%. At this point, we could either choose one or the other estimate or average the two.</a:t>
            </a:r>
          </a:p>
          <a:p>
            <a:pPr lvl="2"/>
            <a:r>
              <a:rPr lang="en-US" altLang="en-US" smtClean="0"/>
              <a:t>Using some managerial judgement and preferring to err </a:t>
            </a:r>
            <a:br>
              <a:rPr lang="en-US" altLang="en-US" smtClean="0"/>
            </a:br>
            <a:r>
              <a:rPr lang="en-US" altLang="en-US" smtClean="0"/>
              <a:t>on the high side, we will use 15.8% as our final estimate </a:t>
            </a:r>
            <a:br>
              <a:rPr lang="en-US" altLang="en-US" smtClean="0"/>
            </a:br>
            <a:r>
              <a:rPr lang="en-US" altLang="en-US" smtClean="0"/>
              <a:t>of the cost of retained earnings.</a:t>
            </a:r>
          </a:p>
          <a:p>
            <a:endParaRPr lang="en-US" altLang="en-US" smtClean="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z="4000" smtClean="0"/>
              <a:t>The Cost of Specific Sources </a:t>
            </a:r>
            <a:br>
              <a:rPr lang="en-US" altLang="en-US" sz="4000" smtClean="0"/>
            </a:br>
            <a:r>
              <a:rPr lang="en-US" altLang="en-US" sz="4000" smtClean="0"/>
              <a:t>of Capital</a:t>
            </a:r>
          </a:p>
        </p:txBody>
      </p:sp>
      <p:sp>
        <p:nvSpPr>
          <p:cNvPr id="1166339" name="Rectangle 3"/>
          <p:cNvSpPr>
            <a:spLocks noGrp="1" noChangeArrowheads="1"/>
          </p:cNvSpPr>
          <p:nvPr>
            <p:ph type="body" idx="1"/>
          </p:nvPr>
        </p:nvSpPr>
        <p:spPr>
          <a:xfrm>
            <a:off x="457200" y="1803400"/>
            <a:ext cx="8229600" cy="1485900"/>
          </a:xfrm>
        </p:spPr>
        <p:txBody>
          <a:bodyPr/>
          <a:lstStyle/>
          <a:p>
            <a:r>
              <a:rPr lang="en-US" altLang="en-US" smtClean="0"/>
              <a:t>The Cost of Common Equity</a:t>
            </a:r>
          </a:p>
          <a:p>
            <a:pPr lvl="1"/>
            <a:r>
              <a:rPr lang="en-US" altLang="en-US" smtClean="0"/>
              <a:t>Cost of new equity (</a:t>
            </a:r>
            <a:r>
              <a:rPr lang="en-US" altLang="en-US" i="1" smtClean="0"/>
              <a:t>k</a:t>
            </a:r>
            <a:r>
              <a:rPr lang="en-US" altLang="en-US" baseline="-25000" smtClean="0"/>
              <a:t>n</a:t>
            </a:r>
            <a:r>
              <a:rPr lang="en-US" altLang="en-US" smtClean="0"/>
              <a:t>)</a:t>
            </a:r>
          </a:p>
          <a:p>
            <a:pPr lvl="2"/>
            <a:r>
              <a:rPr lang="en-US" altLang="en-US" smtClean="0"/>
              <a:t>Constant dividend growth model</a:t>
            </a:r>
          </a:p>
        </p:txBody>
      </p:sp>
      <p:sp>
        <p:nvSpPr>
          <p:cNvPr id="1166340" name="Text Box 4"/>
          <p:cNvSpPr txBox="1">
            <a:spLocks noChangeArrowheads="1"/>
          </p:cNvSpPr>
          <p:nvPr/>
        </p:nvSpPr>
        <p:spPr bwMode="auto">
          <a:xfrm>
            <a:off x="3035300" y="3403600"/>
            <a:ext cx="3073400" cy="482600"/>
          </a:xfrm>
          <a:prstGeom prst="rect">
            <a:avLst/>
          </a:prstGeom>
          <a:solidFill>
            <a:srgbClr val="FFF0D1"/>
          </a:solidFill>
          <a:ln w="25400">
            <a:solidFill>
              <a:srgbClr val="000000"/>
            </a:solidFill>
            <a:miter lim="800000"/>
            <a:headEnd type="none" w="sm" len="sm"/>
            <a:tailEnd type="none" w="sm" len="sm"/>
          </a:ln>
        </p:spPr>
        <p:txBody>
          <a:bodyPr>
            <a:spAutoFit/>
          </a:bodyPr>
          <a:lstStyle/>
          <a:p>
            <a:pPr marL="114300" lvl="1" algn="l">
              <a:lnSpc>
                <a:spcPct val="100000"/>
              </a:lnSpc>
              <a:spcBef>
                <a:spcPct val="0"/>
              </a:spcBef>
            </a:pPr>
            <a:r>
              <a:rPr lang="en-US" altLang="en-US" i="1"/>
              <a:t>k</a:t>
            </a:r>
            <a:r>
              <a:rPr lang="en-US" altLang="en-US" baseline="-25000"/>
              <a:t>n</a:t>
            </a:r>
            <a:r>
              <a:rPr lang="en-US" altLang="en-US"/>
              <a:t> = [</a:t>
            </a:r>
            <a:r>
              <a:rPr lang="en-US" altLang="en-US" i="1"/>
              <a:t>D</a:t>
            </a:r>
            <a:r>
              <a:rPr lang="en-US" altLang="en-US" baseline="-25000"/>
              <a:t>1</a:t>
            </a:r>
            <a:r>
              <a:rPr lang="en-US" altLang="en-US" i="1"/>
              <a:t>/</a:t>
            </a:r>
            <a:r>
              <a:rPr lang="en-US" altLang="en-US"/>
              <a:t>(</a:t>
            </a:r>
            <a:r>
              <a:rPr lang="en-US" altLang="en-US" i="1"/>
              <a:t>P</a:t>
            </a:r>
            <a:r>
              <a:rPr lang="en-US" altLang="en-US" baseline="-25000"/>
              <a:t>0</a:t>
            </a:r>
            <a:r>
              <a:rPr lang="en-US" altLang="en-US"/>
              <a:t> - </a:t>
            </a:r>
            <a:r>
              <a:rPr lang="en-US" altLang="en-US" i="1"/>
              <a:t>F</a:t>
            </a:r>
            <a:r>
              <a:rPr lang="en-US" altLang="en-US"/>
              <a:t>)]</a:t>
            </a:r>
            <a:r>
              <a:rPr lang="en-US" altLang="en-US" i="1"/>
              <a:t> + g</a:t>
            </a:r>
          </a:p>
        </p:txBody>
      </p:sp>
      <p:sp>
        <p:nvSpPr>
          <p:cNvPr id="1166341" name="Rectangle 5"/>
          <p:cNvSpPr>
            <a:spLocks noChangeArrowheads="1"/>
          </p:cNvSpPr>
          <p:nvPr/>
        </p:nvSpPr>
        <p:spPr bwMode="auto">
          <a:xfrm>
            <a:off x="457200" y="4229100"/>
            <a:ext cx="8229600" cy="1485900"/>
          </a:xfrm>
          <a:prstGeom prst="rect">
            <a:avLst/>
          </a:prstGeom>
          <a:noFill/>
          <a:ln w="9525">
            <a:noFill/>
            <a:miter lim="800000"/>
            <a:headEnd/>
            <a:tailEnd/>
          </a:ln>
        </p:spPr>
        <p:txBody>
          <a:bodyPr/>
          <a:lstStyle/>
          <a:p>
            <a:pPr marL="1085850" lvl="2" indent="-228600" algn="l">
              <a:lnSpc>
                <a:spcPct val="100000"/>
              </a:lnSpc>
              <a:spcBef>
                <a:spcPct val="40000"/>
              </a:spcBef>
              <a:buClr>
                <a:schemeClr val="tx1"/>
              </a:buClr>
              <a:buFontTx/>
              <a:buChar char="•"/>
              <a:tabLst>
                <a:tab pos="1600200" algn="l"/>
              </a:tabLst>
            </a:pPr>
            <a:r>
              <a:rPr lang="en-US" altLang="en-US" sz="2000"/>
              <a:t>Continuing with the previous example, how much would it cost the firm to raise new equity if flotation costs amount </a:t>
            </a:r>
            <a:br>
              <a:rPr lang="en-US" altLang="en-US" sz="2000"/>
            </a:br>
            <a:r>
              <a:rPr lang="en-US" altLang="en-US" sz="2000"/>
              <a:t>to $4.00 per share?</a:t>
            </a:r>
          </a:p>
          <a:p>
            <a:pPr marL="342900" indent="-342900" algn="l">
              <a:lnSpc>
                <a:spcPct val="100000"/>
              </a:lnSpc>
              <a:spcBef>
                <a:spcPct val="40000"/>
              </a:spcBef>
              <a:buClr>
                <a:srgbClr val="BD0048"/>
              </a:buClr>
              <a:buSzPct val="85000"/>
              <a:buFont typeface="Wingdings" charset="2"/>
              <a:buNone/>
              <a:tabLst>
                <a:tab pos="1600200" algn="l"/>
              </a:tabLst>
            </a:pPr>
            <a:r>
              <a:rPr lang="en-US" altLang="en-US" i="1"/>
              <a:t>		k</a:t>
            </a:r>
            <a:r>
              <a:rPr lang="en-US" altLang="en-US" baseline="-25000"/>
              <a:t>n</a:t>
            </a:r>
            <a:r>
              <a:rPr lang="en-US" altLang="en-US"/>
              <a:t> = [2.75/(50 - 4)] + .10 = 15.97% or 16% </a:t>
            </a:r>
            <a:endParaRPr lang="en-US"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6339">
                                            <p:txEl>
                                              <p:pRg st="0" end="0"/>
                                            </p:txEl>
                                          </p:spTgt>
                                        </p:tgtEl>
                                        <p:attrNameLst>
                                          <p:attrName>style.visibility</p:attrName>
                                        </p:attrNameLst>
                                      </p:cBhvr>
                                      <p:to>
                                        <p:strVal val="visible"/>
                                      </p:to>
                                    </p:set>
                                    <p:animEffect transition="in" filter="wipe(left)">
                                      <p:cBhvr>
                                        <p:cTn id="7" dur="500"/>
                                        <p:tgtEl>
                                          <p:spTgt spid="1166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66339">
                                            <p:txEl>
                                              <p:pRg st="1" end="1"/>
                                            </p:txEl>
                                          </p:spTgt>
                                        </p:tgtEl>
                                        <p:attrNameLst>
                                          <p:attrName>style.visibility</p:attrName>
                                        </p:attrNameLst>
                                      </p:cBhvr>
                                      <p:to>
                                        <p:strVal val="visible"/>
                                      </p:to>
                                    </p:set>
                                    <p:animEffect transition="in" filter="wipe(left)">
                                      <p:cBhvr>
                                        <p:cTn id="12" dur="500"/>
                                        <p:tgtEl>
                                          <p:spTgt spid="1166339">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66339">
                                            <p:txEl>
                                              <p:pRg st="2" end="2"/>
                                            </p:txEl>
                                          </p:spTgt>
                                        </p:tgtEl>
                                        <p:attrNameLst>
                                          <p:attrName>style.visibility</p:attrName>
                                        </p:attrNameLst>
                                      </p:cBhvr>
                                      <p:to>
                                        <p:strVal val="visible"/>
                                      </p:to>
                                    </p:set>
                                    <p:animEffect transition="in" filter="wipe(left)">
                                      <p:cBhvr>
                                        <p:cTn id="15" dur="500"/>
                                        <p:tgtEl>
                                          <p:spTgt spid="116633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66340"/>
                                        </p:tgtEl>
                                        <p:attrNameLst>
                                          <p:attrName>style.visibility</p:attrName>
                                        </p:attrNameLst>
                                      </p:cBhvr>
                                      <p:to>
                                        <p:strVal val="visible"/>
                                      </p:to>
                                    </p:set>
                                    <p:animEffect transition="in" filter="wipe(left)">
                                      <p:cBhvr>
                                        <p:cTn id="20" dur="500"/>
                                        <p:tgtEl>
                                          <p:spTgt spid="116634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66341"/>
                                        </p:tgtEl>
                                        <p:attrNameLst>
                                          <p:attrName>style.visibility</p:attrName>
                                        </p:attrNameLst>
                                      </p:cBhvr>
                                      <p:to>
                                        <p:strVal val="visible"/>
                                      </p:to>
                                    </p:set>
                                    <p:animEffect transition="in" filter="wipe(left)">
                                      <p:cBhvr>
                                        <p:cTn id="25" dur="500"/>
                                        <p:tgtEl>
                                          <p:spTgt spid="1166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6339" grpId="0" build="p" bldLvl="2" autoUpdateAnimBg="0"/>
      <p:bldP spid="1166340" grpId="0" animBg="1" autoUpdateAnimBg="0"/>
      <p:bldP spid="116634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r>
              <a:rPr lang="en-US" altLang="en-US" sz="4000" smtClean="0"/>
              <a:t>The Weighted Average Cost </a:t>
            </a:r>
            <a:br>
              <a:rPr lang="en-US" altLang="en-US" sz="4000" smtClean="0"/>
            </a:br>
            <a:r>
              <a:rPr lang="en-US" altLang="en-US" sz="4000" smtClean="0"/>
              <a:t>of Capital</a:t>
            </a:r>
          </a:p>
        </p:txBody>
      </p:sp>
      <p:sp>
        <p:nvSpPr>
          <p:cNvPr id="25603" name="Rectangle 5"/>
          <p:cNvSpPr>
            <a:spLocks noGrp="1" noChangeArrowheads="1"/>
          </p:cNvSpPr>
          <p:nvPr>
            <p:ph type="body" idx="1"/>
          </p:nvPr>
        </p:nvSpPr>
        <p:spPr/>
        <p:txBody>
          <a:bodyPr/>
          <a:lstStyle/>
          <a:p>
            <a:r>
              <a:rPr lang="en-US" altLang="en-US" sz="2400" smtClean="0"/>
              <a:t>The </a:t>
            </a:r>
            <a:r>
              <a:rPr lang="en-US" altLang="en-US" sz="2400" smtClean="0">
                <a:solidFill>
                  <a:srgbClr val="0089CA"/>
                </a:solidFill>
              </a:rPr>
              <a:t>weighted average cost of capital (WACC)</a:t>
            </a:r>
            <a:r>
              <a:rPr lang="en-US" altLang="en-US" sz="2400" smtClean="0"/>
              <a:t>, </a:t>
            </a:r>
            <a:r>
              <a:rPr lang="en-US" altLang="en-US" sz="2400" i="1" smtClean="0"/>
              <a:t>k</a:t>
            </a:r>
            <a:r>
              <a:rPr lang="en-US" altLang="en-US" sz="2400" baseline="-25000" smtClean="0"/>
              <a:t>a</a:t>
            </a:r>
            <a:r>
              <a:rPr lang="en-US" altLang="en-US" sz="2400" smtClean="0"/>
              <a:t>, reflects the expected average future cost of funds over the long run.</a:t>
            </a:r>
          </a:p>
          <a:p>
            <a:r>
              <a:rPr lang="en-US" altLang="en-US" sz="2400" smtClean="0"/>
              <a:t>It is found by weighting the cost of each specific type </a:t>
            </a:r>
            <a:br>
              <a:rPr lang="en-US" altLang="en-US" sz="2400" smtClean="0"/>
            </a:br>
            <a:r>
              <a:rPr lang="en-US" altLang="en-US" sz="2400" smtClean="0"/>
              <a:t>of capital by its proportion in the firm’s capital structure.</a:t>
            </a:r>
          </a:p>
          <a:p>
            <a:r>
              <a:rPr lang="en-US" altLang="en-US" sz="2400" smtClean="0"/>
              <a:t>The calculation of the WACC is straight-forward and is shown on the following slide.</a:t>
            </a:r>
          </a:p>
          <a:p>
            <a:endParaRPr lang="en-US" altLang="en-US" sz="2400" smtClean="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r>
              <a:rPr lang="en-US" altLang="en-US" sz="4000" smtClean="0"/>
              <a:t>The Weighted Average Cost </a:t>
            </a:r>
            <a:br>
              <a:rPr lang="en-US" altLang="en-US" sz="4000" smtClean="0"/>
            </a:br>
            <a:r>
              <a:rPr lang="en-US" altLang="en-US" sz="4000" smtClean="0"/>
              <a:t>of Capital</a:t>
            </a:r>
          </a:p>
        </p:txBody>
      </p:sp>
      <p:sp>
        <p:nvSpPr>
          <p:cNvPr id="1168389" name="Rectangle 5"/>
          <p:cNvSpPr>
            <a:spLocks noGrp="1" noChangeArrowheads="1"/>
          </p:cNvSpPr>
          <p:nvPr>
            <p:ph type="body" idx="4294967295"/>
          </p:nvPr>
        </p:nvSpPr>
        <p:spPr>
          <a:xfrm>
            <a:off x="457200" y="3149600"/>
            <a:ext cx="8229600" cy="3035300"/>
          </a:xfrm>
        </p:spPr>
        <p:txBody>
          <a:bodyPr/>
          <a:lstStyle/>
          <a:p>
            <a:r>
              <a:rPr lang="en-US" altLang="en-US" smtClean="0"/>
              <a:t>Capital Structure Weights</a:t>
            </a:r>
          </a:p>
          <a:p>
            <a:pPr lvl="1"/>
            <a:r>
              <a:rPr lang="en-US" altLang="en-US" smtClean="0"/>
              <a:t>The weights in the above equation are intended </a:t>
            </a:r>
            <a:br>
              <a:rPr lang="en-US" altLang="en-US" smtClean="0"/>
            </a:br>
            <a:r>
              <a:rPr lang="en-US" altLang="en-US" smtClean="0"/>
              <a:t>to represent a specific financing mix (where </a:t>
            </a:r>
            <a:r>
              <a:rPr lang="en-US" altLang="en-US" i="1" smtClean="0"/>
              <a:t>w</a:t>
            </a:r>
            <a:r>
              <a:rPr lang="en-US" altLang="en-US" baseline="-25000" smtClean="0"/>
              <a:t>i</a:t>
            </a:r>
            <a:r>
              <a:rPr lang="en-US" altLang="en-US" smtClean="0"/>
              <a:t> = % </a:t>
            </a:r>
            <a:br>
              <a:rPr lang="en-US" altLang="en-US" smtClean="0"/>
            </a:br>
            <a:r>
              <a:rPr lang="en-US" altLang="en-US" smtClean="0"/>
              <a:t>of debt, </a:t>
            </a:r>
            <a:r>
              <a:rPr lang="en-US" altLang="en-US" i="1" smtClean="0"/>
              <a:t>w</a:t>
            </a:r>
            <a:r>
              <a:rPr lang="en-US" altLang="en-US" baseline="-25000" smtClean="0"/>
              <a:t>p</a:t>
            </a:r>
            <a:r>
              <a:rPr lang="en-US" altLang="en-US" smtClean="0"/>
              <a:t> = % of preferred, and </a:t>
            </a:r>
            <a:r>
              <a:rPr lang="en-US" altLang="en-US" i="1" smtClean="0"/>
              <a:t>w</a:t>
            </a:r>
            <a:r>
              <a:rPr lang="en-US" altLang="en-US" baseline="-25000" smtClean="0"/>
              <a:t>s</a:t>
            </a:r>
            <a:r>
              <a:rPr lang="en-US" altLang="en-US" smtClean="0"/>
              <a:t> = % of common).  </a:t>
            </a:r>
          </a:p>
          <a:p>
            <a:pPr lvl="1"/>
            <a:r>
              <a:rPr lang="en-US" altLang="en-US" smtClean="0"/>
              <a:t>Specifically, these weights are the target percentages of debt and equity that will minimize the firm’s overall cost of raising funds. </a:t>
            </a:r>
          </a:p>
        </p:txBody>
      </p:sp>
      <p:sp>
        <p:nvSpPr>
          <p:cNvPr id="1168390" name="Text Box 6"/>
          <p:cNvSpPr txBox="1">
            <a:spLocks noChangeArrowheads="1"/>
          </p:cNvSpPr>
          <p:nvPr/>
        </p:nvSpPr>
        <p:spPr bwMode="auto">
          <a:xfrm>
            <a:off x="1714500" y="2057400"/>
            <a:ext cx="5715000" cy="762000"/>
          </a:xfrm>
          <a:prstGeom prst="rect">
            <a:avLst/>
          </a:prstGeom>
          <a:solidFill>
            <a:srgbClr val="FFF0D1"/>
          </a:solidFill>
          <a:ln w="25400">
            <a:solidFill>
              <a:srgbClr val="000000"/>
            </a:solidFill>
            <a:miter lim="800000"/>
            <a:headEnd type="none" w="sm" len="sm"/>
            <a:tailEnd type="none" w="sm" len="sm"/>
          </a:ln>
        </p:spPr>
        <p:txBody>
          <a:bodyPr bIns="91440">
            <a:spAutoFit/>
          </a:bodyPr>
          <a:lstStyle/>
          <a:p>
            <a:pPr>
              <a:lnSpc>
                <a:spcPct val="140000"/>
              </a:lnSpc>
            </a:pPr>
            <a:r>
              <a:rPr lang="en-US" altLang="en-US" sz="2800"/>
              <a:t>WACC (</a:t>
            </a:r>
            <a:r>
              <a:rPr lang="en-US" altLang="en-US" sz="2800" i="1"/>
              <a:t>k</a:t>
            </a:r>
            <a:r>
              <a:rPr lang="en-US" altLang="en-US" sz="2800" baseline="-25000"/>
              <a:t>a</a:t>
            </a:r>
            <a:r>
              <a:rPr lang="en-US" altLang="en-US" sz="2800"/>
              <a:t>) = </a:t>
            </a:r>
            <a:r>
              <a:rPr lang="en-US" altLang="en-US" sz="2800" i="1"/>
              <a:t>w</a:t>
            </a:r>
            <a:r>
              <a:rPr lang="en-US" altLang="en-US" sz="2800" baseline="-25000"/>
              <a:t>i</a:t>
            </a:r>
            <a:r>
              <a:rPr lang="en-US" altLang="en-US" sz="2800" i="1"/>
              <a:t>k</a:t>
            </a:r>
            <a:r>
              <a:rPr lang="en-US" altLang="en-US" sz="2800" baseline="-25000"/>
              <a:t>i</a:t>
            </a:r>
            <a:r>
              <a:rPr lang="en-US" altLang="en-US" sz="2800"/>
              <a:t> + </a:t>
            </a:r>
            <a:r>
              <a:rPr lang="en-US" altLang="en-US" sz="2800" i="1"/>
              <a:t>w</a:t>
            </a:r>
            <a:r>
              <a:rPr lang="en-US" altLang="en-US" sz="2800" baseline="-25000"/>
              <a:t>p</a:t>
            </a:r>
            <a:r>
              <a:rPr lang="en-US" altLang="en-US" sz="2800" i="1"/>
              <a:t>k</a:t>
            </a:r>
            <a:r>
              <a:rPr lang="en-US" altLang="en-US" sz="2800" baseline="-25000"/>
              <a:t>p</a:t>
            </a:r>
            <a:r>
              <a:rPr lang="en-US" altLang="en-US" sz="2800"/>
              <a:t> + </a:t>
            </a:r>
            <a:r>
              <a:rPr lang="en-US" altLang="en-US" sz="2800" i="1"/>
              <a:t>w</a:t>
            </a:r>
            <a:r>
              <a:rPr lang="en-US" altLang="en-US" sz="2800" baseline="-25000"/>
              <a:t>s</a:t>
            </a:r>
            <a:r>
              <a:rPr lang="en-US" altLang="en-US" sz="2800" i="1"/>
              <a:t>k</a:t>
            </a:r>
            <a:r>
              <a:rPr lang="en-US" altLang="en-US" sz="2800" baseline="-25000"/>
              <a:t>s</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8390"/>
                                        </p:tgtEl>
                                        <p:attrNameLst>
                                          <p:attrName>style.visibility</p:attrName>
                                        </p:attrNameLst>
                                      </p:cBhvr>
                                      <p:to>
                                        <p:strVal val="visible"/>
                                      </p:to>
                                    </p:set>
                                    <p:animEffect transition="in" filter="wipe(left)">
                                      <p:cBhvr>
                                        <p:cTn id="7" dur="500"/>
                                        <p:tgtEl>
                                          <p:spTgt spid="11683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68389">
                                            <p:txEl>
                                              <p:pRg st="0" end="0"/>
                                            </p:txEl>
                                          </p:spTgt>
                                        </p:tgtEl>
                                        <p:attrNameLst>
                                          <p:attrName>style.visibility</p:attrName>
                                        </p:attrNameLst>
                                      </p:cBhvr>
                                      <p:to>
                                        <p:strVal val="visible"/>
                                      </p:to>
                                    </p:set>
                                    <p:animEffect transition="in" filter="wipe(left)">
                                      <p:cBhvr>
                                        <p:cTn id="12" dur="500"/>
                                        <p:tgtEl>
                                          <p:spTgt spid="116838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68389">
                                            <p:txEl>
                                              <p:pRg st="1" end="1"/>
                                            </p:txEl>
                                          </p:spTgt>
                                        </p:tgtEl>
                                        <p:attrNameLst>
                                          <p:attrName>style.visibility</p:attrName>
                                        </p:attrNameLst>
                                      </p:cBhvr>
                                      <p:to>
                                        <p:strVal val="visible"/>
                                      </p:to>
                                    </p:set>
                                    <p:animEffect transition="in" filter="wipe(left)">
                                      <p:cBhvr>
                                        <p:cTn id="17" dur="500"/>
                                        <p:tgtEl>
                                          <p:spTgt spid="116838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68389">
                                            <p:txEl>
                                              <p:pRg st="2" end="2"/>
                                            </p:txEl>
                                          </p:spTgt>
                                        </p:tgtEl>
                                        <p:attrNameLst>
                                          <p:attrName>style.visibility</p:attrName>
                                        </p:attrNameLst>
                                      </p:cBhvr>
                                      <p:to>
                                        <p:strVal val="visible"/>
                                      </p:to>
                                    </p:set>
                                    <p:animEffect transition="in" filter="wipe(left)">
                                      <p:cBhvr>
                                        <p:cTn id="22" dur="500"/>
                                        <p:tgtEl>
                                          <p:spTgt spid="11683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389" grpId="0" build="p" bldLvl="2" autoUpdateAnimBg="0"/>
      <p:bldP spid="1168390"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z="4000" smtClean="0"/>
              <a:t>The Weighted Average Cost </a:t>
            </a:r>
            <a:br>
              <a:rPr lang="en-US" altLang="en-US" sz="4000" smtClean="0"/>
            </a:br>
            <a:r>
              <a:rPr lang="en-US" altLang="en-US" sz="4000" smtClean="0"/>
              <a:t>of Capital</a:t>
            </a:r>
          </a:p>
        </p:txBody>
      </p:sp>
      <p:sp>
        <p:nvSpPr>
          <p:cNvPr id="1169411" name="Rectangle 3"/>
          <p:cNvSpPr>
            <a:spLocks noGrp="1" noChangeArrowheads="1"/>
          </p:cNvSpPr>
          <p:nvPr>
            <p:ph type="body" idx="4294967295"/>
          </p:nvPr>
        </p:nvSpPr>
        <p:spPr>
          <a:xfrm>
            <a:off x="457200" y="3162300"/>
            <a:ext cx="8229600" cy="3035300"/>
          </a:xfrm>
        </p:spPr>
        <p:txBody>
          <a:bodyPr/>
          <a:lstStyle/>
          <a:p>
            <a:r>
              <a:rPr lang="en-US" altLang="en-US" smtClean="0"/>
              <a:t>Capital Structure Weights</a:t>
            </a:r>
          </a:p>
          <a:p>
            <a:pPr lvl="1"/>
            <a:r>
              <a:rPr lang="en-US" altLang="en-US" smtClean="0"/>
              <a:t>For example, assume the market value of the firm’s debt is $40 million, the market value of the firm’s preferred stock is $10 million, and the market value </a:t>
            </a:r>
            <a:br>
              <a:rPr lang="en-US" altLang="en-US" smtClean="0"/>
            </a:br>
            <a:r>
              <a:rPr lang="en-US" altLang="en-US" smtClean="0"/>
              <a:t>of the firm’s equity is $50 million.</a:t>
            </a:r>
          </a:p>
          <a:p>
            <a:pPr lvl="1"/>
            <a:r>
              <a:rPr lang="en-US" altLang="en-US" smtClean="0"/>
              <a:t>Dividing each component by the total of $100 million gives us market value weights of 40% debt, 10% preferred, and 50% common.</a:t>
            </a:r>
          </a:p>
        </p:txBody>
      </p:sp>
      <p:sp>
        <p:nvSpPr>
          <p:cNvPr id="1169412" name="Text Box 4"/>
          <p:cNvSpPr txBox="1">
            <a:spLocks noChangeArrowheads="1"/>
          </p:cNvSpPr>
          <p:nvPr/>
        </p:nvSpPr>
        <p:spPr bwMode="auto">
          <a:xfrm>
            <a:off x="1714500" y="2057400"/>
            <a:ext cx="5715000" cy="762000"/>
          </a:xfrm>
          <a:prstGeom prst="rect">
            <a:avLst/>
          </a:prstGeom>
          <a:solidFill>
            <a:srgbClr val="FFF0D1"/>
          </a:solidFill>
          <a:ln w="25400">
            <a:solidFill>
              <a:srgbClr val="000000"/>
            </a:solidFill>
            <a:miter lim="800000"/>
            <a:headEnd type="none" w="sm" len="sm"/>
            <a:tailEnd type="none" w="sm" len="sm"/>
          </a:ln>
        </p:spPr>
        <p:txBody>
          <a:bodyPr bIns="91440">
            <a:spAutoFit/>
          </a:bodyPr>
          <a:lstStyle/>
          <a:p>
            <a:pPr>
              <a:lnSpc>
                <a:spcPct val="140000"/>
              </a:lnSpc>
            </a:pPr>
            <a:r>
              <a:rPr lang="en-US" altLang="en-US" sz="2800"/>
              <a:t>WACC (</a:t>
            </a:r>
            <a:r>
              <a:rPr lang="en-US" altLang="en-US" sz="2800" i="1"/>
              <a:t>k</a:t>
            </a:r>
            <a:r>
              <a:rPr lang="en-US" altLang="en-US" sz="2800" baseline="-25000"/>
              <a:t>a</a:t>
            </a:r>
            <a:r>
              <a:rPr lang="en-US" altLang="en-US" sz="2800"/>
              <a:t>) = </a:t>
            </a:r>
            <a:r>
              <a:rPr lang="en-US" altLang="en-US" sz="2800" i="1"/>
              <a:t>w</a:t>
            </a:r>
            <a:r>
              <a:rPr lang="en-US" altLang="en-US" sz="2800" baseline="-25000"/>
              <a:t>i</a:t>
            </a:r>
            <a:r>
              <a:rPr lang="en-US" altLang="en-US" sz="2800" i="1"/>
              <a:t>k</a:t>
            </a:r>
            <a:r>
              <a:rPr lang="en-US" altLang="en-US" sz="2800" baseline="-25000"/>
              <a:t>i</a:t>
            </a:r>
            <a:r>
              <a:rPr lang="en-US" altLang="en-US" sz="2800"/>
              <a:t> + </a:t>
            </a:r>
            <a:r>
              <a:rPr lang="en-US" altLang="en-US" sz="2800" i="1"/>
              <a:t>w</a:t>
            </a:r>
            <a:r>
              <a:rPr lang="en-US" altLang="en-US" sz="2800" baseline="-25000"/>
              <a:t>p</a:t>
            </a:r>
            <a:r>
              <a:rPr lang="en-US" altLang="en-US" sz="2800" i="1"/>
              <a:t>k</a:t>
            </a:r>
            <a:r>
              <a:rPr lang="en-US" altLang="en-US" sz="2800" baseline="-25000"/>
              <a:t>p</a:t>
            </a:r>
            <a:r>
              <a:rPr lang="en-US" altLang="en-US" sz="2800"/>
              <a:t> + </a:t>
            </a:r>
            <a:r>
              <a:rPr lang="en-US" altLang="en-US" sz="2800" i="1"/>
              <a:t>w</a:t>
            </a:r>
            <a:r>
              <a:rPr lang="en-US" altLang="en-US" sz="2800" baseline="-25000"/>
              <a:t>s</a:t>
            </a:r>
            <a:r>
              <a:rPr lang="en-US" altLang="en-US" sz="2800" i="1"/>
              <a:t>k</a:t>
            </a:r>
            <a:r>
              <a:rPr lang="en-US" altLang="en-US" sz="2800" baseline="-25000"/>
              <a:t>s</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9412"/>
                                        </p:tgtEl>
                                        <p:attrNameLst>
                                          <p:attrName>style.visibility</p:attrName>
                                        </p:attrNameLst>
                                      </p:cBhvr>
                                      <p:to>
                                        <p:strVal val="visible"/>
                                      </p:to>
                                    </p:set>
                                    <p:animEffect transition="in" filter="wipe(left)">
                                      <p:cBhvr>
                                        <p:cTn id="7" dur="500"/>
                                        <p:tgtEl>
                                          <p:spTgt spid="11694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69411">
                                            <p:txEl>
                                              <p:pRg st="0" end="0"/>
                                            </p:txEl>
                                          </p:spTgt>
                                        </p:tgtEl>
                                        <p:attrNameLst>
                                          <p:attrName>style.visibility</p:attrName>
                                        </p:attrNameLst>
                                      </p:cBhvr>
                                      <p:to>
                                        <p:strVal val="visible"/>
                                      </p:to>
                                    </p:set>
                                    <p:animEffect transition="in" filter="wipe(left)">
                                      <p:cBhvr>
                                        <p:cTn id="12" dur="500"/>
                                        <p:tgtEl>
                                          <p:spTgt spid="11694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69411">
                                            <p:txEl>
                                              <p:pRg st="1" end="1"/>
                                            </p:txEl>
                                          </p:spTgt>
                                        </p:tgtEl>
                                        <p:attrNameLst>
                                          <p:attrName>style.visibility</p:attrName>
                                        </p:attrNameLst>
                                      </p:cBhvr>
                                      <p:to>
                                        <p:strVal val="visible"/>
                                      </p:to>
                                    </p:set>
                                    <p:animEffect transition="in" filter="wipe(left)">
                                      <p:cBhvr>
                                        <p:cTn id="17" dur="500"/>
                                        <p:tgtEl>
                                          <p:spTgt spid="11694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69411">
                                            <p:txEl>
                                              <p:pRg st="2" end="2"/>
                                            </p:txEl>
                                          </p:spTgt>
                                        </p:tgtEl>
                                        <p:attrNameLst>
                                          <p:attrName>style.visibility</p:attrName>
                                        </p:attrNameLst>
                                      </p:cBhvr>
                                      <p:to>
                                        <p:strVal val="visible"/>
                                      </p:to>
                                    </p:set>
                                    <p:animEffect transition="in" filter="wipe(left)">
                                      <p:cBhvr>
                                        <p:cTn id="22" dur="500"/>
                                        <p:tgtEl>
                                          <p:spTgt spid="1169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9411" grpId="0" build="p" bldLvl="2" autoUpdateAnimBg="0"/>
      <p:bldP spid="1169412"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4000" smtClean="0"/>
              <a:t>The Weighted Average Cost </a:t>
            </a:r>
            <a:br>
              <a:rPr lang="en-US" altLang="en-US" sz="4000" smtClean="0"/>
            </a:br>
            <a:r>
              <a:rPr lang="en-US" altLang="en-US" sz="4000" smtClean="0"/>
              <a:t>of Capital</a:t>
            </a:r>
          </a:p>
        </p:txBody>
      </p:sp>
      <p:sp>
        <p:nvSpPr>
          <p:cNvPr id="1170435" name="Rectangle 3"/>
          <p:cNvSpPr>
            <a:spLocks noGrp="1" noChangeArrowheads="1"/>
          </p:cNvSpPr>
          <p:nvPr>
            <p:ph type="body" idx="4294967295"/>
          </p:nvPr>
        </p:nvSpPr>
        <p:spPr>
          <a:xfrm>
            <a:off x="457200" y="3162300"/>
            <a:ext cx="8229600" cy="3035300"/>
          </a:xfrm>
        </p:spPr>
        <p:txBody>
          <a:bodyPr/>
          <a:lstStyle/>
          <a:p>
            <a:r>
              <a:rPr lang="en-US" altLang="en-US" smtClean="0"/>
              <a:t>Capital Structure Weights</a:t>
            </a:r>
          </a:p>
          <a:p>
            <a:pPr lvl="1"/>
            <a:r>
              <a:rPr lang="en-US" altLang="en-US" smtClean="0"/>
              <a:t>Using the costs previously calculated along with the market value weights, we may calculate the weighted average cost of capital as follows:</a:t>
            </a:r>
          </a:p>
          <a:p>
            <a:pPr lvl="2"/>
            <a:r>
              <a:rPr lang="en-US" altLang="en-US" smtClean="0"/>
              <a:t>WACC = .4(5.67%) + .1(9.62%) + .5 (15.8%) = 11.13%</a:t>
            </a:r>
          </a:p>
          <a:p>
            <a:pPr lvl="1"/>
            <a:r>
              <a:rPr lang="en-US" altLang="en-US" smtClean="0"/>
              <a:t>This assumes the firm has sufficient retained earnings to fund any anticipated investment projects.  </a:t>
            </a:r>
          </a:p>
        </p:txBody>
      </p:sp>
      <p:sp>
        <p:nvSpPr>
          <p:cNvPr id="1170436" name="Text Box 4"/>
          <p:cNvSpPr txBox="1">
            <a:spLocks noChangeArrowheads="1"/>
          </p:cNvSpPr>
          <p:nvPr/>
        </p:nvSpPr>
        <p:spPr bwMode="auto">
          <a:xfrm>
            <a:off x="1714500" y="2057400"/>
            <a:ext cx="5715000" cy="762000"/>
          </a:xfrm>
          <a:prstGeom prst="rect">
            <a:avLst/>
          </a:prstGeom>
          <a:solidFill>
            <a:srgbClr val="FFF0D1"/>
          </a:solidFill>
          <a:ln w="25400">
            <a:solidFill>
              <a:srgbClr val="000000"/>
            </a:solidFill>
            <a:miter lim="800000"/>
            <a:headEnd type="none" w="sm" len="sm"/>
            <a:tailEnd type="none" w="sm" len="sm"/>
          </a:ln>
        </p:spPr>
        <p:txBody>
          <a:bodyPr bIns="91440">
            <a:spAutoFit/>
          </a:bodyPr>
          <a:lstStyle/>
          <a:p>
            <a:pPr>
              <a:lnSpc>
                <a:spcPct val="140000"/>
              </a:lnSpc>
            </a:pPr>
            <a:r>
              <a:rPr lang="en-US" altLang="en-US" sz="2800"/>
              <a:t>WACC (</a:t>
            </a:r>
            <a:r>
              <a:rPr lang="en-US" altLang="en-US" sz="2800" i="1"/>
              <a:t>k</a:t>
            </a:r>
            <a:r>
              <a:rPr lang="en-US" altLang="en-US" sz="2800" baseline="-25000"/>
              <a:t>a</a:t>
            </a:r>
            <a:r>
              <a:rPr lang="en-US" altLang="en-US" sz="2800"/>
              <a:t>) = </a:t>
            </a:r>
            <a:r>
              <a:rPr lang="en-US" altLang="en-US" sz="2800" i="1"/>
              <a:t>w</a:t>
            </a:r>
            <a:r>
              <a:rPr lang="en-US" altLang="en-US" sz="2800" baseline="-25000"/>
              <a:t>i</a:t>
            </a:r>
            <a:r>
              <a:rPr lang="en-US" altLang="en-US" sz="2800" i="1"/>
              <a:t>k</a:t>
            </a:r>
            <a:r>
              <a:rPr lang="en-US" altLang="en-US" sz="2800" baseline="-25000"/>
              <a:t>i</a:t>
            </a:r>
            <a:r>
              <a:rPr lang="en-US" altLang="en-US" sz="2800"/>
              <a:t> + </a:t>
            </a:r>
            <a:r>
              <a:rPr lang="en-US" altLang="en-US" sz="2800" i="1"/>
              <a:t>w</a:t>
            </a:r>
            <a:r>
              <a:rPr lang="en-US" altLang="en-US" sz="2800" baseline="-25000"/>
              <a:t>p</a:t>
            </a:r>
            <a:r>
              <a:rPr lang="en-US" altLang="en-US" sz="2800" i="1"/>
              <a:t>k</a:t>
            </a:r>
            <a:r>
              <a:rPr lang="en-US" altLang="en-US" sz="2800" baseline="-25000"/>
              <a:t>p</a:t>
            </a:r>
            <a:r>
              <a:rPr lang="en-US" altLang="en-US" sz="2800"/>
              <a:t> + </a:t>
            </a:r>
            <a:r>
              <a:rPr lang="en-US" altLang="en-US" sz="2800" i="1"/>
              <a:t>w</a:t>
            </a:r>
            <a:r>
              <a:rPr lang="en-US" altLang="en-US" sz="2800" baseline="-25000"/>
              <a:t>s</a:t>
            </a:r>
            <a:r>
              <a:rPr lang="en-US" altLang="en-US" sz="2800" i="1"/>
              <a:t>k</a:t>
            </a:r>
            <a:r>
              <a:rPr lang="en-US" altLang="en-US" sz="2800" baseline="-25000"/>
              <a:t>s</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0436"/>
                                        </p:tgtEl>
                                        <p:attrNameLst>
                                          <p:attrName>style.visibility</p:attrName>
                                        </p:attrNameLst>
                                      </p:cBhvr>
                                      <p:to>
                                        <p:strVal val="visible"/>
                                      </p:to>
                                    </p:set>
                                    <p:animEffect transition="in" filter="wipe(left)">
                                      <p:cBhvr>
                                        <p:cTn id="7" dur="500"/>
                                        <p:tgtEl>
                                          <p:spTgt spid="11704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0435">
                                            <p:txEl>
                                              <p:pRg st="0" end="0"/>
                                            </p:txEl>
                                          </p:spTgt>
                                        </p:tgtEl>
                                        <p:attrNameLst>
                                          <p:attrName>style.visibility</p:attrName>
                                        </p:attrNameLst>
                                      </p:cBhvr>
                                      <p:to>
                                        <p:strVal val="visible"/>
                                      </p:to>
                                    </p:set>
                                    <p:animEffect transition="in" filter="wipe(left)">
                                      <p:cBhvr>
                                        <p:cTn id="12" dur="500"/>
                                        <p:tgtEl>
                                          <p:spTgt spid="11704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70435">
                                            <p:txEl>
                                              <p:pRg st="1" end="1"/>
                                            </p:txEl>
                                          </p:spTgt>
                                        </p:tgtEl>
                                        <p:attrNameLst>
                                          <p:attrName>style.visibility</p:attrName>
                                        </p:attrNameLst>
                                      </p:cBhvr>
                                      <p:to>
                                        <p:strVal val="visible"/>
                                      </p:to>
                                    </p:set>
                                    <p:animEffect transition="in" filter="wipe(left)">
                                      <p:cBhvr>
                                        <p:cTn id="17" dur="500"/>
                                        <p:tgtEl>
                                          <p:spTgt spid="1170435">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70435">
                                            <p:txEl>
                                              <p:pRg st="2" end="2"/>
                                            </p:txEl>
                                          </p:spTgt>
                                        </p:tgtEl>
                                        <p:attrNameLst>
                                          <p:attrName>style.visibility</p:attrName>
                                        </p:attrNameLst>
                                      </p:cBhvr>
                                      <p:to>
                                        <p:strVal val="visible"/>
                                      </p:to>
                                    </p:set>
                                    <p:animEffect transition="in" filter="wipe(left)">
                                      <p:cBhvr>
                                        <p:cTn id="20" dur="500"/>
                                        <p:tgtEl>
                                          <p:spTgt spid="117043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70435">
                                            <p:txEl>
                                              <p:pRg st="3" end="3"/>
                                            </p:txEl>
                                          </p:spTgt>
                                        </p:tgtEl>
                                        <p:attrNameLst>
                                          <p:attrName>style.visibility</p:attrName>
                                        </p:attrNameLst>
                                      </p:cBhvr>
                                      <p:to>
                                        <p:strVal val="visible"/>
                                      </p:to>
                                    </p:set>
                                    <p:animEffect transition="in" filter="wipe(left)">
                                      <p:cBhvr>
                                        <p:cTn id="25" dur="500"/>
                                        <p:tgtEl>
                                          <p:spTgt spid="1170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0435" grpId="0" build="p" bldLvl="2" autoUpdateAnimBg="0"/>
      <p:bldP spid="1170436"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1752600"/>
            <a:ext cx="9144000" cy="5105400"/>
          </a:xfrm>
          <a:prstGeom prst="rect">
            <a:avLst/>
          </a:prstGeom>
          <a:gradFill rotWithShape="0">
            <a:gsLst>
              <a:gs pos="0">
                <a:srgbClr val="F3EFBB"/>
              </a:gs>
              <a:gs pos="100000">
                <a:srgbClr val="E3DA64"/>
              </a:gs>
            </a:gsLst>
            <a:lin ang="0" scaled="1"/>
          </a:gradFill>
          <a:ln w="9525">
            <a:noFill/>
            <a:miter lim="800000"/>
            <a:headEnd/>
            <a:tailEnd/>
          </a:ln>
        </p:spPr>
        <p:txBody>
          <a:bodyPr wrap="none" anchor="ctr"/>
          <a:lstStyle/>
          <a:p>
            <a:pPr>
              <a:lnSpc>
                <a:spcPct val="100000"/>
              </a:lnSpc>
              <a:spcBef>
                <a:spcPct val="0"/>
              </a:spcBef>
            </a:pPr>
            <a:endParaRPr lang="en-US" altLang="en-US"/>
          </a:p>
        </p:txBody>
      </p:sp>
      <p:sp>
        <p:nvSpPr>
          <p:cNvPr id="2051" name="Rectangle 3"/>
          <p:cNvSpPr>
            <a:spLocks noChangeArrowheads="1"/>
          </p:cNvSpPr>
          <p:nvPr/>
        </p:nvSpPr>
        <p:spPr bwMode="auto">
          <a:xfrm>
            <a:off x="2286000" y="0"/>
            <a:ext cx="6858000" cy="1752600"/>
          </a:xfrm>
          <a:prstGeom prst="rect">
            <a:avLst/>
          </a:prstGeom>
          <a:solidFill>
            <a:srgbClr val="A694BA"/>
          </a:solidFill>
          <a:ln w="9525">
            <a:solidFill>
              <a:schemeClr val="tx1"/>
            </a:solidFill>
            <a:miter lim="800000"/>
            <a:headEnd/>
            <a:tailEnd/>
          </a:ln>
        </p:spPr>
        <p:txBody>
          <a:bodyPr wrap="none" anchor="ctr"/>
          <a:lstStyle/>
          <a:p>
            <a:endParaRPr lang="en-US"/>
          </a:p>
        </p:txBody>
      </p:sp>
      <p:sp>
        <p:nvSpPr>
          <p:cNvPr id="2052" name="Rectangle 4"/>
          <p:cNvSpPr>
            <a:spLocks noChangeArrowheads="1"/>
          </p:cNvSpPr>
          <p:nvPr/>
        </p:nvSpPr>
        <p:spPr bwMode="auto">
          <a:xfrm>
            <a:off x="0" y="0"/>
            <a:ext cx="2741613" cy="1752600"/>
          </a:xfrm>
          <a:prstGeom prst="rect">
            <a:avLst/>
          </a:prstGeom>
          <a:solidFill>
            <a:schemeClr val="tx1"/>
          </a:solidFill>
          <a:ln w="9525">
            <a:solidFill>
              <a:schemeClr val="tx1"/>
            </a:solidFill>
            <a:miter lim="800000"/>
            <a:headEnd/>
            <a:tailEnd/>
          </a:ln>
        </p:spPr>
        <p:txBody>
          <a:bodyPr wrap="none" anchor="ctr"/>
          <a:lstStyle/>
          <a:p>
            <a:pPr>
              <a:lnSpc>
                <a:spcPct val="100000"/>
              </a:lnSpc>
              <a:spcBef>
                <a:spcPct val="0"/>
              </a:spcBef>
            </a:pPr>
            <a:r>
              <a:rPr lang="en-US" altLang="en-US" sz="2800">
                <a:solidFill>
                  <a:srgbClr val="A694BA"/>
                </a:solidFill>
              </a:rPr>
              <a:t>Chapter</a:t>
            </a:r>
          </a:p>
          <a:p>
            <a:pPr>
              <a:lnSpc>
                <a:spcPct val="100000"/>
              </a:lnSpc>
              <a:spcBef>
                <a:spcPct val="0"/>
              </a:spcBef>
            </a:pPr>
            <a:r>
              <a:rPr lang="en-US" altLang="en-US" sz="6000">
                <a:solidFill>
                  <a:schemeClr val="bg1"/>
                </a:solidFill>
              </a:rPr>
              <a:t>12</a:t>
            </a:r>
            <a:endParaRPr lang="en-US" altLang="en-US">
              <a:solidFill>
                <a:srgbClr val="A694BA"/>
              </a:solidFill>
            </a:endParaRPr>
          </a:p>
        </p:txBody>
      </p:sp>
      <p:sp>
        <p:nvSpPr>
          <p:cNvPr id="2053" name="Line 5"/>
          <p:cNvSpPr>
            <a:spLocks noChangeShapeType="1"/>
          </p:cNvSpPr>
          <p:nvPr/>
        </p:nvSpPr>
        <p:spPr bwMode="auto">
          <a:xfrm>
            <a:off x="0" y="1752600"/>
            <a:ext cx="9144000" cy="0"/>
          </a:xfrm>
          <a:prstGeom prst="line">
            <a:avLst/>
          </a:prstGeom>
          <a:noFill/>
          <a:ln w="76200">
            <a:solidFill>
              <a:srgbClr val="AAD554"/>
            </a:solidFill>
            <a:round/>
            <a:headEnd/>
            <a:tailEnd/>
          </a:ln>
        </p:spPr>
        <p:txBody>
          <a:bodyPr wrap="none" anchor="ctr"/>
          <a:lstStyle/>
          <a:p>
            <a:endParaRPr lang="en-US"/>
          </a:p>
        </p:txBody>
      </p:sp>
      <p:sp>
        <p:nvSpPr>
          <p:cNvPr id="2054" name="Text Box 6"/>
          <p:cNvSpPr txBox="1">
            <a:spLocks noChangeArrowheads="1"/>
          </p:cNvSpPr>
          <p:nvPr/>
        </p:nvSpPr>
        <p:spPr bwMode="auto">
          <a:xfrm>
            <a:off x="425450" y="2371725"/>
            <a:ext cx="4714875" cy="762000"/>
          </a:xfrm>
          <a:prstGeom prst="rect">
            <a:avLst/>
          </a:prstGeom>
          <a:noFill/>
          <a:ln w="9525">
            <a:noFill/>
            <a:miter lim="800000"/>
            <a:headEnd/>
            <a:tailEnd/>
          </a:ln>
        </p:spPr>
        <p:txBody>
          <a:bodyPr>
            <a:spAutoFit/>
          </a:bodyPr>
          <a:lstStyle/>
          <a:p>
            <a:pPr algn="l">
              <a:lnSpc>
                <a:spcPct val="100000"/>
              </a:lnSpc>
            </a:pPr>
            <a:r>
              <a:rPr lang="en-US" altLang="en-US" sz="4400"/>
              <a:t>Cost of Capital</a:t>
            </a:r>
          </a:p>
        </p:txBody>
      </p:sp>
      <p:grpSp>
        <p:nvGrpSpPr>
          <p:cNvPr id="2" name="Group 8"/>
          <p:cNvGrpSpPr>
            <a:grpSpLocks/>
          </p:cNvGrpSpPr>
          <p:nvPr/>
        </p:nvGrpSpPr>
        <p:grpSpPr bwMode="auto">
          <a:xfrm>
            <a:off x="3644900" y="174625"/>
            <a:ext cx="5284788" cy="1320800"/>
            <a:chOff x="2296" y="134"/>
            <a:chExt cx="3329" cy="832"/>
          </a:xfrm>
        </p:grpSpPr>
        <p:sp>
          <p:nvSpPr>
            <p:cNvPr id="2057" name="Rectangle 9"/>
            <p:cNvSpPr>
              <a:spLocks noChangeArrowheads="1"/>
            </p:cNvSpPr>
            <p:nvPr/>
          </p:nvSpPr>
          <p:spPr bwMode="auto">
            <a:xfrm>
              <a:off x="3225" y="494"/>
              <a:ext cx="2400" cy="472"/>
            </a:xfrm>
            <a:prstGeom prst="rect">
              <a:avLst/>
            </a:prstGeom>
            <a:noFill/>
            <a:ln w="12700">
              <a:noFill/>
              <a:miter lim="800000"/>
              <a:headEnd type="none" w="sm" len="sm"/>
              <a:tailEnd type="none" w="sm" len="sm"/>
            </a:ln>
          </p:spPr>
          <p:txBody>
            <a:bodyPr wrap="none">
              <a:spAutoFit/>
            </a:bodyPr>
            <a:lstStyle/>
            <a:p>
              <a:pPr algn="r">
                <a:lnSpc>
                  <a:spcPct val="90000"/>
                </a:lnSpc>
                <a:spcBef>
                  <a:spcPct val="0"/>
                </a:spcBef>
              </a:pPr>
              <a:r>
                <a:rPr lang="en-US" altLang="en-US" b="1">
                  <a:solidFill>
                    <a:srgbClr val="C5BAD2"/>
                  </a:solidFill>
                </a:rPr>
                <a:t>	</a:t>
              </a:r>
              <a:r>
                <a:rPr lang="en-US" altLang="en-US">
                  <a:solidFill>
                    <a:srgbClr val="C5BAD2"/>
                  </a:solidFill>
                </a:rPr>
                <a:t>Lawrence J. Gitman</a:t>
              </a:r>
            </a:p>
            <a:p>
              <a:pPr algn="r">
                <a:lnSpc>
                  <a:spcPct val="90000"/>
                </a:lnSpc>
                <a:spcBef>
                  <a:spcPct val="0"/>
                </a:spcBef>
              </a:pPr>
              <a:r>
                <a:rPr lang="en-US" altLang="en-US">
                  <a:solidFill>
                    <a:srgbClr val="C5BAD2"/>
                  </a:solidFill>
                </a:rPr>
                <a:t>	Jeff Madura</a:t>
              </a:r>
            </a:p>
          </p:txBody>
        </p:sp>
        <p:sp>
          <p:nvSpPr>
            <p:cNvPr id="2058" name="Rectangle 10"/>
            <p:cNvSpPr>
              <a:spLocks noChangeArrowheads="1"/>
            </p:cNvSpPr>
            <p:nvPr/>
          </p:nvSpPr>
          <p:spPr bwMode="auto">
            <a:xfrm>
              <a:off x="2296" y="134"/>
              <a:ext cx="3316" cy="404"/>
            </a:xfrm>
            <a:prstGeom prst="rect">
              <a:avLst/>
            </a:prstGeom>
            <a:noFill/>
            <a:ln w="12700">
              <a:noFill/>
              <a:miter lim="800000"/>
              <a:headEnd type="none" w="sm" len="sm"/>
              <a:tailEnd type="none" w="sm" len="sm"/>
            </a:ln>
          </p:spPr>
          <p:txBody>
            <a:bodyPr wrap="none">
              <a:spAutoFit/>
            </a:bodyPr>
            <a:lstStyle/>
            <a:p>
              <a:pPr algn="l">
                <a:lnSpc>
                  <a:spcPct val="100000"/>
                </a:lnSpc>
                <a:spcBef>
                  <a:spcPct val="0"/>
                </a:spcBef>
              </a:pPr>
              <a:r>
                <a:rPr lang="en-US" altLang="en-US" sz="3600" b="1" i="1">
                  <a:solidFill>
                    <a:srgbClr val="C5BAD2"/>
                  </a:solidFill>
                </a:rPr>
                <a:t>Introduction to Finance</a:t>
              </a:r>
            </a:p>
          </p:txBody>
        </p:sp>
      </p:grpSp>
      <p:pic>
        <p:nvPicPr>
          <p:cNvPr id="2056" name="Picture 12"/>
          <p:cNvPicPr>
            <a:picLocks noChangeArrowheads="1"/>
          </p:cNvPicPr>
          <p:nvPr/>
        </p:nvPicPr>
        <p:blipFill>
          <a:blip r:embed="rId2"/>
          <a:srcRect/>
          <a:stretch>
            <a:fillRect/>
          </a:stretch>
        </p:blipFill>
        <p:spPr bwMode="auto">
          <a:xfrm>
            <a:off x="5121275" y="1790700"/>
            <a:ext cx="4022725" cy="4648200"/>
          </a:xfrm>
          <a:prstGeom prst="rect">
            <a:avLst/>
          </a:prstGeom>
          <a:noFill/>
          <a:ln w="12700">
            <a:noFill/>
            <a:miter lim="800000"/>
            <a:headEnd/>
            <a:tailEnd/>
          </a:ln>
        </p:spPr>
      </p:pic>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title"/>
          </p:nvPr>
        </p:nvSpPr>
        <p:spPr/>
        <p:txBody>
          <a:bodyPr/>
          <a:lstStyle/>
          <a:p>
            <a:r>
              <a:rPr lang="en-US" altLang="en-US" sz="4000" smtClean="0"/>
              <a:t>The WMCC and Investment Decisions</a:t>
            </a:r>
          </a:p>
        </p:txBody>
      </p:sp>
      <p:sp>
        <p:nvSpPr>
          <p:cNvPr id="29699" name="Rectangle 6"/>
          <p:cNvSpPr>
            <a:spLocks noGrp="1" noChangeArrowheads="1"/>
          </p:cNvSpPr>
          <p:nvPr>
            <p:ph type="body" idx="1"/>
          </p:nvPr>
        </p:nvSpPr>
        <p:spPr/>
        <p:txBody>
          <a:bodyPr/>
          <a:lstStyle/>
          <a:p>
            <a:r>
              <a:rPr lang="en-US" altLang="en-US" smtClean="0"/>
              <a:t>The Weighted Marginal Cost of Capital (WMCC)</a:t>
            </a:r>
          </a:p>
          <a:p>
            <a:pPr lvl="1"/>
            <a:r>
              <a:rPr lang="en-US" altLang="en-US" smtClean="0"/>
              <a:t>The WACC typically increases as the volume of new capital raised within a given period increases.</a:t>
            </a:r>
          </a:p>
          <a:p>
            <a:pPr lvl="1"/>
            <a:r>
              <a:rPr lang="en-US" altLang="en-US" smtClean="0"/>
              <a:t>This is true because companies need to raise the return to investors in order to entice them to invest </a:t>
            </a:r>
            <a:br>
              <a:rPr lang="en-US" altLang="en-US" smtClean="0"/>
            </a:br>
            <a:r>
              <a:rPr lang="en-US" altLang="en-US" smtClean="0"/>
              <a:t>to compensate them for the increased risk introduced by larger volumes of capital raised.</a:t>
            </a:r>
          </a:p>
          <a:p>
            <a:pPr lvl="1"/>
            <a:r>
              <a:rPr lang="en-US" altLang="en-US" smtClean="0"/>
              <a:t>In addition, the cost will eventually increase when the firm runs out of cheaper retained equity and is forced to raise new, more expensive equity capital.</a:t>
            </a:r>
          </a:p>
          <a:p>
            <a:endParaRPr lang="en-US" altLang="en-US" smtClean="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r>
              <a:rPr lang="en-US" altLang="en-US" sz="4000" smtClean="0"/>
              <a:t>The WMCC and Investment Decisions</a:t>
            </a:r>
          </a:p>
        </p:txBody>
      </p:sp>
      <p:sp>
        <p:nvSpPr>
          <p:cNvPr id="1173509" name="Rectangle 5"/>
          <p:cNvSpPr>
            <a:spLocks noGrp="1" noChangeArrowheads="1"/>
          </p:cNvSpPr>
          <p:nvPr>
            <p:ph type="body" idx="1"/>
          </p:nvPr>
        </p:nvSpPr>
        <p:spPr>
          <a:xfrm>
            <a:off x="457200" y="1803400"/>
            <a:ext cx="8229600" cy="2133600"/>
          </a:xfrm>
        </p:spPr>
        <p:txBody>
          <a:bodyPr/>
          <a:lstStyle/>
          <a:p>
            <a:r>
              <a:rPr lang="en-US" altLang="en-US" smtClean="0"/>
              <a:t>The Weighted Marginal Cost of Capital (WMCC)</a:t>
            </a:r>
          </a:p>
          <a:p>
            <a:pPr lvl="1"/>
            <a:r>
              <a:rPr lang="en-US" altLang="en-US" smtClean="0"/>
              <a:t>Finding breaking points</a:t>
            </a:r>
          </a:p>
          <a:p>
            <a:pPr lvl="2"/>
            <a:r>
              <a:rPr lang="en-US" altLang="en-US" smtClean="0"/>
              <a:t>Finding the break points in the WMCC schedule will allow </a:t>
            </a:r>
            <a:br>
              <a:rPr lang="en-US" altLang="en-US" smtClean="0"/>
            </a:br>
            <a:r>
              <a:rPr lang="en-US" altLang="en-US" smtClean="0"/>
              <a:t>us to determine at what level of new financing the WACC </a:t>
            </a:r>
            <a:br>
              <a:rPr lang="en-US" altLang="en-US" smtClean="0"/>
            </a:br>
            <a:r>
              <a:rPr lang="en-US" altLang="en-US" smtClean="0"/>
              <a:t>will increase due to the factors listed above.</a:t>
            </a:r>
          </a:p>
        </p:txBody>
      </p:sp>
      <p:sp>
        <p:nvSpPr>
          <p:cNvPr id="1173510" name="Text Box 6"/>
          <p:cNvSpPr txBox="1">
            <a:spLocks noChangeArrowheads="1"/>
          </p:cNvSpPr>
          <p:nvPr/>
        </p:nvSpPr>
        <p:spPr bwMode="auto">
          <a:xfrm>
            <a:off x="3162300" y="3937000"/>
            <a:ext cx="2819400" cy="633413"/>
          </a:xfrm>
          <a:prstGeom prst="rect">
            <a:avLst/>
          </a:prstGeom>
          <a:solidFill>
            <a:srgbClr val="FFF0D1"/>
          </a:solidFill>
          <a:ln w="25400">
            <a:solidFill>
              <a:srgbClr val="000000"/>
            </a:solidFill>
            <a:miter lim="800000"/>
            <a:headEnd type="none" w="sm" len="sm"/>
            <a:tailEnd type="none" w="sm" len="sm"/>
          </a:ln>
        </p:spPr>
        <p:txBody>
          <a:bodyPr bIns="91440">
            <a:spAutoFit/>
          </a:bodyPr>
          <a:lstStyle/>
          <a:p>
            <a:pPr>
              <a:lnSpc>
                <a:spcPct val="110000"/>
              </a:lnSpc>
            </a:pPr>
            <a:r>
              <a:rPr lang="en-US" altLang="en-US" sz="2800" i="1"/>
              <a:t>BP</a:t>
            </a:r>
            <a:r>
              <a:rPr lang="en-US" altLang="en-US" sz="2800" baseline="-25000"/>
              <a:t>j</a:t>
            </a:r>
            <a:r>
              <a:rPr lang="en-US" altLang="en-US" sz="2800"/>
              <a:t>  =  </a:t>
            </a:r>
            <a:r>
              <a:rPr lang="en-US" altLang="en-US" sz="2800" i="1"/>
              <a:t>AF</a:t>
            </a:r>
            <a:r>
              <a:rPr lang="en-US" altLang="en-US" sz="2800" baseline="-25000"/>
              <a:t>j</a:t>
            </a:r>
            <a:r>
              <a:rPr lang="en-US" altLang="en-US" sz="2800"/>
              <a:t>/</a:t>
            </a:r>
            <a:r>
              <a:rPr lang="en-US" altLang="en-US" sz="2800" i="1"/>
              <a:t>w</a:t>
            </a:r>
            <a:r>
              <a:rPr lang="en-US" altLang="en-US" sz="2800" baseline="-25000"/>
              <a:t>j</a:t>
            </a:r>
            <a:endParaRPr lang="en-US" altLang="en-US"/>
          </a:p>
        </p:txBody>
      </p:sp>
      <p:sp>
        <p:nvSpPr>
          <p:cNvPr id="1173511" name="Text Box 7"/>
          <p:cNvSpPr txBox="1">
            <a:spLocks noChangeArrowheads="1"/>
          </p:cNvSpPr>
          <p:nvPr/>
        </p:nvSpPr>
        <p:spPr bwMode="auto">
          <a:xfrm>
            <a:off x="1568450" y="4762500"/>
            <a:ext cx="6007100" cy="1549400"/>
          </a:xfrm>
          <a:prstGeom prst="rect">
            <a:avLst/>
          </a:prstGeom>
          <a:solidFill>
            <a:srgbClr val="FFF0D1"/>
          </a:solidFill>
          <a:ln w="25400">
            <a:solidFill>
              <a:srgbClr val="000000"/>
            </a:solidFill>
            <a:miter lim="800000"/>
            <a:headEnd type="none" w="sm" len="sm"/>
            <a:tailEnd type="none" w="sm" len="sm"/>
          </a:ln>
        </p:spPr>
        <p:txBody>
          <a:bodyPr tIns="91440" bIns="91440">
            <a:spAutoFit/>
          </a:bodyPr>
          <a:lstStyle/>
          <a:p>
            <a:pPr algn="l">
              <a:lnSpc>
                <a:spcPct val="70000"/>
              </a:lnSpc>
              <a:tabLst>
                <a:tab pos="685800" algn="r"/>
                <a:tab pos="749300" algn="l"/>
              </a:tabLst>
            </a:pPr>
            <a:r>
              <a:rPr lang="en-US" altLang="en-US" sz="2000">
                <a:solidFill>
                  <a:srgbClr val="000000"/>
                </a:solidFill>
              </a:rPr>
              <a:t>Where:</a:t>
            </a:r>
          </a:p>
          <a:p>
            <a:pPr algn="l">
              <a:lnSpc>
                <a:spcPct val="70000"/>
              </a:lnSpc>
              <a:tabLst>
                <a:tab pos="685800" algn="r"/>
                <a:tab pos="749300" algn="l"/>
              </a:tabLst>
            </a:pPr>
            <a:r>
              <a:rPr lang="en-US" altLang="en-US" sz="2000">
                <a:solidFill>
                  <a:srgbClr val="000000"/>
                </a:solidFill>
              </a:rPr>
              <a:t>	BP</a:t>
            </a:r>
            <a:r>
              <a:rPr lang="en-US" altLang="en-US" sz="2000" baseline="-25000">
                <a:solidFill>
                  <a:srgbClr val="000000"/>
                </a:solidFill>
              </a:rPr>
              <a:t>j</a:t>
            </a:r>
            <a:r>
              <a:rPr lang="en-US" altLang="en-US" sz="2000">
                <a:solidFill>
                  <a:srgbClr val="000000"/>
                </a:solidFill>
              </a:rPr>
              <a:t> 	= breaking point form financing source </a:t>
            </a:r>
            <a:r>
              <a:rPr lang="en-US" altLang="en-US" sz="2000" i="1">
                <a:solidFill>
                  <a:srgbClr val="000000"/>
                </a:solidFill>
              </a:rPr>
              <a:t>j</a:t>
            </a:r>
            <a:endParaRPr lang="en-US" altLang="en-US" sz="2000">
              <a:solidFill>
                <a:srgbClr val="000000"/>
              </a:solidFill>
            </a:endParaRPr>
          </a:p>
          <a:p>
            <a:pPr algn="l">
              <a:lnSpc>
                <a:spcPct val="70000"/>
              </a:lnSpc>
              <a:tabLst>
                <a:tab pos="685800" algn="r"/>
                <a:tab pos="749300" algn="l"/>
              </a:tabLst>
            </a:pPr>
            <a:r>
              <a:rPr lang="en-US" altLang="en-US" sz="2000">
                <a:solidFill>
                  <a:srgbClr val="000000"/>
                </a:solidFill>
              </a:rPr>
              <a:t>	AF</a:t>
            </a:r>
            <a:r>
              <a:rPr lang="en-US" altLang="en-US" sz="2000" baseline="-25000">
                <a:solidFill>
                  <a:srgbClr val="000000"/>
                </a:solidFill>
              </a:rPr>
              <a:t>j 	</a:t>
            </a:r>
            <a:r>
              <a:rPr lang="en-US" altLang="en-US" sz="2000">
                <a:solidFill>
                  <a:srgbClr val="000000"/>
                </a:solidFill>
              </a:rPr>
              <a:t>= amount of funds available at a given cost</a:t>
            </a:r>
            <a:endParaRPr lang="en-US" altLang="en-US" sz="2000" baseline="-25000">
              <a:solidFill>
                <a:srgbClr val="000000"/>
              </a:solidFill>
            </a:endParaRPr>
          </a:p>
          <a:p>
            <a:pPr algn="l">
              <a:tabLst>
                <a:tab pos="685800" algn="r"/>
                <a:tab pos="749300" algn="l"/>
              </a:tabLst>
            </a:pPr>
            <a:r>
              <a:rPr lang="en-US" altLang="en-US" sz="2000" baseline="-25000">
                <a:solidFill>
                  <a:srgbClr val="000000"/>
                </a:solidFill>
              </a:rPr>
              <a:t>	</a:t>
            </a:r>
            <a:r>
              <a:rPr lang="en-US" altLang="en-US" sz="2000">
                <a:solidFill>
                  <a:srgbClr val="000000"/>
                </a:solidFill>
              </a:rPr>
              <a:t>w</a:t>
            </a:r>
            <a:r>
              <a:rPr lang="en-US" altLang="en-US" sz="2000" baseline="-25000">
                <a:solidFill>
                  <a:srgbClr val="000000"/>
                </a:solidFill>
              </a:rPr>
              <a:t>j</a:t>
            </a:r>
            <a:r>
              <a:rPr lang="en-US" altLang="en-US" sz="2000">
                <a:solidFill>
                  <a:srgbClr val="000000"/>
                </a:solidFill>
              </a:rPr>
              <a:t> 	= target capital structure weight for source </a:t>
            </a:r>
            <a:r>
              <a:rPr lang="en-US" altLang="en-US" sz="2000" i="1">
                <a:solidFill>
                  <a:srgbClr val="000000"/>
                </a:solidFill>
              </a:rPr>
              <a:t>j</a:t>
            </a:r>
            <a:endParaRPr lang="en-US" altLang="en-US" sz="200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3509">
                                            <p:txEl>
                                              <p:pRg st="0" end="0"/>
                                            </p:txEl>
                                          </p:spTgt>
                                        </p:tgtEl>
                                        <p:attrNameLst>
                                          <p:attrName>style.visibility</p:attrName>
                                        </p:attrNameLst>
                                      </p:cBhvr>
                                      <p:to>
                                        <p:strVal val="visible"/>
                                      </p:to>
                                    </p:set>
                                    <p:animEffect transition="in" filter="wipe(left)">
                                      <p:cBhvr>
                                        <p:cTn id="7" dur="500"/>
                                        <p:tgtEl>
                                          <p:spTgt spid="11735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3509">
                                            <p:txEl>
                                              <p:pRg st="1" end="1"/>
                                            </p:txEl>
                                          </p:spTgt>
                                        </p:tgtEl>
                                        <p:attrNameLst>
                                          <p:attrName>style.visibility</p:attrName>
                                        </p:attrNameLst>
                                      </p:cBhvr>
                                      <p:to>
                                        <p:strVal val="visible"/>
                                      </p:to>
                                    </p:set>
                                    <p:animEffect transition="in" filter="wipe(left)">
                                      <p:cBhvr>
                                        <p:cTn id="12" dur="500"/>
                                        <p:tgtEl>
                                          <p:spTgt spid="1173509">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73509">
                                            <p:txEl>
                                              <p:pRg st="2" end="2"/>
                                            </p:txEl>
                                          </p:spTgt>
                                        </p:tgtEl>
                                        <p:attrNameLst>
                                          <p:attrName>style.visibility</p:attrName>
                                        </p:attrNameLst>
                                      </p:cBhvr>
                                      <p:to>
                                        <p:strVal val="visible"/>
                                      </p:to>
                                    </p:set>
                                    <p:animEffect transition="in" filter="wipe(left)">
                                      <p:cBhvr>
                                        <p:cTn id="15" dur="500"/>
                                        <p:tgtEl>
                                          <p:spTgt spid="117350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73510"/>
                                        </p:tgtEl>
                                        <p:attrNameLst>
                                          <p:attrName>style.visibility</p:attrName>
                                        </p:attrNameLst>
                                      </p:cBhvr>
                                      <p:to>
                                        <p:strVal val="visible"/>
                                      </p:to>
                                    </p:set>
                                    <p:animEffect transition="in" filter="wipe(left)">
                                      <p:cBhvr>
                                        <p:cTn id="20" dur="500"/>
                                        <p:tgtEl>
                                          <p:spTgt spid="11735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73511"/>
                                        </p:tgtEl>
                                        <p:attrNameLst>
                                          <p:attrName>style.visibility</p:attrName>
                                        </p:attrNameLst>
                                      </p:cBhvr>
                                      <p:to>
                                        <p:strVal val="visible"/>
                                      </p:to>
                                    </p:set>
                                    <p:animEffect transition="in" filter="wipe(left)">
                                      <p:cBhvr>
                                        <p:cTn id="25" dur="500"/>
                                        <p:tgtEl>
                                          <p:spTgt spid="1173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509" grpId="0" build="p" bldLvl="2" autoUpdateAnimBg="0"/>
      <p:bldP spid="1173510" grpId="0" animBg="1" autoUpdateAnimBg="0"/>
      <p:bldP spid="1173511"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z="4000" smtClean="0"/>
              <a:t>The WMCC and Investment Decisions</a:t>
            </a:r>
            <a:endParaRPr lang="en-US" altLang="en-US" smtClean="0"/>
          </a:p>
        </p:txBody>
      </p:sp>
      <p:sp>
        <p:nvSpPr>
          <p:cNvPr id="31747" name="Rectangle 3"/>
          <p:cNvSpPr>
            <a:spLocks noGrp="1" noChangeArrowheads="1"/>
          </p:cNvSpPr>
          <p:nvPr>
            <p:ph type="body" idx="1"/>
          </p:nvPr>
        </p:nvSpPr>
        <p:spPr/>
        <p:txBody>
          <a:bodyPr/>
          <a:lstStyle/>
          <a:p>
            <a:r>
              <a:rPr lang="en-US" altLang="en-US" smtClean="0"/>
              <a:t>The Weighted Marginal Cost of Capital (WMCC)</a:t>
            </a:r>
          </a:p>
          <a:p>
            <a:pPr lvl="1"/>
            <a:r>
              <a:rPr lang="en-US" altLang="en-US" smtClean="0"/>
              <a:t>Finding breaking points</a:t>
            </a:r>
            <a:endParaRPr lang="en-US" altLang="en-US" sz="2800" smtClean="0"/>
          </a:p>
          <a:p>
            <a:pPr lvl="2"/>
            <a:r>
              <a:rPr lang="en-US" altLang="en-US" smtClean="0"/>
              <a:t>Assume that in the example we have been using that the firm has $2 million of retained earnings available. When it is exhausted, the firm must issue new (more expensive) equity. Furthermore, the company believes it can raise $1 million of cheap debt after which it will cost 7% (after-tax) to raise additional debt.  </a:t>
            </a:r>
          </a:p>
          <a:p>
            <a:pPr lvl="2"/>
            <a:r>
              <a:rPr lang="en-US" altLang="en-US" smtClean="0"/>
              <a:t>Given this information, the firm can determine its break points as follows:</a:t>
            </a:r>
          </a:p>
          <a:p>
            <a:pPr lvl="2"/>
            <a:endParaRPr lang="en-US" altLang="en-US" sz="2800" smtClean="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5556" name="Text Box 4"/>
          <p:cNvSpPr txBox="1">
            <a:spLocks noChangeArrowheads="1"/>
          </p:cNvSpPr>
          <p:nvPr/>
        </p:nvSpPr>
        <p:spPr bwMode="auto">
          <a:xfrm>
            <a:off x="1644650" y="4838700"/>
            <a:ext cx="6553200" cy="1103313"/>
          </a:xfrm>
          <a:prstGeom prst="rect">
            <a:avLst/>
          </a:prstGeom>
          <a:solidFill>
            <a:srgbClr val="FFF0D1"/>
          </a:solidFill>
          <a:ln w="25400">
            <a:solidFill>
              <a:srgbClr val="000000"/>
            </a:solidFill>
            <a:miter lim="800000"/>
            <a:headEnd type="none" w="sm" len="sm"/>
            <a:tailEnd type="none" w="sm" len="sm"/>
          </a:ln>
        </p:spPr>
        <p:txBody>
          <a:bodyPr>
            <a:spAutoFit/>
          </a:bodyPr>
          <a:lstStyle/>
          <a:p>
            <a:pPr algn="l">
              <a:lnSpc>
                <a:spcPct val="110000"/>
              </a:lnSpc>
              <a:tabLst>
                <a:tab pos="1257300" algn="r"/>
                <a:tab pos="1320800" algn="l"/>
              </a:tabLst>
            </a:pPr>
            <a:r>
              <a:rPr lang="en-US" altLang="en-US"/>
              <a:t>	BP</a:t>
            </a:r>
            <a:r>
              <a:rPr lang="en-US" altLang="en-US" baseline="-25000"/>
              <a:t>equity</a:t>
            </a:r>
            <a:r>
              <a:rPr lang="en-US" altLang="en-US"/>
              <a:t> 	= $2,000,000/.5  = $4,000,000</a:t>
            </a:r>
          </a:p>
          <a:p>
            <a:pPr algn="l">
              <a:lnSpc>
                <a:spcPct val="110000"/>
              </a:lnSpc>
              <a:tabLst>
                <a:tab pos="1257300" algn="r"/>
                <a:tab pos="1320800" algn="l"/>
              </a:tabLst>
            </a:pPr>
            <a:r>
              <a:rPr lang="en-US" altLang="en-US"/>
              <a:t>	BP</a:t>
            </a:r>
            <a:r>
              <a:rPr lang="en-US" altLang="en-US" baseline="-25000"/>
              <a:t>debt</a:t>
            </a:r>
            <a:r>
              <a:rPr lang="en-US" altLang="en-US"/>
              <a:t> 	= $1,000,000/.4 = $2,500,000 </a:t>
            </a:r>
          </a:p>
        </p:txBody>
      </p:sp>
      <p:sp>
        <p:nvSpPr>
          <p:cNvPr id="32771" name="Rectangle 5"/>
          <p:cNvSpPr>
            <a:spLocks noGrp="1" noChangeArrowheads="1"/>
          </p:cNvSpPr>
          <p:nvPr>
            <p:ph type="title"/>
          </p:nvPr>
        </p:nvSpPr>
        <p:spPr/>
        <p:txBody>
          <a:bodyPr/>
          <a:lstStyle/>
          <a:p>
            <a:r>
              <a:rPr lang="en-US" altLang="en-US" sz="4000" smtClean="0"/>
              <a:t>The WMCC and Investment Decisions</a:t>
            </a:r>
            <a:endParaRPr lang="en-US" altLang="en-US" smtClean="0"/>
          </a:p>
        </p:txBody>
      </p:sp>
      <p:sp>
        <p:nvSpPr>
          <p:cNvPr id="1175558" name="Rectangle 6"/>
          <p:cNvSpPr>
            <a:spLocks noGrp="1" noChangeArrowheads="1"/>
          </p:cNvSpPr>
          <p:nvPr>
            <p:ph type="body" idx="1"/>
          </p:nvPr>
        </p:nvSpPr>
        <p:spPr>
          <a:xfrm>
            <a:off x="457200" y="1803400"/>
            <a:ext cx="8382000" cy="4406900"/>
          </a:xfrm>
        </p:spPr>
        <p:txBody>
          <a:bodyPr/>
          <a:lstStyle/>
          <a:p>
            <a:r>
              <a:rPr lang="en-US" altLang="en-US" smtClean="0"/>
              <a:t>The Weighted Marginal Cost of Capital (WMCC)</a:t>
            </a:r>
          </a:p>
          <a:p>
            <a:pPr lvl="1"/>
            <a:r>
              <a:rPr lang="en-US" altLang="en-US" smtClean="0"/>
              <a:t>Finding breaking points</a:t>
            </a:r>
          </a:p>
          <a:p>
            <a:pPr lvl="2"/>
            <a:r>
              <a:rPr lang="en-US" altLang="en-US" smtClean="0"/>
              <a:t>This implies that the firm can fund up to $4 million of new investment before it is forced to issue new equity and $2.5 million of new investment before it is forced to raise more expensive debt.</a:t>
            </a:r>
          </a:p>
          <a:p>
            <a:pPr lvl="2"/>
            <a:r>
              <a:rPr lang="en-US" altLang="en-US" smtClean="0"/>
              <a:t>Given this information, we may calculate the WMCC as follows: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5558">
                                            <p:txEl>
                                              <p:pRg st="0" end="0"/>
                                            </p:txEl>
                                          </p:spTgt>
                                        </p:tgtEl>
                                        <p:attrNameLst>
                                          <p:attrName>style.visibility</p:attrName>
                                        </p:attrNameLst>
                                      </p:cBhvr>
                                      <p:to>
                                        <p:strVal val="visible"/>
                                      </p:to>
                                    </p:set>
                                    <p:animEffect transition="in" filter="wipe(left)">
                                      <p:cBhvr>
                                        <p:cTn id="7" dur="500"/>
                                        <p:tgtEl>
                                          <p:spTgt spid="11755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5558">
                                            <p:txEl>
                                              <p:pRg st="1" end="1"/>
                                            </p:txEl>
                                          </p:spTgt>
                                        </p:tgtEl>
                                        <p:attrNameLst>
                                          <p:attrName>style.visibility</p:attrName>
                                        </p:attrNameLst>
                                      </p:cBhvr>
                                      <p:to>
                                        <p:strVal val="visible"/>
                                      </p:to>
                                    </p:set>
                                    <p:animEffect transition="in" filter="wipe(left)">
                                      <p:cBhvr>
                                        <p:cTn id="12" dur="500"/>
                                        <p:tgtEl>
                                          <p:spTgt spid="1175558">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75558">
                                            <p:txEl>
                                              <p:pRg st="2" end="2"/>
                                            </p:txEl>
                                          </p:spTgt>
                                        </p:tgtEl>
                                        <p:attrNameLst>
                                          <p:attrName>style.visibility</p:attrName>
                                        </p:attrNameLst>
                                      </p:cBhvr>
                                      <p:to>
                                        <p:strVal val="visible"/>
                                      </p:to>
                                    </p:set>
                                    <p:animEffect transition="in" filter="wipe(left)">
                                      <p:cBhvr>
                                        <p:cTn id="15" dur="500"/>
                                        <p:tgtEl>
                                          <p:spTgt spid="1175558">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75558">
                                            <p:txEl>
                                              <p:pRg st="3" end="3"/>
                                            </p:txEl>
                                          </p:spTgt>
                                        </p:tgtEl>
                                        <p:attrNameLst>
                                          <p:attrName>style.visibility</p:attrName>
                                        </p:attrNameLst>
                                      </p:cBhvr>
                                      <p:to>
                                        <p:strVal val="visible"/>
                                      </p:to>
                                    </p:set>
                                    <p:animEffect transition="in" filter="wipe(left)">
                                      <p:cBhvr>
                                        <p:cTn id="18" dur="500"/>
                                        <p:tgtEl>
                                          <p:spTgt spid="117555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75556"/>
                                        </p:tgtEl>
                                        <p:attrNameLst>
                                          <p:attrName>style.visibility</p:attrName>
                                        </p:attrNameLst>
                                      </p:cBhvr>
                                      <p:to>
                                        <p:strVal val="visible"/>
                                      </p:to>
                                    </p:set>
                                    <p:animEffect transition="in" filter="wipe(left)">
                                      <p:cBhvr>
                                        <p:cTn id="23" dur="500"/>
                                        <p:tgtEl>
                                          <p:spTgt spid="1175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5556" grpId="0" animBg="1" autoUpdateAnimBg="0"/>
      <p:bldP spid="1175558"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p:txBody>
          <a:bodyPr/>
          <a:lstStyle/>
          <a:p>
            <a:r>
              <a:rPr lang="en-US" altLang="en-US" sz="4000" smtClean="0"/>
              <a:t>The WMCC and Investment Decisions</a:t>
            </a:r>
          </a:p>
        </p:txBody>
      </p:sp>
      <p:pic>
        <p:nvPicPr>
          <p:cNvPr id="33795" name="Picture 7"/>
          <p:cNvPicPr>
            <a:picLocks noChangeArrowheads="1"/>
          </p:cNvPicPr>
          <p:nvPr/>
        </p:nvPicPr>
        <p:blipFill>
          <a:blip r:embed="rId2"/>
          <a:srcRect/>
          <a:stretch>
            <a:fillRect/>
          </a:stretch>
        </p:blipFill>
        <p:spPr bwMode="auto">
          <a:xfrm>
            <a:off x="1216025" y="1606550"/>
            <a:ext cx="6711950" cy="4832350"/>
          </a:xfrm>
          <a:prstGeom prst="rect">
            <a:avLst/>
          </a:prstGeom>
          <a:noFill/>
          <a:ln w="12700">
            <a:noFill/>
            <a:miter lim="800000"/>
            <a:headEnd/>
            <a:tailEnd/>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z="4000" smtClean="0"/>
              <a:t>The WMCC and Investment Decisions</a:t>
            </a:r>
          </a:p>
        </p:txBody>
      </p:sp>
      <p:pic>
        <p:nvPicPr>
          <p:cNvPr id="34819" name="Picture 32"/>
          <p:cNvPicPr>
            <a:picLocks noChangeArrowheads="1"/>
          </p:cNvPicPr>
          <p:nvPr/>
        </p:nvPicPr>
        <p:blipFill>
          <a:blip r:embed="rId2"/>
          <a:srcRect/>
          <a:stretch>
            <a:fillRect/>
          </a:stretch>
        </p:blipFill>
        <p:spPr bwMode="auto">
          <a:xfrm>
            <a:off x="1162050" y="1665288"/>
            <a:ext cx="6819900" cy="4672012"/>
          </a:xfrm>
          <a:prstGeom prst="rect">
            <a:avLst/>
          </a:prstGeom>
          <a:noFill/>
          <a:ln w="12700">
            <a:noFill/>
            <a:miter lim="800000"/>
            <a:headEnd/>
            <a:tailEnd/>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5"/>
          <p:cNvSpPr>
            <a:spLocks noGrp="1" noChangeArrowheads="1"/>
          </p:cNvSpPr>
          <p:nvPr>
            <p:ph type="title"/>
          </p:nvPr>
        </p:nvSpPr>
        <p:spPr/>
        <p:txBody>
          <a:bodyPr/>
          <a:lstStyle/>
          <a:p>
            <a:r>
              <a:rPr lang="en-US" altLang="en-US" sz="4000" smtClean="0"/>
              <a:t>The WMCC and Investment Decisions</a:t>
            </a:r>
          </a:p>
        </p:txBody>
      </p:sp>
      <p:sp>
        <p:nvSpPr>
          <p:cNvPr id="1179654" name="Rectangle 6"/>
          <p:cNvSpPr>
            <a:spLocks noGrp="1" noChangeArrowheads="1"/>
          </p:cNvSpPr>
          <p:nvPr>
            <p:ph type="body" idx="1"/>
          </p:nvPr>
        </p:nvSpPr>
        <p:spPr>
          <a:xfrm>
            <a:off x="457200" y="1803400"/>
            <a:ext cx="8229600" cy="1422400"/>
          </a:xfrm>
        </p:spPr>
        <p:txBody>
          <a:bodyPr/>
          <a:lstStyle/>
          <a:p>
            <a:r>
              <a:rPr lang="en-US" altLang="en-US" smtClean="0"/>
              <a:t>Investment Opportunities Schedule (IOS)</a:t>
            </a:r>
          </a:p>
          <a:p>
            <a:pPr lvl="1"/>
            <a:r>
              <a:rPr lang="en-US" altLang="en-US" smtClean="0"/>
              <a:t>Now assume the firm has the following investment opportunities available:</a:t>
            </a:r>
          </a:p>
        </p:txBody>
      </p:sp>
      <p:sp>
        <p:nvSpPr>
          <p:cNvPr id="1179656" name="Rectangle 8"/>
          <p:cNvSpPr>
            <a:spLocks noChangeArrowheads="1"/>
          </p:cNvSpPr>
          <p:nvPr/>
        </p:nvSpPr>
        <p:spPr bwMode="auto">
          <a:xfrm>
            <a:off x="457200" y="5384800"/>
            <a:ext cx="8229600" cy="965200"/>
          </a:xfrm>
          <a:prstGeom prst="rect">
            <a:avLst/>
          </a:prstGeom>
          <a:noFill/>
          <a:ln w="9525">
            <a:noFill/>
            <a:miter lim="800000"/>
            <a:headEnd/>
            <a:tailEnd/>
          </a:ln>
        </p:spPr>
        <p:txBody>
          <a:bodyPr/>
          <a:lstStyle/>
          <a:p>
            <a:pPr marL="742950" lvl="1" indent="-285750" algn="l">
              <a:lnSpc>
                <a:spcPct val="100000"/>
              </a:lnSpc>
              <a:spcBef>
                <a:spcPct val="40000"/>
              </a:spcBef>
              <a:buClr>
                <a:schemeClr val="tx1"/>
              </a:buClr>
              <a:buFont typeface="Wingdings" charset="2"/>
              <a:buChar char="w"/>
            </a:pPr>
            <a:r>
              <a:rPr lang="en-US" altLang="en-US"/>
              <a:t>Combining the WMCC with the IOS yields </a:t>
            </a:r>
            <a:br>
              <a:rPr lang="en-US" altLang="en-US"/>
            </a:br>
            <a:r>
              <a:rPr lang="en-US" altLang="en-US"/>
              <a:t>the following:</a:t>
            </a:r>
            <a:endParaRPr lang="en-US" altLang="en-US" sz="2800"/>
          </a:p>
        </p:txBody>
      </p:sp>
      <p:pic>
        <p:nvPicPr>
          <p:cNvPr id="1179657" name="Picture 9" descr="Snapshot 001                                                   0000003FCordelia                       B55AE754:"/>
          <p:cNvPicPr>
            <a:picLocks noChangeAspect="1" noChangeArrowheads="1"/>
          </p:cNvPicPr>
          <p:nvPr/>
        </p:nvPicPr>
        <p:blipFill>
          <a:blip r:embed="rId2"/>
          <a:srcRect/>
          <a:stretch>
            <a:fillRect/>
          </a:stretch>
        </p:blipFill>
        <p:spPr bwMode="auto">
          <a:xfrm>
            <a:off x="2066925" y="3209925"/>
            <a:ext cx="5010150" cy="20621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9654">
                                            <p:txEl>
                                              <p:pRg st="0" end="0"/>
                                            </p:txEl>
                                          </p:spTgt>
                                        </p:tgtEl>
                                        <p:attrNameLst>
                                          <p:attrName>style.visibility</p:attrName>
                                        </p:attrNameLst>
                                      </p:cBhvr>
                                      <p:to>
                                        <p:strVal val="visible"/>
                                      </p:to>
                                    </p:set>
                                    <p:animEffect transition="in" filter="wipe(left)">
                                      <p:cBhvr>
                                        <p:cTn id="7" dur="500"/>
                                        <p:tgtEl>
                                          <p:spTgt spid="11796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9654">
                                            <p:txEl>
                                              <p:pRg st="1" end="1"/>
                                            </p:txEl>
                                          </p:spTgt>
                                        </p:tgtEl>
                                        <p:attrNameLst>
                                          <p:attrName>style.visibility</p:attrName>
                                        </p:attrNameLst>
                                      </p:cBhvr>
                                      <p:to>
                                        <p:strVal val="visible"/>
                                      </p:to>
                                    </p:set>
                                    <p:animEffect transition="in" filter="wipe(left)">
                                      <p:cBhvr>
                                        <p:cTn id="12" dur="500"/>
                                        <p:tgtEl>
                                          <p:spTgt spid="11796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79657"/>
                                        </p:tgtEl>
                                        <p:attrNameLst>
                                          <p:attrName>style.visibility</p:attrName>
                                        </p:attrNameLst>
                                      </p:cBhvr>
                                      <p:to>
                                        <p:strVal val="visible"/>
                                      </p:to>
                                    </p:set>
                                    <p:animEffect transition="in" filter="wipe(left)">
                                      <p:cBhvr>
                                        <p:cTn id="17" dur="500"/>
                                        <p:tgtEl>
                                          <p:spTgt spid="11796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79656"/>
                                        </p:tgtEl>
                                        <p:attrNameLst>
                                          <p:attrName>style.visibility</p:attrName>
                                        </p:attrNameLst>
                                      </p:cBhvr>
                                      <p:to>
                                        <p:strVal val="visible"/>
                                      </p:to>
                                    </p:set>
                                    <p:animEffect transition="in" filter="wipe(left)">
                                      <p:cBhvr>
                                        <p:cTn id="22" dur="500"/>
                                        <p:tgtEl>
                                          <p:spTgt spid="1179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9654" grpId="0" build="p" bldLvl="2" autoUpdateAnimBg="0"/>
      <p:bldP spid="117965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z="4000" smtClean="0"/>
              <a:t>The WMCC and Investment Decisions</a:t>
            </a:r>
          </a:p>
        </p:txBody>
      </p:sp>
      <p:pic>
        <p:nvPicPr>
          <p:cNvPr id="36867" name="Picture 74"/>
          <p:cNvPicPr>
            <a:picLocks noChangeArrowheads="1"/>
          </p:cNvPicPr>
          <p:nvPr/>
        </p:nvPicPr>
        <p:blipFill>
          <a:blip r:embed="rId2"/>
          <a:srcRect/>
          <a:stretch>
            <a:fillRect/>
          </a:stretch>
        </p:blipFill>
        <p:spPr bwMode="auto">
          <a:xfrm>
            <a:off x="946150" y="1638300"/>
            <a:ext cx="7250113" cy="4838700"/>
          </a:xfrm>
          <a:prstGeom prst="rect">
            <a:avLst/>
          </a:prstGeom>
          <a:noFill/>
          <a:ln w="12700">
            <a:noFill/>
            <a:miter lim="800000"/>
            <a:headEnd/>
            <a:tailEnd/>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title"/>
          </p:nvPr>
        </p:nvSpPr>
        <p:spPr/>
        <p:txBody>
          <a:bodyPr/>
          <a:lstStyle/>
          <a:p>
            <a:r>
              <a:rPr lang="en-US" altLang="en-US" smtClean="0"/>
              <a:t>Using Microsoft</a:t>
            </a:r>
            <a:r>
              <a:rPr lang="en-US" altLang="en-US" baseline="30000" smtClean="0"/>
              <a:t>®</a:t>
            </a:r>
            <a:r>
              <a:rPr lang="en-US" altLang="en-US" smtClean="0"/>
              <a:t> Excel</a:t>
            </a:r>
          </a:p>
        </p:txBody>
      </p:sp>
      <p:sp>
        <p:nvSpPr>
          <p:cNvPr id="37891" name="Rectangle 8"/>
          <p:cNvSpPr>
            <a:spLocks noGrp="1" noChangeArrowheads="1"/>
          </p:cNvSpPr>
          <p:nvPr>
            <p:ph type="body" idx="1"/>
          </p:nvPr>
        </p:nvSpPr>
        <p:spPr/>
        <p:txBody>
          <a:bodyPr/>
          <a:lstStyle/>
          <a:p>
            <a:r>
              <a:rPr lang="en-US" altLang="en-US" sz="2400" smtClean="0"/>
              <a:t>The Microsoft</a:t>
            </a:r>
            <a:r>
              <a:rPr lang="en-US" altLang="en-US" sz="2400" baseline="30000" smtClean="0"/>
              <a:t>®</a:t>
            </a:r>
            <a:r>
              <a:rPr lang="en-US" altLang="en-US" sz="2400" smtClean="0"/>
              <a:t> Excel Spreadsheets used </a:t>
            </a:r>
            <a:br>
              <a:rPr lang="en-US" altLang="en-US" sz="2400" smtClean="0"/>
            </a:br>
            <a:r>
              <a:rPr lang="en-US" altLang="en-US" sz="2400" smtClean="0"/>
              <a:t>in the this presentation can be downloaded </a:t>
            </a:r>
            <a:br>
              <a:rPr lang="en-US" altLang="en-US" sz="2400" smtClean="0"/>
            </a:br>
            <a:r>
              <a:rPr lang="en-US" altLang="en-US" sz="2400" smtClean="0"/>
              <a:t>from the </a:t>
            </a:r>
            <a:r>
              <a:rPr lang="en-US" altLang="en-US" sz="2400" i="1" smtClean="0"/>
              <a:t>Introduction to Finance</a:t>
            </a:r>
            <a:r>
              <a:rPr lang="en-US" altLang="en-US" sz="2400" smtClean="0"/>
              <a:t> companion </a:t>
            </a:r>
            <a:br>
              <a:rPr lang="en-US" altLang="en-US" sz="2400" smtClean="0"/>
            </a:br>
            <a:r>
              <a:rPr lang="en-US" altLang="en-US" sz="2400" smtClean="0"/>
              <a:t>web site: </a:t>
            </a:r>
            <a:r>
              <a:rPr lang="en-US" altLang="en-US" sz="2400" smtClean="0">
                <a:solidFill>
                  <a:srgbClr val="BD0048"/>
                </a:solidFill>
              </a:rPr>
              <a:t>http://www.awl.com/gitman_madura</a:t>
            </a:r>
            <a:endParaRPr lang="en-US" altLang="en-US" smtClean="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1752600"/>
            <a:ext cx="9144000" cy="5105400"/>
          </a:xfrm>
          <a:prstGeom prst="rect">
            <a:avLst/>
          </a:prstGeom>
          <a:gradFill rotWithShape="0">
            <a:gsLst>
              <a:gs pos="0">
                <a:srgbClr val="F3EFBB"/>
              </a:gs>
              <a:gs pos="100000">
                <a:srgbClr val="E3DA64"/>
              </a:gs>
            </a:gsLst>
            <a:lin ang="0" scaled="1"/>
          </a:gradFill>
          <a:ln w="9525">
            <a:noFill/>
            <a:miter lim="800000"/>
            <a:headEnd/>
            <a:tailEnd/>
          </a:ln>
        </p:spPr>
        <p:txBody>
          <a:bodyPr wrap="none" anchor="ctr"/>
          <a:lstStyle/>
          <a:p>
            <a:pPr>
              <a:lnSpc>
                <a:spcPct val="100000"/>
              </a:lnSpc>
              <a:spcBef>
                <a:spcPct val="0"/>
              </a:spcBef>
            </a:pPr>
            <a:endParaRPr lang="en-US" altLang="en-US"/>
          </a:p>
        </p:txBody>
      </p:sp>
      <p:sp>
        <p:nvSpPr>
          <p:cNvPr id="38915" name="Rectangle 3"/>
          <p:cNvSpPr>
            <a:spLocks noChangeArrowheads="1"/>
          </p:cNvSpPr>
          <p:nvPr/>
        </p:nvSpPr>
        <p:spPr bwMode="auto">
          <a:xfrm>
            <a:off x="2286000" y="0"/>
            <a:ext cx="6858000" cy="1752600"/>
          </a:xfrm>
          <a:prstGeom prst="rect">
            <a:avLst/>
          </a:prstGeom>
          <a:solidFill>
            <a:srgbClr val="A694BA"/>
          </a:solidFill>
          <a:ln w="9525">
            <a:solidFill>
              <a:schemeClr val="tx1"/>
            </a:solidFill>
            <a:miter lim="800000"/>
            <a:headEnd/>
            <a:tailEnd/>
          </a:ln>
        </p:spPr>
        <p:txBody>
          <a:bodyPr wrap="none" anchor="ctr"/>
          <a:lstStyle/>
          <a:p>
            <a:endParaRPr lang="en-US"/>
          </a:p>
        </p:txBody>
      </p:sp>
      <p:sp>
        <p:nvSpPr>
          <p:cNvPr id="38916" name="Rectangle 4"/>
          <p:cNvSpPr>
            <a:spLocks noChangeArrowheads="1"/>
          </p:cNvSpPr>
          <p:nvPr/>
        </p:nvSpPr>
        <p:spPr bwMode="auto">
          <a:xfrm>
            <a:off x="0" y="0"/>
            <a:ext cx="2741613" cy="1752600"/>
          </a:xfrm>
          <a:prstGeom prst="rect">
            <a:avLst/>
          </a:prstGeom>
          <a:solidFill>
            <a:schemeClr val="tx1"/>
          </a:solidFill>
          <a:ln w="9525">
            <a:solidFill>
              <a:schemeClr val="tx1"/>
            </a:solidFill>
            <a:miter lim="800000"/>
            <a:headEnd/>
            <a:tailEnd/>
          </a:ln>
        </p:spPr>
        <p:txBody>
          <a:bodyPr wrap="none" anchor="ctr"/>
          <a:lstStyle/>
          <a:p>
            <a:pPr>
              <a:lnSpc>
                <a:spcPct val="100000"/>
              </a:lnSpc>
              <a:spcBef>
                <a:spcPct val="0"/>
              </a:spcBef>
            </a:pPr>
            <a:r>
              <a:rPr lang="en-US" altLang="en-US" sz="2800">
                <a:solidFill>
                  <a:srgbClr val="A694BA"/>
                </a:solidFill>
              </a:rPr>
              <a:t>Chapter</a:t>
            </a:r>
          </a:p>
          <a:p>
            <a:pPr>
              <a:lnSpc>
                <a:spcPct val="100000"/>
              </a:lnSpc>
              <a:spcBef>
                <a:spcPct val="0"/>
              </a:spcBef>
            </a:pPr>
            <a:r>
              <a:rPr lang="en-US" altLang="en-US" sz="6000">
                <a:solidFill>
                  <a:schemeClr val="bg1"/>
                </a:solidFill>
              </a:rPr>
              <a:t>12</a:t>
            </a:r>
            <a:endParaRPr lang="en-US" altLang="en-US">
              <a:solidFill>
                <a:srgbClr val="A694BA"/>
              </a:solidFill>
            </a:endParaRPr>
          </a:p>
        </p:txBody>
      </p:sp>
      <p:sp>
        <p:nvSpPr>
          <p:cNvPr id="38917" name="Line 5"/>
          <p:cNvSpPr>
            <a:spLocks noChangeShapeType="1"/>
          </p:cNvSpPr>
          <p:nvPr/>
        </p:nvSpPr>
        <p:spPr bwMode="auto">
          <a:xfrm>
            <a:off x="0" y="1752600"/>
            <a:ext cx="9144000" cy="0"/>
          </a:xfrm>
          <a:prstGeom prst="line">
            <a:avLst/>
          </a:prstGeom>
          <a:noFill/>
          <a:ln w="76200">
            <a:solidFill>
              <a:srgbClr val="AAD554"/>
            </a:solidFill>
            <a:round/>
            <a:headEnd/>
            <a:tailEnd/>
          </a:ln>
        </p:spPr>
        <p:txBody>
          <a:bodyPr wrap="none" anchor="ctr"/>
          <a:lstStyle/>
          <a:p>
            <a:endParaRPr lang="en-US"/>
          </a:p>
        </p:txBody>
      </p:sp>
      <p:sp>
        <p:nvSpPr>
          <p:cNvPr id="38918" name="Text Box 6"/>
          <p:cNvSpPr txBox="1">
            <a:spLocks noChangeArrowheads="1"/>
          </p:cNvSpPr>
          <p:nvPr/>
        </p:nvSpPr>
        <p:spPr bwMode="auto">
          <a:xfrm>
            <a:off x="425450" y="2371725"/>
            <a:ext cx="4714875" cy="762000"/>
          </a:xfrm>
          <a:prstGeom prst="rect">
            <a:avLst/>
          </a:prstGeom>
          <a:noFill/>
          <a:ln w="9525">
            <a:noFill/>
            <a:miter lim="800000"/>
            <a:headEnd/>
            <a:tailEnd/>
          </a:ln>
        </p:spPr>
        <p:txBody>
          <a:bodyPr>
            <a:spAutoFit/>
          </a:bodyPr>
          <a:lstStyle/>
          <a:p>
            <a:pPr algn="l">
              <a:lnSpc>
                <a:spcPct val="100000"/>
              </a:lnSpc>
            </a:pPr>
            <a:r>
              <a:rPr lang="en-US" altLang="en-US" sz="4400"/>
              <a:t>End of Chapter</a:t>
            </a:r>
          </a:p>
        </p:txBody>
      </p:sp>
      <p:grpSp>
        <p:nvGrpSpPr>
          <p:cNvPr id="2" name="Group 7"/>
          <p:cNvGrpSpPr>
            <a:grpSpLocks/>
          </p:cNvGrpSpPr>
          <p:nvPr/>
        </p:nvGrpSpPr>
        <p:grpSpPr bwMode="auto">
          <a:xfrm>
            <a:off x="3644900" y="174625"/>
            <a:ext cx="5284788" cy="1320800"/>
            <a:chOff x="2296" y="134"/>
            <a:chExt cx="3329" cy="832"/>
          </a:xfrm>
        </p:grpSpPr>
        <p:sp>
          <p:nvSpPr>
            <p:cNvPr id="38921" name="Rectangle 8"/>
            <p:cNvSpPr>
              <a:spLocks noChangeArrowheads="1"/>
            </p:cNvSpPr>
            <p:nvPr/>
          </p:nvSpPr>
          <p:spPr bwMode="auto">
            <a:xfrm>
              <a:off x="3225" y="494"/>
              <a:ext cx="2400" cy="472"/>
            </a:xfrm>
            <a:prstGeom prst="rect">
              <a:avLst/>
            </a:prstGeom>
            <a:noFill/>
            <a:ln w="12700">
              <a:noFill/>
              <a:miter lim="800000"/>
              <a:headEnd type="none" w="sm" len="sm"/>
              <a:tailEnd type="none" w="sm" len="sm"/>
            </a:ln>
          </p:spPr>
          <p:txBody>
            <a:bodyPr wrap="none">
              <a:spAutoFit/>
            </a:bodyPr>
            <a:lstStyle/>
            <a:p>
              <a:pPr algn="r">
                <a:lnSpc>
                  <a:spcPct val="90000"/>
                </a:lnSpc>
                <a:spcBef>
                  <a:spcPct val="0"/>
                </a:spcBef>
              </a:pPr>
              <a:r>
                <a:rPr lang="en-US" altLang="en-US" b="1">
                  <a:solidFill>
                    <a:srgbClr val="C5BAD2"/>
                  </a:solidFill>
                </a:rPr>
                <a:t>	</a:t>
              </a:r>
              <a:r>
                <a:rPr lang="en-US" altLang="en-US">
                  <a:solidFill>
                    <a:srgbClr val="C5BAD2"/>
                  </a:solidFill>
                </a:rPr>
                <a:t>Lawrence J. Gitman</a:t>
              </a:r>
            </a:p>
            <a:p>
              <a:pPr algn="r">
                <a:lnSpc>
                  <a:spcPct val="90000"/>
                </a:lnSpc>
                <a:spcBef>
                  <a:spcPct val="0"/>
                </a:spcBef>
              </a:pPr>
              <a:r>
                <a:rPr lang="en-US" altLang="en-US">
                  <a:solidFill>
                    <a:srgbClr val="C5BAD2"/>
                  </a:solidFill>
                </a:rPr>
                <a:t>	Jeff Madura</a:t>
              </a:r>
            </a:p>
          </p:txBody>
        </p:sp>
        <p:sp>
          <p:nvSpPr>
            <p:cNvPr id="38922" name="Rectangle 9"/>
            <p:cNvSpPr>
              <a:spLocks noChangeArrowheads="1"/>
            </p:cNvSpPr>
            <p:nvPr/>
          </p:nvSpPr>
          <p:spPr bwMode="auto">
            <a:xfrm>
              <a:off x="2296" y="134"/>
              <a:ext cx="3316" cy="404"/>
            </a:xfrm>
            <a:prstGeom prst="rect">
              <a:avLst/>
            </a:prstGeom>
            <a:noFill/>
            <a:ln w="12700">
              <a:noFill/>
              <a:miter lim="800000"/>
              <a:headEnd type="none" w="sm" len="sm"/>
              <a:tailEnd type="none" w="sm" len="sm"/>
            </a:ln>
          </p:spPr>
          <p:txBody>
            <a:bodyPr wrap="none">
              <a:spAutoFit/>
            </a:bodyPr>
            <a:lstStyle/>
            <a:p>
              <a:pPr algn="l">
                <a:lnSpc>
                  <a:spcPct val="100000"/>
                </a:lnSpc>
                <a:spcBef>
                  <a:spcPct val="0"/>
                </a:spcBef>
              </a:pPr>
              <a:r>
                <a:rPr lang="en-US" altLang="en-US" sz="3600" b="1" i="1">
                  <a:solidFill>
                    <a:srgbClr val="C5BAD2"/>
                  </a:solidFill>
                </a:rPr>
                <a:t>Introduction to Finance</a:t>
              </a:r>
            </a:p>
          </p:txBody>
        </p:sp>
      </p:grpSp>
      <p:pic>
        <p:nvPicPr>
          <p:cNvPr id="38920" name="Picture 10"/>
          <p:cNvPicPr>
            <a:picLocks noChangeArrowheads="1"/>
          </p:cNvPicPr>
          <p:nvPr/>
        </p:nvPicPr>
        <p:blipFill>
          <a:blip r:embed="rId2"/>
          <a:srcRect/>
          <a:stretch>
            <a:fillRect/>
          </a:stretch>
        </p:blipFill>
        <p:spPr bwMode="auto">
          <a:xfrm>
            <a:off x="5121275" y="1790700"/>
            <a:ext cx="4022725" cy="4648200"/>
          </a:xfrm>
          <a:prstGeom prst="rect">
            <a:avLst/>
          </a:prstGeom>
          <a:noFill/>
          <a:ln w="12700">
            <a:noFill/>
            <a:miter lim="800000"/>
            <a:headEnd/>
            <a:tailEnd/>
          </a:ln>
        </p:spPr>
      </p:pic>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Grp="1" noChangeArrowheads="1"/>
          </p:cNvSpPr>
          <p:nvPr>
            <p:ph type="body" idx="1"/>
          </p:nvPr>
        </p:nvSpPr>
        <p:spPr/>
        <p:txBody>
          <a:bodyPr/>
          <a:lstStyle/>
          <a:p>
            <a:pPr indent="12700">
              <a:buFont typeface="Wingdings" charset="2"/>
              <a:buNone/>
            </a:pPr>
            <a:r>
              <a:rPr lang="en-US" altLang="en-US" sz="2400" smtClean="0"/>
              <a:t>Understand the basic cost of capital concept and the specific sources of capital it includes. </a:t>
            </a:r>
          </a:p>
          <a:p>
            <a:pPr indent="12700">
              <a:buFont typeface="Wingdings" charset="2"/>
              <a:buNone/>
            </a:pPr>
            <a:r>
              <a:rPr lang="en-US" altLang="en-US" sz="2400" smtClean="0"/>
              <a:t>Determine the cost of long-term debt and the cost </a:t>
            </a:r>
            <a:br>
              <a:rPr lang="en-US" altLang="en-US" sz="2400" smtClean="0"/>
            </a:br>
            <a:r>
              <a:rPr lang="en-US" altLang="en-US" sz="2400" smtClean="0"/>
              <a:t>of preferred stock.</a:t>
            </a:r>
          </a:p>
          <a:p>
            <a:pPr indent="12700">
              <a:buFont typeface="Wingdings" charset="2"/>
              <a:buNone/>
            </a:pPr>
            <a:r>
              <a:rPr lang="en-US" altLang="en-US" sz="2400" smtClean="0"/>
              <a:t>Calculate the cost of common stock equity and convert </a:t>
            </a:r>
            <a:br>
              <a:rPr lang="en-US" altLang="en-US" sz="2400" smtClean="0"/>
            </a:br>
            <a:r>
              <a:rPr lang="en-US" altLang="en-US" sz="2400" smtClean="0"/>
              <a:t>it into the cost of retained earnings and the cost of new issues of common stock.</a:t>
            </a:r>
          </a:p>
        </p:txBody>
      </p:sp>
      <p:pic>
        <p:nvPicPr>
          <p:cNvPr id="3075" name="Picture 3"/>
          <p:cNvPicPr>
            <a:picLocks noChangeArrowheads="1"/>
          </p:cNvPicPr>
          <p:nvPr/>
        </p:nvPicPr>
        <p:blipFill>
          <a:blip r:embed="rId2"/>
          <a:srcRect/>
          <a:stretch>
            <a:fillRect/>
          </a:stretch>
        </p:blipFill>
        <p:spPr bwMode="auto">
          <a:xfrm>
            <a:off x="517525" y="1924050"/>
            <a:ext cx="241300" cy="231775"/>
          </a:xfrm>
          <a:prstGeom prst="rect">
            <a:avLst/>
          </a:prstGeom>
          <a:noFill/>
          <a:ln w="12700">
            <a:noFill/>
            <a:miter lim="800000"/>
            <a:headEnd/>
            <a:tailEnd/>
          </a:ln>
        </p:spPr>
      </p:pic>
      <p:pic>
        <p:nvPicPr>
          <p:cNvPr id="3076" name="Picture 4"/>
          <p:cNvPicPr>
            <a:picLocks noChangeArrowheads="1"/>
          </p:cNvPicPr>
          <p:nvPr/>
        </p:nvPicPr>
        <p:blipFill>
          <a:blip r:embed="rId3"/>
          <a:srcRect/>
          <a:stretch>
            <a:fillRect/>
          </a:stretch>
        </p:blipFill>
        <p:spPr bwMode="auto">
          <a:xfrm>
            <a:off x="533400" y="2794000"/>
            <a:ext cx="244475" cy="231775"/>
          </a:xfrm>
          <a:prstGeom prst="rect">
            <a:avLst/>
          </a:prstGeom>
          <a:noFill/>
          <a:ln w="12700">
            <a:noFill/>
            <a:miter lim="800000"/>
            <a:headEnd/>
            <a:tailEnd/>
          </a:ln>
        </p:spPr>
      </p:pic>
      <p:pic>
        <p:nvPicPr>
          <p:cNvPr id="3077" name="Picture 5"/>
          <p:cNvPicPr>
            <a:picLocks noChangeArrowheads="1"/>
          </p:cNvPicPr>
          <p:nvPr/>
        </p:nvPicPr>
        <p:blipFill>
          <a:blip r:embed="rId4"/>
          <a:srcRect/>
          <a:stretch>
            <a:fillRect/>
          </a:stretch>
        </p:blipFill>
        <p:spPr bwMode="auto">
          <a:xfrm>
            <a:off x="517525" y="3663950"/>
            <a:ext cx="247650" cy="238125"/>
          </a:xfrm>
          <a:prstGeom prst="rect">
            <a:avLst/>
          </a:prstGeom>
          <a:noFill/>
          <a:ln w="12700">
            <a:noFill/>
            <a:miter lim="800000"/>
            <a:headEnd/>
            <a:tailEnd/>
          </a:ln>
        </p:spPr>
      </p:pic>
      <p:sp>
        <p:nvSpPr>
          <p:cNvPr id="3078" name="Rectangle 8"/>
          <p:cNvSpPr>
            <a:spLocks noGrp="1" noChangeArrowheads="1"/>
          </p:cNvSpPr>
          <p:nvPr>
            <p:ph type="title"/>
          </p:nvPr>
        </p:nvSpPr>
        <p:spPr/>
        <p:txBody>
          <a:bodyPr/>
          <a:lstStyle/>
          <a:p>
            <a:r>
              <a:rPr lang="en-US" altLang="en-US" smtClean="0"/>
              <a:t>Learning Goals</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5715000"/>
          </a:xfrm>
        </p:spPr>
        <p:txBody>
          <a:bodyPr>
            <a:normAutofit/>
          </a:body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SEKIAN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40</a:t>
            </a:fld>
            <a:endParaRPr lang="en-US"/>
          </a:p>
        </p:txBody>
      </p:sp>
    </p:spTree>
    <p:extLst>
      <p:ext uri="{BB962C8B-B14F-4D97-AF65-F5344CB8AC3E}">
        <p14:creationId xmlns:p14="http://schemas.microsoft.com/office/powerpoint/2010/main" val="3858992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body" idx="1"/>
          </p:nvPr>
        </p:nvSpPr>
        <p:spPr/>
        <p:txBody>
          <a:bodyPr/>
          <a:lstStyle/>
          <a:p>
            <a:pPr indent="0">
              <a:buFont typeface="Wingdings" charset="2"/>
              <a:buNone/>
            </a:pPr>
            <a:r>
              <a:rPr lang="en-US" altLang="en-US" sz="2400" smtClean="0"/>
              <a:t>Find the weighted average cost of capital (WACC).</a:t>
            </a:r>
          </a:p>
          <a:p>
            <a:pPr indent="0">
              <a:buFont typeface="Wingdings" charset="2"/>
              <a:buNone/>
            </a:pPr>
            <a:r>
              <a:rPr lang="en-US" altLang="en-US" sz="2400" smtClean="0"/>
              <a:t>Describe the procedures used to determine break points and the weighted marginal cost of capital (WMCC).</a:t>
            </a:r>
          </a:p>
          <a:p>
            <a:pPr indent="0">
              <a:buFont typeface="Wingdings" charset="2"/>
              <a:buNone/>
            </a:pPr>
            <a:r>
              <a:rPr lang="en-US" altLang="en-US" sz="2400" smtClean="0"/>
              <a:t>Explain how the weighted marginal cost of capital can </a:t>
            </a:r>
            <a:br>
              <a:rPr lang="en-US" altLang="en-US" sz="2400" smtClean="0"/>
            </a:br>
            <a:r>
              <a:rPr lang="en-US" altLang="en-US" sz="2400" smtClean="0"/>
              <a:t>be used with the investment opportunities schedule </a:t>
            </a:r>
            <a:br>
              <a:rPr lang="en-US" altLang="en-US" sz="2400" smtClean="0"/>
            </a:br>
            <a:r>
              <a:rPr lang="en-US" altLang="en-US" sz="2400" smtClean="0"/>
              <a:t>to make the firm’s financing/investment decisions.</a:t>
            </a:r>
          </a:p>
        </p:txBody>
      </p:sp>
      <p:pic>
        <p:nvPicPr>
          <p:cNvPr id="4099" name="Picture 4"/>
          <p:cNvPicPr>
            <a:picLocks noChangeArrowheads="1"/>
          </p:cNvPicPr>
          <p:nvPr/>
        </p:nvPicPr>
        <p:blipFill>
          <a:blip r:embed="rId2"/>
          <a:srcRect/>
          <a:stretch>
            <a:fillRect/>
          </a:stretch>
        </p:blipFill>
        <p:spPr bwMode="auto">
          <a:xfrm>
            <a:off x="536575" y="2438400"/>
            <a:ext cx="241300" cy="238125"/>
          </a:xfrm>
          <a:prstGeom prst="rect">
            <a:avLst/>
          </a:prstGeom>
          <a:noFill/>
          <a:ln w="12700">
            <a:noFill/>
            <a:miter lim="800000"/>
            <a:headEnd/>
            <a:tailEnd/>
          </a:ln>
        </p:spPr>
      </p:pic>
      <p:pic>
        <p:nvPicPr>
          <p:cNvPr id="4100" name="Picture 5"/>
          <p:cNvPicPr>
            <a:picLocks noChangeArrowheads="1"/>
          </p:cNvPicPr>
          <p:nvPr/>
        </p:nvPicPr>
        <p:blipFill>
          <a:blip r:embed="rId3"/>
          <a:srcRect/>
          <a:stretch>
            <a:fillRect/>
          </a:stretch>
        </p:blipFill>
        <p:spPr bwMode="auto">
          <a:xfrm>
            <a:off x="525463" y="3308350"/>
            <a:ext cx="238125" cy="241300"/>
          </a:xfrm>
          <a:prstGeom prst="rect">
            <a:avLst/>
          </a:prstGeom>
          <a:noFill/>
          <a:ln w="12700">
            <a:noFill/>
            <a:miter lim="800000"/>
            <a:headEnd/>
            <a:tailEnd/>
          </a:ln>
        </p:spPr>
      </p:pic>
      <p:pic>
        <p:nvPicPr>
          <p:cNvPr id="4101" name="Picture 6"/>
          <p:cNvPicPr>
            <a:picLocks noChangeArrowheads="1"/>
          </p:cNvPicPr>
          <p:nvPr/>
        </p:nvPicPr>
        <p:blipFill>
          <a:blip r:embed="rId4"/>
          <a:srcRect/>
          <a:stretch>
            <a:fillRect/>
          </a:stretch>
        </p:blipFill>
        <p:spPr bwMode="auto">
          <a:xfrm>
            <a:off x="520700" y="1912938"/>
            <a:ext cx="241300" cy="234950"/>
          </a:xfrm>
          <a:prstGeom prst="rect">
            <a:avLst/>
          </a:prstGeom>
          <a:noFill/>
          <a:ln w="12700">
            <a:noFill/>
            <a:miter lim="800000"/>
            <a:headEnd/>
            <a:tailEnd/>
          </a:ln>
        </p:spPr>
      </p:pic>
      <p:sp>
        <p:nvSpPr>
          <p:cNvPr id="4102" name="Rectangle 7"/>
          <p:cNvSpPr>
            <a:spLocks noGrp="1" noChangeArrowheads="1"/>
          </p:cNvSpPr>
          <p:nvPr>
            <p:ph type="title"/>
          </p:nvPr>
        </p:nvSpPr>
        <p:spPr/>
        <p:txBody>
          <a:bodyPr/>
          <a:lstStyle/>
          <a:p>
            <a:r>
              <a:rPr lang="en-US" altLang="en-US" smtClean="0"/>
              <a:t>Learning Goals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11"/>
          <p:cNvSpPr>
            <a:spLocks noGrp="1" noChangeArrowheads="1"/>
          </p:cNvSpPr>
          <p:nvPr>
            <p:ph type="title"/>
          </p:nvPr>
        </p:nvSpPr>
        <p:spPr/>
        <p:txBody>
          <a:bodyPr>
            <a:normAutofit fontScale="90000"/>
          </a:bodyPr>
          <a:lstStyle/>
          <a:p>
            <a:r>
              <a:rPr lang="en-US" altLang="en-US" sz="4000" smtClean="0"/>
              <a:t>An Overview </a:t>
            </a:r>
            <a:br>
              <a:rPr lang="en-US" altLang="en-US" sz="4000" smtClean="0"/>
            </a:br>
            <a:r>
              <a:rPr lang="en-US" altLang="en-US" sz="4000" smtClean="0"/>
              <a:t>of the Cost of Capital</a:t>
            </a:r>
          </a:p>
        </p:txBody>
      </p:sp>
      <p:sp>
        <p:nvSpPr>
          <p:cNvPr id="1123340" name="Rectangle 12"/>
          <p:cNvSpPr>
            <a:spLocks noGrp="1" noChangeArrowheads="1"/>
          </p:cNvSpPr>
          <p:nvPr>
            <p:ph type="body" idx="1"/>
          </p:nvPr>
        </p:nvSpPr>
        <p:spPr/>
        <p:txBody>
          <a:bodyPr/>
          <a:lstStyle/>
          <a:p>
            <a:r>
              <a:rPr lang="en-US" altLang="en-US" sz="2400" smtClean="0"/>
              <a:t>The </a:t>
            </a:r>
            <a:r>
              <a:rPr lang="en-US" altLang="en-US" sz="2400" smtClean="0">
                <a:solidFill>
                  <a:srgbClr val="0089CA"/>
                </a:solidFill>
              </a:rPr>
              <a:t>cost of capital</a:t>
            </a:r>
            <a:r>
              <a:rPr lang="en-US" altLang="en-US" sz="2400" smtClean="0"/>
              <a:t> is an important financial concept </a:t>
            </a:r>
            <a:br>
              <a:rPr lang="en-US" altLang="en-US" sz="2400" smtClean="0"/>
            </a:br>
            <a:r>
              <a:rPr lang="en-US" altLang="en-US" sz="2400" smtClean="0"/>
              <a:t>that links the firm’s long-term investment decisions </a:t>
            </a:r>
            <a:br>
              <a:rPr lang="en-US" altLang="en-US" sz="2400" smtClean="0"/>
            </a:br>
            <a:r>
              <a:rPr lang="en-US" altLang="en-US" sz="2400" smtClean="0"/>
              <a:t>with the wealth of the owners.</a:t>
            </a:r>
          </a:p>
          <a:p>
            <a:r>
              <a:rPr lang="en-US" altLang="en-US" sz="2400" smtClean="0"/>
              <a:t>It is a “magic number” that is used to decide whether </a:t>
            </a:r>
            <a:br>
              <a:rPr lang="en-US" altLang="en-US" sz="2400" smtClean="0"/>
            </a:br>
            <a:r>
              <a:rPr lang="en-US" altLang="en-US" sz="2400" smtClean="0"/>
              <a:t>a proposed corporate investment will increase </a:t>
            </a:r>
            <a:br>
              <a:rPr lang="en-US" altLang="en-US" sz="2400" smtClean="0"/>
            </a:br>
            <a:r>
              <a:rPr lang="en-US" altLang="en-US" sz="2400" smtClean="0"/>
              <a:t>or decrease the firm’s stock price.</a:t>
            </a:r>
          </a:p>
          <a:p>
            <a:r>
              <a:rPr lang="en-US" altLang="en-US" sz="2400" smtClean="0"/>
              <a:t>The cost of capital is the rate of return that a firm must earn on its project investments to maintain the market value of its stock.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3340">
                                            <p:txEl>
                                              <p:pRg st="0" end="0"/>
                                            </p:txEl>
                                          </p:spTgt>
                                        </p:tgtEl>
                                        <p:attrNameLst>
                                          <p:attrName>style.visibility</p:attrName>
                                        </p:attrNameLst>
                                      </p:cBhvr>
                                      <p:to>
                                        <p:strVal val="visible"/>
                                      </p:to>
                                    </p:set>
                                    <p:animEffect transition="in" filter="wipe(left)">
                                      <p:cBhvr>
                                        <p:cTn id="7" dur="500"/>
                                        <p:tgtEl>
                                          <p:spTgt spid="1123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3340">
                                            <p:txEl>
                                              <p:pRg st="1" end="1"/>
                                            </p:txEl>
                                          </p:spTgt>
                                        </p:tgtEl>
                                        <p:attrNameLst>
                                          <p:attrName>style.visibility</p:attrName>
                                        </p:attrNameLst>
                                      </p:cBhvr>
                                      <p:to>
                                        <p:strVal val="visible"/>
                                      </p:to>
                                    </p:set>
                                    <p:animEffect transition="in" filter="wipe(left)">
                                      <p:cBhvr>
                                        <p:cTn id="12" dur="500"/>
                                        <p:tgtEl>
                                          <p:spTgt spid="11233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3340">
                                            <p:txEl>
                                              <p:pRg st="2" end="2"/>
                                            </p:txEl>
                                          </p:spTgt>
                                        </p:tgtEl>
                                        <p:attrNameLst>
                                          <p:attrName>style.visibility</p:attrName>
                                        </p:attrNameLst>
                                      </p:cBhvr>
                                      <p:to>
                                        <p:strVal val="visible"/>
                                      </p:to>
                                    </p:set>
                                    <p:animEffect transition="in" filter="wipe(left)">
                                      <p:cBhvr>
                                        <p:cTn id="17" dur="500"/>
                                        <p:tgtEl>
                                          <p:spTgt spid="11233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3340"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1"/>
          <p:cNvSpPr>
            <a:spLocks noGrp="1" noChangeArrowheads="1"/>
          </p:cNvSpPr>
          <p:nvPr>
            <p:ph type="title"/>
          </p:nvPr>
        </p:nvSpPr>
        <p:spPr/>
        <p:txBody>
          <a:bodyPr/>
          <a:lstStyle/>
          <a:p>
            <a:r>
              <a:rPr lang="en-US" altLang="en-US" smtClean="0"/>
              <a:t>The Firm’s Capital Structure</a:t>
            </a:r>
          </a:p>
        </p:txBody>
      </p:sp>
      <p:pic>
        <p:nvPicPr>
          <p:cNvPr id="6147" name="Picture 15"/>
          <p:cNvPicPr>
            <a:picLocks noChangeArrowheads="1"/>
          </p:cNvPicPr>
          <p:nvPr/>
        </p:nvPicPr>
        <p:blipFill>
          <a:blip r:embed="rId3"/>
          <a:srcRect/>
          <a:stretch>
            <a:fillRect/>
          </a:stretch>
        </p:blipFill>
        <p:spPr bwMode="auto">
          <a:xfrm>
            <a:off x="1220788" y="1676400"/>
            <a:ext cx="6702425" cy="4540250"/>
          </a:xfrm>
          <a:prstGeom prst="rect">
            <a:avLst/>
          </a:prstGeom>
          <a:noFill/>
          <a:ln w="12700">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p:cNvSpPr>
            <a:spLocks noGrp="1" noChangeArrowheads="1"/>
          </p:cNvSpPr>
          <p:nvPr>
            <p:ph type="title"/>
          </p:nvPr>
        </p:nvSpPr>
        <p:spPr/>
        <p:txBody>
          <a:bodyPr/>
          <a:lstStyle/>
          <a:p>
            <a:r>
              <a:rPr lang="en-US" altLang="en-US" smtClean="0"/>
              <a:t>The Basic Concept</a:t>
            </a:r>
          </a:p>
        </p:txBody>
      </p:sp>
      <p:sp>
        <p:nvSpPr>
          <p:cNvPr id="7171" name="Rectangle 10"/>
          <p:cNvSpPr>
            <a:spLocks noGrp="1" noChangeArrowheads="1"/>
          </p:cNvSpPr>
          <p:nvPr>
            <p:ph type="body" idx="1"/>
          </p:nvPr>
        </p:nvSpPr>
        <p:spPr/>
        <p:txBody>
          <a:bodyPr>
            <a:normAutofit fontScale="92500" lnSpcReduction="20000"/>
          </a:bodyPr>
          <a:lstStyle/>
          <a:p>
            <a:pPr>
              <a:spcBef>
                <a:spcPct val="35000"/>
              </a:spcBef>
            </a:pPr>
            <a:r>
              <a:rPr lang="en-US" altLang="en-US" smtClean="0"/>
              <a:t>Why do we need to determine a company’s overall “weighted average cost of capital”?</a:t>
            </a:r>
          </a:p>
          <a:p>
            <a:pPr lvl="1">
              <a:spcBef>
                <a:spcPct val="35000"/>
              </a:spcBef>
            </a:pPr>
            <a:r>
              <a:rPr lang="en-US" altLang="en-US" smtClean="0"/>
              <a:t>Assume that ABC company has the following investment opportunity:</a:t>
            </a:r>
          </a:p>
          <a:p>
            <a:pPr lvl="2">
              <a:spcBef>
                <a:spcPct val="35000"/>
              </a:spcBef>
            </a:pPr>
            <a:r>
              <a:rPr lang="en-US" altLang="en-US" smtClean="0"/>
              <a:t>Initial Investment = $100,000</a:t>
            </a:r>
          </a:p>
          <a:p>
            <a:pPr lvl="2">
              <a:spcBef>
                <a:spcPct val="35000"/>
              </a:spcBef>
            </a:pPr>
            <a:r>
              <a:rPr lang="en-US" altLang="en-US" smtClean="0"/>
              <a:t>Useful Life = 20 years</a:t>
            </a:r>
          </a:p>
          <a:p>
            <a:pPr lvl="2">
              <a:spcBef>
                <a:spcPct val="35000"/>
              </a:spcBef>
            </a:pPr>
            <a:r>
              <a:rPr lang="en-US" altLang="en-US" smtClean="0"/>
              <a:t>IRR = 7%</a:t>
            </a:r>
          </a:p>
          <a:p>
            <a:pPr lvl="2">
              <a:spcBef>
                <a:spcPct val="35000"/>
              </a:spcBef>
            </a:pPr>
            <a:r>
              <a:rPr lang="en-US" altLang="en-US" smtClean="0"/>
              <a:t>Least cost source of financing, Debt = 6%</a:t>
            </a:r>
          </a:p>
          <a:p>
            <a:pPr lvl="1">
              <a:spcBef>
                <a:spcPct val="35000"/>
              </a:spcBef>
            </a:pPr>
            <a:r>
              <a:rPr lang="en-US" altLang="en-US" smtClean="0"/>
              <a:t>Given the above information, a firm’s financial </a:t>
            </a:r>
            <a:br>
              <a:rPr lang="en-US" altLang="en-US" smtClean="0"/>
            </a:br>
            <a:r>
              <a:rPr lang="en-US" altLang="en-US" smtClean="0"/>
              <a:t>manger would be inclined to accept and undertake the investment.</a:t>
            </a:r>
          </a:p>
          <a:p>
            <a:endParaRPr lang="en-US" altLang="en-US" smtClean="0"/>
          </a:p>
          <a:p>
            <a:endParaRPr lang="en-US" altLang="en-US" smtClean="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r>
              <a:rPr lang="en-US" altLang="en-US" smtClean="0"/>
              <a:t>The Basic Concept</a:t>
            </a:r>
          </a:p>
        </p:txBody>
      </p:sp>
      <p:sp>
        <p:nvSpPr>
          <p:cNvPr id="8195" name="Rectangle 5"/>
          <p:cNvSpPr>
            <a:spLocks noGrp="1" noChangeArrowheads="1"/>
          </p:cNvSpPr>
          <p:nvPr>
            <p:ph type="body" idx="1"/>
          </p:nvPr>
        </p:nvSpPr>
        <p:spPr/>
        <p:txBody>
          <a:bodyPr/>
          <a:lstStyle/>
          <a:p>
            <a:pPr>
              <a:spcBef>
                <a:spcPct val="35000"/>
              </a:spcBef>
            </a:pPr>
            <a:r>
              <a:rPr lang="en-US" altLang="en-US" smtClean="0"/>
              <a:t>Why do we need to determine a company’s overall “weighted average cost of capital?”</a:t>
            </a:r>
          </a:p>
          <a:p>
            <a:pPr lvl="1">
              <a:spcBef>
                <a:spcPct val="35000"/>
              </a:spcBef>
            </a:pPr>
            <a:r>
              <a:rPr lang="en-US" altLang="en-US" smtClean="0"/>
              <a:t>Imagine now that only one week later, the firm has another available investment opportunity</a:t>
            </a:r>
          </a:p>
          <a:p>
            <a:pPr lvl="2">
              <a:spcBef>
                <a:spcPct val="35000"/>
              </a:spcBef>
            </a:pPr>
            <a:r>
              <a:rPr lang="en-US" altLang="en-US" smtClean="0"/>
              <a:t>Initial investment = $100,000</a:t>
            </a:r>
          </a:p>
          <a:p>
            <a:pPr lvl="2">
              <a:spcBef>
                <a:spcPct val="35000"/>
              </a:spcBef>
            </a:pPr>
            <a:r>
              <a:rPr lang="en-US" altLang="en-US" smtClean="0"/>
              <a:t>Useful life = 20 years</a:t>
            </a:r>
          </a:p>
          <a:p>
            <a:pPr lvl="2">
              <a:spcBef>
                <a:spcPct val="35000"/>
              </a:spcBef>
            </a:pPr>
            <a:r>
              <a:rPr lang="en-US" altLang="en-US" smtClean="0"/>
              <a:t>IRR = 12%</a:t>
            </a:r>
          </a:p>
          <a:p>
            <a:pPr lvl="2">
              <a:spcBef>
                <a:spcPct val="35000"/>
              </a:spcBef>
            </a:pPr>
            <a:r>
              <a:rPr lang="en-US" altLang="en-US" smtClean="0"/>
              <a:t>Least cost source of financing, Equity = 14%</a:t>
            </a:r>
          </a:p>
          <a:p>
            <a:pPr lvl="1">
              <a:spcBef>
                <a:spcPct val="35000"/>
              </a:spcBef>
            </a:pPr>
            <a:r>
              <a:rPr lang="en-US" altLang="en-US" smtClean="0"/>
              <a:t>Given the above information, the firm would reject </a:t>
            </a:r>
            <a:br>
              <a:rPr lang="en-US" altLang="en-US" smtClean="0"/>
            </a:br>
            <a:r>
              <a:rPr lang="en-US" altLang="en-US" smtClean="0"/>
              <a:t>this second, yet clearly more desirable investment opportunity.</a:t>
            </a:r>
          </a:p>
          <a:p>
            <a:endParaRPr lang="en-US" altLang="en-US" smtClean="0"/>
          </a:p>
          <a:p>
            <a:endParaRPr lang="en-US" altLang="en-US" smtClean="0"/>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1689</Words>
  <Application>Microsoft Office PowerPoint</Application>
  <PresentationFormat>On-screen Show (4:3)</PresentationFormat>
  <Paragraphs>203</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STRUKTUR MODAL</vt:lpstr>
      <vt:lpstr>KEMAMPUAN AKHIR YANG DIHARAPKAN</vt:lpstr>
      <vt:lpstr>PowerPoint Presentation</vt:lpstr>
      <vt:lpstr>Learning Goals</vt:lpstr>
      <vt:lpstr>Learning Goals</vt:lpstr>
      <vt:lpstr>An Overview  of the Cost of Capital</vt:lpstr>
      <vt:lpstr>The Firm’s Capital Structure</vt:lpstr>
      <vt:lpstr>The Basic Concept</vt:lpstr>
      <vt:lpstr>The Basic Concept</vt:lpstr>
      <vt:lpstr>The Basic Concept</vt:lpstr>
      <vt:lpstr>Some Basic Assumptions</vt:lpstr>
      <vt:lpstr>The Cost of Specific Sources  of Capital</vt:lpstr>
      <vt:lpstr>The Cost of Specific Sources  of Capital</vt:lpstr>
      <vt:lpstr>The Cost of Specific Sources  of Capital</vt:lpstr>
      <vt:lpstr>The Cost of Specific Sources  of Capital</vt:lpstr>
      <vt:lpstr>The Cost of Specific Sources  of Capital</vt:lpstr>
      <vt:lpstr>The Cost of Specific Sources  of Capital</vt:lpstr>
      <vt:lpstr>The Cost of Specific Sources  of Capital</vt:lpstr>
      <vt:lpstr>The Cost of Specific Sources  of Capital</vt:lpstr>
      <vt:lpstr>The Cost of Specific Sources  of Capital</vt:lpstr>
      <vt:lpstr>The Cost of Specific Sources  of Capital</vt:lpstr>
      <vt:lpstr>The Cost of Specific Sources  of Capital</vt:lpstr>
      <vt:lpstr>The Cost of Specific Sources  of Capital</vt:lpstr>
      <vt:lpstr>The Cost of Specific Sources  of Capital</vt:lpstr>
      <vt:lpstr>The Cost of Specific Sources  of Capital</vt:lpstr>
      <vt:lpstr>The Weighted Average Cost  of Capital</vt:lpstr>
      <vt:lpstr>The Weighted Average Cost  of Capital</vt:lpstr>
      <vt:lpstr>The Weighted Average Cost  of Capital</vt:lpstr>
      <vt:lpstr>The Weighted Average Cost  of Capital</vt:lpstr>
      <vt:lpstr>The WMCC and Investment Decisions</vt:lpstr>
      <vt:lpstr>The WMCC and Investment Decisions</vt:lpstr>
      <vt:lpstr>The WMCC and Investment Decisions</vt:lpstr>
      <vt:lpstr>The WMCC and Investment Decisions</vt:lpstr>
      <vt:lpstr>The WMCC and Investment Decisions</vt:lpstr>
      <vt:lpstr>The WMCC and Investment Decisions</vt:lpstr>
      <vt:lpstr>The WMCC and Investment Decisions</vt:lpstr>
      <vt:lpstr>The WMCC and Investment Decisions</vt:lpstr>
      <vt:lpstr>Using Microsoft® Excel</vt:lpstr>
      <vt:lpstr>PowerPoint Presentation</vt:lpstr>
      <vt:lpstr>SEKIAN DAN 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root</cp:lastModifiedBy>
  <cp:revision>20</cp:revision>
  <dcterms:created xsi:type="dcterms:W3CDTF">2017-09-09T11:34:57Z</dcterms:created>
  <dcterms:modified xsi:type="dcterms:W3CDTF">2017-09-19T23:06:31Z</dcterms:modified>
</cp:coreProperties>
</file>