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handoutMasterIdLst>
    <p:handoutMasterId r:id="rId54"/>
  </p:handoutMasterIdLst>
  <p:sldIdLst>
    <p:sldId id="376" r:id="rId2"/>
    <p:sldId id="431" r:id="rId3"/>
    <p:sldId id="377" r:id="rId4"/>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432" r:id="rId18"/>
    <p:sldId id="397" r:id="rId19"/>
    <p:sldId id="428" r:id="rId20"/>
    <p:sldId id="398" r:id="rId21"/>
    <p:sldId id="399" r:id="rId22"/>
    <p:sldId id="433" r:id="rId23"/>
    <p:sldId id="400"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429" r:id="rId42"/>
    <p:sldId id="418" r:id="rId43"/>
    <p:sldId id="419" r:id="rId44"/>
    <p:sldId id="420" r:id="rId45"/>
    <p:sldId id="421" r:id="rId46"/>
    <p:sldId id="430" r:id="rId47"/>
    <p:sldId id="422" r:id="rId48"/>
    <p:sldId id="423" r:id="rId49"/>
    <p:sldId id="424" r:id="rId50"/>
    <p:sldId id="425" r:id="rId51"/>
    <p:sldId id="42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50" d="100"/>
          <a:sy n="50" d="100"/>
        </p:scale>
        <p:origin x="-2592" y="-606"/>
      </p:cViewPr>
      <p:guideLst>
        <p:guide orient="horz" pos="2160"/>
        <p:guide pos="2880"/>
      </p:guideLst>
    </p:cSldViewPr>
  </p:slideViewPr>
  <p:notesTextViewPr>
    <p:cViewPr>
      <p:scale>
        <a:sx n="1" d="1"/>
        <a:sy n="1" d="1"/>
      </p:scale>
      <p:origin x="0" y="0"/>
    </p:cViewPr>
  </p:notesTextViewPr>
  <p:sorterViewPr>
    <p:cViewPr>
      <p:scale>
        <a:sx n="100" d="100"/>
        <a:sy n="100" d="100"/>
      </p:scale>
      <p:origin x="0" y="109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2E6588-E581-4D8E-9DFB-0B7DC585CED2}" type="datetimeFigureOut">
              <a:rPr lang="en-US" smtClean="0"/>
              <a:t>5/19/2018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77E77-0AAE-47DC-A30C-1E38811736A4}" type="slidenum">
              <a:rPr lang="en-US" smtClean="0"/>
              <a:t>‹#›</a:t>
            </a:fld>
            <a:endParaRPr lang="en-US"/>
          </a:p>
        </p:txBody>
      </p:sp>
    </p:spTree>
    <p:extLst>
      <p:ext uri="{BB962C8B-B14F-4D97-AF65-F5344CB8AC3E}">
        <p14:creationId xmlns:p14="http://schemas.microsoft.com/office/powerpoint/2010/main" val="2468539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4582A-9F52-4A38-877F-F0B4601B8E20}" type="datetimeFigureOut">
              <a:rPr lang="en-US" smtClean="0"/>
              <a:t>5/19/2018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A066D-53FF-4080-A939-6F0E48146D99}" type="slidenum">
              <a:rPr lang="en-US" smtClean="0"/>
              <a:t>‹#›</a:t>
            </a:fld>
            <a:endParaRPr lang="en-US"/>
          </a:p>
        </p:txBody>
      </p:sp>
    </p:spTree>
    <p:extLst>
      <p:ext uri="{BB962C8B-B14F-4D97-AF65-F5344CB8AC3E}">
        <p14:creationId xmlns:p14="http://schemas.microsoft.com/office/powerpoint/2010/main" val="4051731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 name="Slide Number Placeholder 2"/>
          <p:cNvSpPr>
            <a:spLocks noGrp="1"/>
          </p:cNvSpPr>
          <p:nvPr>
            <p:ph type="sldNum" sz="quarter" idx="11"/>
          </p:nvPr>
        </p:nvSpPr>
        <p:spPr/>
        <p:txBody>
          <a:bodyPr/>
          <a:lstStyle/>
          <a:p>
            <a:fld id="{5B2A066D-53FF-4080-A939-6F0E48146D99}"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9057" lvl="1" indent="-280406">
              <a:spcBef>
                <a:spcPct val="0"/>
              </a:spcBef>
            </a:pPr>
            <a:r>
              <a:rPr lang="en-US" altLang="en-US" smtClean="0">
                <a:latin typeface="Times New Roman" pitchFamily="18" charset="0"/>
              </a:rPr>
              <a:t>Ask students to provide real-life examples of these effects, for example: Interactivity—using a chat window to interact with technical support at a merchant</a:t>
            </a:r>
            <a:r>
              <a:rPr lang="ja-JP" altLang="en-US" smtClean="0">
                <a:latin typeface="Times New Roman" pitchFamily="18" charset="0"/>
              </a:rPr>
              <a:t>’</a:t>
            </a:r>
            <a:r>
              <a:rPr lang="en-US" altLang="ja-JP" smtClean="0">
                <a:latin typeface="Times New Roman" pitchFamily="18" charset="0"/>
              </a:rPr>
              <a:t>s Web site.</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9057" lvl="1" indent="-280406">
              <a:spcBef>
                <a:spcPct val="0"/>
              </a:spcBef>
            </a:pPr>
            <a:r>
              <a:rPr lang="en-US" altLang="en-US" smtClean="0">
                <a:latin typeface="Times New Roman" pitchFamily="18" charset="0"/>
              </a:rPr>
              <a:t>Ask students to provide real-life examples of these effects, for example: Information density—being able to find hundreds of prices for the same product online from different merchants.</a:t>
            </a:r>
            <a:endParaRPr lang="en-US" altLang="ja-JP"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9057" lvl="1" indent="-280406">
              <a:spcBef>
                <a:spcPct val="0"/>
              </a:spcBef>
            </a:pPr>
            <a:r>
              <a:rPr lang="en-US" altLang="en-US" smtClean="0">
                <a:latin typeface="Times New Roman" pitchFamily="18" charset="0"/>
              </a:rPr>
              <a:t>Ask students to provide real-life examples of these effects, for example: Personalization—Web site that adjusts to your preferences, such as Amazon.</a:t>
            </a:r>
            <a:endParaRPr lang="en-US" altLang="ja-JP" smtClean="0">
              <a:latin typeface="Times New Roman" pitchFamily="18" charset="0"/>
            </a:endParaRPr>
          </a:p>
          <a:p>
            <a:pPr marL="729057" lvl="1" indent="-280406">
              <a:spcBef>
                <a:spcPct val="0"/>
              </a:spcBef>
            </a:pPr>
            <a:endParaRPr lang="en-US" altLang="ja-JP"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9057" lvl="1" indent="-280406">
              <a:spcBef>
                <a:spcPct val="0"/>
              </a:spcBef>
            </a:pPr>
            <a:r>
              <a:rPr lang="en-US" altLang="en-US" smtClean="0">
                <a:latin typeface="Times New Roman" pitchFamily="18" charset="0"/>
              </a:rPr>
              <a:t>Ask students to provide real-life examples of these effects, for example: Social technology—uploading videos to YouTube.</a:t>
            </a:r>
          </a:p>
        </p:txBody>
      </p:sp>
      <p:sp>
        <p:nvSpPr>
          <p:cNvPr id="3" name="Slide Number Placeholder 2"/>
          <p:cNvSpPr>
            <a:spLocks noGrp="1"/>
          </p:cNvSpPr>
          <p:nvPr>
            <p:ph type="sldNum" sz="quarter" idx="11"/>
          </p:nvPr>
        </p:nvSpPr>
        <p:spPr/>
        <p:txBody>
          <a:bodyPr/>
          <a:lstStyle/>
          <a:p>
            <a:fld id="{5B2A066D-53FF-4080-A939-6F0E48146D99}"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slide introduces digital markets and discusses the effects of digital markets on the ways companies conduct business. Ask students to define the terms listed here, and also to explain how each of these effects (lowered information asymmetry, etc.) are created by digital markets. Go through each of the three types of costs involved in any marketplace. Students may not be familiar with these words, but they will be familiar with the phenomenon. For instance, all students will recognize that it takes time and money to go to a mall to find a shirt (this is search cost). The same shirt can be bought on the Web today with minimal search costs.   </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Information asymmetry: when one party in a transaction has more information that is important for the transaction than the other party.</a:t>
            </a:r>
          </a:p>
          <a:p>
            <a:r>
              <a:rPr lang="en-US" altLang="en-US" smtClean="0">
                <a:latin typeface="Times New Roman" pitchFamily="18" charset="0"/>
              </a:rPr>
              <a:t>Search costs: the effort to find suitable products.</a:t>
            </a:r>
          </a:p>
          <a:p>
            <a:r>
              <a:rPr lang="en-US" altLang="en-US" smtClean="0">
                <a:latin typeface="Times New Roman" pitchFamily="18" charset="0"/>
              </a:rPr>
              <a:t>Transaction costs: the cost of participating in a market.</a:t>
            </a:r>
          </a:p>
          <a:p>
            <a:r>
              <a:rPr lang="en-US" altLang="en-US" smtClean="0">
                <a:latin typeface="Times New Roman" pitchFamily="18" charset="0"/>
              </a:rPr>
              <a:t>Menu costs: merchants</a:t>
            </a:r>
            <a:r>
              <a:rPr lang="ja-JP" altLang="en-US" smtClean="0">
                <a:latin typeface="Times New Roman" pitchFamily="18" charset="0"/>
              </a:rPr>
              <a:t>’</a:t>
            </a:r>
            <a:r>
              <a:rPr lang="en-US" altLang="ja-JP" smtClean="0">
                <a:latin typeface="Times New Roman" pitchFamily="18" charset="0"/>
              </a:rPr>
              <a:t> costs of changing prices.</a:t>
            </a:r>
          </a:p>
          <a:p>
            <a:r>
              <a:rPr lang="en-US" altLang="en-US" smtClean="0">
                <a:latin typeface="Times New Roman" pitchFamily="18" charset="0"/>
              </a:rPr>
              <a:t>Price discrimination: selling the same goods, or nearly the same goods, to different targeted groups at different prices.</a:t>
            </a:r>
          </a:p>
          <a:p>
            <a:r>
              <a:rPr lang="en-US" altLang="en-US" smtClean="0">
                <a:latin typeface="Times New Roman" pitchFamily="18" charset="0"/>
              </a:rPr>
              <a:t>Dynamic pricing: the price of a product varies depending on the demand characteristics of the customer or the supply situation of the seller.</a:t>
            </a:r>
          </a:p>
          <a:p>
            <a:r>
              <a:rPr lang="en-US" altLang="en-US" smtClean="0">
                <a:latin typeface="Times New Roman" pitchFamily="18" charset="0"/>
              </a:rPr>
              <a:t>Disintermediation: the removal of organizations or business process layers responsible for intermediary steps in a value chain.</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graphic illustrates how disintermediation reduces prices to consumers. It also allows manufacturers to earn more profit for the product by eliminating the middle man. Are middle men really necessary? You should ask students who they think is a </a:t>
            </a:r>
            <a:r>
              <a:rPr lang="ja-JP" altLang="en-US" smtClean="0">
                <a:latin typeface="Times New Roman" pitchFamily="18" charset="0"/>
              </a:rPr>
              <a:t>“</a:t>
            </a:r>
            <a:r>
              <a:rPr lang="en-US" altLang="ja-JP" smtClean="0">
                <a:latin typeface="Times New Roman" pitchFamily="18" charset="0"/>
              </a:rPr>
              <a:t>middle man.</a:t>
            </a:r>
            <a:r>
              <a:rPr lang="ja-JP" altLang="en-US" smtClean="0">
                <a:latin typeface="Times New Roman" pitchFamily="18" charset="0"/>
              </a:rPr>
              <a:t>”</a:t>
            </a:r>
            <a:r>
              <a:rPr lang="en-US" altLang="ja-JP" smtClean="0">
                <a:latin typeface="Times New Roman" pitchFamily="18" charset="0"/>
              </a:rPr>
              <a:t>  Walmart is, for instance, a distributor and retailer. Do they provide an important function? Why can</a:t>
            </a:r>
            <a:r>
              <a:rPr lang="ja-JP" altLang="en-US" smtClean="0">
                <a:latin typeface="Times New Roman" pitchFamily="18" charset="0"/>
              </a:rPr>
              <a:t>’</a:t>
            </a:r>
            <a:r>
              <a:rPr lang="en-US" altLang="ja-JP" smtClean="0">
                <a:latin typeface="Times New Roman" pitchFamily="18" charset="0"/>
              </a:rPr>
              <a:t>t manufacturers just ignore Walmart and sell directly to the customer? Even though market disintermediation sounds like a good thing because costs and prices go down, for the most part manufacturers kept their distribution partners and channels. Walmart is still needed by manufacturers such as P&amp;G to sell soap.  </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slide continues the discussion of key concepts in e-commerce, looking at digital goods and how these compare with traditional goods.</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Ask students how their purchases of digital goods have changed over the past five years. Are digital goods equal in value to their traditional counterparts? What benefits and drawbacks do they have?  Music for instance used to be a physical product (record or CD) not a digital product or digital service. </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 name="Slide Number Placeholder 2"/>
          <p:cNvSpPr>
            <a:spLocks noGrp="1"/>
          </p:cNvSpPr>
          <p:nvPr>
            <p:ph type="sldNum" sz="quarter" idx="11"/>
          </p:nvPr>
        </p:nvSpPr>
        <p:spPr/>
        <p:txBody>
          <a:bodyPr/>
          <a:lstStyle/>
          <a:p>
            <a:fld id="{5B2A066D-53FF-4080-A939-6F0E48146D99}"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slide introduces the types of e-commerce. B2C, B2B, and C2C e-commerce are categorized according to the nature of the participants. M-commerce is a category based on the nature of the connection to the Internet. Ask students to provide examples of the different types of e-commerce listed here. Most students will find it hard to come up with a B2B example. One place you can visit on the Web is grainger.com, one of the largest B2B marketplaces in the United States. Another is mcmaster.com, and also elemica.com (chemical industry).  </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slide continues the discussion of new Internet business models. Ask students to give examples of these business models. For each model, ask students about their experience, or ask for examples for each model. Ask how these business models create revenue. For instance:</a:t>
            </a:r>
          </a:p>
          <a:p>
            <a:pPr eaLnBrk="1" hangingPunct="1"/>
            <a:r>
              <a:rPr lang="en-US" altLang="en-US" smtClean="0">
                <a:latin typeface="Times New Roman" pitchFamily="18" charset="0"/>
              </a:rPr>
              <a:t>Content provider</a:t>
            </a:r>
            <a:r>
              <a:rPr lang="en-US" altLang="en-US" smtClean="0">
                <a:latin typeface="Times New Roman" pitchFamily="18" charset="0"/>
                <a:cs typeface="Times New Roman" pitchFamily="18" charset="0"/>
              </a:rPr>
              <a:t>—r</a:t>
            </a:r>
            <a:r>
              <a:rPr lang="en-US" altLang="en-US" smtClean="0">
                <a:latin typeface="Times New Roman" pitchFamily="18" charset="0"/>
              </a:rPr>
              <a:t>evenue: access fees, advertising</a:t>
            </a:r>
          </a:p>
          <a:p>
            <a:pPr eaLnBrk="1" hangingPunct="1"/>
            <a:r>
              <a:rPr lang="en-US" altLang="en-US" smtClean="0">
                <a:latin typeface="Times New Roman" pitchFamily="18" charset="0"/>
              </a:rPr>
              <a:t>Portal</a:t>
            </a:r>
            <a:r>
              <a:rPr lang="en-US" altLang="en-US" smtClean="0">
                <a:latin typeface="Times New Roman" pitchFamily="18" charset="0"/>
                <a:cs typeface="Times New Roman" pitchFamily="18" charset="0"/>
              </a:rPr>
              <a:t>—</a:t>
            </a:r>
            <a:r>
              <a:rPr lang="en-US" altLang="en-US" smtClean="0">
                <a:latin typeface="Times New Roman" pitchFamily="18" charset="0"/>
              </a:rPr>
              <a:t>revenue: advertising</a:t>
            </a:r>
          </a:p>
          <a:p>
            <a:pPr eaLnBrk="1" hangingPunct="1"/>
            <a:r>
              <a:rPr lang="en-US" altLang="en-US" smtClean="0">
                <a:latin typeface="Times New Roman" pitchFamily="18" charset="0"/>
              </a:rPr>
              <a:t>Service provider</a:t>
            </a:r>
            <a:r>
              <a:rPr lang="en-US" altLang="en-US" smtClean="0">
                <a:latin typeface="Times New Roman" pitchFamily="18" charset="0"/>
                <a:cs typeface="Times New Roman" pitchFamily="18" charset="0"/>
              </a:rPr>
              <a:t>—</a:t>
            </a:r>
            <a:r>
              <a:rPr lang="en-US" altLang="en-US" smtClean="0">
                <a:latin typeface="Times New Roman" pitchFamily="18" charset="0"/>
              </a:rPr>
              <a:t>revenue: subscription fees, advertising</a:t>
            </a:r>
          </a:p>
          <a:p>
            <a:pPr eaLnBrk="1" hangingPunct="1"/>
            <a:r>
              <a:rPr lang="en-US" altLang="en-US" smtClean="0">
                <a:latin typeface="Times New Roman" pitchFamily="18" charset="0"/>
              </a:rPr>
              <a:t>Community provider (could be Facebook)—revenue: sales of virtual goods, display ads</a:t>
            </a:r>
          </a:p>
          <a:p>
            <a:pPr eaLnBrk="1" hangingPunct="1"/>
            <a:endParaRPr lang="en-US" altLang="en-US" smtClean="0">
              <a:latin typeface="Times New Roman" pitchFamily="18" charset="0"/>
            </a:endParaRP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 name="Slide Number Placeholder 2"/>
          <p:cNvSpPr>
            <a:spLocks noGrp="1"/>
          </p:cNvSpPr>
          <p:nvPr>
            <p:ph type="sldNum" sz="quarter" idx="11"/>
          </p:nvPr>
        </p:nvSpPr>
        <p:spPr/>
        <p:txBody>
          <a:bodyPr/>
          <a:lstStyle/>
          <a:p>
            <a:fld id="{5B2A066D-53FF-4080-A939-6F0E48146D99}"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Each of these companies has extraordinary strengths, and some weaknesses. Walmart’s annual revenues in 2011 are more than $400 billion—more than all of consumer e-commerce of all types combined! It also owns more than 100 million square feet of retail space in the United States. Amazon has no retail outlets but is the largest Internet retailer and has a very strong online brand. eBay also has a strong brand, but a somewhat confused business model as it moves from an auction site to an online fixed price sell site.  </a:t>
            </a:r>
          </a:p>
        </p:txBody>
      </p:sp>
      <p:sp>
        <p:nvSpPr>
          <p:cNvPr id="3" name="Slide Number Placeholder 2"/>
          <p:cNvSpPr>
            <a:spLocks noGrp="1"/>
          </p:cNvSpPr>
          <p:nvPr>
            <p:ph type="sldNum" sz="quarter" idx="11"/>
          </p:nvPr>
        </p:nvSpPr>
        <p:spPr/>
        <p:txBody>
          <a:bodyPr/>
          <a:lstStyle/>
          <a:p>
            <a:fld id="{5B2A066D-53FF-4080-A939-6F0E48146D99}" type="slidenum">
              <a:rPr lang="en-US" smtClean="0"/>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slide and the next several slides discuss new business models that are enabled by the Internet and e-commerce. Although many of the new business models are pure-play, some, especially in the retail industry, are clicks-and-mortar.</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Some of the new models take advantage of the Internet</a:t>
            </a:r>
            <a:r>
              <a:rPr lang="ja-JP" altLang="en-US" smtClean="0">
                <a:latin typeface="Times New Roman" pitchFamily="18" charset="0"/>
              </a:rPr>
              <a:t>’</a:t>
            </a:r>
            <a:r>
              <a:rPr lang="en-US" altLang="ja-JP" smtClean="0">
                <a:latin typeface="Times New Roman" pitchFamily="18" charset="0"/>
              </a:rPr>
              <a:t>s communication capabilities, such as the social networking sites. Ask students what other sites take advantage of the Internet</a:t>
            </a:r>
            <a:r>
              <a:rPr lang="ja-JP" altLang="en-US" smtClean="0">
                <a:latin typeface="Times New Roman" pitchFamily="18" charset="0"/>
              </a:rPr>
              <a:t>’</a:t>
            </a:r>
            <a:r>
              <a:rPr lang="en-US" altLang="ja-JP" smtClean="0">
                <a:latin typeface="Times New Roman" pitchFamily="18" charset="0"/>
              </a:rPr>
              <a:t>s communication abilities.</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Ask students to differentiate between banner ads and popup ads.</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Most students will be well aware of social networking technologies, but have they heard of prediction markets? Ask them to investigate this further on their own time. How can these techniques and phenomenon be used by business firms?  LinkedIn is the largest professional and business social network that members often use to recruit employees and find jobs.  </a:t>
            </a:r>
          </a:p>
        </p:txBody>
      </p:sp>
      <p:sp>
        <p:nvSpPr>
          <p:cNvPr id="3" name="Slide Number Placeholder 2"/>
          <p:cNvSpPr>
            <a:spLocks noGrp="1"/>
          </p:cNvSpPr>
          <p:nvPr>
            <p:ph type="sldNum" sz="quarter" idx="11"/>
          </p:nvPr>
        </p:nvSpPr>
        <p:spPr/>
        <p:txBody>
          <a:bodyPr/>
          <a:lstStyle/>
          <a:p>
            <a:fld id="{5B2A066D-53FF-4080-A939-6F0E48146D99}" type="slidenum">
              <a:rPr lang="en-US" smtClean="0"/>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Ask students to explain why marketers are looking to analyze blog content, and content from chat rooms and message boards. Have students describe and evaluate their experiences with advertising on social networks, via e-mail and other online formats.</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graphic illustrates how clickstream tracking works and what the store can tell about the activities of a shopper on their Web site. Extensive metrics exist for various types of user behavior, from the time spent on a Web page to the number of products ordered and placed in a shopping cart but not purchased.</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graphic illustrates some of the types of personalization that clickstream tracking can make possible. Have students found suggestions made by a Web site useful in their experience? You can go to Amazon.com and illustrate how recommender systems work. Search for a product, and then scroll to the bottom of the page where Amazon</a:t>
            </a:r>
            <a:r>
              <a:rPr lang="ja-JP" altLang="en-US" smtClean="0">
                <a:latin typeface="Times New Roman" pitchFamily="18" charset="0"/>
              </a:rPr>
              <a:t>’</a:t>
            </a:r>
            <a:r>
              <a:rPr lang="en-US" altLang="ja-JP" smtClean="0">
                <a:latin typeface="Times New Roman" pitchFamily="18" charset="0"/>
              </a:rPr>
              <a:t>s recommender will tell you what other people who looked at the current page actually bought. Netflix is also an excellent site to demonstrate personalization.  </a:t>
            </a:r>
          </a:p>
          <a:p>
            <a:pPr eaLnBrk="1" hangingPunct="1"/>
            <a:endParaRPr lang="en-US" altLang="en-US" smtClean="0">
              <a:latin typeface="Times New Roman" pitchFamily="18" charset="0"/>
            </a:endParaRPr>
          </a:p>
          <a:p>
            <a:pPr eaLnBrk="1" hangingPunct="1"/>
            <a:endParaRPr lang="en-US" altLang="en-US" smtClean="0">
              <a:latin typeface="Times New Roman" pitchFamily="18" charset="0"/>
            </a:endParaRP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What do students think (or do they think) about how advertising networks follow them around the Internet? It</a:t>
            </a:r>
            <a:r>
              <a:rPr lang="ja-JP" altLang="en-US" smtClean="0">
                <a:latin typeface="Times New Roman" pitchFamily="18" charset="0"/>
              </a:rPr>
              <a:t>’</a:t>
            </a:r>
            <a:r>
              <a:rPr lang="en-US" altLang="ja-JP" smtClean="0">
                <a:latin typeface="Times New Roman" pitchFamily="18" charset="0"/>
              </a:rPr>
              <a:t>s actually quite difficult for anyone to know when they are being tracked by a network, and even more difficult to find out how the information is being used?  </a:t>
            </a:r>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Ask your class who has a Facebook page. A forest of hands will rise. How many have purchase something while on their Facebook page, or clicks routinely on ads? Generally, people do not go to Facebook to buy things and are not clicking on display ads (less than 2% of users).  </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Facebook and Google’s +1 social network are rapidly growing. Facebook reached 800 million worldwide, with 200 million in the United States. In the space of its first six months, LinkedIn has 40 million monthly visitors.</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Social commerce refers to the use of online digital social networks to promote products and services, even sell products and services. For marketers interested in engaging their customers there probably is no better environment. But companies are finding that old-school methods such as e-mail, display ads, and search engines are still the most cost effective tools for selling goods and services. Click-through rates on search ads are five times higher than ads on Facebook.  </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  </a:t>
            </a:r>
          </a:p>
        </p:txBody>
      </p:sp>
      <p:sp>
        <p:nvSpPr>
          <p:cNvPr id="3" name="Slide Number Placeholder 2"/>
          <p:cNvSpPr>
            <a:spLocks noGrp="1"/>
          </p:cNvSpPr>
          <p:nvPr>
            <p:ph type="sldNum" sz="quarter" idx="11"/>
          </p:nvPr>
        </p:nvSpPr>
        <p:spPr/>
        <p:txBody>
          <a:bodyPr/>
          <a:lstStyle/>
          <a:p>
            <a:fld id="{5B2A066D-53FF-4080-A939-6F0E48146D99}" type="slidenum">
              <a:rPr lang="en-US" smtClean="0"/>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9057" lvl="1" indent="-280406"/>
            <a:r>
              <a:rPr lang="en-US" altLang="en-US" smtClean="0">
                <a:latin typeface="Times New Roman" pitchFamily="18" charset="0"/>
              </a:rPr>
              <a:t>This slide discusses what e-commerce is, and what the state of e-commerce is today. The text states that e-commerce history mirrors those of other technology innovations. What other innovations is e-commerce similar to? Students probably will not know about the early days of radio and TV, but perhaps they will remember cassette music, VHS video tapes, and even CDs  and DVDs which, though still with us, are definitely declining in sales. The book discusses new trends in e-commerce. Ask the students to work with you to list some of these new trends in e-commerce. </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This slide looks at changes brought to B2B e-commerce by Internet technologies. Note that the Internet and Web technology enable businesses to create new electronic storefronts for selling to other businesses with multimedia graphic displays and interactive features similar to those for B2C commerce. Alternatively, businesses can use Internet technology to create extranets or electronic marketplaces for linking to other businesses for purchase and sale transactions.</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graphic illustrates how EDI is used by firms and their suppliers to automate transactions for both B2B e-commerce and continuous replenishment. EDI is still widely used but it has limitations outlined in the book and is not designed for supporting marketplace operations where you have hundreds of vendors and buyers. </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This slide continues the discussion of ways the Internet and Web technologies have changed B2B e-commerce. One way is in using an extranet to link to the firm</a:t>
            </a:r>
            <a:r>
              <a:rPr lang="ja-JP" altLang="en-US" smtClean="0">
                <a:latin typeface="Times New Roman" pitchFamily="18" charset="0"/>
              </a:rPr>
              <a:t>’</a:t>
            </a:r>
            <a:r>
              <a:rPr lang="en-US" altLang="ja-JP" smtClean="0">
                <a:latin typeface="Times New Roman" pitchFamily="18" charset="0"/>
              </a:rPr>
              <a:t>s suppliers. The text provides the example of VW Group Supply, which links the Volkswagen Group and its suppliers. VW Group Supply handles 90% of all global purchasing for Volkswagen, including all automotive and parts components.</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graphic illustrates a private industrial network, and how it can link to both suppliers and distributors. Private industrial networks are owned by the company that uses and creates them. They are </a:t>
            </a:r>
            <a:r>
              <a:rPr lang="ja-JP" altLang="en-US" smtClean="0">
                <a:latin typeface="Times New Roman" pitchFamily="18" charset="0"/>
              </a:rPr>
              <a:t>“</a:t>
            </a:r>
            <a:r>
              <a:rPr lang="en-US" altLang="ja-JP" smtClean="0">
                <a:latin typeface="Times New Roman" pitchFamily="18" charset="0"/>
              </a:rPr>
              <a:t>private</a:t>
            </a:r>
            <a:r>
              <a:rPr lang="ja-JP" altLang="en-US" smtClean="0">
                <a:latin typeface="Times New Roman" pitchFamily="18" charset="0"/>
              </a:rPr>
              <a:t>”</a:t>
            </a:r>
            <a:r>
              <a:rPr lang="en-US" altLang="ja-JP" smtClean="0">
                <a:latin typeface="Times New Roman" pitchFamily="18" charset="0"/>
              </a:rPr>
              <a:t> and you need to be asked to join. </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This slide continues the discussion of ways the Internet and Web technologies have changed B2B e-commerce, in this case by the ability to create Net marketplaces. Ask students to distinguish between and provide examples of direct and indirect goods. (Direct goods are goods used in a production process, such as sheet steel for auto body production. Indirect goods are all other goods not directly involved in the production process, such as office supplies or products for maintenance and repair.) </a:t>
            </a:r>
          </a:p>
          <a:p>
            <a:endParaRPr lang="en-US" altLang="en-US" smtClean="0">
              <a:latin typeface="Times New Roman" pitchFamily="18" charset="0"/>
            </a:endParaRPr>
          </a:p>
          <a:p>
            <a:r>
              <a:rPr lang="en-US" altLang="en-US" smtClean="0">
                <a:latin typeface="Times New Roman" pitchFamily="18" charset="0"/>
              </a:rPr>
              <a:t>Ask students to distinguish between vertical and horizontal marketplaces.</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This graphic illustrates a net marketplace, and the functions that it can provide to participants in managing their transactions. The text provides the example of Exostar, an aerospace and defense industry-sponsored Net marketplace that focuses on long-term contract purchasing relationships and on providing common networks and computing platforms for reducing supply chain inefficiencies. More than 16,000 trading partners in the commercial, military, and government sectors use Exostar</a:t>
            </a:r>
            <a:r>
              <a:rPr lang="ja-JP" altLang="en-US" smtClean="0">
                <a:latin typeface="Times New Roman" pitchFamily="18" charset="0"/>
              </a:rPr>
              <a:t>’</a:t>
            </a:r>
            <a:r>
              <a:rPr lang="en-US" altLang="ja-JP" smtClean="0">
                <a:latin typeface="Times New Roman" pitchFamily="18" charset="0"/>
              </a:rPr>
              <a:t>s sourcing, e-procurement, and collaboration tools for both direct and indirect goods. </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This slide continues the discussion of ways the Internet and Web technologies have changed B2B e-commerce, in this case by the ability to create exchanges. The text provides the example of GoToPaper which creates a spot market for paper products in 75 countries.  </a:t>
            </a:r>
          </a:p>
        </p:txBody>
      </p:sp>
      <p:sp>
        <p:nvSpPr>
          <p:cNvPr id="3" name="Slide Number Placeholder 2"/>
          <p:cNvSpPr>
            <a:spLocks noGrp="1"/>
          </p:cNvSpPr>
          <p:nvPr>
            <p:ph type="sldNum" sz="quarter" idx="11"/>
          </p:nvPr>
        </p:nvSpPr>
        <p:spPr/>
        <p:txBody>
          <a:bodyPr/>
          <a:lstStyle/>
          <a:p>
            <a:fld id="{5B2A066D-53FF-4080-A939-6F0E48146D99}" type="slidenum">
              <a:rPr lang="en-US" smtClean="0"/>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 name="Slide Number Placeholder 2"/>
          <p:cNvSpPr>
            <a:spLocks noGrp="1"/>
          </p:cNvSpPr>
          <p:nvPr>
            <p:ph type="sldNum" sz="quarter" idx="11"/>
          </p:nvPr>
        </p:nvSpPr>
        <p:spPr/>
        <p:txBody>
          <a:bodyPr/>
          <a:lstStyle/>
          <a:p>
            <a:fld id="{5B2A066D-53FF-4080-A939-6F0E48146D99}" type="slidenum">
              <a:rPr lang="en-US" smtClean="0"/>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This slide introduces m-commerce, the use of wireless mobile devices for purchasing goods and services. Ask students what applications and services they use with their cell-phones. Have any purchased games or entertainment, and from what companies? Have any used OpenTable on a smartphone?</a:t>
            </a:r>
          </a:p>
        </p:txBody>
      </p:sp>
      <p:sp>
        <p:nvSpPr>
          <p:cNvPr id="3" name="Slide Number Placeholder 2"/>
          <p:cNvSpPr>
            <a:spLocks noGrp="1"/>
          </p:cNvSpPr>
          <p:nvPr>
            <p:ph type="sldNum" sz="quarter" idx="11"/>
          </p:nvPr>
        </p:nvSpPr>
        <p:spPr/>
        <p:txBody>
          <a:bodyPr/>
          <a:lstStyle/>
          <a:p>
            <a:fld id="{5B2A066D-53FF-4080-A939-6F0E48146D99}" type="slidenum">
              <a:rPr lang="en-US" smtClean="0"/>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This graphic illustrates the continuing growth of e-commerce. The growth of e-commerce revenues grew 15% to 25% a year until the recession of 2008–2009, when they slowed measurably to a small positive number around 3% in 2009. This was much better than traditional retail commerce which actually shrank in this recession. E-commerce began growing again after 2009 at more than 10%, several times the growth of all retail sales. </a:t>
            </a:r>
          </a:p>
        </p:txBody>
      </p:sp>
      <p:sp>
        <p:nvSpPr>
          <p:cNvPr id="3" name="Slide Number Placeholder 2"/>
          <p:cNvSpPr>
            <a:spLocks noGrp="1"/>
          </p:cNvSpPr>
          <p:nvPr>
            <p:ph type="sldNum" sz="quarter" idx="11"/>
          </p:nvPr>
        </p:nvSpPr>
        <p:spPr/>
        <p:txBody>
          <a:bodyPr/>
          <a:lstStyle/>
          <a:p>
            <a:fld id="{5B2A066D-53FF-4080-A939-6F0E48146D99}" type="slidenum">
              <a:rPr lang="en-US" smtClean="0"/>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graph illustrates the surging growth of m-commerce sales from today to 2016. In the early years prior to 2009, m-commerce in the United States was very small and not growing rapidly. Cell phones, especially smartphones, have changed that. Have any of the students purchased something using their cell phone or mobile laptop computer? How many students are using a smartphone?  How many have used a smartphone app to compare prices while shopping at stores? </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M-commerce is especially well-suited for location-based applications and services. Have any students used a location-based service? A neat site to visit is http://www.wikitude.org/ and explore Wikitude.me, a geo-tagging service.    </a:t>
            </a:r>
          </a:p>
          <a:p>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 name="Slide Number Placeholder 2"/>
          <p:cNvSpPr>
            <a:spLocks noGrp="1"/>
          </p:cNvSpPr>
          <p:nvPr>
            <p:ph type="sldNum" sz="quarter" idx="11"/>
          </p:nvPr>
        </p:nvSpPr>
        <p:spPr/>
        <p:txBody>
          <a:bodyPr/>
          <a:lstStyle/>
          <a:p>
            <a:fld id="{5B2A066D-53FF-4080-A939-6F0E48146D99}" type="slidenum">
              <a:rPr lang="en-US" smtClean="0"/>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Building a Web site involves a number of considerations. If its an e-commerce site, customer preferences should be the driving force behind the design. What are customers looking for, how can they find it on your site, and how easily can they purchase on your site? How will you choose the technology? What about your sites information policy? What</a:t>
            </a:r>
            <a:r>
              <a:rPr lang="ja-JP" altLang="en-US" smtClean="0">
                <a:latin typeface="Times New Roman" pitchFamily="18" charset="0"/>
              </a:rPr>
              <a:t>’</a:t>
            </a:r>
            <a:r>
              <a:rPr lang="en-US" altLang="ja-JP" smtClean="0">
                <a:latin typeface="Times New Roman" pitchFamily="18" charset="0"/>
              </a:rPr>
              <a:t>s that? If you don</a:t>
            </a:r>
            <a:r>
              <a:rPr lang="ja-JP" altLang="en-US" smtClean="0">
                <a:latin typeface="Times New Roman" pitchFamily="18" charset="0"/>
              </a:rPr>
              <a:t>’</a:t>
            </a:r>
            <a:r>
              <a:rPr lang="en-US" altLang="ja-JP" smtClean="0">
                <a:latin typeface="Times New Roman" pitchFamily="18" charset="0"/>
              </a:rPr>
              <a:t>t know, your customers will surely expect you to know.  </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Building an e-commerce site begins with understanding the business first, then using the technology to support the business.</a:t>
            </a:r>
          </a:p>
        </p:txBody>
      </p:sp>
      <p:sp>
        <p:nvSpPr>
          <p:cNvPr id="3" name="Slide Number Placeholder 2"/>
          <p:cNvSpPr>
            <a:spLocks noGrp="1"/>
          </p:cNvSpPr>
          <p:nvPr>
            <p:ph type="sldNum" sz="quarter" idx="11"/>
          </p:nvPr>
        </p:nvSpPr>
        <p:spPr/>
        <p:txBody>
          <a:bodyPr/>
          <a:lstStyle/>
          <a:p>
            <a:fld id="{5B2A066D-53FF-4080-A939-6F0E48146D99}" type="slidenum">
              <a:rPr lang="en-US" smtClean="0"/>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One of the most important decisions managers make in e-commerce is concerns how to build the Web site. There are a number of options. Although technology costs for building Web sites have fallen dramatically, so also have labor costs. There are now plenty of skilled Web designers, programmers, and network administrators (although here the labor market is a bit tighter). Which options are most appropriate for particular kinds of companies?</a:t>
            </a:r>
          </a:p>
          <a:p>
            <a:pPr eaLnBrk="1" hangingPunct="1"/>
            <a:r>
              <a:rPr lang="en-US" altLang="en-US" smtClean="0">
                <a:latin typeface="Times New Roman" pitchFamily="18" charset="0"/>
              </a:rPr>
              <a:t>What is best for a small business with a handful of employees?</a:t>
            </a:r>
          </a:p>
          <a:p>
            <a:pPr eaLnBrk="1" hangingPunct="1"/>
            <a:r>
              <a:rPr lang="en-US" altLang="en-US" smtClean="0">
                <a:latin typeface="Times New Roman" pitchFamily="18" charset="0"/>
              </a:rPr>
              <a:t>What is best for a single individual with little technical experience?</a:t>
            </a:r>
            <a:br>
              <a:rPr lang="en-US" altLang="en-US" smtClean="0">
                <a:latin typeface="Times New Roman" pitchFamily="18" charset="0"/>
              </a:rPr>
            </a:br>
            <a:r>
              <a:rPr lang="en-US" altLang="en-US" smtClean="0">
                <a:latin typeface="Times New Roman" pitchFamily="18" charset="0"/>
              </a:rPr>
              <a:t>What is best for a medium-size business with a handful of locations?</a:t>
            </a:r>
          </a:p>
          <a:p>
            <a:pPr eaLnBrk="1" hangingPunct="1"/>
            <a:endParaRPr lang="en-US" altLang="en-US" smtClean="0">
              <a:latin typeface="Times New Roman" pitchFamily="18" charset="0"/>
            </a:endParaRP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Every site is different and this example of a Web site budget should be considered as just an example. In the past, content development has usually been underbudgeted. As it turns, obtaining content for many contemporary visual sites, and associated text, can be quite expensive. </a:t>
            </a: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9057" lvl="1" indent="-280406">
              <a:spcBef>
                <a:spcPct val="0"/>
              </a:spcBef>
            </a:pPr>
            <a:r>
              <a:rPr lang="en-US" altLang="en-US" smtClean="0">
                <a:latin typeface="Times New Roman" pitchFamily="18" charset="0"/>
              </a:rPr>
              <a:t>This slide introduces the unique features of the Internet. These features explain why e-commerce has grown so quickly—because of the unique nature of the Internet and e-commerce, which are richer and more powerful than previous technology revolutions such as radio and TV.</a:t>
            </a:r>
          </a:p>
        </p:txBody>
      </p:sp>
      <p:sp>
        <p:nvSpPr>
          <p:cNvPr id="3" name="Slide Number Placeholder 2"/>
          <p:cNvSpPr>
            <a:spLocks noGrp="1"/>
          </p:cNvSpPr>
          <p:nvPr>
            <p:ph type="sldNum" sz="quarter" idx="11"/>
          </p:nvPr>
        </p:nvSpPr>
        <p:spPr/>
        <p:txBody>
          <a:bodyPr/>
          <a:lstStyle/>
          <a:p>
            <a:fld id="{5B2A066D-53FF-4080-A939-6F0E48146D99}"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Bef>
                <a:spcPct val="0"/>
              </a:spcBef>
            </a:pPr>
            <a:r>
              <a:rPr lang="en-US" altLang="en-US" smtClean="0">
                <a:latin typeface="Times New Roman" pitchFamily="18" charset="0"/>
              </a:rPr>
              <a:t>Ask students to provide real-life examples of these effects, for example: Ubiquity—being able to surf the Web on your mobile device while riding a bus or train. </a:t>
            </a:r>
            <a:endParaRPr lang="en-US" altLang="ja-JP"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9057" lvl="1" indent="-280406">
              <a:spcBef>
                <a:spcPct val="0"/>
              </a:spcBef>
            </a:pPr>
            <a:r>
              <a:rPr lang="en-US" altLang="en-US" smtClean="0">
                <a:latin typeface="Times New Roman" pitchFamily="18" charset="0"/>
              </a:rPr>
              <a:t>Ask students to provide real-life examples of these effects, for example: Global reach—being able to buy products from another country.</a:t>
            </a:r>
          </a:p>
          <a:p>
            <a:pPr marL="729057" lvl="1" indent="-280406">
              <a:spcBef>
                <a:spcPct val="0"/>
              </a:spcBef>
            </a:pPr>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9057" lvl="1" indent="-280406">
              <a:spcBef>
                <a:spcPct val="0"/>
              </a:spcBef>
            </a:pPr>
            <a:r>
              <a:rPr lang="en-US" altLang="en-US" smtClean="0">
                <a:latin typeface="Times New Roman" pitchFamily="18" charset="0"/>
              </a:rPr>
              <a:t>Ask students to provide real-life examples of these effects, for example: Universal standards—being able to exchange files with someone else.</a:t>
            </a:r>
            <a:endParaRPr lang="en-US" altLang="ja-JP"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9057" lvl="1" indent="-280406">
              <a:spcBef>
                <a:spcPct val="0"/>
              </a:spcBef>
            </a:pPr>
            <a:r>
              <a:rPr lang="en-US" altLang="en-US" smtClean="0">
                <a:latin typeface="Times New Roman" pitchFamily="18" charset="0"/>
              </a:rPr>
              <a:t>Ask students to provide real-life examples of these effects, for example: Richness—YouTube.</a:t>
            </a:r>
            <a:endParaRPr lang="en-US" altLang="ja-JP" smtClean="0">
              <a:latin typeface="Times New Roman" pitchFamily="18" charset="0"/>
            </a:endParaRPr>
          </a:p>
          <a:p>
            <a:pPr eaLnBrk="1" hangingPunct="1"/>
            <a:endParaRPr lang="en-US" altLang="en-US" smtClean="0">
              <a:latin typeface="Times New Roman" pitchFamily="18" charset="0"/>
            </a:endParaRPr>
          </a:p>
          <a:p>
            <a:pPr eaLnBrk="1" hangingPunct="1"/>
            <a:endParaRPr lang="en-US" altLang="en-US" smtClean="0">
              <a:latin typeface="Times New Roman" pitchFamily="18" charset="0"/>
            </a:endParaRPr>
          </a:p>
          <a:p>
            <a:pPr eaLnBrk="1" hangingPunct="1"/>
            <a:endParaRPr lang="en-US" altLang="en-US" smtClean="0">
              <a:latin typeface="Times New Roman" pitchFamily="18" charset="0"/>
            </a:endParaRPr>
          </a:p>
        </p:txBody>
      </p:sp>
      <p:sp>
        <p:nvSpPr>
          <p:cNvPr id="3" name="Slide Number Placeholder 2"/>
          <p:cNvSpPr>
            <a:spLocks noGrp="1"/>
          </p:cNvSpPr>
          <p:nvPr>
            <p:ph type="sldNum" sz="quarter" idx="11"/>
          </p:nvPr>
        </p:nvSpPr>
        <p:spPr/>
        <p:txBody>
          <a:bodyPr/>
          <a:lstStyle/>
          <a:p>
            <a:fld id="{5B2A066D-53FF-4080-A939-6F0E48146D99}"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520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34434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839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Standard Pag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76400" y="1828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smtClean="0"/>
          </a:p>
        </p:txBody>
      </p:sp>
      <p:sp>
        <p:nvSpPr>
          <p:cNvPr id="3" name="Content Placeholder 2"/>
          <p:cNvSpPr>
            <a:spLocks noGrp="1"/>
          </p:cNvSpPr>
          <p:nvPr>
            <p:ph idx="1"/>
          </p:nvPr>
        </p:nvSpPr>
        <p:spPr>
          <a:xfrm>
            <a:off x="457200" y="1828800"/>
            <a:ext cx="8229600" cy="4495800"/>
          </a:xfrm>
          <a:prstGeom prst="rect">
            <a:avLst/>
          </a:prstGeom>
        </p:spPr>
        <p:txBody>
          <a:bodyPr/>
          <a:lstStyle>
            <a:lvl1pPr>
              <a:lnSpc>
                <a:spcPct val="90000"/>
              </a:lnSpc>
              <a:spcBef>
                <a:spcPts val="800"/>
              </a:spcBef>
              <a:spcAft>
                <a:spcPts val="800"/>
              </a:spcAft>
              <a:defRPr sz="32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5"/>
          </p:nvPr>
        </p:nvSpPr>
        <p:spPr>
          <a:xfrm>
            <a:off x="0" y="990600"/>
            <a:ext cx="9144000" cy="381000"/>
          </a:xfrm>
          <a:prstGeom prst="rect">
            <a:avLst/>
          </a:prstGeom>
        </p:spPr>
        <p:txBody>
          <a:bodyPr/>
          <a:lstStyle>
            <a:lvl1pPr marL="0" indent="0" algn="ctr">
              <a:buNone/>
              <a:defRPr sz="2000" b="1">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7492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Image with Bottom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1676400" y="5486400"/>
            <a:ext cx="7010400" cy="838200"/>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smtClean="0"/>
              <a:t>Click to edit Master text styles</a:t>
            </a:r>
          </a:p>
        </p:txBody>
      </p:sp>
      <p:sp>
        <p:nvSpPr>
          <p:cNvPr id="14" name="Text Placeholder 10"/>
          <p:cNvSpPr>
            <a:spLocks noGrp="1"/>
          </p:cNvSpPr>
          <p:nvPr>
            <p:ph type="body" sz="quarter" idx="18"/>
          </p:nvPr>
        </p:nvSpPr>
        <p:spPr>
          <a:xfrm>
            <a:off x="533400" y="5486400"/>
            <a:ext cx="11430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smtClean="0"/>
              <a:t>Click to edit Master text styles</a:t>
            </a:r>
          </a:p>
        </p:txBody>
      </p:sp>
      <p:sp>
        <p:nvSpPr>
          <p:cNvPr id="16" name="Text Placeholder 10"/>
          <p:cNvSpPr>
            <a:spLocks noGrp="1"/>
          </p:cNvSpPr>
          <p:nvPr>
            <p:ph type="body" sz="quarter" idx="19"/>
          </p:nvPr>
        </p:nvSpPr>
        <p:spPr>
          <a:xfrm>
            <a:off x="0" y="990600"/>
            <a:ext cx="91440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8464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7_IS - Orgs">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1981200"/>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1400" i="1" dirty="0">
                <a:latin typeface="Cambria" panose="02040503050406030204" pitchFamily="18" charset="0"/>
                <a:ea typeface="MS PGothic" pitchFamily="34" charset="-128"/>
              </a:rPr>
              <a:t>Read the Interactive Session and discuss the following </a:t>
            </a:r>
            <a:r>
              <a:rPr lang="en-US" sz="1400" i="1" dirty="0" smtClean="0">
                <a:latin typeface="Cambria" panose="02040503050406030204" pitchFamily="18" charset="0"/>
                <a:ea typeface="MS PGothic" pitchFamily="34" charset="-128"/>
              </a:rPr>
              <a:t>questions</a:t>
            </a:r>
            <a:endParaRPr lang="en-US" sz="1800" dirty="0">
              <a:ea typeface="MS PGothic" pitchFamily="34" charset="-128"/>
            </a:endParaRPr>
          </a:p>
        </p:txBody>
      </p:sp>
      <p:sp>
        <p:nvSpPr>
          <p:cNvPr id="5" name="TextBox 4"/>
          <p:cNvSpPr txBox="1">
            <a:spLocks noChangeArrowheads="1"/>
          </p:cNvSpPr>
          <p:nvPr/>
        </p:nvSpPr>
        <p:spPr bwMode="auto">
          <a:xfrm>
            <a:off x="2019300" y="99060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sz="2000" b="1" i="1" dirty="0" smtClean="0">
                <a:solidFill>
                  <a:srgbClr val="9F0F10"/>
                </a:solidFill>
                <a:latin typeface="Calibri" panose="020F0502020204030204" pitchFamily="34" charset="0"/>
                <a:cs typeface="Calibri" panose="020F0502020204030204" pitchFamily="34" charset="0"/>
              </a:rPr>
              <a:t>Interactive Session: Organizations</a:t>
            </a:r>
          </a:p>
        </p:txBody>
      </p:sp>
      <p:sp>
        <p:nvSpPr>
          <p:cNvPr id="3" name="Content Placeholder 2"/>
          <p:cNvSpPr>
            <a:spLocks noGrp="1"/>
          </p:cNvSpPr>
          <p:nvPr>
            <p:ph idx="1"/>
          </p:nvPr>
        </p:nvSpPr>
        <p:spPr>
          <a:xfrm>
            <a:off x="457200" y="2365177"/>
            <a:ext cx="8229600" cy="3959423"/>
          </a:xfrm>
          <a:prstGeom prst="rect">
            <a:avLst/>
          </a:prstGeom>
          <a:noFill/>
          <a:ln>
            <a:no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457200" y="1600200"/>
            <a:ext cx="8229595" cy="381000"/>
          </a:xfrm>
          <a:prstGeom prst="rect">
            <a:avLst/>
          </a:prstGeom>
        </p:spPr>
        <p:txBody>
          <a:bodyPr/>
          <a:lstStyle>
            <a:lvl1pPr algn="ctr">
              <a:buNone/>
              <a:defRPr sz="28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1199939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Image with lefthand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457200" y="1775716"/>
            <a:ext cx="2133600" cy="3253483"/>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smtClean="0"/>
              <a:t>Click to edit Master text styles</a:t>
            </a:r>
          </a:p>
        </p:txBody>
      </p:sp>
      <p:sp>
        <p:nvSpPr>
          <p:cNvPr id="14" name="Text Placeholder 10"/>
          <p:cNvSpPr>
            <a:spLocks noGrp="1"/>
          </p:cNvSpPr>
          <p:nvPr>
            <p:ph type="body" sz="quarter" idx="18"/>
          </p:nvPr>
        </p:nvSpPr>
        <p:spPr>
          <a:xfrm>
            <a:off x="457200" y="5257800"/>
            <a:ext cx="21336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smtClean="0"/>
              <a:t>Click to edit Master text styles</a:t>
            </a:r>
          </a:p>
        </p:txBody>
      </p:sp>
      <p:sp>
        <p:nvSpPr>
          <p:cNvPr id="16" name="Text Placeholder 10"/>
          <p:cNvSpPr>
            <a:spLocks noGrp="1"/>
          </p:cNvSpPr>
          <p:nvPr>
            <p:ph type="body" sz="quarter" idx="21"/>
          </p:nvPr>
        </p:nvSpPr>
        <p:spPr>
          <a:xfrm>
            <a:off x="0" y="990600"/>
            <a:ext cx="91440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3127760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9_IS - Mgmt">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1981200"/>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1400" i="1" dirty="0">
                <a:latin typeface="Cambria" panose="02040503050406030204" pitchFamily="18" charset="0"/>
                <a:ea typeface="MS PGothic" pitchFamily="34" charset="-128"/>
              </a:rPr>
              <a:t>Read the Interactive Session and discuss the following </a:t>
            </a:r>
            <a:r>
              <a:rPr lang="en-US" sz="1400" i="1" dirty="0" smtClean="0">
                <a:latin typeface="Cambria" panose="02040503050406030204" pitchFamily="18" charset="0"/>
                <a:ea typeface="MS PGothic" pitchFamily="34" charset="-128"/>
              </a:rPr>
              <a:t>questions</a:t>
            </a:r>
            <a:endParaRPr lang="en-US" sz="1800" dirty="0">
              <a:ea typeface="MS PGothic" pitchFamily="34" charset="-128"/>
            </a:endParaRPr>
          </a:p>
        </p:txBody>
      </p:sp>
      <p:sp>
        <p:nvSpPr>
          <p:cNvPr id="5" name="TextBox 4"/>
          <p:cNvSpPr txBox="1">
            <a:spLocks noChangeArrowheads="1"/>
          </p:cNvSpPr>
          <p:nvPr/>
        </p:nvSpPr>
        <p:spPr bwMode="auto">
          <a:xfrm>
            <a:off x="2019300" y="99060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sz="2000" b="1" i="1" dirty="0" smtClean="0">
                <a:solidFill>
                  <a:srgbClr val="9F0F10"/>
                </a:solidFill>
                <a:latin typeface="Calibri" panose="020F0502020204030204" pitchFamily="34" charset="0"/>
                <a:cs typeface="Calibri" panose="020F0502020204030204" pitchFamily="34" charset="0"/>
              </a:rPr>
              <a:t>Interactive Session: Management</a:t>
            </a:r>
          </a:p>
        </p:txBody>
      </p:sp>
      <p:sp>
        <p:nvSpPr>
          <p:cNvPr id="3" name="Content Placeholder 2"/>
          <p:cNvSpPr>
            <a:spLocks noGrp="1"/>
          </p:cNvSpPr>
          <p:nvPr>
            <p:ph idx="1"/>
          </p:nvPr>
        </p:nvSpPr>
        <p:spPr>
          <a:xfrm>
            <a:off x="457200" y="2365177"/>
            <a:ext cx="8229600" cy="3959423"/>
          </a:xfrm>
          <a:prstGeom prst="rect">
            <a:avLst/>
          </a:prstGeom>
          <a:noFill/>
          <a:ln>
            <a:no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457200" y="1600200"/>
            <a:ext cx="8229595" cy="381000"/>
          </a:xfrm>
          <a:prstGeom prst="rect">
            <a:avLst/>
          </a:prstGeom>
        </p:spPr>
        <p:txBody>
          <a:bodyPr/>
          <a:lstStyle>
            <a:lvl1pPr algn="ctr">
              <a:buNone/>
              <a:defRPr sz="28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321981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45856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76071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7019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13086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90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9146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9966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45834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9481-C428-4771-9FA9-CCBED72DD0C4}" type="slidenum">
              <a:rPr lang="en-US" smtClean="0"/>
              <a:t>‹#›</a:t>
            </a:fld>
            <a:endParaRPr lang="en-US"/>
          </a:p>
        </p:txBody>
      </p:sp>
    </p:spTree>
    <p:extLst>
      <p:ext uri="{BB962C8B-B14F-4D97-AF65-F5344CB8AC3E}">
        <p14:creationId xmlns:p14="http://schemas.microsoft.com/office/powerpoint/2010/main" val="2596300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8" r:id="rId13"/>
    <p:sldLayoutId id="2147483699" r:id="rId14"/>
    <p:sldLayoutId id="2147483700" r:id="rId15"/>
    <p:sldLayoutId id="2147483701"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870896" y="358914"/>
            <a:ext cx="5596704" cy="707886"/>
          </a:xfrm>
          <a:prstGeom prst="rect">
            <a:avLst/>
          </a:prstGeom>
          <a:noFill/>
          <a:ln w="12700">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C0C0C0"/>
                  </a:outerShdw>
                </a:effectLst>
                <a:cs typeface="+mn-cs"/>
              </a:rPr>
              <a:t>CHAPTER 10</a:t>
            </a:r>
            <a:r>
              <a:rPr lang="en-US" sz="1600" b="1" dirty="0" smtClean="0">
                <a:solidFill>
                  <a:srgbClr val="9F0F10"/>
                </a:solidFill>
                <a:effectLst>
                  <a:outerShdw blurRad="38100" dist="38100" dir="2700000" algn="tl">
                    <a:srgbClr val="C0C0C0"/>
                  </a:outerShdw>
                </a:effectLst>
                <a:cs typeface="+mn-cs"/>
              </a:rPr>
              <a:t> </a:t>
            </a:r>
            <a:endParaRPr lang="en-US" sz="1600" b="1" dirty="0">
              <a:solidFill>
                <a:srgbClr val="9F0F10"/>
              </a:solidFill>
              <a:effectLst>
                <a:outerShdw blurRad="38100" dist="38100" dir="2700000" algn="tl">
                  <a:srgbClr val="C0C0C0"/>
                </a:outerShdw>
              </a:effectLst>
              <a:cs typeface="+mn-cs"/>
            </a:endParaRPr>
          </a:p>
        </p:txBody>
      </p:sp>
      <p:sp>
        <p:nvSpPr>
          <p:cNvPr id="2052" name="Text Box 4"/>
          <p:cNvSpPr txBox="1">
            <a:spLocks noChangeArrowheads="1"/>
          </p:cNvSpPr>
          <p:nvPr/>
        </p:nvSpPr>
        <p:spPr bwMode="auto">
          <a:xfrm>
            <a:off x="457200" y="2743200"/>
            <a:ext cx="8382000" cy="2308324"/>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0" hangingPunct="0">
              <a:spcBef>
                <a:spcPct val="50000"/>
              </a:spcBef>
              <a:defRPr/>
            </a:pPr>
            <a:r>
              <a:rPr lang="en-US" altLang="en-US" sz="4800" b="1" dirty="0" smtClean="0">
                <a:effectLst>
                  <a:outerShdw blurRad="38100" dist="38100" dir="2700000" algn="tl">
                    <a:srgbClr val="C0C0C0"/>
                  </a:outerShdw>
                </a:effectLst>
              </a:rPr>
              <a:t>E-COMMERCE: DIGITAL MARKETS, DIGITAL GOODS</a:t>
            </a:r>
            <a:br>
              <a:rPr lang="en-US" altLang="en-US" sz="4800" b="1" dirty="0" smtClean="0">
                <a:effectLst>
                  <a:outerShdw blurRad="38100" dist="38100" dir="2700000" algn="tl">
                    <a:srgbClr val="C0C0C0"/>
                  </a:outerShdw>
                </a:effectLst>
              </a:rPr>
            </a:br>
            <a:endParaRPr lang="en-US" sz="4800" b="1" dirty="0">
              <a:effectLst>
                <a:outerShdw blurRad="38100" dist="38100" dir="2700000" algn="tl">
                  <a:srgbClr val="C0C0C0"/>
                </a:outerShdw>
              </a:effectLst>
            </a:endParaRP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1</a:t>
            </a:fld>
            <a:endParaRPr lang="en-US"/>
          </a:p>
        </p:txBody>
      </p:sp>
    </p:spTree>
    <p:extLst>
      <p:ext uri="{BB962C8B-B14F-4D97-AF65-F5344CB8AC3E}">
        <p14:creationId xmlns:p14="http://schemas.microsoft.com/office/powerpoint/2010/main" val="31911331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eaLnBrk="1" hangingPunct="1">
              <a:buNone/>
              <a:defRPr/>
            </a:pPr>
            <a:r>
              <a:rPr lang="en-US" dirty="0" smtClean="0">
                <a:ea typeface="MS PGothic" panose="020B0600070205080204" pitchFamily="34" charset="-128"/>
                <a:cs typeface="ＭＳ Ｐゴシック" charset="0"/>
              </a:rPr>
              <a:t>d) Richness</a:t>
            </a:r>
          </a:p>
          <a:p>
            <a:pPr lvl="1" eaLnBrk="1" hangingPunct="1">
              <a:defRPr/>
            </a:pPr>
            <a:r>
              <a:rPr lang="en-US" dirty="0" smtClean="0">
                <a:ea typeface="MS PGothic" panose="020B0600070205080204" pitchFamily="34" charset="-128"/>
              </a:rPr>
              <a:t>Supports video, audio, and text messages</a:t>
            </a:r>
          </a:p>
          <a:p>
            <a:pPr lvl="1" eaLnBrk="1" hangingPunct="1">
              <a:defRPr/>
            </a:pPr>
            <a:r>
              <a:rPr lang="en-US" dirty="0" smtClean="0">
                <a:ea typeface="MS PGothic" panose="020B0600070205080204" pitchFamily="34" charset="-128"/>
              </a:rPr>
              <a:t>Effect: </a:t>
            </a:r>
          </a:p>
          <a:p>
            <a:pPr lvl="2" eaLnBrk="1" hangingPunct="1">
              <a:defRPr/>
            </a:pPr>
            <a:r>
              <a:rPr lang="en-US" dirty="0" smtClean="0">
                <a:ea typeface="MS PGothic" panose="020B0600070205080204" pitchFamily="34" charset="-128"/>
              </a:rPr>
              <a:t>Possible to deliver rich messages with text, audio, and video simultaneously to large numbers of people.</a:t>
            </a:r>
          </a:p>
          <a:p>
            <a:pPr lvl="2" eaLnBrk="1" hangingPunct="1">
              <a:defRPr/>
            </a:pPr>
            <a:r>
              <a:rPr lang="en-US" dirty="0" smtClean="0">
                <a:ea typeface="MS PGothic" panose="020B0600070205080204" pitchFamily="34" charset="-128"/>
              </a:rPr>
              <a:t>Video, audio, and text marketing messages can be integrated into single marketing message and consumer experience.</a:t>
            </a:r>
          </a:p>
          <a:p>
            <a:pPr eaLnBrk="1" hangingPunct="1">
              <a:defRPr/>
            </a:pPr>
            <a:endParaRPr lang="en-US" dirty="0" smtClean="0">
              <a:ea typeface="MS PGothic" panose="020B0600070205080204" pitchFamily="34" charset="-128"/>
              <a:cs typeface="ＭＳ Ｐゴシック" charset="0"/>
            </a:endParaRPr>
          </a:p>
          <a:p>
            <a:pPr eaLnBrk="1" hangingPunct="1">
              <a:defRPr/>
            </a:pPr>
            <a:endParaRPr lang="en-US" dirty="0">
              <a:ea typeface="MS PGothic" panose="020B0600070205080204" pitchFamily="34" charset="-128"/>
              <a:cs typeface="ＭＳ Ｐゴシック" charset="0"/>
            </a:endParaRPr>
          </a:p>
        </p:txBody>
      </p:sp>
      <p:sp>
        <p:nvSpPr>
          <p:cNvPr id="30722"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and the Internet</a:t>
            </a:r>
          </a:p>
          <a:p>
            <a:pPr eaLnBrk="1" hangingPunct="1"/>
            <a:endParaRPr lang="en-US" altLang="en-US" smtClean="0"/>
          </a:p>
        </p:txBody>
      </p:sp>
    </p:spTree>
    <p:extLst>
      <p:ext uri="{BB962C8B-B14F-4D97-AF65-F5344CB8AC3E}">
        <p14:creationId xmlns:p14="http://schemas.microsoft.com/office/powerpoint/2010/main" val="3476300149"/>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eaLnBrk="1" hangingPunct="1">
              <a:buNone/>
              <a:defRPr/>
            </a:pPr>
            <a:r>
              <a:rPr lang="en-US" dirty="0" smtClean="0">
                <a:ea typeface="MS PGothic" panose="020B0600070205080204" pitchFamily="34" charset="-128"/>
                <a:cs typeface="ＭＳ Ｐゴシック" charset="0"/>
              </a:rPr>
              <a:t>e) Interactivity</a:t>
            </a:r>
          </a:p>
          <a:p>
            <a:pPr lvl="1" eaLnBrk="1" hangingPunct="1">
              <a:defRPr/>
            </a:pPr>
            <a:r>
              <a:rPr lang="en-US" dirty="0" smtClean="0">
                <a:ea typeface="MS PGothic" panose="020B0600070205080204" pitchFamily="34" charset="-128"/>
              </a:rPr>
              <a:t>The technology works through interaction with the user.</a:t>
            </a:r>
          </a:p>
          <a:p>
            <a:pPr lvl="1" eaLnBrk="1" hangingPunct="1">
              <a:defRPr/>
            </a:pPr>
            <a:r>
              <a:rPr lang="en-US" dirty="0" smtClean="0">
                <a:ea typeface="MS PGothic" panose="020B0600070205080204" pitchFamily="34" charset="-128"/>
              </a:rPr>
              <a:t>Effect: </a:t>
            </a:r>
          </a:p>
          <a:p>
            <a:pPr lvl="2" eaLnBrk="1" hangingPunct="1">
              <a:defRPr/>
            </a:pPr>
            <a:r>
              <a:rPr lang="en-US" dirty="0" smtClean="0">
                <a:ea typeface="MS PGothic" panose="020B0600070205080204" pitchFamily="34" charset="-128"/>
              </a:rPr>
              <a:t>Consumers engaged in dialog that dynamically adjusts experience to the individual.</a:t>
            </a:r>
          </a:p>
          <a:p>
            <a:pPr lvl="2" eaLnBrk="1" hangingPunct="1">
              <a:defRPr/>
            </a:pPr>
            <a:r>
              <a:rPr lang="en-US" dirty="0" smtClean="0">
                <a:ea typeface="MS PGothic" panose="020B0600070205080204" pitchFamily="34" charset="-128"/>
              </a:rPr>
              <a:t>Consumer becomes co-participant in process of delivering goods to market.</a:t>
            </a:r>
          </a:p>
          <a:p>
            <a:pPr eaLnBrk="1" hangingPunct="1">
              <a:defRPr/>
            </a:pPr>
            <a:endParaRPr lang="en-US" dirty="0" smtClean="0">
              <a:ea typeface="MS PGothic" panose="020B0600070205080204" pitchFamily="34" charset="-128"/>
              <a:cs typeface="ＭＳ Ｐゴシック" charset="0"/>
            </a:endParaRPr>
          </a:p>
          <a:p>
            <a:pPr eaLnBrk="1" hangingPunct="1">
              <a:defRPr/>
            </a:pPr>
            <a:endParaRPr lang="en-US" dirty="0">
              <a:ea typeface="MS PGothic" panose="020B0600070205080204" pitchFamily="34" charset="-128"/>
              <a:cs typeface="ＭＳ Ｐゴシック" charset="0"/>
            </a:endParaRPr>
          </a:p>
        </p:txBody>
      </p:sp>
      <p:sp>
        <p:nvSpPr>
          <p:cNvPr id="32770"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and the Internet</a:t>
            </a:r>
          </a:p>
          <a:p>
            <a:pPr eaLnBrk="1" hangingPunct="1"/>
            <a:endParaRPr lang="en-US" altLang="en-US" smtClean="0"/>
          </a:p>
        </p:txBody>
      </p:sp>
    </p:spTree>
    <p:extLst>
      <p:ext uri="{BB962C8B-B14F-4D97-AF65-F5344CB8AC3E}">
        <p14:creationId xmlns:p14="http://schemas.microsoft.com/office/powerpoint/2010/main" val="2370806484"/>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dirty="0" smtClean="0">
                <a:solidFill>
                  <a:srgbClr val="0D0D0D"/>
                </a:solidFill>
              </a:rPr>
              <a:t>f) Information density</a:t>
            </a:r>
          </a:p>
          <a:p>
            <a:pPr lvl="1" eaLnBrk="1" hangingPunct="1"/>
            <a:r>
              <a:rPr lang="en-US" altLang="en-US" dirty="0" smtClean="0"/>
              <a:t>Large increases in information density—the total amount and quality of information available to all market participants</a:t>
            </a:r>
          </a:p>
          <a:p>
            <a:pPr lvl="1" eaLnBrk="1" hangingPunct="1"/>
            <a:r>
              <a:rPr lang="en-US" altLang="en-US" dirty="0" smtClean="0"/>
              <a:t>Effect:</a:t>
            </a:r>
          </a:p>
          <a:p>
            <a:pPr lvl="2" eaLnBrk="1" hangingPunct="1"/>
            <a:r>
              <a:rPr lang="en-US" altLang="en-US" dirty="0" smtClean="0"/>
              <a:t>Greater price transparency</a:t>
            </a:r>
          </a:p>
          <a:p>
            <a:pPr lvl="2" eaLnBrk="1" hangingPunct="1"/>
            <a:r>
              <a:rPr lang="en-US" altLang="en-US" dirty="0" smtClean="0"/>
              <a:t>Greater cost transparency</a:t>
            </a:r>
          </a:p>
          <a:p>
            <a:pPr lvl="2" eaLnBrk="1" hangingPunct="1"/>
            <a:r>
              <a:rPr lang="en-US" altLang="en-US" dirty="0" smtClean="0"/>
              <a:t>Enables merchants to engage in price discrimination (product/service differentiation more easy)</a:t>
            </a:r>
          </a:p>
          <a:p>
            <a:pPr eaLnBrk="1" hangingPunct="1"/>
            <a:endParaRPr lang="en-US" altLang="en-US" dirty="0" smtClean="0">
              <a:solidFill>
                <a:srgbClr val="0D0D0D"/>
              </a:solidFill>
            </a:endParaRPr>
          </a:p>
        </p:txBody>
      </p:sp>
      <p:sp>
        <p:nvSpPr>
          <p:cNvPr id="34818"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and the Internet</a:t>
            </a:r>
          </a:p>
          <a:p>
            <a:pPr eaLnBrk="1" hangingPunct="1"/>
            <a:endParaRPr lang="en-US" altLang="en-US" smtClean="0"/>
          </a:p>
        </p:txBody>
      </p:sp>
    </p:spTree>
    <p:extLst>
      <p:ext uri="{BB962C8B-B14F-4D97-AF65-F5344CB8AC3E}">
        <p14:creationId xmlns:p14="http://schemas.microsoft.com/office/powerpoint/2010/main" val="3766240126"/>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eaLnBrk="1" hangingPunct="1">
              <a:buNone/>
              <a:defRPr/>
            </a:pPr>
            <a:r>
              <a:rPr lang="en-US" dirty="0" smtClean="0">
                <a:ea typeface="MS PGothic" panose="020B0600070205080204" pitchFamily="34" charset="-128"/>
                <a:cs typeface="ＭＳ Ｐゴシック" charset="0"/>
              </a:rPr>
              <a:t>g) Personalization/Customization</a:t>
            </a:r>
          </a:p>
          <a:p>
            <a:pPr lvl="1" eaLnBrk="1" hangingPunct="1">
              <a:defRPr/>
            </a:pPr>
            <a:r>
              <a:rPr lang="en-US" dirty="0" smtClean="0">
                <a:ea typeface="MS PGothic" panose="020B0600070205080204" pitchFamily="34" charset="-128"/>
              </a:rPr>
              <a:t>Technology permits modification of messages, goods</a:t>
            </a:r>
          </a:p>
          <a:p>
            <a:pPr lvl="1" eaLnBrk="1" hangingPunct="1">
              <a:defRPr/>
            </a:pPr>
            <a:r>
              <a:rPr lang="en-US" dirty="0" smtClean="0">
                <a:ea typeface="MS PGothic" panose="020B0600070205080204" pitchFamily="34" charset="-128"/>
              </a:rPr>
              <a:t>Effect:</a:t>
            </a:r>
          </a:p>
          <a:p>
            <a:pPr lvl="2" eaLnBrk="1" hangingPunct="1">
              <a:defRPr/>
            </a:pPr>
            <a:r>
              <a:rPr lang="en-US" dirty="0" smtClean="0">
                <a:ea typeface="MS PGothic" panose="020B0600070205080204" pitchFamily="34" charset="-128"/>
              </a:rPr>
              <a:t>Personalized messages can be sent to individuals as well as groups.</a:t>
            </a:r>
          </a:p>
          <a:p>
            <a:pPr lvl="2" eaLnBrk="1" hangingPunct="1">
              <a:defRPr/>
            </a:pPr>
            <a:r>
              <a:rPr lang="en-US" dirty="0" smtClean="0">
                <a:ea typeface="MS PGothic" panose="020B0600070205080204" pitchFamily="34" charset="-128"/>
              </a:rPr>
              <a:t>Products and services can be customized to individual preferences.</a:t>
            </a:r>
          </a:p>
          <a:p>
            <a:pPr eaLnBrk="1" hangingPunct="1">
              <a:defRPr/>
            </a:pPr>
            <a:endParaRPr lang="en-US" dirty="0" smtClean="0">
              <a:ea typeface="MS PGothic" panose="020B0600070205080204" pitchFamily="34" charset="-128"/>
              <a:cs typeface="ＭＳ Ｐゴシック" charset="0"/>
            </a:endParaRPr>
          </a:p>
          <a:p>
            <a:pPr eaLnBrk="1" hangingPunct="1">
              <a:defRPr/>
            </a:pPr>
            <a:endParaRPr lang="en-US" dirty="0">
              <a:ea typeface="MS PGothic" panose="020B0600070205080204" pitchFamily="34" charset="-128"/>
              <a:cs typeface="ＭＳ Ｐゴシック" charset="0"/>
            </a:endParaRPr>
          </a:p>
        </p:txBody>
      </p:sp>
      <p:sp>
        <p:nvSpPr>
          <p:cNvPr id="36866"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and the Internet</a:t>
            </a:r>
          </a:p>
          <a:p>
            <a:pPr eaLnBrk="1" hangingPunct="1"/>
            <a:endParaRPr lang="en-US" altLang="en-US" smtClean="0"/>
          </a:p>
        </p:txBody>
      </p:sp>
    </p:spTree>
    <p:extLst>
      <p:ext uri="{BB962C8B-B14F-4D97-AF65-F5344CB8AC3E}">
        <p14:creationId xmlns:p14="http://schemas.microsoft.com/office/powerpoint/2010/main" val="564375173"/>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7696200" cy="4495800"/>
          </a:xfrm>
        </p:spPr>
        <p:txBody>
          <a:bodyPr/>
          <a:lstStyle/>
          <a:p>
            <a:pPr marL="0" indent="0" eaLnBrk="1" hangingPunct="1">
              <a:buNone/>
              <a:defRPr/>
            </a:pPr>
            <a:r>
              <a:rPr lang="en-US" dirty="0" smtClean="0">
                <a:ea typeface="MS PGothic" panose="020B0600070205080204" pitchFamily="34" charset="-128"/>
                <a:cs typeface="ＭＳ Ｐゴシック" charset="0"/>
              </a:rPr>
              <a:t>h) Social technology</a:t>
            </a:r>
          </a:p>
          <a:p>
            <a:pPr lvl="1" eaLnBrk="1" hangingPunct="1">
              <a:defRPr/>
            </a:pPr>
            <a:r>
              <a:rPr lang="en-US" dirty="0" smtClean="0">
                <a:ea typeface="MS PGothic" panose="020B0600070205080204" pitchFamily="34" charset="-128"/>
              </a:rPr>
              <a:t>The technology promotes user content generation and social networking </a:t>
            </a:r>
          </a:p>
          <a:p>
            <a:pPr lvl="1" eaLnBrk="1" hangingPunct="1">
              <a:defRPr/>
            </a:pPr>
            <a:r>
              <a:rPr lang="en-US" dirty="0" smtClean="0">
                <a:ea typeface="MS PGothic" panose="020B0600070205080204" pitchFamily="34" charset="-128"/>
              </a:rPr>
              <a:t>Effect:</a:t>
            </a:r>
          </a:p>
          <a:p>
            <a:pPr lvl="2" eaLnBrk="1" hangingPunct="1">
              <a:defRPr/>
            </a:pPr>
            <a:r>
              <a:rPr lang="en-US" dirty="0" smtClean="0">
                <a:ea typeface="MS PGothic" panose="020B0600070205080204" pitchFamily="34" charset="-128"/>
              </a:rPr>
              <a:t>New Internet social and business models enable user content creation and distribution, support social networks</a:t>
            </a:r>
          </a:p>
          <a:p>
            <a:pPr lvl="2" eaLnBrk="1" hangingPunct="1">
              <a:defRPr/>
            </a:pPr>
            <a:r>
              <a:rPr lang="en-US" dirty="0" smtClean="0">
                <a:ea typeface="MS PGothic" panose="020B0600070205080204" pitchFamily="34" charset="-128"/>
              </a:rPr>
              <a:t>Many-to-many model</a:t>
            </a:r>
          </a:p>
          <a:p>
            <a:pPr eaLnBrk="1" hangingPunct="1">
              <a:defRPr/>
            </a:pPr>
            <a:endParaRPr lang="en-US" dirty="0" smtClean="0">
              <a:ea typeface="MS PGothic" panose="020B0600070205080204" pitchFamily="34" charset="-128"/>
              <a:cs typeface="ＭＳ Ｐゴシック" charset="0"/>
            </a:endParaRPr>
          </a:p>
          <a:p>
            <a:pPr eaLnBrk="1" hangingPunct="1">
              <a:defRPr/>
            </a:pPr>
            <a:endParaRPr lang="en-US" dirty="0">
              <a:ea typeface="MS PGothic" panose="020B0600070205080204" pitchFamily="34" charset="-128"/>
              <a:cs typeface="ＭＳ Ｐゴシック" charset="0"/>
            </a:endParaRPr>
          </a:p>
        </p:txBody>
      </p:sp>
      <p:sp>
        <p:nvSpPr>
          <p:cNvPr id="389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and the Internet</a:t>
            </a:r>
          </a:p>
          <a:p>
            <a:pPr eaLnBrk="1" hangingPunct="1"/>
            <a:endParaRPr lang="en-US" altLang="en-US" smtClean="0"/>
          </a:p>
        </p:txBody>
      </p:sp>
    </p:spTree>
    <p:extLst>
      <p:ext uri="{BB962C8B-B14F-4D97-AF65-F5344CB8AC3E}">
        <p14:creationId xmlns:p14="http://schemas.microsoft.com/office/powerpoint/2010/main" val="994208640"/>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spcBef>
                <a:spcPts val="0"/>
              </a:spcBef>
              <a:defRPr/>
            </a:pPr>
            <a:r>
              <a:rPr lang="en-US" dirty="0" smtClean="0">
                <a:ea typeface="MS PGothic" panose="020B0600070205080204" pitchFamily="34" charset="-128"/>
                <a:cs typeface="ＭＳ Ｐゴシック" charset="0"/>
              </a:rPr>
              <a:t>Effect of the Internet on the marketplace:</a:t>
            </a:r>
          </a:p>
          <a:p>
            <a:pPr lvl="1" eaLnBrk="1" hangingPunct="1">
              <a:spcBef>
                <a:spcPts val="0"/>
              </a:spcBef>
              <a:defRPr/>
            </a:pPr>
            <a:r>
              <a:rPr lang="en-US" sz="2200" dirty="0" smtClean="0">
                <a:ea typeface="MS PGothic" panose="020B0600070205080204" pitchFamily="34" charset="-128"/>
              </a:rPr>
              <a:t>Reduces information asymmetry</a:t>
            </a:r>
          </a:p>
          <a:p>
            <a:pPr lvl="1" eaLnBrk="1" hangingPunct="1">
              <a:spcBef>
                <a:spcPts val="0"/>
              </a:spcBef>
              <a:spcAft>
                <a:spcPts val="0"/>
              </a:spcAft>
              <a:defRPr/>
            </a:pPr>
            <a:r>
              <a:rPr lang="en-US" sz="2200" dirty="0" smtClean="0">
                <a:ea typeface="MS PGothic" panose="020B0600070205080204" pitchFamily="34" charset="-128"/>
              </a:rPr>
              <a:t>Offers greater flexibility and efficiency because of:</a:t>
            </a:r>
          </a:p>
          <a:p>
            <a:pPr lvl="2" eaLnBrk="1" hangingPunct="1">
              <a:spcBef>
                <a:spcPts val="0"/>
              </a:spcBef>
              <a:spcAft>
                <a:spcPts val="0"/>
              </a:spcAft>
              <a:defRPr/>
            </a:pPr>
            <a:r>
              <a:rPr lang="en-US" sz="2000" dirty="0" smtClean="0">
                <a:ea typeface="MS PGothic" panose="020B0600070205080204" pitchFamily="34" charset="-128"/>
              </a:rPr>
              <a:t>Reduced search costs and transaction costs</a:t>
            </a:r>
          </a:p>
          <a:p>
            <a:pPr lvl="2" eaLnBrk="1" hangingPunct="1">
              <a:spcBef>
                <a:spcPts val="0"/>
              </a:spcBef>
              <a:spcAft>
                <a:spcPts val="0"/>
              </a:spcAft>
              <a:defRPr/>
            </a:pPr>
            <a:r>
              <a:rPr lang="en-US" sz="2000" dirty="0" smtClean="0">
                <a:ea typeface="MS PGothic" panose="020B0600070205080204" pitchFamily="34" charset="-128"/>
              </a:rPr>
              <a:t>Lower menu costs (merchants cost of changing prices)</a:t>
            </a:r>
          </a:p>
          <a:p>
            <a:pPr lvl="2" eaLnBrk="1" hangingPunct="1">
              <a:spcBef>
                <a:spcPts val="0"/>
              </a:spcBef>
              <a:spcAft>
                <a:spcPts val="0"/>
              </a:spcAft>
              <a:defRPr/>
            </a:pPr>
            <a:r>
              <a:rPr lang="en-US" sz="2000" dirty="0" smtClean="0">
                <a:ea typeface="MS PGothic" panose="020B0600070205080204" pitchFamily="34" charset="-128"/>
              </a:rPr>
              <a:t>Greater price discrimination</a:t>
            </a:r>
          </a:p>
          <a:p>
            <a:pPr lvl="2" eaLnBrk="1" hangingPunct="1">
              <a:spcBef>
                <a:spcPts val="0"/>
              </a:spcBef>
              <a:defRPr/>
            </a:pPr>
            <a:r>
              <a:rPr lang="en-US" sz="2000" dirty="0" smtClean="0">
                <a:ea typeface="MS PGothic" panose="020B0600070205080204" pitchFamily="34" charset="-128"/>
              </a:rPr>
              <a:t>Dynamic pricing</a:t>
            </a:r>
          </a:p>
          <a:p>
            <a:pPr lvl="1" eaLnBrk="1" hangingPunct="1">
              <a:spcBef>
                <a:spcPts val="0"/>
              </a:spcBef>
              <a:defRPr/>
            </a:pPr>
            <a:r>
              <a:rPr lang="en-US" sz="2200" dirty="0" smtClean="0">
                <a:ea typeface="MS PGothic" panose="020B0600070205080204" pitchFamily="34" charset="-128"/>
              </a:rPr>
              <a:t>May reduce or increase switching costs</a:t>
            </a:r>
          </a:p>
          <a:p>
            <a:pPr lvl="1" eaLnBrk="1" hangingPunct="1">
              <a:spcBef>
                <a:spcPts val="0"/>
              </a:spcBef>
              <a:defRPr/>
            </a:pPr>
            <a:r>
              <a:rPr lang="en-US" sz="2200" dirty="0" smtClean="0">
                <a:ea typeface="MS PGothic" panose="020B0600070205080204" pitchFamily="34" charset="-128"/>
              </a:rPr>
              <a:t>May delay gratification: effects dependent on product</a:t>
            </a:r>
          </a:p>
          <a:p>
            <a:pPr lvl="1" eaLnBrk="1" hangingPunct="1">
              <a:spcBef>
                <a:spcPts val="0"/>
              </a:spcBef>
              <a:defRPr/>
            </a:pPr>
            <a:r>
              <a:rPr lang="en-US" sz="2200" dirty="0" smtClean="0">
                <a:ea typeface="MS PGothic" panose="020B0600070205080204" pitchFamily="34" charset="-128"/>
              </a:rPr>
              <a:t>Increased market segmentation</a:t>
            </a:r>
          </a:p>
          <a:p>
            <a:pPr lvl="1" eaLnBrk="1" hangingPunct="1">
              <a:spcBef>
                <a:spcPts val="0"/>
              </a:spcBef>
              <a:defRPr/>
            </a:pPr>
            <a:r>
              <a:rPr lang="en-US" sz="2200" dirty="0" smtClean="0">
                <a:ea typeface="MS PGothic" panose="020B0600070205080204" pitchFamily="34" charset="-128"/>
              </a:rPr>
              <a:t>Stronger network effects</a:t>
            </a:r>
          </a:p>
          <a:p>
            <a:pPr lvl="1" eaLnBrk="1" hangingPunct="1">
              <a:spcBef>
                <a:spcPts val="0"/>
              </a:spcBef>
              <a:defRPr/>
            </a:pPr>
            <a:r>
              <a:rPr lang="en-US" sz="2200" dirty="0" smtClean="0">
                <a:ea typeface="MS PGothic" panose="020B0600070205080204" pitchFamily="34" charset="-128"/>
              </a:rPr>
              <a:t>More disintermediation</a:t>
            </a:r>
          </a:p>
          <a:p>
            <a:pPr eaLnBrk="1" hangingPunct="1">
              <a:defRPr/>
            </a:pPr>
            <a:endParaRPr lang="en-US" dirty="0" smtClean="0">
              <a:ea typeface="MS PGothic" panose="020B0600070205080204" pitchFamily="34" charset="-128"/>
              <a:cs typeface="ＭＳ Ｐゴシック" charset="0"/>
            </a:endParaRPr>
          </a:p>
          <a:p>
            <a:pPr eaLnBrk="1" hangingPunct="1">
              <a:defRPr/>
            </a:pPr>
            <a:endParaRPr lang="en-US" dirty="0">
              <a:ea typeface="MS PGothic" panose="020B0600070205080204" pitchFamily="34" charset="-128"/>
              <a:cs typeface="ＭＳ Ｐゴシック" charset="0"/>
            </a:endParaRPr>
          </a:p>
        </p:txBody>
      </p:sp>
      <p:sp>
        <p:nvSpPr>
          <p:cNvPr id="40962"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and the Internet</a:t>
            </a:r>
          </a:p>
          <a:p>
            <a:pPr eaLnBrk="1" hangingPunct="1"/>
            <a:endParaRPr lang="en-US" altLang="en-US" smtClean="0"/>
          </a:p>
        </p:txBody>
      </p:sp>
    </p:spTree>
    <p:extLst>
      <p:ext uri="{BB962C8B-B14F-4D97-AF65-F5344CB8AC3E}">
        <p14:creationId xmlns:p14="http://schemas.microsoft.com/office/powerpoint/2010/main" val="2173665349"/>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7" descr="Ess10_Fig-09-0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14500"/>
            <a:ext cx="80264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Placeholder 2"/>
          <p:cNvSpPr>
            <a:spLocks noGrp="1"/>
          </p:cNvSpPr>
          <p:nvPr>
            <p:ph type="body" sz="quarter" idx="17"/>
          </p:nvPr>
        </p:nvSpPr>
        <p:spPr bwMode="auto">
          <a:xfrm>
            <a:off x="1676400" y="5715000"/>
            <a:ext cx="7010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The typical distribution channel has several intermediary layers, each of which adds to the final cost of a product, such as a sweater. Removing layers lowers the final cost to the consumer.</a:t>
            </a:r>
          </a:p>
        </p:txBody>
      </p:sp>
      <p:sp>
        <p:nvSpPr>
          <p:cNvPr id="43011" name="Text Placeholder 2"/>
          <p:cNvSpPr>
            <a:spLocks noGrp="1"/>
          </p:cNvSpPr>
          <p:nvPr>
            <p:ph type="body" sz="quarter" idx="18"/>
          </p:nvPr>
        </p:nvSpPr>
        <p:spPr bwMode="auto">
          <a:xfrm>
            <a:off x="533400" y="5715000"/>
            <a:ext cx="114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10-2</a:t>
            </a:r>
          </a:p>
          <a:p>
            <a:pPr eaLnBrk="1" hangingPunct="1">
              <a:buFontTx/>
              <a:buNone/>
            </a:pPr>
            <a:endParaRPr lang="en-US" altLang="en-US" smtClean="0"/>
          </a:p>
        </p:txBody>
      </p:sp>
      <p:sp>
        <p:nvSpPr>
          <p:cNvPr id="43012" name="Text Placeholder 3"/>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The Benefits of Disintermediation to the Consumer</a:t>
            </a:r>
          </a:p>
          <a:p>
            <a:pPr eaLnBrk="1" hangingPunct="1"/>
            <a:endParaRPr lang="en-US" altLang="en-US" smtClean="0"/>
          </a:p>
        </p:txBody>
      </p:sp>
    </p:spTree>
    <p:extLst>
      <p:ext uri="{BB962C8B-B14F-4D97-AF65-F5344CB8AC3E}">
        <p14:creationId xmlns:p14="http://schemas.microsoft.com/office/powerpoint/2010/main" val="395063365"/>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3152"/>
            <a:ext cx="8743760" cy="6742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745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305800" cy="4495800"/>
          </a:xfrm>
        </p:spPr>
        <p:txBody>
          <a:bodyPr>
            <a:normAutofit lnSpcReduction="10000"/>
          </a:bodyPr>
          <a:lstStyle/>
          <a:p>
            <a:pPr eaLnBrk="1" hangingPunct="1">
              <a:spcBef>
                <a:spcPts val="0"/>
              </a:spcBef>
              <a:defRPr/>
            </a:pPr>
            <a:r>
              <a:rPr lang="en-US" dirty="0" smtClean="0">
                <a:ea typeface="MS PGothic" panose="020B0600070205080204" pitchFamily="34" charset="-128"/>
                <a:cs typeface="ＭＳ Ｐゴシック" charset="0"/>
              </a:rPr>
              <a:t>Digital goods</a:t>
            </a:r>
          </a:p>
          <a:p>
            <a:pPr lvl="1" eaLnBrk="1" hangingPunct="1">
              <a:spcBef>
                <a:spcPts val="0"/>
              </a:spcBef>
              <a:defRPr/>
            </a:pPr>
            <a:r>
              <a:rPr lang="en-US" dirty="0" smtClean="0">
                <a:ea typeface="MS PGothic" panose="020B0600070205080204" pitchFamily="34" charset="-128"/>
              </a:rPr>
              <a:t>Goods that can be delivered over a digital network</a:t>
            </a:r>
          </a:p>
          <a:p>
            <a:pPr lvl="2" eaLnBrk="1" hangingPunct="1">
              <a:spcBef>
                <a:spcPts val="0"/>
              </a:spcBef>
              <a:defRPr/>
            </a:pPr>
            <a:r>
              <a:rPr lang="en-US" dirty="0" smtClean="0">
                <a:ea typeface="MS PGothic" panose="020B0600070205080204" pitchFamily="34" charset="-128"/>
              </a:rPr>
              <a:t>For example: music tracks, video, software, newspapers, books</a:t>
            </a:r>
          </a:p>
          <a:p>
            <a:pPr lvl="1" eaLnBrk="1" hangingPunct="1">
              <a:spcBef>
                <a:spcPts val="0"/>
              </a:spcBef>
              <a:defRPr/>
            </a:pPr>
            <a:r>
              <a:rPr lang="en-US" dirty="0" smtClean="0">
                <a:ea typeface="MS PGothic" panose="020B0600070205080204" pitchFamily="34" charset="-128"/>
              </a:rPr>
              <a:t>Cost of producing first unit is almost entire cost of product</a:t>
            </a:r>
          </a:p>
          <a:p>
            <a:pPr lvl="1" eaLnBrk="1" hangingPunct="1">
              <a:spcBef>
                <a:spcPts val="0"/>
              </a:spcBef>
              <a:defRPr/>
            </a:pPr>
            <a:r>
              <a:rPr lang="en-US" dirty="0" smtClean="0">
                <a:ea typeface="MS PGothic" panose="020B0600070205080204" pitchFamily="34" charset="-128"/>
              </a:rPr>
              <a:t>Costs of delivery over the Internet very low</a:t>
            </a:r>
          </a:p>
          <a:p>
            <a:pPr lvl="1" eaLnBrk="1" hangingPunct="1">
              <a:spcBef>
                <a:spcPts val="0"/>
              </a:spcBef>
              <a:defRPr/>
            </a:pPr>
            <a:r>
              <a:rPr lang="en-US" dirty="0" smtClean="0">
                <a:ea typeface="MS PGothic" panose="020B0600070205080204" pitchFamily="34" charset="-128"/>
              </a:rPr>
              <a:t>Marketing costs remain the same; pricing highly variable</a:t>
            </a:r>
          </a:p>
          <a:p>
            <a:pPr lvl="1" eaLnBrk="1" hangingPunct="1">
              <a:spcBef>
                <a:spcPts val="0"/>
              </a:spcBef>
              <a:defRPr/>
            </a:pPr>
            <a:r>
              <a:rPr lang="en-US" dirty="0" smtClean="0">
                <a:ea typeface="MS PGothic" panose="020B0600070205080204" pitchFamily="34" charset="-128"/>
              </a:rPr>
              <a:t>Industries with digital goods are undergoing revolutionary changes (publishers, record labels, etc.)</a:t>
            </a:r>
          </a:p>
          <a:p>
            <a:pPr eaLnBrk="1" hangingPunct="1">
              <a:spcBef>
                <a:spcPts val="0"/>
              </a:spcBef>
              <a:defRPr/>
            </a:pPr>
            <a:endParaRPr lang="en-US" dirty="0">
              <a:ea typeface="MS PGothic" panose="020B0600070205080204" pitchFamily="34" charset="-128"/>
              <a:cs typeface="ＭＳ Ｐゴシック" charset="0"/>
            </a:endParaRPr>
          </a:p>
        </p:txBody>
      </p:sp>
      <p:sp>
        <p:nvSpPr>
          <p:cNvPr id="45058"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and the Internet</a:t>
            </a:r>
          </a:p>
          <a:p>
            <a:pPr eaLnBrk="1" hangingPunct="1"/>
            <a:endParaRPr lang="en-US" altLang="en-US" smtClean="0"/>
          </a:p>
        </p:txBody>
      </p:sp>
    </p:spTree>
    <p:extLst>
      <p:ext uri="{BB962C8B-B14F-4D97-AF65-F5344CB8AC3E}">
        <p14:creationId xmlns:p14="http://schemas.microsoft.com/office/powerpoint/2010/main" val="3151073295"/>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10.2. E-Commerce Business and Technology</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19</a:t>
            </a:fld>
            <a:endParaRPr lang="en-US"/>
          </a:p>
        </p:txBody>
      </p:sp>
    </p:spTree>
    <p:extLst>
      <p:ext uri="{BB962C8B-B14F-4D97-AF65-F5344CB8AC3E}">
        <p14:creationId xmlns:p14="http://schemas.microsoft.com/office/powerpoint/2010/main" val="129531953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E69481-C428-4771-9FA9-CCBED72DD0C4}" type="slidenum">
              <a:rPr lang="en-US" smtClean="0"/>
              <a:t>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0" y="74104"/>
            <a:ext cx="4644676" cy="6707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5638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ea typeface="MS PGothic" panose="020B0600070205080204" pitchFamily="34" charset="-128"/>
                <a:cs typeface="ＭＳ Ｐゴシック" charset="0"/>
              </a:rPr>
              <a:t>Three major types of e-commerce</a:t>
            </a:r>
          </a:p>
          <a:p>
            <a:pPr lvl="1" eaLnBrk="1" hangingPunct="1">
              <a:defRPr/>
            </a:pPr>
            <a:r>
              <a:rPr lang="en-US" dirty="0" smtClean="0">
                <a:ea typeface="MS PGothic" panose="020B0600070205080204" pitchFamily="34" charset="-128"/>
              </a:rPr>
              <a:t>Business-to-consumer (B2C)</a:t>
            </a:r>
          </a:p>
          <a:p>
            <a:pPr lvl="2" eaLnBrk="1" hangingPunct="1">
              <a:defRPr/>
            </a:pPr>
            <a:r>
              <a:rPr lang="en-US" dirty="0" smtClean="0">
                <a:ea typeface="MS PGothic" panose="020B0600070205080204" pitchFamily="34" charset="-128"/>
              </a:rPr>
              <a:t>Example: BarnesandNoble.com</a:t>
            </a:r>
          </a:p>
          <a:p>
            <a:pPr lvl="1" eaLnBrk="1" hangingPunct="1">
              <a:defRPr/>
            </a:pPr>
            <a:r>
              <a:rPr lang="en-US" dirty="0" smtClean="0">
                <a:ea typeface="MS PGothic" panose="020B0600070205080204" pitchFamily="34" charset="-128"/>
              </a:rPr>
              <a:t>Business-to-business (B2B)</a:t>
            </a:r>
          </a:p>
          <a:p>
            <a:pPr lvl="2" eaLnBrk="1" hangingPunct="1">
              <a:defRPr/>
            </a:pPr>
            <a:r>
              <a:rPr lang="en-US" dirty="0" smtClean="0">
                <a:ea typeface="MS PGothic" panose="020B0600070205080204" pitchFamily="34" charset="-128"/>
              </a:rPr>
              <a:t>Example: </a:t>
            </a:r>
            <a:r>
              <a:rPr lang="en-US" dirty="0" err="1" smtClean="0">
                <a:ea typeface="MS PGothic" panose="020B0600070205080204" pitchFamily="34" charset="-128"/>
              </a:rPr>
              <a:t>ChemConnect</a:t>
            </a:r>
            <a:endParaRPr lang="en-US" dirty="0" smtClean="0">
              <a:ea typeface="MS PGothic" panose="020B0600070205080204" pitchFamily="34" charset="-128"/>
            </a:endParaRPr>
          </a:p>
          <a:p>
            <a:pPr lvl="1" eaLnBrk="1" hangingPunct="1">
              <a:defRPr/>
            </a:pPr>
            <a:r>
              <a:rPr lang="en-US" dirty="0" smtClean="0">
                <a:ea typeface="MS PGothic" panose="020B0600070205080204" pitchFamily="34" charset="-128"/>
              </a:rPr>
              <a:t>Consumer-to-consumer (C2C)</a:t>
            </a:r>
          </a:p>
          <a:p>
            <a:pPr lvl="2" eaLnBrk="1" hangingPunct="1">
              <a:defRPr/>
            </a:pPr>
            <a:r>
              <a:rPr lang="en-US" dirty="0" smtClean="0">
                <a:ea typeface="MS PGothic" panose="020B0600070205080204" pitchFamily="34" charset="-128"/>
              </a:rPr>
              <a:t>Example: eBay</a:t>
            </a:r>
          </a:p>
          <a:p>
            <a:pPr eaLnBrk="1" hangingPunct="1">
              <a:defRPr/>
            </a:pPr>
            <a:r>
              <a:rPr lang="en-US" dirty="0" smtClean="0">
                <a:ea typeface="MS PGothic" panose="020B0600070205080204" pitchFamily="34" charset="-128"/>
                <a:cs typeface="ＭＳ Ｐゴシック" charset="0"/>
              </a:rPr>
              <a:t>E-commerce can be categorized by platform</a:t>
            </a:r>
          </a:p>
          <a:p>
            <a:pPr lvl="1" eaLnBrk="1" hangingPunct="1">
              <a:defRPr/>
            </a:pPr>
            <a:r>
              <a:rPr lang="en-US" dirty="0" smtClean="0">
                <a:ea typeface="MS PGothic" panose="020B0600070205080204" pitchFamily="34" charset="-128"/>
              </a:rPr>
              <a:t>Mobile commerce (m-commerce)</a:t>
            </a:r>
          </a:p>
          <a:p>
            <a:pPr lvl="2" eaLnBrk="1" hangingPunct="1">
              <a:defRPr/>
            </a:pPr>
            <a:endParaRPr lang="en-US" dirty="0" smtClean="0">
              <a:ea typeface="MS PGothic" panose="020B0600070205080204" pitchFamily="34" charset="-128"/>
            </a:endParaRPr>
          </a:p>
          <a:p>
            <a:pPr eaLnBrk="1" hangingPunct="1">
              <a:defRPr/>
            </a:pPr>
            <a:endParaRPr lang="en-US" dirty="0" smtClean="0">
              <a:ea typeface="MS PGothic" panose="020B0600070205080204" pitchFamily="34" charset="-128"/>
              <a:cs typeface="ＭＳ Ｐゴシック" charset="0"/>
            </a:endParaRPr>
          </a:p>
          <a:p>
            <a:pPr eaLnBrk="1" hangingPunct="1">
              <a:defRPr/>
            </a:pPr>
            <a:endParaRPr lang="en-US" dirty="0">
              <a:ea typeface="MS PGothic" panose="020B0600070205080204" pitchFamily="34" charset="-128"/>
              <a:cs typeface="ＭＳ Ｐゴシック" charset="0"/>
            </a:endParaRPr>
          </a:p>
        </p:txBody>
      </p:sp>
      <p:sp>
        <p:nvSpPr>
          <p:cNvPr id="47106"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Business and Technology</a:t>
            </a:r>
          </a:p>
          <a:p>
            <a:pPr eaLnBrk="1" hangingPunct="1"/>
            <a:endParaRPr lang="en-US" altLang="en-US" smtClean="0"/>
          </a:p>
        </p:txBody>
      </p:sp>
    </p:spTree>
    <p:extLst>
      <p:ext uri="{BB962C8B-B14F-4D97-AF65-F5344CB8AC3E}">
        <p14:creationId xmlns:p14="http://schemas.microsoft.com/office/powerpoint/2010/main" val="3677084814"/>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eaLnBrk="1" hangingPunct="1">
              <a:defRPr/>
            </a:pPr>
            <a:r>
              <a:rPr lang="en-US" dirty="0" smtClean="0">
                <a:ea typeface="MS PGothic" panose="020B0600070205080204" pitchFamily="34" charset="-128"/>
                <a:cs typeface="ＭＳ Ｐゴシック" charset="0"/>
              </a:rPr>
              <a:t>E-commerce business models</a:t>
            </a:r>
          </a:p>
          <a:p>
            <a:pPr lvl="1" eaLnBrk="1" hangingPunct="1">
              <a:defRPr/>
            </a:pPr>
            <a:r>
              <a:rPr lang="en-US" dirty="0" smtClean="0">
                <a:ea typeface="MS PGothic" panose="020B0600070205080204" pitchFamily="34" charset="-128"/>
              </a:rPr>
              <a:t>E-tailer</a:t>
            </a:r>
          </a:p>
          <a:p>
            <a:pPr lvl="1" eaLnBrk="1" hangingPunct="1">
              <a:defRPr/>
            </a:pPr>
            <a:r>
              <a:rPr lang="en-US" dirty="0" smtClean="0">
                <a:ea typeface="MS PGothic" panose="020B0600070205080204" pitchFamily="34" charset="-128"/>
              </a:rPr>
              <a:t>Transaction broker</a:t>
            </a:r>
          </a:p>
          <a:p>
            <a:pPr lvl="1" eaLnBrk="1" hangingPunct="1">
              <a:defRPr/>
            </a:pPr>
            <a:r>
              <a:rPr lang="en-US" dirty="0" smtClean="0">
                <a:ea typeface="MS PGothic" panose="020B0600070205080204" pitchFamily="34" charset="-128"/>
              </a:rPr>
              <a:t>Market creator</a:t>
            </a:r>
          </a:p>
          <a:p>
            <a:pPr lvl="1" eaLnBrk="1" hangingPunct="1">
              <a:defRPr/>
            </a:pPr>
            <a:r>
              <a:rPr lang="en-US" dirty="0">
                <a:ea typeface="MS PGothic" panose="020B0600070205080204" pitchFamily="34" charset="-128"/>
              </a:rPr>
              <a:t>Content provider</a:t>
            </a:r>
          </a:p>
          <a:p>
            <a:pPr lvl="1" eaLnBrk="1" hangingPunct="1">
              <a:defRPr/>
            </a:pPr>
            <a:r>
              <a:rPr lang="en-US" dirty="0">
                <a:ea typeface="MS PGothic" panose="020B0600070205080204" pitchFamily="34" charset="-128"/>
              </a:rPr>
              <a:t>Community provider</a:t>
            </a:r>
          </a:p>
          <a:p>
            <a:pPr lvl="1" eaLnBrk="1" hangingPunct="1">
              <a:defRPr/>
            </a:pPr>
            <a:r>
              <a:rPr lang="en-US" dirty="0">
                <a:ea typeface="MS PGothic" panose="020B0600070205080204" pitchFamily="34" charset="-128"/>
              </a:rPr>
              <a:t>Portal</a:t>
            </a:r>
          </a:p>
          <a:p>
            <a:pPr lvl="1" eaLnBrk="1" hangingPunct="1">
              <a:defRPr/>
            </a:pPr>
            <a:r>
              <a:rPr lang="en-US" dirty="0" smtClean="0">
                <a:ea typeface="MS PGothic" panose="020B0600070205080204" pitchFamily="34" charset="-128"/>
              </a:rPr>
              <a:t>Service provider</a:t>
            </a:r>
          </a:p>
          <a:p>
            <a:pPr eaLnBrk="1" hangingPunct="1">
              <a:defRPr/>
            </a:pPr>
            <a:endParaRPr lang="en-US" dirty="0" smtClean="0">
              <a:ea typeface="MS PGothic" panose="020B0600070205080204" pitchFamily="34" charset="-128"/>
              <a:cs typeface="ＭＳ Ｐゴシック" charset="0"/>
            </a:endParaRPr>
          </a:p>
          <a:p>
            <a:pPr eaLnBrk="1" hangingPunct="1">
              <a:defRPr/>
            </a:pPr>
            <a:endParaRPr lang="en-US" dirty="0">
              <a:ea typeface="MS PGothic" panose="020B0600070205080204" pitchFamily="34" charset="-128"/>
              <a:cs typeface="ＭＳ Ｐゴシック" charset="0"/>
            </a:endParaRPr>
          </a:p>
        </p:txBody>
      </p:sp>
      <p:sp>
        <p:nvSpPr>
          <p:cNvPr id="49154" name="Text Placeholder 2"/>
          <p:cNvSpPr>
            <a:spLocks noGrp="1"/>
          </p:cNvSpPr>
          <p:nvPr>
            <p:ph type="body" sz="quarter" idx="15"/>
          </p:nvPr>
        </p:nvSpPr>
        <p:spPr bwMode="auto">
          <a:xfrm>
            <a:off x="0" y="381000"/>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dirty="0" smtClean="0"/>
              <a:t>E-commerce: Business and Technology</a:t>
            </a:r>
          </a:p>
          <a:p>
            <a:pPr eaLnBrk="1" hangingPunct="1"/>
            <a:endParaRPr lang="en-US" altLang="en-US" dirty="0" smtClean="0"/>
          </a:p>
        </p:txBody>
      </p:sp>
      <p:sp>
        <p:nvSpPr>
          <p:cNvPr id="5" name="Text Placeholder 2"/>
          <p:cNvSpPr txBox="1">
            <a:spLocks/>
          </p:cNvSpPr>
          <p:nvPr/>
        </p:nvSpPr>
        <p:spPr bwMode="auto">
          <a:xfrm>
            <a:off x="152400" y="1066800"/>
            <a:ext cx="9144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defTabSz="914400" rtl="0" eaLnBrk="1" latinLnBrk="0" hangingPunct="1">
              <a:spcBef>
                <a:spcPct val="20000"/>
              </a:spcBef>
              <a:buFont typeface="Arial" panose="020B0604020202020204" pitchFamily="34" charset="0"/>
              <a:buNone/>
              <a:defRPr sz="2000" b="1" kern="1200">
                <a:solidFill>
                  <a:schemeClr val="tx1"/>
                </a:solidFill>
                <a:latin typeface="Calibri" panose="020F0502020204030204" pitchFamily="34" charset="0"/>
                <a:ea typeface="+mn-ea"/>
                <a:cs typeface="Calibri" panose="020F0502020204030204" pitchFamily="34" charset="0"/>
              </a:defRPr>
            </a:lvl1pPr>
            <a:lvl2pPr marL="742950" indent="-285750" algn="ctr"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ctr" defTabSz="9144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ctr" defTabSz="914400" rtl="0" eaLnBrk="1" latinLnBrk="0" hangingPunct="1">
              <a:spcBef>
                <a:spcPct val="200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ctr" defTabSz="914400" rtl="0" eaLnBrk="1" latinLnBrk="0" hangingPunct="1">
              <a:spcBef>
                <a:spcPct val="200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400" dirty="0" smtClean="0"/>
              <a:t>Table 10.5 page 414</a:t>
            </a:r>
          </a:p>
          <a:p>
            <a:endParaRPr lang="en-US" altLang="en-US" sz="2400" dirty="0" smtClean="0"/>
          </a:p>
        </p:txBody>
      </p:sp>
    </p:spTree>
    <p:extLst>
      <p:ext uri="{BB962C8B-B14F-4D97-AF65-F5344CB8AC3E}">
        <p14:creationId xmlns:p14="http://schemas.microsoft.com/office/powerpoint/2010/main" val="1291959618"/>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799898" cy="6638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531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Content Placeholder 3"/>
          <p:cNvSpPr>
            <a:spLocks noGrp="1"/>
          </p:cNvSpPr>
          <p:nvPr>
            <p:ph idx="1"/>
          </p:nvPr>
        </p:nvSpPr>
        <p:spPr bwMode="auto">
          <a:xfrm>
            <a:off x="457200" y="2365375"/>
            <a:ext cx="822960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0" smtClean="0"/>
              <a:t>Analyze each of these companies using the value chain and competitive forces models.</a:t>
            </a:r>
          </a:p>
          <a:p>
            <a:pPr eaLnBrk="1" hangingPunct="1"/>
            <a:r>
              <a:rPr lang="en-US" altLang="en-US" b="0" smtClean="0"/>
              <a:t>Compare the three companies</a:t>
            </a:r>
            <a:r>
              <a:rPr lang="ja-JP" altLang="en-US" b="0" smtClean="0"/>
              <a:t>’</a:t>
            </a:r>
            <a:r>
              <a:rPr lang="en-US" altLang="ja-JP" b="0" smtClean="0"/>
              <a:t> e-commerce business models. Which is the strongest? Explain your answer.</a:t>
            </a:r>
          </a:p>
          <a:p>
            <a:pPr eaLnBrk="1" hangingPunct="1"/>
            <a:r>
              <a:rPr lang="en-US" altLang="en-US" b="0" smtClean="0"/>
              <a:t>Which company is likely to have the strongest retail e-commerce growth in the future? Why?</a:t>
            </a:r>
            <a:endParaRPr lang="en-US" altLang="en-US" smtClean="0"/>
          </a:p>
        </p:txBody>
      </p:sp>
      <p:sp>
        <p:nvSpPr>
          <p:cNvPr id="53254" name="Text Placeholder 2"/>
          <p:cNvSpPr>
            <a:spLocks noGrp="1"/>
          </p:cNvSpPr>
          <p:nvPr>
            <p:ph type="body" sz="quarter" idx="15"/>
          </p:nvPr>
        </p:nvSpPr>
        <p:spPr>
          <a:xfrm>
            <a:off x="457200" y="1600200"/>
            <a:ext cx="8229600" cy="381000"/>
          </a:xfrm>
        </p:spPr>
        <p:txBody>
          <a:bodyPr>
            <a:normAutofit lnSpcReduction="10000"/>
          </a:bodyPr>
          <a:lstStyle/>
          <a:p>
            <a:pPr eaLnBrk="1" hangingPunct="1">
              <a:defRPr/>
            </a:pPr>
            <a:r>
              <a:rPr lang="en-US" sz="2000" dirty="0" smtClean="0">
                <a:ea typeface="MS PGothic" panose="020B0600070205080204" pitchFamily="34" charset="-128"/>
              </a:rPr>
              <a:t>Walmart, Amazon, and eBay: Who Will Dominate Internet Retailing?</a:t>
            </a:r>
          </a:p>
          <a:p>
            <a:pPr eaLnBrk="1" hangingPunct="1">
              <a:defRPr/>
            </a:pPr>
            <a:endParaRPr lang="en-US" sz="2000" dirty="0" smtClean="0">
              <a:ea typeface="MS PGothic" panose="020B0600070205080204" pitchFamily="34" charset="-128"/>
            </a:endParaRPr>
          </a:p>
        </p:txBody>
      </p:sp>
    </p:spTree>
    <p:extLst>
      <p:ext uri="{BB962C8B-B14F-4D97-AF65-F5344CB8AC3E}">
        <p14:creationId xmlns:p14="http://schemas.microsoft.com/office/powerpoint/2010/main" val="2066021489"/>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8"/>
          <p:cNvSpPr>
            <a:spLocks noChangeArrowheads="1"/>
          </p:cNvSpPr>
          <p:nvPr/>
        </p:nvSpPr>
        <p:spPr bwMode="auto">
          <a:xfrm>
            <a:off x="381000" y="2133600"/>
            <a:ext cx="830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1200"/>
              </a:spcAft>
              <a:buFontTx/>
              <a:buChar char="•"/>
            </a:pPr>
            <a:endParaRPr lang="en-US" altLang="en-US" b="1">
              <a:cs typeface="Times New Roman" pitchFamily="18" charset="0"/>
            </a:endParaRPr>
          </a:p>
        </p:txBody>
      </p:sp>
      <p:sp>
        <p:nvSpPr>
          <p:cNvPr id="2" name="Content Placeholder 1"/>
          <p:cNvSpPr>
            <a:spLocks noGrp="1"/>
          </p:cNvSpPr>
          <p:nvPr>
            <p:ph idx="1"/>
          </p:nvPr>
        </p:nvSpPr>
        <p:spPr/>
        <p:txBody>
          <a:bodyPr/>
          <a:lstStyle/>
          <a:p>
            <a:pPr eaLnBrk="1" hangingPunct="1">
              <a:defRPr/>
            </a:pPr>
            <a:r>
              <a:rPr lang="en-US" sz="4000" dirty="0" smtClean="0">
                <a:ea typeface="MS PGothic" panose="020B0600070205080204" pitchFamily="34" charset="-128"/>
                <a:cs typeface="ＭＳ Ｐゴシック" charset="0"/>
              </a:rPr>
              <a:t>E-commerce revenue models</a:t>
            </a:r>
          </a:p>
          <a:p>
            <a:pPr lvl="1" eaLnBrk="1" hangingPunct="1">
              <a:defRPr/>
            </a:pPr>
            <a:r>
              <a:rPr lang="en-US" sz="3200" dirty="0" smtClean="0">
                <a:ea typeface="MS PGothic" panose="020B0600070205080204" pitchFamily="34" charset="-128"/>
              </a:rPr>
              <a:t>Advertising </a:t>
            </a:r>
          </a:p>
          <a:p>
            <a:pPr lvl="1" eaLnBrk="1" hangingPunct="1">
              <a:defRPr/>
            </a:pPr>
            <a:r>
              <a:rPr lang="en-US" sz="3200" dirty="0" smtClean="0">
                <a:ea typeface="MS PGothic" panose="020B0600070205080204" pitchFamily="34" charset="-128"/>
              </a:rPr>
              <a:t>Sales </a:t>
            </a:r>
          </a:p>
          <a:p>
            <a:pPr lvl="1" eaLnBrk="1" hangingPunct="1">
              <a:defRPr/>
            </a:pPr>
            <a:r>
              <a:rPr lang="en-US" sz="3200" dirty="0" smtClean="0">
                <a:ea typeface="MS PGothic" panose="020B0600070205080204" pitchFamily="34" charset="-128"/>
              </a:rPr>
              <a:t>Subscription</a:t>
            </a:r>
          </a:p>
          <a:p>
            <a:pPr lvl="1" eaLnBrk="1" hangingPunct="1">
              <a:defRPr/>
            </a:pPr>
            <a:r>
              <a:rPr lang="en-US" sz="3200" dirty="0" smtClean="0">
                <a:ea typeface="MS PGothic" panose="020B0600070205080204" pitchFamily="34" charset="-128"/>
              </a:rPr>
              <a:t>Free/Freemium</a:t>
            </a:r>
          </a:p>
          <a:p>
            <a:pPr lvl="1" eaLnBrk="1" hangingPunct="1">
              <a:defRPr/>
            </a:pPr>
            <a:r>
              <a:rPr lang="en-US" sz="3200" dirty="0" smtClean="0">
                <a:ea typeface="MS PGothic" panose="020B0600070205080204" pitchFamily="34" charset="-128"/>
              </a:rPr>
              <a:t>Transaction fee </a:t>
            </a:r>
          </a:p>
          <a:p>
            <a:pPr lvl="1" eaLnBrk="1" hangingPunct="1">
              <a:defRPr/>
            </a:pPr>
            <a:r>
              <a:rPr lang="en-US" sz="3200" dirty="0" smtClean="0">
                <a:ea typeface="MS PGothic" panose="020B0600070205080204" pitchFamily="34" charset="-128"/>
              </a:rPr>
              <a:t>Affiliate</a:t>
            </a:r>
          </a:p>
          <a:p>
            <a:pPr eaLnBrk="1" hangingPunct="1">
              <a:defRPr/>
            </a:pPr>
            <a:endParaRPr lang="en-US" sz="4000" dirty="0" smtClean="0">
              <a:ea typeface="MS PGothic" panose="020B0600070205080204" pitchFamily="34" charset="-128"/>
              <a:cs typeface="ＭＳ Ｐゴシック" charset="0"/>
            </a:endParaRPr>
          </a:p>
          <a:p>
            <a:pPr eaLnBrk="1" hangingPunct="1">
              <a:defRPr/>
            </a:pPr>
            <a:endParaRPr lang="en-US" sz="4000" dirty="0">
              <a:ea typeface="MS PGothic" panose="020B0600070205080204" pitchFamily="34" charset="-128"/>
              <a:cs typeface="ＭＳ Ｐゴシック" charset="0"/>
            </a:endParaRPr>
          </a:p>
        </p:txBody>
      </p:sp>
      <p:sp>
        <p:nvSpPr>
          <p:cNvPr id="53251"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Business and Technology</a:t>
            </a:r>
          </a:p>
          <a:p>
            <a:pPr eaLnBrk="1" hangingPunct="1"/>
            <a:endParaRPr lang="en-US" altLang="en-US" smtClean="0"/>
          </a:p>
        </p:txBody>
      </p:sp>
    </p:spTree>
    <p:extLst>
      <p:ext uri="{BB962C8B-B14F-4D97-AF65-F5344CB8AC3E}">
        <p14:creationId xmlns:p14="http://schemas.microsoft.com/office/powerpoint/2010/main" val="1478654850"/>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Rectangle 9"/>
          <p:cNvSpPr>
            <a:spLocks noChangeArrowheads="1"/>
          </p:cNvSpPr>
          <p:nvPr/>
        </p:nvSpPr>
        <p:spPr bwMode="auto">
          <a:xfrm>
            <a:off x="533400" y="26670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1200"/>
              </a:spcAft>
              <a:buFontTx/>
              <a:buChar char="•"/>
            </a:pPr>
            <a:endParaRPr lang="en-US" altLang="en-US" sz="2000" b="1"/>
          </a:p>
        </p:txBody>
      </p:sp>
      <p:sp>
        <p:nvSpPr>
          <p:cNvPr id="2" name="Content Placeholder 1"/>
          <p:cNvSpPr>
            <a:spLocks noGrp="1"/>
          </p:cNvSpPr>
          <p:nvPr>
            <p:ph idx="1"/>
          </p:nvPr>
        </p:nvSpPr>
        <p:spPr/>
        <p:txBody>
          <a:bodyPr/>
          <a:lstStyle/>
          <a:p>
            <a:pPr eaLnBrk="1" hangingPunct="1">
              <a:defRPr/>
            </a:pPr>
            <a:r>
              <a:rPr lang="en-US" dirty="0" smtClean="0">
                <a:ea typeface="MS PGothic" panose="020B0600070205080204" pitchFamily="34" charset="-128"/>
                <a:cs typeface="ＭＳ Ｐゴシック" charset="0"/>
              </a:rPr>
              <a:t>Social networking and the wisdom of crowds</a:t>
            </a:r>
          </a:p>
          <a:p>
            <a:pPr lvl="1" eaLnBrk="1" hangingPunct="1">
              <a:defRPr/>
            </a:pPr>
            <a:r>
              <a:rPr lang="en-US" dirty="0" smtClean="0">
                <a:ea typeface="MS PGothic" panose="020B0600070205080204" pitchFamily="34" charset="-128"/>
              </a:rPr>
              <a:t>Most popular Web 2.0 service: social networking</a:t>
            </a:r>
          </a:p>
          <a:p>
            <a:pPr lvl="2" eaLnBrk="1" hangingPunct="1">
              <a:defRPr/>
            </a:pPr>
            <a:r>
              <a:rPr lang="en-US" dirty="0" smtClean="0">
                <a:ea typeface="MS PGothic" panose="020B0600070205080204" pitchFamily="34" charset="-128"/>
              </a:rPr>
              <a:t>Social shopping sites: Swap shopping ideas with friends</a:t>
            </a:r>
          </a:p>
          <a:p>
            <a:pPr lvl="1" eaLnBrk="1" hangingPunct="1">
              <a:defRPr/>
            </a:pPr>
            <a:r>
              <a:rPr lang="en-US" dirty="0" smtClean="0">
                <a:ea typeface="MS PGothic" panose="020B0600070205080204" pitchFamily="34" charset="-128"/>
              </a:rPr>
              <a:t>Wisdom of crowds </a:t>
            </a:r>
          </a:p>
          <a:p>
            <a:pPr lvl="1" eaLnBrk="1" hangingPunct="1">
              <a:defRPr/>
            </a:pPr>
            <a:r>
              <a:rPr lang="en-US" dirty="0" smtClean="0">
                <a:ea typeface="MS PGothic" panose="020B0600070205080204" pitchFamily="34" charset="-128"/>
              </a:rPr>
              <a:t>Crowdsourcing</a:t>
            </a:r>
          </a:p>
          <a:p>
            <a:pPr lvl="2" eaLnBrk="1" hangingPunct="1">
              <a:defRPr/>
            </a:pPr>
            <a:r>
              <a:rPr lang="en-US" dirty="0" smtClean="0">
                <a:ea typeface="MS PGothic" panose="020B0600070205080204" pitchFamily="34" charset="-128"/>
              </a:rPr>
              <a:t>Large numbers of people can make better decisions about topics and products than a single person.</a:t>
            </a:r>
          </a:p>
          <a:p>
            <a:pPr lvl="1" eaLnBrk="1" hangingPunct="1">
              <a:defRPr/>
            </a:pPr>
            <a:r>
              <a:rPr lang="en-US" dirty="0" smtClean="0">
                <a:ea typeface="MS PGothic" panose="020B0600070205080204" pitchFamily="34" charset="-128"/>
              </a:rPr>
              <a:t>Prediction markets</a:t>
            </a:r>
          </a:p>
          <a:p>
            <a:pPr lvl="2" eaLnBrk="1" hangingPunct="1">
              <a:defRPr/>
            </a:pPr>
            <a:r>
              <a:rPr lang="en-US" dirty="0" smtClean="0">
                <a:ea typeface="MS PGothic" panose="020B0600070205080204" pitchFamily="34" charset="-128"/>
              </a:rPr>
              <a:t>Peer-to-peer betting markets on specific outcomes (elections, sales figures, designs for new products)</a:t>
            </a:r>
          </a:p>
          <a:p>
            <a:pPr eaLnBrk="1" hangingPunct="1">
              <a:defRPr/>
            </a:pPr>
            <a:endParaRPr lang="en-US" dirty="0">
              <a:ea typeface="MS PGothic" panose="020B0600070205080204" pitchFamily="34" charset="-128"/>
              <a:cs typeface="ＭＳ Ｐゴシック" charset="0"/>
            </a:endParaRPr>
          </a:p>
        </p:txBody>
      </p:sp>
      <p:sp>
        <p:nvSpPr>
          <p:cNvPr id="55299"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Business and Technology</a:t>
            </a:r>
          </a:p>
          <a:p>
            <a:pPr eaLnBrk="1" hangingPunct="1"/>
            <a:endParaRPr lang="en-US" altLang="en-US" smtClean="0"/>
          </a:p>
        </p:txBody>
      </p:sp>
    </p:spTree>
    <p:extLst>
      <p:ext uri="{BB962C8B-B14F-4D97-AF65-F5344CB8AC3E}">
        <p14:creationId xmlns:p14="http://schemas.microsoft.com/office/powerpoint/2010/main" val="3001712650"/>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eaLnBrk="1" hangingPunct="1">
              <a:spcBef>
                <a:spcPts val="0"/>
              </a:spcBef>
              <a:defRPr/>
            </a:pPr>
            <a:r>
              <a:rPr lang="en-US" dirty="0" smtClean="0">
                <a:ea typeface="MS PGothic" panose="020B0600070205080204" pitchFamily="34" charset="-128"/>
                <a:cs typeface="ＭＳ Ｐゴシック" charset="0"/>
              </a:rPr>
              <a:t>E-commerce marketing</a:t>
            </a:r>
          </a:p>
          <a:p>
            <a:pPr lvl="1" eaLnBrk="1" hangingPunct="1">
              <a:spcBef>
                <a:spcPts val="0"/>
              </a:spcBef>
              <a:defRPr/>
            </a:pPr>
            <a:r>
              <a:rPr lang="en-US" dirty="0" smtClean="0">
                <a:ea typeface="MS PGothic" panose="020B0600070205080204" pitchFamily="34" charset="-128"/>
              </a:rPr>
              <a:t>Internet provides new ways to identify and communicate with customers.</a:t>
            </a:r>
          </a:p>
          <a:p>
            <a:pPr lvl="1" eaLnBrk="1" hangingPunct="1">
              <a:spcBef>
                <a:spcPts val="0"/>
              </a:spcBef>
              <a:defRPr/>
            </a:pPr>
            <a:r>
              <a:rPr lang="en-US" dirty="0" smtClean="0">
                <a:ea typeface="MS PGothic" panose="020B0600070205080204" pitchFamily="34" charset="-128"/>
              </a:rPr>
              <a:t>Long tail marketing: </a:t>
            </a:r>
          </a:p>
          <a:p>
            <a:pPr lvl="2" eaLnBrk="1" hangingPunct="1">
              <a:spcBef>
                <a:spcPts val="0"/>
              </a:spcBef>
              <a:defRPr/>
            </a:pPr>
            <a:r>
              <a:rPr lang="en-US" dirty="0" smtClean="0">
                <a:ea typeface="MS PGothic" panose="020B0600070205080204" pitchFamily="34" charset="-128"/>
              </a:rPr>
              <a:t>Ability to reach a large audience inexpensively</a:t>
            </a:r>
          </a:p>
          <a:p>
            <a:pPr lvl="1" eaLnBrk="1" hangingPunct="1">
              <a:spcBef>
                <a:spcPts val="0"/>
              </a:spcBef>
              <a:defRPr/>
            </a:pPr>
            <a:r>
              <a:rPr lang="en-US" dirty="0" smtClean="0">
                <a:ea typeface="MS PGothic" panose="020B0600070205080204" pitchFamily="34" charset="-128"/>
              </a:rPr>
              <a:t>Behavioral targeting: </a:t>
            </a:r>
          </a:p>
          <a:p>
            <a:pPr lvl="2" eaLnBrk="1" hangingPunct="1">
              <a:spcBef>
                <a:spcPts val="0"/>
              </a:spcBef>
              <a:defRPr/>
            </a:pPr>
            <a:r>
              <a:rPr lang="en-US" dirty="0" smtClean="0">
                <a:ea typeface="MS PGothic" panose="020B0600070205080204" pitchFamily="34" charset="-128"/>
              </a:rPr>
              <a:t>Tracking online behavior of individuals on thousands of Web sites</a:t>
            </a:r>
          </a:p>
          <a:p>
            <a:pPr lvl="1" eaLnBrk="1" hangingPunct="1">
              <a:spcBef>
                <a:spcPts val="0"/>
              </a:spcBef>
              <a:defRPr/>
            </a:pPr>
            <a:r>
              <a:rPr lang="en-US" dirty="0" smtClean="0">
                <a:ea typeface="MS PGothic" panose="020B0600070205080204" pitchFamily="34" charset="-128"/>
              </a:rPr>
              <a:t>Internet advertising formats</a:t>
            </a:r>
          </a:p>
          <a:p>
            <a:pPr lvl="2" eaLnBrk="1" hangingPunct="1">
              <a:spcBef>
                <a:spcPts val="0"/>
              </a:spcBef>
              <a:defRPr/>
            </a:pPr>
            <a:r>
              <a:rPr lang="en-US" dirty="0" smtClean="0">
                <a:ea typeface="MS PGothic" panose="020B0600070205080204" pitchFamily="34" charset="-128"/>
              </a:rPr>
              <a:t>Search engine marketing, display ads, rich media,          e-mail, and so on</a:t>
            </a:r>
          </a:p>
          <a:p>
            <a:pPr eaLnBrk="1" hangingPunct="1">
              <a:spcBef>
                <a:spcPts val="0"/>
              </a:spcBef>
              <a:defRPr/>
            </a:pPr>
            <a:endParaRPr lang="en-US" dirty="0">
              <a:ea typeface="MS PGothic" panose="020B0600070205080204" pitchFamily="34" charset="-128"/>
              <a:cs typeface="ＭＳ Ｐゴシック" charset="0"/>
            </a:endParaRPr>
          </a:p>
        </p:txBody>
      </p:sp>
      <p:sp>
        <p:nvSpPr>
          <p:cNvPr id="57346"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Business and Technology</a:t>
            </a:r>
          </a:p>
          <a:p>
            <a:pPr eaLnBrk="1" hangingPunct="1"/>
            <a:endParaRPr lang="en-US" altLang="en-US" smtClean="0"/>
          </a:p>
        </p:txBody>
      </p:sp>
    </p:spTree>
    <p:extLst>
      <p:ext uri="{BB962C8B-B14F-4D97-AF65-F5344CB8AC3E}">
        <p14:creationId xmlns:p14="http://schemas.microsoft.com/office/powerpoint/2010/main" val="2207267541"/>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7" descr="Ess10_Fig-09-0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06575"/>
            <a:ext cx="6846888"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ext Placeholder 2"/>
          <p:cNvSpPr>
            <a:spLocks noGrp="1"/>
          </p:cNvSpPr>
          <p:nvPr>
            <p:ph type="body" sz="quarter" idx="17"/>
          </p:nvPr>
        </p:nvSpPr>
        <p:spPr bwMode="auto">
          <a:xfrm>
            <a:off x="457200" y="1776413"/>
            <a:ext cx="14478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E-commerce Web sites have tools to track a shopper</a:t>
            </a:r>
            <a:r>
              <a:rPr lang="ja-JP" altLang="en-US" smtClean="0"/>
              <a:t>’</a:t>
            </a:r>
            <a:r>
              <a:rPr lang="en-US" altLang="ja-JP" smtClean="0"/>
              <a:t>s every step through an online store. Close examination of customer behavior at a Web site selling women</a:t>
            </a:r>
            <a:r>
              <a:rPr lang="ja-JP" altLang="en-US" smtClean="0"/>
              <a:t>’</a:t>
            </a:r>
            <a:r>
              <a:rPr lang="en-US" altLang="ja-JP" smtClean="0"/>
              <a:t>s clothing shows what the store might learn at each step and what actions it could take to increase sales.</a:t>
            </a:r>
          </a:p>
          <a:p>
            <a:pPr eaLnBrk="1" hangingPunct="1">
              <a:buFontTx/>
              <a:buNone/>
            </a:pPr>
            <a:endParaRPr lang="en-US" altLang="en-US" smtClean="0"/>
          </a:p>
        </p:txBody>
      </p:sp>
      <p:sp>
        <p:nvSpPr>
          <p:cNvPr id="59395" name="Text Placeholder 3"/>
          <p:cNvSpPr>
            <a:spLocks noGrp="1"/>
          </p:cNvSpPr>
          <p:nvPr>
            <p:ph type="body" sz="quarter" idx="18"/>
          </p:nvPr>
        </p:nvSpPr>
        <p:spPr bwMode="auto">
          <a:xfrm>
            <a:off x="457200" y="48006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10-3</a:t>
            </a:r>
          </a:p>
          <a:p>
            <a:pPr eaLnBrk="1" hangingPunct="1">
              <a:buFontTx/>
              <a:buNone/>
            </a:pPr>
            <a:endParaRPr lang="en-US" altLang="en-US" smtClean="0"/>
          </a:p>
        </p:txBody>
      </p:sp>
      <p:sp>
        <p:nvSpPr>
          <p:cNvPr id="59396" name="Text Placeholder 4"/>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Web Site Visitor Tracking</a:t>
            </a:r>
          </a:p>
          <a:p>
            <a:pPr eaLnBrk="1" hangingPunct="1"/>
            <a:endParaRPr lang="en-US" altLang="en-US" smtClean="0"/>
          </a:p>
        </p:txBody>
      </p:sp>
    </p:spTree>
    <p:extLst>
      <p:ext uri="{BB962C8B-B14F-4D97-AF65-F5344CB8AC3E}">
        <p14:creationId xmlns:p14="http://schemas.microsoft.com/office/powerpoint/2010/main" val="3649081829"/>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41" name="Picture 7" descr="Ess10_Fig-09-04.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52600"/>
            <a:ext cx="31242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ext Placeholder 2"/>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Firms can create unique personalized Web pages that display content or ads for products or services of special interest to individual users, improving the customer experience and creating additional value.</a:t>
            </a:r>
          </a:p>
          <a:p>
            <a:pPr eaLnBrk="1" hangingPunct="1">
              <a:buFontTx/>
              <a:buNone/>
            </a:pPr>
            <a:endParaRPr lang="en-US" altLang="en-US" smtClean="0"/>
          </a:p>
        </p:txBody>
      </p:sp>
      <p:sp>
        <p:nvSpPr>
          <p:cNvPr id="61443" name="Text Placeholder 3"/>
          <p:cNvSpPr>
            <a:spLocks noGrp="1"/>
          </p:cNvSpPr>
          <p:nvPr>
            <p:ph type="body" sz="quarter" idx="18"/>
          </p:nvPr>
        </p:nvSpPr>
        <p:spPr bwMode="auto">
          <a:xfrm>
            <a:off x="457200" y="3463925"/>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10-4</a:t>
            </a:r>
          </a:p>
          <a:p>
            <a:pPr eaLnBrk="1" hangingPunct="1">
              <a:buFontTx/>
              <a:buNone/>
            </a:pPr>
            <a:endParaRPr lang="en-US" altLang="en-US" smtClean="0"/>
          </a:p>
        </p:txBody>
      </p:sp>
      <p:sp>
        <p:nvSpPr>
          <p:cNvPr id="61444" name="Text Placeholder 4"/>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Web Site Personalization</a:t>
            </a:r>
          </a:p>
          <a:p>
            <a:pPr eaLnBrk="1" hangingPunct="1"/>
            <a:endParaRPr lang="en-US" altLang="en-US" smtClean="0"/>
          </a:p>
        </p:txBody>
      </p:sp>
    </p:spTree>
    <p:extLst>
      <p:ext uri="{BB962C8B-B14F-4D97-AF65-F5344CB8AC3E}">
        <p14:creationId xmlns:p14="http://schemas.microsoft.com/office/powerpoint/2010/main" val="39124891"/>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7" descr="Ess10_Fig-09-05.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776413"/>
            <a:ext cx="658177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Text Placeholder 2"/>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Advertising networks and their use of tracking programs have become controversial among privacy advocates because of their ability to track individual consumers across the Internet.</a:t>
            </a:r>
          </a:p>
          <a:p>
            <a:pPr eaLnBrk="1" hangingPunct="1">
              <a:buFontTx/>
              <a:buNone/>
            </a:pPr>
            <a:endParaRPr lang="en-US" altLang="en-US" smtClean="0"/>
          </a:p>
        </p:txBody>
      </p:sp>
      <p:sp>
        <p:nvSpPr>
          <p:cNvPr id="63491" name="Text Placeholder 3"/>
          <p:cNvSpPr>
            <a:spLocks noGrp="1"/>
          </p:cNvSpPr>
          <p:nvPr>
            <p:ph type="body" sz="quarter" idx="18"/>
          </p:nvPr>
        </p:nvSpPr>
        <p:spPr bwMode="auto">
          <a:xfrm>
            <a:off x="457200" y="3200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10-5</a:t>
            </a:r>
          </a:p>
          <a:p>
            <a:pPr eaLnBrk="1" hangingPunct="1">
              <a:buFontTx/>
              <a:buNone/>
            </a:pPr>
            <a:endParaRPr lang="en-US" altLang="en-US" smtClean="0"/>
          </a:p>
        </p:txBody>
      </p:sp>
      <p:sp>
        <p:nvSpPr>
          <p:cNvPr id="63492" name="Text Placeholder 4"/>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How an Advertising Network Works</a:t>
            </a:r>
          </a:p>
          <a:p>
            <a:pPr eaLnBrk="1" hangingPunct="1"/>
            <a:endParaRPr lang="en-US" altLang="en-US" smtClean="0"/>
          </a:p>
        </p:txBody>
      </p:sp>
    </p:spTree>
    <p:extLst>
      <p:ext uri="{BB962C8B-B14F-4D97-AF65-F5344CB8AC3E}">
        <p14:creationId xmlns:p14="http://schemas.microsoft.com/office/powerpoint/2010/main" val="379285617"/>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10.1. E-Commerce and the Internet</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a:t>
            </a:fld>
            <a:endParaRPr lang="en-US"/>
          </a:p>
        </p:txBody>
      </p:sp>
    </p:spTree>
    <p:extLst>
      <p:ext uri="{BB962C8B-B14F-4D97-AF65-F5344CB8AC3E}">
        <p14:creationId xmlns:p14="http://schemas.microsoft.com/office/powerpoint/2010/main" val="12080816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eaLnBrk="1" hangingPunct="1">
              <a:defRPr/>
            </a:pPr>
            <a:r>
              <a:rPr lang="en-US" dirty="0" smtClean="0">
                <a:ea typeface="MS PGothic" panose="020B0600070205080204" pitchFamily="34" charset="-128"/>
                <a:cs typeface="ＭＳ Ｐゴシック" charset="0"/>
              </a:rPr>
              <a:t>Social e-commerce:</a:t>
            </a:r>
          </a:p>
          <a:p>
            <a:pPr lvl="1" eaLnBrk="1" hangingPunct="1">
              <a:defRPr/>
            </a:pPr>
            <a:r>
              <a:rPr lang="en-US" dirty="0" smtClean="0">
                <a:ea typeface="MS PGothic" panose="020B0600070205080204" pitchFamily="34" charset="-128"/>
              </a:rPr>
              <a:t>Based on digital social graph</a:t>
            </a:r>
          </a:p>
          <a:p>
            <a:pPr lvl="2" eaLnBrk="1" hangingPunct="1">
              <a:defRPr/>
            </a:pPr>
            <a:r>
              <a:rPr lang="en-US" dirty="0" smtClean="0">
                <a:ea typeface="MS PGothic" panose="020B0600070205080204" pitchFamily="34" charset="-128"/>
              </a:rPr>
              <a:t>Mapping of all significant online relationships</a:t>
            </a:r>
          </a:p>
          <a:p>
            <a:pPr eaLnBrk="1" hangingPunct="1">
              <a:defRPr/>
            </a:pPr>
            <a:r>
              <a:rPr lang="en-US" dirty="0" smtClean="0">
                <a:ea typeface="MS PGothic" panose="020B0600070205080204" pitchFamily="34" charset="-128"/>
                <a:cs typeface="ＭＳ Ｐゴシック" charset="0"/>
              </a:rPr>
              <a:t>Four features of social e-commerce driving its growth</a:t>
            </a:r>
          </a:p>
          <a:p>
            <a:pPr lvl="1" eaLnBrk="1" hangingPunct="1">
              <a:defRPr/>
            </a:pPr>
            <a:r>
              <a:rPr lang="en-US" dirty="0" smtClean="0">
                <a:ea typeface="MS PGothic" panose="020B0600070205080204" pitchFamily="34" charset="-128"/>
              </a:rPr>
              <a:t>Social sign-on</a:t>
            </a:r>
          </a:p>
          <a:p>
            <a:pPr lvl="1" eaLnBrk="1" hangingPunct="1">
              <a:defRPr/>
            </a:pPr>
            <a:r>
              <a:rPr lang="en-US" dirty="0" smtClean="0">
                <a:ea typeface="MS PGothic" panose="020B0600070205080204" pitchFamily="34" charset="-128"/>
              </a:rPr>
              <a:t>Collaborative shopping</a:t>
            </a:r>
          </a:p>
          <a:p>
            <a:pPr lvl="1" eaLnBrk="1" hangingPunct="1">
              <a:defRPr/>
            </a:pPr>
            <a:r>
              <a:rPr lang="en-US" dirty="0" smtClean="0">
                <a:ea typeface="MS PGothic" panose="020B0600070205080204" pitchFamily="34" charset="-128"/>
              </a:rPr>
              <a:t>Network notification</a:t>
            </a:r>
          </a:p>
          <a:p>
            <a:pPr lvl="1" eaLnBrk="1" hangingPunct="1">
              <a:defRPr/>
            </a:pPr>
            <a:r>
              <a:rPr lang="en-US" dirty="0" smtClean="0">
                <a:ea typeface="MS PGothic" panose="020B0600070205080204" pitchFamily="34" charset="-128"/>
              </a:rPr>
              <a:t>Social search (recommendations)</a:t>
            </a:r>
          </a:p>
          <a:p>
            <a:pPr lvl="2" eaLnBrk="1" hangingPunct="1">
              <a:defRPr/>
            </a:pPr>
            <a:endParaRPr lang="en-US" dirty="0" smtClean="0">
              <a:ea typeface="MS PGothic" panose="020B0600070205080204" pitchFamily="34" charset="-128"/>
            </a:endParaRPr>
          </a:p>
          <a:p>
            <a:pPr eaLnBrk="1" hangingPunct="1">
              <a:defRPr/>
            </a:pPr>
            <a:endParaRPr lang="en-US" dirty="0" smtClean="0">
              <a:ea typeface="MS PGothic" panose="020B0600070205080204" pitchFamily="34" charset="-128"/>
              <a:cs typeface="ＭＳ Ｐゴシック" charset="0"/>
            </a:endParaRPr>
          </a:p>
          <a:p>
            <a:pPr eaLnBrk="1" hangingPunct="1">
              <a:defRPr/>
            </a:pPr>
            <a:endParaRPr lang="en-US" dirty="0">
              <a:ea typeface="MS PGothic" panose="020B0600070205080204" pitchFamily="34" charset="-128"/>
              <a:cs typeface="ＭＳ Ｐゴシック" charset="0"/>
            </a:endParaRPr>
          </a:p>
        </p:txBody>
      </p:sp>
      <p:sp>
        <p:nvSpPr>
          <p:cNvPr id="65538"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Business and Technology</a:t>
            </a:r>
          </a:p>
          <a:p>
            <a:pPr eaLnBrk="1" hangingPunct="1"/>
            <a:endParaRPr lang="en-US" altLang="en-US" smtClean="0"/>
          </a:p>
        </p:txBody>
      </p:sp>
    </p:spTree>
    <p:extLst>
      <p:ext uri="{BB962C8B-B14F-4D97-AF65-F5344CB8AC3E}">
        <p14:creationId xmlns:p14="http://schemas.microsoft.com/office/powerpoint/2010/main" val="1570344508"/>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US" altLang="en-US" smtClean="0">
                <a:solidFill>
                  <a:srgbClr val="0D0D0D"/>
                </a:solidFill>
              </a:rPr>
              <a:t>Social media: </a:t>
            </a:r>
          </a:p>
          <a:p>
            <a:pPr lvl="1" eaLnBrk="1" hangingPunct="1">
              <a:spcBef>
                <a:spcPct val="0"/>
              </a:spcBef>
            </a:pPr>
            <a:r>
              <a:rPr lang="en-US" altLang="en-US" smtClean="0"/>
              <a:t>Fastest growing media for branding and marketing</a:t>
            </a:r>
          </a:p>
          <a:p>
            <a:pPr eaLnBrk="1" hangingPunct="1">
              <a:spcBef>
                <a:spcPct val="0"/>
              </a:spcBef>
            </a:pPr>
            <a:r>
              <a:rPr lang="en-US" altLang="en-US" smtClean="0">
                <a:solidFill>
                  <a:srgbClr val="0D0D0D"/>
                </a:solidFill>
              </a:rPr>
              <a:t>Social network marketing: </a:t>
            </a:r>
          </a:p>
          <a:p>
            <a:pPr lvl="1" eaLnBrk="1" hangingPunct="1">
              <a:spcBef>
                <a:spcPct val="0"/>
              </a:spcBef>
            </a:pPr>
            <a:r>
              <a:rPr lang="en-US" altLang="en-US" smtClean="0"/>
              <a:t>Seeks to leverage individuals influence over others in social graph</a:t>
            </a:r>
          </a:p>
          <a:p>
            <a:pPr lvl="1" eaLnBrk="1" hangingPunct="1">
              <a:spcBef>
                <a:spcPct val="0"/>
              </a:spcBef>
            </a:pPr>
            <a:r>
              <a:rPr lang="en-US" altLang="en-US" smtClean="0"/>
              <a:t>Target is a social network of people sharing interests and advice</a:t>
            </a:r>
          </a:p>
          <a:p>
            <a:pPr lvl="1" eaLnBrk="1" hangingPunct="1">
              <a:spcBef>
                <a:spcPct val="0"/>
              </a:spcBef>
            </a:pPr>
            <a:r>
              <a:rPr lang="en-US" altLang="en-US" smtClean="0"/>
              <a:t>Facebook</a:t>
            </a:r>
            <a:r>
              <a:rPr lang="ja-JP" altLang="en-US" smtClean="0"/>
              <a:t>’</a:t>
            </a:r>
            <a:r>
              <a:rPr lang="en-US" altLang="ja-JP" smtClean="0"/>
              <a:t>s </a:t>
            </a:r>
            <a:r>
              <a:rPr lang="ja-JP" altLang="en-US" smtClean="0"/>
              <a:t>“</a:t>
            </a:r>
            <a:r>
              <a:rPr lang="en-US" altLang="ja-JP" smtClean="0"/>
              <a:t>Like button</a:t>
            </a:r>
            <a:r>
              <a:rPr lang="ja-JP" altLang="en-US" smtClean="0"/>
              <a:t>”</a:t>
            </a:r>
            <a:endParaRPr lang="en-US" altLang="ja-JP" smtClean="0"/>
          </a:p>
          <a:p>
            <a:pPr lvl="1" eaLnBrk="1" hangingPunct="1">
              <a:spcBef>
                <a:spcPct val="0"/>
              </a:spcBef>
            </a:pPr>
            <a:r>
              <a:rPr lang="en-US" altLang="en-US" smtClean="0"/>
              <a:t>Social networks have huge audiences</a:t>
            </a:r>
          </a:p>
          <a:p>
            <a:pPr lvl="2" eaLnBrk="1" hangingPunct="1">
              <a:spcBef>
                <a:spcPct val="0"/>
              </a:spcBef>
            </a:pPr>
            <a:r>
              <a:rPr lang="en-US" altLang="en-US" smtClean="0"/>
              <a:t>Facebook: 150 million U.S. visitors monthly</a:t>
            </a:r>
          </a:p>
          <a:p>
            <a:pPr eaLnBrk="1" hangingPunct="1">
              <a:spcBef>
                <a:spcPct val="0"/>
              </a:spcBef>
            </a:pPr>
            <a:endParaRPr lang="en-US" altLang="en-US" smtClean="0">
              <a:solidFill>
                <a:srgbClr val="0D0D0D"/>
              </a:solidFill>
            </a:endParaRPr>
          </a:p>
        </p:txBody>
      </p:sp>
      <p:sp>
        <p:nvSpPr>
          <p:cNvPr id="67586"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Business and Technology</a:t>
            </a:r>
          </a:p>
          <a:p>
            <a:pPr eaLnBrk="1" hangingPunct="1"/>
            <a:endParaRPr lang="en-US" altLang="en-US" smtClean="0"/>
          </a:p>
        </p:txBody>
      </p:sp>
    </p:spTree>
    <p:extLst>
      <p:ext uri="{BB962C8B-B14F-4D97-AF65-F5344CB8AC3E}">
        <p14:creationId xmlns:p14="http://schemas.microsoft.com/office/powerpoint/2010/main" val="2589250250"/>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3" name="Content Placeholder 2"/>
          <p:cNvSpPr>
            <a:spLocks noGrp="1"/>
          </p:cNvSpPr>
          <p:nvPr>
            <p:ph idx="1"/>
          </p:nvPr>
        </p:nvSpPr>
        <p:spPr bwMode="auto">
          <a:xfrm>
            <a:off x="457200" y="2365375"/>
            <a:ext cx="822960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Bef>
                <a:spcPct val="0"/>
              </a:spcBef>
              <a:spcAft>
                <a:spcPts val="600"/>
              </a:spcAft>
            </a:pPr>
            <a:r>
              <a:rPr lang="en-US" altLang="en-US" sz="2400" b="0" smtClean="0"/>
              <a:t>Assess the management, organization, and technology issues for using social media to engage with customers.</a:t>
            </a:r>
          </a:p>
          <a:p>
            <a:pPr eaLnBrk="1" hangingPunct="1">
              <a:spcBef>
                <a:spcPct val="0"/>
              </a:spcBef>
              <a:spcAft>
                <a:spcPts val="600"/>
              </a:spcAft>
            </a:pPr>
            <a:r>
              <a:rPr lang="en-US" altLang="en-US" sz="2400" b="0" smtClean="0"/>
              <a:t>What are the advantages and disadvantages of using social media for advertising, brand building, market research, and customer service?</a:t>
            </a:r>
          </a:p>
          <a:p>
            <a:pPr eaLnBrk="1" hangingPunct="1">
              <a:spcBef>
                <a:spcPct val="0"/>
              </a:spcBef>
              <a:spcAft>
                <a:spcPts val="600"/>
              </a:spcAft>
            </a:pPr>
            <a:r>
              <a:rPr lang="en-US" altLang="en-US" sz="2400" b="0" smtClean="0"/>
              <a:t>Give some examples of management decisions that were facilitated by using social media to interact with customers</a:t>
            </a:r>
          </a:p>
          <a:p>
            <a:pPr eaLnBrk="1" hangingPunct="1">
              <a:spcBef>
                <a:spcPct val="0"/>
              </a:spcBef>
              <a:spcAft>
                <a:spcPts val="600"/>
              </a:spcAft>
            </a:pPr>
            <a:r>
              <a:rPr lang="en-US" altLang="en-US" sz="2400" b="0" smtClean="0"/>
              <a:t>Should all companies use Facebook and Twitter for customer service and advertising? Why or why not? What kinds of companies are best suited to use these platforms?</a:t>
            </a:r>
          </a:p>
          <a:p>
            <a:pPr eaLnBrk="1" hangingPunct="1">
              <a:spcBef>
                <a:spcPct val="0"/>
              </a:spcBef>
              <a:spcAft>
                <a:spcPts val="600"/>
              </a:spcAft>
            </a:pPr>
            <a:endParaRPr lang="en-US" altLang="en-US" sz="2400" smtClean="0"/>
          </a:p>
        </p:txBody>
      </p:sp>
      <p:sp>
        <p:nvSpPr>
          <p:cNvPr id="10" name="Text Placeholder 2"/>
          <p:cNvSpPr>
            <a:spLocks noGrp="1"/>
          </p:cNvSpPr>
          <p:nvPr>
            <p:ph type="body" sz="quarter" idx="15"/>
          </p:nvPr>
        </p:nvSpPr>
        <p:spPr>
          <a:xfrm>
            <a:off x="0" y="1600200"/>
            <a:ext cx="9144000" cy="381000"/>
          </a:xfrm>
        </p:spPr>
        <p:txBody>
          <a:bodyPr>
            <a:normAutofit fontScale="77500" lnSpcReduction="20000"/>
          </a:bodyPr>
          <a:lstStyle/>
          <a:p>
            <a:pPr eaLnBrk="1" hangingPunct="1">
              <a:defRPr/>
            </a:pPr>
            <a:r>
              <a:rPr lang="en-US" dirty="0" smtClean="0">
                <a:ea typeface="MS PGothic" panose="020B0600070205080204" pitchFamily="34" charset="-128"/>
              </a:rPr>
              <a:t>Social Commerce Creates New Customer Relationships</a:t>
            </a:r>
            <a:endParaRPr lang="en-US" dirty="0">
              <a:ea typeface="MS PGothic" panose="020B0600070205080204" pitchFamily="34" charset="-128"/>
            </a:endParaRPr>
          </a:p>
        </p:txBody>
      </p:sp>
    </p:spTree>
    <p:extLst>
      <p:ext uri="{BB962C8B-B14F-4D97-AF65-F5344CB8AC3E}">
        <p14:creationId xmlns:p14="http://schemas.microsoft.com/office/powerpoint/2010/main" val="2365259375"/>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eaLnBrk="1" hangingPunct="1">
              <a:spcBef>
                <a:spcPts val="0"/>
              </a:spcBef>
              <a:defRPr/>
            </a:pPr>
            <a:r>
              <a:rPr lang="en-US" dirty="0" smtClean="0">
                <a:ea typeface="MS PGothic" panose="020B0600070205080204" pitchFamily="34" charset="-128"/>
                <a:cs typeface="ＭＳ Ｐゴシック" charset="0"/>
              </a:rPr>
              <a:t>B2B e-commerce </a:t>
            </a:r>
          </a:p>
          <a:p>
            <a:pPr lvl="1" eaLnBrk="1" hangingPunct="1">
              <a:spcBef>
                <a:spcPts val="0"/>
              </a:spcBef>
              <a:defRPr/>
            </a:pPr>
            <a:r>
              <a:rPr lang="en-US" dirty="0" smtClean="0">
                <a:ea typeface="MS PGothic" panose="020B0600070205080204" pitchFamily="34" charset="-128"/>
              </a:rPr>
              <a:t>U.S. B2B trade in 2012 is $16 trillion</a:t>
            </a:r>
          </a:p>
          <a:p>
            <a:pPr lvl="1" eaLnBrk="1" hangingPunct="1">
              <a:spcBef>
                <a:spcPts val="0"/>
              </a:spcBef>
              <a:defRPr/>
            </a:pPr>
            <a:r>
              <a:rPr lang="en-US" dirty="0" smtClean="0">
                <a:ea typeface="MS PGothic" panose="020B0600070205080204" pitchFamily="34" charset="-128"/>
              </a:rPr>
              <a:t>U.S. B2B e-commerce in 2012 is $4.1 trillion</a:t>
            </a:r>
          </a:p>
          <a:p>
            <a:pPr lvl="1" eaLnBrk="1" hangingPunct="1">
              <a:spcBef>
                <a:spcPts val="0"/>
              </a:spcBef>
              <a:defRPr/>
            </a:pPr>
            <a:r>
              <a:rPr lang="en-US" dirty="0" smtClean="0">
                <a:ea typeface="MS PGothic" panose="020B0600070205080204" pitchFamily="34" charset="-128"/>
              </a:rPr>
              <a:t>Procurement requires significant overhead costs, which Internet and networking helps automate</a:t>
            </a:r>
          </a:p>
          <a:p>
            <a:pPr lvl="1" eaLnBrk="1" hangingPunct="1">
              <a:spcBef>
                <a:spcPts val="0"/>
              </a:spcBef>
              <a:defRPr/>
            </a:pPr>
            <a:r>
              <a:rPr lang="en-US" dirty="0" smtClean="0">
                <a:ea typeface="MS PGothic" panose="020B0600070205080204" pitchFamily="34" charset="-128"/>
              </a:rPr>
              <a:t>Variety </a:t>
            </a:r>
            <a:r>
              <a:rPr lang="en-US" dirty="0">
                <a:ea typeface="MS PGothic" panose="020B0600070205080204" pitchFamily="34" charset="-128"/>
              </a:rPr>
              <a:t>of Internet-enabled </a:t>
            </a:r>
            <a:r>
              <a:rPr lang="en-US" dirty="0" smtClean="0">
                <a:ea typeface="MS PGothic" panose="020B0600070205080204" pitchFamily="34" charset="-128"/>
              </a:rPr>
              <a:t>technologies used in B2B</a:t>
            </a:r>
            <a:endParaRPr lang="en-US" dirty="0">
              <a:ea typeface="MS PGothic" panose="020B0600070205080204" pitchFamily="34" charset="-128"/>
            </a:endParaRPr>
          </a:p>
          <a:p>
            <a:pPr marL="1371600" lvl="2" indent="-457200" eaLnBrk="1" hangingPunct="1">
              <a:spcBef>
                <a:spcPts val="0"/>
              </a:spcBef>
              <a:buFont typeface="+mj-lt"/>
              <a:buAutoNum type="alphaLcParenR"/>
              <a:defRPr/>
            </a:pPr>
            <a:r>
              <a:rPr lang="en-US" dirty="0" smtClean="0">
                <a:ea typeface="MS PGothic" panose="020B0600070205080204" pitchFamily="34" charset="-128"/>
              </a:rPr>
              <a:t>Electronic data interchange (EDI)</a:t>
            </a:r>
          </a:p>
          <a:p>
            <a:pPr marL="1371600" lvl="2" indent="-457200" eaLnBrk="1" hangingPunct="1">
              <a:spcBef>
                <a:spcPts val="0"/>
              </a:spcBef>
              <a:buFont typeface="+mj-lt"/>
              <a:buAutoNum type="alphaLcParenR"/>
              <a:defRPr/>
            </a:pPr>
            <a:r>
              <a:rPr lang="en-US" dirty="0" smtClean="0">
                <a:ea typeface="MS PGothic" panose="020B0600070205080204" pitchFamily="34" charset="-128"/>
              </a:rPr>
              <a:t>Private industrial networks (private exchanges)</a:t>
            </a:r>
          </a:p>
          <a:p>
            <a:pPr marL="1371600" lvl="2" indent="-457200" eaLnBrk="1" hangingPunct="1">
              <a:spcBef>
                <a:spcPts val="0"/>
              </a:spcBef>
              <a:buFont typeface="+mj-lt"/>
              <a:buAutoNum type="alphaLcParenR"/>
              <a:defRPr/>
            </a:pPr>
            <a:r>
              <a:rPr lang="en-US" dirty="0" smtClean="0">
                <a:ea typeface="MS PGothic" panose="020B0600070205080204" pitchFamily="34" charset="-128"/>
              </a:rPr>
              <a:t>Net marketplaces</a:t>
            </a:r>
          </a:p>
          <a:p>
            <a:pPr marL="1371600" lvl="2" indent="-457200" eaLnBrk="1" hangingPunct="1">
              <a:spcBef>
                <a:spcPts val="0"/>
              </a:spcBef>
              <a:buFont typeface="+mj-lt"/>
              <a:buAutoNum type="alphaLcParenR"/>
              <a:defRPr/>
            </a:pPr>
            <a:r>
              <a:rPr lang="en-US" dirty="0" smtClean="0">
                <a:ea typeface="MS PGothic" panose="020B0600070205080204" pitchFamily="34" charset="-128"/>
              </a:rPr>
              <a:t>Exchanges</a:t>
            </a:r>
          </a:p>
          <a:p>
            <a:pPr eaLnBrk="1" hangingPunct="1">
              <a:spcBef>
                <a:spcPts val="0"/>
              </a:spcBef>
              <a:defRPr/>
            </a:pPr>
            <a:endParaRPr lang="en-US" dirty="0" smtClean="0">
              <a:ea typeface="MS PGothic" panose="020B0600070205080204" pitchFamily="34" charset="-128"/>
              <a:cs typeface="ＭＳ Ｐゴシック" charset="0"/>
            </a:endParaRPr>
          </a:p>
          <a:p>
            <a:pPr eaLnBrk="1" hangingPunct="1">
              <a:spcBef>
                <a:spcPts val="0"/>
              </a:spcBef>
              <a:defRPr/>
            </a:pPr>
            <a:endParaRPr lang="en-US" dirty="0">
              <a:ea typeface="MS PGothic" panose="020B0600070205080204" pitchFamily="34" charset="-128"/>
              <a:cs typeface="ＭＳ Ｐゴシック" charset="0"/>
            </a:endParaRPr>
          </a:p>
        </p:txBody>
      </p:sp>
      <p:sp>
        <p:nvSpPr>
          <p:cNvPr id="71682"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Business and Technology</a:t>
            </a:r>
          </a:p>
          <a:p>
            <a:pPr eaLnBrk="1" hangingPunct="1"/>
            <a:endParaRPr lang="en-US" altLang="en-US" smtClean="0"/>
          </a:p>
        </p:txBody>
      </p:sp>
    </p:spTree>
    <p:extLst>
      <p:ext uri="{BB962C8B-B14F-4D97-AF65-F5344CB8AC3E}">
        <p14:creationId xmlns:p14="http://schemas.microsoft.com/office/powerpoint/2010/main" val="1601368749"/>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828800"/>
            <a:ext cx="8229600" cy="4495800"/>
          </a:xfrm>
        </p:spPr>
        <p:txBody>
          <a:bodyPr/>
          <a:lstStyle/>
          <a:p>
            <a:pPr marL="514350" indent="-514350" eaLnBrk="1" hangingPunct="1">
              <a:buFont typeface="+mj-lt"/>
              <a:buAutoNum type="alphaLcParenR"/>
              <a:defRPr/>
            </a:pPr>
            <a:r>
              <a:rPr lang="en-US" dirty="0" smtClean="0">
                <a:ea typeface="MS PGothic" panose="020B0600070205080204" pitchFamily="34" charset="-128"/>
                <a:cs typeface="ＭＳ Ｐゴシック" charset="0"/>
              </a:rPr>
              <a:t>Electronic data interchange (EDI)</a:t>
            </a:r>
          </a:p>
          <a:p>
            <a:pPr lvl="2" eaLnBrk="1" hangingPunct="1">
              <a:defRPr/>
            </a:pPr>
            <a:r>
              <a:rPr lang="en-US" dirty="0" smtClean="0">
                <a:ea typeface="MS PGothic" panose="020B0600070205080204" pitchFamily="34" charset="-128"/>
              </a:rPr>
              <a:t>Computer-to-computer exchange of standard transactions such as invoices, purchase orders.</a:t>
            </a:r>
          </a:p>
          <a:p>
            <a:pPr lvl="2" eaLnBrk="1" hangingPunct="1">
              <a:defRPr/>
            </a:pPr>
            <a:r>
              <a:rPr lang="en-US" dirty="0" smtClean="0">
                <a:ea typeface="MS PGothic" panose="020B0600070205080204" pitchFamily="34" charset="-128"/>
              </a:rPr>
              <a:t>Major industries have EDI standards that define structure and information fields of electronic documents.</a:t>
            </a:r>
          </a:p>
          <a:p>
            <a:pPr lvl="2" eaLnBrk="1" hangingPunct="1">
              <a:defRPr/>
            </a:pPr>
            <a:r>
              <a:rPr lang="en-US" dirty="0" smtClean="0">
                <a:ea typeface="MS PGothic" panose="020B0600070205080204" pitchFamily="34" charset="-128"/>
              </a:rPr>
              <a:t>More companies are increasingly moving toward private networks that allow them to link to a wider variety of firms than EDI allows and share a wider range of information in a single system. </a:t>
            </a:r>
          </a:p>
          <a:p>
            <a:pPr eaLnBrk="1" hangingPunct="1">
              <a:defRPr/>
            </a:pPr>
            <a:endParaRPr lang="en-US" dirty="0" smtClean="0">
              <a:ea typeface="MS PGothic" panose="020B0600070205080204" pitchFamily="34" charset="-128"/>
              <a:cs typeface="ＭＳ Ｐゴシック" charset="0"/>
            </a:endParaRPr>
          </a:p>
          <a:p>
            <a:pPr eaLnBrk="1" hangingPunct="1">
              <a:defRPr/>
            </a:pPr>
            <a:endParaRPr lang="en-US" dirty="0">
              <a:ea typeface="MS PGothic" panose="020B0600070205080204" pitchFamily="34" charset="-128"/>
              <a:cs typeface="ＭＳ Ｐゴシック" charset="0"/>
            </a:endParaRPr>
          </a:p>
        </p:txBody>
      </p:sp>
      <p:sp>
        <p:nvSpPr>
          <p:cNvPr id="73730"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Business and Technology</a:t>
            </a:r>
          </a:p>
          <a:p>
            <a:pPr eaLnBrk="1" hangingPunct="1"/>
            <a:endParaRPr lang="en-US" altLang="en-US" smtClean="0"/>
          </a:p>
        </p:txBody>
      </p:sp>
    </p:spTree>
    <p:extLst>
      <p:ext uri="{BB962C8B-B14F-4D97-AF65-F5344CB8AC3E}">
        <p14:creationId xmlns:p14="http://schemas.microsoft.com/office/powerpoint/2010/main" val="3118964213"/>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9" descr="Ess10_Fig-09-06.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35213"/>
            <a:ext cx="87630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Text Placeholder 5"/>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Companies use EDI to automate transactions for B2B e-commerce and continuous inventory replenishment. Suppliers can automatically send data about shipments to purchasing firms. The purchasing firms can use EDI to provide production and inventory requirements and payment data to suppliers.</a:t>
            </a:r>
          </a:p>
          <a:p>
            <a:pPr eaLnBrk="1" hangingPunct="1">
              <a:buFontTx/>
              <a:buNone/>
            </a:pPr>
            <a:endParaRPr lang="en-US" altLang="en-US" smtClean="0"/>
          </a:p>
        </p:txBody>
      </p:sp>
      <p:sp>
        <p:nvSpPr>
          <p:cNvPr id="75779" name="Text Placeholder 6"/>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10-6</a:t>
            </a:r>
          </a:p>
          <a:p>
            <a:pPr eaLnBrk="1" hangingPunct="1">
              <a:buFontTx/>
              <a:buNone/>
            </a:pPr>
            <a:endParaRPr lang="en-US" altLang="en-US" smtClean="0"/>
          </a:p>
        </p:txBody>
      </p:sp>
      <p:sp>
        <p:nvSpPr>
          <p:cNvPr id="75780" name="Text Placeholder 7"/>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Electronic Data Interchange</a:t>
            </a:r>
          </a:p>
          <a:p>
            <a:pPr eaLnBrk="1" hangingPunct="1"/>
            <a:endParaRPr lang="en-US" altLang="en-US" smtClean="0"/>
          </a:p>
        </p:txBody>
      </p:sp>
    </p:spTree>
    <p:extLst>
      <p:ext uri="{BB962C8B-B14F-4D97-AF65-F5344CB8AC3E}">
        <p14:creationId xmlns:p14="http://schemas.microsoft.com/office/powerpoint/2010/main" val="3257715501"/>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eaLnBrk="1" hangingPunct="1">
              <a:buNone/>
              <a:defRPr/>
            </a:pPr>
            <a:r>
              <a:rPr lang="en-US" dirty="0" smtClean="0">
                <a:ea typeface="MS PGothic" panose="020B0600070205080204" pitchFamily="34" charset="-128"/>
                <a:cs typeface="ＭＳ Ｐゴシック" charset="0"/>
              </a:rPr>
              <a:t>b) Private industrial network (private exchange)</a:t>
            </a:r>
          </a:p>
          <a:p>
            <a:pPr lvl="1" eaLnBrk="1" hangingPunct="1">
              <a:defRPr/>
            </a:pPr>
            <a:r>
              <a:rPr lang="en-US" dirty="0" smtClean="0">
                <a:ea typeface="MS PGothic" panose="020B0600070205080204" pitchFamily="34" charset="-128"/>
              </a:rPr>
              <a:t>Large firm using extranet to link to its suppliers, distributors, and other key business partners</a:t>
            </a:r>
          </a:p>
          <a:p>
            <a:pPr lvl="1" eaLnBrk="1" hangingPunct="1">
              <a:defRPr/>
            </a:pPr>
            <a:r>
              <a:rPr lang="en-US" dirty="0" smtClean="0">
                <a:ea typeface="MS PGothic" panose="020B0600070205080204" pitchFamily="34" charset="-128"/>
              </a:rPr>
              <a:t>Owned by buyer</a:t>
            </a:r>
          </a:p>
          <a:p>
            <a:pPr lvl="1" eaLnBrk="1" hangingPunct="1">
              <a:defRPr/>
            </a:pPr>
            <a:r>
              <a:rPr lang="en-US" dirty="0" smtClean="0">
                <a:ea typeface="MS PGothic" panose="020B0600070205080204" pitchFamily="34" charset="-128"/>
              </a:rPr>
              <a:t>Permits sharing of:</a:t>
            </a:r>
          </a:p>
          <a:p>
            <a:pPr lvl="2" eaLnBrk="1" hangingPunct="1">
              <a:defRPr/>
            </a:pPr>
            <a:r>
              <a:rPr lang="en-US" dirty="0" smtClean="0">
                <a:ea typeface="MS PGothic" panose="020B0600070205080204" pitchFamily="34" charset="-128"/>
              </a:rPr>
              <a:t>Product design and development</a:t>
            </a:r>
          </a:p>
          <a:p>
            <a:pPr lvl="2" eaLnBrk="1" hangingPunct="1">
              <a:defRPr/>
            </a:pPr>
            <a:r>
              <a:rPr lang="en-US" dirty="0" smtClean="0">
                <a:ea typeface="MS PGothic" panose="020B0600070205080204" pitchFamily="34" charset="-128"/>
              </a:rPr>
              <a:t>Marketing</a:t>
            </a:r>
          </a:p>
          <a:p>
            <a:pPr lvl="2" eaLnBrk="1" hangingPunct="1">
              <a:defRPr/>
            </a:pPr>
            <a:r>
              <a:rPr lang="en-US" dirty="0" smtClean="0">
                <a:ea typeface="MS PGothic" panose="020B0600070205080204" pitchFamily="34" charset="-128"/>
              </a:rPr>
              <a:t>Production scheduling and inventory management</a:t>
            </a:r>
          </a:p>
          <a:p>
            <a:pPr lvl="2" eaLnBrk="1" hangingPunct="1">
              <a:defRPr/>
            </a:pPr>
            <a:r>
              <a:rPr lang="en-US" dirty="0" smtClean="0">
                <a:ea typeface="MS PGothic" panose="020B0600070205080204" pitchFamily="34" charset="-128"/>
              </a:rPr>
              <a:t>Unstructured communication (graphics and e-mail)</a:t>
            </a:r>
            <a:endParaRPr lang="en-US" dirty="0">
              <a:ea typeface="MS PGothic" panose="020B0600070205080204" pitchFamily="34" charset="-128"/>
            </a:endParaRPr>
          </a:p>
        </p:txBody>
      </p:sp>
      <p:sp>
        <p:nvSpPr>
          <p:cNvPr id="77826"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Business and Technology</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2918158232"/>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8" descr="Ess10_Fig-09-07.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776413"/>
            <a:ext cx="52911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Text Placeholder 2"/>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A private industrial network, also known as a private exchange, links a firm to its suppliers, distributors, and other key business partners for efficient supply chain management and other collaborative commerce activities.</a:t>
            </a:r>
          </a:p>
        </p:txBody>
      </p:sp>
      <p:sp>
        <p:nvSpPr>
          <p:cNvPr id="79875" name="Text Placeholder 2"/>
          <p:cNvSpPr>
            <a:spLocks noGrp="1"/>
          </p:cNvSpPr>
          <p:nvPr>
            <p:ph type="body" sz="quarter" idx="18"/>
          </p:nvPr>
        </p:nvSpPr>
        <p:spPr bwMode="auto">
          <a:xfrm>
            <a:off x="457200" y="3643313"/>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10-7</a:t>
            </a:r>
          </a:p>
          <a:p>
            <a:pPr eaLnBrk="1" hangingPunct="1">
              <a:buFontTx/>
              <a:buNone/>
            </a:pPr>
            <a:endParaRPr lang="en-US" altLang="en-US" smtClean="0"/>
          </a:p>
        </p:txBody>
      </p:sp>
      <p:sp>
        <p:nvSpPr>
          <p:cNvPr id="79876" name="Text Placeholder 3"/>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A Private Industrial Network</a:t>
            </a:r>
          </a:p>
          <a:p>
            <a:pPr eaLnBrk="1" hangingPunct="1"/>
            <a:endParaRPr lang="en-US" altLang="en-US" smtClean="0"/>
          </a:p>
        </p:txBody>
      </p:sp>
    </p:spTree>
    <p:extLst>
      <p:ext uri="{BB962C8B-B14F-4D97-AF65-F5344CB8AC3E}">
        <p14:creationId xmlns:p14="http://schemas.microsoft.com/office/powerpoint/2010/main" val="1720191050"/>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eaLnBrk="1" hangingPunct="1">
              <a:buNone/>
              <a:defRPr/>
            </a:pPr>
            <a:r>
              <a:rPr lang="en-US" dirty="0" smtClean="0">
                <a:ea typeface="MS PGothic" panose="020B0600070205080204" pitchFamily="34" charset="-128"/>
                <a:cs typeface="ＭＳ Ｐゴシック" charset="0"/>
              </a:rPr>
              <a:t>c) Net marketplaces (e-hubs)</a:t>
            </a:r>
          </a:p>
          <a:p>
            <a:pPr lvl="1" eaLnBrk="1" hangingPunct="1">
              <a:defRPr/>
            </a:pPr>
            <a:r>
              <a:rPr lang="en-US" dirty="0" smtClean="0">
                <a:ea typeface="MS PGothic" panose="020B0600070205080204" pitchFamily="34" charset="-128"/>
              </a:rPr>
              <a:t>Single market for many buyers and sellers</a:t>
            </a:r>
          </a:p>
          <a:p>
            <a:pPr lvl="1" eaLnBrk="1" hangingPunct="1">
              <a:defRPr/>
            </a:pPr>
            <a:r>
              <a:rPr lang="en-US" dirty="0" smtClean="0">
                <a:ea typeface="MS PGothic" panose="020B0600070205080204" pitchFamily="34" charset="-128"/>
              </a:rPr>
              <a:t>Industry-owned or owned by independent intermediary</a:t>
            </a:r>
          </a:p>
          <a:p>
            <a:pPr lvl="1" eaLnBrk="1" hangingPunct="1">
              <a:defRPr/>
            </a:pPr>
            <a:r>
              <a:rPr lang="en-US" dirty="0" smtClean="0">
                <a:ea typeface="MS PGothic" panose="020B0600070205080204" pitchFamily="34" charset="-128"/>
              </a:rPr>
              <a:t>Generate revenue from transaction fees, other services</a:t>
            </a:r>
          </a:p>
          <a:p>
            <a:pPr lvl="1" eaLnBrk="1" hangingPunct="1">
              <a:defRPr/>
            </a:pPr>
            <a:r>
              <a:rPr lang="en-US" dirty="0" smtClean="0">
                <a:ea typeface="MS PGothic" panose="020B0600070205080204" pitchFamily="34" charset="-128"/>
              </a:rPr>
              <a:t>Use prices established through negotiation, auction, RFQs, or fixed prices</a:t>
            </a:r>
          </a:p>
          <a:p>
            <a:pPr lvl="1" eaLnBrk="1" hangingPunct="1">
              <a:defRPr/>
            </a:pPr>
            <a:r>
              <a:rPr lang="en-US" dirty="0" smtClean="0">
                <a:ea typeface="MS PGothic" panose="020B0600070205080204" pitchFamily="34" charset="-128"/>
              </a:rPr>
              <a:t>May focus on direct or indirect goods</a:t>
            </a:r>
          </a:p>
          <a:p>
            <a:pPr lvl="1" eaLnBrk="1" hangingPunct="1">
              <a:defRPr/>
            </a:pPr>
            <a:r>
              <a:rPr lang="en-US" dirty="0" smtClean="0">
                <a:ea typeface="MS PGothic" panose="020B0600070205080204" pitchFamily="34" charset="-128"/>
              </a:rPr>
              <a:t>May be vertical or horizontal marketplaces</a:t>
            </a:r>
          </a:p>
          <a:p>
            <a:pPr eaLnBrk="1" hangingPunct="1">
              <a:defRPr/>
            </a:pPr>
            <a:endParaRPr lang="en-US" dirty="0">
              <a:ea typeface="MS PGothic" panose="020B0600070205080204" pitchFamily="34" charset="-128"/>
              <a:cs typeface="ＭＳ Ｐゴシック" charset="0"/>
            </a:endParaRPr>
          </a:p>
        </p:txBody>
      </p:sp>
      <p:sp>
        <p:nvSpPr>
          <p:cNvPr id="81922"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Business and Technology</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158220518"/>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76413"/>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ext Placeholder 4"/>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Net marketplaces are online marketplaces where multiple buyers can purchase from multiple sellers.</a:t>
            </a:r>
          </a:p>
          <a:p>
            <a:pPr eaLnBrk="1" hangingPunct="1">
              <a:buFontTx/>
              <a:buNone/>
            </a:pPr>
            <a:endParaRPr lang="en-US" altLang="en-US" smtClean="0"/>
          </a:p>
        </p:txBody>
      </p:sp>
      <p:sp>
        <p:nvSpPr>
          <p:cNvPr id="83971" name="Text Placeholder 5"/>
          <p:cNvSpPr>
            <a:spLocks noGrp="1"/>
          </p:cNvSpPr>
          <p:nvPr>
            <p:ph type="body" sz="quarter" idx="18"/>
          </p:nvPr>
        </p:nvSpPr>
        <p:spPr bwMode="auto">
          <a:xfrm>
            <a:off x="457200" y="27432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10-8</a:t>
            </a:r>
          </a:p>
          <a:p>
            <a:pPr eaLnBrk="1" hangingPunct="1">
              <a:buFontTx/>
              <a:buNone/>
            </a:pPr>
            <a:endParaRPr lang="en-US" altLang="en-US" smtClean="0"/>
          </a:p>
        </p:txBody>
      </p:sp>
      <p:sp>
        <p:nvSpPr>
          <p:cNvPr id="10" name="Text Placeholder 9"/>
          <p:cNvSpPr>
            <a:spLocks noGrp="1"/>
          </p:cNvSpPr>
          <p:nvPr>
            <p:ph type="body" sz="quarter" idx="21"/>
          </p:nvPr>
        </p:nvSpPr>
        <p:spPr/>
        <p:txBody>
          <a:bodyPr>
            <a:normAutofit lnSpcReduction="10000"/>
          </a:bodyPr>
          <a:lstStyle/>
          <a:p>
            <a:pPr eaLnBrk="1" hangingPunct="1">
              <a:defRPr/>
            </a:pPr>
            <a:r>
              <a:rPr lang="en-US" dirty="0">
                <a:effectLst>
                  <a:outerShdw blurRad="38100" dist="38100" dir="2700000" algn="tl">
                    <a:srgbClr val="C0C0C0"/>
                  </a:outerShdw>
                </a:effectLst>
                <a:ea typeface="MS PGothic" panose="020B0600070205080204" pitchFamily="34" charset="-128"/>
                <a:cs typeface="Times New Roman" panose="02020603050405020304" pitchFamily="18" charset="0"/>
              </a:rPr>
              <a:t>A Net Marketplace</a:t>
            </a:r>
          </a:p>
          <a:p>
            <a:pPr eaLnBrk="1" hangingPunct="1">
              <a:defRPr/>
            </a:pPr>
            <a:endParaRPr lang="en-US" dirty="0">
              <a:ea typeface="MS PGothic" panose="020B0600070205080204" pitchFamily="34" charset="-128"/>
            </a:endParaRPr>
          </a:p>
        </p:txBody>
      </p:sp>
    </p:spTree>
    <p:extLst>
      <p:ext uri="{BB962C8B-B14F-4D97-AF65-F5344CB8AC3E}">
        <p14:creationId xmlns:p14="http://schemas.microsoft.com/office/powerpoint/2010/main" val="4169187498"/>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495800"/>
          </a:xfrm>
        </p:spPr>
        <p:txBody>
          <a:bodyPr/>
          <a:lstStyle/>
          <a:p>
            <a:pPr eaLnBrk="1" hangingPunct="1">
              <a:defRPr/>
            </a:pPr>
            <a:r>
              <a:rPr lang="en-US" sz="2800" dirty="0" smtClean="0">
                <a:latin typeface="Arial" charset="0"/>
                <a:ea typeface="Times New Roman" pitchFamily="18" charset="0"/>
                <a:cs typeface="Times New Roman" pitchFamily="18" charset="0"/>
              </a:rPr>
              <a:t>E-commerce</a:t>
            </a:r>
            <a:r>
              <a:rPr lang="en-US" sz="2800" dirty="0">
                <a:latin typeface="Arial" charset="0"/>
                <a:ea typeface="Times New Roman" pitchFamily="18" charset="0"/>
                <a:cs typeface="Times New Roman" pitchFamily="18" charset="0"/>
              </a:rPr>
              <a:t>: </a:t>
            </a:r>
            <a:r>
              <a:rPr lang="en-US" sz="2800" dirty="0" smtClean="0">
                <a:latin typeface="Arial" charset="0"/>
                <a:ea typeface="Times New Roman" pitchFamily="18" charset="0"/>
                <a:cs typeface="Times New Roman" pitchFamily="18" charset="0"/>
              </a:rPr>
              <a:t>Use </a:t>
            </a:r>
            <a:r>
              <a:rPr lang="en-US" sz="2800" dirty="0">
                <a:latin typeface="Arial" charset="0"/>
                <a:ea typeface="Times New Roman" pitchFamily="18" charset="0"/>
                <a:cs typeface="Times New Roman" pitchFamily="18" charset="0"/>
              </a:rPr>
              <a:t>of the Internet and Web to transact </a:t>
            </a:r>
            <a:r>
              <a:rPr lang="en-US" sz="2800" dirty="0" smtClean="0">
                <a:latin typeface="Arial" charset="0"/>
                <a:ea typeface="Times New Roman" pitchFamily="18" charset="0"/>
                <a:cs typeface="Times New Roman" pitchFamily="18" charset="0"/>
              </a:rPr>
              <a:t>business.</a:t>
            </a:r>
            <a:endParaRPr lang="en-US" sz="3600" dirty="0">
              <a:latin typeface="Arial" charset="0"/>
              <a:ea typeface="MS PGothic" panose="020B0600070205080204" pitchFamily="34" charset="-128"/>
              <a:cs typeface="ＭＳ Ｐゴシック" charset="0"/>
            </a:endParaRPr>
          </a:p>
          <a:p>
            <a:pPr eaLnBrk="1" hangingPunct="1">
              <a:spcBef>
                <a:spcPct val="50000"/>
              </a:spcBef>
              <a:defRPr/>
            </a:pPr>
            <a:r>
              <a:rPr lang="en-US" sz="2800" dirty="0">
                <a:latin typeface="Arial" charset="0"/>
                <a:ea typeface="Times New Roman" pitchFamily="18" charset="0"/>
                <a:cs typeface="Times New Roman" pitchFamily="18" charset="0"/>
              </a:rPr>
              <a:t>Began in 1995 and grew exponentially; still stable even in a </a:t>
            </a:r>
            <a:r>
              <a:rPr lang="en-US" sz="2800" dirty="0" smtClean="0">
                <a:latin typeface="Arial" charset="0"/>
                <a:ea typeface="Times New Roman" pitchFamily="18" charset="0"/>
                <a:cs typeface="Times New Roman" pitchFamily="18" charset="0"/>
              </a:rPr>
              <a:t>recession.</a:t>
            </a:r>
          </a:p>
          <a:p>
            <a:pPr eaLnBrk="1" hangingPunct="1">
              <a:spcBef>
                <a:spcPct val="50000"/>
              </a:spcBef>
              <a:defRPr/>
            </a:pPr>
            <a:r>
              <a:rPr lang="en-US" sz="2800" dirty="0" smtClean="0">
                <a:latin typeface="Arial" charset="0"/>
                <a:ea typeface="Times New Roman" pitchFamily="18" charset="0"/>
                <a:cs typeface="Times New Roman" pitchFamily="18" charset="0"/>
              </a:rPr>
              <a:t>Companies that survived the dot-com bubble burst and now thrive.</a:t>
            </a:r>
          </a:p>
          <a:p>
            <a:pPr eaLnBrk="1" hangingPunct="1">
              <a:spcBef>
                <a:spcPct val="50000"/>
              </a:spcBef>
              <a:defRPr/>
            </a:pPr>
            <a:r>
              <a:rPr lang="en-US" sz="2800" dirty="0" smtClean="0">
                <a:latin typeface="Arial" charset="0"/>
                <a:ea typeface="Times New Roman" pitchFamily="18" charset="0"/>
                <a:cs typeface="Times New Roman" pitchFamily="18" charset="0"/>
              </a:rPr>
              <a:t>E-commerce </a:t>
            </a:r>
            <a:r>
              <a:rPr lang="en-US" sz="2800" dirty="0">
                <a:latin typeface="Arial" charset="0"/>
                <a:ea typeface="Times New Roman" pitchFamily="18" charset="0"/>
                <a:cs typeface="Times New Roman" pitchFamily="18" charset="0"/>
              </a:rPr>
              <a:t>revolution is still in its early stages.</a:t>
            </a:r>
          </a:p>
          <a:p>
            <a:pPr eaLnBrk="1" hangingPunct="1">
              <a:spcBef>
                <a:spcPct val="50000"/>
              </a:spcBef>
              <a:defRPr/>
            </a:pPr>
            <a:endParaRPr lang="en-US" sz="2400" dirty="0">
              <a:latin typeface="Arial" charset="0"/>
              <a:ea typeface="Times New Roman" pitchFamily="18" charset="0"/>
              <a:cs typeface="Times New Roman" pitchFamily="18" charset="0"/>
            </a:endParaRPr>
          </a:p>
          <a:p>
            <a:pPr eaLnBrk="1" hangingPunct="1">
              <a:defRPr/>
            </a:pPr>
            <a:endParaRPr lang="en-US" sz="2800" dirty="0">
              <a:ea typeface="MS PGothic" panose="020B0600070205080204" pitchFamily="34" charset="-128"/>
              <a:cs typeface="ＭＳ Ｐゴシック" charset="0"/>
            </a:endParaRPr>
          </a:p>
        </p:txBody>
      </p:sp>
      <p:sp>
        <p:nvSpPr>
          <p:cNvPr id="18434" name="Text Placeholder 2"/>
          <p:cNvSpPr>
            <a:spLocks noGrp="1"/>
          </p:cNvSpPr>
          <p:nvPr>
            <p:ph type="body" sz="quarter" idx="15"/>
          </p:nvPr>
        </p:nvSpPr>
        <p:spPr bwMode="auto">
          <a:xfrm>
            <a:off x="0" y="1066800"/>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cs typeface="Times New Roman" pitchFamily="18" charset="0"/>
              </a:rPr>
              <a:t>E-commerce and the Internet</a:t>
            </a:r>
          </a:p>
          <a:p>
            <a:pPr eaLnBrk="1" hangingPunct="1"/>
            <a:endParaRPr lang="en-US" altLang="en-US" smtClean="0"/>
          </a:p>
        </p:txBody>
      </p:sp>
    </p:spTree>
    <p:extLst>
      <p:ext uri="{BB962C8B-B14F-4D97-AF65-F5344CB8AC3E}">
        <p14:creationId xmlns:p14="http://schemas.microsoft.com/office/powerpoint/2010/main" val="2196163511"/>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eaLnBrk="1" hangingPunct="1">
              <a:spcAft>
                <a:spcPts val="1200"/>
              </a:spcAft>
              <a:buNone/>
              <a:defRPr/>
            </a:pPr>
            <a:r>
              <a:rPr lang="en-US" dirty="0" smtClean="0">
                <a:ea typeface="MS PGothic" panose="020B0600070205080204" pitchFamily="34" charset="-128"/>
                <a:cs typeface="Times New Roman" panose="02020603050405020304" pitchFamily="18" charset="0"/>
              </a:rPr>
              <a:t>d) Exchanges</a:t>
            </a:r>
            <a:endParaRPr lang="en-US" dirty="0">
              <a:ea typeface="MS PGothic" panose="020B0600070205080204" pitchFamily="34" charset="-128"/>
              <a:cs typeface="Times New Roman" panose="02020603050405020304" pitchFamily="18" charset="0"/>
            </a:endParaRPr>
          </a:p>
          <a:p>
            <a:pPr lvl="1" eaLnBrk="1" hangingPunct="1">
              <a:spcAft>
                <a:spcPts val="1200"/>
              </a:spcAft>
              <a:buFontTx/>
              <a:buChar char="•"/>
              <a:defRPr/>
            </a:pPr>
            <a:r>
              <a:rPr lang="en-US" sz="2200" dirty="0">
                <a:ea typeface="MS PGothic" panose="020B0600070205080204" pitchFamily="34" charset="-128"/>
                <a:cs typeface="Times New Roman" panose="02020603050405020304" pitchFamily="18" charset="0"/>
              </a:rPr>
              <a:t>I</a:t>
            </a:r>
            <a:r>
              <a:rPr lang="en-US" sz="2200" dirty="0">
                <a:ea typeface="MS PGothic" panose="020B0600070205080204" pitchFamily="34" charset="-128"/>
              </a:rPr>
              <a:t>ndependently owned third-party Net </a:t>
            </a:r>
            <a:r>
              <a:rPr lang="en-US" sz="2200" dirty="0" smtClean="0">
                <a:ea typeface="MS PGothic" panose="020B0600070205080204" pitchFamily="34" charset="-128"/>
              </a:rPr>
              <a:t>marketplaces</a:t>
            </a:r>
            <a:endParaRPr lang="en-US" sz="2200" dirty="0">
              <a:ea typeface="MS PGothic" panose="020B0600070205080204" pitchFamily="34" charset="-128"/>
            </a:endParaRPr>
          </a:p>
          <a:p>
            <a:pPr lvl="1" eaLnBrk="1" hangingPunct="1">
              <a:spcAft>
                <a:spcPts val="1200"/>
              </a:spcAft>
              <a:buFontTx/>
              <a:buChar char="•"/>
              <a:defRPr/>
            </a:pPr>
            <a:r>
              <a:rPr lang="en-US" sz="2200" dirty="0">
                <a:ea typeface="MS PGothic" panose="020B0600070205080204" pitchFamily="34" charset="-128"/>
              </a:rPr>
              <a:t>Connect thousands of suppliers and buyers for spot </a:t>
            </a:r>
            <a:r>
              <a:rPr lang="en-US" sz="2200" dirty="0" smtClean="0">
                <a:ea typeface="MS PGothic" panose="020B0600070205080204" pitchFamily="34" charset="-128"/>
              </a:rPr>
              <a:t>purchasing</a:t>
            </a:r>
            <a:endParaRPr lang="en-US" sz="2200" dirty="0">
              <a:ea typeface="MS PGothic" panose="020B0600070205080204" pitchFamily="34" charset="-128"/>
            </a:endParaRPr>
          </a:p>
          <a:p>
            <a:pPr lvl="1" eaLnBrk="1" hangingPunct="1">
              <a:spcAft>
                <a:spcPts val="1200"/>
              </a:spcAft>
              <a:buFontTx/>
              <a:buChar char="•"/>
              <a:defRPr/>
            </a:pPr>
            <a:r>
              <a:rPr lang="en-US" sz="2200" dirty="0">
                <a:ea typeface="MS PGothic" panose="020B0600070205080204" pitchFamily="34" charset="-128"/>
              </a:rPr>
              <a:t>Typically provide vertical markets for direct goods for single industry (food, electronics</a:t>
            </a:r>
            <a:r>
              <a:rPr lang="en-US" sz="2200" dirty="0" smtClean="0">
                <a:ea typeface="MS PGothic" panose="020B0600070205080204" pitchFamily="34" charset="-128"/>
              </a:rPr>
              <a:t>)</a:t>
            </a:r>
            <a:endParaRPr lang="en-US" sz="2200" dirty="0">
              <a:ea typeface="MS PGothic" panose="020B0600070205080204" pitchFamily="34" charset="-128"/>
            </a:endParaRPr>
          </a:p>
          <a:p>
            <a:pPr lvl="1" eaLnBrk="1" hangingPunct="1">
              <a:spcAft>
                <a:spcPts val="1200"/>
              </a:spcAft>
              <a:buFontTx/>
              <a:buChar char="•"/>
              <a:defRPr/>
            </a:pPr>
            <a:r>
              <a:rPr lang="en-US" sz="2200" dirty="0">
                <a:ea typeface="MS PGothic" panose="020B0600070205080204" pitchFamily="34" charset="-128"/>
              </a:rPr>
              <a:t>Proliferated during early years of e-commerce; many have </a:t>
            </a:r>
            <a:r>
              <a:rPr lang="en-US" sz="2200" dirty="0" smtClean="0">
                <a:ea typeface="MS PGothic" panose="020B0600070205080204" pitchFamily="34" charset="-128"/>
              </a:rPr>
              <a:t>failed</a:t>
            </a:r>
            <a:endParaRPr lang="en-US" sz="2200" dirty="0">
              <a:ea typeface="MS PGothic" panose="020B0600070205080204" pitchFamily="34" charset="-128"/>
            </a:endParaRPr>
          </a:p>
          <a:p>
            <a:pPr lvl="2" eaLnBrk="1" hangingPunct="1">
              <a:spcAft>
                <a:spcPts val="600"/>
              </a:spcAft>
              <a:defRPr/>
            </a:pPr>
            <a:r>
              <a:rPr lang="en-US" sz="2000" dirty="0">
                <a:ea typeface="MS PGothic" panose="020B0600070205080204" pitchFamily="34" charset="-128"/>
              </a:rPr>
              <a:t>Competitive bidding drove prices down and did not offer long-term relationships with buyers or services to make lowering prices worthwhile.</a:t>
            </a:r>
            <a:endParaRPr lang="en-US" dirty="0">
              <a:ea typeface="MS PGothic" panose="020B0600070205080204" pitchFamily="34" charset="-128"/>
              <a:cs typeface="Times New Roman" panose="02020603050405020304" pitchFamily="18" charset="0"/>
            </a:endParaRPr>
          </a:p>
          <a:p>
            <a:pPr eaLnBrk="1" hangingPunct="1">
              <a:defRPr/>
            </a:pPr>
            <a:endParaRPr lang="en-US" dirty="0">
              <a:ea typeface="MS PGothic" panose="020B0600070205080204" pitchFamily="34" charset="-128"/>
              <a:cs typeface="ＭＳ Ｐゴシック" charset="0"/>
            </a:endParaRPr>
          </a:p>
        </p:txBody>
      </p:sp>
      <p:sp>
        <p:nvSpPr>
          <p:cNvPr id="86018"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Business and Technology</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1293871699"/>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10.3. The Mobile Digital Platform and Mobile </a:t>
            </a:r>
          </a:p>
          <a:p>
            <a:pPr>
              <a:spcBef>
                <a:spcPct val="50000"/>
              </a:spcBef>
              <a:buFontTx/>
              <a:buNone/>
            </a:pPr>
            <a:r>
              <a:rPr lang="en-US" altLang="en-US" sz="2600" b="1" dirty="0">
                <a:solidFill>
                  <a:schemeClr val="tx2"/>
                </a:solidFill>
                <a:latin typeface="Arial" charset="0"/>
                <a:cs typeface="Times New Roman" pitchFamily="18" charset="0"/>
              </a:rPr>
              <a:t> </a:t>
            </a:r>
            <a:r>
              <a:rPr lang="en-US" altLang="en-US" sz="2600" b="1" dirty="0" smtClean="0">
                <a:solidFill>
                  <a:schemeClr val="tx2"/>
                </a:solidFill>
                <a:latin typeface="Arial" charset="0"/>
                <a:cs typeface="Times New Roman" pitchFamily="18" charset="0"/>
              </a:rPr>
              <a:t>         E-Commerce</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41</a:t>
            </a:fld>
            <a:endParaRPr lang="en-US"/>
          </a:p>
        </p:txBody>
      </p:sp>
    </p:spTree>
    <p:extLst>
      <p:ext uri="{BB962C8B-B14F-4D97-AF65-F5344CB8AC3E}">
        <p14:creationId xmlns:p14="http://schemas.microsoft.com/office/powerpoint/2010/main" val="305065925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eaLnBrk="1" hangingPunct="1">
              <a:defRPr/>
            </a:pPr>
            <a:r>
              <a:rPr lang="en-US" dirty="0" smtClean="0">
                <a:ea typeface="MS PGothic" panose="020B0600070205080204" pitchFamily="34" charset="-128"/>
                <a:cs typeface="ＭＳ Ｐゴシック" charset="0"/>
              </a:rPr>
              <a:t>M-commerce </a:t>
            </a:r>
          </a:p>
          <a:p>
            <a:pPr lvl="1" eaLnBrk="1" hangingPunct="1">
              <a:defRPr/>
            </a:pPr>
            <a:r>
              <a:rPr lang="en-US" dirty="0" smtClean="0">
                <a:ea typeface="MS PGothic" panose="020B0600070205080204" pitchFamily="34" charset="-128"/>
              </a:rPr>
              <a:t>In 2012 is 10% of all e-commerce</a:t>
            </a:r>
          </a:p>
          <a:p>
            <a:pPr lvl="1" eaLnBrk="1" hangingPunct="1">
              <a:defRPr/>
            </a:pPr>
            <a:r>
              <a:rPr lang="en-US" dirty="0" smtClean="0">
                <a:ea typeface="MS PGothic" panose="020B0600070205080204" pitchFamily="34" charset="-128"/>
              </a:rPr>
              <a:t>Fastest growing form of e-commerce</a:t>
            </a:r>
          </a:p>
          <a:p>
            <a:pPr lvl="2" eaLnBrk="1" hangingPunct="1">
              <a:defRPr/>
            </a:pPr>
            <a:r>
              <a:rPr lang="en-US" dirty="0" smtClean="0">
                <a:ea typeface="MS PGothic" panose="020B0600070205080204" pitchFamily="34" charset="-128"/>
              </a:rPr>
              <a:t>Some areas growing at 50%</a:t>
            </a:r>
          </a:p>
          <a:p>
            <a:pPr lvl="1" eaLnBrk="1" hangingPunct="1">
              <a:defRPr/>
            </a:pPr>
            <a:r>
              <a:rPr lang="en-US" dirty="0" smtClean="0">
                <a:ea typeface="MS PGothic" panose="020B0600070205080204" pitchFamily="34" charset="-128"/>
              </a:rPr>
              <a:t>Four billion mobile phone users worldwide</a:t>
            </a:r>
          </a:p>
          <a:p>
            <a:pPr lvl="1" eaLnBrk="1" hangingPunct="1">
              <a:defRPr/>
            </a:pPr>
            <a:r>
              <a:rPr lang="en-US" dirty="0" smtClean="0">
                <a:ea typeface="MS PGothic" panose="020B0600070205080204" pitchFamily="34" charset="-128"/>
              </a:rPr>
              <a:t>Main areas of growth</a:t>
            </a:r>
          </a:p>
          <a:p>
            <a:pPr lvl="2" eaLnBrk="1" hangingPunct="1">
              <a:defRPr/>
            </a:pPr>
            <a:r>
              <a:rPr lang="en-US" dirty="0" smtClean="0">
                <a:ea typeface="MS PGothic" panose="020B0600070205080204" pitchFamily="34" charset="-128"/>
              </a:rPr>
              <a:t>Retail sales at top Mobile 400 (Amazon, eBay, etc.)</a:t>
            </a:r>
          </a:p>
          <a:p>
            <a:pPr lvl="2" eaLnBrk="1" hangingPunct="1">
              <a:defRPr/>
            </a:pPr>
            <a:r>
              <a:rPr lang="en-US" dirty="0" smtClean="0">
                <a:ea typeface="MS PGothic" panose="020B0600070205080204" pitchFamily="34" charset="-128"/>
              </a:rPr>
              <a:t>Sales of digital content (music, TV, etc.)</a:t>
            </a:r>
          </a:p>
          <a:p>
            <a:pPr lvl="2" eaLnBrk="1" hangingPunct="1">
              <a:defRPr/>
            </a:pPr>
            <a:r>
              <a:rPr lang="en-US" dirty="0" smtClean="0">
                <a:ea typeface="MS PGothic" panose="020B0600070205080204" pitchFamily="34" charset="-128"/>
              </a:rPr>
              <a:t>Local search for restaurants, museums, stores </a:t>
            </a:r>
          </a:p>
          <a:p>
            <a:pPr eaLnBrk="1" hangingPunct="1">
              <a:defRPr/>
            </a:pPr>
            <a:endParaRPr lang="en-US" dirty="0">
              <a:ea typeface="MS PGothic" panose="020B0600070205080204" pitchFamily="34" charset="-128"/>
              <a:cs typeface="ＭＳ Ｐゴシック" charset="0"/>
            </a:endParaRPr>
          </a:p>
        </p:txBody>
      </p:sp>
      <p:sp>
        <p:nvSpPr>
          <p:cNvPr id="88066"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The Mobile Digital Platform and Mobile E-commerce</a:t>
            </a:r>
          </a:p>
          <a:p>
            <a:pPr eaLnBrk="1" hangingPunct="1"/>
            <a:endParaRPr lang="en-US" altLang="en-US" smtClean="0"/>
          </a:p>
        </p:txBody>
      </p:sp>
    </p:spTree>
    <p:extLst>
      <p:ext uri="{BB962C8B-B14F-4D97-AF65-F5344CB8AC3E}">
        <p14:creationId xmlns:p14="http://schemas.microsoft.com/office/powerpoint/2010/main" val="2987541457"/>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38300"/>
            <a:ext cx="70104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Text Placeholder 4"/>
          <p:cNvSpPr>
            <a:spLocks noGrp="1"/>
          </p:cNvSpPr>
          <p:nvPr>
            <p:ph type="body" sz="quarter" idx="17"/>
          </p:nvPr>
        </p:nvSpPr>
        <p:spPr bwMode="auto">
          <a:xfrm>
            <a:off x="1676400" y="5943600"/>
            <a:ext cx="7010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Mobile e-commerce is the fastest growing type of B2C e-commerce although it represents only a small part of all e-commerce in 2011.</a:t>
            </a:r>
          </a:p>
          <a:p>
            <a:pPr eaLnBrk="1" hangingPunct="1">
              <a:buFontTx/>
              <a:buNone/>
            </a:pPr>
            <a:endParaRPr lang="en-US" altLang="en-US" smtClean="0"/>
          </a:p>
        </p:txBody>
      </p:sp>
      <p:sp>
        <p:nvSpPr>
          <p:cNvPr id="90115" name="Text Placeholder 5"/>
          <p:cNvSpPr>
            <a:spLocks noGrp="1"/>
          </p:cNvSpPr>
          <p:nvPr>
            <p:ph type="body" sz="quarter" idx="18"/>
          </p:nvPr>
        </p:nvSpPr>
        <p:spPr bwMode="auto">
          <a:xfrm>
            <a:off x="533400" y="5943600"/>
            <a:ext cx="114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10-9</a:t>
            </a:r>
          </a:p>
          <a:p>
            <a:pPr eaLnBrk="1" hangingPunct="1">
              <a:buFontTx/>
              <a:buNone/>
            </a:pPr>
            <a:endParaRPr lang="en-US" altLang="en-US" smtClean="0"/>
          </a:p>
        </p:txBody>
      </p:sp>
      <p:sp>
        <p:nvSpPr>
          <p:cNvPr id="90116" name="Text Placeholder 6"/>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Consolidated Mobile Commerce Revenues</a:t>
            </a:r>
          </a:p>
          <a:p>
            <a:pPr eaLnBrk="1" hangingPunct="1"/>
            <a:endParaRPr lang="en-US" altLang="en-US" smtClean="0"/>
          </a:p>
        </p:txBody>
      </p:sp>
    </p:spTree>
    <p:extLst>
      <p:ext uri="{BB962C8B-B14F-4D97-AF65-F5344CB8AC3E}">
        <p14:creationId xmlns:p14="http://schemas.microsoft.com/office/powerpoint/2010/main" val="362018227"/>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ea typeface="MS PGothic" panose="020B0600070205080204" pitchFamily="34" charset="-128"/>
                <a:cs typeface="ＭＳ Ｐゴシック" charset="0"/>
              </a:rPr>
              <a:t>Location-based services</a:t>
            </a:r>
          </a:p>
          <a:p>
            <a:pPr lvl="1" eaLnBrk="1" hangingPunct="1">
              <a:defRPr/>
            </a:pPr>
            <a:r>
              <a:rPr lang="en-US" dirty="0" smtClean="0">
                <a:ea typeface="MS PGothic" panose="020B0600070205080204" pitchFamily="34" charset="-128"/>
              </a:rPr>
              <a:t>Used by 74% of smartphone owners</a:t>
            </a:r>
          </a:p>
          <a:p>
            <a:pPr lvl="1" eaLnBrk="1" hangingPunct="1">
              <a:defRPr/>
            </a:pPr>
            <a:r>
              <a:rPr lang="en-US" dirty="0" smtClean="0">
                <a:ea typeface="MS PGothic" panose="020B0600070205080204" pitchFamily="34" charset="-128"/>
              </a:rPr>
              <a:t>Based on GPS map services</a:t>
            </a:r>
          </a:p>
          <a:p>
            <a:pPr lvl="1" eaLnBrk="1" hangingPunct="1">
              <a:defRPr/>
            </a:pPr>
            <a:r>
              <a:rPr lang="en-US" dirty="0" smtClean="0">
                <a:ea typeface="MS PGothic" panose="020B0600070205080204" pitchFamily="34" charset="-128"/>
              </a:rPr>
              <a:t>Types</a:t>
            </a:r>
          </a:p>
          <a:p>
            <a:pPr lvl="2" eaLnBrk="1" hangingPunct="1">
              <a:defRPr/>
            </a:pPr>
            <a:r>
              <a:rPr lang="en-US" dirty="0" smtClean="0">
                <a:ea typeface="MS PGothic" panose="020B0600070205080204" pitchFamily="34" charset="-128"/>
              </a:rPr>
              <a:t>Geosocial services</a:t>
            </a:r>
          </a:p>
          <a:p>
            <a:pPr lvl="3" eaLnBrk="1" hangingPunct="1">
              <a:defRPr/>
            </a:pPr>
            <a:r>
              <a:rPr lang="en-US" dirty="0" smtClean="0">
                <a:ea typeface="MS PGothic" panose="020B0600070205080204" pitchFamily="34" charset="-128"/>
              </a:rPr>
              <a:t>Where friends are </a:t>
            </a:r>
          </a:p>
          <a:p>
            <a:pPr lvl="2" eaLnBrk="1" hangingPunct="1">
              <a:defRPr/>
            </a:pPr>
            <a:r>
              <a:rPr lang="en-US" dirty="0" smtClean="0">
                <a:ea typeface="MS PGothic" panose="020B0600070205080204" pitchFamily="34" charset="-128"/>
              </a:rPr>
              <a:t>Geoadvertising</a:t>
            </a:r>
          </a:p>
          <a:p>
            <a:pPr lvl="3" eaLnBrk="1" hangingPunct="1">
              <a:defRPr/>
            </a:pPr>
            <a:r>
              <a:rPr lang="en-US" dirty="0" smtClean="0">
                <a:ea typeface="MS PGothic" panose="020B0600070205080204" pitchFamily="34" charset="-128"/>
              </a:rPr>
              <a:t>What shops are nearby</a:t>
            </a:r>
          </a:p>
          <a:p>
            <a:pPr lvl="2" eaLnBrk="1" hangingPunct="1">
              <a:defRPr/>
            </a:pPr>
            <a:r>
              <a:rPr lang="en-US" dirty="0" smtClean="0">
                <a:ea typeface="MS PGothic" panose="020B0600070205080204" pitchFamily="34" charset="-128"/>
              </a:rPr>
              <a:t>Geoinformation services</a:t>
            </a:r>
          </a:p>
          <a:p>
            <a:pPr lvl="3" eaLnBrk="1" hangingPunct="1">
              <a:defRPr/>
            </a:pPr>
            <a:r>
              <a:rPr lang="en-US" dirty="0" smtClean="0">
                <a:ea typeface="MS PGothic" panose="020B0600070205080204" pitchFamily="34" charset="-128"/>
              </a:rPr>
              <a:t>Price of house you are passing</a:t>
            </a:r>
            <a:endParaRPr lang="en-US" dirty="0">
              <a:ea typeface="MS PGothic" panose="020B0600070205080204" pitchFamily="34" charset="-128"/>
            </a:endParaRPr>
          </a:p>
        </p:txBody>
      </p:sp>
      <p:sp>
        <p:nvSpPr>
          <p:cNvPr id="92162"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The Mobile Digital Platform and Mobile E-commerce</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2783162159"/>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ea typeface="MS PGothic" panose="020B0600070205080204" pitchFamily="34" charset="-128"/>
                <a:cs typeface="ＭＳ Ｐゴシック" charset="0"/>
              </a:rPr>
              <a:t>Other mobile commerce services</a:t>
            </a:r>
          </a:p>
          <a:p>
            <a:pPr lvl="1" eaLnBrk="1" hangingPunct="1">
              <a:defRPr/>
            </a:pPr>
            <a:r>
              <a:rPr lang="en-US" dirty="0" smtClean="0">
                <a:ea typeface="MS PGothic" panose="020B0600070205080204" pitchFamily="34" charset="-128"/>
              </a:rPr>
              <a:t>Banks, credit card companies provide account management apps </a:t>
            </a:r>
          </a:p>
          <a:p>
            <a:pPr lvl="1" eaLnBrk="1" hangingPunct="1">
              <a:defRPr/>
            </a:pPr>
            <a:r>
              <a:rPr lang="en-US" dirty="0" smtClean="0">
                <a:ea typeface="MS PGothic" panose="020B0600070205080204" pitchFamily="34" charset="-128"/>
              </a:rPr>
              <a:t>Mobile display advertising</a:t>
            </a:r>
          </a:p>
          <a:p>
            <a:pPr lvl="2" eaLnBrk="1" hangingPunct="1">
              <a:defRPr/>
            </a:pPr>
            <a:r>
              <a:rPr lang="en-US" dirty="0" smtClean="0">
                <a:ea typeface="MS PGothic" panose="020B0600070205080204" pitchFamily="34" charset="-128"/>
              </a:rPr>
              <a:t>iAd, AdMob, Facebook</a:t>
            </a:r>
          </a:p>
          <a:p>
            <a:pPr lvl="1" eaLnBrk="1" hangingPunct="1">
              <a:defRPr/>
            </a:pPr>
            <a:r>
              <a:rPr lang="en-US" dirty="0" smtClean="0">
                <a:ea typeface="MS PGothic" panose="020B0600070205080204" pitchFamily="34" charset="-128"/>
              </a:rPr>
              <a:t>Games and entertainment</a:t>
            </a:r>
          </a:p>
          <a:p>
            <a:pPr lvl="2" eaLnBrk="1" hangingPunct="1">
              <a:defRPr/>
            </a:pPr>
            <a:r>
              <a:rPr lang="en-US" dirty="0" smtClean="0">
                <a:ea typeface="MS PGothic" panose="020B0600070205080204" pitchFamily="34" charset="-128"/>
              </a:rPr>
              <a:t>Downloadable and streamable services</a:t>
            </a:r>
          </a:p>
          <a:p>
            <a:pPr lvl="2" eaLnBrk="1" hangingPunct="1">
              <a:defRPr/>
            </a:pPr>
            <a:r>
              <a:rPr lang="en-US" dirty="0" smtClean="0">
                <a:ea typeface="MS PGothic" panose="020B0600070205080204" pitchFamily="34" charset="-128"/>
              </a:rPr>
              <a:t>Games</a:t>
            </a:r>
          </a:p>
          <a:p>
            <a:pPr lvl="2" eaLnBrk="1" hangingPunct="1">
              <a:defRPr/>
            </a:pPr>
            <a:r>
              <a:rPr lang="en-US" dirty="0" smtClean="0">
                <a:ea typeface="MS PGothic" panose="020B0600070205080204" pitchFamily="34" charset="-128"/>
              </a:rPr>
              <a:t>Video, short films, movies, TV shows</a:t>
            </a:r>
          </a:p>
          <a:p>
            <a:pPr lvl="2" eaLnBrk="1" hangingPunct="1">
              <a:defRPr/>
            </a:pPr>
            <a:r>
              <a:rPr lang="en-US" dirty="0" smtClean="0">
                <a:ea typeface="MS PGothic" panose="020B0600070205080204" pitchFamily="34" charset="-128"/>
              </a:rPr>
              <a:t>Music and ring tones</a:t>
            </a:r>
          </a:p>
          <a:p>
            <a:pPr lvl="1" eaLnBrk="1" hangingPunct="1">
              <a:defRPr/>
            </a:pPr>
            <a:endParaRPr lang="en-US" dirty="0" smtClean="0">
              <a:ea typeface="MS PGothic" panose="020B0600070205080204" pitchFamily="34" charset="-128"/>
            </a:endParaRPr>
          </a:p>
          <a:p>
            <a:pPr marL="0" indent="0" eaLnBrk="1" hangingPunct="1">
              <a:buFontTx/>
              <a:buNone/>
              <a:defRPr/>
            </a:pPr>
            <a:endParaRPr lang="en-US" dirty="0" smtClean="0">
              <a:ea typeface="MS PGothic" panose="020B0600070205080204" pitchFamily="34" charset="-128"/>
              <a:cs typeface="ＭＳ Ｐゴシック" charset="0"/>
            </a:endParaRPr>
          </a:p>
          <a:p>
            <a:pPr lvl="1" eaLnBrk="1" hangingPunct="1">
              <a:defRPr/>
            </a:pPr>
            <a:endParaRPr lang="en-US" dirty="0">
              <a:ea typeface="MS PGothic" panose="020B0600070205080204" pitchFamily="34" charset="-128"/>
            </a:endParaRPr>
          </a:p>
        </p:txBody>
      </p:sp>
      <p:sp>
        <p:nvSpPr>
          <p:cNvPr id="94210"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The Mobile Digital Platform and Mobile E-commerce</a:t>
            </a:r>
          </a:p>
          <a:p>
            <a:pPr eaLnBrk="1" hangingPunct="1"/>
            <a:endParaRPr lang="en-US" altLang="en-US" smtClean="0"/>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3726376814"/>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10.4. Building an E-Commerce Presence</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46</a:t>
            </a:fld>
            <a:endParaRPr lang="en-US"/>
          </a:p>
        </p:txBody>
      </p:sp>
    </p:spTree>
    <p:extLst>
      <p:ext uri="{BB962C8B-B14F-4D97-AF65-F5344CB8AC3E}">
        <p14:creationId xmlns:p14="http://schemas.microsoft.com/office/powerpoint/2010/main" val="237228155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Content Placeholder 3"/>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D0D0D"/>
                </a:solidFill>
              </a:rPr>
              <a:t>Pieces of the site-building puzzle</a:t>
            </a:r>
          </a:p>
          <a:p>
            <a:pPr lvl="1" eaLnBrk="1" hangingPunct="1"/>
            <a:r>
              <a:rPr lang="en-US" altLang="en-US" smtClean="0"/>
              <a:t>Assembling a team with the skills required to make decisions about:</a:t>
            </a:r>
          </a:p>
          <a:p>
            <a:pPr lvl="2" eaLnBrk="1" hangingPunct="1"/>
            <a:r>
              <a:rPr lang="en-US" altLang="en-US" smtClean="0"/>
              <a:t>Technology</a:t>
            </a:r>
          </a:p>
          <a:p>
            <a:pPr lvl="2" eaLnBrk="1" hangingPunct="1"/>
            <a:r>
              <a:rPr lang="en-US" altLang="en-US" smtClean="0"/>
              <a:t>Site design</a:t>
            </a:r>
          </a:p>
          <a:p>
            <a:pPr lvl="2" eaLnBrk="1" hangingPunct="1"/>
            <a:r>
              <a:rPr lang="en-US" altLang="en-US" smtClean="0"/>
              <a:t>Social and information policies</a:t>
            </a:r>
          </a:p>
          <a:p>
            <a:pPr lvl="2" eaLnBrk="1" hangingPunct="1"/>
            <a:r>
              <a:rPr lang="en-US" altLang="en-US" smtClean="0"/>
              <a:t>Hardware, software, and telecommunications infrastructure</a:t>
            </a:r>
          </a:p>
          <a:p>
            <a:pPr lvl="1" eaLnBrk="1" hangingPunct="1"/>
            <a:r>
              <a:rPr lang="en-US" altLang="en-US" smtClean="0"/>
              <a:t>Customer</a:t>
            </a:r>
            <a:r>
              <a:rPr lang="en-US" altLang="ja-JP" smtClean="0"/>
              <a:t>’s demands should drive the site’s technology and design.</a:t>
            </a:r>
            <a:endParaRPr lang="en-US" altLang="en-US" smtClean="0"/>
          </a:p>
        </p:txBody>
      </p:sp>
      <p:sp>
        <p:nvSpPr>
          <p:cNvPr id="9523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Building an E-commerce Web Site</a:t>
            </a:r>
          </a:p>
          <a:p>
            <a:pPr eaLnBrk="1" hangingPunct="1"/>
            <a:endParaRPr lang="en-US" altLang="en-US" smtClean="0"/>
          </a:p>
        </p:txBody>
      </p:sp>
    </p:spTree>
    <p:extLst>
      <p:ext uri="{BB962C8B-B14F-4D97-AF65-F5344CB8AC3E}">
        <p14:creationId xmlns:p14="http://schemas.microsoft.com/office/powerpoint/2010/main" val="232345173"/>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eaLnBrk="1" hangingPunct="1">
              <a:spcBef>
                <a:spcPts val="0"/>
              </a:spcBef>
              <a:spcAft>
                <a:spcPts val="0"/>
              </a:spcAft>
              <a:defRPr/>
            </a:pPr>
            <a:r>
              <a:rPr lang="en-US" dirty="0" smtClean="0">
                <a:ea typeface="MS PGothic" panose="020B0600070205080204" pitchFamily="34" charset="-128"/>
                <a:cs typeface="ＭＳ Ｐゴシック" charset="0"/>
              </a:rPr>
              <a:t>Business objectives </a:t>
            </a:r>
          </a:p>
          <a:p>
            <a:pPr lvl="1" eaLnBrk="1" hangingPunct="1">
              <a:spcBef>
                <a:spcPts val="0"/>
              </a:spcBef>
              <a:spcAft>
                <a:spcPts val="0"/>
              </a:spcAft>
              <a:defRPr/>
            </a:pPr>
            <a:r>
              <a:rPr lang="en-US" b="0" dirty="0" smtClean="0">
                <a:ea typeface="MS PGothic" panose="020B0600070205080204" pitchFamily="34" charset="-128"/>
              </a:rPr>
              <a:t>The capabilities the site should have</a:t>
            </a:r>
          </a:p>
          <a:p>
            <a:pPr lvl="2" eaLnBrk="1" hangingPunct="1">
              <a:spcBef>
                <a:spcPts val="0"/>
              </a:spcBef>
              <a:spcAft>
                <a:spcPts val="0"/>
              </a:spcAft>
              <a:defRPr/>
            </a:pPr>
            <a:r>
              <a:rPr lang="en-US" dirty="0">
                <a:ea typeface="MS PGothic" panose="020B0600070205080204" pitchFamily="34" charset="-128"/>
              </a:rPr>
              <a:t>Business decisions should drive </a:t>
            </a:r>
            <a:r>
              <a:rPr lang="en-US" dirty="0" smtClean="0">
                <a:ea typeface="MS PGothic" panose="020B0600070205080204" pitchFamily="34" charset="-128"/>
              </a:rPr>
              <a:t>technology</a:t>
            </a:r>
          </a:p>
          <a:p>
            <a:pPr lvl="1" eaLnBrk="1" hangingPunct="1">
              <a:spcBef>
                <a:spcPts val="0"/>
              </a:spcBef>
              <a:spcAft>
                <a:spcPts val="1200"/>
              </a:spcAft>
              <a:defRPr/>
            </a:pPr>
            <a:r>
              <a:rPr lang="en-US" b="0" dirty="0" smtClean="0">
                <a:ea typeface="MS PGothic" panose="020B0600070205080204" pitchFamily="34" charset="-128"/>
              </a:rPr>
              <a:t>Example: execute a transaction payment</a:t>
            </a:r>
          </a:p>
          <a:p>
            <a:pPr eaLnBrk="1" hangingPunct="1">
              <a:spcBef>
                <a:spcPts val="0"/>
              </a:spcBef>
              <a:spcAft>
                <a:spcPts val="0"/>
              </a:spcAft>
              <a:defRPr/>
            </a:pPr>
            <a:r>
              <a:rPr lang="en-US" dirty="0" smtClean="0">
                <a:ea typeface="MS PGothic" panose="020B0600070205080204" pitchFamily="34" charset="-128"/>
                <a:cs typeface="ＭＳ Ｐゴシック" charset="0"/>
              </a:rPr>
              <a:t>System functionality</a:t>
            </a:r>
          </a:p>
          <a:p>
            <a:pPr lvl="1" eaLnBrk="1" hangingPunct="1">
              <a:spcBef>
                <a:spcPts val="0"/>
              </a:spcBef>
              <a:spcAft>
                <a:spcPts val="0"/>
              </a:spcAft>
              <a:defRPr/>
            </a:pPr>
            <a:r>
              <a:rPr lang="en-US" b="0" dirty="0" smtClean="0">
                <a:ea typeface="MS PGothic" panose="020B0600070205080204" pitchFamily="34" charset="-128"/>
              </a:rPr>
              <a:t>Technology needed to achieve objective</a:t>
            </a:r>
          </a:p>
          <a:p>
            <a:pPr lvl="1" eaLnBrk="1" hangingPunct="1">
              <a:spcBef>
                <a:spcPts val="0"/>
              </a:spcBef>
              <a:spcAft>
                <a:spcPts val="1200"/>
              </a:spcAft>
              <a:defRPr/>
            </a:pPr>
            <a:r>
              <a:rPr lang="en-US" b="0" dirty="0" smtClean="0">
                <a:ea typeface="MS PGothic" panose="020B0600070205080204" pitchFamily="34" charset="-128"/>
              </a:rPr>
              <a:t>Example: a shopping cart or other payment system</a:t>
            </a:r>
          </a:p>
          <a:p>
            <a:pPr eaLnBrk="1" hangingPunct="1">
              <a:spcBef>
                <a:spcPts val="0"/>
              </a:spcBef>
              <a:spcAft>
                <a:spcPts val="0"/>
              </a:spcAft>
              <a:defRPr/>
            </a:pPr>
            <a:r>
              <a:rPr lang="en-US" dirty="0" smtClean="0">
                <a:ea typeface="MS PGothic" panose="020B0600070205080204" pitchFamily="34" charset="-128"/>
                <a:cs typeface="ＭＳ Ｐゴシック" charset="0"/>
              </a:rPr>
              <a:t>Information requirement </a:t>
            </a:r>
          </a:p>
          <a:p>
            <a:pPr lvl="1" eaLnBrk="1" hangingPunct="1">
              <a:spcBef>
                <a:spcPts val="0"/>
              </a:spcBef>
              <a:spcAft>
                <a:spcPts val="0"/>
              </a:spcAft>
              <a:defRPr/>
            </a:pPr>
            <a:r>
              <a:rPr lang="en-US" b="0" dirty="0" smtClean="0">
                <a:ea typeface="MS PGothic" panose="020B0600070205080204" pitchFamily="34" charset="-128"/>
              </a:rPr>
              <a:t>Specific data and processes needed</a:t>
            </a:r>
          </a:p>
          <a:p>
            <a:pPr lvl="1" eaLnBrk="1" hangingPunct="1">
              <a:spcBef>
                <a:spcPts val="0"/>
              </a:spcBef>
              <a:spcAft>
                <a:spcPts val="0"/>
              </a:spcAft>
              <a:defRPr/>
            </a:pPr>
            <a:r>
              <a:rPr lang="en-US" b="0" dirty="0" smtClean="0">
                <a:ea typeface="MS PGothic" panose="020B0600070205080204" pitchFamily="34" charset="-128"/>
              </a:rPr>
              <a:t>Example: secure credit card clearing, multiple payment options </a:t>
            </a:r>
          </a:p>
          <a:p>
            <a:pPr eaLnBrk="1" hangingPunct="1">
              <a:spcBef>
                <a:spcPts val="0"/>
              </a:spcBef>
              <a:spcAft>
                <a:spcPts val="0"/>
              </a:spcAft>
              <a:defRPr/>
            </a:pPr>
            <a:endParaRPr lang="en-US" dirty="0">
              <a:ea typeface="MS PGothic" panose="020B0600070205080204" pitchFamily="34" charset="-128"/>
              <a:cs typeface="ＭＳ Ｐゴシック" charset="0"/>
            </a:endParaRPr>
          </a:p>
        </p:txBody>
      </p:sp>
      <p:sp>
        <p:nvSpPr>
          <p:cNvPr id="97282" name="Text Placeholder 2"/>
          <p:cNvSpPr>
            <a:spLocks noGrp="1"/>
          </p:cNvSpPr>
          <p:nvPr>
            <p:ph type="body" sz="quarter" idx="15"/>
          </p:nvPr>
        </p:nvSpPr>
        <p:spPr bwMode="auto">
          <a:xfrm>
            <a:off x="0" y="381000"/>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dirty="0" smtClean="0"/>
              <a:t>Building an E-commerce Web Site</a:t>
            </a:r>
          </a:p>
          <a:p>
            <a:pPr eaLnBrk="1" hangingPunct="1"/>
            <a:endParaRPr lang="en-US" altLang="en-US" dirty="0" smtClean="0"/>
          </a:p>
        </p:txBody>
      </p:sp>
      <p:sp>
        <p:nvSpPr>
          <p:cNvPr id="5" name="Text Placeholder 2"/>
          <p:cNvSpPr txBox="1">
            <a:spLocks/>
          </p:cNvSpPr>
          <p:nvPr/>
        </p:nvSpPr>
        <p:spPr bwMode="auto">
          <a:xfrm>
            <a:off x="152400" y="1066800"/>
            <a:ext cx="9144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defTabSz="914400" rtl="0" eaLnBrk="1" latinLnBrk="0" hangingPunct="1">
              <a:spcBef>
                <a:spcPct val="20000"/>
              </a:spcBef>
              <a:buFont typeface="Arial" panose="020B0604020202020204" pitchFamily="34" charset="0"/>
              <a:buNone/>
              <a:defRPr sz="2000" b="1" kern="1200">
                <a:solidFill>
                  <a:schemeClr val="tx1"/>
                </a:solidFill>
                <a:latin typeface="Calibri" panose="020F0502020204030204" pitchFamily="34" charset="0"/>
                <a:ea typeface="+mn-ea"/>
                <a:cs typeface="Calibri" panose="020F0502020204030204" pitchFamily="34" charset="0"/>
              </a:defRPr>
            </a:lvl1pPr>
            <a:lvl2pPr marL="742950" indent="-285750" algn="ctr"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ctr" defTabSz="9144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ctr" defTabSz="914400" rtl="0" eaLnBrk="1" latinLnBrk="0" hangingPunct="1">
              <a:spcBef>
                <a:spcPct val="200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ctr" defTabSz="914400" rtl="0" eaLnBrk="1" latinLnBrk="0" hangingPunct="1">
              <a:spcBef>
                <a:spcPct val="200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400" dirty="0" smtClean="0"/>
              <a:t>Table 10.8 page 436</a:t>
            </a:r>
          </a:p>
          <a:p>
            <a:endParaRPr lang="en-US" altLang="en-US" sz="2400" dirty="0" smtClean="0"/>
          </a:p>
        </p:txBody>
      </p:sp>
    </p:spTree>
    <p:extLst>
      <p:ext uri="{BB962C8B-B14F-4D97-AF65-F5344CB8AC3E}">
        <p14:creationId xmlns:p14="http://schemas.microsoft.com/office/powerpoint/2010/main" val="954747165"/>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eaLnBrk="1" hangingPunct="1">
              <a:defRPr/>
            </a:pPr>
            <a:r>
              <a:rPr lang="en-US" dirty="0" smtClean="0">
                <a:ea typeface="MS PGothic" panose="020B0600070205080204" pitchFamily="34" charset="-128"/>
                <a:cs typeface="ＭＳ Ｐゴシック" charset="0"/>
              </a:rPr>
              <a:t>Alternatives in building the Web site:</a:t>
            </a:r>
          </a:p>
          <a:p>
            <a:pPr lvl="1" eaLnBrk="1" hangingPunct="1">
              <a:defRPr/>
            </a:pPr>
            <a:r>
              <a:rPr lang="en-US" dirty="0" smtClean="0">
                <a:ea typeface="MS PGothic" panose="020B0600070205080204" pitchFamily="34" charset="-128"/>
              </a:rPr>
              <a:t>Completely in-house</a:t>
            </a:r>
          </a:p>
          <a:p>
            <a:pPr lvl="1" eaLnBrk="1" hangingPunct="1">
              <a:defRPr/>
            </a:pPr>
            <a:r>
              <a:rPr lang="en-US" dirty="0" smtClean="0">
                <a:ea typeface="MS PGothic" panose="020B0600070205080204" pitchFamily="34" charset="-128"/>
              </a:rPr>
              <a:t>Mixed responsibility</a:t>
            </a:r>
          </a:p>
          <a:p>
            <a:pPr lvl="1" eaLnBrk="1" hangingPunct="1">
              <a:defRPr/>
            </a:pPr>
            <a:r>
              <a:rPr lang="en-US" dirty="0" smtClean="0">
                <a:ea typeface="MS PGothic" panose="020B0600070205080204" pitchFamily="34" charset="-128"/>
              </a:rPr>
              <a:t>Completely outsourced</a:t>
            </a:r>
          </a:p>
          <a:p>
            <a:pPr lvl="3" eaLnBrk="1" hangingPunct="1">
              <a:defRPr/>
            </a:pPr>
            <a:r>
              <a:rPr lang="en-US" dirty="0" smtClean="0">
                <a:ea typeface="MS PGothic" panose="020B0600070205080204" pitchFamily="34" charset="-128"/>
              </a:rPr>
              <a:t>Co-location</a:t>
            </a:r>
          </a:p>
          <a:p>
            <a:pPr eaLnBrk="1" hangingPunct="1">
              <a:defRPr/>
            </a:pPr>
            <a:r>
              <a:rPr lang="en-US" dirty="0" smtClean="0">
                <a:ea typeface="MS PGothic" panose="020B0600070205080204" pitchFamily="34" charset="-128"/>
                <a:cs typeface="ＭＳ Ｐゴシック" charset="0"/>
              </a:rPr>
              <a:t>Web site budgets</a:t>
            </a:r>
          </a:p>
          <a:p>
            <a:pPr lvl="1" eaLnBrk="1" hangingPunct="1">
              <a:defRPr/>
            </a:pPr>
            <a:r>
              <a:rPr lang="en-US" dirty="0" smtClean="0">
                <a:ea typeface="MS PGothic" panose="020B0600070205080204" pitchFamily="34" charset="-128"/>
              </a:rPr>
              <a:t>Several thousand to millions per year</a:t>
            </a:r>
          </a:p>
          <a:p>
            <a:pPr lvl="1" eaLnBrk="1" hangingPunct="1">
              <a:defRPr/>
            </a:pPr>
            <a:r>
              <a:rPr lang="en-US" dirty="0" smtClean="0">
                <a:ea typeface="MS PGothic" panose="020B0600070205080204" pitchFamily="34" charset="-128"/>
              </a:rPr>
              <a:t>50% of budget is system maintenance and content creation</a:t>
            </a:r>
            <a:endParaRPr lang="en-US" dirty="0">
              <a:ea typeface="MS PGothic" panose="020B0600070205080204" pitchFamily="34" charset="-128"/>
            </a:endParaRPr>
          </a:p>
        </p:txBody>
      </p:sp>
      <p:sp>
        <p:nvSpPr>
          <p:cNvPr id="99330"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Building an E-commerce Web Site</a:t>
            </a:r>
          </a:p>
          <a:p>
            <a:pPr eaLnBrk="1" hangingPunct="1"/>
            <a:endParaRPr lang="en-US" altLang="en-US" smtClean="0"/>
          </a:p>
        </p:txBody>
      </p:sp>
    </p:spTree>
    <p:extLst>
      <p:ext uri="{BB962C8B-B14F-4D97-AF65-F5344CB8AC3E}">
        <p14:creationId xmlns:p14="http://schemas.microsoft.com/office/powerpoint/2010/main" val="3403991129"/>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8" y="1752600"/>
            <a:ext cx="8567737"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Placeholder 2"/>
          <p:cNvSpPr>
            <a:spLocks noGrp="1"/>
          </p:cNvSpPr>
          <p:nvPr>
            <p:ph type="body" sz="quarter" idx="17"/>
          </p:nvPr>
        </p:nvSpPr>
        <p:spPr bwMode="auto">
          <a:xfrm>
            <a:off x="1676400" y="5867400"/>
            <a:ext cx="7010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Retail e-commerce revenues grew 15–25 percent per year until the recession of 2008–2009, when they slowed measurably. In 2012, e-commerce revenues are growing again at an estimated 15 percent annually.</a:t>
            </a:r>
          </a:p>
          <a:p>
            <a:pPr eaLnBrk="1" hangingPunct="1">
              <a:buFontTx/>
              <a:buNone/>
            </a:pPr>
            <a:endParaRPr lang="en-US" altLang="en-US" smtClean="0"/>
          </a:p>
        </p:txBody>
      </p:sp>
      <p:sp>
        <p:nvSpPr>
          <p:cNvPr id="20483" name="Text Placeholder 3"/>
          <p:cNvSpPr>
            <a:spLocks noGrp="1"/>
          </p:cNvSpPr>
          <p:nvPr>
            <p:ph type="body" sz="quarter" idx="18"/>
          </p:nvPr>
        </p:nvSpPr>
        <p:spPr bwMode="auto">
          <a:xfrm>
            <a:off x="533400" y="5867400"/>
            <a:ext cx="114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10-1</a:t>
            </a:r>
          </a:p>
        </p:txBody>
      </p:sp>
      <p:sp>
        <p:nvSpPr>
          <p:cNvPr id="5" name="Text Placeholder 4"/>
          <p:cNvSpPr>
            <a:spLocks noGrp="1"/>
          </p:cNvSpPr>
          <p:nvPr>
            <p:ph type="body" sz="quarter" idx="19"/>
          </p:nvPr>
        </p:nvSpPr>
        <p:spPr>
          <a:xfrm>
            <a:off x="0" y="1066800"/>
            <a:ext cx="9144000" cy="381000"/>
          </a:xfrm>
        </p:spPr>
        <p:txBody>
          <a:bodyPr>
            <a:normAutofit lnSpcReduction="10000"/>
          </a:bodyPr>
          <a:lstStyle/>
          <a:p>
            <a:pPr eaLnBrk="1" hangingPunct="1">
              <a:defRPr/>
            </a:pPr>
            <a:r>
              <a:rPr lang="en-US" dirty="0">
                <a:effectLst>
                  <a:outerShdw blurRad="38100" dist="38100" dir="2700000" algn="tl">
                    <a:srgbClr val="C0C0C0"/>
                  </a:outerShdw>
                </a:effectLst>
                <a:ea typeface="MS PGothic" panose="020B0600070205080204" pitchFamily="34" charset="-128"/>
                <a:cs typeface="Times New Roman" panose="02020603050405020304" pitchFamily="18" charset="0"/>
              </a:rPr>
              <a:t>The Growth of E-Commerce</a:t>
            </a:r>
          </a:p>
          <a:p>
            <a:pPr eaLnBrk="1" hangingPunct="1">
              <a:defRPr/>
            </a:pPr>
            <a:endParaRPr lang="en-US" dirty="0">
              <a:ea typeface="MS PGothic" panose="020B0600070205080204" pitchFamily="34" charset="-128"/>
            </a:endParaRPr>
          </a:p>
        </p:txBody>
      </p:sp>
    </p:spTree>
    <p:extLst>
      <p:ext uri="{BB962C8B-B14F-4D97-AF65-F5344CB8AC3E}">
        <p14:creationId xmlns:p14="http://schemas.microsoft.com/office/powerpoint/2010/main" val="586085303"/>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9" descr="Ess9_Fig-09-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1790700"/>
            <a:ext cx="86328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Text Placeholder 6"/>
          <p:cNvSpPr>
            <a:spLocks noGrp="1"/>
          </p:cNvSpPr>
          <p:nvPr>
            <p:ph type="body" sz="quarter" idx="17"/>
          </p:nvPr>
        </p:nvSpPr>
        <p:spPr bwMode="auto">
          <a:xfrm>
            <a:off x="1676400" y="6019800"/>
            <a:ext cx="7010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You have a number of alternatives to consider when building and hosting an e-commerce site.</a:t>
            </a:r>
          </a:p>
          <a:p>
            <a:pPr eaLnBrk="1" hangingPunct="1">
              <a:buFontTx/>
              <a:buNone/>
            </a:pPr>
            <a:endParaRPr lang="en-US" altLang="en-US" smtClean="0"/>
          </a:p>
        </p:txBody>
      </p:sp>
      <p:sp>
        <p:nvSpPr>
          <p:cNvPr id="101379" name="Text Placeholder 7"/>
          <p:cNvSpPr>
            <a:spLocks noGrp="1"/>
          </p:cNvSpPr>
          <p:nvPr>
            <p:ph type="body" sz="quarter" idx="18"/>
          </p:nvPr>
        </p:nvSpPr>
        <p:spPr bwMode="auto">
          <a:xfrm>
            <a:off x="533400" y="6019800"/>
            <a:ext cx="114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10-10</a:t>
            </a:r>
          </a:p>
          <a:p>
            <a:pPr eaLnBrk="1" hangingPunct="1">
              <a:buFontTx/>
              <a:buNone/>
            </a:pPr>
            <a:endParaRPr lang="en-US" altLang="en-US" smtClean="0"/>
          </a:p>
        </p:txBody>
      </p:sp>
      <p:sp>
        <p:nvSpPr>
          <p:cNvPr id="101380" name="Text Placeholder 8"/>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Choices in Building and Hosting Web Sites</a:t>
            </a:r>
          </a:p>
          <a:p>
            <a:pPr eaLnBrk="1" hangingPunct="1"/>
            <a:endParaRPr lang="en-US" altLang="en-US" smtClean="0"/>
          </a:p>
        </p:txBody>
      </p:sp>
    </p:spTree>
    <p:extLst>
      <p:ext uri="{BB962C8B-B14F-4D97-AF65-F5344CB8AC3E}">
        <p14:creationId xmlns:p14="http://schemas.microsoft.com/office/powerpoint/2010/main" val="1057072069"/>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92275"/>
            <a:ext cx="7186613"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6" name="Text Placeholder 4"/>
          <p:cNvSpPr>
            <a:spLocks noGrp="1"/>
          </p:cNvSpPr>
          <p:nvPr>
            <p:ph type="body" sz="quarter" idx="18"/>
          </p:nvPr>
        </p:nvSpPr>
        <p:spPr bwMode="auto">
          <a:xfrm>
            <a:off x="457200" y="17018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10-11</a:t>
            </a:r>
          </a:p>
          <a:p>
            <a:pPr eaLnBrk="1" hangingPunct="1">
              <a:buFontTx/>
              <a:buNone/>
            </a:pPr>
            <a:endParaRPr lang="en-US" altLang="en-US" smtClean="0"/>
          </a:p>
        </p:txBody>
      </p:sp>
      <p:sp>
        <p:nvSpPr>
          <p:cNvPr id="6" name="Text Placeholder 5"/>
          <p:cNvSpPr>
            <a:spLocks noGrp="1"/>
          </p:cNvSpPr>
          <p:nvPr>
            <p:ph type="body" sz="quarter" idx="21"/>
          </p:nvPr>
        </p:nvSpPr>
        <p:spPr/>
        <p:txBody>
          <a:bodyPr>
            <a:normAutofit lnSpcReduction="10000"/>
          </a:bodyPr>
          <a:lstStyle/>
          <a:p>
            <a:pPr eaLnBrk="1" hangingPunct="1">
              <a:defRPr/>
            </a:pPr>
            <a:r>
              <a:rPr lang="en-US" dirty="0">
                <a:effectLst>
                  <a:outerShdw blurRad="38100" dist="38100" dir="2700000" algn="tl">
                    <a:srgbClr val="C0C0C0"/>
                  </a:outerShdw>
                </a:effectLst>
                <a:ea typeface="MS PGothic" panose="020B0600070205080204" pitchFamily="34" charset="-128"/>
                <a:cs typeface="Times New Roman" panose="02020603050405020304" pitchFamily="18" charset="0"/>
              </a:rPr>
              <a:t>Components of a Web Site Budget</a:t>
            </a:r>
          </a:p>
          <a:p>
            <a:pPr eaLnBrk="1" hangingPunct="1">
              <a:defRPr/>
            </a:pPr>
            <a:endParaRPr lang="en-US" dirty="0">
              <a:ea typeface="MS PGothic" panose="020B0600070205080204" pitchFamily="34" charset="-128"/>
            </a:endParaRPr>
          </a:p>
          <a:p>
            <a:pPr eaLnBrk="1" hangingPunct="1">
              <a:defRPr/>
            </a:pPr>
            <a:endParaRPr lang="en-US" dirty="0">
              <a:ea typeface="MS PGothic" panose="020B0600070205080204" pitchFamily="34" charset="-128"/>
            </a:endParaRPr>
          </a:p>
        </p:txBody>
      </p:sp>
    </p:spTree>
    <p:extLst>
      <p:ext uri="{BB962C8B-B14F-4D97-AF65-F5344CB8AC3E}">
        <p14:creationId xmlns:p14="http://schemas.microsoft.com/office/powerpoint/2010/main" val="1809647384"/>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eaLnBrk="1" hangingPunct="1">
              <a:defRPr/>
            </a:pPr>
            <a:r>
              <a:rPr lang="en-US" dirty="0" smtClean="0">
                <a:ea typeface="MS PGothic" panose="020B0600070205080204" pitchFamily="34" charset="-128"/>
                <a:cs typeface="ＭＳ Ｐゴシック" charset="0"/>
              </a:rPr>
              <a:t>Eight unique features of Internet and Web as commercial medium</a:t>
            </a:r>
          </a:p>
          <a:p>
            <a:pPr marL="914400" lvl="1" indent="-457200" eaLnBrk="1" hangingPunct="1">
              <a:buFont typeface="+mj-lt"/>
              <a:buAutoNum type="alphaLcParenR"/>
              <a:defRPr/>
            </a:pPr>
            <a:r>
              <a:rPr lang="en-US" sz="2400" dirty="0" smtClean="0">
                <a:ea typeface="MS PGothic" panose="020B0600070205080204" pitchFamily="34" charset="-128"/>
              </a:rPr>
              <a:t>Ubiquity </a:t>
            </a:r>
          </a:p>
          <a:p>
            <a:pPr marL="914400" lvl="1" indent="-457200" eaLnBrk="1" hangingPunct="1">
              <a:buFont typeface="+mj-lt"/>
              <a:buAutoNum type="alphaLcParenR"/>
              <a:defRPr/>
            </a:pPr>
            <a:r>
              <a:rPr lang="en-US" sz="2400" dirty="0" smtClean="0">
                <a:ea typeface="MS PGothic" panose="020B0600070205080204" pitchFamily="34" charset="-128"/>
              </a:rPr>
              <a:t>Global reach</a:t>
            </a:r>
          </a:p>
          <a:p>
            <a:pPr marL="914400" lvl="1" indent="-457200" eaLnBrk="1" hangingPunct="1">
              <a:buFont typeface="+mj-lt"/>
              <a:buAutoNum type="alphaLcParenR"/>
              <a:defRPr/>
            </a:pPr>
            <a:r>
              <a:rPr lang="en-US" sz="2400" dirty="0" smtClean="0">
                <a:ea typeface="MS PGothic" panose="020B0600070205080204" pitchFamily="34" charset="-128"/>
              </a:rPr>
              <a:t>Universal standards</a:t>
            </a:r>
          </a:p>
          <a:p>
            <a:pPr marL="914400" lvl="1" indent="-457200" eaLnBrk="1" hangingPunct="1">
              <a:buFont typeface="+mj-lt"/>
              <a:buAutoNum type="alphaLcParenR"/>
              <a:defRPr/>
            </a:pPr>
            <a:r>
              <a:rPr lang="en-US" sz="2400" dirty="0" smtClean="0">
                <a:ea typeface="MS PGothic" panose="020B0600070205080204" pitchFamily="34" charset="-128"/>
              </a:rPr>
              <a:t>Richness</a:t>
            </a:r>
          </a:p>
          <a:p>
            <a:pPr marL="914400" lvl="1" indent="-457200" eaLnBrk="1" hangingPunct="1">
              <a:buFont typeface="+mj-lt"/>
              <a:buAutoNum type="alphaLcParenR"/>
              <a:defRPr/>
            </a:pPr>
            <a:r>
              <a:rPr lang="en-US" sz="2400" dirty="0" smtClean="0">
                <a:ea typeface="MS PGothic" panose="020B0600070205080204" pitchFamily="34" charset="-128"/>
              </a:rPr>
              <a:t>Interactivity</a:t>
            </a:r>
          </a:p>
          <a:p>
            <a:pPr marL="914400" lvl="1" indent="-457200" eaLnBrk="1" hangingPunct="1">
              <a:buFont typeface="+mj-lt"/>
              <a:buAutoNum type="alphaLcParenR"/>
              <a:defRPr/>
            </a:pPr>
            <a:r>
              <a:rPr lang="en-US" sz="2400" dirty="0" smtClean="0">
                <a:ea typeface="MS PGothic" panose="020B0600070205080204" pitchFamily="34" charset="-128"/>
              </a:rPr>
              <a:t>Information density</a:t>
            </a:r>
          </a:p>
          <a:p>
            <a:pPr marL="914400" lvl="1" indent="-457200" eaLnBrk="1" hangingPunct="1">
              <a:buFont typeface="+mj-lt"/>
              <a:buAutoNum type="alphaLcParenR"/>
              <a:defRPr/>
            </a:pPr>
            <a:r>
              <a:rPr lang="en-US" sz="2400" dirty="0" smtClean="0">
                <a:ea typeface="MS PGothic" panose="020B0600070205080204" pitchFamily="34" charset="-128"/>
              </a:rPr>
              <a:t>Personalization/customization</a:t>
            </a:r>
          </a:p>
          <a:p>
            <a:pPr marL="914400" lvl="1" indent="-457200" eaLnBrk="1" hangingPunct="1">
              <a:buFont typeface="+mj-lt"/>
              <a:buAutoNum type="alphaLcParenR"/>
              <a:defRPr/>
            </a:pPr>
            <a:r>
              <a:rPr lang="en-US" sz="2400" dirty="0" smtClean="0">
                <a:ea typeface="MS PGothic" panose="020B0600070205080204" pitchFamily="34" charset="-128"/>
              </a:rPr>
              <a:t>Social technology</a:t>
            </a:r>
          </a:p>
          <a:p>
            <a:pPr eaLnBrk="1" hangingPunct="1">
              <a:defRPr/>
            </a:pPr>
            <a:endParaRPr lang="en-US" dirty="0" smtClean="0">
              <a:ea typeface="MS PGothic" panose="020B0600070205080204" pitchFamily="34" charset="-128"/>
              <a:cs typeface="ＭＳ Ｐゴシック" charset="0"/>
            </a:endParaRPr>
          </a:p>
          <a:p>
            <a:pPr eaLnBrk="1" hangingPunct="1">
              <a:defRPr/>
            </a:pPr>
            <a:endParaRPr lang="en-US" dirty="0" smtClean="0">
              <a:ea typeface="MS PGothic" panose="020B0600070205080204" pitchFamily="34" charset="-128"/>
              <a:cs typeface="ＭＳ Ｐゴシック" charset="0"/>
            </a:endParaRPr>
          </a:p>
          <a:p>
            <a:pPr eaLnBrk="1" hangingPunct="1">
              <a:defRPr/>
            </a:pPr>
            <a:endParaRPr lang="en-US" dirty="0">
              <a:ea typeface="MS PGothic" panose="020B0600070205080204" pitchFamily="34" charset="-128"/>
              <a:cs typeface="ＭＳ Ｐゴシック" charset="0"/>
            </a:endParaRPr>
          </a:p>
        </p:txBody>
      </p:sp>
      <p:sp>
        <p:nvSpPr>
          <p:cNvPr id="22530"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and the Internet</a:t>
            </a:r>
          </a:p>
          <a:p>
            <a:pPr eaLnBrk="1" hangingPunct="1"/>
            <a:endParaRPr lang="en-US" altLang="en-US" smtClean="0"/>
          </a:p>
        </p:txBody>
      </p:sp>
    </p:spTree>
    <p:extLst>
      <p:ext uri="{BB962C8B-B14F-4D97-AF65-F5344CB8AC3E}">
        <p14:creationId xmlns:p14="http://schemas.microsoft.com/office/powerpoint/2010/main" val="2108587037"/>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0" eaLnBrk="1" hangingPunct="1">
              <a:buNone/>
            </a:pPr>
            <a:r>
              <a:rPr lang="en-US" altLang="en-US" sz="2800" dirty="0" smtClean="0"/>
              <a:t>a) Ubiquity </a:t>
            </a:r>
          </a:p>
          <a:p>
            <a:pPr lvl="2" eaLnBrk="1" hangingPunct="1"/>
            <a:r>
              <a:rPr lang="en-US" altLang="en-US" sz="2800" dirty="0" smtClean="0"/>
              <a:t>Internet/Web technology available everywhere: work, home, and so on, anytime.  </a:t>
            </a:r>
          </a:p>
          <a:p>
            <a:pPr lvl="2" eaLnBrk="1" hangingPunct="1"/>
            <a:r>
              <a:rPr lang="en-US" altLang="en-US" sz="2800" dirty="0" smtClean="0"/>
              <a:t>Effect: </a:t>
            </a:r>
          </a:p>
          <a:p>
            <a:pPr lvl="3" eaLnBrk="1" hangingPunct="1"/>
            <a:r>
              <a:rPr lang="en-US" altLang="en-US" sz="2400" dirty="0" smtClean="0"/>
              <a:t>Marketplace removed from temporal, geographic locations to become </a:t>
            </a:r>
            <a:r>
              <a:rPr lang="ja-JP" altLang="en-US" sz="2400" dirty="0" smtClean="0"/>
              <a:t>“</a:t>
            </a:r>
            <a:r>
              <a:rPr lang="en-US" altLang="ja-JP" sz="2400" dirty="0" smtClean="0"/>
              <a:t>marketspace</a:t>
            </a:r>
            <a:r>
              <a:rPr lang="ja-JP" altLang="en-US" sz="2400" dirty="0" smtClean="0"/>
              <a:t>”</a:t>
            </a:r>
            <a:endParaRPr lang="en-US" altLang="ja-JP" sz="2400" dirty="0" smtClean="0"/>
          </a:p>
          <a:p>
            <a:pPr lvl="3" eaLnBrk="1" hangingPunct="1"/>
            <a:r>
              <a:rPr lang="en-US" altLang="en-US" sz="2400" dirty="0" smtClean="0"/>
              <a:t>Enhanced customer convenience and reduced shopping costs</a:t>
            </a:r>
          </a:p>
          <a:p>
            <a:pPr lvl="2" eaLnBrk="1" hangingPunct="1"/>
            <a:r>
              <a:rPr lang="en-US" altLang="en-US" sz="2800" dirty="0" smtClean="0"/>
              <a:t>Reduces transaction costs</a:t>
            </a:r>
          </a:p>
          <a:p>
            <a:pPr lvl="3" eaLnBrk="1" hangingPunct="1"/>
            <a:r>
              <a:rPr lang="en-US" altLang="en-US" sz="2400" dirty="0" smtClean="0"/>
              <a:t>Costs of participating in market</a:t>
            </a:r>
          </a:p>
          <a:p>
            <a:pPr eaLnBrk="1" hangingPunct="1"/>
            <a:endParaRPr lang="en-US" altLang="en-US" sz="3600" dirty="0" smtClean="0">
              <a:solidFill>
                <a:srgbClr val="0D0D0D"/>
              </a:solidFill>
            </a:endParaRPr>
          </a:p>
          <a:p>
            <a:pPr eaLnBrk="1" hangingPunct="1"/>
            <a:endParaRPr lang="en-US" altLang="en-US" sz="3600" dirty="0" smtClean="0">
              <a:solidFill>
                <a:srgbClr val="0D0D0D"/>
              </a:solidFill>
            </a:endParaRPr>
          </a:p>
          <a:p>
            <a:pPr eaLnBrk="1" hangingPunct="1"/>
            <a:endParaRPr lang="en-US" altLang="en-US" sz="3600" dirty="0" smtClean="0">
              <a:solidFill>
                <a:srgbClr val="0D0D0D"/>
              </a:solidFill>
            </a:endParaRPr>
          </a:p>
        </p:txBody>
      </p:sp>
      <p:sp>
        <p:nvSpPr>
          <p:cNvPr id="24578"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and the Internet</a:t>
            </a:r>
          </a:p>
          <a:p>
            <a:pPr eaLnBrk="1" hangingPunct="1"/>
            <a:endParaRPr lang="en-US" altLang="en-US" smtClean="0"/>
          </a:p>
        </p:txBody>
      </p:sp>
    </p:spTree>
    <p:extLst>
      <p:ext uri="{BB962C8B-B14F-4D97-AF65-F5344CB8AC3E}">
        <p14:creationId xmlns:p14="http://schemas.microsoft.com/office/powerpoint/2010/main" val="3812995687"/>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eaLnBrk="1" hangingPunct="1">
              <a:spcBef>
                <a:spcPct val="25000"/>
              </a:spcBef>
              <a:buNone/>
              <a:defRPr/>
            </a:pPr>
            <a:r>
              <a:rPr lang="en-US" dirty="0" smtClean="0">
                <a:ea typeface="MS PGothic" panose="020B0600070205080204" pitchFamily="34" charset="-128"/>
                <a:cs typeface="Times New Roman" panose="02020603050405020304" pitchFamily="18" charset="0"/>
              </a:rPr>
              <a:t>b) Global </a:t>
            </a:r>
            <a:r>
              <a:rPr lang="en-US" dirty="0">
                <a:ea typeface="MS PGothic" panose="020B0600070205080204" pitchFamily="34" charset="-128"/>
                <a:cs typeface="Times New Roman" panose="02020603050405020304" pitchFamily="18" charset="0"/>
              </a:rPr>
              <a:t>reach</a:t>
            </a:r>
          </a:p>
          <a:p>
            <a:pPr lvl="1" eaLnBrk="1" hangingPunct="1">
              <a:spcBef>
                <a:spcPct val="25000"/>
              </a:spcBef>
              <a:buFontTx/>
              <a:buChar char="•"/>
              <a:defRPr/>
            </a:pPr>
            <a:r>
              <a:rPr lang="en-US" dirty="0">
                <a:ea typeface="MS PGothic" panose="020B0600070205080204" pitchFamily="34" charset="-128"/>
              </a:rPr>
              <a:t>The technology reaches across national boundaries, around Earth</a:t>
            </a:r>
          </a:p>
          <a:p>
            <a:pPr lvl="1" eaLnBrk="1" hangingPunct="1">
              <a:spcBef>
                <a:spcPct val="25000"/>
              </a:spcBef>
              <a:buFontTx/>
              <a:buChar char="•"/>
              <a:defRPr/>
            </a:pPr>
            <a:r>
              <a:rPr lang="en-US" dirty="0">
                <a:ea typeface="MS PGothic" panose="020B0600070205080204" pitchFamily="34" charset="-128"/>
              </a:rPr>
              <a:t>Effect: </a:t>
            </a:r>
          </a:p>
          <a:p>
            <a:pPr lvl="2" eaLnBrk="1" hangingPunct="1">
              <a:spcBef>
                <a:spcPct val="25000"/>
              </a:spcBef>
              <a:defRPr/>
            </a:pPr>
            <a:r>
              <a:rPr lang="en-US" b="1" dirty="0">
                <a:ea typeface="MS PGothic" panose="020B0600070205080204" pitchFamily="34" charset="-128"/>
              </a:rPr>
              <a:t>Commerce enabled across cultural and national boundaries seamlessly and without modification.</a:t>
            </a:r>
          </a:p>
          <a:p>
            <a:pPr lvl="2" eaLnBrk="1" hangingPunct="1">
              <a:spcBef>
                <a:spcPct val="25000"/>
              </a:spcBef>
              <a:defRPr/>
            </a:pPr>
            <a:r>
              <a:rPr lang="en-US" b="1" dirty="0">
                <a:ea typeface="MS PGothic" panose="020B0600070205080204" pitchFamily="34" charset="-128"/>
              </a:rPr>
              <a:t>Marketspace includes, potentially, billions of consumers and millions of businesses  worldwide.</a:t>
            </a:r>
            <a:endParaRPr lang="en-US" b="1" dirty="0">
              <a:ea typeface="MS PGothic" panose="020B0600070205080204" pitchFamily="34" charset="-128"/>
              <a:cs typeface="Times New Roman" panose="02020603050405020304" pitchFamily="18" charset="0"/>
            </a:endParaRPr>
          </a:p>
          <a:p>
            <a:pPr eaLnBrk="1" hangingPunct="1">
              <a:defRPr/>
            </a:pPr>
            <a:endParaRPr lang="en-US" dirty="0">
              <a:ea typeface="MS PGothic" panose="020B0600070205080204" pitchFamily="34" charset="-128"/>
              <a:cs typeface="ＭＳ Ｐゴシック" charset="0"/>
            </a:endParaRPr>
          </a:p>
        </p:txBody>
      </p:sp>
      <p:sp>
        <p:nvSpPr>
          <p:cNvPr id="26626"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and the Internet</a:t>
            </a:r>
          </a:p>
          <a:p>
            <a:pPr eaLnBrk="1" hangingPunct="1"/>
            <a:endParaRPr lang="en-US" altLang="en-US" smtClean="0"/>
          </a:p>
        </p:txBody>
      </p:sp>
    </p:spTree>
    <p:extLst>
      <p:ext uri="{BB962C8B-B14F-4D97-AF65-F5344CB8AC3E}">
        <p14:creationId xmlns:p14="http://schemas.microsoft.com/office/powerpoint/2010/main" val="2948147043"/>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dirty="0" smtClean="0">
                <a:solidFill>
                  <a:srgbClr val="0D0D0D"/>
                </a:solidFill>
              </a:rPr>
              <a:t>c) Universal standards</a:t>
            </a:r>
          </a:p>
          <a:p>
            <a:pPr lvl="1" eaLnBrk="1" hangingPunct="1"/>
            <a:r>
              <a:rPr lang="en-US" altLang="en-US" dirty="0" smtClean="0"/>
              <a:t>One set of technology standards: Internet standards</a:t>
            </a:r>
          </a:p>
          <a:p>
            <a:pPr lvl="1" eaLnBrk="1" hangingPunct="1"/>
            <a:r>
              <a:rPr lang="en-US" altLang="en-US" dirty="0" smtClean="0"/>
              <a:t>Effect: </a:t>
            </a:r>
          </a:p>
          <a:p>
            <a:pPr lvl="2" eaLnBrk="1" hangingPunct="1"/>
            <a:r>
              <a:rPr lang="en-US" altLang="en-US" dirty="0" smtClean="0"/>
              <a:t>Disparate computer systems easily communicate with one another</a:t>
            </a:r>
          </a:p>
          <a:p>
            <a:pPr lvl="2" eaLnBrk="1" hangingPunct="1"/>
            <a:r>
              <a:rPr lang="en-US" altLang="en-US" dirty="0" smtClean="0"/>
              <a:t>Lower market entry costs—costs merchants must pay to bring goods to market</a:t>
            </a:r>
          </a:p>
          <a:p>
            <a:pPr lvl="2" eaLnBrk="1" hangingPunct="1"/>
            <a:r>
              <a:rPr lang="en-US" altLang="en-US" dirty="0" smtClean="0"/>
              <a:t>Lower consumers</a:t>
            </a:r>
            <a:r>
              <a:rPr lang="ja-JP" altLang="en-US" dirty="0" smtClean="0"/>
              <a:t>’</a:t>
            </a:r>
            <a:r>
              <a:rPr lang="en-US" altLang="ja-JP" dirty="0" smtClean="0"/>
              <a:t> search costs—effort required to find suitable products</a:t>
            </a:r>
          </a:p>
          <a:p>
            <a:pPr eaLnBrk="1" hangingPunct="1"/>
            <a:endParaRPr lang="en-US" altLang="en-US" dirty="0" smtClean="0">
              <a:solidFill>
                <a:srgbClr val="0D0D0D"/>
              </a:solidFill>
            </a:endParaRPr>
          </a:p>
          <a:p>
            <a:pPr eaLnBrk="1" hangingPunct="1"/>
            <a:endParaRPr lang="en-US" altLang="en-US" dirty="0" smtClean="0">
              <a:solidFill>
                <a:srgbClr val="0D0D0D"/>
              </a:solidFill>
            </a:endParaRPr>
          </a:p>
        </p:txBody>
      </p:sp>
      <p:sp>
        <p:nvSpPr>
          <p:cNvPr id="2867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E-commerce and the Internet</a:t>
            </a:r>
          </a:p>
          <a:p>
            <a:pPr eaLnBrk="1" hangingPunct="1"/>
            <a:endParaRPr lang="en-US" altLang="en-US" smtClean="0"/>
          </a:p>
        </p:txBody>
      </p:sp>
    </p:spTree>
    <p:extLst>
      <p:ext uri="{BB962C8B-B14F-4D97-AF65-F5344CB8AC3E}">
        <p14:creationId xmlns:p14="http://schemas.microsoft.com/office/powerpoint/2010/main" val="128805631"/>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1113</TotalTime>
  <Words>4760</Words>
  <Application>Microsoft Office PowerPoint</Application>
  <PresentationFormat>On-screen Show (4:3)</PresentationFormat>
  <Paragraphs>424</Paragraphs>
  <Slides>51</Slides>
  <Notes>47</Notes>
  <HiddenSlides>7</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Concept of Strategy</dc:title>
  <dc:creator>User</dc:creator>
  <cp:lastModifiedBy>Rhian Indradewa</cp:lastModifiedBy>
  <cp:revision>95</cp:revision>
  <dcterms:created xsi:type="dcterms:W3CDTF">2013-08-01T03:39:28Z</dcterms:created>
  <dcterms:modified xsi:type="dcterms:W3CDTF">2018-05-19T00:09:50Z</dcterms:modified>
</cp:coreProperties>
</file>