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376" r:id="rId2"/>
    <p:sldId id="377" r:id="rId3"/>
    <p:sldId id="521" r:id="rId4"/>
    <p:sldId id="532" r:id="rId5"/>
    <p:sldId id="522" r:id="rId6"/>
    <p:sldId id="523" r:id="rId7"/>
    <p:sldId id="524" r:id="rId8"/>
    <p:sldId id="533" r:id="rId9"/>
    <p:sldId id="525" r:id="rId10"/>
    <p:sldId id="526" r:id="rId11"/>
    <p:sldId id="534" r:id="rId12"/>
    <p:sldId id="527" r:id="rId13"/>
    <p:sldId id="528" r:id="rId14"/>
    <p:sldId id="529" r:id="rId15"/>
    <p:sldId id="530" r:id="rId16"/>
    <p:sldId id="53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50" d="100"/>
          <a:sy n="50" d="100"/>
        </p:scale>
        <p:origin x="-2592" y="-540"/>
      </p:cViewPr>
      <p:guideLst>
        <p:guide orient="horz" pos="2160"/>
        <p:guide pos="2880"/>
      </p:guideLst>
    </p:cSldViewPr>
  </p:slideViewPr>
  <p:notesTextViewPr>
    <p:cViewPr>
      <p:scale>
        <a:sx n="1" d="1"/>
        <a:sy n="1" d="1"/>
      </p:scale>
      <p:origin x="0" y="0"/>
    </p:cViewPr>
  </p:notesTextViewPr>
  <p:sorterViewPr>
    <p:cViewPr>
      <p:scale>
        <a:sx n="100" d="100"/>
        <a:sy n="100" d="100"/>
      </p:scale>
      <p:origin x="0" y="19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2E6588-E581-4D8E-9DFB-0B7DC585CED2}" type="datetimeFigureOut">
              <a:rPr lang="en-US" smtClean="0"/>
              <a:t>1/16/2017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577E77-0AAE-47DC-A30C-1E38811736A4}" type="slidenum">
              <a:rPr lang="en-US" smtClean="0"/>
              <a:t>‹#›</a:t>
            </a:fld>
            <a:endParaRPr lang="en-US"/>
          </a:p>
        </p:txBody>
      </p:sp>
    </p:spTree>
    <p:extLst>
      <p:ext uri="{BB962C8B-B14F-4D97-AF65-F5344CB8AC3E}">
        <p14:creationId xmlns:p14="http://schemas.microsoft.com/office/powerpoint/2010/main" val="24685397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44582A-9F52-4A38-877F-F0B4601B8E20}" type="datetimeFigureOut">
              <a:rPr lang="en-US" smtClean="0"/>
              <a:t>1/16/2017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2A066D-53FF-4080-A939-6F0E48146D99}" type="slidenum">
              <a:rPr lang="en-US" smtClean="0"/>
              <a:t>‹#›</a:t>
            </a:fld>
            <a:endParaRPr lang="en-US"/>
          </a:p>
        </p:txBody>
      </p:sp>
    </p:spTree>
    <p:extLst>
      <p:ext uri="{BB962C8B-B14F-4D97-AF65-F5344CB8AC3E}">
        <p14:creationId xmlns:p14="http://schemas.microsoft.com/office/powerpoint/2010/main" val="40517311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1</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2</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4</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8</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11</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0520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34434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183908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245856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760714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70196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213086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19024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091469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996660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458348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69481-C428-4771-9FA9-CCBED72DD0C4}" type="slidenum">
              <a:rPr lang="en-US" smtClean="0"/>
              <a:t>‹#›</a:t>
            </a:fld>
            <a:endParaRPr lang="en-US"/>
          </a:p>
        </p:txBody>
      </p:sp>
    </p:spTree>
    <p:extLst>
      <p:ext uri="{BB962C8B-B14F-4D97-AF65-F5344CB8AC3E}">
        <p14:creationId xmlns:p14="http://schemas.microsoft.com/office/powerpoint/2010/main" val="25963009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870896" y="358914"/>
            <a:ext cx="5596704" cy="707886"/>
          </a:xfrm>
          <a:prstGeom prst="rect">
            <a:avLst/>
          </a:prstGeom>
          <a:noFill/>
          <a:ln w="12700">
            <a:noFill/>
            <a:miter lim="800000"/>
            <a:headEnd/>
            <a:tailEnd/>
          </a:ln>
          <a:effectLst/>
        </p:spPr>
        <p:txBody>
          <a:bodyPr wrap="square">
            <a:spAutoFit/>
          </a:bodyPr>
          <a:lstStyle/>
          <a:p>
            <a:pPr algn="ctr" eaLnBrk="0" hangingPunct="0">
              <a:defRPr/>
            </a:pPr>
            <a:r>
              <a:rPr lang="en-US" sz="4000" b="1" dirty="0" smtClean="0">
                <a:effectLst>
                  <a:outerShdw blurRad="38100" dist="38100" dir="2700000" algn="tl">
                    <a:srgbClr val="C0C0C0"/>
                  </a:outerShdw>
                </a:effectLst>
                <a:cs typeface="+mn-cs"/>
              </a:rPr>
              <a:t>CHAPTER </a:t>
            </a:r>
            <a:r>
              <a:rPr lang="en-US" sz="4000" b="1" dirty="0" smtClean="0">
                <a:effectLst>
                  <a:outerShdw blurRad="38100" dist="38100" dir="2700000" algn="tl">
                    <a:srgbClr val="C0C0C0"/>
                  </a:outerShdw>
                </a:effectLst>
                <a:cs typeface="+mn-cs"/>
              </a:rPr>
              <a:t>14</a:t>
            </a:r>
            <a:r>
              <a:rPr lang="en-US" sz="1600" b="1" dirty="0" smtClean="0">
                <a:solidFill>
                  <a:srgbClr val="9F0F10"/>
                </a:solidFill>
                <a:effectLst>
                  <a:outerShdw blurRad="38100" dist="38100" dir="2700000" algn="tl">
                    <a:srgbClr val="C0C0C0"/>
                  </a:outerShdw>
                </a:effectLst>
                <a:cs typeface="+mn-cs"/>
              </a:rPr>
              <a:t> </a:t>
            </a:r>
            <a:endParaRPr lang="en-US" sz="1600" b="1" dirty="0">
              <a:solidFill>
                <a:srgbClr val="9F0F10"/>
              </a:solidFill>
              <a:effectLst>
                <a:outerShdw blurRad="38100" dist="38100" dir="2700000" algn="tl">
                  <a:srgbClr val="C0C0C0"/>
                </a:outerShdw>
              </a:effectLst>
              <a:cs typeface="+mn-cs"/>
            </a:endParaRPr>
          </a:p>
        </p:txBody>
      </p:sp>
      <p:sp>
        <p:nvSpPr>
          <p:cNvPr id="2052" name="Text Box 4"/>
          <p:cNvSpPr txBox="1">
            <a:spLocks noChangeArrowheads="1"/>
          </p:cNvSpPr>
          <p:nvPr/>
        </p:nvSpPr>
        <p:spPr bwMode="auto">
          <a:xfrm>
            <a:off x="457200" y="2743200"/>
            <a:ext cx="8382000" cy="830997"/>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algn="ctr" eaLnBrk="0" hangingPunct="0">
              <a:spcBef>
                <a:spcPct val="50000"/>
              </a:spcBef>
            </a:pPr>
            <a:r>
              <a:rPr lang="en-US" altLang="en-US" sz="4800" b="1" dirty="0" smtClean="0">
                <a:effectLst>
                  <a:outerShdw blurRad="38100" dist="38100" dir="2700000" algn="tl">
                    <a:srgbClr val="C0C0C0"/>
                  </a:outerShdw>
                </a:effectLst>
                <a:cs typeface="Times New Roman" pitchFamily="18" charset="0"/>
              </a:rPr>
              <a:t>MANAGING PROJECT</a:t>
            </a:r>
            <a:endParaRPr lang="en-US" altLang="en-US" sz="4800" b="1" dirty="0">
              <a:effectLst>
                <a:outerShdw blurRad="38100" dist="38100" dir="2700000" algn="tl">
                  <a:srgbClr val="C0C0C0"/>
                </a:outerShdw>
              </a:effectLst>
            </a:endParaRPr>
          </a:p>
        </p:txBody>
      </p:sp>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Slide Number Placeholder 1"/>
          <p:cNvSpPr>
            <a:spLocks noGrp="1"/>
          </p:cNvSpPr>
          <p:nvPr>
            <p:ph type="sldNum" sz="quarter" idx="12"/>
          </p:nvPr>
        </p:nvSpPr>
        <p:spPr/>
        <p:txBody>
          <a:bodyPr/>
          <a:lstStyle/>
          <a:p>
            <a:fld id="{B2E69481-C428-4771-9FA9-CCBED72DD0C4}" type="slidenum">
              <a:rPr lang="en-US" smtClean="0"/>
              <a:t>1</a:t>
            </a:fld>
            <a:endParaRPr lang="en-US"/>
          </a:p>
        </p:txBody>
      </p:sp>
    </p:spTree>
    <p:extLst>
      <p:ext uri="{BB962C8B-B14F-4D97-AF65-F5344CB8AC3E}">
        <p14:creationId xmlns:p14="http://schemas.microsoft.com/office/powerpoint/2010/main" val="319113314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ChangeArrowheads="1"/>
          </p:cNvSpPr>
          <p:nvPr/>
        </p:nvSpPr>
        <p:spPr bwMode="auto">
          <a:xfrm>
            <a:off x="457200" y="1828800"/>
            <a:ext cx="8458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085850" indent="-228600">
              <a:defRPr sz="2400">
                <a:solidFill>
                  <a:schemeClr val="tx1"/>
                </a:solidFill>
                <a:latin typeface="Times New Roman" pitchFamily="18" charset="0"/>
              </a:defRPr>
            </a:lvl3pPr>
            <a:lvl4pPr marL="1428750" indent="-228600">
              <a:defRPr sz="2400">
                <a:solidFill>
                  <a:schemeClr val="tx1"/>
                </a:solidFill>
                <a:latin typeface="Times New Roman" pitchFamily="18" charset="0"/>
              </a:defRPr>
            </a:lvl4pPr>
            <a:lvl5pPr marL="1771650" indent="-228600">
              <a:defRPr sz="2400">
                <a:solidFill>
                  <a:schemeClr val="tx1"/>
                </a:solidFill>
                <a:latin typeface="Times New Roman" pitchFamily="18" charset="0"/>
              </a:defRPr>
            </a:lvl5pPr>
            <a:lvl6pPr marL="2228850" indent="-228600" fontAlgn="base">
              <a:spcBef>
                <a:spcPct val="0"/>
              </a:spcBef>
              <a:spcAft>
                <a:spcPct val="0"/>
              </a:spcAft>
              <a:defRPr sz="2400">
                <a:solidFill>
                  <a:schemeClr val="tx1"/>
                </a:solidFill>
                <a:latin typeface="Times New Roman" pitchFamily="18" charset="0"/>
              </a:defRPr>
            </a:lvl6pPr>
            <a:lvl7pPr marL="2686050" indent="-228600" fontAlgn="base">
              <a:spcBef>
                <a:spcPct val="0"/>
              </a:spcBef>
              <a:spcAft>
                <a:spcPct val="0"/>
              </a:spcAft>
              <a:defRPr sz="2400">
                <a:solidFill>
                  <a:schemeClr val="tx1"/>
                </a:solidFill>
                <a:latin typeface="Times New Roman" pitchFamily="18" charset="0"/>
              </a:defRPr>
            </a:lvl7pPr>
            <a:lvl8pPr marL="3143250" indent="-228600" fontAlgn="base">
              <a:spcBef>
                <a:spcPct val="0"/>
              </a:spcBef>
              <a:spcAft>
                <a:spcPct val="0"/>
              </a:spcAft>
              <a:defRPr sz="2400">
                <a:solidFill>
                  <a:schemeClr val="tx1"/>
                </a:solidFill>
                <a:latin typeface="Times New Roman" pitchFamily="18" charset="0"/>
              </a:defRPr>
            </a:lvl8pPr>
            <a:lvl9pPr marL="3600450" indent="-228600" fontAlgn="base">
              <a:spcBef>
                <a:spcPct val="0"/>
              </a:spcBef>
              <a:spcAft>
                <a:spcPct val="0"/>
              </a:spcAft>
              <a:defRPr sz="2400">
                <a:solidFill>
                  <a:schemeClr val="tx1"/>
                </a:solidFill>
                <a:latin typeface="Times New Roman" pitchFamily="18" charset="0"/>
              </a:defRPr>
            </a:lvl9pPr>
          </a:lstStyle>
          <a:p>
            <a:pPr>
              <a:lnSpc>
                <a:spcPct val="120000"/>
              </a:lnSpc>
              <a:spcBef>
                <a:spcPct val="50000"/>
              </a:spcBef>
              <a:buFontTx/>
              <a:buChar char="•"/>
            </a:pPr>
            <a:r>
              <a:rPr lang="en-US" altLang="en-US" b="1">
                <a:latin typeface="Arial" pitchFamily="34" charset="0"/>
                <a:cs typeface="Times New Roman" pitchFamily="18" charset="0"/>
              </a:rPr>
              <a:t>Real options pricing models</a:t>
            </a:r>
            <a:endParaRPr lang="en-US" altLang="en-US" sz="2000" b="1">
              <a:latin typeface="Arial" pitchFamily="34" charset="0"/>
              <a:cs typeface="Times New Roman" pitchFamily="18" charset="0"/>
            </a:endParaRPr>
          </a:p>
          <a:p>
            <a:pPr>
              <a:lnSpc>
                <a:spcPct val="120000"/>
              </a:lnSpc>
              <a:spcBef>
                <a:spcPct val="50000"/>
              </a:spcBef>
              <a:buFontTx/>
              <a:buChar char="•"/>
            </a:pPr>
            <a:r>
              <a:rPr lang="en-US" altLang="en-US" b="1">
                <a:latin typeface="Arial" pitchFamily="34" charset="0"/>
                <a:cs typeface="Times New Roman" pitchFamily="18" charset="0"/>
              </a:rPr>
              <a:t>Limitations of financial models</a:t>
            </a:r>
          </a:p>
        </p:txBody>
      </p:sp>
      <p:sp>
        <p:nvSpPr>
          <p:cNvPr id="129032" name="Text Box 8"/>
          <p:cNvSpPr txBox="1">
            <a:spLocks noChangeArrowheads="1"/>
          </p:cNvSpPr>
          <p:nvPr/>
        </p:nvSpPr>
        <p:spPr bwMode="auto">
          <a:xfrm>
            <a:off x="1600200" y="1066800"/>
            <a:ext cx="6553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600" b="1">
                <a:cs typeface="Times New Roman" pitchFamily="18" charset="0"/>
              </a:rPr>
              <a:t>Establishing the Business Value of Information Systems</a:t>
            </a:r>
          </a:p>
        </p:txBody>
      </p:sp>
      <p:sp>
        <p:nvSpPr>
          <p:cNvPr id="129033" name="Rectangle 9"/>
          <p:cNvSpPr>
            <a:spLocks noChangeArrowheads="1"/>
          </p:cNvSpPr>
          <p:nvPr/>
        </p:nvSpPr>
        <p:spPr bwMode="auto">
          <a:xfrm>
            <a:off x="1447800" y="200025"/>
            <a:ext cx="769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eaLnBrk="0" hangingPunct="0"/>
            <a:r>
              <a:rPr lang="en-US" altLang="en-US" sz="2000" b="1">
                <a:effectLst>
                  <a:outerShdw blurRad="38100" dist="38100" dir="2700000" algn="tl">
                    <a:srgbClr val="C0C0C0"/>
                  </a:outerShdw>
                </a:effectLst>
                <a:latin typeface="Arial" pitchFamily="34" charset="0"/>
              </a:rPr>
              <a:t>Management Information Systems</a:t>
            </a:r>
          </a:p>
          <a:p>
            <a:pPr algn="ctr" eaLnBrk="0" hangingPunct="0"/>
            <a:r>
              <a:rPr lang="en-US" altLang="en-US" sz="1600" b="1">
                <a:effectLst>
                  <a:outerShdw blurRad="38100" dist="38100" dir="2700000" algn="tl">
                    <a:srgbClr val="C0C0C0"/>
                  </a:outerShdw>
                </a:effectLst>
                <a:latin typeface="Arial" pitchFamily="34" charset="0"/>
              </a:rPr>
              <a:t>Chapter 14 Project Management: Establishing the Business Value of </a:t>
            </a:r>
            <a:br>
              <a:rPr lang="en-US" altLang="en-US" sz="1600" b="1">
                <a:effectLst>
                  <a:outerShdw blurRad="38100" dist="38100" dir="2700000" algn="tl">
                    <a:srgbClr val="C0C0C0"/>
                  </a:outerShdw>
                </a:effectLst>
                <a:latin typeface="Arial" pitchFamily="34" charset="0"/>
              </a:rPr>
            </a:br>
            <a:r>
              <a:rPr lang="en-US" altLang="en-US" sz="1600" b="1">
                <a:effectLst>
                  <a:outerShdw blurRad="38100" dist="38100" dir="2700000" algn="tl">
                    <a:srgbClr val="C0C0C0"/>
                  </a:outerShdw>
                </a:effectLst>
                <a:latin typeface="Arial" pitchFamily="34" charset="0"/>
              </a:rPr>
              <a:t>Systems and Managing Change</a:t>
            </a:r>
          </a:p>
        </p:txBody>
      </p:sp>
    </p:spTree>
    <p:extLst>
      <p:ext uri="{BB962C8B-B14F-4D97-AF65-F5344CB8AC3E}">
        <p14:creationId xmlns:p14="http://schemas.microsoft.com/office/powerpoint/2010/main" val="5668014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 calcmode="lin" valueType="num">
                                      <p:cBhvr additive="base">
                                        <p:cTn id="7" dur="500" fill="hold"/>
                                        <p:tgtEl>
                                          <p:spTgt spid="1290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902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29027">
                                            <p:txEl>
                                              <p:pRg st="1" end="1"/>
                                            </p:txEl>
                                          </p:spTgt>
                                        </p:tgtEl>
                                        <p:attrNameLst>
                                          <p:attrName>style.visibility</p:attrName>
                                        </p:attrNameLst>
                                      </p:cBhvr>
                                      <p:to>
                                        <p:strVal val="visible"/>
                                      </p:to>
                                    </p:set>
                                    <p:anim calcmode="lin" valueType="num">
                                      <p:cBhvr additive="base">
                                        <p:cTn id="13" dur="500" fill="hold"/>
                                        <p:tgtEl>
                                          <p:spTgt spid="1290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9027">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 name="Text Box 3"/>
          <p:cNvSpPr txBox="1">
            <a:spLocks noChangeArrowheads="1"/>
          </p:cNvSpPr>
          <p:nvPr/>
        </p:nvSpPr>
        <p:spPr bwMode="auto">
          <a:xfrm>
            <a:off x="76200" y="2819400"/>
            <a:ext cx="90678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600" b="1" dirty="0" smtClean="0">
                <a:solidFill>
                  <a:schemeClr val="tx2"/>
                </a:solidFill>
                <a:latin typeface="Arial" charset="0"/>
                <a:cs typeface="Times New Roman" pitchFamily="18" charset="0"/>
              </a:rPr>
              <a:t>14.4</a:t>
            </a:r>
            <a:r>
              <a:rPr lang="en-US" altLang="en-US" sz="2600" b="1" dirty="0" smtClean="0">
                <a:solidFill>
                  <a:schemeClr val="tx2"/>
                </a:solidFill>
                <a:latin typeface="Arial" charset="0"/>
                <a:cs typeface="Times New Roman" pitchFamily="18" charset="0"/>
              </a:rPr>
              <a:t>. Managing Project Risk </a:t>
            </a:r>
            <a:endParaRPr lang="en-US" altLang="en-US" sz="2600" b="1" dirty="0">
              <a:solidFill>
                <a:schemeClr val="tx2"/>
              </a:solidFill>
              <a:latin typeface="Arial" charset="0"/>
              <a:cs typeface="Times New Roman" pitchFamily="18" charset="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11</a:t>
            </a:fld>
            <a:endParaRPr lang="en-US"/>
          </a:p>
        </p:txBody>
      </p:sp>
    </p:spTree>
    <p:extLst>
      <p:ext uri="{BB962C8B-B14F-4D97-AF65-F5344CB8AC3E}">
        <p14:creationId xmlns:p14="http://schemas.microsoft.com/office/powerpoint/2010/main" val="341952263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457200" y="1828800"/>
            <a:ext cx="8458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085850" indent="-228600">
              <a:defRPr sz="2400">
                <a:solidFill>
                  <a:schemeClr val="tx1"/>
                </a:solidFill>
                <a:latin typeface="Times New Roman" pitchFamily="18" charset="0"/>
              </a:defRPr>
            </a:lvl3pPr>
            <a:lvl4pPr marL="1428750" indent="-228600">
              <a:defRPr sz="2400">
                <a:solidFill>
                  <a:schemeClr val="tx1"/>
                </a:solidFill>
                <a:latin typeface="Times New Roman" pitchFamily="18" charset="0"/>
              </a:defRPr>
            </a:lvl4pPr>
            <a:lvl5pPr marL="1771650" indent="-228600">
              <a:defRPr sz="2400">
                <a:solidFill>
                  <a:schemeClr val="tx1"/>
                </a:solidFill>
                <a:latin typeface="Times New Roman" pitchFamily="18" charset="0"/>
              </a:defRPr>
            </a:lvl5pPr>
            <a:lvl6pPr marL="2228850" indent="-228600" fontAlgn="base">
              <a:spcBef>
                <a:spcPct val="0"/>
              </a:spcBef>
              <a:spcAft>
                <a:spcPct val="0"/>
              </a:spcAft>
              <a:defRPr sz="2400">
                <a:solidFill>
                  <a:schemeClr val="tx1"/>
                </a:solidFill>
                <a:latin typeface="Times New Roman" pitchFamily="18" charset="0"/>
              </a:defRPr>
            </a:lvl6pPr>
            <a:lvl7pPr marL="2686050" indent="-228600" fontAlgn="base">
              <a:spcBef>
                <a:spcPct val="0"/>
              </a:spcBef>
              <a:spcAft>
                <a:spcPct val="0"/>
              </a:spcAft>
              <a:defRPr sz="2400">
                <a:solidFill>
                  <a:schemeClr val="tx1"/>
                </a:solidFill>
                <a:latin typeface="Times New Roman" pitchFamily="18" charset="0"/>
              </a:defRPr>
            </a:lvl7pPr>
            <a:lvl8pPr marL="3143250" indent="-228600" fontAlgn="base">
              <a:spcBef>
                <a:spcPct val="0"/>
              </a:spcBef>
              <a:spcAft>
                <a:spcPct val="0"/>
              </a:spcAft>
              <a:defRPr sz="2400">
                <a:solidFill>
                  <a:schemeClr val="tx1"/>
                </a:solidFill>
                <a:latin typeface="Times New Roman" pitchFamily="18" charset="0"/>
              </a:defRPr>
            </a:lvl8pPr>
            <a:lvl9pPr marL="3600450" indent="-228600" fontAlgn="base">
              <a:spcBef>
                <a:spcPct val="0"/>
              </a:spcBef>
              <a:spcAft>
                <a:spcPct val="0"/>
              </a:spcAft>
              <a:defRPr sz="2400">
                <a:solidFill>
                  <a:schemeClr val="tx1"/>
                </a:solidFill>
                <a:latin typeface="Times New Roman" pitchFamily="18" charset="0"/>
              </a:defRPr>
            </a:lvl9pPr>
          </a:lstStyle>
          <a:p>
            <a:pPr>
              <a:lnSpc>
                <a:spcPct val="120000"/>
              </a:lnSpc>
              <a:spcBef>
                <a:spcPct val="50000"/>
              </a:spcBef>
              <a:buFontTx/>
              <a:buChar char="•"/>
            </a:pPr>
            <a:r>
              <a:rPr lang="en-US" altLang="en-US" b="1">
                <a:latin typeface="Arial" pitchFamily="34" charset="0"/>
                <a:cs typeface="Times New Roman" pitchFamily="18" charset="0"/>
              </a:rPr>
              <a:t>Dimensions of project risk</a:t>
            </a:r>
            <a:endParaRPr lang="en-US" altLang="en-US" sz="2000" b="1">
              <a:latin typeface="Arial" pitchFamily="34" charset="0"/>
              <a:cs typeface="Times New Roman" pitchFamily="18" charset="0"/>
            </a:endParaRPr>
          </a:p>
          <a:p>
            <a:pPr>
              <a:lnSpc>
                <a:spcPct val="120000"/>
              </a:lnSpc>
              <a:spcBef>
                <a:spcPct val="50000"/>
              </a:spcBef>
              <a:buFontTx/>
              <a:buChar char="•"/>
            </a:pPr>
            <a:r>
              <a:rPr lang="en-US" altLang="en-US" b="1">
                <a:latin typeface="Arial" pitchFamily="34" charset="0"/>
                <a:cs typeface="Times New Roman" pitchFamily="18" charset="0"/>
              </a:rPr>
              <a:t>Change management and the concept of implementation</a:t>
            </a:r>
          </a:p>
          <a:p>
            <a:pPr lvl="1">
              <a:lnSpc>
                <a:spcPct val="120000"/>
              </a:lnSpc>
              <a:spcBef>
                <a:spcPct val="50000"/>
              </a:spcBef>
              <a:buFontTx/>
              <a:buChar char="•"/>
            </a:pPr>
            <a:r>
              <a:rPr lang="en-US" altLang="en-US" sz="2000" b="1">
                <a:latin typeface="Arial" pitchFamily="34" charset="0"/>
                <a:cs typeface="Times New Roman" pitchFamily="18" charset="0"/>
              </a:rPr>
              <a:t>The concept of implementation</a:t>
            </a:r>
          </a:p>
          <a:p>
            <a:pPr lvl="1">
              <a:lnSpc>
                <a:spcPct val="120000"/>
              </a:lnSpc>
              <a:spcBef>
                <a:spcPct val="50000"/>
              </a:spcBef>
              <a:buFontTx/>
              <a:buChar char="•"/>
            </a:pPr>
            <a:r>
              <a:rPr lang="en-US" altLang="en-US" sz="2000" b="1">
                <a:latin typeface="Arial" pitchFamily="34" charset="0"/>
                <a:cs typeface="Times New Roman" pitchFamily="18" charset="0"/>
              </a:rPr>
              <a:t>The role of end users</a:t>
            </a:r>
          </a:p>
          <a:p>
            <a:pPr lvl="1">
              <a:lnSpc>
                <a:spcPct val="120000"/>
              </a:lnSpc>
              <a:spcBef>
                <a:spcPct val="50000"/>
              </a:spcBef>
              <a:buFontTx/>
              <a:buChar char="•"/>
            </a:pPr>
            <a:r>
              <a:rPr lang="en-US" altLang="en-US" sz="2000" b="1">
                <a:latin typeface="Arial" pitchFamily="34" charset="0"/>
                <a:cs typeface="Times New Roman" pitchFamily="18" charset="0"/>
              </a:rPr>
              <a:t>Management support and commitment</a:t>
            </a:r>
          </a:p>
          <a:p>
            <a:pPr lvl="1">
              <a:lnSpc>
                <a:spcPct val="120000"/>
              </a:lnSpc>
              <a:spcBef>
                <a:spcPct val="50000"/>
              </a:spcBef>
              <a:buFontTx/>
              <a:buChar char="•"/>
            </a:pPr>
            <a:r>
              <a:rPr lang="en-US" altLang="en-US" sz="2000" b="1">
                <a:latin typeface="Arial" pitchFamily="34" charset="0"/>
                <a:cs typeface="Times New Roman" pitchFamily="18" charset="0"/>
              </a:rPr>
              <a:t>Change management challenges for business process reengineering, enterprise applications, and mergers and acquisitions</a:t>
            </a:r>
          </a:p>
        </p:txBody>
      </p:sp>
      <p:sp>
        <p:nvSpPr>
          <p:cNvPr id="137219" name="Text Box 3"/>
          <p:cNvSpPr txBox="1">
            <a:spLocks noChangeArrowheads="1"/>
          </p:cNvSpPr>
          <p:nvPr/>
        </p:nvSpPr>
        <p:spPr bwMode="auto">
          <a:xfrm>
            <a:off x="1600200" y="1066800"/>
            <a:ext cx="6553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600" b="1">
                <a:cs typeface="Times New Roman" pitchFamily="18" charset="0"/>
              </a:rPr>
              <a:t>Managing Project Risk</a:t>
            </a:r>
          </a:p>
        </p:txBody>
      </p:sp>
      <p:sp>
        <p:nvSpPr>
          <p:cNvPr id="137220" name="Rectangle 4"/>
          <p:cNvSpPr>
            <a:spLocks noChangeArrowheads="1"/>
          </p:cNvSpPr>
          <p:nvPr/>
        </p:nvSpPr>
        <p:spPr bwMode="auto">
          <a:xfrm>
            <a:off x="1447800" y="200025"/>
            <a:ext cx="769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eaLnBrk="0" hangingPunct="0"/>
            <a:r>
              <a:rPr lang="en-US" altLang="en-US" sz="2000" b="1">
                <a:effectLst>
                  <a:outerShdw blurRad="38100" dist="38100" dir="2700000" algn="tl">
                    <a:srgbClr val="C0C0C0"/>
                  </a:outerShdw>
                </a:effectLst>
                <a:latin typeface="Arial" pitchFamily="34" charset="0"/>
              </a:rPr>
              <a:t>Management Information Systems</a:t>
            </a:r>
          </a:p>
          <a:p>
            <a:pPr algn="ctr" eaLnBrk="0" hangingPunct="0"/>
            <a:r>
              <a:rPr lang="en-US" altLang="en-US" sz="1600" b="1">
                <a:effectLst>
                  <a:outerShdw blurRad="38100" dist="38100" dir="2700000" algn="tl">
                    <a:srgbClr val="C0C0C0"/>
                  </a:outerShdw>
                </a:effectLst>
                <a:latin typeface="Arial" pitchFamily="34" charset="0"/>
              </a:rPr>
              <a:t>Chapter 14 Project Management: Establishing the Business Value of </a:t>
            </a:r>
            <a:br>
              <a:rPr lang="en-US" altLang="en-US" sz="1600" b="1">
                <a:effectLst>
                  <a:outerShdw blurRad="38100" dist="38100" dir="2700000" algn="tl">
                    <a:srgbClr val="C0C0C0"/>
                  </a:outerShdw>
                </a:effectLst>
                <a:latin typeface="Arial" pitchFamily="34" charset="0"/>
              </a:rPr>
            </a:br>
            <a:r>
              <a:rPr lang="en-US" altLang="en-US" sz="1600" b="1">
                <a:effectLst>
                  <a:outerShdw blurRad="38100" dist="38100" dir="2700000" algn="tl">
                    <a:srgbClr val="C0C0C0"/>
                  </a:outerShdw>
                </a:effectLst>
                <a:latin typeface="Arial" pitchFamily="34" charset="0"/>
              </a:rPr>
              <a:t>Systems and Managing Change</a:t>
            </a:r>
          </a:p>
        </p:txBody>
      </p:sp>
    </p:spTree>
    <p:extLst>
      <p:ext uri="{BB962C8B-B14F-4D97-AF65-F5344CB8AC3E}">
        <p14:creationId xmlns:p14="http://schemas.microsoft.com/office/powerpoint/2010/main" val="19066943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7218">
                                            <p:txEl>
                                              <p:pRg st="0" end="0"/>
                                            </p:txEl>
                                          </p:spTgt>
                                        </p:tgtEl>
                                        <p:attrNameLst>
                                          <p:attrName>style.visibility</p:attrName>
                                        </p:attrNameLst>
                                      </p:cBhvr>
                                      <p:to>
                                        <p:strVal val="visible"/>
                                      </p:to>
                                    </p:set>
                                    <p:anim calcmode="lin" valueType="num">
                                      <p:cBhvr additive="base">
                                        <p:cTn id="7" dur="500" fill="hold"/>
                                        <p:tgtEl>
                                          <p:spTgt spid="1372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1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37218">
                                            <p:txEl>
                                              <p:pRg st="1" end="1"/>
                                            </p:txEl>
                                          </p:spTgt>
                                        </p:tgtEl>
                                        <p:attrNameLst>
                                          <p:attrName>style.visibility</p:attrName>
                                        </p:attrNameLst>
                                      </p:cBhvr>
                                      <p:to>
                                        <p:strVal val="visible"/>
                                      </p:to>
                                    </p:set>
                                    <p:anim calcmode="lin" valueType="num">
                                      <p:cBhvr additive="base">
                                        <p:cTn id="13" dur="500" fill="hold"/>
                                        <p:tgtEl>
                                          <p:spTgt spid="1372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18">
                                            <p:txEl>
                                              <p:pRg st="1" end="1"/>
                                            </p:txEl>
                                          </p:spTgt>
                                        </p:tgtEl>
                                        <p:attrNameLst>
                                          <p:attrName>ppt_y</p:attrName>
                                        </p:attrNameLst>
                                      </p:cBhvr>
                                      <p:tavLst>
                                        <p:tav tm="0">
                                          <p:val>
                                            <p:strVal val="0-#ppt_h/2"/>
                                          </p:val>
                                        </p:tav>
                                        <p:tav tm="100000">
                                          <p:val>
                                            <p:strVal val="#ppt_y"/>
                                          </p:val>
                                        </p:tav>
                                      </p:tavLst>
                                    </p:anim>
                                  </p:childTnLst>
                                </p:cTn>
                              </p:par>
                              <p:par>
                                <p:cTn id="15" presetID="2" presetClass="entr" presetSubtype="1" fill="hold" grpId="0" nodeType="withEffect">
                                  <p:stCondLst>
                                    <p:cond delay="0"/>
                                  </p:stCondLst>
                                  <p:childTnLst>
                                    <p:set>
                                      <p:cBhvr>
                                        <p:cTn id="16" dur="1" fill="hold">
                                          <p:stCondLst>
                                            <p:cond delay="0"/>
                                          </p:stCondLst>
                                        </p:cTn>
                                        <p:tgtEl>
                                          <p:spTgt spid="137218">
                                            <p:txEl>
                                              <p:pRg st="2" end="2"/>
                                            </p:txEl>
                                          </p:spTgt>
                                        </p:tgtEl>
                                        <p:attrNameLst>
                                          <p:attrName>style.visibility</p:attrName>
                                        </p:attrNameLst>
                                      </p:cBhvr>
                                      <p:to>
                                        <p:strVal val="visible"/>
                                      </p:to>
                                    </p:set>
                                    <p:anim calcmode="lin" valueType="num">
                                      <p:cBhvr additive="base">
                                        <p:cTn id="17" dur="500" fill="hold"/>
                                        <p:tgtEl>
                                          <p:spTgt spid="13721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7218">
                                            <p:txEl>
                                              <p:pRg st="2" end="2"/>
                                            </p:txEl>
                                          </p:spTgt>
                                        </p:tgtEl>
                                        <p:attrNameLst>
                                          <p:attrName>ppt_y</p:attrName>
                                        </p:attrNameLst>
                                      </p:cBhvr>
                                      <p:tavLst>
                                        <p:tav tm="0">
                                          <p:val>
                                            <p:strVal val="0-#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137218">
                                            <p:txEl>
                                              <p:pRg st="3" end="3"/>
                                            </p:txEl>
                                          </p:spTgt>
                                        </p:tgtEl>
                                        <p:attrNameLst>
                                          <p:attrName>style.visibility</p:attrName>
                                        </p:attrNameLst>
                                      </p:cBhvr>
                                      <p:to>
                                        <p:strVal val="visible"/>
                                      </p:to>
                                    </p:set>
                                    <p:anim calcmode="lin" valueType="num">
                                      <p:cBhvr additive="base">
                                        <p:cTn id="21" dur="500" fill="hold"/>
                                        <p:tgtEl>
                                          <p:spTgt spid="137218">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7218">
                                            <p:txEl>
                                              <p:pRg st="3" end="3"/>
                                            </p:txEl>
                                          </p:spTgt>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137218">
                                            <p:txEl>
                                              <p:pRg st="4" end="4"/>
                                            </p:txEl>
                                          </p:spTgt>
                                        </p:tgtEl>
                                        <p:attrNameLst>
                                          <p:attrName>style.visibility</p:attrName>
                                        </p:attrNameLst>
                                      </p:cBhvr>
                                      <p:to>
                                        <p:strVal val="visible"/>
                                      </p:to>
                                    </p:set>
                                    <p:anim calcmode="lin" valueType="num">
                                      <p:cBhvr additive="base">
                                        <p:cTn id="25" dur="500" fill="hold"/>
                                        <p:tgtEl>
                                          <p:spTgt spid="13721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18">
                                            <p:txEl>
                                              <p:pRg st="4" end="4"/>
                                            </p:txEl>
                                          </p:spTgt>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137218">
                                            <p:txEl>
                                              <p:pRg st="5" end="5"/>
                                            </p:txEl>
                                          </p:spTgt>
                                        </p:tgtEl>
                                        <p:attrNameLst>
                                          <p:attrName>style.visibility</p:attrName>
                                        </p:attrNameLst>
                                      </p:cBhvr>
                                      <p:to>
                                        <p:strVal val="visible"/>
                                      </p:to>
                                    </p:set>
                                    <p:anim calcmode="lin" valueType="num">
                                      <p:cBhvr additive="base">
                                        <p:cTn id="29" dur="500" fill="hold"/>
                                        <p:tgtEl>
                                          <p:spTgt spid="137218">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37218">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457200" y="1828800"/>
            <a:ext cx="8458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085850" indent="-228600">
              <a:defRPr sz="2400">
                <a:solidFill>
                  <a:schemeClr val="tx1"/>
                </a:solidFill>
                <a:latin typeface="Times New Roman" pitchFamily="18" charset="0"/>
              </a:defRPr>
            </a:lvl3pPr>
            <a:lvl4pPr marL="1428750" indent="-228600">
              <a:defRPr sz="2400">
                <a:solidFill>
                  <a:schemeClr val="tx1"/>
                </a:solidFill>
                <a:latin typeface="Times New Roman" pitchFamily="18" charset="0"/>
              </a:defRPr>
            </a:lvl4pPr>
            <a:lvl5pPr marL="1771650" indent="-228600">
              <a:defRPr sz="2400">
                <a:solidFill>
                  <a:schemeClr val="tx1"/>
                </a:solidFill>
                <a:latin typeface="Times New Roman" pitchFamily="18" charset="0"/>
              </a:defRPr>
            </a:lvl5pPr>
            <a:lvl6pPr marL="2228850" indent="-228600" fontAlgn="base">
              <a:spcBef>
                <a:spcPct val="0"/>
              </a:spcBef>
              <a:spcAft>
                <a:spcPct val="0"/>
              </a:spcAft>
              <a:defRPr sz="2400">
                <a:solidFill>
                  <a:schemeClr val="tx1"/>
                </a:solidFill>
                <a:latin typeface="Times New Roman" pitchFamily="18" charset="0"/>
              </a:defRPr>
            </a:lvl6pPr>
            <a:lvl7pPr marL="2686050" indent="-228600" fontAlgn="base">
              <a:spcBef>
                <a:spcPct val="0"/>
              </a:spcBef>
              <a:spcAft>
                <a:spcPct val="0"/>
              </a:spcAft>
              <a:defRPr sz="2400">
                <a:solidFill>
                  <a:schemeClr val="tx1"/>
                </a:solidFill>
                <a:latin typeface="Times New Roman" pitchFamily="18" charset="0"/>
              </a:defRPr>
            </a:lvl7pPr>
            <a:lvl8pPr marL="3143250" indent="-228600" fontAlgn="base">
              <a:spcBef>
                <a:spcPct val="0"/>
              </a:spcBef>
              <a:spcAft>
                <a:spcPct val="0"/>
              </a:spcAft>
              <a:defRPr sz="2400">
                <a:solidFill>
                  <a:schemeClr val="tx1"/>
                </a:solidFill>
                <a:latin typeface="Times New Roman" pitchFamily="18" charset="0"/>
              </a:defRPr>
            </a:lvl8pPr>
            <a:lvl9pPr marL="3600450" indent="-228600" fontAlgn="base">
              <a:spcBef>
                <a:spcPct val="0"/>
              </a:spcBef>
              <a:spcAft>
                <a:spcPct val="0"/>
              </a:spcAft>
              <a:defRPr sz="2400">
                <a:solidFill>
                  <a:schemeClr val="tx1"/>
                </a:solidFill>
                <a:latin typeface="Times New Roman" pitchFamily="18" charset="0"/>
              </a:defRPr>
            </a:lvl9pPr>
          </a:lstStyle>
          <a:p>
            <a:pPr>
              <a:lnSpc>
                <a:spcPct val="120000"/>
              </a:lnSpc>
              <a:spcBef>
                <a:spcPct val="50000"/>
              </a:spcBef>
              <a:buFontTx/>
              <a:buChar char="•"/>
            </a:pPr>
            <a:r>
              <a:rPr lang="en-US" altLang="en-US" b="1">
                <a:latin typeface="Arial" pitchFamily="34" charset="0"/>
                <a:cs typeface="Times New Roman" pitchFamily="18" charset="0"/>
              </a:rPr>
              <a:t>Controlling risk factors</a:t>
            </a:r>
          </a:p>
          <a:p>
            <a:pPr lvl="1">
              <a:lnSpc>
                <a:spcPct val="120000"/>
              </a:lnSpc>
              <a:spcBef>
                <a:spcPct val="50000"/>
              </a:spcBef>
              <a:buFontTx/>
              <a:buChar char="•"/>
            </a:pPr>
            <a:r>
              <a:rPr lang="en-US" altLang="en-US" sz="2000" b="1">
                <a:latin typeface="Arial" pitchFamily="34" charset="0"/>
                <a:cs typeface="Times New Roman" pitchFamily="18" charset="0"/>
              </a:rPr>
              <a:t>Managing technical complexity</a:t>
            </a:r>
          </a:p>
          <a:p>
            <a:pPr lvl="1">
              <a:lnSpc>
                <a:spcPct val="120000"/>
              </a:lnSpc>
              <a:spcBef>
                <a:spcPct val="50000"/>
              </a:spcBef>
              <a:buFontTx/>
              <a:buChar char="•"/>
            </a:pPr>
            <a:r>
              <a:rPr lang="en-US" altLang="en-US" sz="2000" b="1">
                <a:latin typeface="Arial" pitchFamily="34" charset="0"/>
                <a:cs typeface="Times New Roman" pitchFamily="18" charset="0"/>
              </a:rPr>
              <a:t>Formal planning and control tools</a:t>
            </a:r>
          </a:p>
          <a:p>
            <a:pPr lvl="1">
              <a:lnSpc>
                <a:spcPct val="120000"/>
              </a:lnSpc>
              <a:spcBef>
                <a:spcPct val="50000"/>
              </a:spcBef>
              <a:buFontTx/>
              <a:buChar char="•"/>
            </a:pPr>
            <a:r>
              <a:rPr lang="en-US" altLang="en-US" sz="2000" b="1">
                <a:latin typeface="Arial" pitchFamily="34" charset="0"/>
                <a:cs typeface="Times New Roman" pitchFamily="18" charset="0"/>
              </a:rPr>
              <a:t>Increasing user involvement and overcoming user resistance</a:t>
            </a:r>
          </a:p>
          <a:p>
            <a:pPr>
              <a:lnSpc>
                <a:spcPct val="120000"/>
              </a:lnSpc>
              <a:spcBef>
                <a:spcPct val="50000"/>
              </a:spcBef>
              <a:buFontTx/>
              <a:buChar char="•"/>
            </a:pPr>
            <a:r>
              <a:rPr lang="en-US" altLang="en-US" b="1">
                <a:latin typeface="Arial" pitchFamily="34" charset="0"/>
                <a:cs typeface="Times New Roman" pitchFamily="18" charset="0"/>
              </a:rPr>
              <a:t>Designing for the organization</a:t>
            </a:r>
          </a:p>
          <a:p>
            <a:pPr lvl="1">
              <a:lnSpc>
                <a:spcPct val="120000"/>
              </a:lnSpc>
              <a:spcBef>
                <a:spcPct val="50000"/>
              </a:spcBef>
              <a:buFontTx/>
              <a:buChar char="•"/>
            </a:pPr>
            <a:r>
              <a:rPr lang="en-US" altLang="en-US" sz="2000" b="1">
                <a:latin typeface="Arial" pitchFamily="34" charset="0"/>
                <a:cs typeface="Times New Roman" pitchFamily="18" charset="0"/>
              </a:rPr>
              <a:t>Sociotechnical design</a:t>
            </a:r>
          </a:p>
          <a:p>
            <a:pPr>
              <a:lnSpc>
                <a:spcPct val="120000"/>
              </a:lnSpc>
              <a:spcBef>
                <a:spcPct val="50000"/>
              </a:spcBef>
              <a:buFontTx/>
              <a:buChar char="•"/>
            </a:pPr>
            <a:r>
              <a:rPr lang="en-US" altLang="en-US" b="1">
                <a:latin typeface="Arial" pitchFamily="34" charset="0"/>
                <a:cs typeface="Times New Roman" pitchFamily="18" charset="0"/>
              </a:rPr>
              <a:t>Project management software tools</a:t>
            </a:r>
          </a:p>
        </p:txBody>
      </p:sp>
      <p:sp>
        <p:nvSpPr>
          <p:cNvPr id="138243" name="Text Box 3"/>
          <p:cNvSpPr txBox="1">
            <a:spLocks noChangeArrowheads="1"/>
          </p:cNvSpPr>
          <p:nvPr/>
        </p:nvSpPr>
        <p:spPr bwMode="auto">
          <a:xfrm>
            <a:off x="1600200" y="1066800"/>
            <a:ext cx="6553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600" b="1">
                <a:cs typeface="Times New Roman" pitchFamily="18" charset="0"/>
              </a:rPr>
              <a:t>Managing Project Risk</a:t>
            </a:r>
          </a:p>
        </p:txBody>
      </p:sp>
      <p:sp>
        <p:nvSpPr>
          <p:cNvPr id="138244" name="Rectangle 4"/>
          <p:cNvSpPr>
            <a:spLocks noChangeArrowheads="1"/>
          </p:cNvSpPr>
          <p:nvPr/>
        </p:nvSpPr>
        <p:spPr bwMode="auto">
          <a:xfrm>
            <a:off x="1447800" y="200025"/>
            <a:ext cx="769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eaLnBrk="0" hangingPunct="0"/>
            <a:r>
              <a:rPr lang="en-US" altLang="en-US" sz="2000" b="1">
                <a:effectLst>
                  <a:outerShdw blurRad="38100" dist="38100" dir="2700000" algn="tl">
                    <a:srgbClr val="C0C0C0"/>
                  </a:outerShdw>
                </a:effectLst>
                <a:latin typeface="Arial" pitchFamily="34" charset="0"/>
              </a:rPr>
              <a:t>Management Information Systems</a:t>
            </a:r>
          </a:p>
          <a:p>
            <a:pPr algn="ctr" eaLnBrk="0" hangingPunct="0"/>
            <a:r>
              <a:rPr lang="en-US" altLang="en-US" sz="1600" b="1">
                <a:effectLst>
                  <a:outerShdw blurRad="38100" dist="38100" dir="2700000" algn="tl">
                    <a:srgbClr val="C0C0C0"/>
                  </a:outerShdw>
                </a:effectLst>
                <a:latin typeface="Arial" pitchFamily="34" charset="0"/>
              </a:rPr>
              <a:t>Chapter 14 Project Management: Establishing the Business Value of </a:t>
            </a:r>
            <a:br>
              <a:rPr lang="en-US" altLang="en-US" sz="1600" b="1">
                <a:effectLst>
                  <a:outerShdw blurRad="38100" dist="38100" dir="2700000" algn="tl">
                    <a:srgbClr val="C0C0C0"/>
                  </a:outerShdw>
                </a:effectLst>
                <a:latin typeface="Arial" pitchFamily="34" charset="0"/>
              </a:rPr>
            </a:br>
            <a:r>
              <a:rPr lang="en-US" altLang="en-US" sz="1600" b="1">
                <a:effectLst>
                  <a:outerShdw blurRad="38100" dist="38100" dir="2700000" algn="tl">
                    <a:srgbClr val="C0C0C0"/>
                  </a:outerShdw>
                </a:effectLst>
                <a:latin typeface="Arial" pitchFamily="34" charset="0"/>
              </a:rPr>
              <a:t>Systems and Managing Change</a:t>
            </a:r>
          </a:p>
        </p:txBody>
      </p:sp>
    </p:spTree>
    <p:extLst>
      <p:ext uri="{BB962C8B-B14F-4D97-AF65-F5344CB8AC3E}">
        <p14:creationId xmlns:p14="http://schemas.microsoft.com/office/powerpoint/2010/main" val="37475384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8242">
                                            <p:txEl>
                                              <p:pRg st="0" end="0"/>
                                            </p:txEl>
                                          </p:spTgt>
                                        </p:tgtEl>
                                        <p:attrNameLst>
                                          <p:attrName>style.visibility</p:attrName>
                                        </p:attrNameLst>
                                      </p:cBhvr>
                                      <p:to>
                                        <p:strVal val="visible"/>
                                      </p:to>
                                    </p:set>
                                    <p:anim calcmode="lin" valueType="num">
                                      <p:cBhvr additive="base">
                                        <p:cTn id="7" dur="500" fill="hold"/>
                                        <p:tgtEl>
                                          <p:spTgt spid="1382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8242">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38242">
                                            <p:txEl>
                                              <p:pRg st="1" end="1"/>
                                            </p:txEl>
                                          </p:spTgt>
                                        </p:tgtEl>
                                        <p:attrNameLst>
                                          <p:attrName>style.visibility</p:attrName>
                                        </p:attrNameLst>
                                      </p:cBhvr>
                                      <p:to>
                                        <p:strVal val="visible"/>
                                      </p:to>
                                    </p:set>
                                    <p:anim calcmode="lin" valueType="num">
                                      <p:cBhvr additive="base">
                                        <p:cTn id="11" dur="500" fill="hold"/>
                                        <p:tgtEl>
                                          <p:spTgt spid="13824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8242">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38242">
                                            <p:txEl>
                                              <p:pRg st="2" end="2"/>
                                            </p:txEl>
                                          </p:spTgt>
                                        </p:tgtEl>
                                        <p:attrNameLst>
                                          <p:attrName>style.visibility</p:attrName>
                                        </p:attrNameLst>
                                      </p:cBhvr>
                                      <p:to>
                                        <p:strVal val="visible"/>
                                      </p:to>
                                    </p:set>
                                    <p:anim calcmode="lin" valueType="num">
                                      <p:cBhvr additive="base">
                                        <p:cTn id="15" dur="500" fill="hold"/>
                                        <p:tgtEl>
                                          <p:spTgt spid="13824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8242">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38242">
                                            <p:txEl>
                                              <p:pRg st="3" end="3"/>
                                            </p:txEl>
                                          </p:spTgt>
                                        </p:tgtEl>
                                        <p:attrNameLst>
                                          <p:attrName>style.visibility</p:attrName>
                                        </p:attrNameLst>
                                      </p:cBhvr>
                                      <p:to>
                                        <p:strVal val="visible"/>
                                      </p:to>
                                    </p:set>
                                    <p:anim calcmode="lin" valueType="num">
                                      <p:cBhvr additive="base">
                                        <p:cTn id="19" dur="500" fill="hold"/>
                                        <p:tgtEl>
                                          <p:spTgt spid="13824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824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38242">
                                            <p:txEl>
                                              <p:pRg st="4" end="4"/>
                                            </p:txEl>
                                          </p:spTgt>
                                        </p:tgtEl>
                                        <p:attrNameLst>
                                          <p:attrName>style.visibility</p:attrName>
                                        </p:attrNameLst>
                                      </p:cBhvr>
                                      <p:to>
                                        <p:strVal val="visible"/>
                                      </p:to>
                                    </p:set>
                                    <p:anim calcmode="lin" valueType="num">
                                      <p:cBhvr additive="base">
                                        <p:cTn id="25" dur="500" fill="hold"/>
                                        <p:tgtEl>
                                          <p:spTgt spid="13824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8242">
                                            <p:txEl>
                                              <p:pRg st="4" end="4"/>
                                            </p:txEl>
                                          </p:spTgt>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138242">
                                            <p:txEl>
                                              <p:pRg st="5" end="5"/>
                                            </p:txEl>
                                          </p:spTgt>
                                        </p:tgtEl>
                                        <p:attrNameLst>
                                          <p:attrName>style.visibility</p:attrName>
                                        </p:attrNameLst>
                                      </p:cBhvr>
                                      <p:to>
                                        <p:strVal val="visible"/>
                                      </p:to>
                                    </p:set>
                                    <p:anim calcmode="lin" valueType="num">
                                      <p:cBhvr additive="base">
                                        <p:cTn id="29" dur="500" fill="hold"/>
                                        <p:tgtEl>
                                          <p:spTgt spid="13824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3824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138242">
                                            <p:txEl>
                                              <p:pRg st="6" end="6"/>
                                            </p:txEl>
                                          </p:spTgt>
                                        </p:tgtEl>
                                        <p:attrNameLst>
                                          <p:attrName>style.visibility</p:attrName>
                                        </p:attrNameLst>
                                      </p:cBhvr>
                                      <p:to>
                                        <p:strVal val="visible"/>
                                      </p:to>
                                    </p:set>
                                    <p:anim calcmode="lin" valueType="num">
                                      <p:cBhvr additive="base">
                                        <p:cTn id="35" dur="500" fill="hold"/>
                                        <p:tgtEl>
                                          <p:spTgt spid="13824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38242">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685800" y="16129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9F0F10"/>
                </a:solidFill>
                <a:effectLst>
                  <a:outerShdw blurRad="38100" dist="38100" dir="2700000" algn="tl">
                    <a:srgbClr val="C0C0C0"/>
                  </a:outerShdw>
                </a:effectLst>
                <a:cs typeface="Times New Roman" pitchFamily="18" charset="0"/>
              </a:rPr>
              <a:t>A PERT Chart</a:t>
            </a:r>
          </a:p>
        </p:txBody>
      </p:sp>
      <p:sp>
        <p:nvSpPr>
          <p:cNvPr id="132099" name="Text Box 3"/>
          <p:cNvSpPr txBox="1">
            <a:spLocks noChangeArrowheads="1"/>
          </p:cNvSpPr>
          <p:nvPr/>
        </p:nvSpPr>
        <p:spPr bwMode="auto">
          <a:xfrm>
            <a:off x="3905250" y="6096000"/>
            <a:ext cx="1403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a:t>Figure 14-9</a:t>
            </a:r>
          </a:p>
        </p:txBody>
      </p:sp>
      <p:sp>
        <p:nvSpPr>
          <p:cNvPr id="132100" name="Text Box 4"/>
          <p:cNvSpPr txBox="1">
            <a:spLocks noChangeArrowheads="1"/>
          </p:cNvSpPr>
          <p:nvPr/>
        </p:nvSpPr>
        <p:spPr bwMode="auto">
          <a:xfrm>
            <a:off x="1524000" y="5791200"/>
            <a:ext cx="62484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t>This is a simplified PERT chart for creating a small Web site. It shows the ordering of project tasks and the relationship of a task with preceding and succeeding tasks.</a:t>
            </a:r>
          </a:p>
        </p:txBody>
      </p:sp>
      <p:sp>
        <p:nvSpPr>
          <p:cNvPr id="132110" name="Text Box 14"/>
          <p:cNvSpPr txBox="1">
            <a:spLocks noChangeArrowheads="1"/>
          </p:cNvSpPr>
          <p:nvPr/>
        </p:nvSpPr>
        <p:spPr bwMode="auto">
          <a:xfrm>
            <a:off x="1600200" y="1066800"/>
            <a:ext cx="6553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600" b="1">
                <a:cs typeface="Times New Roman" pitchFamily="18" charset="0"/>
              </a:rPr>
              <a:t>Managing Project Risk</a:t>
            </a:r>
          </a:p>
        </p:txBody>
      </p:sp>
      <p:sp>
        <p:nvSpPr>
          <p:cNvPr id="132111" name="Rectangle 15"/>
          <p:cNvSpPr>
            <a:spLocks noChangeArrowheads="1"/>
          </p:cNvSpPr>
          <p:nvPr/>
        </p:nvSpPr>
        <p:spPr bwMode="auto">
          <a:xfrm>
            <a:off x="1447800" y="200025"/>
            <a:ext cx="769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eaLnBrk="0" hangingPunct="0"/>
            <a:r>
              <a:rPr lang="en-US" altLang="en-US" sz="2000" b="1">
                <a:effectLst>
                  <a:outerShdw blurRad="38100" dist="38100" dir="2700000" algn="tl">
                    <a:srgbClr val="C0C0C0"/>
                  </a:outerShdw>
                </a:effectLst>
                <a:latin typeface="Arial" pitchFamily="34" charset="0"/>
              </a:rPr>
              <a:t>Management Information Systems</a:t>
            </a:r>
          </a:p>
          <a:p>
            <a:pPr algn="ctr" eaLnBrk="0" hangingPunct="0"/>
            <a:r>
              <a:rPr lang="en-US" altLang="en-US" sz="1600" b="1">
                <a:effectLst>
                  <a:outerShdw blurRad="38100" dist="38100" dir="2700000" algn="tl">
                    <a:srgbClr val="C0C0C0"/>
                  </a:outerShdw>
                </a:effectLst>
                <a:latin typeface="Arial" pitchFamily="34" charset="0"/>
              </a:rPr>
              <a:t>Chapter 14 Project Management: Establishing the Business Value of </a:t>
            </a:r>
            <a:br>
              <a:rPr lang="en-US" altLang="en-US" sz="1600" b="1">
                <a:effectLst>
                  <a:outerShdw blurRad="38100" dist="38100" dir="2700000" algn="tl">
                    <a:srgbClr val="C0C0C0"/>
                  </a:outerShdw>
                </a:effectLst>
                <a:latin typeface="Arial" pitchFamily="34" charset="0"/>
              </a:rPr>
            </a:br>
            <a:r>
              <a:rPr lang="en-US" altLang="en-US" sz="1600" b="1">
                <a:effectLst>
                  <a:outerShdw blurRad="38100" dist="38100" dir="2700000" algn="tl">
                    <a:srgbClr val="C0C0C0"/>
                  </a:outerShdw>
                </a:effectLst>
                <a:latin typeface="Arial" pitchFamily="34" charset="0"/>
              </a:rPr>
              <a:t>Systems and Managing Change</a:t>
            </a:r>
          </a:p>
        </p:txBody>
      </p:sp>
      <p:pic>
        <p:nvPicPr>
          <p:cNvPr id="132112" name="Picture 16" descr="Fig-14-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2133600"/>
            <a:ext cx="5921375"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55794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ChangeArrowheads="1"/>
          </p:cNvSpPr>
          <p:nvPr/>
        </p:nvSpPr>
        <p:spPr bwMode="auto">
          <a:xfrm>
            <a:off x="457200" y="2286000"/>
            <a:ext cx="8458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085850" indent="-228600">
              <a:defRPr sz="2400">
                <a:solidFill>
                  <a:schemeClr val="tx1"/>
                </a:solidFill>
                <a:latin typeface="Times New Roman" pitchFamily="18" charset="0"/>
              </a:defRPr>
            </a:lvl3pPr>
            <a:lvl4pPr marL="1428750" indent="-228600">
              <a:defRPr sz="2400">
                <a:solidFill>
                  <a:schemeClr val="tx1"/>
                </a:solidFill>
                <a:latin typeface="Times New Roman" pitchFamily="18" charset="0"/>
              </a:defRPr>
            </a:lvl4pPr>
            <a:lvl5pPr marL="1771650" indent="-228600">
              <a:defRPr sz="2400">
                <a:solidFill>
                  <a:schemeClr val="tx1"/>
                </a:solidFill>
                <a:latin typeface="Times New Roman" pitchFamily="18" charset="0"/>
              </a:defRPr>
            </a:lvl5pPr>
            <a:lvl6pPr marL="2228850" indent="-228600" fontAlgn="base">
              <a:spcBef>
                <a:spcPct val="0"/>
              </a:spcBef>
              <a:spcAft>
                <a:spcPct val="0"/>
              </a:spcAft>
              <a:defRPr sz="2400">
                <a:solidFill>
                  <a:schemeClr val="tx1"/>
                </a:solidFill>
                <a:latin typeface="Times New Roman" pitchFamily="18" charset="0"/>
              </a:defRPr>
            </a:lvl6pPr>
            <a:lvl7pPr marL="2686050" indent="-228600" fontAlgn="base">
              <a:spcBef>
                <a:spcPct val="0"/>
              </a:spcBef>
              <a:spcAft>
                <a:spcPct val="0"/>
              </a:spcAft>
              <a:defRPr sz="2400">
                <a:solidFill>
                  <a:schemeClr val="tx1"/>
                </a:solidFill>
                <a:latin typeface="Times New Roman" pitchFamily="18" charset="0"/>
              </a:defRPr>
            </a:lvl7pPr>
            <a:lvl8pPr marL="3143250" indent="-228600" fontAlgn="base">
              <a:spcBef>
                <a:spcPct val="0"/>
              </a:spcBef>
              <a:spcAft>
                <a:spcPct val="0"/>
              </a:spcAft>
              <a:defRPr sz="2400">
                <a:solidFill>
                  <a:schemeClr val="tx1"/>
                </a:solidFill>
                <a:latin typeface="Times New Roman" pitchFamily="18" charset="0"/>
              </a:defRPr>
            </a:lvl8pPr>
            <a:lvl9pPr marL="3600450" indent="-228600" fontAlgn="base">
              <a:spcBef>
                <a:spcPct val="0"/>
              </a:spcBef>
              <a:spcAft>
                <a:spcPct val="0"/>
              </a:spcAft>
              <a:defRPr sz="2400">
                <a:solidFill>
                  <a:schemeClr val="tx1"/>
                </a:solidFill>
                <a:latin typeface="Times New Roman" pitchFamily="18" charset="0"/>
              </a:defRPr>
            </a:lvl9pPr>
          </a:lstStyle>
          <a:p>
            <a:pPr>
              <a:lnSpc>
                <a:spcPct val="110000"/>
              </a:lnSpc>
              <a:spcBef>
                <a:spcPct val="50000"/>
              </a:spcBef>
              <a:buFontTx/>
              <a:buChar char="•"/>
            </a:pPr>
            <a:r>
              <a:rPr lang="en-US" altLang="en-US" b="1">
                <a:latin typeface="Arial" pitchFamily="34" charset="0"/>
                <a:cs typeface="Times New Roman" pitchFamily="18" charset="0"/>
              </a:rPr>
              <a:t>Read the Interactive Session: Management, and then discuss the following questions:</a:t>
            </a:r>
          </a:p>
          <a:p>
            <a:pPr lvl="1">
              <a:spcBef>
                <a:spcPct val="50000"/>
              </a:spcBef>
              <a:buFontTx/>
              <a:buChar char="•"/>
            </a:pPr>
            <a:r>
              <a:rPr lang="en-US" altLang="en-US" sz="2000" b="1">
                <a:latin typeface="Arial" pitchFamily="34" charset="0"/>
                <a:cs typeface="Times New Roman" pitchFamily="18" charset="0"/>
              </a:rPr>
              <a:t>What are some of the risks involved when one firm acquires another firm’s IT infrastructure?</a:t>
            </a:r>
          </a:p>
          <a:p>
            <a:pPr lvl="1">
              <a:spcBef>
                <a:spcPct val="50000"/>
              </a:spcBef>
              <a:buFontTx/>
              <a:buChar char="•"/>
            </a:pPr>
            <a:r>
              <a:rPr lang="en-US" altLang="en-US" sz="2000" b="1">
                <a:latin typeface="Arial" pitchFamily="34" charset="0"/>
                <a:cs typeface="Times New Roman" pitchFamily="18" charset="0"/>
              </a:rPr>
              <a:t>Why do firms often fail to take the target firm’s information systems and IT infrastructure into account when purchasing other firms?</a:t>
            </a:r>
          </a:p>
          <a:p>
            <a:pPr lvl="1">
              <a:spcBef>
                <a:spcPct val="50000"/>
              </a:spcBef>
              <a:buFontTx/>
              <a:buChar char="•"/>
            </a:pPr>
            <a:r>
              <a:rPr lang="en-US" altLang="en-US" sz="2000" b="1">
                <a:latin typeface="Arial" pitchFamily="34" charset="0"/>
                <a:cs typeface="Times New Roman" pitchFamily="18" charset="0"/>
              </a:rPr>
              <a:t>How would you go about assessing the value of another firm’s IT infrastructure and operational capabilities? What questions would you ask?</a:t>
            </a:r>
          </a:p>
        </p:txBody>
      </p:sp>
      <p:sp>
        <p:nvSpPr>
          <p:cNvPr id="109573" name="Rectangle 5"/>
          <p:cNvSpPr>
            <a:spLocks noChangeArrowheads="1"/>
          </p:cNvSpPr>
          <p:nvPr/>
        </p:nvSpPr>
        <p:spPr bwMode="auto">
          <a:xfrm>
            <a:off x="381000" y="1600200"/>
            <a:ext cx="845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9F0F10"/>
                </a:solidFill>
                <a:cs typeface="Times New Roman" pitchFamily="18" charset="0"/>
              </a:rPr>
              <a:t>Managing IT in the Merger and Acquisition Game</a:t>
            </a:r>
          </a:p>
        </p:txBody>
      </p:sp>
      <p:sp>
        <p:nvSpPr>
          <p:cNvPr id="109586" name="Text Box 18"/>
          <p:cNvSpPr txBox="1">
            <a:spLocks noChangeArrowheads="1"/>
          </p:cNvSpPr>
          <p:nvPr/>
        </p:nvSpPr>
        <p:spPr bwMode="auto">
          <a:xfrm>
            <a:off x="1600200" y="1066800"/>
            <a:ext cx="6553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600" b="1">
                <a:cs typeface="Times New Roman" pitchFamily="18" charset="0"/>
              </a:rPr>
              <a:t>Managing Project Risk</a:t>
            </a:r>
          </a:p>
        </p:txBody>
      </p:sp>
      <p:sp>
        <p:nvSpPr>
          <p:cNvPr id="109587" name="Rectangle 19"/>
          <p:cNvSpPr>
            <a:spLocks noChangeArrowheads="1"/>
          </p:cNvSpPr>
          <p:nvPr/>
        </p:nvSpPr>
        <p:spPr bwMode="auto">
          <a:xfrm>
            <a:off x="1447800" y="200025"/>
            <a:ext cx="769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eaLnBrk="0" hangingPunct="0"/>
            <a:r>
              <a:rPr lang="en-US" altLang="en-US" sz="2000" b="1">
                <a:effectLst>
                  <a:outerShdw blurRad="38100" dist="38100" dir="2700000" algn="tl">
                    <a:srgbClr val="C0C0C0"/>
                  </a:outerShdw>
                </a:effectLst>
                <a:latin typeface="Arial" pitchFamily="34" charset="0"/>
              </a:rPr>
              <a:t>Management Information Systems</a:t>
            </a:r>
          </a:p>
          <a:p>
            <a:pPr algn="ctr" eaLnBrk="0" hangingPunct="0"/>
            <a:r>
              <a:rPr lang="en-US" altLang="en-US" sz="1600" b="1">
                <a:effectLst>
                  <a:outerShdw blurRad="38100" dist="38100" dir="2700000" algn="tl">
                    <a:srgbClr val="C0C0C0"/>
                  </a:outerShdw>
                </a:effectLst>
                <a:latin typeface="Arial" pitchFamily="34" charset="0"/>
              </a:rPr>
              <a:t>Chapter 14 Project Management: Establishing the Business Value of </a:t>
            </a:r>
            <a:br>
              <a:rPr lang="en-US" altLang="en-US" sz="1600" b="1">
                <a:effectLst>
                  <a:outerShdw blurRad="38100" dist="38100" dir="2700000" algn="tl">
                    <a:srgbClr val="C0C0C0"/>
                  </a:outerShdw>
                </a:effectLst>
                <a:latin typeface="Arial" pitchFamily="34" charset="0"/>
              </a:rPr>
            </a:br>
            <a:r>
              <a:rPr lang="en-US" altLang="en-US" sz="1600" b="1">
                <a:effectLst>
                  <a:outerShdw blurRad="38100" dist="38100" dir="2700000" algn="tl">
                    <a:srgbClr val="C0C0C0"/>
                  </a:outerShdw>
                </a:effectLst>
                <a:latin typeface="Arial" pitchFamily="34" charset="0"/>
              </a:rPr>
              <a:t>Systems and Managing Change</a:t>
            </a:r>
          </a:p>
        </p:txBody>
      </p:sp>
    </p:spTree>
    <p:extLst>
      <p:ext uri="{BB962C8B-B14F-4D97-AF65-F5344CB8AC3E}">
        <p14:creationId xmlns:p14="http://schemas.microsoft.com/office/powerpoint/2010/main" val="4807060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9572">
                                            <p:txEl>
                                              <p:pRg st="0" end="0"/>
                                            </p:txEl>
                                          </p:spTgt>
                                        </p:tgtEl>
                                        <p:attrNameLst>
                                          <p:attrName>style.visibility</p:attrName>
                                        </p:attrNameLst>
                                      </p:cBhvr>
                                      <p:to>
                                        <p:strVal val="visible"/>
                                      </p:to>
                                    </p:set>
                                    <p:anim calcmode="lin" valueType="num">
                                      <p:cBhvr additive="base">
                                        <p:cTn id="7" dur="500" fill="hold"/>
                                        <p:tgtEl>
                                          <p:spTgt spid="10957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9572">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09572">
                                            <p:txEl>
                                              <p:pRg st="1" end="1"/>
                                            </p:txEl>
                                          </p:spTgt>
                                        </p:tgtEl>
                                        <p:attrNameLst>
                                          <p:attrName>style.visibility</p:attrName>
                                        </p:attrNameLst>
                                      </p:cBhvr>
                                      <p:to>
                                        <p:strVal val="visible"/>
                                      </p:to>
                                    </p:set>
                                    <p:anim calcmode="lin" valueType="num">
                                      <p:cBhvr additive="base">
                                        <p:cTn id="11" dur="500" fill="hold"/>
                                        <p:tgtEl>
                                          <p:spTgt spid="10957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9572">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09572">
                                            <p:txEl>
                                              <p:pRg st="2" end="2"/>
                                            </p:txEl>
                                          </p:spTgt>
                                        </p:tgtEl>
                                        <p:attrNameLst>
                                          <p:attrName>style.visibility</p:attrName>
                                        </p:attrNameLst>
                                      </p:cBhvr>
                                      <p:to>
                                        <p:strVal val="visible"/>
                                      </p:to>
                                    </p:set>
                                    <p:anim calcmode="lin" valueType="num">
                                      <p:cBhvr additive="base">
                                        <p:cTn id="15" dur="500" fill="hold"/>
                                        <p:tgtEl>
                                          <p:spTgt spid="10957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9572">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09572">
                                            <p:txEl>
                                              <p:pRg st="3" end="3"/>
                                            </p:txEl>
                                          </p:spTgt>
                                        </p:tgtEl>
                                        <p:attrNameLst>
                                          <p:attrName>style.visibility</p:attrName>
                                        </p:attrNameLst>
                                      </p:cBhvr>
                                      <p:to>
                                        <p:strVal val="visible"/>
                                      </p:to>
                                    </p:set>
                                    <p:anim calcmode="lin" valueType="num">
                                      <p:cBhvr additive="base">
                                        <p:cTn id="19" dur="500" fill="hold"/>
                                        <p:tgtEl>
                                          <p:spTgt spid="10957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9572">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457200" y="2133600"/>
            <a:ext cx="84582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085850" indent="-228600">
              <a:defRPr sz="2400">
                <a:solidFill>
                  <a:schemeClr val="tx1"/>
                </a:solidFill>
                <a:latin typeface="Times New Roman" pitchFamily="18" charset="0"/>
              </a:defRPr>
            </a:lvl3pPr>
            <a:lvl4pPr marL="1428750" indent="-228600">
              <a:defRPr sz="2400">
                <a:solidFill>
                  <a:schemeClr val="tx1"/>
                </a:solidFill>
                <a:latin typeface="Times New Roman" pitchFamily="18" charset="0"/>
              </a:defRPr>
            </a:lvl4pPr>
            <a:lvl5pPr marL="1771650" indent="-228600">
              <a:defRPr sz="2400">
                <a:solidFill>
                  <a:schemeClr val="tx1"/>
                </a:solidFill>
                <a:latin typeface="Times New Roman" pitchFamily="18" charset="0"/>
              </a:defRPr>
            </a:lvl5pPr>
            <a:lvl6pPr marL="2228850" indent="-228600" fontAlgn="base">
              <a:spcBef>
                <a:spcPct val="0"/>
              </a:spcBef>
              <a:spcAft>
                <a:spcPct val="0"/>
              </a:spcAft>
              <a:defRPr sz="2400">
                <a:solidFill>
                  <a:schemeClr val="tx1"/>
                </a:solidFill>
                <a:latin typeface="Times New Roman" pitchFamily="18" charset="0"/>
              </a:defRPr>
            </a:lvl6pPr>
            <a:lvl7pPr marL="2686050" indent="-228600" fontAlgn="base">
              <a:spcBef>
                <a:spcPct val="0"/>
              </a:spcBef>
              <a:spcAft>
                <a:spcPct val="0"/>
              </a:spcAft>
              <a:defRPr sz="2400">
                <a:solidFill>
                  <a:schemeClr val="tx1"/>
                </a:solidFill>
                <a:latin typeface="Times New Roman" pitchFamily="18" charset="0"/>
              </a:defRPr>
            </a:lvl7pPr>
            <a:lvl8pPr marL="3143250" indent="-228600" fontAlgn="base">
              <a:spcBef>
                <a:spcPct val="0"/>
              </a:spcBef>
              <a:spcAft>
                <a:spcPct val="0"/>
              </a:spcAft>
              <a:defRPr sz="2400">
                <a:solidFill>
                  <a:schemeClr val="tx1"/>
                </a:solidFill>
                <a:latin typeface="Times New Roman" pitchFamily="18" charset="0"/>
              </a:defRPr>
            </a:lvl8pPr>
            <a:lvl9pPr marL="3600450" indent="-228600" fontAlgn="base">
              <a:spcBef>
                <a:spcPct val="0"/>
              </a:spcBef>
              <a:spcAft>
                <a:spcPct val="0"/>
              </a:spcAft>
              <a:defRPr sz="2400">
                <a:solidFill>
                  <a:schemeClr val="tx1"/>
                </a:solidFill>
                <a:latin typeface="Times New Roman" pitchFamily="18" charset="0"/>
              </a:defRPr>
            </a:lvl9pPr>
          </a:lstStyle>
          <a:p>
            <a:pPr>
              <a:lnSpc>
                <a:spcPct val="110000"/>
              </a:lnSpc>
              <a:spcBef>
                <a:spcPct val="50000"/>
              </a:spcBef>
              <a:buFontTx/>
              <a:buChar char="•"/>
            </a:pPr>
            <a:r>
              <a:rPr lang="en-US" altLang="en-US" b="1">
                <a:latin typeface="Arial" pitchFamily="34" charset="0"/>
                <a:cs typeface="Times New Roman" pitchFamily="18" charset="0"/>
              </a:rPr>
              <a:t>Read the Interactive Session: Organizations, and then discuss the following questions:</a:t>
            </a:r>
          </a:p>
          <a:p>
            <a:pPr lvl="1">
              <a:lnSpc>
                <a:spcPct val="120000"/>
              </a:lnSpc>
              <a:spcBef>
                <a:spcPct val="50000"/>
              </a:spcBef>
              <a:buFontTx/>
              <a:buChar char="•"/>
            </a:pPr>
            <a:r>
              <a:rPr lang="en-US" altLang="en-US" sz="1800" b="1">
                <a:latin typeface="Arial" pitchFamily="34" charset="0"/>
                <a:cs typeface="Times New Roman" pitchFamily="18" charset="0"/>
              </a:rPr>
              <a:t>Why was the director of IT assigned the job of implementing a CRM system? Would this job be better performed by the sales manager?</a:t>
            </a:r>
          </a:p>
          <a:p>
            <a:pPr lvl="1">
              <a:lnSpc>
                <a:spcPct val="120000"/>
              </a:lnSpc>
              <a:spcBef>
                <a:spcPct val="50000"/>
              </a:spcBef>
              <a:buFontTx/>
              <a:buChar char="•"/>
            </a:pPr>
            <a:r>
              <a:rPr lang="en-US" altLang="en-US" sz="1800" b="1">
                <a:latin typeface="Arial" pitchFamily="34" charset="0"/>
                <a:cs typeface="Times New Roman" pitchFamily="18" charset="0"/>
              </a:rPr>
              <a:t>Why were sales reps reluctant to share customer information with other sales reps? What strategies did Kirstin Johnson use to overcome user resistance? How would you recommend the firm overcome this problem?</a:t>
            </a:r>
          </a:p>
          <a:p>
            <a:pPr lvl="1">
              <a:lnSpc>
                <a:spcPct val="120000"/>
              </a:lnSpc>
              <a:spcBef>
                <a:spcPct val="50000"/>
              </a:spcBef>
              <a:buFontTx/>
              <a:buChar char="•"/>
            </a:pPr>
            <a:r>
              <a:rPr lang="en-US" altLang="en-US" sz="1800" b="1">
                <a:latin typeface="Arial" pitchFamily="34" charset="0"/>
                <a:cs typeface="Times New Roman" pitchFamily="18" charset="0"/>
              </a:rPr>
              <a:t>What do you think the metrics for CRM success should be in a firm like this? How would you change the sales rep compensation plan to support more effective use of the CRM system?</a:t>
            </a:r>
          </a:p>
        </p:txBody>
      </p:sp>
      <p:sp>
        <p:nvSpPr>
          <p:cNvPr id="120835" name="Rectangle 3"/>
          <p:cNvSpPr>
            <a:spLocks noChangeArrowheads="1"/>
          </p:cNvSpPr>
          <p:nvPr/>
        </p:nvSpPr>
        <p:spPr bwMode="auto">
          <a:xfrm>
            <a:off x="381000" y="1600200"/>
            <a:ext cx="845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9F0F10"/>
                </a:solidFill>
                <a:cs typeface="Times New Roman" pitchFamily="18" charset="0"/>
              </a:rPr>
              <a:t>Getting Buy-In and ROI for CRM</a:t>
            </a:r>
          </a:p>
        </p:txBody>
      </p:sp>
      <p:sp>
        <p:nvSpPr>
          <p:cNvPr id="120850" name="Text Box 18"/>
          <p:cNvSpPr txBox="1">
            <a:spLocks noChangeArrowheads="1"/>
          </p:cNvSpPr>
          <p:nvPr/>
        </p:nvSpPr>
        <p:spPr bwMode="auto">
          <a:xfrm>
            <a:off x="1600200" y="1066800"/>
            <a:ext cx="6553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600" b="1">
                <a:cs typeface="Times New Roman" pitchFamily="18" charset="0"/>
              </a:rPr>
              <a:t>Managing Project Risk</a:t>
            </a:r>
          </a:p>
        </p:txBody>
      </p:sp>
      <p:sp>
        <p:nvSpPr>
          <p:cNvPr id="120851" name="Rectangle 19"/>
          <p:cNvSpPr>
            <a:spLocks noChangeArrowheads="1"/>
          </p:cNvSpPr>
          <p:nvPr/>
        </p:nvSpPr>
        <p:spPr bwMode="auto">
          <a:xfrm>
            <a:off x="1447800" y="200025"/>
            <a:ext cx="769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eaLnBrk="0" hangingPunct="0"/>
            <a:r>
              <a:rPr lang="en-US" altLang="en-US" sz="2000" b="1">
                <a:effectLst>
                  <a:outerShdw blurRad="38100" dist="38100" dir="2700000" algn="tl">
                    <a:srgbClr val="C0C0C0"/>
                  </a:outerShdw>
                </a:effectLst>
                <a:latin typeface="Arial" pitchFamily="34" charset="0"/>
              </a:rPr>
              <a:t>Management Information Systems</a:t>
            </a:r>
          </a:p>
          <a:p>
            <a:pPr algn="ctr" eaLnBrk="0" hangingPunct="0"/>
            <a:r>
              <a:rPr lang="en-US" altLang="en-US" sz="1600" b="1">
                <a:effectLst>
                  <a:outerShdw blurRad="38100" dist="38100" dir="2700000" algn="tl">
                    <a:srgbClr val="C0C0C0"/>
                  </a:outerShdw>
                </a:effectLst>
                <a:latin typeface="Arial" pitchFamily="34" charset="0"/>
              </a:rPr>
              <a:t>Chapter 14 Project Management: Establishing the Business Value of </a:t>
            </a:r>
            <a:br>
              <a:rPr lang="en-US" altLang="en-US" sz="1600" b="1">
                <a:effectLst>
                  <a:outerShdw blurRad="38100" dist="38100" dir="2700000" algn="tl">
                    <a:srgbClr val="C0C0C0"/>
                  </a:outerShdw>
                </a:effectLst>
                <a:latin typeface="Arial" pitchFamily="34" charset="0"/>
              </a:rPr>
            </a:br>
            <a:r>
              <a:rPr lang="en-US" altLang="en-US" sz="1600" b="1">
                <a:effectLst>
                  <a:outerShdw blurRad="38100" dist="38100" dir="2700000" algn="tl">
                    <a:srgbClr val="C0C0C0"/>
                  </a:outerShdw>
                </a:effectLst>
                <a:latin typeface="Arial" pitchFamily="34" charset="0"/>
              </a:rPr>
              <a:t>Systems and Managing Change</a:t>
            </a:r>
          </a:p>
        </p:txBody>
      </p:sp>
    </p:spTree>
    <p:extLst>
      <p:ext uri="{BB962C8B-B14F-4D97-AF65-F5344CB8AC3E}">
        <p14:creationId xmlns:p14="http://schemas.microsoft.com/office/powerpoint/2010/main" val="4035426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0834">
                                            <p:txEl>
                                              <p:pRg st="0" end="0"/>
                                            </p:txEl>
                                          </p:spTgt>
                                        </p:tgtEl>
                                        <p:attrNameLst>
                                          <p:attrName>style.visibility</p:attrName>
                                        </p:attrNameLst>
                                      </p:cBhvr>
                                      <p:to>
                                        <p:strVal val="visible"/>
                                      </p:to>
                                    </p:set>
                                    <p:anim calcmode="lin" valueType="num">
                                      <p:cBhvr additive="base">
                                        <p:cTn id="7" dur="500" fill="hold"/>
                                        <p:tgtEl>
                                          <p:spTgt spid="1208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4">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20834">
                                            <p:txEl>
                                              <p:pRg st="1" end="1"/>
                                            </p:txEl>
                                          </p:spTgt>
                                        </p:tgtEl>
                                        <p:attrNameLst>
                                          <p:attrName>style.visibility</p:attrName>
                                        </p:attrNameLst>
                                      </p:cBhvr>
                                      <p:to>
                                        <p:strVal val="visible"/>
                                      </p:to>
                                    </p:set>
                                    <p:anim calcmode="lin" valueType="num">
                                      <p:cBhvr additive="base">
                                        <p:cTn id="11" dur="500" fill="hold"/>
                                        <p:tgtEl>
                                          <p:spTgt spid="12083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0834">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20834">
                                            <p:txEl>
                                              <p:pRg st="2" end="2"/>
                                            </p:txEl>
                                          </p:spTgt>
                                        </p:tgtEl>
                                        <p:attrNameLst>
                                          <p:attrName>style.visibility</p:attrName>
                                        </p:attrNameLst>
                                      </p:cBhvr>
                                      <p:to>
                                        <p:strVal val="visible"/>
                                      </p:to>
                                    </p:set>
                                    <p:anim calcmode="lin" valueType="num">
                                      <p:cBhvr additive="base">
                                        <p:cTn id="15" dur="500" fill="hold"/>
                                        <p:tgtEl>
                                          <p:spTgt spid="12083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0834">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20834">
                                            <p:txEl>
                                              <p:pRg st="3" end="3"/>
                                            </p:txEl>
                                          </p:spTgt>
                                        </p:tgtEl>
                                        <p:attrNameLst>
                                          <p:attrName>style.visibility</p:attrName>
                                        </p:attrNameLst>
                                      </p:cBhvr>
                                      <p:to>
                                        <p:strVal val="visible"/>
                                      </p:to>
                                    </p:set>
                                    <p:anim calcmode="lin" valueType="num">
                                      <p:cBhvr additive="base">
                                        <p:cTn id="19" dur="500" fill="hold"/>
                                        <p:tgtEl>
                                          <p:spTgt spid="12083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0834">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 name="Text Box 3"/>
          <p:cNvSpPr txBox="1">
            <a:spLocks noChangeArrowheads="1"/>
          </p:cNvSpPr>
          <p:nvPr/>
        </p:nvSpPr>
        <p:spPr bwMode="auto">
          <a:xfrm>
            <a:off x="76200" y="2819400"/>
            <a:ext cx="90678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600" b="1" dirty="0" smtClean="0">
                <a:solidFill>
                  <a:schemeClr val="tx2"/>
                </a:solidFill>
                <a:latin typeface="Arial" charset="0"/>
                <a:cs typeface="Times New Roman" pitchFamily="18" charset="0"/>
              </a:rPr>
              <a:t>14.1</a:t>
            </a:r>
            <a:r>
              <a:rPr lang="en-US" altLang="en-US" sz="2600" b="1" dirty="0" smtClean="0">
                <a:solidFill>
                  <a:schemeClr val="tx2"/>
                </a:solidFill>
                <a:latin typeface="Arial" charset="0"/>
                <a:cs typeface="Times New Roman" pitchFamily="18" charset="0"/>
              </a:rPr>
              <a:t>. </a:t>
            </a:r>
            <a:r>
              <a:rPr lang="en-US" altLang="en-US" sz="2600" b="1" dirty="0" smtClean="0">
                <a:solidFill>
                  <a:schemeClr val="tx2"/>
                </a:solidFill>
                <a:latin typeface="Arial" charset="0"/>
                <a:cs typeface="Times New Roman" pitchFamily="18" charset="0"/>
              </a:rPr>
              <a:t>The Importance of Project Management</a:t>
            </a:r>
            <a:endParaRPr lang="en-US" altLang="en-US" sz="2600" b="1" dirty="0">
              <a:solidFill>
                <a:schemeClr val="tx2"/>
              </a:solidFill>
              <a:latin typeface="Arial" charset="0"/>
              <a:cs typeface="Times New Roman" pitchFamily="18" charset="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2</a:t>
            </a:fld>
            <a:endParaRPr lang="en-US"/>
          </a:p>
        </p:txBody>
      </p:sp>
    </p:spTree>
    <p:extLst>
      <p:ext uri="{BB962C8B-B14F-4D97-AF65-F5344CB8AC3E}">
        <p14:creationId xmlns:p14="http://schemas.microsoft.com/office/powerpoint/2010/main" val="12080816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1600200" y="1066800"/>
            <a:ext cx="6553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600" b="1">
                <a:cs typeface="Times New Roman" pitchFamily="18" charset="0"/>
              </a:rPr>
              <a:t>The Importance of Project Management</a:t>
            </a:r>
          </a:p>
        </p:txBody>
      </p:sp>
      <p:sp>
        <p:nvSpPr>
          <p:cNvPr id="10246" name="Rectangle 6"/>
          <p:cNvSpPr>
            <a:spLocks noChangeArrowheads="1"/>
          </p:cNvSpPr>
          <p:nvPr/>
        </p:nvSpPr>
        <p:spPr bwMode="auto">
          <a:xfrm>
            <a:off x="457200" y="1752600"/>
            <a:ext cx="8458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085850" indent="-228600">
              <a:defRPr sz="2400">
                <a:solidFill>
                  <a:schemeClr val="tx1"/>
                </a:solidFill>
                <a:latin typeface="Times New Roman" pitchFamily="18" charset="0"/>
              </a:defRPr>
            </a:lvl3pPr>
            <a:lvl4pPr marL="1428750" indent="-228600">
              <a:defRPr sz="2400">
                <a:solidFill>
                  <a:schemeClr val="tx1"/>
                </a:solidFill>
                <a:latin typeface="Times New Roman" pitchFamily="18" charset="0"/>
              </a:defRPr>
            </a:lvl4pPr>
            <a:lvl5pPr marL="1771650" indent="-228600">
              <a:defRPr sz="2400">
                <a:solidFill>
                  <a:schemeClr val="tx1"/>
                </a:solidFill>
                <a:latin typeface="Times New Roman" pitchFamily="18" charset="0"/>
              </a:defRPr>
            </a:lvl5pPr>
            <a:lvl6pPr marL="2228850" indent="-228600" fontAlgn="base">
              <a:spcBef>
                <a:spcPct val="0"/>
              </a:spcBef>
              <a:spcAft>
                <a:spcPct val="0"/>
              </a:spcAft>
              <a:defRPr sz="2400">
                <a:solidFill>
                  <a:schemeClr val="tx1"/>
                </a:solidFill>
                <a:latin typeface="Times New Roman" pitchFamily="18" charset="0"/>
              </a:defRPr>
            </a:lvl6pPr>
            <a:lvl7pPr marL="2686050" indent="-228600" fontAlgn="base">
              <a:spcBef>
                <a:spcPct val="0"/>
              </a:spcBef>
              <a:spcAft>
                <a:spcPct val="0"/>
              </a:spcAft>
              <a:defRPr sz="2400">
                <a:solidFill>
                  <a:schemeClr val="tx1"/>
                </a:solidFill>
                <a:latin typeface="Times New Roman" pitchFamily="18" charset="0"/>
              </a:defRPr>
            </a:lvl7pPr>
            <a:lvl8pPr marL="3143250" indent="-228600" fontAlgn="base">
              <a:spcBef>
                <a:spcPct val="0"/>
              </a:spcBef>
              <a:spcAft>
                <a:spcPct val="0"/>
              </a:spcAft>
              <a:defRPr sz="2400">
                <a:solidFill>
                  <a:schemeClr val="tx1"/>
                </a:solidFill>
                <a:latin typeface="Times New Roman" pitchFamily="18" charset="0"/>
              </a:defRPr>
            </a:lvl8pPr>
            <a:lvl9pPr marL="3600450" indent="-228600" fontAlgn="base">
              <a:spcBef>
                <a:spcPct val="0"/>
              </a:spcBef>
              <a:spcAft>
                <a:spcPct val="0"/>
              </a:spcAft>
              <a:defRPr sz="2400">
                <a:solidFill>
                  <a:schemeClr val="tx1"/>
                </a:solidFill>
                <a:latin typeface="Times New Roman" pitchFamily="18" charset="0"/>
              </a:defRPr>
            </a:lvl9pPr>
          </a:lstStyle>
          <a:p>
            <a:pPr>
              <a:lnSpc>
                <a:spcPct val="110000"/>
              </a:lnSpc>
              <a:spcBef>
                <a:spcPct val="50000"/>
              </a:spcBef>
              <a:buFontTx/>
              <a:buChar char="•"/>
            </a:pPr>
            <a:r>
              <a:rPr lang="en-US" altLang="en-US" b="1">
                <a:latin typeface="Arial" pitchFamily="34" charset="0"/>
                <a:cs typeface="Times New Roman" pitchFamily="18" charset="0"/>
              </a:rPr>
              <a:t>Runaway projects and system failure</a:t>
            </a:r>
          </a:p>
          <a:p>
            <a:pPr>
              <a:spcBef>
                <a:spcPct val="50000"/>
              </a:spcBef>
              <a:buFontTx/>
              <a:buChar char="•"/>
            </a:pPr>
            <a:r>
              <a:rPr lang="en-US" altLang="en-US" b="1">
                <a:latin typeface="Arial" pitchFamily="34" charset="0"/>
                <a:cs typeface="Times New Roman" pitchFamily="18" charset="0"/>
              </a:rPr>
              <a:t>Project management objectives</a:t>
            </a:r>
            <a:endParaRPr lang="en-US" altLang="en-US" sz="2000" b="1">
              <a:latin typeface="Arial" pitchFamily="34" charset="0"/>
              <a:cs typeface="Times New Roman" pitchFamily="18" charset="0"/>
            </a:endParaRPr>
          </a:p>
        </p:txBody>
      </p:sp>
      <p:sp>
        <p:nvSpPr>
          <p:cNvPr id="10261" name="Rectangle 21"/>
          <p:cNvSpPr>
            <a:spLocks noChangeArrowheads="1"/>
          </p:cNvSpPr>
          <p:nvPr/>
        </p:nvSpPr>
        <p:spPr bwMode="auto">
          <a:xfrm>
            <a:off x="1447800" y="200025"/>
            <a:ext cx="769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eaLnBrk="0" hangingPunct="0"/>
            <a:r>
              <a:rPr lang="en-US" altLang="en-US" sz="2000" b="1">
                <a:effectLst>
                  <a:outerShdw blurRad="38100" dist="38100" dir="2700000" algn="tl">
                    <a:srgbClr val="C0C0C0"/>
                  </a:outerShdw>
                </a:effectLst>
                <a:latin typeface="Arial" pitchFamily="34" charset="0"/>
              </a:rPr>
              <a:t>Management Information Systems</a:t>
            </a:r>
          </a:p>
          <a:p>
            <a:pPr algn="ctr" eaLnBrk="0" hangingPunct="0"/>
            <a:r>
              <a:rPr lang="en-US" altLang="en-US" sz="1600" b="1">
                <a:effectLst>
                  <a:outerShdw blurRad="38100" dist="38100" dir="2700000" algn="tl">
                    <a:srgbClr val="C0C0C0"/>
                  </a:outerShdw>
                </a:effectLst>
                <a:latin typeface="Arial" pitchFamily="34" charset="0"/>
              </a:rPr>
              <a:t>Chapter 14 Project Management: Establishing the Business Value of </a:t>
            </a:r>
            <a:br>
              <a:rPr lang="en-US" altLang="en-US" sz="1600" b="1">
                <a:effectLst>
                  <a:outerShdw blurRad="38100" dist="38100" dir="2700000" algn="tl">
                    <a:srgbClr val="C0C0C0"/>
                  </a:outerShdw>
                </a:effectLst>
                <a:latin typeface="Arial" pitchFamily="34" charset="0"/>
              </a:rPr>
            </a:br>
            <a:r>
              <a:rPr lang="en-US" altLang="en-US" sz="1600" b="1">
                <a:effectLst>
                  <a:outerShdw blurRad="38100" dist="38100" dir="2700000" algn="tl">
                    <a:srgbClr val="C0C0C0"/>
                  </a:outerShdw>
                </a:effectLst>
                <a:latin typeface="Arial" pitchFamily="34" charset="0"/>
              </a:rPr>
              <a:t>Systems and Managing Change</a:t>
            </a:r>
          </a:p>
        </p:txBody>
      </p:sp>
      <p:sp>
        <p:nvSpPr>
          <p:cNvPr id="10263" name="Rectangle 23"/>
          <p:cNvSpPr>
            <a:spLocks noChangeArrowheads="1"/>
          </p:cNvSpPr>
          <p:nvPr/>
        </p:nvSpPr>
        <p:spPr bwMode="auto">
          <a:xfrm>
            <a:off x="457200" y="35052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9F0F10"/>
                </a:solidFill>
                <a:effectLst>
                  <a:outerShdw blurRad="38100" dist="38100" dir="2700000" algn="tl">
                    <a:srgbClr val="C0C0C0"/>
                  </a:outerShdw>
                </a:effectLst>
                <a:cs typeface="Times New Roman" pitchFamily="18" charset="0"/>
              </a:rPr>
              <a:t>Consequences of Poor Project Management</a:t>
            </a:r>
          </a:p>
        </p:txBody>
      </p:sp>
      <p:sp>
        <p:nvSpPr>
          <p:cNvPr id="10265" name="Text Box 25"/>
          <p:cNvSpPr txBox="1">
            <a:spLocks noChangeArrowheads="1"/>
          </p:cNvSpPr>
          <p:nvPr/>
        </p:nvSpPr>
        <p:spPr bwMode="auto">
          <a:xfrm>
            <a:off x="3905250" y="6096000"/>
            <a:ext cx="1403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a:t>Figure 14-1</a:t>
            </a:r>
          </a:p>
        </p:txBody>
      </p:sp>
      <p:sp>
        <p:nvSpPr>
          <p:cNvPr id="10266" name="Text Box 26"/>
          <p:cNvSpPr txBox="1">
            <a:spLocks noChangeArrowheads="1"/>
          </p:cNvSpPr>
          <p:nvPr/>
        </p:nvSpPr>
        <p:spPr bwMode="auto">
          <a:xfrm>
            <a:off x="533400" y="5410200"/>
            <a:ext cx="80010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t>Without proper management, a systems development project takes longer to complete and most often exceeds the allocated budget. The resulting information system most likely is technically inferior and may not be able to demonstrate any benefits to the organization. Great ideas for systems often flounder on the rocks of implementation. </a:t>
            </a:r>
          </a:p>
        </p:txBody>
      </p:sp>
      <p:pic>
        <p:nvPicPr>
          <p:cNvPr id="10267" name="Picture 27" descr="C:\My Documents\MIS10\Compositing\Chapter-14\Fig-14-1.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205288"/>
            <a:ext cx="8001000" cy="112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79306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anim calcmode="lin" valueType="num">
                                      <p:cBhvr additive="base">
                                        <p:cTn id="7" dur="500" fill="hold"/>
                                        <p:tgtEl>
                                          <p:spTgt spid="102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0246">
                                            <p:txEl>
                                              <p:pRg st="1" end="1"/>
                                            </p:txEl>
                                          </p:spTgt>
                                        </p:tgtEl>
                                        <p:attrNameLst>
                                          <p:attrName>style.visibility</p:attrName>
                                        </p:attrNameLst>
                                      </p:cBhvr>
                                      <p:to>
                                        <p:strVal val="visible"/>
                                      </p:to>
                                    </p:set>
                                    <p:anim calcmode="lin" valueType="num">
                                      <p:cBhvr additive="base">
                                        <p:cTn id="13" dur="500" fill="hold"/>
                                        <p:tgtEl>
                                          <p:spTgt spid="102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6">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 name="Text Box 3"/>
          <p:cNvSpPr txBox="1">
            <a:spLocks noChangeArrowheads="1"/>
          </p:cNvSpPr>
          <p:nvPr/>
        </p:nvSpPr>
        <p:spPr bwMode="auto">
          <a:xfrm>
            <a:off x="76200" y="2819400"/>
            <a:ext cx="90678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600" b="1" dirty="0" smtClean="0">
                <a:solidFill>
                  <a:schemeClr val="tx2"/>
                </a:solidFill>
                <a:latin typeface="Arial" charset="0"/>
                <a:cs typeface="Times New Roman" pitchFamily="18" charset="0"/>
              </a:rPr>
              <a:t>14.2. </a:t>
            </a:r>
            <a:r>
              <a:rPr lang="en-US" altLang="en-US" sz="2600" b="1" dirty="0" smtClean="0">
                <a:solidFill>
                  <a:schemeClr val="tx2"/>
                </a:solidFill>
                <a:latin typeface="Arial" charset="0"/>
                <a:cs typeface="Times New Roman" pitchFamily="18" charset="0"/>
              </a:rPr>
              <a:t>Selecting Projects</a:t>
            </a:r>
            <a:endParaRPr lang="en-US" altLang="en-US" sz="2600" b="1" dirty="0">
              <a:solidFill>
                <a:schemeClr val="tx2"/>
              </a:solidFill>
              <a:latin typeface="Arial" charset="0"/>
              <a:cs typeface="Times New Roman" pitchFamily="18" charset="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4</a:t>
            </a:fld>
            <a:endParaRPr lang="en-US"/>
          </a:p>
        </p:txBody>
      </p:sp>
    </p:spTree>
    <p:extLst>
      <p:ext uri="{BB962C8B-B14F-4D97-AF65-F5344CB8AC3E}">
        <p14:creationId xmlns:p14="http://schemas.microsoft.com/office/powerpoint/2010/main" val="200925533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1600200" y="1066800"/>
            <a:ext cx="6553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600" b="1">
                <a:cs typeface="Times New Roman" pitchFamily="18" charset="0"/>
              </a:rPr>
              <a:t>Selecting Projects</a:t>
            </a:r>
          </a:p>
        </p:txBody>
      </p:sp>
      <p:sp>
        <p:nvSpPr>
          <p:cNvPr id="131075" name="Rectangle 3"/>
          <p:cNvSpPr>
            <a:spLocks noChangeArrowheads="1"/>
          </p:cNvSpPr>
          <p:nvPr/>
        </p:nvSpPr>
        <p:spPr bwMode="auto">
          <a:xfrm>
            <a:off x="457200" y="1828800"/>
            <a:ext cx="84582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085850" indent="-228600">
              <a:defRPr sz="2400">
                <a:solidFill>
                  <a:schemeClr val="tx1"/>
                </a:solidFill>
                <a:latin typeface="Times New Roman" pitchFamily="18" charset="0"/>
              </a:defRPr>
            </a:lvl3pPr>
            <a:lvl4pPr marL="1428750" indent="-228600">
              <a:defRPr sz="2400">
                <a:solidFill>
                  <a:schemeClr val="tx1"/>
                </a:solidFill>
                <a:latin typeface="Times New Roman" pitchFamily="18" charset="0"/>
              </a:defRPr>
            </a:lvl4pPr>
            <a:lvl5pPr marL="1771650" indent="-228600">
              <a:defRPr sz="2400">
                <a:solidFill>
                  <a:schemeClr val="tx1"/>
                </a:solidFill>
                <a:latin typeface="Times New Roman" pitchFamily="18" charset="0"/>
              </a:defRPr>
            </a:lvl5pPr>
            <a:lvl6pPr marL="2228850" indent="-228600" fontAlgn="base">
              <a:spcBef>
                <a:spcPct val="0"/>
              </a:spcBef>
              <a:spcAft>
                <a:spcPct val="0"/>
              </a:spcAft>
              <a:defRPr sz="2400">
                <a:solidFill>
                  <a:schemeClr val="tx1"/>
                </a:solidFill>
                <a:latin typeface="Times New Roman" pitchFamily="18" charset="0"/>
              </a:defRPr>
            </a:lvl6pPr>
            <a:lvl7pPr marL="2686050" indent="-228600" fontAlgn="base">
              <a:spcBef>
                <a:spcPct val="0"/>
              </a:spcBef>
              <a:spcAft>
                <a:spcPct val="0"/>
              </a:spcAft>
              <a:defRPr sz="2400">
                <a:solidFill>
                  <a:schemeClr val="tx1"/>
                </a:solidFill>
                <a:latin typeface="Times New Roman" pitchFamily="18" charset="0"/>
              </a:defRPr>
            </a:lvl7pPr>
            <a:lvl8pPr marL="3143250" indent="-228600" fontAlgn="base">
              <a:spcBef>
                <a:spcPct val="0"/>
              </a:spcBef>
              <a:spcAft>
                <a:spcPct val="0"/>
              </a:spcAft>
              <a:defRPr sz="2400">
                <a:solidFill>
                  <a:schemeClr val="tx1"/>
                </a:solidFill>
                <a:latin typeface="Times New Roman" pitchFamily="18" charset="0"/>
              </a:defRPr>
            </a:lvl8pPr>
            <a:lvl9pPr marL="3600450" indent="-228600" fontAlgn="base">
              <a:spcBef>
                <a:spcPct val="0"/>
              </a:spcBef>
              <a:spcAft>
                <a:spcPct val="0"/>
              </a:spcAft>
              <a:defRPr sz="2400">
                <a:solidFill>
                  <a:schemeClr val="tx1"/>
                </a:solidFill>
                <a:latin typeface="Times New Roman" pitchFamily="18" charset="0"/>
              </a:defRPr>
            </a:lvl9pPr>
          </a:lstStyle>
          <a:p>
            <a:pPr>
              <a:lnSpc>
                <a:spcPct val="110000"/>
              </a:lnSpc>
              <a:spcBef>
                <a:spcPct val="50000"/>
              </a:spcBef>
              <a:buFontTx/>
              <a:buChar char="•"/>
            </a:pPr>
            <a:r>
              <a:rPr lang="en-US" altLang="en-US" b="1">
                <a:latin typeface="Arial" pitchFamily="34" charset="0"/>
                <a:cs typeface="Times New Roman" pitchFamily="18" charset="0"/>
              </a:rPr>
              <a:t>Management structure for information systems projects</a:t>
            </a:r>
            <a:endParaRPr lang="en-US" altLang="en-US" sz="2000" b="1">
              <a:latin typeface="Arial" pitchFamily="34" charset="0"/>
              <a:cs typeface="Times New Roman" pitchFamily="18" charset="0"/>
            </a:endParaRPr>
          </a:p>
          <a:p>
            <a:pPr>
              <a:spcBef>
                <a:spcPct val="50000"/>
              </a:spcBef>
              <a:buFontTx/>
              <a:buChar char="•"/>
            </a:pPr>
            <a:r>
              <a:rPr lang="en-US" altLang="en-US" b="1">
                <a:latin typeface="Arial" pitchFamily="34" charset="0"/>
                <a:cs typeface="Times New Roman" pitchFamily="18" charset="0"/>
              </a:rPr>
              <a:t>Linking systems projects to the business plan</a:t>
            </a:r>
            <a:endParaRPr lang="en-US" altLang="en-US" sz="2000" b="1">
              <a:latin typeface="Arial" pitchFamily="34" charset="0"/>
              <a:cs typeface="Times New Roman" pitchFamily="18" charset="0"/>
            </a:endParaRPr>
          </a:p>
          <a:p>
            <a:pPr>
              <a:spcBef>
                <a:spcPct val="50000"/>
              </a:spcBef>
              <a:buFontTx/>
              <a:buChar char="•"/>
            </a:pPr>
            <a:r>
              <a:rPr lang="en-US" altLang="en-US" b="1">
                <a:latin typeface="Arial" pitchFamily="34" charset="0"/>
                <a:cs typeface="Times New Roman" pitchFamily="18" charset="0"/>
              </a:rPr>
              <a:t>Enterprise analysis and critical success factors</a:t>
            </a:r>
          </a:p>
          <a:p>
            <a:pPr>
              <a:spcBef>
                <a:spcPct val="50000"/>
              </a:spcBef>
              <a:buFontTx/>
              <a:buChar char="•"/>
            </a:pPr>
            <a:r>
              <a:rPr lang="en-US" altLang="en-US" b="1">
                <a:latin typeface="Arial" pitchFamily="34" charset="0"/>
                <a:cs typeface="Times New Roman" pitchFamily="18" charset="0"/>
              </a:rPr>
              <a:t>Portfolio analysis</a:t>
            </a:r>
          </a:p>
          <a:p>
            <a:pPr>
              <a:spcBef>
                <a:spcPct val="50000"/>
              </a:spcBef>
              <a:buFontTx/>
              <a:buChar char="•"/>
            </a:pPr>
            <a:r>
              <a:rPr lang="en-US" altLang="en-US" b="1">
                <a:latin typeface="Arial" pitchFamily="34" charset="0"/>
                <a:cs typeface="Times New Roman" pitchFamily="18" charset="0"/>
              </a:rPr>
              <a:t>Scoring models</a:t>
            </a:r>
          </a:p>
        </p:txBody>
      </p:sp>
      <p:sp>
        <p:nvSpPr>
          <p:cNvPr id="131079" name="Rectangle 7"/>
          <p:cNvSpPr>
            <a:spLocks noChangeArrowheads="1"/>
          </p:cNvSpPr>
          <p:nvPr/>
        </p:nvSpPr>
        <p:spPr bwMode="auto">
          <a:xfrm>
            <a:off x="1447800" y="200025"/>
            <a:ext cx="769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eaLnBrk="0" hangingPunct="0"/>
            <a:r>
              <a:rPr lang="en-US" altLang="en-US" sz="2000" b="1">
                <a:effectLst>
                  <a:outerShdw blurRad="38100" dist="38100" dir="2700000" algn="tl">
                    <a:srgbClr val="C0C0C0"/>
                  </a:outerShdw>
                </a:effectLst>
                <a:latin typeface="Arial" pitchFamily="34" charset="0"/>
              </a:rPr>
              <a:t>Management Information Systems</a:t>
            </a:r>
          </a:p>
          <a:p>
            <a:pPr algn="ctr" eaLnBrk="0" hangingPunct="0"/>
            <a:r>
              <a:rPr lang="en-US" altLang="en-US" sz="1600" b="1">
                <a:effectLst>
                  <a:outerShdw blurRad="38100" dist="38100" dir="2700000" algn="tl">
                    <a:srgbClr val="C0C0C0"/>
                  </a:outerShdw>
                </a:effectLst>
                <a:latin typeface="Arial" pitchFamily="34" charset="0"/>
              </a:rPr>
              <a:t>Chapter 14 Project Management: Establishing the Business Value of </a:t>
            </a:r>
            <a:br>
              <a:rPr lang="en-US" altLang="en-US" sz="1600" b="1">
                <a:effectLst>
                  <a:outerShdw blurRad="38100" dist="38100" dir="2700000" algn="tl">
                    <a:srgbClr val="C0C0C0"/>
                  </a:outerShdw>
                </a:effectLst>
                <a:latin typeface="Arial" pitchFamily="34" charset="0"/>
              </a:rPr>
            </a:br>
            <a:r>
              <a:rPr lang="en-US" altLang="en-US" sz="1600" b="1">
                <a:effectLst>
                  <a:outerShdw blurRad="38100" dist="38100" dir="2700000" algn="tl">
                    <a:srgbClr val="C0C0C0"/>
                  </a:outerShdw>
                </a:effectLst>
                <a:latin typeface="Arial" pitchFamily="34" charset="0"/>
              </a:rPr>
              <a:t>Systems and Managing Change</a:t>
            </a:r>
          </a:p>
        </p:txBody>
      </p:sp>
    </p:spTree>
    <p:extLst>
      <p:ext uri="{BB962C8B-B14F-4D97-AF65-F5344CB8AC3E}">
        <p14:creationId xmlns:p14="http://schemas.microsoft.com/office/powerpoint/2010/main" val="34775275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additive="base">
                                        <p:cTn id="7" dur="500" fill="hold"/>
                                        <p:tgtEl>
                                          <p:spTgt spid="131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107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31075">
                                            <p:txEl>
                                              <p:pRg st="1" end="1"/>
                                            </p:txEl>
                                          </p:spTgt>
                                        </p:tgtEl>
                                        <p:attrNameLst>
                                          <p:attrName>style.visibility</p:attrName>
                                        </p:attrNameLst>
                                      </p:cBhvr>
                                      <p:to>
                                        <p:strVal val="visible"/>
                                      </p:to>
                                    </p:set>
                                    <p:anim calcmode="lin" valueType="num">
                                      <p:cBhvr additive="base">
                                        <p:cTn id="13" dur="500" fill="hold"/>
                                        <p:tgtEl>
                                          <p:spTgt spid="131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107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31075">
                                            <p:txEl>
                                              <p:pRg st="2" end="2"/>
                                            </p:txEl>
                                          </p:spTgt>
                                        </p:tgtEl>
                                        <p:attrNameLst>
                                          <p:attrName>style.visibility</p:attrName>
                                        </p:attrNameLst>
                                      </p:cBhvr>
                                      <p:to>
                                        <p:strVal val="visible"/>
                                      </p:to>
                                    </p:set>
                                    <p:anim calcmode="lin" valueType="num">
                                      <p:cBhvr additive="base">
                                        <p:cTn id="19" dur="500" fill="hold"/>
                                        <p:tgtEl>
                                          <p:spTgt spid="131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107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31075">
                                            <p:txEl>
                                              <p:pRg st="3" end="3"/>
                                            </p:txEl>
                                          </p:spTgt>
                                        </p:tgtEl>
                                        <p:attrNameLst>
                                          <p:attrName>style.visibility</p:attrName>
                                        </p:attrNameLst>
                                      </p:cBhvr>
                                      <p:to>
                                        <p:strVal val="visible"/>
                                      </p:to>
                                    </p:set>
                                    <p:anim calcmode="lin" valueType="num">
                                      <p:cBhvr additive="base">
                                        <p:cTn id="25" dur="500" fill="hold"/>
                                        <p:tgtEl>
                                          <p:spTgt spid="1310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107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31075">
                                            <p:txEl>
                                              <p:pRg st="4" end="4"/>
                                            </p:txEl>
                                          </p:spTgt>
                                        </p:tgtEl>
                                        <p:attrNameLst>
                                          <p:attrName>style.visibility</p:attrName>
                                        </p:attrNameLst>
                                      </p:cBhvr>
                                      <p:to>
                                        <p:strVal val="visible"/>
                                      </p:to>
                                    </p:set>
                                    <p:anim calcmode="lin" valueType="num">
                                      <p:cBhvr additive="base">
                                        <p:cTn id="31" dur="500" fill="hold"/>
                                        <p:tgtEl>
                                          <p:spTgt spid="1310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1075">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685800" y="16129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9F0F10"/>
                </a:solidFill>
                <a:effectLst>
                  <a:outerShdw blurRad="38100" dist="38100" dir="2700000" algn="tl">
                    <a:srgbClr val="C0C0C0"/>
                  </a:outerShdw>
                </a:effectLst>
                <a:cs typeface="Times New Roman" pitchFamily="18" charset="0"/>
              </a:rPr>
              <a:t>Management Control of Systems Projects</a:t>
            </a:r>
          </a:p>
        </p:txBody>
      </p:sp>
      <p:sp>
        <p:nvSpPr>
          <p:cNvPr id="133123" name="Text Box 3"/>
          <p:cNvSpPr txBox="1">
            <a:spLocks noChangeArrowheads="1"/>
          </p:cNvSpPr>
          <p:nvPr/>
        </p:nvSpPr>
        <p:spPr bwMode="auto">
          <a:xfrm>
            <a:off x="3905250" y="6096000"/>
            <a:ext cx="1403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a:t>Figure 14-2</a:t>
            </a:r>
          </a:p>
        </p:txBody>
      </p:sp>
      <p:sp>
        <p:nvSpPr>
          <p:cNvPr id="133124" name="Text Box 4"/>
          <p:cNvSpPr txBox="1">
            <a:spLocks noChangeArrowheads="1"/>
          </p:cNvSpPr>
          <p:nvPr/>
        </p:nvSpPr>
        <p:spPr bwMode="auto">
          <a:xfrm>
            <a:off x="2057400" y="5518150"/>
            <a:ext cx="50292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t>Each level of management in the hierarchy is responsible for specific aspects of systems projects, and this structure helps give priority to the most important systems projects for the organization.</a:t>
            </a:r>
          </a:p>
        </p:txBody>
      </p:sp>
      <p:sp>
        <p:nvSpPr>
          <p:cNvPr id="133134" name="Text Box 14"/>
          <p:cNvSpPr txBox="1">
            <a:spLocks noChangeArrowheads="1"/>
          </p:cNvSpPr>
          <p:nvPr/>
        </p:nvSpPr>
        <p:spPr bwMode="auto">
          <a:xfrm>
            <a:off x="1600200" y="1066800"/>
            <a:ext cx="6553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600" b="1">
                <a:cs typeface="Times New Roman" pitchFamily="18" charset="0"/>
              </a:rPr>
              <a:t>Selecting Projects</a:t>
            </a:r>
          </a:p>
        </p:txBody>
      </p:sp>
      <p:sp>
        <p:nvSpPr>
          <p:cNvPr id="133135" name="Rectangle 15"/>
          <p:cNvSpPr>
            <a:spLocks noChangeArrowheads="1"/>
          </p:cNvSpPr>
          <p:nvPr/>
        </p:nvSpPr>
        <p:spPr bwMode="auto">
          <a:xfrm>
            <a:off x="1447800" y="200025"/>
            <a:ext cx="769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eaLnBrk="0" hangingPunct="0"/>
            <a:r>
              <a:rPr lang="en-US" altLang="en-US" sz="2000" b="1">
                <a:effectLst>
                  <a:outerShdw blurRad="38100" dist="38100" dir="2700000" algn="tl">
                    <a:srgbClr val="C0C0C0"/>
                  </a:outerShdw>
                </a:effectLst>
                <a:latin typeface="Arial" pitchFamily="34" charset="0"/>
              </a:rPr>
              <a:t>Management Information Systems</a:t>
            </a:r>
          </a:p>
          <a:p>
            <a:pPr algn="ctr" eaLnBrk="0" hangingPunct="0"/>
            <a:r>
              <a:rPr lang="en-US" altLang="en-US" sz="1600" b="1">
                <a:effectLst>
                  <a:outerShdw blurRad="38100" dist="38100" dir="2700000" algn="tl">
                    <a:srgbClr val="C0C0C0"/>
                  </a:outerShdw>
                </a:effectLst>
                <a:latin typeface="Arial" pitchFamily="34" charset="0"/>
              </a:rPr>
              <a:t>Chapter 14 Project Management: Establishing the Business Value of </a:t>
            </a:r>
            <a:br>
              <a:rPr lang="en-US" altLang="en-US" sz="1600" b="1">
                <a:effectLst>
                  <a:outerShdw blurRad="38100" dist="38100" dir="2700000" algn="tl">
                    <a:srgbClr val="C0C0C0"/>
                  </a:outerShdw>
                </a:effectLst>
                <a:latin typeface="Arial" pitchFamily="34" charset="0"/>
              </a:rPr>
            </a:br>
            <a:r>
              <a:rPr lang="en-US" altLang="en-US" sz="1600" b="1">
                <a:effectLst>
                  <a:outerShdw blurRad="38100" dist="38100" dir="2700000" algn="tl">
                    <a:srgbClr val="C0C0C0"/>
                  </a:outerShdw>
                </a:effectLst>
                <a:latin typeface="Arial" pitchFamily="34" charset="0"/>
              </a:rPr>
              <a:t>Systems and Managing Change</a:t>
            </a:r>
          </a:p>
        </p:txBody>
      </p:sp>
      <p:pic>
        <p:nvPicPr>
          <p:cNvPr id="133136" name="Picture 16" descr="C:\My Documents\MIS10\Compositing\Chapter-14\Fig-14-2.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2252663"/>
            <a:ext cx="4943475" cy="3236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42076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685800" y="16129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9F0F10"/>
                </a:solidFill>
                <a:effectLst>
                  <a:outerShdw blurRad="38100" dist="38100" dir="2700000" algn="tl">
                    <a:srgbClr val="C0C0C0"/>
                  </a:outerShdw>
                </a:effectLst>
                <a:cs typeface="Times New Roman" pitchFamily="18" charset="0"/>
              </a:rPr>
              <a:t>A System Portfolio</a:t>
            </a:r>
          </a:p>
        </p:txBody>
      </p:sp>
      <p:sp>
        <p:nvSpPr>
          <p:cNvPr id="100355" name="Text Box 3"/>
          <p:cNvSpPr txBox="1">
            <a:spLocks noChangeArrowheads="1"/>
          </p:cNvSpPr>
          <p:nvPr/>
        </p:nvSpPr>
        <p:spPr bwMode="auto">
          <a:xfrm>
            <a:off x="3905250" y="6096000"/>
            <a:ext cx="1403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a:t>Figure 14-5</a:t>
            </a:r>
          </a:p>
        </p:txBody>
      </p:sp>
      <p:sp>
        <p:nvSpPr>
          <p:cNvPr id="100356" name="Text Box 4"/>
          <p:cNvSpPr txBox="1">
            <a:spLocks noChangeArrowheads="1"/>
          </p:cNvSpPr>
          <p:nvPr/>
        </p:nvSpPr>
        <p:spPr bwMode="auto">
          <a:xfrm>
            <a:off x="914400" y="5638800"/>
            <a:ext cx="7848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t>Companies should examine their portfolio of projects in terms of potential benefits and likely risks. Certain kinds of projects should be avoided altogether and others developed rapidly. There is no ideal mix. Companies in different industries have different profiles.</a:t>
            </a:r>
          </a:p>
        </p:txBody>
      </p:sp>
      <p:sp>
        <p:nvSpPr>
          <p:cNvPr id="100385" name="Text Box 33"/>
          <p:cNvSpPr txBox="1">
            <a:spLocks noChangeArrowheads="1"/>
          </p:cNvSpPr>
          <p:nvPr/>
        </p:nvSpPr>
        <p:spPr bwMode="auto">
          <a:xfrm>
            <a:off x="1600200" y="1066800"/>
            <a:ext cx="6553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600" b="1">
                <a:cs typeface="Times New Roman" pitchFamily="18" charset="0"/>
              </a:rPr>
              <a:t>Selecting Projects</a:t>
            </a:r>
          </a:p>
        </p:txBody>
      </p:sp>
      <p:sp>
        <p:nvSpPr>
          <p:cNvPr id="100386" name="Rectangle 34"/>
          <p:cNvSpPr>
            <a:spLocks noChangeArrowheads="1"/>
          </p:cNvSpPr>
          <p:nvPr/>
        </p:nvSpPr>
        <p:spPr bwMode="auto">
          <a:xfrm>
            <a:off x="1447800" y="200025"/>
            <a:ext cx="769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eaLnBrk="0" hangingPunct="0"/>
            <a:r>
              <a:rPr lang="en-US" altLang="en-US" sz="2000" b="1">
                <a:effectLst>
                  <a:outerShdw blurRad="38100" dist="38100" dir="2700000" algn="tl">
                    <a:srgbClr val="C0C0C0"/>
                  </a:outerShdw>
                </a:effectLst>
                <a:latin typeface="Arial" pitchFamily="34" charset="0"/>
              </a:rPr>
              <a:t>Management Information Systems</a:t>
            </a:r>
          </a:p>
          <a:p>
            <a:pPr algn="ctr" eaLnBrk="0" hangingPunct="0"/>
            <a:r>
              <a:rPr lang="en-US" altLang="en-US" sz="1600" b="1">
                <a:effectLst>
                  <a:outerShdw blurRad="38100" dist="38100" dir="2700000" algn="tl">
                    <a:srgbClr val="C0C0C0"/>
                  </a:outerShdw>
                </a:effectLst>
                <a:latin typeface="Arial" pitchFamily="34" charset="0"/>
              </a:rPr>
              <a:t>Chapter 14 Project Management: Establishing the Business Value of </a:t>
            </a:r>
            <a:br>
              <a:rPr lang="en-US" altLang="en-US" sz="1600" b="1">
                <a:effectLst>
                  <a:outerShdw blurRad="38100" dist="38100" dir="2700000" algn="tl">
                    <a:srgbClr val="C0C0C0"/>
                  </a:outerShdw>
                </a:effectLst>
                <a:latin typeface="Arial" pitchFamily="34" charset="0"/>
              </a:rPr>
            </a:br>
            <a:r>
              <a:rPr lang="en-US" altLang="en-US" sz="1600" b="1">
                <a:effectLst>
                  <a:outerShdw blurRad="38100" dist="38100" dir="2700000" algn="tl">
                    <a:srgbClr val="C0C0C0"/>
                  </a:outerShdw>
                </a:effectLst>
                <a:latin typeface="Arial" pitchFamily="34" charset="0"/>
              </a:rPr>
              <a:t>Systems and Managing Change</a:t>
            </a:r>
          </a:p>
        </p:txBody>
      </p:sp>
      <p:pic>
        <p:nvPicPr>
          <p:cNvPr id="100387" name="Picture 35" descr="C:\My Documents\MIS10\Compositing\Chapter-14\Fig-14-5.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209800"/>
            <a:ext cx="5410200" cy="3343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4486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 name="Text Box 3"/>
          <p:cNvSpPr txBox="1">
            <a:spLocks noChangeArrowheads="1"/>
          </p:cNvSpPr>
          <p:nvPr/>
        </p:nvSpPr>
        <p:spPr bwMode="auto">
          <a:xfrm>
            <a:off x="76200" y="2819400"/>
            <a:ext cx="9067800"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600" b="1" dirty="0" smtClean="0">
                <a:solidFill>
                  <a:schemeClr val="tx2"/>
                </a:solidFill>
                <a:latin typeface="Arial" charset="0"/>
                <a:cs typeface="Times New Roman" pitchFamily="18" charset="0"/>
              </a:rPr>
              <a:t>14.3</a:t>
            </a:r>
            <a:r>
              <a:rPr lang="en-US" altLang="en-US" sz="2600" b="1" dirty="0">
                <a:solidFill>
                  <a:schemeClr val="tx2"/>
                </a:solidFill>
                <a:latin typeface="Arial" charset="0"/>
                <a:cs typeface="Times New Roman" pitchFamily="18" charset="0"/>
              </a:rPr>
              <a:t>. </a:t>
            </a:r>
            <a:r>
              <a:rPr lang="en-US" altLang="en-US" sz="2600" b="1" dirty="0" smtClean="0">
                <a:solidFill>
                  <a:schemeClr val="tx2"/>
                </a:solidFill>
                <a:latin typeface="Arial" charset="0"/>
                <a:cs typeface="Times New Roman" pitchFamily="18" charset="0"/>
              </a:rPr>
              <a:t>Establishing the Business Value of Information </a:t>
            </a:r>
          </a:p>
          <a:p>
            <a:pPr>
              <a:spcBef>
                <a:spcPct val="50000"/>
              </a:spcBef>
              <a:buFontTx/>
              <a:buNone/>
            </a:pPr>
            <a:r>
              <a:rPr lang="en-US" altLang="en-US" sz="2600" b="1" dirty="0">
                <a:solidFill>
                  <a:schemeClr val="tx2"/>
                </a:solidFill>
                <a:latin typeface="Arial" charset="0"/>
                <a:cs typeface="Times New Roman" pitchFamily="18" charset="0"/>
              </a:rPr>
              <a:t> </a:t>
            </a:r>
            <a:r>
              <a:rPr lang="en-US" altLang="en-US" sz="2600" b="1" dirty="0" smtClean="0">
                <a:solidFill>
                  <a:schemeClr val="tx2"/>
                </a:solidFill>
                <a:latin typeface="Arial" charset="0"/>
                <a:cs typeface="Times New Roman" pitchFamily="18" charset="0"/>
              </a:rPr>
              <a:t>        Systems </a:t>
            </a:r>
            <a:endParaRPr lang="en-US" altLang="en-US" sz="2600" b="1" dirty="0">
              <a:solidFill>
                <a:schemeClr val="tx2"/>
              </a:solidFill>
              <a:latin typeface="Arial" charset="0"/>
              <a:cs typeface="Times New Roman" pitchFamily="18" charset="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8</a:t>
            </a:fld>
            <a:endParaRPr lang="en-US"/>
          </a:p>
        </p:txBody>
      </p:sp>
    </p:spTree>
    <p:extLst>
      <p:ext uri="{BB962C8B-B14F-4D97-AF65-F5344CB8AC3E}">
        <p14:creationId xmlns:p14="http://schemas.microsoft.com/office/powerpoint/2010/main" val="242680173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Box 2"/>
          <p:cNvSpPr txBox="1">
            <a:spLocks noChangeArrowheads="1"/>
          </p:cNvSpPr>
          <p:nvPr/>
        </p:nvSpPr>
        <p:spPr bwMode="auto">
          <a:xfrm>
            <a:off x="1600200" y="1066800"/>
            <a:ext cx="6553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600" b="1">
                <a:cs typeface="Times New Roman" pitchFamily="18" charset="0"/>
              </a:rPr>
              <a:t>Establishing the Business Value of Information Systems</a:t>
            </a:r>
          </a:p>
        </p:txBody>
      </p:sp>
      <p:sp>
        <p:nvSpPr>
          <p:cNvPr id="135171" name="Rectangle 3"/>
          <p:cNvSpPr>
            <a:spLocks noChangeArrowheads="1"/>
          </p:cNvSpPr>
          <p:nvPr/>
        </p:nvSpPr>
        <p:spPr bwMode="auto">
          <a:xfrm>
            <a:off x="457200" y="1752600"/>
            <a:ext cx="84582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085850" indent="-228600">
              <a:defRPr sz="2400">
                <a:solidFill>
                  <a:schemeClr val="tx1"/>
                </a:solidFill>
                <a:latin typeface="Times New Roman" pitchFamily="18" charset="0"/>
              </a:defRPr>
            </a:lvl3pPr>
            <a:lvl4pPr marL="1428750" indent="-228600">
              <a:defRPr sz="2400">
                <a:solidFill>
                  <a:schemeClr val="tx1"/>
                </a:solidFill>
                <a:latin typeface="Times New Roman" pitchFamily="18" charset="0"/>
              </a:defRPr>
            </a:lvl4pPr>
            <a:lvl5pPr marL="1771650" indent="-228600">
              <a:defRPr sz="2400">
                <a:solidFill>
                  <a:schemeClr val="tx1"/>
                </a:solidFill>
                <a:latin typeface="Times New Roman" pitchFamily="18" charset="0"/>
              </a:defRPr>
            </a:lvl5pPr>
            <a:lvl6pPr marL="2228850" indent="-228600" fontAlgn="base">
              <a:spcBef>
                <a:spcPct val="0"/>
              </a:spcBef>
              <a:spcAft>
                <a:spcPct val="0"/>
              </a:spcAft>
              <a:defRPr sz="2400">
                <a:solidFill>
                  <a:schemeClr val="tx1"/>
                </a:solidFill>
                <a:latin typeface="Times New Roman" pitchFamily="18" charset="0"/>
              </a:defRPr>
            </a:lvl6pPr>
            <a:lvl7pPr marL="2686050" indent="-228600" fontAlgn="base">
              <a:spcBef>
                <a:spcPct val="0"/>
              </a:spcBef>
              <a:spcAft>
                <a:spcPct val="0"/>
              </a:spcAft>
              <a:defRPr sz="2400">
                <a:solidFill>
                  <a:schemeClr val="tx1"/>
                </a:solidFill>
                <a:latin typeface="Times New Roman" pitchFamily="18" charset="0"/>
              </a:defRPr>
            </a:lvl7pPr>
            <a:lvl8pPr marL="3143250" indent="-228600" fontAlgn="base">
              <a:spcBef>
                <a:spcPct val="0"/>
              </a:spcBef>
              <a:spcAft>
                <a:spcPct val="0"/>
              </a:spcAft>
              <a:defRPr sz="2400">
                <a:solidFill>
                  <a:schemeClr val="tx1"/>
                </a:solidFill>
                <a:latin typeface="Times New Roman" pitchFamily="18" charset="0"/>
              </a:defRPr>
            </a:lvl8pPr>
            <a:lvl9pPr marL="3600450" indent="-228600" fontAlgn="base">
              <a:spcBef>
                <a:spcPct val="0"/>
              </a:spcBef>
              <a:spcAft>
                <a:spcPct val="0"/>
              </a:spcAft>
              <a:defRPr sz="2400">
                <a:solidFill>
                  <a:schemeClr val="tx1"/>
                </a:solidFill>
                <a:latin typeface="Times New Roman" pitchFamily="18" charset="0"/>
              </a:defRPr>
            </a:lvl9pPr>
          </a:lstStyle>
          <a:p>
            <a:pPr>
              <a:lnSpc>
                <a:spcPct val="110000"/>
              </a:lnSpc>
              <a:spcBef>
                <a:spcPct val="50000"/>
              </a:spcBef>
              <a:buFontTx/>
              <a:buChar char="•"/>
            </a:pPr>
            <a:r>
              <a:rPr lang="en-US" altLang="en-US" b="1">
                <a:latin typeface="Arial" pitchFamily="34" charset="0"/>
                <a:cs typeface="Times New Roman" pitchFamily="18" charset="0"/>
              </a:rPr>
              <a:t>Information system costs and benefits</a:t>
            </a:r>
          </a:p>
          <a:p>
            <a:pPr>
              <a:lnSpc>
                <a:spcPct val="110000"/>
              </a:lnSpc>
              <a:spcBef>
                <a:spcPct val="50000"/>
              </a:spcBef>
              <a:buFontTx/>
              <a:buChar char="•"/>
            </a:pPr>
            <a:r>
              <a:rPr lang="en-US" altLang="en-US" b="1">
                <a:latin typeface="Arial" pitchFamily="34" charset="0"/>
                <a:cs typeface="Times New Roman" pitchFamily="18" charset="0"/>
              </a:rPr>
              <a:t>Capital budgeting for information systems</a:t>
            </a:r>
          </a:p>
          <a:p>
            <a:pPr>
              <a:lnSpc>
                <a:spcPct val="110000"/>
              </a:lnSpc>
              <a:spcBef>
                <a:spcPct val="50000"/>
              </a:spcBef>
              <a:buFontTx/>
              <a:buChar char="•"/>
            </a:pPr>
            <a:r>
              <a:rPr lang="en-US" altLang="en-US" b="1">
                <a:latin typeface="Arial" pitchFamily="34" charset="0"/>
                <a:cs typeface="Times New Roman" pitchFamily="18" charset="0"/>
              </a:rPr>
              <a:t>Case example: Capital budgeting for a new supply chain management system</a:t>
            </a:r>
          </a:p>
          <a:p>
            <a:pPr lvl="1">
              <a:lnSpc>
                <a:spcPct val="110000"/>
              </a:lnSpc>
              <a:spcBef>
                <a:spcPct val="50000"/>
              </a:spcBef>
              <a:buFontTx/>
              <a:buChar char="•"/>
            </a:pPr>
            <a:r>
              <a:rPr lang="en-US" altLang="en-US" sz="2000" b="1">
                <a:latin typeface="Arial" pitchFamily="34" charset="0"/>
                <a:cs typeface="Times New Roman" pitchFamily="18" charset="0"/>
              </a:rPr>
              <a:t>The payback method</a:t>
            </a:r>
          </a:p>
          <a:p>
            <a:pPr lvl="1">
              <a:lnSpc>
                <a:spcPct val="110000"/>
              </a:lnSpc>
              <a:spcBef>
                <a:spcPct val="50000"/>
              </a:spcBef>
              <a:buFontTx/>
              <a:buChar char="•"/>
            </a:pPr>
            <a:r>
              <a:rPr lang="en-US" altLang="en-US" sz="2000" b="1">
                <a:latin typeface="Arial" pitchFamily="34" charset="0"/>
                <a:cs typeface="Times New Roman" pitchFamily="18" charset="0"/>
              </a:rPr>
              <a:t>Accounting rate of return on investment (ROI)</a:t>
            </a:r>
          </a:p>
          <a:p>
            <a:pPr lvl="1">
              <a:lnSpc>
                <a:spcPct val="110000"/>
              </a:lnSpc>
              <a:spcBef>
                <a:spcPct val="50000"/>
              </a:spcBef>
              <a:buFontTx/>
              <a:buChar char="•"/>
            </a:pPr>
            <a:r>
              <a:rPr lang="en-US" altLang="en-US" sz="2000" b="1">
                <a:latin typeface="Arial" pitchFamily="34" charset="0"/>
                <a:cs typeface="Times New Roman" pitchFamily="18" charset="0"/>
              </a:rPr>
              <a:t>Net present value</a:t>
            </a:r>
          </a:p>
          <a:p>
            <a:pPr lvl="1">
              <a:lnSpc>
                <a:spcPct val="110000"/>
              </a:lnSpc>
              <a:spcBef>
                <a:spcPct val="50000"/>
              </a:spcBef>
              <a:buFontTx/>
              <a:buChar char="•"/>
            </a:pPr>
            <a:r>
              <a:rPr lang="en-US" altLang="en-US" sz="2000" b="1">
                <a:latin typeface="Arial" pitchFamily="34" charset="0"/>
                <a:cs typeface="Times New Roman" pitchFamily="18" charset="0"/>
              </a:rPr>
              <a:t>Internal rate of return (IRR)</a:t>
            </a:r>
          </a:p>
          <a:p>
            <a:pPr lvl="1">
              <a:lnSpc>
                <a:spcPct val="110000"/>
              </a:lnSpc>
              <a:spcBef>
                <a:spcPct val="50000"/>
              </a:spcBef>
              <a:buFontTx/>
              <a:buChar char="•"/>
            </a:pPr>
            <a:r>
              <a:rPr lang="en-US" altLang="en-US" sz="2000" b="1">
                <a:latin typeface="Arial" pitchFamily="34" charset="0"/>
                <a:cs typeface="Times New Roman" pitchFamily="18" charset="0"/>
              </a:rPr>
              <a:t>Results of the capital budgeting analysis</a:t>
            </a:r>
          </a:p>
        </p:txBody>
      </p:sp>
      <p:sp>
        <p:nvSpPr>
          <p:cNvPr id="135173" name="Rectangle 5"/>
          <p:cNvSpPr>
            <a:spLocks noChangeArrowheads="1"/>
          </p:cNvSpPr>
          <p:nvPr/>
        </p:nvSpPr>
        <p:spPr bwMode="auto">
          <a:xfrm>
            <a:off x="1447800" y="200025"/>
            <a:ext cx="769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eaLnBrk="0" hangingPunct="0"/>
            <a:r>
              <a:rPr lang="en-US" altLang="en-US" sz="2000" b="1">
                <a:effectLst>
                  <a:outerShdw blurRad="38100" dist="38100" dir="2700000" algn="tl">
                    <a:srgbClr val="C0C0C0"/>
                  </a:outerShdw>
                </a:effectLst>
                <a:latin typeface="Arial" pitchFamily="34" charset="0"/>
              </a:rPr>
              <a:t>Management Information Systems</a:t>
            </a:r>
          </a:p>
          <a:p>
            <a:pPr algn="ctr" eaLnBrk="0" hangingPunct="0"/>
            <a:r>
              <a:rPr lang="en-US" altLang="en-US" sz="1600" b="1">
                <a:effectLst>
                  <a:outerShdw blurRad="38100" dist="38100" dir="2700000" algn="tl">
                    <a:srgbClr val="C0C0C0"/>
                  </a:outerShdw>
                </a:effectLst>
                <a:latin typeface="Arial" pitchFamily="34" charset="0"/>
              </a:rPr>
              <a:t>Chapter 14 Project Management: Establishing the Business Value of </a:t>
            </a:r>
            <a:br>
              <a:rPr lang="en-US" altLang="en-US" sz="1600" b="1">
                <a:effectLst>
                  <a:outerShdw blurRad="38100" dist="38100" dir="2700000" algn="tl">
                    <a:srgbClr val="C0C0C0"/>
                  </a:outerShdw>
                </a:effectLst>
                <a:latin typeface="Arial" pitchFamily="34" charset="0"/>
              </a:rPr>
            </a:br>
            <a:r>
              <a:rPr lang="en-US" altLang="en-US" sz="1600" b="1">
                <a:effectLst>
                  <a:outerShdw blurRad="38100" dist="38100" dir="2700000" algn="tl">
                    <a:srgbClr val="C0C0C0"/>
                  </a:outerShdw>
                </a:effectLst>
                <a:latin typeface="Arial" pitchFamily="34" charset="0"/>
              </a:rPr>
              <a:t>Systems and Managing Change</a:t>
            </a:r>
          </a:p>
        </p:txBody>
      </p:sp>
    </p:spTree>
    <p:extLst>
      <p:ext uri="{BB962C8B-B14F-4D97-AF65-F5344CB8AC3E}">
        <p14:creationId xmlns:p14="http://schemas.microsoft.com/office/powerpoint/2010/main" val="23428054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 calcmode="lin" valueType="num">
                                      <p:cBhvr additive="base">
                                        <p:cTn id="7" dur="500" fill="hold"/>
                                        <p:tgtEl>
                                          <p:spTgt spid="135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35171">
                                            <p:txEl>
                                              <p:pRg st="1" end="1"/>
                                            </p:txEl>
                                          </p:spTgt>
                                        </p:tgtEl>
                                        <p:attrNameLst>
                                          <p:attrName>style.visibility</p:attrName>
                                        </p:attrNameLst>
                                      </p:cBhvr>
                                      <p:to>
                                        <p:strVal val="visible"/>
                                      </p:to>
                                    </p:set>
                                    <p:anim calcmode="lin" valueType="num">
                                      <p:cBhvr additive="base">
                                        <p:cTn id="13" dur="500" fill="hold"/>
                                        <p:tgtEl>
                                          <p:spTgt spid="135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517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35171">
                                            <p:txEl>
                                              <p:pRg st="2" end="2"/>
                                            </p:txEl>
                                          </p:spTgt>
                                        </p:tgtEl>
                                        <p:attrNameLst>
                                          <p:attrName>style.visibility</p:attrName>
                                        </p:attrNameLst>
                                      </p:cBhvr>
                                      <p:to>
                                        <p:strVal val="visible"/>
                                      </p:to>
                                    </p:set>
                                    <p:anim calcmode="lin" valueType="num">
                                      <p:cBhvr additive="base">
                                        <p:cTn id="19" dur="500" fill="hold"/>
                                        <p:tgtEl>
                                          <p:spTgt spid="135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5171">
                                            <p:txEl>
                                              <p:pRg st="2" end="2"/>
                                            </p:txEl>
                                          </p:spTgt>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135171">
                                            <p:txEl>
                                              <p:pRg st="3" end="3"/>
                                            </p:txEl>
                                          </p:spTgt>
                                        </p:tgtEl>
                                        <p:attrNameLst>
                                          <p:attrName>style.visibility</p:attrName>
                                        </p:attrNameLst>
                                      </p:cBhvr>
                                      <p:to>
                                        <p:strVal val="visible"/>
                                      </p:to>
                                    </p:set>
                                    <p:anim calcmode="lin" valueType="num">
                                      <p:cBhvr additive="base">
                                        <p:cTn id="23" dur="500" fill="hold"/>
                                        <p:tgtEl>
                                          <p:spTgt spid="13517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35171">
                                            <p:txEl>
                                              <p:pRg st="3" end="3"/>
                                            </p:txEl>
                                          </p:spTgt>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135171">
                                            <p:txEl>
                                              <p:pRg st="4" end="4"/>
                                            </p:txEl>
                                          </p:spTgt>
                                        </p:tgtEl>
                                        <p:attrNameLst>
                                          <p:attrName>style.visibility</p:attrName>
                                        </p:attrNameLst>
                                      </p:cBhvr>
                                      <p:to>
                                        <p:strVal val="visible"/>
                                      </p:to>
                                    </p:set>
                                    <p:anim calcmode="lin" valueType="num">
                                      <p:cBhvr additive="base">
                                        <p:cTn id="27" dur="500" fill="hold"/>
                                        <p:tgtEl>
                                          <p:spTgt spid="13517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5171">
                                            <p:txEl>
                                              <p:pRg st="4" end="4"/>
                                            </p:txEl>
                                          </p:spTgt>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135171">
                                            <p:txEl>
                                              <p:pRg st="5" end="5"/>
                                            </p:txEl>
                                          </p:spTgt>
                                        </p:tgtEl>
                                        <p:attrNameLst>
                                          <p:attrName>style.visibility</p:attrName>
                                        </p:attrNameLst>
                                      </p:cBhvr>
                                      <p:to>
                                        <p:strVal val="visible"/>
                                      </p:to>
                                    </p:set>
                                    <p:anim calcmode="lin" valueType="num">
                                      <p:cBhvr additive="base">
                                        <p:cTn id="31" dur="500" fill="hold"/>
                                        <p:tgtEl>
                                          <p:spTgt spid="13517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5171">
                                            <p:txEl>
                                              <p:pRg st="5" end="5"/>
                                            </p:txEl>
                                          </p:spTgt>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135171">
                                            <p:txEl>
                                              <p:pRg st="6" end="6"/>
                                            </p:txEl>
                                          </p:spTgt>
                                        </p:tgtEl>
                                        <p:attrNameLst>
                                          <p:attrName>style.visibility</p:attrName>
                                        </p:attrNameLst>
                                      </p:cBhvr>
                                      <p:to>
                                        <p:strVal val="visible"/>
                                      </p:to>
                                    </p:set>
                                    <p:anim calcmode="lin" valueType="num">
                                      <p:cBhvr additive="base">
                                        <p:cTn id="35" dur="500" fill="hold"/>
                                        <p:tgtEl>
                                          <p:spTgt spid="135171">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35171">
                                            <p:txEl>
                                              <p:pRg st="6" end="6"/>
                                            </p:txEl>
                                          </p:spTgt>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135171">
                                            <p:txEl>
                                              <p:pRg st="7" end="7"/>
                                            </p:txEl>
                                          </p:spTgt>
                                        </p:tgtEl>
                                        <p:attrNameLst>
                                          <p:attrName>style.visibility</p:attrName>
                                        </p:attrNameLst>
                                      </p:cBhvr>
                                      <p:to>
                                        <p:strVal val="visible"/>
                                      </p:to>
                                    </p:set>
                                    <p:anim calcmode="lin" valueType="num">
                                      <p:cBhvr additive="base">
                                        <p:cTn id="39" dur="500" fill="hold"/>
                                        <p:tgtEl>
                                          <p:spTgt spid="135171">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35171">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978</TotalTime>
  <Words>764</Words>
  <Application>Microsoft Office PowerPoint</Application>
  <PresentationFormat>On-screen Show (4:3)</PresentationFormat>
  <Paragraphs>102</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The Concept of Strategy</dc:title>
  <dc:creator>User</dc:creator>
  <cp:lastModifiedBy>Rhian Indradewa</cp:lastModifiedBy>
  <cp:revision>86</cp:revision>
  <dcterms:created xsi:type="dcterms:W3CDTF">2013-08-01T03:39:28Z</dcterms:created>
  <dcterms:modified xsi:type="dcterms:W3CDTF">2017-01-16T08:06:33Z</dcterms:modified>
</cp:coreProperties>
</file>