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5"/>
  </p:notesMasterIdLst>
  <p:handoutMasterIdLst>
    <p:handoutMasterId r:id="rId46"/>
  </p:handoutMasterIdLst>
  <p:sldIdLst>
    <p:sldId id="376" r:id="rId2"/>
    <p:sldId id="382" r:id="rId3"/>
    <p:sldId id="377" r:id="rId4"/>
    <p:sldId id="339" r:id="rId5"/>
    <p:sldId id="340" r:id="rId6"/>
    <p:sldId id="341" r:id="rId7"/>
    <p:sldId id="342" r:id="rId8"/>
    <p:sldId id="343" r:id="rId9"/>
    <p:sldId id="378" r:id="rId10"/>
    <p:sldId id="344" r:id="rId11"/>
    <p:sldId id="345" r:id="rId12"/>
    <p:sldId id="346" r:id="rId13"/>
    <p:sldId id="347" r:id="rId14"/>
    <p:sldId id="348" r:id="rId15"/>
    <p:sldId id="349" r:id="rId16"/>
    <p:sldId id="350" r:id="rId17"/>
    <p:sldId id="351" r:id="rId18"/>
    <p:sldId id="352" r:id="rId19"/>
    <p:sldId id="353" r:id="rId20"/>
    <p:sldId id="354" r:id="rId21"/>
    <p:sldId id="355" r:id="rId22"/>
    <p:sldId id="356" r:id="rId23"/>
    <p:sldId id="357" r:id="rId24"/>
    <p:sldId id="358" r:id="rId25"/>
    <p:sldId id="359" r:id="rId26"/>
    <p:sldId id="360" r:id="rId27"/>
    <p:sldId id="361" r:id="rId28"/>
    <p:sldId id="362" r:id="rId29"/>
    <p:sldId id="363" r:id="rId30"/>
    <p:sldId id="379" r:id="rId31"/>
    <p:sldId id="364" r:id="rId32"/>
    <p:sldId id="365" r:id="rId33"/>
    <p:sldId id="366" r:id="rId34"/>
    <p:sldId id="367" r:id="rId35"/>
    <p:sldId id="368" r:id="rId36"/>
    <p:sldId id="369" r:id="rId37"/>
    <p:sldId id="370" r:id="rId38"/>
    <p:sldId id="371" r:id="rId39"/>
    <p:sldId id="372" r:id="rId40"/>
    <p:sldId id="380" r:id="rId41"/>
    <p:sldId id="373" r:id="rId42"/>
    <p:sldId id="374" r:id="rId43"/>
    <p:sldId id="381"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50" d="100"/>
          <a:sy n="50" d="100"/>
        </p:scale>
        <p:origin x="-1554" y="-60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2E6588-E581-4D8E-9DFB-0B7DC585CED2}" type="datetimeFigureOut">
              <a:rPr lang="en-US" smtClean="0"/>
              <a:t>10/1/2018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577E77-0AAE-47DC-A30C-1E38811736A4}" type="slidenum">
              <a:rPr lang="en-US" smtClean="0"/>
              <a:t>‹#›</a:t>
            </a:fld>
            <a:endParaRPr lang="en-US"/>
          </a:p>
        </p:txBody>
      </p:sp>
    </p:spTree>
    <p:extLst>
      <p:ext uri="{BB962C8B-B14F-4D97-AF65-F5344CB8AC3E}">
        <p14:creationId xmlns:p14="http://schemas.microsoft.com/office/powerpoint/2010/main" val="24685397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44582A-9F52-4A38-877F-F0B4601B8E20}" type="datetimeFigureOut">
              <a:rPr lang="en-US" smtClean="0"/>
              <a:t>10/1/2018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2A066D-53FF-4080-A939-6F0E48146D99}" type="slidenum">
              <a:rPr lang="en-US" smtClean="0"/>
              <a:t>‹#›</a:t>
            </a:fld>
            <a:endParaRPr lang="en-US"/>
          </a:p>
        </p:txBody>
      </p:sp>
    </p:spTree>
    <p:extLst>
      <p:ext uri="{BB962C8B-B14F-4D97-AF65-F5344CB8AC3E}">
        <p14:creationId xmlns:p14="http://schemas.microsoft.com/office/powerpoint/2010/main" val="40517311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1</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11" charset="0"/>
              </a:rPr>
              <a:t>Note that the outputs of the payroll system are useful not only within the company to managers, but also to regulatory agencies and other entities relying on the accuracy of the reported data.</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D7E0A432-C854-4C3F-975D-CD5CEFD62409}" type="slidenum">
              <a:rPr lang="en-US" altLang="en-US" sz="1200">
                <a:latin typeface="Times New Roman" pitchFamily="-111" charset="0"/>
              </a:rPr>
              <a:pPr eaLnBrk="1" hangingPunct="1"/>
              <a:t>11</a:t>
            </a:fld>
            <a:endParaRPr lang="en-US" altLang="en-US" sz="1200">
              <a:latin typeface="Times New Roman" pitchFamily="-111"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11" charset="0"/>
              </a:rPr>
              <a:t>Emphasize to students that management information systems is a specific category of information systems for middle management. It has the same name, but a very different meaning from the term introduced in Chapter 1 (the study of information systems in business and management).  In other words, the study of management information systems involves looking at all the systems used in business.  An MIS system is a specific type of an IS.  It’s easy to get the two confused.</a:t>
            </a:r>
          </a:p>
          <a:p>
            <a:pPr eaLnBrk="1" hangingPunct="1"/>
            <a:endParaRPr lang="en-US" altLang="en-US" smtClean="0">
              <a:latin typeface="Times New Roman" pitchFamily="-111" charset="0"/>
            </a:endParaRPr>
          </a:p>
          <a:p>
            <a:pPr eaLnBrk="1" hangingPunct="1"/>
            <a:endParaRPr lang="en-US" altLang="en-US" smtClean="0">
              <a:latin typeface="Times New Roman" pitchFamily="-111"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B26C3D5E-BC21-4AAE-AB19-2255CD2100B8}" type="slidenum">
              <a:rPr lang="en-US" altLang="en-US" sz="1200">
                <a:latin typeface="Times New Roman" pitchFamily="-111" charset="0"/>
              </a:rPr>
              <a:pPr eaLnBrk="1" hangingPunct="1"/>
              <a:t>12</a:t>
            </a:fld>
            <a:endParaRPr lang="en-US" altLang="en-US" sz="1200">
              <a:latin typeface="Times New Roman" pitchFamily="-111"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11" charset="0"/>
              </a:rPr>
              <a:t>Emphasize the relationship between TPS and MIS here. MIS receive data from an organization’s TPS systems and create outputs that management can use to make strategic decisions.</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54B65D8F-D3FA-4579-B136-A8ED613A1A67}" type="slidenum">
              <a:rPr lang="en-US" altLang="en-US" sz="1200">
                <a:latin typeface="Times New Roman" pitchFamily="-111" charset="0"/>
              </a:rPr>
              <a:pPr eaLnBrk="1" hangingPunct="1"/>
              <a:t>13</a:t>
            </a:fld>
            <a:endParaRPr lang="en-US" altLang="en-US" sz="1200">
              <a:latin typeface="Times New Roman" pitchFamily="-111"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11" charset="0"/>
              </a:rPr>
              <a:t>This graphic represents the “reports” portion of the previous figure, 2-3. Emphasize this to students, perhaps referencing that slide again to drive home that point. Students may not understand the decimals in the “ACTUAL versus PLANNED” category, where anything above 1.00 represents more sales than planned and anything less represents a disappointing result of fewer sales than planned.</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81D0153E-D478-4A0D-9436-0BF22288A519}" type="slidenum">
              <a:rPr lang="en-US" altLang="en-US" sz="1200">
                <a:latin typeface="Times New Roman" pitchFamily="-111" charset="0"/>
              </a:rPr>
              <a:pPr eaLnBrk="1" hangingPunct="1"/>
              <a:t>14</a:t>
            </a:fld>
            <a:endParaRPr lang="en-US" altLang="en-US" sz="1200">
              <a:latin typeface="Times New Roman" pitchFamily="-111"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11" charset="0"/>
              </a:rPr>
              <a:t>You could ask whether or not students understand what is meant by non-routine decision making, as opposed to routine decision making, and why DSS are specifically designed to assist managers in making that type of decision.  Ask students for examples of non-routine decisions they make or have made in the past as managers or employees. </a:t>
            </a:r>
          </a:p>
          <a:p>
            <a:pPr eaLnBrk="1" hangingPunct="1"/>
            <a:endParaRPr lang="en-US" altLang="en-US" smtClean="0">
              <a:latin typeface="Times New Roman" pitchFamily="-111"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D20F8F9F-FFB5-4BF6-835D-6DCA922CE87F}" type="slidenum">
              <a:rPr lang="en-US" altLang="en-US" sz="1200">
                <a:latin typeface="Times New Roman" pitchFamily="-111" charset="0"/>
              </a:rPr>
              <a:pPr eaLnBrk="1" hangingPunct="1"/>
              <a:t>15</a:t>
            </a:fld>
            <a:endParaRPr lang="en-US" altLang="en-US" sz="1200">
              <a:latin typeface="Times New Roman" pitchFamily="-111"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11" charset="0"/>
              </a:rPr>
              <a:t>DSS can rely on either analytical models or large databases to provide valuable information. You could ask which of these two types the above figure best resembles (analytical models). You could also ask them what types of decisions does this system help its users make? Examples include what vessels to send to particular destinations to maximize profit, the optimal loading pattern for cargo, and the optimal rate at which vessels should travel to maximize efficiency while still meeting their schedules, and so forth.</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3316B080-9F62-4D25-AC8F-F40AA8900A3F}" type="slidenum">
              <a:rPr lang="en-US" altLang="en-US" sz="1200">
                <a:latin typeface="Times New Roman" pitchFamily="-111" charset="0"/>
              </a:rPr>
              <a:pPr eaLnBrk="1" hangingPunct="1"/>
              <a:t>16</a:t>
            </a:fld>
            <a:endParaRPr lang="en-US" altLang="en-US" sz="1200">
              <a:latin typeface="Times New Roman" pitchFamily="-111"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11" charset="0"/>
              </a:rPr>
              <a:t>This slide emphasizes the relationship between the class of software called “business intelligence” and the decision-support systems used by middle and senior management, DSS and ESS.  Business intelligence is a type of software used in analyzing data, and is used in both DSS and ES.  As an example, the BMW Oracle boat described in the chapter opening case was using business intelligence – the software analyzed huge amounts of data, including real-time data, to determine hidden factors and correlations that make a sailboat go faster,  and help the sailors make decisions in navigating and managing the boat.</a:t>
            </a:r>
          </a:p>
          <a:p>
            <a:pPr eaLnBrk="1" hangingPunct="1"/>
            <a:endParaRPr lang="en-US" altLang="en-US" smtClean="0">
              <a:latin typeface="Times New Roman" pitchFamily="-111"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2BB9E47D-7729-4868-9DF1-7CD8BDAC18C6}" type="slidenum">
              <a:rPr lang="en-US" altLang="en-US" sz="1200">
                <a:latin typeface="Times New Roman" pitchFamily="-111" charset="0"/>
              </a:rPr>
              <a:pPr eaLnBrk="1" hangingPunct="1"/>
              <a:t>17</a:t>
            </a:fld>
            <a:endParaRPr lang="en-US" altLang="en-US" sz="1200">
              <a:latin typeface="Times New Roman" pitchFamily="-111"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11" charset="0"/>
              </a:rPr>
              <a:t>Emphasize the connection between ESS, MIS, and DSS. ESS rely on accurate inputs from a firm’s MIS and DSS to provide useful information to executives. These systems should not exist in isolation from one another.  If they are isolated from each other, it is a kind of organizational dysfunction, probably inherited from the past. Note that the digital dashboard is a common feature of modern-day ESS. Emphasize that a critical feature of ESS is ease of use and simplicity of display. Executives using an ESS want quick access to the most critical data affecting their firm.</a:t>
            </a:r>
          </a:p>
          <a:p>
            <a:pPr eaLnBrk="1" hangingPunct="1"/>
            <a:endParaRPr lang="en-US" altLang="en-US" smtClean="0">
              <a:latin typeface="Times New Roman" pitchFamily="-111" charset="0"/>
            </a:endParaRPr>
          </a:p>
          <a:p>
            <a:pPr eaLnBrk="1" hangingPunct="1"/>
            <a:endParaRPr lang="en-US" altLang="en-US" smtClean="0">
              <a:latin typeface="Times New Roman" pitchFamily="-111"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FABD5772-3289-4162-BF06-C6DAB86EB279}" type="slidenum">
              <a:rPr lang="en-US" altLang="en-US" sz="1200">
                <a:latin typeface="Times New Roman" pitchFamily="-111" charset="0"/>
              </a:rPr>
              <a:pPr eaLnBrk="1" hangingPunct="1"/>
              <a:t>18</a:t>
            </a:fld>
            <a:endParaRPr lang="en-US" altLang="en-US" sz="1200">
              <a:latin typeface="Times New Roman" pitchFamily="-111"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11" charset="0"/>
              </a:rPr>
              <a:t>This slide is a recap of the previous slides describing these types of systems. In a constituency perspective, systems are distinguished on the basis of who uses the system– operational managers, middle management, senior management.  Systems are often designed to fit the specific needs of each of these groups in a firm.  These groups form “constituencies” that CIOs must appeal to for support.   </a:t>
            </a:r>
          </a:p>
          <a:p>
            <a:pPr eaLnBrk="1" hangingPunct="1"/>
            <a:endParaRPr lang="en-US" altLang="en-US" smtClean="0">
              <a:latin typeface="Times New Roman" pitchFamily="-111"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484CFF7E-049F-4979-8041-A38A47F13D08}" type="slidenum">
              <a:rPr lang="en-US" altLang="en-US" sz="1200">
                <a:latin typeface="Times New Roman" pitchFamily="-111" charset="0"/>
              </a:rPr>
              <a:pPr eaLnBrk="1" hangingPunct="1"/>
              <a:t>19</a:t>
            </a:fld>
            <a:endParaRPr lang="en-US" altLang="en-US" sz="1200">
              <a:latin typeface="Times New Roman" pitchFamily="-111"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11" charset="0"/>
              </a:rPr>
              <a:t>This slide once again emphasizes the relationship between different types of systems, but explain that actually achieving such a high level of integration is rare. You could ask students to offer reasons why it might be difficult to do this. Firms have been and continue to make large investments in enterprise-wide systems that promise to integrate the many data flows that exist in all large organizations.  </a:t>
            </a:r>
          </a:p>
          <a:p>
            <a:pPr eaLnBrk="1" hangingPunct="1"/>
            <a:endParaRPr lang="en-US" altLang="en-US" smtClean="0">
              <a:latin typeface="Times New Roman" pitchFamily="-111"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639CCC87-A107-4140-876F-909EA478E449}" type="slidenum">
              <a:rPr lang="en-US" altLang="en-US" sz="1200">
                <a:latin typeface="Times New Roman" pitchFamily="-111" charset="0"/>
              </a:rPr>
              <a:pPr eaLnBrk="1" hangingPunct="1"/>
              <a:t>20</a:t>
            </a:fld>
            <a:endParaRPr lang="en-US" altLang="en-US" sz="1200">
              <a:latin typeface="Times New Roman" pitchFamily="-11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3</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11" charset="0"/>
              </a:rPr>
              <a:t>Other points of discussion could be the following:  Are students familiar with Domino’s pizza and its change in quality? Has anyone used Pizza Tracker and found it useful? Is Domino’s service also better? Do students believe the technology changes have helped Domino’s delivery or pizza? What suggestions do students have for the company as it tries to expand and market its brand?</a:t>
            </a:r>
          </a:p>
          <a:p>
            <a:endParaRPr lang="en-US" altLang="en-US" smtClean="0">
              <a:latin typeface="Times New Roman" pitchFamily="-111"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D357F3FF-91B7-4DBB-8E75-33DA066A6504}" type="slidenum">
              <a:rPr lang="en-US" altLang="en-US" sz="1200">
                <a:latin typeface="Times New Roman" pitchFamily="-111" charset="0"/>
              </a:rPr>
              <a:pPr eaLnBrk="1" hangingPunct="1"/>
              <a:t>21</a:t>
            </a:fld>
            <a:endParaRPr lang="en-US" altLang="en-US" sz="1200">
              <a:latin typeface="Times New Roman" pitchFamily="-111"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11" charset="0"/>
              </a:rPr>
              <a:t>Enterprise applications are used to manage the information used in the systems discussed previously. In other words, enterprise applications are used to ensure that TPS, MIS, DSS, and ESS work together smoothly. </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86E137DA-C43B-4822-9AB1-FCD90A5C6286}" type="slidenum">
              <a:rPr lang="en-US" altLang="en-US" sz="1200">
                <a:latin typeface="Times New Roman" pitchFamily="-111" charset="0"/>
              </a:rPr>
              <a:pPr eaLnBrk="1" hangingPunct="1"/>
              <a:t>22</a:t>
            </a:fld>
            <a:endParaRPr lang="en-US" altLang="en-US" sz="1200">
              <a:latin typeface="Times New Roman" pitchFamily="-111"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11" charset="0"/>
              </a:rPr>
              <a:t>The purpose of this graphic is simply to illustrate that enterprise systems are very large and diverse databases that pull information from many parts of the firm and enable processes both across the firm, at different organizational levels, as well as with suppliers and customers. </a:t>
            </a:r>
          </a:p>
          <a:p>
            <a:pPr eaLnBrk="1" hangingPunct="1"/>
            <a:endParaRPr lang="en-US" altLang="en-US" smtClean="0">
              <a:latin typeface="Times New Roman" pitchFamily="-111" charset="0"/>
            </a:endParaRPr>
          </a:p>
          <a:p>
            <a:pPr eaLnBrk="1" hangingPunct="1"/>
            <a:r>
              <a:rPr lang="en-US" altLang="en-US" smtClean="0">
                <a:latin typeface="Times New Roman" pitchFamily="-111" charset="0"/>
              </a:rPr>
              <a:t>The triangle represents the organization, with different colors for the four main business functions. The ovals show that an enterprise application architecture incorporates systems used in sales and marketing, enabling these to communicate with each other and externally, with suppliers and customers.  It also incorporates information supplied by knowledge management systems, manufacturing and finance systems, and other enterprise systems. The purpose of incorporating  data and information from all of these sources is to enable and automate cross-functional business processes and supply accurate information to aid decision making.</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7B443267-072A-44FE-BF43-6BF2EC2FD551}" type="slidenum">
              <a:rPr lang="en-US" altLang="en-US" sz="1200">
                <a:latin typeface="Times New Roman" pitchFamily="-111" charset="0"/>
              </a:rPr>
              <a:pPr eaLnBrk="1" hangingPunct="1"/>
              <a:t>23</a:t>
            </a:fld>
            <a:endParaRPr lang="en-US" altLang="en-US" sz="1200">
              <a:latin typeface="Times New Roman" pitchFamily="-111"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11" charset="0"/>
              </a:rPr>
              <a:t>This slide emphasizes the singularity of enterprise systems (one system) that integrates information flows from a variety of sources and serves a wide variety of groups and purposes in the firm. Remind students of the difference between enterprise applications and enterprise systems: Enterprise applications are any applications that span the enterprise, and types of enterprise applications include CRM, SCM,KMS and enterprise systems.  Enterprise systems refers to the larger database environment within which these applications reside and operate.  </a:t>
            </a:r>
          </a:p>
          <a:p>
            <a:pPr eaLnBrk="1" hangingPunct="1"/>
            <a:r>
              <a:rPr lang="en-US" altLang="en-US" smtClean="0">
                <a:latin typeface="Times New Roman" pitchFamily="-111" charset="0"/>
              </a:rPr>
              <a:t>Note that enterprise systems are referred to in some first as “enterprise resource planning  systems (ERP).</a:t>
            </a:r>
          </a:p>
          <a:p>
            <a:pPr eaLnBrk="1" hangingPunct="1"/>
            <a:endParaRPr lang="en-US" altLang="en-US" smtClean="0">
              <a:latin typeface="Times New Roman" pitchFamily="-111"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F27DB949-2777-47ED-A1AC-C9E774CBDCC0}" type="slidenum">
              <a:rPr lang="en-US" altLang="en-US" sz="1200">
                <a:latin typeface="Times New Roman" pitchFamily="-111" charset="0"/>
              </a:rPr>
              <a:pPr eaLnBrk="1" hangingPunct="1"/>
              <a:t>24</a:t>
            </a:fld>
            <a:endParaRPr lang="en-US" altLang="en-US" sz="1200">
              <a:latin typeface="Times New Roman" pitchFamily="-111"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11" charset="0"/>
              </a:rPr>
              <a:t>Emphasize that SCM systems are inter-organizational systems, automating the flow of information across organizational boundaries. This distinction is important because SCM systems must be designed with the business processes of potential partners and suppliers in mind. </a:t>
            </a:r>
          </a:p>
          <a:p>
            <a:pPr eaLnBrk="1" hangingPunct="1"/>
            <a:endParaRPr lang="en-US" altLang="en-US" smtClean="0">
              <a:latin typeface="Times New Roman" pitchFamily="-111"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E22AC747-CA9F-4C69-8859-AD4E409AD2B6}" type="slidenum">
              <a:rPr lang="en-US" altLang="en-US" sz="1200">
                <a:latin typeface="Times New Roman" pitchFamily="-111" charset="0"/>
              </a:rPr>
              <a:pPr eaLnBrk="1" hangingPunct="1"/>
              <a:t>25</a:t>
            </a:fld>
            <a:endParaRPr lang="en-US" altLang="en-US" sz="1200">
              <a:latin typeface="Times New Roman" pitchFamily="-111"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11" charset="0"/>
              </a:rPr>
              <a:t>CRM systems are extremely important for both marketing and customer service. You could ask students if they’ve ever filled out a survey for a company. Then connect that to information systems, perhaps explaining that the information they entered was provided as input to a CRM system for analysis.</a:t>
            </a:r>
          </a:p>
          <a:p>
            <a:pPr eaLnBrk="1" hangingPunct="1"/>
            <a:endParaRPr lang="en-US" altLang="en-US" smtClean="0">
              <a:latin typeface="Times New Roman" pitchFamily="-111"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4F62A87A-1187-4562-BCC5-65C36A6619BB}" type="slidenum">
              <a:rPr lang="en-US" altLang="en-US" sz="1200">
                <a:latin typeface="Times New Roman" pitchFamily="-111" charset="0"/>
              </a:rPr>
              <a:pPr eaLnBrk="1" hangingPunct="1"/>
              <a:t>26</a:t>
            </a:fld>
            <a:endParaRPr lang="en-US" altLang="en-US" sz="1200">
              <a:latin typeface="Times New Roman" pitchFamily="-111"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11" charset="0"/>
              </a:rPr>
              <a:t>The idea that business firms are repositories of knowledge may be new to many students.  Ask students for examples of firm knowledge; for instance, the knowledge required to run a fast food restaurant, or the knowledge required to operate a Web site like Amazon.  </a:t>
            </a:r>
          </a:p>
          <a:p>
            <a:pPr eaLnBrk="1" hangingPunct="1"/>
            <a:r>
              <a:rPr lang="en-US" altLang="en-US" smtClean="0">
                <a:latin typeface="Times New Roman" pitchFamily="-111" charset="0"/>
              </a:rPr>
              <a:t>Explain that knowledge management systems are useful for helping a firm’s employees understand how to perform certain business processes or how to solve problems. What might the consequences be for a firm with poor knowledge management systems?</a:t>
            </a:r>
          </a:p>
          <a:p>
            <a:pPr eaLnBrk="1" hangingPunct="1"/>
            <a:endParaRPr lang="en-US" altLang="en-US" smtClean="0">
              <a:latin typeface="Times New Roman" pitchFamily="-111"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3873B8A8-0AB9-408B-8BAC-541424946336}" type="slidenum">
              <a:rPr lang="en-US" altLang="en-US" sz="1200">
                <a:latin typeface="Times New Roman" pitchFamily="-111" charset="0"/>
              </a:rPr>
              <a:pPr eaLnBrk="1" hangingPunct="1"/>
              <a:t>27</a:t>
            </a:fld>
            <a:endParaRPr lang="en-US" altLang="en-US" sz="1200">
              <a:latin typeface="Times New Roman" pitchFamily="-111"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11" charset="0"/>
              </a:rPr>
              <a:t>Enterprise applications are typically extremely expensive as well as difficult to implement. Ask students why this would be so…</a:t>
            </a:r>
          </a:p>
          <a:p>
            <a:pPr eaLnBrk="1" hangingPunct="1"/>
            <a:r>
              <a:rPr lang="en-US" altLang="en-US" smtClean="0">
                <a:latin typeface="Times New Roman" pitchFamily="-111" charset="0"/>
              </a:rPr>
              <a:t>Intranets and extranets use Internet technology to communicate internally to employees, allow employees to communicate with each other and share documents, and to help communication with vendors. They are essentially password protected Web sites. The simplest intranets and extranets may use static web pages to relay information, while more sophisticated versions may be database-driven and enable key business processes. Ask students if they have used an intranet or extranet before and what services or information it provided. Does their school have an intranet/extranet?  Generally universities have a Web site with different levels of access for the general public, registered students, faculty and administrators.  The public-facing part of the Web site can be thought of as the “extranet,” while the part of the Web site serving students and faculty can be thought of as the “intranet.”  These terms (intranet and extranet) are fading from use, but students will occasionally find firms still using these terms. </a:t>
            </a:r>
          </a:p>
          <a:p>
            <a:pPr eaLnBrk="1" hangingPunct="1"/>
            <a:endParaRPr lang="en-US" altLang="en-US" smtClean="0">
              <a:latin typeface="Times New Roman" pitchFamily="-111"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49E23553-5941-43A8-8F38-2857F4F58315}" type="slidenum">
              <a:rPr lang="en-US" altLang="en-US" sz="1200">
                <a:latin typeface="Times New Roman" pitchFamily="-111" charset="0"/>
              </a:rPr>
              <a:pPr eaLnBrk="1" hangingPunct="1"/>
              <a:t>28</a:t>
            </a:fld>
            <a:endParaRPr lang="en-US" altLang="en-US" sz="1200">
              <a:latin typeface="Times New Roman" pitchFamily="-111"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11" charset="0"/>
              </a:rPr>
              <a:t>The use of Internet technology has transformed and continues to transform businesses and business activity. This slide aims to distinguish different terminology used in the book.  E-business refers to the use of the Internet and networking to enable all parts of the business, while e-commerce refers to just that part of business that involves selling goods and services over the Internet. </a:t>
            </a:r>
          </a:p>
          <a:p>
            <a:pPr eaLnBrk="1" hangingPunct="1"/>
            <a:r>
              <a:rPr lang="en-US" altLang="en-US" smtClean="0">
                <a:latin typeface="Times New Roman" pitchFamily="-111" charset="0"/>
              </a:rPr>
              <a:t>Internet technology has also brought similar changes in the public sector – the use of Internet and networking technologies in government is referred to as e-government. Ask students what changes in businesses or government due to new Internet technologies they have noticed.</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2DA30673-0FB2-43F0-9103-6CA297B7E5A8}" type="slidenum">
              <a:rPr lang="en-US" altLang="en-US" sz="1200">
                <a:latin typeface="Times New Roman" pitchFamily="-111" charset="0"/>
              </a:rPr>
              <a:pPr eaLnBrk="1" hangingPunct="1"/>
              <a:t>29</a:t>
            </a:fld>
            <a:endParaRPr lang="en-US" altLang="en-US" sz="1200">
              <a:latin typeface="Times New Roman" pitchFamily="-111"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30</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11" charset="0"/>
              </a:rPr>
              <a:t>Ask students how information systems could help win a boat race. What types of decisions are there to be made in a boat race that could be helped by technology? After reviewing the America’s Cup case, emphasize the manner in which information systems can analyze millions of inputs to help in making management decisions on a sailboat.  Could a business use these or similar capabilities? In the BMWOracle case, the volume of information, the speed of processing, and the speed of decision making were all increased.  </a:t>
            </a: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BB6E1D44-87DB-408E-AF50-7BD7AD7E736E}" type="slidenum">
              <a:rPr lang="en-US" altLang="en-US" sz="1200">
                <a:latin typeface="Times New Roman" pitchFamily="-111" charset="0"/>
              </a:rPr>
              <a:pPr eaLnBrk="1" hangingPunct="1"/>
              <a:t>4</a:t>
            </a:fld>
            <a:endParaRPr lang="en-US" altLang="en-US" sz="1200">
              <a:latin typeface="Times New Roman" pitchFamily="-111"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11" charset="0"/>
              </a:rPr>
              <a:t>A number of factors are leading to a growing emphasis on collaboration in the firm.  Work is changing, requiring more cooperation and coordination. Professions play a larger role in firms than before, and this often requires more consultation among experts than before. Organizations are flatter, with many more decisions made far down in the hierarchy. Organizations are more far flung around the globe, in multiple locations.  There’s an emphasis on finding and sharing ideas which requires collaboration.  Finally, what it means to be a “good” employee these days is in part an ability to work with others, and collaborate effectively.  The culture of work has changed. </a:t>
            </a:r>
          </a:p>
          <a:p>
            <a:pPr eaLnBrk="1" hangingPunct="1"/>
            <a:endParaRPr lang="en-US" altLang="en-US" smtClean="0">
              <a:latin typeface="Times New Roman" pitchFamily="-111"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F863D3E3-2370-4752-AF1A-5348A14072DD}" type="slidenum">
              <a:rPr lang="en-US" altLang="en-US" sz="1200">
                <a:latin typeface="Times New Roman" pitchFamily="-111" charset="0"/>
              </a:rPr>
              <a:pPr eaLnBrk="1" hangingPunct="1"/>
              <a:t>31</a:t>
            </a:fld>
            <a:endParaRPr lang="en-US" altLang="en-US" sz="1200">
              <a:latin typeface="Times New Roman" pitchFamily="-111"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11" charset="0"/>
              </a:rPr>
              <a:t>Research regarding the business benefits of collaboration is anecdotal, however, business and academic communities generally regard collaboration as an essential driving factor in business success: Firms that collaborate more make more money.</a:t>
            </a:r>
          </a:p>
          <a:p>
            <a:pPr eaLnBrk="1" hangingPunct="1"/>
            <a:r>
              <a:rPr lang="en-US" altLang="en-US" smtClean="0">
                <a:latin typeface="Times New Roman" pitchFamily="-111" charset="0"/>
              </a:rPr>
              <a:t>Ask students to give examples of how collaboration can improve productivity, product quality, and customer service. Has anyone had a fruitful collaborative experience in which an aspect of a company they worked at or an organization they were in?</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617DB8EA-2078-4BD8-9682-589CB53D981B}" type="slidenum">
              <a:rPr lang="en-US" altLang="en-US" sz="1200">
                <a:latin typeface="Times New Roman" pitchFamily="-111" charset="0"/>
              </a:rPr>
              <a:pPr eaLnBrk="1" hangingPunct="1"/>
              <a:t>32</a:t>
            </a:fld>
            <a:endParaRPr lang="en-US" altLang="en-US" sz="1200">
              <a:latin typeface="Times New Roman" pitchFamily="-111"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11" charset="0"/>
              </a:rPr>
              <a:t>This slide graphically describes how collaboration is believed to impact business performance. Two primary ingredients are needed: Collaboration capability  (including how much collaboration is possible) and collaboration technology or means. The quality of these two factors directly affects firm performance – the higher quality of collaboration means better firm performance. Ask students how collaboration can be high or low quality? An example of low-quality collaboration could be a team put together to solve a business problem but is unable to effectively work together because of internal politics. Have students any experience of poor collaboration?</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D05C0B7F-9811-4AA6-B2A2-9EE106C4F838}" type="slidenum">
              <a:rPr lang="en-US" altLang="en-US" sz="1200">
                <a:latin typeface="Times New Roman" pitchFamily="-111" charset="0"/>
              </a:rPr>
              <a:pPr eaLnBrk="1" hangingPunct="1"/>
              <a:t>33</a:t>
            </a:fld>
            <a:endParaRPr lang="en-US" altLang="en-US" sz="1200">
              <a:latin typeface="Times New Roman" pitchFamily="-111"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11" charset="0"/>
              </a:rPr>
              <a:t>Collaboration is not something that spontaneously arises – it must be enabled and nurtured.  Collaborative culture is an essential factor – simply having collaborative technology will not result in collaboration if it isn’t seen as part of the business and rewarded.  Have any students worked at “command and control” organizations? If so, were they able to see aspects of the business that could be improved but were unable to  make contributions because of the firm’s culture? Are there any businesses or business functions that benefit by less collaboration? Are there any disadvantages to collaboration?</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37DE6642-2599-4A6F-B400-6F1B007E00BF}" type="slidenum">
              <a:rPr lang="en-US" altLang="en-US" sz="1200">
                <a:latin typeface="Times New Roman" pitchFamily="-111" charset="0"/>
              </a:rPr>
              <a:pPr eaLnBrk="1" hangingPunct="1"/>
              <a:t>34</a:t>
            </a:fld>
            <a:endParaRPr lang="en-US" altLang="en-US" sz="1200">
              <a:latin typeface="Times New Roman" pitchFamily="-111"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11" charset="0"/>
              </a:rPr>
              <a:t>Information systems enable collaboration. There are thousands of tools available ranging from free to very expensive. Ask students which of these tools they have used for work or schoolwork – and which of these they have found the most useful. </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A9346EA7-3FEF-4898-A33C-5F103ECB7FCE}" type="slidenum">
              <a:rPr lang="en-US" altLang="en-US" sz="1200">
                <a:latin typeface="Times New Roman" pitchFamily="-111" charset="0"/>
              </a:rPr>
              <a:pPr eaLnBrk="1" hangingPunct="1"/>
              <a:t>35</a:t>
            </a:fld>
            <a:endParaRPr lang="en-US" altLang="en-US" sz="1200">
              <a:latin typeface="Times New Roman" pitchFamily="-111"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11" charset="0"/>
              </a:rPr>
              <a:t>The text goes into more depth on each of these tools.  Give an example for each type of tool . A business use of social networking is Facebook accounts for businesses; using wiki’ as extended, more complete FAQs, and virtual worlds to conduct online meetings for employees around the world. Distinguish these individual tools from Internet-based collaboration environments, which are suites of collected collaboration tools, enabling communication and data-sharing between tools.</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3068BB27-B55C-46D7-8885-D64625C15B12}" type="slidenum">
              <a:rPr lang="en-US" altLang="en-US" sz="1200">
                <a:latin typeface="Times New Roman" pitchFamily="-111" charset="0"/>
              </a:rPr>
              <a:pPr eaLnBrk="1" hangingPunct="1"/>
              <a:t>36</a:t>
            </a:fld>
            <a:endParaRPr lang="en-US" altLang="en-US" sz="1200">
              <a:latin typeface="Times New Roman" pitchFamily="-111"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11" charset="0"/>
              </a:rPr>
              <a:t>You could ask students if they’ve ever used any form of videoconferencing or video chat and whether or not they thought it was useful or effective.  Many students will have used Skype video.  You could also ask students to describe the impact of videoconferencing on areas other than the businesses using it, such as the airline industry (negative impact due to the potential reduction in airline travel) or the environment (positive impact).  Ask students if they have used Web-based conferencing on their PC to connect with family members or friends.  Do they think video conferencing on cell phones would be useful to business?  Has business travel declined because of video conferencing?  </a:t>
            </a: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DFCE41B6-E117-42E0-AF69-182735BAA60B}" type="slidenum">
              <a:rPr lang="en-US" altLang="en-US" sz="1200">
                <a:latin typeface="Times New Roman" pitchFamily="-111" charset="0"/>
              </a:rPr>
              <a:pPr eaLnBrk="1" hangingPunct="1"/>
              <a:t>37</a:t>
            </a:fld>
            <a:endParaRPr lang="en-US" altLang="en-US" sz="1200">
              <a:latin typeface="Times New Roman" pitchFamily="-111"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11" charset="0"/>
              </a:rPr>
              <a:t>When evaluating collaboration tools for your businesses, the first step is to identify the kind of problem you have. The key problems are time and location.  Generally, no one has enough time and often key people are not in the right place.  Some teams may need to work together in real-time, while others may simply need shared documentation. In analyzing collaboration tools by the space/time dimensions you can determine what types of tools will solve your problem.  The six steps in evaluating software is applicable not only for collaboration tools but any software solution for your company. First determine the challenge or problem, look for solutions for this particular problem and so forth.</a:t>
            </a:r>
          </a:p>
          <a:p>
            <a:pPr eaLnBrk="1" hangingPunct="1"/>
            <a:endParaRPr lang="en-US" altLang="en-US" smtClean="0">
              <a:latin typeface="Times New Roman" pitchFamily="-111"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0FE0E5F5-D9AD-42AC-BFC1-6E3F05A341EB}" type="slidenum">
              <a:rPr lang="en-US" altLang="en-US" sz="1200">
                <a:latin typeface="Times New Roman" pitchFamily="-111" charset="0"/>
              </a:rPr>
              <a:pPr eaLnBrk="1" hangingPunct="1"/>
              <a:t>38</a:t>
            </a:fld>
            <a:endParaRPr lang="en-US" altLang="en-US" sz="1200">
              <a:latin typeface="Times New Roman" pitchFamily="-111"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11" charset="0"/>
              </a:rPr>
              <a:t>You can use this matrix to identify solutions to the time/location issues that face a firm, and to choose specific collaboration technologies. </a:t>
            </a: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A0142A49-5B27-4C2C-A91E-4378E53AA33B}" type="slidenum">
              <a:rPr lang="en-US" altLang="en-US" sz="1200">
                <a:latin typeface="Times New Roman" pitchFamily="-111" charset="0"/>
              </a:rPr>
              <a:pPr eaLnBrk="1" hangingPunct="1"/>
              <a:t>39</a:t>
            </a:fld>
            <a:endParaRPr lang="en-US" altLang="en-US" sz="1200">
              <a:latin typeface="Times New Roman" pitchFamily="-111"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40</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11" charset="0"/>
              </a:rPr>
              <a:t>Business processes are at the heart of every business.  Ask students if they can give any examples of business processes that they come in contact with everyday.  This could include anything from ordering a hamburger at McDonalds,  to applying for a driver’s license at the DMV. Emphasize that studying a firm’s business processes is an excellent way to learn a great deal about how that business actually works.  How could a business process be a liability?  Think of some dysfunctional business processes or ask the students to come up with some really poor business processes.</a:t>
            </a:r>
          </a:p>
          <a:p>
            <a:endParaRPr lang="en-US" altLang="en-US" smtClean="0">
              <a:latin typeface="Times New Roman" pitchFamily="-111"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5B41DD02-BE35-41F5-A444-4A063C984217}" type="slidenum">
              <a:rPr lang="en-US" altLang="en-US" sz="1200">
                <a:latin typeface="Times New Roman" pitchFamily="-111" charset="0"/>
              </a:rPr>
              <a:pPr eaLnBrk="1" hangingPunct="1"/>
              <a:t>5</a:t>
            </a:fld>
            <a:endParaRPr lang="en-US" altLang="en-US" sz="1200">
              <a:latin typeface="Times New Roman" pitchFamily="-111"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11" charset="0"/>
              </a:rPr>
              <a:t>Defined simply, the information systems department of a firm is responsible for coordinating all of the systems previously mentioned in this chapter. How the department is organized depends on the nature and size of the business. Small companies may not have a formal department, while large companies may have several departments for different business functions, or they have an IT Department in each corporate division. Ask students what types of information systems departments they have had experience with. </a:t>
            </a: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8DB611DF-73A0-450B-A658-71CB6A24AAD3}" type="slidenum">
              <a:rPr lang="en-US" altLang="en-US" sz="1200">
                <a:latin typeface="Times New Roman" pitchFamily="-111" charset="0"/>
              </a:rPr>
              <a:pPr eaLnBrk="1" hangingPunct="1"/>
              <a:t>41</a:t>
            </a:fld>
            <a:endParaRPr lang="en-US" altLang="en-US" sz="1200">
              <a:latin typeface="Times New Roman" pitchFamily="-111"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11" charset="0"/>
              </a:rPr>
              <a:t>As the development of business information systems matures, end users have been increasingly recognized as pivotal to developing a successful system. In addition, the information systems department has also been recognized as a powerful resource for developing new products, services and efficiencies. As such, IT governance is a central business concern –  being able to use IT efficiently and effectively has become more and more essential to a business’ success.</a:t>
            </a:r>
          </a:p>
          <a:p>
            <a:pPr eaLnBrk="1" hangingPunct="1"/>
            <a:endParaRPr lang="en-US" altLang="en-US" smtClean="0">
              <a:latin typeface="Times New Roman" pitchFamily="-111" charset="0"/>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40E7FE37-78B4-4BBC-A9E9-F6CFB5089D16}" type="slidenum">
              <a:rPr lang="en-US" altLang="en-US" sz="1200">
                <a:latin typeface="Times New Roman" pitchFamily="-111" charset="0"/>
              </a:rPr>
              <a:pPr eaLnBrk="1" hangingPunct="1"/>
              <a:t>42</a:t>
            </a:fld>
            <a:endParaRPr lang="en-US" altLang="en-US" sz="1200">
              <a:latin typeface="Times New Roman" pitchFamily="-111"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43</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11" charset="0"/>
              </a:rPr>
              <a:t>Other examples include checking the product for quality (manufacturing and production), selling the product (sales and marketing), paying creditors (finance and accounting), and evaluating job performance (human resources). You could ask students to contribute other examples of business processes and describe which of the four types they are.</a:t>
            </a:r>
          </a:p>
          <a:p>
            <a:endParaRPr lang="en-US" altLang="en-US" smtClean="0">
              <a:latin typeface="Times New Roman" pitchFamily="-111"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AC7FDD70-0FDA-42D2-AA75-FEFAC31B2ABC}" type="slidenum">
              <a:rPr lang="en-US" altLang="en-US" sz="1200">
                <a:latin typeface="Times New Roman" pitchFamily="-111" charset="0"/>
              </a:rPr>
              <a:pPr eaLnBrk="1" hangingPunct="1"/>
              <a:t>6</a:t>
            </a:fld>
            <a:endParaRPr lang="en-US" altLang="en-US" sz="1200">
              <a:latin typeface="Times New Roman" pitchFamily="-111"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11" charset="0"/>
              </a:rPr>
              <a:t>Emphasize that each rectangle represents one part of the larger business process of order fulfillment. Notice that this business process spans several different functional areas of the business from sales (orders), to accounting, and to manufacturing.  Important business processes typically span several different functional areas or divisions in a business.  </a:t>
            </a:r>
          </a:p>
          <a:p>
            <a:endParaRPr lang="en-US" altLang="en-US" smtClean="0">
              <a:latin typeface="Times New Roman" pitchFamily="-111"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3D8C8939-EF7D-4F03-825A-6626040D29E9}" type="slidenum">
              <a:rPr lang="en-US" altLang="en-US" sz="1200">
                <a:latin typeface="Times New Roman" pitchFamily="-111" charset="0"/>
              </a:rPr>
              <a:pPr eaLnBrk="1" hangingPunct="1"/>
              <a:t>7</a:t>
            </a:fld>
            <a:endParaRPr lang="en-US" altLang="en-US" sz="1200">
              <a:latin typeface="Times New Roman" pitchFamily="-111"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11" charset="0"/>
              </a:rPr>
              <a:t>Examples of entirely new business processes made possible by information technology are downloading a song from iTunes or buying a book or e-book from Amazon.  You might also mention the Amazon book reader Kindle which is continuously connected to the Internet and allows customers to download books and pay for them using Amazon’s one click purchase method.  Ask students if they can name any other business processes that have been transformed in the last few years.  </a:t>
            </a:r>
          </a:p>
          <a:p>
            <a:pPr eaLnBrk="1" hangingPunct="1"/>
            <a:endParaRPr lang="en-US" altLang="en-US" smtClean="0">
              <a:latin typeface="Times New Roman" pitchFamily="-111" charset="0"/>
            </a:endParaRPr>
          </a:p>
          <a:p>
            <a:pPr eaLnBrk="1" hangingPunct="1"/>
            <a:endParaRPr lang="en-US" altLang="en-US" smtClean="0">
              <a:latin typeface="Times New Roman" pitchFamily="-111"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79C25936-5C77-4B0B-B7B6-BF5D80BA76EE}" type="slidenum">
              <a:rPr lang="en-US" altLang="en-US" sz="1200">
                <a:latin typeface="Times New Roman" pitchFamily="-111" charset="0"/>
              </a:rPr>
              <a:pPr eaLnBrk="1" hangingPunct="1"/>
              <a:t>8</a:t>
            </a:fld>
            <a:endParaRPr lang="en-US" altLang="en-US" sz="1200">
              <a:latin typeface="Times New Roman" pitchFamily="-111"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9</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11" charset="0"/>
              </a:rPr>
              <a:t>The purpose of these systems is to answer routine questions about the flow of transactions through the organization. These systems are a necessity for any business.</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F30E50DA-2A9F-4A55-A4E6-05E6BC139A7C}" type="slidenum">
              <a:rPr lang="en-US" altLang="en-US" sz="1200">
                <a:latin typeface="Times New Roman" pitchFamily="-111" charset="0"/>
              </a:rPr>
              <a:pPr eaLnBrk="1" hangingPunct="1"/>
              <a:t>10</a:t>
            </a:fld>
            <a:endParaRPr lang="en-US" altLang="en-US" sz="1200">
              <a:latin typeface="Times New Roman" pitchFamily="-11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Prentice Hall 2011</a:t>
            </a:r>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052001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Prentice Hall 2011</a:t>
            </a:r>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344348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Prentice Hall 2011</a:t>
            </a:r>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183908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tandard page">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523875"/>
          </a:xfrm>
          <a:prstGeom prst="rect">
            <a:avLst/>
          </a:prstGeom>
          <a:noFill/>
          <a:ln w="12700">
            <a:noFill/>
            <a:miter lim="800000"/>
            <a:headEnd/>
            <a:tailEnd/>
          </a:ln>
          <a:effectLst/>
        </p:spPr>
        <p:txBody>
          <a:bodyPr lIns="90488" tIns="44450" rIns="90488" bIns="44450" anchor="ct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r>
              <a:rPr lang="en-US" altLang="en-US" b="1">
                <a:solidFill>
                  <a:srgbClr val="9F0F10"/>
                </a:solidFill>
                <a:effectLst>
                  <a:outerShdw blurRad="38100" dist="38100" dir="2700000" algn="tl">
                    <a:srgbClr val="C0C0C0"/>
                  </a:outerShdw>
                </a:effectLst>
                <a:latin typeface="Cambria" pitchFamily="-111" charset="0"/>
              </a:rPr>
              <a:t>Management Information Systems</a:t>
            </a:r>
            <a:endParaRPr lang="en-US" altLang="en-US" sz="1800" b="1">
              <a:solidFill>
                <a:srgbClr val="9F0F10"/>
              </a:solidFill>
              <a:effectLst>
                <a:outerShdw blurRad="38100" dist="38100" dir="2700000" algn="tl">
                  <a:srgbClr val="C0C0C0"/>
                </a:outerShdw>
              </a:effectLst>
              <a:latin typeface="Cambria" pitchFamily="-111" charset="0"/>
            </a:endParaRPr>
          </a:p>
        </p:txBody>
      </p:sp>
      <p:sp>
        <p:nvSpPr>
          <p:cNvPr id="6" name="Rectangle 5"/>
          <p:cNvSpPr>
            <a:spLocks noChangeArrowheads="1"/>
          </p:cNvSpPr>
          <p:nvPr userDrawn="1"/>
        </p:nvSpPr>
        <p:spPr bwMode="auto">
          <a:xfrm>
            <a:off x="0" y="0"/>
            <a:ext cx="9144000" cy="523875"/>
          </a:xfrm>
          <a:prstGeom prst="rect">
            <a:avLst/>
          </a:prstGeom>
          <a:noFill/>
          <a:ln w="12700">
            <a:noFill/>
            <a:miter lim="800000"/>
            <a:headEnd/>
            <a:tailEnd/>
          </a:ln>
          <a:effectLst/>
        </p:spPr>
        <p:txBody>
          <a:bodyPr lIns="90488" tIns="44450" rIns="90488" bIns="44450" anchor="ct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r>
              <a:rPr lang="en-US" altLang="en-US" b="1">
                <a:solidFill>
                  <a:srgbClr val="9F0F10"/>
                </a:solidFill>
                <a:effectLst>
                  <a:outerShdw blurRad="38100" dist="38100" dir="2700000" algn="tl">
                    <a:srgbClr val="C0C0C0"/>
                  </a:outerShdw>
                </a:effectLst>
                <a:latin typeface="Cambria" pitchFamily="-111" charset="0"/>
              </a:rPr>
              <a:t>Management Information Systems</a:t>
            </a:r>
            <a:endParaRPr lang="en-US" altLang="en-US" sz="1800" b="1">
              <a:solidFill>
                <a:srgbClr val="9F0F10"/>
              </a:solidFill>
              <a:effectLst>
                <a:outerShdw blurRad="38100" dist="38100" dir="2700000" algn="tl">
                  <a:srgbClr val="C0C0C0"/>
                </a:outerShdw>
              </a:effectLst>
              <a:latin typeface="Cambria" pitchFamily="-111" charset="0"/>
            </a:endParaRPr>
          </a:p>
        </p:txBody>
      </p:sp>
      <p:sp>
        <p:nvSpPr>
          <p:cNvPr id="2" name="Title 1"/>
          <p:cNvSpPr>
            <a:spLocks noGrp="1"/>
          </p:cNvSpPr>
          <p:nvPr>
            <p:ph type="title"/>
          </p:nvPr>
        </p:nvSpPr>
        <p:spPr>
          <a:xfrm>
            <a:off x="0" y="457200"/>
            <a:ext cx="9144000" cy="304800"/>
          </a:xfrm>
        </p:spPr>
        <p:txBody>
          <a:bodyPr/>
          <a:lstStyle>
            <a:lvl1pPr>
              <a:defRPr sz="1800" b="1">
                <a:solidFill>
                  <a:schemeClr val="accent5">
                    <a:lumMod val="75000"/>
                  </a:schemeClr>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28800"/>
            <a:ext cx="8229600" cy="4495800"/>
          </a:xfrm>
        </p:spPr>
        <p:txBody>
          <a:bodyPr/>
          <a:lstStyle>
            <a:lvl1pPr>
              <a:lnSpc>
                <a:spcPct val="90000"/>
              </a:lnSpc>
              <a:spcBef>
                <a:spcPts val="800"/>
              </a:spcBef>
              <a:spcAft>
                <a:spcPts val="800"/>
              </a:spcAft>
              <a:defRPr sz="2800" b="1">
                <a:solidFill>
                  <a:schemeClr val="tx1">
                    <a:lumMod val="95000"/>
                    <a:lumOff val="5000"/>
                  </a:schemeClr>
                </a:solidFill>
                <a:latin typeface="Calibri" pitchFamily="34" charset="0"/>
              </a:defRPr>
            </a:lvl1pPr>
            <a:lvl2pPr>
              <a:lnSpc>
                <a:spcPct val="90000"/>
              </a:lnSpc>
              <a:spcBef>
                <a:spcPts val="400"/>
              </a:spcBef>
              <a:spcAft>
                <a:spcPts val="600"/>
              </a:spcAft>
              <a:defRPr sz="2600" b="1">
                <a:latin typeface="Calibri" pitchFamily="34" charset="0"/>
              </a:defRPr>
            </a:lvl2pPr>
            <a:lvl3pPr>
              <a:lnSpc>
                <a:spcPct val="90000"/>
              </a:lnSpc>
              <a:spcBef>
                <a:spcPts val="200"/>
              </a:spcBef>
              <a:spcAft>
                <a:spcPts val="400"/>
              </a:spcAft>
              <a:defRPr sz="2400">
                <a:latin typeface="Calibri" pitchFamily="34" charset="0"/>
              </a:defRPr>
            </a:lvl3pPr>
            <a:lvl4pPr>
              <a:spcBef>
                <a:spcPts val="200"/>
              </a:spcBef>
              <a:spcAft>
                <a:spcPts val="400"/>
              </a:spcAft>
              <a:defRPr sz="2000">
                <a:latin typeface="Calibri" pitchFamily="34" charset="0"/>
              </a:defRPr>
            </a:lvl4pPr>
            <a:lvl5pPr>
              <a:spcBef>
                <a:spcPts val="200"/>
              </a:spcBef>
              <a:spcAft>
                <a:spcPts val="400"/>
              </a:spcAft>
              <a:defRPr sz="20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2"/>
          </p:nvPr>
        </p:nvSpPr>
        <p:spPr>
          <a:xfrm>
            <a:off x="457200" y="1066800"/>
            <a:ext cx="8229595" cy="381000"/>
          </a:xfrm>
        </p:spPr>
        <p:txBody>
          <a:bodyPr/>
          <a:lstStyle>
            <a:lvl1pPr algn="ctr">
              <a:buNone/>
              <a:defRPr sz="2000" b="1">
                <a:solidFill>
                  <a:srgbClr val="9F0F10"/>
                </a:solidFill>
                <a:effectLst/>
                <a:latin typeface="Cambria" pitchFamily="18"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smtClean="0"/>
              <a:t>Click to edit Master text styles</a:t>
            </a:r>
          </a:p>
        </p:txBody>
      </p:sp>
      <p:sp>
        <p:nvSpPr>
          <p:cNvPr id="7" name="Footer Placeholder 4"/>
          <p:cNvSpPr>
            <a:spLocks noGrp="1"/>
          </p:cNvSpPr>
          <p:nvPr>
            <p:ph type="ftr" sz="quarter" idx="13"/>
          </p:nvPr>
        </p:nvSpPr>
        <p:spPr>
          <a:xfrm>
            <a:off x="5791200" y="6569075"/>
            <a:ext cx="2895600" cy="288925"/>
          </a:xfrm>
          <a:prstGeom prst="rect">
            <a:avLst/>
          </a:prstGeom>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r>
              <a:rPr lang="en-US" altLang="en-US"/>
              <a:t>©  Prentice Hall 2011</a:t>
            </a:r>
          </a:p>
        </p:txBody>
      </p:sp>
      <p:sp>
        <p:nvSpPr>
          <p:cNvPr id="8" name="Slide Number Placeholder 5"/>
          <p:cNvSpPr>
            <a:spLocks noGrp="1"/>
          </p:cNvSpPr>
          <p:nvPr>
            <p:ph type="sldNum" sz="quarter" idx="14"/>
          </p:nvPr>
        </p:nvSpPr>
        <p:spPr>
          <a:xfrm>
            <a:off x="457200" y="6569075"/>
            <a:ext cx="2133600" cy="288925"/>
          </a:xfrm>
          <a:prstGeom prst="rect">
            <a:avLst/>
          </a:prstGeom>
        </p:spPr>
        <p:txBody>
          <a:bodyPr vert="horz" wrap="square" lIns="91440" tIns="45720" rIns="91440" bIns="45720" numCol="1" anchor="t" anchorCtr="0" compatLnSpc="1">
            <a:prstTxWarp prst="textNoShape">
              <a:avLst/>
            </a:prstTxWarp>
          </a:bodyPr>
          <a:lstStyle>
            <a:lvl1pPr>
              <a:defRPr sz="1400" b="1">
                <a:solidFill>
                  <a:schemeClr val="bg1"/>
                </a:solidFill>
              </a:defRPr>
            </a:lvl1pPr>
          </a:lstStyle>
          <a:p>
            <a:fld id="{084AD030-A58A-4D88-AD00-DA76CC752636}" type="slidenum">
              <a:rPr lang="en-US" altLang="en-US"/>
              <a:pPr/>
              <a:t>‹#›</a:t>
            </a:fld>
            <a:endParaRPr lang="en-US" altLang="en-US"/>
          </a:p>
        </p:txBody>
      </p:sp>
    </p:spTree>
    <p:extLst>
      <p:ext uri="{BB962C8B-B14F-4D97-AF65-F5344CB8AC3E}">
        <p14:creationId xmlns:p14="http://schemas.microsoft.com/office/powerpoint/2010/main" val="1015534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tandard page - wider">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523875"/>
          </a:xfrm>
          <a:prstGeom prst="rect">
            <a:avLst/>
          </a:prstGeom>
          <a:noFill/>
          <a:ln w="12700">
            <a:noFill/>
            <a:miter lim="800000"/>
            <a:headEnd/>
            <a:tailEnd/>
          </a:ln>
          <a:effectLst/>
        </p:spPr>
        <p:txBody>
          <a:bodyPr lIns="90488" tIns="44450" rIns="90488" bIns="44450" anchor="ct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r>
              <a:rPr lang="en-US" altLang="en-US" b="1">
                <a:solidFill>
                  <a:srgbClr val="9F0F10"/>
                </a:solidFill>
                <a:effectLst>
                  <a:outerShdw blurRad="38100" dist="38100" dir="2700000" algn="tl">
                    <a:srgbClr val="C0C0C0"/>
                  </a:outerShdw>
                </a:effectLst>
                <a:latin typeface="Cambria" pitchFamily="-111" charset="0"/>
              </a:rPr>
              <a:t>Management Information Systems</a:t>
            </a:r>
            <a:endParaRPr lang="en-US" altLang="en-US" sz="1800" b="1">
              <a:solidFill>
                <a:srgbClr val="9F0F10"/>
              </a:solidFill>
              <a:effectLst>
                <a:outerShdw blurRad="38100" dist="38100" dir="2700000" algn="tl">
                  <a:srgbClr val="C0C0C0"/>
                </a:outerShdw>
              </a:effectLst>
              <a:latin typeface="Cambria" pitchFamily="-111" charset="0"/>
            </a:endParaRPr>
          </a:p>
        </p:txBody>
      </p:sp>
      <p:sp>
        <p:nvSpPr>
          <p:cNvPr id="6" name="Rectangle 5"/>
          <p:cNvSpPr>
            <a:spLocks noChangeArrowheads="1"/>
          </p:cNvSpPr>
          <p:nvPr userDrawn="1"/>
        </p:nvSpPr>
        <p:spPr bwMode="auto">
          <a:xfrm>
            <a:off x="0" y="0"/>
            <a:ext cx="9144000" cy="523875"/>
          </a:xfrm>
          <a:prstGeom prst="rect">
            <a:avLst/>
          </a:prstGeom>
          <a:noFill/>
          <a:ln w="12700">
            <a:noFill/>
            <a:miter lim="800000"/>
            <a:headEnd/>
            <a:tailEnd/>
          </a:ln>
          <a:effectLst/>
        </p:spPr>
        <p:txBody>
          <a:bodyPr lIns="90488" tIns="44450" rIns="90488" bIns="44450" anchor="ct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r>
              <a:rPr lang="en-US" altLang="en-US" b="1">
                <a:solidFill>
                  <a:srgbClr val="9F0F10"/>
                </a:solidFill>
                <a:effectLst>
                  <a:outerShdw blurRad="38100" dist="38100" dir="2700000" algn="tl">
                    <a:srgbClr val="C0C0C0"/>
                  </a:outerShdw>
                </a:effectLst>
                <a:latin typeface="Cambria" pitchFamily="-111" charset="0"/>
              </a:rPr>
              <a:t>Management Information Systems</a:t>
            </a:r>
            <a:endParaRPr lang="en-US" altLang="en-US" sz="1800" b="1">
              <a:solidFill>
                <a:srgbClr val="9F0F10"/>
              </a:solidFill>
              <a:effectLst>
                <a:outerShdw blurRad="38100" dist="38100" dir="2700000" algn="tl">
                  <a:srgbClr val="C0C0C0"/>
                </a:outerShdw>
              </a:effectLst>
              <a:latin typeface="Cambria" pitchFamily="-111" charset="0"/>
            </a:endParaRPr>
          </a:p>
        </p:txBody>
      </p:sp>
      <p:sp>
        <p:nvSpPr>
          <p:cNvPr id="2" name="Title 1"/>
          <p:cNvSpPr>
            <a:spLocks noGrp="1"/>
          </p:cNvSpPr>
          <p:nvPr>
            <p:ph type="title"/>
          </p:nvPr>
        </p:nvSpPr>
        <p:spPr>
          <a:xfrm>
            <a:off x="0" y="457200"/>
            <a:ext cx="9144000" cy="304800"/>
          </a:xfrm>
        </p:spPr>
        <p:txBody>
          <a:bodyPr/>
          <a:lstStyle>
            <a:lvl1pPr>
              <a:defRPr sz="1800" b="1">
                <a:solidFill>
                  <a:schemeClr val="accent5">
                    <a:lumMod val="75000"/>
                  </a:schemeClr>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0" y="1828800"/>
            <a:ext cx="9144000" cy="4724400"/>
          </a:xfrm>
        </p:spPr>
        <p:txBody>
          <a:bodyPr/>
          <a:lstStyle>
            <a:lvl1pPr>
              <a:spcBef>
                <a:spcPts val="0"/>
              </a:spcBef>
              <a:spcAft>
                <a:spcPts val="600"/>
              </a:spcAft>
              <a:defRPr sz="2800" b="1">
                <a:latin typeface="Calibri" pitchFamily="34" charset="0"/>
              </a:defRPr>
            </a:lvl1pPr>
            <a:lvl2pPr>
              <a:spcBef>
                <a:spcPts val="0"/>
              </a:spcBef>
              <a:spcAft>
                <a:spcPts val="600"/>
              </a:spcAft>
              <a:defRPr sz="2400">
                <a:latin typeface="Calibri" pitchFamily="34" charset="0"/>
              </a:defRPr>
            </a:lvl2pPr>
            <a:lvl3pPr>
              <a:spcBef>
                <a:spcPts val="0"/>
              </a:spcBef>
              <a:spcAft>
                <a:spcPts val="600"/>
              </a:spcAft>
              <a:defRPr sz="2000">
                <a:latin typeface="Calibri" pitchFamily="34" charset="0"/>
              </a:defRPr>
            </a:lvl3pPr>
            <a:lvl4pPr>
              <a:spcBef>
                <a:spcPts val="0"/>
              </a:spcBef>
              <a:spcAft>
                <a:spcPts val="600"/>
              </a:spcAft>
              <a:defRPr sz="1800">
                <a:latin typeface="Calibri" pitchFamily="34" charset="0"/>
              </a:defRPr>
            </a:lvl4pPr>
            <a:lvl5pPr>
              <a:spcBef>
                <a:spcPts val="0"/>
              </a:spcBef>
              <a:spcAft>
                <a:spcPts val="600"/>
              </a:spcAft>
              <a:defRPr sz="18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2"/>
          </p:nvPr>
        </p:nvSpPr>
        <p:spPr>
          <a:xfrm>
            <a:off x="457200" y="1066800"/>
            <a:ext cx="8229595" cy="381000"/>
          </a:xfrm>
        </p:spPr>
        <p:txBody>
          <a:bodyPr/>
          <a:lstStyle>
            <a:lvl1pPr algn="ctr">
              <a:buNone/>
              <a:defRPr sz="2000" b="1">
                <a:solidFill>
                  <a:srgbClr val="9F0F10"/>
                </a:solidFill>
                <a:latin typeface="Cambria" pitchFamily="18"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smtClean="0"/>
              <a:t>Click to edit Master text styles</a:t>
            </a:r>
          </a:p>
        </p:txBody>
      </p:sp>
      <p:sp>
        <p:nvSpPr>
          <p:cNvPr id="7" name="Footer Placeholder 4"/>
          <p:cNvSpPr>
            <a:spLocks noGrp="1"/>
          </p:cNvSpPr>
          <p:nvPr>
            <p:ph type="ftr" sz="quarter" idx="13"/>
          </p:nvPr>
        </p:nvSpPr>
        <p:spPr>
          <a:xfrm>
            <a:off x="5791200" y="6569075"/>
            <a:ext cx="2895600" cy="288925"/>
          </a:xfrm>
          <a:prstGeom prst="rect">
            <a:avLst/>
          </a:prstGeom>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r>
              <a:rPr lang="en-US" altLang="en-US"/>
              <a:t>©  Prentice Hall 2011</a:t>
            </a:r>
          </a:p>
        </p:txBody>
      </p:sp>
      <p:sp>
        <p:nvSpPr>
          <p:cNvPr id="8" name="Slide Number Placeholder 5"/>
          <p:cNvSpPr>
            <a:spLocks noGrp="1"/>
          </p:cNvSpPr>
          <p:nvPr>
            <p:ph type="sldNum" sz="quarter" idx="14"/>
          </p:nvPr>
        </p:nvSpPr>
        <p:spPr>
          <a:xfrm>
            <a:off x="457200" y="6569075"/>
            <a:ext cx="2133600" cy="288925"/>
          </a:xfrm>
          <a:prstGeom prst="rect">
            <a:avLst/>
          </a:prstGeom>
        </p:spPr>
        <p:txBody>
          <a:bodyPr vert="horz" wrap="square" lIns="91440" tIns="45720" rIns="91440" bIns="45720" numCol="1" anchor="t" anchorCtr="0" compatLnSpc="1">
            <a:prstTxWarp prst="textNoShape">
              <a:avLst/>
            </a:prstTxWarp>
          </a:bodyPr>
          <a:lstStyle>
            <a:lvl1pPr>
              <a:defRPr sz="1400" b="1">
                <a:solidFill>
                  <a:schemeClr val="bg1"/>
                </a:solidFill>
              </a:defRPr>
            </a:lvl1pPr>
          </a:lstStyle>
          <a:p>
            <a:fld id="{62C102FE-0C69-4941-BFB5-53FA7BE67C0A}" type="slidenum">
              <a:rPr lang="en-US" altLang="en-US"/>
              <a:pPr/>
              <a:t>‹#›</a:t>
            </a:fld>
            <a:endParaRPr lang="en-US" altLang="en-US"/>
          </a:p>
        </p:txBody>
      </p:sp>
    </p:spTree>
    <p:extLst>
      <p:ext uri="{BB962C8B-B14F-4D97-AF65-F5344CB8AC3E}">
        <p14:creationId xmlns:p14="http://schemas.microsoft.com/office/powerpoint/2010/main" val="3531615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Image with Bottom Caption">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9144000" cy="523875"/>
          </a:xfrm>
          <a:prstGeom prst="rect">
            <a:avLst/>
          </a:prstGeom>
          <a:noFill/>
          <a:ln w="12700">
            <a:noFill/>
            <a:miter lim="800000"/>
            <a:headEnd/>
            <a:tailEnd/>
          </a:ln>
          <a:effectLst/>
        </p:spPr>
        <p:txBody>
          <a:bodyPr lIns="90488" tIns="44450" rIns="90488" bIns="44450" anchor="ct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r>
              <a:rPr lang="en-US" altLang="en-US" b="1">
                <a:solidFill>
                  <a:srgbClr val="9F0F10"/>
                </a:solidFill>
                <a:effectLst>
                  <a:outerShdw blurRad="38100" dist="38100" dir="2700000" algn="tl">
                    <a:srgbClr val="C0C0C0"/>
                  </a:outerShdw>
                </a:effectLst>
                <a:latin typeface="Cambria" pitchFamily="-111" charset="0"/>
              </a:rPr>
              <a:t>Management Information Systems</a:t>
            </a:r>
            <a:endParaRPr lang="en-US" altLang="en-US" sz="1800" b="1">
              <a:solidFill>
                <a:srgbClr val="9F0F10"/>
              </a:solidFill>
              <a:effectLst>
                <a:outerShdw blurRad="38100" dist="38100" dir="2700000" algn="tl">
                  <a:srgbClr val="C0C0C0"/>
                </a:outerShdw>
              </a:effectLst>
              <a:latin typeface="Cambria" pitchFamily="-111" charset="0"/>
            </a:endParaRPr>
          </a:p>
        </p:txBody>
      </p:sp>
      <p:sp>
        <p:nvSpPr>
          <p:cNvPr id="2" name="Title 1"/>
          <p:cNvSpPr>
            <a:spLocks noGrp="1"/>
          </p:cNvSpPr>
          <p:nvPr>
            <p:ph type="title"/>
          </p:nvPr>
        </p:nvSpPr>
        <p:spPr>
          <a:xfrm>
            <a:off x="0" y="457200"/>
            <a:ext cx="9144000" cy="304800"/>
          </a:xfrm>
        </p:spPr>
        <p:txBody>
          <a:bodyPr/>
          <a:lstStyle>
            <a:lvl1pPr>
              <a:defRPr sz="1800" b="1">
                <a:solidFill>
                  <a:schemeClr val="accent5">
                    <a:lumMod val="75000"/>
                  </a:schemeClr>
                </a:solidFill>
                <a:latin typeface="+mn-lt"/>
              </a:defRPr>
            </a:lvl1pPr>
          </a:lstStyle>
          <a:p>
            <a:r>
              <a:rPr lang="en-US" smtClean="0"/>
              <a:t>Click to edit Master title style</a:t>
            </a:r>
            <a:endParaRPr lang="en-US" dirty="0"/>
          </a:p>
        </p:txBody>
      </p:sp>
      <p:sp>
        <p:nvSpPr>
          <p:cNvPr id="12" name="Text Placeholder 11"/>
          <p:cNvSpPr>
            <a:spLocks noGrp="1"/>
          </p:cNvSpPr>
          <p:nvPr>
            <p:ph type="body" sz="quarter" idx="12"/>
          </p:nvPr>
        </p:nvSpPr>
        <p:spPr>
          <a:xfrm>
            <a:off x="457200" y="1066800"/>
            <a:ext cx="8229595" cy="381000"/>
          </a:xfrm>
        </p:spPr>
        <p:txBody>
          <a:bodyPr/>
          <a:lstStyle>
            <a:lvl1pPr algn="ctr">
              <a:buNone/>
              <a:defRPr sz="2000" b="1">
                <a:solidFill>
                  <a:srgbClr val="9F0F10"/>
                </a:solidFill>
                <a:effectLst/>
                <a:latin typeface="Cambria" pitchFamily="18"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smtClean="0"/>
              <a:t>Click to edit Master text styles</a:t>
            </a:r>
          </a:p>
        </p:txBody>
      </p:sp>
      <p:sp>
        <p:nvSpPr>
          <p:cNvPr id="9" name="Picture Placeholder 8"/>
          <p:cNvSpPr>
            <a:spLocks noGrp="1"/>
          </p:cNvSpPr>
          <p:nvPr>
            <p:ph type="pic" sz="quarter" idx="15"/>
          </p:nvPr>
        </p:nvSpPr>
        <p:spPr>
          <a:xfrm>
            <a:off x="533400" y="2209800"/>
            <a:ext cx="8153400" cy="3124200"/>
          </a:xfrm>
          <a:ln w="19050">
            <a:solidFill>
              <a:schemeClr val="accent4"/>
            </a:solidFill>
          </a:ln>
        </p:spPr>
        <p:txBody>
          <a:bodyPr/>
          <a:lstStyle/>
          <a:p>
            <a:pPr lvl="0"/>
            <a:r>
              <a:rPr lang="en-US" noProof="0" smtClean="0"/>
              <a:t>Click icon to add picture</a:t>
            </a:r>
            <a:endParaRPr lang="en-US" noProof="0" dirty="0"/>
          </a:p>
        </p:txBody>
      </p:sp>
      <p:sp>
        <p:nvSpPr>
          <p:cNvPr id="11" name="Text Placeholder 10"/>
          <p:cNvSpPr>
            <a:spLocks noGrp="1"/>
          </p:cNvSpPr>
          <p:nvPr>
            <p:ph type="body" sz="quarter" idx="16"/>
          </p:nvPr>
        </p:nvSpPr>
        <p:spPr>
          <a:xfrm>
            <a:off x="0" y="1600200"/>
            <a:ext cx="9144000" cy="381000"/>
          </a:xfrm>
        </p:spPr>
        <p:txBody>
          <a:bodyPr/>
          <a:lstStyle>
            <a:lvl1pPr marL="0" algn="ctr">
              <a:spcBef>
                <a:spcPts val="0"/>
              </a:spcBef>
              <a:buFont typeface="Arial" pitchFamily="34" charset="0"/>
              <a:buNone/>
              <a:defRPr sz="1800" b="1"/>
            </a:lvl1pPr>
            <a:lvl2pPr>
              <a:defRPr sz="1600"/>
            </a:lvl2pPr>
            <a:lvl3pPr>
              <a:defRPr sz="1400"/>
            </a:lvl3pPr>
            <a:lvl4pPr>
              <a:defRPr sz="1200"/>
            </a:lvl4pPr>
            <a:lvl5pPr>
              <a:defRPr sz="1200"/>
            </a:lvl5pPr>
          </a:lstStyle>
          <a:p>
            <a:pPr lvl="0"/>
            <a:r>
              <a:rPr lang="en-US" smtClean="0"/>
              <a:t>Click to edit Master text styles</a:t>
            </a:r>
          </a:p>
        </p:txBody>
      </p:sp>
      <p:sp>
        <p:nvSpPr>
          <p:cNvPr id="13" name="Text Placeholder 10"/>
          <p:cNvSpPr>
            <a:spLocks noGrp="1"/>
          </p:cNvSpPr>
          <p:nvPr>
            <p:ph type="body" sz="quarter" idx="17"/>
          </p:nvPr>
        </p:nvSpPr>
        <p:spPr>
          <a:xfrm>
            <a:off x="1600200" y="5486400"/>
            <a:ext cx="7086600" cy="838200"/>
          </a:xfrm>
        </p:spPr>
        <p:txBody>
          <a:bodyPr/>
          <a:lstStyle>
            <a:lvl1pPr marL="0" indent="0" algn="l">
              <a:buFont typeface="Arial" pitchFamily="34" charset="0"/>
              <a:buNone/>
              <a:defRPr sz="1200" b="0"/>
            </a:lvl1pPr>
            <a:lvl2pPr>
              <a:defRPr sz="1600"/>
            </a:lvl2pPr>
            <a:lvl3pPr>
              <a:defRPr sz="1400"/>
            </a:lvl3pPr>
            <a:lvl4pPr>
              <a:defRPr sz="1200"/>
            </a:lvl4pPr>
            <a:lvl5pPr>
              <a:defRPr sz="1200"/>
            </a:lvl5pPr>
          </a:lstStyle>
          <a:p>
            <a:pPr lvl="0"/>
            <a:r>
              <a:rPr lang="en-US" dirty="0" smtClean="0"/>
              <a:t>Click to edit Master text styles</a:t>
            </a:r>
          </a:p>
        </p:txBody>
      </p:sp>
      <p:sp>
        <p:nvSpPr>
          <p:cNvPr id="14" name="Text Placeholder 10"/>
          <p:cNvSpPr>
            <a:spLocks noGrp="1"/>
          </p:cNvSpPr>
          <p:nvPr>
            <p:ph type="body" sz="quarter" idx="18"/>
          </p:nvPr>
        </p:nvSpPr>
        <p:spPr>
          <a:xfrm>
            <a:off x="533400" y="5486400"/>
            <a:ext cx="914400" cy="228600"/>
          </a:xfrm>
        </p:spPr>
        <p:txBody>
          <a:bodyPr/>
          <a:lstStyle>
            <a:lvl1pPr marL="0" indent="0" algn="l">
              <a:buFont typeface="Arial" pitchFamily="34" charset="0"/>
              <a:buNone/>
              <a:defRPr sz="1200" b="1" baseline="0"/>
            </a:lvl1pPr>
            <a:lvl2pPr>
              <a:defRPr sz="1600"/>
            </a:lvl2pPr>
            <a:lvl3pPr>
              <a:defRPr sz="1400"/>
            </a:lvl3pPr>
            <a:lvl4pPr>
              <a:defRPr sz="1200"/>
            </a:lvl4pPr>
            <a:lvl5pPr>
              <a:defRPr sz="1200"/>
            </a:lvl5pPr>
          </a:lstStyle>
          <a:p>
            <a:pPr lvl="0"/>
            <a:r>
              <a:rPr lang="en-US" dirty="0" smtClean="0"/>
              <a:t>Click to edit Master text styles</a:t>
            </a:r>
          </a:p>
        </p:txBody>
      </p:sp>
      <p:sp>
        <p:nvSpPr>
          <p:cNvPr id="10" name="Footer Placeholder 4"/>
          <p:cNvSpPr>
            <a:spLocks noGrp="1"/>
          </p:cNvSpPr>
          <p:nvPr>
            <p:ph type="ftr" sz="quarter" idx="19"/>
          </p:nvPr>
        </p:nvSpPr>
        <p:spPr>
          <a:xfrm>
            <a:off x="5791200" y="6569075"/>
            <a:ext cx="2895600" cy="288925"/>
          </a:xfrm>
          <a:prstGeom prst="rect">
            <a:avLst/>
          </a:prstGeom>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r>
              <a:rPr lang="en-US" altLang="en-US"/>
              <a:t>©  Prentice Hall 2011</a:t>
            </a:r>
          </a:p>
        </p:txBody>
      </p:sp>
      <p:sp>
        <p:nvSpPr>
          <p:cNvPr id="15" name="Slide Number Placeholder 5"/>
          <p:cNvSpPr>
            <a:spLocks noGrp="1"/>
          </p:cNvSpPr>
          <p:nvPr>
            <p:ph type="sldNum" sz="quarter" idx="20"/>
          </p:nvPr>
        </p:nvSpPr>
        <p:spPr>
          <a:xfrm>
            <a:off x="457200" y="6569075"/>
            <a:ext cx="2133600" cy="288925"/>
          </a:xfrm>
          <a:prstGeom prst="rect">
            <a:avLst/>
          </a:prstGeom>
        </p:spPr>
        <p:txBody>
          <a:bodyPr vert="horz" wrap="square" lIns="91440" tIns="45720" rIns="91440" bIns="45720" numCol="1" anchor="t" anchorCtr="0" compatLnSpc="1">
            <a:prstTxWarp prst="textNoShape">
              <a:avLst/>
            </a:prstTxWarp>
          </a:bodyPr>
          <a:lstStyle>
            <a:lvl1pPr>
              <a:defRPr sz="1400" b="1">
                <a:solidFill>
                  <a:schemeClr val="bg1"/>
                </a:solidFill>
              </a:defRPr>
            </a:lvl1pPr>
          </a:lstStyle>
          <a:p>
            <a:fld id="{AF7CE96D-7A3A-4194-B6BE-8EBFF7AD9276}" type="slidenum">
              <a:rPr lang="en-US" altLang="en-US"/>
              <a:pPr/>
              <a:t>‹#›</a:t>
            </a:fld>
            <a:endParaRPr lang="en-US" altLang="en-US"/>
          </a:p>
        </p:txBody>
      </p:sp>
    </p:spTree>
    <p:extLst>
      <p:ext uri="{BB962C8B-B14F-4D97-AF65-F5344CB8AC3E}">
        <p14:creationId xmlns:p14="http://schemas.microsoft.com/office/powerpoint/2010/main" val="2682237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Image with lefthand caption">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9144000" cy="523875"/>
          </a:xfrm>
          <a:prstGeom prst="rect">
            <a:avLst/>
          </a:prstGeom>
          <a:noFill/>
          <a:ln w="12700">
            <a:noFill/>
            <a:miter lim="800000"/>
            <a:headEnd/>
            <a:tailEnd/>
          </a:ln>
          <a:effectLst/>
        </p:spPr>
        <p:txBody>
          <a:bodyPr lIns="90488" tIns="44450" rIns="90488" bIns="44450" anchor="ct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r>
              <a:rPr lang="en-US" altLang="en-US" b="1">
                <a:solidFill>
                  <a:srgbClr val="9F0F10"/>
                </a:solidFill>
                <a:effectLst>
                  <a:outerShdw blurRad="38100" dist="38100" dir="2700000" algn="tl">
                    <a:srgbClr val="C0C0C0"/>
                  </a:outerShdw>
                </a:effectLst>
                <a:latin typeface="Cambria" pitchFamily="-111" charset="0"/>
              </a:rPr>
              <a:t>Management Information Systems</a:t>
            </a:r>
            <a:endParaRPr lang="en-US" altLang="en-US" sz="1800" b="1">
              <a:solidFill>
                <a:srgbClr val="9F0F10"/>
              </a:solidFill>
              <a:effectLst>
                <a:outerShdw blurRad="38100" dist="38100" dir="2700000" algn="tl">
                  <a:srgbClr val="C0C0C0"/>
                </a:outerShdw>
              </a:effectLst>
              <a:latin typeface="Cambria" pitchFamily="-111" charset="0"/>
            </a:endParaRPr>
          </a:p>
        </p:txBody>
      </p:sp>
      <p:sp>
        <p:nvSpPr>
          <p:cNvPr id="2" name="Title 1"/>
          <p:cNvSpPr>
            <a:spLocks noGrp="1"/>
          </p:cNvSpPr>
          <p:nvPr>
            <p:ph type="title"/>
          </p:nvPr>
        </p:nvSpPr>
        <p:spPr>
          <a:xfrm>
            <a:off x="0" y="457200"/>
            <a:ext cx="9144000" cy="304800"/>
          </a:xfrm>
        </p:spPr>
        <p:txBody>
          <a:bodyPr/>
          <a:lstStyle>
            <a:lvl1pPr>
              <a:defRPr sz="1800" b="1">
                <a:solidFill>
                  <a:schemeClr val="accent5">
                    <a:lumMod val="75000"/>
                  </a:schemeClr>
                </a:solidFill>
                <a:latin typeface="+mn-lt"/>
              </a:defRPr>
            </a:lvl1pPr>
          </a:lstStyle>
          <a:p>
            <a:r>
              <a:rPr lang="en-US" smtClean="0"/>
              <a:t>Click to edit Master title style</a:t>
            </a:r>
            <a:endParaRPr lang="en-US" dirty="0"/>
          </a:p>
        </p:txBody>
      </p:sp>
      <p:sp>
        <p:nvSpPr>
          <p:cNvPr id="12" name="Text Placeholder 11"/>
          <p:cNvSpPr>
            <a:spLocks noGrp="1"/>
          </p:cNvSpPr>
          <p:nvPr>
            <p:ph type="body" sz="quarter" idx="12"/>
          </p:nvPr>
        </p:nvSpPr>
        <p:spPr>
          <a:xfrm>
            <a:off x="457200" y="1066800"/>
            <a:ext cx="8229595" cy="381000"/>
          </a:xfrm>
        </p:spPr>
        <p:txBody>
          <a:bodyPr/>
          <a:lstStyle>
            <a:lvl1pPr algn="ctr">
              <a:buNone/>
              <a:defRPr sz="2000" b="1">
                <a:solidFill>
                  <a:srgbClr val="9F0F10"/>
                </a:solidFill>
                <a:effectLst/>
                <a:latin typeface="Cambria" pitchFamily="18"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smtClean="0"/>
              <a:t>Click to edit Master text styles</a:t>
            </a:r>
          </a:p>
        </p:txBody>
      </p:sp>
      <p:sp>
        <p:nvSpPr>
          <p:cNvPr id="9" name="Picture Placeholder 8"/>
          <p:cNvSpPr>
            <a:spLocks noGrp="1"/>
          </p:cNvSpPr>
          <p:nvPr>
            <p:ph type="pic" sz="quarter" idx="15"/>
          </p:nvPr>
        </p:nvSpPr>
        <p:spPr>
          <a:xfrm>
            <a:off x="2895600" y="1752600"/>
            <a:ext cx="5638800" cy="4572000"/>
          </a:xfrm>
          <a:ln w="19050">
            <a:solidFill>
              <a:schemeClr val="accent4"/>
            </a:solidFill>
          </a:ln>
        </p:spPr>
        <p:txBody>
          <a:bodyPr/>
          <a:lstStyle/>
          <a:p>
            <a:pPr lvl="0"/>
            <a:r>
              <a:rPr lang="en-US" noProof="0" smtClean="0"/>
              <a:t>Click icon to add picture</a:t>
            </a:r>
            <a:endParaRPr lang="en-US" noProof="0" dirty="0"/>
          </a:p>
        </p:txBody>
      </p:sp>
      <p:sp>
        <p:nvSpPr>
          <p:cNvPr id="11" name="Text Placeholder 10"/>
          <p:cNvSpPr>
            <a:spLocks noGrp="1"/>
          </p:cNvSpPr>
          <p:nvPr>
            <p:ph type="body" sz="quarter" idx="16"/>
          </p:nvPr>
        </p:nvSpPr>
        <p:spPr>
          <a:xfrm>
            <a:off x="457200" y="1752600"/>
            <a:ext cx="2133600" cy="1143000"/>
          </a:xfrm>
        </p:spPr>
        <p:txBody>
          <a:bodyPr/>
          <a:lstStyle>
            <a:lvl1pPr marL="0" indent="0" algn="l">
              <a:spcBef>
                <a:spcPts val="0"/>
              </a:spcBef>
              <a:buFont typeface="Arial" pitchFamily="34" charset="0"/>
              <a:buNone/>
              <a:defRPr sz="1800" b="1"/>
            </a:lvl1pPr>
            <a:lvl2pPr>
              <a:defRPr sz="1600"/>
            </a:lvl2pPr>
            <a:lvl3pPr>
              <a:defRPr sz="1400"/>
            </a:lvl3pPr>
            <a:lvl4pPr>
              <a:defRPr sz="1200"/>
            </a:lvl4pPr>
            <a:lvl5pPr>
              <a:defRPr sz="1200"/>
            </a:lvl5pPr>
          </a:lstStyle>
          <a:p>
            <a:pPr lvl="0"/>
            <a:r>
              <a:rPr lang="en-US" dirty="0" smtClean="0"/>
              <a:t>Click to edit Master text styles</a:t>
            </a:r>
          </a:p>
        </p:txBody>
      </p:sp>
      <p:sp>
        <p:nvSpPr>
          <p:cNvPr id="13" name="Text Placeholder 10"/>
          <p:cNvSpPr>
            <a:spLocks noGrp="1"/>
          </p:cNvSpPr>
          <p:nvPr>
            <p:ph type="body" sz="quarter" idx="17"/>
          </p:nvPr>
        </p:nvSpPr>
        <p:spPr>
          <a:xfrm>
            <a:off x="457200" y="2971800"/>
            <a:ext cx="2133600" cy="2057400"/>
          </a:xfrm>
        </p:spPr>
        <p:txBody>
          <a:bodyPr/>
          <a:lstStyle>
            <a:lvl1pPr marL="0" indent="0" algn="l">
              <a:buFont typeface="Arial" pitchFamily="34" charset="0"/>
              <a:buNone/>
              <a:defRPr sz="1200" b="0"/>
            </a:lvl1pPr>
            <a:lvl2pPr>
              <a:defRPr sz="1600"/>
            </a:lvl2pPr>
            <a:lvl3pPr>
              <a:defRPr sz="1400"/>
            </a:lvl3pPr>
            <a:lvl4pPr>
              <a:defRPr sz="1200"/>
            </a:lvl4pPr>
            <a:lvl5pPr>
              <a:defRPr sz="1200"/>
            </a:lvl5pPr>
          </a:lstStyle>
          <a:p>
            <a:pPr lvl="0"/>
            <a:r>
              <a:rPr lang="en-US" dirty="0" smtClean="0"/>
              <a:t>Click to edit Master text styles</a:t>
            </a:r>
          </a:p>
        </p:txBody>
      </p:sp>
      <p:sp>
        <p:nvSpPr>
          <p:cNvPr id="14" name="Text Placeholder 10"/>
          <p:cNvSpPr>
            <a:spLocks noGrp="1"/>
          </p:cNvSpPr>
          <p:nvPr>
            <p:ph type="body" sz="quarter" idx="18"/>
          </p:nvPr>
        </p:nvSpPr>
        <p:spPr>
          <a:xfrm>
            <a:off x="457200" y="5257800"/>
            <a:ext cx="2133600" cy="228600"/>
          </a:xfrm>
        </p:spPr>
        <p:txBody>
          <a:bodyPr/>
          <a:lstStyle>
            <a:lvl1pPr marL="0" indent="0" algn="l">
              <a:buFont typeface="Arial" pitchFamily="34" charset="0"/>
              <a:buNone/>
              <a:defRPr sz="1200" b="1" baseline="0"/>
            </a:lvl1pPr>
            <a:lvl2pPr>
              <a:defRPr sz="1600"/>
            </a:lvl2pPr>
            <a:lvl3pPr>
              <a:defRPr sz="1400"/>
            </a:lvl3pPr>
            <a:lvl4pPr>
              <a:defRPr sz="1200"/>
            </a:lvl4pPr>
            <a:lvl5pPr>
              <a:defRPr sz="1200"/>
            </a:lvl5pPr>
          </a:lstStyle>
          <a:p>
            <a:pPr lvl="0"/>
            <a:r>
              <a:rPr lang="en-US" dirty="0" smtClean="0"/>
              <a:t>Click to edit Master text styles</a:t>
            </a:r>
          </a:p>
        </p:txBody>
      </p:sp>
      <p:sp>
        <p:nvSpPr>
          <p:cNvPr id="10" name="Footer Placeholder 4"/>
          <p:cNvSpPr>
            <a:spLocks noGrp="1"/>
          </p:cNvSpPr>
          <p:nvPr>
            <p:ph type="ftr" sz="quarter" idx="19"/>
          </p:nvPr>
        </p:nvSpPr>
        <p:spPr>
          <a:xfrm>
            <a:off x="5791200" y="6569075"/>
            <a:ext cx="2895600" cy="288925"/>
          </a:xfrm>
          <a:prstGeom prst="rect">
            <a:avLst/>
          </a:prstGeom>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r>
              <a:rPr lang="en-US" altLang="en-US"/>
              <a:t>©  Prentice Hall 2011</a:t>
            </a:r>
          </a:p>
        </p:txBody>
      </p:sp>
      <p:sp>
        <p:nvSpPr>
          <p:cNvPr id="15" name="Slide Number Placeholder 5"/>
          <p:cNvSpPr>
            <a:spLocks noGrp="1"/>
          </p:cNvSpPr>
          <p:nvPr>
            <p:ph type="sldNum" sz="quarter" idx="20"/>
          </p:nvPr>
        </p:nvSpPr>
        <p:spPr>
          <a:xfrm>
            <a:off x="457200" y="6569075"/>
            <a:ext cx="2133600" cy="288925"/>
          </a:xfrm>
          <a:prstGeom prst="rect">
            <a:avLst/>
          </a:prstGeom>
        </p:spPr>
        <p:txBody>
          <a:bodyPr vert="horz" wrap="square" lIns="91440" tIns="45720" rIns="91440" bIns="45720" numCol="1" anchor="t" anchorCtr="0" compatLnSpc="1">
            <a:prstTxWarp prst="textNoShape">
              <a:avLst/>
            </a:prstTxWarp>
          </a:bodyPr>
          <a:lstStyle>
            <a:lvl1pPr>
              <a:defRPr sz="1400" b="1">
                <a:solidFill>
                  <a:schemeClr val="bg1"/>
                </a:solidFill>
              </a:defRPr>
            </a:lvl1pPr>
          </a:lstStyle>
          <a:p>
            <a:fld id="{2B2745C1-9239-465C-B9A9-FA41C00D3260}" type="slidenum">
              <a:rPr lang="en-US" altLang="en-US"/>
              <a:pPr/>
              <a:t>‹#›</a:t>
            </a:fld>
            <a:endParaRPr lang="en-US" altLang="en-US"/>
          </a:p>
        </p:txBody>
      </p:sp>
    </p:spTree>
    <p:extLst>
      <p:ext uri="{BB962C8B-B14F-4D97-AF65-F5344CB8AC3E}">
        <p14:creationId xmlns:p14="http://schemas.microsoft.com/office/powerpoint/2010/main" val="1993381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ase Study Questions">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523875"/>
          </a:xfrm>
          <a:prstGeom prst="rect">
            <a:avLst/>
          </a:prstGeom>
          <a:noFill/>
          <a:ln w="12700">
            <a:noFill/>
            <a:miter lim="800000"/>
            <a:headEnd/>
            <a:tailEnd/>
          </a:ln>
          <a:effectLst/>
        </p:spPr>
        <p:txBody>
          <a:bodyPr lIns="90488" tIns="44450" rIns="90488" bIns="44450" anchor="ct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r>
              <a:rPr lang="en-US" altLang="en-US" b="1">
                <a:solidFill>
                  <a:srgbClr val="9F0F10"/>
                </a:solidFill>
                <a:effectLst>
                  <a:outerShdw blurRad="38100" dist="38100" dir="2700000" algn="tl">
                    <a:srgbClr val="C0C0C0"/>
                  </a:outerShdw>
                </a:effectLst>
                <a:latin typeface="Cambria" pitchFamily="-111" charset="0"/>
              </a:rPr>
              <a:t>Management Information Systems</a:t>
            </a:r>
            <a:endParaRPr lang="en-US" altLang="en-US" sz="1800" b="1">
              <a:solidFill>
                <a:srgbClr val="9F0F10"/>
              </a:solidFill>
              <a:effectLst>
                <a:outerShdw blurRad="38100" dist="38100" dir="2700000" algn="tl">
                  <a:srgbClr val="C0C0C0"/>
                </a:outerShdw>
              </a:effectLst>
              <a:latin typeface="Cambria" pitchFamily="-111" charset="0"/>
            </a:endParaRPr>
          </a:p>
        </p:txBody>
      </p:sp>
      <p:sp>
        <p:nvSpPr>
          <p:cNvPr id="7" name="TextBox 6"/>
          <p:cNvSpPr txBox="1"/>
          <p:nvPr/>
        </p:nvSpPr>
        <p:spPr>
          <a:xfrm>
            <a:off x="457200" y="2057400"/>
            <a:ext cx="8229600" cy="738188"/>
          </a:xfrm>
          <a:prstGeom prst="rect">
            <a:avLst/>
          </a:prstGeom>
          <a:noFill/>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eaLnBrk="1" hangingPunct="1"/>
            <a:r>
              <a:rPr lang="en-US" altLang="en-US" sz="1800" i="1">
                <a:latin typeface="Cambria" pitchFamily="-111" charset="0"/>
              </a:rPr>
              <a:t>Read the Interactive Session and discuss the following questions</a:t>
            </a:r>
          </a:p>
          <a:p>
            <a:pPr eaLnBrk="1" hangingPunct="1"/>
            <a:endParaRPr lang="en-US" altLang="en-US"/>
          </a:p>
        </p:txBody>
      </p:sp>
      <p:sp>
        <p:nvSpPr>
          <p:cNvPr id="9" name="Rectangle 8"/>
          <p:cNvSpPr>
            <a:spLocks noChangeArrowheads="1"/>
          </p:cNvSpPr>
          <p:nvPr userDrawn="1"/>
        </p:nvSpPr>
        <p:spPr bwMode="auto">
          <a:xfrm>
            <a:off x="0" y="0"/>
            <a:ext cx="9144000" cy="523875"/>
          </a:xfrm>
          <a:prstGeom prst="rect">
            <a:avLst/>
          </a:prstGeom>
          <a:noFill/>
          <a:ln w="12700">
            <a:noFill/>
            <a:miter lim="800000"/>
            <a:headEnd/>
            <a:tailEnd/>
          </a:ln>
          <a:effectLst/>
        </p:spPr>
        <p:txBody>
          <a:bodyPr lIns="90488" tIns="44450" rIns="90488" bIns="44450" anchor="ct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r>
              <a:rPr lang="en-US" altLang="en-US" b="1">
                <a:solidFill>
                  <a:srgbClr val="9F0F10"/>
                </a:solidFill>
                <a:effectLst>
                  <a:outerShdw blurRad="38100" dist="38100" dir="2700000" algn="tl">
                    <a:srgbClr val="C0C0C0"/>
                  </a:outerShdw>
                </a:effectLst>
                <a:latin typeface="Cambria" pitchFamily="-111" charset="0"/>
              </a:rPr>
              <a:t>Management Information Systems</a:t>
            </a:r>
            <a:endParaRPr lang="en-US" altLang="en-US" sz="1800" b="1">
              <a:solidFill>
                <a:srgbClr val="9F0F10"/>
              </a:solidFill>
              <a:effectLst>
                <a:outerShdw blurRad="38100" dist="38100" dir="2700000" algn="tl">
                  <a:srgbClr val="C0C0C0"/>
                </a:outerShdw>
              </a:effectLst>
              <a:latin typeface="Cambria" pitchFamily="-111" charset="0"/>
            </a:endParaRPr>
          </a:p>
        </p:txBody>
      </p:sp>
      <p:sp>
        <p:nvSpPr>
          <p:cNvPr id="10" name="TextBox 9"/>
          <p:cNvSpPr txBox="1"/>
          <p:nvPr userDrawn="1"/>
        </p:nvSpPr>
        <p:spPr>
          <a:xfrm>
            <a:off x="457200" y="2057400"/>
            <a:ext cx="8229600" cy="738188"/>
          </a:xfrm>
          <a:prstGeom prst="rect">
            <a:avLst/>
          </a:prstGeom>
          <a:noFill/>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eaLnBrk="1" hangingPunct="1"/>
            <a:r>
              <a:rPr lang="en-US" altLang="en-US" sz="1800" i="1">
                <a:latin typeface="Cambria" pitchFamily="-111" charset="0"/>
              </a:rPr>
              <a:t>Read the Interactive Session and discuss the following questions</a:t>
            </a:r>
          </a:p>
          <a:p>
            <a:pPr eaLnBrk="1" hangingPunct="1"/>
            <a:endParaRPr lang="en-US" altLang="en-US"/>
          </a:p>
        </p:txBody>
      </p:sp>
      <p:sp>
        <p:nvSpPr>
          <p:cNvPr id="2" name="Title 1"/>
          <p:cNvSpPr>
            <a:spLocks noGrp="1"/>
          </p:cNvSpPr>
          <p:nvPr>
            <p:ph type="title"/>
          </p:nvPr>
        </p:nvSpPr>
        <p:spPr>
          <a:xfrm>
            <a:off x="0" y="457200"/>
            <a:ext cx="9144000" cy="304800"/>
          </a:xfrm>
        </p:spPr>
        <p:txBody>
          <a:bodyPr/>
          <a:lstStyle>
            <a:lvl1pPr>
              <a:defRPr sz="1800" b="1">
                <a:solidFill>
                  <a:schemeClr val="accent5">
                    <a:lumMod val="75000"/>
                  </a:schemeClr>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514600"/>
            <a:ext cx="8229600" cy="3810000"/>
          </a:xfrm>
          <a:solidFill>
            <a:schemeClr val="accent4">
              <a:lumMod val="40000"/>
              <a:lumOff val="60000"/>
            </a:schemeClr>
          </a:solidFill>
          <a:ln>
            <a:solidFill>
              <a:schemeClr val="accent4">
                <a:lumMod val="75000"/>
              </a:schemeClr>
            </a:solidFill>
          </a:ln>
        </p:spPr>
        <p:txBody>
          <a:bodyPr/>
          <a:lstStyle>
            <a:lvl1pPr>
              <a:spcBef>
                <a:spcPts val="600"/>
              </a:spcBef>
              <a:spcAft>
                <a:spcPts val="1200"/>
              </a:spcAft>
              <a:defRPr sz="2800" b="1">
                <a:latin typeface="Calibri" pitchFamily="34" charset="0"/>
              </a:defRPr>
            </a:lvl1pPr>
            <a:lvl2pPr>
              <a:spcBef>
                <a:spcPts val="0"/>
              </a:spcBef>
              <a:spcAft>
                <a:spcPts val="600"/>
              </a:spcAft>
              <a:defRPr sz="2400">
                <a:latin typeface="Calibri" pitchFamily="34" charset="0"/>
              </a:defRPr>
            </a:lvl2pPr>
            <a:lvl3pPr>
              <a:spcBef>
                <a:spcPts val="0"/>
              </a:spcBef>
              <a:spcAft>
                <a:spcPts val="600"/>
              </a:spcAft>
              <a:defRPr sz="2000">
                <a:latin typeface="Calibri" pitchFamily="34" charset="0"/>
              </a:defRPr>
            </a:lvl3pPr>
            <a:lvl4pPr>
              <a:spcBef>
                <a:spcPts val="0"/>
              </a:spcBef>
              <a:spcAft>
                <a:spcPts val="600"/>
              </a:spcAft>
              <a:defRPr sz="1800">
                <a:latin typeface="Calibri" pitchFamily="34" charset="0"/>
              </a:defRPr>
            </a:lvl4pPr>
            <a:lvl5pPr>
              <a:spcBef>
                <a:spcPts val="0"/>
              </a:spcBef>
              <a:spcAft>
                <a:spcPts val="600"/>
              </a:spcAft>
              <a:defRPr sz="18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2"/>
          </p:nvPr>
        </p:nvSpPr>
        <p:spPr>
          <a:xfrm>
            <a:off x="457200" y="1066800"/>
            <a:ext cx="8229595" cy="381000"/>
          </a:xfrm>
        </p:spPr>
        <p:txBody>
          <a:bodyPr/>
          <a:lstStyle>
            <a:lvl1pPr algn="ctr">
              <a:buNone/>
              <a:defRPr sz="2000" b="1">
                <a:solidFill>
                  <a:srgbClr val="9F0F10"/>
                </a:solidFill>
                <a:effectLst/>
                <a:latin typeface="Cambria" pitchFamily="18"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smtClean="0"/>
              <a:t>Click to edit Master text styles</a:t>
            </a:r>
          </a:p>
        </p:txBody>
      </p:sp>
      <p:sp>
        <p:nvSpPr>
          <p:cNvPr id="8" name="Text Placeholder 11"/>
          <p:cNvSpPr>
            <a:spLocks noGrp="1"/>
          </p:cNvSpPr>
          <p:nvPr>
            <p:ph type="body" sz="quarter" idx="15"/>
          </p:nvPr>
        </p:nvSpPr>
        <p:spPr>
          <a:xfrm>
            <a:off x="457200" y="1676400"/>
            <a:ext cx="8229595" cy="381000"/>
          </a:xfrm>
        </p:spPr>
        <p:txBody>
          <a:bodyPr/>
          <a:lstStyle>
            <a:lvl1pPr algn="ctr">
              <a:buNone/>
              <a:defRPr sz="2400" b="1" baseline="0">
                <a:solidFill>
                  <a:schemeClr val="accent4">
                    <a:lumMod val="50000"/>
                  </a:schemeClr>
                </a:solidFill>
                <a:effectLst/>
                <a:latin typeface="+mn-lt"/>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smtClean="0"/>
              <a:t>Click to edit Master text styles</a:t>
            </a:r>
          </a:p>
        </p:txBody>
      </p:sp>
      <p:sp>
        <p:nvSpPr>
          <p:cNvPr id="11" name="Footer Placeholder 4"/>
          <p:cNvSpPr>
            <a:spLocks noGrp="1"/>
          </p:cNvSpPr>
          <p:nvPr>
            <p:ph type="ftr" sz="quarter" idx="16"/>
          </p:nvPr>
        </p:nvSpPr>
        <p:spPr>
          <a:xfrm>
            <a:off x="5791200" y="6569075"/>
            <a:ext cx="2895600" cy="288925"/>
          </a:xfrm>
          <a:prstGeom prst="rect">
            <a:avLst/>
          </a:prstGeom>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r>
              <a:rPr lang="en-US" altLang="en-US"/>
              <a:t>©  Prentice Hall 2011</a:t>
            </a:r>
          </a:p>
        </p:txBody>
      </p:sp>
      <p:sp>
        <p:nvSpPr>
          <p:cNvPr id="13" name="Slide Number Placeholder 5"/>
          <p:cNvSpPr>
            <a:spLocks noGrp="1"/>
          </p:cNvSpPr>
          <p:nvPr>
            <p:ph type="sldNum" sz="quarter" idx="17"/>
          </p:nvPr>
        </p:nvSpPr>
        <p:spPr>
          <a:xfrm>
            <a:off x="457200" y="6569075"/>
            <a:ext cx="2133600" cy="288925"/>
          </a:xfrm>
          <a:prstGeom prst="rect">
            <a:avLst/>
          </a:prstGeom>
        </p:spPr>
        <p:txBody>
          <a:bodyPr vert="horz" wrap="square" lIns="91440" tIns="45720" rIns="91440" bIns="45720" numCol="1" anchor="t" anchorCtr="0" compatLnSpc="1">
            <a:prstTxWarp prst="textNoShape">
              <a:avLst/>
            </a:prstTxWarp>
          </a:bodyPr>
          <a:lstStyle>
            <a:lvl1pPr>
              <a:defRPr sz="1400" b="1">
                <a:solidFill>
                  <a:schemeClr val="bg1"/>
                </a:solidFill>
              </a:defRPr>
            </a:lvl1pPr>
          </a:lstStyle>
          <a:p>
            <a:fld id="{161D24EE-E216-4F8B-B88C-FB2C1BDD67FF}" type="slidenum">
              <a:rPr lang="en-US" altLang="en-US"/>
              <a:pPr/>
              <a:t>‹#›</a:t>
            </a:fld>
            <a:endParaRPr lang="en-US" altLang="en-US"/>
          </a:p>
        </p:txBody>
      </p:sp>
    </p:spTree>
    <p:extLst>
      <p:ext uri="{BB962C8B-B14F-4D97-AF65-F5344CB8AC3E}">
        <p14:creationId xmlns:p14="http://schemas.microsoft.com/office/powerpoint/2010/main" val="1694913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Prentice Hall 2011</a:t>
            </a:r>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245856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Prentice Hall 2011</a:t>
            </a:r>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760714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Prentice Hall 2011</a:t>
            </a:r>
            <a:endParaRPr lang="en-US"/>
          </a:p>
        </p:txBody>
      </p:sp>
      <p:sp>
        <p:nvSpPr>
          <p:cNvPr id="7" name="Slide Number Placeholder 6"/>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701964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Prentice Hall 2011</a:t>
            </a:r>
            <a:endParaRPr lang="en-US"/>
          </a:p>
        </p:txBody>
      </p:sp>
      <p:sp>
        <p:nvSpPr>
          <p:cNvPr id="9" name="Slide Number Placeholder 8"/>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2130863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Prentice Hall 2011</a:t>
            </a:r>
            <a:endParaRPr lang="en-US"/>
          </a:p>
        </p:txBody>
      </p:sp>
      <p:sp>
        <p:nvSpPr>
          <p:cNvPr id="5" name="Slide Number Placeholder 4"/>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19024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  Prentice Hall 2011</a:t>
            </a:r>
            <a:endParaRPr lang="en-US"/>
          </a:p>
        </p:txBody>
      </p:sp>
      <p:sp>
        <p:nvSpPr>
          <p:cNvPr id="4" name="Slide Number Placeholder 3"/>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091469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Prentice Hall 2011</a:t>
            </a:r>
            <a:endParaRPr lang="en-US"/>
          </a:p>
        </p:txBody>
      </p:sp>
      <p:sp>
        <p:nvSpPr>
          <p:cNvPr id="7" name="Slide Number Placeholder 6"/>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99666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Prentice Hall 2011</a:t>
            </a:r>
            <a:endParaRPr lang="en-US"/>
          </a:p>
        </p:txBody>
      </p:sp>
      <p:sp>
        <p:nvSpPr>
          <p:cNvPr id="7" name="Slide Number Placeholder 6"/>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458348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Prentice Hall 2011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E69481-C428-4771-9FA9-CCBED72DD0C4}" type="slidenum">
              <a:rPr lang="en-US" smtClean="0"/>
              <a:t>‹#›</a:t>
            </a:fld>
            <a:endParaRPr lang="en-US"/>
          </a:p>
        </p:txBody>
      </p:sp>
    </p:spTree>
    <p:extLst>
      <p:ext uri="{BB962C8B-B14F-4D97-AF65-F5344CB8AC3E}">
        <p14:creationId xmlns:p14="http://schemas.microsoft.com/office/powerpoint/2010/main" val="25963009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 id="2147483698" r:id="rId13"/>
    <p:sldLayoutId id="2147483699" r:id="rId14"/>
    <p:sldLayoutId id="2147483700" r:id="rId15"/>
    <p:sldLayoutId id="2147483701" r:id="rId1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1870896" y="358914"/>
            <a:ext cx="5596704" cy="707886"/>
          </a:xfrm>
          <a:prstGeom prst="rect">
            <a:avLst/>
          </a:prstGeom>
          <a:noFill/>
          <a:ln w="12700">
            <a:noFill/>
            <a:miter lim="800000"/>
            <a:headEnd/>
            <a:tailEnd/>
          </a:ln>
          <a:effectLst/>
        </p:spPr>
        <p:txBody>
          <a:bodyPr wrap="square">
            <a:spAutoFit/>
          </a:bodyPr>
          <a:lstStyle/>
          <a:p>
            <a:pPr algn="ctr" eaLnBrk="0" hangingPunct="0">
              <a:defRPr/>
            </a:pPr>
            <a:r>
              <a:rPr lang="en-US" sz="4000" b="1" dirty="0" smtClean="0">
                <a:effectLst>
                  <a:outerShdw blurRad="38100" dist="38100" dir="2700000" algn="tl">
                    <a:srgbClr val="C0C0C0"/>
                  </a:outerShdw>
                </a:effectLst>
                <a:cs typeface="+mn-cs"/>
              </a:rPr>
              <a:t>CHAPTER 2</a:t>
            </a:r>
            <a:r>
              <a:rPr lang="en-US" sz="1600" b="1" dirty="0" smtClean="0">
                <a:solidFill>
                  <a:srgbClr val="9F0F10"/>
                </a:solidFill>
                <a:effectLst>
                  <a:outerShdw blurRad="38100" dist="38100" dir="2700000" algn="tl">
                    <a:srgbClr val="C0C0C0"/>
                  </a:outerShdw>
                </a:effectLst>
                <a:cs typeface="+mn-cs"/>
              </a:rPr>
              <a:t> </a:t>
            </a:r>
            <a:endParaRPr lang="en-US" sz="1600" b="1" dirty="0">
              <a:solidFill>
                <a:srgbClr val="9F0F10"/>
              </a:solidFill>
              <a:effectLst>
                <a:outerShdw blurRad="38100" dist="38100" dir="2700000" algn="tl">
                  <a:srgbClr val="C0C0C0"/>
                </a:outerShdw>
              </a:effectLst>
              <a:cs typeface="+mn-cs"/>
            </a:endParaRPr>
          </a:p>
        </p:txBody>
      </p:sp>
      <p:sp>
        <p:nvSpPr>
          <p:cNvPr id="2052" name="Text Box 4"/>
          <p:cNvSpPr txBox="1">
            <a:spLocks noChangeArrowheads="1"/>
          </p:cNvSpPr>
          <p:nvPr/>
        </p:nvSpPr>
        <p:spPr bwMode="auto">
          <a:xfrm>
            <a:off x="1676400" y="2743200"/>
            <a:ext cx="5791200" cy="144655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en-US" altLang="en-US" sz="4400" b="1" dirty="0"/>
              <a:t>GLOBAL E-BUSINESS AND COLLABORATION</a:t>
            </a:r>
            <a:endParaRPr lang="en-US" sz="4400" b="1" dirty="0">
              <a:effectLst>
                <a:outerShdw blurRad="38100" dist="38100" dir="2700000" algn="tl">
                  <a:srgbClr val="C0C0C0"/>
                </a:outerShdw>
              </a:effectLst>
            </a:endParaRPr>
          </a:p>
        </p:txBody>
      </p:sp>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 name="Slide Number Placeholder 1"/>
          <p:cNvSpPr>
            <a:spLocks noGrp="1"/>
          </p:cNvSpPr>
          <p:nvPr>
            <p:ph type="sldNum" sz="quarter" idx="12"/>
          </p:nvPr>
        </p:nvSpPr>
        <p:spPr/>
        <p:txBody>
          <a:bodyPr/>
          <a:lstStyle/>
          <a:p>
            <a:fld id="{B2E69481-C428-4771-9FA9-CCBED72DD0C4}" type="slidenum">
              <a:rPr lang="en-US" smtClean="0"/>
              <a:t>1</a:t>
            </a:fld>
            <a:endParaRPr lang="en-US"/>
          </a:p>
        </p:txBody>
      </p:sp>
    </p:spTree>
    <p:extLst>
      <p:ext uri="{BB962C8B-B14F-4D97-AF65-F5344CB8AC3E}">
        <p14:creationId xmlns:p14="http://schemas.microsoft.com/office/powerpoint/2010/main" val="319113314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altLang="en-US" smtClean="0">
                <a:solidFill>
                  <a:srgbClr val="7C4B3B"/>
                </a:solidFill>
              </a:rPr>
              <a:t>CHAPTER 2: GLOBAL E-BUSINESS AND COLLABORATION</a:t>
            </a:r>
          </a:p>
        </p:txBody>
      </p:sp>
      <p:sp>
        <p:nvSpPr>
          <p:cNvPr id="29699" name="Content Placeholder 2"/>
          <p:cNvSpPr>
            <a:spLocks noGrp="1"/>
          </p:cNvSpPr>
          <p:nvPr>
            <p:ph idx="1"/>
          </p:nvPr>
        </p:nvSpPr>
        <p:spPr/>
        <p:txBody>
          <a:bodyPr/>
          <a:lstStyle/>
          <a:p>
            <a:pPr marL="0" indent="0" eaLnBrk="1" hangingPunct="1">
              <a:buNone/>
            </a:pPr>
            <a:r>
              <a:rPr lang="en-US" altLang="en-US" sz="3200" dirty="0" smtClean="0">
                <a:solidFill>
                  <a:srgbClr val="0D0D0D"/>
                </a:solidFill>
                <a:latin typeface="Calibri" pitchFamily="-111" charset="0"/>
              </a:rPr>
              <a:t>1. Transaction processing systems</a:t>
            </a:r>
          </a:p>
          <a:p>
            <a:pPr lvl="1" eaLnBrk="1" hangingPunct="1"/>
            <a:r>
              <a:rPr lang="en-US" altLang="en-US" sz="2800" dirty="0" smtClean="0">
                <a:latin typeface="Calibri" pitchFamily="-111" charset="0"/>
              </a:rPr>
              <a:t>Perform and record daily routine transactions necessary to conduct business</a:t>
            </a:r>
          </a:p>
          <a:p>
            <a:pPr lvl="2" eaLnBrk="1" hangingPunct="1"/>
            <a:r>
              <a:rPr lang="en-US" altLang="en-US" sz="2800" dirty="0" smtClean="0">
                <a:latin typeface="Calibri" pitchFamily="-111" charset="0"/>
              </a:rPr>
              <a:t>Examples: sales order entry, payroll, shipping</a:t>
            </a:r>
          </a:p>
          <a:p>
            <a:pPr lvl="1" eaLnBrk="1" hangingPunct="1"/>
            <a:r>
              <a:rPr lang="en-US" altLang="en-US" sz="2800" dirty="0" smtClean="0">
                <a:latin typeface="Calibri" pitchFamily="-111" charset="0"/>
              </a:rPr>
              <a:t>Allow managers to monitor status of operations and relations with external environment</a:t>
            </a:r>
          </a:p>
          <a:p>
            <a:pPr lvl="1" eaLnBrk="1" hangingPunct="1"/>
            <a:r>
              <a:rPr lang="en-US" altLang="en-US" sz="2800" dirty="0" smtClean="0">
                <a:latin typeface="Calibri" pitchFamily="-111" charset="0"/>
              </a:rPr>
              <a:t>Serve operational levels</a:t>
            </a:r>
          </a:p>
          <a:p>
            <a:pPr lvl="1" eaLnBrk="1" hangingPunct="1"/>
            <a:r>
              <a:rPr lang="en-US" altLang="en-US" sz="2800" dirty="0" smtClean="0">
                <a:latin typeface="Calibri" pitchFamily="-111" charset="0"/>
              </a:rPr>
              <a:t>Serve predefined, structured goals and decision making</a:t>
            </a:r>
            <a:endParaRPr lang="en-US" altLang="en-US" sz="3200" dirty="0" smtClean="0">
              <a:latin typeface="Calibri" pitchFamily="-111" charset="0"/>
            </a:endParaRPr>
          </a:p>
        </p:txBody>
      </p:sp>
      <p:sp>
        <p:nvSpPr>
          <p:cNvPr id="29700" name="Text Placeholder 3"/>
          <p:cNvSpPr>
            <a:spLocks noGrp="1"/>
          </p:cNvSpPr>
          <p:nvPr>
            <p:ph type="body" sz="quarter" idx="12"/>
          </p:nvPr>
        </p:nvSpPr>
        <p:spPr>
          <a:xfrm>
            <a:off x="457200" y="838200"/>
            <a:ext cx="8229600" cy="381000"/>
          </a:xfrm>
        </p:spPr>
        <p:txBody>
          <a:bodyPr>
            <a:noAutofit/>
          </a:bodyPr>
          <a:lstStyle/>
          <a:p>
            <a:pPr eaLnBrk="1" hangingPunct="1"/>
            <a:r>
              <a:rPr lang="en-US" altLang="en-US" sz="2400" dirty="0" smtClean="0">
                <a:latin typeface="Cambria" pitchFamily="-111" charset="0"/>
              </a:rPr>
              <a:t>Types of Information Systems</a:t>
            </a:r>
          </a:p>
          <a:p>
            <a:pPr eaLnBrk="1" hangingPunct="1"/>
            <a:r>
              <a:rPr lang="en-US" altLang="en-US" sz="2400" dirty="0" smtClean="0">
                <a:latin typeface="Cambria" pitchFamily="-111" charset="0"/>
              </a:rPr>
              <a:t>SYSTEM FOR DIFFERENT MANAGEMENT GROOUPS</a:t>
            </a:r>
          </a:p>
        </p:txBody>
      </p:sp>
      <p:sp>
        <p:nvSpPr>
          <p:cNvPr id="29702"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18FD41B1-42C0-44AB-9DDF-FE7B2EA21533}" type="slidenum">
              <a:rPr lang="en-US" altLang="en-US" sz="1400">
                <a:solidFill>
                  <a:schemeClr val="bg1"/>
                </a:solidFill>
              </a:rPr>
              <a:pPr eaLnBrk="1" hangingPunct="1"/>
              <a:t>10</a:t>
            </a:fld>
            <a:endParaRPr lang="en-US" altLang="en-US" sz="1400">
              <a:solidFill>
                <a:schemeClr val="bg1"/>
              </a:solidFill>
            </a:endParaRPr>
          </a:p>
        </p:txBody>
      </p:sp>
    </p:spTree>
    <p:extLst>
      <p:ext uri="{BB962C8B-B14F-4D97-AF65-F5344CB8AC3E}">
        <p14:creationId xmlns:p14="http://schemas.microsoft.com/office/powerpoint/2010/main" val="554416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altLang="en-US" smtClean="0">
                <a:solidFill>
                  <a:srgbClr val="7C4B3B"/>
                </a:solidFill>
              </a:rPr>
              <a:t>CHAPTER 2: GLOBAL E-BUSINESS AND COLLABORATION</a:t>
            </a:r>
          </a:p>
        </p:txBody>
      </p:sp>
      <p:sp>
        <p:nvSpPr>
          <p:cNvPr id="31747" name="Text Placeholder 2"/>
          <p:cNvSpPr>
            <a:spLocks noGrp="1"/>
          </p:cNvSpPr>
          <p:nvPr>
            <p:ph type="body" sz="quarter" idx="12"/>
          </p:nvPr>
        </p:nvSpPr>
        <p:spPr>
          <a:xfrm>
            <a:off x="457200" y="1066800"/>
            <a:ext cx="8229600" cy="381000"/>
          </a:xfrm>
        </p:spPr>
        <p:txBody>
          <a:bodyPr>
            <a:normAutofit lnSpcReduction="10000"/>
          </a:bodyPr>
          <a:lstStyle/>
          <a:p>
            <a:pPr eaLnBrk="1" hangingPunct="1"/>
            <a:r>
              <a:rPr lang="en-US" altLang="en-US" smtClean="0">
                <a:latin typeface="Cambria" pitchFamily="-111" charset="0"/>
              </a:rPr>
              <a:t>Types of Information Systems</a:t>
            </a:r>
          </a:p>
        </p:txBody>
      </p:sp>
      <p:pic>
        <p:nvPicPr>
          <p:cNvPr id="22" name="Picture Placeholder 21" descr="Fig-2-2.png"/>
          <p:cNvPicPr>
            <a:picLocks noGrp="1" noChangeAspect="1"/>
          </p:cNvPicPr>
          <p:nvPr>
            <p:ph type="pic" sz="quarter" idx="15"/>
          </p:nvPr>
        </p:nvPicPr>
        <p:blipFill>
          <a:blip r:embed="rId3"/>
          <a:stretch>
            <a:fillRect/>
          </a:stretch>
        </p:blipFill>
        <p:spPr>
          <a:xfrm>
            <a:off x="2209800" y="1828800"/>
            <a:ext cx="6015038" cy="4572000"/>
          </a:xfrm>
        </p:spPr>
      </p:pic>
      <p:sp>
        <p:nvSpPr>
          <p:cNvPr id="31749" name="Text Placeholder 4"/>
          <p:cNvSpPr>
            <a:spLocks noGrp="1"/>
          </p:cNvSpPr>
          <p:nvPr>
            <p:ph type="body" sz="quarter" idx="16"/>
          </p:nvPr>
        </p:nvSpPr>
        <p:spPr/>
        <p:txBody>
          <a:bodyPr/>
          <a:lstStyle/>
          <a:p>
            <a:pPr eaLnBrk="1" hangingPunct="1">
              <a:spcBef>
                <a:spcPct val="0"/>
              </a:spcBef>
              <a:buFont typeface="Arial" charset="0"/>
              <a:buNone/>
            </a:pPr>
            <a:r>
              <a:rPr lang="en-US" altLang="en-US" smtClean="0"/>
              <a:t>A Payroll TPS</a:t>
            </a:r>
          </a:p>
        </p:txBody>
      </p:sp>
      <p:sp>
        <p:nvSpPr>
          <p:cNvPr id="31750" name="Text Placeholder 5"/>
          <p:cNvSpPr>
            <a:spLocks noGrp="1"/>
          </p:cNvSpPr>
          <p:nvPr>
            <p:ph type="body" sz="quarter" idx="17"/>
          </p:nvPr>
        </p:nvSpPr>
        <p:spPr>
          <a:xfrm>
            <a:off x="457200" y="2209800"/>
            <a:ext cx="1752600" cy="2057400"/>
          </a:xfrm>
        </p:spPr>
        <p:txBody>
          <a:bodyPr/>
          <a:lstStyle/>
          <a:p>
            <a:pPr eaLnBrk="1" hangingPunct="1">
              <a:buFont typeface="Arial" charset="0"/>
              <a:buNone/>
            </a:pPr>
            <a:r>
              <a:rPr lang="en-US" altLang="en-US" smtClean="0"/>
              <a:t>A TPS for payroll processing captures employee payment transaction data (such as a time card). System outputs include online and hard-copy reports for management and employee paychecks.</a:t>
            </a:r>
          </a:p>
        </p:txBody>
      </p:sp>
      <p:sp>
        <p:nvSpPr>
          <p:cNvPr id="31751" name="Text Placeholder 6"/>
          <p:cNvSpPr>
            <a:spLocks noGrp="1"/>
          </p:cNvSpPr>
          <p:nvPr>
            <p:ph type="body" sz="quarter" idx="18"/>
          </p:nvPr>
        </p:nvSpPr>
        <p:spPr>
          <a:xfrm>
            <a:off x="457200" y="4114800"/>
            <a:ext cx="2133600" cy="228600"/>
          </a:xfrm>
        </p:spPr>
        <p:txBody>
          <a:bodyPr>
            <a:normAutofit fontScale="92500" lnSpcReduction="20000"/>
          </a:bodyPr>
          <a:lstStyle/>
          <a:p>
            <a:pPr eaLnBrk="1" hangingPunct="1">
              <a:buFont typeface="Arial" charset="0"/>
              <a:buNone/>
            </a:pPr>
            <a:r>
              <a:rPr lang="en-US" altLang="en-US" smtClean="0"/>
              <a:t>FIGURE 2-2</a:t>
            </a:r>
          </a:p>
        </p:txBody>
      </p:sp>
      <p:sp>
        <p:nvSpPr>
          <p:cNvPr id="31753" name="Slide Number Placeholder 9"/>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2E370670-FEAA-4019-A99E-4ED7C196D7EA}" type="slidenum">
              <a:rPr lang="en-US" altLang="en-US" sz="1400">
                <a:solidFill>
                  <a:schemeClr val="bg1"/>
                </a:solidFill>
              </a:rPr>
              <a:pPr eaLnBrk="1" hangingPunct="1"/>
              <a:t>11</a:t>
            </a:fld>
            <a:endParaRPr lang="en-US" altLang="en-US" sz="1400">
              <a:solidFill>
                <a:schemeClr val="bg1"/>
              </a:solidFill>
            </a:endParaRPr>
          </a:p>
        </p:txBody>
      </p:sp>
    </p:spTree>
    <p:extLst>
      <p:ext uri="{BB962C8B-B14F-4D97-AF65-F5344CB8AC3E}">
        <p14:creationId xmlns:p14="http://schemas.microsoft.com/office/powerpoint/2010/main" val="1944897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altLang="en-US" smtClean="0">
                <a:solidFill>
                  <a:srgbClr val="7C4B3B"/>
                </a:solidFill>
              </a:rPr>
              <a:t>CHAPTER 2: GLOBAL E-BUSINESS AND COLLABORATION</a:t>
            </a:r>
          </a:p>
        </p:txBody>
      </p:sp>
      <p:sp>
        <p:nvSpPr>
          <p:cNvPr id="33795" name="Content Placeholder 2"/>
          <p:cNvSpPr>
            <a:spLocks noGrp="1"/>
          </p:cNvSpPr>
          <p:nvPr>
            <p:ph idx="1"/>
          </p:nvPr>
        </p:nvSpPr>
        <p:spPr/>
        <p:txBody>
          <a:bodyPr/>
          <a:lstStyle/>
          <a:p>
            <a:pPr marL="0" indent="0" eaLnBrk="1" hangingPunct="1">
              <a:spcAft>
                <a:spcPts val="1200"/>
              </a:spcAft>
              <a:buNone/>
            </a:pPr>
            <a:r>
              <a:rPr lang="en-US" altLang="en-US" sz="3600" dirty="0" smtClean="0">
                <a:solidFill>
                  <a:srgbClr val="0D0D0D"/>
                </a:solidFill>
                <a:latin typeface="Calibri" pitchFamily="-111" charset="0"/>
              </a:rPr>
              <a:t>2. Management information systems</a:t>
            </a:r>
          </a:p>
          <a:p>
            <a:pPr lvl="1" eaLnBrk="1" hangingPunct="1">
              <a:spcAft>
                <a:spcPts val="1200"/>
              </a:spcAft>
            </a:pPr>
            <a:r>
              <a:rPr lang="en-US" altLang="en-US" sz="3200" dirty="0" smtClean="0">
                <a:latin typeface="Calibri" pitchFamily="-111" charset="0"/>
              </a:rPr>
              <a:t>Serve middle management</a:t>
            </a:r>
          </a:p>
          <a:p>
            <a:pPr lvl="1" eaLnBrk="1" hangingPunct="1">
              <a:spcAft>
                <a:spcPts val="1200"/>
              </a:spcAft>
            </a:pPr>
            <a:r>
              <a:rPr lang="en-US" altLang="en-US" sz="3200" dirty="0" smtClean="0">
                <a:latin typeface="Calibri" pitchFamily="-111" charset="0"/>
              </a:rPr>
              <a:t>Provide reports on firm’s current performance, based on data from TPS</a:t>
            </a:r>
          </a:p>
          <a:p>
            <a:pPr lvl="1" eaLnBrk="1" hangingPunct="1">
              <a:spcAft>
                <a:spcPts val="1200"/>
              </a:spcAft>
            </a:pPr>
            <a:r>
              <a:rPr lang="en-US" altLang="en-US" sz="3200" dirty="0" smtClean="0">
                <a:latin typeface="Calibri" pitchFamily="-111" charset="0"/>
              </a:rPr>
              <a:t>Provide answers to routine questions with predefined procedure for answering them</a:t>
            </a:r>
          </a:p>
          <a:p>
            <a:pPr lvl="1" eaLnBrk="1" hangingPunct="1">
              <a:spcAft>
                <a:spcPts val="1200"/>
              </a:spcAft>
            </a:pPr>
            <a:r>
              <a:rPr lang="en-US" altLang="en-US" sz="3200" dirty="0" smtClean="0">
                <a:latin typeface="Calibri" pitchFamily="-111" charset="0"/>
              </a:rPr>
              <a:t>Typically have little analytic capability</a:t>
            </a:r>
            <a:endParaRPr lang="en-US" altLang="en-US" sz="3600" dirty="0" smtClean="0">
              <a:latin typeface="Calibri" pitchFamily="-111" charset="0"/>
            </a:endParaRPr>
          </a:p>
        </p:txBody>
      </p:sp>
      <p:sp>
        <p:nvSpPr>
          <p:cNvPr id="33796" name="Text Placeholder 3"/>
          <p:cNvSpPr>
            <a:spLocks noGrp="1"/>
          </p:cNvSpPr>
          <p:nvPr>
            <p:ph type="body" sz="quarter" idx="12"/>
          </p:nvPr>
        </p:nvSpPr>
        <p:spPr>
          <a:xfrm>
            <a:off x="457200" y="1066800"/>
            <a:ext cx="8229600" cy="381000"/>
          </a:xfrm>
        </p:spPr>
        <p:txBody>
          <a:bodyPr>
            <a:normAutofit lnSpcReduction="10000"/>
          </a:bodyPr>
          <a:lstStyle/>
          <a:p>
            <a:pPr eaLnBrk="1" hangingPunct="1"/>
            <a:r>
              <a:rPr lang="en-US" altLang="en-US" smtClean="0">
                <a:latin typeface="Cambria" pitchFamily="-111" charset="0"/>
              </a:rPr>
              <a:t>Types of Information Systems</a:t>
            </a:r>
          </a:p>
        </p:txBody>
      </p:sp>
      <p:sp>
        <p:nvSpPr>
          <p:cNvPr id="33798"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746983C1-DA07-4DEF-8041-B8BA8C99FCFE}" type="slidenum">
              <a:rPr lang="en-US" altLang="en-US" sz="1400">
                <a:solidFill>
                  <a:schemeClr val="bg1"/>
                </a:solidFill>
              </a:rPr>
              <a:pPr eaLnBrk="1" hangingPunct="1"/>
              <a:t>12</a:t>
            </a:fld>
            <a:endParaRPr lang="en-US" altLang="en-US" sz="1400">
              <a:solidFill>
                <a:schemeClr val="bg1"/>
              </a:solidFill>
            </a:endParaRPr>
          </a:p>
        </p:txBody>
      </p:sp>
    </p:spTree>
    <p:extLst>
      <p:ext uri="{BB962C8B-B14F-4D97-AF65-F5344CB8AC3E}">
        <p14:creationId xmlns:p14="http://schemas.microsoft.com/office/powerpoint/2010/main" val="4234467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altLang="en-US" smtClean="0">
                <a:solidFill>
                  <a:srgbClr val="7C4B3B"/>
                </a:solidFill>
              </a:rPr>
              <a:t>CHAPTER 2: GLOBAL E-BUSINESS AND COLLABORATION</a:t>
            </a:r>
          </a:p>
        </p:txBody>
      </p:sp>
      <p:sp>
        <p:nvSpPr>
          <p:cNvPr id="35843" name="Text Placeholder 2"/>
          <p:cNvSpPr>
            <a:spLocks noGrp="1"/>
          </p:cNvSpPr>
          <p:nvPr>
            <p:ph type="body" sz="quarter" idx="12"/>
          </p:nvPr>
        </p:nvSpPr>
        <p:spPr>
          <a:xfrm>
            <a:off x="457200" y="1066800"/>
            <a:ext cx="8229600" cy="381000"/>
          </a:xfrm>
        </p:spPr>
        <p:txBody>
          <a:bodyPr>
            <a:normAutofit lnSpcReduction="10000"/>
          </a:bodyPr>
          <a:lstStyle/>
          <a:p>
            <a:pPr eaLnBrk="1" hangingPunct="1"/>
            <a:r>
              <a:rPr lang="en-US" altLang="en-US" smtClean="0">
                <a:latin typeface="Cambria" pitchFamily="-111" charset="0"/>
              </a:rPr>
              <a:t>Types of Information Systems</a:t>
            </a:r>
          </a:p>
        </p:txBody>
      </p:sp>
      <p:pic>
        <p:nvPicPr>
          <p:cNvPr id="22" name="Picture Placeholder 21" descr="Fig-2-2.png"/>
          <p:cNvPicPr>
            <a:picLocks noGrp="1" noChangeAspect="1"/>
          </p:cNvPicPr>
          <p:nvPr>
            <p:ph type="pic" sz="quarter" idx="15"/>
          </p:nvPr>
        </p:nvPicPr>
        <p:blipFill>
          <a:blip r:embed="rId3"/>
          <a:stretch>
            <a:fillRect/>
          </a:stretch>
        </p:blipFill>
        <p:spPr>
          <a:xfrm>
            <a:off x="804863" y="2133600"/>
            <a:ext cx="7500937" cy="3505200"/>
          </a:xfrm>
        </p:spPr>
      </p:pic>
      <p:sp>
        <p:nvSpPr>
          <p:cNvPr id="35845" name="Text Placeholder 4"/>
          <p:cNvSpPr>
            <a:spLocks noGrp="1"/>
          </p:cNvSpPr>
          <p:nvPr>
            <p:ph type="body" sz="quarter" idx="16"/>
          </p:nvPr>
        </p:nvSpPr>
        <p:spPr/>
        <p:txBody>
          <a:bodyPr/>
          <a:lstStyle/>
          <a:p>
            <a:pPr eaLnBrk="1" hangingPunct="1">
              <a:spcBef>
                <a:spcPct val="0"/>
              </a:spcBef>
              <a:buFont typeface="Arial" charset="0"/>
              <a:buNone/>
            </a:pPr>
            <a:r>
              <a:rPr lang="en-US" altLang="en-US" smtClean="0"/>
              <a:t>How Management Information Systems Obtain Their Data from the Organization’s TPS</a:t>
            </a:r>
          </a:p>
        </p:txBody>
      </p:sp>
      <p:sp>
        <p:nvSpPr>
          <p:cNvPr id="35846" name="Text Placeholder 5"/>
          <p:cNvSpPr>
            <a:spLocks noGrp="1"/>
          </p:cNvSpPr>
          <p:nvPr>
            <p:ph type="body" sz="quarter" idx="17"/>
          </p:nvPr>
        </p:nvSpPr>
        <p:spPr>
          <a:xfrm>
            <a:off x="1600200" y="5867400"/>
            <a:ext cx="7086600" cy="838200"/>
          </a:xfrm>
        </p:spPr>
        <p:txBody>
          <a:bodyPr/>
          <a:lstStyle/>
          <a:p>
            <a:pPr eaLnBrk="1" hangingPunct="1">
              <a:buFont typeface="Arial" charset="0"/>
              <a:buNone/>
            </a:pPr>
            <a:r>
              <a:rPr lang="en-US" altLang="en-US" smtClean="0"/>
              <a:t>In the system illustrated by this diagram, three TPS supply summarized transaction data to the MIS reporting system at the end of the time period. Managers gain access to the organizational data through the MIS, which provides them with the appropriate reports.</a:t>
            </a:r>
          </a:p>
        </p:txBody>
      </p:sp>
      <p:sp>
        <p:nvSpPr>
          <p:cNvPr id="35847" name="Text Placeholder 6"/>
          <p:cNvSpPr>
            <a:spLocks noGrp="1"/>
          </p:cNvSpPr>
          <p:nvPr>
            <p:ph type="body" sz="quarter" idx="18"/>
          </p:nvPr>
        </p:nvSpPr>
        <p:spPr>
          <a:xfrm>
            <a:off x="533400" y="5867400"/>
            <a:ext cx="914400" cy="228600"/>
          </a:xfrm>
        </p:spPr>
        <p:txBody>
          <a:bodyPr>
            <a:normAutofit fontScale="92500" lnSpcReduction="20000"/>
          </a:bodyPr>
          <a:lstStyle/>
          <a:p>
            <a:pPr eaLnBrk="1" hangingPunct="1">
              <a:buFont typeface="Arial" charset="0"/>
              <a:buNone/>
            </a:pPr>
            <a:r>
              <a:rPr lang="en-US" altLang="en-US" smtClean="0"/>
              <a:t>FIGURE 2-3</a:t>
            </a:r>
          </a:p>
        </p:txBody>
      </p:sp>
      <p:sp>
        <p:nvSpPr>
          <p:cNvPr id="35849" name="Slide Number Placeholder 9"/>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9005BF5A-CE5C-4C6B-8AE5-64009601126E}" type="slidenum">
              <a:rPr lang="en-US" altLang="en-US" sz="1400">
                <a:solidFill>
                  <a:schemeClr val="bg1"/>
                </a:solidFill>
              </a:rPr>
              <a:pPr eaLnBrk="1" hangingPunct="1"/>
              <a:t>13</a:t>
            </a:fld>
            <a:endParaRPr lang="en-US" altLang="en-US" sz="1400">
              <a:solidFill>
                <a:schemeClr val="bg1"/>
              </a:solidFill>
            </a:endParaRPr>
          </a:p>
        </p:txBody>
      </p:sp>
    </p:spTree>
    <p:extLst>
      <p:ext uri="{BB962C8B-B14F-4D97-AF65-F5344CB8AC3E}">
        <p14:creationId xmlns:p14="http://schemas.microsoft.com/office/powerpoint/2010/main" val="3885643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altLang="en-US" smtClean="0">
                <a:solidFill>
                  <a:srgbClr val="7C4B3B"/>
                </a:solidFill>
              </a:rPr>
              <a:t>CHAPTER 2: GLOBAL E-BUSINESS AND COLLABORATION</a:t>
            </a:r>
          </a:p>
        </p:txBody>
      </p:sp>
      <p:sp>
        <p:nvSpPr>
          <p:cNvPr id="37891" name="Text Placeholder 2"/>
          <p:cNvSpPr>
            <a:spLocks noGrp="1"/>
          </p:cNvSpPr>
          <p:nvPr>
            <p:ph type="body" sz="quarter" idx="12"/>
          </p:nvPr>
        </p:nvSpPr>
        <p:spPr>
          <a:xfrm>
            <a:off x="457200" y="1066800"/>
            <a:ext cx="8229600" cy="381000"/>
          </a:xfrm>
        </p:spPr>
        <p:txBody>
          <a:bodyPr>
            <a:normAutofit lnSpcReduction="10000"/>
          </a:bodyPr>
          <a:lstStyle/>
          <a:p>
            <a:pPr eaLnBrk="1" hangingPunct="1"/>
            <a:r>
              <a:rPr lang="en-US" altLang="en-US" smtClean="0">
                <a:latin typeface="Cambria" pitchFamily="-111" charset="0"/>
              </a:rPr>
              <a:t>Types of Information Systems</a:t>
            </a:r>
          </a:p>
        </p:txBody>
      </p:sp>
      <p:pic>
        <p:nvPicPr>
          <p:cNvPr id="22" name="Picture Placeholder 21" descr="Fig-2-2.png"/>
          <p:cNvPicPr>
            <a:picLocks noGrp="1" noChangeAspect="1"/>
          </p:cNvPicPr>
          <p:nvPr>
            <p:ph type="pic" sz="quarter" idx="15"/>
          </p:nvPr>
        </p:nvPicPr>
        <p:blipFill>
          <a:blip r:embed="rId3"/>
          <a:stretch>
            <a:fillRect/>
          </a:stretch>
        </p:blipFill>
        <p:spPr>
          <a:xfrm>
            <a:off x="1447800" y="2057400"/>
            <a:ext cx="6157913" cy="3733800"/>
          </a:xfrm>
        </p:spPr>
      </p:pic>
      <p:sp>
        <p:nvSpPr>
          <p:cNvPr id="37893" name="Text Placeholder 4"/>
          <p:cNvSpPr>
            <a:spLocks noGrp="1"/>
          </p:cNvSpPr>
          <p:nvPr>
            <p:ph type="body" sz="quarter" idx="16"/>
          </p:nvPr>
        </p:nvSpPr>
        <p:spPr/>
        <p:txBody>
          <a:bodyPr/>
          <a:lstStyle/>
          <a:p>
            <a:pPr eaLnBrk="1" hangingPunct="1">
              <a:spcBef>
                <a:spcPct val="0"/>
              </a:spcBef>
              <a:buFont typeface="Arial" charset="0"/>
              <a:buNone/>
            </a:pPr>
            <a:r>
              <a:rPr lang="en-US" altLang="en-US" smtClean="0"/>
              <a:t>Sample MIS Report</a:t>
            </a:r>
          </a:p>
        </p:txBody>
      </p:sp>
      <p:sp>
        <p:nvSpPr>
          <p:cNvPr id="37894" name="Text Placeholder 5"/>
          <p:cNvSpPr>
            <a:spLocks noGrp="1"/>
          </p:cNvSpPr>
          <p:nvPr>
            <p:ph type="body" sz="quarter" idx="17"/>
          </p:nvPr>
        </p:nvSpPr>
        <p:spPr>
          <a:xfrm>
            <a:off x="1981200" y="5943600"/>
            <a:ext cx="7086600" cy="457200"/>
          </a:xfrm>
        </p:spPr>
        <p:txBody>
          <a:bodyPr/>
          <a:lstStyle/>
          <a:p>
            <a:pPr eaLnBrk="1" hangingPunct="1">
              <a:buFont typeface="Arial" charset="0"/>
              <a:buNone/>
            </a:pPr>
            <a:r>
              <a:rPr lang="en-US" altLang="en-US" smtClean="0"/>
              <a:t>This report, showing summarized annual sales data, was produced by the MIS in Figure 2-3.</a:t>
            </a:r>
          </a:p>
        </p:txBody>
      </p:sp>
      <p:sp>
        <p:nvSpPr>
          <p:cNvPr id="37895" name="Text Placeholder 6"/>
          <p:cNvSpPr>
            <a:spLocks noGrp="1"/>
          </p:cNvSpPr>
          <p:nvPr>
            <p:ph type="body" sz="quarter" idx="18"/>
          </p:nvPr>
        </p:nvSpPr>
        <p:spPr>
          <a:xfrm>
            <a:off x="914400" y="5943600"/>
            <a:ext cx="914400" cy="228600"/>
          </a:xfrm>
        </p:spPr>
        <p:txBody>
          <a:bodyPr>
            <a:normAutofit fontScale="92500" lnSpcReduction="20000"/>
          </a:bodyPr>
          <a:lstStyle/>
          <a:p>
            <a:pPr eaLnBrk="1" hangingPunct="1">
              <a:buFont typeface="Arial" charset="0"/>
              <a:buNone/>
            </a:pPr>
            <a:r>
              <a:rPr lang="en-US" altLang="en-US" smtClean="0"/>
              <a:t>FIGURE 2-4</a:t>
            </a:r>
          </a:p>
        </p:txBody>
      </p:sp>
      <p:sp>
        <p:nvSpPr>
          <p:cNvPr id="37897" name="Slide Number Placeholder 9"/>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E54FEB50-C8D7-4EBA-AF78-5437416EF7F2}" type="slidenum">
              <a:rPr lang="en-US" altLang="en-US" sz="1400">
                <a:solidFill>
                  <a:schemeClr val="bg1"/>
                </a:solidFill>
              </a:rPr>
              <a:pPr eaLnBrk="1" hangingPunct="1"/>
              <a:t>14</a:t>
            </a:fld>
            <a:endParaRPr lang="en-US" altLang="en-US" sz="1400">
              <a:solidFill>
                <a:schemeClr val="bg1"/>
              </a:solidFill>
            </a:endParaRPr>
          </a:p>
        </p:txBody>
      </p:sp>
    </p:spTree>
    <p:extLst>
      <p:ext uri="{BB962C8B-B14F-4D97-AF65-F5344CB8AC3E}">
        <p14:creationId xmlns:p14="http://schemas.microsoft.com/office/powerpoint/2010/main" val="38783346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altLang="en-US" smtClean="0">
                <a:solidFill>
                  <a:srgbClr val="7C4B3B"/>
                </a:solidFill>
              </a:rPr>
              <a:t>CHAPTER 2: GLOBAL E-BUSINESS AND COLLABORATION</a:t>
            </a:r>
          </a:p>
        </p:txBody>
      </p:sp>
      <p:sp>
        <p:nvSpPr>
          <p:cNvPr id="39939" name="Content Placeholder 2"/>
          <p:cNvSpPr>
            <a:spLocks noGrp="1"/>
          </p:cNvSpPr>
          <p:nvPr>
            <p:ph idx="1"/>
          </p:nvPr>
        </p:nvSpPr>
        <p:spPr/>
        <p:txBody>
          <a:bodyPr>
            <a:normAutofit lnSpcReduction="10000"/>
          </a:bodyPr>
          <a:lstStyle/>
          <a:p>
            <a:pPr marL="0" indent="0" eaLnBrk="1" hangingPunct="1">
              <a:spcBef>
                <a:spcPct val="0"/>
              </a:spcBef>
              <a:buNone/>
            </a:pPr>
            <a:r>
              <a:rPr lang="en-US" altLang="en-US" sz="3200" dirty="0" smtClean="0">
                <a:solidFill>
                  <a:srgbClr val="0D0D0D"/>
                </a:solidFill>
                <a:latin typeface="Calibri" pitchFamily="-111" charset="0"/>
              </a:rPr>
              <a:t>3. Decision support systems</a:t>
            </a:r>
          </a:p>
          <a:p>
            <a:pPr lvl="1" eaLnBrk="1" hangingPunct="1">
              <a:spcBef>
                <a:spcPct val="0"/>
              </a:spcBef>
            </a:pPr>
            <a:r>
              <a:rPr lang="en-US" altLang="en-US" dirty="0" smtClean="0">
                <a:latin typeface="Calibri" pitchFamily="-111" charset="0"/>
              </a:rPr>
              <a:t>Serve middle management</a:t>
            </a:r>
          </a:p>
          <a:p>
            <a:pPr lvl="1" eaLnBrk="1" hangingPunct="1">
              <a:spcBef>
                <a:spcPct val="0"/>
              </a:spcBef>
            </a:pPr>
            <a:r>
              <a:rPr lang="en-US" altLang="en-US" dirty="0" smtClean="0">
                <a:latin typeface="Calibri" pitchFamily="-111" charset="0"/>
              </a:rPr>
              <a:t>Support non-routine decision making</a:t>
            </a:r>
          </a:p>
          <a:p>
            <a:pPr lvl="2" eaLnBrk="1" hangingPunct="1">
              <a:spcBef>
                <a:spcPct val="0"/>
              </a:spcBef>
            </a:pPr>
            <a:r>
              <a:rPr lang="en-US" altLang="en-US" dirty="0" smtClean="0">
                <a:latin typeface="Calibri" pitchFamily="-111" charset="0"/>
              </a:rPr>
              <a:t>Example: What is impact on production schedule if December sales doubled?</a:t>
            </a:r>
          </a:p>
          <a:p>
            <a:pPr lvl="1" eaLnBrk="1" hangingPunct="1">
              <a:spcBef>
                <a:spcPct val="0"/>
              </a:spcBef>
            </a:pPr>
            <a:r>
              <a:rPr lang="en-US" altLang="en-US" dirty="0" smtClean="0">
                <a:latin typeface="Calibri" pitchFamily="-111" charset="0"/>
              </a:rPr>
              <a:t>Often use external information as well from TPS and MIS</a:t>
            </a:r>
          </a:p>
          <a:p>
            <a:pPr lvl="1" eaLnBrk="1" hangingPunct="1">
              <a:spcBef>
                <a:spcPct val="0"/>
              </a:spcBef>
            </a:pPr>
            <a:r>
              <a:rPr lang="en-US" altLang="en-US" dirty="0" smtClean="0">
                <a:latin typeface="Calibri" pitchFamily="-111" charset="0"/>
              </a:rPr>
              <a:t>Model driven DSS</a:t>
            </a:r>
          </a:p>
          <a:p>
            <a:pPr lvl="2" eaLnBrk="1" hangingPunct="1">
              <a:spcBef>
                <a:spcPct val="0"/>
              </a:spcBef>
            </a:pPr>
            <a:r>
              <a:rPr lang="en-US" altLang="en-US" dirty="0" smtClean="0">
                <a:latin typeface="Calibri" pitchFamily="-111" charset="0"/>
              </a:rPr>
              <a:t>Voyage-estimating systems</a:t>
            </a:r>
          </a:p>
          <a:p>
            <a:pPr lvl="1" eaLnBrk="1" hangingPunct="1">
              <a:spcBef>
                <a:spcPct val="0"/>
              </a:spcBef>
            </a:pPr>
            <a:r>
              <a:rPr lang="en-US" altLang="en-US" dirty="0" smtClean="0">
                <a:latin typeface="Calibri" pitchFamily="-111" charset="0"/>
              </a:rPr>
              <a:t>Data driven DSS</a:t>
            </a:r>
          </a:p>
          <a:p>
            <a:pPr lvl="2" eaLnBrk="1" hangingPunct="1">
              <a:spcBef>
                <a:spcPct val="0"/>
              </a:spcBef>
            </a:pPr>
            <a:r>
              <a:rPr lang="en-US" altLang="en-US" dirty="0" smtClean="0">
                <a:latin typeface="Calibri" pitchFamily="-111" charset="0"/>
              </a:rPr>
              <a:t>Intrawest’s marketing analysis systems</a:t>
            </a:r>
          </a:p>
        </p:txBody>
      </p:sp>
      <p:sp>
        <p:nvSpPr>
          <p:cNvPr id="39940" name="Text Placeholder 3"/>
          <p:cNvSpPr>
            <a:spLocks noGrp="1"/>
          </p:cNvSpPr>
          <p:nvPr>
            <p:ph type="body" sz="quarter" idx="12"/>
          </p:nvPr>
        </p:nvSpPr>
        <p:spPr>
          <a:xfrm>
            <a:off x="457200" y="1066800"/>
            <a:ext cx="8229600" cy="381000"/>
          </a:xfrm>
        </p:spPr>
        <p:txBody>
          <a:bodyPr>
            <a:normAutofit lnSpcReduction="10000"/>
          </a:bodyPr>
          <a:lstStyle/>
          <a:p>
            <a:pPr eaLnBrk="1" hangingPunct="1"/>
            <a:r>
              <a:rPr lang="en-US" altLang="en-US" smtClean="0">
                <a:latin typeface="Cambria" pitchFamily="-111" charset="0"/>
              </a:rPr>
              <a:t>Types of Information Systems</a:t>
            </a:r>
          </a:p>
        </p:txBody>
      </p:sp>
      <p:sp>
        <p:nvSpPr>
          <p:cNvPr id="39942"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35D26DE0-9D47-46AB-B8C5-C1B3A6A23B92}" type="slidenum">
              <a:rPr lang="en-US" altLang="en-US" sz="1400">
                <a:solidFill>
                  <a:schemeClr val="bg1"/>
                </a:solidFill>
              </a:rPr>
              <a:pPr eaLnBrk="1" hangingPunct="1"/>
              <a:t>15</a:t>
            </a:fld>
            <a:endParaRPr lang="en-US" altLang="en-US" sz="1400">
              <a:solidFill>
                <a:schemeClr val="bg1"/>
              </a:solidFill>
            </a:endParaRPr>
          </a:p>
        </p:txBody>
      </p:sp>
    </p:spTree>
    <p:extLst>
      <p:ext uri="{BB962C8B-B14F-4D97-AF65-F5344CB8AC3E}">
        <p14:creationId xmlns:p14="http://schemas.microsoft.com/office/powerpoint/2010/main" val="9752850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altLang="en-US" smtClean="0">
                <a:solidFill>
                  <a:srgbClr val="7C4B3B"/>
                </a:solidFill>
              </a:rPr>
              <a:t>CHAPTER 2: GLOBAL E-BUSINESS AND COLLABORATION</a:t>
            </a:r>
          </a:p>
        </p:txBody>
      </p:sp>
      <p:sp>
        <p:nvSpPr>
          <p:cNvPr id="41987" name="Text Placeholder 2"/>
          <p:cNvSpPr>
            <a:spLocks noGrp="1"/>
          </p:cNvSpPr>
          <p:nvPr>
            <p:ph type="body" sz="quarter" idx="12"/>
          </p:nvPr>
        </p:nvSpPr>
        <p:spPr>
          <a:xfrm>
            <a:off x="457200" y="1066800"/>
            <a:ext cx="8229600" cy="381000"/>
          </a:xfrm>
        </p:spPr>
        <p:txBody>
          <a:bodyPr>
            <a:normAutofit lnSpcReduction="10000"/>
          </a:bodyPr>
          <a:lstStyle/>
          <a:p>
            <a:pPr eaLnBrk="1" hangingPunct="1"/>
            <a:r>
              <a:rPr lang="en-US" altLang="en-US" smtClean="0">
                <a:latin typeface="Cambria" pitchFamily="-111" charset="0"/>
              </a:rPr>
              <a:t>Types of Information Systems</a:t>
            </a:r>
          </a:p>
        </p:txBody>
      </p:sp>
      <p:pic>
        <p:nvPicPr>
          <p:cNvPr id="22" name="Picture Placeholder 21" descr="Fig-2-2.png"/>
          <p:cNvPicPr>
            <a:picLocks noGrp="1" noChangeAspect="1"/>
          </p:cNvPicPr>
          <p:nvPr>
            <p:ph type="pic" sz="quarter" idx="15"/>
          </p:nvPr>
        </p:nvPicPr>
        <p:blipFill>
          <a:blip r:embed="rId3"/>
          <a:stretch>
            <a:fillRect/>
          </a:stretch>
        </p:blipFill>
        <p:spPr>
          <a:xfrm>
            <a:off x="1676400" y="2133600"/>
            <a:ext cx="5791200" cy="3759200"/>
          </a:xfrm>
        </p:spPr>
      </p:pic>
      <p:sp>
        <p:nvSpPr>
          <p:cNvPr id="41989" name="Text Placeholder 4"/>
          <p:cNvSpPr>
            <a:spLocks noGrp="1"/>
          </p:cNvSpPr>
          <p:nvPr>
            <p:ph type="body" sz="quarter" idx="16"/>
          </p:nvPr>
        </p:nvSpPr>
        <p:spPr/>
        <p:txBody>
          <a:bodyPr/>
          <a:lstStyle/>
          <a:p>
            <a:pPr eaLnBrk="1" hangingPunct="1">
              <a:spcBef>
                <a:spcPct val="0"/>
              </a:spcBef>
              <a:buFont typeface="Arial" charset="0"/>
              <a:buNone/>
            </a:pPr>
            <a:r>
              <a:rPr lang="en-US" altLang="en-US" smtClean="0"/>
              <a:t>Voyage-Estimating Decision Support System</a:t>
            </a:r>
          </a:p>
        </p:txBody>
      </p:sp>
      <p:sp>
        <p:nvSpPr>
          <p:cNvPr id="41990" name="Text Placeholder 5"/>
          <p:cNvSpPr>
            <a:spLocks noGrp="1"/>
          </p:cNvSpPr>
          <p:nvPr>
            <p:ph type="body" sz="quarter" idx="17"/>
          </p:nvPr>
        </p:nvSpPr>
        <p:spPr>
          <a:xfrm>
            <a:off x="1600200" y="6096000"/>
            <a:ext cx="7086600" cy="381000"/>
          </a:xfrm>
        </p:spPr>
        <p:txBody>
          <a:bodyPr/>
          <a:lstStyle/>
          <a:p>
            <a:pPr eaLnBrk="1" hangingPunct="1">
              <a:spcBef>
                <a:spcPct val="50000"/>
              </a:spcBef>
              <a:buFont typeface="Arial" charset="0"/>
              <a:buNone/>
            </a:pPr>
            <a:r>
              <a:rPr lang="en-US" altLang="en-US" smtClean="0"/>
              <a:t>This DSS operates on a powerful PC. It is used daily by managers who must develop bids on shipping contracts.</a:t>
            </a:r>
          </a:p>
        </p:txBody>
      </p:sp>
      <p:sp>
        <p:nvSpPr>
          <p:cNvPr id="41991" name="Text Placeholder 6"/>
          <p:cNvSpPr>
            <a:spLocks noGrp="1"/>
          </p:cNvSpPr>
          <p:nvPr>
            <p:ph type="body" sz="quarter" idx="18"/>
          </p:nvPr>
        </p:nvSpPr>
        <p:spPr>
          <a:xfrm>
            <a:off x="533400" y="6096000"/>
            <a:ext cx="914400" cy="228600"/>
          </a:xfrm>
        </p:spPr>
        <p:txBody>
          <a:bodyPr>
            <a:normAutofit fontScale="92500" lnSpcReduction="20000"/>
          </a:bodyPr>
          <a:lstStyle/>
          <a:p>
            <a:pPr eaLnBrk="1" hangingPunct="1">
              <a:buFont typeface="Arial" charset="0"/>
              <a:buNone/>
            </a:pPr>
            <a:r>
              <a:rPr lang="en-US" altLang="en-US" smtClean="0"/>
              <a:t>FIGURE 2-5</a:t>
            </a:r>
          </a:p>
        </p:txBody>
      </p:sp>
      <p:sp>
        <p:nvSpPr>
          <p:cNvPr id="41993" name="Slide Number Placeholder 9"/>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18AE14A3-2E28-45B5-836D-B8A847B1A52D}" type="slidenum">
              <a:rPr lang="en-US" altLang="en-US" sz="1400">
                <a:solidFill>
                  <a:schemeClr val="bg1"/>
                </a:solidFill>
              </a:rPr>
              <a:pPr eaLnBrk="1" hangingPunct="1"/>
              <a:t>16</a:t>
            </a:fld>
            <a:endParaRPr lang="en-US" altLang="en-US" sz="1400">
              <a:solidFill>
                <a:schemeClr val="bg1"/>
              </a:solidFill>
            </a:endParaRPr>
          </a:p>
        </p:txBody>
      </p:sp>
    </p:spTree>
    <p:extLst>
      <p:ext uri="{BB962C8B-B14F-4D97-AF65-F5344CB8AC3E}">
        <p14:creationId xmlns:p14="http://schemas.microsoft.com/office/powerpoint/2010/main" val="5489670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altLang="en-US" smtClean="0">
                <a:solidFill>
                  <a:srgbClr val="7C4B3B"/>
                </a:solidFill>
              </a:rPr>
              <a:t>CHAPTER 2: GLOBAL E-BUSINESS AND COLLABORATION</a:t>
            </a:r>
          </a:p>
        </p:txBody>
      </p:sp>
      <p:sp>
        <p:nvSpPr>
          <p:cNvPr id="44035" name="Content Placeholder 2"/>
          <p:cNvSpPr>
            <a:spLocks noGrp="1"/>
          </p:cNvSpPr>
          <p:nvPr>
            <p:ph idx="1"/>
          </p:nvPr>
        </p:nvSpPr>
        <p:spPr/>
        <p:txBody>
          <a:bodyPr/>
          <a:lstStyle/>
          <a:p>
            <a:pPr marL="0" indent="0" eaLnBrk="1" hangingPunct="1">
              <a:spcBef>
                <a:spcPct val="0"/>
              </a:spcBef>
              <a:spcAft>
                <a:spcPts val="1800"/>
              </a:spcAft>
              <a:buNone/>
            </a:pPr>
            <a:r>
              <a:rPr lang="en-US" altLang="en-US" sz="3600" dirty="0" smtClean="0">
                <a:solidFill>
                  <a:srgbClr val="0D0D0D"/>
                </a:solidFill>
                <a:latin typeface="Calibri" pitchFamily="-111" charset="0"/>
              </a:rPr>
              <a:t>4. Business intelligence</a:t>
            </a:r>
          </a:p>
          <a:p>
            <a:pPr lvl="1" eaLnBrk="1" hangingPunct="1">
              <a:spcBef>
                <a:spcPct val="0"/>
              </a:spcBef>
              <a:spcAft>
                <a:spcPts val="1800"/>
              </a:spcAft>
            </a:pPr>
            <a:r>
              <a:rPr lang="en-US" altLang="en-US" sz="3000" dirty="0" smtClean="0">
                <a:latin typeface="Calibri" pitchFamily="-111" charset="0"/>
              </a:rPr>
              <a:t>Class of software applications</a:t>
            </a:r>
          </a:p>
          <a:p>
            <a:pPr lvl="1" eaLnBrk="1" hangingPunct="1">
              <a:spcBef>
                <a:spcPct val="0"/>
              </a:spcBef>
              <a:spcAft>
                <a:spcPts val="1800"/>
              </a:spcAft>
            </a:pPr>
            <a:r>
              <a:rPr lang="en-US" altLang="en-US" sz="3000" dirty="0" smtClean="0">
                <a:latin typeface="Calibri" pitchFamily="-111" charset="0"/>
              </a:rPr>
              <a:t>Analyze current and historical data to find patterns and trends and aid decision-making</a:t>
            </a:r>
          </a:p>
          <a:p>
            <a:pPr lvl="1" eaLnBrk="1" hangingPunct="1">
              <a:spcBef>
                <a:spcPct val="0"/>
              </a:spcBef>
            </a:pPr>
            <a:r>
              <a:rPr lang="en-US" altLang="en-US" sz="3000" dirty="0" smtClean="0">
                <a:latin typeface="Calibri" pitchFamily="-111" charset="0"/>
              </a:rPr>
              <a:t>Used in systems that support middle and senior management</a:t>
            </a:r>
          </a:p>
          <a:p>
            <a:pPr lvl="2" eaLnBrk="1" hangingPunct="1">
              <a:spcBef>
                <a:spcPct val="0"/>
              </a:spcBef>
            </a:pPr>
            <a:r>
              <a:rPr lang="en-US" altLang="en-US" sz="2800" dirty="0" smtClean="0">
                <a:latin typeface="Calibri" pitchFamily="-111" charset="0"/>
              </a:rPr>
              <a:t>Data-driven DSS </a:t>
            </a:r>
          </a:p>
          <a:p>
            <a:pPr lvl="2" eaLnBrk="1" hangingPunct="1">
              <a:spcBef>
                <a:spcPct val="0"/>
              </a:spcBef>
            </a:pPr>
            <a:r>
              <a:rPr lang="en-US" altLang="en-US" sz="2800" dirty="0" smtClean="0">
                <a:latin typeface="Calibri" pitchFamily="-111" charset="0"/>
              </a:rPr>
              <a:t>Executive support systems (ESS)</a:t>
            </a:r>
            <a:endParaRPr lang="en-US" altLang="en-US" dirty="0" smtClean="0">
              <a:latin typeface="Calibri" pitchFamily="-111" charset="0"/>
            </a:endParaRPr>
          </a:p>
        </p:txBody>
      </p:sp>
      <p:sp>
        <p:nvSpPr>
          <p:cNvPr id="44036" name="Text Placeholder 3"/>
          <p:cNvSpPr>
            <a:spLocks noGrp="1"/>
          </p:cNvSpPr>
          <p:nvPr>
            <p:ph type="body" sz="quarter" idx="12"/>
          </p:nvPr>
        </p:nvSpPr>
        <p:spPr>
          <a:xfrm>
            <a:off x="457200" y="1066800"/>
            <a:ext cx="8229600" cy="381000"/>
          </a:xfrm>
        </p:spPr>
        <p:txBody>
          <a:bodyPr>
            <a:normAutofit lnSpcReduction="10000"/>
          </a:bodyPr>
          <a:lstStyle/>
          <a:p>
            <a:pPr eaLnBrk="1" hangingPunct="1"/>
            <a:r>
              <a:rPr lang="en-US" altLang="en-US" smtClean="0">
                <a:latin typeface="Cambria" pitchFamily="-111" charset="0"/>
              </a:rPr>
              <a:t>Types of Information Systems</a:t>
            </a:r>
          </a:p>
        </p:txBody>
      </p:sp>
      <p:sp>
        <p:nvSpPr>
          <p:cNvPr id="44038"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1409DBD3-AEBF-4232-BD66-EF0889BCDD57}" type="slidenum">
              <a:rPr lang="en-US" altLang="en-US" sz="1400">
                <a:solidFill>
                  <a:schemeClr val="bg1"/>
                </a:solidFill>
              </a:rPr>
              <a:pPr eaLnBrk="1" hangingPunct="1"/>
              <a:t>17</a:t>
            </a:fld>
            <a:endParaRPr lang="en-US" altLang="en-US" sz="1400">
              <a:solidFill>
                <a:schemeClr val="bg1"/>
              </a:solidFill>
            </a:endParaRPr>
          </a:p>
        </p:txBody>
      </p:sp>
    </p:spTree>
    <p:extLst>
      <p:ext uri="{BB962C8B-B14F-4D97-AF65-F5344CB8AC3E}">
        <p14:creationId xmlns:p14="http://schemas.microsoft.com/office/powerpoint/2010/main" val="305833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altLang="en-US" smtClean="0">
                <a:solidFill>
                  <a:srgbClr val="7C4B3B"/>
                </a:solidFill>
              </a:rPr>
              <a:t>CHAPTER 2: GLOBAL E-BUSINESS AND COLLABORATION</a:t>
            </a:r>
          </a:p>
        </p:txBody>
      </p:sp>
      <p:sp>
        <p:nvSpPr>
          <p:cNvPr id="46083" name="Content Placeholder 2"/>
          <p:cNvSpPr>
            <a:spLocks noGrp="1"/>
          </p:cNvSpPr>
          <p:nvPr>
            <p:ph idx="1"/>
          </p:nvPr>
        </p:nvSpPr>
        <p:spPr/>
        <p:txBody>
          <a:bodyPr>
            <a:normAutofit lnSpcReduction="10000"/>
          </a:bodyPr>
          <a:lstStyle/>
          <a:p>
            <a:pPr marL="0" indent="0" eaLnBrk="1" hangingPunct="1">
              <a:buNone/>
            </a:pPr>
            <a:r>
              <a:rPr lang="en-US" altLang="en-US" sz="3200" dirty="0" smtClean="0">
                <a:solidFill>
                  <a:srgbClr val="0D0D0D"/>
                </a:solidFill>
                <a:latin typeface="Calibri" pitchFamily="-111" charset="0"/>
              </a:rPr>
              <a:t>5. Executive support systems</a:t>
            </a:r>
          </a:p>
          <a:p>
            <a:pPr lvl="1" eaLnBrk="1" hangingPunct="1"/>
            <a:r>
              <a:rPr lang="en-US" altLang="en-US" dirty="0" smtClean="0">
                <a:latin typeface="Calibri" pitchFamily="-111" charset="0"/>
              </a:rPr>
              <a:t>Support senior management</a:t>
            </a:r>
          </a:p>
          <a:p>
            <a:pPr lvl="1" eaLnBrk="1" hangingPunct="1"/>
            <a:r>
              <a:rPr lang="en-US" altLang="en-US" dirty="0" smtClean="0">
                <a:latin typeface="Calibri" pitchFamily="-111" charset="0"/>
              </a:rPr>
              <a:t>Address non-routine decisions</a:t>
            </a:r>
          </a:p>
          <a:p>
            <a:pPr lvl="2" eaLnBrk="1" hangingPunct="1"/>
            <a:r>
              <a:rPr lang="en-US" altLang="en-US" dirty="0" smtClean="0">
                <a:latin typeface="Calibri" pitchFamily="-111" charset="0"/>
              </a:rPr>
              <a:t>Requiring judgment, evaluation, and insight</a:t>
            </a:r>
          </a:p>
          <a:p>
            <a:pPr lvl="1" eaLnBrk="1" hangingPunct="1"/>
            <a:r>
              <a:rPr lang="en-US" altLang="en-US" dirty="0" smtClean="0">
                <a:latin typeface="Calibri" pitchFamily="-111" charset="0"/>
              </a:rPr>
              <a:t>Incorporate data about external events (e.g. new tax laws or competitors) as well as summarized information from internal MIS and DSS</a:t>
            </a:r>
          </a:p>
          <a:p>
            <a:pPr lvl="1" eaLnBrk="1" hangingPunct="1"/>
            <a:r>
              <a:rPr lang="en-US" altLang="en-US" dirty="0" smtClean="0">
                <a:latin typeface="Calibri" pitchFamily="-111" charset="0"/>
              </a:rPr>
              <a:t>Example: </a:t>
            </a:r>
            <a:r>
              <a:rPr lang="en-US" altLang="en-US" b="0" dirty="0" smtClean="0">
                <a:latin typeface="Calibri" pitchFamily="-111" charset="0"/>
              </a:rPr>
              <a:t>Digital dashboard with real-time view of firm’s financial performance: working capital, accounts receivable, accounts payable, cash flow, and inventory</a:t>
            </a:r>
          </a:p>
        </p:txBody>
      </p:sp>
      <p:sp>
        <p:nvSpPr>
          <p:cNvPr id="46084" name="Text Placeholder 3"/>
          <p:cNvSpPr>
            <a:spLocks noGrp="1"/>
          </p:cNvSpPr>
          <p:nvPr>
            <p:ph type="body" sz="quarter" idx="12"/>
          </p:nvPr>
        </p:nvSpPr>
        <p:spPr>
          <a:xfrm>
            <a:off x="457200" y="1066800"/>
            <a:ext cx="8229600" cy="381000"/>
          </a:xfrm>
        </p:spPr>
        <p:txBody>
          <a:bodyPr>
            <a:normAutofit lnSpcReduction="10000"/>
          </a:bodyPr>
          <a:lstStyle/>
          <a:p>
            <a:pPr eaLnBrk="1" hangingPunct="1"/>
            <a:r>
              <a:rPr lang="en-US" altLang="en-US" smtClean="0">
                <a:latin typeface="Cambria" pitchFamily="-111" charset="0"/>
              </a:rPr>
              <a:t>Types of Information Systems</a:t>
            </a:r>
          </a:p>
        </p:txBody>
      </p:sp>
      <p:sp>
        <p:nvSpPr>
          <p:cNvPr id="46086"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F1FA7943-DD8E-4280-B9FF-30F33630C43B}" type="slidenum">
              <a:rPr lang="en-US" altLang="en-US" sz="1400">
                <a:solidFill>
                  <a:schemeClr val="bg1"/>
                </a:solidFill>
              </a:rPr>
              <a:pPr eaLnBrk="1" hangingPunct="1"/>
              <a:t>18</a:t>
            </a:fld>
            <a:endParaRPr lang="en-US" altLang="en-US" sz="1400">
              <a:solidFill>
                <a:schemeClr val="bg1"/>
              </a:solidFill>
            </a:endParaRPr>
          </a:p>
        </p:txBody>
      </p:sp>
    </p:spTree>
    <p:extLst>
      <p:ext uri="{BB962C8B-B14F-4D97-AF65-F5344CB8AC3E}">
        <p14:creationId xmlns:p14="http://schemas.microsoft.com/office/powerpoint/2010/main" val="3448763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altLang="en-US" smtClean="0">
                <a:solidFill>
                  <a:srgbClr val="7C4B3B"/>
                </a:solidFill>
              </a:rPr>
              <a:t>CHAPTER 2: GLOBAL E-BUSINESS AND COLLABORATION</a:t>
            </a:r>
          </a:p>
        </p:txBody>
      </p:sp>
      <p:sp>
        <p:nvSpPr>
          <p:cNvPr id="48131" name="Content Placeholder 2"/>
          <p:cNvSpPr>
            <a:spLocks noGrp="1"/>
          </p:cNvSpPr>
          <p:nvPr>
            <p:ph idx="1"/>
          </p:nvPr>
        </p:nvSpPr>
        <p:spPr/>
        <p:txBody>
          <a:bodyPr>
            <a:normAutofit lnSpcReduction="10000"/>
          </a:bodyPr>
          <a:lstStyle/>
          <a:p>
            <a:pPr eaLnBrk="1" hangingPunct="1"/>
            <a:r>
              <a:rPr lang="en-US" altLang="en-US" sz="3600" smtClean="0">
                <a:solidFill>
                  <a:srgbClr val="0D0D0D"/>
                </a:solidFill>
                <a:latin typeface="Calibri" pitchFamily="-111" charset="0"/>
              </a:rPr>
              <a:t>Systems from a constituency perspective</a:t>
            </a:r>
          </a:p>
          <a:p>
            <a:pPr lvl="1" eaLnBrk="1" hangingPunct="1"/>
            <a:r>
              <a:rPr lang="en-US" altLang="en-US" sz="3200" smtClean="0">
                <a:latin typeface="Calibri" pitchFamily="-111" charset="0"/>
              </a:rPr>
              <a:t>Transaction processing systems: supporting operational level employees</a:t>
            </a:r>
          </a:p>
          <a:p>
            <a:pPr lvl="1" eaLnBrk="1" hangingPunct="1"/>
            <a:r>
              <a:rPr lang="en-US" altLang="en-US" sz="3200" smtClean="0">
                <a:latin typeface="Calibri" pitchFamily="-111" charset="0"/>
              </a:rPr>
              <a:t>Management information systems and decision-support systems: supporting managers</a:t>
            </a:r>
          </a:p>
          <a:p>
            <a:pPr lvl="1" eaLnBrk="1" hangingPunct="1"/>
            <a:r>
              <a:rPr lang="en-US" altLang="en-US" sz="3200" smtClean="0">
                <a:latin typeface="Calibri" pitchFamily="-111" charset="0"/>
              </a:rPr>
              <a:t>Executive support systems: supporting executives</a:t>
            </a:r>
            <a:endParaRPr lang="en-US" altLang="en-US" sz="3600" smtClean="0">
              <a:latin typeface="Calibri" pitchFamily="-111" charset="0"/>
            </a:endParaRPr>
          </a:p>
        </p:txBody>
      </p:sp>
      <p:sp>
        <p:nvSpPr>
          <p:cNvPr id="48132" name="Text Placeholder 3"/>
          <p:cNvSpPr>
            <a:spLocks noGrp="1"/>
          </p:cNvSpPr>
          <p:nvPr>
            <p:ph type="body" sz="quarter" idx="12"/>
          </p:nvPr>
        </p:nvSpPr>
        <p:spPr>
          <a:xfrm>
            <a:off x="457200" y="1066800"/>
            <a:ext cx="8229600" cy="381000"/>
          </a:xfrm>
        </p:spPr>
        <p:txBody>
          <a:bodyPr>
            <a:normAutofit lnSpcReduction="10000"/>
          </a:bodyPr>
          <a:lstStyle/>
          <a:p>
            <a:pPr eaLnBrk="1" hangingPunct="1"/>
            <a:r>
              <a:rPr lang="en-US" altLang="en-US" smtClean="0">
                <a:latin typeface="Cambria" pitchFamily="-111" charset="0"/>
              </a:rPr>
              <a:t>Types of Information Systems</a:t>
            </a:r>
          </a:p>
        </p:txBody>
      </p:sp>
      <p:sp>
        <p:nvSpPr>
          <p:cNvPr id="48134"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ABB9F757-4861-4CA9-A720-C0EF39DE5296}" type="slidenum">
              <a:rPr lang="en-US" altLang="en-US" sz="1400">
                <a:solidFill>
                  <a:schemeClr val="bg1"/>
                </a:solidFill>
              </a:rPr>
              <a:pPr eaLnBrk="1" hangingPunct="1"/>
              <a:t>19</a:t>
            </a:fld>
            <a:endParaRPr lang="en-US" altLang="en-US" sz="1400">
              <a:solidFill>
                <a:schemeClr val="bg1"/>
              </a:solidFill>
            </a:endParaRPr>
          </a:p>
        </p:txBody>
      </p:sp>
    </p:spTree>
    <p:extLst>
      <p:ext uri="{BB962C8B-B14F-4D97-AF65-F5344CB8AC3E}">
        <p14:creationId xmlns:p14="http://schemas.microsoft.com/office/powerpoint/2010/main" val="2647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2E69481-C428-4771-9FA9-CCBED72DD0C4}" type="slidenum">
              <a:rPr lang="en-US" smtClean="0"/>
              <a:t>2</a:t>
            </a:fld>
            <a:endParaRPr lang="en-US"/>
          </a:p>
        </p:txBody>
      </p:sp>
      <p:sp>
        <p:nvSpPr>
          <p:cNvPr id="4" name="Text Box 4"/>
          <p:cNvSpPr txBox="1">
            <a:spLocks noChangeArrowheads="1"/>
          </p:cNvSpPr>
          <p:nvPr/>
        </p:nvSpPr>
        <p:spPr bwMode="auto">
          <a:xfrm>
            <a:off x="1676400" y="304800"/>
            <a:ext cx="5791200" cy="769441"/>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en-US" sz="4400" b="1" dirty="0" smtClean="0">
                <a:effectLst>
                  <a:outerShdw blurRad="38100" dist="38100" dir="2700000" algn="tl">
                    <a:srgbClr val="C0C0C0"/>
                  </a:outerShdw>
                </a:effectLst>
                <a:cs typeface="Times New Roman" pitchFamily="18" charset="0"/>
              </a:rPr>
              <a:t>Our Agenda Today</a:t>
            </a:r>
            <a:endParaRPr lang="en-US" sz="4400" b="1" dirty="0">
              <a:effectLst>
                <a:outerShdw blurRad="38100" dist="38100" dir="2700000" algn="tl">
                  <a:srgbClr val="C0C0C0"/>
                </a:outerShdw>
              </a:effectLst>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80122"/>
            <a:ext cx="6298883" cy="587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28668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altLang="en-US" smtClean="0">
                <a:solidFill>
                  <a:srgbClr val="7C4B3B"/>
                </a:solidFill>
              </a:rPr>
              <a:t>CHAPTER 2: GLOBAL E-BUSINESS AND COLLABORATION</a:t>
            </a:r>
          </a:p>
        </p:txBody>
      </p:sp>
      <p:sp>
        <p:nvSpPr>
          <p:cNvPr id="50179" name="Content Placeholder 2"/>
          <p:cNvSpPr>
            <a:spLocks noGrp="1"/>
          </p:cNvSpPr>
          <p:nvPr>
            <p:ph idx="1"/>
          </p:nvPr>
        </p:nvSpPr>
        <p:spPr/>
        <p:txBody>
          <a:bodyPr/>
          <a:lstStyle/>
          <a:p>
            <a:pPr eaLnBrk="1" hangingPunct="1">
              <a:spcAft>
                <a:spcPts val="1200"/>
              </a:spcAft>
            </a:pPr>
            <a:r>
              <a:rPr lang="en-US" altLang="en-US" sz="3600" smtClean="0">
                <a:solidFill>
                  <a:srgbClr val="0D0D0D"/>
                </a:solidFill>
                <a:latin typeface="Calibri" pitchFamily="-111" charset="0"/>
              </a:rPr>
              <a:t>Relationship of systems to one another</a:t>
            </a:r>
          </a:p>
          <a:p>
            <a:pPr lvl="1" eaLnBrk="1" hangingPunct="1">
              <a:spcAft>
                <a:spcPts val="1200"/>
              </a:spcAft>
            </a:pPr>
            <a:r>
              <a:rPr lang="en-US" altLang="en-US" sz="3200" smtClean="0">
                <a:latin typeface="Calibri" pitchFamily="-111" charset="0"/>
              </a:rPr>
              <a:t>TPS: </a:t>
            </a:r>
            <a:r>
              <a:rPr lang="en-US" altLang="en-US" sz="3200" b="0" smtClean="0">
                <a:latin typeface="Calibri" pitchFamily="-111" charset="0"/>
              </a:rPr>
              <a:t>Major source of data for other systems</a:t>
            </a:r>
          </a:p>
          <a:p>
            <a:pPr lvl="1" eaLnBrk="1" hangingPunct="1">
              <a:spcAft>
                <a:spcPts val="1200"/>
              </a:spcAft>
            </a:pPr>
            <a:r>
              <a:rPr lang="en-US" altLang="en-US" sz="3200" smtClean="0">
                <a:latin typeface="Calibri" pitchFamily="-111" charset="0"/>
              </a:rPr>
              <a:t>ESS: </a:t>
            </a:r>
            <a:r>
              <a:rPr lang="en-US" altLang="en-US" sz="3200" b="0" smtClean="0">
                <a:latin typeface="Calibri" pitchFamily="-111" charset="0"/>
              </a:rPr>
              <a:t>Recipient of  data from lower-level systems</a:t>
            </a:r>
          </a:p>
          <a:p>
            <a:pPr lvl="1" eaLnBrk="1" hangingPunct="1">
              <a:spcAft>
                <a:spcPts val="1200"/>
              </a:spcAft>
            </a:pPr>
            <a:r>
              <a:rPr lang="en-US" altLang="en-US" sz="3200" smtClean="0">
                <a:latin typeface="Calibri" pitchFamily="-111" charset="0"/>
              </a:rPr>
              <a:t>Data may be exchanged between systems</a:t>
            </a:r>
          </a:p>
          <a:p>
            <a:pPr lvl="1" eaLnBrk="1" hangingPunct="1">
              <a:spcAft>
                <a:spcPts val="1200"/>
              </a:spcAft>
            </a:pPr>
            <a:r>
              <a:rPr lang="en-US" altLang="en-US" sz="3200" smtClean="0">
                <a:latin typeface="Calibri" pitchFamily="-111" charset="0"/>
              </a:rPr>
              <a:t>In reality, most businesses’ systems are only loosely integrated (but they are getting better!) </a:t>
            </a:r>
            <a:endParaRPr lang="en-US" altLang="en-US" sz="3600" smtClean="0">
              <a:latin typeface="Calibri" pitchFamily="-111" charset="0"/>
            </a:endParaRPr>
          </a:p>
        </p:txBody>
      </p:sp>
      <p:sp>
        <p:nvSpPr>
          <p:cNvPr id="50180" name="Text Placeholder 3"/>
          <p:cNvSpPr>
            <a:spLocks noGrp="1"/>
          </p:cNvSpPr>
          <p:nvPr>
            <p:ph type="body" sz="quarter" idx="12"/>
          </p:nvPr>
        </p:nvSpPr>
        <p:spPr>
          <a:xfrm>
            <a:off x="457200" y="1066800"/>
            <a:ext cx="8229600" cy="381000"/>
          </a:xfrm>
        </p:spPr>
        <p:txBody>
          <a:bodyPr>
            <a:normAutofit lnSpcReduction="10000"/>
          </a:bodyPr>
          <a:lstStyle/>
          <a:p>
            <a:pPr eaLnBrk="1" hangingPunct="1"/>
            <a:r>
              <a:rPr lang="en-US" altLang="en-US" smtClean="0">
                <a:latin typeface="Cambria" pitchFamily="-111" charset="0"/>
              </a:rPr>
              <a:t>Types of Information Systems</a:t>
            </a:r>
          </a:p>
        </p:txBody>
      </p:sp>
      <p:sp>
        <p:nvSpPr>
          <p:cNvPr id="50182"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CC7C6003-780F-4354-AE01-B3B7B00301D6}" type="slidenum">
              <a:rPr lang="en-US" altLang="en-US" sz="1400">
                <a:solidFill>
                  <a:schemeClr val="bg1"/>
                </a:solidFill>
              </a:rPr>
              <a:pPr eaLnBrk="1" hangingPunct="1"/>
              <a:t>20</a:t>
            </a:fld>
            <a:endParaRPr lang="en-US" altLang="en-US" sz="1400">
              <a:solidFill>
                <a:schemeClr val="bg1"/>
              </a:solidFill>
            </a:endParaRPr>
          </a:p>
        </p:txBody>
      </p:sp>
    </p:spTree>
    <p:extLst>
      <p:ext uri="{BB962C8B-B14F-4D97-AF65-F5344CB8AC3E}">
        <p14:creationId xmlns:p14="http://schemas.microsoft.com/office/powerpoint/2010/main" val="312606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altLang="en-US" smtClean="0">
                <a:solidFill>
                  <a:srgbClr val="7C4B3B"/>
                </a:solidFill>
              </a:rPr>
              <a:t>CHAPTER 2: GLOBAL E-BUSINESS AND COLLABORATION</a:t>
            </a:r>
          </a:p>
        </p:txBody>
      </p:sp>
      <p:sp>
        <p:nvSpPr>
          <p:cNvPr id="3" name="Content Placeholder 2"/>
          <p:cNvSpPr>
            <a:spLocks noGrp="1"/>
          </p:cNvSpPr>
          <p:nvPr>
            <p:ph idx="1"/>
          </p:nvPr>
        </p:nvSpPr>
        <p:spPr/>
        <p:txBody>
          <a:bodyPr/>
          <a:lstStyle/>
          <a:p>
            <a:pPr eaLnBrk="1" hangingPunct="1">
              <a:spcAft>
                <a:spcPts val="600"/>
              </a:spcAft>
            </a:pPr>
            <a:r>
              <a:rPr lang="en-US" altLang="en-US" smtClean="0">
                <a:latin typeface="Calibri" pitchFamily="-111" charset="0"/>
              </a:rPr>
              <a:t>Describe Domino’s business model and business strategy. What challenges is it facing?</a:t>
            </a:r>
          </a:p>
          <a:p>
            <a:pPr eaLnBrk="1" hangingPunct="1">
              <a:spcAft>
                <a:spcPts val="600"/>
              </a:spcAft>
            </a:pPr>
            <a:r>
              <a:rPr lang="en-US" altLang="en-US" smtClean="0">
                <a:latin typeface="Calibri" pitchFamily="-111" charset="0"/>
              </a:rPr>
              <a:t>What systems have the company used or planned to use to overcome these challenge? What types of systems are they? What role will each play in helping Domino’s overcome these challenge?</a:t>
            </a:r>
          </a:p>
          <a:p>
            <a:pPr eaLnBrk="1" hangingPunct="1">
              <a:spcAft>
                <a:spcPts val="600"/>
              </a:spcAft>
            </a:pPr>
            <a:r>
              <a:rPr lang="en-US" altLang="en-US" smtClean="0">
                <a:latin typeface="Calibri" pitchFamily="-111" charset="0"/>
              </a:rPr>
              <a:t>What other types of system could help Domino’s overcome its challenges?</a:t>
            </a:r>
          </a:p>
        </p:txBody>
      </p:sp>
      <p:sp>
        <p:nvSpPr>
          <p:cNvPr id="52228" name="Text Placeholder 3"/>
          <p:cNvSpPr>
            <a:spLocks noGrp="1"/>
          </p:cNvSpPr>
          <p:nvPr>
            <p:ph type="body" sz="quarter" idx="12"/>
          </p:nvPr>
        </p:nvSpPr>
        <p:spPr>
          <a:xfrm>
            <a:off x="457200" y="1066800"/>
            <a:ext cx="8229600" cy="381000"/>
          </a:xfrm>
        </p:spPr>
        <p:txBody>
          <a:bodyPr>
            <a:normAutofit lnSpcReduction="10000"/>
          </a:bodyPr>
          <a:lstStyle/>
          <a:p>
            <a:pPr eaLnBrk="1" hangingPunct="1"/>
            <a:r>
              <a:rPr lang="en-US" altLang="en-US" smtClean="0">
                <a:latin typeface="Cambria" pitchFamily="-111" charset="0"/>
              </a:rPr>
              <a:t>Types of Information Systems</a:t>
            </a:r>
          </a:p>
        </p:txBody>
      </p:sp>
      <p:sp>
        <p:nvSpPr>
          <p:cNvPr id="52229" name="Text Placeholder 4"/>
          <p:cNvSpPr>
            <a:spLocks noGrp="1"/>
          </p:cNvSpPr>
          <p:nvPr>
            <p:ph type="body" sz="quarter" idx="15"/>
          </p:nvPr>
        </p:nvSpPr>
        <p:spPr>
          <a:xfrm>
            <a:off x="457200" y="1676400"/>
            <a:ext cx="8229600" cy="381000"/>
          </a:xfrm>
        </p:spPr>
        <p:txBody>
          <a:bodyPr>
            <a:normAutofit fontScale="92500" lnSpcReduction="20000"/>
          </a:bodyPr>
          <a:lstStyle/>
          <a:p>
            <a:pPr eaLnBrk="1" hangingPunct="1"/>
            <a:r>
              <a:rPr lang="en-US" altLang="en-US" smtClean="0">
                <a:solidFill>
                  <a:srgbClr val="534B38"/>
                </a:solidFill>
              </a:rPr>
              <a:t>DOMINO’S SIZZLES WITH PIZZA TRACKER</a:t>
            </a:r>
          </a:p>
        </p:txBody>
      </p:sp>
      <p:sp>
        <p:nvSpPr>
          <p:cNvPr id="52231" name="Slide Number Placeholder 6"/>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2D1543CF-7F23-4971-B491-41BD2D57D3EC}" type="slidenum">
              <a:rPr lang="en-US" altLang="en-US" sz="1400">
                <a:solidFill>
                  <a:schemeClr val="bg1"/>
                </a:solidFill>
              </a:rPr>
              <a:pPr eaLnBrk="1" hangingPunct="1"/>
              <a:t>21</a:t>
            </a:fld>
            <a:endParaRPr lang="en-US" altLang="en-US" sz="1400">
              <a:solidFill>
                <a:schemeClr val="bg1"/>
              </a:solidFill>
            </a:endParaRPr>
          </a:p>
        </p:txBody>
      </p:sp>
    </p:spTree>
    <p:extLst>
      <p:ext uri="{BB962C8B-B14F-4D97-AF65-F5344CB8AC3E}">
        <p14:creationId xmlns:p14="http://schemas.microsoft.com/office/powerpoint/2010/main" val="2283730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altLang="en-US" smtClean="0">
                <a:solidFill>
                  <a:srgbClr val="7C4B3B"/>
                </a:solidFill>
              </a:rPr>
              <a:t>CHAPTER 2: GLOBAL E-BUSINESS AND COLLABORATION</a:t>
            </a:r>
          </a:p>
        </p:txBody>
      </p:sp>
      <p:sp>
        <p:nvSpPr>
          <p:cNvPr id="54275" name="Content Placeholder 2"/>
          <p:cNvSpPr>
            <a:spLocks noGrp="1"/>
          </p:cNvSpPr>
          <p:nvPr>
            <p:ph idx="1"/>
          </p:nvPr>
        </p:nvSpPr>
        <p:spPr/>
        <p:txBody>
          <a:bodyPr>
            <a:normAutofit lnSpcReduction="10000"/>
          </a:bodyPr>
          <a:lstStyle/>
          <a:p>
            <a:pPr eaLnBrk="1" hangingPunct="1"/>
            <a:r>
              <a:rPr lang="en-US" altLang="en-US" smtClean="0">
                <a:solidFill>
                  <a:srgbClr val="0D0D0D"/>
                </a:solidFill>
                <a:latin typeface="Calibri" pitchFamily="-111" charset="0"/>
              </a:rPr>
              <a:t>Enterprise applications</a:t>
            </a:r>
          </a:p>
          <a:p>
            <a:pPr lvl="1" eaLnBrk="1" hangingPunct="1"/>
            <a:r>
              <a:rPr lang="en-US" altLang="en-US" smtClean="0">
                <a:latin typeface="Calibri" pitchFamily="-111" charset="0"/>
              </a:rPr>
              <a:t>Systems for linking the enterprise</a:t>
            </a:r>
          </a:p>
          <a:p>
            <a:pPr lvl="1" eaLnBrk="1" hangingPunct="1"/>
            <a:r>
              <a:rPr lang="en-US" altLang="en-US" smtClean="0">
                <a:latin typeface="Calibri" pitchFamily="-111" charset="0"/>
              </a:rPr>
              <a:t>Span functional areas</a:t>
            </a:r>
          </a:p>
          <a:p>
            <a:pPr lvl="1" eaLnBrk="1" hangingPunct="1"/>
            <a:r>
              <a:rPr lang="en-US" altLang="en-US" smtClean="0">
                <a:latin typeface="Calibri" pitchFamily="-111" charset="0"/>
              </a:rPr>
              <a:t>Execute business processes across firm</a:t>
            </a:r>
          </a:p>
          <a:p>
            <a:pPr lvl="1" eaLnBrk="1" hangingPunct="1"/>
            <a:r>
              <a:rPr lang="en-US" altLang="en-US" smtClean="0">
                <a:latin typeface="Calibri" pitchFamily="-111" charset="0"/>
              </a:rPr>
              <a:t>Include all levels of management</a:t>
            </a:r>
          </a:p>
          <a:p>
            <a:pPr lvl="1" eaLnBrk="1" hangingPunct="1"/>
            <a:r>
              <a:rPr lang="en-US" altLang="en-US" smtClean="0">
                <a:latin typeface="Calibri" pitchFamily="-111" charset="0"/>
              </a:rPr>
              <a:t>Four major applications:</a:t>
            </a:r>
          </a:p>
          <a:p>
            <a:pPr lvl="2" eaLnBrk="1" hangingPunct="1"/>
            <a:r>
              <a:rPr lang="en-US" altLang="en-US" smtClean="0">
                <a:latin typeface="Calibri" pitchFamily="-111" charset="0"/>
              </a:rPr>
              <a:t>Enterprise systems</a:t>
            </a:r>
          </a:p>
          <a:p>
            <a:pPr lvl="2" eaLnBrk="1" hangingPunct="1"/>
            <a:r>
              <a:rPr lang="en-US" altLang="en-US" smtClean="0">
                <a:latin typeface="Calibri" pitchFamily="-111" charset="0"/>
              </a:rPr>
              <a:t>Supply chain management systems</a:t>
            </a:r>
          </a:p>
          <a:p>
            <a:pPr lvl="2" eaLnBrk="1" hangingPunct="1"/>
            <a:r>
              <a:rPr lang="en-US" altLang="en-US" smtClean="0">
                <a:latin typeface="Calibri" pitchFamily="-111" charset="0"/>
              </a:rPr>
              <a:t>Customer relationship management systems</a:t>
            </a:r>
          </a:p>
          <a:p>
            <a:pPr lvl="2" eaLnBrk="1" hangingPunct="1"/>
            <a:r>
              <a:rPr lang="en-US" altLang="en-US" smtClean="0">
                <a:latin typeface="Calibri" pitchFamily="-111" charset="0"/>
              </a:rPr>
              <a:t>Knowledge management systems</a:t>
            </a:r>
          </a:p>
        </p:txBody>
      </p:sp>
      <p:sp>
        <p:nvSpPr>
          <p:cNvPr id="54276" name="Text Placeholder 3"/>
          <p:cNvSpPr>
            <a:spLocks noGrp="1"/>
          </p:cNvSpPr>
          <p:nvPr>
            <p:ph type="body" sz="quarter" idx="12"/>
          </p:nvPr>
        </p:nvSpPr>
        <p:spPr>
          <a:xfrm>
            <a:off x="457200" y="762000"/>
            <a:ext cx="8229600" cy="381000"/>
          </a:xfrm>
        </p:spPr>
        <p:txBody>
          <a:bodyPr>
            <a:noAutofit/>
          </a:bodyPr>
          <a:lstStyle/>
          <a:p>
            <a:pPr eaLnBrk="1" hangingPunct="1"/>
            <a:r>
              <a:rPr lang="en-US" altLang="en-US" sz="2400" dirty="0" smtClean="0">
                <a:latin typeface="Cambria" pitchFamily="-111" charset="0"/>
              </a:rPr>
              <a:t>SYSTEMS FOR LINKING THE ENTERPRISES</a:t>
            </a:r>
          </a:p>
        </p:txBody>
      </p:sp>
      <p:sp>
        <p:nvSpPr>
          <p:cNvPr id="54278"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A83D8C14-2813-4368-9EFE-E8C87B7D5B1A}" type="slidenum">
              <a:rPr lang="en-US" altLang="en-US" sz="1400">
                <a:solidFill>
                  <a:schemeClr val="bg1"/>
                </a:solidFill>
              </a:rPr>
              <a:pPr eaLnBrk="1" hangingPunct="1"/>
              <a:t>22</a:t>
            </a:fld>
            <a:endParaRPr lang="en-US" altLang="en-US" sz="1400">
              <a:solidFill>
                <a:schemeClr val="bg1"/>
              </a:solidFill>
            </a:endParaRPr>
          </a:p>
        </p:txBody>
      </p:sp>
    </p:spTree>
    <p:extLst>
      <p:ext uri="{BB962C8B-B14F-4D97-AF65-F5344CB8AC3E}">
        <p14:creationId xmlns:p14="http://schemas.microsoft.com/office/powerpoint/2010/main" val="1936021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altLang="en-US" smtClean="0">
                <a:solidFill>
                  <a:srgbClr val="7C4B3B"/>
                </a:solidFill>
              </a:rPr>
              <a:t>CHAPTER 2: GLOBAL E-BUSINESS AND COLLABORATION</a:t>
            </a:r>
          </a:p>
        </p:txBody>
      </p:sp>
      <p:pic>
        <p:nvPicPr>
          <p:cNvPr id="11" name="Picture Placeholder 10" descr="Fig-2-1.png"/>
          <p:cNvPicPr>
            <a:picLocks noGrp="1" noChangeAspect="1"/>
          </p:cNvPicPr>
          <p:nvPr>
            <p:ph type="pic" sz="quarter" idx="15"/>
          </p:nvPr>
        </p:nvPicPr>
        <p:blipFill>
          <a:blip r:embed="rId3"/>
          <a:stretch>
            <a:fillRect/>
          </a:stretch>
        </p:blipFill>
        <p:spPr>
          <a:xfrm>
            <a:off x="2819400" y="1600200"/>
            <a:ext cx="4876800" cy="4797425"/>
          </a:xfrm>
        </p:spPr>
      </p:pic>
      <p:sp>
        <p:nvSpPr>
          <p:cNvPr id="56325" name="Text Placeholder 4"/>
          <p:cNvSpPr>
            <a:spLocks noGrp="1"/>
          </p:cNvSpPr>
          <p:nvPr>
            <p:ph type="body" sz="quarter" idx="16"/>
          </p:nvPr>
        </p:nvSpPr>
        <p:spPr>
          <a:xfrm>
            <a:off x="457200" y="1752600"/>
            <a:ext cx="2133600" cy="990600"/>
          </a:xfrm>
        </p:spPr>
        <p:txBody>
          <a:bodyPr/>
          <a:lstStyle/>
          <a:p>
            <a:pPr eaLnBrk="1" hangingPunct="1">
              <a:spcBef>
                <a:spcPct val="0"/>
              </a:spcBef>
              <a:buFont typeface="Arial" charset="0"/>
              <a:buNone/>
            </a:pPr>
            <a:r>
              <a:rPr lang="en-US" altLang="en-US" smtClean="0"/>
              <a:t>Enterprise Application Architecture</a:t>
            </a:r>
          </a:p>
        </p:txBody>
      </p:sp>
      <p:sp>
        <p:nvSpPr>
          <p:cNvPr id="56326" name="Text Placeholder 5"/>
          <p:cNvSpPr>
            <a:spLocks noGrp="1"/>
          </p:cNvSpPr>
          <p:nvPr>
            <p:ph type="body" sz="quarter" idx="17"/>
          </p:nvPr>
        </p:nvSpPr>
        <p:spPr>
          <a:xfrm>
            <a:off x="457200" y="2743200"/>
            <a:ext cx="1752600" cy="2057400"/>
          </a:xfrm>
        </p:spPr>
        <p:txBody>
          <a:bodyPr/>
          <a:lstStyle/>
          <a:p>
            <a:pPr eaLnBrk="1" hangingPunct="1">
              <a:buFont typeface="Arial" charset="0"/>
              <a:buNone/>
            </a:pPr>
            <a:r>
              <a:rPr lang="en-US" altLang="en-US" smtClean="0"/>
              <a:t>Enterprise applications automate processes that span multiple business functions and organizational levels and may extend outside the organization.</a:t>
            </a:r>
          </a:p>
        </p:txBody>
      </p:sp>
      <p:sp>
        <p:nvSpPr>
          <p:cNvPr id="56327" name="Text Placeholder 6"/>
          <p:cNvSpPr>
            <a:spLocks noGrp="1"/>
          </p:cNvSpPr>
          <p:nvPr>
            <p:ph type="body" sz="quarter" idx="18"/>
          </p:nvPr>
        </p:nvSpPr>
        <p:spPr>
          <a:xfrm>
            <a:off x="457200" y="4267200"/>
            <a:ext cx="2133600" cy="228600"/>
          </a:xfrm>
        </p:spPr>
        <p:txBody>
          <a:bodyPr>
            <a:normAutofit fontScale="92500" lnSpcReduction="20000"/>
          </a:bodyPr>
          <a:lstStyle/>
          <a:p>
            <a:pPr eaLnBrk="1" hangingPunct="1">
              <a:buFont typeface="Arial" charset="0"/>
              <a:buNone/>
            </a:pPr>
            <a:r>
              <a:rPr lang="en-US" altLang="en-US" smtClean="0"/>
              <a:t>FIGURE 2-6</a:t>
            </a:r>
          </a:p>
        </p:txBody>
      </p:sp>
      <p:sp>
        <p:nvSpPr>
          <p:cNvPr id="56329" name="Slide Number Placeholder 9"/>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20EEF329-F4E8-48C1-8537-CE187B32B2C3}" type="slidenum">
              <a:rPr lang="en-US" altLang="en-US" sz="1400">
                <a:solidFill>
                  <a:schemeClr val="bg1"/>
                </a:solidFill>
              </a:rPr>
              <a:pPr eaLnBrk="1" hangingPunct="1"/>
              <a:t>23</a:t>
            </a:fld>
            <a:endParaRPr lang="en-US" altLang="en-US" sz="1400">
              <a:solidFill>
                <a:schemeClr val="bg1"/>
              </a:solidFill>
            </a:endParaRPr>
          </a:p>
        </p:txBody>
      </p:sp>
    </p:spTree>
    <p:extLst>
      <p:ext uri="{BB962C8B-B14F-4D97-AF65-F5344CB8AC3E}">
        <p14:creationId xmlns:p14="http://schemas.microsoft.com/office/powerpoint/2010/main" val="31816386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altLang="en-US" smtClean="0">
                <a:solidFill>
                  <a:srgbClr val="7C4B3B"/>
                </a:solidFill>
              </a:rPr>
              <a:t>CHAPTER 2: GLOBAL E-BUSINESS AND COLLABORATION</a:t>
            </a:r>
          </a:p>
        </p:txBody>
      </p:sp>
      <p:sp>
        <p:nvSpPr>
          <p:cNvPr id="58371" name="Content Placeholder 2"/>
          <p:cNvSpPr>
            <a:spLocks noGrp="1"/>
          </p:cNvSpPr>
          <p:nvPr>
            <p:ph idx="1"/>
          </p:nvPr>
        </p:nvSpPr>
        <p:spPr>
          <a:xfrm>
            <a:off x="457200" y="1752600"/>
            <a:ext cx="8229600" cy="4495800"/>
          </a:xfrm>
        </p:spPr>
        <p:txBody>
          <a:bodyPr>
            <a:normAutofit lnSpcReduction="10000"/>
          </a:bodyPr>
          <a:lstStyle/>
          <a:p>
            <a:pPr marL="0" indent="0" eaLnBrk="1" hangingPunct="1">
              <a:buNone/>
            </a:pPr>
            <a:r>
              <a:rPr lang="en-US" altLang="en-US" sz="3200" dirty="0" smtClean="0">
                <a:solidFill>
                  <a:srgbClr val="0D0D0D"/>
                </a:solidFill>
                <a:latin typeface="Calibri" pitchFamily="-111" charset="0"/>
              </a:rPr>
              <a:t>1. Enterprise systems</a:t>
            </a:r>
          </a:p>
          <a:p>
            <a:pPr lvl="1" eaLnBrk="1" hangingPunct="1"/>
            <a:r>
              <a:rPr lang="en-US" altLang="en-US" dirty="0" smtClean="0">
                <a:latin typeface="Calibri" pitchFamily="-111" charset="0"/>
              </a:rPr>
              <a:t>Collects data from different firm functions and stores  data in single central data repository</a:t>
            </a:r>
          </a:p>
          <a:p>
            <a:pPr lvl="1" eaLnBrk="1" hangingPunct="1"/>
            <a:r>
              <a:rPr lang="en-US" altLang="en-US" dirty="0" smtClean="0">
                <a:latin typeface="Calibri" pitchFamily="-111" charset="0"/>
              </a:rPr>
              <a:t>Resolves problem of fragmented, redundant data sets and systems</a:t>
            </a:r>
          </a:p>
          <a:p>
            <a:pPr lvl="1" eaLnBrk="1" hangingPunct="1"/>
            <a:r>
              <a:rPr lang="en-US" altLang="en-US" dirty="0" smtClean="0">
                <a:latin typeface="Calibri" pitchFamily="-111" charset="0"/>
              </a:rPr>
              <a:t>Enable: </a:t>
            </a:r>
          </a:p>
          <a:p>
            <a:pPr lvl="2" eaLnBrk="1" hangingPunct="1"/>
            <a:r>
              <a:rPr lang="en-US" altLang="en-US" dirty="0" smtClean="0">
                <a:latin typeface="Calibri" pitchFamily="-111" charset="0"/>
              </a:rPr>
              <a:t>Coordination of daily activities</a:t>
            </a:r>
          </a:p>
          <a:p>
            <a:pPr lvl="2" eaLnBrk="1" hangingPunct="1"/>
            <a:r>
              <a:rPr lang="en-US" altLang="en-US" dirty="0" smtClean="0">
                <a:latin typeface="Calibri" pitchFamily="-111" charset="0"/>
              </a:rPr>
              <a:t>Efficient response to customer orders (production, inventory)</a:t>
            </a:r>
          </a:p>
          <a:p>
            <a:pPr lvl="2" eaLnBrk="1" hangingPunct="1"/>
            <a:r>
              <a:rPr lang="en-US" altLang="en-US" dirty="0" smtClean="0">
                <a:latin typeface="Calibri" pitchFamily="-111" charset="0"/>
              </a:rPr>
              <a:t>Provide valuable information for improving management decision making</a:t>
            </a:r>
          </a:p>
        </p:txBody>
      </p:sp>
      <p:sp>
        <p:nvSpPr>
          <p:cNvPr id="58374"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458B5E38-082A-4E2A-9511-52E8A10FA987}" type="slidenum">
              <a:rPr lang="en-US" altLang="en-US" sz="1400">
                <a:solidFill>
                  <a:schemeClr val="bg1"/>
                </a:solidFill>
              </a:rPr>
              <a:pPr eaLnBrk="1" hangingPunct="1"/>
              <a:t>24</a:t>
            </a:fld>
            <a:endParaRPr lang="en-US" altLang="en-US" sz="1400">
              <a:solidFill>
                <a:schemeClr val="bg1"/>
              </a:solidFill>
            </a:endParaRPr>
          </a:p>
        </p:txBody>
      </p:sp>
    </p:spTree>
    <p:extLst>
      <p:ext uri="{BB962C8B-B14F-4D97-AF65-F5344CB8AC3E}">
        <p14:creationId xmlns:p14="http://schemas.microsoft.com/office/powerpoint/2010/main" val="28464797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altLang="en-US" smtClean="0">
                <a:solidFill>
                  <a:srgbClr val="7C4B3B"/>
                </a:solidFill>
              </a:rPr>
              <a:t>CHAPTER 2: GLOBAL E-BUSINESS AND COLLABORATION</a:t>
            </a:r>
          </a:p>
        </p:txBody>
      </p:sp>
      <p:sp>
        <p:nvSpPr>
          <p:cNvPr id="60419" name="Content Placeholder 2"/>
          <p:cNvSpPr>
            <a:spLocks noGrp="1"/>
          </p:cNvSpPr>
          <p:nvPr>
            <p:ph idx="1"/>
          </p:nvPr>
        </p:nvSpPr>
        <p:spPr>
          <a:xfrm>
            <a:off x="304800" y="1676400"/>
            <a:ext cx="8686800" cy="4495800"/>
          </a:xfrm>
        </p:spPr>
        <p:txBody>
          <a:bodyPr>
            <a:normAutofit/>
          </a:bodyPr>
          <a:lstStyle/>
          <a:p>
            <a:pPr marL="0" indent="0" eaLnBrk="1" hangingPunct="1">
              <a:buNone/>
            </a:pPr>
            <a:r>
              <a:rPr lang="en-US" altLang="en-US" sz="3600" dirty="0" smtClean="0">
                <a:solidFill>
                  <a:srgbClr val="0D0D0D"/>
                </a:solidFill>
                <a:latin typeface="Calibri" pitchFamily="-111" charset="0"/>
              </a:rPr>
              <a:t>2. Supply chain management (SCM) systems </a:t>
            </a:r>
          </a:p>
          <a:p>
            <a:pPr lvl="1" eaLnBrk="1" hangingPunct="1"/>
            <a:r>
              <a:rPr lang="en-US" altLang="en-US" sz="3200" dirty="0" smtClean="0">
                <a:latin typeface="Calibri" pitchFamily="-111" charset="0"/>
              </a:rPr>
              <a:t>Manage firm’s relationships with suppliers</a:t>
            </a:r>
          </a:p>
          <a:p>
            <a:pPr lvl="1" eaLnBrk="1" hangingPunct="1"/>
            <a:r>
              <a:rPr lang="en-US" altLang="en-US" sz="3200" dirty="0" smtClean="0">
                <a:latin typeface="Calibri" pitchFamily="-111" charset="0"/>
              </a:rPr>
              <a:t>Share information about</a:t>
            </a:r>
          </a:p>
          <a:p>
            <a:pPr lvl="2" eaLnBrk="1" hangingPunct="1"/>
            <a:r>
              <a:rPr lang="en-US" altLang="en-US" sz="3200" dirty="0" smtClean="0">
                <a:latin typeface="Calibri" pitchFamily="-111" charset="0"/>
              </a:rPr>
              <a:t>Orders, production, inventory levels, delivery of products and services</a:t>
            </a:r>
          </a:p>
          <a:p>
            <a:pPr lvl="1" eaLnBrk="1" hangingPunct="1"/>
            <a:r>
              <a:rPr lang="en-US" altLang="en-US" sz="3200" dirty="0" smtClean="0">
                <a:latin typeface="Calibri" pitchFamily="-111" charset="0"/>
              </a:rPr>
              <a:t>Goal: </a:t>
            </a:r>
          </a:p>
          <a:p>
            <a:pPr lvl="2" eaLnBrk="1" hangingPunct="1"/>
            <a:r>
              <a:rPr lang="en-US" altLang="en-US" sz="3000" dirty="0" smtClean="0">
                <a:latin typeface="Calibri" pitchFamily="-111" charset="0"/>
              </a:rPr>
              <a:t>Right amount of products to destination with least amount of time and lowest cost</a:t>
            </a:r>
            <a:endParaRPr lang="en-US" altLang="en-US" sz="3600" dirty="0" smtClean="0">
              <a:latin typeface="Calibri" pitchFamily="-111" charset="0"/>
            </a:endParaRPr>
          </a:p>
        </p:txBody>
      </p:sp>
      <p:sp>
        <p:nvSpPr>
          <p:cNvPr id="60422"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29D202FB-60FB-4D68-82E9-CF09BF5222FD}" type="slidenum">
              <a:rPr lang="en-US" altLang="en-US" sz="1400">
                <a:solidFill>
                  <a:schemeClr val="bg1"/>
                </a:solidFill>
              </a:rPr>
              <a:pPr eaLnBrk="1" hangingPunct="1"/>
              <a:t>25</a:t>
            </a:fld>
            <a:endParaRPr lang="en-US" altLang="en-US" sz="1400">
              <a:solidFill>
                <a:schemeClr val="bg1"/>
              </a:solidFill>
            </a:endParaRPr>
          </a:p>
        </p:txBody>
      </p:sp>
    </p:spTree>
    <p:extLst>
      <p:ext uri="{BB962C8B-B14F-4D97-AF65-F5344CB8AC3E}">
        <p14:creationId xmlns:p14="http://schemas.microsoft.com/office/powerpoint/2010/main" val="33477898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altLang="en-US" smtClean="0">
                <a:solidFill>
                  <a:srgbClr val="7C4B3B"/>
                </a:solidFill>
              </a:rPr>
              <a:t>CHAPTER 2: GLOBAL E-BUSINESS AND COLLABORATION</a:t>
            </a:r>
          </a:p>
        </p:txBody>
      </p:sp>
      <p:sp>
        <p:nvSpPr>
          <p:cNvPr id="62467" name="Content Placeholder 2"/>
          <p:cNvSpPr>
            <a:spLocks noGrp="1"/>
          </p:cNvSpPr>
          <p:nvPr>
            <p:ph idx="1"/>
          </p:nvPr>
        </p:nvSpPr>
        <p:spPr/>
        <p:txBody>
          <a:bodyPr/>
          <a:lstStyle/>
          <a:p>
            <a:pPr marL="0" indent="0" eaLnBrk="1" hangingPunct="1">
              <a:spcAft>
                <a:spcPts val="1200"/>
              </a:spcAft>
              <a:buNone/>
            </a:pPr>
            <a:r>
              <a:rPr lang="en-US" altLang="en-US" sz="3200" dirty="0" smtClean="0">
                <a:solidFill>
                  <a:srgbClr val="0D0D0D"/>
                </a:solidFill>
                <a:latin typeface="Calibri" pitchFamily="-111" charset="0"/>
              </a:rPr>
              <a:t>3. Customer relationship management systems:</a:t>
            </a:r>
          </a:p>
          <a:p>
            <a:pPr lvl="1" eaLnBrk="1" hangingPunct="1">
              <a:spcAft>
                <a:spcPts val="1200"/>
              </a:spcAft>
            </a:pPr>
            <a:r>
              <a:rPr lang="en-US" altLang="en-US" sz="2800" dirty="0" smtClean="0">
                <a:latin typeface="Calibri" pitchFamily="-111" charset="0"/>
              </a:rPr>
              <a:t>Provide information to coordinate all of the business processes that deal with customers in sales, marketing, and service to optimize revenue, customer satisfaction, and customer retention</a:t>
            </a:r>
          </a:p>
          <a:p>
            <a:pPr lvl="1" eaLnBrk="1" hangingPunct="1">
              <a:spcAft>
                <a:spcPts val="1200"/>
              </a:spcAft>
            </a:pPr>
            <a:r>
              <a:rPr lang="en-US" altLang="en-US" sz="2800" dirty="0" smtClean="0">
                <a:latin typeface="Calibri" pitchFamily="-111" charset="0"/>
              </a:rPr>
              <a:t>Integrate firm’s customer-related processes and consolidate customer information from multiple communication channels</a:t>
            </a:r>
            <a:endParaRPr lang="en-US" altLang="en-US" sz="3200" dirty="0" smtClean="0">
              <a:latin typeface="Calibri" pitchFamily="-111" charset="0"/>
            </a:endParaRPr>
          </a:p>
        </p:txBody>
      </p:sp>
      <p:sp>
        <p:nvSpPr>
          <p:cNvPr id="62470"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A269426F-A2EF-463D-87C3-3199FE7A729F}" type="slidenum">
              <a:rPr lang="en-US" altLang="en-US" sz="1400">
                <a:solidFill>
                  <a:schemeClr val="bg1"/>
                </a:solidFill>
              </a:rPr>
              <a:pPr eaLnBrk="1" hangingPunct="1"/>
              <a:t>26</a:t>
            </a:fld>
            <a:endParaRPr lang="en-US" altLang="en-US" sz="1400">
              <a:solidFill>
                <a:schemeClr val="bg1"/>
              </a:solidFill>
            </a:endParaRPr>
          </a:p>
        </p:txBody>
      </p:sp>
    </p:spTree>
    <p:extLst>
      <p:ext uri="{BB962C8B-B14F-4D97-AF65-F5344CB8AC3E}">
        <p14:creationId xmlns:p14="http://schemas.microsoft.com/office/powerpoint/2010/main" val="38191986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altLang="en-US" smtClean="0">
                <a:solidFill>
                  <a:srgbClr val="7C4B3B"/>
                </a:solidFill>
              </a:rPr>
              <a:t>CHAPTER 2: GLOBAL E-BUSINESS AND COLLABORATION</a:t>
            </a:r>
          </a:p>
        </p:txBody>
      </p:sp>
      <p:sp>
        <p:nvSpPr>
          <p:cNvPr id="64515" name="Content Placeholder 2"/>
          <p:cNvSpPr>
            <a:spLocks noGrp="1"/>
          </p:cNvSpPr>
          <p:nvPr>
            <p:ph idx="1"/>
          </p:nvPr>
        </p:nvSpPr>
        <p:spPr/>
        <p:txBody>
          <a:bodyPr/>
          <a:lstStyle/>
          <a:p>
            <a:pPr marL="0" indent="0" eaLnBrk="1" hangingPunct="1">
              <a:spcAft>
                <a:spcPts val="1200"/>
              </a:spcAft>
              <a:buNone/>
            </a:pPr>
            <a:r>
              <a:rPr lang="en-US" altLang="en-US" sz="3200" dirty="0" smtClean="0">
                <a:solidFill>
                  <a:srgbClr val="0D0D0D"/>
                </a:solidFill>
                <a:latin typeface="Calibri" pitchFamily="-111" charset="0"/>
              </a:rPr>
              <a:t>4. Knowledge management systems (KMS)</a:t>
            </a:r>
          </a:p>
          <a:p>
            <a:pPr lvl="1" eaLnBrk="1" hangingPunct="1">
              <a:spcAft>
                <a:spcPts val="1200"/>
              </a:spcAft>
            </a:pPr>
            <a:r>
              <a:rPr lang="en-US" altLang="en-US" sz="2800" dirty="0" smtClean="0">
                <a:latin typeface="Calibri" pitchFamily="-111" charset="0"/>
              </a:rPr>
              <a:t>Support processes for acquiring, creating, storing, distributing, applying, integrating knowledge</a:t>
            </a:r>
          </a:p>
          <a:p>
            <a:pPr lvl="2" eaLnBrk="1" hangingPunct="1">
              <a:spcAft>
                <a:spcPts val="1200"/>
              </a:spcAft>
            </a:pPr>
            <a:r>
              <a:rPr lang="en-US" altLang="en-US" sz="2800" dirty="0" smtClean="0">
                <a:latin typeface="Calibri" pitchFamily="-111" charset="0"/>
              </a:rPr>
              <a:t>How to create, produce, distribute products and services</a:t>
            </a:r>
          </a:p>
          <a:p>
            <a:pPr lvl="1" eaLnBrk="1" hangingPunct="1">
              <a:spcAft>
                <a:spcPts val="1200"/>
              </a:spcAft>
            </a:pPr>
            <a:r>
              <a:rPr lang="en-US" altLang="en-US" sz="2800" dirty="0" smtClean="0">
                <a:latin typeface="Calibri" pitchFamily="-111" charset="0"/>
              </a:rPr>
              <a:t>Collect internal knowledge and experience within firm and make it available to employees</a:t>
            </a:r>
          </a:p>
          <a:p>
            <a:pPr lvl="1" eaLnBrk="1" hangingPunct="1"/>
            <a:r>
              <a:rPr lang="en-US" altLang="en-US" sz="2800" dirty="0" smtClean="0">
                <a:latin typeface="Calibri" pitchFamily="-111" charset="0"/>
              </a:rPr>
              <a:t>Link to external sources of knowledge</a:t>
            </a:r>
            <a:endParaRPr lang="en-US" altLang="en-US" sz="3200" dirty="0" smtClean="0">
              <a:latin typeface="Calibri" pitchFamily="-111" charset="0"/>
            </a:endParaRPr>
          </a:p>
        </p:txBody>
      </p:sp>
      <p:sp>
        <p:nvSpPr>
          <p:cNvPr id="64518"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5D1E178F-8D20-49D7-B344-88AC549EB293}" type="slidenum">
              <a:rPr lang="en-US" altLang="en-US" sz="1400">
                <a:solidFill>
                  <a:schemeClr val="bg1"/>
                </a:solidFill>
              </a:rPr>
              <a:pPr eaLnBrk="1" hangingPunct="1"/>
              <a:t>27</a:t>
            </a:fld>
            <a:endParaRPr lang="en-US" altLang="en-US" sz="1400">
              <a:solidFill>
                <a:schemeClr val="bg1"/>
              </a:solidFill>
            </a:endParaRPr>
          </a:p>
        </p:txBody>
      </p:sp>
    </p:spTree>
    <p:extLst>
      <p:ext uri="{BB962C8B-B14F-4D97-AF65-F5344CB8AC3E}">
        <p14:creationId xmlns:p14="http://schemas.microsoft.com/office/powerpoint/2010/main" val="28427476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altLang="en-US" smtClean="0">
                <a:solidFill>
                  <a:srgbClr val="7C4B3B"/>
                </a:solidFill>
              </a:rPr>
              <a:t>CHAPTER 2: GLOBAL E-BUSINESS AND COLLABORATION</a:t>
            </a:r>
          </a:p>
        </p:txBody>
      </p:sp>
      <p:sp>
        <p:nvSpPr>
          <p:cNvPr id="66563" name="Content Placeholder 2"/>
          <p:cNvSpPr>
            <a:spLocks noGrp="1"/>
          </p:cNvSpPr>
          <p:nvPr>
            <p:ph idx="1"/>
          </p:nvPr>
        </p:nvSpPr>
        <p:spPr/>
        <p:txBody>
          <a:bodyPr>
            <a:normAutofit lnSpcReduction="10000"/>
          </a:bodyPr>
          <a:lstStyle/>
          <a:p>
            <a:pPr eaLnBrk="1" hangingPunct="1">
              <a:spcAft>
                <a:spcPts val="1200"/>
              </a:spcAft>
            </a:pPr>
            <a:r>
              <a:rPr lang="en-US" altLang="en-US" sz="3200" smtClean="0">
                <a:solidFill>
                  <a:srgbClr val="0D0D0D"/>
                </a:solidFill>
                <a:latin typeface="Calibri" pitchFamily="-111" charset="0"/>
              </a:rPr>
              <a:t>Alternative tools that increase integration and expedite the flow of information</a:t>
            </a:r>
          </a:p>
          <a:p>
            <a:pPr lvl="1" eaLnBrk="1" hangingPunct="1">
              <a:spcAft>
                <a:spcPts val="1200"/>
              </a:spcAft>
            </a:pPr>
            <a:r>
              <a:rPr lang="en-US" altLang="en-US" sz="2800" smtClean="0">
                <a:latin typeface="Calibri" pitchFamily="-111" charset="0"/>
              </a:rPr>
              <a:t>Intranets: </a:t>
            </a:r>
          </a:p>
          <a:p>
            <a:pPr lvl="2" eaLnBrk="1" hangingPunct="1">
              <a:spcAft>
                <a:spcPts val="1200"/>
              </a:spcAft>
            </a:pPr>
            <a:r>
              <a:rPr lang="en-US" altLang="en-US" sz="2800" smtClean="0">
                <a:latin typeface="Calibri" pitchFamily="-111" charset="0"/>
              </a:rPr>
              <a:t>Internal company Web sites accessible only by employees</a:t>
            </a:r>
          </a:p>
          <a:p>
            <a:pPr lvl="1" eaLnBrk="1" hangingPunct="1">
              <a:spcAft>
                <a:spcPts val="1200"/>
              </a:spcAft>
            </a:pPr>
            <a:r>
              <a:rPr lang="en-US" altLang="en-US" sz="2800" smtClean="0">
                <a:latin typeface="Calibri" pitchFamily="-111" charset="0"/>
              </a:rPr>
              <a:t>Extranets: </a:t>
            </a:r>
          </a:p>
          <a:p>
            <a:pPr lvl="2" eaLnBrk="1" hangingPunct="1">
              <a:spcAft>
                <a:spcPts val="1200"/>
              </a:spcAft>
            </a:pPr>
            <a:r>
              <a:rPr lang="en-US" altLang="en-US" sz="2800" smtClean="0">
                <a:latin typeface="Calibri" pitchFamily="-111" charset="0"/>
              </a:rPr>
              <a:t>Company Web sites accessible externally only to vendors and suppliers</a:t>
            </a:r>
          </a:p>
          <a:p>
            <a:pPr lvl="2" eaLnBrk="1" hangingPunct="1"/>
            <a:r>
              <a:rPr lang="en-US" altLang="en-US" sz="2800" smtClean="0">
                <a:latin typeface="Calibri" pitchFamily="-111" charset="0"/>
              </a:rPr>
              <a:t>Often used to coordinate supply chain</a:t>
            </a:r>
            <a:endParaRPr lang="en-US" altLang="en-US" sz="3200" smtClean="0">
              <a:latin typeface="Calibri" pitchFamily="-111" charset="0"/>
            </a:endParaRPr>
          </a:p>
        </p:txBody>
      </p:sp>
      <p:sp>
        <p:nvSpPr>
          <p:cNvPr id="66566"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B27FDF98-1879-4E5C-BD83-C7A926263CE5}" type="slidenum">
              <a:rPr lang="en-US" altLang="en-US" sz="1400">
                <a:solidFill>
                  <a:schemeClr val="bg1"/>
                </a:solidFill>
              </a:rPr>
              <a:pPr eaLnBrk="1" hangingPunct="1"/>
              <a:t>28</a:t>
            </a:fld>
            <a:endParaRPr lang="en-US" altLang="en-US" sz="1400">
              <a:solidFill>
                <a:schemeClr val="bg1"/>
              </a:solidFill>
            </a:endParaRPr>
          </a:p>
        </p:txBody>
      </p:sp>
    </p:spTree>
    <p:extLst>
      <p:ext uri="{BB962C8B-B14F-4D97-AF65-F5344CB8AC3E}">
        <p14:creationId xmlns:p14="http://schemas.microsoft.com/office/powerpoint/2010/main" val="2558165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altLang="en-US" smtClean="0">
                <a:solidFill>
                  <a:srgbClr val="7C4B3B"/>
                </a:solidFill>
              </a:rPr>
              <a:t>CHAPTER 2: GLOBAL E-BUSINESS AND COLLABORATION</a:t>
            </a:r>
          </a:p>
        </p:txBody>
      </p:sp>
      <p:sp>
        <p:nvSpPr>
          <p:cNvPr id="68611" name="Content Placeholder 2"/>
          <p:cNvSpPr>
            <a:spLocks noGrp="1"/>
          </p:cNvSpPr>
          <p:nvPr>
            <p:ph idx="1"/>
          </p:nvPr>
        </p:nvSpPr>
        <p:spPr/>
        <p:txBody>
          <a:bodyPr>
            <a:normAutofit lnSpcReduction="10000"/>
          </a:bodyPr>
          <a:lstStyle/>
          <a:p>
            <a:pPr eaLnBrk="1" hangingPunct="1">
              <a:spcAft>
                <a:spcPts val="600"/>
              </a:spcAft>
            </a:pPr>
            <a:r>
              <a:rPr lang="en-US" altLang="en-US" smtClean="0">
                <a:solidFill>
                  <a:srgbClr val="0D0D0D"/>
                </a:solidFill>
                <a:latin typeface="Calibri" pitchFamily="-111" charset="0"/>
              </a:rPr>
              <a:t>E-business</a:t>
            </a:r>
          </a:p>
          <a:p>
            <a:pPr lvl="1" eaLnBrk="1" hangingPunct="1"/>
            <a:r>
              <a:rPr lang="en-US" altLang="en-US" b="0" smtClean="0">
                <a:latin typeface="Calibri" pitchFamily="-111" charset="0"/>
              </a:rPr>
              <a:t>Use of digital technology and Internet to drive major business processes</a:t>
            </a:r>
          </a:p>
          <a:p>
            <a:pPr eaLnBrk="1" hangingPunct="1">
              <a:spcAft>
                <a:spcPts val="600"/>
              </a:spcAft>
            </a:pPr>
            <a:r>
              <a:rPr lang="en-US" altLang="en-US" smtClean="0">
                <a:solidFill>
                  <a:srgbClr val="0D0D0D"/>
                </a:solidFill>
                <a:latin typeface="Calibri" pitchFamily="-111" charset="0"/>
              </a:rPr>
              <a:t>E-commerce</a:t>
            </a:r>
          </a:p>
          <a:p>
            <a:pPr lvl="1" eaLnBrk="1" hangingPunct="1"/>
            <a:r>
              <a:rPr lang="en-US" altLang="en-US" b="0" smtClean="0">
                <a:latin typeface="Calibri" pitchFamily="-111" charset="0"/>
              </a:rPr>
              <a:t>Subset of e-business</a:t>
            </a:r>
          </a:p>
          <a:p>
            <a:pPr lvl="1" eaLnBrk="1" hangingPunct="1"/>
            <a:r>
              <a:rPr lang="en-US" altLang="en-US" b="0" smtClean="0">
                <a:latin typeface="Calibri" pitchFamily="-111" charset="0"/>
              </a:rPr>
              <a:t>Buying and selling goods and services through Internet</a:t>
            </a:r>
          </a:p>
          <a:p>
            <a:pPr eaLnBrk="1" hangingPunct="1">
              <a:spcAft>
                <a:spcPts val="600"/>
              </a:spcAft>
            </a:pPr>
            <a:r>
              <a:rPr lang="en-US" altLang="en-US" smtClean="0">
                <a:solidFill>
                  <a:srgbClr val="0D0D0D"/>
                </a:solidFill>
                <a:latin typeface="Calibri" pitchFamily="-111" charset="0"/>
              </a:rPr>
              <a:t>E-government:</a:t>
            </a:r>
          </a:p>
          <a:p>
            <a:pPr lvl="1" eaLnBrk="1" hangingPunct="1"/>
            <a:r>
              <a:rPr lang="en-US" altLang="en-US" b="0" smtClean="0">
                <a:latin typeface="Calibri" pitchFamily="-111" charset="0"/>
              </a:rPr>
              <a:t>Using Internet technology to deliver information and services to citizens, employees, and businesses</a:t>
            </a:r>
          </a:p>
        </p:txBody>
      </p:sp>
      <p:sp>
        <p:nvSpPr>
          <p:cNvPr id="68614"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3BD60FA3-FA07-42EB-914B-3053C5B038E3}" type="slidenum">
              <a:rPr lang="en-US" altLang="en-US" sz="1400">
                <a:solidFill>
                  <a:schemeClr val="bg1"/>
                </a:solidFill>
              </a:rPr>
              <a:pPr eaLnBrk="1" hangingPunct="1"/>
              <a:t>29</a:t>
            </a:fld>
            <a:endParaRPr lang="en-US" altLang="en-US" sz="1400">
              <a:solidFill>
                <a:schemeClr val="bg1"/>
              </a:solidFill>
            </a:endParaRPr>
          </a:p>
        </p:txBody>
      </p:sp>
      <p:sp>
        <p:nvSpPr>
          <p:cNvPr id="7" name="Title 1"/>
          <p:cNvSpPr txBox="1">
            <a:spLocks/>
          </p:cNvSpPr>
          <p:nvPr/>
        </p:nvSpPr>
        <p:spPr>
          <a:xfrm>
            <a:off x="152400" y="1066800"/>
            <a:ext cx="9144000" cy="304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1800" b="1" kern="1200">
                <a:solidFill>
                  <a:schemeClr val="accent5">
                    <a:lumMod val="75000"/>
                  </a:schemeClr>
                </a:solidFill>
                <a:latin typeface="+mn-lt"/>
                <a:ea typeface="+mj-ea"/>
                <a:cs typeface="+mj-cs"/>
              </a:defRPr>
            </a:lvl1pPr>
          </a:lstStyle>
          <a:p>
            <a:r>
              <a:rPr lang="en-US" altLang="en-US" sz="2800" dirty="0" smtClean="0">
                <a:solidFill>
                  <a:srgbClr val="7C4B3B"/>
                </a:solidFill>
              </a:rPr>
              <a:t>E-BUSINESS, E-COMMERCE AND E-GOVERNMENT</a:t>
            </a:r>
          </a:p>
        </p:txBody>
      </p:sp>
    </p:spTree>
    <p:extLst>
      <p:ext uri="{BB962C8B-B14F-4D97-AF65-F5344CB8AC3E}">
        <p14:creationId xmlns:p14="http://schemas.microsoft.com/office/powerpoint/2010/main" val="2780833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a:solidFill>
                  <a:schemeClr val="tx2"/>
                </a:solidFill>
                <a:latin typeface="Arial" charset="0"/>
                <a:cs typeface="Times New Roman" pitchFamily="18" charset="0"/>
              </a:rPr>
              <a:t>2</a:t>
            </a:r>
            <a:r>
              <a:rPr lang="en-US" altLang="en-US" sz="2600" b="1" dirty="0" smtClean="0">
                <a:solidFill>
                  <a:schemeClr val="tx2"/>
                </a:solidFill>
                <a:latin typeface="Arial" charset="0"/>
                <a:cs typeface="Times New Roman" pitchFamily="18" charset="0"/>
              </a:rPr>
              <a:t>.1. Business Process and Information Systems</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3</a:t>
            </a:fld>
            <a:endParaRPr lang="en-US"/>
          </a:p>
        </p:txBody>
      </p:sp>
    </p:spTree>
    <p:extLst>
      <p:ext uri="{BB962C8B-B14F-4D97-AF65-F5344CB8AC3E}">
        <p14:creationId xmlns:p14="http://schemas.microsoft.com/office/powerpoint/2010/main" val="12080816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smtClean="0">
                <a:solidFill>
                  <a:schemeClr val="tx2"/>
                </a:solidFill>
                <a:latin typeface="Arial" charset="0"/>
                <a:cs typeface="Times New Roman" pitchFamily="18" charset="0"/>
              </a:rPr>
              <a:t>2.3. Systems for Collaboration and Social Business</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30</a:t>
            </a:fld>
            <a:endParaRPr lang="en-US"/>
          </a:p>
        </p:txBody>
      </p:sp>
    </p:spTree>
    <p:extLst>
      <p:ext uri="{BB962C8B-B14F-4D97-AF65-F5344CB8AC3E}">
        <p14:creationId xmlns:p14="http://schemas.microsoft.com/office/powerpoint/2010/main" val="42579867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altLang="en-US" smtClean="0">
                <a:solidFill>
                  <a:srgbClr val="7C4B3B"/>
                </a:solidFill>
              </a:rPr>
              <a:t>CHAPTER 2: GLOBAL E-BUSINESS AND COLLABORATION</a:t>
            </a:r>
          </a:p>
        </p:txBody>
      </p:sp>
      <p:sp>
        <p:nvSpPr>
          <p:cNvPr id="70659" name="Content Placeholder 2"/>
          <p:cNvSpPr>
            <a:spLocks noGrp="1"/>
          </p:cNvSpPr>
          <p:nvPr>
            <p:ph idx="1"/>
          </p:nvPr>
        </p:nvSpPr>
        <p:spPr/>
        <p:txBody>
          <a:bodyPr>
            <a:normAutofit lnSpcReduction="10000"/>
          </a:bodyPr>
          <a:lstStyle/>
          <a:p>
            <a:pPr eaLnBrk="1" hangingPunct="1"/>
            <a:r>
              <a:rPr lang="en-US" altLang="en-US" smtClean="0">
                <a:solidFill>
                  <a:srgbClr val="0D0D0D"/>
                </a:solidFill>
                <a:latin typeface="Calibri" pitchFamily="-111" charset="0"/>
              </a:rPr>
              <a:t>Collaboration: </a:t>
            </a:r>
          </a:p>
          <a:p>
            <a:pPr lvl="1" eaLnBrk="1" hangingPunct="1">
              <a:spcBef>
                <a:spcPct val="0"/>
              </a:spcBef>
            </a:pPr>
            <a:r>
              <a:rPr lang="en-US" altLang="en-US" b="0" smtClean="0">
                <a:latin typeface="Calibri" pitchFamily="-111" charset="0"/>
              </a:rPr>
              <a:t>Short-lived or long-term</a:t>
            </a:r>
          </a:p>
          <a:p>
            <a:pPr lvl="1" eaLnBrk="1" hangingPunct="1">
              <a:spcBef>
                <a:spcPct val="0"/>
              </a:spcBef>
            </a:pPr>
            <a:r>
              <a:rPr lang="en-US" altLang="en-US" b="0" smtClean="0">
                <a:latin typeface="Calibri" pitchFamily="-111" charset="0"/>
              </a:rPr>
              <a:t>Informal or formal (teams)</a:t>
            </a:r>
          </a:p>
          <a:p>
            <a:pPr eaLnBrk="1" hangingPunct="1"/>
            <a:r>
              <a:rPr lang="en-US" altLang="en-US" smtClean="0">
                <a:solidFill>
                  <a:srgbClr val="0D0D0D"/>
                </a:solidFill>
                <a:latin typeface="Calibri" pitchFamily="-111" charset="0"/>
              </a:rPr>
              <a:t>Growing importance of collaboration:</a:t>
            </a:r>
          </a:p>
          <a:p>
            <a:pPr lvl="1" eaLnBrk="1" hangingPunct="1">
              <a:spcBef>
                <a:spcPct val="0"/>
              </a:spcBef>
            </a:pPr>
            <a:r>
              <a:rPr lang="en-US" altLang="en-US" b="0" smtClean="0">
                <a:latin typeface="Calibri" pitchFamily="-111" charset="0"/>
              </a:rPr>
              <a:t>Changing nature of work</a:t>
            </a:r>
          </a:p>
          <a:p>
            <a:pPr lvl="1" eaLnBrk="1" hangingPunct="1">
              <a:spcBef>
                <a:spcPct val="0"/>
              </a:spcBef>
            </a:pPr>
            <a:r>
              <a:rPr lang="en-US" altLang="en-US" b="0" smtClean="0">
                <a:latin typeface="Calibri" pitchFamily="-111" charset="0"/>
              </a:rPr>
              <a:t>Growth of professional work – “interaction jobs”</a:t>
            </a:r>
          </a:p>
          <a:p>
            <a:pPr lvl="1" eaLnBrk="1" hangingPunct="1">
              <a:spcBef>
                <a:spcPct val="0"/>
              </a:spcBef>
            </a:pPr>
            <a:r>
              <a:rPr lang="en-US" altLang="en-US" b="0" smtClean="0">
                <a:latin typeface="Calibri" pitchFamily="-111" charset="0"/>
              </a:rPr>
              <a:t>Changing organization of the firm</a:t>
            </a:r>
          </a:p>
          <a:p>
            <a:pPr lvl="1" eaLnBrk="1" hangingPunct="1">
              <a:spcBef>
                <a:spcPct val="0"/>
              </a:spcBef>
            </a:pPr>
            <a:r>
              <a:rPr lang="en-US" altLang="en-US" b="0" smtClean="0">
                <a:latin typeface="Calibri" pitchFamily="-111" charset="0"/>
              </a:rPr>
              <a:t>Changing scope of the firm</a:t>
            </a:r>
          </a:p>
          <a:p>
            <a:pPr lvl="1" eaLnBrk="1" hangingPunct="1">
              <a:spcBef>
                <a:spcPct val="0"/>
              </a:spcBef>
            </a:pPr>
            <a:r>
              <a:rPr lang="en-US" altLang="en-US" b="0" smtClean="0">
                <a:latin typeface="Calibri" pitchFamily="-111" charset="0"/>
              </a:rPr>
              <a:t>Emphasis on innovation</a:t>
            </a:r>
          </a:p>
          <a:p>
            <a:pPr lvl="1" eaLnBrk="1" hangingPunct="1">
              <a:spcBef>
                <a:spcPct val="0"/>
              </a:spcBef>
            </a:pPr>
            <a:r>
              <a:rPr lang="en-US" altLang="en-US" b="0" smtClean="0">
                <a:latin typeface="Calibri" pitchFamily="-111" charset="0"/>
              </a:rPr>
              <a:t>Changing culture of work</a:t>
            </a:r>
            <a:endParaRPr lang="en-US" altLang="en-US" smtClean="0">
              <a:latin typeface="Calibri" pitchFamily="-111" charset="0"/>
            </a:endParaRPr>
          </a:p>
        </p:txBody>
      </p:sp>
      <p:sp>
        <p:nvSpPr>
          <p:cNvPr id="70660" name="Text Placeholder 3"/>
          <p:cNvSpPr>
            <a:spLocks noGrp="1"/>
          </p:cNvSpPr>
          <p:nvPr>
            <p:ph type="body" sz="quarter" idx="12"/>
          </p:nvPr>
        </p:nvSpPr>
        <p:spPr>
          <a:xfrm>
            <a:off x="457200" y="1066800"/>
            <a:ext cx="8229600" cy="381000"/>
          </a:xfrm>
        </p:spPr>
        <p:txBody>
          <a:bodyPr>
            <a:normAutofit lnSpcReduction="10000"/>
          </a:bodyPr>
          <a:lstStyle/>
          <a:p>
            <a:pPr eaLnBrk="1" hangingPunct="1"/>
            <a:r>
              <a:rPr lang="en-US" altLang="en-US" dirty="0" smtClean="0">
                <a:latin typeface="Cambria" pitchFamily="-111" charset="0"/>
              </a:rPr>
              <a:t>Systems for Collaboration and Social Business</a:t>
            </a:r>
          </a:p>
        </p:txBody>
      </p:sp>
      <p:sp>
        <p:nvSpPr>
          <p:cNvPr id="70662"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47631915-7278-46B4-B229-E378EF022837}" type="slidenum">
              <a:rPr lang="en-US" altLang="en-US" sz="1400">
                <a:solidFill>
                  <a:schemeClr val="bg1"/>
                </a:solidFill>
              </a:rPr>
              <a:pPr eaLnBrk="1" hangingPunct="1"/>
              <a:t>31</a:t>
            </a:fld>
            <a:endParaRPr lang="en-US" altLang="en-US" sz="1400">
              <a:solidFill>
                <a:schemeClr val="bg1"/>
              </a:solidFill>
            </a:endParaRPr>
          </a:p>
        </p:txBody>
      </p:sp>
    </p:spTree>
    <p:extLst>
      <p:ext uri="{BB962C8B-B14F-4D97-AF65-F5344CB8AC3E}">
        <p14:creationId xmlns:p14="http://schemas.microsoft.com/office/powerpoint/2010/main" val="21927071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altLang="en-US" smtClean="0">
                <a:solidFill>
                  <a:srgbClr val="7C4B3B"/>
                </a:solidFill>
              </a:rPr>
              <a:t>CHAPTER 2: GLOBAL E-BUSINESS AND COLLABORATION</a:t>
            </a:r>
          </a:p>
        </p:txBody>
      </p:sp>
      <p:sp>
        <p:nvSpPr>
          <p:cNvPr id="72707" name="Content Placeholder 2"/>
          <p:cNvSpPr>
            <a:spLocks noGrp="1"/>
          </p:cNvSpPr>
          <p:nvPr>
            <p:ph idx="1"/>
          </p:nvPr>
        </p:nvSpPr>
        <p:spPr/>
        <p:txBody>
          <a:bodyPr/>
          <a:lstStyle/>
          <a:p>
            <a:pPr eaLnBrk="1" hangingPunct="1"/>
            <a:r>
              <a:rPr lang="en-US" altLang="en-US" dirty="0" smtClean="0">
                <a:solidFill>
                  <a:srgbClr val="0D0D0D"/>
                </a:solidFill>
                <a:latin typeface="Calibri" pitchFamily="-111" charset="0"/>
              </a:rPr>
              <a:t>Business benefits of collaboration and teamwork</a:t>
            </a:r>
          </a:p>
          <a:p>
            <a:pPr lvl="1" eaLnBrk="1" hangingPunct="1"/>
            <a:r>
              <a:rPr lang="en-US" altLang="en-US" dirty="0" smtClean="0">
                <a:latin typeface="Calibri" pitchFamily="-111" charset="0"/>
              </a:rPr>
              <a:t>Investments in collaboration technology can produce organizational improvements returning high ROI</a:t>
            </a:r>
          </a:p>
          <a:p>
            <a:pPr lvl="1" eaLnBrk="1" hangingPunct="1"/>
            <a:r>
              <a:rPr lang="en-US" altLang="en-US" dirty="0" smtClean="0">
                <a:latin typeface="Calibri" pitchFamily="-111" charset="0"/>
              </a:rPr>
              <a:t>Benefits:</a:t>
            </a:r>
          </a:p>
          <a:p>
            <a:pPr lvl="2" eaLnBrk="1" hangingPunct="1"/>
            <a:r>
              <a:rPr lang="en-US" altLang="en-US" dirty="0" smtClean="0">
                <a:latin typeface="Calibri" pitchFamily="-111" charset="0"/>
              </a:rPr>
              <a:t>Productivity</a:t>
            </a:r>
          </a:p>
          <a:p>
            <a:pPr lvl="2" eaLnBrk="1" hangingPunct="1"/>
            <a:r>
              <a:rPr lang="en-US" altLang="en-US" dirty="0" smtClean="0">
                <a:latin typeface="Calibri" pitchFamily="-111" charset="0"/>
              </a:rPr>
              <a:t>Quality</a:t>
            </a:r>
          </a:p>
          <a:p>
            <a:pPr lvl="2" eaLnBrk="1" hangingPunct="1"/>
            <a:r>
              <a:rPr lang="en-US" altLang="en-US" dirty="0" smtClean="0">
                <a:latin typeface="Calibri" pitchFamily="-111" charset="0"/>
              </a:rPr>
              <a:t>Innovation</a:t>
            </a:r>
          </a:p>
          <a:p>
            <a:pPr lvl="2" eaLnBrk="1" hangingPunct="1"/>
            <a:r>
              <a:rPr lang="en-US" altLang="en-US" dirty="0" smtClean="0">
                <a:latin typeface="Calibri" pitchFamily="-111" charset="0"/>
              </a:rPr>
              <a:t>Customer service</a:t>
            </a:r>
          </a:p>
          <a:p>
            <a:pPr lvl="2" eaLnBrk="1" hangingPunct="1"/>
            <a:r>
              <a:rPr lang="en-US" altLang="en-US" dirty="0" smtClean="0">
                <a:latin typeface="Calibri" pitchFamily="-111" charset="0"/>
              </a:rPr>
              <a:t>Financial performance</a:t>
            </a:r>
          </a:p>
          <a:p>
            <a:pPr lvl="3" eaLnBrk="1" hangingPunct="1"/>
            <a:r>
              <a:rPr lang="en-US" altLang="en-US" dirty="0" smtClean="0">
                <a:latin typeface="Calibri" pitchFamily="-111" charset="0"/>
              </a:rPr>
              <a:t>Profitability, sales, sales growth</a:t>
            </a:r>
          </a:p>
        </p:txBody>
      </p:sp>
      <p:sp>
        <p:nvSpPr>
          <p:cNvPr id="72708" name="Text Placeholder 3"/>
          <p:cNvSpPr>
            <a:spLocks noGrp="1"/>
          </p:cNvSpPr>
          <p:nvPr>
            <p:ph type="body" sz="quarter" idx="12"/>
          </p:nvPr>
        </p:nvSpPr>
        <p:spPr>
          <a:xfrm>
            <a:off x="457200" y="1066800"/>
            <a:ext cx="8229600" cy="381000"/>
          </a:xfrm>
        </p:spPr>
        <p:txBody>
          <a:bodyPr>
            <a:normAutofit lnSpcReduction="10000"/>
          </a:bodyPr>
          <a:lstStyle/>
          <a:p>
            <a:r>
              <a:rPr lang="en-US" altLang="en-US" dirty="0" smtClean="0">
                <a:latin typeface="Cambria" pitchFamily="-111" charset="0"/>
              </a:rPr>
              <a:t>Systems for Collaboration and </a:t>
            </a:r>
            <a:r>
              <a:rPr lang="en-US" altLang="en-US" dirty="0">
                <a:latin typeface="Cambria" pitchFamily="-111" charset="0"/>
              </a:rPr>
              <a:t>Social Business</a:t>
            </a:r>
            <a:endParaRPr lang="en-US" altLang="en-US" dirty="0" smtClean="0">
              <a:latin typeface="Cambria" pitchFamily="-111" charset="0"/>
            </a:endParaRPr>
          </a:p>
        </p:txBody>
      </p:sp>
      <p:sp>
        <p:nvSpPr>
          <p:cNvPr id="72710"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0BCF850A-8133-4FB7-8B14-1F710DA7A33C}" type="slidenum">
              <a:rPr lang="en-US" altLang="en-US" sz="1400">
                <a:solidFill>
                  <a:schemeClr val="bg1"/>
                </a:solidFill>
              </a:rPr>
              <a:pPr eaLnBrk="1" hangingPunct="1"/>
              <a:t>32</a:t>
            </a:fld>
            <a:endParaRPr lang="en-US" altLang="en-US" sz="1400">
              <a:solidFill>
                <a:schemeClr val="bg1"/>
              </a:solidFill>
            </a:endParaRPr>
          </a:p>
        </p:txBody>
      </p:sp>
    </p:spTree>
    <p:extLst>
      <p:ext uri="{BB962C8B-B14F-4D97-AF65-F5344CB8AC3E}">
        <p14:creationId xmlns:p14="http://schemas.microsoft.com/office/powerpoint/2010/main" val="41675486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altLang="en-US" smtClean="0">
                <a:solidFill>
                  <a:srgbClr val="7C4B3B"/>
                </a:solidFill>
              </a:rPr>
              <a:t>CHAPTER 2: GLOBAL E-BUSINESS AND COLLABORATION</a:t>
            </a:r>
          </a:p>
        </p:txBody>
      </p:sp>
      <p:sp>
        <p:nvSpPr>
          <p:cNvPr id="74755" name="Text Placeholder 2"/>
          <p:cNvSpPr>
            <a:spLocks noGrp="1"/>
          </p:cNvSpPr>
          <p:nvPr>
            <p:ph type="body" sz="quarter" idx="12"/>
          </p:nvPr>
        </p:nvSpPr>
        <p:spPr>
          <a:xfrm>
            <a:off x="457200" y="838200"/>
            <a:ext cx="8229600" cy="381000"/>
          </a:xfrm>
        </p:spPr>
        <p:txBody>
          <a:bodyPr>
            <a:normAutofit lnSpcReduction="10000"/>
          </a:bodyPr>
          <a:lstStyle/>
          <a:p>
            <a:r>
              <a:rPr lang="en-US" altLang="en-US" dirty="0" smtClean="0">
                <a:latin typeface="Cambria" pitchFamily="-111" charset="0"/>
              </a:rPr>
              <a:t>Systems for Collaboration and </a:t>
            </a:r>
            <a:r>
              <a:rPr lang="en-US" altLang="en-US" dirty="0">
                <a:latin typeface="Cambria" pitchFamily="-111" charset="0"/>
              </a:rPr>
              <a:t>Social Business</a:t>
            </a:r>
            <a:endParaRPr lang="en-US" altLang="en-US" dirty="0" smtClean="0">
              <a:latin typeface="Cambria" pitchFamily="-111" charset="0"/>
            </a:endParaRPr>
          </a:p>
        </p:txBody>
      </p:sp>
      <p:pic>
        <p:nvPicPr>
          <p:cNvPr id="22" name="Picture Placeholder 21" descr="Fig-2-2.png"/>
          <p:cNvPicPr>
            <a:picLocks noGrp="1" noChangeAspect="1"/>
          </p:cNvPicPr>
          <p:nvPr>
            <p:ph type="pic" sz="quarter" idx="15"/>
          </p:nvPr>
        </p:nvPicPr>
        <p:blipFill>
          <a:blip r:embed="rId3"/>
          <a:stretch>
            <a:fillRect/>
          </a:stretch>
        </p:blipFill>
        <p:spPr>
          <a:xfrm>
            <a:off x="1676400" y="1600200"/>
            <a:ext cx="6286500" cy="4394835"/>
          </a:xfrm>
        </p:spPr>
      </p:pic>
      <p:sp>
        <p:nvSpPr>
          <p:cNvPr id="74757" name="Text Placeholder 4"/>
          <p:cNvSpPr>
            <a:spLocks noGrp="1"/>
          </p:cNvSpPr>
          <p:nvPr>
            <p:ph type="body" sz="quarter" idx="16"/>
          </p:nvPr>
        </p:nvSpPr>
        <p:spPr>
          <a:xfrm>
            <a:off x="0" y="1219200"/>
            <a:ext cx="9144000" cy="381000"/>
          </a:xfrm>
        </p:spPr>
        <p:txBody>
          <a:bodyPr/>
          <a:lstStyle/>
          <a:p>
            <a:pPr eaLnBrk="1" hangingPunct="1">
              <a:spcBef>
                <a:spcPct val="0"/>
              </a:spcBef>
              <a:buFont typeface="Arial" charset="0"/>
              <a:buNone/>
            </a:pPr>
            <a:r>
              <a:rPr lang="en-US" altLang="en-US" dirty="0" smtClean="0"/>
              <a:t>Requirements for Collaboration</a:t>
            </a:r>
          </a:p>
        </p:txBody>
      </p:sp>
      <p:sp>
        <p:nvSpPr>
          <p:cNvPr id="74758" name="Text Placeholder 5"/>
          <p:cNvSpPr>
            <a:spLocks noGrp="1"/>
          </p:cNvSpPr>
          <p:nvPr>
            <p:ph type="body" sz="quarter" idx="17"/>
          </p:nvPr>
        </p:nvSpPr>
        <p:spPr>
          <a:xfrm>
            <a:off x="1600200" y="6019800"/>
            <a:ext cx="7086600" cy="533400"/>
          </a:xfrm>
        </p:spPr>
        <p:txBody>
          <a:bodyPr/>
          <a:lstStyle/>
          <a:p>
            <a:pPr eaLnBrk="1" hangingPunct="1">
              <a:buFont typeface="Arial" charset="0"/>
              <a:buNone/>
            </a:pPr>
            <a:r>
              <a:rPr lang="en-US" altLang="en-US" dirty="0" smtClean="0"/>
              <a:t>Successful collaboration requires an appropriate organizational structure and culture, along with appropriate collaboration technology.</a:t>
            </a:r>
          </a:p>
        </p:txBody>
      </p:sp>
      <p:sp>
        <p:nvSpPr>
          <p:cNvPr id="74759" name="Text Placeholder 6"/>
          <p:cNvSpPr>
            <a:spLocks noGrp="1"/>
          </p:cNvSpPr>
          <p:nvPr>
            <p:ph type="body" sz="quarter" idx="18"/>
          </p:nvPr>
        </p:nvSpPr>
        <p:spPr>
          <a:xfrm>
            <a:off x="533400" y="6019800"/>
            <a:ext cx="914400" cy="228600"/>
          </a:xfrm>
        </p:spPr>
        <p:txBody>
          <a:bodyPr>
            <a:normAutofit fontScale="92500" lnSpcReduction="20000"/>
          </a:bodyPr>
          <a:lstStyle/>
          <a:p>
            <a:pPr eaLnBrk="1" hangingPunct="1">
              <a:buFont typeface="Arial" charset="0"/>
              <a:buNone/>
            </a:pPr>
            <a:r>
              <a:rPr lang="en-US" altLang="en-US" smtClean="0"/>
              <a:t>FIGURE 2-7</a:t>
            </a:r>
          </a:p>
        </p:txBody>
      </p:sp>
      <p:sp>
        <p:nvSpPr>
          <p:cNvPr id="74761" name="Slide Number Placeholder 9"/>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ACAE32D1-74B8-4E1B-B51D-20C2193A24A2}" type="slidenum">
              <a:rPr lang="en-US" altLang="en-US" sz="1400">
                <a:solidFill>
                  <a:schemeClr val="bg1"/>
                </a:solidFill>
              </a:rPr>
              <a:pPr eaLnBrk="1" hangingPunct="1"/>
              <a:t>33</a:t>
            </a:fld>
            <a:endParaRPr lang="en-US" altLang="en-US" sz="1400">
              <a:solidFill>
                <a:schemeClr val="bg1"/>
              </a:solidFill>
            </a:endParaRPr>
          </a:p>
        </p:txBody>
      </p:sp>
    </p:spTree>
    <p:extLst>
      <p:ext uri="{BB962C8B-B14F-4D97-AF65-F5344CB8AC3E}">
        <p14:creationId xmlns:p14="http://schemas.microsoft.com/office/powerpoint/2010/main" val="32585584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altLang="en-US" smtClean="0">
                <a:solidFill>
                  <a:srgbClr val="7C4B3B"/>
                </a:solidFill>
              </a:rPr>
              <a:t>CHAPTER 2: GLOBAL E-BUSINESS AND COLLABORATION</a:t>
            </a:r>
          </a:p>
        </p:txBody>
      </p:sp>
      <p:sp>
        <p:nvSpPr>
          <p:cNvPr id="76803" name="Content Placeholder 2"/>
          <p:cNvSpPr>
            <a:spLocks noGrp="1"/>
          </p:cNvSpPr>
          <p:nvPr>
            <p:ph idx="1"/>
          </p:nvPr>
        </p:nvSpPr>
        <p:spPr/>
        <p:txBody>
          <a:bodyPr/>
          <a:lstStyle/>
          <a:p>
            <a:pPr eaLnBrk="1" hangingPunct="1"/>
            <a:r>
              <a:rPr lang="en-US" altLang="en-US" dirty="0" smtClean="0">
                <a:solidFill>
                  <a:srgbClr val="0D0D0D"/>
                </a:solidFill>
                <a:latin typeface="Calibri" pitchFamily="-111" charset="0"/>
              </a:rPr>
              <a:t>Building a collaborative culture and business processes</a:t>
            </a:r>
          </a:p>
          <a:p>
            <a:pPr lvl="1" eaLnBrk="1" hangingPunct="1"/>
            <a:r>
              <a:rPr lang="en-US" altLang="en-US" dirty="0" smtClean="0">
                <a:latin typeface="Calibri" pitchFamily="-111" charset="0"/>
              </a:rPr>
              <a:t>“Command and control” organizations </a:t>
            </a:r>
          </a:p>
          <a:p>
            <a:pPr lvl="2" eaLnBrk="1" hangingPunct="1"/>
            <a:r>
              <a:rPr lang="en-US" altLang="en-US" dirty="0" smtClean="0">
                <a:latin typeface="Calibri" pitchFamily="-111" charset="0"/>
              </a:rPr>
              <a:t>No value placed on teamwork or lower-level participation in decisions</a:t>
            </a:r>
          </a:p>
          <a:p>
            <a:pPr lvl="1" eaLnBrk="1" hangingPunct="1"/>
            <a:r>
              <a:rPr lang="en-US" altLang="en-US" dirty="0" smtClean="0">
                <a:latin typeface="Calibri" pitchFamily="-111" charset="0"/>
              </a:rPr>
              <a:t>Collaborative business culture</a:t>
            </a:r>
          </a:p>
          <a:p>
            <a:pPr lvl="2" eaLnBrk="1" hangingPunct="1"/>
            <a:r>
              <a:rPr lang="en-US" altLang="en-US" dirty="0" smtClean="0">
                <a:latin typeface="Calibri" pitchFamily="-111" charset="0"/>
              </a:rPr>
              <a:t>Senior managers rely on teams of employees</a:t>
            </a:r>
          </a:p>
          <a:p>
            <a:pPr lvl="2" eaLnBrk="1" hangingPunct="1"/>
            <a:r>
              <a:rPr lang="en-US" altLang="en-US" dirty="0" smtClean="0">
                <a:latin typeface="Calibri" pitchFamily="-111" charset="0"/>
              </a:rPr>
              <a:t>Policies, products, designs, processes, systems rely on teams</a:t>
            </a:r>
          </a:p>
          <a:p>
            <a:pPr lvl="2" eaLnBrk="1" hangingPunct="1"/>
            <a:r>
              <a:rPr lang="en-US" altLang="en-US" dirty="0" smtClean="0">
                <a:latin typeface="Calibri" pitchFamily="-111" charset="0"/>
              </a:rPr>
              <a:t>Managers purpose is to build teams</a:t>
            </a:r>
          </a:p>
        </p:txBody>
      </p:sp>
      <p:sp>
        <p:nvSpPr>
          <p:cNvPr id="76804" name="Text Placeholder 3"/>
          <p:cNvSpPr>
            <a:spLocks noGrp="1"/>
          </p:cNvSpPr>
          <p:nvPr>
            <p:ph type="body" sz="quarter" idx="12"/>
          </p:nvPr>
        </p:nvSpPr>
        <p:spPr>
          <a:xfrm>
            <a:off x="457200" y="1066800"/>
            <a:ext cx="8229600" cy="381000"/>
          </a:xfrm>
        </p:spPr>
        <p:txBody>
          <a:bodyPr>
            <a:normAutofit lnSpcReduction="10000"/>
          </a:bodyPr>
          <a:lstStyle/>
          <a:p>
            <a:r>
              <a:rPr lang="en-US" altLang="en-US" dirty="0" smtClean="0">
                <a:latin typeface="Cambria" pitchFamily="-111" charset="0"/>
              </a:rPr>
              <a:t>Systems for Collaboration and </a:t>
            </a:r>
            <a:r>
              <a:rPr lang="en-US" altLang="en-US" dirty="0">
                <a:latin typeface="Cambria" pitchFamily="-111" charset="0"/>
              </a:rPr>
              <a:t>Social Business</a:t>
            </a:r>
            <a:endParaRPr lang="en-US" altLang="en-US" dirty="0" smtClean="0">
              <a:latin typeface="Cambria" pitchFamily="-111" charset="0"/>
            </a:endParaRPr>
          </a:p>
        </p:txBody>
      </p:sp>
      <p:sp>
        <p:nvSpPr>
          <p:cNvPr id="76806"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D6A03664-4262-4B7D-A106-9898D3EC2EA6}" type="slidenum">
              <a:rPr lang="en-US" altLang="en-US" sz="1400">
                <a:solidFill>
                  <a:schemeClr val="bg1"/>
                </a:solidFill>
              </a:rPr>
              <a:pPr eaLnBrk="1" hangingPunct="1"/>
              <a:t>34</a:t>
            </a:fld>
            <a:endParaRPr lang="en-US" altLang="en-US" sz="1400">
              <a:solidFill>
                <a:schemeClr val="bg1"/>
              </a:solidFill>
            </a:endParaRPr>
          </a:p>
        </p:txBody>
      </p:sp>
    </p:spTree>
    <p:extLst>
      <p:ext uri="{BB962C8B-B14F-4D97-AF65-F5344CB8AC3E}">
        <p14:creationId xmlns:p14="http://schemas.microsoft.com/office/powerpoint/2010/main" val="4441248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altLang="en-US" smtClean="0">
                <a:solidFill>
                  <a:srgbClr val="7C4B3B"/>
                </a:solidFill>
              </a:rPr>
              <a:t>CHAPTER 2: GLOBAL E-BUSINESS AND COLLABORATION</a:t>
            </a:r>
          </a:p>
        </p:txBody>
      </p:sp>
      <p:sp>
        <p:nvSpPr>
          <p:cNvPr id="78851" name="Content Placeholder 2"/>
          <p:cNvSpPr>
            <a:spLocks noGrp="1"/>
          </p:cNvSpPr>
          <p:nvPr>
            <p:ph idx="1"/>
          </p:nvPr>
        </p:nvSpPr>
        <p:spPr>
          <a:xfrm>
            <a:off x="304800" y="1066800"/>
            <a:ext cx="8229600" cy="4495800"/>
          </a:xfrm>
        </p:spPr>
        <p:txBody>
          <a:bodyPr>
            <a:noAutofit/>
          </a:bodyPr>
          <a:lstStyle/>
          <a:p>
            <a:pPr eaLnBrk="1" hangingPunct="1"/>
            <a:r>
              <a:rPr lang="en-US" altLang="en-US" sz="1600" dirty="0" smtClean="0">
                <a:solidFill>
                  <a:srgbClr val="0D0D0D"/>
                </a:solidFill>
                <a:latin typeface="Calibri" pitchFamily="-111" charset="0"/>
              </a:rPr>
              <a:t>Technology for collaboration and teamwork</a:t>
            </a:r>
          </a:p>
          <a:p>
            <a:pPr lvl="1" eaLnBrk="1" hangingPunct="1"/>
            <a:r>
              <a:rPr lang="en-US" altLang="en-US" sz="1600" dirty="0" smtClean="0">
                <a:latin typeface="Calibri" pitchFamily="-111" charset="0"/>
              </a:rPr>
              <a:t>15 categories of collaborative software tools</a:t>
            </a:r>
          </a:p>
          <a:p>
            <a:pPr lvl="2" eaLnBrk="1" hangingPunct="1">
              <a:buFont typeface="Arial" charset="0"/>
              <a:buNone/>
            </a:pPr>
            <a:r>
              <a:rPr lang="en-US" altLang="en-US" sz="1600" dirty="0" smtClean="0">
                <a:latin typeface="Calibri" pitchFamily="-111" charset="0"/>
              </a:rPr>
              <a:t>Email </a:t>
            </a:r>
          </a:p>
          <a:p>
            <a:pPr lvl="2" eaLnBrk="1" hangingPunct="1">
              <a:buFont typeface="Arial" charset="0"/>
              <a:buNone/>
            </a:pPr>
            <a:r>
              <a:rPr lang="en-US" altLang="en-US" sz="1600" dirty="0" smtClean="0">
                <a:latin typeface="Calibri" pitchFamily="-111" charset="0"/>
              </a:rPr>
              <a:t>Instant messaging	</a:t>
            </a:r>
          </a:p>
          <a:p>
            <a:pPr lvl="2" eaLnBrk="1" hangingPunct="1">
              <a:buFont typeface="Arial" charset="0"/>
              <a:buNone/>
            </a:pPr>
            <a:r>
              <a:rPr lang="en-US" altLang="en-US" sz="1600" dirty="0" smtClean="0">
                <a:latin typeface="Calibri" pitchFamily="-111" charset="0"/>
              </a:rPr>
              <a:t>White boarding</a:t>
            </a:r>
          </a:p>
          <a:p>
            <a:pPr lvl="2" eaLnBrk="1" hangingPunct="1">
              <a:buFont typeface="Arial" charset="0"/>
              <a:buNone/>
            </a:pPr>
            <a:r>
              <a:rPr lang="en-US" altLang="en-US" sz="1600" dirty="0" smtClean="0">
                <a:latin typeface="Calibri" pitchFamily="-111" charset="0"/>
              </a:rPr>
              <a:t>Collaborative writing	</a:t>
            </a:r>
          </a:p>
          <a:p>
            <a:pPr lvl="2" eaLnBrk="1" hangingPunct="1">
              <a:buFont typeface="Arial" charset="0"/>
              <a:buNone/>
            </a:pPr>
            <a:r>
              <a:rPr lang="en-US" altLang="en-US" sz="1600" dirty="0" smtClean="0">
                <a:latin typeface="Calibri" pitchFamily="-111" charset="0"/>
              </a:rPr>
              <a:t>Web presenting</a:t>
            </a:r>
          </a:p>
          <a:p>
            <a:pPr lvl="2" eaLnBrk="1" hangingPunct="1">
              <a:buFont typeface="Arial" charset="0"/>
              <a:buNone/>
            </a:pPr>
            <a:r>
              <a:rPr lang="en-US" altLang="en-US" sz="1600" dirty="0" smtClean="0">
                <a:latin typeface="Calibri" pitchFamily="-111" charset="0"/>
              </a:rPr>
              <a:t>Collaborative reviewing	</a:t>
            </a:r>
          </a:p>
          <a:p>
            <a:pPr lvl="2" eaLnBrk="1" hangingPunct="1">
              <a:buFont typeface="Arial" charset="0"/>
              <a:buNone/>
            </a:pPr>
            <a:r>
              <a:rPr lang="en-US" altLang="en-US" sz="1600" dirty="0" smtClean="0">
                <a:latin typeface="Calibri" pitchFamily="-111" charset="0"/>
              </a:rPr>
              <a:t>Work scheduling</a:t>
            </a:r>
          </a:p>
          <a:p>
            <a:pPr lvl="2" eaLnBrk="1" hangingPunct="1">
              <a:buFont typeface="Arial" charset="0"/>
              <a:buNone/>
            </a:pPr>
            <a:r>
              <a:rPr lang="en-US" altLang="en-US" sz="1600" dirty="0" smtClean="0">
                <a:latin typeface="Calibri" pitchFamily="-111" charset="0"/>
              </a:rPr>
              <a:t>Event scheduling	</a:t>
            </a:r>
          </a:p>
          <a:p>
            <a:pPr lvl="2" eaLnBrk="1" hangingPunct="1">
              <a:buFont typeface="Arial" charset="0"/>
              <a:buNone/>
            </a:pPr>
            <a:r>
              <a:rPr lang="en-US" altLang="en-US" sz="1600" dirty="0" smtClean="0">
                <a:latin typeface="Calibri" pitchFamily="-111" charset="0"/>
              </a:rPr>
              <a:t>Document sharing /wikis</a:t>
            </a:r>
          </a:p>
          <a:p>
            <a:pPr lvl="2" eaLnBrk="1" hangingPunct="1">
              <a:buFont typeface="Arial" charset="0"/>
              <a:buNone/>
            </a:pPr>
            <a:r>
              <a:rPr lang="en-US" altLang="en-US" sz="1600" dirty="0" smtClean="0">
                <a:latin typeface="Calibri" pitchFamily="-111" charset="0"/>
              </a:rPr>
              <a:t>File sharing</a:t>
            </a:r>
          </a:p>
          <a:p>
            <a:pPr lvl="2" eaLnBrk="1" hangingPunct="1">
              <a:buFont typeface="Arial" charset="0"/>
              <a:buNone/>
            </a:pPr>
            <a:r>
              <a:rPr lang="en-US" altLang="en-US" sz="1600" dirty="0" smtClean="0">
                <a:latin typeface="Calibri" pitchFamily="-111" charset="0"/>
              </a:rPr>
              <a:t>Mind mapping</a:t>
            </a:r>
          </a:p>
          <a:p>
            <a:pPr lvl="2" eaLnBrk="1" hangingPunct="1">
              <a:buFont typeface="Arial" charset="0"/>
              <a:buNone/>
            </a:pPr>
            <a:r>
              <a:rPr lang="en-US" altLang="en-US" sz="1600" dirty="0" smtClean="0">
                <a:latin typeface="Calibri" pitchFamily="-111" charset="0"/>
              </a:rPr>
              <a:t>Screen sharing</a:t>
            </a:r>
          </a:p>
          <a:p>
            <a:pPr lvl="2" eaLnBrk="1" hangingPunct="1">
              <a:buFont typeface="Arial" charset="0"/>
              <a:buNone/>
            </a:pPr>
            <a:r>
              <a:rPr lang="en-US" altLang="en-US" sz="1600" dirty="0" smtClean="0">
                <a:latin typeface="Calibri" pitchFamily="-111" charset="0"/>
              </a:rPr>
              <a:t>Large audience </a:t>
            </a:r>
          </a:p>
          <a:p>
            <a:pPr lvl="2" eaLnBrk="1" hangingPunct="1">
              <a:buFont typeface="Arial" charset="0"/>
              <a:buNone/>
            </a:pPr>
            <a:r>
              <a:rPr lang="en-US" altLang="en-US" sz="1600" dirty="0" smtClean="0">
                <a:latin typeface="Calibri" pitchFamily="-111" charset="0"/>
              </a:rPr>
              <a:t>Webinars</a:t>
            </a:r>
          </a:p>
          <a:p>
            <a:pPr lvl="2" eaLnBrk="1" hangingPunct="1">
              <a:buFont typeface="Arial" charset="0"/>
              <a:buNone/>
            </a:pPr>
            <a:r>
              <a:rPr lang="en-US" altLang="en-US" sz="1600" dirty="0" smtClean="0">
                <a:latin typeface="Calibri" pitchFamily="-111" charset="0"/>
              </a:rPr>
              <a:t>Audio conferencing	</a:t>
            </a:r>
          </a:p>
          <a:p>
            <a:pPr lvl="2" eaLnBrk="1" hangingPunct="1">
              <a:buFont typeface="Arial" charset="0"/>
              <a:buNone/>
            </a:pPr>
            <a:r>
              <a:rPr lang="en-US" altLang="en-US" sz="1600" dirty="0" smtClean="0">
                <a:latin typeface="Calibri" pitchFamily="-111" charset="0"/>
              </a:rPr>
              <a:t>Co-browsing</a:t>
            </a:r>
          </a:p>
          <a:p>
            <a:pPr lvl="2" eaLnBrk="1" hangingPunct="1">
              <a:buFont typeface="Arial" charset="0"/>
              <a:buNone/>
            </a:pPr>
            <a:r>
              <a:rPr lang="en-US" altLang="en-US" sz="1600" dirty="0" smtClean="0">
                <a:latin typeface="Calibri" pitchFamily="-111" charset="0"/>
              </a:rPr>
              <a:t>Video conferencing</a:t>
            </a:r>
          </a:p>
        </p:txBody>
      </p:sp>
      <p:sp>
        <p:nvSpPr>
          <p:cNvPr id="78852" name="Text Placeholder 3"/>
          <p:cNvSpPr>
            <a:spLocks noGrp="1"/>
          </p:cNvSpPr>
          <p:nvPr>
            <p:ph type="body" sz="quarter" idx="12"/>
          </p:nvPr>
        </p:nvSpPr>
        <p:spPr>
          <a:xfrm>
            <a:off x="457200" y="762000"/>
            <a:ext cx="8229600" cy="381000"/>
          </a:xfrm>
        </p:spPr>
        <p:txBody>
          <a:bodyPr>
            <a:normAutofit lnSpcReduction="10000"/>
          </a:bodyPr>
          <a:lstStyle/>
          <a:p>
            <a:r>
              <a:rPr lang="en-US" altLang="en-US" dirty="0" smtClean="0">
                <a:latin typeface="Cambria" pitchFamily="-111" charset="0"/>
              </a:rPr>
              <a:t>Systems for Collaboration and </a:t>
            </a:r>
            <a:r>
              <a:rPr lang="en-US" altLang="en-US" dirty="0">
                <a:latin typeface="Cambria" pitchFamily="-111" charset="0"/>
              </a:rPr>
              <a:t>Social Business</a:t>
            </a:r>
            <a:endParaRPr lang="en-US" altLang="en-US" dirty="0" smtClean="0">
              <a:latin typeface="Cambria" pitchFamily="-111" charset="0"/>
            </a:endParaRPr>
          </a:p>
        </p:txBody>
      </p:sp>
      <p:sp>
        <p:nvSpPr>
          <p:cNvPr id="78854"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179500E0-B37C-4D10-AC8F-0D7C5DAB5B6D}" type="slidenum">
              <a:rPr lang="en-US" altLang="en-US" sz="1400">
                <a:solidFill>
                  <a:schemeClr val="bg1"/>
                </a:solidFill>
              </a:rPr>
              <a:pPr eaLnBrk="1" hangingPunct="1"/>
              <a:t>35</a:t>
            </a:fld>
            <a:endParaRPr lang="en-US" altLang="en-US" sz="1400">
              <a:solidFill>
                <a:schemeClr val="bg1"/>
              </a:solidFill>
            </a:endParaRPr>
          </a:p>
        </p:txBody>
      </p:sp>
    </p:spTree>
    <p:extLst>
      <p:ext uri="{BB962C8B-B14F-4D97-AF65-F5344CB8AC3E}">
        <p14:creationId xmlns:p14="http://schemas.microsoft.com/office/powerpoint/2010/main" val="3167728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altLang="en-US" smtClean="0">
                <a:solidFill>
                  <a:srgbClr val="7C4B3B"/>
                </a:solidFill>
              </a:rPr>
              <a:t>CHAPTER 2: GLOBAL E-BUSINESS AND COLLABORATION</a:t>
            </a:r>
          </a:p>
        </p:txBody>
      </p:sp>
      <p:sp>
        <p:nvSpPr>
          <p:cNvPr id="80899" name="Content Placeholder 2"/>
          <p:cNvSpPr>
            <a:spLocks noGrp="1"/>
          </p:cNvSpPr>
          <p:nvPr>
            <p:ph idx="1"/>
          </p:nvPr>
        </p:nvSpPr>
        <p:spPr/>
        <p:txBody>
          <a:bodyPr/>
          <a:lstStyle/>
          <a:p>
            <a:pPr eaLnBrk="1" hangingPunct="1"/>
            <a:r>
              <a:rPr lang="en-US" altLang="en-US" smtClean="0">
                <a:solidFill>
                  <a:srgbClr val="0D0D0D"/>
                </a:solidFill>
                <a:latin typeface="Calibri" pitchFamily="-111" charset="0"/>
              </a:rPr>
              <a:t>Technology for collaboration and teamwork (cont.)</a:t>
            </a:r>
          </a:p>
          <a:p>
            <a:pPr lvl="1" eaLnBrk="1" hangingPunct="1"/>
            <a:r>
              <a:rPr lang="en-US" altLang="en-US" smtClean="0">
                <a:latin typeface="Calibri" pitchFamily="-111" charset="0"/>
              </a:rPr>
              <a:t>Social Networking</a:t>
            </a:r>
          </a:p>
          <a:p>
            <a:pPr lvl="1" eaLnBrk="1" hangingPunct="1"/>
            <a:r>
              <a:rPr lang="en-US" altLang="en-US" smtClean="0">
                <a:latin typeface="Calibri" pitchFamily="-111" charset="0"/>
              </a:rPr>
              <a:t>Wikis</a:t>
            </a:r>
          </a:p>
          <a:p>
            <a:pPr lvl="1" eaLnBrk="1" hangingPunct="1"/>
            <a:r>
              <a:rPr lang="en-US" altLang="en-US" smtClean="0">
                <a:latin typeface="Calibri" pitchFamily="-111" charset="0"/>
              </a:rPr>
              <a:t>Virtual Worlds</a:t>
            </a:r>
          </a:p>
          <a:p>
            <a:pPr lvl="1" eaLnBrk="1" hangingPunct="1"/>
            <a:r>
              <a:rPr lang="en-US" altLang="en-US" smtClean="0">
                <a:latin typeface="Calibri" pitchFamily="-111" charset="0"/>
              </a:rPr>
              <a:t>Internet-Based Collaboration Environments</a:t>
            </a:r>
          </a:p>
          <a:p>
            <a:pPr lvl="2" eaLnBrk="1" hangingPunct="1"/>
            <a:r>
              <a:rPr lang="en-US" altLang="en-US" smtClean="0">
                <a:latin typeface="Calibri" pitchFamily="-111" charset="0"/>
              </a:rPr>
              <a:t>Virtual meeting systems (telepresence)</a:t>
            </a:r>
          </a:p>
          <a:p>
            <a:pPr lvl="2" eaLnBrk="1" hangingPunct="1"/>
            <a:r>
              <a:rPr lang="en-US" altLang="en-US" smtClean="0">
                <a:latin typeface="Calibri" pitchFamily="-111" charset="0"/>
              </a:rPr>
              <a:t>Google Apps/Google sites</a:t>
            </a:r>
          </a:p>
          <a:p>
            <a:pPr lvl="2" eaLnBrk="1" hangingPunct="1"/>
            <a:r>
              <a:rPr lang="en-US" altLang="en-US" smtClean="0">
                <a:latin typeface="Calibri" pitchFamily="-111" charset="0"/>
              </a:rPr>
              <a:t>Microsoft SharePoint</a:t>
            </a:r>
          </a:p>
          <a:p>
            <a:pPr lvl="2" eaLnBrk="1" hangingPunct="1"/>
            <a:r>
              <a:rPr lang="en-US" altLang="en-US" smtClean="0">
                <a:latin typeface="Calibri" pitchFamily="-111" charset="0"/>
              </a:rPr>
              <a:t>Lotus Notes</a:t>
            </a:r>
          </a:p>
        </p:txBody>
      </p:sp>
      <p:sp>
        <p:nvSpPr>
          <p:cNvPr id="80900" name="Text Placeholder 3"/>
          <p:cNvSpPr>
            <a:spLocks noGrp="1"/>
          </p:cNvSpPr>
          <p:nvPr>
            <p:ph type="body" sz="quarter" idx="12"/>
          </p:nvPr>
        </p:nvSpPr>
        <p:spPr>
          <a:xfrm>
            <a:off x="457200" y="1066800"/>
            <a:ext cx="8229600" cy="381000"/>
          </a:xfrm>
        </p:spPr>
        <p:txBody>
          <a:bodyPr>
            <a:normAutofit lnSpcReduction="10000"/>
          </a:bodyPr>
          <a:lstStyle/>
          <a:p>
            <a:r>
              <a:rPr lang="en-US" altLang="en-US" dirty="0" smtClean="0">
                <a:latin typeface="Cambria" pitchFamily="-111" charset="0"/>
              </a:rPr>
              <a:t>Systems for Collaboration and </a:t>
            </a:r>
            <a:r>
              <a:rPr lang="en-US" altLang="en-US" dirty="0">
                <a:latin typeface="Cambria" pitchFamily="-111" charset="0"/>
              </a:rPr>
              <a:t>Social Business</a:t>
            </a:r>
            <a:endParaRPr lang="en-US" altLang="en-US" dirty="0" smtClean="0">
              <a:latin typeface="Cambria" pitchFamily="-111" charset="0"/>
            </a:endParaRPr>
          </a:p>
        </p:txBody>
      </p:sp>
      <p:sp>
        <p:nvSpPr>
          <p:cNvPr id="80902"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FB3C4574-373C-4695-B542-4EA0BD17E606}" type="slidenum">
              <a:rPr lang="en-US" altLang="en-US" sz="1400">
                <a:solidFill>
                  <a:schemeClr val="bg1"/>
                </a:solidFill>
              </a:rPr>
              <a:pPr eaLnBrk="1" hangingPunct="1"/>
              <a:t>36</a:t>
            </a:fld>
            <a:endParaRPr lang="en-US" altLang="en-US" sz="1400">
              <a:solidFill>
                <a:schemeClr val="bg1"/>
              </a:solidFill>
            </a:endParaRPr>
          </a:p>
        </p:txBody>
      </p:sp>
    </p:spTree>
    <p:extLst>
      <p:ext uri="{BB962C8B-B14F-4D97-AF65-F5344CB8AC3E}">
        <p14:creationId xmlns:p14="http://schemas.microsoft.com/office/powerpoint/2010/main" val="18788536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altLang="en-US" smtClean="0">
                <a:solidFill>
                  <a:srgbClr val="7C4B3B"/>
                </a:solidFill>
              </a:rPr>
              <a:t>CHAPTER 2: GLOBAL E-BUSINESS AND COLLABORATION</a:t>
            </a:r>
          </a:p>
        </p:txBody>
      </p:sp>
      <p:sp>
        <p:nvSpPr>
          <p:cNvPr id="3" name="Content Placeholder 2"/>
          <p:cNvSpPr>
            <a:spLocks noGrp="1"/>
          </p:cNvSpPr>
          <p:nvPr>
            <p:ph idx="1"/>
          </p:nvPr>
        </p:nvSpPr>
        <p:spPr>
          <a:xfrm>
            <a:off x="457200" y="2514600"/>
            <a:ext cx="8229600" cy="3962400"/>
          </a:xfrm>
        </p:spPr>
        <p:txBody>
          <a:bodyPr/>
          <a:lstStyle/>
          <a:p>
            <a:pPr eaLnBrk="1" hangingPunct="1">
              <a:spcBef>
                <a:spcPct val="0"/>
              </a:spcBef>
            </a:pPr>
            <a:r>
              <a:rPr lang="en-US" altLang="en-US" smtClean="0">
                <a:latin typeface="Calibri" pitchFamily="-111" charset="0"/>
              </a:rPr>
              <a:t>What are the advantages of using videoconferencing technologies? What are the disadvantages?</a:t>
            </a:r>
          </a:p>
          <a:p>
            <a:pPr eaLnBrk="1" hangingPunct="1">
              <a:spcBef>
                <a:spcPct val="0"/>
              </a:spcBef>
            </a:pPr>
            <a:r>
              <a:rPr lang="en-US" altLang="en-US" smtClean="0">
                <a:latin typeface="Calibri" pitchFamily="-111" charset="0"/>
              </a:rPr>
              <a:t>What is telepresence and what sorts of companies are best suited to use it as a communications tool?</a:t>
            </a:r>
          </a:p>
          <a:p>
            <a:pPr eaLnBrk="1" hangingPunct="1">
              <a:spcBef>
                <a:spcPct val="0"/>
              </a:spcBef>
            </a:pPr>
            <a:r>
              <a:rPr lang="en-US" altLang="en-US" smtClean="0">
                <a:latin typeface="Calibri" pitchFamily="-111" charset="0"/>
              </a:rPr>
              <a:t>What kinds of companies could benefit from using videoconferencing? Are there any companies that might not derive any benefits from this technology?</a:t>
            </a:r>
          </a:p>
        </p:txBody>
      </p:sp>
      <p:sp>
        <p:nvSpPr>
          <p:cNvPr id="82948" name="Text Placeholder 3"/>
          <p:cNvSpPr>
            <a:spLocks noGrp="1"/>
          </p:cNvSpPr>
          <p:nvPr>
            <p:ph type="body" sz="quarter" idx="12"/>
          </p:nvPr>
        </p:nvSpPr>
        <p:spPr>
          <a:xfrm>
            <a:off x="457200" y="1066800"/>
            <a:ext cx="8229600" cy="381000"/>
          </a:xfrm>
        </p:spPr>
        <p:txBody>
          <a:bodyPr>
            <a:normAutofit lnSpcReduction="10000"/>
          </a:bodyPr>
          <a:lstStyle/>
          <a:p>
            <a:r>
              <a:rPr lang="en-US" altLang="en-US" dirty="0" smtClean="0">
                <a:latin typeface="Cambria" pitchFamily="-111" charset="0"/>
              </a:rPr>
              <a:t>Systems for Collaboration and </a:t>
            </a:r>
            <a:r>
              <a:rPr lang="en-US" altLang="en-US" dirty="0">
                <a:latin typeface="Cambria" pitchFamily="-111" charset="0"/>
              </a:rPr>
              <a:t>Social Business</a:t>
            </a:r>
            <a:endParaRPr lang="en-US" altLang="en-US" dirty="0" smtClean="0">
              <a:latin typeface="Cambria" pitchFamily="-111" charset="0"/>
            </a:endParaRPr>
          </a:p>
        </p:txBody>
      </p:sp>
      <p:sp>
        <p:nvSpPr>
          <p:cNvPr id="82949" name="Text Placeholder 4"/>
          <p:cNvSpPr>
            <a:spLocks noGrp="1"/>
          </p:cNvSpPr>
          <p:nvPr>
            <p:ph type="body" sz="quarter" idx="15"/>
          </p:nvPr>
        </p:nvSpPr>
        <p:spPr>
          <a:xfrm>
            <a:off x="457200" y="1676400"/>
            <a:ext cx="8229600" cy="381000"/>
          </a:xfrm>
        </p:spPr>
        <p:txBody>
          <a:bodyPr>
            <a:normAutofit fontScale="92500" lnSpcReduction="20000"/>
          </a:bodyPr>
          <a:lstStyle/>
          <a:p>
            <a:pPr eaLnBrk="1" hangingPunct="1"/>
            <a:r>
              <a:rPr lang="en-US" altLang="en-US" smtClean="0">
                <a:solidFill>
                  <a:srgbClr val="534B38"/>
                </a:solidFill>
              </a:rPr>
              <a:t>VIRTUAL MEETINGS: SMART MANAGEMENT</a:t>
            </a:r>
          </a:p>
        </p:txBody>
      </p:sp>
      <p:sp>
        <p:nvSpPr>
          <p:cNvPr id="82951" name="Slide Number Placeholder 6"/>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71AF7B00-52AA-41BF-B318-40FBBC469B87}" type="slidenum">
              <a:rPr lang="en-US" altLang="en-US" sz="1400">
                <a:solidFill>
                  <a:schemeClr val="bg1"/>
                </a:solidFill>
              </a:rPr>
              <a:pPr eaLnBrk="1" hangingPunct="1"/>
              <a:t>37</a:t>
            </a:fld>
            <a:endParaRPr lang="en-US" altLang="en-US" sz="1400">
              <a:solidFill>
                <a:schemeClr val="bg1"/>
              </a:solidFill>
            </a:endParaRPr>
          </a:p>
        </p:txBody>
      </p:sp>
    </p:spTree>
    <p:extLst>
      <p:ext uri="{BB962C8B-B14F-4D97-AF65-F5344CB8AC3E}">
        <p14:creationId xmlns:p14="http://schemas.microsoft.com/office/powerpoint/2010/main" val="2052289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altLang="en-US" smtClean="0">
                <a:solidFill>
                  <a:srgbClr val="7C4B3B"/>
                </a:solidFill>
              </a:rPr>
              <a:t>CHAPTER 2: GLOBAL E-BUSINESS AND COLLABORATION</a:t>
            </a:r>
          </a:p>
        </p:txBody>
      </p:sp>
      <p:sp>
        <p:nvSpPr>
          <p:cNvPr id="84995" name="Content Placeholder 2"/>
          <p:cNvSpPr>
            <a:spLocks noGrp="1"/>
          </p:cNvSpPr>
          <p:nvPr>
            <p:ph idx="1"/>
          </p:nvPr>
        </p:nvSpPr>
        <p:spPr/>
        <p:txBody>
          <a:bodyPr>
            <a:normAutofit lnSpcReduction="10000"/>
          </a:bodyPr>
          <a:lstStyle/>
          <a:p>
            <a:pPr eaLnBrk="1" hangingPunct="1"/>
            <a:r>
              <a:rPr lang="en-US" altLang="en-US" smtClean="0">
                <a:solidFill>
                  <a:srgbClr val="0D0D0D"/>
                </a:solidFill>
                <a:latin typeface="Calibri" pitchFamily="-111" charset="0"/>
              </a:rPr>
              <a:t>Two dimensions of collaboration technologies</a:t>
            </a:r>
          </a:p>
          <a:p>
            <a:pPr lvl="1" eaLnBrk="1" hangingPunct="1"/>
            <a:r>
              <a:rPr lang="en-US" altLang="en-US" sz="2400" b="0" smtClean="0">
                <a:latin typeface="Calibri" pitchFamily="-111" charset="0"/>
              </a:rPr>
              <a:t>Space (or location) – remote or colocated</a:t>
            </a:r>
          </a:p>
          <a:p>
            <a:pPr lvl="1" eaLnBrk="1" hangingPunct="1"/>
            <a:r>
              <a:rPr lang="en-US" altLang="en-US" sz="2400" b="0" smtClean="0">
                <a:latin typeface="Calibri" pitchFamily="-111" charset="0"/>
              </a:rPr>
              <a:t>Time – synchronous or asynchronous</a:t>
            </a:r>
          </a:p>
          <a:p>
            <a:pPr eaLnBrk="1" hangingPunct="1"/>
            <a:r>
              <a:rPr lang="en-US" altLang="en-US" smtClean="0">
                <a:solidFill>
                  <a:srgbClr val="0D0D0D"/>
                </a:solidFill>
                <a:latin typeface="Calibri" pitchFamily="-111" charset="0"/>
              </a:rPr>
              <a:t>Six steps in evaluating software tools</a:t>
            </a:r>
          </a:p>
          <a:p>
            <a:pPr lvl="1" eaLnBrk="1" hangingPunct="1">
              <a:buFont typeface="Cambria" pitchFamily="-111" charset="0"/>
              <a:buAutoNum type="arabicPeriod"/>
            </a:pPr>
            <a:r>
              <a:rPr lang="en-US" altLang="en-US" sz="2400" b="0" smtClean="0">
                <a:latin typeface="Calibri" pitchFamily="-111" charset="0"/>
              </a:rPr>
              <a:t>What are your firm’s collaboration challenges?</a:t>
            </a:r>
          </a:p>
          <a:p>
            <a:pPr lvl="1" eaLnBrk="1" hangingPunct="1">
              <a:buFont typeface="Cambria" pitchFamily="-111" charset="0"/>
              <a:buAutoNum type="arabicPeriod"/>
            </a:pPr>
            <a:r>
              <a:rPr lang="en-US" altLang="en-US" sz="2400" b="0" smtClean="0">
                <a:latin typeface="Calibri" pitchFamily="-111" charset="0"/>
              </a:rPr>
              <a:t>What kinds of solutions are available? </a:t>
            </a:r>
          </a:p>
          <a:p>
            <a:pPr lvl="1" eaLnBrk="1" hangingPunct="1">
              <a:buFont typeface="Cambria" pitchFamily="-111" charset="0"/>
              <a:buAutoNum type="arabicPeriod"/>
            </a:pPr>
            <a:r>
              <a:rPr lang="en-US" altLang="en-US" sz="2400" b="0" smtClean="0">
                <a:latin typeface="Calibri" pitchFamily="-111" charset="0"/>
              </a:rPr>
              <a:t>Analyze available products’ cost and benefits</a:t>
            </a:r>
          </a:p>
          <a:p>
            <a:pPr lvl="1" eaLnBrk="1" hangingPunct="1">
              <a:buFont typeface="Cambria" pitchFamily="-111" charset="0"/>
              <a:buAutoNum type="arabicPeriod"/>
            </a:pPr>
            <a:r>
              <a:rPr lang="en-US" altLang="en-US" sz="2400" b="0" smtClean="0">
                <a:latin typeface="Calibri" pitchFamily="-111" charset="0"/>
              </a:rPr>
              <a:t>Evaluate security risks</a:t>
            </a:r>
          </a:p>
          <a:p>
            <a:pPr lvl="1" eaLnBrk="1" hangingPunct="1">
              <a:buFont typeface="Cambria" pitchFamily="-111" charset="0"/>
              <a:buAutoNum type="arabicPeriod"/>
            </a:pPr>
            <a:r>
              <a:rPr lang="en-US" altLang="en-US" sz="2400" b="0" smtClean="0">
                <a:latin typeface="Calibri" pitchFamily="-111" charset="0"/>
              </a:rPr>
              <a:t>Consult users for implementation and training issues</a:t>
            </a:r>
          </a:p>
          <a:p>
            <a:pPr lvl="1" eaLnBrk="1" hangingPunct="1">
              <a:buFont typeface="Cambria" pitchFamily="-111" charset="0"/>
              <a:buAutoNum type="arabicPeriod"/>
            </a:pPr>
            <a:r>
              <a:rPr lang="en-US" altLang="en-US" sz="2400" b="0" smtClean="0">
                <a:latin typeface="Calibri" pitchFamily="-111" charset="0"/>
              </a:rPr>
              <a:t>Evaluate product vendors</a:t>
            </a:r>
          </a:p>
        </p:txBody>
      </p:sp>
      <p:sp>
        <p:nvSpPr>
          <p:cNvPr id="84996" name="Text Placeholder 3"/>
          <p:cNvSpPr>
            <a:spLocks noGrp="1"/>
          </p:cNvSpPr>
          <p:nvPr>
            <p:ph type="body" sz="quarter" idx="12"/>
          </p:nvPr>
        </p:nvSpPr>
        <p:spPr>
          <a:xfrm>
            <a:off x="457200" y="1066800"/>
            <a:ext cx="8229600" cy="381000"/>
          </a:xfrm>
        </p:spPr>
        <p:txBody>
          <a:bodyPr>
            <a:normAutofit lnSpcReduction="10000"/>
          </a:bodyPr>
          <a:lstStyle/>
          <a:p>
            <a:r>
              <a:rPr lang="en-US" altLang="en-US" dirty="0" smtClean="0">
                <a:latin typeface="Cambria" pitchFamily="-111" charset="0"/>
              </a:rPr>
              <a:t>Systems for Collaboration and </a:t>
            </a:r>
            <a:r>
              <a:rPr lang="en-US" altLang="en-US" dirty="0">
                <a:latin typeface="Cambria" pitchFamily="-111" charset="0"/>
              </a:rPr>
              <a:t>Social Business</a:t>
            </a:r>
            <a:endParaRPr lang="en-US" altLang="en-US" dirty="0" smtClean="0">
              <a:latin typeface="Cambria" pitchFamily="-111" charset="0"/>
            </a:endParaRPr>
          </a:p>
        </p:txBody>
      </p:sp>
      <p:sp>
        <p:nvSpPr>
          <p:cNvPr id="84998"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0E19D6F2-F4D6-418F-8153-2A26D658E3FA}" type="slidenum">
              <a:rPr lang="en-US" altLang="en-US" sz="1400">
                <a:solidFill>
                  <a:schemeClr val="bg1"/>
                </a:solidFill>
              </a:rPr>
              <a:pPr eaLnBrk="1" hangingPunct="1"/>
              <a:t>38</a:t>
            </a:fld>
            <a:endParaRPr lang="en-US" altLang="en-US" sz="1400">
              <a:solidFill>
                <a:schemeClr val="bg1"/>
              </a:solidFill>
            </a:endParaRPr>
          </a:p>
        </p:txBody>
      </p:sp>
    </p:spTree>
    <p:extLst>
      <p:ext uri="{BB962C8B-B14F-4D97-AF65-F5344CB8AC3E}">
        <p14:creationId xmlns:p14="http://schemas.microsoft.com/office/powerpoint/2010/main" val="40564630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altLang="en-US" smtClean="0">
                <a:solidFill>
                  <a:srgbClr val="7C4B3B"/>
                </a:solidFill>
              </a:rPr>
              <a:t>CHAPTER 2: GLOBAL E-BUSINESS AND COLLABORATION</a:t>
            </a:r>
          </a:p>
        </p:txBody>
      </p:sp>
      <p:sp>
        <p:nvSpPr>
          <p:cNvPr id="87043" name="Text Placeholder 2"/>
          <p:cNvSpPr>
            <a:spLocks noGrp="1"/>
          </p:cNvSpPr>
          <p:nvPr>
            <p:ph type="body" sz="quarter" idx="12"/>
          </p:nvPr>
        </p:nvSpPr>
        <p:spPr>
          <a:xfrm>
            <a:off x="457200" y="1066800"/>
            <a:ext cx="8229600" cy="381000"/>
          </a:xfrm>
        </p:spPr>
        <p:txBody>
          <a:bodyPr>
            <a:normAutofit lnSpcReduction="10000"/>
          </a:bodyPr>
          <a:lstStyle/>
          <a:p>
            <a:r>
              <a:rPr lang="en-US" altLang="en-US" dirty="0" smtClean="0">
                <a:latin typeface="Cambria" pitchFamily="-111" charset="0"/>
              </a:rPr>
              <a:t>Systems for Collaboration and </a:t>
            </a:r>
            <a:r>
              <a:rPr lang="en-US" altLang="en-US" dirty="0">
                <a:latin typeface="Cambria" pitchFamily="-111" charset="0"/>
              </a:rPr>
              <a:t>Social Business</a:t>
            </a:r>
            <a:endParaRPr lang="en-US" altLang="en-US" dirty="0" smtClean="0">
              <a:latin typeface="Cambria" pitchFamily="-111" charset="0"/>
            </a:endParaRPr>
          </a:p>
        </p:txBody>
      </p:sp>
      <p:pic>
        <p:nvPicPr>
          <p:cNvPr id="22" name="Picture Placeholder 21" descr="Fig-2-2.png"/>
          <p:cNvPicPr>
            <a:picLocks noGrp="1" noChangeAspect="1"/>
          </p:cNvPicPr>
          <p:nvPr>
            <p:ph type="pic" sz="quarter" idx="15"/>
          </p:nvPr>
        </p:nvPicPr>
        <p:blipFill>
          <a:blip r:embed="rId3"/>
          <a:stretch>
            <a:fillRect/>
          </a:stretch>
        </p:blipFill>
        <p:spPr>
          <a:xfrm>
            <a:off x="2057400" y="2209800"/>
            <a:ext cx="5041900" cy="3657600"/>
          </a:xfrm>
        </p:spPr>
      </p:pic>
      <p:sp>
        <p:nvSpPr>
          <p:cNvPr id="87045" name="Text Placeholder 4"/>
          <p:cNvSpPr>
            <a:spLocks noGrp="1"/>
          </p:cNvSpPr>
          <p:nvPr>
            <p:ph type="body" sz="quarter" idx="16"/>
          </p:nvPr>
        </p:nvSpPr>
        <p:spPr/>
        <p:txBody>
          <a:bodyPr/>
          <a:lstStyle/>
          <a:p>
            <a:pPr eaLnBrk="1" hangingPunct="1">
              <a:spcBef>
                <a:spcPct val="0"/>
              </a:spcBef>
              <a:buFont typeface="Arial" charset="0"/>
              <a:buNone/>
            </a:pPr>
            <a:r>
              <a:rPr lang="en-US" altLang="en-US" smtClean="0"/>
              <a:t>The Time/Space Collaboration Tool Matrix</a:t>
            </a:r>
          </a:p>
        </p:txBody>
      </p:sp>
      <p:sp>
        <p:nvSpPr>
          <p:cNvPr id="87046" name="Text Placeholder 5"/>
          <p:cNvSpPr>
            <a:spLocks noGrp="1"/>
          </p:cNvSpPr>
          <p:nvPr>
            <p:ph type="body" sz="quarter" idx="17"/>
          </p:nvPr>
        </p:nvSpPr>
        <p:spPr>
          <a:xfrm>
            <a:off x="1600200" y="6019800"/>
            <a:ext cx="7086600" cy="533400"/>
          </a:xfrm>
        </p:spPr>
        <p:txBody>
          <a:bodyPr/>
          <a:lstStyle/>
          <a:p>
            <a:pPr eaLnBrk="1" hangingPunct="1">
              <a:buFont typeface="Arial" charset="0"/>
              <a:buNone/>
            </a:pPr>
            <a:r>
              <a:rPr lang="en-US" altLang="en-US" smtClean="0"/>
              <a:t>Collaboration technologies can be classified in terms of whether they support interactions at the same or different time or place whether these interactions are remote or co-located.</a:t>
            </a:r>
          </a:p>
        </p:txBody>
      </p:sp>
      <p:sp>
        <p:nvSpPr>
          <p:cNvPr id="87047" name="Text Placeholder 6"/>
          <p:cNvSpPr>
            <a:spLocks noGrp="1"/>
          </p:cNvSpPr>
          <p:nvPr>
            <p:ph type="body" sz="quarter" idx="18"/>
          </p:nvPr>
        </p:nvSpPr>
        <p:spPr>
          <a:xfrm>
            <a:off x="533400" y="6019800"/>
            <a:ext cx="914400" cy="228600"/>
          </a:xfrm>
        </p:spPr>
        <p:txBody>
          <a:bodyPr>
            <a:normAutofit fontScale="92500" lnSpcReduction="20000"/>
          </a:bodyPr>
          <a:lstStyle/>
          <a:p>
            <a:pPr eaLnBrk="1" hangingPunct="1">
              <a:buFont typeface="Arial" charset="0"/>
              <a:buNone/>
            </a:pPr>
            <a:r>
              <a:rPr lang="en-US" altLang="en-US" smtClean="0"/>
              <a:t>FIGURE 2-8</a:t>
            </a:r>
          </a:p>
        </p:txBody>
      </p:sp>
      <p:sp>
        <p:nvSpPr>
          <p:cNvPr id="87049" name="Slide Number Placeholder 9"/>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1E7A3624-D8BE-49F0-BAD7-8A9C7912605E}" type="slidenum">
              <a:rPr lang="en-US" altLang="en-US" sz="1400">
                <a:solidFill>
                  <a:schemeClr val="bg1"/>
                </a:solidFill>
              </a:rPr>
              <a:pPr eaLnBrk="1" hangingPunct="1"/>
              <a:t>39</a:t>
            </a:fld>
            <a:endParaRPr lang="en-US" altLang="en-US" sz="1400">
              <a:solidFill>
                <a:schemeClr val="bg1"/>
              </a:solidFill>
            </a:endParaRPr>
          </a:p>
        </p:txBody>
      </p:sp>
    </p:spTree>
    <p:extLst>
      <p:ext uri="{BB962C8B-B14F-4D97-AF65-F5344CB8AC3E}">
        <p14:creationId xmlns:p14="http://schemas.microsoft.com/office/powerpoint/2010/main" val="1839721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altLang="en-US" dirty="0" smtClean="0">
                <a:solidFill>
                  <a:srgbClr val="7C4B3B"/>
                </a:solidFill>
              </a:rPr>
              <a:t>CHAPTER 2: GLOBAL E-BUSINESS AND COLLABORATION</a:t>
            </a:r>
          </a:p>
        </p:txBody>
      </p:sp>
      <p:sp>
        <p:nvSpPr>
          <p:cNvPr id="19459" name="Content Placeholder 4"/>
          <p:cNvSpPr>
            <a:spLocks noGrp="1"/>
          </p:cNvSpPr>
          <p:nvPr>
            <p:ph idx="1"/>
          </p:nvPr>
        </p:nvSpPr>
        <p:spPr>
          <a:xfrm>
            <a:off x="0" y="990600"/>
            <a:ext cx="9144000" cy="4724400"/>
          </a:xfrm>
        </p:spPr>
        <p:txBody>
          <a:bodyPr/>
          <a:lstStyle/>
          <a:p>
            <a:pPr eaLnBrk="1" hangingPunct="1">
              <a:spcBef>
                <a:spcPct val="0"/>
              </a:spcBef>
            </a:pPr>
            <a:r>
              <a:rPr lang="en-US" altLang="en-US" dirty="0" smtClean="0">
                <a:solidFill>
                  <a:srgbClr val="7C4B3B"/>
                </a:solidFill>
                <a:latin typeface="Calibri" pitchFamily="-111" charset="0"/>
              </a:rPr>
              <a:t>TELUS CASE in LEARNING PROCESS (p. 71)</a:t>
            </a:r>
          </a:p>
          <a:p>
            <a:pPr eaLnBrk="1" hangingPunct="1">
              <a:spcBef>
                <a:spcPct val="0"/>
              </a:spcBef>
            </a:pPr>
            <a:r>
              <a:rPr lang="en-US" altLang="en-US" dirty="0" smtClean="0">
                <a:solidFill>
                  <a:srgbClr val="7C4B3B"/>
                </a:solidFill>
                <a:latin typeface="Calibri" pitchFamily="-111" charset="0"/>
              </a:rPr>
              <a:t>Develop system, change culture and business process</a:t>
            </a:r>
            <a:endParaRPr lang="en-US" altLang="en-US" dirty="0" smtClean="0">
              <a:latin typeface="Calibri" pitchFamily="-111" charset="0"/>
            </a:endParaRPr>
          </a:p>
        </p:txBody>
      </p:sp>
      <p:sp>
        <p:nvSpPr>
          <p:cNvPr id="19462"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4DB2E4BC-C221-4794-9F9B-DD6CC8109CBC}" type="slidenum">
              <a:rPr lang="en-US" altLang="en-US" sz="1400">
                <a:solidFill>
                  <a:schemeClr val="bg1"/>
                </a:solidFill>
              </a:rPr>
              <a:pPr eaLnBrk="1" hangingPunct="1"/>
              <a:t>4</a:t>
            </a:fld>
            <a:endParaRPr lang="en-US" altLang="en-US" sz="140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04085"/>
            <a:ext cx="9035796" cy="447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86373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smtClean="0">
                <a:solidFill>
                  <a:schemeClr val="tx2"/>
                </a:solidFill>
                <a:latin typeface="Arial" charset="0"/>
                <a:cs typeface="Times New Roman" pitchFamily="18" charset="0"/>
              </a:rPr>
              <a:t>2.4. The Information Systems Function in Business</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40</a:t>
            </a:fld>
            <a:endParaRPr lang="en-US"/>
          </a:p>
        </p:txBody>
      </p:sp>
    </p:spTree>
    <p:extLst>
      <p:ext uri="{BB962C8B-B14F-4D97-AF65-F5344CB8AC3E}">
        <p14:creationId xmlns:p14="http://schemas.microsoft.com/office/powerpoint/2010/main" val="30263437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altLang="en-US" smtClean="0">
                <a:solidFill>
                  <a:srgbClr val="7C4B3B"/>
                </a:solidFill>
              </a:rPr>
              <a:t>CHAPTER 2: GLOBAL E-BUSINESS AND COLLABORATION</a:t>
            </a:r>
          </a:p>
        </p:txBody>
      </p:sp>
      <p:sp>
        <p:nvSpPr>
          <p:cNvPr id="89091" name="Content Placeholder 2"/>
          <p:cNvSpPr>
            <a:spLocks noGrp="1"/>
          </p:cNvSpPr>
          <p:nvPr>
            <p:ph idx="1"/>
          </p:nvPr>
        </p:nvSpPr>
        <p:spPr/>
        <p:txBody>
          <a:bodyPr>
            <a:normAutofit lnSpcReduction="10000"/>
          </a:bodyPr>
          <a:lstStyle/>
          <a:p>
            <a:pPr eaLnBrk="1" hangingPunct="1">
              <a:buFontTx/>
              <a:buChar char="•"/>
            </a:pPr>
            <a:r>
              <a:rPr lang="en-US" altLang="en-US" sz="3200" dirty="0" smtClean="0">
                <a:solidFill>
                  <a:srgbClr val="0D0D0D"/>
                </a:solidFill>
                <a:latin typeface="Calibri" pitchFamily="-111" charset="0"/>
                <a:cs typeface="Times New Roman" pitchFamily="-111" charset="0"/>
              </a:rPr>
              <a:t>Information systems department: </a:t>
            </a:r>
          </a:p>
          <a:p>
            <a:pPr lvl="1" eaLnBrk="1" hangingPunct="1">
              <a:spcAft>
                <a:spcPts val="800"/>
              </a:spcAft>
              <a:buFontTx/>
              <a:buChar char="•"/>
            </a:pPr>
            <a:r>
              <a:rPr lang="en-US" altLang="en-US" dirty="0" smtClean="0">
                <a:latin typeface="Calibri" pitchFamily="-111" charset="0"/>
                <a:cs typeface="Times New Roman" pitchFamily="-111" charset="0"/>
              </a:rPr>
              <a:t>Formal organizational unit responsible for information technology services</a:t>
            </a:r>
          </a:p>
          <a:p>
            <a:pPr lvl="1" eaLnBrk="1" hangingPunct="1">
              <a:spcAft>
                <a:spcPts val="800"/>
              </a:spcAft>
              <a:buFontTx/>
              <a:buChar char="•"/>
            </a:pPr>
            <a:r>
              <a:rPr lang="en-US" altLang="en-US" dirty="0" smtClean="0">
                <a:latin typeface="Calibri" pitchFamily="-111" charset="0"/>
                <a:cs typeface="Times New Roman" pitchFamily="-111" charset="0"/>
              </a:rPr>
              <a:t>Often headed by chief information officer (CIO)</a:t>
            </a:r>
          </a:p>
          <a:p>
            <a:pPr lvl="2" eaLnBrk="1" hangingPunct="1">
              <a:spcAft>
                <a:spcPts val="800"/>
              </a:spcAft>
              <a:buFontTx/>
              <a:buChar char="•"/>
            </a:pPr>
            <a:r>
              <a:rPr lang="en-US" altLang="en-US" dirty="0" smtClean="0">
                <a:latin typeface="Calibri" pitchFamily="-111" charset="0"/>
                <a:cs typeface="Times New Roman" pitchFamily="-111" charset="0"/>
              </a:rPr>
              <a:t>Other senior positions include chief security officer (CSO), chief knowledge officer (CKO), chief privacy officer (CPO)</a:t>
            </a:r>
          </a:p>
          <a:p>
            <a:pPr lvl="1" eaLnBrk="1" hangingPunct="1">
              <a:spcAft>
                <a:spcPts val="800"/>
              </a:spcAft>
              <a:buFontTx/>
              <a:buChar char="•"/>
            </a:pPr>
            <a:r>
              <a:rPr lang="en-US" altLang="en-US" dirty="0" smtClean="0">
                <a:latin typeface="Calibri" pitchFamily="-111" charset="0"/>
                <a:cs typeface="Times New Roman" pitchFamily="-111" charset="0"/>
              </a:rPr>
              <a:t>Programmers</a:t>
            </a:r>
          </a:p>
          <a:p>
            <a:pPr lvl="1" eaLnBrk="1" hangingPunct="1">
              <a:spcAft>
                <a:spcPts val="800"/>
              </a:spcAft>
              <a:buFontTx/>
              <a:buChar char="•"/>
            </a:pPr>
            <a:r>
              <a:rPr lang="en-US" altLang="en-US" dirty="0" smtClean="0">
                <a:latin typeface="Calibri" pitchFamily="-111" charset="0"/>
                <a:cs typeface="Times New Roman" pitchFamily="-111" charset="0"/>
              </a:rPr>
              <a:t>Systems analysts</a:t>
            </a:r>
          </a:p>
          <a:p>
            <a:pPr lvl="1" eaLnBrk="1" hangingPunct="1">
              <a:spcAft>
                <a:spcPct val="10000"/>
              </a:spcAft>
              <a:buFontTx/>
              <a:buChar char="•"/>
            </a:pPr>
            <a:r>
              <a:rPr lang="en-US" altLang="en-US" dirty="0" smtClean="0">
                <a:latin typeface="Calibri" pitchFamily="-111" charset="0"/>
                <a:cs typeface="Times New Roman" pitchFamily="-111" charset="0"/>
              </a:rPr>
              <a:t>Information systems managers</a:t>
            </a:r>
          </a:p>
        </p:txBody>
      </p:sp>
      <p:sp>
        <p:nvSpPr>
          <p:cNvPr id="89092" name="Text Placeholder 3"/>
          <p:cNvSpPr>
            <a:spLocks noGrp="1"/>
          </p:cNvSpPr>
          <p:nvPr>
            <p:ph type="body" sz="quarter" idx="12"/>
          </p:nvPr>
        </p:nvSpPr>
        <p:spPr>
          <a:xfrm>
            <a:off x="457200" y="1066800"/>
            <a:ext cx="8229600" cy="381000"/>
          </a:xfrm>
        </p:spPr>
        <p:txBody>
          <a:bodyPr>
            <a:normAutofit lnSpcReduction="10000"/>
          </a:bodyPr>
          <a:lstStyle/>
          <a:p>
            <a:pPr eaLnBrk="1" hangingPunct="1"/>
            <a:r>
              <a:rPr lang="en-US" altLang="en-US" smtClean="0">
                <a:latin typeface="Cambria" pitchFamily="-111" charset="0"/>
              </a:rPr>
              <a:t>The Information Systems Function in Business</a:t>
            </a:r>
          </a:p>
        </p:txBody>
      </p:sp>
      <p:sp>
        <p:nvSpPr>
          <p:cNvPr id="89094"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D46B92CF-2F45-4955-BA97-DE9954FA6F40}" type="slidenum">
              <a:rPr lang="en-US" altLang="en-US" sz="1400">
                <a:solidFill>
                  <a:schemeClr val="bg1"/>
                </a:solidFill>
              </a:rPr>
              <a:pPr eaLnBrk="1" hangingPunct="1"/>
              <a:t>41</a:t>
            </a:fld>
            <a:endParaRPr lang="en-US" altLang="en-US" sz="1400">
              <a:solidFill>
                <a:schemeClr val="bg1"/>
              </a:solidFill>
            </a:endParaRPr>
          </a:p>
        </p:txBody>
      </p:sp>
    </p:spTree>
    <p:extLst>
      <p:ext uri="{BB962C8B-B14F-4D97-AF65-F5344CB8AC3E}">
        <p14:creationId xmlns:p14="http://schemas.microsoft.com/office/powerpoint/2010/main" val="7184722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altLang="en-US" smtClean="0">
                <a:solidFill>
                  <a:srgbClr val="7C4B3B"/>
                </a:solidFill>
              </a:rPr>
              <a:t>CHAPTER 2: GLOBAL E-BUSINESS AND COLLABORATION</a:t>
            </a:r>
          </a:p>
        </p:txBody>
      </p:sp>
      <p:sp>
        <p:nvSpPr>
          <p:cNvPr id="91139" name="Content Placeholder 2"/>
          <p:cNvSpPr>
            <a:spLocks noGrp="1"/>
          </p:cNvSpPr>
          <p:nvPr>
            <p:ph idx="1"/>
          </p:nvPr>
        </p:nvSpPr>
        <p:spPr>
          <a:xfrm>
            <a:off x="457200" y="1828800"/>
            <a:ext cx="8229600" cy="4724400"/>
          </a:xfrm>
        </p:spPr>
        <p:txBody>
          <a:bodyPr/>
          <a:lstStyle/>
          <a:p>
            <a:pPr eaLnBrk="1" hangingPunct="1">
              <a:spcAft>
                <a:spcPct val="10000"/>
              </a:spcAft>
              <a:buFontTx/>
              <a:buChar char="•"/>
            </a:pPr>
            <a:r>
              <a:rPr lang="en-US" altLang="en-US" sz="3200" smtClean="0">
                <a:solidFill>
                  <a:srgbClr val="0D0D0D"/>
                </a:solidFill>
                <a:latin typeface="Calibri" pitchFamily="-111" charset="0"/>
                <a:cs typeface="Times New Roman" pitchFamily="-111" charset="0"/>
              </a:rPr>
              <a:t>End users</a:t>
            </a:r>
          </a:p>
          <a:p>
            <a:pPr lvl="1" eaLnBrk="1" hangingPunct="1">
              <a:spcAft>
                <a:spcPct val="10000"/>
              </a:spcAft>
              <a:buFontTx/>
              <a:buChar char="•"/>
            </a:pPr>
            <a:r>
              <a:rPr lang="en-US" altLang="en-US" sz="2800" smtClean="0">
                <a:latin typeface="Calibri" pitchFamily="-111" charset="0"/>
                <a:cs typeface="Times New Roman" pitchFamily="-111" charset="0"/>
              </a:rPr>
              <a:t>Representatives of other departments for whom applications are developed</a:t>
            </a:r>
          </a:p>
          <a:p>
            <a:pPr lvl="1" eaLnBrk="1" hangingPunct="1">
              <a:spcAft>
                <a:spcPct val="10000"/>
              </a:spcAft>
              <a:buFontTx/>
              <a:buChar char="•"/>
            </a:pPr>
            <a:r>
              <a:rPr lang="en-US" altLang="en-US" sz="2800" smtClean="0">
                <a:latin typeface="Calibri" pitchFamily="-111" charset="0"/>
                <a:cs typeface="Times New Roman" pitchFamily="-111" charset="0"/>
              </a:rPr>
              <a:t>Increasing role in system design, development</a:t>
            </a:r>
          </a:p>
          <a:p>
            <a:pPr eaLnBrk="1" hangingPunct="1">
              <a:spcAft>
                <a:spcPct val="10000"/>
              </a:spcAft>
              <a:buFontTx/>
              <a:buChar char="•"/>
            </a:pPr>
            <a:r>
              <a:rPr lang="en-US" altLang="en-US" sz="3200" smtClean="0">
                <a:solidFill>
                  <a:srgbClr val="0D0D0D"/>
                </a:solidFill>
                <a:latin typeface="Calibri" pitchFamily="-111" charset="0"/>
                <a:cs typeface="Times New Roman" pitchFamily="-111" charset="0"/>
              </a:rPr>
              <a:t>IT Governance:</a:t>
            </a:r>
          </a:p>
          <a:p>
            <a:pPr lvl="1" eaLnBrk="1" hangingPunct="1">
              <a:spcAft>
                <a:spcPct val="10000"/>
              </a:spcAft>
              <a:buFontTx/>
              <a:buChar char="•"/>
            </a:pPr>
            <a:r>
              <a:rPr lang="en-US" altLang="en-US" smtClean="0">
                <a:latin typeface="Calibri" pitchFamily="-111" charset="0"/>
                <a:cs typeface="Times New Roman" pitchFamily="-111" charset="0"/>
              </a:rPr>
              <a:t>Strategies and policies for using IT in the organization</a:t>
            </a:r>
          </a:p>
          <a:p>
            <a:pPr lvl="1" eaLnBrk="1" hangingPunct="1">
              <a:spcAft>
                <a:spcPct val="10000"/>
              </a:spcAft>
              <a:buFontTx/>
              <a:buChar char="•"/>
            </a:pPr>
            <a:r>
              <a:rPr lang="en-US" altLang="en-US" smtClean="0">
                <a:latin typeface="Calibri" pitchFamily="-111" charset="0"/>
                <a:cs typeface="Times New Roman" pitchFamily="-111" charset="0"/>
              </a:rPr>
              <a:t>Decision rights</a:t>
            </a:r>
          </a:p>
          <a:p>
            <a:pPr lvl="1" eaLnBrk="1" hangingPunct="1">
              <a:spcAft>
                <a:spcPct val="10000"/>
              </a:spcAft>
              <a:buFontTx/>
              <a:buChar char="•"/>
            </a:pPr>
            <a:r>
              <a:rPr lang="en-US" altLang="en-US" smtClean="0">
                <a:latin typeface="Calibri" pitchFamily="-111" charset="0"/>
                <a:cs typeface="Times New Roman" pitchFamily="-111" charset="0"/>
              </a:rPr>
              <a:t>Accountability</a:t>
            </a:r>
          </a:p>
          <a:p>
            <a:pPr lvl="1" eaLnBrk="1" hangingPunct="1">
              <a:spcAft>
                <a:spcPct val="10000"/>
              </a:spcAft>
              <a:buFontTx/>
              <a:buChar char="•"/>
            </a:pPr>
            <a:r>
              <a:rPr lang="en-US" altLang="en-US" smtClean="0">
                <a:latin typeface="Calibri" pitchFamily="-111" charset="0"/>
                <a:cs typeface="Times New Roman" pitchFamily="-111" charset="0"/>
              </a:rPr>
              <a:t>Organization of information systems function </a:t>
            </a:r>
          </a:p>
          <a:p>
            <a:pPr lvl="2" eaLnBrk="1" hangingPunct="1">
              <a:spcAft>
                <a:spcPct val="10000"/>
              </a:spcAft>
              <a:buFontTx/>
              <a:buChar char="•"/>
            </a:pPr>
            <a:r>
              <a:rPr lang="en-US" altLang="en-US" smtClean="0">
                <a:latin typeface="Calibri" pitchFamily="-111" charset="0"/>
                <a:cs typeface="Times New Roman" pitchFamily="-111" charset="0"/>
              </a:rPr>
              <a:t>Centralized, decentralized, etc.</a:t>
            </a:r>
          </a:p>
        </p:txBody>
      </p:sp>
      <p:sp>
        <p:nvSpPr>
          <p:cNvPr id="91140" name="Text Placeholder 3"/>
          <p:cNvSpPr>
            <a:spLocks noGrp="1"/>
          </p:cNvSpPr>
          <p:nvPr>
            <p:ph type="body" sz="quarter" idx="12"/>
          </p:nvPr>
        </p:nvSpPr>
        <p:spPr>
          <a:xfrm>
            <a:off x="457200" y="1066800"/>
            <a:ext cx="8229600" cy="381000"/>
          </a:xfrm>
        </p:spPr>
        <p:txBody>
          <a:bodyPr>
            <a:normAutofit lnSpcReduction="10000"/>
          </a:bodyPr>
          <a:lstStyle/>
          <a:p>
            <a:pPr eaLnBrk="1" hangingPunct="1"/>
            <a:r>
              <a:rPr lang="en-US" altLang="en-US" smtClean="0">
                <a:latin typeface="Cambria" pitchFamily="-111" charset="0"/>
              </a:rPr>
              <a:t>The Information Systems Function in Business</a:t>
            </a:r>
          </a:p>
        </p:txBody>
      </p:sp>
      <p:sp>
        <p:nvSpPr>
          <p:cNvPr id="91142"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34C7D55A-355E-48C1-8997-3F55DF3D394B}" type="slidenum">
              <a:rPr lang="en-US" altLang="en-US" sz="1400">
                <a:solidFill>
                  <a:schemeClr val="bg1"/>
                </a:solidFill>
              </a:rPr>
              <a:pPr eaLnBrk="1" hangingPunct="1"/>
              <a:t>42</a:t>
            </a:fld>
            <a:endParaRPr lang="en-US" altLang="en-US" sz="1400">
              <a:solidFill>
                <a:schemeClr val="bg1"/>
              </a:solidFill>
            </a:endParaRPr>
          </a:p>
        </p:txBody>
      </p:sp>
    </p:spTree>
    <p:extLst>
      <p:ext uri="{BB962C8B-B14F-4D97-AF65-F5344CB8AC3E}">
        <p14:creationId xmlns:p14="http://schemas.microsoft.com/office/powerpoint/2010/main" val="27787633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US" altLang="en-US" sz="3600" b="1" dirty="0" err="1" smtClean="0">
                <a:solidFill>
                  <a:schemeClr val="tx2"/>
                </a:solidFill>
                <a:latin typeface="Arial" charset="0"/>
                <a:cs typeface="Times New Roman" pitchFamily="18" charset="0"/>
              </a:rPr>
              <a:t>Tugas</a:t>
            </a:r>
            <a:r>
              <a:rPr lang="en-US" altLang="en-US" sz="3600" b="1" dirty="0" smtClean="0">
                <a:solidFill>
                  <a:schemeClr val="tx2"/>
                </a:solidFill>
                <a:latin typeface="Arial" charset="0"/>
                <a:cs typeface="Times New Roman" pitchFamily="18" charset="0"/>
              </a:rPr>
              <a:t> Bab 1 Hal  39 </a:t>
            </a:r>
            <a:r>
              <a:rPr lang="en-US" altLang="en-US" sz="3600" b="1" dirty="0" err="1" smtClean="0">
                <a:solidFill>
                  <a:schemeClr val="tx2"/>
                </a:solidFill>
                <a:latin typeface="Arial" charset="0"/>
                <a:cs typeface="Times New Roman" pitchFamily="18" charset="0"/>
              </a:rPr>
              <a:t>atau</a:t>
            </a:r>
            <a:r>
              <a:rPr lang="en-US" altLang="en-US" sz="3600" b="1" dirty="0" smtClean="0">
                <a:solidFill>
                  <a:schemeClr val="tx2"/>
                </a:solidFill>
                <a:latin typeface="Arial" charset="0"/>
                <a:cs typeface="Times New Roman" pitchFamily="18" charset="0"/>
              </a:rPr>
              <a:t> 53 </a:t>
            </a:r>
          </a:p>
          <a:p>
            <a:pPr algn="ctr">
              <a:spcBef>
                <a:spcPct val="50000"/>
              </a:spcBef>
              <a:buFontTx/>
              <a:buNone/>
            </a:pPr>
            <a:r>
              <a:rPr lang="en-US" altLang="en-US" sz="3600" b="1" dirty="0" smtClean="0">
                <a:solidFill>
                  <a:schemeClr val="tx2"/>
                </a:solidFill>
                <a:latin typeface="Arial" charset="0"/>
                <a:cs typeface="Times New Roman" pitchFamily="18" charset="0"/>
              </a:rPr>
              <a:t>Bab 2 Hal 79 </a:t>
            </a:r>
            <a:r>
              <a:rPr lang="en-US" altLang="en-US" sz="3600" b="1" dirty="0" err="1" smtClean="0">
                <a:solidFill>
                  <a:schemeClr val="tx2"/>
                </a:solidFill>
                <a:latin typeface="Arial" charset="0"/>
                <a:cs typeface="Times New Roman" pitchFamily="18" charset="0"/>
              </a:rPr>
              <a:t>atau</a:t>
            </a:r>
            <a:r>
              <a:rPr lang="en-US" altLang="en-US" sz="3600" b="1" dirty="0" smtClean="0">
                <a:solidFill>
                  <a:schemeClr val="tx2"/>
                </a:solidFill>
                <a:latin typeface="Arial" charset="0"/>
                <a:cs typeface="Times New Roman" pitchFamily="18" charset="0"/>
              </a:rPr>
              <a:t> 84</a:t>
            </a:r>
            <a:endParaRPr lang="en-US" altLang="en-US" sz="3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43</a:t>
            </a:fld>
            <a:endParaRPr lang="en-US"/>
          </a:p>
        </p:txBody>
      </p:sp>
    </p:spTree>
    <p:extLst>
      <p:ext uri="{BB962C8B-B14F-4D97-AF65-F5344CB8AC3E}">
        <p14:creationId xmlns:p14="http://schemas.microsoft.com/office/powerpoint/2010/main" val="67701436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altLang="en-US" dirty="0" smtClean="0">
                <a:solidFill>
                  <a:srgbClr val="7C4B3B"/>
                </a:solidFill>
              </a:rPr>
              <a:t>CHAPTER 2: GLOBAL E-BUSINESS AND COLLABORATION</a:t>
            </a:r>
          </a:p>
        </p:txBody>
      </p:sp>
      <p:sp>
        <p:nvSpPr>
          <p:cNvPr id="21507" name="Content Placeholder 2"/>
          <p:cNvSpPr>
            <a:spLocks noGrp="1"/>
          </p:cNvSpPr>
          <p:nvPr>
            <p:ph idx="1"/>
          </p:nvPr>
        </p:nvSpPr>
        <p:spPr>
          <a:xfrm>
            <a:off x="304800" y="1676400"/>
            <a:ext cx="8686800" cy="4495800"/>
          </a:xfrm>
        </p:spPr>
        <p:txBody>
          <a:bodyPr>
            <a:normAutofit fontScale="85000" lnSpcReduction="20000"/>
          </a:bodyPr>
          <a:lstStyle/>
          <a:p>
            <a:pPr eaLnBrk="1" hangingPunct="1"/>
            <a:r>
              <a:rPr lang="en-US" altLang="en-US" sz="3200" dirty="0" smtClean="0">
                <a:solidFill>
                  <a:srgbClr val="0D0D0D"/>
                </a:solidFill>
                <a:latin typeface="Calibri" pitchFamily="-111" charset="0"/>
              </a:rPr>
              <a:t>Business Process </a:t>
            </a:r>
            <a:r>
              <a:rPr lang="en-US" altLang="en-US" sz="3200" b="0" dirty="0" smtClean="0">
                <a:solidFill>
                  <a:srgbClr val="0D0D0D"/>
                </a:solidFill>
                <a:latin typeface="Calibri" pitchFamily="-111" charset="0"/>
              </a:rPr>
              <a:t>are the collection of activities required to produce a product or service</a:t>
            </a:r>
          </a:p>
          <a:p>
            <a:pPr eaLnBrk="1" hangingPunct="1"/>
            <a:r>
              <a:rPr lang="en-US" altLang="en-US" sz="3200" dirty="0" smtClean="0">
                <a:solidFill>
                  <a:srgbClr val="0D0D0D"/>
                </a:solidFill>
                <a:latin typeface="Calibri" pitchFamily="-111" charset="0"/>
              </a:rPr>
              <a:t>Business processes:</a:t>
            </a:r>
          </a:p>
          <a:p>
            <a:pPr lvl="1" eaLnBrk="1" hangingPunct="1"/>
            <a:r>
              <a:rPr lang="en-US" altLang="en-US" sz="2800" b="0" dirty="0" smtClean="0">
                <a:latin typeface="Calibri" pitchFamily="-111" charset="0"/>
              </a:rPr>
              <a:t>Workflows of material, information, knowledge</a:t>
            </a:r>
          </a:p>
          <a:p>
            <a:pPr lvl="1" eaLnBrk="1" hangingPunct="1"/>
            <a:r>
              <a:rPr lang="en-US" altLang="en-US" sz="2800" b="0" dirty="0" smtClean="0">
                <a:latin typeface="Calibri" pitchFamily="-111" charset="0"/>
              </a:rPr>
              <a:t>Sets of activities, steps</a:t>
            </a:r>
          </a:p>
          <a:p>
            <a:pPr lvl="1" eaLnBrk="1" hangingPunct="1"/>
            <a:r>
              <a:rPr lang="en-US" altLang="en-US" sz="2800" b="0" dirty="0" smtClean="0">
                <a:latin typeface="Calibri" pitchFamily="-111" charset="0"/>
              </a:rPr>
              <a:t>May be tied to functional area or be cross-functional</a:t>
            </a:r>
          </a:p>
          <a:p>
            <a:pPr eaLnBrk="1" hangingPunct="1"/>
            <a:r>
              <a:rPr lang="en-US" altLang="en-US" sz="3200" dirty="0" smtClean="0">
                <a:solidFill>
                  <a:srgbClr val="0D0D0D"/>
                </a:solidFill>
                <a:latin typeface="Calibri" pitchFamily="-111" charset="0"/>
              </a:rPr>
              <a:t>Businesses: Can be seen as collection of business processes</a:t>
            </a:r>
          </a:p>
          <a:p>
            <a:pPr eaLnBrk="1" hangingPunct="1"/>
            <a:r>
              <a:rPr lang="en-US" altLang="en-US" sz="3200" dirty="0" smtClean="0">
                <a:solidFill>
                  <a:srgbClr val="0D0D0D"/>
                </a:solidFill>
                <a:latin typeface="Calibri" pitchFamily="-111" charset="0"/>
              </a:rPr>
              <a:t>Business processes may be assets or liabilities</a:t>
            </a:r>
          </a:p>
          <a:p>
            <a:pPr eaLnBrk="1" hangingPunct="1"/>
            <a:r>
              <a:rPr lang="en-US" altLang="en-US" sz="3200" dirty="0" smtClean="0">
                <a:solidFill>
                  <a:srgbClr val="0D0D0D"/>
                </a:solidFill>
                <a:latin typeface="Calibri" pitchFamily="-111" charset="0"/>
              </a:rPr>
              <a:t>Business performance depend on how business process designed and coordinated </a:t>
            </a:r>
          </a:p>
        </p:txBody>
      </p:sp>
      <p:sp>
        <p:nvSpPr>
          <p:cNvPr id="21508" name="Text Placeholder 3"/>
          <p:cNvSpPr>
            <a:spLocks noGrp="1"/>
          </p:cNvSpPr>
          <p:nvPr>
            <p:ph type="body" sz="quarter" idx="12"/>
          </p:nvPr>
        </p:nvSpPr>
        <p:spPr>
          <a:xfrm>
            <a:off x="457200" y="1066800"/>
            <a:ext cx="8229600" cy="381000"/>
          </a:xfrm>
        </p:spPr>
        <p:txBody>
          <a:bodyPr>
            <a:normAutofit fontScale="92500" lnSpcReduction="20000"/>
          </a:bodyPr>
          <a:lstStyle/>
          <a:p>
            <a:pPr eaLnBrk="1" hangingPunct="1"/>
            <a:r>
              <a:rPr lang="en-US" altLang="en-US" sz="2400" cap="all" dirty="0" smtClean="0">
                <a:latin typeface="Cambria" pitchFamily="-111" charset="0"/>
              </a:rPr>
              <a:t>Business Processes and Information Systems</a:t>
            </a:r>
          </a:p>
        </p:txBody>
      </p:sp>
      <p:sp>
        <p:nvSpPr>
          <p:cNvPr id="21510"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11BB7157-12B1-4F3F-9175-A1F9ED847714}" type="slidenum">
              <a:rPr lang="en-US" altLang="en-US" sz="1400">
                <a:solidFill>
                  <a:schemeClr val="bg1"/>
                </a:solidFill>
              </a:rPr>
              <a:pPr eaLnBrk="1" hangingPunct="1"/>
              <a:t>5</a:t>
            </a:fld>
            <a:endParaRPr lang="en-US" altLang="en-US" sz="1400">
              <a:solidFill>
                <a:schemeClr val="bg1"/>
              </a:solidFill>
            </a:endParaRPr>
          </a:p>
        </p:txBody>
      </p:sp>
    </p:spTree>
    <p:extLst>
      <p:ext uri="{BB962C8B-B14F-4D97-AF65-F5344CB8AC3E}">
        <p14:creationId xmlns:p14="http://schemas.microsoft.com/office/powerpoint/2010/main" val="2883817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altLang="en-US" smtClean="0">
                <a:solidFill>
                  <a:srgbClr val="7C4B3B"/>
                </a:solidFill>
              </a:rPr>
              <a:t>CHAPTER 2: GLOBAL E-BUSINESS AND COLLABORATION</a:t>
            </a:r>
          </a:p>
        </p:txBody>
      </p:sp>
      <p:sp>
        <p:nvSpPr>
          <p:cNvPr id="23555" name="Content Placeholder 2"/>
          <p:cNvSpPr>
            <a:spLocks noGrp="1"/>
          </p:cNvSpPr>
          <p:nvPr>
            <p:ph idx="1"/>
          </p:nvPr>
        </p:nvSpPr>
        <p:spPr>
          <a:xfrm>
            <a:off x="457200" y="1447800"/>
            <a:ext cx="8229600" cy="4495800"/>
          </a:xfrm>
        </p:spPr>
        <p:txBody>
          <a:bodyPr/>
          <a:lstStyle/>
          <a:p>
            <a:pPr eaLnBrk="1" hangingPunct="1"/>
            <a:r>
              <a:rPr lang="en-US" altLang="en-US" sz="3200" dirty="0" smtClean="0">
                <a:solidFill>
                  <a:srgbClr val="0D0D0D"/>
                </a:solidFill>
                <a:latin typeface="Calibri" pitchFamily="-111" charset="0"/>
              </a:rPr>
              <a:t>Examples of functional business processes</a:t>
            </a:r>
          </a:p>
        </p:txBody>
      </p:sp>
      <p:sp>
        <p:nvSpPr>
          <p:cNvPr id="23556" name="Text Placeholder 3"/>
          <p:cNvSpPr>
            <a:spLocks noGrp="1"/>
          </p:cNvSpPr>
          <p:nvPr>
            <p:ph type="body" sz="quarter" idx="12"/>
          </p:nvPr>
        </p:nvSpPr>
        <p:spPr>
          <a:xfrm>
            <a:off x="457200" y="1066800"/>
            <a:ext cx="8229600" cy="381000"/>
          </a:xfrm>
        </p:spPr>
        <p:txBody>
          <a:bodyPr>
            <a:normAutofit lnSpcReduction="10000"/>
          </a:bodyPr>
          <a:lstStyle/>
          <a:p>
            <a:pPr eaLnBrk="1" hangingPunct="1"/>
            <a:r>
              <a:rPr lang="en-US" altLang="en-US" dirty="0" smtClean="0">
                <a:latin typeface="Cambria" pitchFamily="-111" charset="0"/>
              </a:rPr>
              <a:t>Business Processes and Information Systems</a:t>
            </a:r>
          </a:p>
        </p:txBody>
      </p:sp>
      <p:sp>
        <p:nvSpPr>
          <p:cNvPr id="23558"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0D770E65-9EB8-488B-8D48-28E7A1599A38}" type="slidenum">
              <a:rPr lang="en-US" altLang="en-US" sz="1400">
                <a:solidFill>
                  <a:schemeClr val="bg1"/>
                </a:solidFill>
              </a:rPr>
              <a:pPr eaLnBrk="1" hangingPunct="1"/>
              <a:t>6</a:t>
            </a:fld>
            <a:endParaRPr lang="en-US" altLang="en-US" sz="140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05000"/>
            <a:ext cx="8873014" cy="4709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9259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altLang="en-US" smtClean="0">
                <a:solidFill>
                  <a:srgbClr val="7C4B3B"/>
                </a:solidFill>
              </a:rPr>
              <a:t>CHAPTER 2: GLOBAL E-BUSINESS AND COLLABORATION</a:t>
            </a:r>
          </a:p>
        </p:txBody>
      </p:sp>
      <p:sp>
        <p:nvSpPr>
          <p:cNvPr id="25603" name="Text Placeholder 2"/>
          <p:cNvSpPr>
            <a:spLocks noGrp="1"/>
          </p:cNvSpPr>
          <p:nvPr>
            <p:ph type="body" sz="quarter" idx="12"/>
          </p:nvPr>
        </p:nvSpPr>
        <p:spPr>
          <a:xfrm>
            <a:off x="457200" y="1066800"/>
            <a:ext cx="8229600" cy="381000"/>
          </a:xfrm>
        </p:spPr>
        <p:txBody>
          <a:bodyPr>
            <a:normAutofit lnSpcReduction="10000"/>
          </a:bodyPr>
          <a:lstStyle/>
          <a:p>
            <a:pPr eaLnBrk="1" hangingPunct="1"/>
            <a:r>
              <a:rPr lang="en-US" altLang="en-US" smtClean="0">
                <a:latin typeface="Cambria" pitchFamily="-111" charset="0"/>
              </a:rPr>
              <a:t>Business Processes and Information Systems</a:t>
            </a:r>
          </a:p>
        </p:txBody>
      </p:sp>
      <p:pic>
        <p:nvPicPr>
          <p:cNvPr id="11" name="Picture Placeholder 10" descr="Fig-2-1.png"/>
          <p:cNvPicPr>
            <a:picLocks noGrp="1" noChangeAspect="1"/>
          </p:cNvPicPr>
          <p:nvPr>
            <p:ph type="pic" sz="quarter" idx="15"/>
          </p:nvPr>
        </p:nvPicPr>
        <p:blipFill>
          <a:blip r:embed="rId3"/>
          <a:stretch>
            <a:fillRect/>
          </a:stretch>
        </p:blipFill>
        <p:spPr>
          <a:xfrm>
            <a:off x="1295400" y="1981200"/>
            <a:ext cx="6810375" cy="4018121"/>
          </a:xfrm>
        </p:spPr>
      </p:pic>
      <p:sp>
        <p:nvSpPr>
          <p:cNvPr id="25605" name="Text Placeholder 4"/>
          <p:cNvSpPr>
            <a:spLocks noGrp="1"/>
          </p:cNvSpPr>
          <p:nvPr>
            <p:ph type="body" sz="quarter" idx="16"/>
          </p:nvPr>
        </p:nvSpPr>
        <p:spPr/>
        <p:txBody>
          <a:bodyPr/>
          <a:lstStyle/>
          <a:p>
            <a:pPr eaLnBrk="1" hangingPunct="1">
              <a:spcBef>
                <a:spcPct val="0"/>
              </a:spcBef>
              <a:buFont typeface="Arial" charset="0"/>
              <a:buNone/>
            </a:pPr>
            <a:r>
              <a:rPr lang="en-US" altLang="en-US" smtClean="0"/>
              <a:t>The Order Fulfillment Process</a:t>
            </a:r>
          </a:p>
        </p:txBody>
      </p:sp>
      <p:sp>
        <p:nvSpPr>
          <p:cNvPr id="25606" name="Text Placeholder 5"/>
          <p:cNvSpPr>
            <a:spLocks noGrp="1"/>
          </p:cNvSpPr>
          <p:nvPr>
            <p:ph type="body" sz="quarter" idx="17"/>
          </p:nvPr>
        </p:nvSpPr>
        <p:spPr>
          <a:xfrm>
            <a:off x="1600200" y="6096000"/>
            <a:ext cx="7086600" cy="533400"/>
          </a:xfrm>
        </p:spPr>
        <p:txBody>
          <a:bodyPr/>
          <a:lstStyle/>
          <a:p>
            <a:pPr eaLnBrk="1" hangingPunct="1">
              <a:buFont typeface="Arial" charset="0"/>
              <a:buNone/>
            </a:pPr>
            <a:r>
              <a:rPr lang="en-US" altLang="en-US" smtClean="0"/>
              <a:t>Fulfilling a customer order involves a complex set of steps that requires the close coordination of the sales, accounting, and manufacturing functions.</a:t>
            </a:r>
          </a:p>
        </p:txBody>
      </p:sp>
      <p:sp>
        <p:nvSpPr>
          <p:cNvPr id="25607" name="Text Placeholder 6"/>
          <p:cNvSpPr>
            <a:spLocks noGrp="1"/>
          </p:cNvSpPr>
          <p:nvPr>
            <p:ph type="body" sz="quarter" idx="18"/>
          </p:nvPr>
        </p:nvSpPr>
        <p:spPr>
          <a:xfrm>
            <a:off x="533400" y="6096000"/>
            <a:ext cx="914400" cy="228600"/>
          </a:xfrm>
        </p:spPr>
        <p:txBody>
          <a:bodyPr>
            <a:normAutofit fontScale="92500" lnSpcReduction="20000"/>
          </a:bodyPr>
          <a:lstStyle/>
          <a:p>
            <a:pPr eaLnBrk="1" hangingPunct="1">
              <a:buFont typeface="Arial" charset="0"/>
              <a:buNone/>
            </a:pPr>
            <a:r>
              <a:rPr lang="en-US" altLang="en-US" smtClean="0"/>
              <a:t>FIGURE 2-1</a:t>
            </a:r>
          </a:p>
        </p:txBody>
      </p:sp>
      <p:sp>
        <p:nvSpPr>
          <p:cNvPr id="25609" name="Slide Number Placeholder 9"/>
          <p:cNvSpPr>
            <a:spLocks noGrp="1"/>
          </p:cNvSpPr>
          <p:nvPr>
            <p:ph type="sldNum" sz="quarter" idx="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22D3E6E6-E729-4209-8195-6EC6E1E258D4}" type="slidenum">
              <a:rPr lang="en-US" altLang="en-US" sz="1400">
                <a:solidFill>
                  <a:schemeClr val="bg1"/>
                </a:solidFill>
              </a:rPr>
              <a:pPr eaLnBrk="1" hangingPunct="1"/>
              <a:t>7</a:t>
            </a:fld>
            <a:endParaRPr lang="en-US" altLang="en-US" sz="1400">
              <a:solidFill>
                <a:schemeClr val="bg1"/>
              </a:solidFill>
            </a:endParaRPr>
          </a:p>
        </p:txBody>
      </p:sp>
    </p:spTree>
    <p:extLst>
      <p:ext uri="{BB962C8B-B14F-4D97-AF65-F5344CB8AC3E}">
        <p14:creationId xmlns:p14="http://schemas.microsoft.com/office/powerpoint/2010/main" val="406527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altLang="en-US" smtClean="0">
                <a:solidFill>
                  <a:srgbClr val="7C4B3B"/>
                </a:solidFill>
              </a:rPr>
              <a:t>CHAPTER 2: GLOBAL E-BUSINESS AND COLLABORATION</a:t>
            </a:r>
          </a:p>
        </p:txBody>
      </p:sp>
      <p:sp>
        <p:nvSpPr>
          <p:cNvPr id="27651" name="Content Placeholder 2"/>
          <p:cNvSpPr>
            <a:spLocks noGrp="1"/>
          </p:cNvSpPr>
          <p:nvPr>
            <p:ph idx="1"/>
          </p:nvPr>
        </p:nvSpPr>
        <p:spPr/>
        <p:txBody>
          <a:bodyPr/>
          <a:lstStyle/>
          <a:p>
            <a:pPr eaLnBrk="1" hangingPunct="1"/>
            <a:r>
              <a:rPr lang="en-US" altLang="en-US" sz="3200" dirty="0" smtClean="0">
                <a:solidFill>
                  <a:srgbClr val="0D0D0D"/>
                </a:solidFill>
                <a:latin typeface="Calibri" pitchFamily="-111" charset="0"/>
              </a:rPr>
              <a:t>Information technology enhances business processes in two main ways:</a:t>
            </a:r>
          </a:p>
          <a:p>
            <a:pPr marL="971550" lvl="1" indent="-514350" eaLnBrk="1" hangingPunct="1">
              <a:buFont typeface="Cambria" pitchFamily="-111" charset="0"/>
              <a:buAutoNum type="arabicPeriod"/>
            </a:pPr>
            <a:r>
              <a:rPr lang="en-US" altLang="en-US" sz="2800" dirty="0" smtClean="0">
                <a:latin typeface="Calibri" pitchFamily="-111" charset="0"/>
              </a:rPr>
              <a:t>Increasing efficiency of existing processes</a:t>
            </a:r>
          </a:p>
          <a:p>
            <a:pPr lvl="2" eaLnBrk="1" hangingPunct="1"/>
            <a:r>
              <a:rPr lang="en-US" altLang="en-US" sz="2800" dirty="0" smtClean="0">
                <a:latin typeface="Calibri" pitchFamily="-111" charset="0"/>
              </a:rPr>
              <a:t>Automating steps that were manual</a:t>
            </a:r>
          </a:p>
          <a:p>
            <a:pPr marL="971550" lvl="1" indent="-514350" eaLnBrk="1" hangingPunct="1">
              <a:buFont typeface="Cambria" pitchFamily="-111" charset="0"/>
              <a:buAutoNum type="arabicPeriod"/>
            </a:pPr>
            <a:r>
              <a:rPr lang="en-US" altLang="en-US" sz="2800" dirty="0" smtClean="0">
                <a:latin typeface="Calibri" pitchFamily="-111" charset="0"/>
              </a:rPr>
              <a:t>Enabling entirely new processes that are capable of transforming the businesses</a:t>
            </a:r>
          </a:p>
          <a:p>
            <a:pPr lvl="2" eaLnBrk="1" hangingPunct="1"/>
            <a:r>
              <a:rPr lang="en-US" altLang="en-US" sz="2800" dirty="0" smtClean="0">
                <a:latin typeface="Calibri" pitchFamily="-111" charset="0"/>
              </a:rPr>
              <a:t>Change flow of information</a:t>
            </a:r>
          </a:p>
          <a:p>
            <a:pPr lvl="2" eaLnBrk="1" hangingPunct="1"/>
            <a:r>
              <a:rPr lang="en-US" altLang="en-US" sz="2800" dirty="0" smtClean="0">
                <a:latin typeface="Calibri" pitchFamily="-111" charset="0"/>
              </a:rPr>
              <a:t>Replace sequential steps with parallel steps</a:t>
            </a:r>
          </a:p>
          <a:p>
            <a:pPr lvl="2" eaLnBrk="1" hangingPunct="1"/>
            <a:r>
              <a:rPr lang="en-US" altLang="en-US" sz="2800" dirty="0" smtClean="0">
                <a:latin typeface="Calibri" pitchFamily="-111" charset="0"/>
              </a:rPr>
              <a:t>Eliminate delays in decision making</a:t>
            </a:r>
            <a:endParaRPr lang="en-US" altLang="en-US" sz="3200" dirty="0" smtClean="0">
              <a:latin typeface="Calibri" pitchFamily="-111" charset="0"/>
            </a:endParaRPr>
          </a:p>
        </p:txBody>
      </p:sp>
      <p:sp>
        <p:nvSpPr>
          <p:cNvPr id="27652" name="Text Placeholder 3"/>
          <p:cNvSpPr>
            <a:spLocks noGrp="1"/>
          </p:cNvSpPr>
          <p:nvPr>
            <p:ph type="body" sz="quarter" idx="12"/>
          </p:nvPr>
        </p:nvSpPr>
        <p:spPr>
          <a:xfrm>
            <a:off x="457200" y="1066800"/>
            <a:ext cx="8229600" cy="381000"/>
          </a:xfrm>
        </p:spPr>
        <p:txBody>
          <a:bodyPr>
            <a:normAutofit lnSpcReduction="10000"/>
          </a:bodyPr>
          <a:lstStyle/>
          <a:p>
            <a:pPr eaLnBrk="1" hangingPunct="1"/>
            <a:r>
              <a:rPr lang="en-US" altLang="en-US" smtClean="0">
                <a:latin typeface="Cambria" pitchFamily="-111" charset="0"/>
              </a:rPr>
              <a:t>Business Processes and Information Systems</a:t>
            </a:r>
          </a:p>
        </p:txBody>
      </p:sp>
      <p:sp>
        <p:nvSpPr>
          <p:cNvPr id="27654" name="Slide Number Placeholder 5"/>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fld id="{4F048F9C-B0B5-479F-8BA0-6D3D9963944B}" type="slidenum">
              <a:rPr lang="en-US" altLang="en-US" sz="1400">
                <a:solidFill>
                  <a:schemeClr val="bg1"/>
                </a:solidFill>
              </a:rPr>
              <a:pPr eaLnBrk="1" hangingPunct="1"/>
              <a:t>8</a:t>
            </a:fld>
            <a:endParaRPr lang="en-US" altLang="en-US" sz="1400">
              <a:solidFill>
                <a:schemeClr val="bg1"/>
              </a:solidFill>
            </a:endParaRPr>
          </a:p>
        </p:txBody>
      </p:sp>
    </p:spTree>
    <p:extLst>
      <p:ext uri="{BB962C8B-B14F-4D97-AF65-F5344CB8AC3E}">
        <p14:creationId xmlns:p14="http://schemas.microsoft.com/office/powerpoint/2010/main" val="240323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smtClean="0">
                <a:solidFill>
                  <a:schemeClr val="tx2"/>
                </a:solidFill>
                <a:latin typeface="Arial" charset="0"/>
                <a:cs typeface="Times New Roman" pitchFamily="18" charset="0"/>
              </a:rPr>
              <a:t>2.2. Types of Information Systems</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9</a:t>
            </a:fld>
            <a:endParaRPr lang="en-US"/>
          </a:p>
        </p:txBody>
      </p:sp>
    </p:spTree>
    <p:extLst>
      <p:ext uri="{BB962C8B-B14F-4D97-AF65-F5344CB8AC3E}">
        <p14:creationId xmlns:p14="http://schemas.microsoft.com/office/powerpoint/2010/main" val="206336835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1536</TotalTime>
  <Words>4945</Words>
  <Application>Microsoft Office PowerPoint</Application>
  <PresentationFormat>On-screen Show (4:3)</PresentationFormat>
  <Paragraphs>418</Paragraphs>
  <Slides>43</Slides>
  <Notes>42</Notes>
  <HiddenSlides>3</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PowerPoint Presentation</vt:lpstr>
      <vt:lpstr>PowerPoint Presentation</vt:lpstr>
      <vt:lpstr>CHAPTER 2: GLOBAL E-BUSINESS AND COLLABORATION</vt:lpstr>
      <vt:lpstr>CHAPTER 2: GLOBAL E-BUSINESS AND COLLABORATION</vt:lpstr>
      <vt:lpstr>CHAPTER 2: GLOBAL E-BUSINESS AND COLLABORATION</vt:lpstr>
      <vt:lpstr>CHAPTER 2: GLOBAL E-BUSINESS AND COLLABORATION</vt:lpstr>
      <vt:lpstr>CHAPTER 2: GLOBAL E-BUSINESS AND COLLABORATION</vt:lpstr>
      <vt:lpstr>PowerPoint Presentation</vt:lpstr>
      <vt:lpstr>CHAPTER 2: GLOBAL E-BUSINESS AND COLLABORATION</vt:lpstr>
      <vt:lpstr>CHAPTER 2: GLOBAL E-BUSINESS AND COLLABORATION</vt:lpstr>
      <vt:lpstr>CHAPTER 2: GLOBAL E-BUSINESS AND COLLABORATION</vt:lpstr>
      <vt:lpstr>CHAPTER 2: GLOBAL E-BUSINESS AND COLLABORATION</vt:lpstr>
      <vt:lpstr>CHAPTER 2: GLOBAL E-BUSINESS AND COLLABORATION</vt:lpstr>
      <vt:lpstr>CHAPTER 2: GLOBAL E-BUSINESS AND COLLABORATION</vt:lpstr>
      <vt:lpstr>CHAPTER 2: GLOBAL E-BUSINESS AND COLLABORATION</vt:lpstr>
      <vt:lpstr>CHAPTER 2: GLOBAL E-BUSINESS AND COLLABORATION</vt:lpstr>
      <vt:lpstr>CHAPTER 2: GLOBAL E-BUSINESS AND COLLABORATION</vt:lpstr>
      <vt:lpstr>CHAPTER 2: GLOBAL E-BUSINESS AND COLLABORATION</vt:lpstr>
      <vt:lpstr>CHAPTER 2: GLOBAL E-BUSINESS AND COLLABORATION</vt:lpstr>
      <vt:lpstr>CHAPTER 2: GLOBAL E-BUSINESS AND COLLABORATION</vt:lpstr>
      <vt:lpstr>CHAPTER 2: GLOBAL E-BUSINESS AND COLLABORATION</vt:lpstr>
      <vt:lpstr>CHAPTER 2: GLOBAL E-BUSINESS AND COLLABORATION</vt:lpstr>
      <vt:lpstr>CHAPTER 2: GLOBAL E-BUSINESS AND COLLABORATION</vt:lpstr>
      <vt:lpstr>CHAPTER 2: GLOBAL E-BUSINESS AND COLLABORATION</vt:lpstr>
      <vt:lpstr>CHAPTER 2: GLOBAL E-BUSINESS AND COLLABORATION</vt:lpstr>
      <vt:lpstr>CHAPTER 2: GLOBAL E-BUSINESS AND COLLABORATION</vt:lpstr>
      <vt:lpstr>CHAPTER 2: GLOBAL E-BUSINESS AND COLLABORATION</vt:lpstr>
      <vt:lpstr>CHAPTER 2: GLOBAL E-BUSINESS AND COLLABORATION</vt:lpstr>
      <vt:lpstr>PowerPoint Presentation</vt:lpstr>
      <vt:lpstr>CHAPTER 2: GLOBAL E-BUSINESS AND COLLABORATION</vt:lpstr>
      <vt:lpstr>CHAPTER 2: GLOBAL E-BUSINESS AND COLLABORATION</vt:lpstr>
      <vt:lpstr>CHAPTER 2: GLOBAL E-BUSINESS AND COLLABORATION</vt:lpstr>
      <vt:lpstr>CHAPTER 2: GLOBAL E-BUSINESS AND COLLABORATION</vt:lpstr>
      <vt:lpstr>CHAPTER 2: GLOBAL E-BUSINESS AND COLLABORATION</vt:lpstr>
      <vt:lpstr>CHAPTER 2: GLOBAL E-BUSINESS AND COLLABORATION</vt:lpstr>
      <vt:lpstr>CHAPTER 2: GLOBAL E-BUSINESS AND COLLABORATION</vt:lpstr>
      <vt:lpstr>CHAPTER 2: GLOBAL E-BUSINESS AND COLLABORATION</vt:lpstr>
      <vt:lpstr>CHAPTER 2: GLOBAL E-BUSINESS AND COLLABORATION</vt:lpstr>
      <vt:lpstr>PowerPoint Presentation</vt:lpstr>
      <vt:lpstr>CHAPTER 2: GLOBAL E-BUSINESS AND COLLABORATION</vt:lpstr>
      <vt:lpstr>CHAPTER 2: GLOBAL E-BUSINESS AND COLLABORATION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The Concept of Strategy</dc:title>
  <dc:creator>User</dc:creator>
  <cp:lastModifiedBy>Rhian Indradewa</cp:lastModifiedBy>
  <cp:revision>90</cp:revision>
  <dcterms:created xsi:type="dcterms:W3CDTF">2013-08-01T03:39:28Z</dcterms:created>
  <dcterms:modified xsi:type="dcterms:W3CDTF">2018-10-01T14:20:01Z</dcterms:modified>
</cp:coreProperties>
</file>