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6"/>
  </p:notesMasterIdLst>
  <p:handoutMasterIdLst>
    <p:handoutMasterId r:id="rId57"/>
  </p:handoutMasterIdLst>
  <p:sldIdLst>
    <p:sldId id="376" r:id="rId2"/>
    <p:sldId id="436" r:id="rId3"/>
    <p:sldId id="377" r:id="rId4"/>
    <p:sldId id="385" r:id="rId5"/>
    <p:sldId id="386" r:id="rId6"/>
    <p:sldId id="387" r:id="rId7"/>
    <p:sldId id="388" r:id="rId8"/>
    <p:sldId id="389" r:id="rId9"/>
    <p:sldId id="390" r:id="rId10"/>
    <p:sldId id="391" r:id="rId11"/>
    <p:sldId id="392" r:id="rId12"/>
    <p:sldId id="393" r:id="rId13"/>
    <p:sldId id="394" r:id="rId14"/>
    <p:sldId id="395" r:id="rId15"/>
    <p:sldId id="396" r:id="rId16"/>
    <p:sldId id="397" r:id="rId17"/>
    <p:sldId id="398" r:id="rId18"/>
    <p:sldId id="399" r:id="rId19"/>
    <p:sldId id="433" r:id="rId20"/>
    <p:sldId id="400" r:id="rId21"/>
    <p:sldId id="401" r:id="rId22"/>
    <p:sldId id="402" r:id="rId23"/>
    <p:sldId id="403" r:id="rId24"/>
    <p:sldId id="404" r:id="rId25"/>
    <p:sldId id="405" r:id="rId26"/>
    <p:sldId id="406" r:id="rId27"/>
    <p:sldId id="407" r:id="rId28"/>
    <p:sldId id="408" r:id="rId29"/>
    <p:sldId id="409" r:id="rId30"/>
    <p:sldId id="410" r:id="rId31"/>
    <p:sldId id="434" r:id="rId32"/>
    <p:sldId id="411" r:id="rId33"/>
    <p:sldId id="412" r:id="rId34"/>
    <p:sldId id="413" r:id="rId35"/>
    <p:sldId id="414" r:id="rId36"/>
    <p:sldId id="415" r:id="rId37"/>
    <p:sldId id="416" r:id="rId38"/>
    <p:sldId id="417" r:id="rId39"/>
    <p:sldId id="418" r:id="rId40"/>
    <p:sldId id="419" r:id="rId41"/>
    <p:sldId id="420" r:id="rId42"/>
    <p:sldId id="421" r:id="rId43"/>
    <p:sldId id="422" r:id="rId44"/>
    <p:sldId id="423" r:id="rId45"/>
    <p:sldId id="424" r:id="rId46"/>
    <p:sldId id="425" r:id="rId47"/>
    <p:sldId id="426" r:id="rId48"/>
    <p:sldId id="427" r:id="rId49"/>
    <p:sldId id="428" r:id="rId50"/>
    <p:sldId id="429" r:id="rId51"/>
    <p:sldId id="430" r:id="rId52"/>
    <p:sldId id="431" r:id="rId53"/>
    <p:sldId id="435" r:id="rId54"/>
    <p:sldId id="432"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4660"/>
  </p:normalViewPr>
  <p:slideViewPr>
    <p:cSldViewPr>
      <p:cViewPr>
        <p:scale>
          <a:sx n="80" d="100"/>
          <a:sy n="80" d="100"/>
        </p:scale>
        <p:origin x="-1722" y="162"/>
      </p:cViewPr>
      <p:guideLst>
        <p:guide orient="horz" pos="2160"/>
        <p:guide pos="2880"/>
      </p:guideLst>
    </p:cSldViewPr>
  </p:slideViewPr>
  <p:notesTextViewPr>
    <p:cViewPr>
      <p:scale>
        <a:sx n="1" d="1"/>
        <a:sy n="1" d="1"/>
      </p:scale>
      <p:origin x="0" y="0"/>
    </p:cViewPr>
  </p:notesTextViewPr>
  <p:sorterViewPr>
    <p:cViewPr>
      <p:scale>
        <a:sx n="100" d="100"/>
        <a:sy n="100" d="100"/>
      </p:scale>
      <p:origin x="0" y="1095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D2E6588-E581-4D8E-9DFB-0B7DC585CED2}" type="datetimeFigureOut">
              <a:rPr lang="en-US" smtClean="0"/>
              <a:t>4/28/2018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577E77-0AAE-47DC-A30C-1E38811736A4}" type="slidenum">
              <a:rPr lang="en-US" smtClean="0"/>
              <a:t>‹#›</a:t>
            </a:fld>
            <a:endParaRPr lang="en-US"/>
          </a:p>
        </p:txBody>
      </p:sp>
    </p:spTree>
    <p:extLst>
      <p:ext uri="{BB962C8B-B14F-4D97-AF65-F5344CB8AC3E}">
        <p14:creationId xmlns:p14="http://schemas.microsoft.com/office/powerpoint/2010/main" val="24685397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44582A-9F52-4A38-877F-F0B4601B8E20}" type="datetimeFigureOut">
              <a:rPr lang="en-US" smtClean="0"/>
              <a:t>4/28/2018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2A066D-53FF-4080-A939-6F0E48146D99}" type="slidenum">
              <a:rPr lang="en-US" smtClean="0"/>
              <a:t>‹#›</a:t>
            </a:fld>
            <a:endParaRPr lang="en-US"/>
          </a:p>
        </p:txBody>
      </p:sp>
    </p:spTree>
    <p:extLst>
      <p:ext uri="{BB962C8B-B14F-4D97-AF65-F5344CB8AC3E}">
        <p14:creationId xmlns:p14="http://schemas.microsoft.com/office/powerpoint/2010/main" val="40517311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DEB0426B-97E2-417F-86CC-B1CAF40C0B29}" type="slidenum">
              <a:rPr lang="en-US" smtClean="0"/>
              <a:pPr>
                <a:defRPr/>
              </a:pPr>
              <a:t>1</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Blue spheres are individual routines, which together constitute a business process. A firm can be seen as a collection of these processes.</a:t>
            </a: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CF542B45-685F-43A0-8B0D-EFACCF8D1C02}" type="slidenum">
              <a:rPr lang="en-US" altLang="en-US" sz="1200">
                <a:latin typeface="Times New Roman" pitchFamily="18" charset="0"/>
              </a:rPr>
              <a:pPr eaLnBrk="1" hangingPunct="1"/>
              <a:t>11</a:t>
            </a:fld>
            <a:endParaRPr lang="en-US" alt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Think of examples where organizational politics might hamper a firm’s ability to succeed, or examples where effectively managed organizational politics helps a company to undergo a smoother transition or make more intelligent decisions.  </a:t>
            </a:r>
          </a:p>
          <a:p>
            <a:endParaRPr lang="en-US" altLang="en-US" smtClean="0"/>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2C09B5F2-A4BC-4D8D-AC26-8690CEF7FC32}" type="slidenum">
              <a:rPr lang="en-US" altLang="en-US" sz="1200">
                <a:latin typeface="Times New Roman" pitchFamily="18" charset="0"/>
              </a:rPr>
              <a:pPr eaLnBrk="1" hangingPunct="1"/>
              <a:t>12</a:t>
            </a:fld>
            <a:endParaRPr lang="en-US" altLang="en-US"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D7544A35-B153-4FDA-AFE6-1D36F940BA78}" type="slidenum">
              <a:rPr lang="en-US" altLang="en-US" sz="1200">
                <a:latin typeface="Times New Roman" pitchFamily="18" charset="0"/>
              </a:rPr>
              <a:pPr eaLnBrk="1" hangingPunct="1"/>
              <a:t>13</a:t>
            </a:fld>
            <a:endParaRPr lang="en-US" altLang="en-US" sz="120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Explain that environmental scanning involves searching for and determining external changes that may require an organizational response. The current economic climate represents an example of external change that requires sweeping organizational responses to ensure survival.</a:t>
            </a: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210591B4-2C3D-473C-B372-BA78F93EB84F}" type="slidenum">
              <a:rPr lang="en-US" altLang="en-US" sz="1200">
                <a:latin typeface="Times New Roman" pitchFamily="18" charset="0"/>
              </a:rPr>
              <a:pPr eaLnBrk="1" hangingPunct="1"/>
              <a:t>14</a:t>
            </a:fld>
            <a:endParaRPr lang="en-US" altLang="en-US" sz="120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graphic further establishes information systems as the ‘lens’ of the firm, observing external factors and filtering information back in to the firm.  To some extent, organizations only “see” what their systems will let them see.  If systems are poorly built, they may blind managers to difficulties and problems.  </a:t>
            </a: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3F476894-42C9-456D-9CA4-5188686F87E8}" type="slidenum">
              <a:rPr lang="en-US" altLang="en-US" sz="1200">
                <a:latin typeface="Times New Roman" pitchFamily="18" charset="0"/>
              </a:rPr>
              <a:pPr eaLnBrk="1" hangingPunct="1"/>
              <a:t>15</a:t>
            </a:fld>
            <a:endParaRPr lang="en-US" altLang="en-US" sz="120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PageRank algorithm is the underlying technology behind Google search. Think of examples of any first movers that invented a disruptive technology, yet failed to last (examples might include the Altair personal computer, the Netscape Navigator Internet browser, etc.).  </a:t>
            </a:r>
          </a:p>
          <a:p>
            <a:endParaRPr lang="en-US" altLang="en-US" smtClean="0"/>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B8680C3A-1C74-4515-B453-ECE284358BE6}" type="slidenum">
              <a:rPr lang="en-US" altLang="en-US" sz="1200">
                <a:latin typeface="Times New Roman" pitchFamily="18" charset="0"/>
              </a:rPr>
              <a:pPr eaLnBrk="1" hangingPunct="1"/>
              <a:t>16</a:t>
            </a:fld>
            <a:endParaRPr lang="en-US" altLang="en-US" sz="120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6B2A82D0-F503-43AD-B5D2-1BF23624B974}" type="slidenum">
              <a:rPr lang="en-US" altLang="en-US" sz="1200">
                <a:latin typeface="Times New Roman" pitchFamily="18" charset="0"/>
              </a:rPr>
              <a:pPr eaLnBrk="1" hangingPunct="1"/>
              <a:t>17</a:t>
            </a:fld>
            <a:endParaRPr lang="en-US" altLang="en-US" sz="120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Think of some examples of each organizational feature listed above. For example, different organizations (prisons, businesses, colleges) have different types of goals (coercive, utilitarian, normative, respectively).  </a:t>
            </a: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78441196-469B-452F-8547-CC61BBEF237D}" type="slidenum">
              <a:rPr lang="en-US" altLang="en-US" sz="1200">
                <a:latin typeface="Times New Roman" pitchFamily="18" charset="0"/>
              </a:rPr>
              <a:pPr eaLnBrk="1" hangingPunct="1"/>
              <a:t>18</a:t>
            </a:fld>
            <a:endParaRPr lang="en-US" altLang="en-US" sz="120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DEB0426B-97E2-417F-86CC-B1CAF40C0B29}" type="slidenum">
              <a:rPr lang="en-US" smtClean="0"/>
              <a:pPr>
                <a:defRPr/>
              </a:pPr>
              <a:t>19</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IT figures to replace the function of more middle managers as time passes, as well as reduce the need for other forms of capital (buildings, machinery). </a:t>
            </a: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EA935C8C-FBD9-4073-A7C7-CEC0B96B7566}" type="slidenum">
              <a:rPr lang="en-US" altLang="en-US" sz="1200">
                <a:latin typeface="Times New Roman" pitchFamily="18" charset="0"/>
              </a:rPr>
              <a:pPr eaLnBrk="1" hangingPunct="1"/>
              <a:t>20</a:t>
            </a:fld>
            <a:endParaRPr lang="en-US" alt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DEB0426B-97E2-417F-86CC-B1CAF40C0B29}" type="slidenum">
              <a:rPr lang="en-US" smtClean="0"/>
              <a:pPr>
                <a:defRPr/>
              </a:pPr>
              <a:t>3</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Using the market can be expensive.  If firms depend on the market, rather than hiring employees, firms will need to search for talent, research the quality of providers and workers, write contracts for work to be performed, monitor the work, and so forth.  When participation in markets is expensive, firms would rather hire employees to accomplish their work.  But the Internet makes it less expensive to use the marketplace.  With the Internet, firms find it more cost effective to use the marketplace and contract for work in a market, rather than hire employees.  </a:t>
            </a:r>
          </a:p>
          <a:p>
            <a:endParaRPr lang="en-US" altLang="en-US" smtClean="0"/>
          </a:p>
          <a:p>
            <a:endParaRPr lang="en-US" altLang="en-US" smtClean="0"/>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39087DA3-B26B-4312-9196-BEFABAB2697B}" type="slidenum">
              <a:rPr lang="en-US" altLang="en-US" sz="1200">
                <a:latin typeface="Times New Roman" pitchFamily="18" charset="0"/>
              </a:rPr>
              <a:pPr eaLnBrk="1" hangingPunct="1"/>
              <a:t>21</a:t>
            </a:fld>
            <a:endParaRPr lang="en-US" altLang="en-US" sz="120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As the costs of participating in markets rises (transaction costs), firms hire more employees to do the work in-house.  IT lowers transaction costs.  This can result in firms shrinking in size (reduced employment), but still maintaining or even increasing revenues.  </a:t>
            </a: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E82A4093-3195-473A-9D1A-06D6EAAE98D4}" type="slidenum">
              <a:rPr lang="en-US" altLang="en-US" sz="1200">
                <a:latin typeface="Times New Roman" pitchFamily="18" charset="0"/>
              </a:rPr>
              <a:pPr eaLnBrk="1" hangingPunct="1"/>
              <a:t>22</a:t>
            </a:fld>
            <a:endParaRPr lang="en-US" altLang="en-US" sz="120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By characterizing employees as independent agents requiring constant supervision, agency theory underscores a key reason that costs increase as firms grow in size and scope – the need to expend more effort managing their employees.</a:t>
            </a: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4461A72F-DEA0-447C-AD81-75F513E254FC}" type="slidenum">
              <a:rPr lang="en-US" altLang="en-US" sz="1200">
                <a:latin typeface="Times New Roman" pitchFamily="18" charset="0"/>
              </a:rPr>
              <a:pPr eaLnBrk="1" hangingPunct="1"/>
              <a:t>23</a:t>
            </a:fld>
            <a:endParaRPr lang="en-US" altLang="en-US" sz="120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Agency costs rise as firms take on more employees.  IT enables firms to economize on managers through better coordination and communication.  This allows firms to grow revenues while maintaining the same size.  Figures 3-6 and 3-7 are driving home the point that information technology has a direct effect on the underlying cost structure of the firm.  IT enables small companies to act like big companies, and enables large companies to shrink in headcount while expanding revenues.  The reason is that IT makes managers, and the management function, much more efficient. </a:t>
            </a: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BCC6DB08-4374-483C-8443-251CB8226CBA}" type="slidenum">
              <a:rPr lang="en-US" altLang="en-US" sz="1200">
                <a:latin typeface="Times New Roman" pitchFamily="18" charset="0"/>
              </a:rPr>
              <a:pPr eaLnBrk="1" hangingPunct="1"/>
              <a:t>24</a:t>
            </a:fld>
            <a:endParaRPr lang="en-US" altLang="en-US" sz="120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authority relies on knowledge and competence rather than formal positions. The idea of ‘flatten’ the organization is that with sufficient IT, competent workers will be able to accomplish more on their own than they would under a more hierarchical arrangement.  </a:t>
            </a:r>
          </a:p>
          <a:p>
            <a:endParaRPr lang="en-US" altLang="en-US" smtClean="0"/>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30ED51E4-D119-40D1-A6B7-1FC984F92FE7}" type="slidenum">
              <a:rPr lang="en-US" altLang="en-US" sz="1200">
                <a:latin typeface="Times New Roman" pitchFamily="18" charset="0"/>
              </a:rPr>
              <a:pPr eaLnBrk="1" hangingPunct="1"/>
              <a:t>25</a:t>
            </a:fld>
            <a:endParaRPr lang="en-US" altLang="en-US" sz="120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benefits of the flattened organization as opposed to the more complicated hierarchy in the top of the diagram is that information travels through fewer levels to its intended recipients; there are fewer managers, so agency costs are smaller, and firms can act faster (less decision delay).  </a:t>
            </a: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D50BE5A2-DDCA-431D-BCCE-F4C7BC806061}" type="slidenum">
              <a:rPr lang="en-US" altLang="en-US" sz="1200">
                <a:latin typeface="Times New Roman" pitchFamily="18" charset="0"/>
              </a:rPr>
              <a:pPr eaLnBrk="1" hangingPunct="1"/>
              <a:t>26</a:t>
            </a:fld>
            <a:endParaRPr lang="en-US" altLang="en-US" sz="120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Changes in culture may affect politics of the firm. For example, workers may resist changes that disrupt their routines. As important as technical understanding of information systems may be for potential managers, it is equally important to understand the people and organizational structures and customs affected by information systems.</a:t>
            </a: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29C63404-3D93-48D2-9FB5-B92EF1A6029E}" type="slidenum">
              <a:rPr lang="en-US" altLang="en-US" sz="1200">
                <a:latin typeface="Times New Roman" pitchFamily="18" charset="0"/>
              </a:rPr>
              <a:pPr eaLnBrk="1" hangingPunct="1"/>
              <a:t>27</a:t>
            </a:fld>
            <a:endParaRPr lang="en-US" altLang="en-US" sz="120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diamond shape in the figure represents the mutual relationship between the concepts shown. Implementing a new system might be like changing the diamond into a square, thus requiring some degree of change on the part of all four participants in the relationship.</a:t>
            </a: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89DD959A-4F99-4736-9B1A-1A8231BBB009}" type="slidenum">
              <a:rPr lang="en-US" altLang="en-US" sz="1200">
                <a:latin typeface="Times New Roman" pitchFamily="18" charset="0"/>
              </a:rPr>
              <a:pPr eaLnBrk="1" hangingPunct="1"/>
              <a:t>28</a:t>
            </a:fld>
            <a:endParaRPr lang="en-US" altLang="en-US" sz="120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Internet should also have a flattening effect on many organizations. Many businesses have become more efficient and flat thanks to successful incorporation of the Internet in their operations.  Remember the “bad old days” when seven or more levels of management needed to decide even simple issues in a typical firm.  </a:t>
            </a: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042590DA-4211-4D0A-80DA-62584B494DEE}" type="slidenum">
              <a:rPr lang="en-US" altLang="en-US" sz="1200">
                <a:latin typeface="Times New Roman" pitchFamily="18" charset="0"/>
              </a:rPr>
              <a:pPr eaLnBrk="1" hangingPunct="1"/>
              <a:t>29</a:t>
            </a:fld>
            <a:endParaRPr lang="en-US" altLang="en-US" sz="120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Consider the results of an information system implemented without properly considering each of the above factors. For example, an information system designed without an understanding of the company’s culture and politics is likely to be unpopular, perhaps forcing employees to drastically deviate from their previous routines.  </a:t>
            </a:r>
          </a:p>
          <a:p>
            <a:endParaRPr lang="en-US" altLang="en-US" smtClean="0"/>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5037F549-484C-4455-A80E-28AD16E65075}" type="slidenum">
              <a:rPr lang="en-US" altLang="en-US" sz="1200">
                <a:latin typeface="Times New Roman" pitchFamily="18" charset="0"/>
              </a:rPr>
              <a:pPr eaLnBrk="1" hangingPunct="1"/>
              <a:t>30</a:t>
            </a:fld>
            <a:endParaRPr lang="en-US" altLang="en-US" sz="120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concept was briefly discussed in Chapter 1. Figure 1-2 and 1-3 as well as the figure on the next slide, 3-1, display this interdependent relationship graphically.</a:t>
            </a:r>
          </a:p>
          <a:p>
            <a:endParaRPr lang="en-US" altLang="en-US" smtClean="0"/>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5E479B21-0777-42FF-B87C-8DE6136DB62E}" type="slidenum">
              <a:rPr lang="en-US" altLang="en-US" sz="1200">
                <a:latin typeface="Times New Roman" pitchFamily="18" charset="0"/>
              </a:rPr>
              <a:pPr eaLnBrk="1" hangingPunct="1"/>
              <a:t>4</a:t>
            </a:fld>
            <a:endParaRPr lang="en-US" altLang="en-US" sz="120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DEB0426B-97E2-417F-86CC-B1CAF40C0B29}" type="slidenum">
              <a:rPr lang="en-US" smtClean="0"/>
              <a:pPr>
                <a:defRPr/>
              </a:pPr>
              <a:t>31</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Porter’s competitive forces model is intended to explain why some firms do better than others. </a:t>
            </a:r>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3CCAADD3-D1D8-4905-BFC3-C5DADBA0119A}" type="slidenum">
              <a:rPr lang="en-US" altLang="en-US" sz="1200">
                <a:latin typeface="Times New Roman" pitchFamily="18" charset="0"/>
              </a:rPr>
              <a:pPr eaLnBrk="1" hangingPunct="1"/>
              <a:t>32</a:t>
            </a:fld>
            <a:endParaRPr lang="en-US" altLang="en-US" sz="120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Notice that in the graphic, competitors are represented differently than the other four competitive forces influencing a firm. Competitors are firms in the same industry and are under similar pressures as other firms in the industry. </a:t>
            </a: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AF53D7BF-2381-42B7-A8D0-1A72AF911461}" type="slidenum">
              <a:rPr lang="en-US" altLang="en-US" sz="1200">
                <a:latin typeface="Times New Roman" pitchFamily="18" charset="0"/>
              </a:rPr>
              <a:pPr eaLnBrk="1" hangingPunct="1"/>
              <a:t>33</a:t>
            </a:fld>
            <a:endParaRPr lang="en-US" altLang="en-US" sz="120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Name different industries and describe the benefits and drawbacks of being a new market entrant in each industry.  </a:t>
            </a:r>
          </a:p>
          <a:p>
            <a:endParaRPr lang="en-US" altLang="en-US" smtClean="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DF4B34C4-78E9-46D8-A684-65D4B9ECD3AA}" type="slidenum">
              <a:rPr lang="en-US" altLang="en-US" sz="1200">
                <a:latin typeface="Times New Roman" pitchFamily="18" charset="0"/>
              </a:rPr>
              <a:pPr eaLnBrk="1" hangingPunct="1"/>
              <a:t>34</a:t>
            </a:fld>
            <a:endParaRPr lang="en-US" altLang="en-US" sz="120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Name different businesses and describe whether or not customers have great control over the business or vice versa, or whether substitute products are a large or insignificant threat to the success of the business.</a:t>
            </a:r>
          </a:p>
          <a:p>
            <a:endParaRPr lang="en-US" altLang="en-US" smtClean="0"/>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FC10A4F0-EB5E-4549-88FD-CE9343E4D49B}" type="slidenum">
              <a:rPr lang="en-US" altLang="en-US" sz="1200">
                <a:latin typeface="Times New Roman" pitchFamily="18" charset="0"/>
              </a:rPr>
              <a:pPr eaLnBrk="1" hangingPunct="1"/>
              <a:t>35</a:t>
            </a:fld>
            <a:endParaRPr lang="en-US" altLang="en-US" sz="120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Make a list of five well-known firms and then analyze the major thrust of their strategy.  Wal-Mart is a good example to start with because of its emphasis on low-cost leadership.</a:t>
            </a:r>
          </a:p>
          <a:p>
            <a:endParaRPr lang="en-US" altLang="en-US"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E62AC0DA-ADC7-4D7A-948C-B724AEB75C5B}" type="slidenum">
              <a:rPr lang="en-US" altLang="en-US" sz="1200">
                <a:latin typeface="Times New Roman" pitchFamily="18" charset="0"/>
              </a:rPr>
              <a:pPr eaLnBrk="1" hangingPunct="1"/>
              <a:t>36</a:t>
            </a:fld>
            <a:endParaRPr lang="en-US" altLang="en-US" sz="120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Often, it is hard to design information systems that focus both on low-cost leadership and product differentiation. With sufficient planning and innovation, perhaps a new product is even cheaper to produce than older ones. The investment in innovation required for product differentiation precludes that firm from maintaining low-cost leadership.</a:t>
            </a:r>
          </a:p>
          <a:p>
            <a:endParaRPr lang="en-US" altLang="en-US" smtClean="0"/>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125323FD-62E3-4A32-81FD-434C8A0E27F4}" type="slidenum">
              <a:rPr lang="en-US" altLang="en-US" sz="1200">
                <a:latin typeface="Times New Roman" pitchFamily="18" charset="0"/>
              </a:rPr>
              <a:pPr eaLnBrk="1" hangingPunct="1"/>
              <a:t>37</a:t>
            </a:fld>
            <a:endParaRPr lang="en-US" altLang="en-US" sz="1200">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89D3F28B-A1C1-4E9C-A11D-0F0B850359B7}" type="slidenum">
              <a:rPr lang="en-US" altLang="en-US" sz="1200">
                <a:latin typeface="Times New Roman" pitchFamily="18" charset="0"/>
              </a:rPr>
              <a:pPr eaLnBrk="1" hangingPunct="1"/>
              <a:t>38</a:t>
            </a:fld>
            <a:endParaRPr lang="en-US" altLang="en-US" sz="120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Credit card companies are an interesting industry to look at from a competitive analysis point of view.  There are really just three companies of any size: Visa, MasterCard and American Express.  There are of course store cards provided by several credit card banking and processing firms. How do the big three compete against one another?  How do customers come to have one or more of these companies’ cards?  How does the use of behavioral targeting fit in with the strategies of these companies?  What is their strategy?  How does IS play a role in these strategies? </a:t>
            </a:r>
          </a:p>
          <a:p>
            <a:endParaRPr lang="en-US" altLang="en-US" smtClean="0"/>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6FC9F6D7-A5DC-4BB1-BA8F-FBE5CD2C2E51}" type="slidenum">
              <a:rPr lang="en-US" altLang="en-US" sz="1200">
                <a:latin typeface="Times New Roman" pitchFamily="18" charset="0"/>
              </a:rPr>
              <a:pPr eaLnBrk="1" hangingPunct="1"/>
              <a:t>39</a:t>
            </a:fld>
            <a:endParaRPr lang="en-US" altLang="en-US" sz="1200">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Whether it is easier or harder to gain a competitive advantage via the Internet as opposed to more traditional means? Table 3-5 describes the impact of the Internet on various competitive forces.</a:t>
            </a:r>
          </a:p>
          <a:p>
            <a:endParaRPr lang="en-US" altLang="en-US" smtClean="0"/>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BBE7B593-27C2-4D94-81A7-46D1A081082D}" type="slidenum">
              <a:rPr lang="en-US" altLang="en-US" sz="1200">
                <a:latin typeface="Times New Roman" pitchFamily="18" charset="0"/>
              </a:rPr>
              <a:pPr eaLnBrk="1" hangingPunct="1"/>
              <a:t>40</a:t>
            </a:fld>
            <a:endParaRPr lang="en-US" altLang="en-US" sz="120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figure explains how each factor might affect the relationship between organizations and information technology. Notice that the relationship between these two and its effects on the future of a business are difficult to predict. For example, very few people could have predicted the prominence of e-mail and instant messaging in business communication 15 years ago.</a:t>
            </a: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3B252638-47A7-4464-BCC1-5D38A43FE07C}" type="slidenum">
              <a:rPr lang="en-US" altLang="en-US" sz="1200">
                <a:latin typeface="Times New Roman" pitchFamily="18" charset="0"/>
              </a:rPr>
              <a:pPr eaLnBrk="1" hangingPunct="1"/>
              <a:t>5</a:t>
            </a:fld>
            <a:endParaRPr lang="en-US" altLang="en-US" sz="1200">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Have you read electronic books and textbooks and what devices you have used – Kindle, Nook, iPad, Sony Reader, PC, etc.  Are all of these also disruptive technologies? What other recent technologies can be seen as or have the potential to be disruptive? Some candidates are Netflix streaming movies, Google TV, Apple TV, and Vook books (Vook.com sells enhanced books with both text and videos).</a:t>
            </a: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D6DF3F7A-7676-452D-8F80-F548A5DDFA43}" type="slidenum">
              <a:rPr lang="en-US" altLang="en-US" sz="1200">
                <a:latin typeface="Times New Roman" pitchFamily="18" charset="0"/>
              </a:rPr>
              <a:pPr eaLnBrk="1" hangingPunct="1"/>
              <a:t>41</a:t>
            </a:fld>
            <a:endParaRPr lang="en-US" altLang="en-US" sz="1200">
              <a:latin typeface="Times New Roman"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How does the value chain model differ from the Porter model? (It offers more specific detail about what exactly to do to achieve competitive advantages.) How do primary activities differ from support activities?</a:t>
            </a:r>
          </a:p>
          <a:p>
            <a:endParaRPr lang="en-US" altLang="en-US" smtClean="0"/>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4E9EEDE1-2366-47A3-A5EA-744F6C4AE027}" type="slidenum">
              <a:rPr lang="en-US" altLang="en-US" sz="1200">
                <a:latin typeface="Times New Roman" pitchFamily="18" charset="0"/>
              </a:rPr>
              <a:pPr eaLnBrk="1" hangingPunct="1"/>
              <a:t>42</a:t>
            </a:fld>
            <a:endParaRPr lang="en-US" altLang="en-US" sz="1200">
              <a:latin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Pay attention to the relationship between the primary and support activities of this firm and reason how information systems are critical to the success of each activity.</a:t>
            </a:r>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0BF4EA6F-7D43-4D94-9B1C-FBC74007915D}" type="slidenum">
              <a:rPr lang="en-US" altLang="en-US" sz="1200">
                <a:latin typeface="Times New Roman" pitchFamily="18" charset="0"/>
              </a:rPr>
              <a:pPr eaLnBrk="1" hangingPunct="1"/>
              <a:t>43</a:t>
            </a:fld>
            <a:endParaRPr lang="en-US" altLang="en-US" sz="1200">
              <a:latin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 value web extends beyond the boundaries of an individual firm and represents the coordination of value chains across multiple independent firms. A value web is flexible and adapts to changes in supply and demand and changing market conditions.</a:t>
            </a:r>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741879D8-B2AD-49BC-B40A-B88F74449291}" type="slidenum">
              <a:rPr lang="en-US" altLang="en-US" sz="1200">
                <a:latin typeface="Times New Roman" pitchFamily="18" charset="0"/>
              </a:rPr>
              <a:pPr eaLnBrk="1" hangingPunct="1"/>
              <a:t>44</a:t>
            </a:fld>
            <a:endParaRPr lang="en-US" altLang="en-US" sz="1200">
              <a:latin typeface="Times New Roman"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 model like the one displayed in the figure might be more likely to adapt quickly to changes in supply and demand. Also pay attention to the networking between the different segments of the value web.</a:t>
            </a:r>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F960E026-4B7F-49F0-9778-EB83E09678BE}" type="slidenum">
              <a:rPr lang="en-US" altLang="en-US" sz="1200">
                <a:latin typeface="Times New Roman" pitchFamily="18" charset="0"/>
              </a:rPr>
              <a:pPr eaLnBrk="1" hangingPunct="1"/>
              <a:t>45</a:t>
            </a:fld>
            <a:endParaRPr lang="en-US" altLang="en-US" sz="1200">
              <a:latin typeface="Times New Roman"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Information technology’s role in promoting synergy is often tying together operations of disparate business units so that they can act as a whole. Why might this lead to reduced costs and increased efficiency?</a:t>
            </a: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CFC5D522-53FC-402F-AE34-4A52E491AB0E}" type="slidenum">
              <a:rPr lang="en-US" altLang="en-US" sz="1200">
                <a:latin typeface="Times New Roman" pitchFamily="18" charset="0"/>
              </a:rPr>
              <a:pPr eaLnBrk="1" hangingPunct="1"/>
              <a:t>46</a:t>
            </a:fld>
            <a:endParaRPr lang="en-US" altLang="en-US" sz="1200">
              <a:latin typeface="Times New Roman"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Name any other notable examples of core competencies among firms? (Google: search, Microsoft: office productivity software; Intel processors, etc.)</a:t>
            </a:r>
          </a:p>
          <a:p>
            <a:endParaRPr lang="en-US" altLang="en-US" smtClean="0"/>
          </a:p>
          <a:p>
            <a:endParaRPr lang="en-US" altLang="en-US" smtClean="0"/>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6FADA955-53A9-4196-85BF-AE058937C0CD}" type="slidenum">
              <a:rPr lang="en-US" altLang="en-US" sz="1200">
                <a:latin typeface="Times New Roman" pitchFamily="18" charset="0"/>
              </a:rPr>
              <a:pPr eaLnBrk="1" hangingPunct="1"/>
              <a:t>47</a:t>
            </a:fld>
            <a:endParaRPr lang="en-US" altLang="en-US" sz="1200">
              <a:latin typeface="Times New Roman"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Examples of firms that use this type of strategy to achieve an advantage are eBay and iVillage. Many other companies are following suit in using a network-based strategy.  Others such as eBay, iVillage, and social networking firms like Facebook, are based on networks of millions of users.  These companies have used the Web and Internet communication tools to build communities. The more people who join these communities, the more benefit members receive.  </a:t>
            </a:r>
          </a:p>
          <a:p>
            <a:endParaRPr lang="en-US" altLang="en-US" smtClean="0"/>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3FF056C6-D0F7-4938-BB06-6C6762433958}" type="slidenum">
              <a:rPr lang="en-US" altLang="en-US" sz="1200">
                <a:latin typeface="Times New Roman" pitchFamily="18" charset="0"/>
              </a:rPr>
              <a:pPr eaLnBrk="1" hangingPunct="1"/>
              <a:t>48</a:t>
            </a:fld>
            <a:endParaRPr lang="en-US" altLang="en-US" sz="1200">
              <a:latin typeface="Times New Roman"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Distinguish the difference between these two schools of economics. What aspect of network economics allows value to continue to increase with the size of the community?</a:t>
            </a:r>
          </a:p>
          <a:p>
            <a:endParaRPr lang="en-US" altLang="en-US" smtClean="0"/>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94F337D6-720A-42B1-9F7F-737914C20ACC}" type="slidenum">
              <a:rPr lang="en-US" altLang="en-US" sz="1200">
                <a:latin typeface="Times New Roman" pitchFamily="18" charset="0"/>
              </a:rPr>
              <a:pPr eaLnBrk="1" hangingPunct="1"/>
              <a:t>49</a:t>
            </a:fld>
            <a:endParaRPr lang="en-US" altLang="en-US" sz="1200">
              <a:latin typeface="Times New Roman"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Companies like this are ‘virtual’ because they do not actually own any factories, machines, or other similar infrastructure. Instead, they offer a series of services, aided by information systems and uninhibited by geographical boundaries.</a:t>
            </a:r>
          </a:p>
          <a:p>
            <a:endParaRPr lang="en-US" altLang="en-US" smtClean="0"/>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1BCDCCF7-0676-4350-A8C3-35C1549C9FA2}" type="slidenum">
              <a:rPr lang="en-US" altLang="en-US" sz="1200">
                <a:latin typeface="Times New Roman" pitchFamily="18" charset="0"/>
              </a:rPr>
              <a:pPr eaLnBrk="1" hangingPunct="1"/>
              <a:t>50</a:t>
            </a:fld>
            <a:endParaRPr lang="en-US" altLang="en-US" sz="120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It is important to consider both definitions rather than exclusively use one at the expense of the other. The two definitions are complementary.  </a:t>
            </a:r>
          </a:p>
          <a:p>
            <a:endParaRPr lang="en-US" altLang="en-US" smtClean="0"/>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3858B189-DD2D-46C4-B18C-0EF26388A53B}" type="slidenum">
              <a:rPr lang="en-US" altLang="en-US" sz="1200">
                <a:latin typeface="Times New Roman" pitchFamily="18" charset="0"/>
              </a:rPr>
              <a:pPr eaLnBrk="1" hangingPunct="1"/>
              <a:t>6</a:t>
            </a:fld>
            <a:endParaRPr lang="en-US" altLang="en-US" sz="1200">
              <a:latin typeface="Times New Roman"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There are similarities between business ecosystems and value webs. The key difference is  that business ecosystems extend across industries as opposed to just firms within the same industry.</a:t>
            </a:r>
          </a:p>
          <a:p>
            <a:endParaRPr lang="en-US" altLang="en-US" smtClean="0"/>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059C480B-C324-4D18-A87A-C90F59146B89}" type="slidenum">
              <a:rPr lang="en-US" altLang="en-US" sz="1200">
                <a:latin typeface="Times New Roman" pitchFamily="18" charset="0"/>
              </a:rPr>
              <a:pPr eaLnBrk="1" hangingPunct="1"/>
              <a:t>51</a:t>
            </a:fld>
            <a:endParaRPr lang="en-US" altLang="en-US" sz="1200">
              <a:latin typeface="Times New Roman"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importance of IT is in bringing disparate industries together to deliver value to the customer. There are challenges of coordinating the flow of information across, for example, four different industries, as shown in the figure.</a:t>
            </a:r>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E172840E-EDD5-4E39-A0EC-2C4D3110C256}" type="slidenum">
              <a:rPr lang="en-US" altLang="en-US" sz="1200">
                <a:latin typeface="Times New Roman" pitchFamily="18" charset="0"/>
              </a:rPr>
              <a:pPr eaLnBrk="1" hangingPunct="1"/>
              <a:t>52</a:t>
            </a:fld>
            <a:endParaRPr lang="en-US" altLang="en-US" sz="1200">
              <a:latin typeface="Times New Roman"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DEB0426B-97E2-417F-86CC-B1CAF40C0B29}" type="slidenum">
              <a:rPr lang="en-US" smtClean="0"/>
              <a:pPr>
                <a:defRPr/>
              </a:pPr>
              <a:t>53</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importance and difficulty of aligning information technology with the business. What does this phrase mean? It seems pretty simple.  Why do so many companies fail at this critical task? Can you think of any other important questions that management should ask about their company before designing their IT systems?  What is a solution for the fact that many competitive advantages can be copied? This fact highlights the importance of continuous innovation in order to stay ahead.  </a:t>
            </a:r>
          </a:p>
          <a:p>
            <a:endParaRPr lang="en-US" altLang="en-US" smtClean="0"/>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36FF3D6B-4E5A-4E32-AB03-CCB521393448}" type="slidenum">
              <a:rPr lang="en-US" altLang="en-US" sz="1200">
                <a:latin typeface="Times New Roman" pitchFamily="18" charset="0"/>
              </a:rPr>
              <a:pPr eaLnBrk="1" hangingPunct="1"/>
              <a:t>54</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 this view, the organization or business firm is rather easily changed, and malleable.  The organization is a collection of parts, like a machine, that can be re-arranged as needed.  There are no humans in this model, or if there are, they are assumed to be relatively simple.</a:t>
            </a: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25327B97-D001-4149-8F8C-E83FE709A874}" type="slidenum">
              <a:rPr lang="en-US" altLang="en-US" sz="1200">
                <a:latin typeface="Times New Roman" pitchFamily="18" charset="0"/>
              </a:rPr>
              <a:pPr eaLnBrk="1" hangingPunct="1"/>
              <a:t>7</a:t>
            </a:fld>
            <a:endParaRPr lang="en-US" altLang="en-US"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 this view, the business firm is a little more difficult to change rapidly or on command because it is a very complex machine populated with human beings.  Firms operate with an existing hierarchy, job definitions, business rules, legeal contracts, procedures and processes.  Efficient organizations become very good at these elements of business.  Changing these elements takes more time.  </a:t>
            </a: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6CC52E9B-5631-4C4C-84C5-B6597087A41F}" type="slidenum">
              <a:rPr lang="en-US" altLang="en-US" sz="1200">
                <a:latin typeface="Times New Roman" pitchFamily="18" charset="0"/>
              </a:rPr>
              <a:pPr eaLnBrk="1" hangingPunct="1"/>
              <a:t>8</a:t>
            </a:fld>
            <a:endParaRPr lang="en-US" altLang="en-US"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Envision what would happen to an organization that did not use a hierarchical structure (would anything get done?), did not adhere to the principle of efficiency (would they provide any good or service worth using at an affordable price?), etc.  </a:t>
            </a:r>
          </a:p>
          <a:p>
            <a:endParaRPr lang="en-US" altLang="en-US"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020CB04C-5466-4F81-B436-C04C5C0A4E61}" type="slidenum">
              <a:rPr lang="en-US" altLang="en-US" sz="1200">
                <a:latin typeface="Times New Roman" pitchFamily="18" charset="0"/>
              </a:rPr>
              <a:pPr eaLnBrk="1" hangingPunct="1"/>
              <a:t>9</a:t>
            </a:fld>
            <a:endParaRPr lang="en-US" altLang="en-US" sz="120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Describe examples of a well-understood set of routines. One such example is at the doctor’s office, where the receptionist, nurses, and doctors all have a defined set of routines.  </a:t>
            </a: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3B5E2696-5A30-4632-87EF-107A3077CE61}" type="slidenum">
              <a:rPr lang="en-US" altLang="en-US" sz="1200">
                <a:latin typeface="Times New Roman" pitchFamily="18" charset="0"/>
              </a:rPr>
              <a:pPr eaLnBrk="1" hangingPunct="1"/>
              <a:t>10</a:t>
            </a:fld>
            <a:endParaRPr lang="en-US"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Prentice Hall 2011</a:t>
            </a:r>
            <a:endParaRPr lang="en-US"/>
          </a:p>
        </p:txBody>
      </p:sp>
      <p:sp>
        <p:nvSpPr>
          <p:cNvPr id="6" name="Slide Number Placeholder 5"/>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3052001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Prentice Hall 2011</a:t>
            </a:r>
            <a:endParaRPr lang="en-US"/>
          </a:p>
        </p:txBody>
      </p:sp>
      <p:sp>
        <p:nvSpPr>
          <p:cNvPr id="6" name="Slide Number Placeholder 5"/>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3344348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Prentice Hall 2011</a:t>
            </a:r>
            <a:endParaRPr lang="en-US"/>
          </a:p>
        </p:txBody>
      </p:sp>
      <p:sp>
        <p:nvSpPr>
          <p:cNvPr id="6" name="Slide Number Placeholder 5"/>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1183908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tandard page">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9144000" cy="523875"/>
          </a:xfrm>
          <a:prstGeom prst="rect">
            <a:avLst/>
          </a:prstGeom>
          <a:noFill/>
          <a:ln w="12700">
            <a:noFill/>
            <a:miter lim="800000"/>
            <a:headEnd/>
            <a:tailEnd/>
          </a:ln>
          <a:effectLst/>
        </p:spPr>
        <p:txBody>
          <a:bodyPr lIns="90488" tIns="44450" rIns="90488" bIns="44450" anchor="ct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a:r>
              <a:rPr lang="en-US" altLang="en-US" b="1">
                <a:solidFill>
                  <a:srgbClr val="9F0F10"/>
                </a:solidFill>
                <a:effectLst>
                  <a:outerShdw blurRad="38100" dist="38100" dir="2700000" algn="tl">
                    <a:srgbClr val="C0C0C0"/>
                  </a:outerShdw>
                </a:effectLst>
                <a:latin typeface="Cambria" pitchFamily="-111" charset="0"/>
              </a:rPr>
              <a:t>Management Information Systems</a:t>
            </a:r>
            <a:endParaRPr lang="en-US" altLang="en-US" sz="1800" b="1">
              <a:solidFill>
                <a:srgbClr val="9F0F10"/>
              </a:solidFill>
              <a:effectLst>
                <a:outerShdw blurRad="38100" dist="38100" dir="2700000" algn="tl">
                  <a:srgbClr val="C0C0C0"/>
                </a:outerShdw>
              </a:effectLst>
              <a:latin typeface="Cambria" pitchFamily="-111" charset="0"/>
            </a:endParaRPr>
          </a:p>
        </p:txBody>
      </p:sp>
      <p:sp>
        <p:nvSpPr>
          <p:cNvPr id="6" name="Rectangle 5"/>
          <p:cNvSpPr>
            <a:spLocks noChangeArrowheads="1"/>
          </p:cNvSpPr>
          <p:nvPr userDrawn="1"/>
        </p:nvSpPr>
        <p:spPr bwMode="auto">
          <a:xfrm>
            <a:off x="0" y="0"/>
            <a:ext cx="9144000" cy="523875"/>
          </a:xfrm>
          <a:prstGeom prst="rect">
            <a:avLst/>
          </a:prstGeom>
          <a:noFill/>
          <a:ln w="12700">
            <a:noFill/>
            <a:miter lim="800000"/>
            <a:headEnd/>
            <a:tailEnd/>
          </a:ln>
          <a:effectLst/>
        </p:spPr>
        <p:txBody>
          <a:bodyPr lIns="90488" tIns="44450" rIns="90488" bIns="44450" anchor="ct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a:r>
              <a:rPr lang="en-US" altLang="en-US" b="1">
                <a:solidFill>
                  <a:srgbClr val="9F0F10"/>
                </a:solidFill>
                <a:effectLst>
                  <a:outerShdw blurRad="38100" dist="38100" dir="2700000" algn="tl">
                    <a:srgbClr val="C0C0C0"/>
                  </a:outerShdw>
                </a:effectLst>
                <a:latin typeface="Cambria" pitchFamily="-111" charset="0"/>
              </a:rPr>
              <a:t>Management Information Systems</a:t>
            </a:r>
            <a:endParaRPr lang="en-US" altLang="en-US" sz="1800" b="1">
              <a:solidFill>
                <a:srgbClr val="9F0F10"/>
              </a:solidFill>
              <a:effectLst>
                <a:outerShdw blurRad="38100" dist="38100" dir="2700000" algn="tl">
                  <a:srgbClr val="C0C0C0"/>
                </a:outerShdw>
              </a:effectLst>
              <a:latin typeface="Cambria" pitchFamily="-111" charset="0"/>
            </a:endParaRPr>
          </a:p>
        </p:txBody>
      </p:sp>
      <p:sp>
        <p:nvSpPr>
          <p:cNvPr id="2" name="Title 1"/>
          <p:cNvSpPr>
            <a:spLocks noGrp="1"/>
          </p:cNvSpPr>
          <p:nvPr>
            <p:ph type="title"/>
          </p:nvPr>
        </p:nvSpPr>
        <p:spPr>
          <a:xfrm>
            <a:off x="0" y="457200"/>
            <a:ext cx="9144000" cy="304800"/>
          </a:xfrm>
        </p:spPr>
        <p:txBody>
          <a:bodyPr/>
          <a:lstStyle>
            <a:lvl1pPr>
              <a:defRPr sz="1800" b="1">
                <a:solidFill>
                  <a:schemeClr val="accent5">
                    <a:lumMod val="75000"/>
                  </a:schemeClr>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28800"/>
            <a:ext cx="8229600" cy="4495800"/>
          </a:xfrm>
        </p:spPr>
        <p:txBody>
          <a:bodyPr/>
          <a:lstStyle>
            <a:lvl1pPr>
              <a:lnSpc>
                <a:spcPct val="90000"/>
              </a:lnSpc>
              <a:spcBef>
                <a:spcPts val="800"/>
              </a:spcBef>
              <a:spcAft>
                <a:spcPts val="800"/>
              </a:spcAft>
              <a:defRPr sz="2800" b="1">
                <a:solidFill>
                  <a:schemeClr val="tx1">
                    <a:lumMod val="95000"/>
                    <a:lumOff val="5000"/>
                  </a:schemeClr>
                </a:solidFill>
                <a:latin typeface="Calibri" pitchFamily="34" charset="0"/>
              </a:defRPr>
            </a:lvl1pPr>
            <a:lvl2pPr>
              <a:lnSpc>
                <a:spcPct val="90000"/>
              </a:lnSpc>
              <a:spcBef>
                <a:spcPts val="400"/>
              </a:spcBef>
              <a:spcAft>
                <a:spcPts val="600"/>
              </a:spcAft>
              <a:defRPr sz="2600" b="1">
                <a:latin typeface="Calibri" pitchFamily="34" charset="0"/>
              </a:defRPr>
            </a:lvl2pPr>
            <a:lvl3pPr>
              <a:lnSpc>
                <a:spcPct val="90000"/>
              </a:lnSpc>
              <a:spcBef>
                <a:spcPts val="200"/>
              </a:spcBef>
              <a:spcAft>
                <a:spcPts val="400"/>
              </a:spcAft>
              <a:defRPr sz="2400">
                <a:latin typeface="Calibri" pitchFamily="34" charset="0"/>
              </a:defRPr>
            </a:lvl3pPr>
            <a:lvl4pPr>
              <a:spcBef>
                <a:spcPts val="200"/>
              </a:spcBef>
              <a:spcAft>
                <a:spcPts val="400"/>
              </a:spcAft>
              <a:defRPr sz="2000">
                <a:latin typeface="Calibri" pitchFamily="34" charset="0"/>
              </a:defRPr>
            </a:lvl4pPr>
            <a:lvl5pPr>
              <a:spcBef>
                <a:spcPts val="200"/>
              </a:spcBef>
              <a:spcAft>
                <a:spcPts val="400"/>
              </a:spcAft>
              <a:defRPr sz="20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2"/>
          </p:nvPr>
        </p:nvSpPr>
        <p:spPr>
          <a:xfrm>
            <a:off x="457200" y="1066800"/>
            <a:ext cx="8229595" cy="381000"/>
          </a:xfrm>
        </p:spPr>
        <p:txBody>
          <a:bodyPr/>
          <a:lstStyle>
            <a:lvl1pPr algn="ctr">
              <a:buNone/>
              <a:defRPr sz="2000" b="1">
                <a:solidFill>
                  <a:srgbClr val="9F0F10"/>
                </a:solidFill>
                <a:effectLst/>
                <a:latin typeface="Cambria" pitchFamily="18" charset="0"/>
              </a:defRPr>
            </a:lvl1pPr>
            <a:lvl2pPr algn="ctr">
              <a:buNone/>
              <a:defRPr sz="2000" b="1">
                <a:solidFill>
                  <a:srgbClr val="9F0F10"/>
                </a:solidFill>
                <a:latin typeface="+mj-lt"/>
              </a:defRPr>
            </a:lvl2pPr>
            <a:lvl3pPr algn="ctr">
              <a:buNone/>
              <a:defRPr sz="2000" b="1">
                <a:solidFill>
                  <a:srgbClr val="9F0F10"/>
                </a:solidFill>
                <a:latin typeface="+mj-lt"/>
              </a:defRPr>
            </a:lvl3pPr>
            <a:lvl4pPr algn="ctr">
              <a:buNone/>
              <a:defRPr sz="2000" b="1">
                <a:solidFill>
                  <a:srgbClr val="9F0F10"/>
                </a:solidFill>
                <a:latin typeface="+mj-lt"/>
              </a:defRPr>
            </a:lvl4pPr>
            <a:lvl5pPr algn="ctr">
              <a:buNone/>
              <a:defRPr sz="2000" b="1">
                <a:solidFill>
                  <a:srgbClr val="9F0F10"/>
                </a:solidFill>
                <a:latin typeface="+mj-lt"/>
              </a:defRPr>
            </a:lvl5pPr>
          </a:lstStyle>
          <a:p>
            <a:pPr lvl="0"/>
            <a:r>
              <a:rPr lang="en-US" smtClean="0"/>
              <a:t>Click to edit Master text styles</a:t>
            </a:r>
          </a:p>
        </p:txBody>
      </p:sp>
      <p:sp>
        <p:nvSpPr>
          <p:cNvPr id="7" name="Footer Placeholder 4"/>
          <p:cNvSpPr>
            <a:spLocks noGrp="1"/>
          </p:cNvSpPr>
          <p:nvPr>
            <p:ph type="ftr" sz="quarter" idx="13"/>
          </p:nvPr>
        </p:nvSpPr>
        <p:spPr>
          <a:xfrm>
            <a:off x="5791200" y="6569075"/>
            <a:ext cx="2895600" cy="288925"/>
          </a:xfrm>
          <a:prstGeom prst="rect">
            <a:avLst/>
          </a:prstGeom>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r>
              <a:rPr lang="en-US" altLang="en-US"/>
              <a:t>©  Prentice Hall 2011</a:t>
            </a:r>
          </a:p>
        </p:txBody>
      </p:sp>
      <p:sp>
        <p:nvSpPr>
          <p:cNvPr id="8" name="Slide Number Placeholder 5"/>
          <p:cNvSpPr>
            <a:spLocks noGrp="1"/>
          </p:cNvSpPr>
          <p:nvPr>
            <p:ph type="sldNum" sz="quarter" idx="14"/>
          </p:nvPr>
        </p:nvSpPr>
        <p:spPr>
          <a:xfrm>
            <a:off x="457200" y="6569075"/>
            <a:ext cx="2133600" cy="288925"/>
          </a:xfrm>
          <a:prstGeom prst="rect">
            <a:avLst/>
          </a:prstGeom>
        </p:spPr>
        <p:txBody>
          <a:bodyPr vert="horz" wrap="square" lIns="91440" tIns="45720" rIns="91440" bIns="45720" numCol="1" anchor="t" anchorCtr="0" compatLnSpc="1">
            <a:prstTxWarp prst="textNoShape">
              <a:avLst/>
            </a:prstTxWarp>
          </a:bodyPr>
          <a:lstStyle>
            <a:lvl1pPr>
              <a:defRPr sz="1400" b="1">
                <a:solidFill>
                  <a:schemeClr val="bg1"/>
                </a:solidFill>
              </a:defRPr>
            </a:lvl1pPr>
          </a:lstStyle>
          <a:p>
            <a:fld id="{084AD030-A58A-4D88-AD00-DA76CC752636}" type="slidenum">
              <a:rPr lang="en-US" altLang="en-US"/>
              <a:pPr/>
              <a:t>‹#›</a:t>
            </a:fld>
            <a:endParaRPr lang="en-US" altLang="en-US"/>
          </a:p>
        </p:txBody>
      </p:sp>
    </p:spTree>
    <p:extLst>
      <p:ext uri="{BB962C8B-B14F-4D97-AF65-F5344CB8AC3E}">
        <p14:creationId xmlns:p14="http://schemas.microsoft.com/office/powerpoint/2010/main" val="1015534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Image with Bottom Caption">
    <p:spTree>
      <p:nvGrpSpPr>
        <p:cNvPr id="1" name=""/>
        <p:cNvGrpSpPr/>
        <p:nvPr/>
      </p:nvGrpSpPr>
      <p:grpSpPr>
        <a:xfrm>
          <a:off x="0" y="0"/>
          <a:ext cx="0" cy="0"/>
          <a:chOff x="0" y="0"/>
          <a:chExt cx="0" cy="0"/>
        </a:xfrm>
      </p:grpSpPr>
      <p:sp>
        <p:nvSpPr>
          <p:cNvPr id="8" name="Rectangle 7"/>
          <p:cNvSpPr>
            <a:spLocks noChangeArrowheads="1"/>
          </p:cNvSpPr>
          <p:nvPr/>
        </p:nvSpPr>
        <p:spPr bwMode="auto">
          <a:xfrm>
            <a:off x="0" y="0"/>
            <a:ext cx="9144000" cy="523875"/>
          </a:xfrm>
          <a:prstGeom prst="rect">
            <a:avLst/>
          </a:prstGeom>
          <a:noFill/>
          <a:ln w="12700">
            <a:noFill/>
            <a:miter lim="800000"/>
            <a:headEnd/>
            <a:tailEnd/>
          </a:ln>
          <a:effectLst/>
        </p:spPr>
        <p:txBody>
          <a:bodyPr lIns="90488" tIns="44450" rIns="90488" bIns="44450" anchor="ct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a:r>
              <a:rPr lang="en-US" altLang="en-US" b="1">
                <a:solidFill>
                  <a:srgbClr val="9F0F10"/>
                </a:solidFill>
                <a:effectLst>
                  <a:outerShdw blurRad="38100" dist="38100" dir="2700000" algn="tl">
                    <a:srgbClr val="C0C0C0"/>
                  </a:outerShdw>
                </a:effectLst>
                <a:latin typeface="Cambria" pitchFamily="-111" charset="0"/>
              </a:rPr>
              <a:t>Management Information Systems</a:t>
            </a:r>
            <a:endParaRPr lang="en-US" altLang="en-US" sz="1800" b="1">
              <a:solidFill>
                <a:srgbClr val="9F0F10"/>
              </a:solidFill>
              <a:effectLst>
                <a:outerShdw blurRad="38100" dist="38100" dir="2700000" algn="tl">
                  <a:srgbClr val="C0C0C0"/>
                </a:outerShdw>
              </a:effectLst>
              <a:latin typeface="Cambria" pitchFamily="-111" charset="0"/>
            </a:endParaRPr>
          </a:p>
        </p:txBody>
      </p:sp>
      <p:sp>
        <p:nvSpPr>
          <p:cNvPr id="2" name="Title 1"/>
          <p:cNvSpPr>
            <a:spLocks noGrp="1"/>
          </p:cNvSpPr>
          <p:nvPr>
            <p:ph type="title"/>
          </p:nvPr>
        </p:nvSpPr>
        <p:spPr>
          <a:xfrm>
            <a:off x="0" y="457200"/>
            <a:ext cx="9144000" cy="304800"/>
          </a:xfrm>
        </p:spPr>
        <p:txBody>
          <a:bodyPr/>
          <a:lstStyle>
            <a:lvl1pPr>
              <a:defRPr sz="1800" b="1">
                <a:solidFill>
                  <a:schemeClr val="accent5">
                    <a:lumMod val="75000"/>
                  </a:schemeClr>
                </a:solidFill>
                <a:latin typeface="+mn-lt"/>
              </a:defRPr>
            </a:lvl1pPr>
          </a:lstStyle>
          <a:p>
            <a:r>
              <a:rPr lang="en-US" smtClean="0"/>
              <a:t>Click to edit Master title style</a:t>
            </a:r>
            <a:endParaRPr lang="en-US" dirty="0"/>
          </a:p>
        </p:txBody>
      </p:sp>
      <p:sp>
        <p:nvSpPr>
          <p:cNvPr id="12" name="Text Placeholder 11"/>
          <p:cNvSpPr>
            <a:spLocks noGrp="1"/>
          </p:cNvSpPr>
          <p:nvPr>
            <p:ph type="body" sz="quarter" idx="12"/>
          </p:nvPr>
        </p:nvSpPr>
        <p:spPr>
          <a:xfrm>
            <a:off x="457200" y="1066800"/>
            <a:ext cx="8229595" cy="381000"/>
          </a:xfrm>
        </p:spPr>
        <p:txBody>
          <a:bodyPr/>
          <a:lstStyle>
            <a:lvl1pPr algn="ctr">
              <a:buNone/>
              <a:defRPr sz="2000" b="1">
                <a:solidFill>
                  <a:srgbClr val="9F0F10"/>
                </a:solidFill>
                <a:effectLst/>
                <a:latin typeface="Cambria" pitchFamily="18" charset="0"/>
              </a:defRPr>
            </a:lvl1pPr>
            <a:lvl2pPr algn="ctr">
              <a:buNone/>
              <a:defRPr sz="2000" b="1">
                <a:solidFill>
                  <a:srgbClr val="9F0F10"/>
                </a:solidFill>
                <a:latin typeface="+mj-lt"/>
              </a:defRPr>
            </a:lvl2pPr>
            <a:lvl3pPr algn="ctr">
              <a:buNone/>
              <a:defRPr sz="2000" b="1">
                <a:solidFill>
                  <a:srgbClr val="9F0F10"/>
                </a:solidFill>
                <a:latin typeface="+mj-lt"/>
              </a:defRPr>
            </a:lvl3pPr>
            <a:lvl4pPr algn="ctr">
              <a:buNone/>
              <a:defRPr sz="2000" b="1">
                <a:solidFill>
                  <a:srgbClr val="9F0F10"/>
                </a:solidFill>
                <a:latin typeface="+mj-lt"/>
              </a:defRPr>
            </a:lvl4pPr>
            <a:lvl5pPr algn="ctr">
              <a:buNone/>
              <a:defRPr sz="2000" b="1">
                <a:solidFill>
                  <a:srgbClr val="9F0F10"/>
                </a:solidFill>
                <a:latin typeface="+mj-lt"/>
              </a:defRPr>
            </a:lvl5pPr>
          </a:lstStyle>
          <a:p>
            <a:pPr lvl="0"/>
            <a:r>
              <a:rPr lang="en-US" smtClean="0"/>
              <a:t>Click to edit Master text styles</a:t>
            </a:r>
          </a:p>
        </p:txBody>
      </p:sp>
      <p:sp>
        <p:nvSpPr>
          <p:cNvPr id="9" name="Picture Placeholder 8"/>
          <p:cNvSpPr>
            <a:spLocks noGrp="1"/>
          </p:cNvSpPr>
          <p:nvPr>
            <p:ph type="pic" sz="quarter" idx="15"/>
          </p:nvPr>
        </p:nvSpPr>
        <p:spPr>
          <a:xfrm>
            <a:off x="533400" y="2209800"/>
            <a:ext cx="8153400" cy="3124200"/>
          </a:xfrm>
          <a:ln w="19050">
            <a:solidFill>
              <a:schemeClr val="accent4"/>
            </a:solidFill>
          </a:ln>
        </p:spPr>
        <p:txBody>
          <a:bodyPr/>
          <a:lstStyle/>
          <a:p>
            <a:pPr lvl="0"/>
            <a:r>
              <a:rPr lang="en-US" noProof="0" smtClean="0"/>
              <a:t>Click icon to add picture</a:t>
            </a:r>
            <a:endParaRPr lang="en-US" noProof="0" dirty="0"/>
          </a:p>
        </p:txBody>
      </p:sp>
      <p:sp>
        <p:nvSpPr>
          <p:cNvPr id="11" name="Text Placeholder 10"/>
          <p:cNvSpPr>
            <a:spLocks noGrp="1"/>
          </p:cNvSpPr>
          <p:nvPr>
            <p:ph type="body" sz="quarter" idx="16"/>
          </p:nvPr>
        </p:nvSpPr>
        <p:spPr>
          <a:xfrm>
            <a:off x="0" y="1600200"/>
            <a:ext cx="9144000" cy="381000"/>
          </a:xfrm>
        </p:spPr>
        <p:txBody>
          <a:bodyPr/>
          <a:lstStyle>
            <a:lvl1pPr marL="0" algn="ctr">
              <a:spcBef>
                <a:spcPts val="0"/>
              </a:spcBef>
              <a:buFont typeface="Arial" pitchFamily="34" charset="0"/>
              <a:buNone/>
              <a:defRPr sz="1800" b="1"/>
            </a:lvl1pPr>
            <a:lvl2pPr>
              <a:defRPr sz="1600"/>
            </a:lvl2pPr>
            <a:lvl3pPr>
              <a:defRPr sz="1400"/>
            </a:lvl3pPr>
            <a:lvl4pPr>
              <a:defRPr sz="1200"/>
            </a:lvl4pPr>
            <a:lvl5pPr>
              <a:defRPr sz="1200"/>
            </a:lvl5pPr>
          </a:lstStyle>
          <a:p>
            <a:pPr lvl="0"/>
            <a:r>
              <a:rPr lang="en-US" smtClean="0"/>
              <a:t>Click to edit Master text styles</a:t>
            </a:r>
          </a:p>
        </p:txBody>
      </p:sp>
      <p:sp>
        <p:nvSpPr>
          <p:cNvPr id="13" name="Text Placeholder 10"/>
          <p:cNvSpPr>
            <a:spLocks noGrp="1"/>
          </p:cNvSpPr>
          <p:nvPr>
            <p:ph type="body" sz="quarter" idx="17"/>
          </p:nvPr>
        </p:nvSpPr>
        <p:spPr>
          <a:xfrm>
            <a:off x="1600200" y="5486400"/>
            <a:ext cx="7086600" cy="838200"/>
          </a:xfrm>
        </p:spPr>
        <p:txBody>
          <a:bodyPr/>
          <a:lstStyle>
            <a:lvl1pPr marL="0" indent="0" algn="l">
              <a:buFont typeface="Arial" pitchFamily="34" charset="0"/>
              <a:buNone/>
              <a:defRPr sz="1200" b="0"/>
            </a:lvl1pPr>
            <a:lvl2pPr>
              <a:defRPr sz="1600"/>
            </a:lvl2pPr>
            <a:lvl3pPr>
              <a:defRPr sz="1400"/>
            </a:lvl3pPr>
            <a:lvl4pPr>
              <a:defRPr sz="1200"/>
            </a:lvl4pPr>
            <a:lvl5pPr>
              <a:defRPr sz="1200"/>
            </a:lvl5pPr>
          </a:lstStyle>
          <a:p>
            <a:pPr lvl="0"/>
            <a:r>
              <a:rPr lang="en-US" dirty="0" smtClean="0"/>
              <a:t>Click to edit Master text styles</a:t>
            </a:r>
          </a:p>
        </p:txBody>
      </p:sp>
      <p:sp>
        <p:nvSpPr>
          <p:cNvPr id="14" name="Text Placeholder 10"/>
          <p:cNvSpPr>
            <a:spLocks noGrp="1"/>
          </p:cNvSpPr>
          <p:nvPr>
            <p:ph type="body" sz="quarter" idx="18"/>
          </p:nvPr>
        </p:nvSpPr>
        <p:spPr>
          <a:xfrm>
            <a:off x="533400" y="5486400"/>
            <a:ext cx="914400" cy="228600"/>
          </a:xfrm>
        </p:spPr>
        <p:txBody>
          <a:bodyPr/>
          <a:lstStyle>
            <a:lvl1pPr marL="0" indent="0" algn="l">
              <a:buFont typeface="Arial" pitchFamily="34" charset="0"/>
              <a:buNone/>
              <a:defRPr sz="1200" b="1" baseline="0"/>
            </a:lvl1pPr>
            <a:lvl2pPr>
              <a:defRPr sz="1600"/>
            </a:lvl2pPr>
            <a:lvl3pPr>
              <a:defRPr sz="1400"/>
            </a:lvl3pPr>
            <a:lvl4pPr>
              <a:defRPr sz="1200"/>
            </a:lvl4pPr>
            <a:lvl5pPr>
              <a:defRPr sz="1200"/>
            </a:lvl5pPr>
          </a:lstStyle>
          <a:p>
            <a:pPr lvl="0"/>
            <a:r>
              <a:rPr lang="en-US" dirty="0" smtClean="0"/>
              <a:t>Click to edit Master text styles</a:t>
            </a:r>
          </a:p>
        </p:txBody>
      </p:sp>
      <p:sp>
        <p:nvSpPr>
          <p:cNvPr id="10" name="Footer Placeholder 4"/>
          <p:cNvSpPr>
            <a:spLocks noGrp="1"/>
          </p:cNvSpPr>
          <p:nvPr>
            <p:ph type="ftr" sz="quarter" idx="19"/>
          </p:nvPr>
        </p:nvSpPr>
        <p:spPr>
          <a:xfrm>
            <a:off x="5791200" y="6569075"/>
            <a:ext cx="2895600" cy="288925"/>
          </a:xfrm>
          <a:prstGeom prst="rect">
            <a:avLst/>
          </a:prstGeom>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r>
              <a:rPr lang="en-US" altLang="en-US"/>
              <a:t>©  Prentice Hall 2011</a:t>
            </a:r>
          </a:p>
        </p:txBody>
      </p:sp>
      <p:sp>
        <p:nvSpPr>
          <p:cNvPr id="15" name="Slide Number Placeholder 5"/>
          <p:cNvSpPr>
            <a:spLocks noGrp="1"/>
          </p:cNvSpPr>
          <p:nvPr>
            <p:ph type="sldNum" sz="quarter" idx="20"/>
          </p:nvPr>
        </p:nvSpPr>
        <p:spPr>
          <a:xfrm>
            <a:off x="457200" y="6569075"/>
            <a:ext cx="2133600" cy="288925"/>
          </a:xfrm>
          <a:prstGeom prst="rect">
            <a:avLst/>
          </a:prstGeom>
        </p:spPr>
        <p:txBody>
          <a:bodyPr vert="horz" wrap="square" lIns="91440" tIns="45720" rIns="91440" bIns="45720" numCol="1" anchor="t" anchorCtr="0" compatLnSpc="1">
            <a:prstTxWarp prst="textNoShape">
              <a:avLst/>
            </a:prstTxWarp>
          </a:bodyPr>
          <a:lstStyle>
            <a:lvl1pPr>
              <a:defRPr sz="1400" b="1">
                <a:solidFill>
                  <a:schemeClr val="bg1"/>
                </a:solidFill>
              </a:defRPr>
            </a:lvl1pPr>
          </a:lstStyle>
          <a:p>
            <a:fld id="{AF7CE96D-7A3A-4194-B6BE-8EBFF7AD9276}" type="slidenum">
              <a:rPr lang="en-US" altLang="en-US"/>
              <a:pPr/>
              <a:t>‹#›</a:t>
            </a:fld>
            <a:endParaRPr lang="en-US" altLang="en-US"/>
          </a:p>
        </p:txBody>
      </p:sp>
    </p:spTree>
    <p:extLst>
      <p:ext uri="{BB962C8B-B14F-4D97-AF65-F5344CB8AC3E}">
        <p14:creationId xmlns:p14="http://schemas.microsoft.com/office/powerpoint/2010/main" val="2682237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Image with lefthand caption">
    <p:spTree>
      <p:nvGrpSpPr>
        <p:cNvPr id="1" name=""/>
        <p:cNvGrpSpPr/>
        <p:nvPr/>
      </p:nvGrpSpPr>
      <p:grpSpPr>
        <a:xfrm>
          <a:off x="0" y="0"/>
          <a:ext cx="0" cy="0"/>
          <a:chOff x="0" y="0"/>
          <a:chExt cx="0" cy="0"/>
        </a:xfrm>
      </p:grpSpPr>
      <p:sp>
        <p:nvSpPr>
          <p:cNvPr id="8" name="Rectangle 7"/>
          <p:cNvSpPr>
            <a:spLocks noChangeArrowheads="1"/>
          </p:cNvSpPr>
          <p:nvPr/>
        </p:nvSpPr>
        <p:spPr bwMode="auto">
          <a:xfrm>
            <a:off x="0" y="0"/>
            <a:ext cx="9144000" cy="523875"/>
          </a:xfrm>
          <a:prstGeom prst="rect">
            <a:avLst/>
          </a:prstGeom>
          <a:noFill/>
          <a:ln w="12700">
            <a:noFill/>
            <a:miter lim="800000"/>
            <a:headEnd/>
            <a:tailEnd/>
          </a:ln>
          <a:effectLst/>
        </p:spPr>
        <p:txBody>
          <a:bodyPr lIns="90488" tIns="44450" rIns="90488" bIns="44450" anchor="ct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a:r>
              <a:rPr lang="en-US" altLang="en-US" b="1">
                <a:solidFill>
                  <a:srgbClr val="9F0F10"/>
                </a:solidFill>
                <a:effectLst>
                  <a:outerShdw blurRad="38100" dist="38100" dir="2700000" algn="tl">
                    <a:srgbClr val="C0C0C0"/>
                  </a:outerShdw>
                </a:effectLst>
                <a:latin typeface="Cambria" pitchFamily="-111" charset="0"/>
              </a:rPr>
              <a:t>Management Information Systems</a:t>
            </a:r>
            <a:endParaRPr lang="en-US" altLang="en-US" sz="1800" b="1">
              <a:solidFill>
                <a:srgbClr val="9F0F10"/>
              </a:solidFill>
              <a:effectLst>
                <a:outerShdw blurRad="38100" dist="38100" dir="2700000" algn="tl">
                  <a:srgbClr val="C0C0C0"/>
                </a:outerShdw>
              </a:effectLst>
              <a:latin typeface="Cambria" pitchFamily="-111" charset="0"/>
            </a:endParaRPr>
          </a:p>
        </p:txBody>
      </p:sp>
      <p:sp>
        <p:nvSpPr>
          <p:cNvPr id="2" name="Title 1"/>
          <p:cNvSpPr>
            <a:spLocks noGrp="1"/>
          </p:cNvSpPr>
          <p:nvPr>
            <p:ph type="title"/>
          </p:nvPr>
        </p:nvSpPr>
        <p:spPr>
          <a:xfrm>
            <a:off x="0" y="457200"/>
            <a:ext cx="9144000" cy="304800"/>
          </a:xfrm>
        </p:spPr>
        <p:txBody>
          <a:bodyPr/>
          <a:lstStyle>
            <a:lvl1pPr>
              <a:defRPr sz="1800" b="1">
                <a:solidFill>
                  <a:schemeClr val="accent5">
                    <a:lumMod val="75000"/>
                  </a:schemeClr>
                </a:solidFill>
                <a:latin typeface="+mn-lt"/>
              </a:defRPr>
            </a:lvl1pPr>
          </a:lstStyle>
          <a:p>
            <a:r>
              <a:rPr lang="en-US" smtClean="0"/>
              <a:t>Click to edit Master title style</a:t>
            </a:r>
            <a:endParaRPr lang="en-US" dirty="0"/>
          </a:p>
        </p:txBody>
      </p:sp>
      <p:sp>
        <p:nvSpPr>
          <p:cNvPr id="12" name="Text Placeholder 11"/>
          <p:cNvSpPr>
            <a:spLocks noGrp="1"/>
          </p:cNvSpPr>
          <p:nvPr>
            <p:ph type="body" sz="quarter" idx="12"/>
          </p:nvPr>
        </p:nvSpPr>
        <p:spPr>
          <a:xfrm>
            <a:off x="457200" y="1066800"/>
            <a:ext cx="8229595" cy="381000"/>
          </a:xfrm>
        </p:spPr>
        <p:txBody>
          <a:bodyPr/>
          <a:lstStyle>
            <a:lvl1pPr algn="ctr">
              <a:buNone/>
              <a:defRPr sz="2000" b="1">
                <a:solidFill>
                  <a:srgbClr val="9F0F10"/>
                </a:solidFill>
                <a:effectLst/>
                <a:latin typeface="Cambria" pitchFamily="18" charset="0"/>
              </a:defRPr>
            </a:lvl1pPr>
            <a:lvl2pPr algn="ctr">
              <a:buNone/>
              <a:defRPr sz="2000" b="1">
                <a:solidFill>
                  <a:srgbClr val="9F0F10"/>
                </a:solidFill>
                <a:latin typeface="+mj-lt"/>
              </a:defRPr>
            </a:lvl2pPr>
            <a:lvl3pPr algn="ctr">
              <a:buNone/>
              <a:defRPr sz="2000" b="1">
                <a:solidFill>
                  <a:srgbClr val="9F0F10"/>
                </a:solidFill>
                <a:latin typeface="+mj-lt"/>
              </a:defRPr>
            </a:lvl3pPr>
            <a:lvl4pPr algn="ctr">
              <a:buNone/>
              <a:defRPr sz="2000" b="1">
                <a:solidFill>
                  <a:srgbClr val="9F0F10"/>
                </a:solidFill>
                <a:latin typeface="+mj-lt"/>
              </a:defRPr>
            </a:lvl4pPr>
            <a:lvl5pPr algn="ctr">
              <a:buNone/>
              <a:defRPr sz="2000" b="1">
                <a:solidFill>
                  <a:srgbClr val="9F0F10"/>
                </a:solidFill>
                <a:latin typeface="+mj-lt"/>
              </a:defRPr>
            </a:lvl5pPr>
          </a:lstStyle>
          <a:p>
            <a:pPr lvl="0"/>
            <a:r>
              <a:rPr lang="en-US" smtClean="0"/>
              <a:t>Click to edit Master text styles</a:t>
            </a:r>
          </a:p>
        </p:txBody>
      </p:sp>
      <p:sp>
        <p:nvSpPr>
          <p:cNvPr id="9" name="Picture Placeholder 8"/>
          <p:cNvSpPr>
            <a:spLocks noGrp="1"/>
          </p:cNvSpPr>
          <p:nvPr>
            <p:ph type="pic" sz="quarter" idx="15"/>
          </p:nvPr>
        </p:nvSpPr>
        <p:spPr>
          <a:xfrm>
            <a:off x="2895600" y="1752600"/>
            <a:ext cx="5638800" cy="4572000"/>
          </a:xfrm>
          <a:ln w="19050">
            <a:solidFill>
              <a:schemeClr val="accent4"/>
            </a:solidFill>
          </a:ln>
        </p:spPr>
        <p:txBody>
          <a:bodyPr/>
          <a:lstStyle/>
          <a:p>
            <a:pPr lvl="0"/>
            <a:r>
              <a:rPr lang="en-US" noProof="0" smtClean="0"/>
              <a:t>Click icon to add picture</a:t>
            </a:r>
            <a:endParaRPr lang="en-US" noProof="0" dirty="0"/>
          </a:p>
        </p:txBody>
      </p:sp>
      <p:sp>
        <p:nvSpPr>
          <p:cNvPr id="11" name="Text Placeholder 10"/>
          <p:cNvSpPr>
            <a:spLocks noGrp="1"/>
          </p:cNvSpPr>
          <p:nvPr>
            <p:ph type="body" sz="quarter" idx="16"/>
          </p:nvPr>
        </p:nvSpPr>
        <p:spPr>
          <a:xfrm>
            <a:off x="457200" y="1752600"/>
            <a:ext cx="2133600" cy="1143000"/>
          </a:xfrm>
        </p:spPr>
        <p:txBody>
          <a:bodyPr/>
          <a:lstStyle>
            <a:lvl1pPr marL="0" indent="0" algn="l">
              <a:spcBef>
                <a:spcPts val="0"/>
              </a:spcBef>
              <a:buFont typeface="Arial" pitchFamily="34" charset="0"/>
              <a:buNone/>
              <a:defRPr sz="1800" b="1"/>
            </a:lvl1pPr>
            <a:lvl2pPr>
              <a:defRPr sz="1600"/>
            </a:lvl2pPr>
            <a:lvl3pPr>
              <a:defRPr sz="1400"/>
            </a:lvl3pPr>
            <a:lvl4pPr>
              <a:defRPr sz="1200"/>
            </a:lvl4pPr>
            <a:lvl5pPr>
              <a:defRPr sz="1200"/>
            </a:lvl5pPr>
          </a:lstStyle>
          <a:p>
            <a:pPr lvl="0"/>
            <a:r>
              <a:rPr lang="en-US" dirty="0" smtClean="0"/>
              <a:t>Click to edit Master text styles</a:t>
            </a:r>
          </a:p>
        </p:txBody>
      </p:sp>
      <p:sp>
        <p:nvSpPr>
          <p:cNvPr id="13" name="Text Placeholder 10"/>
          <p:cNvSpPr>
            <a:spLocks noGrp="1"/>
          </p:cNvSpPr>
          <p:nvPr>
            <p:ph type="body" sz="quarter" idx="17"/>
          </p:nvPr>
        </p:nvSpPr>
        <p:spPr>
          <a:xfrm>
            <a:off x="457200" y="2971800"/>
            <a:ext cx="2133600" cy="2057400"/>
          </a:xfrm>
        </p:spPr>
        <p:txBody>
          <a:bodyPr/>
          <a:lstStyle>
            <a:lvl1pPr marL="0" indent="0" algn="l">
              <a:buFont typeface="Arial" pitchFamily="34" charset="0"/>
              <a:buNone/>
              <a:defRPr sz="1200" b="0"/>
            </a:lvl1pPr>
            <a:lvl2pPr>
              <a:defRPr sz="1600"/>
            </a:lvl2pPr>
            <a:lvl3pPr>
              <a:defRPr sz="1400"/>
            </a:lvl3pPr>
            <a:lvl4pPr>
              <a:defRPr sz="1200"/>
            </a:lvl4pPr>
            <a:lvl5pPr>
              <a:defRPr sz="1200"/>
            </a:lvl5pPr>
          </a:lstStyle>
          <a:p>
            <a:pPr lvl="0"/>
            <a:r>
              <a:rPr lang="en-US" dirty="0" smtClean="0"/>
              <a:t>Click to edit Master text styles</a:t>
            </a:r>
          </a:p>
        </p:txBody>
      </p:sp>
      <p:sp>
        <p:nvSpPr>
          <p:cNvPr id="14" name="Text Placeholder 10"/>
          <p:cNvSpPr>
            <a:spLocks noGrp="1"/>
          </p:cNvSpPr>
          <p:nvPr>
            <p:ph type="body" sz="quarter" idx="18"/>
          </p:nvPr>
        </p:nvSpPr>
        <p:spPr>
          <a:xfrm>
            <a:off x="457200" y="5257800"/>
            <a:ext cx="2133600" cy="228600"/>
          </a:xfrm>
        </p:spPr>
        <p:txBody>
          <a:bodyPr/>
          <a:lstStyle>
            <a:lvl1pPr marL="0" indent="0" algn="l">
              <a:buFont typeface="Arial" pitchFamily="34" charset="0"/>
              <a:buNone/>
              <a:defRPr sz="1200" b="1" baseline="0"/>
            </a:lvl1pPr>
            <a:lvl2pPr>
              <a:defRPr sz="1600"/>
            </a:lvl2pPr>
            <a:lvl3pPr>
              <a:defRPr sz="1400"/>
            </a:lvl3pPr>
            <a:lvl4pPr>
              <a:defRPr sz="1200"/>
            </a:lvl4pPr>
            <a:lvl5pPr>
              <a:defRPr sz="1200"/>
            </a:lvl5pPr>
          </a:lstStyle>
          <a:p>
            <a:pPr lvl="0"/>
            <a:r>
              <a:rPr lang="en-US" dirty="0" smtClean="0"/>
              <a:t>Click to edit Master text styles</a:t>
            </a:r>
          </a:p>
        </p:txBody>
      </p:sp>
      <p:sp>
        <p:nvSpPr>
          <p:cNvPr id="10" name="Footer Placeholder 4"/>
          <p:cNvSpPr>
            <a:spLocks noGrp="1"/>
          </p:cNvSpPr>
          <p:nvPr>
            <p:ph type="ftr" sz="quarter" idx="19"/>
          </p:nvPr>
        </p:nvSpPr>
        <p:spPr>
          <a:xfrm>
            <a:off x="5791200" y="6569075"/>
            <a:ext cx="2895600" cy="288925"/>
          </a:xfrm>
          <a:prstGeom prst="rect">
            <a:avLst/>
          </a:prstGeom>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r>
              <a:rPr lang="en-US" altLang="en-US"/>
              <a:t>©  Prentice Hall 2011</a:t>
            </a:r>
          </a:p>
        </p:txBody>
      </p:sp>
      <p:sp>
        <p:nvSpPr>
          <p:cNvPr id="15" name="Slide Number Placeholder 5"/>
          <p:cNvSpPr>
            <a:spLocks noGrp="1"/>
          </p:cNvSpPr>
          <p:nvPr>
            <p:ph type="sldNum" sz="quarter" idx="20"/>
          </p:nvPr>
        </p:nvSpPr>
        <p:spPr>
          <a:xfrm>
            <a:off x="457200" y="6569075"/>
            <a:ext cx="2133600" cy="288925"/>
          </a:xfrm>
          <a:prstGeom prst="rect">
            <a:avLst/>
          </a:prstGeom>
        </p:spPr>
        <p:txBody>
          <a:bodyPr vert="horz" wrap="square" lIns="91440" tIns="45720" rIns="91440" bIns="45720" numCol="1" anchor="t" anchorCtr="0" compatLnSpc="1">
            <a:prstTxWarp prst="textNoShape">
              <a:avLst/>
            </a:prstTxWarp>
          </a:bodyPr>
          <a:lstStyle>
            <a:lvl1pPr>
              <a:defRPr sz="1400" b="1">
                <a:solidFill>
                  <a:schemeClr val="bg1"/>
                </a:solidFill>
              </a:defRPr>
            </a:lvl1pPr>
          </a:lstStyle>
          <a:p>
            <a:fld id="{2B2745C1-9239-465C-B9A9-FA41C00D3260}" type="slidenum">
              <a:rPr lang="en-US" altLang="en-US"/>
              <a:pPr/>
              <a:t>‹#›</a:t>
            </a:fld>
            <a:endParaRPr lang="en-US" altLang="en-US"/>
          </a:p>
        </p:txBody>
      </p:sp>
    </p:spTree>
    <p:extLst>
      <p:ext uri="{BB962C8B-B14F-4D97-AF65-F5344CB8AC3E}">
        <p14:creationId xmlns:p14="http://schemas.microsoft.com/office/powerpoint/2010/main" val="1993381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ase Study Questions">
    <p:spTree>
      <p:nvGrpSpPr>
        <p:cNvPr id="1" name=""/>
        <p:cNvGrpSpPr/>
        <p:nvPr/>
      </p:nvGrpSpPr>
      <p:grpSpPr>
        <a:xfrm>
          <a:off x="0" y="0"/>
          <a:ext cx="0" cy="0"/>
          <a:chOff x="0" y="0"/>
          <a:chExt cx="0" cy="0"/>
        </a:xfrm>
      </p:grpSpPr>
      <p:sp>
        <p:nvSpPr>
          <p:cNvPr id="6" name="Rectangle 5"/>
          <p:cNvSpPr>
            <a:spLocks noChangeArrowheads="1"/>
          </p:cNvSpPr>
          <p:nvPr/>
        </p:nvSpPr>
        <p:spPr bwMode="auto">
          <a:xfrm>
            <a:off x="0" y="0"/>
            <a:ext cx="9144000" cy="523875"/>
          </a:xfrm>
          <a:prstGeom prst="rect">
            <a:avLst/>
          </a:prstGeom>
          <a:noFill/>
          <a:ln w="12700">
            <a:noFill/>
            <a:miter lim="800000"/>
            <a:headEnd/>
            <a:tailEnd/>
          </a:ln>
          <a:effectLst/>
        </p:spPr>
        <p:txBody>
          <a:bodyPr lIns="90488" tIns="44450" rIns="90488" bIns="44450" anchor="ct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a:r>
              <a:rPr lang="en-US" altLang="en-US" b="1">
                <a:solidFill>
                  <a:srgbClr val="9F0F10"/>
                </a:solidFill>
                <a:effectLst>
                  <a:outerShdw blurRad="38100" dist="38100" dir="2700000" algn="tl">
                    <a:srgbClr val="C0C0C0"/>
                  </a:outerShdw>
                </a:effectLst>
                <a:latin typeface="Cambria" pitchFamily="-111" charset="0"/>
              </a:rPr>
              <a:t>Management Information Systems</a:t>
            </a:r>
            <a:endParaRPr lang="en-US" altLang="en-US" sz="1800" b="1">
              <a:solidFill>
                <a:srgbClr val="9F0F10"/>
              </a:solidFill>
              <a:effectLst>
                <a:outerShdw blurRad="38100" dist="38100" dir="2700000" algn="tl">
                  <a:srgbClr val="C0C0C0"/>
                </a:outerShdw>
              </a:effectLst>
              <a:latin typeface="Cambria" pitchFamily="-111" charset="0"/>
            </a:endParaRPr>
          </a:p>
        </p:txBody>
      </p:sp>
      <p:sp>
        <p:nvSpPr>
          <p:cNvPr id="7" name="TextBox 6"/>
          <p:cNvSpPr txBox="1"/>
          <p:nvPr/>
        </p:nvSpPr>
        <p:spPr>
          <a:xfrm>
            <a:off x="457200" y="2057400"/>
            <a:ext cx="8229600" cy="738188"/>
          </a:xfrm>
          <a:prstGeom prst="rect">
            <a:avLst/>
          </a:prstGeom>
          <a:noFill/>
        </p:spPr>
        <p:txBody>
          <a:bodyPr>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eaLnBrk="1" hangingPunct="1"/>
            <a:r>
              <a:rPr lang="en-US" altLang="en-US" sz="1800" i="1">
                <a:latin typeface="Cambria" pitchFamily="-111" charset="0"/>
              </a:rPr>
              <a:t>Read the Interactive Session and discuss the following questions</a:t>
            </a:r>
          </a:p>
          <a:p>
            <a:pPr eaLnBrk="1" hangingPunct="1"/>
            <a:endParaRPr lang="en-US" altLang="en-US"/>
          </a:p>
        </p:txBody>
      </p:sp>
      <p:sp>
        <p:nvSpPr>
          <p:cNvPr id="9" name="Rectangle 8"/>
          <p:cNvSpPr>
            <a:spLocks noChangeArrowheads="1"/>
          </p:cNvSpPr>
          <p:nvPr userDrawn="1"/>
        </p:nvSpPr>
        <p:spPr bwMode="auto">
          <a:xfrm>
            <a:off x="0" y="0"/>
            <a:ext cx="9144000" cy="523875"/>
          </a:xfrm>
          <a:prstGeom prst="rect">
            <a:avLst/>
          </a:prstGeom>
          <a:noFill/>
          <a:ln w="12700">
            <a:noFill/>
            <a:miter lim="800000"/>
            <a:headEnd/>
            <a:tailEnd/>
          </a:ln>
          <a:effectLst/>
        </p:spPr>
        <p:txBody>
          <a:bodyPr lIns="90488" tIns="44450" rIns="90488" bIns="44450" anchor="ct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a:r>
              <a:rPr lang="en-US" altLang="en-US" b="1">
                <a:solidFill>
                  <a:srgbClr val="9F0F10"/>
                </a:solidFill>
                <a:effectLst>
                  <a:outerShdw blurRad="38100" dist="38100" dir="2700000" algn="tl">
                    <a:srgbClr val="C0C0C0"/>
                  </a:outerShdw>
                </a:effectLst>
                <a:latin typeface="Cambria" pitchFamily="-111" charset="0"/>
              </a:rPr>
              <a:t>Management Information Systems</a:t>
            </a:r>
            <a:endParaRPr lang="en-US" altLang="en-US" sz="1800" b="1">
              <a:solidFill>
                <a:srgbClr val="9F0F10"/>
              </a:solidFill>
              <a:effectLst>
                <a:outerShdw blurRad="38100" dist="38100" dir="2700000" algn="tl">
                  <a:srgbClr val="C0C0C0"/>
                </a:outerShdw>
              </a:effectLst>
              <a:latin typeface="Cambria" pitchFamily="-111" charset="0"/>
            </a:endParaRPr>
          </a:p>
        </p:txBody>
      </p:sp>
      <p:sp>
        <p:nvSpPr>
          <p:cNvPr id="10" name="TextBox 9"/>
          <p:cNvSpPr txBox="1"/>
          <p:nvPr userDrawn="1"/>
        </p:nvSpPr>
        <p:spPr>
          <a:xfrm>
            <a:off x="457200" y="2057400"/>
            <a:ext cx="8229600" cy="738188"/>
          </a:xfrm>
          <a:prstGeom prst="rect">
            <a:avLst/>
          </a:prstGeom>
          <a:noFill/>
        </p:spPr>
        <p:txBody>
          <a:bodyPr>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eaLnBrk="1" hangingPunct="1"/>
            <a:r>
              <a:rPr lang="en-US" altLang="en-US" sz="1800" i="1">
                <a:latin typeface="Cambria" pitchFamily="-111" charset="0"/>
              </a:rPr>
              <a:t>Read the Interactive Session and discuss the following questions</a:t>
            </a:r>
          </a:p>
          <a:p>
            <a:pPr eaLnBrk="1" hangingPunct="1"/>
            <a:endParaRPr lang="en-US" altLang="en-US"/>
          </a:p>
        </p:txBody>
      </p:sp>
      <p:sp>
        <p:nvSpPr>
          <p:cNvPr id="2" name="Title 1"/>
          <p:cNvSpPr>
            <a:spLocks noGrp="1"/>
          </p:cNvSpPr>
          <p:nvPr>
            <p:ph type="title"/>
          </p:nvPr>
        </p:nvSpPr>
        <p:spPr>
          <a:xfrm>
            <a:off x="0" y="457200"/>
            <a:ext cx="9144000" cy="304800"/>
          </a:xfrm>
        </p:spPr>
        <p:txBody>
          <a:bodyPr/>
          <a:lstStyle>
            <a:lvl1pPr>
              <a:defRPr sz="1800" b="1">
                <a:solidFill>
                  <a:schemeClr val="accent5">
                    <a:lumMod val="75000"/>
                  </a:schemeClr>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2514600"/>
            <a:ext cx="8229600" cy="3810000"/>
          </a:xfrm>
          <a:solidFill>
            <a:schemeClr val="accent4">
              <a:lumMod val="40000"/>
              <a:lumOff val="60000"/>
            </a:schemeClr>
          </a:solidFill>
          <a:ln>
            <a:solidFill>
              <a:schemeClr val="accent4">
                <a:lumMod val="75000"/>
              </a:schemeClr>
            </a:solidFill>
          </a:ln>
        </p:spPr>
        <p:txBody>
          <a:bodyPr/>
          <a:lstStyle>
            <a:lvl1pPr>
              <a:spcBef>
                <a:spcPts val="600"/>
              </a:spcBef>
              <a:spcAft>
                <a:spcPts val="1200"/>
              </a:spcAft>
              <a:defRPr sz="2800" b="1">
                <a:latin typeface="Calibri" pitchFamily="34" charset="0"/>
              </a:defRPr>
            </a:lvl1pPr>
            <a:lvl2pPr>
              <a:spcBef>
                <a:spcPts val="0"/>
              </a:spcBef>
              <a:spcAft>
                <a:spcPts val="600"/>
              </a:spcAft>
              <a:defRPr sz="2400">
                <a:latin typeface="Calibri" pitchFamily="34" charset="0"/>
              </a:defRPr>
            </a:lvl2pPr>
            <a:lvl3pPr>
              <a:spcBef>
                <a:spcPts val="0"/>
              </a:spcBef>
              <a:spcAft>
                <a:spcPts val="600"/>
              </a:spcAft>
              <a:defRPr sz="2000">
                <a:latin typeface="Calibri" pitchFamily="34" charset="0"/>
              </a:defRPr>
            </a:lvl3pPr>
            <a:lvl4pPr>
              <a:spcBef>
                <a:spcPts val="0"/>
              </a:spcBef>
              <a:spcAft>
                <a:spcPts val="600"/>
              </a:spcAft>
              <a:defRPr sz="1800">
                <a:latin typeface="Calibri" pitchFamily="34" charset="0"/>
              </a:defRPr>
            </a:lvl4pPr>
            <a:lvl5pPr>
              <a:spcBef>
                <a:spcPts val="0"/>
              </a:spcBef>
              <a:spcAft>
                <a:spcPts val="600"/>
              </a:spcAft>
              <a:defRPr sz="18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2"/>
          </p:nvPr>
        </p:nvSpPr>
        <p:spPr>
          <a:xfrm>
            <a:off x="457200" y="1066800"/>
            <a:ext cx="8229595" cy="381000"/>
          </a:xfrm>
        </p:spPr>
        <p:txBody>
          <a:bodyPr/>
          <a:lstStyle>
            <a:lvl1pPr algn="ctr">
              <a:buNone/>
              <a:defRPr sz="2000" b="1">
                <a:solidFill>
                  <a:srgbClr val="9F0F10"/>
                </a:solidFill>
                <a:effectLst/>
                <a:latin typeface="Cambria" pitchFamily="18" charset="0"/>
              </a:defRPr>
            </a:lvl1pPr>
            <a:lvl2pPr algn="ctr">
              <a:buNone/>
              <a:defRPr sz="2000" b="1">
                <a:solidFill>
                  <a:srgbClr val="9F0F10"/>
                </a:solidFill>
                <a:latin typeface="+mj-lt"/>
              </a:defRPr>
            </a:lvl2pPr>
            <a:lvl3pPr algn="ctr">
              <a:buNone/>
              <a:defRPr sz="2000" b="1">
                <a:solidFill>
                  <a:srgbClr val="9F0F10"/>
                </a:solidFill>
                <a:latin typeface="+mj-lt"/>
              </a:defRPr>
            </a:lvl3pPr>
            <a:lvl4pPr algn="ctr">
              <a:buNone/>
              <a:defRPr sz="2000" b="1">
                <a:solidFill>
                  <a:srgbClr val="9F0F10"/>
                </a:solidFill>
                <a:latin typeface="+mj-lt"/>
              </a:defRPr>
            </a:lvl4pPr>
            <a:lvl5pPr algn="ctr">
              <a:buNone/>
              <a:defRPr sz="2000" b="1">
                <a:solidFill>
                  <a:srgbClr val="9F0F10"/>
                </a:solidFill>
                <a:latin typeface="+mj-lt"/>
              </a:defRPr>
            </a:lvl5pPr>
          </a:lstStyle>
          <a:p>
            <a:pPr lvl="0"/>
            <a:r>
              <a:rPr lang="en-US" smtClean="0"/>
              <a:t>Click to edit Master text styles</a:t>
            </a:r>
          </a:p>
        </p:txBody>
      </p:sp>
      <p:sp>
        <p:nvSpPr>
          <p:cNvPr id="8" name="Text Placeholder 11"/>
          <p:cNvSpPr>
            <a:spLocks noGrp="1"/>
          </p:cNvSpPr>
          <p:nvPr>
            <p:ph type="body" sz="quarter" idx="15"/>
          </p:nvPr>
        </p:nvSpPr>
        <p:spPr>
          <a:xfrm>
            <a:off x="457200" y="1676400"/>
            <a:ext cx="8229595" cy="381000"/>
          </a:xfrm>
        </p:spPr>
        <p:txBody>
          <a:bodyPr/>
          <a:lstStyle>
            <a:lvl1pPr algn="ctr">
              <a:buNone/>
              <a:defRPr sz="2400" b="1" baseline="0">
                <a:solidFill>
                  <a:schemeClr val="accent4">
                    <a:lumMod val="50000"/>
                  </a:schemeClr>
                </a:solidFill>
                <a:effectLst/>
                <a:latin typeface="+mn-lt"/>
              </a:defRPr>
            </a:lvl1pPr>
            <a:lvl2pPr algn="ctr">
              <a:buNone/>
              <a:defRPr sz="2000" b="1">
                <a:solidFill>
                  <a:srgbClr val="9F0F10"/>
                </a:solidFill>
                <a:latin typeface="+mj-lt"/>
              </a:defRPr>
            </a:lvl2pPr>
            <a:lvl3pPr algn="ctr">
              <a:buNone/>
              <a:defRPr sz="2000" b="1">
                <a:solidFill>
                  <a:srgbClr val="9F0F10"/>
                </a:solidFill>
                <a:latin typeface="+mj-lt"/>
              </a:defRPr>
            </a:lvl3pPr>
            <a:lvl4pPr algn="ctr">
              <a:buNone/>
              <a:defRPr sz="2000" b="1">
                <a:solidFill>
                  <a:srgbClr val="9F0F10"/>
                </a:solidFill>
                <a:latin typeface="+mj-lt"/>
              </a:defRPr>
            </a:lvl4pPr>
            <a:lvl5pPr algn="ctr">
              <a:buNone/>
              <a:defRPr sz="2000" b="1">
                <a:solidFill>
                  <a:srgbClr val="9F0F10"/>
                </a:solidFill>
                <a:latin typeface="+mj-lt"/>
              </a:defRPr>
            </a:lvl5pPr>
          </a:lstStyle>
          <a:p>
            <a:pPr lvl="0"/>
            <a:r>
              <a:rPr lang="en-US" smtClean="0"/>
              <a:t>Click to edit Master text styles</a:t>
            </a:r>
          </a:p>
        </p:txBody>
      </p:sp>
      <p:sp>
        <p:nvSpPr>
          <p:cNvPr id="11" name="Footer Placeholder 4"/>
          <p:cNvSpPr>
            <a:spLocks noGrp="1"/>
          </p:cNvSpPr>
          <p:nvPr>
            <p:ph type="ftr" sz="quarter" idx="16"/>
          </p:nvPr>
        </p:nvSpPr>
        <p:spPr>
          <a:xfrm>
            <a:off x="5791200" y="6569075"/>
            <a:ext cx="2895600" cy="288925"/>
          </a:xfrm>
          <a:prstGeom prst="rect">
            <a:avLst/>
          </a:prstGeom>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r>
              <a:rPr lang="en-US" altLang="en-US"/>
              <a:t>©  Prentice Hall 2011</a:t>
            </a:r>
          </a:p>
        </p:txBody>
      </p:sp>
      <p:sp>
        <p:nvSpPr>
          <p:cNvPr id="13" name="Slide Number Placeholder 5"/>
          <p:cNvSpPr>
            <a:spLocks noGrp="1"/>
          </p:cNvSpPr>
          <p:nvPr>
            <p:ph type="sldNum" sz="quarter" idx="17"/>
          </p:nvPr>
        </p:nvSpPr>
        <p:spPr>
          <a:xfrm>
            <a:off x="457200" y="6569075"/>
            <a:ext cx="2133600" cy="288925"/>
          </a:xfrm>
          <a:prstGeom prst="rect">
            <a:avLst/>
          </a:prstGeom>
        </p:spPr>
        <p:txBody>
          <a:bodyPr vert="horz" wrap="square" lIns="91440" tIns="45720" rIns="91440" bIns="45720" numCol="1" anchor="t" anchorCtr="0" compatLnSpc="1">
            <a:prstTxWarp prst="textNoShape">
              <a:avLst/>
            </a:prstTxWarp>
          </a:bodyPr>
          <a:lstStyle>
            <a:lvl1pPr>
              <a:defRPr sz="1400" b="1">
                <a:solidFill>
                  <a:schemeClr val="bg1"/>
                </a:solidFill>
              </a:defRPr>
            </a:lvl1pPr>
          </a:lstStyle>
          <a:p>
            <a:fld id="{161D24EE-E216-4F8B-B88C-FB2C1BDD67FF}" type="slidenum">
              <a:rPr lang="en-US" altLang="en-US"/>
              <a:pPr/>
              <a:t>‹#›</a:t>
            </a:fld>
            <a:endParaRPr lang="en-US" altLang="en-US"/>
          </a:p>
        </p:txBody>
      </p:sp>
    </p:spTree>
    <p:extLst>
      <p:ext uri="{BB962C8B-B14F-4D97-AF65-F5344CB8AC3E}">
        <p14:creationId xmlns:p14="http://schemas.microsoft.com/office/powerpoint/2010/main" val="1694913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Prentice Hall 2011</a:t>
            </a:r>
            <a:endParaRPr lang="en-US"/>
          </a:p>
        </p:txBody>
      </p:sp>
      <p:sp>
        <p:nvSpPr>
          <p:cNvPr id="6" name="Slide Number Placeholder 5"/>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245856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Prentice Hall 2011</a:t>
            </a:r>
            <a:endParaRPr lang="en-US"/>
          </a:p>
        </p:txBody>
      </p:sp>
      <p:sp>
        <p:nvSpPr>
          <p:cNvPr id="6" name="Slide Number Placeholder 5"/>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1760714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Prentice Hall 2011</a:t>
            </a:r>
            <a:endParaRPr lang="en-US"/>
          </a:p>
        </p:txBody>
      </p:sp>
      <p:sp>
        <p:nvSpPr>
          <p:cNvPr id="7" name="Slide Number Placeholder 6"/>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701964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  Prentice Hall 2011</a:t>
            </a:r>
            <a:endParaRPr lang="en-US"/>
          </a:p>
        </p:txBody>
      </p:sp>
      <p:sp>
        <p:nvSpPr>
          <p:cNvPr id="9" name="Slide Number Placeholder 8"/>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2130863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  Prentice Hall 2011</a:t>
            </a:r>
            <a:endParaRPr lang="en-US"/>
          </a:p>
        </p:txBody>
      </p:sp>
      <p:sp>
        <p:nvSpPr>
          <p:cNvPr id="5" name="Slide Number Placeholder 4"/>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119024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  Prentice Hall 2011</a:t>
            </a:r>
            <a:endParaRPr lang="en-US"/>
          </a:p>
        </p:txBody>
      </p:sp>
      <p:sp>
        <p:nvSpPr>
          <p:cNvPr id="4" name="Slide Number Placeholder 3"/>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3091469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Prentice Hall 2011</a:t>
            </a:r>
            <a:endParaRPr lang="en-US"/>
          </a:p>
        </p:txBody>
      </p:sp>
      <p:sp>
        <p:nvSpPr>
          <p:cNvPr id="7" name="Slide Number Placeholder 6"/>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1996660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Prentice Hall 2011</a:t>
            </a:r>
            <a:endParaRPr lang="en-US"/>
          </a:p>
        </p:txBody>
      </p:sp>
      <p:sp>
        <p:nvSpPr>
          <p:cNvPr id="7" name="Slide Number Placeholder 6"/>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3458348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Prentice Hall 2011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E69481-C428-4771-9FA9-CCBED72DD0C4}" type="slidenum">
              <a:rPr lang="en-US" smtClean="0"/>
              <a:t>‹#›</a:t>
            </a:fld>
            <a:endParaRPr lang="en-US"/>
          </a:p>
        </p:txBody>
      </p:sp>
    </p:spTree>
    <p:extLst>
      <p:ext uri="{BB962C8B-B14F-4D97-AF65-F5344CB8AC3E}">
        <p14:creationId xmlns:p14="http://schemas.microsoft.com/office/powerpoint/2010/main" val="25963009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7" r:id="rId12"/>
    <p:sldLayoutId id="2147483699" r:id="rId13"/>
    <p:sldLayoutId id="2147483700" r:id="rId14"/>
    <p:sldLayoutId id="2147483701"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1870896" y="358914"/>
            <a:ext cx="5596704" cy="707886"/>
          </a:xfrm>
          <a:prstGeom prst="rect">
            <a:avLst/>
          </a:prstGeom>
          <a:noFill/>
          <a:ln w="12700">
            <a:noFill/>
            <a:miter lim="800000"/>
            <a:headEnd/>
            <a:tailEnd/>
          </a:ln>
          <a:effectLst/>
        </p:spPr>
        <p:txBody>
          <a:bodyPr wrap="square">
            <a:spAutoFit/>
          </a:bodyPr>
          <a:lstStyle/>
          <a:p>
            <a:pPr algn="ctr" eaLnBrk="0" hangingPunct="0">
              <a:defRPr/>
            </a:pPr>
            <a:r>
              <a:rPr lang="en-US" sz="4000" b="1" dirty="0" smtClean="0">
                <a:effectLst>
                  <a:outerShdw blurRad="38100" dist="38100" dir="2700000" algn="tl">
                    <a:srgbClr val="C0C0C0"/>
                  </a:outerShdw>
                </a:effectLst>
                <a:cs typeface="+mn-cs"/>
              </a:rPr>
              <a:t>CHAPTER 3</a:t>
            </a:r>
            <a:r>
              <a:rPr lang="en-US" sz="1600" b="1" dirty="0" smtClean="0">
                <a:solidFill>
                  <a:srgbClr val="9F0F10"/>
                </a:solidFill>
                <a:effectLst>
                  <a:outerShdw blurRad="38100" dist="38100" dir="2700000" algn="tl">
                    <a:srgbClr val="C0C0C0"/>
                  </a:outerShdw>
                </a:effectLst>
                <a:cs typeface="+mn-cs"/>
              </a:rPr>
              <a:t> </a:t>
            </a:r>
            <a:endParaRPr lang="en-US" sz="1600" b="1" dirty="0">
              <a:solidFill>
                <a:srgbClr val="9F0F10"/>
              </a:solidFill>
              <a:effectLst>
                <a:outerShdw blurRad="38100" dist="38100" dir="2700000" algn="tl">
                  <a:srgbClr val="C0C0C0"/>
                </a:outerShdw>
              </a:effectLst>
              <a:cs typeface="+mn-cs"/>
            </a:endParaRPr>
          </a:p>
        </p:txBody>
      </p:sp>
      <p:sp>
        <p:nvSpPr>
          <p:cNvPr id="2052" name="Text Box 4"/>
          <p:cNvSpPr txBox="1">
            <a:spLocks noChangeArrowheads="1"/>
          </p:cNvSpPr>
          <p:nvPr/>
        </p:nvSpPr>
        <p:spPr bwMode="auto">
          <a:xfrm>
            <a:off x="1066800" y="2743200"/>
            <a:ext cx="7010400" cy="2123658"/>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gn="ctr" eaLnBrk="0" hangingPunct="0">
              <a:spcBef>
                <a:spcPct val="50000"/>
              </a:spcBef>
              <a:defRPr/>
            </a:pPr>
            <a:r>
              <a:rPr lang="en-US" sz="4400" b="1" dirty="0"/>
              <a:t>INFORMATION SYSTEMS, ORGANIZATIONS, AND STRATEGY</a:t>
            </a:r>
            <a:endParaRPr lang="en-US" sz="4400" b="1" dirty="0">
              <a:effectLst>
                <a:outerShdw blurRad="38100" dist="38100" dir="2700000" algn="tl">
                  <a:srgbClr val="C0C0C0"/>
                </a:outerShdw>
              </a:effectLst>
            </a:endParaRPr>
          </a:p>
        </p:txBody>
      </p:sp>
      <p:grpSp>
        <p:nvGrpSpPr>
          <p:cNvPr id="14341" name="Group 12"/>
          <p:cNvGrpSpPr>
            <a:grpSpLocks/>
          </p:cNvGrpSpPr>
          <p:nvPr/>
        </p:nvGrpSpPr>
        <p:grpSpPr bwMode="auto">
          <a:xfrm>
            <a:off x="1676400" y="1905000"/>
            <a:ext cx="5867400" cy="0"/>
            <a:chOff x="768" y="3408"/>
            <a:chExt cx="3696" cy="0"/>
          </a:xfrm>
        </p:grpSpPr>
        <p:sp>
          <p:nvSpPr>
            <p:cNvPr id="14342" name="Line 8"/>
            <p:cNvSpPr>
              <a:spLocks noChangeShapeType="1"/>
            </p:cNvSpPr>
            <p:nvPr/>
          </p:nvSpPr>
          <p:spPr bwMode="auto">
            <a:xfrm>
              <a:off x="768" y="3408"/>
              <a:ext cx="816" cy="0"/>
            </a:xfrm>
            <a:prstGeom prst="line">
              <a:avLst/>
            </a:prstGeom>
            <a:noFill/>
            <a:ln w="127000">
              <a:solidFill>
                <a:srgbClr val="9F0F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9"/>
            <p:cNvSpPr>
              <a:spLocks noChangeShapeType="1"/>
            </p:cNvSpPr>
            <p:nvPr/>
          </p:nvSpPr>
          <p:spPr bwMode="auto">
            <a:xfrm>
              <a:off x="1728" y="3408"/>
              <a:ext cx="816" cy="0"/>
            </a:xfrm>
            <a:prstGeom prst="line">
              <a:avLst/>
            </a:prstGeom>
            <a:noFill/>
            <a:ln w="1270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10"/>
            <p:cNvSpPr>
              <a:spLocks noChangeShapeType="1"/>
            </p:cNvSpPr>
            <p:nvPr/>
          </p:nvSpPr>
          <p:spPr bwMode="auto">
            <a:xfrm>
              <a:off x="2688" y="3408"/>
              <a:ext cx="816" cy="0"/>
            </a:xfrm>
            <a:prstGeom prst="line">
              <a:avLst/>
            </a:prstGeom>
            <a:noFill/>
            <a:ln w="1270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1"/>
            <p:cNvSpPr>
              <a:spLocks noChangeShapeType="1"/>
            </p:cNvSpPr>
            <p:nvPr/>
          </p:nvSpPr>
          <p:spPr bwMode="auto">
            <a:xfrm>
              <a:off x="3648" y="3408"/>
              <a:ext cx="816"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 name="Slide Number Placeholder 1"/>
          <p:cNvSpPr>
            <a:spLocks noGrp="1"/>
          </p:cNvSpPr>
          <p:nvPr>
            <p:ph type="sldNum" sz="quarter" idx="12"/>
          </p:nvPr>
        </p:nvSpPr>
        <p:spPr/>
        <p:txBody>
          <a:bodyPr/>
          <a:lstStyle/>
          <a:p>
            <a:fld id="{B2E69481-C428-4771-9FA9-CCBED72DD0C4}" type="slidenum">
              <a:rPr lang="en-US" smtClean="0"/>
              <a:t>1</a:t>
            </a:fld>
            <a:endParaRPr lang="en-US"/>
          </a:p>
        </p:txBody>
      </p:sp>
    </p:spTree>
    <p:extLst>
      <p:ext uri="{BB962C8B-B14F-4D97-AF65-F5344CB8AC3E}">
        <p14:creationId xmlns:p14="http://schemas.microsoft.com/office/powerpoint/2010/main" val="319113314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noGrp="1"/>
          </p:cNvSpPr>
          <p:nvPr>
            <p:ph idx="1"/>
          </p:nvPr>
        </p:nvSpPr>
        <p:spPr/>
        <p:txBody>
          <a:bodyPr/>
          <a:lstStyle/>
          <a:p>
            <a:pPr>
              <a:spcAft>
                <a:spcPct val="20000"/>
              </a:spcAft>
              <a:buFontTx/>
              <a:buChar char="•"/>
            </a:pPr>
            <a:r>
              <a:rPr lang="en-US" altLang="en-US" sz="3200" smtClean="0">
                <a:solidFill>
                  <a:srgbClr val="0D0D0D"/>
                </a:solidFill>
                <a:cs typeface="Times New Roman" pitchFamily="18" charset="0"/>
              </a:rPr>
              <a:t>Routines and business processes</a:t>
            </a:r>
          </a:p>
          <a:p>
            <a:pPr lvl="1">
              <a:spcAft>
                <a:spcPct val="20000"/>
              </a:spcAft>
              <a:buFontTx/>
              <a:buChar char="•"/>
            </a:pPr>
            <a:r>
              <a:rPr lang="en-US" altLang="en-US" sz="3200" smtClean="0">
                <a:cs typeface="Times New Roman" pitchFamily="18" charset="0"/>
              </a:rPr>
              <a:t>Routines (standard operating procedures)</a:t>
            </a:r>
          </a:p>
          <a:p>
            <a:pPr marL="1085850" lvl="2">
              <a:spcAft>
                <a:spcPct val="20000"/>
              </a:spcAft>
              <a:buFontTx/>
              <a:buChar char="•"/>
            </a:pPr>
            <a:r>
              <a:rPr lang="en-US" altLang="en-US" sz="3200" smtClean="0">
                <a:cs typeface="Times New Roman" pitchFamily="18" charset="0"/>
              </a:rPr>
              <a:t>Precise rules, procedures, and practices developed to cope with virtually all expected situations</a:t>
            </a:r>
          </a:p>
          <a:p>
            <a:pPr lvl="1">
              <a:spcAft>
                <a:spcPct val="20000"/>
              </a:spcAft>
              <a:buFontTx/>
              <a:buChar char="•"/>
            </a:pPr>
            <a:r>
              <a:rPr lang="en-US" altLang="en-US" sz="3200" smtClean="0">
                <a:cs typeface="Times New Roman" pitchFamily="18" charset="0"/>
              </a:rPr>
              <a:t>Business processes: Collections of routines</a:t>
            </a:r>
          </a:p>
          <a:p>
            <a:pPr lvl="1">
              <a:spcAft>
                <a:spcPct val="20000"/>
              </a:spcAft>
              <a:buFontTx/>
              <a:buChar char="•"/>
            </a:pPr>
            <a:r>
              <a:rPr lang="en-US" altLang="en-US" sz="3200" smtClean="0">
                <a:cs typeface="Times New Roman" pitchFamily="18" charset="0"/>
              </a:rPr>
              <a:t>Business firm: Collection of business processes</a:t>
            </a:r>
            <a:endParaRPr lang="en-US" altLang="en-US" sz="3600" smtClean="0"/>
          </a:p>
        </p:txBody>
      </p:sp>
      <p:sp>
        <p:nvSpPr>
          <p:cNvPr id="19459" name="Text Placeholder 2"/>
          <p:cNvSpPr>
            <a:spLocks noGrp="1"/>
          </p:cNvSpPr>
          <p:nvPr>
            <p:ph type="body" sz="quarter" idx="12"/>
          </p:nvPr>
        </p:nvSpPr>
        <p:spPr>
          <a:xfrm>
            <a:off x="457200" y="1066800"/>
            <a:ext cx="8229600" cy="381000"/>
          </a:xfrm>
        </p:spPr>
        <p:txBody>
          <a:bodyPr>
            <a:normAutofit lnSpcReduction="10000"/>
          </a:bodyPr>
          <a:lstStyle/>
          <a:p>
            <a:r>
              <a:rPr lang="en-US" altLang="en-US" smtClean="0">
                <a:latin typeface="Cambria" pitchFamily="-111" charset="0"/>
              </a:rPr>
              <a:t>Organizations and Information Systems</a:t>
            </a:r>
          </a:p>
        </p:txBody>
      </p:sp>
      <p:sp>
        <p:nvSpPr>
          <p:cNvPr id="19461"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F4D9D731-5904-4F20-9768-6D3F6EDEEC71}" type="slidenum">
              <a:rPr lang="en-US" altLang="en-US" sz="1400">
                <a:solidFill>
                  <a:schemeClr val="bg1"/>
                </a:solidFill>
              </a:rPr>
              <a:pPr eaLnBrk="1" hangingPunct="1"/>
              <a:t>10</a:t>
            </a:fld>
            <a:endParaRPr lang="en-US" altLang="en-US" sz="1400">
              <a:solidFill>
                <a:schemeClr val="bg1"/>
              </a:solidFill>
            </a:endParaRPr>
          </a:p>
        </p:txBody>
      </p:sp>
      <p:sp>
        <p:nvSpPr>
          <p:cNvPr id="6" name="Title 5"/>
          <p:cNvSpPr>
            <a:spLocks noGrp="1"/>
          </p:cNvSpPr>
          <p:nvPr>
            <p:ph type="title"/>
          </p:nvPr>
        </p:nvSpPr>
        <p:spPr>
          <a:xfrm>
            <a:off x="0" y="609600"/>
            <a:ext cx="9144000" cy="304800"/>
          </a:xfrm>
        </p:spPr>
        <p:txBody>
          <a:bodyPr>
            <a:normAutofit fontScale="90000"/>
          </a:bodyPr>
          <a:lstStyle/>
          <a:p>
            <a:pPr>
              <a:defRPr/>
            </a:pPr>
            <a:r>
              <a:rPr lang="en-US" dirty="0" smtClean="0">
                <a:solidFill>
                  <a:srgbClr val="7C4B3B"/>
                </a:solidFill>
              </a:rPr>
              <a:t>CHAPTER 3: INFORMATION SYSTEMS, ORGANIZATIONS, </a:t>
            </a:r>
            <a:br>
              <a:rPr lang="en-US" dirty="0" smtClean="0">
                <a:solidFill>
                  <a:srgbClr val="7C4B3B"/>
                </a:solidFill>
              </a:rPr>
            </a:br>
            <a:r>
              <a:rPr lang="en-US" dirty="0" smtClean="0">
                <a:solidFill>
                  <a:srgbClr val="7C4B3B"/>
                </a:solidFill>
              </a:rPr>
              <a:t>AND STRATEGY</a:t>
            </a:r>
          </a:p>
        </p:txBody>
      </p:sp>
    </p:spTree>
    <p:extLst>
      <p:ext uri="{BB962C8B-B14F-4D97-AF65-F5344CB8AC3E}">
        <p14:creationId xmlns:p14="http://schemas.microsoft.com/office/powerpoint/2010/main" val="3870821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Placeholder 1"/>
          <p:cNvSpPr>
            <a:spLocks noGrp="1"/>
          </p:cNvSpPr>
          <p:nvPr>
            <p:ph type="body" sz="quarter" idx="12"/>
          </p:nvPr>
        </p:nvSpPr>
        <p:spPr>
          <a:xfrm>
            <a:off x="457200" y="1066800"/>
            <a:ext cx="8229600" cy="381000"/>
          </a:xfrm>
        </p:spPr>
        <p:txBody>
          <a:bodyPr>
            <a:normAutofit lnSpcReduction="10000"/>
          </a:bodyPr>
          <a:lstStyle/>
          <a:p>
            <a:r>
              <a:rPr lang="en-US" altLang="en-US" smtClean="0">
                <a:latin typeface="Cambria" pitchFamily="-111" charset="0"/>
              </a:rPr>
              <a:t>Organizations and Information Systems</a:t>
            </a:r>
          </a:p>
        </p:txBody>
      </p:sp>
      <p:pic>
        <p:nvPicPr>
          <p:cNvPr id="11" name="Picture Placeholder 10" descr="Fig-3-01.tif"/>
          <p:cNvPicPr>
            <a:picLocks noGrp="1" noChangeAspect="1"/>
          </p:cNvPicPr>
          <p:nvPr>
            <p:ph type="pic" sz="quarter" idx="15"/>
          </p:nvPr>
        </p:nvPicPr>
        <p:blipFill>
          <a:blip r:embed="rId3"/>
          <a:stretch>
            <a:fillRect/>
          </a:stretch>
        </p:blipFill>
        <p:spPr>
          <a:xfrm>
            <a:off x="2971800" y="1676400"/>
            <a:ext cx="5029200" cy="4749800"/>
          </a:xfrm>
        </p:spPr>
      </p:pic>
      <p:sp>
        <p:nvSpPr>
          <p:cNvPr id="20484" name="Text Placeholder 3"/>
          <p:cNvSpPr>
            <a:spLocks noGrp="1"/>
          </p:cNvSpPr>
          <p:nvPr>
            <p:ph type="body" sz="quarter" idx="16"/>
          </p:nvPr>
        </p:nvSpPr>
        <p:spPr/>
        <p:txBody>
          <a:bodyPr>
            <a:normAutofit lnSpcReduction="10000"/>
          </a:bodyPr>
          <a:lstStyle/>
          <a:p>
            <a:pPr>
              <a:spcBef>
                <a:spcPct val="0"/>
              </a:spcBef>
              <a:buFont typeface="Arial" charset="0"/>
              <a:buNone/>
            </a:pPr>
            <a:r>
              <a:rPr lang="en-US" altLang="en-US" smtClean="0"/>
              <a:t>ROUTINES, BUSINESS PROCESSES, AND FIRMS</a:t>
            </a:r>
          </a:p>
        </p:txBody>
      </p:sp>
      <p:sp>
        <p:nvSpPr>
          <p:cNvPr id="20485" name="Text Placeholder 4"/>
          <p:cNvSpPr>
            <a:spLocks noGrp="1"/>
          </p:cNvSpPr>
          <p:nvPr>
            <p:ph type="body" sz="quarter" idx="17"/>
          </p:nvPr>
        </p:nvSpPr>
        <p:spPr/>
        <p:txBody>
          <a:bodyPr>
            <a:normAutofit fontScale="92500"/>
          </a:bodyPr>
          <a:lstStyle/>
          <a:p>
            <a:pPr>
              <a:buFont typeface="Arial" charset="0"/>
              <a:buNone/>
            </a:pPr>
            <a:r>
              <a:rPr lang="en-US" altLang="en-US" smtClean="0"/>
              <a:t>All organizations are composed of individual routines and behaviors, a collection of which make up a business process. A collection of business processes make up the business firm. New information system applications require that individual routines and business processes change to achieve high levels of organizational performance.</a:t>
            </a:r>
          </a:p>
        </p:txBody>
      </p:sp>
      <p:sp>
        <p:nvSpPr>
          <p:cNvPr id="20486" name="Text Placeholder 5"/>
          <p:cNvSpPr>
            <a:spLocks noGrp="1"/>
          </p:cNvSpPr>
          <p:nvPr>
            <p:ph type="body" sz="quarter" idx="18"/>
          </p:nvPr>
        </p:nvSpPr>
        <p:spPr/>
        <p:txBody>
          <a:bodyPr>
            <a:normAutofit fontScale="92500" lnSpcReduction="20000"/>
          </a:bodyPr>
          <a:lstStyle/>
          <a:p>
            <a:pPr>
              <a:buFont typeface="Arial" charset="0"/>
              <a:buNone/>
            </a:pPr>
            <a:r>
              <a:rPr lang="en-US" altLang="en-US" smtClean="0"/>
              <a:t>FIGURE  3-4</a:t>
            </a:r>
          </a:p>
        </p:txBody>
      </p:sp>
      <p:sp>
        <p:nvSpPr>
          <p:cNvPr id="10" name="Title 9"/>
          <p:cNvSpPr>
            <a:spLocks noGrp="1"/>
          </p:cNvSpPr>
          <p:nvPr>
            <p:ph type="title"/>
          </p:nvPr>
        </p:nvSpPr>
        <p:spPr>
          <a:xfrm>
            <a:off x="0" y="609600"/>
            <a:ext cx="9144000" cy="304800"/>
          </a:xfrm>
        </p:spPr>
        <p:txBody>
          <a:bodyPr>
            <a:normAutofit fontScale="90000"/>
          </a:bodyPr>
          <a:lstStyle/>
          <a:p>
            <a:pPr>
              <a:defRPr/>
            </a:pPr>
            <a:r>
              <a:rPr lang="en-US" dirty="0" smtClean="0">
                <a:solidFill>
                  <a:srgbClr val="7C4B3B"/>
                </a:solidFill>
              </a:rPr>
              <a:t>CHAPTER 3: INFORMATION SYSTEMS, ORGANIZATIONS, </a:t>
            </a:r>
            <a:br>
              <a:rPr lang="en-US" dirty="0" smtClean="0">
                <a:solidFill>
                  <a:srgbClr val="7C4B3B"/>
                </a:solidFill>
              </a:rPr>
            </a:br>
            <a:r>
              <a:rPr lang="en-US" dirty="0" smtClean="0">
                <a:solidFill>
                  <a:srgbClr val="7C4B3B"/>
                </a:solidFill>
              </a:rPr>
              <a:t>AND STRATEGY</a:t>
            </a:r>
          </a:p>
        </p:txBody>
      </p:sp>
      <p:sp>
        <p:nvSpPr>
          <p:cNvPr id="20489" name="Slide Number Placeholder 8"/>
          <p:cNvSpPr>
            <a:spLocks noGrp="1"/>
          </p:cNvSpPr>
          <p:nvPr>
            <p:ph type="sldNum" sz="quarter" idx="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9B446F8A-8755-4C12-B318-F66651D5314C}" type="slidenum">
              <a:rPr lang="en-US" altLang="en-US" sz="1400">
                <a:solidFill>
                  <a:schemeClr val="bg1"/>
                </a:solidFill>
              </a:rPr>
              <a:pPr eaLnBrk="1" hangingPunct="1"/>
              <a:t>11</a:t>
            </a:fld>
            <a:endParaRPr lang="en-US" altLang="en-US" sz="1400">
              <a:solidFill>
                <a:schemeClr val="bg1"/>
              </a:solidFill>
            </a:endParaRPr>
          </a:p>
        </p:txBody>
      </p:sp>
    </p:spTree>
    <p:extLst>
      <p:ext uri="{BB962C8B-B14F-4D97-AF65-F5344CB8AC3E}">
        <p14:creationId xmlns:p14="http://schemas.microsoft.com/office/powerpoint/2010/main" val="5327166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idx="1"/>
          </p:nvPr>
        </p:nvSpPr>
        <p:spPr>
          <a:xfrm>
            <a:off x="457200" y="1828800"/>
            <a:ext cx="7543800" cy="4495800"/>
          </a:xfrm>
        </p:spPr>
        <p:txBody>
          <a:bodyPr/>
          <a:lstStyle/>
          <a:p>
            <a:pPr>
              <a:spcBef>
                <a:spcPct val="20000"/>
              </a:spcBef>
              <a:spcAft>
                <a:spcPct val="20000"/>
              </a:spcAft>
              <a:buFontTx/>
              <a:buChar char="•"/>
            </a:pPr>
            <a:r>
              <a:rPr lang="en-US" altLang="en-US" sz="4000" smtClean="0">
                <a:solidFill>
                  <a:srgbClr val="0D0D0D"/>
                </a:solidFill>
                <a:cs typeface="Times New Roman" pitchFamily="18" charset="0"/>
              </a:rPr>
              <a:t>Organizational politics</a:t>
            </a:r>
          </a:p>
          <a:p>
            <a:pPr lvl="1">
              <a:spcBef>
                <a:spcPct val="20000"/>
              </a:spcBef>
              <a:spcAft>
                <a:spcPct val="20000"/>
              </a:spcAft>
              <a:buFontTx/>
              <a:buChar char="•"/>
            </a:pPr>
            <a:r>
              <a:rPr lang="en-US" altLang="en-US" sz="3600" smtClean="0">
                <a:solidFill>
                  <a:srgbClr val="000000"/>
                </a:solidFill>
              </a:rPr>
              <a:t>Divergent viewpoints lead to political struggle, competition, and conflict</a:t>
            </a:r>
          </a:p>
          <a:p>
            <a:pPr lvl="1">
              <a:spcBef>
                <a:spcPct val="20000"/>
              </a:spcBef>
              <a:spcAft>
                <a:spcPct val="20000"/>
              </a:spcAft>
              <a:buFontTx/>
              <a:buChar char="•"/>
            </a:pPr>
            <a:r>
              <a:rPr lang="en-US" altLang="en-US" sz="3600" smtClean="0">
                <a:solidFill>
                  <a:srgbClr val="000000"/>
                </a:solidFill>
              </a:rPr>
              <a:t>Political resistance greatly hampers organizational change</a:t>
            </a:r>
          </a:p>
        </p:txBody>
      </p:sp>
      <p:sp>
        <p:nvSpPr>
          <p:cNvPr id="21507" name="Text Placeholder 2"/>
          <p:cNvSpPr>
            <a:spLocks noGrp="1"/>
          </p:cNvSpPr>
          <p:nvPr>
            <p:ph type="body" sz="quarter" idx="12"/>
          </p:nvPr>
        </p:nvSpPr>
        <p:spPr>
          <a:xfrm>
            <a:off x="457200" y="1066800"/>
            <a:ext cx="8229600" cy="381000"/>
          </a:xfrm>
        </p:spPr>
        <p:txBody>
          <a:bodyPr>
            <a:normAutofit lnSpcReduction="10000"/>
          </a:bodyPr>
          <a:lstStyle/>
          <a:p>
            <a:r>
              <a:rPr lang="en-US" altLang="en-US" smtClean="0">
                <a:latin typeface="Cambria" pitchFamily="-111" charset="0"/>
              </a:rPr>
              <a:t>Organizations and Information Systems</a:t>
            </a:r>
          </a:p>
        </p:txBody>
      </p:sp>
      <p:sp>
        <p:nvSpPr>
          <p:cNvPr id="21509"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98B3D6CB-D85C-42FA-B6C2-B858EC16EEE8}" type="slidenum">
              <a:rPr lang="en-US" altLang="en-US" sz="1400">
                <a:solidFill>
                  <a:schemeClr val="bg1"/>
                </a:solidFill>
              </a:rPr>
              <a:pPr eaLnBrk="1" hangingPunct="1"/>
              <a:t>12</a:t>
            </a:fld>
            <a:endParaRPr lang="en-US" altLang="en-US" sz="1400">
              <a:solidFill>
                <a:schemeClr val="bg1"/>
              </a:solidFill>
            </a:endParaRPr>
          </a:p>
        </p:txBody>
      </p:sp>
      <p:sp>
        <p:nvSpPr>
          <p:cNvPr id="6" name="Title 5"/>
          <p:cNvSpPr>
            <a:spLocks noGrp="1"/>
          </p:cNvSpPr>
          <p:nvPr>
            <p:ph type="title"/>
          </p:nvPr>
        </p:nvSpPr>
        <p:spPr>
          <a:xfrm>
            <a:off x="0" y="609600"/>
            <a:ext cx="9144000" cy="304800"/>
          </a:xfrm>
        </p:spPr>
        <p:txBody>
          <a:bodyPr>
            <a:normAutofit fontScale="90000"/>
          </a:bodyPr>
          <a:lstStyle/>
          <a:p>
            <a:pPr>
              <a:defRPr/>
            </a:pPr>
            <a:r>
              <a:rPr lang="en-US" dirty="0" smtClean="0">
                <a:solidFill>
                  <a:srgbClr val="7C4B3B"/>
                </a:solidFill>
              </a:rPr>
              <a:t>CHAPTER 3: INFORMATION SYSTEMS, ORGANIZATIONS, </a:t>
            </a:r>
            <a:br>
              <a:rPr lang="en-US" dirty="0" smtClean="0">
                <a:solidFill>
                  <a:srgbClr val="7C4B3B"/>
                </a:solidFill>
              </a:rPr>
            </a:br>
            <a:r>
              <a:rPr lang="en-US" dirty="0" smtClean="0">
                <a:solidFill>
                  <a:srgbClr val="7C4B3B"/>
                </a:solidFill>
              </a:rPr>
              <a:t>AND STRATEGY</a:t>
            </a:r>
          </a:p>
        </p:txBody>
      </p:sp>
    </p:spTree>
    <p:extLst>
      <p:ext uri="{BB962C8B-B14F-4D97-AF65-F5344CB8AC3E}">
        <p14:creationId xmlns:p14="http://schemas.microsoft.com/office/powerpoint/2010/main" val="2708088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
          <p:cNvSpPr>
            <a:spLocks noGrp="1"/>
          </p:cNvSpPr>
          <p:nvPr>
            <p:ph idx="1"/>
          </p:nvPr>
        </p:nvSpPr>
        <p:spPr/>
        <p:txBody>
          <a:bodyPr/>
          <a:lstStyle/>
          <a:p>
            <a:pPr>
              <a:spcBef>
                <a:spcPct val="20000"/>
              </a:spcBef>
              <a:spcAft>
                <a:spcPct val="20000"/>
              </a:spcAft>
              <a:buFontTx/>
              <a:buChar char="•"/>
            </a:pPr>
            <a:r>
              <a:rPr lang="en-US" altLang="en-US" sz="3600" smtClean="0">
                <a:solidFill>
                  <a:srgbClr val="0D0D0D"/>
                </a:solidFill>
                <a:cs typeface="Times New Roman" pitchFamily="18" charset="0"/>
              </a:rPr>
              <a:t>Organizational culture:</a:t>
            </a:r>
          </a:p>
          <a:p>
            <a:pPr lvl="1">
              <a:spcBef>
                <a:spcPct val="20000"/>
              </a:spcBef>
              <a:spcAft>
                <a:spcPct val="20000"/>
              </a:spcAft>
              <a:buFontTx/>
              <a:buChar char="•"/>
            </a:pPr>
            <a:r>
              <a:rPr lang="en-US" altLang="en-US" sz="3200" smtClean="0">
                <a:cs typeface="Times New Roman" pitchFamily="18" charset="0"/>
              </a:rPr>
              <a:t>Encompasses set of assumptions that define goal and product</a:t>
            </a:r>
          </a:p>
          <a:p>
            <a:pPr marL="1085850" lvl="2">
              <a:spcBef>
                <a:spcPct val="20000"/>
              </a:spcBef>
              <a:spcAft>
                <a:spcPct val="20000"/>
              </a:spcAft>
              <a:buFontTx/>
              <a:buChar char="•"/>
            </a:pPr>
            <a:r>
              <a:rPr lang="en-US" altLang="en-US" sz="2800" smtClean="0">
                <a:solidFill>
                  <a:srgbClr val="000000"/>
                </a:solidFill>
              </a:rPr>
              <a:t>What products the organization should produce</a:t>
            </a:r>
          </a:p>
          <a:p>
            <a:pPr marL="1085850" lvl="2">
              <a:spcBef>
                <a:spcPct val="20000"/>
              </a:spcBef>
              <a:spcAft>
                <a:spcPct val="20000"/>
              </a:spcAft>
              <a:buFontTx/>
              <a:buChar char="•"/>
            </a:pPr>
            <a:r>
              <a:rPr lang="en-US" altLang="en-US" sz="2800" smtClean="0">
                <a:solidFill>
                  <a:srgbClr val="000000"/>
                </a:solidFill>
              </a:rPr>
              <a:t>How and where it should be produced</a:t>
            </a:r>
          </a:p>
          <a:p>
            <a:pPr marL="1085850" lvl="2">
              <a:spcBef>
                <a:spcPct val="20000"/>
              </a:spcBef>
              <a:spcAft>
                <a:spcPct val="20000"/>
              </a:spcAft>
              <a:buFontTx/>
              <a:buChar char="•"/>
            </a:pPr>
            <a:r>
              <a:rPr lang="en-US" altLang="en-US" sz="2800" smtClean="0">
                <a:solidFill>
                  <a:srgbClr val="000000"/>
                </a:solidFill>
              </a:rPr>
              <a:t>For whom the products should be produced</a:t>
            </a:r>
          </a:p>
          <a:p>
            <a:pPr lvl="1">
              <a:spcBef>
                <a:spcPct val="20000"/>
              </a:spcBef>
              <a:spcAft>
                <a:spcPct val="20000"/>
              </a:spcAft>
              <a:buFontTx/>
              <a:buChar char="•"/>
            </a:pPr>
            <a:r>
              <a:rPr lang="en-US" altLang="en-US" sz="3200" smtClean="0">
                <a:solidFill>
                  <a:srgbClr val="000000"/>
                </a:solidFill>
              </a:rPr>
              <a:t>May be powerful unifying force as well as restraint on change</a:t>
            </a:r>
            <a:endParaRPr lang="en-US" altLang="en-US" sz="3600" smtClean="0"/>
          </a:p>
        </p:txBody>
      </p:sp>
      <p:sp>
        <p:nvSpPr>
          <p:cNvPr id="22531" name="Text Placeholder 2"/>
          <p:cNvSpPr>
            <a:spLocks noGrp="1"/>
          </p:cNvSpPr>
          <p:nvPr>
            <p:ph type="body" sz="quarter" idx="12"/>
          </p:nvPr>
        </p:nvSpPr>
        <p:spPr>
          <a:xfrm>
            <a:off x="457200" y="1066800"/>
            <a:ext cx="8229600" cy="381000"/>
          </a:xfrm>
        </p:spPr>
        <p:txBody>
          <a:bodyPr>
            <a:normAutofit lnSpcReduction="10000"/>
          </a:bodyPr>
          <a:lstStyle/>
          <a:p>
            <a:r>
              <a:rPr lang="en-US" altLang="en-US" smtClean="0">
                <a:latin typeface="Cambria" pitchFamily="-111" charset="0"/>
              </a:rPr>
              <a:t>Organizations and Information Systems</a:t>
            </a:r>
          </a:p>
        </p:txBody>
      </p:sp>
      <p:sp>
        <p:nvSpPr>
          <p:cNvPr id="22533"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1CA43BC3-9337-457C-9EB2-CBFBC765ACED}" type="slidenum">
              <a:rPr lang="en-US" altLang="en-US" sz="1400">
                <a:solidFill>
                  <a:schemeClr val="bg1"/>
                </a:solidFill>
              </a:rPr>
              <a:pPr eaLnBrk="1" hangingPunct="1"/>
              <a:t>13</a:t>
            </a:fld>
            <a:endParaRPr lang="en-US" altLang="en-US" sz="1400">
              <a:solidFill>
                <a:schemeClr val="bg1"/>
              </a:solidFill>
            </a:endParaRPr>
          </a:p>
        </p:txBody>
      </p:sp>
      <p:sp>
        <p:nvSpPr>
          <p:cNvPr id="6" name="Title 5"/>
          <p:cNvSpPr>
            <a:spLocks noGrp="1"/>
          </p:cNvSpPr>
          <p:nvPr>
            <p:ph type="title"/>
          </p:nvPr>
        </p:nvSpPr>
        <p:spPr>
          <a:xfrm>
            <a:off x="0" y="609600"/>
            <a:ext cx="9144000" cy="304800"/>
          </a:xfrm>
        </p:spPr>
        <p:txBody>
          <a:bodyPr>
            <a:normAutofit fontScale="90000"/>
          </a:bodyPr>
          <a:lstStyle/>
          <a:p>
            <a:pPr>
              <a:defRPr/>
            </a:pPr>
            <a:r>
              <a:rPr lang="en-US" dirty="0" smtClean="0">
                <a:solidFill>
                  <a:srgbClr val="7C4B3B"/>
                </a:solidFill>
              </a:rPr>
              <a:t>CHAPTER 3: INFORMATION SYSTEMS, ORGANIZATIONS, </a:t>
            </a:r>
            <a:br>
              <a:rPr lang="en-US" dirty="0" smtClean="0">
                <a:solidFill>
                  <a:srgbClr val="7C4B3B"/>
                </a:solidFill>
              </a:rPr>
            </a:br>
            <a:r>
              <a:rPr lang="en-US" dirty="0" smtClean="0">
                <a:solidFill>
                  <a:srgbClr val="7C4B3B"/>
                </a:solidFill>
              </a:rPr>
              <a:t>AND STRATEGY</a:t>
            </a:r>
          </a:p>
        </p:txBody>
      </p:sp>
    </p:spTree>
    <p:extLst>
      <p:ext uri="{BB962C8B-B14F-4D97-AF65-F5344CB8AC3E}">
        <p14:creationId xmlns:p14="http://schemas.microsoft.com/office/powerpoint/2010/main" val="3185559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p:cNvSpPr>
            <a:spLocks noGrp="1"/>
          </p:cNvSpPr>
          <p:nvPr>
            <p:ph idx="1"/>
          </p:nvPr>
        </p:nvSpPr>
        <p:spPr/>
        <p:txBody>
          <a:bodyPr>
            <a:normAutofit lnSpcReduction="10000"/>
          </a:bodyPr>
          <a:lstStyle/>
          <a:p>
            <a:pPr>
              <a:spcBef>
                <a:spcPct val="20000"/>
              </a:spcBef>
              <a:spcAft>
                <a:spcPct val="20000"/>
              </a:spcAft>
              <a:buFontTx/>
              <a:buChar char="•"/>
            </a:pPr>
            <a:r>
              <a:rPr lang="en-US" altLang="en-US" sz="3200" smtClean="0">
                <a:solidFill>
                  <a:srgbClr val="0D0D0D"/>
                </a:solidFill>
                <a:cs typeface="Times New Roman" pitchFamily="18" charset="0"/>
              </a:rPr>
              <a:t>Organizational environments:</a:t>
            </a:r>
          </a:p>
          <a:p>
            <a:pPr lvl="1">
              <a:spcBef>
                <a:spcPct val="20000"/>
              </a:spcBef>
              <a:spcAft>
                <a:spcPct val="20000"/>
              </a:spcAft>
              <a:buFontTx/>
              <a:buChar char="•"/>
            </a:pPr>
            <a:r>
              <a:rPr lang="en-US" altLang="en-US" smtClean="0">
                <a:solidFill>
                  <a:srgbClr val="000000"/>
                </a:solidFill>
              </a:rPr>
              <a:t>Organizations and environments have a reciprocal relationship</a:t>
            </a:r>
          </a:p>
          <a:p>
            <a:pPr lvl="1">
              <a:spcBef>
                <a:spcPct val="20000"/>
              </a:spcBef>
              <a:spcAft>
                <a:spcPct val="20000"/>
              </a:spcAft>
              <a:buFontTx/>
              <a:buChar char="•"/>
            </a:pPr>
            <a:r>
              <a:rPr lang="en-US" altLang="en-US" smtClean="0">
                <a:solidFill>
                  <a:srgbClr val="000000"/>
                </a:solidFill>
              </a:rPr>
              <a:t>Organizations are open to, and dependent on, the social and physical environment</a:t>
            </a:r>
          </a:p>
          <a:p>
            <a:pPr lvl="1">
              <a:spcBef>
                <a:spcPct val="20000"/>
              </a:spcBef>
              <a:spcAft>
                <a:spcPct val="20000"/>
              </a:spcAft>
              <a:buFontTx/>
              <a:buChar char="•"/>
            </a:pPr>
            <a:r>
              <a:rPr lang="en-US" altLang="en-US" smtClean="0">
                <a:solidFill>
                  <a:srgbClr val="000000"/>
                </a:solidFill>
              </a:rPr>
              <a:t>Organizations can influence their environments</a:t>
            </a:r>
          </a:p>
          <a:p>
            <a:pPr lvl="1">
              <a:spcBef>
                <a:spcPct val="20000"/>
              </a:spcBef>
              <a:spcAft>
                <a:spcPct val="20000"/>
              </a:spcAft>
              <a:buFontTx/>
              <a:buChar char="•"/>
            </a:pPr>
            <a:r>
              <a:rPr lang="en-US" altLang="en-US" smtClean="0">
                <a:solidFill>
                  <a:srgbClr val="000000"/>
                </a:solidFill>
              </a:rPr>
              <a:t>Environments generally change faster than organizations</a:t>
            </a:r>
          </a:p>
          <a:p>
            <a:pPr lvl="1">
              <a:spcBef>
                <a:spcPct val="20000"/>
              </a:spcBef>
              <a:spcAft>
                <a:spcPct val="20000"/>
              </a:spcAft>
              <a:buFontTx/>
              <a:buChar char="•"/>
            </a:pPr>
            <a:r>
              <a:rPr lang="en-US" altLang="en-US" smtClean="0">
                <a:solidFill>
                  <a:srgbClr val="000000"/>
                </a:solidFill>
              </a:rPr>
              <a:t>Information systems can be an instrument of environmental scanning, act as a lens</a:t>
            </a:r>
            <a:endParaRPr lang="en-US" altLang="en-US" sz="3200" smtClean="0"/>
          </a:p>
        </p:txBody>
      </p:sp>
      <p:sp>
        <p:nvSpPr>
          <p:cNvPr id="23555" name="Text Placeholder 2"/>
          <p:cNvSpPr>
            <a:spLocks noGrp="1"/>
          </p:cNvSpPr>
          <p:nvPr>
            <p:ph type="body" sz="quarter" idx="12"/>
          </p:nvPr>
        </p:nvSpPr>
        <p:spPr>
          <a:xfrm>
            <a:off x="457200" y="1066800"/>
            <a:ext cx="8229600" cy="381000"/>
          </a:xfrm>
        </p:spPr>
        <p:txBody>
          <a:bodyPr>
            <a:normAutofit lnSpcReduction="10000"/>
          </a:bodyPr>
          <a:lstStyle/>
          <a:p>
            <a:r>
              <a:rPr lang="en-US" altLang="en-US" smtClean="0">
                <a:latin typeface="Cambria" pitchFamily="-111" charset="0"/>
              </a:rPr>
              <a:t>Organizations and Information Systems</a:t>
            </a:r>
          </a:p>
        </p:txBody>
      </p:sp>
      <p:sp>
        <p:nvSpPr>
          <p:cNvPr id="23557"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6BD6BDD1-304D-4C2C-B7C6-D70F4C86D549}" type="slidenum">
              <a:rPr lang="en-US" altLang="en-US" sz="1400">
                <a:solidFill>
                  <a:schemeClr val="bg1"/>
                </a:solidFill>
              </a:rPr>
              <a:pPr eaLnBrk="1" hangingPunct="1"/>
              <a:t>14</a:t>
            </a:fld>
            <a:endParaRPr lang="en-US" altLang="en-US" sz="1400">
              <a:solidFill>
                <a:schemeClr val="bg1"/>
              </a:solidFill>
            </a:endParaRPr>
          </a:p>
        </p:txBody>
      </p:sp>
      <p:sp>
        <p:nvSpPr>
          <p:cNvPr id="6" name="Title 5"/>
          <p:cNvSpPr>
            <a:spLocks noGrp="1"/>
          </p:cNvSpPr>
          <p:nvPr>
            <p:ph type="title"/>
          </p:nvPr>
        </p:nvSpPr>
        <p:spPr>
          <a:xfrm>
            <a:off x="0" y="609600"/>
            <a:ext cx="9144000" cy="304800"/>
          </a:xfrm>
        </p:spPr>
        <p:txBody>
          <a:bodyPr>
            <a:normAutofit fontScale="90000"/>
          </a:bodyPr>
          <a:lstStyle/>
          <a:p>
            <a:pPr>
              <a:defRPr/>
            </a:pPr>
            <a:r>
              <a:rPr lang="en-US" dirty="0" smtClean="0">
                <a:solidFill>
                  <a:srgbClr val="7C4B3B"/>
                </a:solidFill>
              </a:rPr>
              <a:t>CHAPTER 3: INFORMATION SYSTEMS, ORGANIZATIONS, </a:t>
            </a:r>
            <a:br>
              <a:rPr lang="en-US" dirty="0" smtClean="0">
                <a:solidFill>
                  <a:srgbClr val="7C4B3B"/>
                </a:solidFill>
              </a:rPr>
            </a:br>
            <a:r>
              <a:rPr lang="en-US" dirty="0" smtClean="0">
                <a:solidFill>
                  <a:srgbClr val="7C4B3B"/>
                </a:solidFill>
              </a:rPr>
              <a:t>AND STRATEGY</a:t>
            </a:r>
          </a:p>
        </p:txBody>
      </p:sp>
    </p:spTree>
    <p:extLst>
      <p:ext uri="{BB962C8B-B14F-4D97-AF65-F5344CB8AC3E}">
        <p14:creationId xmlns:p14="http://schemas.microsoft.com/office/powerpoint/2010/main" val="2000157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Placeholder 1"/>
          <p:cNvSpPr>
            <a:spLocks noGrp="1"/>
          </p:cNvSpPr>
          <p:nvPr>
            <p:ph type="body" sz="quarter" idx="12"/>
          </p:nvPr>
        </p:nvSpPr>
        <p:spPr>
          <a:xfrm>
            <a:off x="457200" y="1066800"/>
            <a:ext cx="8229600" cy="381000"/>
          </a:xfrm>
        </p:spPr>
        <p:txBody>
          <a:bodyPr>
            <a:normAutofit lnSpcReduction="10000"/>
          </a:bodyPr>
          <a:lstStyle/>
          <a:p>
            <a:r>
              <a:rPr lang="en-US" altLang="en-US" smtClean="0">
                <a:latin typeface="Cambria" pitchFamily="-111" charset="0"/>
              </a:rPr>
              <a:t>Organizations and Information Systems</a:t>
            </a:r>
          </a:p>
        </p:txBody>
      </p:sp>
      <p:pic>
        <p:nvPicPr>
          <p:cNvPr id="22" name="Picture Placeholder 21" descr="Fig-3-03.png"/>
          <p:cNvPicPr>
            <a:picLocks noGrp="1" noChangeAspect="1"/>
          </p:cNvPicPr>
          <p:nvPr>
            <p:ph type="pic" sz="quarter" idx="15"/>
          </p:nvPr>
        </p:nvPicPr>
        <p:blipFill>
          <a:blip r:embed="rId3"/>
          <a:stretch>
            <a:fillRect/>
          </a:stretch>
        </p:blipFill>
        <p:spPr>
          <a:xfrm>
            <a:off x="1636713" y="2133600"/>
            <a:ext cx="5830887" cy="3386138"/>
          </a:xfrm>
        </p:spPr>
      </p:pic>
      <p:sp>
        <p:nvSpPr>
          <p:cNvPr id="24580" name="Text Placeholder 3"/>
          <p:cNvSpPr>
            <a:spLocks noGrp="1"/>
          </p:cNvSpPr>
          <p:nvPr>
            <p:ph type="body" sz="quarter" idx="16"/>
          </p:nvPr>
        </p:nvSpPr>
        <p:spPr/>
        <p:txBody>
          <a:bodyPr/>
          <a:lstStyle/>
          <a:p>
            <a:pPr>
              <a:spcBef>
                <a:spcPct val="0"/>
              </a:spcBef>
              <a:buFont typeface="Arial" charset="0"/>
              <a:buNone/>
            </a:pPr>
            <a:r>
              <a:rPr lang="en-US" altLang="en-US" smtClean="0"/>
              <a:t>ENVIRONMENTS AND ORGANIZATIONS HAVE A RECIPROCAL RELATIONSHIP</a:t>
            </a:r>
          </a:p>
        </p:txBody>
      </p:sp>
      <p:sp>
        <p:nvSpPr>
          <p:cNvPr id="24581" name="Text Placeholder 4"/>
          <p:cNvSpPr>
            <a:spLocks noGrp="1"/>
          </p:cNvSpPr>
          <p:nvPr>
            <p:ph type="body" sz="quarter" idx="17"/>
          </p:nvPr>
        </p:nvSpPr>
        <p:spPr/>
        <p:txBody>
          <a:bodyPr/>
          <a:lstStyle/>
          <a:p>
            <a:pPr>
              <a:buFont typeface="Arial" charset="0"/>
              <a:buNone/>
            </a:pPr>
            <a:r>
              <a:rPr lang="en-US" altLang="en-US" smtClean="0"/>
              <a:t>Environments shape what organizations can do, but organizations can influence their environments and decide to change environments altogether. Information technology plays a critical role in helping organizations perceive environmental change and in helping organizations act on their environment.</a:t>
            </a:r>
          </a:p>
        </p:txBody>
      </p:sp>
      <p:sp>
        <p:nvSpPr>
          <p:cNvPr id="24582" name="Text Placeholder 5"/>
          <p:cNvSpPr>
            <a:spLocks noGrp="1"/>
          </p:cNvSpPr>
          <p:nvPr>
            <p:ph type="body" sz="quarter" idx="18"/>
          </p:nvPr>
        </p:nvSpPr>
        <p:spPr/>
        <p:txBody>
          <a:bodyPr>
            <a:normAutofit fontScale="92500" lnSpcReduction="20000"/>
          </a:bodyPr>
          <a:lstStyle/>
          <a:p>
            <a:pPr>
              <a:buFont typeface="Arial" charset="0"/>
              <a:buNone/>
            </a:pPr>
            <a:r>
              <a:rPr lang="en-US" altLang="en-US" smtClean="0"/>
              <a:t>FIGURE  3-5</a:t>
            </a:r>
          </a:p>
        </p:txBody>
      </p:sp>
      <p:sp>
        <p:nvSpPr>
          <p:cNvPr id="10" name="Title 9"/>
          <p:cNvSpPr>
            <a:spLocks noGrp="1"/>
          </p:cNvSpPr>
          <p:nvPr>
            <p:ph type="title"/>
          </p:nvPr>
        </p:nvSpPr>
        <p:spPr>
          <a:xfrm>
            <a:off x="0" y="609600"/>
            <a:ext cx="9144000" cy="304800"/>
          </a:xfrm>
        </p:spPr>
        <p:txBody>
          <a:bodyPr>
            <a:normAutofit fontScale="90000"/>
          </a:bodyPr>
          <a:lstStyle/>
          <a:p>
            <a:pPr>
              <a:defRPr/>
            </a:pPr>
            <a:r>
              <a:rPr lang="en-US" dirty="0" smtClean="0">
                <a:solidFill>
                  <a:srgbClr val="7C4B3B"/>
                </a:solidFill>
              </a:rPr>
              <a:t>CHAPTER 3: INFORMATION SYSTEMS, ORGANIZATIONS, </a:t>
            </a:r>
            <a:br>
              <a:rPr lang="en-US" dirty="0" smtClean="0">
                <a:solidFill>
                  <a:srgbClr val="7C4B3B"/>
                </a:solidFill>
              </a:rPr>
            </a:br>
            <a:r>
              <a:rPr lang="en-US" dirty="0" smtClean="0">
                <a:solidFill>
                  <a:srgbClr val="7C4B3B"/>
                </a:solidFill>
              </a:rPr>
              <a:t>AND STRATEGY</a:t>
            </a:r>
          </a:p>
        </p:txBody>
      </p:sp>
      <p:sp>
        <p:nvSpPr>
          <p:cNvPr id="24585" name="Slide Number Placeholder 8"/>
          <p:cNvSpPr>
            <a:spLocks noGrp="1"/>
          </p:cNvSpPr>
          <p:nvPr>
            <p:ph type="sldNum" sz="quarter" idx="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049118D8-4445-4627-A703-F808DCAC8372}" type="slidenum">
              <a:rPr lang="en-US" altLang="en-US" sz="1400">
                <a:solidFill>
                  <a:schemeClr val="bg1"/>
                </a:solidFill>
              </a:rPr>
              <a:pPr eaLnBrk="1" hangingPunct="1"/>
              <a:t>15</a:t>
            </a:fld>
            <a:endParaRPr lang="en-US" altLang="en-US" sz="1400">
              <a:solidFill>
                <a:schemeClr val="bg1"/>
              </a:solidFill>
            </a:endParaRPr>
          </a:p>
        </p:txBody>
      </p:sp>
    </p:spTree>
    <p:extLst>
      <p:ext uri="{BB962C8B-B14F-4D97-AF65-F5344CB8AC3E}">
        <p14:creationId xmlns:p14="http://schemas.microsoft.com/office/powerpoint/2010/main" val="513163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Content Placeholder 1"/>
          <p:cNvSpPr>
            <a:spLocks noGrp="1"/>
          </p:cNvSpPr>
          <p:nvPr>
            <p:ph idx="1"/>
          </p:nvPr>
        </p:nvSpPr>
        <p:spPr/>
        <p:txBody>
          <a:bodyPr>
            <a:normAutofit lnSpcReduction="10000"/>
          </a:bodyPr>
          <a:lstStyle/>
          <a:p>
            <a:r>
              <a:rPr lang="en-US" altLang="en-US" sz="3200" smtClean="0">
                <a:solidFill>
                  <a:srgbClr val="0D0D0D"/>
                </a:solidFill>
              </a:rPr>
              <a:t>Disruptive technologies</a:t>
            </a:r>
          </a:p>
          <a:p>
            <a:pPr lvl="1"/>
            <a:r>
              <a:rPr lang="en-US" altLang="en-US" sz="2800" smtClean="0"/>
              <a:t>Technology that brings about sweeping change to businesses, industries, markets</a:t>
            </a:r>
          </a:p>
          <a:p>
            <a:pPr lvl="1"/>
            <a:r>
              <a:rPr lang="en-US" altLang="en-US" sz="2800" smtClean="0"/>
              <a:t>Examples: personal computers, word processing software, the Internet, the PageRank algorithm</a:t>
            </a:r>
          </a:p>
          <a:p>
            <a:pPr lvl="1"/>
            <a:r>
              <a:rPr lang="en-US" altLang="en-US" sz="2800" smtClean="0"/>
              <a:t>First movers and fast followers</a:t>
            </a:r>
          </a:p>
          <a:p>
            <a:pPr lvl="2"/>
            <a:r>
              <a:rPr lang="en-US" altLang="en-US" sz="2800" smtClean="0"/>
              <a:t>First movers – inventors of disruptive technologies</a:t>
            </a:r>
          </a:p>
          <a:p>
            <a:pPr lvl="2"/>
            <a:r>
              <a:rPr lang="en-US" altLang="en-US" sz="2800" smtClean="0"/>
              <a:t>Fast followers – firms with the size and resources to capitalize on that technology</a:t>
            </a:r>
            <a:endParaRPr lang="en-US" altLang="en-US" sz="3200" smtClean="0"/>
          </a:p>
        </p:txBody>
      </p:sp>
      <p:sp>
        <p:nvSpPr>
          <p:cNvPr id="25603" name="Text Placeholder 2"/>
          <p:cNvSpPr>
            <a:spLocks noGrp="1"/>
          </p:cNvSpPr>
          <p:nvPr>
            <p:ph type="body" sz="quarter" idx="12"/>
          </p:nvPr>
        </p:nvSpPr>
        <p:spPr>
          <a:xfrm>
            <a:off x="457200" y="1066800"/>
            <a:ext cx="8229600" cy="381000"/>
          </a:xfrm>
        </p:spPr>
        <p:txBody>
          <a:bodyPr>
            <a:normAutofit lnSpcReduction="10000"/>
          </a:bodyPr>
          <a:lstStyle/>
          <a:p>
            <a:r>
              <a:rPr lang="en-US" altLang="en-US" smtClean="0">
                <a:latin typeface="Cambria" pitchFamily="-111" charset="0"/>
              </a:rPr>
              <a:t>Organizations and Information Systems</a:t>
            </a:r>
          </a:p>
        </p:txBody>
      </p:sp>
      <p:sp>
        <p:nvSpPr>
          <p:cNvPr id="6" name="Title 5"/>
          <p:cNvSpPr>
            <a:spLocks noGrp="1"/>
          </p:cNvSpPr>
          <p:nvPr>
            <p:ph type="title"/>
          </p:nvPr>
        </p:nvSpPr>
        <p:spPr>
          <a:xfrm>
            <a:off x="0" y="609600"/>
            <a:ext cx="9144000" cy="304800"/>
          </a:xfrm>
        </p:spPr>
        <p:txBody>
          <a:bodyPr>
            <a:normAutofit fontScale="90000"/>
          </a:bodyPr>
          <a:lstStyle/>
          <a:p>
            <a:pPr>
              <a:defRPr/>
            </a:pPr>
            <a:r>
              <a:rPr lang="en-US" dirty="0" smtClean="0">
                <a:solidFill>
                  <a:srgbClr val="7C4B3B"/>
                </a:solidFill>
              </a:rPr>
              <a:t>CHAPTER 3: INFORMATION SYSTEMS, ORGANIZATIONS, </a:t>
            </a:r>
            <a:br>
              <a:rPr lang="en-US" dirty="0" smtClean="0">
                <a:solidFill>
                  <a:srgbClr val="7C4B3B"/>
                </a:solidFill>
              </a:rPr>
            </a:br>
            <a:r>
              <a:rPr lang="en-US" dirty="0" smtClean="0">
                <a:solidFill>
                  <a:srgbClr val="7C4B3B"/>
                </a:solidFill>
              </a:rPr>
              <a:t>AND STRATEGY</a:t>
            </a:r>
          </a:p>
        </p:txBody>
      </p:sp>
      <p:sp>
        <p:nvSpPr>
          <p:cNvPr id="25606"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F5BCF791-B0D4-4474-8F0E-4A194CB7B91E}" type="slidenum">
              <a:rPr lang="en-US" altLang="en-US" sz="1400">
                <a:solidFill>
                  <a:schemeClr val="bg1"/>
                </a:solidFill>
              </a:rPr>
              <a:pPr eaLnBrk="1" hangingPunct="1"/>
              <a:t>16</a:t>
            </a:fld>
            <a:endParaRPr lang="en-US" altLang="en-US" sz="1400">
              <a:solidFill>
                <a:schemeClr val="bg1"/>
              </a:solidFill>
            </a:endParaRPr>
          </a:p>
        </p:txBody>
      </p:sp>
    </p:spTree>
    <p:extLst>
      <p:ext uri="{BB962C8B-B14F-4D97-AF65-F5344CB8AC3E}">
        <p14:creationId xmlns:p14="http://schemas.microsoft.com/office/powerpoint/2010/main" val="3667969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Content Placeholder 1"/>
          <p:cNvSpPr>
            <a:spLocks noGrp="1"/>
          </p:cNvSpPr>
          <p:nvPr>
            <p:ph idx="1"/>
          </p:nvPr>
        </p:nvSpPr>
        <p:spPr/>
        <p:txBody>
          <a:bodyPr>
            <a:normAutofit lnSpcReduction="10000"/>
          </a:bodyPr>
          <a:lstStyle/>
          <a:p>
            <a:r>
              <a:rPr lang="en-US" altLang="en-US" smtClean="0">
                <a:solidFill>
                  <a:srgbClr val="0D0D0D"/>
                </a:solidFill>
              </a:rPr>
              <a:t>5 basic kinds of organizational structure</a:t>
            </a:r>
          </a:p>
          <a:p>
            <a:pPr lvl="1"/>
            <a:r>
              <a:rPr lang="en-US" altLang="en-US" sz="2400" smtClean="0"/>
              <a:t>Entrepreneurial: </a:t>
            </a:r>
          </a:p>
          <a:p>
            <a:pPr lvl="2"/>
            <a:r>
              <a:rPr lang="en-US" altLang="en-US" sz="2000" smtClean="0"/>
              <a:t>Small start-up business</a:t>
            </a:r>
          </a:p>
          <a:p>
            <a:pPr lvl="1"/>
            <a:r>
              <a:rPr lang="en-US" altLang="en-US" sz="2400" smtClean="0"/>
              <a:t>Machine bureaucracy: </a:t>
            </a:r>
          </a:p>
          <a:p>
            <a:pPr lvl="2"/>
            <a:r>
              <a:rPr lang="en-US" altLang="en-US" sz="2000" smtClean="0"/>
              <a:t>Midsize manufacturing firm</a:t>
            </a:r>
          </a:p>
          <a:p>
            <a:pPr lvl="1"/>
            <a:r>
              <a:rPr lang="en-US" altLang="en-US" sz="2400" smtClean="0"/>
              <a:t>Divisionalized bureaucracy: </a:t>
            </a:r>
          </a:p>
          <a:p>
            <a:pPr lvl="2"/>
            <a:r>
              <a:rPr lang="en-US" altLang="en-US" sz="2000" smtClean="0"/>
              <a:t>Fortune 500 firms</a:t>
            </a:r>
          </a:p>
          <a:p>
            <a:pPr lvl="1"/>
            <a:r>
              <a:rPr lang="en-US" altLang="en-US" sz="2400" smtClean="0"/>
              <a:t>Professional bureaucracy: </a:t>
            </a:r>
          </a:p>
          <a:p>
            <a:pPr lvl="2"/>
            <a:r>
              <a:rPr lang="en-US" altLang="en-US" sz="2000" smtClean="0"/>
              <a:t>Law firms, school systems, hospitals</a:t>
            </a:r>
          </a:p>
          <a:p>
            <a:pPr lvl="1"/>
            <a:r>
              <a:rPr lang="en-US" altLang="en-US" sz="2400" smtClean="0"/>
              <a:t>Adhocracy: </a:t>
            </a:r>
          </a:p>
          <a:p>
            <a:pPr lvl="2"/>
            <a:r>
              <a:rPr lang="en-US" altLang="en-US" sz="2000" smtClean="0"/>
              <a:t>Consulting firms</a:t>
            </a:r>
            <a:endParaRPr lang="en-US" altLang="en-US" smtClean="0"/>
          </a:p>
        </p:txBody>
      </p:sp>
      <p:sp>
        <p:nvSpPr>
          <p:cNvPr id="26627" name="Text Placeholder 2"/>
          <p:cNvSpPr>
            <a:spLocks noGrp="1"/>
          </p:cNvSpPr>
          <p:nvPr>
            <p:ph type="body" sz="quarter" idx="12"/>
          </p:nvPr>
        </p:nvSpPr>
        <p:spPr>
          <a:xfrm>
            <a:off x="457200" y="1066800"/>
            <a:ext cx="8229600" cy="381000"/>
          </a:xfrm>
        </p:spPr>
        <p:txBody>
          <a:bodyPr>
            <a:normAutofit lnSpcReduction="10000"/>
          </a:bodyPr>
          <a:lstStyle/>
          <a:p>
            <a:r>
              <a:rPr lang="en-US" altLang="en-US" smtClean="0">
                <a:latin typeface="Cambria" pitchFamily="-111" charset="0"/>
              </a:rPr>
              <a:t>Organizations and Information Systems</a:t>
            </a:r>
          </a:p>
        </p:txBody>
      </p:sp>
      <p:sp>
        <p:nvSpPr>
          <p:cNvPr id="6" name="Title 5"/>
          <p:cNvSpPr>
            <a:spLocks noGrp="1"/>
          </p:cNvSpPr>
          <p:nvPr>
            <p:ph type="title"/>
          </p:nvPr>
        </p:nvSpPr>
        <p:spPr>
          <a:xfrm>
            <a:off x="0" y="609600"/>
            <a:ext cx="9144000" cy="304800"/>
          </a:xfrm>
        </p:spPr>
        <p:txBody>
          <a:bodyPr>
            <a:normAutofit fontScale="90000"/>
          </a:bodyPr>
          <a:lstStyle/>
          <a:p>
            <a:pPr>
              <a:defRPr/>
            </a:pPr>
            <a:r>
              <a:rPr lang="en-US" dirty="0" smtClean="0">
                <a:solidFill>
                  <a:srgbClr val="7C4B3B"/>
                </a:solidFill>
              </a:rPr>
              <a:t>CHAPTER 3: INFORMATION SYSTEMS, ORGANIZATIONS, </a:t>
            </a:r>
            <a:br>
              <a:rPr lang="en-US" dirty="0" smtClean="0">
                <a:solidFill>
                  <a:srgbClr val="7C4B3B"/>
                </a:solidFill>
              </a:rPr>
            </a:br>
            <a:r>
              <a:rPr lang="en-US" dirty="0" smtClean="0">
                <a:solidFill>
                  <a:srgbClr val="7C4B3B"/>
                </a:solidFill>
              </a:rPr>
              <a:t>AND STRATEGY</a:t>
            </a:r>
          </a:p>
        </p:txBody>
      </p:sp>
      <p:sp>
        <p:nvSpPr>
          <p:cNvPr id="26630"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8F572B9E-BCEB-4C52-85E2-9478DA6EDBC1}" type="slidenum">
              <a:rPr lang="en-US" altLang="en-US" sz="1400">
                <a:solidFill>
                  <a:schemeClr val="bg1"/>
                </a:solidFill>
              </a:rPr>
              <a:pPr eaLnBrk="1" hangingPunct="1"/>
              <a:t>17</a:t>
            </a:fld>
            <a:endParaRPr lang="en-US" altLang="en-US" sz="1400">
              <a:solidFill>
                <a:schemeClr val="bg1"/>
              </a:solidFill>
            </a:endParaRPr>
          </a:p>
        </p:txBody>
      </p:sp>
    </p:spTree>
    <p:extLst>
      <p:ext uri="{BB962C8B-B14F-4D97-AF65-F5344CB8AC3E}">
        <p14:creationId xmlns:p14="http://schemas.microsoft.com/office/powerpoint/2010/main" val="1760666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p:cNvSpPr>
            <a:spLocks noGrp="1"/>
          </p:cNvSpPr>
          <p:nvPr>
            <p:ph idx="1"/>
          </p:nvPr>
        </p:nvSpPr>
        <p:spPr/>
        <p:txBody>
          <a:bodyPr/>
          <a:lstStyle/>
          <a:p>
            <a:pPr marL="0" indent="0">
              <a:buNone/>
            </a:pPr>
            <a:r>
              <a:rPr lang="en-US" altLang="en-US" sz="4000" dirty="0" smtClean="0">
                <a:solidFill>
                  <a:srgbClr val="0D0D0D"/>
                </a:solidFill>
              </a:rPr>
              <a:t>OTHER ORGANIZATIONAL FEATURES</a:t>
            </a:r>
          </a:p>
          <a:p>
            <a:pPr lvl="1"/>
            <a:r>
              <a:rPr lang="en-US" altLang="en-US" sz="3600" dirty="0" smtClean="0"/>
              <a:t>Goals</a:t>
            </a:r>
          </a:p>
          <a:p>
            <a:pPr lvl="1"/>
            <a:r>
              <a:rPr lang="en-US" altLang="en-US" sz="3600" dirty="0" smtClean="0"/>
              <a:t>Constituencies</a:t>
            </a:r>
          </a:p>
          <a:p>
            <a:pPr lvl="1"/>
            <a:r>
              <a:rPr lang="en-US" altLang="en-US" sz="3600" dirty="0" smtClean="0"/>
              <a:t>Leadership styles</a:t>
            </a:r>
          </a:p>
          <a:p>
            <a:pPr lvl="1"/>
            <a:r>
              <a:rPr lang="en-US" altLang="en-US" sz="3600" dirty="0" smtClean="0"/>
              <a:t>Tasks</a:t>
            </a:r>
          </a:p>
          <a:p>
            <a:pPr lvl="1"/>
            <a:r>
              <a:rPr lang="en-US" altLang="en-US" sz="3600" dirty="0" smtClean="0"/>
              <a:t>Surrounding environments</a:t>
            </a:r>
            <a:endParaRPr lang="en-US" altLang="en-US" sz="4000" dirty="0" smtClean="0"/>
          </a:p>
        </p:txBody>
      </p:sp>
      <p:sp>
        <p:nvSpPr>
          <p:cNvPr id="27651" name="Text Placeholder 2"/>
          <p:cNvSpPr>
            <a:spLocks noGrp="1"/>
          </p:cNvSpPr>
          <p:nvPr>
            <p:ph type="body" sz="quarter" idx="12"/>
          </p:nvPr>
        </p:nvSpPr>
        <p:spPr>
          <a:xfrm>
            <a:off x="457200" y="1066800"/>
            <a:ext cx="8229600" cy="381000"/>
          </a:xfrm>
        </p:spPr>
        <p:txBody>
          <a:bodyPr>
            <a:normAutofit lnSpcReduction="10000"/>
          </a:bodyPr>
          <a:lstStyle/>
          <a:p>
            <a:r>
              <a:rPr lang="en-US" altLang="en-US" smtClean="0">
                <a:latin typeface="Cambria" pitchFamily="-111" charset="0"/>
              </a:rPr>
              <a:t>Organizations and Information Systems</a:t>
            </a:r>
          </a:p>
        </p:txBody>
      </p:sp>
      <p:sp>
        <p:nvSpPr>
          <p:cNvPr id="6" name="Title 5"/>
          <p:cNvSpPr>
            <a:spLocks noGrp="1"/>
          </p:cNvSpPr>
          <p:nvPr>
            <p:ph type="title"/>
          </p:nvPr>
        </p:nvSpPr>
        <p:spPr>
          <a:xfrm>
            <a:off x="0" y="609600"/>
            <a:ext cx="9144000" cy="304800"/>
          </a:xfrm>
        </p:spPr>
        <p:txBody>
          <a:bodyPr>
            <a:normAutofit fontScale="90000"/>
          </a:bodyPr>
          <a:lstStyle/>
          <a:p>
            <a:pPr>
              <a:defRPr/>
            </a:pPr>
            <a:r>
              <a:rPr lang="en-US" dirty="0" smtClean="0">
                <a:solidFill>
                  <a:srgbClr val="7C4B3B"/>
                </a:solidFill>
              </a:rPr>
              <a:t>CHAPTER 3: INFORMATION SYSTEMS, ORGANIZATIONS, </a:t>
            </a:r>
            <a:br>
              <a:rPr lang="en-US" dirty="0" smtClean="0">
                <a:solidFill>
                  <a:srgbClr val="7C4B3B"/>
                </a:solidFill>
              </a:rPr>
            </a:br>
            <a:r>
              <a:rPr lang="en-US" dirty="0" smtClean="0">
                <a:solidFill>
                  <a:srgbClr val="7C4B3B"/>
                </a:solidFill>
              </a:rPr>
              <a:t>AND STRATEGY</a:t>
            </a:r>
          </a:p>
        </p:txBody>
      </p:sp>
      <p:sp>
        <p:nvSpPr>
          <p:cNvPr id="27654"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6CA5E74B-6CB0-4050-B492-3F995DD78458}" type="slidenum">
              <a:rPr lang="en-US" altLang="en-US" sz="1400">
                <a:solidFill>
                  <a:schemeClr val="bg1"/>
                </a:solidFill>
              </a:rPr>
              <a:pPr eaLnBrk="1" hangingPunct="1"/>
              <a:t>18</a:t>
            </a:fld>
            <a:endParaRPr lang="en-US" altLang="en-US" sz="1400">
              <a:solidFill>
                <a:schemeClr val="bg1"/>
              </a:solidFill>
            </a:endParaRPr>
          </a:p>
        </p:txBody>
      </p:sp>
    </p:spTree>
    <p:extLst>
      <p:ext uri="{BB962C8B-B14F-4D97-AF65-F5344CB8AC3E}">
        <p14:creationId xmlns:p14="http://schemas.microsoft.com/office/powerpoint/2010/main" val="33535768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1" name="Group 12"/>
          <p:cNvGrpSpPr>
            <a:grpSpLocks/>
          </p:cNvGrpSpPr>
          <p:nvPr/>
        </p:nvGrpSpPr>
        <p:grpSpPr bwMode="auto">
          <a:xfrm>
            <a:off x="1676400" y="1905000"/>
            <a:ext cx="5867400" cy="0"/>
            <a:chOff x="768" y="3408"/>
            <a:chExt cx="3696" cy="0"/>
          </a:xfrm>
        </p:grpSpPr>
        <p:sp>
          <p:nvSpPr>
            <p:cNvPr id="14342" name="Line 8"/>
            <p:cNvSpPr>
              <a:spLocks noChangeShapeType="1"/>
            </p:cNvSpPr>
            <p:nvPr/>
          </p:nvSpPr>
          <p:spPr bwMode="auto">
            <a:xfrm>
              <a:off x="768" y="3408"/>
              <a:ext cx="816" cy="0"/>
            </a:xfrm>
            <a:prstGeom prst="line">
              <a:avLst/>
            </a:prstGeom>
            <a:noFill/>
            <a:ln w="127000">
              <a:solidFill>
                <a:srgbClr val="9F0F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9"/>
            <p:cNvSpPr>
              <a:spLocks noChangeShapeType="1"/>
            </p:cNvSpPr>
            <p:nvPr/>
          </p:nvSpPr>
          <p:spPr bwMode="auto">
            <a:xfrm>
              <a:off x="1728" y="3408"/>
              <a:ext cx="816" cy="0"/>
            </a:xfrm>
            <a:prstGeom prst="line">
              <a:avLst/>
            </a:prstGeom>
            <a:noFill/>
            <a:ln w="1270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10"/>
            <p:cNvSpPr>
              <a:spLocks noChangeShapeType="1"/>
            </p:cNvSpPr>
            <p:nvPr/>
          </p:nvSpPr>
          <p:spPr bwMode="auto">
            <a:xfrm>
              <a:off x="2688" y="3408"/>
              <a:ext cx="816" cy="0"/>
            </a:xfrm>
            <a:prstGeom prst="line">
              <a:avLst/>
            </a:prstGeom>
            <a:noFill/>
            <a:ln w="1270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1"/>
            <p:cNvSpPr>
              <a:spLocks noChangeShapeType="1"/>
            </p:cNvSpPr>
            <p:nvPr/>
          </p:nvSpPr>
          <p:spPr bwMode="auto">
            <a:xfrm>
              <a:off x="3648" y="3408"/>
              <a:ext cx="816"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 name="Text Box 3"/>
          <p:cNvSpPr txBox="1">
            <a:spLocks noChangeArrowheads="1"/>
          </p:cNvSpPr>
          <p:nvPr/>
        </p:nvSpPr>
        <p:spPr bwMode="auto">
          <a:xfrm>
            <a:off x="76200" y="2819400"/>
            <a:ext cx="9067800"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2600" b="1" dirty="0" smtClean="0">
                <a:solidFill>
                  <a:schemeClr val="tx2"/>
                </a:solidFill>
                <a:latin typeface="Arial" charset="0"/>
                <a:cs typeface="Times New Roman" pitchFamily="18" charset="0"/>
              </a:rPr>
              <a:t>3.2. How Information Systems Impact Organizations and  </a:t>
            </a:r>
          </a:p>
          <a:p>
            <a:pPr>
              <a:spcBef>
                <a:spcPct val="50000"/>
              </a:spcBef>
              <a:buFontTx/>
              <a:buNone/>
            </a:pPr>
            <a:r>
              <a:rPr lang="en-US" altLang="en-US" sz="2600" b="1" dirty="0">
                <a:solidFill>
                  <a:schemeClr val="tx2"/>
                </a:solidFill>
                <a:latin typeface="Arial" charset="0"/>
                <a:cs typeface="Times New Roman" pitchFamily="18" charset="0"/>
              </a:rPr>
              <a:t> </a:t>
            </a:r>
            <a:r>
              <a:rPr lang="en-US" altLang="en-US" sz="2600" b="1" dirty="0" smtClean="0">
                <a:solidFill>
                  <a:schemeClr val="tx2"/>
                </a:solidFill>
                <a:latin typeface="Arial" charset="0"/>
                <a:cs typeface="Times New Roman" pitchFamily="18" charset="0"/>
              </a:rPr>
              <a:t>      Business Firms</a:t>
            </a:r>
            <a:endParaRPr lang="en-US" altLang="en-US" sz="2600" b="1" dirty="0">
              <a:solidFill>
                <a:schemeClr val="tx2"/>
              </a:solidFill>
              <a:latin typeface="Arial" charset="0"/>
              <a:cs typeface="Times New Roman" pitchFamily="18" charset="0"/>
            </a:endParaRPr>
          </a:p>
        </p:txBody>
      </p:sp>
      <p:sp>
        <p:nvSpPr>
          <p:cNvPr id="2" name="Slide Number Placeholder 1"/>
          <p:cNvSpPr>
            <a:spLocks noGrp="1"/>
          </p:cNvSpPr>
          <p:nvPr>
            <p:ph type="sldNum" sz="quarter" idx="12"/>
          </p:nvPr>
        </p:nvSpPr>
        <p:spPr/>
        <p:txBody>
          <a:bodyPr/>
          <a:lstStyle/>
          <a:p>
            <a:fld id="{B2E69481-C428-4771-9FA9-CCBED72DD0C4}" type="slidenum">
              <a:rPr lang="en-US" smtClean="0"/>
              <a:t>19</a:t>
            </a:fld>
            <a:endParaRPr lang="en-US"/>
          </a:p>
        </p:txBody>
      </p:sp>
    </p:spTree>
    <p:extLst>
      <p:ext uri="{BB962C8B-B14F-4D97-AF65-F5344CB8AC3E}">
        <p14:creationId xmlns:p14="http://schemas.microsoft.com/office/powerpoint/2010/main" val="186123237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2E69481-C428-4771-9FA9-CCBED72DD0C4}" type="slidenum">
              <a:rPr lang="en-US" smtClean="0"/>
              <a:t>2</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7934" y="228600"/>
            <a:ext cx="5262563" cy="6401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6181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p:txBody>
          <a:bodyPr>
            <a:normAutofit lnSpcReduction="10000"/>
          </a:bodyPr>
          <a:lstStyle/>
          <a:p>
            <a:pPr marL="0" indent="0">
              <a:buNone/>
            </a:pPr>
            <a:r>
              <a:rPr lang="en-US" altLang="en-US" sz="3200" dirty="0" smtClean="0">
                <a:solidFill>
                  <a:srgbClr val="0D0D0D"/>
                </a:solidFill>
              </a:rPr>
              <a:t>1. ECONOMIC IMPACTS</a:t>
            </a:r>
          </a:p>
          <a:p>
            <a:pPr lvl="1"/>
            <a:r>
              <a:rPr lang="en-US" altLang="en-US" dirty="0" smtClean="0"/>
              <a:t>IT changes relative costs of capital and the costs of information </a:t>
            </a:r>
          </a:p>
          <a:p>
            <a:pPr lvl="1"/>
            <a:r>
              <a:rPr lang="en-US" altLang="en-US" dirty="0" smtClean="0"/>
              <a:t>Information systems technology is a factor of production, like capital and labor</a:t>
            </a:r>
          </a:p>
          <a:p>
            <a:pPr lvl="1"/>
            <a:r>
              <a:rPr lang="en-US" altLang="en-US" dirty="0" smtClean="0"/>
              <a:t>IT affects the cost and quality of information and changes economics of information</a:t>
            </a:r>
          </a:p>
          <a:p>
            <a:pPr lvl="2"/>
            <a:r>
              <a:rPr lang="en-US" altLang="en-US" dirty="0" smtClean="0"/>
              <a:t>Information technology helps firms contract in size because it can reduce transaction costs (the cost of participating in markets)</a:t>
            </a:r>
          </a:p>
          <a:p>
            <a:pPr lvl="3"/>
            <a:r>
              <a:rPr lang="en-US" altLang="en-US" dirty="0" smtClean="0"/>
              <a:t>Outsourcing</a:t>
            </a:r>
          </a:p>
        </p:txBody>
      </p:sp>
      <p:sp>
        <p:nvSpPr>
          <p:cNvPr id="28675" name="Text Placeholder 2"/>
          <p:cNvSpPr>
            <a:spLocks noGrp="1"/>
          </p:cNvSpPr>
          <p:nvPr>
            <p:ph type="body" sz="quarter" idx="12"/>
          </p:nvPr>
        </p:nvSpPr>
        <p:spPr>
          <a:xfrm>
            <a:off x="457200" y="1066800"/>
            <a:ext cx="8229600" cy="381000"/>
          </a:xfrm>
        </p:spPr>
        <p:txBody>
          <a:bodyPr>
            <a:normAutofit lnSpcReduction="10000"/>
          </a:bodyPr>
          <a:lstStyle/>
          <a:p>
            <a:r>
              <a:rPr lang="en-US" altLang="en-US" smtClean="0">
                <a:latin typeface="Cambria" pitchFamily="-111" charset="0"/>
              </a:rPr>
              <a:t>How Information Systems Impact Organizations and Business Firms</a:t>
            </a:r>
          </a:p>
        </p:txBody>
      </p:sp>
      <p:sp>
        <p:nvSpPr>
          <p:cNvPr id="6" name="Title 5"/>
          <p:cNvSpPr>
            <a:spLocks noGrp="1"/>
          </p:cNvSpPr>
          <p:nvPr>
            <p:ph type="title"/>
          </p:nvPr>
        </p:nvSpPr>
        <p:spPr>
          <a:xfrm>
            <a:off x="0" y="609600"/>
            <a:ext cx="9144000" cy="304800"/>
          </a:xfrm>
        </p:spPr>
        <p:txBody>
          <a:bodyPr>
            <a:normAutofit fontScale="90000"/>
          </a:bodyPr>
          <a:lstStyle/>
          <a:p>
            <a:pPr>
              <a:defRPr/>
            </a:pPr>
            <a:r>
              <a:rPr lang="en-US" dirty="0" smtClean="0">
                <a:solidFill>
                  <a:srgbClr val="7C4B3B"/>
                </a:solidFill>
              </a:rPr>
              <a:t>CHAPTER 3: INFORMATION SYSTEMS, ORGANIZATIONS, </a:t>
            </a:r>
            <a:br>
              <a:rPr lang="en-US" dirty="0" smtClean="0">
                <a:solidFill>
                  <a:srgbClr val="7C4B3B"/>
                </a:solidFill>
              </a:rPr>
            </a:br>
            <a:r>
              <a:rPr lang="en-US" dirty="0" smtClean="0">
                <a:solidFill>
                  <a:srgbClr val="7C4B3B"/>
                </a:solidFill>
              </a:rPr>
              <a:t>AND STRATEGY</a:t>
            </a:r>
          </a:p>
        </p:txBody>
      </p:sp>
      <p:sp>
        <p:nvSpPr>
          <p:cNvPr id="28678"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999200BF-0B30-4B27-8FED-E3A3C0FE2A66}" type="slidenum">
              <a:rPr lang="en-US" altLang="en-US" sz="1400">
                <a:solidFill>
                  <a:schemeClr val="bg1"/>
                </a:solidFill>
              </a:rPr>
              <a:pPr eaLnBrk="1" hangingPunct="1"/>
              <a:t>20</a:t>
            </a:fld>
            <a:endParaRPr lang="en-US" altLang="en-US" sz="1400">
              <a:solidFill>
                <a:schemeClr val="bg1"/>
              </a:solidFill>
            </a:endParaRPr>
          </a:p>
        </p:txBody>
      </p:sp>
    </p:spTree>
    <p:extLst>
      <p:ext uri="{BB962C8B-B14F-4D97-AF65-F5344CB8AC3E}">
        <p14:creationId xmlns:p14="http://schemas.microsoft.com/office/powerpoint/2010/main" val="14007726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1"/>
          <p:cNvSpPr>
            <a:spLocks noGrp="1"/>
          </p:cNvSpPr>
          <p:nvPr>
            <p:ph idx="1"/>
          </p:nvPr>
        </p:nvSpPr>
        <p:spPr>
          <a:xfrm>
            <a:off x="457200" y="1828800"/>
            <a:ext cx="7467600" cy="4495800"/>
          </a:xfrm>
        </p:spPr>
        <p:txBody>
          <a:bodyPr/>
          <a:lstStyle/>
          <a:p>
            <a:pPr marL="0" indent="0">
              <a:buNone/>
            </a:pPr>
            <a:r>
              <a:rPr lang="en-US" altLang="en-US" sz="3600" dirty="0">
                <a:solidFill>
                  <a:srgbClr val="0D0D0D"/>
                </a:solidFill>
              </a:rPr>
              <a:t>T</a:t>
            </a:r>
            <a:r>
              <a:rPr lang="en-US" altLang="en-US" sz="3600" dirty="0" smtClean="0">
                <a:solidFill>
                  <a:srgbClr val="0D0D0D"/>
                </a:solidFill>
              </a:rPr>
              <a:t>ransaction cost theory</a:t>
            </a:r>
          </a:p>
          <a:p>
            <a:pPr lvl="1"/>
            <a:r>
              <a:rPr lang="en-US" altLang="en-US" sz="2800" dirty="0" smtClean="0"/>
              <a:t>Firms seek to economize on transaction costs (the costs of participating in markets)</a:t>
            </a:r>
          </a:p>
          <a:p>
            <a:pPr lvl="2"/>
            <a:r>
              <a:rPr lang="en-US" altLang="en-US" sz="2800" dirty="0" smtClean="0"/>
              <a:t>Vertical integration, hiring more employees, buying suppliers and distributors</a:t>
            </a:r>
          </a:p>
          <a:p>
            <a:pPr lvl="1"/>
            <a:r>
              <a:rPr lang="en-US" altLang="en-US" sz="2800" dirty="0" smtClean="0"/>
              <a:t>IT lowers market transaction costs for a firm, making it worthwhile for firms to transact with other firms rather than grow the number of employees </a:t>
            </a:r>
            <a:endParaRPr lang="en-US" altLang="en-US" sz="3200" dirty="0" smtClean="0"/>
          </a:p>
        </p:txBody>
      </p:sp>
      <p:sp>
        <p:nvSpPr>
          <p:cNvPr id="29699" name="Text Placeholder 2"/>
          <p:cNvSpPr>
            <a:spLocks noGrp="1"/>
          </p:cNvSpPr>
          <p:nvPr>
            <p:ph type="body" sz="quarter" idx="12"/>
          </p:nvPr>
        </p:nvSpPr>
        <p:spPr>
          <a:xfrm>
            <a:off x="457200" y="1066800"/>
            <a:ext cx="8229600" cy="381000"/>
          </a:xfrm>
        </p:spPr>
        <p:txBody>
          <a:bodyPr>
            <a:normAutofit lnSpcReduction="10000"/>
          </a:bodyPr>
          <a:lstStyle/>
          <a:p>
            <a:r>
              <a:rPr lang="en-US" altLang="en-US" smtClean="0">
                <a:latin typeface="Cambria" pitchFamily="-111" charset="0"/>
              </a:rPr>
              <a:t>How Information Systems Impact Organizations and Business Firms</a:t>
            </a:r>
          </a:p>
        </p:txBody>
      </p:sp>
      <p:sp>
        <p:nvSpPr>
          <p:cNvPr id="6" name="Title 5"/>
          <p:cNvSpPr>
            <a:spLocks noGrp="1"/>
          </p:cNvSpPr>
          <p:nvPr>
            <p:ph type="title"/>
          </p:nvPr>
        </p:nvSpPr>
        <p:spPr>
          <a:xfrm>
            <a:off x="0" y="609600"/>
            <a:ext cx="9144000" cy="304800"/>
          </a:xfrm>
        </p:spPr>
        <p:txBody>
          <a:bodyPr>
            <a:normAutofit fontScale="90000"/>
          </a:bodyPr>
          <a:lstStyle/>
          <a:p>
            <a:pPr>
              <a:defRPr/>
            </a:pPr>
            <a:r>
              <a:rPr lang="en-US" dirty="0" smtClean="0">
                <a:solidFill>
                  <a:srgbClr val="7C4B3B"/>
                </a:solidFill>
              </a:rPr>
              <a:t>CHAPTER 3: INFORMATION SYSTEMS, ORGANIZATIONS, </a:t>
            </a:r>
            <a:br>
              <a:rPr lang="en-US" dirty="0" smtClean="0">
                <a:solidFill>
                  <a:srgbClr val="7C4B3B"/>
                </a:solidFill>
              </a:rPr>
            </a:br>
            <a:r>
              <a:rPr lang="en-US" dirty="0" smtClean="0">
                <a:solidFill>
                  <a:srgbClr val="7C4B3B"/>
                </a:solidFill>
              </a:rPr>
              <a:t>AND STRATEGY</a:t>
            </a:r>
          </a:p>
        </p:txBody>
      </p:sp>
      <p:sp>
        <p:nvSpPr>
          <p:cNvPr id="29702"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B637F8C1-CE70-4052-B11C-0951AE2F728A}" type="slidenum">
              <a:rPr lang="en-US" altLang="en-US" sz="1400">
                <a:solidFill>
                  <a:schemeClr val="bg1"/>
                </a:solidFill>
              </a:rPr>
              <a:pPr eaLnBrk="1" hangingPunct="1"/>
              <a:t>21</a:t>
            </a:fld>
            <a:endParaRPr lang="en-US" altLang="en-US" sz="1400">
              <a:solidFill>
                <a:schemeClr val="bg1"/>
              </a:solidFill>
            </a:endParaRPr>
          </a:p>
        </p:txBody>
      </p:sp>
    </p:spTree>
    <p:extLst>
      <p:ext uri="{BB962C8B-B14F-4D97-AF65-F5344CB8AC3E}">
        <p14:creationId xmlns:p14="http://schemas.microsoft.com/office/powerpoint/2010/main" val="13288571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Placeholder 1"/>
          <p:cNvSpPr>
            <a:spLocks noGrp="1"/>
          </p:cNvSpPr>
          <p:nvPr>
            <p:ph type="body" sz="quarter" idx="12"/>
          </p:nvPr>
        </p:nvSpPr>
        <p:spPr>
          <a:xfrm>
            <a:off x="457200" y="1066800"/>
            <a:ext cx="8229600" cy="381000"/>
          </a:xfrm>
        </p:spPr>
        <p:txBody>
          <a:bodyPr>
            <a:normAutofit lnSpcReduction="10000"/>
          </a:bodyPr>
          <a:lstStyle/>
          <a:p>
            <a:r>
              <a:rPr lang="en-US" altLang="en-US" smtClean="0">
                <a:latin typeface="Cambria" pitchFamily="-111" charset="0"/>
              </a:rPr>
              <a:t>How Information Systems Impact Organizations and Business Firms</a:t>
            </a:r>
          </a:p>
        </p:txBody>
      </p:sp>
      <p:pic>
        <p:nvPicPr>
          <p:cNvPr id="22" name="Picture Placeholder 21" descr="Fig-3-03.png"/>
          <p:cNvPicPr>
            <a:picLocks noGrp="1" noChangeAspect="1"/>
          </p:cNvPicPr>
          <p:nvPr>
            <p:ph type="pic" sz="quarter" idx="15"/>
          </p:nvPr>
        </p:nvPicPr>
        <p:blipFill>
          <a:blip r:embed="rId3"/>
          <a:srcRect l="873" t="1371" r="873" b="1371"/>
          <a:stretch>
            <a:fillRect/>
          </a:stretch>
        </p:blipFill>
        <p:spPr>
          <a:xfrm>
            <a:off x="1905000" y="2057400"/>
            <a:ext cx="5251450" cy="3308350"/>
          </a:xfrm>
        </p:spPr>
      </p:pic>
      <p:sp>
        <p:nvSpPr>
          <p:cNvPr id="30724" name="Text Placeholder 3"/>
          <p:cNvSpPr>
            <a:spLocks noGrp="1"/>
          </p:cNvSpPr>
          <p:nvPr>
            <p:ph type="body" sz="quarter" idx="16"/>
          </p:nvPr>
        </p:nvSpPr>
        <p:spPr/>
        <p:txBody>
          <a:bodyPr>
            <a:normAutofit fontScale="62500" lnSpcReduction="20000"/>
          </a:bodyPr>
          <a:lstStyle/>
          <a:p>
            <a:pPr>
              <a:spcBef>
                <a:spcPct val="0"/>
              </a:spcBef>
              <a:buFont typeface="Arial" charset="0"/>
              <a:buNone/>
            </a:pPr>
            <a:r>
              <a:rPr lang="en-US" altLang="en-US" smtClean="0"/>
              <a:t>THE TRANSACTION COST THEORY OF THE IMPACT OF INFORMATION</a:t>
            </a:r>
          </a:p>
          <a:p>
            <a:pPr>
              <a:spcBef>
                <a:spcPct val="0"/>
              </a:spcBef>
              <a:buFont typeface="Arial" charset="0"/>
              <a:buNone/>
            </a:pPr>
            <a:r>
              <a:rPr lang="en-US" altLang="en-US" smtClean="0"/>
              <a:t>TECHNOLOGY ON THE ORGANIZATION</a:t>
            </a:r>
          </a:p>
        </p:txBody>
      </p:sp>
      <p:sp>
        <p:nvSpPr>
          <p:cNvPr id="30725" name="Text Placeholder 4"/>
          <p:cNvSpPr>
            <a:spLocks noGrp="1"/>
          </p:cNvSpPr>
          <p:nvPr>
            <p:ph type="body" sz="quarter" idx="17"/>
          </p:nvPr>
        </p:nvSpPr>
        <p:spPr/>
        <p:txBody>
          <a:bodyPr/>
          <a:lstStyle/>
          <a:p>
            <a:pPr>
              <a:buFont typeface="Arial" charset="0"/>
              <a:buNone/>
            </a:pPr>
            <a:r>
              <a:rPr lang="en-US" altLang="en-US" smtClean="0"/>
              <a:t>Firms traditionally grew in size to reduce market transaction costs. IT potentially reduces the firms market transaction costs. This means firms can outsource work using the market, reduce their employee head count and still grow revenues, relying more on outsourcing firms and external contractors.</a:t>
            </a:r>
          </a:p>
        </p:txBody>
      </p:sp>
      <p:sp>
        <p:nvSpPr>
          <p:cNvPr id="30726" name="Text Placeholder 5"/>
          <p:cNvSpPr>
            <a:spLocks noGrp="1"/>
          </p:cNvSpPr>
          <p:nvPr>
            <p:ph type="body" sz="quarter" idx="18"/>
          </p:nvPr>
        </p:nvSpPr>
        <p:spPr/>
        <p:txBody>
          <a:bodyPr>
            <a:normAutofit fontScale="92500" lnSpcReduction="20000"/>
          </a:bodyPr>
          <a:lstStyle/>
          <a:p>
            <a:pPr>
              <a:buFont typeface="Arial" charset="0"/>
              <a:buNone/>
            </a:pPr>
            <a:r>
              <a:rPr lang="en-US" altLang="en-US" smtClean="0"/>
              <a:t>FIGURE  3-6</a:t>
            </a:r>
          </a:p>
        </p:txBody>
      </p:sp>
      <p:sp>
        <p:nvSpPr>
          <p:cNvPr id="10" name="Title 9"/>
          <p:cNvSpPr>
            <a:spLocks noGrp="1"/>
          </p:cNvSpPr>
          <p:nvPr>
            <p:ph type="title"/>
          </p:nvPr>
        </p:nvSpPr>
        <p:spPr>
          <a:xfrm>
            <a:off x="0" y="609600"/>
            <a:ext cx="9144000" cy="304800"/>
          </a:xfrm>
        </p:spPr>
        <p:txBody>
          <a:bodyPr>
            <a:normAutofit fontScale="90000"/>
          </a:bodyPr>
          <a:lstStyle/>
          <a:p>
            <a:pPr>
              <a:defRPr/>
            </a:pPr>
            <a:r>
              <a:rPr lang="en-US" dirty="0" smtClean="0">
                <a:solidFill>
                  <a:srgbClr val="7C4B3B"/>
                </a:solidFill>
              </a:rPr>
              <a:t>CHAPTER 3: INFORMATION SYSTEMS, ORGANIZATIONS, </a:t>
            </a:r>
            <a:br>
              <a:rPr lang="en-US" dirty="0" smtClean="0">
                <a:solidFill>
                  <a:srgbClr val="7C4B3B"/>
                </a:solidFill>
              </a:rPr>
            </a:br>
            <a:r>
              <a:rPr lang="en-US" dirty="0" smtClean="0">
                <a:solidFill>
                  <a:srgbClr val="7C4B3B"/>
                </a:solidFill>
              </a:rPr>
              <a:t>AND STRATEGY</a:t>
            </a:r>
          </a:p>
        </p:txBody>
      </p:sp>
      <p:sp>
        <p:nvSpPr>
          <p:cNvPr id="30729" name="Slide Number Placeholder 8"/>
          <p:cNvSpPr>
            <a:spLocks noGrp="1"/>
          </p:cNvSpPr>
          <p:nvPr>
            <p:ph type="sldNum" sz="quarter" idx="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77619691-51BD-4557-99D6-CF7BEE7ED6BF}" type="slidenum">
              <a:rPr lang="en-US" altLang="en-US" sz="1400">
                <a:solidFill>
                  <a:schemeClr val="bg1"/>
                </a:solidFill>
              </a:rPr>
              <a:pPr eaLnBrk="1" hangingPunct="1"/>
              <a:t>22</a:t>
            </a:fld>
            <a:endParaRPr lang="en-US" altLang="en-US" sz="1400">
              <a:solidFill>
                <a:schemeClr val="bg1"/>
              </a:solidFill>
            </a:endParaRPr>
          </a:p>
        </p:txBody>
      </p:sp>
    </p:spTree>
    <p:extLst>
      <p:ext uri="{BB962C8B-B14F-4D97-AF65-F5344CB8AC3E}">
        <p14:creationId xmlns:p14="http://schemas.microsoft.com/office/powerpoint/2010/main" val="9268925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1"/>
          <p:cNvSpPr>
            <a:spLocks noGrp="1"/>
          </p:cNvSpPr>
          <p:nvPr>
            <p:ph idx="1"/>
          </p:nvPr>
        </p:nvSpPr>
        <p:spPr/>
        <p:txBody>
          <a:bodyPr/>
          <a:lstStyle/>
          <a:p>
            <a:pPr marL="0" indent="0">
              <a:buNone/>
            </a:pPr>
            <a:r>
              <a:rPr lang="en-US" altLang="en-US" sz="3200" dirty="0" smtClean="0">
                <a:solidFill>
                  <a:srgbClr val="0D0D0D"/>
                </a:solidFill>
              </a:rPr>
              <a:t>Agency theory: </a:t>
            </a:r>
          </a:p>
          <a:p>
            <a:pPr lvl="1"/>
            <a:r>
              <a:rPr lang="en-US" altLang="en-US" sz="2800" dirty="0" smtClean="0"/>
              <a:t>Firm is nexus of contracts among self-interested parties requiring supervision</a:t>
            </a:r>
          </a:p>
          <a:p>
            <a:pPr lvl="1"/>
            <a:r>
              <a:rPr lang="en-US" altLang="en-US" sz="2800" dirty="0" smtClean="0"/>
              <a:t>Firms experience agency costs (the cost of managing and supervising) which rise as firm grows</a:t>
            </a:r>
          </a:p>
          <a:p>
            <a:pPr lvl="1"/>
            <a:r>
              <a:rPr lang="en-US" altLang="en-US" sz="2800" dirty="0" smtClean="0"/>
              <a:t>IT can reduce agency costs, making it possible for firms to grow without adding to the costs of supervising, and without adding employees</a:t>
            </a:r>
          </a:p>
        </p:txBody>
      </p:sp>
      <p:sp>
        <p:nvSpPr>
          <p:cNvPr id="31747" name="Text Placeholder 2"/>
          <p:cNvSpPr>
            <a:spLocks noGrp="1"/>
          </p:cNvSpPr>
          <p:nvPr>
            <p:ph type="body" sz="quarter" idx="12"/>
          </p:nvPr>
        </p:nvSpPr>
        <p:spPr>
          <a:xfrm>
            <a:off x="457200" y="1066800"/>
            <a:ext cx="8229600" cy="381000"/>
          </a:xfrm>
        </p:spPr>
        <p:txBody>
          <a:bodyPr>
            <a:normAutofit lnSpcReduction="10000"/>
          </a:bodyPr>
          <a:lstStyle/>
          <a:p>
            <a:r>
              <a:rPr lang="en-US" altLang="en-US" smtClean="0">
                <a:latin typeface="Cambria" pitchFamily="-111" charset="0"/>
              </a:rPr>
              <a:t>How Information Systems Impact Organizations and Business Firms</a:t>
            </a:r>
          </a:p>
        </p:txBody>
      </p:sp>
      <p:sp>
        <p:nvSpPr>
          <p:cNvPr id="6" name="Title 5"/>
          <p:cNvSpPr>
            <a:spLocks noGrp="1"/>
          </p:cNvSpPr>
          <p:nvPr>
            <p:ph type="title"/>
          </p:nvPr>
        </p:nvSpPr>
        <p:spPr>
          <a:xfrm>
            <a:off x="0" y="609600"/>
            <a:ext cx="9144000" cy="304800"/>
          </a:xfrm>
        </p:spPr>
        <p:txBody>
          <a:bodyPr>
            <a:normAutofit fontScale="90000"/>
          </a:bodyPr>
          <a:lstStyle/>
          <a:p>
            <a:pPr>
              <a:defRPr/>
            </a:pPr>
            <a:r>
              <a:rPr lang="en-US" dirty="0" smtClean="0">
                <a:solidFill>
                  <a:srgbClr val="7C4B3B"/>
                </a:solidFill>
              </a:rPr>
              <a:t>CHAPTER 3: INFORMATION SYSTEMS, ORGANIZATIONS, </a:t>
            </a:r>
            <a:br>
              <a:rPr lang="en-US" dirty="0" smtClean="0">
                <a:solidFill>
                  <a:srgbClr val="7C4B3B"/>
                </a:solidFill>
              </a:rPr>
            </a:br>
            <a:r>
              <a:rPr lang="en-US" dirty="0" smtClean="0">
                <a:solidFill>
                  <a:srgbClr val="7C4B3B"/>
                </a:solidFill>
              </a:rPr>
              <a:t>AND STRATEGY</a:t>
            </a:r>
          </a:p>
        </p:txBody>
      </p:sp>
      <p:sp>
        <p:nvSpPr>
          <p:cNvPr id="31750"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AA653BE4-94B6-4D95-BACE-A021B53314D8}" type="slidenum">
              <a:rPr lang="en-US" altLang="en-US" sz="1400">
                <a:solidFill>
                  <a:schemeClr val="bg1"/>
                </a:solidFill>
              </a:rPr>
              <a:pPr eaLnBrk="1" hangingPunct="1"/>
              <a:t>23</a:t>
            </a:fld>
            <a:endParaRPr lang="en-US" altLang="en-US" sz="1400">
              <a:solidFill>
                <a:schemeClr val="bg1"/>
              </a:solidFill>
            </a:endParaRPr>
          </a:p>
        </p:txBody>
      </p:sp>
    </p:spTree>
    <p:extLst>
      <p:ext uri="{BB962C8B-B14F-4D97-AF65-F5344CB8AC3E}">
        <p14:creationId xmlns:p14="http://schemas.microsoft.com/office/powerpoint/2010/main" val="25812792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Placeholder 1"/>
          <p:cNvSpPr>
            <a:spLocks noGrp="1"/>
          </p:cNvSpPr>
          <p:nvPr>
            <p:ph type="body" sz="quarter" idx="12"/>
          </p:nvPr>
        </p:nvSpPr>
        <p:spPr>
          <a:xfrm>
            <a:off x="457200" y="1066800"/>
            <a:ext cx="8229600" cy="381000"/>
          </a:xfrm>
        </p:spPr>
        <p:txBody>
          <a:bodyPr>
            <a:normAutofit lnSpcReduction="10000"/>
          </a:bodyPr>
          <a:lstStyle/>
          <a:p>
            <a:r>
              <a:rPr lang="en-US" altLang="en-US" smtClean="0">
                <a:latin typeface="Cambria" pitchFamily="-111" charset="0"/>
              </a:rPr>
              <a:t>How Information Systems Impact Organizations and Business Firms</a:t>
            </a:r>
          </a:p>
        </p:txBody>
      </p:sp>
      <p:pic>
        <p:nvPicPr>
          <p:cNvPr id="22" name="Picture Placeholder 21" descr="Fig-3-03.png"/>
          <p:cNvPicPr>
            <a:picLocks noGrp="1" noChangeAspect="1"/>
          </p:cNvPicPr>
          <p:nvPr>
            <p:ph type="pic" sz="quarter" idx="15"/>
          </p:nvPr>
        </p:nvPicPr>
        <p:blipFill>
          <a:blip r:embed="rId3"/>
          <a:srcRect l="873" t="1371" r="873" b="1371"/>
          <a:stretch>
            <a:fillRect/>
          </a:stretch>
        </p:blipFill>
        <p:spPr>
          <a:xfrm>
            <a:off x="1600200" y="2286000"/>
            <a:ext cx="5976938" cy="3765550"/>
          </a:xfrm>
        </p:spPr>
      </p:pic>
      <p:sp>
        <p:nvSpPr>
          <p:cNvPr id="32772" name="Text Placeholder 3"/>
          <p:cNvSpPr>
            <a:spLocks noGrp="1"/>
          </p:cNvSpPr>
          <p:nvPr>
            <p:ph type="body" sz="quarter" idx="16"/>
          </p:nvPr>
        </p:nvSpPr>
        <p:spPr/>
        <p:txBody>
          <a:bodyPr>
            <a:normAutofit fontScale="62500" lnSpcReduction="20000"/>
          </a:bodyPr>
          <a:lstStyle/>
          <a:p>
            <a:pPr>
              <a:spcBef>
                <a:spcPct val="0"/>
              </a:spcBef>
              <a:buFont typeface="Arial" charset="0"/>
              <a:buNone/>
            </a:pPr>
            <a:r>
              <a:rPr lang="en-US" altLang="en-US" smtClean="0"/>
              <a:t>THE AGENCY THEORY OF THE IMPACT OF INFORMATION</a:t>
            </a:r>
          </a:p>
          <a:p>
            <a:pPr>
              <a:spcBef>
                <a:spcPct val="0"/>
              </a:spcBef>
              <a:buFont typeface="Arial" charset="0"/>
              <a:buNone/>
            </a:pPr>
            <a:r>
              <a:rPr lang="en-US" altLang="en-US" smtClean="0"/>
              <a:t>TECHNOLOGY ON THE ORGANIZATION</a:t>
            </a:r>
          </a:p>
        </p:txBody>
      </p:sp>
      <p:sp>
        <p:nvSpPr>
          <p:cNvPr id="32773" name="Text Placeholder 4"/>
          <p:cNvSpPr>
            <a:spLocks noGrp="1"/>
          </p:cNvSpPr>
          <p:nvPr>
            <p:ph type="body" sz="quarter" idx="17"/>
          </p:nvPr>
        </p:nvSpPr>
        <p:spPr>
          <a:xfrm>
            <a:off x="2590800" y="6172200"/>
            <a:ext cx="6858000" cy="381000"/>
          </a:xfrm>
        </p:spPr>
        <p:txBody>
          <a:bodyPr/>
          <a:lstStyle/>
          <a:p>
            <a:pPr>
              <a:buFont typeface="Arial" charset="0"/>
              <a:buNone/>
            </a:pPr>
            <a:r>
              <a:rPr lang="en-US" altLang="en-US" smtClean="0"/>
              <a:t>As firms grow in size and complexity, traditionally they experience rising agency costs. </a:t>
            </a:r>
          </a:p>
        </p:txBody>
      </p:sp>
      <p:sp>
        <p:nvSpPr>
          <p:cNvPr id="32774" name="Text Placeholder 5"/>
          <p:cNvSpPr>
            <a:spLocks noGrp="1"/>
          </p:cNvSpPr>
          <p:nvPr>
            <p:ph type="body" sz="quarter" idx="18"/>
          </p:nvPr>
        </p:nvSpPr>
        <p:spPr>
          <a:xfrm>
            <a:off x="1295400" y="6172200"/>
            <a:ext cx="1295400" cy="228600"/>
          </a:xfrm>
        </p:spPr>
        <p:txBody>
          <a:bodyPr>
            <a:normAutofit fontScale="92500" lnSpcReduction="20000"/>
          </a:bodyPr>
          <a:lstStyle/>
          <a:p>
            <a:pPr>
              <a:buFont typeface="Arial" charset="0"/>
              <a:buNone/>
            </a:pPr>
            <a:r>
              <a:rPr lang="en-US" altLang="en-US" smtClean="0"/>
              <a:t>FIGURE  3-7</a:t>
            </a:r>
          </a:p>
        </p:txBody>
      </p:sp>
      <p:sp>
        <p:nvSpPr>
          <p:cNvPr id="10" name="Title 9"/>
          <p:cNvSpPr>
            <a:spLocks noGrp="1"/>
          </p:cNvSpPr>
          <p:nvPr>
            <p:ph type="title"/>
          </p:nvPr>
        </p:nvSpPr>
        <p:spPr>
          <a:xfrm>
            <a:off x="0" y="609600"/>
            <a:ext cx="9144000" cy="304800"/>
          </a:xfrm>
        </p:spPr>
        <p:txBody>
          <a:bodyPr>
            <a:normAutofit fontScale="90000"/>
          </a:bodyPr>
          <a:lstStyle/>
          <a:p>
            <a:pPr>
              <a:defRPr/>
            </a:pPr>
            <a:r>
              <a:rPr lang="en-US" dirty="0" smtClean="0">
                <a:solidFill>
                  <a:srgbClr val="7C4B3B"/>
                </a:solidFill>
              </a:rPr>
              <a:t>CHAPTER 3: INFORMATION SYSTEMS, ORGANIZATIONS, </a:t>
            </a:r>
            <a:br>
              <a:rPr lang="en-US" dirty="0" smtClean="0">
                <a:solidFill>
                  <a:srgbClr val="7C4B3B"/>
                </a:solidFill>
              </a:rPr>
            </a:br>
            <a:r>
              <a:rPr lang="en-US" dirty="0" smtClean="0">
                <a:solidFill>
                  <a:srgbClr val="7C4B3B"/>
                </a:solidFill>
              </a:rPr>
              <a:t>AND STRATEGY</a:t>
            </a:r>
          </a:p>
        </p:txBody>
      </p:sp>
      <p:sp>
        <p:nvSpPr>
          <p:cNvPr id="32777" name="Slide Number Placeholder 8"/>
          <p:cNvSpPr>
            <a:spLocks noGrp="1"/>
          </p:cNvSpPr>
          <p:nvPr>
            <p:ph type="sldNum" sz="quarter" idx="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D8BEE014-0FC3-4F44-B029-8A23257D4BF8}" type="slidenum">
              <a:rPr lang="en-US" altLang="en-US" sz="1400">
                <a:solidFill>
                  <a:schemeClr val="bg1"/>
                </a:solidFill>
              </a:rPr>
              <a:pPr eaLnBrk="1" hangingPunct="1"/>
              <a:t>24</a:t>
            </a:fld>
            <a:endParaRPr lang="en-US" altLang="en-US" sz="1400">
              <a:solidFill>
                <a:schemeClr val="bg1"/>
              </a:solidFill>
            </a:endParaRPr>
          </a:p>
        </p:txBody>
      </p:sp>
    </p:spTree>
    <p:extLst>
      <p:ext uri="{BB962C8B-B14F-4D97-AF65-F5344CB8AC3E}">
        <p14:creationId xmlns:p14="http://schemas.microsoft.com/office/powerpoint/2010/main" val="41932548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p:cNvSpPr>
            <a:spLocks noGrp="1"/>
          </p:cNvSpPr>
          <p:nvPr>
            <p:ph idx="1"/>
          </p:nvPr>
        </p:nvSpPr>
        <p:spPr>
          <a:xfrm>
            <a:off x="457200" y="1828800"/>
            <a:ext cx="8534400" cy="4495800"/>
          </a:xfrm>
        </p:spPr>
        <p:txBody>
          <a:bodyPr>
            <a:normAutofit fontScale="92500"/>
          </a:bodyPr>
          <a:lstStyle/>
          <a:p>
            <a:pPr marL="0" indent="0">
              <a:buNone/>
            </a:pPr>
            <a:r>
              <a:rPr lang="en-US" altLang="en-US" sz="3200" dirty="0" smtClean="0">
                <a:solidFill>
                  <a:srgbClr val="0D0D0D"/>
                </a:solidFill>
              </a:rPr>
              <a:t>2. ORGANIZATIONAL AND BEHAVIORAL IMPACTS</a:t>
            </a:r>
          </a:p>
          <a:p>
            <a:pPr lvl="1"/>
            <a:r>
              <a:rPr lang="en-US" altLang="en-US" sz="2800" dirty="0" smtClean="0"/>
              <a:t>IT flattens organizations</a:t>
            </a:r>
          </a:p>
          <a:p>
            <a:pPr lvl="2"/>
            <a:r>
              <a:rPr lang="en-US" altLang="en-US" sz="2800" dirty="0" smtClean="0"/>
              <a:t>Decision making pushed to lower levels</a:t>
            </a:r>
          </a:p>
          <a:p>
            <a:pPr lvl="2"/>
            <a:r>
              <a:rPr lang="en-US" altLang="en-US" sz="2800" dirty="0" smtClean="0"/>
              <a:t>Fewer managers needed (IT enables faster decision making and increases span of control)</a:t>
            </a:r>
          </a:p>
          <a:p>
            <a:pPr lvl="1"/>
            <a:r>
              <a:rPr lang="en-US" altLang="en-US" sz="2800" dirty="0" smtClean="0"/>
              <a:t>Postindustrial organizations</a:t>
            </a:r>
          </a:p>
          <a:p>
            <a:pPr lvl="2"/>
            <a:r>
              <a:rPr lang="en-US" altLang="en-US" sz="2800" dirty="0" smtClean="0"/>
              <a:t>Organizations flatten because in postindustrial societies, authority increasingly relies on knowledge and competence rather than formal positions</a:t>
            </a:r>
          </a:p>
          <a:p>
            <a:pPr lvl="2"/>
            <a:r>
              <a:rPr lang="en-US" altLang="en-US" sz="2800" dirty="0" smtClean="0"/>
              <a:t>Network increasing</a:t>
            </a:r>
            <a:endParaRPr lang="en-US" altLang="en-US" sz="3200" dirty="0" smtClean="0"/>
          </a:p>
        </p:txBody>
      </p:sp>
      <p:sp>
        <p:nvSpPr>
          <p:cNvPr id="33795" name="Text Placeholder 2"/>
          <p:cNvSpPr>
            <a:spLocks noGrp="1"/>
          </p:cNvSpPr>
          <p:nvPr>
            <p:ph type="body" sz="quarter" idx="12"/>
          </p:nvPr>
        </p:nvSpPr>
        <p:spPr>
          <a:xfrm>
            <a:off x="457200" y="1066800"/>
            <a:ext cx="8229600" cy="381000"/>
          </a:xfrm>
        </p:spPr>
        <p:txBody>
          <a:bodyPr>
            <a:normAutofit lnSpcReduction="10000"/>
          </a:bodyPr>
          <a:lstStyle/>
          <a:p>
            <a:r>
              <a:rPr lang="en-US" altLang="en-US" smtClean="0">
                <a:latin typeface="Cambria" pitchFamily="-111" charset="0"/>
              </a:rPr>
              <a:t>How Information Systems Impact Organizations and Business Firms</a:t>
            </a:r>
          </a:p>
        </p:txBody>
      </p:sp>
      <p:sp>
        <p:nvSpPr>
          <p:cNvPr id="6" name="Title 5"/>
          <p:cNvSpPr>
            <a:spLocks noGrp="1"/>
          </p:cNvSpPr>
          <p:nvPr>
            <p:ph type="title"/>
          </p:nvPr>
        </p:nvSpPr>
        <p:spPr>
          <a:xfrm>
            <a:off x="0" y="609600"/>
            <a:ext cx="9144000" cy="304800"/>
          </a:xfrm>
        </p:spPr>
        <p:txBody>
          <a:bodyPr>
            <a:normAutofit fontScale="90000"/>
          </a:bodyPr>
          <a:lstStyle/>
          <a:p>
            <a:pPr>
              <a:defRPr/>
            </a:pPr>
            <a:r>
              <a:rPr lang="en-US" dirty="0" smtClean="0">
                <a:solidFill>
                  <a:srgbClr val="7C4B3B"/>
                </a:solidFill>
              </a:rPr>
              <a:t>CHAPTER 3: INFORMATION SYSTEMS, ORGANIZATIONS, </a:t>
            </a:r>
            <a:br>
              <a:rPr lang="en-US" dirty="0" smtClean="0">
                <a:solidFill>
                  <a:srgbClr val="7C4B3B"/>
                </a:solidFill>
              </a:rPr>
            </a:br>
            <a:r>
              <a:rPr lang="en-US" dirty="0" smtClean="0">
                <a:solidFill>
                  <a:srgbClr val="7C4B3B"/>
                </a:solidFill>
              </a:rPr>
              <a:t>AND STRATEGY</a:t>
            </a:r>
          </a:p>
        </p:txBody>
      </p:sp>
      <p:sp>
        <p:nvSpPr>
          <p:cNvPr id="33798"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C3010AA0-F877-4503-A103-D32B1D415492}" type="slidenum">
              <a:rPr lang="en-US" altLang="en-US" sz="1400">
                <a:solidFill>
                  <a:schemeClr val="bg1"/>
                </a:solidFill>
              </a:rPr>
              <a:pPr eaLnBrk="1" hangingPunct="1"/>
              <a:t>25</a:t>
            </a:fld>
            <a:endParaRPr lang="en-US" altLang="en-US" sz="1400">
              <a:solidFill>
                <a:schemeClr val="bg1"/>
              </a:solidFill>
            </a:endParaRPr>
          </a:p>
        </p:txBody>
      </p:sp>
    </p:spTree>
    <p:extLst>
      <p:ext uri="{BB962C8B-B14F-4D97-AF65-F5344CB8AC3E}">
        <p14:creationId xmlns:p14="http://schemas.microsoft.com/office/powerpoint/2010/main" val="35868425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Placeholder 1"/>
          <p:cNvSpPr>
            <a:spLocks noGrp="1"/>
          </p:cNvSpPr>
          <p:nvPr>
            <p:ph type="body" sz="quarter" idx="12"/>
          </p:nvPr>
        </p:nvSpPr>
        <p:spPr>
          <a:xfrm>
            <a:off x="457200" y="1066800"/>
            <a:ext cx="8229600" cy="381000"/>
          </a:xfrm>
        </p:spPr>
        <p:txBody>
          <a:bodyPr>
            <a:normAutofit lnSpcReduction="10000"/>
          </a:bodyPr>
          <a:lstStyle/>
          <a:p>
            <a:r>
              <a:rPr lang="en-US" altLang="en-US" smtClean="0">
                <a:latin typeface="Cambria" pitchFamily="-111" charset="0"/>
              </a:rPr>
              <a:t>How Information Systems Impact Organizations and Business Firms</a:t>
            </a:r>
          </a:p>
        </p:txBody>
      </p:sp>
      <p:pic>
        <p:nvPicPr>
          <p:cNvPr id="11" name="Picture Placeholder 10" descr="Fig-3-01.tif"/>
          <p:cNvPicPr>
            <a:picLocks noGrp="1" noChangeAspect="1"/>
          </p:cNvPicPr>
          <p:nvPr>
            <p:ph type="pic" sz="quarter" idx="15"/>
          </p:nvPr>
        </p:nvPicPr>
        <p:blipFill>
          <a:blip r:embed="rId3"/>
          <a:stretch>
            <a:fillRect/>
          </a:stretch>
        </p:blipFill>
        <p:spPr>
          <a:xfrm>
            <a:off x="2895600" y="1911350"/>
            <a:ext cx="5638800" cy="4254500"/>
          </a:xfrm>
        </p:spPr>
      </p:pic>
      <p:sp>
        <p:nvSpPr>
          <p:cNvPr id="34820" name="Text Placeholder 3"/>
          <p:cNvSpPr>
            <a:spLocks noGrp="1"/>
          </p:cNvSpPr>
          <p:nvPr>
            <p:ph type="body" sz="quarter" idx="16"/>
          </p:nvPr>
        </p:nvSpPr>
        <p:spPr/>
        <p:txBody>
          <a:bodyPr/>
          <a:lstStyle/>
          <a:p>
            <a:pPr>
              <a:spcBef>
                <a:spcPct val="0"/>
              </a:spcBef>
              <a:buFont typeface="Arial" charset="0"/>
              <a:buNone/>
            </a:pPr>
            <a:r>
              <a:rPr lang="en-US" altLang="en-US" smtClean="0"/>
              <a:t>FLATTENING ORGANIZATIONS</a:t>
            </a:r>
          </a:p>
        </p:txBody>
      </p:sp>
      <p:sp>
        <p:nvSpPr>
          <p:cNvPr id="34821" name="Text Placeholder 4"/>
          <p:cNvSpPr>
            <a:spLocks noGrp="1"/>
          </p:cNvSpPr>
          <p:nvPr>
            <p:ph type="body" sz="quarter" idx="17"/>
          </p:nvPr>
        </p:nvSpPr>
        <p:spPr>
          <a:xfrm>
            <a:off x="457200" y="2514600"/>
            <a:ext cx="2133600" cy="2057400"/>
          </a:xfrm>
        </p:spPr>
        <p:txBody>
          <a:bodyPr/>
          <a:lstStyle/>
          <a:p>
            <a:pPr>
              <a:buFont typeface="Arial" charset="0"/>
              <a:buNone/>
            </a:pPr>
            <a:r>
              <a:rPr lang="en-US" altLang="en-US" smtClean="0"/>
              <a:t>Information systems can reduce the number of levels in an organization by providing managers with information to supervise larger numbers of workers and by giving lower-level employees more decision-making authority.</a:t>
            </a:r>
          </a:p>
        </p:txBody>
      </p:sp>
      <p:sp>
        <p:nvSpPr>
          <p:cNvPr id="34822" name="Text Placeholder 5"/>
          <p:cNvSpPr>
            <a:spLocks noGrp="1"/>
          </p:cNvSpPr>
          <p:nvPr>
            <p:ph type="body" sz="quarter" idx="18"/>
          </p:nvPr>
        </p:nvSpPr>
        <p:spPr>
          <a:xfrm>
            <a:off x="457200" y="4267200"/>
            <a:ext cx="2133600" cy="228600"/>
          </a:xfrm>
        </p:spPr>
        <p:txBody>
          <a:bodyPr>
            <a:normAutofit fontScale="92500" lnSpcReduction="20000"/>
          </a:bodyPr>
          <a:lstStyle/>
          <a:p>
            <a:pPr>
              <a:buFont typeface="Arial" charset="0"/>
              <a:buNone/>
            </a:pPr>
            <a:r>
              <a:rPr lang="en-US" altLang="en-US" smtClean="0"/>
              <a:t>FIGURE  3-8</a:t>
            </a:r>
          </a:p>
        </p:txBody>
      </p:sp>
      <p:sp>
        <p:nvSpPr>
          <p:cNvPr id="10" name="Title 9"/>
          <p:cNvSpPr>
            <a:spLocks noGrp="1"/>
          </p:cNvSpPr>
          <p:nvPr>
            <p:ph type="title"/>
          </p:nvPr>
        </p:nvSpPr>
        <p:spPr>
          <a:xfrm>
            <a:off x="0" y="609600"/>
            <a:ext cx="9144000" cy="304800"/>
          </a:xfrm>
        </p:spPr>
        <p:txBody>
          <a:bodyPr>
            <a:normAutofit fontScale="90000"/>
          </a:bodyPr>
          <a:lstStyle/>
          <a:p>
            <a:pPr>
              <a:defRPr/>
            </a:pPr>
            <a:r>
              <a:rPr lang="en-US" dirty="0" smtClean="0">
                <a:solidFill>
                  <a:srgbClr val="7C4B3B"/>
                </a:solidFill>
              </a:rPr>
              <a:t>CHAPTER 3: INFORMATION SYSTEMS, ORGANIZATIONS, </a:t>
            </a:r>
            <a:br>
              <a:rPr lang="en-US" dirty="0" smtClean="0">
                <a:solidFill>
                  <a:srgbClr val="7C4B3B"/>
                </a:solidFill>
              </a:rPr>
            </a:br>
            <a:r>
              <a:rPr lang="en-US" dirty="0" smtClean="0">
                <a:solidFill>
                  <a:srgbClr val="7C4B3B"/>
                </a:solidFill>
              </a:rPr>
              <a:t>AND STRATEGY</a:t>
            </a:r>
          </a:p>
        </p:txBody>
      </p:sp>
      <p:sp>
        <p:nvSpPr>
          <p:cNvPr id="34825" name="Slide Number Placeholder 8"/>
          <p:cNvSpPr>
            <a:spLocks noGrp="1"/>
          </p:cNvSpPr>
          <p:nvPr>
            <p:ph type="sldNum" sz="quarter" idx="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83780936-7830-47BE-892F-7FF465715C96}" type="slidenum">
              <a:rPr lang="en-US" altLang="en-US" sz="1400">
                <a:solidFill>
                  <a:schemeClr val="bg1"/>
                </a:solidFill>
              </a:rPr>
              <a:pPr eaLnBrk="1" hangingPunct="1"/>
              <a:t>26</a:t>
            </a:fld>
            <a:endParaRPr lang="en-US" altLang="en-US" sz="1400">
              <a:solidFill>
                <a:schemeClr val="bg1"/>
              </a:solidFill>
            </a:endParaRPr>
          </a:p>
        </p:txBody>
      </p:sp>
    </p:spTree>
    <p:extLst>
      <p:ext uri="{BB962C8B-B14F-4D97-AF65-F5344CB8AC3E}">
        <p14:creationId xmlns:p14="http://schemas.microsoft.com/office/powerpoint/2010/main" val="5624996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1"/>
          <p:cNvSpPr>
            <a:spLocks noGrp="1"/>
          </p:cNvSpPr>
          <p:nvPr>
            <p:ph idx="1"/>
          </p:nvPr>
        </p:nvSpPr>
        <p:spPr/>
        <p:txBody>
          <a:bodyPr/>
          <a:lstStyle/>
          <a:p>
            <a:r>
              <a:rPr lang="en-US" altLang="en-US" sz="3200" smtClean="0">
                <a:solidFill>
                  <a:srgbClr val="0D0D0D"/>
                </a:solidFill>
              </a:rPr>
              <a:t>Organizational resistance to change</a:t>
            </a:r>
          </a:p>
          <a:p>
            <a:pPr lvl="1"/>
            <a:r>
              <a:rPr lang="en-US" altLang="en-US" sz="2800" smtClean="0"/>
              <a:t>Information systems become bound up in organizational politics because they influence access to a key resource –  information</a:t>
            </a:r>
          </a:p>
          <a:p>
            <a:pPr lvl="1"/>
            <a:r>
              <a:rPr lang="en-US" altLang="en-US" sz="2800" smtClean="0"/>
              <a:t>Information systems potentially change an organization’s structure, culture, politics, and work</a:t>
            </a:r>
          </a:p>
          <a:p>
            <a:pPr lvl="1"/>
            <a:r>
              <a:rPr lang="en-US" altLang="en-US" sz="2800" smtClean="0"/>
              <a:t>Most common reason for failure of large projects is due to organizational and political resistance to change</a:t>
            </a:r>
            <a:endParaRPr lang="en-US" altLang="en-US" sz="3200" smtClean="0"/>
          </a:p>
        </p:txBody>
      </p:sp>
      <p:sp>
        <p:nvSpPr>
          <p:cNvPr id="35843" name="Text Placeholder 2"/>
          <p:cNvSpPr>
            <a:spLocks noGrp="1"/>
          </p:cNvSpPr>
          <p:nvPr>
            <p:ph type="body" sz="quarter" idx="12"/>
          </p:nvPr>
        </p:nvSpPr>
        <p:spPr>
          <a:xfrm>
            <a:off x="457200" y="1066800"/>
            <a:ext cx="8229600" cy="381000"/>
          </a:xfrm>
        </p:spPr>
        <p:txBody>
          <a:bodyPr>
            <a:normAutofit lnSpcReduction="10000"/>
          </a:bodyPr>
          <a:lstStyle/>
          <a:p>
            <a:r>
              <a:rPr lang="en-US" altLang="en-US" smtClean="0">
                <a:latin typeface="Cambria" pitchFamily="-111" charset="0"/>
              </a:rPr>
              <a:t>How Information Systems Impact Organizations and Business Firms</a:t>
            </a:r>
          </a:p>
        </p:txBody>
      </p:sp>
      <p:sp>
        <p:nvSpPr>
          <p:cNvPr id="6" name="Title 5"/>
          <p:cNvSpPr>
            <a:spLocks noGrp="1"/>
          </p:cNvSpPr>
          <p:nvPr>
            <p:ph type="title"/>
          </p:nvPr>
        </p:nvSpPr>
        <p:spPr>
          <a:xfrm>
            <a:off x="0" y="609600"/>
            <a:ext cx="9144000" cy="304800"/>
          </a:xfrm>
        </p:spPr>
        <p:txBody>
          <a:bodyPr>
            <a:normAutofit fontScale="90000"/>
          </a:bodyPr>
          <a:lstStyle/>
          <a:p>
            <a:pPr>
              <a:defRPr/>
            </a:pPr>
            <a:r>
              <a:rPr lang="en-US" dirty="0" smtClean="0">
                <a:solidFill>
                  <a:srgbClr val="7C4B3B"/>
                </a:solidFill>
              </a:rPr>
              <a:t>CHAPTER 3: INFORMATION SYSTEMS, ORGANIZATIONS, </a:t>
            </a:r>
            <a:br>
              <a:rPr lang="en-US" dirty="0" smtClean="0">
                <a:solidFill>
                  <a:srgbClr val="7C4B3B"/>
                </a:solidFill>
              </a:rPr>
            </a:br>
            <a:r>
              <a:rPr lang="en-US" dirty="0" smtClean="0">
                <a:solidFill>
                  <a:srgbClr val="7C4B3B"/>
                </a:solidFill>
              </a:rPr>
              <a:t>AND STRATEGY</a:t>
            </a:r>
          </a:p>
        </p:txBody>
      </p:sp>
      <p:sp>
        <p:nvSpPr>
          <p:cNvPr id="35846"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52A977D5-6063-45CB-AF34-3C210ECB7B23}" type="slidenum">
              <a:rPr lang="en-US" altLang="en-US" sz="1400">
                <a:solidFill>
                  <a:schemeClr val="bg1"/>
                </a:solidFill>
              </a:rPr>
              <a:pPr eaLnBrk="1" hangingPunct="1"/>
              <a:t>27</a:t>
            </a:fld>
            <a:endParaRPr lang="en-US" altLang="en-US" sz="1400">
              <a:solidFill>
                <a:schemeClr val="bg1"/>
              </a:solidFill>
            </a:endParaRPr>
          </a:p>
        </p:txBody>
      </p:sp>
    </p:spTree>
    <p:extLst>
      <p:ext uri="{BB962C8B-B14F-4D97-AF65-F5344CB8AC3E}">
        <p14:creationId xmlns:p14="http://schemas.microsoft.com/office/powerpoint/2010/main" val="25195323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Placeholder 1"/>
          <p:cNvSpPr>
            <a:spLocks noGrp="1"/>
          </p:cNvSpPr>
          <p:nvPr>
            <p:ph type="body" sz="quarter" idx="12"/>
          </p:nvPr>
        </p:nvSpPr>
        <p:spPr>
          <a:xfrm>
            <a:off x="457200" y="1066800"/>
            <a:ext cx="8229600" cy="381000"/>
          </a:xfrm>
        </p:spPr>
        <p:txBody>
          <a:bodyPr>
            <a:normAutofit lnSpcReduction="10000"/>
          </a:bodyPr>
          <a:lstStyle/>
          <a:p>
            <a:r>
              <a:rPr lang="en-US" altLang="en-US" smtClean="0">
                <a:latin typeface="Cambria" pitchFamily="-111" charset="0"/>
              </a:rPr>
              <a:t>How Information Systems Impact Organizations and Business Firms</a:t>
            </a:r>
          </a:p>
        </p:txBody>
      </p:sp>
      <p:sp>
        <p:nvSpPr>
          <p:cNvPr id="10" name="Title 9"/>
          <p:cNvSpPr>
            <a:spLocks noGrp="1"/>
          </p:cNvSpPr>
          <p:nvPr>
            <p:ph type="title"/>
          </p:nvPr>
        </p:nvSpPr>
        <p:spPr>
          <a:xfrm>
            <a:off x="0" y="609600"/>
            <a:ext cx="9144000" cy="304800"/>
          </a:xfrm>
        </p:spPr>
        <p:txBody>
          <a:bodyPr>
            <a:normAutofit fontScale="90000"/>
          </a:bodyPr>
          <a:lstStyle/>
          <a:p>
            <a:pPr>
              <a:defRPr/>
            </a:pPr>
            <a:r>
              <a:rPr lang="en-US" dirty="0" smtClean="0">
                <a:solidFill>
                  <a:srgbClr val="7C4B3B"/>
                </a:solidFill>
              </a:rPr>
              <a:t>CHAPTER 3: INFORMATION SYSTEMS, ORGANIZATIONS, </a:t>
            </a:r>
            <a:br>
              <a:rPr lang="en-US" dirty="0" smtClean="0">
                <a:solidFill>
                  <a:srgbClr val="7C4B3B"/>
                </a:solidFill>
              </a:rPr>
            </a:br>
            <a:r>
              <a:rPr lang="en-US" dirty="0" smtClean="0">
                <a:solidFill>
                  <a:srgbClr val="7C4B3B"/>
                </a:solidFill>
              </a:rPr>
              <a:t>AND STRATEGY</a:t>
            </a:r>
          </a:p>
        </p:txBody>
      </p:sp>
      <p:sp>
        <p:nvSpPr>
          <p:cNvPr id="36873" name="Slide Number Placeholder 8"/>
          <p:cNvSpPr>
            <a:spLocks noGrp="1"/>
          </p:cNvSpPr>
          <p:nvPr>
            <p:ph type="sldNum" sz="quarter" idx="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B636F1A4-2EA6-4D85-81A0-585ED74F38EF}" type="slidenum">
              <a:rPr lang="en-US" altLang="en-US" sz="1400">
                <a:solidFill>
                  <a:schemeClr val="bg1"/>
                </a:solidFill>
              </a:rPr>
              <a:pPr eaLnBrk="1" hangingPunct="1"/>
              <a:t>28</a:t>
            </a:fld>
            <a:endParaRPr lang="en-US" altLang="en-US" sz="140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43062"/>
            <a:ext cx="7867650" cy="500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93202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1"/>
          <p:cNvSpPr>
            <a:spLocks noGrp="1"/>
          </p:cNvSpPr>
          <p:nvPr>
            <p:ph idx="1"/>
          </p:nvPr>
        </p:nvSpPr>
        <p:spPr/>
        <p:txBody>
          <a:bodyPr/>
          <a:lstStyle/>
          <a:p>
            <a:r>
              <a:rPr lang="en-US" altLang="en-US" sz="3200" smtClean="0">
                <a:solidFill>
                  <a:srgbClr val="0D0D0D"/>
                </a:solidFill>
              </a:rPr>
              <a:t>The Internet and organizations</a:t>
            </a:r>
          </a:p>
          <a:p>
            <a:pPr lvl="1"/>
            <a:r>
              <a:rPr lang="en-US" altLang="en-US" sz="2800" smtClean="0"/>
              <a:t>The Internet increases the accessibility, storage, and distribution of information and knowledge for organizations</a:t>
            </a:r>
          </a:p>
          <a:p>
            <a:pPr lvl="1"/>
            <a:r>
              <a:rPr lang="en-US" altLang="en-US" sz="2800" smtClean="0"/>
              <a:t>The Internet can greatly lower transaction and agency costs</a:t>
            </a:r>
          </a:p>
          <a:p>
            <a:pPr lvl="2"/>
            <a:r>
              <a:rPr lang="en-US" altLang="en-US" sz="2800" smtClean="0"/>
              <a:t>Example: Large firm delivers internal manuals to employees via a corporate Web site, saving millions of dollars in distribution costs</a:t>
            </a:r>
            <a:endParaRPr lang="en-US" altLang="en-US" sz="3200" smtClean="0"/>
          </a:p>
        </p:txBody>
      </p:sp>
      <p:sp>
        <p:nvSpPr>
          <p:cNvPr id="37891" name="Text Placeholder 2"/>
          <p:cNvSpPr>
            <a:spLocks noGrp="1"/>
          </p:cNvSpPr>
          <p:nvPr>
            <p:ph type="body" sz="quarter" idx="12"/>
          </p:nvPr>
        </p:nvSpPr>
        <p:spPr>
          <a:xfrm>
            <a:off x="457200" y="1066800"/>
            <a:ext cx="8229600" cy="381000"/>
          </a:xfrm>
        </p:spPr>
        <p:txBody>
          <a:bodyPr>
            <a:normAutofit lnSpcReduction="10000"/>
          </a:bodyPr>
          <a:lstStyle/>
          <a:p>
            <a:r>
              <a:rPr lang="en-US" altLang="en-US" smtClean="0">
                <a:latin typeface="Cambria" pitchFamily="-111" charset="0"/>
              </a:rPr>
              <a:t>How Information Systems Impact Organizations and Business Firms</a:t>
            </a:r>
          </a:p>
        </p:txBody>
      </p:sp>
      <p:sp>
        <p:nvSpPr>
          <p:cNvPr id="6" name="Title 5"/>
          <p:cNvSpPr>
            <a:spLocks noGrp="1"/>
          </p:cNvSpPr>
          <p:nvPr>
            <p:ph type="title"/>
          </p:nvPr>
        </p:nvSpPr>
        <p:spPr>
          <a:xfrm>
            <a:off x="0" y="609600"/>
            <a:ext cx="9144000" cy="304800"/>
          </a:xfrm>
        </p:spPr>
        <p:txBody>
          <a:bodyPr>
            <a:normAutofit fontScale="90000"/>
          </a:bodyPr>
          <a:lstStyle/>
          <a:p>
            <a:pPr>
              <a:defRPr/>
            </a:pPr>
            <a:r>
              <a:rPr lang="en-US" dirty="0" smtClean="0">
                <a:solidFill>
                  <a:srgbClr val="7C4B3B"/>
                </a:solidFill>
              </a:rPr>
              <a:t>CHAPTER 3: INFORMATION SYSTEMS, ORGANIZATIONS, </a:t>
            </a:r>
            <a:br>
              <a:rPr lang="en-US" dirty="0" smtClean="0">
                <a:solidFill>
                  <a:srgbClr val="7C4B3B"/>
                </a:solidFill>
              </a:rPr>
            </a:br>
            <a:r>
              <a:rPr lang="en-US" dirty="0" smtClean="0">
                <a:solidFill>
                  <a:srgbClr val="7C4B3B"/>
                </a:solidFill>
              </a:rPr>
              <a:t>AND STRATEGY</a:t>
            </a:r>
          </a:p>
        </p:txBody>
      </p:sp>
      <p:sp>
        <p:nvSpPr>
          <p:cNvPr id="37894"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20032292-1196-4132-AC65-AD614E473811}" type="slidenum">
              <a:rPr lang="en-US" altLang="en-US" sz="1400">
                <a:solidFill>
                  <a:schemeClr val="bg1"/>
                </a:solidFill>
              </a:rPr>
              <a:pPr eaLnBrk="1" hangingPunct="1"/>
              <a:t>29</a:t>
            </a:fld>
            <a:endParaRPr lang="en-US" altLang="en-US" sz="1400">
              <a:solidFill>
                <a:schemeClr val="bg1"/>
              </a:solidFill>
            </a:endParaRPr>
          </a:p>
        </p:txBody>
      </p:sp>
    </p:spTree>
    <p:extLst>
      <p:ext uri="{BB962C8B-B14F-4D97-AF65-F5344CB8AC3E}">
        <p14:creationId xmlns:p14="http://schemas.microsoft.com/office/powerpoint/2010/main" val="12153293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1" name="Group 12"/>
          <p:cNvGrpSpPr>
            <a:grpSpLocks/>
          </p:cNvGrpSpPr>
          <p:nvPr/>
        </p:nvGrpSpPr>
        <p:grpSpPr bwMode="auto">
          <a:xfrm>
            <a:off x="1676400" y="1905000"/>
            <a:ext cx="5867400" cy="0"/>
            <a:chOff x="768" y="3408"/>
            <a:chExt cx="3696" cy="0"/>
          </a:xfrm>
        </p:grpSpPr>
        <p:sp>
          <p:nvSpPr>
            <p:cNvPr id="14342" name="Line 8"/>
            <p:cNvSpPr>
              <a:spLocks noChangeShapeType="1"/>
            </p:cNvSpPr>
            <p:nvPr/>
          </p:nvSpPr>
          <p:spPr bwMode="auto">
            <a:xfrm>
              <a:off x="768" y="3408"/>
              <a:ext cx="816" cy="0"/>
            </a:xfrm>
            <a:prstGeom prst="line">
              <a:avLst/>
            </a:prstGeom>
            <a:noFill/>
            <a:ln w="127000">
              <a:solidFill>
                <a:srgbClr val="9F0F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9"/>
            <p:cNvSpPr>
              <a:spLocks noChangeShapeType="1"/>
            </p:cNvSpPr>
            <p:nvPr/>
          </p:nvSpPr>
          <p:spPr bwMode="auto">
            <a:xfrm>
              <a:off x="1728" y="3408"/>
              <a:ext cx="816" cy="0"/>
            </a:xfrm>
            <a:prstGeom prst="line">
              <a:avLst/>
            </a:prstGeom>
            <a:noFill/>
            <a:ln w="1270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10"/>
            <p:cNvSpPr>
              <a:spLocks noChangeShapeType="1"/>
            </p:cNvSpPr>
            <p:nvPr/>
          </p:nvSpPr>
          <p:spPr bwMode="auto">
            <a:xfrm>
              <a:off x="2688" y="3408"/>
              <a:ext cx="816" cy="0"/>
            </a:xfrm>
            <a:prstGeom prst="line">
              <a:avLst/>
            </a:prstGeom>
            <a:noFill/>
            <a:ln w="1270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1"/>
            <p:cNvSpPr>
              <a:spLocks noChangeShapeType="1"/>
            </p:cNvSpPr>
            <p:nvPr/>
          </p:nvSpPr>
          <p:spPr bwMode="auto">
            <a:xfrm>
              <a:off x="3648" y="3408"/>
              <a:ext cx="816"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 name="Text Box 3"/>
          <p:cNvSpPr txBox="1">
            <a:spLocks noChangeArrowheads="1"/>
          </p:cNvSpPr>
          <p:nvPr/>
        </p:nvSpPr>
        <p:spPr bwMode="auto">
          <a:xfrm>
            <a:off x="76200" y="2819400"/>
            <a:ext cx="90678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2600" b="1" dirty="0" smtClean="0">
                <a:solidFill>
                  <a:schemeClr val="tx2"/>
                </a:solidFill>
                <a:latin typeface="Arial" charset="0"/>
                <a:cs typeface="Times New Roman" pitchFamily="18" charset="0"/>
              </a:rPr>
              <a:t>3.1. Organization and Information Systems</a:t>
            </a:r>
            <a:endParaRPr lang="en-US" altLang="en-US" sz="2600" b="1" dirty="0">
              <a:solidFill>
                <a:schemeClr val="tx2"/>
              </a:solidFill>
              <a:latin typeface="Arial" charset="0"/>
              <a:cs typeface="Times New Roman" pitchFamily="18" charset="0"/>
            </a:endParaRPr>
          </a:p>
        </p:txBody>
      </p:sp>
      <p:sp>
        <p:nvSpPr>
          <p:cNvPr id="2" name="Slide Number Placeholder 1"/>
          <p:cNvSpPr>
            <a:spLocks noGrp="1"/>
          </p:cNvSpPr>
          <p:nvPr>
            <p:ph type="sldNum" sz="quarter" idx="12"/>
          </p:nvPr>
        </p:nvSpPr>
        <p:spPr/>
        <p:txBody>
          <a:bodyPr/>
          <a:lstStyle/>
          <a:p>
            <a:fld id="{B2E69481-C428-4771-9FA9-CCBED72DD0C4}" type="slidenum">
              <a:rPr lang="en-US" smtClean="0"/>
              <a:t>3</a:t>
            </a:fld>
            <a:endParaRPr lang="en-US"/>
          </a:p>
        </p:txBody>
      </p:sp>
    </p:spTree>
    <p:extLst>
      <p:ext uri="{BB962C8B-B14F-4D97-AF65-F5344CB8AC3E}">
        <p14:creationId xmlns:p14="http://schemas.microsoft.com/office/powerpoint/2010/main" val="12080816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Content Placeholder 1"/>
          <p:cNvSpPr>
            <a:spLocks noGrp="1"/>
          </p:cNvSpPr>
          <p:nvPr>
            <p:ph idx="1"/>
          </p:nvPr>
        </p:nvSpPr>
        <p:spPr/>
        <p:txBody>
          <a:bodyPr>
            <a:normAutofit lnSpcReduction="10000"/>
          </a:bodyPr>
          <a:lstStyle/>
          <a:p>
            <a:pPr>
              <a:spcBef>
                <a:spcPts val="600"/>
              </a:spcBef>
              <a:spcAft>
                <a:spcPct val="0"/>
              </a:spcAft>
            </a:pPr>
            <a:r>
              <a:rPr lang="en-US" altLang="en-US" smtClean="0">
                <a:solidFill>
                  <a:srgbClr val="0D0D0D"/>
                </a:solidFill>
              </a:rPr>
              <a:t>Central organizational factors to consider when planning a new system:</a:t>
            </a:r>
          </a:p>
          <a:p>
            <a:pPr lvl="1"/>
            <a:r>
              <a:rPr lang="en-US" altLang="en-US" smtClean="0"/>
              <a:t>Environment</a:t>
            </a:r>
          </a:p>
          <a:p>
            <a:pPr lvl="1">
              <a:spcAft>
                <a:spcPct val="0"/>
              </a:spcAft>
            </a:pPr>
            <a:r>
              <a:rPr lang="en-US" altLang="en-US" smtClean="0"/>
              <a:t>Structure</a:t>
            </a:r>
          </a:p>
          <a:p>
            <a:pPr lvl="2"/>
            <a:r>
              <a:rPr lang="en-US" altLang="en-US" smtClean="0"/>
              <a:t>Hierarchy, specialization, routines, business processes</a:t>
            </a:r>
          </a:p>
          <a:p>
            <a:pPr lvl="1"/>
            <a:r>
              <a:rPr lang="en-US" altLang="en-US" smtClean="0"/>
              <a:t>Culture and politics</a:t>
            </a:r>
          </a:p>
          <a:p>
            <a:pPr lvl="1"/>
            <a:r>
              <a:rPr lang="en-US" altLang="en-US" smtClean="0"/>
              <a:t>Type of organization and style of leadership </a:t>
            </a:r>
          </a:p>
          <a:p>
            <a:pPr lvl="1"/>
            <a:r>
              <a:rPr lang="en-US" altLang="en-US" smtClean="0"/>
              <a:t>Main interest groups affected by system; attitudes of end users</a:t>
            </a:r>
          </a:p>
          <a:p>
            <a:pPr lvl="1"/>
            <a:r>
              <a:rPr lang="en-US" altLang="en-US" smtClean="0"/>
              <a:t>Tasks, decisions, and business processes the system will assist</a:t>
            </a:r>
          </a:p>
        </p:txBody>
      </p:sp>
      <p:sp>
        <p:nvSpPr>
          <p:cNvPr id="38915" name="Text Placeholder 2"/>
          <p:cNvSpPr>
            <a:spLocks noGrp="1"/>
          </p:cNvSpPr>
          <p:nvPr>
            <p:ph type="body" sz="quarter" idx="12"/>
          </p:nvPr>
        </p:nvSpPr>
        <p:spPr>
          <a:xfrm>
            <a:off x="457200" y="1066800"/>
            <a:ext cx="8229600" cy="381000"/>
          </a:xfrm>
        </p:spPr>
        <p:txBody>
          <a:bodyPr>
            <a:normAutofit lnSpcReduction="10000"/>
          </a:bodyPr>
          <a:lstStyle/>
          <a:p>
            <a:r>
              <a:rPr lang="en-US" altLang="en-US" smtClean="0">
                <a:latin typeface="Cambria" pitchFamily="-111" charset="0"/>
              </a:rPr>
              <a:t>How Information Systems Impact Organizations and Business Firms</a:t>
            </a:r>
          </a:p>
        </p:txBody>
      </p:sp>
      <p:sp>
        <p:nvSpPr>
          <p:cNvPr id="6" name="Title 5"/>
          <p:cNvSpPr>
            <a:spLocks noGrp="1"/>
          </p:cNvSpPr>
          <p:nvPr>
            <p:ph type="title"/>
          </p:nvPr>
        </p:nvSpPr>
        <p:spPr>
          <a:xfrm>
            <a:off x="0" y="609600"/>
            <a:ext cx="9144000" cy="304800"/>
          </a:xfrm>
        </p:spPr>
        <p:txBody>
          <a:bodyPr>
            <a:normAutofit fontScale="90000"/>
          </a:bodyPr>
          <a:lstStyle/>
          <a:p>
            <a:pPr>
              <a:defRPr/>
            </a:pPr>
            <a:r>
              <a:rPr lang="en-US" dirty="0" smtClean="0">
                <a:solidFill>
                  <a:srgbClr val="7C4B3B"/>
                </a:solidFill>
              </a:rPr>
              <a:t>CHAPTER 3: INFORMATION SYSTEMS, ORGANIZATIONS, </a:t>
            </a:r>
            <a:br>
              <a:rPr lang="en-US" dirty="0" smtClean="0">
                <a:solidFill>
                  <a:srgbClr val="7C4B3B"/>
                </a:solidFill>
              </a:rPr>
            </a:br>
            <a:r>
              <a:rPr lang="en-US" dirty="0" smtClean="0">
                <a:solidFill>
                  <a:srgbClr val="7C4B3B"/>
                </a:solidFill>
              </a:rPr>
              <a:t>AND STRATEGY</a:t>
            </a:r>
          </a:p>
        </p:txBody>
      </p:sp>
      <p:sp>
        <p:nvSpPr>
          <p:cNvPr id="38918"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050A7EF5-DF52-467B-97DB-EF98CEAAACB4}" type="slidenum">
              <a:rPr lang="en-US" altLang="en-US" sz="1400">
                <a:solidFill>
                  <a:schemeClr val="bg1"/>
                </a:solidFill>
              </a:rPr>
              <a:pPr eaLnBrk="1" hangingPunct="1"/>
              <a:t>30</a:t>
            </a:fld>
            <a:endParaRPr lang="en-US" altLang="en-US" sz="1400">
              <a:solidFill>
                <a:schemeClr val="bg1"/>
              </a:solidFill>
            </a:endParaRPr>
          </a:p>
        </p:txBody>
      </p:sp>
    </p:spTree>
    <p:extLst>
      <p:ext uri="{BB962C8B-B14F-4D97-AF65-F5344CB8AC3E}">
        <p14:creationId xmlns:p14="http://schemas.microsoft.com/office/powerpoint/2010/main" val="2923009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1" name="Group 12"/>
          <p:cNvGrpSpPr>
            <a:grpSpLocks/>
          </p:cNvGrpSpPr>
          <p:nvPr/>
        </p:nvGrpSpPr>
        <p:grpSpPr bwMode="auto">
          <a:xfrm>
            <a:off x="1676400" y="1905000"/>
            <a:ext cx="5867400" cy="0"/>
            <a:chOff x="768" y="3408"/>
            <a:chExt cx="3696" cy="0"/>
          </a:xfrm>
        </p:grpSpPr>
        <p:sp>
          <p:nvSpPr>
            <p:cNvPr id="14342" name="Line 8"/>
            <p:cNvSpPr>
              <a:spLocks noChangeShapeType="1"/>
            </p:cNvSpPr>
            <p:nvPr/>
          </p:nvSpPr>
          <p:spPr bwMode="auto">
            <a:xfrm>
              <a:off x="768" y="3408"/>
              <a:ext cx="816" cy="0"/>
            </a:xfrm>
            <a:prstGeom prst="line">
              <a:avLst/>
            </a:prstGeom>
            <a:noFill/>
            <a:ln w="127000">
              <a:solidFill>
                <a:srgbClr val="9F0F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9"/>
            <p:cNvSpPr>
              <a:spLocks noChangeShapeType="1"/>
            </p:cNvSpPr>
            <p:nvPr/>
          </p:nvSpPr>
          <p:spPr bwMode="auto">
            <a:xfrm>
              <a:off x="1728" y="3408"/>
              <a:ext cx="816" cy="0"/>
            </a:xfrm>
            <a:prstGeom prst="line">
              <a:avLst/>
            </a:prstGeom>
            <a:noFill/>
            <a:ln w="1270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10"/>
            <p:cNvSpPr>
              <a:spLocks noChangeShapeType="1"/>
            </p:cNvSpPr>
            <p:nvPr/>
          </p:nvSpPr>
          <p:spPr bwMode="auto">
            <a:xfrm>
              <a:off x="2688" y="3408"/>
              <a:ext cx="816" cy="0"/>
            </a:xfrm>
            <a:prstGeom prst="line">
              <a:avLst/>
            </a:prstGeom>
            <a:noFill/>
            <a:ln w="1270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1"/>
            <p:cNvSpPr>
              <a:spLocks noChangeShapeType="1"/>
            </p:cNvSpPr>
            <p:nvPr/>
          </p:nvSpPr>
          <p:spPr bwMode="auto">
            <a:xfrm>
              <a:off x="3648" y="3408"/>
              <a:ext cx="816"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 name="Text Box 3"/>
          <p:cNvSpPr txBox="1">
            <a:spLocks noChangeArrowheads="1"/>
          </p:cNvSpPr>
          <p:nvPr/>
        </p:nvSpPr>
        <p:spPr bwMode="auto">
          <a:xfrm>
            <a:off x="76200" y="2819400"/>
            <a:ext cx="9067800"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2600" b="1" dirty="0" smtClean="0">
                <a:solidFill>
                  <a:schemeClr val="tx2"/>
                </a:solidFill>
                <a:latin typeface="Arial" charset="0"/>
                <a:cs typeface="Times New Roman" pitchFamily="18" charset="0"/>
              </a:rPr>
              <a:t>3.3. Using Information Systems to Achieve Competitive </a:t>
            </a:r>
          </a:p>
          <a:p>
            <a:pPr>
              <a:spcBef>
                <a:spcPct val="50000"/>
              </a:spcBef>
              <a:buFontTx/>
              <a:buNone/>
            </a:pPr>
            <a:r>
              <a:rPr lang="en-US" altLang="en-US" sz="2600" b="1" dirty="0">
                <a:solidFill>
                  <a:schemeClr val="tx2"/>
                </a:solidFill>
                <a:latin typeface="Arial" charset="0"/>
                <a:cs typeface="Times New Roman" pitchFamily="18" charset="0"/>
              </a:rPr>
              <a:t> </a:t>
            </a:r>
            <a:r>
              <a:rPr lang="en-US" altLang="en-US" sz="2600" b="1" dirty="0" smtClean="0">
                <a:solidFill>
                  <a:schemeClr val="tx2"/>
                </a:solidFill>
                <a:latin typeface="Arial" charset="0"/>
                <a:cs typeface="Times New Roman" pitchFamily="18" charset="0"/>
              </a:rPr>
              <a:t>      Advantage</a:t>
            </a:r>
            <a:endParaRPr lang="en-US" altLang="en-US" sz="2600" b="1" dirty="0">
              <a:solidFill>
                <a:schemeClr val="tx2"/>
              </a:solidFill>
              <a:latin typeface="Arial" charset="0"/>
              <a:cs typeface="Times New Roman" pitchFamily="18" charset="0"/>
            </a:endParaRPr>
          </a:p>
        </p:txBody>
      </p:sp>
      <p:sp>
        <p:nvSpPr>
          <p:cNvPr id="2" name="Slide Number Placeholder 1"/>
          <p:cNvSpPr>
            <a:spLocks noGrp="1"/>
          </p:cNvSpPr>
          <p:nvPr>
            <p:ph type="sldNum" sz="quarter" idx="12"/>
          </p:nvPr>
        </p:nvSpPr>
        <p:spPr/>
        <p:txBody>
          <a:bodyPr/>
          <a:lstStyle/>
          <a:p>
            <a:fld id="{B2E69481-C428-4771-9FA9-CCBED72DD0C4}" type="slidenum">
              <a:rPr lang="en-US" smtClean="0"/>
              <a:t>31</a:t>
            </a:fld>
            <a:endParaRPr lang="en-US"/>
          </a:p>
        </p:txBody>
      </p:sp>
    </p:spTree>
    <p:extLst>
      <p:ext uri="{BB962C8B-B14F-4D97-AF65-F5344CB8AC3E}">
        <p14:creationId xmlns:p14="http://schemas.microsoft.com/office/powerpoint/2010/main" val="176096410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1"/>
          <p:cNvSpPr>
            <a:spLocks noGrp="1"/>
          </p:cNvSpPr>
          <p:nvPr>
            <p:ph idx="1"/>
          </p:nvPr>
        </p:nvSpPr>
        <p:spPr>
          <a:xfrm>
            <a:off x="457200" y="1828800"/>
            <a:ext cx="8458200" cy="4495800"/>
          </a:xfrm>
        </p:spPr>
        <p:txBody>
          <a:bodyPr/>
          <a:lstStyle/>
          <a:p>
            <a:r>
              <a:rPr lang="en-US" altLang="en-US" smtClean="0">
                <a:solidFill>
                  <a:srgbClr val="0D0D0D"/>
                </a:solidFill>
              </a:rPr>
              <a:t>Why do some firms become leaders in their industry? </a:t>
            </a:r>
          </a:p>
          <a:p>
            <a:r>
              <a:rPr lang="en-US" altLang="en-US" smtClean="0">
                <a:solidFill>
                  <a:srgbClr val="0D0D0D"/>
                </a:solidFill>
              </a:rPr>
              <a:t>Michael Porter’s competitive forces model</a:t>
            </a:r>
          </a:p>
          <a:p>
            <a:pPr lvl="1"/>
            <a:r>
              <a:rPr lang="en-US" altLang="en-US" smtClean="0"/>
              <a:t>Provides general view of firm, its competitors, and environment</a:t>
            </a:r>
          </a:p>
          <a:p>
            <a:pPr lvl="1"/>
            <a:r>
              <a:rPr lang="en-US" altLang="en-US" smtClean="0"/>
              <a:t>Five competitive forces shape fate of firm</a:t>
            </a:r>
          </a:p>
          <a:p>
            <a:pPr marL="1371600" lvl="2" indent="-457200">
              <a:buFont typeface="Cambria" pitchFamily="-111" charset="0"/>
              <a:buAutoNum type="arabicPeriod"/>
            </a:pPr>
            <a:r>
              <a:rPr lang="en-US" altLang="en-US" smtClean="0"/>
              <a:t>Traditional competitors </a:t>
            </a:r>
          </a:p>
          <a:p>
            <a:pPr marL="1371600" lvl="2" indent="-457200">
              <a:buFont typeface="Cambria" pitchFamily="-111" charset="0"/>
              <a:buAutoNum type="arabicPeriod"/>
            </a:pPr>
            <a:r>
              <a:rPr lang="en-US" altLang="en-US" smtClean="0"/>
              <a:t>New market entrants </a:t>
            </a:r>
          </a:p>
          <a:p>
            <a:pPr marL="1371600" lvl="2" indent="-457200">
              <a:buFont typeface="Cambria" pitchFamily="-111" charset="0"/>
              <a:buAutoNum type="arabicPeriod"/>
            </a:pPr>
            <a:r>
              <a:rPr lang="en-US" altLang="en-US" smtClean="0"/>
              <a:t>Substitute products and services</a:t>
            </a:r>
          </a:p>
          <a:p>
            <a:pPr marL="1371600" lvl="2" indent="-457200">
              <a:buFont typeface="Cambria" pitchFamily="-111" charset="0"/>
              <a:buAutoNum type="arabicPeriod"/>
            </a:pPr>
            <a:r>
              <a:rPr lang="en-US" altLang="en-US" smtClean="0"/>
              <a:t>Customers</a:t>
            </a:r>
          </a:p>
          <a:p>
            <a:pPr marL="1371600" lvl="2" indent="-457200">
              <a:buFont typeface="Cambria" pitchFamily="-111" charset="0"/>
              <a:buAutoNum type="arabicPeriod"/>
            </a:pPr>
            <a:r>
              <a:rPr lang="en-US" altLang="en-US" smtClean="0"/>
              <a:t>Suppliers</a:t>
            </a:r>
          </a:p>
        </p:txBody>
      </p:sp>
      <p:sp>
        <p:nvSpPr>
          <p:cNvPr id="39939" name="Text Placeholder 2"/>
          <p:cNvSpPr>
            <a:spLocks noGrp="1"/>
          </p:cNvSpPr>
          <p:nvPr>
            <p:ph type="body" sz="quarter" idx="12"/>
          </p:nvPr>
        </p:nvSpPr>
        <p:spPr>
          <a:xfrm>
            <a:off x="457200" y="1066800"/>
            <a:ext cx="8229600" cy="381000"/>
          </a:xfrm>
        </p:spPr>
        <p:txBody>
          <a:bodyPr>
            <a:normAutofit lnSpcReduction="10000"/>
          </a:bodyPr>
          <a:lstStyle/>
          <a:p>
            <a:r>
              <a:rPr lang="en-US" altLang="en-US" smtClean="0">
                <a:latin typeface="Cambria" pitchFamily="-111" charset="0"/>
              </a:rPr>
              <a:t>Using Information Systems to Achieve Competitive Advantage</a:t>
            </a:r>
          </a:p>
        </p:txBody>
      </p:sp>
      <p:sp>
        <p:nvSpPr>
          <p:cNvPr id="6" name="Title 5"/>
          <p:cNvSpPr>
            <a:spLocks noGrp="1"/>
          </p:cNvSpPr>
          <p:nvPr>
            <p:ph type="title"/>
          </p:nvPr>
        </p:nvSpPr>
        <p:spPr>
          <a:xfrm>
            <a:off x="0" y="609600"/>
            <a:ext cx="9144000" cy="304800"/>
          </a:xfrm>
        </p:spPr>
        <p:txBody>
          <a:bodyPr>
            <a:normAutofit fontScale="90000"/>
          </a:bodyPr>
          <a:lstStyle/>
          <a:p>
            <a:pPr>
              <a:defRPr/>
            </a:pPr>
            <a:r>
              <a:rPr lang="en-US" dirty="0" smtClean="0">
                <a:solidFill>
                  <a:srgbClr val="7C4B3B"/>
                </a:solidFill>
              </a:rPr>
              <a:t>CHAPTER 3: INFORMATION SYSTEMS, ORGANIZATIONS, </a:t>
            </a:r>
            <a:br>
              <a:rPr lang="en-US" dirty="0" smtClean="0">
                <a:solidFill>
                  <a:srgbClr val="7C4B3B"/>
                </a:solidFill>
              </a:rPr>
            </a:br>
            <a:r>
              <a:rPr lang="en-US" dirty="0" smtClean="0">
                <a:solidFill>
                  <a:srgbClr val="7C4B3B"/>
                </a:solidFill>
              </a:rPr>
              <a:t>AND STRATEGY</a:t>
            </a:r>
          </a:p>
        </p:txBody>
      </p:sp>
      <p:sp>
        <p:nvSpPr>
          <p:cNvPr id="39942"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D3A2FBB5-7DFE-4352-9923-18FEE0A8008F}" type="slidenum">
              <a:rPr lang="en-US" altLang="en-US" sz="1400">
                <a:solidFill>
                  <a:schemeClr val="bg1"/>
                </a:solidFill>
              </a:rPr>
              <a:pPr eaLnBrk="1" hangingPunct="1"/>
              <a:t>32</a:t>
            </a:fld>
            <a:endParaRPr lang="en-US" altLang="en-US" sz="1400">
              <a:solidFill>
                <a:schemeClr val="bg1"/>
              </a:solidFill>
            </a:endParaRPr>
          </a:p>
        </p:txBody>
      </p:sp>
    </p:spTree>
    <p:extLst>
      <p:ext uri="{BB962C8B-B14F-4D97-AF65-F5344CB8AC3E}">
        <p14:creationId xmlns:p14="http://schemas.microsoft.com/office/powerpoint/2010/main" val="21233631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Placeholder 1"/>
          <p:cNvSpPr>
            <a:spLocks noGrp="1"/>
          </p:cNvSpPr>
          <p:nvPr>
            <p:ph type="body" sz="quarter" idx="12"/>
          </p:nvPr>
        </p:nvSpPr>
        <p:spPr>
          <a:xfrm>
            <a:off x="457200" y="1066800"/>
            <a:ext cx="8229600" cy="381000"/>
          </a:xfrm>
        </p:spPr>
        <p:txBody>
          <a:bodyPr>
            <a:normAutofit lnSpcReduction="10000"/>
          </a:bodyPr>
          <a:lstStyle/>
          <a:p>
            <a:r>
              <a:rPr lang="en-US" altLang="en-US" smtClean="0">
                <a:latin typeface="Cambria" pitchFamily="-111" charset="0"/>
              </a:rPr>
              <a:t>Using Information Systems to Achieve Competitive Advantage</a:t>
            </a:r>
          </a:p>
        </p:txBody>
      </p:sp>
      <p:pic>
        <p:nvPicPr>
          <p:cNvPr id="22" name="Picture Placeholder 21" descr="Fig-3-03.png"/>
          <p:cNvPicPr>
            <a:picLocks noGrp="1" noChangeAspect="1"/>
          </p:cNvPicPr>
          <p:nvPr>
            <p:ph type="pic" sz="quarter" idx="15"/>
          </p:nvPr>
        </p:nvPicPr>
        <p:blipFill>
          <a:blip r:embed="rId3"/>
          <a:stretch>
            <a:fillRect/>
          </a:stretch>
        </p:blipFill>
        <p:spPr>
          <a:xfrm>
            <a:off x="1041400" y="2209800"/>
            <a:ext cx="7137400" cy="3276600"/>
          </a:xfrm>
        </p:spPr>
      </p:pic>
      <p:sp>
        <p:nvSpPr>
          <p:cNvPr id="40964" name="Text Placeholder 3"/>
          <p:cNvSpPr>
            <a:spLocks noGrp="1"/>
          </p:cNvSpPr>
          <p:nvPr>
            <p:ph type="body" sz="quarter" idx="16"/>
          </p:nvPr>
        </p:nvSpPr>
        <p:spPr/>
        <p:txBody>
          <a:bodyPr/>
          <a:lstStyle/>
          <a:p>
            <a:pPr>
              <a:spcBef>
                <a:spcPct val="0"/>
              </a:spcBef>
              <a:buFont typeface="Arial" charset="0"/>
              <a:buNone/>
            </a:pPr>
            <a:r>
              <a:rPr lang="en-US" altLang="en-US" smtClean="0"/>
              <a:t>PORTER’S COMPETITIVE FORCES MODEL</a:t>
            </a:r>
          </a:p>
        </p:txBody>
      </p:sp>
      <p:sp>
        <p:nvSpPr>
          <p:cNvPr id="40965" name="Text Placeholder 4"/>
          <p:cNvSpPr>
            <a:spLocks noGrp="1"/>
          </p:cNvSpPr>
          <p:nvPr>
            <p:ph type="body" sz="quarter" idx="17"/>
          </p:nvPr>
        </p:nvSpPr>
        <p:spPr/>
        <p:txBody>
          <a:bodyPr/>
          <a:lstStyle/>
          <a:p>
            <a:pPr>
              <a:buFont typeface="Arial" charset="0"/>
              <a:buNone/>
            </a:pPr>
            <a:r>
              <a:rPr lang="en-US" altLang="en-US" smtClean="0"/>
              <a:t>In Porter’s competitive forces model, the strategic position of the firm and its strategies are determined not only by competition with its traditional direct competitors but also by four other forces in the industry’s environment: new market entrants, substitute products, customers, and suppliers.</a:t>
            </a:r>
          </a:p>
        </p:txBody>
      </p:sp>
      <p:sp>
        <p:nvSpPr>
          <p:cNvPr id="40966" name="Text Placeholder 5"/>
          <p:cNvSpPr>
            <a:spLocks noGrp="1"/>
          </p:cNvSpPr>
          <p:nvPr>
            <p:ph type="body" sz="quarter" idx="18"/>
          </p:nvPr>
        </p:nvSpPr>
        <p:spPr/>
        <p:txBody>
          <a:bodyPr>
            <a:normAutofit fontScale="85000" lnSpcReduction="10000"/>
          </a:bodyPr>
          <a:lstStyle/>
          <a:p>
            <a:pPr>
              <a:buFont typeface="Arial" charset="0"/>
              <a:buNone/>
            </a:pPr>
            <a:r>
              <a:rPr lang="en-US" altLang="en-US" smtClean="0"/>
              <a:t>FIGURE  3-10</a:t>
            </a:r>
          </a:p>
        </p:txBody>
      </p:sp>
      <p:sp>
        <p:nvSpPr>
          <p:cNvPr id="10" name="Title 9"/>
          <p:cNvSpPr>
            <a:spLocks noGrp="1"/>
          </p:cNvSpPr>
          <p:nvPr>
            <p:ph type="title"/>
          </p:nvPr>
        </p:nvSpPr>
        <p:spPr>
          <a:xfrm>
            <a:off x="0" y="609600"/>
            <a:ext cx="9144000" cy="304800"/>
          </a:xfrm>
        </p:spPr>
        <p:txBody>
          <a:bodyPr>
            <a:normAutofit fontScale="90000"/>
          </a:bodyPr>
          <a:lstStyle/>
          <a:p>
            <a:pPr>
              <a:defRPr/>
            </a:pPr>
            <a:r>
              <a:rPr lang="en-US" dirty="0" smtClean="0">
                <a:solidFill>
                  <a:srgbClr val="7C4B3B"/>
                </a:solidFill>
              </a:rPr>
              <a:t>CHAPTER 3: INFORMATION SYSTEMS, ORGANIZATIONS, </a:t>
            </a:r>
            <a:br>
              <a:rPr lang="en-US" dirty="0" smtClean="0">
                <a:solidFill>
                  <a:srgbClr val="7C4B3B"/>
                </a:solidFill>
              </a:rPr>
            </a:br>
            <a:r>
              <a:rPr lang="en-US" dirty="0" smtClean="0">
                <a:solidFill>
                  <a:srgbClr val="7C4B3B"/>
                </a:solidFill>
              </a:rPr>
              <a:t>AND STRATEGY</a:t>
            </a:r>
          </a:p>
        </p:txBody>
      </p:sp>
      <p:sp>
        <p:nvSpPr>
          <p:cNvPr id="40969" name="Slide Number Placeholder 8"/>
          <p:cNvSpPr>
            <a:spLocks noGrp="1"/>
          </p:cNvSpPr>
          <p:nvPr>
            <p:ph type="sldNum" sz="quarter" idx="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1AF40A96-DAFE-4995-B3B9-A9889B0954DF}" type="slidenum">
              <a:rPr lang="en-US" altLang="en-US" sz="1400">
                <a:solidFill>
                  <a:schemeClr val="bg1"/>
                </a:solidFill>
              </a:rPr>
              <a:pPr eaLnBrk="1" hangingPunct="1"/>
              <a:t>33</a:t>
            </a:fld>
            <a:endParaRPr lang="en-US" altLang="en-US" sz="1400">
              <a:solidFill>
                <a:schemeClr val="bg1"/>
              </a:solidFill>
            </a:endParaRPr>
          </a:p>
        </p:txBody>
      </p:sp>
    </p:spTree>
    <p:extLst>
      <p:ext uri="{BB962C8B-B14F-4D97-AF65-F5344CB8AC3E}">
        <p14:creationId xmlns:p14="http://schemas.microsoft.com/office/powerpoint/2010/main" val="11694739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1"/>
          <p:cNvSpPr>
            <a:spLocks noGrp="1"/>
          </p:cNvSpPr>
          <p:nvPr>
            <p:ph idx="1"/>
          </p:nvPr>
        </p:nvSpPr>
        <p:spPr/>
        <p:txBody>
          <a:bodyPr/>
          <a:lstStyle/>
          <a:p>
            <a:r>
              <a:rPr lang="en-US" altLang="en-US" smtClean="0">
                <a:solidFill>
                  <a:srgbClr val="0D0D0D"/>
                </a:solidFill>
              </a:rPr>
              <a:t>Traditional competitors</a:t>
            </a:r>
          </a:p>
          <a:p>
            <a:pPr lvl="1"/>
            <a:r>
              <a:rPr lang="en-US" altLang="en-US" smtClean="0"/>
              <a:t>All firms share market space with competitors who are continuously devising new products, services, efficiencies, switching costs</a:t>
            </a:r>
          </a:p>
          <a:p>
            <a:r>
              <a:rPr lang="en-US" altLang="en-US" smtClean="0">
                <a:solidFill>
                  <a:srgbClr val="0D0D0D"/>
                </a:solidFill>
              </a:rPr>
              <a:t>New market entrants </a:t>
            </a:r>
          </a:p>
          <a:p>
            <a:pPr lvl="1"/>
            <a:r>
              <a:rPr lang="en-US" altLang="en-US" smtClean="0"/>
              <a:t>Some industries have high barriers to entry, e.g. computer chip business</a:t>
            </a:r>
          </a:p>
          <a:p>
            <a:pPr lvl="1"/>
            <a:r>
              <a:rPr lang="en-US" altLang="en-US" smtClean="0"/>
              <a:t>New companies have new equipment, younger workers, but little brand recognition</a:t>
            </a:r>
          </a:p>
        </p:txBody>
      </p:sp>
      <p:sp>
        <p:nvSpPr>
          <p:cNvPr id="41987" name="Text Placeholder 2"/>
          <p:cNvSpPr>
            <a:spLocks noGrp="1"/>
          </p:cNvSpPr>
          <p:nvPr>
            <p:ph type="body" sz="quarter" idx="12"/>
          </p:nvPr>
        </p:nvSpPr>
        <p:spPr>
          <a:xfrm>
            <a:off x="457200" y="1066800"/>
            <a:ext cx="8229600" cy="381000"/>
          </a:xfrm>
        </p:spPr>
        <p:txBody>
          <a:bodyPr>
            <a:normAutofit lnSpcReduction="10000"/>
          </a:bodyPr>
          <a:lstStyle/>
          <a:p>
            <a:r>
              <a:rPr lang="en-US" altLang="en-US" smtClean="0">
                <a:latin typeface="Cambria" pitchFamily="-111" charset="0"/>
              </a:rPr>
              <a:t>Using Information Systems to Achieve Competitive Advantage</a:t>
            </a:r>
          </a:p>
        </p:txBody>
      </p:sp>
      <p:sp>
        <p:nvSpPr>
          <p:cNvPr id="6" name="Title 5"/>
          <p:cNvSpPr>
            <a:spLocks noGrp="1"/>
          </p:cNvSpPr>
          <p:nvPr>
            <p:ph type="title"/>
          </p:nvPr>
        </p:nvSpPr>
        <p:spPr>
          <a:xfrm>
            <a:off x="0" y="609600"/>
            <a:ext cx="9144000" cy="304800"/>
          </a:xfrm>
        </p:spPr>
        <p:txBody>
          <a:bodyPr>
            <a:normAutofit fontScale="90000"/>
          </a:bodyPr>
          <a:lstStyle/>
          <a:p>
            <a:pPr>
              <a:defRPr/>
            </a:pPr>
            <a:r>
              <a:rPr lang="en-US" dirty="0" smtClean="0">
                <a:solidFill>
                  <a:srgbClr val="7C4B3B"/>
                </a:solidFill>
              </a:rPr>
              <a:t>CHAPTER 3: INFORMATION SYSTEMS, ORGANIZATIONS, </a:t>
            </a:r>
            <a:br>
              <a:rPr lang="en-US" dirty="0" smtClean="0">
                <a:solidFill>
                  <a:srgbClr val="7C4B3B"/>
                </a:solidFill>
              </a:rPr>
            </a:br>
            <a:r>
              <a:rPr lang="en-US" dirty="0" smtClean="0">
                <a:solidFill>
                  <a:srgbClr val="7C4B3B"/>
                </a:solidFill>
              </a:rPr>
              <a:t>AND STRATEGY</a:t>
            </a:r>
          </a:p>
        </p:txBody>
      </p:sp>
      <p:sp>
        <p:nvSpPr>
          <p:cNvPr id="41990"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40A369A6-0507-438C-812E-6391172B737A}" type="slidenum">
              <a:rPr lang="en-US" altLang="en-US" sz="1400">
                <a:solidFill>
                  <a:schemeClr val="bg1"/>
                </a:solidFill>
              </a:rPr>
              <a:pPr eaLnBrk="1" hangingPunct="1"/>
              <a:t>34</a:t>
            </a:fld>
            <a:endParaRPr lang="en-US" altLang="en-US" sz="1400">
              <a:solidFill>
                <a:schemeClr val="bg1"/>
              </a:solidFill>
            </a:endParaRPr>
          </a:p>
        </p:txBody>
      </p:sp>
    </p:spTree>
    <p:extLst>
      <p:ext uri="{BB962C8B-B14F-4D97-AF65-F5344CB8AC3E}">
        <p14:creationId xmlns:p14="http://schemas.microsoft.com/office/powerpoint/2010/main" val="3187636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1"/>
          <p:cNvSpPr>
            <a:spLocks noGrp="1"/>
          </p:cNvSpPr>
          <p:nvPr>
            <p:ph idx="1"/>
          </p:nvPr>
        </p:nvSpPr>
        <p:spPr/>
        <p:txBody>
          <a:bodyPr>
            <a:normAutofit lnSpcReduction="10000"/>
          </a:bodyPr>
          <a:lstStyle/>
          <a:p>
            <a:r>
              <a:rPr lang="en-US" altLang="en-US" smtClean="0">
                <a:solidFill>
                  <a:srgbClr val="0D0D0D"/>
                </a:solidFill>
              </a:rPr>
              <a:t>Substitute products and services</a:t>
            </a:r>
          </a:p>
          <a:p>
            <a:pPr lvl="1"/>
            <a:r>
              <a:rPr lang="en-US" altLang="en-US" smtClean="0"/>
              <a:t>Substitutes customers might use if your prices become too high, e.g. iTunes substitutes for CDs</a:t>
            </a:r>
          </a:p>
          <a:p>
            <a:r>
              <a:rPr lang="en-US" altLang="en-US" smtClean="0">
                <a:solidFill>
                  <a:srgbClr val="0D0D0D"/>
                </a:solidFill>
              </a:rPr>
              <a:t>Customers </a:t>
            </a:r>
          </a:p>
          <a:p>
            <a:pPr lvl="1"/>
            <a:r>
              <a:rPr lang="en-US" altLang="en-US" smtClean="0"/>
              <a:t>Can customers easily switch to competitor’s products? Can they force businesses to compete on price alone in transparent marketplace?</a:t>
            </a:r>
          </a:p>
          <a:p>
            <a:r>
              <a:rPr lang="en-US" altLang="en-US" smtClean="0">
                <a:solidFill>
                  <a:srgbClr val="0D0D0D"/>
                </a:solidFill>
              </a:rPr>
              <a:t>Suppliers</a:t>
            </a:r>
          </a:p>
          <a:p>
            <a:pPr lvl="1"/>
            <a:r>
              <a:rPr lang="en-US" altLang="en-US" smtClean="0"/>
              <a:t>Market power of suppliers when firm cannot raise prices as fast as suppliers</a:t>
            </a:r>
          </a:p>
        </p:txBody>
      </p:sp>
      <p:sp>
        <p:nvSpPr>
          <p:cNvPr id="43011" name="Text Placeholder 2"/>
          <p:cNvSpPr>
            <a:spLocks noGrp="1"/>
          </p:cNvSpPr>
          <p:nvPr>
            <p:ph type="body" sz="quarter" idx="12"/>
          </p:nvPr>
        </p:nvSpPr>
        <p:spPr>
          <a:xfrm>
            <a:off x="457200" y="1066800"/>
            <a:ext cx="8229600" cy="381000"/>
          </a:xfrm>
        </p:spPr>
        <p:txBody>
          <a:bodyPr>
            <a:normAutofit lnSpcReduction="10000"/>
          </a:bodyPr>
          <a:lstStyle/>
          <a:p>
            <a:r>
              <a:rPr lang="en-US" altLang="en-US" smtClean="0">
                <a:latin typeface="Cambria" pitchFamily="-111" charset="0"/>
              </a:rPr>
              <a:t>Using Information Systems to Achieve Competitive Advantage</a:t>
            </a:r>
          </a:p>
        </p:txBody>
      </p:sp>
      <p:sp>
        <p:nvSpPr>
          <p:cNvPr id="6" name="Title 5"/>
          <p:cNvSpPr>
            <a:spLocks noGrp="1"/>
          </p:cNvSpPr>
          <p:nvPr>
            <p:ph type="title"/>
          </p:nvPr>
        </p:nvSpPr>
        <p:spPr>
          <a:xfrm>
            <a:off x="0" y="609600"/>
            <a:ext cx="9144000" cy="304800"/>
          </a:xfrm>
        </p:spPr>
        <p:txBody>
          <a:bodyPr>
            <a:normAutofit fontScale="90000"/>
          </a:bodyPr>
          <a:lstStyle/>
          <a:p>
            <a:pPr>
              <a:defRPr/>
            </a:pPr>
            <a:r>
              <a:rPr lang="en-US" dirty="0" smtClean="0">
                <a:solidFill>
                  <a:srgbClr val="7C4B3B"/>
                </a:solidFill>
              </a:rPr>
              <a:t>CHAPTER 3: INFORMATION SYSTEMS, ORGANIZATIONS, </a:t>
            </a:r>
            <a:br>
              <a:rPr lang="en-US" dirty="0" smtClean="0">
                <a:solidFill>
                  <a:srgbClr val="7C4B3B"/>
                </a:solidFill>
              </a:rPr>
            </a:br>
            <a:r>
              <a:rPr lang="en-US" dirty="0" smtClean="0">
                <a:solidFill>
                  <a:srgbClr val="7C4B3B"/>
                </a:solidFill>
              </a:rPr>
              <a:t>AND STRATEGY</a:t>
            </a:r>
          </a:p>
        </p:txBody>
      </p:sp>
      <p:sp>
        <p:nvSpPr>
          <p:cNvPr id="43014"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B63AA389-6693-49E6-8557-CC9A6735EBB6}" type="slidenum">
              <a:rPr lang="en-US" altLang="en-US" sz="1400">
                <a:solidFill>
                  <a:schemeClr val="bg1"/>
                </a:solidFill>
              </a:rPr>
              <a:pPr eaLnBrk="1" hangingPunct="1"/>
              <a:t>35</a:t>
            </a:fld>
            <a:endParaRPr lang="en-US" altLang="en-US" sz="1400">
              <a:solidFill>
                <a:schemeClr val="bg1"/>
              </a:solidFill>
            </a:endParaRPr>
          </a:p>
        </p:txBody>
      </p:sp>
    </p:spTree>
    <p:extLst>
      <p:ext uri="{BB962C8B-B14F-4D97-AF65-F5344CB8AC3E}">
        <p14:creationId xmlns:p14="http://schemas.microsoft.com/office/powerpoint/2010/main" val="40077406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1"/>
          <p:cNvSpPr>
            <a:spLocks noGrp="1"/>
          </p:cNvSpPr>
          <p:nvPr>
            <p:ph idx="1"/>
          </p:nvPr>
        </p:nvSpPr>
        <p:spPr>
          <a:xfrm>
            <a:off x="457200" y="1828800"/>
            <a:ext cx="7696200" cy="4495800"/>
          </a:xfrm>
        </p:spPr>
        <p:txBody>
          <a:bodyPr/>
          <a:lstStyle/>
          <a:p>
            <a:r>
              <a:rPr lang="en-US" altLang="en-US" sz="3600" smtClean="0">
                <a:solidFill>
                  <a:srgbClr val="0D0D0D"/>
                </a:solidFill>
              </a:rPr>
              <a:t>Four generic strategies for dealing with competitive forces, enabled by using IT</a:t>
            </a:r>
          </a:p>
          <a:p>
            <a:pPr lvl="1"/>
            <a:r>
              <a:rPr lang="en-US" altLang="en-US" sz="3200" smtClean="0"/>
              <a:t>Low-cost leadership </a:t>
            </a:r>
          </a:p>
          <a:p>
            <a:pPr lvl="1"/>
            <a:r>
              <a:rPr lang="en-US" altLang="en-US" sz="3200" smtClean="0"/>
              <a:t>Product differentiation</a:t>
            </a:r>
          </a:p>
          <a:p>
            <a:pPr lvl="1"/>
            <a:r>
              <a:rPr lang="en-US" altLang="en-US" sz="3200" smtClean="0"/>
              <a:t>Focus on market niche</a:t>
            </a:r>
          </a:p>
          <a:p>
            <a:pPr lvl="1"/>
            <a:r>
              <a:rPr lang="en-US" altLang="en-US" sz="3200" smtClean="0"/>
              <a:t>Strengthen customer and supplier intimacy</a:t>
            </a:r>
            <a:endParaRPr lang="en-US" altLang="en-US" sz="3600" smtClean="0"/>
          </a:p>
        </p:txBody>
      </p:sp>
      <p:sp>
        <p:nvSpPr>
          <p:cNvPr id="44035" name="Text Placeholder 2"/>
          <p:cNvSpPr>
            <a:spLocks noGrp="1"/>
          </p:cNvSpPr>
          <p:nvPr>
            <p:ph type="body" sz="quarter" idx="12"/>
          </p:nvPr>
        </p:nvSpPr>
        <p:spPr>
          <a:xfrm>
            <a:off x="457200" y="1066800"/>
            <a:ext cx="8229600" cy="381000"/>
          </a:xfrm>
        </p:spPr>
        <p:txBody>
          <a:bodyPr>
            <a:normAutofit lnSpcReduction="10000"/>
          </a:bodyPr>
          <a:lstStyle/>
          <a:p>
            <a:r>
              <a:rPr lang="en-US" altLang="en-US" smtClean="0">
                <a:latin typeface="Cambria" pitchFamily="-111" charset="0"/>
              </a:rPr>
              <a:t>Using Information Systems to Achieve Competitive Advantage</a:t>
            </a:r>
          </a:p>
        </p:txBody>
      </p:sp>
      <p:sp>
        <p:nvSpPr>
          <p:cNvPr id="6" name="Title 5"/>
          <p:cNvSpPr>
            <a:spLocks noGrp="1"/>
          </p:cNvSpPr>
          <p:nvPr>
            <p:ph type="title"/>
          </p:nvPr>
        </p:nvSpPr>
        <p:spPr>
          <a:xfrm>
            <a:off x="0" y="609600"/>
            <a:ext cx="9144000" cy="304800"/>
          </a:xfrm>
        </p:spPr>
        <p:txBody>
          <a:bodyPr>
            <a:normAutofit fontScale="90000"/>
          </a:bodyPr>
          <a:lstStyle/>
          <a:p>
            <a:pPr>
              <a:defRPr/>
            </a:pPr>
            <a:r>
              <a:rPr lang="en-US" dirty="0" smtClean="0">
                <a:solidFill>
                  <a:srgbClr val="7C4B3B"/>
                </a:solidFill>
              </a:rPr>
              <a:t>CHAPTER 3: INFORMATION SYSTEMS, ORGANIZATIONS, </a:t>
            </a:r>
            <a:br>
              <a:rPr lang="en-US" dirty="0" smtClean="0">
                <a:solidFill>
                  <a:srgbClr val="7C4B3B"/>
                </a:solidFill>
              </a:rPr>
            </a:br>
            <a:r>
              <a:rPr lang="en-US" dirty="0" smtClean="0">
                <a:solidFill>
                  <a:srgbClr val="7C4B3B"/>
                </a:solidFill>
              </a:rPr>
              <a:t>AND STRATEGY</a:t>
            </a:r>
          </a:p>
        </p:txBody>
      </p:sp>
      <p:sp>
        <p:nvSpPr>
          <p:cNvPr id="44038"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C6B23D73-F630-4526-B234-9EB072755F5E}" type="slidenum">
              <a:rPr lang="en-US" altLang="en-US" sz="1400">
                <a:solidFill>
                  <a:schemeClr val="bg1"/>
                </a:solidFill>
              </a:rPr>
              <a:pPr eaLnBrk="1" hangingPunct="1"/>
              <a:t>36</a:t>
            </a:fld>
            <a:endParaRPr lang="en-US" altLang="en-US" sz="1400">
              <a:solidFill>
                <a:schemeClr val="bg1"/>
              </a:solidFill>
            </a:endParaRPr>
          </a:p>
        </p:txBody>
      </p:sp>
    </p:spTree>
    <p:extLst>
      <p:ext uri="{BB962C8B-B14F-4D97-AF65-F5344CB8AC3E}">
        <p14:creationId xmlns:p14="http://schemas.microsoft.com/office/powerpoint/2010/main" val="13909605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1"/>
          <p:cNvSpPr>
            <a:spLocks noGrp="1"/>
          </p:cNvSpPr>
          <p:nvPr>
            <p:ph idx="1"/>
          </p:nvPr>
        </p:nvSpPr>
        <p:spPr/>
        <p:txBody>
          <a:bodyPr/>
          <a:lstStyle/>
          <a:p>
            <a:r>
              <a:rPr lang="en-US" altLang="en-US" smtClean="0">
                <a:solidFill>
                  <a:srgbClr val="0D0D0D"/>
                </a:solidFill>
              </a:rPr>
              <a:t>Low-cost leadership</a:t>
            </a:r>
          </a:p>
          <a:p>
            <a:pPr lvl="1"/>
            <a:r>
              <a:rPr lang="en-US" altLang="en-US" smtClean="0"/>
              <a:t>Produce products and services at a lower price than competitors while enhancing quality and level of service</a:t>
            </a:r>
          </a:p>
          <a:p>
            <a:pPr lvl="1"/>
            <a:r>
              <a:rPr lang="en-US" altLang="en-US" smtClean="0"/>
              <a:t>Examples: Wal-Mart</a:t>
            </a:r>
          </a:p>
          <a:p>
            <a:r>
              <a:rPr lang="en-US" altLang="en-US" smtClean="0">
                <a:solidFill>
                  <a:srgbClr val="0D0D0D"/>
                </a:solidFill>
              </a:rPr>
              <a:t>Product differentiation</a:t>
            </a:r>
          </a:p>
          <a:p>
            <a:pPr lvl="1"/>
            <a:r>
              <a:rPr lang="en-US" altLang="en-US" smtClean="0"/>
              <a:t>Enable new products or services, greatly change customer convenience and experience</a:t>
            </a:r>
          </a:p>
          <a:p>
            <a:pPr lvl="1"/>
            <a:r>
              <a:rPr lang="en-US" altLang="en-US" smtClean="0"/>
              <a:t>Examples: Google, Nike, Apple</a:t>
            </a:r>
          </a:p>
        </p:txBody>
      </p:sp>
      <p:sp>
        <p:nvSpPr>
          <p:cNvPr id="45059" name="Text Placeholder 2"/>
          <p:cNvSpPr>
            <a:spLocks noGrp="1"/>
          </p:cNvSpPr>
          <p:nvPr>
            <p:ph type="body" sz="quarter" idx="12"/>
          </p:nvPr>
        </p:nvSpPr>
        <p:spPr>
          <a:xfrm>
            <a:off x="457200" y="1066800"/>
            <a:ext cx="8229600" cy="381000"/>
          </a:xfrm>
        </p:spPr>
        <p:txBody>
          <a:bodyPr>
            <a:normAutofit lnSpcReduction="10000"/>
          </a:bodyPr>
          <a:lstStyle/>
          <a:p>
            <a:r>
              <a:rPr lang="en-US" altLang="en-US" smtClean="0">
                <a:latin typeface="Cambria" pitchFamily="-111" charset="0"/>
              </a:rPr>
              <a:t>Using Information Systems to Achieve Competitive Advantage</a:t>
            </a:r>
          </a:p>
        </p:txBody>
      </p:sp>
      <p:sp>
        <p:nvSpPr>
          <p:cNvPr id="6" name="Title 5"/>
          <p:cNvSpPr>
            <a:spLocks noGrp="1"/>
          </p:cNvSpPr>
          <p:nvPr>
            <p:ph type="title"/>
          </p:nvPr>
        </p:nvSpPr>
        <p:spPr>
          <a:xfrm>
            <a:off x="0" y="609600"/>
            <a:ext cx="9144000" cy="304800"/>
          </a:xfrm>
        </p:spPr>
        <p:txBody>
          <a:bodyPr>
            <a:normAutofit fontScale="90000"/>
          </a:bodyPr>
          <a:lstStyle/>
          <a:p>
            <a:pPr>
              <a:defRPr/>
            </a:pPr>
            <a:r>
              <a:rPr lang="en-US" dirty="0" smtClean="0">
                <a:solidFill>
                  <a:srgbClr val="7C4B3B"/>
                </a:solidFill>
              </a:rPr>
              <a:t>CHAPTER 3: INFORMATION SYSTEMS, ORGANIZATIONS, </a:t>
            </a:r>
            <a:br>
              <a:rPr lang="en-US" dirty="0" smtClean="0">
                <a:solidFill>
                  <a:srgbClr val="7C4B3B"/>
                </a:solidFill>
              </a:rPr>
            </a:br>
            <a:r>
              <a:rPr lang="en-US" dirty="0" smtClean="0">
                <a:solidFill>
                  <a:srgbClr val="7C4B3B"/>
                </a:solidFill>
              </a:rPr>
              <a:t>AND STRATEGY</a:t>
            </a:r>
          </a:p>
        </p:txBody>
      </p:sp>
      <p:sp>
        <p:nvSpPr>
          <p:cNvPr id="45062"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B9B6923D-0A73-43E3-AB5D-6E4836D78975}" type="slidenum">
              <a:rPr lang="en-US" altLang="en-US" sz="1400">
                <a:solidFill>
                  <a:schemeClr val="bg1"/>
                </a:solidFill>
              </a:rPr>
              <a:pPr eaLnBrk="1" hangingPunct="1"/>
              <a:t>37</a:t>
            </a:fld>
            <a:endParaRPr lang="en-US" altLang="en-US" sz="1400">
              <a:solidFill>
                <a:schemeClr val="bg1"/>
              </a:solidFill>
            </a:endParaRPr>
          </a:p>
        </p:txBody>
      </p:sp>
    </p:spTree>
    <p:extLst>
      <p:ext uri="{BB962C8B-B14F-4D97-AF65-F5344CB8AC3E}">
        <p14:creationId xmlns:p14="http://schemas.microsoft.com/office/powerpoint/2010/main" val="25447711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1"/>
          <p:cNvSpPr>
            <a:spLocks noGrp="1"/>
          </p:cNvSpPr>
          <p:nvPr>
            <p:ph idx="1"/>
          </p:nvPr>
        </p:nvSpPr>
        <p:spPr/>
        <p:txBody>
          <a:bodyPr/>
          <a:lstStyle/>
          <a:p>
            <a:r>
              <a:rPr lang="en-US" altLang="en-US" smtClean="0">
                <a:solidFill>
                  <a:srgbClr val="0D0D0D"/>
                </a:solidFill>
              </a:rPr>
              <a:t>Focus on market niche</a:t>
            </a:r>
          </a:p>
          <a:p>
            <a:pPr lvl="1"/>
            <a:r>
              <a:rPr lang="en-US" altLang="en-US" smtClean="0"/>
              <a:t>Use information systems to enable a focused strategy on a single market niche; specialize</a:t>
            </a:r>
          </a:p>
          <a:p>
            <a:pPr lvl="1"/>
            <a:r>
              <a:rPr lang="en-US" altLang="en-US" smtClean="0"/>
              <a:t>Example: Hilton Hotels </a:t>
            </a:r>
          </a:p>
          <a:p>
            <a:r>
              <a:rPr lang="en-US" altLang="en-US" smtClean="0">
                <a:solidFill>
                  <a:srgbClr val="0D0D0D"/>
                </a:solidFill>
              </a:rPr>
              <a:t>Strengthen customer and supplier intimacy</a:t>
            </a:r>
          </a:p>
          <a:p>
            <a:pPr lvl="1"/>
            <a:r>
              <a:rPr lang="en-US" altLang="en-US" smtClean="0"/>
              <a:t>Use information systems to develop strong ties and loyalty with customers and suppliers; increase switching costs</a:t>
            </a:r>
          </a:p>
          <a:p>
            <a:pPr lvl="1"/>
            <a:r>
              <a:rPr lang="en-US" altLang="en-US" smtClean="0"/>
              <a:t>Example: Netflix, Amazon</a:t>
            </a:r>
          </a:p>
        </p:txBody>
      </p:sp>
      <p:sp>
        <p:nvSpPr>
          <p:cNvPr id="46083" name="Text Placeholder 2"/>
          <p:cNvSpPr>
            <a:spLocks noGrp="1"/>
          </p:cNvSpPr>
          <p:nvPr>
            <p:ph type="body" sz="quarter" idx="12"/>
          </p:nvPr>
        </p:nvSpPr>
        <p:spPr>
          <a:xfrm>
            <a:off x="457200" y="1066800"/>
            <a:ext cx="8229600" cy="381000"/>
          </a:xfrm>
        </p:spPr>
        <p:txBody>
          <a:bodyPr>
            <a:normAutofit lnSpcReduction="10000"/>
          </a:bodyPr>
          <a:lstStyle/>
          <a:p>
            <a:r>
              <a:rPr lang="en-US" altLang="en-US" smtClean="0">
                <a:latin typeface="Cambria" pitchFamily="-111" charset="0"/>
              </a:rPr>
              <a:t>Using Information Systems to Achieve Competitive Advantage</a:t>
            </a:r>
          </a:p>
        </p:txBody>
      </p:sp>
      <p:sp>
        <p:nvSpPr>
          <p:cNvPr id="6" name="Title 5"/>
          <p:cNvSpPr>
            <a:spLocks noGrp="1"/>
          </p:cNvSpPr>
          <p:nvPr>
            <p:ph type="title"/>
          </p:nvPr>
        </p:nvSpPr>
        <p:spPr>
          <a:xfrm>
            <a:off x="0" y="609600"/>
            <a:ext cx="9144000" cy="304800"/>
          </a:xfrm>
        </p:spPr>
        <p:txBody>
          <a:bodyPr>
            <a:normAutofit fontScale="90000"/>
          </a:bodyPr>
          <a:lstStyle/>
          <a:p>
            <a:pPr>
              <a:defRPr/>
            </a:pPr>
            <a:r>
              <a:rPr lang="en-US" dirty="0" smtClean="0">
                <a:solidFill>
                  <a:srgbClr val="7C4B3B"/>
                </a:solidFill>
              </a:rPr>
              <a:t>CHAPTER 3: INFORMATION SYSTEMS, ORGANIZATIONS, </a:t>
            </a:r>
            <a:br>
              <a:rPr lang="en-US" dirty="0" smtClean="0">
                <a:solidFill>
                  <a:srgbClr val="7C4B3B"/>
                </a:solidFill>
              </a:rPr>
            </a:br>
            <a:r>
              <a:rPr lang="en-US" dirty="0" smtClean="0">
                <a:solidFill>
                  <a:srgbClr val="7C4B3B"/>
                </a:solidFill>
              </a:rPr>
              <a:t>AND STRATEGY</a:t>
            </a:r>
          </a:p>
        </p:txBody>
      </p:sp>
      <p:sp>
        <p:nvSpPr>
          <p:cNvPr id="46086"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17A2A791-BADE-4C2C-BDDD-1D1E7380CA8F}" type="slidenum">
              <a:rPr lang="en-US" altLang="en-US" sz="1400">
                <a:solidFill>
                  <a:schemeClr val="bg1"/>
                </a:solidFill>
              </a:rPr>
              <a:pPr eaLnBrk="1" hangingPunct="1"/>
              <a:t>38</a:t>
            </a:fld>
            <a:endParaRPr lang="en-US" altLang="en-US" sz="1400">
              <a:solidFill>
                <a:schemeClr val="bg1"/>
              </a:solidFill>
            </a:endParaRPr>
          </a:p>
        </p:txBody>
      </p:sp>
    </p:spTree>
    <p:extLst>
      <p:ext uri="{BB962C8B-B14F-4D97-AF65-F5344CB8AC3E}">
        <p14:creationId xmlns:p14="http://schemas.microsoft.com/office/powerpoint/2010/main" val="5792068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sz="2600" smtClean="0"/>
              <a:t>What competitive strategy are the credit card companies pursuing? How do information systems support that strategy?</a:t>
            </a:r>
          </a:p>
          <a:p>
            <a:pPr>
              <a:defRPr/>
            </a:pPr>
            <a:r>
              <a:rPr lang="en-US" sz="2600" smtClean="0"/>
              <a:t>What are the business benefits of analyzing customer purchase data and constructing behavioral profiles?</a:t>
            </a:r>
          </a:p>
          <a:p>
            <a:pPr>
              <a:defRPr/>
            </a:pPr>
            <a:r>
              <a:rPr lang="en-US" sz="2600" smtClean="0"/>
              <a:t>Are these practices by credit card companies ethical? Are they an invasion of privacy? Why or why not?</a:t>
            </a:r>
          </a:p>
        </p:txBody>
      </p:sp>
      <p:sp>
        <p:nvSpPr>
          <p:cNvPr id="47107" name="Text Placeholder 2"/>
          <p:cNvSpPr>
            <a:spLocks noGrp="1"/>
          </p:cNvSpPr>
          <p:nvPr>
            <p:ph type="body" sz="quarter" idx="12"/>
          </p:nvPr>
        </p:nvSpPr>
        <p:spPr>
          <a:xfrm>
            <a:off x="457200" y="1066800"/>
            <a:ext cx="8229600" cy="381000"/>
          </a:xfrm>
        </p:spPr>
        <p:txBody>
          <a:bodyPr>
            <a:normAutofit lnSpcReduction="10000"/>
          </a:bodyPr>
          <a:lstStyle/>
          <a:p>
            <a:r>
              <a:rPr lang="en-US" altLang="en-US" smtClean="0">
                <a:latin typeface="Cambria" pitchFamily="-111" charset="0"/>
              </a:rPr>
              <a:t>Using Information Systems to Achieve Competitive Advantage</a:t>
            </a:r>
          </a:p>
        </p:txBody>
      </p:sp>
      <p:sp>
        <p:nvSpPr>
          <p:cNvPr id="47108" name="Text Placeholder 3"/>
          <p:cNvSpPr>
            <a:spLocks noGrp="1"/>
          </p:cNvSpPr>
          <p:nvPr>
            <p:ph type="body" sz="quarter" idx="15"/>
          </p:nvPr>
        </p:nvSpPr>
        <p:spPr>
          <a:xfrm>
            <a:off x="457200" y="1676400"/>
            <a:ext cx="8229600" cy="381000"/>
          </a:xfrm>
        </p:spPr>
        <p:txBody>
          <a:bodyPr>
            <a:normAutofit fontScale="92500" lnSpcReduction="20000"/>
          </a:bodyPr>
          <a:lstStyle/>
          <a:p>
            <a:r>
              <a:rPr lang="en-US" altLang="en-US" smtClean="0">
                <a:solidFill>
                  <a:srgbClr val="534B38"/>
                </a:solidFill>
              </a:rPr>
              <a:t>HOW MUCH DO CREDIT CARD COMPANIES KNOW ABOUT YOU?</a:t>
            </a:r>
          </a:p>
        </p:txBody>
      </p:sp>
      <p:sp>
        <p:nvSpPr>
          <p:cNvPr id="5" name="Title 4"/>
          <p:cNvSpPr>
            <a:spLocks noGrp="1"/>
          </p:cNvSpPr>
          <p:nvPr>
            <p:ph type="title"/>
          </p:nvPr>
        </p:nvSpPr>
        <p:spPr>
          <a:xfrm>
            <a:off x="0" y="609600"/>
            <a:ext cx="9144000" cy="304800"/>
          </a:xfrm>
        </p:spPr>
        <p:txBody>
          <a:bodyPr>
            <a:normAutofit fontScale="90000"/>
          </a:bodyPr>
          <a:lstStyle/>
          <a:p>
            <a:pPr>
              <a:defRPr/>
            </a:pPr>
            <a:r>
              <a:rPr lang="en-US" dirty="0" smtClean="0">
                <a:solidFill>
                  <a:srgbClr val="7C4B3B"/>
                </a:solidFill>
              </a:rPr>
              <a:t>CHAPTER 3: INFORMATION SYSTEMS, ORGANIZATIONS, </a:t>
            </a:r>
            <a:br>
              <a:rPr lang="en-US" dirty="0" smtClean="0">
                <a:solidFill>
                  <a:srgbClr val="7C4B3B"/>
                </a:solidFill>
              </a:rPr>
            </a:br>
            <a:r>
              <a:rPr lang="en-US" dirty="0" smtClean="0">
                <a:solidFill>
                  <a:srgbClr val="7C4B3B"/>
                </a:solidFill>
              </a:rPr>
              <a:t>AND STRATEGY</a:t>
            </a:r>
          </a:p>
        </p:txBody>
      </p:sp>
      <p:sp>
        <p:nvSpPr>
          <p:cNvPr id="47111" name="Slide Number Placeholder 6"/>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F5BE6C99-2969-47E4-9C49-538CCBED5BF7}" type="slidenum">
              <a:rPr lang="en-US" altLang="en-US" sz="1400">
                <a:solidFill>
                  <a:schemeClr val="bg1"/>
                </a:solidFill>
              </a:rPr>
              <a:pPr eaLnBrk="1" hangingPunct="1"/>
              <a:t>39</a:t>
            </a:fld>
            <a:endParaRPr lang="en-US" altLang="en-US" sz="1400">
              <a:solidFill>
                <a:schemeClr val="bg1"/>
              </a:solidFill>
            </a:endParaRPr>
          </a:p>
        </p:txBody>
      </p:sp>
    </p:spTree>
    <p:extLst>
      <p:ext uri="{BB962C8B-B14F-4D97-AF65-F5344CB8AC3E}">
        <p14:creationId xmlns:p14="http://schemas.microsoft.com/office/powerpoint/2010/main" val="4037637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idx="1"/>
          </p:nvPr>
        </p:nvSpPr>
        <p:spPr/>
        <p:txBody>
          <a:bodyPr>
            <a:normAutofit lnSpcReduction="10000"/>
          </a:bodyPr>
          <a:lstStyle/>
          <a:p>
            <a:r>
              <a:rPr lang="en-US" altLang="en-US" sz="3200" smtClean="0">
                <a:solidFill>
                  <a:srgbClr val="0D0D0D"/>
                </a:solidFill>
              </a:rPr>
              <a:t>Information technology and organizations influence one another</a:t>
            </a:r>
          </a:p>
          <a:p>
            <a:pPr lvl="1"/>
            <a:r>
              <a:rPr lang="en-US" altLang="en-US" sz="2800" smtClean="0"/>
              <a:t>Complex relationship influenced by organization’s</a:t>
            </a:r>
          </a:p>
          <a:p>
            <a:pPr lvl="2"/>
            <a:r>
              <a:rPr lang="en-US" altLang="en-US" sz="2800" b="1" smtClean="0"/>
              <a:t>Structure</a:t>
            </a:r>
          </a:p>
          <a:p>
            <a:pPr lvl="2"/>
            <a:r>
              <a:rPr lang="en-US" altLang="en-US" sz="2800" b="1" smtClean="0"/>
              <a:t>Business processes</a:t>
            </a:r>
          </a:p>
          <a:p>
            <a:pPr lvl="2"/>
            <a:r>
              <a:rPr lang="en-US" altLang="en-US" sz="2800" b="1" smtClean="0"/>
              <a:t>Politics</a:t>
            </a:r>
          </a:p>
          <a:p>
            <a:pPr lvl="2"/>
            <a:r>
              <a:rPr lang="en-US" altLang="en-US" sz="2800" b="1" smtClean="0"/>
              <a:t>Culture</a:t>
            </a:r>
          </a:p>
          <a:p>
            <a:pPr lvl="2"/>
            <a:r>
              <a:rPr lang="en-US" altLang="en-US" sz="2800" b="1" smtClean="0"/>
              <a:t>Environment, and </a:t>
            </a:r>
          </a:p>
          <a:p>
            <a:pPr lvl="2"/>
            <a:r>
              <a:rPr lang="en-US" altLang="en-US" sz="2800" b="1" smtClean="0"/>
              <a:t>Management decisions</a:t>
            </a:r>
            <a:endParaRPr lang="en-US" altLang="en-US" sz="3200" smtClean="0"/>
          </a:p>
        </p:txBody>
      </p:sp>
      <p:sp>
        <p:nvSpPr>
          <p:cNvPr id="13315" name="Text Placeholder 2"/>
          <p:cNvSpPr>
            <a:spLocks noGrp="1"/>
          </p:cNvSpPr>
          <p:nvPr>
            <p:ph type="body" sz="quarter" idx="12"/>
          </p:nvPr>
        </p:nvSpPr>
        <p:spPr>
          <a:xfrm>
            <a:off x="457200" y="1066800"/>
            <a:ext cx="8229600" cy="381000"/>
          </a:xfrm>
        </p:spPr>
        <p:txBody>
          <a:bodyPr>
            <a:normAutofit lnSpcReduction="10000"/>
          </a:bodyPr>
          <a:lstStyle/>
          <a:p>
            <a:r>
              <a:rPr lang="en-US" altLang="en-US" smtClean="0">
                <a:latin typeface="Cambria" pitchFamily="-111" charset="0"/>
              </a:rPr>
              <a:t>Organizations and Information Systems</a:t>
            </a:r>
          </a:p>
        </p:txBody>
      </p:sp>
      <p:sp>
        <p:nvSpPr>
          <p:cNvPr id="13317"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88186A5E-FC61-472D-91A7-7DDC06D00FC4}" type="slidenum">
              <a:rPr lang="en-US" altLang="en-US" sz="1400">
                <a:solidFill>
                  <a:schemeClr val="bg1"/>
                </a:solidFill>
              </a:rPr>
              <a:pPr eaLnBrk="1" hangingPunct="1"/>
              <a:t>4</a:t>
            </a:fld>
            <a:endParaRPr lang="en-US" altLang="en-US" sz="1400">
              <a:solidFill>
                <a:schemeClr val="bg1"/>
              </a:solidFill>
            </a:endParaRPr>
          </a:p>
        </p:txBody>
      </p:sp>
      <p:sp>
        <p:nvSpPr>
          <p:cNvPr id="6" name="Title 5"/>
          <p:cNvSpPr>
            <a:spLocks noGrp="1"/>
          </p:cNvSpPr>
          <p:nvPr>
            <p:ph type="title"/>
          </p:nvPr>
        </p:nvSpPr>
        <p:spPr>
          <a:xfrm>
            <a:off x="0" y="609600"/>
            <a:ext cx="9144000" cy="304800"/>
          </a:xfrm>
        </p:spPr>
        <p:txBody>
          <a:bodyPr>
            <a:normAutofit fontScale="90000"/>
          </a:bodyPr>
          <a:lstStyle/>
          <a:p>
            <a:pPr>
              <a:defRPr/>
            </a:pPr>
            <a:r>
              <a:rPr lang="en-US" dirty="0" smtClean="0">
                <a:solidFill>
                  <a:srgbClr val="7C4B3B"/>
                </a:solidFill>
              </a:rPr>
              <a:t>CHAPTER 3: INFORMATION SYSTEMS, ORGANIZATIONS, </a:t>
            </a:r>
            <a:br>
              <a:rPr lang="en-US" dirty="0" smtClean="0">
                <a:solidFill>
                  <a:srgbClr val="7C4B3B"/>
                </a:solidFill>
              </a:rPr>
            </a:br>
            <a:r>
              <a:rPr lang="en-US" dirty="0" smtClean="0">
                <a:solidFill>
                  <a:srgbClr val="7C4B3B"/>
                </a:solidFill>
              </a:rPr>
              <a:t>AND STRATEGY</a:t>
            </a:r>
          </a:p>
        </p:txBody>
      </p:sp>
    </p:spTree>
    <p:extLst>
      <p:ext uri="{BB962C8B-B14F-4D97-AF65-F5344CB8AC3E}">
        <p14:creationId xmlns:p14="http://schemas.microsoft.com/office/powerpoint/2010/main" val="27429980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1"/>
          <p:cNvSpPr>
            <a:spLocks noGrp="1"/>
          </p:cNvSpPr>
          <p:nvPr>
            <p:ph idx="1"/>
          </p:nvPr>
        </p:nvSpPr>
        <p:spPr/>
        <p:txBody>
          <a:bodyPr/>
          <a:lstStyle/>
          <a:p>
            <a:r>
              <a:rPr lang="en-US" altLang="en-US" smtClean="0">
                <a:solidFill>
                  <a:srgbClr val="0D0D0D"/>
                </a:solidFill>
              </a:rPr>
              <a:t>The Internet’s impact on competitive advantage</a:t>
            </a:r>
          </a:p>
          <a:p>
            <a:pPr lvl="1"/>
            <a:r>
              <a:rPr lang="en-US" altLang="en-US" smtClean="0"/>
              <a:t>Transformation, destruction, threat to some industries</a:t>
            </a:r>
          </a:p>
          <a:p>
            <a:pPr lvl="2"/>
            <a:r>
              <a:rPr lang="en-US" altLang="en-US" smtClean="0"/>
              <a:t>E.g. travel agency, printed encyclopedia, newspaper</a:t>
            </a:r>
          </a:p>
          <a:p>
            <a:pPr lvl="1"/>
            <a:r>
              <a:rPr lang="en-US" altLang="en-US" smtClean="0"/>
              <a:t>Competitive forces still at work, but rivalry more intense</a:t>
            </a:r>
          </a:p>
          <a:p>
            <a:pPr lvl="1"/>
            <a:r>
              <a:rPr lang="en-US" altLang="en-US" smtClean="0"/>
              <a:t>Universal standards allow new rivals, entrants to market</a:t>
            </a:r>
          </a:p>
          <a:p>
            <a:pPr lvl="1"/>
            <a:r>
              <a:rPr lang="en-US" altLang="en-US" smtClean="0"/>
              <a:t>New opportunities for building brands and loyal customer bases</a:t>
            </a:r>
          </a:p>
        </p:txBody>
      </p:sp>
      <p:sp>
        <p:nvSpPr>
          <p:cNvPr id="48131" name="Text Placeholder 2"/>
          <p:cNvSpPr>
            <a:spLocks noGrp="1"/>
          </p:cNvSpPr>
          <p:nvPr>
            <p:ph type="body" sz="quarter" idx="12"/>
          </p:nvPr>
        </p:nvSpPr>
        <p:spPr>
          <a:xfrm>
            <a:off x="457200" y="1066800"/>
            <a:ext cx="8229600" cy="381000"/>
          </a:xfrm>
        </p:spPr>
        <p:txBody>
          <a:bodyPr>
            <a:normAutofit lnSpcReduction="10000"/>
          </a:bodyPr>
          <a:lstStyle/>
          <a:p>
            <a:r>
              <a:rPr lang="en-US" altLang="en-US" smtClean="0">
                <a:latin typeface="Cambria" pitchFamily="-111" charset="0"/>
              </a:rPr>
              <a:t>Using Information Systems to Achieve Competitive Advantage</a:t>
            </a:r>
          </a:p>
        </p:txBody>
      </p:sp>
      <p:sp>
        <p:nvSpPr>
          <p:cNvPr id="6" name="Title 5"/>
          <p:cNvSpPr>
            <a:spLocks noGrp="1"/>
          </p:cNvSpPr>
          <p:nvPr>
            <p:ph type="title"/>
          </p:nvPr>
        </p:nvSpPr>
        <p:spPr>
          <a:xfrm>
            <a:off x="0" y="609600"/>
            <a:ext cx="9144000" cy="304800"/>
          </a:xfrm>
        </p:spPr>
        <p:txBody>
          <a:bodyPr>
            <a:normAutofit fontScale="90000"/>
          </a:bodyPr>
          <a:lstStyle/>
          <a:p>
            <a:pPr>
              <a:defRPr/>
            </a:pPr>
            <a:r>
              <a:rPr lang="en-US" dirty="0" smtClean="0">
                <a:solidFill>
                  <a:srgbClr val="7C4B3B"/>
                </a:solidFill>
              </a:rPr>
              <a:t>CHAPTER 3: INFORMATION SYSTEMS, ORGANIZATIONS, </a:t>
            </a:r>
            <a:br>
              <a:rPr lang="en-US" dirty="0" smtClean="0">
                <a:solidFill>
                  <a:srgbClr val="7C4B3B"/>
                </a:solidFill>
              </a:rPr>
            </a:br>
            <a:r>
              <a:rPr lang="en-US" dirty="0" smtClean="0">
                <a:solidFill>
                  <a:srgbClr val="7C4B3B"/>
                </a:solidFill>
              </a:rPr>
              <a:t>AND STRATEGY</a:t>
            </a:r>
          </a:p>
        </p:txBody>
      </p:sp>
      <p:sp>
        <p:nvSpPr>
          <p:cNvPr id="48134"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9A0DA071-CE54-4EF3-842E-7CF938D6CD3E}" type="slidenum">
              <a:rPr lang="en-US" altLang="en-US" sz="1400">
                <a:solidFill>
                  <a:schemeClr val="bg1"/>
                </a:solidFill>
              </a:rPr>
              <a:pPr eaLnBrk="1" hangingPunct="1"/>
              <a:t>40</a:t>
            </a:fld>
            <a:endParaRPr lang="en-US" altLang="en-US" sz="1400">
              <a:solidFill>
                <a:schemeClr val="bg1"/>
              </a:solidFill>
            </a:endParaRPr>
          </a:p>
        </p:txBody>
      </p:sp>
    </p:spTree>
    <p:extLst>
      <p:ext uri="{BB962C8B-B14F-4D97-AF65-F5344CB8AC3E}">
        <p14:creationId xmlns:p14="http://schemas.microsoft.com/office/powerpoint/2010/main" val="11172311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smtClean="0"/>
              <a:t>Evaluate the impact of the iPad using Porter’s competitive forces model.</a:t>
            </a:r>
          </a:p>
          <a:p>
            <a:pPr>
              <a:defRPr/>
            </a:pPr>
            <a:r>
              <a:rPr lang="en-US" smtClean="0"/>
              <a:t>What makes the iPad a disruptive technology? Who are likely to be the winners and losers if the iPad becomes a hit? Why?</a:t>
            </a:r>
          </a:p>
          <a:p>
            <a:pPr>
              <a:defRPr/>
            </a:pPr>
            <a:r>
              <a:rPr lang="en-US" smtClean="0"/>
              <a:t>What effects will the iPad have on the business models of Apple, content creators, and distributors?</a:t>
            </a:r>
          </a:p>
        </p:txBody>
      </p:sp>
      <p:sp>
        <p:nvSpPr>
          <p:cNvPr id="49155" name="Text Placeholder 2"/>
          <p:cNvSpPr>
            <a:spLocks noGrp="1"/>
          </p:cNvSpPr>
          <p:nvPr>
            <p:ph type="body" sz="quarter" idx="12"/>
          </p:nvPr>
        </p:nvSpPr>
        <p:spPr>
          <a:xfrm>
            <a:off x="457200" y="1066800"/>
            <a:ext cx="8229600" cy="381000"/>
          </a:xfrm>
        </p:spPr>
        <p:txBody>
          <a:bodyPr>
            <a:normAutofit lnSpcReduction="10000"/>
          </a:bodyPr>
          <a:lstStyle/>
          <a:p>
            <a:r>
              <a:rPr lang="en-US" altLang="en-US" smtClean="0">
                <a:latin typeface="Cambria" pitchFamily="-111" charset="0"/>
              </a:rPr>
              <a:t>Using Information Systems to Achieve Competitive Advantage</a:t>
            </a:r>
          </a:p>
        </p:txBody>
      </p:sp>
      <p:sp>
        <p:nvSpPr>
          <p:cNvPr id="49156" name="Text Placeholder 3"/>
          <p:cNvSpPr>
            <a:spLocks noGrp="1"/>
          </p:cNvSpPr>
          <p:nvPr>
            <p:ph type="body" sz="quarter" idx="15"/>
          </p:nvPr>
        </p:nvSpPr>
        <p:spPr>
          <a:xfrm>
            <a:off x="457200" y="1676400"/>
            <a:ext cx="8229600" cy="381000"/>
          </a:xfrm>
        </p:spPr>
        <p:txBody>
          <a:bodyPr>
            <a:normAutofit fontScale="92500" lnSpcReduction="20000"/>
          </a:bodyPr>
          <a:lstStyle/>
          <a:p>
            <a:r>
              <a:rPr lang="en-US" altLang="en-US" smtClean="0">
                <a:solidFill>
                  <a:srgbClr val="534B38"/>
                </a:solidFill>
              </a:rPr>
              <a:t>IS THE IPAD A DISRUPTIVE TECHNOLOGY?</a:t>
            </a:r>
          </a:p>
        </p:txBody>
      </p:sp>
      <p:sp>
        <p:nvSpPr>
          <p:cNvPr id="5" name="Title 4"/>
          <p:cNvSpPr>
            <a:spLocks noGrp="1"/>
          </p:cNvSpPr>
          <p:nvPr>
            <p:ph type="title"/>
          </p:nvPr>
        </p:nvSpPr>
        <p:spPr>
          <a:xfrm>
            <a:off x="0" y="609600"/>
            <a:ext cx="9144000" cy="304800"/>
          </a:xfrm>
        </p:spPr>
        <p:txBody>
          <a:bodyPr>
            <a:normAutofit fontScale="90000"/>
          </a:bodyPr>
          <a:lstStyle/>
          <a:p>
            <a:pPr>
              <a:defRPr/>
            </a:pPr>
            <a:r>
              <a:rPr lang="en-US" dirty="0" smtClean="0">
                <a:solidFill>
                  <a:srgbClr val="7C4B3B"/>
                </a:solidFill>
              </a:rPr>
              <a:t>CHAPTER 3: INFORMATION SYSTEMS, ORGANIZATIONS, </a:t>
            </a:r>
            <a:br>
              <a:rPr lang="en-US" dirty="0" smtClean="0">
                <a:solidFill>
                  <a:srgbClr val="7C4B3B"/>
                </a:solidFill>
              </a:rPr>
            </a:br>
            <a:r>
              <a:rPr lang="en-US" dirty="0" smtClean="0">
                <a:solidFill>
                  <a:srgbClr val="7C4B3B"/>
                </a:solidFill>
              </a:rPr>
              <a:t>AND STRATEGY</a:t>
            </a:r>
          </a:p>
        </p:txBody>
      </p:sp>
      <p:sp>
        <p:nvSpPr>
          <p:cNvPr id="49159" name="Slide Number Placeholder 6"/>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CE2DDD85-90C6-486A-BC33-CB9371711642}" type="slidenum">
              <a:rPr lang="en-US" altLang="en-US" sz="1400">
                <a:solidFill>
                  <a:schemeClr val="bg1"/>
                </a:solidFill>
              </a:rPr>
              <a:pPr eaLnBrk="1" hangingPunct="1"/>
              <a:t>41</a:t>
            </a:fld>
            <a:endParaRPr lang="en-US" altLang="en-US" sz="1400">
              <a:solidFill>
                <a:schemeClr val="bg1"/>
              </a:solidFill>
            </a:endParaRPr>
          </a:p>
        </p:txBody>
      </p:sp>
    </p:spTree>
    <p:extLst>
      <p:ext uri="{BB962C8B-B14F-4D97-AF65-F5344CB8AC3E}">
        <p14:creationId xmlns:p14="http://schemas.microsoft.com/office/powerpoint/2010/main" val="963760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1"/>
          <p:cNvSpPr>
            <a:spLocks noGrp="1"/>
          </p:cNvSpPr>
          <p:nvPr>
            <p:ph idx="1"/>
          </p:nvPr>
        </p:nvSpPr>
        <p:spPr/>
        <p:txBody>
          <a:bodyPr/>
          <a:lstStyle/>
          <a:p>
            <a:r>
              <a:rPr lang="en-US" altLang="en-US" smtClean="0">
                <a:solidFill>
                  <a:srgbClr val="0D0D0D"/>
                </a:solidFill>
              </a:rPr>
              <a:t>Business value chain model</a:t>
            </a:r>
          </a:p>
          <a:p>
            <a:pPr lvl="1"/>
            <a:r>
              <a:rPr lang="en-US" altLang="en-US" smtClean="0"/>
              <a:t>Views firm as series of activities that add value to products or services</a:t>
            </a:r>
          </a:p>
          <a:p>
            <a:pPr lvl="1"/>
            <a:r>
              <a:rPr lang="en-US" altLang="en-US" smtClean="0"/>
              <a:t>Highlights activities where competitive strategies can best be applied</a:t>
            </a:r>
          </a:p>
          <a:p>
            <a:pPr lvl="2"/>
            <a:r>
              <a:rPr lang="en-US" altLang="en-US" smtClean="0"/>
              <a:t>Primary activities vs. support activities</a:t>
            </a:r>
          </a:p>
          <a:p>
            <a:pPr lvl="1"/>
            <a:r>
              <a:rPr lang="en-US" altLang="en-US" smtClean="0"/>
              <a:t>At each stage, determine how information systems can improve operational efficiency and improve customer and supplier intimacy</a:t>
            </a:r>
          </a:p>
          <a:p>
            <a:pPr lvl="1"/>
            <a:r>
              <a:rPr lang="en-US" altLang="en-US" smtClean="0"/>
              <a:t>Utilize benchmarking, industry best practices</a:t>
            </a:r>
          </a:p>
        </p:txBody>
      </p:sp>
      <p:sp>
        <p:nvSpPr>
          <p:cNvPr id="50179" name="Text Placeholder 2"/>
          <p:cNvSpPr>
            <a:spLocks noGrp="1"/>
          </p:cNvSpPr>
          <p:nvPr>
            <p:ph type="body" sz="quarter" idx="12"/>
          </p:nvPr>
        </p:nvSpPr>
        <p:spPr>
          <a:xfrm>
            <a:off x="457200" y="1066800"/>
            <a:ext cx="8229600" cy="381000"/>
          </a:xfrm>
        </p:spPr>
        <p:txBody>
          <a:bodyPr>
            <a:normAutofit lnSpcReduction="10000"/>
          </a:bodyPr>
          <a:lstStyle/>
          <a:p>
            <a:r>
              <a:rPr lang="en-US" altLang="en-US" smtClean="0">
                <a:latin typeface="Cambria" pitchFamily="-111" charset="0"/>
              </a:rPr>
              <a:t>Using Information Systems to Achieve Competitive Advantage</a:t>
            </a:r>
          </a:p>
        </p:txBody>
      </p:sp>
      <p:sp>
        <p:nvSpPr>
          <p:cNvPr id="6" name="Title 5"/>
          <p:cNvSpPr>
            <a:spLocks noGrp="1"/>
          </p:cNvSpPr>
          <p:nvPr>
            <p:ph type="title"/>
          </p:nvPr>
        </p:nvSpPr>
        <p:spPr>
          <a:xfrm>
            <a:off x="0" y="609600"/>
            <a:ext cx="9144000" cy="304800"/>
          </a:xfrm>
        </p:spPr>
        <p:txBody>
          <a:bodyPr>
            <a:normAutofit fontScale="90000"/>
          </a:bodyPr>
          <a:lstStyle/>
          <a:p>
            <a:pPr>
              <a:defRPr/>
            </a:pPr>
            <a:r>
              <a:rPr lang="en-US" dirty="0" smtClean="0">
                <a:solidFill>
                  <a:srgbClr val="7C4B3B"/>
                </a:solidFill>
              </a:rPr>
              <a:t>CHAPTER 3: INFORMATION SYSTEMS, ORGANIZATIONS, </a:t>
            </a:r>
            <a:br>
              <a:rPr lang="en-US" dirty="0" smtClean="0">
                <a:solidFill>
                  <a:srgbClr val="7C4B3B"/>
                </a:solidFill>
              </a:rPr>
            </a:br>
            <a:r>
              <a:rPr lang="en-US" dirty="0" smtClean="0">
                <a:solidFill>
                  <a:srgbClr val="7C4B3B"/>
                </a:solidFill>
              </a:rPr>
              <a:t>AND STRATEGY</a:t>
            </a:r>
          </a:p>
        </p:txBody>
      </p:sp>
      <p:sp>
        <p:nvSpPr>
          <p:cNvPr id="50182"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E4E2284C-5895-4782-95D5-748324460C7C}" type="slidenum">
              <a:rPr lang="en-US" altLang="en-US" sz="1400">
                <a:solidFill>
                  <a:schemeClr val="bg1"/>
                </a:solidFill>
              </a:rPr>
              <a:pPr eaLnBrk="1" hangingPunct="1"/>
              <a:t>42</a:t>
            </a:fld>
            <a:endParaRPr lang="en-US" altLang="en-US" sz="1400">
              <a:solidFill>
                <a:schemeClr val="bg1"/>
              </a:solidFill>
            </a:endParaRPr>
          </a:p>
        </p:txBody>
      </p:sp>
    </p:spTree>
    <p:extLst>
      <p:ext uri="{BB962C8B-B14F-4D97-AF65-F5344CB8AC3E}">
        <p14:creationId xmlns:p14="http://schemas.microsoft.com/office/powerpoint/2010/main" val="9754069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Placeholder 1"/>
          <p:cNvSpPr>
            <a:spLocks noGrp="1"/>
          </p:cNvSpPr>
          <p:nvPr>
            <p:ph type="body" sz="quarter" idx="12"/>
          </p:nvPr>
        </p:nvSpPr>
        <p:spPr>
          <a:xfrm>
            <a:off x="457200" y="1066800"/>
            <a:ext cx="8229600" cy="381000"/>
          </a:xfrm>
        </p:spPr>
        <p:txBody>
          <a:bodyPr>
            <a:normAutofit lnSpcReduction="10000"/>
          </a:bodyPr>
          <a:lstStyle/>
          <a:p>
            <a:r>
              <a:rPr lang="en-US" altLang="en-US" smtClean="0">
                <a:latin typeface="Cambria" pitchFamily="-111" charset="0"/>
              </a:rPr>
              <a:t>Using Information Systems to Achieve Competitive Advantage</a:t>
            </a:r>
          </a:p>
        </p:txBody>
      </p:sp>
      <p:pic>
        <p:nvPicPr>
          <p:cNvPr id="11" name="Picture Placeholder 10" descr="Fig-3-01.tif"/>
          <p:cNvPicPr>
            <a:picLocks noGrp="1" noChangeAspect="1"/>
          </p:cNvPicPr>
          <p:nvPr>
            <p:ph type="pic" sz="quarter" idx="15"/>
          </p:nvPr>
        </p:nvPicPr>
        <p:blipFill>
          <a:blip r:embed="rId3"/>
          <a:stretch>
            <a:fillRect/>
          </a:stretch>
        </p:blipFill>
        <p:spPr>
          <a:xfrm>
            <a:off x="2895600" y="1808163"/>
            <a:ext cx="5638800" cy="4460875"/>
          </a:xfrm>
        </p:spPr>
      </p:pic>
      <p:sp>
        <p:nvSpPr>
          <p:cNvPr id="51204" name="Text Placeholder 3"/>
          <p:cNvSpPr>
            <a:spLocks noGrp="1"/>
          </p:cNvSpPr>
          <p:nvPr>
            <p:ph type="body" sz="quarter" idx="16"/>
          </p:nvPr>
        </p:nvSpPr>
        <p:spPr/>
        <p:txBody>
          <a:bodyPr/>
          <a:lstStyle/>
          <a:p>
            <a:pPr>
              <a:spcBef>
                <a:spcPct val="0"/>
              </a:spcBef>
              <a:buFont typeface="Arial" charset="0"/>
              <a:buNone/>
            </a:pPr>
            <a:r>
              <a:rPr lang="en-US" altLang="en-US" smtClean="0"/>
              <a:t>THE VALUE CHAIN MODEL</a:t>
            </a:r>
          </a:p>
        </p:txBody>
      </p:sp>
      <p:sp>
        <p:nvSpPr>
          <p:cNvPr id="51205" name="Text Placeholder 4"/>
          <p:cNvSpPr>
            <a:spLocks noGrp="1"/>
          </p:cNvSpPr>
          <p:nvPr>
            <p:ph type="body" sz="quarter" idx="17"/>
          </p:nvPr>
        </p:nvSpPr>
        <p:spPr>
          <a:xfrm>
            <a:off x="457200" y="2438400"/>
            <a:ext cx="2133600" cy="2057400"/>
          </a:xfrm>
        </p:spPr>
        <p:txBody>
          <a:bodyPr/>
          <a:lstStyle/>
          <a:p>
            <a:pPr>
              <a:buFont typeface="Arial" charset="0"/>
              <a:buNone/>
            </a:pPr>
            <a:r>
              <a:rPr lang="en-US" altLang="en-US" smtClean="0"/>
              <a:t>This figure provides examples of systems for both primary and support activities of a firm and of its value partners that can add a margin of value to a firm’s products or services.</a:t>
            </a:r>
          </a:p>
        </p:txBody>
      </p:sp>
      <p:sp>
        <p:nvSpPr>
          <p:cNvPr id="51206" name="Text Placeholder 5"/>
          <p:cNvSpPr>
            <a:spLocks noGrp="1"/>
          </p:cNvSpPr>
          <p:nvPr>
            <p:ph type="body" sz="quarter" idx="18"/>
          </p:nvPr>
        </p:nvSpPr>
        <p:spPr>
          <a:xfrm>
            <a:off x="457200" y="3733800"/>
            <a:ext cx="2133600" cy="228600"/>
          </a:xfrm>
        </p:spPr>
        <p:txBody>
          <a:bodyPr>
            <a:normAutofit fontScale="92500" lnSpcReduction="20000"/>
          </a:bodyPr>
          <a:lstStyle/>
          <a:p>
            <a:pPr>
              <a:buFont typeface="Arial" charset="0"/>
              <a:buNone/>
            </a:pPr>
            <a:r>
              <a:rPr lang="en-US" altLang="en-US" smtClean="0"/>
              <a:t>FIGURE  3-11</a:t>
            </a:r>
          </a:p>
        </p:txBody>
      </p:sp>
      <p:sp>
        <p:nvSpPr>
          <p:cNvPr id="10" name="Title 9"/>
          <p:cNvSpPr>
            <a:spLocks noGrp="1"/>
          </p:cNvSpPr>
          <p:nvPr>
            <p:ph type="title"/>
          </p:nvPr>
        </p:nvSpPr>
        <p:spPr>
          <a:xfrm>
            <a:off x="0" y="609600"/>
            <a:ext cx="9144000" cy="304800"/>
          </a:xfrm>
        </p:spPr>
        <p:txBody>
          <a:bodyPr>
            <a:normAutofit fontScale="90000"/>
          </a:bodyPr>
          <a:lstStyle/>
          <a:p>
            <a:pPr>
              <a:defRPr/>
            </a:pPr>
            <a:r>
              <a:rPr lang="en-US" dirty="0" smtClean="0">
                <a:solidFill>
                  <a:srgbClr val="7C4B3B"/>
                </a:solidFill>
              </a:rPr>
              <a:t>CHAPTER 3: INFORMATION SYSTEMS, ORGANIZATIONS, </a:t>
            </a:r>
            <a:br>
              <a:rPr lang="en-US" dirty="0" smtClean="0">
                <a:solidFill>
                  <a:srgbClr val="7C4B3B"/>
                </a:solidFill>
              </a:rPr>
            </a:br>
            <a:r>
              <a:rPr lang="en-US" dirty="0" smtClean="0">
                <a:solidFill>
                  <a:srgbClr val="7C4B3B"/>
                </a:solidFill>
              </a:rPr>
              <a:t>AND STRATEGY</a:t>
            </a:r>
          </a:p>
        </p:txBody>
      </p:sp>
      <p:sp>
        <p:nvSpPr>
          <p:cNvPr id="51209" name="Slide Number Placeholder 8"/>
          <p:cNvSpPr>
            <a:spLocks noGrp="1"/>
          </p:cNvSpPr>
          <p:nvPr>
            <p:ph type="sldNum" sz="quarter" idx="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B699953A-4912-46E0-B185-39AA49D7CFA7}" type="slidenum">
              <a:rPr lang="en-US" altLang="en-US" sz="1400">
                <a:solidFill>
                  <a:schemeClr val="bg1"/>
                </a:solidFill>
              </a:rPr>
              <a:pPr eaLnBrk="1" hangingPunct="1"/>
              <a:t>43</a:t>
            </a:fld>
            <a:endParaRPr lang="en-US" altLang="en-US" sz="1400">
              <a:solidFill>
                <a:schemeClr val="bg1"/>
              </a:solidFill>
            </a:endParaRPr>
          </a:p>
        </p:txBody>
      </p:sp>
    </p:spTree>
    <p:extLst>
      <p:ext uri="{BB962C8B-B14F-4D97-AF65-F5344CB8AC3E}">
        <p14:creationId xmlns:p14="http://schemas.microsoft.com/office/powerpoint/2010/main" val="19021574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1"/>
          <p:cNvSpPr>
            <a:spLocks noGrp="1"/>
          </p:cNvSpPr>
          <p:nvPr>
            <p:ph idx="1"/>
          </p:nvPr>
        </p:nvSpPr>
        <p:spPr>
          <a:xfrm>
            <a:off x="457200" y="1828800"/>
            <a:ext cx="7696200" cy="4495800"/>
          </a:xfrm>
        </p:spPr>
        <p:txBody>
          <a:bodyPr/>
          <a:lstStyle/>
          <a:p>
            <a:r>
              <a:rPr lang="en-US" altLang="en-US" sz="3600" smtClean="0">
                <a:solidFill>
                  <a:srgbClr val="0D0D0D"/>
                </a:solidFill>
              </a:rPr>
              <a:t>Value web: </a:t>
            </a:r>
          </a:p>
          <a:p>
            <a:pPr lvl="1"/>
            <a:r>
              <a:rPr lang="en-US" altLang="en-US" sz="3200" smtClean="0"/>
              <a:t>Collection of independent firms using highly synchronized IT to coordinate value chains to produce product or service collectively</a:t>
            </a:r>
          </a:p>
          <a:p>
            <a:pPr lvl="1"/>
            <a:r>
              <a:rPr lang="en-US" altLang="en-US" sz="3200" smtClean="0"/>
              <a:t>More customer driven, less linear operation than traditional value chain</a:t>
            </a:r>
            <a:endParaRPr lang="en-US" altLang="en-US" sz="3600" smtClean="0"/>
          </a:p>
        </p:txBody>
      </p:sp>
      <p:sp>
        <p:nvSpPr>
          <p:cNvPr id="52227" name="Text Placeholder 2"/>
          <p:cNvSpPr>
            <a:spLocks noGrp="1"/>
          </p:cNvSpPr>
          <p:nvPr>
            <p:ph type="body" sz="quarter" idx="12"/>
          </p:nvPr>
        </p:nvSpPr>
        <p:spPr>
          <a:xfrm>
            <a:off x="457200" y="1066800"/>
            <a:ext cx="8229600" cy="381000"/>
          </a:xfrm>
        </p:spPr>
        <p:txBody>
          <a:bodyPr>
            <a:normAutofit lnSpcReduction="10000"/>
          </a:bodyPr>
          <a:lstStyle/>
          <a:p>
            <a:r>
              <a:rPr lang="en-US" altLang="en-US" smtClean="0">
                <a:latin typeface="Cambria" pitchFamily="-111" charset="0"/>
              </a:rPr>
              <a:t>Using Information Systems to Achieve Competitive Advantage</a:t>
            </a:r>
          </a:p>
        </p:txBody>
      </p:sp>
      <p:sp>
        <p:nvSpPr>
          <p:cNvPr id="6" name="Title 5"/>
          <p:cNvSpPr>
            <a:spLocks noGrp="1"/>
          </p:cNvSpPr>
          <p:nvPr>
            <p:ph type="title"/>
          </p:nvPr>
        </p:nvSpPr>
        <p:spPr>
          <a:xfrm>
            <a:off x="0" y="609600"/>
            <a:ext cx="9144000" cy="304800"/>
          </a:xfrm>
        </p:spPr>
        <p:txBody>
          <a:bodyPr>
            <a:normAutofit fontScale="90000"/>
          </a:bodyPr>
          <a:lstStyle/>
          <a:p>
            <a:pPr>
              <a:defRPr/>
            </a:pPr>
            <a:r>
              <a:rPr lang="en-US" dirty="0" smtClean="0">
                <a:solidFill>
                  <a:srgbClr val="7C4B3B"/>
                </a:solidFill>
              </a:rPr>
              <a:t>CHAPTER 3: INFORMATION SYSTEMS, ORGANIZATIONS, </a:t>
            </a:r>
            <a:br>
              <a:rPr lang="en-US" dirty="0" smtClean="0">
                <a:solidFill>
                  <a:srgbClr val="7C4B3B"/>
                </a:solidFill>
              </a:rPr>
            </a:br>
            <a:r>
              <a:rPr lang="en-US" dirty="0" smtClean="0">
                <a:solidFill>
                  <a:srgbClr val="7C4B3B"/>
                </a:solidFill>
              </a:rPr>
              <a:t>AND STRATEGY</a:t>
            </a:r>
          </a:p>
        </p:txBody>
      </p:sp>
      <p:sp>
        <p:nvSpPr>
          <p:cNvPr id="52230"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3D3F07CB-E8AA-46D1-98E4-4592D41797B6}" type="slidenum">
              <a:rPr lang="en-US" altLang="en-US" sz="1400">
                <a:solidFill>
                  <a:schemeClr val="bg1"/>
                </a:solidFill>
              </a:rPr>
              <a:pPr eaLnBrk="1" hangingPunct="1"/>
              <a:t>44</a:t>
            </a:fld>
            <a:endParaRPr lang="en-US" altLang="en-US" sz="1400">
              <a:solidFill>
                <a:schemeClr val="bg1"/>
              </a:solidFill>
            </a:endParaRPr>
          </a:p>
        </p:txBody>
      </p:sp>
    </p:spTree>
    <p:extLst>
      <p:ext uri="{BB962C8B-B14F-4D97-AF65-F5344CB8AC3E}">
        <p14:creationId xmlns:p14="http://schemas.microsoft.com/office/powerpoint/2010/main" val="4583983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Placeholder 1"/>
          <p:cNvSpPr>
            <a:spLocks noGrp="1"/>
          </p:cNvSpPr>
          <p:nvPr>
            <p:ph type="body" sz="quarter" idx="12"/>
          </p:nvPr>
        </p:nvSpPr>
        <p:spPr>
          <a:xfrm>
            <a:off x="457200" y="1066800"/>
            <a:ext cx="8229600" cy="381000"/>
          </a:xfrm>
        </p:spPr>
        <p:txBody>
          <a:bodyPr>
            <a:normAutofit lnSpcReduction="10000"/>
          </a:bodyPr>
          <a:lstStyle/>
          <a:p>
            <a:r>
              <a:rPr lang="en-US" altLang="en-US" smtClean="0">
                <a:latin typeface="Cambria" pitchFamily="-111" charset="0"/>
              </a:rPr>
              <a:t>Using Information Systems to Achieve Competitive Advantage</a:t>
            </a:r>
          </a:p>
        </p:txBody>
      </p:sp>
      <p:pic>
        <p:nvPicPr>
          <p:cNvPr id="11" name="Picture Placeholder 10" descr="Fig-3-01.tif"/>
          <p:cNvPicPr>
            <a:picLocks noGrp="1" noChangeAspect="1"/>
          </p:cNvPicPr>
          <p:nvPr>
            <p:ph type="pic" sz="quarter" idx="15"/>
          </p:nvPr>
        </p:nvPicPr>
        <p:blipFill>
          <a:blip r:embed="rId3"/>
          <a:stretch>
            <a:fillRect/>
          </a:stretch>
        </p:blipFill>
        <p:spPr>
          <a:xfrm>
            <a:off x="3200400" y="1600200"/>
            <a:ext cx="4876800" cy="4845050"/>
          </a:xfrm>
        </p:spPr>
      </p:pic>
      <p:sp>
        <p:nvSpPr>
          <p:cNvPr id="53252" name="Text Placeholder 3"/>
          <p:cNvSpPr>
            <a:spLocks noGrp="1"/>
          </p:cNvSpPr>
          <p:nvPr>
            <p:ph type="body" sz="quarter" idx="16"/>
          </p:nvPr>
        </p:nvSpPr>
        <p:spPr/>
        <p:txBody>
          <a:bodyPr/>
          <a:lstStyle/>
          <a:p>
            <a:pPr>
              <a:spcBef>
                <a:spcPct val="0"/>
              </a:spcBef>
              <a:buFont typeface="Arial" charset="0"/>
              <a:buNone/>
            </a:pPr>
            <a:r>
              <a:rPr lang="en-US" altLang="en-US" smtClean="0"/>
              <a:t>THE VALUE WEB</a:t>
            </a:r>
          </a:p>
        </p:txBody>
      </p:sp>
      <p:sp>
        <p:nvSpPr>
          <p:cNvPr id="53253" name="Text Placeholder 4"/>
          <p:cNvSpPr>
            <a:spLocks noGrp="1"/>
          </p:cNvSpPr>
          <p:nvPr>
            <p:ph type="body" sz="quarter" idx="17"/>
          </p:nvPr>
        </p:nvSpPr>
        <p:spPr>
          <a:xfrm>
            <a:off x="457200" y="2209800"/>
            <a:ext cx="2133600" cy="2057400"/>
          </a:xfrm>
        </p:spPr>
        <p:txBody>
          <a:bodyPr/>
          <a:lstStyle/>
          <a:p>
            <a:pPr>
              <a:buFont typeface="Arial" charset="0"/>
              <a:buNone/>
            </a:pPr>
            <a:r>
              <a:rPr lang="en-US" altLang="en-US" smtClean="0"/>
              <a:t>The value web is a networked system that can synchronize the value chains of business partners within an industry to respond rapidly to changes in supply and demand.</a:t>
            </a:r>
          </a:p>
        </p:txBody>
      </p:sp>
      <p:sp>
        <p:nvSpPr>
          <p:cNvPr id="53254" name="Text Placeholder 5"/>
          <p:cNvSpPr>
            <a:spLocks noGrp="1"/>
          </p:cNvSpPr>
          <p:nvPr>
            <p:ph type="body" sz="quarter" idx="18"/>
          </p:nvPr>
        </p:nvSpPr>
        <p:spPr>
          <a:xfrm>
            <a:off x="457200" y="3505200"/>
            <a:ext cx="2133600" cy="228600"/>
          </a:xfrm>
        </p:spPr>
        <p:txBody>
          <a:bodyPr>
            <a:normAutofit fontScale="92500" lnSpcReduction="20000"/>
          </a:bodyPr>
          <a:lstStyle/>
          <a:p>
            <a:pPr>
              <a:buFont typeface="Arial" charset="0"/>
              <a:buNone/>
            </a:pPr>
            <a:r>
              <a:rPr lang="en-US" altLang="en-US" smtClean="0"/>
              <a:t>FIGURE  3-12</a:t>
            </a:r>
          </a:p>
        </p:txBody>
      </p:sp>
      <p:sp>
        <p:nvSpPr>
          <p:cNvPr id="10" name="Title 9"/>
          <p:cNvSpPr>
            <a:spLocks noGrp="1"/>
          </p:cNvSpPr>
          <p:nvPr>
            <p:ph type="title"/>
          </p:nvPr>
        </p:nvSpPr>
        <p:spPr>
          <a:xfrm>
            <a:off x="0" y="609600"/>
            <a:ext cx="9144000" cy="304800"/>
          </a:xfrm>
        </p:spPr>
        <p:txBody>
          <a:bodyPr>
            <a:normAutofit fontScale="90000"/>
          </a:bodyPr>
          <a:lstStyle/>
          <a:p>
            <a:pPr>
              <a:defRPr/>
            </a:pPr>
            <a:r>
              <a:rPr lang="en-US" dirty="0" smtClean="0">
                <a:solidFill>
                  <a:srgbClr val="7C4B3B"/>
                </a:solidFill>
              </a:rPr>
              <a:t>CHAPTER 3: INFORMATION SYSTEMS, ORGANIZATIONS, </a:t>
            </a:r>
            <a:br>
              <a:rPr lang="en-US" dirty="0" smtClean="0">
                <a:solidFill>
                  <a:srgbClr val="7C4B3B"/>
                </a:solidFill>
              </a:rPr>
            </a:br>
            <a:r>
              <a:rPr lang="en-US" dirty="0" smtClean="0">
                <a:solidFill>
                  <a:srgbClr val="7C4B3B"/>
                </a:solidFill>
              </a:rPr>
              <a:t>AND STRATEGY</a:t>
            </a:r>
          </a:p>
        </p:txBody>
      </p:sp>
      <p:sp>
        <p:nvSpPr>
          <p:cNvPr id="53257" name="Slide Number Placeholder 8"/>
          <p:cNvSpPr>
            <a:spLocks noGrp="1"/>
          </p:cNvSpPr>
          <p:nvPr>
            <p:ph type="sldNum" sz="quarter" idx="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1318138F-BF89-41B3-A025-91DDE6343A91}" type="slidenum">
              <a:rPr lang="en-US" altLang="en-US" sz="1400">
                <a:solidFill>
                  <a:schemeClr val="bg1"/>
                </a:solidFill>
              </a:rPr>
              <a:pPr eaLnBrk="1" hangingPunct="1"/>
              <a:t>45</a:t>
            </a:fld>
            <a:endParaRPr lang="en-US" altLang="en-US" sz="1400">
              <a:solidFill>
                <a:schemeClr val="bg1"/>
              </a:solidFill>
            </a:endParaRPr>
          </a:p>
        </p:txBody>
      </p:sp>
    </p:spTree>
    <p:extLst>
      <p:ext uri="{BB962C8B-B14F-4D97-AF65-F5344CB8AC3E}">
        <p14:creationId xmlns:p14="http://schemas.microsoft.com/office/powerpoint/2010/main" val="19298527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4" name="Content Placeholder 1"/>
          <p:cNvSpPr>
            <a:spLocks noGrp="1"/>
          </p:cNvSpPr>
          <p:nvPr>
            <p:ph idx="1"/>
          </p:nvPr>
        </p:nvSpPr>
        <p:spPr/>
        <p:txBody>
          <a:bodyPr>
            <a:normAutofit/>
          </a:bodyPr>
          <a:lstStyle/>
          <a:p>
            <a:pPr marL="0" indent="0">
              <a:buNone/>
            </a:pPr>
            <a:r>
              <a:rPr lang="en-US" altLang="en-US" sz="3200" dirty="0" smtClean="0">
                <a:solidFill>
                  <a:srgbClr val="0D0D0D"/>
                </a:solidFill>
              </a:rPr>
              <a:t>SYNERGIES, CORE COMPETENCIES &amp; NETWORK</a:t>
            </a:r>
          </a:p>
          <a:p>
            <a:pPr lvl="1"/>
            <a:r>
              <a:rPr lang="en-US" altLang="en-US" sz="2800" dirty="0" smtClean="0"/>
              <a:t>Synergies</a:t>
            </a:r>
          </a:p>
          <a:p>
            <a:pPr lvl="2"/>
            <a:r>
              <a:rPr lang="en-US" altLang="en-US" sz="2800" dirty="0" smtClean="0"/>
              <a:t>When output of some units used as inputs to others, or organizations pool markets and expertise</a:t>
            </a:r>
          </a:p>
          <a:p>
            <a:pPr lvl="2"/>
            <a:r>
              <a:rPr lang="en-US" altLang="en-US" sz="2800" dirty="0" smtClean="0"/>
              <a:t>Example: merger of Bank of NY and JPMorgan Chase</a:t>
            </a:r>
          </a:p>
          <a:p>
            <a:pPr lvl="2"/>
            <a:r>
              <a:rPr lang="en-US" altLang="en-US" sz="2800" dirty="0" smtClean="0"/>
              <a:t>Purchase of YouTube by Google</a:t>
            </a:r>
            <a:endParaRPr lang="en-US" altLang="en-US" sz="3200" dirty="0" smtClean="0"/>
          </a:p>
        </p:txBody>
      </p:sp>
      <p:sp>
        <p:nvSpPr>
          <p:cNvPr id="54275" name="Text Placeholder 2"/>
          <p:cNvSpPr>
            <a:spLocks noGrp="1"/>
          </p:cNvSpPr>
          <p:nvPr>
            <p:ph type="body" sz="quarter" idx="12"/>
          </p:nvPr>
        </p:nvSpPr>
        <p:spPr>
          <a:xfrm>
            <a:off x="457200" y="1066800"/>
            <a:ext cx="8229600" cy="381000"/>
          </a:xfrm>
        </p:spPr>
        <p:txBody>
          <a:bodyPr>
            <a:normAutofit lnSpcReduction="10000"/>
          </a:bodyPr>
          <a:lstStyle/>
          <a:p>
            <a:r>
              <a:rPr lang="en-US" altLang="en-US" dirty="0" smtClean="0">
                <a:latin typeface="Cambria" pitchFamily="-111" charset="0"/>
              </a:rPr>
              <a:t>Using Information Systems to Achieve Competitive Advantage</a:t>
            </a:r>
          </a:p>
        </p:txBody>
      </p:sp>
      <p:sp>
        <p:nvSpPr>
          <p:cNvPr id="6" name="Title 5"/>
          <p:cNvSpPr>
            <a:spLocks noGrp="1"/>
          </p:cNvSpPr>
          <p:nvPr>
            <p:ph type="title"/>
          </p:nvPr>
        </p:nvSpPr>
        <p:spPr>
          <a:xfrm>
            <a:off x="0" y="609600"/>
            <a:ext cx="9144000" cy="304800"/>
          </a:xfrm>
        </p:spPr>
        <p:txBody>
          <a:bodyPr>
            <a:normAutofit fontScale="90000"/>
          </a:bodyPr>
          <a:lstStyle/>
          <a:p>
            <a:pPr>
              <a:defRPr/>
            </a:pPr>
            <a:r>
              <a:rPr lang="en-US" dirty="0" smtClean="0">
                <a:solidFill>
                  <a:srgbClr val="7C4B3B"/>
                </a:solidFill>
              </a:rPr>
              <a:t>CHAPTER 3: INFORMATION SYSTEMS, ORGANIZATIONS, </a:t>
            </a:r>
            <a:br>
              <a:rPr lang="en-US" dirty="0" smtClean="0">
                <a:solidFill>
                  <a:srgbClr val="7C4B3B"/>
                </a:solidFill>
              </a:rPr>
            </a:br>
            <a:r>
              <a:rPr lang="en-US" dirty="0" smtClean="0">
                <a:solidFill>
                  <a:srgbClr val="7C4B3B"/>
                </a:solidFill>
              </a:rPr>
              <a:t>AND STRATEGY</a:t>
            </a:r>
          </a:p>
        </p:txBody>
      </p:sp>
      <p:sp>
        <p:nvSpPr>
          <p:cNvPr id="54278"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A05B89F5-6901-4E8F-83B8-8660C8AFC34A}" type="slidenum">
              <a:rPr lang="en-US" altLang="en-US" sz="1400">
                <a:solidFill>
                  <a:schemeClr val="bg1"/>
                </a:solidFill>
              </a:rPr>
              <a:pPr eaLnBrk="1" hangingPunct="1"/>
              <a:t>46</a:t>
            </a:fld>
            <a:endParaRPr lang="en-US" altLang="en-US" sz="1400">
              <a:solidFill>
                <a:schemeClr val="bg1"/>
              </a:solidFill>
            </a:endParaRPr>
          </a:p>
        </p:txBody>
      </p:sp>
    </p:spTree>
    <p:extLst>
      <p:ext uri="{BB962C8B-B14F-4D97-AF65-F5344CB8AC3E}">
        <p14:creationId xmlns:p14="http://schemas.microsoft.com/office/powerpoint/2010/main" val="3128472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8" name="Content Placeholder 1"/>
          <p:cNvSpPr>
            <a:spLocks noGrp="1"/>
          </p:cNvSpPr>
          <p:nvPr>
            <p:ph idx="1"/>
          </p:nvPr>
        </p:nvSpPr>
        <p:spPr>
          <a:xfrm>
            <a:off x="457200" y="1828800"/>
            <a:ext cx="7848600" cy="4495800"/>
          </a:xfrm>
        </p:spPr>
        <p:txBody>
          <a:bodyPr/>
          <a:lstStyle/>
          <a:p>
            <a:pPr marL="0" indent="0">
              <a:buNone/>
            </a:pPr>
            <a:r>
              <a:rPr lang="en-US" altLang="en-US" sz="3600" dirty="0" smtClean="0">
                <a:solidFill>
                  <a:srgbClr val="0D0D0D"/>
                </a:solidFill>
              </a:rPr>
              <a:t>- Core competencies</a:t>
            </a:r>
          </a:p>
          <a:p>
            <a:pPr lvl="1">
              <a:buFont typeface="Arial" panose="020B0604020202020204" pitchFamily="34" charset="0"/>
              <a:buChar char="•"/>
            </a:pPr>
            <a:r>
              <a:rPr lang="en-US" altLang="en-US" sz="3200" dirty="0" smtClean="0"/>
              <a:t>Activity for which firm is world-class leader</a:t>
            </a:r>
          </a:p>
          <a:p>
            <a:pPr lvl="1">
              <a:buFont typeface="Arial" panose="020B0604020202020204" pitchFamily="34" charset="0"/>
              <a:buChar char="•"/>
            </a:pPr>
            <a:r>
              <a:rPr lang="en-US" altLang="en-US" sz="3200" dirty="0" smtClean="0"/>
              <a:t>Relies on knowledge, experience, and sharing this across business units</a:t>
            </a:r>
          </a:p>
          <a:p>
            <a:pPr lvl="1">
              <a:buFont typeface="Arial" panose="020B0604020202020204" pitchFamily="34" charset="0"/>
              <a:buChar char="•"/>
            </a:pPr>
            <a:r>
              <a:rPr lang="en-US" altLang="en-US" sz="3200" dirty="0" smtClean="0"/>
              <a:t>Example: Procter &amp; Gamble’s intranet and directory of subject matter experts </a:t>
            </a:r>
            <a:endParaRPr lang="en-US" altLang="en-US" sz="3600" dirty="0" smtClean="0"/>
          </a:p>
        </p:txBody>
      </p:sp>
      <p:sp>
        <p:nvSpPr>
          <p:cNvPr id="55299" name="Text Placeholder 2"/>
          <p:cNvSpPr>
            <a:spLocks noGrp="1"/>
          </p:cNvSpPr>
          <p:nvPr>
            <p:ph type="body" sz="quarter" idx="12"/>
          </p:nvPr>
        </p:nvSpPr>
        <p:spPr>
          <a:xfrm>
            <a:off x="457200" y="1066800"/>
            <a:ext cx="8229600" cy="381000"/>
          </a:xfrm>
        </p:spPr>
        <p:txBody>
          <a:bodyPr>
            <a:normAutofit lnSpcReduction="10000"/>
          </a:bodyPr>
          <a:lstStyle/>
          <a:p>
            <a:r>
              <a:rPr lang="en-US" altLang="en-US" smtClean="0">
                <a:latin typeface="Cambria" pitchFamily="-111" charset="0"/>
              </a:rPr>
              <a:t>Using Information Systems to Achieve Competitive Advantage</a:t>
            </a:r>
          </a:p>
        </p:txBody>
      </p:sp>
      <p:sp>
        <p:nvSpPr>
          <p:cNvPr id="6" name="Title 5"/>
          <p:cNvSpPr>
            <a:spLocks noGrp="1"/>
          </p:cNvSpPr>
          <p:nvPr>
            <p:ph type="title"/>
          </p:nvPr>
        </p:nvSpPr>
        <p:spPr>
          <a:xfrm>
            <a:off x="0" y="609600"/>
            <a:ext cx="9144000" cy="304800"/>
          </a:xfrm>
        </p:spPr>
        <p:txBody>
          <a:bodyPr>
            <a:normAutofit fontScale="90000"/>
          </a:bodyPr>
          <a:lstStyle/>
          <a:p>
            <a:pPr>
              <a:defRPr/>
            </a:pPr>
            <a:r>
              <a:rPr lang="en-US" dirty="0" smtClean="0">
                <a:solidFill>
                  <a:srgbClr val="7C4B3B"/>
                </a:solidFill>
              </a:rPr>
              <a:t>CHAPTER 3: INFORMATION SYSTEMS, ORGANIZATIONS, </a:t>
            </a:r>
            <a:br>
              <a:rPr lang="en-US" dirty="0" smtClean="0">
                <a:solidFill>
                  <a:srgbClr val="7C4B3B"/>
                </a:solidFill>
              </a:rPr>
            </a:br>
            <a:r>
              <a:rPr lang="en-US" dirty="0" smtClean="0">
                <a:solidFill>
                  <a:srgbClr val="7C4B3B"/>
                </a:solidFill>
              </a:rPr>
              <a:t>AND STRATEGY</a:t>
            </a:r>
          </a:p>
        </p:txBody>
      </p:sp>
      <p:sp>
        <p:nvSpPr>
          <p:cNvPr id="55302"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4E842D7A-AA79-4C3D-9430-1B49AD57CE46}" type="slidenum">
              <a:rPr lang="en-US" altLang="en-US" sz="1400">
                <a:solidFill>
                  <a:schemeClr val="bg1"/>
                </a:solidFill>
              </a:rPr>
              <a:pPr eaLnBrk="1" hangingPunct="1"/>
              <a:t>47</a:t>
            </a:fld>
            <a:endParaRPr lang="en-US" altLang="en-US" sz="1400">
              <a:solidFill>
                <a:schemeClr val="bg1"/>
              </a:solidFill>
            </a:endParaRPr>
          </a:p>
        </p:txBody>
      </p:sp>
    </p:spTree>
    <p:extLst>
      <p:ext uri="{BB962C8B-B14F-4D97-AF65-F5344CB8AC3E}">
        <p14:creationId xmlns:p14="http://schemas.microsoft.com/office/powerpoint/2010/main" val="1375129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2" name="Content Placeholder 1"/>
          <p:cNvSpPr>
            <a:spLocks noGrp="1"/>
          </p:cNvSpPr>
          <p:nvPr>
            <p:ph idx="1"/>
          </p:nvPr>
        </p:nvSpPr>
        <p:spPr/>
        <p:txBody>
          <a:bodyPr/>
          <a:lstStyle/>
          <a:p>
            <a:r>
              <a:rPr lang="en-US" altLang="en-US" sz="3600" smtClean="0">
                <a:solidFill>
                  <a:srgbClr val="0D0D0D"/>
                </a:solidFill>
              </a:rPr>
              <a:t>Network-based strategies</a:t>
            </a:r>
          </a:p>
          <a:p>
            <a:pPr lvl="1"/>
            <a:r>
              <a:rPr lang="en-US" altLang="en-US" sz="3200" smtClean="0"/>
              <a:t>Take advantage of firm’s abilities to network with each other</a:t>
            </a:r>
          </a:p>
          <a:p>
            <a:pPr lvl="1"/>
            <a:r>
              <a:rPr lang="en-US" altLang="en-US" sz="3200" smtClean="0"/>
              <a:t>Include use of:</a:t>
            </a:r>
          </a:p>
          <a:p>
            <a:pPr lvl="2"/>
            <a:r>
              <a:rPr lang="en-US" altLang="en-US" sz="3200" smtClean="0"/>
              <a:t>Network economics</a:t>
            </a:r>
          </a:p>
          <a:p>
            <a:pPr lvl="2"/>
            <a:r>
              <a:rPr lang="en-US" altLang="en-US" sz="3200" smtClean="0"/>
              <a:t>Virtual company model</a:t>
            </a:r>
          </a:p>
          <a:p>
            <a:pPr lvl="2"/>
            <a:r>
              <a:rPr lang="en-US" altLang="en-US" sz="3200" smtClean="0"/>
              <a:t>Business ecosystems</a:t>
            </a:r>
            <a:endParaRPr lang="en-US" altLang="en-US" sz="3600" smtClean="0"/>
          </a:p>
        </p:txBody>
      </p:sp>
      <p:sp>
        <p:nvSpPr>
          <p:cNvPr id="56323" name="Text Placeholder 2"/>
          <p:cNvSpPr>
            <a:spLocks noGrp="1"/>
          </p:cNvSpPr>
          <p:nvPr>
            <p:ph type="body" sz="quarter" idx="12"/>
          </p:nvPr>
        </p:nvSpPr>
        <p:spPr>
          <a:xfrm>
            <a:off x="457200" y="1066800"/>
            <a:ext cx="8229600" cy="381000"/>
          </a:xfrm>
        </p:spPr>
        <p:txBody>
          <a:bodyPr>
            <a:normAutofit lnSpcReduction="10000"/>
          </a:bodyPr>
          <a:lstStyle/>
          <a:p>
            <a:r>
              <a:rPr lang="en-US" altLang="en-US" smtClean="0">
                <a:latin typeface="Cambria" pitchFamily="-111" charset="0"/>
              </a:rPr>
              <a:t>Using Information Systems to Achieve Competitive Advantage</a:t>
            </a:r>
          </a:p>
        </p:txBody>
      </p:sp>
      <p:sp>
        <p:nvSpPr>
          <p:cNvPr id="6" name="Title 5"/>
          <p:cNvSpPr>
            <a:spLocks noGrp="1"/>
          </p:cNvSpPr>
          <p:nvPr>
            <p:ph type="title"/>
          </p:nvPr>
        </p:nvSpPr>
        <p:spPr>
          <a:xfrm>
            <a:off x="0" y="609600"/>
            <a:ext cx="9144000" cy="304800"/>
          </a:xfrm>
        </p:spPr>
        <p:txBody>
          <a:bodyPr>
            <a:normAutofit fontScale="90000"/>
          </a:bodyPr>
          <a:lstStyle/>
          <a:p>
            <a:pPr>
              <a:defRPr/>
            </a:pPr>
            <a:r>
              <a:rPr lang="en-US" dirty="0" smtClean="0">
                <a:solidFill>
                  <a:srgbClr val="7C4B3B"/>
                </a:solidFill>
              </a:rPr>
              <a:t>CHAPTER 3: INFORMATION SYSTEMS, ORGANIZATIONS, </a:t>
            </a:r>
            <a:br>
              <a:rPr lang="en-US" dirty="0" smtClean="0">
                <a:solidFill>
                  <a:srgbClr val="7C4B3B"/>
                </a:solidFill>
              </a:rPr>
            </a:br>
            <a:r>
              <a:rPr lang="en-US" dirty="0" smtClean="0">
                <a:solidFill>
                  <a:srgbClr val="7C4B3B"/>
                </a:solidFill>
              </a:rPr>
              <a:t>AND STRATEGY</a:t>
            </a:r>
          </a:p>
        </p:txBody>
      </p:sp>
      <p:sp>
        <p:nvSpPr>
          <p:cNvPr id="56326"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CD9980EC-1407-4C23-AC06-B29D41CE4A00}" type="slidenum">
              <a:rPr lang="en-US" altLang="en-US" sz="1400">
                <a:solidFill>
                  <a:schemeClr val="bg1"/>
                </a:solidFill>
              </a:rPr>
              <a:pPr eaLnBrk="1" hangingPunct="1"/>
              <a:t>48</a:t>
            </a:fld>
            <a:endParaRPr lang="en-US" altLang="en-US" sz="1400">
              <a:solidFill>
                <a:schemeClr val="bg1"/>
              </a:solidFill>
            </a:endParaRPr>
          </a:p>
        </p:txBody>
      </p:sp>
    </p:spTree>
    <p:extLst>
      <p:ext uri="{BB962C8B-B14F-4D97-AF65-F5344CB8AC3E}">
        <p14:creationId xmlns:p14="http://schemas.microsoft.com/office/powerpoint/2010/main" val="2109652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Content Placeholder 1"/>
          <p:cNvSpPr>
            <a:spLocks noGrp="1"/>
          </p:cNvSpPr>
          <p:nvPr>
            <p:ph idx="1"/>
          </p:nvPr>
        </p:nvSpPr>
        <p:spPr>
          <a:xfrm>
            <a:off x="457200" y="1828800"/>
            <a:ext cx="8077200" cy="4495800"/>
          </a:xfrm>
        </p:spPr>
        <p:txBody>
          <a:bodyPr/>
          <a:lstStyle/>
          <a:p>
            <a:r>
              <a:rPr lang="en-US" altLang="en-US" smtClean="0">
                <a:solidFill>
                  <a:srgbClr val="0D0D0D"/>
                </a:solidFill>
              </a:rPr>
              <a:t>Traditional economics: Law of diminishing returns</a:t>
            </a:r>
          </a:p>
          <a:p>
            <a:pPr lvl="1"/>
            <a:r>
              <a:rPr lang="en-US" altLang="en-US" sz="2400" b="0" smtClean="0"/>
              <a:t>The more any given resource is applied to production, the lower the marginal gain in output, until a point is reached where the additional inputs produce no additional outputs</a:t>
            </a:r>
          </a:p>
          <a:p>
            <a:r>
              <a:rPr lang="en-US" altLang="en-US" smtClean="0">
                <a:solidFill>
                  <a:srgbClr val="0D0D0D"/>
                </a:solidFill>
              </a:rPr>
              <a:t>Network economics:</a:t>
            </a:r>
          </a:p>
          <a:p>
            <a:pPr lvl="1"/>
            <a:r>
              <a:rPr lang="en-US" altLang="en-US" sz="2400" b="0" smtClean="0"/>
              <a:t>Marginal cost of adding new participant almost zero, with much greater marginal gain</a:t>
            </a:r>
          </a:p>
          <a:p>
            <a:pPr lvl="1"/>
            <a:r>
              <a:rPr lang="en-US" altLang="en-US" sz="2400" b="0" smtClean="0"/>
              <a:t>Value of community grows with size</a:t>
            </a:r>
          </a:p>
          <a:p>
            <a:pPr lvl="1"/>
            <a:r>
              <a:rPr lang="en-US" altLang="en-US" sz="2400" b="0" smtClean="0"/>
              <a:t>Value of software grows as installed customer base grows</a:t>
            </a:r>
            <a:endParaRPr lang="en-US" altLang="en-US" smtClean="0"/>
          </a:p>
        </p:txBody>
      </p:sp>
      <p:sp>
        <p:nvSpPr>
          <p:cNvPr id="57347" name="Text Placeholder 2"/>
          <p:cNvSpPr>
            <a:spLocks noGrp="1"/>
          </p:cNvSpPr>
          <p:nvPr>
            <p:ph type="body" sz="quarter" idx="12"/>
          </p:nvPr>
        </p:nvSpPr>
        <p:spPr>
          <a:xfrm>
            <a:off x="457200" y="1066800"/>
            <a:ext cx="8229600" cy="381000"/>
          </a:xfrm>
        </p:spPr>
        <p:txBody>
          <a:bodyPr>
            <a:normAutofit lnSpcReduction="10000"/>
          </a:bodyPr>
          <a:lstStyle/>
          <a:p>
            <a:r>
              <a:rPr lang="en-US" altLang="en-US" smtClean="0">
                <a:latin typeface="Cambria" pitchFamily="-111" charset="0"/>
              </a:rPr>
              <a:t>Using Information Systems to Achieve Competitive Advantage</a:t>
            </a:r>
          </a:p>
        </p:txBody>
      </p:sp>
      <p:sp>
        <p:nvSpPr>
          <p:cNvPr id="6" name="Title 5"/>
          <p:cNvSpPr>
            <a:spLocks noGrp="1"/>
          </p:cNvSpPr>
          <p:nvPr>
            <p:ph type="title"/>
          </p:nvPr>
        </p:nvSpPr>
        <p:spPr>
          <a:xfrm>
            <a:off x="0" y="609600"/>
            <a:ext cx="9144000" cy="304800"/>
          </a:xfrm>
        </p:spPr>
        <p:txBody>
          <a:bodyPr>
            <a:normAutofit fontScale="90000"/>
          </a:bodyPr>
          <a:lstStyle/>
          <a:p>
            <a:pPr>
              <a:defRPr/>
            </a:pPr>
            <a:r>
              <a:rPr lang="en-US" dirty="0" smtClean="0">
                <a:solidFill>
                  <a:srgbClr val="7C4B3B"/>
                </a:solidFill>
              </a:rPr>
              <a:t>CHAPTER 3: INFORMATION SYSTEMS, ORGANIZATIONS, </a:t>
            </a:r>
            <a:br>
              <a:rPr lang="en-US" dirty="0" smtClean="0">
                <a:solidFill>
                  <a:srgbClr val="7C4B3B"/>
                </a:solidFill>
              </a:rPr>
            </a:br>
            <a:r>
              <a:rPr lang="en-US" dirty="0" smtClean="0">
                <a:solidFill>
                  <a:srgbClr val="7C4B3B"/>
                </a:solidFill>
              </a:rPr>
              <a:t>AND STRATEGY</a:t>
            </a:r>
          </a:p>
        </p:txBody>
      </p:sp>
      <p:sp>
        <p:nvSpPr>
          <p:cNvPr id="57350"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3605EE7D-1398-4D78-8538-6A6D12E1710F}" type="slidenum">
              <a:rPr lang="en-US" altLang="en-US" sz="1400">
                <a:solidFill>
                  <a:schemeClr val="bg1"/>
                </a:solidFill>
              </a:rPr>
              <a:pPr eaLnBrk="1" hangingPunct="1"/>
              <a:t>49</a:t>
            </a:fld>
            <a:endParaRPr lang="en-US" altLang="en-US" sz="1400">
              <a:solidFill>
                <a:schemeClr val="bg1"/>
              </a:solidFill>
            </a:endParaRPr>
          </a:p>
        </p:txBody>
      </p:sp>
    </p:spTree>
    <p:extLst>
      <p:ext uri="{BB962C8B-B14F-4D97-AF65-F5344CB8AC3E}">
        <p14:creationId xmlns:p14="http://schemas.microsoft.com/office/powerpoint/2010/main" val="360472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Placeholder 1"/>
          <p:cNvSpPr>
            <a:spLocks noGrp="1"/>
          </p:cNvSpPr>
          <p:nvPr>
            <p:ph type="body" sz="quarter" idx="12"/>
          </p:nvPr>
        </p:nvSpPr>
        <p:spPr>
          <a:xfrm>
            <a:off x="457200" y="1066800"/>
            <a:ext cx="8229600" cy="381000"/>
          </a:xfrm>
        </p:spPr>
        <p:txBody>
          <a:bodyPr>
            <a:normAutofit lnSpcReduction="10000"/>
          </a:bodyPr>
          <a:lstStyle/>
          <a:p>
            <a:r>
              <a:rPr lang="en-US" altLang="en-US" smtClean="0">
                <a:latin typeface="Cambria" pitchFamily="-111" charset="0"/>
              </a:rPr>
              <a:t>Organizations and Information Systems</a:t>
            </a:r>
          </a:p>
        </p:txBody>
      </p:sp>
      <p:pic>
        <p:nvPicPr>
          <p:cNvPr id="11" name="Picture Placeholder 10" descr="Fig-3-01.tif"/>
          <p:cNvPicPr>
            <a:picLocks noGrp="1" noChangeAspect="1"/>
          </p:cNvPicPr>
          <p:nvPr>
            <p:ph type="pic" sz="quarter" idx="15"/>
          </p:nvPr>
        </p:nvPicPr>
        <p:blipFill>
          <a:blip r:embed="rId3"/>
          <a:stretch>
            <a:fillRect/>
          </a:stretch>
        </p:blipFill>
        <p:spPr>
          <a:xfrm>
            <a:off x="2743200" y="1905000"/>
            <a:ext cx="5978525" cy="4038600"/>
          </a:xfrm>
        </p:spPr>
      </p:pic>
      <p:sp>
        <p:nvSpPr>
          <p:cNvPr id="14340" name="Text Placeholder 3"/>
          <p:cNvSpPr>
            <a:spLocks noGrp="1"/>
          </p:cNvSpPr>
          <p:nvPr>
            <p:ph type="body" sz="quarter" idx="16"/>
          </p:nvPr>
        </p:nvSpPr>
        <p:spPr>
          <a:xfrm>
            <a:off x="457200" y="1752600"/>
            <a:ext cx="2133600" cy="1752600"/>
          </a:xfrm>
        </p:spPr>
        <p:txBody>
          <a:bodyPr/>
          <a:lstStyle/>
          <a:p>
            <a:pPr>
              <a:spcBef>
                <a:spcPct val="0"/>
              </a:spcBef>
              <a:buFont typeface="Arial" charset="0"/>
              <a:buNone/>
            </a:pPr>
            <a:r>
              <a:rPr lang="en-US" altLang="en-US" smtClean="0"/>
              <a:t>THE TWO-WAY RELATIONSHIP BETWEEN ORGANIZATIONS AND INFORMATION TECHNOLOGY</a:t>
            </a:r>
          </a:p>
        </p:txBody>
      </p:sp>
      <p:sp>
        <p:nvSpPr>
          <p:cNvPr id="14341" name="Text Placeholder 4"/>
          <p:cNvSpPr>
            <a:spLocks noGrp="1"/>
          </p:cNvSpPr>
          <p:nvPr>
            <p:ph type="body" sz="quarter" idx="17"/>
          </p:nvPr>
        </p:nvSpPr>
        <p:spPr>
          <a:xfrm>
            <a:off x="457200" y="3505200"/>
            <a:ext cx="2133600" cy="2057400"/>
          </a:xfrm>
        </p:spPr>
        <p:txBody>
          <a:bodyPr>
            <a:normAutofit lnSpcReduction="10000"/>
          </a:bodyPr>
          <a:lstStyle/>
          <a:p>
            <a:pPr>
              <a:buFont typeface="Arial" charset="0"/>
              <a:buNone/>
            </a:pPr>
            <a:r>
              <a:rPr lang="en-US" altLang="en-US" smtClean="0"/>
              <a:t>This complex two-way relationship is mediated by many factors, not the least of which are the decisions  made—or not made—by managers. Other factors mediating the relationship include the organizational culture, structure, politics, business processes, and environment.</a:t>
            </a:r>
          </a:p>
        </p:txBody>
      </p:sp>
      <p:sp>
        <p:nvSpPr>
          <p:cNvPr id="14342" name="Text Placeholder 5"/>
          <p:cNvSpPr>
            <a:spLocks noGrp="1"/>
          </p:cNvSpPr>
          <p:nvPr>
            <p:ph type="body" sz="quarter" idx="18"/>
          </p:nvPr>
        </p:nvSpPr>
        <p:spPr>
          <a:xfrm>
            <a:off x="457200" y="5715000"/>
            <a:ext cx="2133600" cy="228600"/>
          </a:xfrm>
        </p:spPr>
        <p:txBody>
          <a:bodyPr>
            <a:normAutofit fontScale="92500" lnSpcReduction="20000"/>
          </a:bodyPr>
          <a:lstStyle/>
          <a:p>
            <a:pPr>
              <a:buFont typeface="Arial" charset="0"/>
              <a:buNone/>
            </a:pPr>
            <a:r>
              <a:rPr lang="en-US" altLang="en-US" smtClean="0"/>
              <a:t>FIGURE  3-1</a:t>
            </a:r>
          </a:p>
        </p:txBody>
      </p:sp>
      <p:sp>
        <p:nvSpPr>
          <p:cNvPr id="10" name="Title 9"/>
          <p:cNvSpPr>
            <a:spLocks noGrp="1"/>
          </p:cNvSpPr>
          <p:nvPr>
            <p:ph type="title"/>
          </p:nvPr>
        </p:nvSpPr>
        <p:spPr>
          <a:xfrm>
            <a:off x="0" y="609600"/>
            <a:ext cx="9144000" cy="304800"/>
          </a:xfrm>
        </p:spPr>
        <p:txBody>
          <a:bodyPr>
            <a:normAutofit fontScale="90000"/>
          </a:bodyPr>
          <a:lstStyle/>
          <a:p>
            <a:pPr>
              <a:defRPr/>
            </a:pPr>
            <a:r>
              <a:rPr lang="en-US" dirty="0" smtClean="0">
                <a:solidFill>
                  <a:srgbClr val="7C4B3B"/>
                </a:solidFill>
              </a:rPr>
              <a:t>CHAPTER 3: INFORMATION SYSTEMS, ORGANIZATIONS, </a:t>
            </a:r>
            <a:br>
              <a:rPr lang="en-US" dirty="0" smtClean="0">
                <a:solidFill>
                  <a:srgbClr val="7C4B3B"/>
                </a:solidFill>
              </a:rPr>
            </a:br>
            <a:r>
              <a:rPr lang="en-US" dirty="0" smtClean="0">
                <a:solidFill>
                  <a:srgbClr val="7C4B3B"/>
                </a:solidFill>
              </a:rPr>
              <a:t>AND STRATEGY</a:t>
            </a:r>
          </a:p>
        </p:txBody>
      </p:sp>
      <p:sp>
        <p:nvSpPr>
          <p:cNvPr id="14345" name="Slide Number Placeholder 8"/>
          <p:cNvSpPr>
            <a:spLocks noGrp="1"/>
          </p:cNvSpPr>
          <p:nvPr>
            <p:ph type="sldNum" sz="quarter" idx="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19414267-403E-42EE-9BD4-C3AC5F316BE4}" type="slidenum">
              <a:rPr lang="en-US" altLang="en-US" sz="1400">
                <a:solidFill>
                  <a:schemeClr val="bg1"/>
                </a:solidFill>
              </a:rPr>
              <a:pPr eaLnBrk="1" hangingPunct="1"/>
              <a:t>5</a:t>
            </a:fld>
            <a:endParaRPr lang="en-US" altLang="en-US" sz="1400">
              <a:solidFill>
                <a:schemeClr val="bg1"/>
              </a:solidFill>
            </a:endParaRPr>
          </a:p>
        </p:txBody>
      </p:sp>
    </p:spTree>
    <p:extLst>
      <p:ext uri="{BB962C8B-B14F-4D97-AF65-F5344CB8AC3E}">
        <p14:creationId xmlns:p14="http://schemas.microsoft.com/office/powerpoint/2010/main" val="25902934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Content Placeholder 1"/>
          <p:cNvSpPr>
            <a:spLocks noGrp="1"/>
          </p:cNvSpPr>
          <p:nvPr>
            <p:ph idx="1"/>
          </p:nvPr>
        </p:nvSpPr>
        <p:spPr>
          <a:xfrm>
            <a:off x="457200" y="1828800"/>
            <a:ext cx="7772400" cy="4495800"/>
          </a:xfrm>
        </p:spPr>
        <p:txBody>
          <a:bodyPr/>
          <a:lstStyle/>
          <a:p>
            <a:r>
              <a:rPr lang="en-US" altLang="en-US" sz="3200" smtClean="0">
                <a:solidFill>
                  <a:srgbClr val="0D0D0D"/>
                </a:solidFill>
              </a:rPr>
              <a:t>Virtual company strategy</a:t>
            </a:r>
          </a:p>
          <a:p>
            <a:pPr lvl="1"/>
            <a:r>
              <a:rPr lang="en-US" altLang="en-US" sz="2800" smtClean="0"/>
              <a:t>Virtual company uses networks to ally with other companies to create and distribute products without being limited by traditional organizational boundaries or physical locations</a:t>
            </a:r>
          </a:p>
          <a:p>
            <a:pPr lvl="1"/>
            <a:r>
              <a:rPr lang="en-US" altLang="en-US" sz="2800" smtClean="0"/>
              <a:t>E.g. Li &amp; Fung manages production, shipment of garments for major fashion companies, outsourcing all work to over 7,500 suppliers </a:t>
            </a:r>
            <a:endParaRPr lang="en-US" altLang="en-US" sz="3200" smtClean="0"/>
          </a:p>
        </p:txBody>
      </p:sp>
      <p:sp>
        <p:nvSpPr>
          <p:cNvPr id="58371" name="Text Placeholder 2"/>
          <p:cNvSpPr>
            <a:spLocks noGrp="1"/>
          </p:cNvSpPr>
          <p:nvPr>
            <p:ph type="body" sz="quarter" idx="12"/>
          </p:nvPr>
        </p:nvSpPr>
        <p:spPr>
          <a:xfrm>
            <a:off x="457200" y="1066800"/>
            <a:ext cx="8229600" cy="381000"/>
          </a:xfrm>
        </p:spPr>
        <p:txBody>
          <a:bodyPr>
            <a:normAutofit lnSpcReduction="10000"/>
          </a:bodyPr>
          <a:lstStyle/>
          <a:p>
            <a:r>
              <a:rPr lang="en-US" altLang="en-US" smtClean="0">
                <a:latin typeface="Cambria" pitchFamily="-111" charset="0"/>
              </a:rPr>
              <a:t>Using Information Systems to Achieve Competitive Advantage</a:t>
            </a:r>
          </a:p>
        </p:txBody>
      </p:sp>
      <p:sp>
        <p:nvSpPr>
          <p:cNvPr id="6" name="Title 5"/>
          <p:cNvSpPr>
            <a:spLocks noGrp="1"/>
          </p:cNvSpPr>
          <p:nvPr>
            <p:ph type="title"/>
          </p:nvPr>
        </p:nvSpPr>
        <p:spPr>
          <a:xfrm>
            <a:off x="0" y="609600"/>
            <a:ext cx="9144000" cy="304800"/>
          </a:xfrm>
        </p:spPr>
        <p:txBody>
          <a:bodyPr>
            <a:normAutofit fontScale="90000"/>
          </a:bodyPr>
          <a:lstStyle/>
          <a:p>
            <a:pPr>
              <a:defRPr/>
            </a:pPr>
            <a:r>
              <a:rPr lang="en-US" dirty="0" smtClean="0">
                <a:solidFill>
                  <a:srgbClr val="7C4B3B"/>
                </a:solidFill>
              </a:rPr>
              <a:t>CHAPTER 3: INFORMATION SYSTEMS, ORGANIZATIONS, </a:t>
            </a:r>
            <a:br>
              <a:rPr lang="en-US" dirty="0" smtClean="0">
                <a:solidFill>
                  <a:srgbClr val="7C4B3B"/>
                </a:solidFill>
              </a:rPr>
            </a:br>
            <a:r>
              <a:rPr lang="en-US" dirty="0" smtClean="0">
                <a:solidFill>
                  <a:srgbClr val="7C4B3B"/>
                </a:solidFill>
              </a:rPr>
              <a:t>AND STRATEGY</a:t>
            </a:r>
          </a:p>
        </p:txBody>
      </p:sp>
      <p:sp>
        <p:nvSpPr>
          <p:cNvPr id="58374"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33AC5D06-3A06-4588-A4D2-B7B34F1357AA}" type="slidenum">
              <a:rPr lang="en-US" altLang="en-US" sz="1400">
                <a:solidFill>
                  <a:schemeClr val="bg1"/>
                </a:solidFill>
              </a:rPr>
              <a:pPr eaLnBrk="1" hangingPunct="1"/>
              <a:t>50</a:t>
            </a:fld>
            <a:endParaRPr lang="en-US" altLang="en-US" sz="1400">
              <a:solidFill>
                <a:schemeClr val="bg1"/>
              </a:solidFill>
            </a:endParaRPr>
          </a:p>
        </p:txBody>
      </p:sp>
    </p:spTree>
    <p:extLst>
      <p:ext uri="{BB962C8B-B14F-4D97-AF65-F5344CB8AC3E}">
        <p14:creationId xmlns:p14="http://schemas.microsoft.com/office/powerpoint/2010/main" val="3167044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4" name="Content Placeholder 1"/>
          <p:cNvSpPr>
            <a:spLocks noGrp="1"/>
          </p:cNvSpPr>
          <p:nvPr>
            <p:ph idx="1"/>
          </p:nvPr>
        </p:nvSpPr>
        <p:spPr/>
        <p:txBody>
          <a:bodyPr>
            <a:normAutofit lnSpcReduction="10000"/>
          </a:bodyPr>
          <a:lstStyle/>
          <a:p>
            <a:r>
              <a:rPr lang="en-US" altLang="en-US" smtClean="0">
                <a:solidFill>
                  <a:srgbClr val="0D0D0D"/>
                </a:solidFill>
              </a:rPr>
              <a:t>Business ecosystems</a:t>
            </a:r>
          </a:p>
          <a:p>
            <a:pPr lvl="1"/>
            <a:r>
              <a:rPr lang="en-US" altLang="en-US" smtClean="0"/>
              <a:t>Industry sets of firms providing related services and products</a:t>
            </a:r>
          </a:p>
          <a:p>
            <a:pPr lvl="2"/>
            <a:r>
              <a:rPr lang="en-US" altLang="en-US" smtClean="0"/>
              <a:t>Microsoft platform used by thousands of firms</a:t>
            </a:r>
          </a:p>
          <a:p>
            <a:pPr lvl="2"/>
            <a:r>
              <a:rPr lang="en-US" altLang="en-US" smtClean="0"/>
              <a:t>Wal-Mart’s order entry and inventory management</a:t>
            </a:r>
          </a:p>
          <a:p>
            <a:pPr lvl="1"/>
            <a:r>
              <a:rPr lang="en-US" altLang="en-US" smtClean="0"/>
              <a:t>Keystone firms: </a:t>
            </a:r>
            <a:r>
              <a:rPr lang="en-US" altLang="en-US" b="0" smtClean="0"/>
              <a:t>Dominate ecosystem and create platform used by other firms</a:t>
            </a:r>
          </a:p>
          <a:p>
            <a:pPr lvl="1"/>
            <a:r>
              <a:rPr lang="en-US" altLang="en-US" smtClean="0"/>
              <a:t>Niche firms: </a:t>
            </a:r>
            <a:r>
              <a:rPr lang="en-US" altLang="en-US" b="0" smtClean="0"/>
              <a:t>Rely on platform developed by keystone firm</a:t>
            </a:r>
          </a:p>
          <a:p>
            <a:pPr lvl="1"/>
            <a:r>
              <a:rPr lang="en-US" altLang="en-US" smtClean="0"/>
              <a:t>Individual firms can consider how IT will help them become profitable niche players in larger ecosystems</a:t>
            </a:r>
          </a:p>
        </p:txBody>
      </p:sp>
      <p:sp>
        <p:nvSpPr>
          <p:cNvPr id="59395" name="Text Placeholder 2"/>
          <p:cNvSpPr>
            <a:spLocks noGrp="1"/>
          </p:cNvSpPr>
          <p:nvPr>
            <p:ph type="body" sz="quarter" idx="12"/>
          </p:nvPr>
        </p:nvSpPr>
        <p:spPr>
          <a:xfrm>
            <a:off x="457200" y="1066800"/>
            <a:ext cx="8229600" cy="381000"/>
          </a:xfrm>
        </p:spPr>
        <p:txBody>
          <a:bodyPr>
            <a:normAutofit lnSpcReduction="10000"/>
          </a:bodyPr>
          <a:lstStyle/>
          <a:p>
            <a:r>
              <a:rPr lang="en-US" altLang="en-US" smtClean="0">
                <a:latin typeface="Cambria" pitchFamily="-111" charset="0"/>
              </a:rPr>
              <a:t>Using Information Systems to Achieve Competitive Advantage</a:t>
            </a:r>
          </a:p>
        </p:txBody>
      </p:sp>
      <p:sp>
        <p:nvSpPr>
          <p:cNvPr id="6" name="Title 5"/>
          <p:cNvSpPr>
            <a:spLocks noGrp="1"/>
          </p:cNvSpPr>
          <p:nvPr>
            <p:ph type="title"/>
          </p:nvPr>
        </p:nvSpPr>
        <p:spPr>
          <a:xfrm>
            <a:off x="0" y="609600"/>
            <a:ext cx="9144000" cy="304800"/>
          </a:xfrm>
        </p:spPr>
        <p:txBody>
          <a:bodyPr>
            <a:normAutofit fontScale="90000"/>
          </a:bodyPr>
          <a:lstStyle/>
          <a:p>
            <a:pPr>
              <a:defRPr/>
            </a:pPr>
            <a:r>
              <a:rPr lang="en-US" dirty="0" smtClean="0">
                <a:solidFill>
                  <a:srgbClr val="7C4B3B"/>
                </a:solidFill>
              </a:rPr>
              <a:t>CHAPTER 3: INFORMATION SYSTEMS, ORGANIZATIONS, </a:t>
            </a:r>
            <a:br>
              <a:rPr lang="en-US" dirty="0" smtClean="0">
                <a:solidFill>
                  <a:srgbClr val="7C4B3B"/>
                </a:solidFill>
              </a:rPr>
            </a:br>
            <a:r>
              <a:rPr lang="en-US" dirty="0" smtClean="0">
                <a:solidFill>
                  <a:srgbClr val="7C4B3B"/>
                </a:solidFill>
              </a:rPr>
              <a:t>AND STRATEGY</a:t>
            </a:r>
          </a:p>
        </p:txBody>
      </p:sp>
      <p:sp>
        <p:nvSpPr>
          <p:cNvPr id="59398"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08948015-64CD-45C1-A1CE-4C3C951F0EEE}" type="slidenum">
              <a:rPr lang="en-US" altLang="en-US" sz="1400">
                <a:solidFill>
                  <a:schemeClr val="bg1"/>
                </a:solidFill>
              </a:rPr>
              <a:pPr eaLnBrk="1" hangingPunct="1"/>
              <a:t>51</a:t>
            </a:fld>
            <a:endParaRPr lang="en-US" altLang="en-US" sz="1400">
              <a:solidFill>
                <a:schemeClr val="bg1"/>
              </a:solidFill>
            </a:endParaRPr>
          </a:p>
        </p:txBody>
      </p:sp>
    </p:spTree>
    <p:extLst>
      <p:ext uri="{BB962C8B-B14F-4D97-AF65-F5344CB8AC3E}">
        <p14:creationId xmlns:p14="http://schemas.microsoft.com/office/powerpoint/2010/main" val="158427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Placeholder 1"/>
          <p:cNvSpPr>
            <a:spLocks noGrp="1"/>
          </p:cNvSpPr>
          <p:nvPr>
            <p:ph type="body" sz="quarter" idx="12"/>
          </p:nvPr>
        </p:nvSpPr>
        <p:spPr>
          <a:xfrm>
            <a:off x="457200" y="1066800"/>
            <a:ext cx="8229600" cy="381000"/>
          </a:xfrm>
        </p:spPr>
        <p:txBody>
          <a:bodyPr>
            <a:normAutofit lnSpcReduction="10000"/>
          </a:bodyPr>
          <a:lstStyle/>
          <a:p>
            <a:r>
              <a:rPr lang="en-US" altLang="en-US" smtClean="0">
                <a:latin typeface="Cambria" pitchFamily="-111" charset="0"/>
              </a:rPr>
              <a:t>Using Information Systems to Achieve Competitive Advantage</a:t>
            </a:r>
          </a:p>
        </p:txBody>
      </p:sp>
      <p:pic>
        <p:nvPicPr>
          <p:cNvPr id="22" name="Picture Placeholder 21" descr="Fig-3-03.png"/>
          <p:cNvPicPr>
            <a:picLocks noGrp="1" noChangeAspect="1"/>
          </p:cNvPicPr>
          <p:nvPr>
            <p:ph type="pic" sz="quarter" idx="15"/>
          </p:nvPr>
        </p:nvPicPr>
        <p:blipFill>
          <a:blip r:embed="rId3"/>
          <a:stretch>
            <a:fillRect/>
          </a:stretch>
        </p:blipFill>
        <p:spPr>
          <a:xfrm>
            <a:off x="1295400" y="2036762"/>
            <a:ext cx="6591300" cy="3373438"/>
          </a:xfrm>
        </p:spPr>
      </p:pic>
      <p:sp>
        <p:nvSpPr>
          <p:cNvPr id="60420" name="Text Placeholder 3"/>
          <p:cNvSpPr>
            <a:spLocks noGrp="1"/>
          </p:cNvSpPr>
          <p:nvPr>
            <p:ph type="body" sz="quarter" idx="16"/>
          </p:nvPr>
        </p:nvSpPr>
        <p:spPr/>
        <p:txBody>
          <a:bodyPr/>
          <a:lstStyle/>
          <a:p>
            <a:pPr>
              <a:spcBef>
                <a:spcPct val="0"/>
              </a:spcBef>
              <a:buFont typeface="Arial" charset="0"/>
              <a:buNone/>
            </a:pPr>
            <a:r>
              <a:rPr lang="en-US" altLang="en-US" smtClean="0"/>
              <a:t>AN ECOSYSTEM STRATEGIC MODEL</a:t>
            </a:r>
          </a:p>
        </p:txBody>
      </p:sp>
      <p:sp>
        <p:nvSpPr>
          <p:cNvPr id="60421" name="Text Placeholder 4"/>
          <p:cNvSpPr>
            <a:spLocks noGrp="1"/>
          </p:cNvSpPr>
          <p:nvPr>
            <p:ph type="body" sz="quarter" idx="17"/>
          </p:nvPr>
        </p:nvSpPr>
        <p:spPr/>
        <p:txBody>
          <a:bodyPr/>
          <a:lstStyle/>
          <a:p>
            <a:pPr>
              <a:buFont typeface="Arial" charset="0"/>
              <a:buNone/>
            </a:pPr>
            <a:r>
              <a:rPr lang="en-US" altLang="en-US" smtClean="0"/>
              <a:t>The digital firm era requires a more dynamic view of the boundaries among industries, firms, customers, and suppliers, with competition occurring among industry sets in a business ecosystem. In the ecosystem model, multiple industries work together to deliver value to the customer. IT plays an important role in enabling a dense network of interactions among the participating firms.</a:t>
            </a:r>
          </a:p>
        </p:txBody>
      </p:sp>
      <p:sp>
        <p:nvSpPr>
          <p:cNvPr id="60422" name="Text Placeholder 5"/>
          <p:cNvSpPr>
            <a:spLocks noGrp="1"/>
          </p:cNvSpPr>
          <p:nvPr>
            <p:ph type="body" sz="quarter" idx="18"/>
          </p:nvPr>
        </p:nvSpPr>
        <p:spPr/>
        <p:txBody>
          <a:bodyPr>
            <a:normAutofit fontScale="85000" lnSpcReduction="10000"/>
          </a:bodyPr>
          <a:lstStyle/>
          <a:p>
            <a:pPr>
              <a:buFont typeface="Arial" charset="0"/>
              <a:buNone/>
            </a:pPr>
            <a:r>
              <a:rPr lang="en-US" altLang="en-US" smtClean="0"/>
              <a:t>FIGURE  3-13</a:t>
            </a:r>
          </a:p>
        </p:txBody>
      </p:sp>
      <p:sp>
        <p:nvSpPr>
          <p:cNvPr id="10" name="Title 9"/>
          <p:cNvSpPr>
            <a:spLocks noGrp="1"/>
          </p:cNvSpPr>
          <p:nvPr>
            <p:ph type="title"/>
          </p:nvPr>
        </p:nvSpPr>
        <p:spPr>
          <a:xfrm>
            <a:off x="0" y="609600"/>
            <a:ext cx="9144000" cy="304800"/>
          </a:xfrm>
        </p:spPr>
        <p:txBody>
          <a:bodyPr>
            <a:normAutofit fontScale="90000"/>
          </a:bodyPr>
          <a:lstStyle/>
          <a:p>
            <a:pPr>
              <a:defRPr/>
            </a:pPr>
            <a:r>
              <a:rPr lang="en-US" smtClean="0">
                <a:solidFill>
                  <a:srgbClr val="7C4B3B"/>
                </a:solidFill>
              </a:rPr>
              <a:t>CHAPTER 3: INFORMATION SYSTEMS, ORGANIZATIONS, </a:t>
            </a:r>
            <a:br>
              <a:rPr lang="en-US" smtClean="0">
                <a:solidFill>
                  <a:srgbClr val="7C4B3B"/>
                </a:solidFill>
              </a:rPr>
            </a:br>
            <a:r>
              <a:rPr lang="en-US" smtClean="0">
                <a:solidFill>
                  <a:srgbClr val="7C4B3B"/>
                </a:solidFill>
              </a:rPr>
              <a:t>AND STRATEGY</a:t>
            </a:r>
          </a:p>
        </p:txBody>
      </p:sp>
      <p:sp>
        <p:nvSpPr>
          <p:cNvPr id="60425" name="Slide Number Placeholder 8"/>
          <p:cNvSpPr>
            <a:spLocks noGrp="1"/>
          </p:cNvSpPr>
          <p:nvPr>
            <p:ph type="sldNum" sz="quarter" idx="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88460410-5A07-4439-A43A-A0D3562C9E40}" type="slidenum">
              <a:rPr lang="en-US" altLang="en-US" sz="1400">
                <a:solidFill>
                  <a:schemeClr val="bg1"/>
                </a:solidFill>
              </a:rPr>
              <a:pPr eaLnBrk="1" hangingPunct="1"/>
              <a:t>52</a:t>
            </a:fld>
            <a:endParaRPr lang="en-US" altLang="en-US" sz="1400">
              <a:solidFill>
                <a:schemeClr val="bg1"/>
              </a:solidFill>
            </a:endParaRPr>
          </a:p>
        </p:txBody>
      </p:sp>
    </p:spTree>
    <p:extLst>
      <p:ext uri="{BB962C8B-B14F-4D97-AF65-F5344CB8AC3E}">
        <p14:creationId xmlns:p14="http://schemas.microsoft.com/office/powerpoint/2010/main" val="35024135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1" name="Group 12"/>
          <p:cNvGrpSpPr>
            <a:grpSpLocks/>
          </p:cNvGrpSpPr>
          <p:nvPr/>
        </p:nvGrpSpPr>
        <p:grpSpPr bwMode="auto">
          <a:xfrm>
            <a:off x="1676400" y="1905000"/>
            <a:ext cx="5867400" cy="0"/>
            <a:chOff x="768" y="3408"/>
            <a:chExt cx="3696" cy="0"/>
          </a:xfrm>
        </p:grpSpPr>
        <p:sp>
          <p:nvSpPr>
            <p:cNvPr id="14342" name="Line 8"/>
            <p:cNvSpPr>
              <a:spLocks noChangeShapeType="1"/>
            </p:cNvSpPr>
            <p:nvPr/>
          </p:nvSpPr>
          <p:spPr bwMode="auto">
            <a:xfrm>
              <a:off x="768" y="3408"/>
              <a:ext cx="816" cy="0"/>
            </a:xfrm>
            <a:prstGeom prst="line">
              <a:avLst/>
            </a:prstGeom>
            <a:noFill/>
            <a:ln w="127000">
              <a:solidFill>
                <a:srgbClr val="9F0F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9"/>
            <p:cNvSpPr>
              <a:spLocks noChangeShapeType="1"/>
            </p:cNvSpPr>
            <p:nvPr/>
          </p:nvSpPr>
          <p:spPr bwMode="auto">
            <a:xfrm>
              <a:off x="1728" y="3408"/>
              <a:ext cx="816" cy="0"/>
            </a:xfrm>
            <a:prstGeom prst="line">
              <a:avLst/>
            </a:prstGeom>
            <a:noFill/>
            <a:ln w="1270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10"/>
            <p:cNvSpPr>
              <a:spLocks noChangeShapeType="1"/>
            </p:cNvSpPr>
            <p:nvPr/>
          </p:nvSpPr>
          <p:spPr bwMode="auto">
            <a:xfrm>
              <a:off x="2688" y="3408"/>
              <a:ext cx="816" cy="0"/>
            </a:xfrm>
            <a:prstGeom prst="line">
              <a:avLst/>
            </a:prstGeom>
            <a:noFill/>
            <a:ln w="1270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1"/>
            <p:cNvSpPr>
              <a:spLocks noChangeShapeType="1"/>
            </p:cNvSpPr>
            <p:nvPr/>
          </p:nvSpPr>
          <p:spPr bwMode="auto">
            <a:xfrm>
              <a:off x="3648" y="3408"/>
              <a:ext cx="816"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 name="Text Box 3"/>
          <p:cNvSpPr txBox="1">
            <a:spLocks noChangeArrowheads="1"/>
          </p:cNvSpPr>
          <p:nvPr/>
        </p:nvSpPr>
        <p:spPr bwMode="auto">
          <a:xfrm>
            <a:off x="76200" y="2819400"/>
            <a:ext cx="90678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2600" b="1" dirty="0" smtClean="0">
                <a:solidFill>
                  <a:schemeClr val="tx2"/>
                </a:solidFill>
                <a:latin typeface="Arial" charset="0"/>
                <a:cs typeface="Times New Roman" pitchFamily="18" charset="0"/>
              </a:rPr>
              <a:t>3.4. Using Systems for Competitive Advantage</a:t>
            </a:r>
            <a:endParaRPr lang="en-US" altLang="en-US" sz="2600" b="1" dirty="0">
              <a:solidFill>
                <a:schemeClr val="tx2"/>
              </a:solidFill>
              <a:latin typeface="Arial" charset="0"/>
              <a:cs typeface="Times New Roman" pitchFamily="18" charset="0"/>
            </a:endParaRPr>
          </a:p>
        </p:txBody>
      </p:sp>
      <p:sp>
        <p:nvSpPr>
          <p:cNvPr id="2" name="Slide Number Placeholder 1"/>
          <p:cNvSpPr>
            <a:spLocks noGrp="1"/>
          </p:cNvSpPr>
          <p:nvPr>
            <p:ph type="sldNum" sz="quarter" idx="12"/>
          </p:nvPr>
        </p:nvSpPr>
        <p:spPr/>
        <p:txBody>
          <a:bodyPr/>
          <a:lstStyle/>
          <a:p>
            <a:fld id="{B2E69481-C428-4771-9FA9-CCBED72DD0C4}" type="slidenum">
              <a:rPr lang="en-US" smtClean="0"/>
              <a:t>53</a:t>
            </a:fld>
            <a:endParaRPr lang="en-US"/>
          </a:p>
        </p:txBody>
      </p:sp>
    </p:spTree>
    <p:extLst>
      <p:ext uri="{BB962C8B-B14F-4D97-AF65-F5344CB8AC3E}">
        <p14:creationId xmlns:p14="http://schemas.microsoft.com/office/powerpoint/2010/main" val="1668321392"/>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1"/>
          <p:cNvSpPr>
            <a:spLocks noGrp="1"/>
          </p:cNvSpPr>
          <p:nvPr>
            <p:ph idx="1"/>
          </p:nvPr>
        </p:nvSpPr>
        <p:spPr/>
        <p:txBody>
          <a:bodyPr>
            <a:normAutofit lnSpcReduction="10000"/>
          </a:bodyPr>
          <a:lstStyle/>
          <a:p>
            <a:pPr>
              <a:spcAft>
                <a:spcPct val="0"/>
              </a:spcAft>
            </a:pPr>
            <a:r>
              <a:rPr lang="en-US" altLang="en-US" smtClean="0">
                <a:solidFill>
                  <a:srgbClr val="0D0D0D"/>
                </a:solidFill>
              </a:rPr>
              <a:t>Sustaining competitive advantage</a:t>
            </a:r>
          </a:p>
          <a:p>
            <a:pPr lvl="1"/>
            <a:r>
              <a:rPr lang="en-US" altLang="en-US" sz="2400" b="0" smtClean="0"/>
              <a:t>Because competitors can retaliate and copy strategic systems, competitive advantage is not always sustainable; systems may become tools for survival</a:t>
            </a:r>
          </a:p>
          <a:p>
            <a:pPr>
              <a:spcAft>
                <a:spcPct val="0"/>
              </a:spcAft>
            </a:pPr>
            <a:r>
              <a:rPr lang="en-US" altLang="en-US" smtClean="0">
                <a:solidFill>
                  <a:srgbClr val="0D0D0D"/>
                </a:solidFill>
              </a:rPr>
              <a:t>Performing strategic systems analysis</a:t>
            </a:r>
          </a:p>
          <a:p>
            <a:pPr lvl="1"/>
            <a:r>
              <a:rPr lang="en-US" altLang="en-US" sz="2400" b="0" smtClean="0"/>
              <a:t>What is structure of industry?</a:t>
            </a:r>
          </a:p>
          <a:p>
            <a:pPr lvl="1"/>
            <a:r>
              <a:rPr lang="en-US" altLang="en-US" sz="2400" b="0" smtClean="0"/>
              <a:t>What are value chains for this firm?</a:t>
            </a:r>
          </a:p>
          <a:p>
            <a:pPr>
              <a:spcAft>
                <a:spcPct val="0"/>
              </a:spcAft>
            </a:pPr>
            <a:r>
              <a:rPr lang="en-US" altLang="en-US" smtClean="0">
                <a:solidFill>
                  <a:srgbClr val="0D0D0D"/>
                </a:solidFill>
              </a:rPr>
              <a:t>Managing strategic transitions</a:t>
            </a:r>
          </a:p>
          <a:p>
            <a:pPr lvl="1"/>
            <a:r>
              <a:rPr lang="en-US" altLang="en-US" sz="2400" b="0" smtClean="0"/>
              <a:t>Adopting strategic systems requires changes in business goals, relationships with customers and suppliers, and business processes</a:t>
            </a:r>
            <a:endParaRPr lang="en-US" altLang="en-US" smtClean="0"/>
          </a:p>
        </p:txBody>
      </p:sp>
      <p:sp>
        <p:nvSpPr>
          <p:cNvPr id="61443" name="Text Placeholder 2"/>
          <p:cNvSpPr>
            <a:spLocks noGrp="1"/>
          </p:cNvSpPr>
          <p:nvPr>
            <p:ph type="body" sz="quarter" idx="12"/>
          </p:nvPr>
        </p:nvSpPr>
        <p:spPr>
          <a:xfrm>
            <a:off x="0" y="1066800"/>
            <a:ext cx="9144000" cy="381000"/>
          </a:xfrm>
        </p:spPr>
        <p:txBody>
          <a:bodyPr>
            <a:normAutofit lnSpcReduction="10000"/>
          </a:bodyPr>
          <a:lstStyle/>
          <a:p>
            <a:r>
              <a:rPr lang="en-US" altLang="en-US" smtClean="0">
                <a:latin typeface="Cambria" pitchFamily="-111" charset="0"/>
              </a:rPr>
              <a:t>Using Information Systems for Competitive Advantage: Management Issues</a:t>
            </a:r>
          </a:p>
        </p:txBody>
      </p:sp>
      <p:sp>
        <p:nvSpPr>
          <p:cNvPr id="6" name="Title 5"/>
          <p:cNvSpPr>
            <a:spLocks noGrp="1"/>
          </p:cNvSpPr>
          <p:nvPr>
            <p:ph type="title"/>
          </p:nvPr>
        </p:nvSpPr>
        <p:spPr>
          <a:xfrm>
            <a:off x="0" y="609600"/>
            <a:ext cx="9144000" cy="304800"/>
          </a:xfrm>
        </p:spPr>
        <p:txBody>
          <a:bodyPr>
            <a:normAutofit fontScale="90000"/>
          </a:bodyPr>
          <a:lstStyle/>
          <a:p>
            <a:pPr>
              <a:defRPr/>
            </a:pPr>
            <a:r>
              <a:rPr lang="en-US" dirty="0" smtClean="0">
                <a:solidFill>
                  <a:srgbClr val="7C4B3B"/>
                </a:solidFill>
              </a:rPr>
              <a:t>CHAPTER 3: INFORMATION SYSTEMS, ORGANIZATIONS, </a:t>
            </a:r>
            <a:br>
              <a:rPr lang="en-US" dirty="0" smtClean="0">
                <a:solidFill>
                  <a:srgbClr val="7C4B3B"/>
                </a:solidFill>
              </a:rPr>
            </a:br>
            <a:r>
              <a:rPr lang="en-US" dirty="0" smtClean="0">
                <a:solidFill>
                  <a:srgbClr val="7C4B3B"/>
                </a:solidFill>
              </a:rPr>
              <a:t>AND STRATEGY</a:t>
            </a:r>
          </a:p>
        </p:txBody>
      </p:sp>
      <p:sp>
        <p:nvSpPr>
          <p:cNvPr id="61446"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8AF8340F-FA0E-4497-AC20-94AF5B89D57D}" type="slidenum">
              <a:rPr lang="en-US" altLang="en-US" sz="1400">
                <a:solidFill>
                  <a:schemeClr val="bg1"/>
                </a:solidFill>
              </a:rPr>
              <a:pPr eaLnBrk="1" hangingPunct="1"/>
              <a:t>54</a:t>
            </a:fld>
            <a:endParaRPr lang="en-US" altLang="en-US" sz="1400">
              <a:solidFill>
                <a:schemeClr val="bg1"/>
              </a:solidFill>
            </a:endParaRPr>
          </a:p>
        </p:txBody>
      </p:sp>
    </p:spTree>
    <p:extLst>
      <p:ext uri="{BB962C8B-B14F-4D97-AF65-F5344CB8AC3E}">
        <p14:creationId xmlns:p14="http://schemas.microsoft.com/office/powerpoint/2010/main" val="3344147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p:txBody>
          <a:bodyPr/>
          <a:lstStyle/>
          <a:p>
            <a:r>
              <a:rPr lang="en-US" altLang="en-US" sz="3200" smtClean="0">
                <a:solidFill>
                  <a:srgbClr val="0D0D0D"/>
                </a:solidFill>
              </a:rPr>
              <a:t>What is an organization?</a:t>
            </a:r>
          </a:p>
          <a:p>
            <a:pPr lvl="1"/>
            <a:r>
              <a:rPr lang="en-US" altLang="en-US" sz="2800" smtClean="0"/>
              <a:t>Technical definition: </a:t>
            </a:r>
          </a:p>
          <a:p>
            <a:pPr lvl="2"/>
            <a:r>
              <a:rPr lang="en-US" altLang="en-US" smtClean="0"/>
              <a:t>Stable, formal social structure that takes resources from environment and processes them to produce outputs</a:t>
            </a:r>
          </a:p>
          <a:p>
            <a:pPr lvl="2"/>
            <a:r>
              <a:rPr lang="en-US" altLang="en-US" smtClean="0"/>
              <a:t>A formal legal entity with internal rules and procedures, as well as a social structure</a:t>
            </a:r>
          </a:p>
          <a:p>
            <a:pPr lvl="1"/>
            <a:r>
              <a:rPr lang="en-US" altLang="en-US" sz="2800" smtClean="0"/>
              <a:t>Behavioral definition: </a:t>
            </a:r>
          </a:p>
          <a:p>
            <a:pPr lvl="2"/>
            <a:r>
              <a:rPr lang="en-US" altLang="en-US" smtClean="0"/>
              <a:t>A collection of rights, privileges, obligations, and responsibilities that is delicately balanced over a period of time through conflict and conflict resolution</a:t>
            </a:r>
            <a:endParaRPr lang="en-US" altLang="en-US" sz="3200" smtClean="0"/>
          </a:p>
        </p:txBody>
      </p:sp>
      <p:sp>
        <p:nvSpPr>
          <p:cNvPr id="15363" name="Text Placeholder 2"/>
          <p:cNvSpPr>
            <a:spLocks noGrp="1"/>
          </p:cNvSpPr>
          <p:nvPr>
            <p:ph type="body" sz="quarter" idx="12"/>
          </p:nvPr>
        </p:nvSpPr>
        <p:spPr>
          <a:xfrm>
            <a:off x="457200" y="1066800"/>
            <a:ext cx="8229600" cy="381000"/>
          </a:xfrm>
        </p:spPr>
        <p:txBody>
          <a:bodyPr>
            <a:normAutofit lnSpcReduction="10000"/>
          </a:bodyPr>
          <a:lstStyle/>
          <a:p>
            <a:r>
              <a:rPr lang="en-US" altLang="en-US" smtClean="0">
                <a:latin typeface="Cambria" pitchFamily="-111" charset="0"/>
              </a:rPr>
              <a:t>Organizations and Information Systems</a:t>
            </a:r>
          </a:p>
        </p:txBody>
      </p:sp>
      <p:sp>
        <p:nvSpPr>
          <p:cNvPr id="6" name="Title 5"/>
          <p:cNvSpPr>
            <a:spLocks noGrp="1"/>
          </p:cNvSpPr>
          <p:nvPr>
            <p:ph type="title"/>
          </p:nvPr>
        </p:nvSpPr>
        <p:spPr>
          <a:xfrm>
            <a:off x="0" y="609600"/>
            <a:ext cx="9144000" cy="304800"/>
          </a:xfrm>
        </p:spPr>
        <p:txBody>
          <a:bodyPr>
            <a:normAutofit fontScale="90000"/>
          </a:bodyPr>
          <a:lstStyle/>
          <a:p>
            <a:pPr>
              <a:defRPr/>
            </a:pPr>
            <a:r>
              <a:rPr lang="en-US" dirty="0" smtClean="0">
                <a:solidFill>
                  <a:srgbClr val="7C4B3B"/>
                </a:solidFill>
              </a:rPr>
              <a:t>CHAPTER 3: INFORMATION SYSTEMS, ORGANIZATIONS, </a:t>
            </a:r>
            <a:br>
              <a:rPr lang="en-US" dirty="0" smtClean="0">
                <a:solidFill>
                  <a:srgbClr val="7C4B3B"/>
                </a:solidFill>
              </a:rPr>
            </a:br>
            <a:r>
              <a:rPr lang="en-US" dirty="0" smtClean="0">
                <a:solidFill>
                  <a:srgbClr val="7C4B3B"/>
                </a:solidFill>
              </a:rPr>
              <a:t>AND STRATEGY</a:t>
            </a:r>
          </a:p>
        </p:txBody>
      </p:sp>
      <p:sp>
        <p:nvSpPr>
          <p:cNvPr id="15366"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4AD5A619-5EED-48FF-8B0C-826205B6A131}" type="slidenum">
              <a:rPr lang="en-US" altLang="en-US" sz="1400">
                <a:solidFill>
                  <a:schemeClr val="bg1"/>
                </a:solidFill>
              </a:rPr>
              <a:pPr eaLnBrk="1" hangingPunct="1"/>
              <a:t>6</a:t>
            </a:fld>
            <a:endParaRPr lang="en-US" altLang="en-US" sz="1400">
              <a:solidFill>
                <a:schemeClr val="bg1"/>
              </a:solidFill>
            </a:endParaRPr>
          </a:p>
        </p:txBody>
      </p:sp>
    </p:spTree>
    <p:extLst>
      <p:ext uri="{BB962C8B-B14F-4D97-AF65-F5344CB8AC3E}">
        <p14:creationId xmlns:p14="http://schemas.microsoft.com/office/powerpoint/2010/main" val="9020573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1"/>
          <p:cNvSpPr>
            <a:spLocks noGrp="1"/>
          </p:cNvSpPr>
          <p:nvPr>
            <p:ph type="body" sz="quarter" idx="12"/>
          </p:nvPr>
        </p:nvSpPr>
        <p:spPr>
          <a:xfrm>
            <a:off x="457200" y="1066800"/>
            <a:ext cx="8229600" cy="381000"/>
          </a:xfrm>
        </p:spPr>
        <p:txBody>
          <a:bodyPr>
            <a:normAutofit lnSpcReduction="10000"/>
          </a:bodyPr>
          <a:lstStyle/>
          <a:p>
            <a:r>
              <a:rPr lang="en-US" altLang="en-US" smtClean="0">
                <a:latin typeface="Cambria" pitchFamily="-111" charset="0"/>
              </a:rPr>
              <a:t>Organizations and Information Systems</a:t>
            </a:r>
          </a:p>
        </p:txBody>
      </p:sp>
      <p:pic>
        <p:nvPicPr>
          <p:cNvPr id="19" name="Picture Placeholder 18" descr="Fig-3-02.png"/>
          <p:cNvPicPr>
            <a:picLocks noGrp="1" noChangeAspect="1"/>
          </p:cNvPicPr>
          <p:nvPr>
            <p:ph type="pic" sz="quarter" idx="15"/>
          </p:nvPr>
        </p:nvPicPr>
        <p:blipFill>
          <a:blip r:embed="rId3"/>
          <a:stretch>
            <a:fillRect/>
          </a:stretch>
        </p:blipFill>
        <p:spPr>
          <a:xfrm>
            <a:off x="381000" y="2362200"/>
            <a:ext cx="8382000" cy="2514600"/>
          </a:xfrm>
        </p:spPr>
      </p:pic>
      <p:sp>
        <p:nvSpPr>
          <p:cNvPr id="16388" name="Text Placeholder 3"/>
          <p:cNvSpPr>
            <a:spLocks noGrp="1"/>
          </p:cNvSpPr>
          <p:nvPr>
            <p:ph type="body" sz="quarter" idx="16"/>
          </p:nvPr>
        </p:nvSpPr>
        <p:spPr/>
        <p:txBody>
          <a:bodyPr/>
          <a:lstStyle/>
          <a:p>
            <a:pPr>
              <a:spcBef>
                <a:spcPct val="0"/>
              </a:spcBef>
              <a:buFont typeface="Arial" charset="0"/>
              <a:buNone/>
            </a:pPr>
            <a:r>
              <a:rPr lang="en-US" altLang="en-US" smtClean="0"/>
              <a:t>THE TECHNICAL MICROECONOMIC DEFINITION OF THE ORGANIZATION</a:t>
            </a:r>
          </a:p>
        </p:txBody>
      </p:sp>
      <p:sp>
        <p:nvSpPr>
          <p:cNvPr id="16389" name="Text Placeholder 4"/>
          <p:cNvSpPr>
            <a:spLocks noGrp="1"/>
          </p:cNvSpPr>
          <p:nvPr>
            <p:ph type="body" sz="quarter" idx="17"/>
          </p:nvPr>
        </p:nvSpPr>
        <p:spPr>
          <a:xfrm>
            <a:off x="1600200" y="5029200"/>
            <a:ext cx="7086600" cy="1371600"/>
          </a:xfrm>
        </p:spPr>
        <p:txBody>
          <a:bodyPr>
            <a:noAutofit/>
          </a:bodyPr>
          <a:lstStyle/>
          <a:p>
            <a:pPr>
              <a:buFont typeface="Arial" charset="0"/>
              <a:buNone/>
            </a:pPr>
            <a:r>
              <a:rPr lang="en-US" altLang="en-US" sz="1800" dirty="0" smtClean="0"/>
              <a:t>In the microeconomic definition of organizations, capital and labor (the primary production factors provided by the environment) are transformed by the firm through the production process into products and services (outputs to the environment). The products and services are consumed by the environment, which supplies additional capital and labor as inputs in the feedback loop.</a:t>
            </a:r>
          </a:p>
        </p:txBody>
      </p:sp>
      <p:sp>
        <p:nvSpPr>
          <p:cNvPr id="16390" name="Text Placeholder 5"/>
          <p:cNvSpPr>
            <a:spLocks noGrp="1"/>
          </p:cNvSpPr>
          <p:nvPr>
            <p:ph type="body" sz="quarter" idx="18"/>
          </p:nvPr>
        </p:nvSpPr>
        <p:spPr>
          <a:xfrm>
            <a:off x="533400" y="5257800"/>
            <a:ext cx="1295400" cy="228600"/>
          </a:xfrm>
        </p:spPr>
        <p:txBody>
          <a:bodyPr>
            <a:normAutofit fontScale="92500" lnSpcReduction="20000"/>
          </a:bodyPr>
          <a:lstStyle/>
          <a:p>
            <a:pPr>
              <a:buFont typeface="Arial" charset="0"/>
              <a:buNone/>
            </a:pPr>
            <a:r>
              <a:rPr lang="en-US" altLang="en-US" smtClean="0"/>
              <a:t>FIGURE  3-2</a:t>
            </a:r>
          </a:p>
        </p:txBody>
      </p:sp>
      <p:sp>
        <p:nvSpPr>
          <p:cNvPr id="10" name="Title 9"/>
          <p:cNvSpPr>
            <a:spLocks noGrp="1"/>
          </p:cNvSpPr>
          <p:nvPr>
            <p:ph type="title"/>
          </p:nvPr>
        </p:nvSpPr>
        <p:spPr>
          <a:xfrm>
            <a:off x="0" y="609600"/>
            <a:ext cx="9144000" cy="304800"/>
          </a:xfrm>
        </p:spPr>
        <p:txBody>
          <a:bodyPr>
            <a:normAutofit fontScale="90000"/>
          </a:bodyPr>
          <a:lstStyle/>
          <a:p>
            <a:pPr>
              <a:defRPr/>
            </a:pPr>
            <a:r>
              <a:rPr lang="en-US" dirty="0" smtClean="0">
                <a:solidFill>
                  <a:srgbClr val="7C4B3B"/>
                </a:solidFill>
              </a:rPr>
              <a:t>CHAPTER 3: INFORMATION SYSTEMS, ORGANIZATIONS, </a:t>
            </a:r>
            <a:br>
              <a:rPr lang="en-US" dirty="0" smtClean="0">
                <a:solidFill>
                  <a:srgbClr val="7C4B3B"/>
                </a:solidFill>
              </a:rPr>
            </a:br>
            <a:r>
              <a:rPr lang="en-US" dirty="0" smtClean="0">
                <a:solidFill>
                  <a:srgbClr val="7C4B3B"/>
                </a:solidFill>
              </a:rPr>
              <a:t>AND STRATEGY</a:t>
            </a:r>
          </a:p>
        </p:txBody>
      </p:sp>
      <p:sp>
        <p:nvSpPr>
          <p:cNvPr id="16393" name="Slide Number Placeholder 8"/>
          <p:cNvSpPr>
            <a:spLocks noGrp="1"/>
          </p:cNvSpPr>
          <p:nvPr>
            <p:ph type="sldNum" sz="quarter" idx="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6D9AF5EB-F22B-497C-98E2-DA60132CB131}" type="slidenum">
              <a:rPr lang="en-US" altLang="en-US" sz="1400">
                <a:solidFill>
                  <a:schemeClr val="bg1"/>
                </a:solidFill>
              </a:rPr>
              <a:pPr eaLnBrk="1" hangingPunct="1"/>
              <a:t>7</a:t>
            </a:fld>
            <a:endParaRPr lang="en-US" altLang="en-US" sz="1400">
              <a:solidFill>
                <a:schemeClr val="bg1"/>
              </a:solidFill>
            </a:endParaRPr>
          </a:p>
        </p:txBody>
      </p:sp>
    </p:spTree>
    <p:extLst>
      <p:ext uri="{BB962C8B-B14F-4D97-AF65-F5344CB8AC3E}">
        <p14:creationId xmlns:p14="http://schemas.microsoft.com/office/powerpoint/2010/main" val="38068589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Placeholder 1"/>
          <p:cNvSpPr>
            <a:spLocks noGrp="1"/>
          </p:cNvSpPr>
          <p:nvPr>
            <p:ph type="body" sz="quarter" idx="12"/>
          </p:nvPr>
        </p:nvSpPr>
        <p:spPr>
          <a:xfrm>
            <a:off x="457200" y="1066800"/>
            <a:ext cx="8229600" cy="381000"/>
          </a:xfrm>
        </p:spPr>
        <p:txBody>
          <a:bodyPr>
            <a:normAutofit lnSpcReduction="10000"/>
          </a:bodyPr>
          <a:lstStyle/>
          <a:p>
            <a:r>
              <a:rPr lang="en-US" altLang="en-US" smtClean="0">
                <a:latin typeface="Cambria" pitchFamily="-111" charset="0"/>
              </a:rPr>
              <a:t>Organizations and Information Systems</a:t>
            </a:r>
          </a:p>
        </p:txBody>
      </p:sp>
      <p:pic>
        <p:nvPicPr>
          <p:cNvPr id="22" name="Picture Placeholder 21" descr="Fig-3-03.png"/>
          <p:cNvPicPr>
            <a:picLocks noGrp="1" noChangeAspect="1"/>
          </p:cNvPicPr>
          <p:nvPr>
            <p:ph type="pic" sz="quarter" idx="15"/>
          </p:nvPr>
        </p:nvPicPr>
        <p:blipFill>
          <a:blip r:embed="rId3"/>
          <a:stretch>
            <a:fillRect/>
          </a:stretch>
        </p:blipFill>
        <p:spPr>
          <a:xfrm>
            <a:off x="1295400" y="2209800"/>
            <a:ext cx="6584950" cy="3657600"/>
          </a:xfrm>
        </p:spPr>
      </p:pic>
      <p:sp>
        <p:nvSpPr>
          <p:cNvPr id="17412" name="Text Placeholder 3"/>
          <p:cNvSpPr>
            <a:spLocks noGrp="1"/>
          </p:cNvSpPr>
          <p:nvPr>
            <p:ph type="body" sz="quarter" idx="16"/>
          </p:nvPr>
        </p:nvSpPr>
        <p:spPr/>
        <p:txBody>
          <a:bodyPr/>
          <a:lstStyle/>
          <a:p>
            <a:pPr>
              <a:spcBef>
                <a:spcPct val="0"/>
              </a:spcBef>
              <a:buFont typeface="Arial" charset="0"/>
              <a:buNone/>
            </a:pPr>
            <a:r>
              <a:rPr lang="en-US" altLang="en-US" smtClean="0"/>
              <a:t>THE BEHAVIORAL VIEW OF ORGANIZATIONS</a:t>
            </a:r>
          </a:p>
        </p:txBody>
      </p:sp>
      <p:sp>
        <p:nvSpPr>
          <p:cNvPr id="17413" name="Text Placeholder 4"/>
          <p:cNvSpPr>
            <a:spLocks noGrp="1"/>
          </p:cNvSpPr>
          <p:nvPr>
            <p:ph type="body" sz="quarter" idx="17"/>
          </p:nvPr>
        </p:nvSpPr>
        <p:spPr>
          <a:xfrm>
            <a:off x="1828800" y="6096000"/>
            <a:ext cx="6858000" cy="533400"/>
          </a:xfrm>
        </p:spPr>
        <p:txBody>
          <a:bodyPr>
            <a:noAutofit/>
          </a:bodyPr>
          <a:lstStyle/>
          <a:p>
            <a:pPr>
              <a:buFont typeface="Arial" charset="0"/>
              <a:buNone/>
            </a:pPr>
            <a:r>
              <a:rPr lang="en-US" altLang="en-US" sz="2000" dirty="0" smtClean="0"/>
              <a:t>The behavioral view of organizations emphasizes group relationships, values, and structures.</a:t>
            </a:r>
          </a:p>
        </p:txBody>
      </p:sp>
      <p:sp>
        <p:nvSpPr>
          <p:cNvPr id="17414" name="Text Placeholder 5"/>
          <p:cNvSpPr>
            <a:spLocks noGrp="1"/>
          </p:cNvSpPr>
          <p:nvPr>
            <p:ph type="body" sz="quarter" idx="18"/>
          </p:nvPr>
        </p:nvSpPr>
        <p:spPr>
          <a:xfrm>
            <a:off x="533400" y="6096000"/>
            <a:ext cx="1295400" cy="228600"/>
          </a:xfrm>
        </p:spPr>
        <p:txBody>
          <a:bodyPr>
            <a:normAutofit fontScale="92500" lnSpcReduction="20000"/>
          </a:bodyPr>
          <a:lstStyle/>
          <a:p>
            <a:pPr>
              <a:buFont typeface="Arial" charset="0"/>
              <a:buNone/>
            </a:pPr>
            <a:r>
              <a:rPr lang="en-US" altLang="en-US" smtClean="0"/>
              <a:t>FIGURE  3-3</a:t>
            </a:r>
          </a:p>
        </p:txBody>
      </p:sp>
      <p:sp>
        <p:nvSpPr>
          <p:cNvPr id="10" name="Title 9"/>
          <p:cNvSpPr>
            <a:spLocks noGrp="1"/>
          </p:cNvSpPr>
          <p:nvPr>
            <p:ph type="title"/>
          </p:nvPr>
        </p:nvSpPr>
        <p:spPr>
          <a:xfrm>
            <a:off x="0" y="609600"/>
            <a:ext cx="9144000" cy="304800"/>
          </a:xfrm>
        </p:spPr>
        <p:txBody>
          <a:bodyPr>
            <a:normAutofit fontScale="90000"/>
          </a:bodyPr>
          <a:lstStyle/>
          <a:p>
            <a:pPr>
              <a:defRPr/>
            </a:pPr>
            <a:r>
              <a:rPr lang="en-US" dirty="0" smtClean="0">
                <a:solidFill>
                  <a:srgbClr val="7C4B3B"/>
                </a:solidFill>
              </a:rPr>
              <a:t>CHAPTER 3: INFORMATION SYSTEMS, ORGANIZATIONS, </a:t>
            </a:r>
            <a:br>
              <a:rPr lang="en-US" dirty="0" smtClean="0">
                <a:solidFill>
                  <a:srgbClr val="7C4B3B"/>
                </a:solidFill>
              </a:rPr>
            </a:br>
            <a:r>
              <a:rPr lang="en-US" dirty="0" smtClean="0">
                <a:solidFill>
                  <a:srgbClr val="7C4B3B"/>
                </a:solidFill>
              </a:rPr>
              <a:t>AND STRATEGY</a:t>
            </a:r>
          </a:p>
        </p:txBody>
      </p:sp>
      <p:sp>
        <p:nvSpPr>
          <p:cNvPr id="17417" name="Slide Number Placeholder 8"/>
          <p:cNvSpPr>
            <a:spLocks noGrp="1"/>
          </p:cNvSpPr>
          <p:nvPr>
            <p:ph type="sldNum" sz="quarter" idx="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A22C8210-6301-4A0F-B30C-448EFE7F3BDB}" type="slidenum">
              <a:rPr lang="en-US" altLang="en-US" sz="1400">
                <a:solidFill>
                  <a:schemeClr val="bg1"/>
                </a:solidFill>
              </a:rPr>
              <a:pPr eaLnBrk="1" hangingPunct="1"/>
              <a:t>8</a:t>
            </a:fld>
            <a:endParaRPr lang="en-US" altLang="en-US" sz="1400">
              <a:solidFill>
                <a:schemeClr val="bg1"/>
              </a:solidFill>
            </a:endParaRPr>
          </a:p>
        </p:txBody>
      </p:sp>
    </p:spTree>
    <p:extLst>
      <p:ext uri="{BB962C8B-B14F-4D97-AF65-F5344CB8AC3E}">
        <p14:creationId xmlns:p14="http://schemas.microsoft.com/office/powerpoint/2010/main" val="21230188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idx="1"/>
          </p:nvPr>
        </p:nvSpPr>
        <p:spPr/>
        <p:txBody>
          <a:bodyPr/>
          <a:lstStyle/>
          <a:p>
            <a:pPr marL="0" indent="0">
              <a:spcAft>
                <a:spcPct val="20000"/>
              </a:spcAft>
              <a:buNone/>
            </a:pPr>
            <a:r>
              <a:rPr lang="en-US" altLang="en-US" sz="3200" dirty="0" smtClean="0">
                <a:solidFill>
                  <a:srgbClr val="0D0D0D"/>
                </a:solidFill>
                <a:cs typeface="Times New Roman" pitchFamily="18" charset="0"/>
              </a:rPr>
              <a:t>FEATURES OF ORGANIZATIONS</a:t>
            </a:r>
          </a:p>
          <a:p>
            <a:pPr marL="971550" lvl="2">
              <a:lnSpc>
                <a:spcPct val="110000"/>
              </a:lnSpc>
              <a:spcAft>
                <a:spcPct val="20000"/>
              </a:spcAft>
              <a:buFontTx/>
              <a:buChar char="•"/>
            </a:pPr>
            <a:r>
              <a:rPr lang="en-US" altLang="en-US" sz="2800" dirty="0" smtClean="0">
                <a:cs typeface="Times New Roman" pitchFamily="18" charset="0"/>
              </a:rPr>
              <a:t>Use of hierarchical structure</a:t>
            </a:r>
          </a:p>
          <a:p>
            <a:pPr marL="971550" lvl="2">
              <a:lnSpc>
                <a:spcPct val="110000"/>
              </a:lnSpc>
              <a:spcAft>
                <a:spcPct val="20000"/>
              </a:spcAft>
              <a:buFontTx/>
              <a:buChar char="•"/>
            </a:pPr>
            <a:r>
              <a:rPr lang="en-US" altLang="en-US" sz="2800" dirty="0" smtClean="0">
                <a:cs typeface="Times New Roman" pitchFamily="18" charset="0"/>
              </a:rPr>
              <a:t>Accountability, authority in system of impartial decision making</a:t>
            </a:r>
          </a:p>
          <a:p>
            <a:pPr marL="971550" lvl="2">
              <a:lnSpc>
                <a:spcPct val="110000"/>
              </a:lnSpc>
              <a:spcAft>
                <a:spcPct val="20000"/>
              </a:spcAft>
              <a:buFontTx/>
              <a:buChar char="•"/>
            </a:pPr>
            <a:r>
              <a:rPr lang="en-US" altLang="en-US" sz="2800" dirty="0" smtClean="0">
                <a:cs typeface="Times New Roman" pitchFamily="18" charset="0"/>
              </a:rPr>
              <a:t>Adherence to principle of efficiency</a:t>
            </a:r>
          </a:p>
          <a:p>
            <a:pPr marL="971550" lvl="2">
              <a:lnSpc>
                <a:spcPct val="110000"/>
              </a:lnSpc>
              <a:spcAft>
                <a:spcPct val="20000"/>
              </a:spcAft>
              <a:buFontTx/>
              <a:buChar char="•"/>
            </a:pPr>
            <a:r>
              <a:rPr lang="en-US" altLang="en-US" sz="2800" dirty="0" smtClean="0">
                <a:cs typeface="Times New Roman" pitchFamily="18" charset="0"/>
              </a:rPr>
              <a:t>Routines and business processes </a:t>
            </a:r>
          </a:p>
          <a:p>
            <a:pPr marL="971550" lvl="2">
              <a:lnSpc>
                <a:spcPct val="110000"/>
              </a:lnSpc>
              <a:spcAft>
                <a:spcPct val="20000"/>
              </a:spcAft>
              <a:buFontTx/>
              <a:buChar char="•"/>
            </a:pPr>
            <a:r>
              <a:rPr lang="en-US" altLang="en-US" sz="2800" dirty="0" smtClean="0">
                <a:cs typeface="Times New Roman" pitchFamily="18" charset="0"/>
              </a:rPr>
              <a:t>Organizational politics,  culture, environments and structures</a:t>
            </a:r>
          </a:p>
        </p:txBody>
      </p:sp>
      <p:sp>
        <p:nvSpPr>
          <p:cNvPr id="18435" name="Text Placeholder 2"/>
          <p:cNvSpPr>
            <a:spLocks noGrp="1"/>
          </p:cNvSpPr>
          <p:nvPr>
            <p:ph type="body" sz="quarter" idx="12"/>
          </p:nvPr>
        </p:nvSpPr>
        <p:spPr>
          <a:xfrm>
            <a:off x="457200" y="1066800"/>
            <a:ext cx="8229600" cy="381000"/>
          </a:xfrm>
        </p:spPr>
        <p:txBody>
          <a:bodyPr>
            <a:normAutofit lnSpcReduction="10000"/>
          </a:bodyPr>
          <a:lstStyle/>
          <a:p>
            <a:r>
              <a:rPr lang="en-US" altLang="en-US" smtClean="0">
                <a:latin typeface="Cambria" pitchFamily="-111" charset="0"/>
              </a:rPr>
              <a:t>Organizations and Information Systems</a:t>
            </a:r>
          </a:p>
        </p:txBody>
      </p:sp>
      <p:sp>
        <p:nvSpPr>
          <p:cNvPr id="18437"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39BC13A5-1BEC-445A-BB2E-98D4DF4EA7AB}" type="slidenum">
              <a:rPr lang="en-US" altLang="en-US" sz="1400">
                <a:solidFill>
                  <a:schemeClr val="bg1"/>
                </a:solidFill>
              </a:rPr>
              <a:pPr eaLnBrk="1" hangingPunct="1"/>
              <a:t>9</a:t>
            </a:fld>
            <a:endParaRPr lang="en-US" altLang="en-US" sz="1400">
              <a:solidFill>
                <a:schemeClr val="bg1"/>
              </a:solidFill>
            </a:endParaRPr>
          </a:p>
        </p:txBody>
      </p:sp>
      <p:sp>
        <p:nvSpPr>
          <p:cNvPr id="6" name="Title 5"/>
          <p:cNvSpPr>
            <a:spLocks noGrp="1"/>
          </p:cNvSpPr>
          <p:nvPr>
            <p:ph type="title"/>
          </p:nvPr>
        </p:nvSpPr>
        <p:spPr>
          <a:xfrm>
            <a:off x="0" y="609600"/>
            <a:ext cx="9144000" cy="304800"/>
          </a:xfrm>
        </p:spPr>
        <p:txBody>
          <a:bodyPr>
            <a:normAutofit fontScale="90000"/>
          </a:bodyPr>
          <a:lstStyle/>
          <a:p>
            <a:pPr>
              <a:defRPr/>
            </a:pPr>
            <a:r>
              <a:rPr lang="en-US" dirty="0" smtClean="0">
                <a:solidFill>
                  <a:srgbClr val="7C4B3B"/>
                </a:solidFill>
              </a:rPr>
              <a:t>CHAPTER 3: INFORMATION SYSTEMS, ORGANIZATIONS, </a:t>
            </a:r>
            <a:br>
              <a:rPr lang="en-US" dirty="0" smtClean="0">
                <a:solidFill>
                  <a:srgbClr val="7C4B3B"/>
                </a:solidFill>
              </a:rPr>
            </a:br>
            <a:r>
              <a:rPr lang="en-US" dirty="0" smtClean="0">
                <a:solidFill>
                  <a:srgbClr val="7C4B3B"/>
                </a:solidFill>
              </a:rPr>
              <a:t>AND STRATEGY</a:t>
            </a:r>
          </a:p>
        </p:txBody>
      </p:sp>
    </p:spTree>
    <p:extLst>
      <p:ext uri="{BB962C8B-B14F-4D97-AF65-F5344CB8AC3E}">
        <p14:creationId xmlns:p14="http://schemas.microsoft.com/office/powerpoint/2010/main" val="3582821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1097</TotalTime>
  <Words>5168</Words>
  <Application>Microsoft Office PowerPoint</Application>
  <PresentationFormat>On-screen Show (4:3)</PresentationFormat>
  <Paragraphs>492</Paragraphs>
  <Slides>54</Slides>
  <Notes>53</Notes>
  <HiddenSlides>11</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PowerPoint Presentation</vt:lpstr>
      <vt:lpstr>PowerPoint Presentation</vt:lpstr>
      <vt:lpstr>PowerPoint Presentation</vt:lpstr>
      <vt:lpstr>CHAPTER 3: INFORMATION SYSTEMS, ORGANIZATIONS,  AND STRATEGY</vt:lpstr>
      <vt:lpstr>CHAPTER 3: INFORMATION SYSTEMS, ORGANIZATIONS,  AND STRATEGY</vt:lpstr>
      <vt:lpstr>CHAPTER 3: INFORMATION SYSTEMS, ORGANIZATIONS,  AND STRATEGY</vt:lpstr>
      <vt:lpstr>CHAPTER 3: INFORMATION SYSTEMS, ORGANIZATIONS,  AND STRATEGY</vt:lpstr>
      <vt:lpstr>CHAPTER 3: INFORMATION SYSTEMS, ORGANIZATIONS,  AND STRATEGY</vt:lpstr>
      <vt:lpstr>CHAPTER 3: INFORMATION SYSTEMS, ORGANIZATIONS,  AND STRATEGY</vt:lpstr>
      <vt:lpstr>CHAPTER 3: INFORMATION SYSTEMS, ORGANIZATIONS,  AND STRATEGY</vt:lpstr>
      <vt:lpstr>CHAPTER 3: INFORMATION SYSTEMS, ORGANIZATIONS,  AND STRATEGY</vt:lpstr>
      <vt:lpstr>CHAPTER 3: INFORMATION SYSTEMS, ORGANIZATIONS,  AND STRATEGY</vt:lpstr>
      <vt:lpstr>CHAPTER 3: INFORMATION SYSTEMS, ORGANIZATIONS,  AND STRATEGY</vt:lpstr>
      <vt:lpstr>CHAPTER 3: INFORMATION SYSTEMS, ORGANIZATIONS,  AND STRATEGY</vt:lpstr>
      <vt:lpstr>CHAPTER 3: INFORMATION SYSTEMS, ORGANIZATIONS,  AND STRATEGY</vt:lpstr>
      <vt:lpstr>CHAPTER 3: INFORMATION SYSTEMS, ORGANIZATIONS,  AND STRATEGY</vt:lpstr>
      <vt:lpstr>CHAPTER 3: INFORMATION SYSTEMS, ORGANIZATIONS,  AND STRATEGY</vt:lpstr>
      <vt:lpstr>CHAPTER 3: INFORMATION SYSTEMS, ORGANIZATIONS,  AND STRATEGY</vt:lpstr>
      <vt:lpstr>PowerPoint Presentation</vt:lpstr>
      <vt:lpstr>CHAPTER 3: INFORMATION SYSTEMS, ORGANIZATIONS,  AND STRATEGY</vt:lpstr>
      <vt:lpstr>CHAPTER 3: INFORMATION SYSTEMS, ORGANIZATIONS,  AND STRATEGY</vt:lpstr>
      <vt:lpstr>CHAPTER 3: INFORMATION SYSTEMS, ORGANIZATIONS,  AND STRATEGY</vt:lpstr>
      <vt:lpstr>CHAPTER 3: INFORMATION SYSTEMS, ORGANIZATIONS,  AND STRATEGY</vt:lpstr>
      <vt:lpstr>CHAPTER 3: INFORMATION SYSTEMS, ORGANIZATIONS,  AND STRATEGY</vt:lpstr>
      <vt:lpstr>CHAPTER 3: INFORMATION SYSTEMS, ORGANIZATIONS,  AND STRATEGY</vt:lpstr>
      <vt:lpstr>CHAPTER 3: INFORMATION SYSTEMS, ORGANIZATIONS,  AND STRATEGY</vt:lpstr>
      <vt:lpstr>CHAPTER 3: INFORMATION SYSTEMS, ORGANIZATIONS,  AND STRATEGY</vt:lpstr>
      <vt:lpstr>CHAPTER 3: INFORMATION SYSTEMS, ORGANIZATIONS,  AND STRATEGY</vt:lpstr>
      <vt:lpstr>CHAPTER 3: INFORMATION SYSTEMS, ORGANIZATIONS,  AND STRATEGY</vt:lpstr>
      <vt:lpstr>CHAPTER 3: INFORMATION SYSTEMS, ORGANIZATIONS,  AND STRATEGY</vt:lpstr>
      <vt:lpstr>PowerPoint Presentation</vt:lpstr>
      <vt:lpstr>CHAPTER 3: INFORMATION SYSTEMS, ORGANIZATIONS,  AND STRATEGY</vt:lpstr>
      <vt:lpstr>CHAPTER 3: INFORMATION SYSTEMS, ORGANIZATIONS,  AND STRATEGY</vt:lpstr>
      <vt:lpstr>CHAPTER 3: INFORMATION SYSTEMS, ORGANIZATIONS,  AND STRATEGY</vt:lpstr>
      <vt:lpstr>CHAPTER 3: INFORMATION SYSTEMS, ORGANIZATIONS,  AND STRATEGY</vt:lpstr>
      <vt:lpstr>CHAPTER 3: INFORMATION SYSTEMS, ORGANIZATIONS,  AND STRATEGY</vt:lpstr>
      <vt:lpstr>CHAPTER 3: INFORMATION SYSTEMS, ORGANIZATIONS,  AND STRATEGY</vt:lpstr>
      <vt:lpstr>CHAPTER 3: INFORMATION SYSTEMS, ORGANIZATIONS,  AND STRATEGY</vt:lpstr>
      <vt:lpstr>CHAPTER 3: INFORMATION SYSTEMS, ORGANIZATIONS,  AND STRATEGY</vt:lpstr>
      <vt:lpstr>CHAPTER 3: INFORMATION SYSTEMS, ORGANIZATIONS,  AND STRATEGY</vt:lpstr>
      <vt:lpstr>CHAPTER 3: INFORMATION SYSTEMS, ORGANIZATIONS,  AND STRATEGY</vt:lpstr>
      <vt:lpstr>CHAPTER 3: INFORMATION SYSTEMS, ORGANIZATIONS,  AND STRATEGY</vt:lpstr>
      <vt:lpstr>CHAPTER 3: INFORMATION SYSTEMS, ORGANIZATIONS,  AND STRATEGY</vt:lpstr>
      <vt:lpstr>CHAPTER 3: INFORMATION SYSTEMS, ORGANIZATIONS,  AND STRATEGY</vt:lpstr>
      <vt:lpstr>CHAPTER 3: INFORMATION SYSTEMS, ORGANIZATIONS,  AND STRATEGY</vt:lpstr>
      <vt:lpstr>CHAPTER 3: INFORMATION SYSTEMS, ORGANIZATIONS,  AND STRATEGY</vt:lpstr>
      <vt:lpstr>CHAPTER 3: INFORMATION SYSTEMS, ORGANIZATIONS,  AND STRATEGY</vt:lpstr>
      <vt:lpstr>CHAPTER 3: INFORMATION SYSTEMS, ORGANIZATIONS,  AND STRATEGY</vt:lpstr>
      <vt:lpstr>CHAPTER 3: INFORMATION SYSTEMS, ORGANIZATIONS,  AND STRATEGY</vt:lpstr>
      <vt:lpstr>CHAPTER 3: INFORMATION SYSTEMS, ORGANIZATIONS,  AND STRATEGY</vt:lpstr>
      <vt:lpstr>CHAPTER 3: INFORMATION SYSTEMS, ORGANIZATIONS,  AND STRATEGY</vt:lpstr>
      <vt:lpstr>CHAPTER 3: INFORMATION SYSTEMS, ORGANIZATIONS,  AND STRATEGY</vt:lpstr>
      <vt:lpstr>PowerPoint Presentation</vt:lpstr>
      <vt:lpstr>CHAPTER 3: INFORMATION SYSTEMS, ORGANIZATIONS,  AND STRATEGY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The Concept of Strategy</dc:title>
  <dc:creator>User</dc:creator>
  <cp:lastModifiedBy>Rhian Indradewa</cp:lastModifiedBy>
  <cp:revision>81</cp:revision>
  <dcterms:created xsi:type="dcterms:W3CDTF">2013-08-01T03:39:28Z</dcterms:created>
  <dcterms:modified xsi:type="dcterms:W3CDTF">2018-04-28T01:20:02Z</dcterms:modified>
</cp:coreProperties>
</file>