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8"/>
  </p:notesMasterIdLst>
  <p:handoutMasterIdLst>
    <p:handoutMasterId r:id="rId39"/>
  </p:handoutMasterIdLst>
  <p:sldIdLst>
    <p:sldId id="376" r:id="rId2"/>
    <p:sldId id="416" r:id="rId3"/>
    <p:sldId id="415" r:id="rId4"/>
    <p:sldId id="377" r:id="rId5"/>
    <p:sldId id="381" r:id="rId6"/>
    <p:sldId id="382" r:id="rId7"/>
    <p:sldId id="383" r:id="rId8"/>
    <p:sldId id="384" r:id="rId9"/>
    <p:sldId id="385" r:id="rId10"/>
    <p:sldId id="386" r:id="rId11"/>
    <p:sldId id="387" r:id="rId12"/>
    <p:sldId id="388" r:id="rId13"/>
    <p:sldId id="413" r:id="rId14"/>
    <p:sldId id="389" r:id="rId15"/>
    <p:sldId id="390" r:id="rId16"/>
    <p:sldId id="391" r:id="rId17"/>
    <p:sldId id="392" r:id="rId18"/>
    <p:sldId id="393" r:id="rId19"/>
    <p:sldId id="414" r:id="rId20"/>
    <p:sldId id="394" r:id="rId21"/>
    <p:sldId id="395" r:id="rId22"/>
    <p:sldId id="396" r:id="rId23"/>
    <p:sldId id="397" r:id="rId24"/>
    <p:sldId id="398" r:id="rId25"/>
    <p:sldId id="399" r:id="rId26"/>
    <p:sldId id="400" r:id="rId27"/>
    <p:sldId id="401" r:id="rId28"/>
    <p:sldId id="402" r:id="rId29"/>
    <p:sldId id="403" r:id="rId30"/>
    <p:sldId id="404" r:id="rId31"/>
    <p:sldId id="405" r:id="rId32"/>
    <p:sldId id="406" r:id="rId33"/>
    <p:sldId id="407" r:id="rId34"/>
    <p:sldId id="408" r:id="rId35"/>
    <p:sldId id="409" r:id="rId36"/>
    <p:sldId id="410"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20"/>
    <p:restoredTop sz="94660"/>
  </p:normalViewPr>
  <p:slideViewPr>
    <p:cSldViewPr>
      <p:cViewPr>
        <p:scale>
          <a:sx n="50" d="100"/>
          <a:sy n="50" d="100"/>
        </p:scale>
        <p:origin x="-2592" y="-540"/>
      </p:cViewPr>
      <p:guideLst>
        <p:guide orient="horz" pos="2160"/>
        <p:guide pos="2880"/>
      </p:guideLst>
    </p:cSldViewPr>
  </p:slideViewPr>
  <p:notesTextViewPr>
    <p:cViewPr>
      <p:scale>
        <a:sx n="1" d="1"/>
        <a:sy n="1" d="1"/>
      </p:scale>
      <p:origin x="0" y="0"/>
    </p:cViewPr>
  </p:notesTextViewPr>
  <p:sorterViewPr>
    <p:cViewPr>
      <p:scale>
        <a:sx n="100" d="100"/>
        <a:sy n="100" d="100"/>
      </p:scale>
      <p:origin x="0" y="718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D2E6588-E581-4D8E-9DFB-0B7DC585CED2}" type="datetimeFigureOut">
              <a:rPr lang="en-US" smtClean="0"/>
              <a:t>10/15/2018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F577E77-0AAE-47DC-A30C-1E38811736A4}" type="slidenum">
              <a:rPr lang="en-US" smtClean="0"/>
              <a:t>‹#›</a:t>
            </a:fld>
            <a:endParaRPr lang="en-US"/>
          </a:p>
        </p:txBody>
      </p:sp>
    </p:spTree>
    <p:extLst>
      <p:ext uri="{BB962C8B-B14F-4D97-AF65-F5344CB8AC3E}">
        <p14:creationId xmlns:p14="http://schemas.microsoft.com/office/powerpoint/2010/main" val="24685397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44582A-9F52-4A38-877F-F0B4601B8E20}" type="datetimeFigureOut">
              <a:rPr lang="en-US" smtClean="0"/>
              <a:t>10/15/2018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2A066D-53FF-4080-A939-6F0E48146D99}" type="slidenum">
              <a:rPr lang="en-US" smtClean="0"/>
              <a:t>‹#›</a:t>
            </a:fld>
            <a:endParaRPr lang="en-US"/>
          </a:p>
        </p:txBody>
      </p:sp>
    </p:spTree>
    <p:extLst>
      <p:ext uri="{BB962C8B-B14F-4D97-AF65-F5344CB8AC3E}">
        <p14:creationId xmlns:p14="http://schemas.microsoft.com/office/powerpoint/2010/main" val="405173111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a:defRPr/>
            </a:pPr>
            <a:fld id="{DEB0426B-97E2-417F-86CC-B1CAF40C0B29}" type="slidenum">
              <a:rPr lang="en-US" smtClean="0"/>
              <a:pPr>
                <a:defRPr/>
              </a:pPr>
              <a:t>1</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a:ln/>
        </p:spPr>
      </p:sp>
      <p:sp>
        <p:nvSpPr>
          <p:cNvPr id="3277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itchFamily="18" charset="0"/>
                <a:ea typeface="ＭＳ Ｐゴシック" pitchFamily="34" charset="-128"/>
              </a:rPr>
              <a:t>Which of these trends do students believe might have the most adverse consequences? Why do they feel this way? Do the positives outweigh the negatives for all four issues? Why or why not?</a:t>
            </a:r>
          </a:p>
          <a:p>
            <a:pPr eaLnBrk="1" hangingPunct="1"/>
            <a:endParaRPr lang="en-US" altLang="en-US" smtClean="0">
              <a:latin typeface="Times New Roman" pitchFamily="18" charset="0"/>
              <a:ea typeface="ＭＳ Ｐゴシック" pitchFamily="34" charset="-128"/>
            </a:endParaRPr>
          </a:p>
        </p:txBody>
      </p:sp>
      <p:sp>
        <p:nvSpPr>
          <p:cNvPr id="3277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0C0D7B43-82C9-4421-A498-729B3BD54F74}" type="slidenum">
              <a:rPr lang="en-US" altLang="en-US" sz="1200">
                <a:latin typeface="Times New Roman" pitchFamily="18" charset="0"/>
              </a:rPr>
              <a:pPr/>
              <a:t>10</a:t>
            </a:fld>
            <a:endParaRPr lang="en-US" altLang="en-US" sz="120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noTextEdit="1"/>
          </p:cNvSpPr>
          <p:nvPr>
            <p:ph type="sldImg"/>
          </p:nvPr>
        </p:nvSpPr>
        <p:spPr>
          <a:ln/>
        </p:spPr>
      </p:sp>
      <p:sp>
        <p:nvSpPr>
          <p:cNvPr id="3481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Times New Roman" pitchFamily="18" charset="0"/>
                <a:ea typeface="ＭＳ Ｐゴシック" pitchFamily="34" charset="-128"/>
              </a:rPr>
              <a:t>Online profiling is one of the most controversial computer-related ethical, social, and political issues today. Although it is used fairly extensively on the Internet, it is also used by insurance firms, health insurance firms, casinos, and of course national authorities around the globe for finding potential terrorists. </a:t>
            </a:r>
          </a:p>
        </p:txBody>
      </p:sp>
      <p:sp>
        <p:nvSpPr>
          <p:cNvPr id="3481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FC29E857-50CE-4918-B763-7804BE88F0E6}" type="slidenum">
              <a:rPr lang="en-US" altLang="en-US" sz="1200">
                <a:latin typeface="Times New Roman" pitchFamily="18" charset="0"/>
              </a:rPr>
              <a:pPr/>
              <a:t>11</a:t>
            </a:fld>
            <a:endParaRPr lang="en-US" altLang="en-US" sz="120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noTextEdit="1"/>
          </p:cNvSpPr>
          <p:nvPr>
            <p:ph type="sldImg"/>
          </p:nvPr>
        </p:nvSpPr>
        <p:spPr>
          <a:ln/>
        </p:spPr>
      </p:sp>
      <p:sp>
        <p:nvSpPr>
          <p:cNvPr id="3686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itchFamily="18" charset="0"/>
                <a:ea typeface="ＭＳ Ｐゴシック" pitchFamily="34" charset="-128"/>
              </a:rPr>
              <a:t>Explain that NORA is used by both the government and the private sector for its profiling capabilities. Ask students to provide potential examples of NORA (other than the one mentioned in the caption) for both governmental and business purposes. One such example might be an airline identifying potential terrorists attempting to board a plane. Another might be government identifying potential terrorists by monitoring phone calls. </a:t>
            </a:r>
          </a:p>
          <a:p>
            <a:pPr eaLnBrk="1" hangingPunct="1"/>
            <a:endParaRPr lang="en-US" altLang="en-US" smtClean="0">
              <a:latin typeface="Times New Roman" pitchFamily="18" charset="0"/>
              <a:ea typeface="ＭＳ Ｐゴシック" pitchFamily="34" charset="-128"/>
            </a:endParaRPr>
          </a:p>
        </p:txBody>
      </p:sp>
      <p:sp>
        <p:nvSpPr>
          <p:cNvPr id="3686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CEB8F18D-A93B-4718-B99B-BD3CD8A70F94}" type="slidenum">
              <a:rPr lang="en-US" altLang="en-US" sz="1200">
                <a:latin typeface="Times New Roman" pitchFamily="18" charset="0"/>
              </a:rPr>
              <a:pPr/>
              <a:t>12</a:t>
            </a:fld>
            <a:endParaRPr lang="en-US" altLang="en-US" sz="120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a:defRPr/>
            </a:pPr>
            <a:fld id="{DEB0426B-97E2-417F-86CC-B1CAF40C0B29}" type="slidenum">
              <a:rPr lang="en-US" smtClean="0"/>
              <a:pPr>
                <a:defRPr/>
              </a:pPr>
              <a:t>13</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a:ln/>
        </p:spPr>
      </p:sp>
      <p:sp>
        <p:nvSpPr>
          <p:cNvPr id="3891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itchFamily="18" charset="0"/>
                <a:ea typeface="ＭＳ Ｐゴシック" pitchFamily="34" charset="-128"/>
              </a:rPr>
              <a:t>Explain that information systems do not exist in a vacuum and that these concepts are instrumental in understanding the impact of systems and measuring their success. Ask students why liability and due process are such important ethical concepts? (A rough answer would be that they provide recourse to individuals negatively effected by mismanagement of information systems, providing incentive to </a:t>
            </a:r>
            <a:r>
              <a:rPr lang="ja-JP" altLang="en-US" smtClean="0">
                <a:latin typeface="Times New Roman" pitchFamily="18" charset="0"/>
                <a:ea typeface="ＭＳ Ｐゴシック" pitchFamily="34" charset="-128"/>
              </a:rPr>
              <a:t>“</a:t>
            </a:r>
            <a:r>
              <a:rPr lang="en-US" altLang="ja-JP" smtClean="0">
                <a:latin typeface="Times New Roman" pitchFamily="18" charset="0"/>
                <a:ea typeface="ＭＳ Ｐゴシック" pitchFamily="34" charset="-128"/>
              </a:rPr>
              <a:t>play by the rules</a:t>
            </a:r>
            <a:r>
              <a:rPr lang="ja-JP" altLang="en-US" smtClean="0">
                <a:latin typeface="Times New Roman" pitchFamily="18" charset="0"/>
                <a:ea typeface="ＭＳ Ｐゴシック" pitchFamily="34" charset="-128"/>
              </a:rPr>
              <a:t>”</a:t>
            </a:r>
            <a:r>
              <a:rPr lang="en-US" altLang="ja-JP" smtClean="0">
                <a:latin typeface="Times New Roman" pitchFamily="18" charset="0"/>
                <a:ea typeface="ＭＳ Ｐゴシック" pitchFamily="34" charset="-128"/>
              </a:rPr>
              <a:t>.)</a:t>
            </a:r>
          </a:p>
          <a:p>
            <a:pPr eaLnBrk="1" hangingPunct="1"/>
            <a:endParaRPr lang="en-US" altLang="en-US" smtClean="0">
              <a:latin typeface="Times New Roman" pitchFamily="18" charset="0"/>
              <a:ea typeface="ＭＳ Ｐゴシック" pitchFamily="34" charset="-128"/>
            </a:endParaRPr>
          </a:p>
        </p:txBody>
      </p:sp>
      <p:sp>
        <p:nvSpPr>
          <p:cNvPr id="3891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FD510049-121D-4321-9C07-AC7ED2EB71DA}" type="slidenum">
              <a:rPr lang="en-US" altLang="en-US" sz="1200">
                <a:latin typeface="Times New Roman" pitchFamily="18" charset="0"/>
              </a:rPr>
              <a:pPr/>
              <a:t>14</a:t>
            </a:fld>
            <a:endParaRPr lang="en-US" altLang="en-US" sz="120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a:ln/>
        </p:spPr>
      </p:sp>
      <p:sp>
        <p:nvSpPr>
          <p:cNvPr id="4096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itchFamily="18" charset="0"/>
                <a:ea typeface="ＭＳ Ｐゴシック" pitchFamily="34" charset="-128"/>
              </a:rPr>
              <a:t>Do students believe that any aspect of ethical analysis is lacking from this process? If so, what? Can students offer a brief example of an ethical dilemma and how they would resolve it using this process? One class exercise is to work with students to identify an ethical situation they are aware of, or that may have been in the news. Then, go through the ethical analysis described in the slide to illustrate the process of analyzing an ethical situation.</a:t>
            </a:r>
          </a:p>
          <a:p>
            <a:pPr eaLnBrk="1" hangingPunct="1"/>
            <a:endParaRPr lang="en-US" altLang="en-US" smtClean="0">
              <a:latin typeface="Times New Roman" pitchFamily="18" charset="0"/>
              <a:ea typeface="ＭＳ Ｐゴシック" pitchFamily="34" charset="-128"/>
            </a:endParaRPr>
          </a:p>
        </p:txBody>
      </p:sp>
      <p:sp>
        <p:nvSpPr>
          <p:cNvPr id="4096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C9A468B4-241B-4117-9D9C-8FF4C93032BA}" type="slidenum">
              <a:rPr lang="en-US" altLang="en-US" sz="1200">
                <a:latin typeface="Times New Roman" pitchFamily="18" charset="0"/>
              </a:rPr>
              <a:pPr/>
              <a:t>15</a:t>
            </a:fld>
            <a:endParaRPr lang="en-US" altLang="en-US" sz="120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noTextEdit="1"/>
          </p:cNvSpPr>
          <p:nvPr>
            <p:ph type="sldImg"/>
          </p:nvPr>
        </p:nvSpPr>
        <p:spPr>
          <a:ln/>
        </p:spPr>
      </p:sp>
      <p:sp>
        <p:nvSpPr>
          <p:cNvPr id="4301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itchFamily="18" charset="0"/>
                <a:ea typeface="ＭＳ Ｐゴシック" pitchFamily="34" charset="-128"/>
              </a:rPr>
              <a:t>Ensure students understand the difference between the categorical imperative and the rule of change. Briefly, the difference is that the categorical imperative spans the entirety of the populace, whereas the rule of change applies to the decisions of one person over time. For example, the categorical imperative applies to an employee who tries to steal money from his employer. He shouldn</a:t>
            </a:r>
            <a:r>
              <a:rPr lang="ja-JP" altLang="en-US" smtClean="0">
                <a:latin typeface="Times New Roman" pitchFamily="18" charset="0"/>
                <a:ea typeface="ＭＳ Ｐゴシック" pitchFamily="34" charset="-128"/>
              </a:rPr>
              <a:t>’</a:t>
            </a:r>
            <a:r>
              <a:rPr lang="en-US" altLang="ja-JP" smtClean="0">
                <a:latin typeface="Times New Roman" pitchFamily="18" charset="0"/>
                <a:ea typeface="ＭＳ Ｐゴシック" pitchFamily="34" charset="-128"/>
              </a:rPr>
              <a:t>t do this, because if all employees attempted to do so, the company would fail. The rule of change applied to the same situation might run as follows: although the employee</a:t>
            </a:r>
            <a:r>
              <a:rPr lang="ja-JP" altLang="en-US" smtClean="0">
                <a:latin typeface="Times New Roman" pitchFamily="18" charset="0"/>
                <a:ea typeface="ＭＳ Ｐゴシック" pitchFamily="34" charset="-128"/>
              </a:rPr>
              <a:t>’</a:t>
            </a:r>
            <a:r>
              <a:rPr lang="en-US" altLang="ja-JP" smtClean="0">
                <a:latin typeface="Times New Roman" pitchFamily="18" charset="0"/>
                <a:ea typeface="ＭＳ Ｐゴシック" pitchFamily="34" charset="-128"/>
              </a:rPr>
              <a:t>s stealing one dollar from the company would not lead to any true problem, repeatedly stealing one dollar, or stealing a lot of dollars, would be unacceptable and ultimately lead to the destruction of the company.</a:t>
            </a:r>
          </a:p>
          <a:p>
            <a:pPr eaLnBrk="1" hangingPunct="1"/>
            <a:endParaRPr lang="en-US" altLang="en-US" smtClean="0">
              <a:latin typeface="Times New Roman" pitchFamily="18" charset="0"/>
              <a:ea typeface="ＭＳ Ｐゴシック" pitchFamily="34" charset="-128"/>
            </a:endParaRPr>
          </a:p>
        </p:txBody>
      </p:sp>
      <p:sp>
        <p:nvSpPr>
          <p:cNvPr id="4301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42B7C823-0AA9-4934-A0B2-8C8D839DD8E2}" type="slidenum">
              <a:rPr lang="en-US" altLang="en-US" sz="1200">
                <a:latin typeface="Times New Roman" pitchFamily="18" charset="0"/>
              </a:rPr>
              <a:pPr/>
              <a:t>16</a:t>
            </a:fld>
            <a:endParaRPr lang="en-US" altLang="en-US" sz="120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a:ln/>
        </p:spPr>
      </p:sp>
      <p:sp>
        <p:nvSpPr>
          <p:cNvPr id="4505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itchFamily="18" charset="0"/>
                <a:ea typeface="ＭＳ Ｐゴシック" pitchFamily="34" charset="-128"/>
              </a:rPr>
              <a:t>How does the </a:t>
            </a:r>
            <a:r>
              <a:rPr lang="ja-JP" altLang="en-US" smtClean="0">
                <a:latin typeface="Times New Roman" pitchFamily="18" charset="0"/>
                <a:ea typeface="ＭＳ Ｐゴシック" pitchFamily="34" charset="-128"/>
              </a:rPr>
              <a:t>“</a:t>
            </a:r>
            <a:r>
              <a:rPr lang="en-US" altLang="ja-JP" smtClean="0">
                <a:latin typeface="Times New Roman" pitchFamily="18" charset="0"/>
                <a:ea typeface="ＭＳ Ｐゴシック" pitchFamily="34" charset="-128"/>
              </a:rPr>
              <a:t>no free lunch</a:t>
            </a:r>
            <a:r>
              <a:rPr lang="ja-JP" altLang="en-US" smtClean="0">
                <a:latin typeface="Times New Roman" pitchFamily="18" charset="0"/>
                <a:ea typeface="ＭＳ Ｐゴシック" pitchFamily="34" charset="-128"/>
              </a:rPr>
              <a:t>”</a:t>
            </a:r>
            <a:r>
              <a:rPr lang="en-US" altLang="ja-JP" smtClean="0">
                <a:latin typeface="Times New Roman" pitchFamily="18" charset="0"/>
                <a:ea typeface="ＭＳ Ｐゴシック" pitchFamily="34" charset="-128"/>
              </a:rPr>
              <a:t> rule relate to copyrights, patents, and trademarks? (These concepts are discussed in later slides.)</a:t>
            </a:r>
          </a:p>
          <a:p>
            <a:endParaRPr lang="en-US" altLang="ja-JP" smtClean="0">
              <a:latin typeface="Times New Roman" pitchFamily="18" charset="0"/>
              <a:ea typeface="ＭＳ Ｐゴシック" pitchFamily="34" charset="-128"/>
            </a:endParaRPr>
          </a:p>
          <a:p>
            <a:r>
              <a:rPr lang="en-US" altLang="en-US" smtClean="0">
                <a:latin typeface="Times New Roman" pitchFamily="18" charset="0"/>
                <a:ea typeface="ＭＳ Ｐゴシック" pitchFamily="34" charset="-128"/>
              </a:rPr>
              <a:t>Explain that the appearance of unethical behavior is as harmful as actual unethical behavior at times, so adherence to these principles are critical. In an age of </a:t>
            </a:r>
            <a:r>
              <a:rPr lang="ja-JP" altLang="en-US" smtClean="0">
                <a:latin typeface="Times New Roman" pitchFamily="18" charset="0"/>
                <a:ea typeface="ＭＳ Ｐゴシック" pitchFamily="34" charset="-128"/>
              </a:rPr>
              <a:t>“</a:t>
            </a:r>
            <a:r>
              <a:rPr lang="en-US" altLang="ja-JP" smtClean="0">
                <a:latin typeface="Times New Roman" pitchFamily="18" charset="0"/>
                <a:ea typeface="ＭＳ Ｐゴシック" pitchFamily="34" charset="-128"/>
              </a:rPr>
              <a:t>open source software</a:t>
            </a:r>
            <a:r>
              <a:rPr lang="ja-JP" altLang="en-US" smtClean="0">
                <a:latin typeface="Times New Roman" pitchFamily="18" charset="0"/>
                <a:ea typeface="ＭＳ Ｐゴシック" pitchFamily="34" charset="-128"/>
              </a:rPr>
              <a:t>”</a:t>
            </a:r>
            <a:r>
              <a:rPr lang="en-US" altLang="ja-JP" smtClean="0">
                <a:latin typeface="Times New Roman" pitchFamily="18" charset="0"/>
                <a:ea typeface="ＭＳ Ｐゴシック" pitchFamily="34" charset="-128"/>
              </a:rPr>
              <a:t> how does the principle of </a:t>
            </a:r>
            <a:r>
              <a:rPr lang="ja-JP" altLang="en-US" smtClean="0">
                <a:latin typeface="Times New Roman" pitchFamily="18" charset="0"/>
                <a:ea typeface="ＭＳ Ｐゴシック" pitchFamily="34" charset="-128"/>
              </a:rPr>
              <a:t>“</a:t>
            </a:r>
            <a:r>
              <a:rPr lang="en-US" altLang="ja-JP" smtClean="0">
                <a:latin typeface="Times New Roman" pitchFamily="18" charset="0"/>
                <a:ea typeface="ＭＳ Ｐゴシック" pitchFamily="34" charset="-128"/>
              </a:rPr>
              <a:t>no free lunch</a:t>
            </a:r>
            <a:r>
              <a:rPr lang="ja-JP" altLang="en-US" smtClean="0">
                <a:latin typeface="Times New Roman" pitchFamily="18" charset="0"/>
                <a:ea typeface="ＭＳ Ｐゴシック" pitchFamily="34" charset="-128"/>
              </a:rPr>
              <a:t>”</a:t>
            </a:r>
            <a:r>
              <a:rPr lang="en-US" altLang="ja-JP" smtClean="0">
                <a:latin typeface="Times New Roman" pitchFamily="18" charset="0"/>
                <a:ea typeface="ＭＳ Ｐゴシック" pitchFamily="34" charset="-128"/>
              </a:rPr>
              <a:t> work out?  Open source software is an example of an economic good which is licensed by the creator for distribution often without charge, or even attribution. In this case, there is a </a:t>
            </a:r>
            <a:r>
              <a:rPr lang="en-US" altLang="en-US" smtClean="0">
                <a:latin typeface="Times New Roman" pitchFamily="18" charset="0"/>
                <a:ea typeface="ＭＳ Ｐゴシック" pitchFamily="34" charset="-128"/>
              </a:rPr>
              <a:t>“</a:t>
            </a:r>
            <a:r>
              <a:rPr lang="en-US" altLang="ja-JP" smtClean="0">
                <a:latin typeface="Times New Roman" pitchFamily="18" charset="0"/>
                <a:ea typeface="ＭＳ Ｐゴシック" pitchFamily="34" charset="-128"/>
              </a:rPr>
              <a:t>free lunch.</a:t>
            </a:r>
            <a:r>
              <a:rPr lang="en-US" altLang="en-US" smtClean="0">
                <a:latin typeface="Times New Roman" pitchFamily="18" charset="0"/>
                <a:ea typeface="ＭＳ Ｐゴシック" pitchFamily="34" charset="-128"/>
              </a:rPr>
              <a:t>”</a:t>
            </a:r>
            <a:r>
              <a:rPr lang="en-US" altLang="ja-JP" smtClean="0">
                <a:latin typeface="Times New Roman" pitchFamily="18" charset="0"/>
                <a:ea typeface="ＭＳ Ｐゴシック" pitchFamily="34" charset="-128"/>
              </a:rPr>
              <a:t> But it occurs because the creators of the software consent to this arrangement. </a:t>
            </a:r>
          </a:p>
          <a:p>
            <a:pPr eaLnBrk="1" hangingPunct="1"/>
            <a:endParaRPr lang="en-US" altLang="en-US" smtClean="0">
              <a:latin typeface="Times New Roman" pitchFamily="18" charset="0"/>
              <a:ea typeface="ＭＳ Ｐゴシック" pitchFamily="34" charset="-128"/>
            </a:endParaRPr>
          </a:p>
        </p:txBody>
      </p:sp>
      <p:sp>
        <p:nvSpPr>
          <p:cNvPr id="4505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0A806C9F-4A90-46EA-8868-EEED49768748}" type="slidenum">
              <a:rPr lang="en-US" altLang="en-US" sz="1200">
                <a:latin typeface="Times New Roman" pitchFamily="18" charset="0"/>
              </a:rPr>
              <a:pPr/>
              <a:t>17</a:t>
            </a:fld>
            <a:endParaRPr lang="en-US" altLang="en-US" sz="120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noTextEdit="1"/>
          </p:cNvSpPr>
          <p:nvPr>
            <p:ph type="sldImg"/>
          </p:nvPr>
        </p:nvSpPr>
        <p:spPr>
          <a:ln/>
        </p:spPr>
      </p:sp>
      <p:sp>
        <p:nvSpPr>
          <p:cNvPr id="4710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Times New Roman" pitchFamily="18" charset="0"/>
                <a:ea typeface="ＭＳ Ｐゴシック" pitchFamily="34" charset="-128"/>
              </a:rPr>
              <a:t>Other ethical dilemmas include companies trying to use new systems to reduce the size of their workforce, such as telephone companies using automated systems to reduce the need for human operators. Emphasize that in cases like these, right and wrong are not clearly defined, but instead, contrasting values are at odds with one another (companies value productivity, employees value their work).</a:t>
            </a:r>
          </a:p>
          <a:p>
            <a:pPr eaLnBrk="1" hangingPunct="1"/>
            <a:endParaRPr lang="en-US" altLang="en-US" smtClean="0">
              <a:latin typeface="Times New Roman" pitchFamily="18" charset="0"/>
              <a:ea typeface="ＭＳ Ｐゴシック" pitchFamily="34" charset="-128"/>
            </a:endParaRPr>
          </a:p>
        </p:txBody>
      </p:sp>
      <p:sp>
        <p:nvSpPr>
          <p:cNvPr id="4710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66AF2876-19D9-48FA-BC2F-518EE22C927B}" type="slidenum">
              <a:rPr lang="en-US" altLang="en-US" sz="1200">
                <a:latin typeface="Times New Roman" pitchFamily="18" charset="0"/>
              </a:rPr>
              <a:pPr/>
              <a:t>18</a:t>
            </a:fld>
            <a:endParaRPr lang="en-US" altLang="en-US" sz="120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a:defRPr/>
            </a:pPr>
            <a:fld id="{DEB0426B-97E2-417F-86CC-B1CAF40C0B29}" type="slidenum">
              <a:rPr lang="en-US" smtClean="0"/>
              <a:pPr>
                <a:defRPr/>
              </a:pPr>
              <a:t>19</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a:defRPr/>
            </a:pPr>
            <a:fld id="{DEB0426B-97E2-417F-86CC-B1CAF40C0B29}" type="slidenum">
              <a:rPr lang="en-US" smtClean="0"/>
              <a:pPr>
                <a:defRPr/>
              </a:pPr>
              <a:t>2</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noTextEdit="1"/>
          </p:cNvSpPr>
          <p:nvPr>
            <p:ph type="sldImg"/>
          </p:nvPr>
        </p:nvSpPr>
        <p:spPr>
          <a:ln/>
        </p:spPr>
      </p:sp>
      <p:sp>
        <p:nvSpPr>
          <p:cNvPr id="4915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itchFamily="18" charset="0"/>
                <a:ea typeface="ＭＳ Ｐゴシック" pitchFamily="34" charset="-128"/>
              </a:rPr>
              <a:t>Do students believe that there are sufficient protections for privacy in law? If not, what are possible methods of developing appropriate privacy protections? Table 4-3 in the text lists a variety of other laws affecting both the government and private institutions, but few areas of the private sector are as well regulated with respect to privacy. Do an in-class poll and ask students who among them feel they can control the use of their personal information on the Internet. You should get no one raising their hand.</a:t>
            </a:r>
          </a:p>
          <a:p>
            <a:pPr eaLnBrk="1" hangingPunct="1"/>
            <a:endParaRPr lang="en-US" altLang="en-US" smtClean="0">
              <a:latin typeface="Times New Roman" pitchFamily="18" charset="0"/>
              <a:ea typeface="ＭＳ Ｐゴシック" pitchFamily="34" charset="-128"/>
            </a:endParaRPr>
          </a:p>
        </p:txBody>
      </p:sp>
      <p:sp>
        <p:nvSpPr>
          <p:cNvPr id="4915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3012BB15-DD39-4BE9-94FF-72CEC08BE264}" type="slidenum">
              <a:rPr lang="en-US" altLang="en-US" sz="1200">
                <a:latin typeface="Times New Roman" pitchFamily="18" charset="0"/>
              </a:rPr>
              <a:pPr/>
              <a:t>20</a:t>
            </a:fld>
            <a:endParaRPr lang="en-US" altLang="en-US" sz="1200">
              <a:latin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noTextEdit="1"/>
          </p:cNvSpPr>
          <p:nvPr>
            <p:ph type="sldImg"/>
          </p:nvPr>
        </p:nvSpPr>
        <p:spPr>
          <a:ln/>
        </p:spPr>
      </p:sp>
      <p:sp>
        <p:nvSpPr>
          <p:cNvPr id="5120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itchFamily="18" charset="0"/>
                <a:ea typeface="ＭＳ Ｐゴシック" pitchFamily="34" charset="-128"/>
              </a:rPr>
              <a:t>Explain what is meant by a </a:t>
            </a:r>
            <a:r>
              <a:rPr lang="ja-JP" altLang="en-US" smtClean="0">
                <a:latin typeface="Times New Roman" pitchFamily="18" charset="0"/>
                <a:ea typeface="ＭＳ Ｐゴシック" pitchFamily="34" charset="-128"/>
              </a:rPr>
              <a:t>“</a:t>
            </a:r>
            <a:r>
              <a:rPr lang="en-US" altLang="ja-JP" smtClean="0">
                <a:latin typeface="Times New Roman" pitchFamily="18" charset="0"/>
                <a:ea typeface="ＭＳ Ｐゴシック" pitchFamily="34" charset="-128"/>
              </a:rPr>
              <a:t>mutuality of interest between record holder and individual.</a:t>
            </a:r>
            <a:r>
              <a:rPr lang="ja-JP" altLang="en-US" smtClean="0">
                <a:latin typeface="Times New Roman" pitchFamily="18" charset="0"/>
                <a:ea typeface="ＭＳ Ｐゴシック" pitchFamily="34" charset="-128"/>
              </a:rPr>
              <a:t>”</a:t>
            </a:r>
            <a:r>
              <a:rPr lang="en-US" altLang="ja-JP" smtClean="0">
                <a:latin typeface="Times New Roman" pitchFamily="18" charset="0"/>
                <a:ea typeface="ＭＳ Ｐゴシック" pitchFamily="34" charset="-128"/>
              </a:rPr>
              <a:t> (Briefly, the individual wants to engage in a transaction, and the record holder needs information about the individual to support the transaction</a:t>
            </a:r>
            <a:r>
              <a:rPr lang="en-US" altLang="ja-JP" smtClean="0">
                <a:latin typeface="Times New Roman" pitchFamily="18" charset="0"/>
                <a:ea typeface="ＭＳ Ｐゴシック" pitchFamily="34" charset="-128"/>
                <a:cs typeface="Times New Roman" pitchFamily="18" charset="0"/>
              </a:rPr>
              <a:t>—</a:t>
            </a:r>
            <a:r>
              <a:rPr lang="en-US" altLang="ja-JP" smtClean="0">
                <a:latin typeface="Times New Roman" pitchFamily="18" charset="0"/>
                <a:ea typeface="ＭＳ Ｐゴシック" pitchFamily="34" charset="-128"/>
              </a:rPr>
              <a:t>both are interested parties in the transaction.)  </a:t>
            </a:r>
            <a:endParaRPr lang="en-US" altLang="en-US" smtClean="0">
              <a:latin typeface="Times New Roman" pitchFamily="18" charset="0"/>
              <a:ea typeface="ＭＳ Ｐゴシック" pitchFamily="34" charset="-128"/>
            </a:endParaRPr>
          </a:p>
        </p:txBody>
      </p:sp>
      <p:sp>
        <p:nvSpPr>
          <p:cNvPr id="5120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9A2E50DD-FE34-4551-926A-417DB72E2E76}" type="slidenum">
              <a:rPr lang="en-US" altLang="en-US" sz="1200">
                <a:latin typeface="Times New Roman" pitchFamily="18" charset="0"/>
              </a:rPr>
              <a:pPr/>
              <a:t>21</a:t>
            </a:fld>
            <a:endParaRPr lang="en-US" altLang="en-US" sz="1200">
              <a:latin typeface="Times New Roman"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noTextEdit="1"/>
          </p:cNvSpPr>
          <p:nvPr>
            <p:ph type="sldImg"/>
          </p:nvPr>
        </p:nvSpPr>
        <p:spPr>
          <a:ln/>
        </p:spPr>
      </p:sp>
      <p:sp>
        <p:nvSpPr>
          <p:cNvPr id="5325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Times New Roman" pitchFamily="18" charset="0"/>
                <a:ea typeface="ＭＳ Ｐゴシック" pitchFamily="34" charset="-128"/>
              </a:rPr>
              <a:t>Do students believe that the Web sites they visit actually disclose their data collection and utilization practices? Is it difficult to find where?  </a:t>
            </a:r>
          </a:p>
        </p:txBody>
      </p:sp>
      <p:sp>
        <p:nvSpPr>
          <p:cNvPr id="5325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D8956B48-472C-430E-BF6F-AD37689C1F6C}" type="slidenum">
              <a:rPr lang="en-US" altLang="en-US" sz="1200">
                <a:latin typeface="Times New Roman" pitchFamily="18" charset="0"/>
              </a:rPr>
              <a:pPr/>
              <a:t>22</a:t>
            </a:fld>
            <a:endParaRPr lang="en-US" altLang="en-US" sz="1200">
              <a:latin typeface="Times New Roman"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noTextEdit="1"/>
          </p:cNvSpPr>
          <p:nvPr>
            <p:ph type="sldImg"/>
          </p:nvPr>
        </p:nvSpPr>
        <p:spPr>
          <a:ln/>
        </p:spPr>
      </p:sp>
      <p:sp>
        <p:nvSpPr>
          <p:cNvPr id="5529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itchFamily="18" charset="0"/>
                <a:ea typeface="ＭＳ Ｐゴシック" pitchFamily="34" charset="-128"/>
              </a:rPr>
              <a:t>These five Fair Information Practices provide the foundation for all privacy legislation in the United States, and much of Europe. You might go to a popular Web site, find its privacy policy, and see how well the site conforms to the principles above. Chances are good that the Web site you choose will have several statements in their policies which permit them to do anything they want with personal information. Also, do a search on </a:t>
            </a:r>
            <a:r>
              <a:rPr lang="ja-JP" altLang="en-US" smtClean="0">
                <a:latin typeface="Times New Roman" pitchFamily="18" charset="0"/>
                <a:ea typeface="ＭＳ Ｐゴシック" pitchFamily="34" charset="-128"/>
              </a:rPr>
              <a:t>“</a:t>
            </a:r>
            <a:r>
              <a:rPr lang="en-US" altLang="ja-JP" smtClean="0">
                <a:latin typeface="Times New Roman" pitchFamily="18" charset="0"/>
                <a:ea typeface="ＭＳ Ｐゴシック" pitchFamily="34" charset="-128"/>
              </a:rPr>
              <a:t>FTC privacy</a:t>
            </a:r>
            <a:r>
              <a:rPr lang="ja-JP" altLang="en-US" smtClean="0">
                <a:latin typeface="Times New Roman" pitchFamily="18" charset="0"/>
                <a:ea typeface="ＭＳ Ｐゴシック" pitchFamily="34" charset="-128"/>
              </a:rPr>
              <a:t>”</a:t>
            </a:r>
            <a:r>
              <a:rPr lang="en-US" altLang="ja-JP" smtClean="0">
                <a:latin typeface="Times New Roman" pitchFamily="18" charset="0"/>
                <a:ea typeface="ＭＳ Ｐゴシック" pitchFamily="34" charset="-128"/>
              </a:rPr>
              <a:t> and go to one of the reports listed. A search on </a:t>
            </a:r>
            <a:r>
              <a:rPr lang="ja-JP" altLang="en-US" smtClean="0">
                <a:latin typeface="Times New Roman" pitchFamily="18" charset="0"/>
                <a:ea typeface="ＭＳ Ｐゴシック" pitchFamily="34" charset="-128"/>
              </a:rPr>
              <a:t>“</a:t>
            </a:r>
            <a:r>
              <a:rPr lang="en-US" altLang="ja-JP" smtClean="0">
                <a:latin typeface="Times New Roman" pitchFamily="18" charset="0"/>
                <a:ea typeface="ＭＳ Ｐゴシック" pitchFamily="34" charset="-128"/>
              </a:rPr>
              <a:t>FTC behavioral targeting</a:t>
            </a:r>
            <a:r>
              <a:rPr lang="ja-JP" altLang="en-US" smtClean="0">
                <a:latin typeface="Times New Roman" pitchFamily="18" charset="0"/>
                <a:ea typeface="ＭＳ Ｐゴシック" pitchFamily="34" charset="-128"/>
              </a:rPr>
              <a:t>”</a:t>
            </a:r>
            <a:r>
              <a:rPr lang="en-US" altLang="ja-JP" smtClean="0">
                <a:latin typeface="Times New Roman" pitchFamily="18" charset="0"/>
                <a:ea typeface="ＭＳ Ｐゴシック" pitchFamily="34" charset="-128"/>
              </a:rPr>
              <a:t> also produces many fine reports on the topic.  </a:t>
            </a:r>
          </a:p>
          <a:p>
            <a:pPr eaLnBrk="1" hangingPunct="1"/>
            <a:endParaRPr lang="en-US" altLang="en-US" smtClean="0">
              <a:latin typeface="Times New Roman" pitchFamily="18" charset="0"/>
              <a:ea typeface="ＭＳ Ｐゴシック" pitchFamily="34" charset="-128"/>
            </a:endParaRPr>
          </a:p>
        </p:txBody>
      </p:sp>
      <p:sp>
        <p:nvSpPr>
          <p:cNvPr id="5529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C14899F5-CA10-4A56-A12B-9F629663888C}" type="slidenum">
              <a:rPr lang="en-US" altLang="en-US" sz="1200">
                <a:latin typeface="Times New Roman" pitchFamily="18" charset="0"/>
              </a:rPr>
              <a:pPr/>
              <a:t>23</a:t>
            </a:fld>
            <a:endParaRPr lang="en-US" altLang="en-US" sz="1200">
              <a:latin typeface="Times New Roman"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noTextEdit="1"/>
          </p:cNvSpPr>
          <p:nvPr>
            <p:ph type="sldImg"/>
          </p:nvPr>
        </p:nvSpPr>
        <p:spPr>
          <a:ln/>
        </p:spPr>
      </p:sp>
      <p:sp>
        <p:nvSpPr>
          <p:cNvPr id="5734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itchFamily="18" charset="0"/>
                <a:ea typeface="ＭＳ Ｐゴシック" pitchFamily="34" charset="-128"/>
              </a:rPr>
              <a:t>EU protections of privacy are far more powerful than the United States because they require informed consent before a firm can do anything with personal information besides support the transaction at hand. In Europe, there is no junk postal mail for instance because advertising firms are prohibited from using personal information obtained from third parties, and without the consent of the individual. </a:t>
            </a:r>
          </a:p>
          <a:p>
            <a:pPr eaLnBrk="1" hangingPunct="1"/>
            <a:endParaRPr lang="en-US" altLang="en-US" smtClean="0">
              <a:latin typeface="Times New Roman" pitchFamily="18" charset="0"/>
              <a:ea typeface="ＭＳ Ｐゴシック" pitchFamily="34" charset="-128"/>
            </a:endParaRPr>
          </a:p>
        </p:txBody>
      </p:sp>
      <p:sp>
        <p:nvSpPr>
          <p:cNvPr id="573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6B8DE373-22B8-43CE-9B86-993CD0DE4AB3}" type="slidenum">
              <a:rPr lang="en-US" altLang="en-US" sz="1200">
                <a:latin typeface="Times New Roman" pitchFamily="18" charset="0"/>
              </a:rPr>
              <a:pPr/>
              <a:t>24</a:t>
            </a:fld>
            <a:endParaRPr lang="en-US" altLang="en-US" sz="1200">
              <a:latin typeface="Times New Roman"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noTextEdit="1"/>
          </p:cNvSpPr>
          <p:nvPr>
            <p:ph type="sldImg"/>
          </p:nvPr>
        </p:nvSpPr>
        <p:spPr>
          <a:ln/>
        </p:spPr>
      </p:sp>
      <p:sp>
        <p:nvSpPr>
          <p:cNvPr id="5939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itchFamily="18" charset="0"/>
                <a:ea typeface="ＭＳ Ｐゴシック" pitchFamily="34" charset="-128"/>
              </a:rPr>
              <a:t>What are students attitudes toward these technologies? Emphasize that cookies can be useful at trusted sites, but perhaps invasive at others. Have students had any experience with spyware or Web bugs on their own computers? How would they know they are being tracked?  </a:t>
            </a:r>
          </a:p>
          <a:p>
            <a:pPr eaLnBrk="1" hangingPunct="1"/>
            <a:endParaRPr lang="en-US" altLang="en-US" smtClean="0">
              <a:latin typeface="Times New Roman" pitchFamily="18" charset="0"/>
              <a:ea typeface="ＭＳ Ｐゴシック" pitchFamily="34" charset="-128"/>
            </a:endParaRPr>
          </a:p>
        </p:txBody>
      </p:sp>
      <p:sp>
        <p:nvSpPr>
          <p:cNvPr id="5939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656B5955-DED9-4701-B994-308D75289E1C}" type="slidenum">
              <a:rPr lang="en-US" altLang="en-US" sz="1200">
                <a:latin typeface="Times New Roman" pitchFamily="18" charset="0"/>
              </a:rPr>
              <a:pPr/>
              <a:t>25</a:t>
            </a:fld>
            <a:endParaRPr lang="en-US" altLang="en-US" sz="1200">
              <a:latin typeface="Times New Roman"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noTextEdit="1"/>
          </p:cNvSpPr>
          <p:nvPr>
            <p:ph type="sldImg"/>
          </p:nvPr>
        </p:nvSpPr>
        <p:spPr>
          <a:ln/>
        </p:spPr>
      </p:sp>
      <p:sp>
        <p:nvSpPr>
          <p:cNvPr id="6144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itchFamily="18" charset="0"/>
                <a:ea typeface="ＭＳ Ｐゴシック" pitchFamily="34" charset="-128"/>
              </a:rPr>
              <a:t>Ask students to pinpoint where potential privacy invasions might occur in the process shown above. Students may suggest that no real privacy violation is occurring in the figure, which is a legitimate point of view. If so, ask them how they might feel about a Web site they did not trust engaging in the displayed process.</a:t>
            </a:r>
          </a:p>
          <a:p>
            <a:pPr eaLnBrk="1" hangingPunct="1"/>
            <a:endParaRPr lang="en-US" altLang="en-US" smtClean="0">
              <a:latin typeface="Times New Roman" pitchFamily="18" charset="0"/>
              <a:ea typeface="ＭＳ Ｐゴシック" pitchFamily="34" charset="-128"/>
            </a:endParaRPr>
          </a:p>
        </p:txBody>
      </p:sp>
      <p:sp>
        <p:nvSpPr>
          <p:cNvPr id="6144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8F1B7E50-7565-48C8-BBFE-B269C6F4043E}" type="slidenum">
              <a:rPr lang="en-US" altLang="en-US" sz="1200">
                <a:latin typeface="Times New Roman" pitchFamily="18" charset="0"/>
              </a:rPr>
              <a:pPr/>
              <a:t>26</a:t>
            </a:fld>
            <a:endParaRPr lang="en-US" altLang="en-US" sz="1200">
              <a:latin typeface="Times New Roman"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noTextEdit="1"/>
          </p:cNvSpPr>
          <p:nvPr>
            <p:ph type="sldImg"/>
          </p:nvPr>
        </p:nvSpPr>
        <p:spPr>
          <a:ln/>
        </p:spPr>
      </p:sp>
      <p:sp>
        <p:nvSpPr>
          <p:cNvPr id="6349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itchFamily="18" charset="0"/>
                <a:ea typeface="ＭＳ Ｐゴシック" pitchFamily="34" charset="-128"/>
              </a:rPr>
              <a:t>Do students believe that businesses should be pressed to provide more comprehensive privacy protections online? Explain that businesses prefer the looser regulation, but that individuals may not. Also emphasize that most individuals do not take the proper steps to ensure their own privacy in any case. Most people do not know how to protect their privacy online. Does that mean that privacy is unimportant or that people don</a:t>
            </a:r>
            <a:r>
              <a:rPr lang="ja-JP" altLang="en-US" smtClean="0">
                <a:latin typeface="Times New Roman" pitchFamily="18" charset="0"/>
                <a:ea typeface="ＭＳ Ｐゴシック" pitchFamily="34" charset="-128"/>
              </a:rPr>
              <a:t>’</a:t>
            </a:r>
            <a:r>
              <a:rPr lang="en-US" altLang="ja-JP" smtClean="0">
                <a:latin typeface="Times New Roman" pitchFamily="18" charset="0"/>
                <a:ea typeface="ＭＳ Ｐゴシック" pitchFamily="34" charset="-128"/>
              </a:rPr>
              <a:t>t care?</a:t>
            </a:r>
          </a:p>
          <a:p>
            <a:pPr eaLnBrk="1" hangingPunct="1"/>
            <a:endParaRPr lang="en-US" altLang="en-US" smtClean="0">
              <a:latin typeface="Times New Roman" pitchFamily="18" charset="0"/>
              <a:ea typeface="ＭＳ Ｐゴシック" pitchFamily="34" charset="-128"/>
            </a:endParaRPr>
          </a:p>
        </p:txBody>
      </p:sp>
      <p:sp>
        <p:nvSpPr>
          <p:cNvPr id="6349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FCC1864A-929D-49C6-BEAD-429BEF6DDE29}" type="slidenum">
              <a:rPr lang="en-US" altLang="en-US" sz="1200">
                <a:latin typeface="Times New Roman" pitchFamily="18" charset="0"/>
              </a:rPr>
              <a:pPr/>
              <a:t>27</a:t>
            </a:fld>
            <a:endParaRPr lang="en-US" altLang="en-US" sz="1200">
              <a:latin typeface="Times New Roman" pitchFamily="18"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noTextEdit="1"/>
          </p:cNvSpPr>
          <p:nvPr>
            <p:ph type="sldImg"/>
          </p:nvPr>
        </p:nvSpPr>
        <p:spPr>
          <a:ln/>
        </p:spPr>
      </p:sp>
      <p:sp>
        <p:nvSpPr>
          <p:cNvPr id="6553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New Roman" pitchFamily="18" charset="0"/>
              <a:ea typeface="ＭＳ Ｐゴシック" pitchFamily="34" charset="-128"/>
            </a:endParaRPr>
          </a:p>
        </p:txBody>
      </p:sp>
      <p:sp>
        <p:nvSpPr>
          <p:cNvPr id="6553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70DC84C2-9D41-427D-9577-E3AF005F03BE}" type="slidenum">
              <a:rPr lang="en-US" altLang="en-US" sz="1200">
                <a:latin typeface="Times New Roman" pitchFamily="18" charset="0"/>
              </a:rPr>
              <a:pPr/>
              <a:t>28</a:t>
            </a:fld>
            <a:endParaRPr lang="en-US" altLang="en-US" sz="1200">
              <a:latin typeface="Times New Roman" pitchFamily="18"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noTextEdit="1"/>
          </p:cNvSpPr>
          <p:nvPr>
            <p:ph type="sldImg"/>
          </p:nvPr>
        </p:nvSpPr>
        <p:spPr>
          <a:ln/>
        </p:spPr>
      </p:sp>
      <p:sp>
        <p:nvSpPr>
          <p:cNvPr id="6758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Times New Roman" pitchFamily="18" charset="0"/>
                <a:ea typeface="ＭＳ Ｐゴシック" pitchFamily="34" charset="-128"/>
              </a:rPr>
              <a:t>Does tracking cell phones cause harm to people?  What harm could result?  </a:t>
            </a:r>
          </a:p>
        </p:txBody>
      </p:sp>
      <p:sp>
        <p:nvSpPr>
          <p:cNvPr id="6758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413D4A5E-2E77-4DAE-9D06-79DF002CACA3}" type="slidenum">
              <a:rPr lang="en-US" altLang="en-US" sz="1200">
                <a:latin typeface="Times New Roman" pitchFamily="18" charset="0"/>
              </a:rPr>
              <a:pPr/>
              <a:t>29</a:t>
            </a:fld>
            <a:endParaRPr lang="en-US" altLang="en-US" sz="120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a:defRPr/>
            </a:pPr>
            <a:fld id="{DEB0426B-97E2-417F-86CC-B1CAF40C0B29}" type="slidenum">
              <a:rPr lang="en-US" smtClean="0"/>
              <a:pPr>
                <a:defRPr/>
              </a:pPr>
              <a:t>3</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noTextEdit="1"/>
          </p:cNvSpPr>
          <p:nvPr>
            <p:ph type="sldImg"/>
          </p:nvPr>
        </p:nvSpPr>
        <p:spPr>
          <a:ln/>
        </p:spPr>
      </p:sp>
      <p:sp>
        <p:nvSpPr>
          <p:cNvPr id="6963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itchFamily="18" charset="0"/>
                <a:ea typeface="ＭＳ Ｐゴシック" pitchFamily="34" charset="-128"/>
              </a:rPr>
              <a:t>Do students believe that the property rights guaranteed by trade secrets, copyrights, and patents are strong enough to avoid the theft of intellectual property online? Give an example of a trade secret (the formula for Coke; a method of doing business or business process). Give an example of a copyright (which could include the copyright of a photo or newspaper article)</a:t>
            </a:r>
            <a:r>
              <a:rPr lang="en-US" altLang="ja-JP" smtClean="0">
                <a:latin typeface="Times New Roman" pitchFamily="18" charset="0"/>
                <a:ea typeface="ＭＳ Ｐゴシック" pitchFamily="34" charset="-128"/>
              </a:rPr>
              <a:t>. And give an example of a patent (such as Amazon</a:t>
            </a:r>
            <a:r>
              <a:rPr lang="ja-JP" altLang="en-US" smtClean="0">
                <a:latin typeface="Times New Roman" pitchFamily="18" charset="0"/>
                <a:ea typeface="ＭＳ Ｐゴシック" pitchFamily="34" charset="-128"/>
              </a:rPr>
              <a:t>’</a:t>
            </a:r>
            <a:r>
              <a:rPr lang="en-US" altLang="ja-JP" smtClean="0">
                <a:latin typeface="Times New Roman" pitchFamily="18" charset="0"/>
                <a:ea typeface="ＭＳ Ｐゴシック" pitchFamily="34" charset="-128"/>
              </a:rPr>
              <a:t>s One Click shopping as a business process patent, or Kodak</a:t>
            </a:r>
            <a:r>
              <a:rPr lang="en-US" altLang="en-US" smtClean="0">
                <a:latin typeface="Times New Roman" pitchFamily="18" charset="0"/>
                <a:ea typeface="ＭＳ Ｐゴシック" pitchFamily="34" charset="-128"/>
              </a:rPr>
              <a:t>’</a:t>
            </a:r>
            <a:r>
              <a:rPr lang="en-US" altLang="ja-JP" smtClean="0">
                <a:latin typeface="Times New Roman" pitchFamily="18" charset="0"/>
                <a:ea typeface="ＭＳ Ｐゴシック" pitchFamily="34" charset="-128"/>
              </a:rPr>
              <a:t>s claim to have a patent on digital still cameras with digital displays for a viewfinder).  </a:t>
            </a:r>
          </a:p>
          <a:p>
            <a:pPr eaLnBrk="1" hangingPunct="1"/>
            <a:endParaRPr lang="en-US" altLang="en-US" smtClean="0">
              <a:latin typeface="Times New Roman" pitchFamily="18" charset="0"/>
              <a:ea typeface="ＭＳ Ｐゴシック" pitchFamily="34" charset="-128"/>
            </a:endParaRPr>
          </a:p>
        </p:txBody>
      </p:sp>
      <p:sp>
        <p:nvSpPr>
          <p:cNvPr id="6963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53289036-29AE-48E1-84C8-F1D903DD913E}" type="slidenum">
              <a:rPr lang="en-US" altLang="en-US" sz="1200">
                <a:latin typeface="Times New Roman" pitchFamily="18" charset="0"/>
              </a:rPr>
              <a:pPr/>
              <a:t>30</a:t>
            </a:fld>
            <a:endParaRPr lang="en-US" altLang="en-US" sz="1200">
              <a:latin typeface="Times New Roman" pitchFamily="18"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noTextEdit="1"/>
          </p:cNvSpPr>
          <p:nvPr>
            <p:ph type="sldImg"/>
          </p:nvPr>
        </p:nvSpPr>
        <p:spPr>
          <a:ln/>
        </p:spPr>
      </p:sp>
      <p:sp>
        <p:nvSpPr>
          <p:cNvPr id="7168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itchFamily="18" charset="0"/>
                <a:ea typeface="ＭＳ Ｐゴシック" pitchFamily="34" charset="-128"/>
              </a:rPr>
              <a:t>Students may be unwilling to admit to infringing upon intellectual property rights themselves, but ask them whether they are familiar with the Internet and its ability to bypass intellectual property protections. Do they believe that legislation such as the DMCA is having any effect? How many have friends who download </a:t>
            </a:r>
            <a:r>
              <a:rPr lang="ja-JP" altLang="en-US" smtClean="0">
                <a:latin typeface="Times New Roman" pitchFamily="18" charset="0"/>
                <a:ea typeface="ＭＳ Ｐゴシック" pitchFamily="34" charset="-128"/>
              </a:rPr>
              <a:t>“</a:t>
            </a:r>
            <a:r>
              <a:rPr lang="en-US" altLang="ja-JP" smtClean="0">
                <a:latin typeface="Times New Roman" pitchFamily="18" charset="0"/>
                <a:ea typeface="ＭＳ Ｐゴシック" pitchFamily="34" charset="-128"/>
              </a:rPr>
              <a:t>free</a:t>
            </a:r>
            <a:r>
              <a:rPr lang="ja-JP" altLang="en-US" smtClean="0">
                <a:latin typeface="Times New Roman" pitchFamily="18" charset="0"/>
                <a:ea typeface="ＭＳ Ｐゴシック" pitchFamily="34" charset="-128"/>
              </a:rPr>
              <a:t>”</a:t>
            </a:r>
            <a:r>
              <a:rPr lang="en-US" altLang="ja-JP" smtClean="0">
                <a:latin typeface="Times New Roman" pitchFamily="18" charset="0"/>
                <a:ea typeface="ＭＳ Ｐゴシック" pitchFamily="34" charset="-128"/>
              </a:rPr>
              <a:t> music from P2P sights? Free videos? </a:t>
            </a:r>
          </a:p>
          <a:p>
            <a:pPr eaLnBrk="1" hangingPunct="1"/>
            <a:endParaRPr lang="en-US" altLang="en-US" smtClean="0">
              <a:latin typeface="Times New Roman" pitchFamily="18" charset="0"/>
              <a:ea typeface="ＭＳ Ｐゴシック" pitchFamily="34" charset="-128"/>
            </a:endParaRPr>
          </a:p>
        </p:txBody>
      </p:sp>
      <p:sp>
        <p:nvSpPr>
          <p:cNvPr id="7168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024F3C85-644B-4C42-A0D5-9EF6155A0A4E}" type="slidenum">
              <a:rPr lang="en-US" altLang="en-US" sz="1200">
                <a:latin typeface="Times New Roman" pitchFamily="18" charset="0"/>
              </a:rPr>
              <a:pPr/>
              <a:t>31</a:t>
            </a:fld>
            <a:endParaRPr lang="en-US" altLang="en-US" sz="1200">
              <a:latin typeface="Times New Roman" pitchFamily="18"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noTextEdit="1"/>
          </p:cNvSpPr>
          <p:nvPr>
            <p:ph type="sldImg"/>
          </p:nvPr>
        </p:nvSpPr>
        <p:spPr>
          <a:ln/>
        </p:spPr>
      </p:sp>
      <p:sp>
        <p:nvSpPr>
          <p:cNvPr id="7373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itchFamily="18" charset="0"/>
                <a:ea typeface="ＭＳ Ｐゴシック" pitchFamily="34" charset="-128"/>
              </a:rPr>
              <a:t>Using the example from the text, who do students consider to be the liable party for the incident involving Bank of America customers whose paychecks were denied due to an operating error at the bank</a:t>
            </a:r>
            <a:r>
              <a:rPr lang="ja-JP" altLang="en-US" smtClean="0">
                <a:latin typeface="Times New Roman" pitchFamily="18" charset="0"/>
                <a:ea typeface="ＭＳ Ｐゴシック" pitchFamily="34" charset="-128"/>
              </a:rPr>
              <a:t>’</a:t>
            </a:r>
            <a:r>
              <a:rPr lang="en-US" altLang="ja-JP" smtClean="0">
                <a:latin typeface="Times New Roman" pitchFamily="18" charset="0"/>
                <a:ea typeface="ＭＳ Ｐゴシック" pitchFamily="34" charset="-128"/>
              </a:rPr>
              <a:t>s computer center? Is it the designers of the systems at the center? Is there no liability involved? Explain that it is difficult to ascribe liability to software developers for the same reason that it is difficult to ascribe a publisher liability for the effects of a book.</a:t>
            </a:r>
          </a:p>
          <a:p>
            <a:pPr eaLnBrk="1" hangingPunct="1"/>
            <a:endParaRPr lang="en-US" altLang="en-US" smtClean="0">
              <a:latin typeface="Times New Roman" pitchFamily="18" charset="0"/>
              <a:ea typeface="ＭＳ Ｐゴシック" pitchFamily="34" charset="-128"/>
            </a:endParaRPr>
          </a:p>
        </p:txBody>
      </p:sp>
      <p:sp>
        <p:nvSpPr>
          <p:cNvPr id="7373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67290F44-ED98-47DC-B0F9-8B00874C22D2}" type="slidenum">
              <a:rPr lang="en-US" altLang="en-US" sz="1200">
                <a:latin typeface="Times New Roman" pitchFamily="18" charset="0"/>
              </a:rPr>
              <a:pPr/>
              <a:t>32</a:t>
            </a:fld>
            <a:endParaRPr lang="en-US" altLang="en-US" sz="1200">
              <a:latin typeface="Times New Roman" pitchFamily="18"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noTextEdit="1"/>
          </p:cNvSpPr>
          <p:nvPr>
            <p:ph type="sldImg"/>
          </p:nvPr>
        </p:nvSpPr>
        <p:spPr>
          <a:ln/>
        </p:spPr>
      </p:sp>
      <p:sp>
        <p:nvSpPr>
          <p:cNvPr id="7577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itchFamily="18" charset="0"/>
                <a:ea typeface="ＭＳ Ｐゴシック" pitchFamily="34" charset="-128"/>
              </a:rPr>
              <a:t>Do students have any opinion about when software is </a:t>
            </a:r>
            <a:r>
              <a:rPr lang="ja-JP" altLang="en-US" smtClean="0">
                <a:latin typeface="Times New Roman" pitchFamily="18" charset="0"/>
                <a:ea typeface="ＭＳ Ｐゴシック" pitchFamily="34" charset="-128"/>
              </a:rPr>
              <a:t>“</a:t>
            </a:r>
            <a:r>
              <a:rPr lang="en-US" altLang="ja-JP" smtClean="0">
                <a:latin typeface="Times New Roman" pitchFamily="18" charset="0"/>
                <a:ea typeface="ＭＳ Ｐゴシック" pitchFamily="34" charset="-128"/>
              </a:rPr>
              <a:t>good enough?</a:t>
            </a:r>
            <a:r>
              <a:rPr lang="ja-JP" altLang="en-US" smtClean="0">
                <a:latin typeface="Times New Roman" pitchFamily="18" charset="0"/>
                <a:ea typeface="ＭＳ Ｐゴシック" pitchFamily="34" charset="-128"/>
              </a:rPr>
              <a:t>”</a:t>
            </a:r>
            <a:r>
              <a:rPr lang="en-US" altLang="ja-JP" smtClean="0">
                <a:latin typeface="Times New Roman" pitchFamily="18" charset="0"/>
                <a:ea typeface="ＭＳ Ｐゴシック" pitchFamily="34" charset="-128"/>
              </a:rPr>
              <a:t> Does it depend on the particular product? For example, distinguish between software used by air traffic controllers and software used for word processing. Do students believe that there are different levels of acceptable quality for these products?</a:t>
            </a:r>
          </a:p>
          <a:p>
            <a:pPr eaLnBrk="1" hangingPunct="1"/>
            <a:endParaRPr lang="en-US" altLang="en-US" smtClean="0">
              <a:latin typeface="Times New Roman" pitchFamily="18" charset="0"/>
              <a:ea typeface="ＭＳ Ｐゴシック" pitchFamily="34" charset="-128"/>
            </a:endParaRPr>
          </a:p>
        </p:txBody>
      </p:sp>
      <p:sp>
        <p:nvSpPr>
          <p:cNvPr id="7577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C126BB3B-9B19-4A1C-9CA8-AAA65C9D23C6}" type="slidenum">
              <a:rPr lang="en-US" altLang="en-US" sz="1200">
                <a:latin typeface="Times New Roman" pitchFamily="18" charset="0"/>
              </a:rPr>
              <a:pPr/>
              <a:t>33</a:t>
            </a:fld>
            <a:endParaRPr lang="en-US" altLang="en-US" sz="1200">
              <a:latin typeface="Times New Roman" pitchFamily="18"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noTextEdit="1"/>
          </p:cNvSpPr>
          <p:nvPr>
            <p:ph type="sldImg"/>
          </p:nvPr>
        </p:nvSpPr>
        <p:spPr>
          <a:ln/>
        </p:spPr>
      </p:sp>
      <p:sp>
        <p:nvSpPr>
          <p:cNvPr id="7782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itchFamily="18" charset="0"/>
                <a:ea typeface="ＭＳ Ｐゴシック" pitchFamily="34" charset="-128"/>
              </a:rPr>
              <a:t>Ask students whether they have witnessed any of these negative consequences first hand. It</a:t>
            </a:r>
            <a:r>
              <a:rPr lang="ja-JP" altLang="en-US" smtClean="0">
                <a:latin typeface="Times New Roman" pitchFamily="18" charset="0"/>
                <a:ea typeface="ＭＳ Ｐゴシック" pitchFamily="34" charset="-128"/>
              </a:rPr>
              <a:t>’</a:t>
            </a:r>
            <a:r>
              <a:rPr lang="en-US" altLang="ja-JP" smtClean="0">
                <a:latin typeface="Times New Roman" pitchFamily="18" charset="0"/>
                <a:ea typeface="ＭＳ Ｐゴシック" pitchFamily="34" charset="-128"/>
              </a:rPr>
              <a:t>s likely that they know someone who has become dependent on their computer to some extent or have even experienced something similar first hand. Which of the above consequences do students feel is the most alarming?</a:t>
            </a:r>
          </a:p>
          <a:p>
            <a:pPr eaLnBrk="1" hangingPunct="1"/>
            <a:endParaRPr lang="en-US" altLang="en-US" smtClean="0">
              <a:latin typeface="Times New Roman" pitchFamily="18" charset="0"/>
              <a:ea typeface="ＭＳ Ｐゴシック" pitchFamily="34" charset="-128"/>
            </a:endParaRPr>
          </a:p>
        </p:txBody>
      </p:sp>
      <p:sp>
        <p:nvSpPr>
          <p:cNvPr id="7782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5C1F6A33-7E8A-4E77-8C36-FAC00C7E97A6}" type="slidenum">
              <a:rPr lang="en-US" altLang="en-US" sz="1200">
                <a:latin typeface="Times New Roman" pitchFamily="18" charset="0"/>
              </a:rPr>
              <a:pPr/>
              <a:t>34</a:t>
            </a:fld>
            <a:endParaRPr lang="en-US" altLang="en-US" sz="1200">
              <a:latin typeface="Times New Roman" pitchFamily="18"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noTextEdit="1"/>
          </p:cNvSpPr>
          <p:nvPr>
            <p:ph type="sldImg"/>
          </p:nvPr>
        </p:nvSpPr>
        <p:spPr>
          <a:ln/>
        </p:spPr>
      </p:sp>
      <p:sp>
        <p:nvSpPr>
          <p:cNvPr id="7987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itchFamily="18" charset="0"/>
                <a:ea typeface="ＭＳ Ｐゴシック" pitchFamily="34" charset="-128"/>
              </a:rPr>
              <a:t>Ask students what experience they have had with spam. A notable statistic is that spam accounts for more than 75% of all e-mail traffic and is relatively unlikely to decrease, because it is so difficult to regulate and so cheap to send. </a:t>
            </a:r>
          </a:p>
          <a:p>
            <a:endParaRPr lang="en-US" altLang="en-US" smtClean="0">
              <a:latin typeface="Times New Roman" pitchFamily="18" charset="0"/>
              <a:ea typeface="ＭＳ Ｐゴシック" pitchFamily="34" charset="-128"/>
            </a:endParaRPr>
          </a:p>
          <a:p>
            <a:r>
              <a:rPr lang="en-US" altLang="en-US" smtClean="0">
                <a:latin typeface="Times New Roman" pitchFamily="18" charset="0"/>
                <a:ea typeface="ＭＳ Ｐゴシック" pitchFamily="34" charset="-128"/>
              </a:rPr>
              <a:t>Do students believe that the end result of continuing advances in information technology will be rising unemployment and a small number of elite corporate professionals? Students may enjoy debating this idea, which is somewhat far-fetched, but conceptually stimulating. There is some evidence that today’s manufacturing technology (including robots and computer controlled machines) is displacing factory jobs.  </a:t>
            </a:r>
          </a:p>
          <a:p>
            <a:pPr eaLnBrk="1" hangingPunct="1"/>
            <a:endParaRPr lang="en-US" altLang="en-US" smtClean="0">
              <a:latin typeface="Times New Roman" pitchFamily="18" charset="0"/>
              <a:ea typeface="ＭＳ Ｐゴシック" pitchFamily="34" charset="-128"/>
            </a:endParaRPr>
          </a:p>
        </p:txBody>
      </p:sp>
      <p:sp>
        <p:nvSpPr>
          <p:cNvPr id="7987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945A51F3-72CD-416A-981D-B9851DC5F8DE}" type="slidenum">
              <a:rPr lang="en-US" altLang="en-US" sz="1200">
                <a:latin typeface="Times New Roman" pitchFamily="18" charset="0"/>
              </a:rPr>
              <a:pPr/>
              <a:t>35</a:t>
            </a:fld>
            <a:endParaRPr lang="en-US" altLang="en-US" sz="1200">
              <a:latin typeface="Times New Roman" pitchFamily="18"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a:ln/>
        </p:spPr>
      </p:sp>
      <p:sp>
        <p:nvSpPr>
          <p:cNvPr id="8192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itchFamily="18" charset="0"/>
                <a:ea typeface="ＭＳ Ｐゴシック" pitchFamily="34" charset="-128"/>
              </a:rPr>
              <a:t>Have students encountered any of these health risks, either from personal experience or from someone they know?</a:t>
            </a:r>
          </a:p>
          <a:p>
            <a:pPr eaLnBrk="1" hangingPunct="1"/>
            <a:endParaRPr lang="en-US" altLang="en-US" smtClean="0">
              <a:latin typeface="Times New Roman" pitchFamily="18" charset="0"/>
              <a:ea typeface="ＭＳ Ｐゴシック" pitchFamily="34" charset="-128"/>
            </a:endParaRPr>
          </a:p>
        </p:txBody>
      </p:sp>
      <p:sp>
        <p:nvSpPr>
          <p:cNvPr id="8192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1063A2DC-8931-4774-8EFE-DC4C3E277433}" type="slidenum">
              <a:rPr lang="en-US" altLang="en-US" sz="1200">
                <a:latin typeface="Times New Roman" pitchFamily="18" charset="0"/>
              </a:rPr>
              <a:pPr/>
              <a:t>36</a:t>
            </a:fld>
            <a:endParaRPr lang="en-US" altLang="en-US" sz="120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p>
            <a:pPr>
              <a:defRPr/>
            </a:pPr>
            <a:fld id="{DEB0426B-97E2-417F-86CC-B1CAF40C0B29}" type="slidenum">
              <a:rPr lang="en-US" smtClean="0"/>
              <a:pPr>
                <a:defRPr/>
              </a:pPr>
              <a:t>4</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a:ln/>
        </p:spPr>
      </p:sp>
      <p:sp>
        <p:nvSpPr>
          <p:cNvPr id="2253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itchFamily="18" charset="0"/>
                <a:ea typeface="ＭＳ Ｐゴシック" pitchFamily="34" charset="-128"/>
              </a:rPr>
              <a:t>There are numerous examples of business ethical failures to ask students about. You could ask how information systems or their absence might have been related to the current financial crisis in the United States, the investment banks that have suffered heavy losses, and individuals who were able to defraud investors of millions. What role did IS have in this crisis? The Madoff Ponzi scheme is instructive: systems were used for more than twenty years to fool investors, regulators, and investigators about the true nature of Madoff</a:t>
            </a:r>
            <a:r>
              <a:rPr lang="ja-JP" altLang="en-US" smtClean="0">
                <a:latin typeface="Times New Roman" pitchFamily="18" charset="0"/>
                <a:ea typeface="ＭＳ Ｐゴシック" pitchFamily="34" charset="-128"/>
              </a:rPr>
              <a:t>’</a:t>
            </a:r>
            <a:r>
              <a:rPr lang="en-US" altLang="ja-JP" smtClean="0">
                <a:latin typeface="Times New Roman" pitchFamily="18" charset="0"/>
                <a:ea typeface="ＭＳ Ｐゴシック" pitchFamily="34" charset="-128"/>
              </a:rPr>
              <a:t>s business.  </a:t>
            </a:r>
          </a:p>
          <a:p>
            <a:pPr eaLnBrk="1" hangingPunct="1"/>
            <a:endParaRPr lang="en-US" altLang="en-US" smtClean="0">
              <a:latin typeface="Times New Roman" pitchFamily="18" charset="0"/>
              <a:ea typeface="ＭＳ Ｐゴシック" pitchFamily="34" charset="-128"/>
            </a:endParaRPr>
          </a:p>
        </p:txBody>
      </p:sp>
      <p:sp>
        <p:nvSpPr>
          <p:cNvPr id="2253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5D7387B3-D2FB-4C95-8E86-7817B7B563AA}" type="slidenum">
              <a:rPr lang="en-US" altLang="en-US" sz="1200">
                <a:latin typeface="Times New Roman" pitchFamily="18" charset="0"/>
              </a:rPr>
              <a:pPr/>
              <a:t>5</a:t>
            </a:fld>
            <a:endParaRPr lang="en-US" altLang="en-US" sz="120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a:ln/>
        </p:spPr>
      </p:sp>
      <p:sp>
        <p:nvSpPr>
          <p:cNvPr id="2457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itchFamily="18" charset="0"/>
                <a:ea typeface="ＭＳ Ｐゴシック" pitchFamily="34" charset="-128"/>
              </a:rPr>
              <a:t>Ask students to describe some of the ethical dilemmas that are presented by information systems and new developments in technology. Privacy is an important issue</a:t>
            </a:r>
            <a:r>
              <a:rPr lang="en-US" altLang="en-US" smtClean="0">
                <a:latin typeface="Times New Roman" pitchFamily="18" charset="0"/>
                <a:ea typeface="ＭＳ Ｐゴシック" pitchFamily="34" charset="-128"/>
                <a:cs typeface="Times New Roman" pitchFamily="18" charset="0"/>
              </a:rPr>
              <a:t>—</a:t>
            </a:r>
            <a:r>
              <a:rPr lang="en-US" altLang="en-US" smtClean="0">
                <a:latin typeface="Times New Roman" pitchFamily="18" charset="0"/>
                <a:ea typeface="ＭＳ Ｐゴシック" pitchFamily="34" charset="-128"/>
              </a:rPr>
              <a:t>mention the opening case again and explain that the business models of Google, Facebook, and many other sites depend on getting users to give up their personal information so it can be used to market and sell them products.  </a:t>
            </a:r>
          </a:p>
          <a:p>
            <a:pPr eaLnBrk="1" hangingPunct="1"/>
            <a:endParaRPr lang="en-US" altLang="en-US" smtClean="0">
              <a:latin typeface="Times New Roman" pitchFamily="18" charset="0"/>
              <a:ea typeface="ＭＳ Ｐゴシック" pitchFamily="34" charset="-128"/>
            </a:endParaRPr>
          </a:p>
        </p:txBody>
      </p:sp>
      <p:sp>
        <p:nvSpPr>
          <p:cNvPr id="2457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3118EAF2-902B-4701-A44B-58A008045790}" type="slidenum">
              <a:rPr lang="en-US" altLang="en-US" sz="1200">
                <a:latin typeface="Times New Roman" pitchFamily="18" charset="0"/>
              </a:rPr>
              <a:pPr/>
              <a:t>6</a:t>
            </a:fld>
            <a:endParaRPr lang="en-US" altLang="en-US" sz="120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a:ln/>
        </p:spPr>
      </p:sp>
      <p:sp>
        <p:nvSpPr>
          <p:cNvPr id="2662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itchFamily="18" charset="0"/>
                <a:ea typeface="ＭＳ Ｐゴシック" pitchFamily="34" charset="-128"/>
              </a:rPr>
              <a:t>Can students provide any examples of how IT has challenged some area of ethics, social life, or legal arrangements?</a:t>
            </a:r>
          </a:p>
          <a:p>
            <a:pPr eaLnBrk="1" hangingPunct="1"/>
            <a:endParaRPr lang="en-US" altLang="en-US" smtClean="0">
              <a:latin typeface="Times New Roman" pitchFamily="18" charset="0"/>
              <a:ea typeface="ＭＳ Ｐゴシック" pitchFamily="34" charset="-128"/>
            </a:endParaRPr>
          </a:p>
        </p:txBody>
      </p:sp>
      <p:sp>
        <p:nvSpPr>
          <p:cNvPr id="2662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21BDDEAE-9972-4416-8BD9-1C7DA32F68A3}" type="slidenum">
              <a:rPr lang="en-US" altLang="en-US" sz="1200">
                <a:latin typeface="Times New Roman" pitchFamily="18" charset="0"/>
              </a:rPr>
              <a:pPr/>
              <a:t>7</a:t>
            </a:fld>
            <a:endParaRPr lang="en-US" altLang="en-US" sz="120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a:ln/>
        </p:spPr>
      </p:sp>
      <p:sp>
        <p:nvSpPr>
          <p:cNvPr id="2867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itchFamily="18" charset="0"/>
                <a:ea typeface="ＭＳ Ｐゴシック" pitchFamily="34" charset="-128"/>
              </a:rPr>
              <a:t>Explain to students that the graphic displays the five moral dimensions listed in the caption. Consider online P2P bit torrent shared music as an example of how a new technology has ethical, social, and eventually political (legal) ramifications. If music can be ripped off, why pay any money for it? Why should anyone care about record labels or artist</a:t>
            </a:r>
            <a:r>
              <a:rPr lang="ja-JP" altLang="en-US" smtClean="0">
                <a:latin typeface="Times New Roman" pitchFamily="18" charset="0"/>
                <a:ea typeface="ＭＳ Ｐゴシック" pitchFamily="34" charset="-128"/>
              </a:rPr>
              <a:t>’</a:t>
            </a:r>
            <a:r>
              <a:rPr lang="en-US" altLang="ja-JP" smtClean="0">
                <a:latin typeface="Times New Roman" pitchFamily="18" charset="0"/>
                <a:ea typeface="ＭＳ Ｐゴシック" pitchFamily="34" charset="-128"/>
              </a:rPr>
              <a:t>s income?  </a:t>
            </a:r>
          </a:p>
          <a:p>
            <a:pPr eaLnBrk="1" hangingPunct="1"/>
            <a:endParaRPr lang="en-US" altLang="en-US" smtClean="0">
              <a:latin typeface="Times New Roman" pitchFamily="18" charset="0"/>
              <a:ea typeface="ＭＳ Ｐゴシック" pitchFamily="34" charset="-128"/>
            </a:endParaRPr>
          </a:p>
        </p:txBody>
      </p:sp>
      <p:sp>
        <p:nvSpPr>
          <p:cNvPr id="2867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2061B005-9B0F-40BE-A036-575E7747DF56}" type="slidenum">
              <a:rPr lang="en-US" altLang="en-US" sz="1200">
                <a:latin typeface="Times New Roman" pitchFamily="18" charset="0"/>
              </a:rPr>
              <a:pPr/>
              <a:t>8</a:t>
            </a:fld>
            <a:endParaRPr lang="en-US" altLang="en-US" sz="120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a:ln/>
        </p:spPr>
      </p:sp>
      <p:sp>
        <p:nvSpPr>
          <p:cNvPr id="3072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itchFamily="18" charset="0"/>
                <a:ea typeface="ＭＳ Ｐゴシック" pitchFamily="34" charset="-128"/>
              </a:rPr>
              <a:t>Give examples of each of the five major issues. For example, an issue dealing with information rights might be, what rights do individuals possess with respect to themselves? What do they have a right to protect? An issue dealing with quality of life might be: what values should be preserved in an information- and knowledge-based society? An issue dealing with system quality might be: what standards of data and system quality should we demand to protect individual rights and the safety of society?  </a:t>
            </a:r>
          </a:p>
          <a:p>
            <a:pPr eaLnBrk="1" hangingPunct="1"/>
            <a:endParaRPr lang="en-US" altLang="en-US" smtClean="0">
              <a:latin typeface="Times New Roman" pitchFamily="18" charset="0"/>
              <a:ea typeface="ＭＳ Ｐゴシック" pitchFamily="34" charset="-128"/>
            </a:endParaRPr>
          </a:p>
        </p:txBody>
      </p:sp>
      <p:sp>
        <p:nvSpPr>
          <p:cNvPr id="3072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C20653F8-0B6A-420A-9B43-B70A04A14FB6}" type="slidenum">
              <a:rPr lang="en-US" altLang="en-US" sz="1200">
                <a:latin typeface="Times New Roman" pitchFamily="18" charset="0"/>
              </a:rPr>
              <a:pPr/>
              <a:t>9</a:t>
            </a:fld>
            <a:endParaRPr lang="en-US" altLang="en-US" sz="120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E69481-C428-4771-9FA9-CCBED72DD0C4}" type="slidenum">
              <a:rPr lang="en-US" smtClean="0"/>
              <a:t>‹#›</a:t>
            </a:fld>
            <a:endParaRPr lang="en-US"/>
          </a:p>
        </p:txBody>
      </p:sp>
    </p:spTree>
    <p:extLst>
      <p:ext uri="{BB962C8B-B14F-4D97-AF65-F5344CB8AC3E}">
        <p14:creationId xmlns:p14="http://schemas.microsoft.com/office/powerpoint/2010/main" val="3052001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E69481-C428-4771-9FA9-CCBED72DD0C4}" type="slidenum">
              <a:rPr lang="en-US" smtClean="0"/>
              <a:t>‹#›</a:t>
            </a:fld>
            <a:endParaRPr lang="en-US"/>
          </a:p>
        </p:txBody>
      </p:sp>
    </p:spTree>
    <p:extLst>
      <p:ext uri="{BB962C8B-B14F-4D97-AF65-F5344CB8AC3E}">
        <p14:creationId xmlns:p14="http://schemas.microsoft.com/office/powerpoint/2010/main" val="3344348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E69481-C428-4771-9FA9-CCBED72DD0C4}" type="slidenum">
              <a:rPr lang="en-US" smtClean="0"/>
              <a:t>‹#›</a:t>
            </a:fld>
            <a:endParaRPr lang="en-US"/>
          </a:p>
        </p:txBody>
      </p:sp>
    </p:spTree>
    <p:extLst>
      <p:ext uri="{BB962C8B-B14F-4D97-AF65-F5344CB8AC3E}">
        <p14:creationId xmlns:p14="http://schemas.microsoft.com/office/powerpoint/2010/main" val="1183908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Standard Page">
    <p:spTree>
      <p:nvGrpSpPr>
        <p:cNvPr id="1" name=""/>
        <p:cNvGrpSpPr/>
        <p:nvPr/>
      </p:nvGrpSpPr>
      <p:grpSpPr>
        <a:xfrm>
          <a:off x="0" y="0"/>
          <a:ext cx="0" cy="0"/>
          <a:chOff x="0" y="0"/>
          <a:chExt cx="0" cy="0"/>
        </a:xfrm>
      </p:grpSpPr>
      <p:sp>
        <p:nvSpPr>
          <p:cNvPr id="4" name="TextBox 9"/>
          <p:cNvSpPr txBox="1">
            <a:spLocks noChangeArrowheads="1"/>
          </p:cNvSpPr>
          <p:nvPr/>
        </p:nvSpPr>
        <p:spPr bwMode="auto">
          <a:xfrm>
            <a:off x="1676400" y="18288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en-US" dirty="0" smtClean="0"/>
          </a:p>
        </p:txBody>
      </p:sp>
      <p:sp>
        <p:nvSpPr>
          <p:cNvPr id="3" name="Content Placeholder 2"/>
          <p:cNvSpPr>
            <a:spLocks noGrp="1"/>
          </p:cNvSpPr>
          <p:nvPr>
            <p:ph idx="1"/>
          </p:nvPr>
        </p:nvSpPr>
        <p:spPr>
          <a:xfrm>
            <a:off x="457200" y="1828800"/>
            <a:ext cx="8229600" cy="4495800"/>
          </a:xfrm>
          <a:prstGeom prst="rect">
            <a:avLst/>
          </a:prstGeom>
        </p:spPr>
        <p:txBody>
          <a:bodyPr/>
          <a:lstStyle>
            <a:lvl1pPr>
              <a:lnSpc>
                <a:spcPct val="90000"/>
              </a:lnSpc>
              <a:spcBef>
                <a:spcPts val="800"/>
              </a:spcBef>
              <a:spcAft>
                <a:spcPts val="800"/>
              </a:spcAft>
              <a:defRPr sz="3200" b="1">
                <a:solidFill>
                  <a:schemeClr val="tx1">
                    <a:lumMod val="95000"/>
                    <a:lumOff val="5000"/>
                  </a:schemeClr>
                </a:solidFill>
                <a:latin typeface="Calibri" pitchFamily="34" charset="0"/>
              </a:defRPr>
            </a:lvl1pPr>
            <a:lvl2pPr>
              <a:lnSpc>
                <a:spcPct val="90000"/>
              </a:lnSpc>
              <a:spcBef>
                <a:spcPts val="400"/>
              </a:spcBef>
              <a:spcAft>
                <a:spcPts val="600"/>
              </a:spcAft>
              <a:defRPr sz="2600" b="1">
                <a:latin typeface="Calibri" pitchFamily="34" charset="0"/>
              </a:defRPr>
            </a:lvl2pPr>
            <a:lvl3pPr>
              <a:lnSpc>
                <a:spcPct val="90000"/>
              </a:lnSpc>
              <a:spcBef>
                <a:spcPts val="200"/>
              </a:spcBef>
              <a:spcAft>
                <a:spcPts val="400"/>
              </a:spcAft>
              <a:defRPr sz="2400">
                <a:latin typeface="Calibri" pitchFamily="34" charset="0"/>
              </a:defRPr>
            </a:lvl3pPr>
            <a:lvl4pPr>
              <a:spcBef>
                <a:spcPts val="200"/>
              </a:spcBef>
              <a:spcAft>
                <a:spcPts val="400"/>
              </a:spcAft>
              <a:defRPr sz="2000">
                <a:latin typeface="Calibri" pitchFamily="34" charset="0"/>
              </a:defRPr>
            </a:lvl4pPr>
            <a:lvl5pPr>
              <a:spcBef>
                <a:spcPts val="200"/>
              </a:spcBef>
              <a:spcAft>
                <a:spcPts val="400"/>
              </a:spcAft>
              <a:defRPr sz="2000">
                <a:latin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0"/>
          <p:cNvSpPr>
            <a:spLocks noGrp="1"/>
          </p:cNvSpPr>
          <p:nvPr>
            <p:ph type="body" sz="quarter" idx="15"/>
          </p:nvPr>
        </p:nvSpPr>
        <p:spPr>
          <a:xfrm>
            <a:off x="0" y="990600"/>
            <a:ext cx="9144000" cy="381000"/>
          </a:xfrm>
          <a:prstGeom prst="rect">
            <a:avLst/>
          </a:prstGeom>
        </p:spPr>
        <p:txBody>
          <a:bodyPr/>
          <a:lstStyle>
            <a:lvl1pPr marL="0" indent="0" algn="ctr">
              <a:buNone/>
              <a:defRPr sz="2000" b="1">
                <a:latin typeface="Calibri" panose="020F0502020204030204" pitchFamily="34" charset="0"/>
                <a:cs typeface="Calibri" panose="020F0502020204030204" pitchFamily="34" charset="0"/>
              </a:defRPr>
            </a:lvl1pPr>
            <a:lvl2pPr algn="ctr">
              <a:defRPr sz="2000">
                <a:latin typeface="Calibri" panose="020F0502020204030204" pitchFamily="34" charset="0"/>
                <a:cs typeface="Calibri" panose="020F0502020204030204" pitchFamily="34" charset="0"/>
              </a:defRPr>
            </a:lvl2pPr>
            <a:lvl3pPr algn="ctr">
              <a:defRPr sz="1800">
                <a:latin typeface="Calibri" panose="020F0502020204030204" pitchFamily="34" charset="0"/>
                <a:cs typeface="Calibri" panose="020F0502020204030204" pitchFamily="34" charset="0"/>
              </a:defRPr>
            </a:lvl3pPr>
            <a:lvl4pPr algn="ctr">
              <a:defRPr sz="1600">
                <a:latin typeface="Calibri" panose="020F0502020204030204" pitchFamily="34" charset="0"/>
                <a:cs typeface="Calibri" panose="020F0502020204030204" pitchFamily="34" charset="0"/>
              </a:defRPr>
            </a:lvl4pPr>
            <a:lvl5pPr algn="ctr">
              <a:defRPr sz="1600">
                <a:latin typeface="Calibri" panose="020F0502020204030204" pitchFamily="34" charset="0"/>
                <a:cs typeface="Calibri" panose="020F050202020403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2348193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5_Image with lefthand caption">
    <p:spTree>
      <p:nvGrpSpPr>
        <p:cNvPr id="1" name=""/>
        <p:cNvGrpSpPr/>
        <p:nvPr/>
      </p:nvGrpSpPr>
      <p:grpSpPr>
        <a:xfrm>
          <a:off x="0" y="0"/>
          <a:ext cx="0" cy="0"/>
          <a:chOff x="0" y="0"/>
          <a:chExt cx="0" cy="0"/>
        </a:xfrm>
      </p:grpSpPr>
      <p:sp>
        <p:nvSpPr>
          <p:cNvPr id="13" name="Text Placeholder 10"/>
          <p:cNvSpPr>
            <a:spLocks noGrp="1"/>
          </p:cNvSpPr>
          <p:nvPr>
            <p:ph type="body" sz="quarter" idx="17"/>
          </p:nvPr>
        </p:nvSpPr>
        <p:spPr>
          <a:xfrm>
            <a:off x="457200" y="1775716"/>
            <a:ext cx="2133600" cy="3253483"/>
          </a:xfrm>
          <a:prstGeom prst="rect">
            <a:avLst/>
          </a:prstGeom>
        </p:spPr>
        <p:txBody>
          <a:bodyPr/>
          <a:lstStyle>
            <a:lvl1pPr marL="0" indent="0" algn="l">
              <a:buFont typeface="Arial" pitchFamily="34" charset="0"/>
              <a:buNone/>
              <a:defRPr sz="1200" b="0"/>
            </a:lvl1pPr>
            <a:lvl2pPr>
              <a:defRPr sz="1600"/>
            </a:lvl2pPr>
            <a:lvl3pPr>
              <a:defRPr sz="1400"/>
            </a:lvl3pPr>
            <a:lvl4pPr>
              <a:defRPr sz="1200"/>
            </a:lvl4pPr>
            <a:lvl5pPr>
              <a:defRPr sz="1200"/>
            </a:lvl5pPr>
          </a:lstStyle>
          <a:p>
            <a:pPr lvl="0"/>
            <a:r>
              <a:rPr lang="en-US" smtClean="0"/>
              <a:t>Click to edit Master text styles</a:t>
            </a:r>
          </a:p>
        </p:txBody>
      </p:sp>
      <p:sp>
        <p:nvSpPr>
          <p:cNvPr id="14" name="Text Placeholder 10"/>
          <p:cNvSpPr>
            <a:spLocks noGrp="1"/>
          </p:cNvSpPr>
          <p:nvPr>
            <p:ph type="body" sz="quarter" idx="18"/>
          </p:nvPr>
        </p:nvSpPr>
        <p:spPr>
          <a:xfrm>
            <a:off x="457200" y="5257800"/>
            <a:ext cx="2133600" cy="228600"/>
          </a:xfrm>
          <a:prstGeom prst="rect">
            <a:avLst/>
          </a:prstGeom>
        </p:spPr>
        <p:txBody>
          <a:bodyPr/>
          <a:lstStyle>
            <a:lvl1pPr marL="0" indent="0" algn="l">
              <a:buFont typeface="Arial" pitchFamily="34" charset="0"/>
              <a:buNone/>
              <a:defRPr sz="1200" b="1" baseline="0"/>
            </a:lvl1pPr>
            <a:lvl2pPr>
              <a:defRPr sz="1600"/>
            </a:lvl2pPr>
            <a:lvl3pPr>
              <a:defRPr sz="1400"/>
            </a:lvl3pPr>
            <a:lvl4pPr>
              <a:defRPr sz="1200"/>
            </a:lvl4pPr>
            <a:lvl5pPr>
              <a:defRPr sz="1200"/>
            </a:lvl5pPr>
          </a:lstStyle>
          <a:p>
            <a:pPr lvl="0"/>
            <a:r>
              <a:rPr lang="en-US" smtClean="0"/>
              <a:t>Click to edit Master text styles</a:t>
            </a:r>
          </a:p>
        </p:txBody>
      </p:sp>
      <p:sp>
        <p:nvSpPr>
          <p:cNvPr id="16" name="Text Placeholder 10"/>
          <p:cNvSpPr>
            <a:spLocks noGrp="1"/>
          </p:cNvSpPr>
          <p:nvPr>
            <p:ph type="body" sz="quarter" idx="21"/>
          </p:nvPr>
        </p:nvSpPr>
        <p:spPr>
          <a:xfrm>
            <a:off x="1485900" y="990600"/>
            <a:ext cx="6172200" cy="381000"/>
          </a:xfrm>
          <a:prstGeom prst="rect">
            <a:avLst/>
          </a:prstGeom>
        </p:spPr>
        <p:txBody>
          <a:bodyPr/>
          <a:lstStyle>
            <a:lvl1pPr marL="0" indent="0" algn="ctr">
              <a:buNone/>
              <a:defRPr sz="2000" b="1" i="1">
                <a:solidFill>
                  <a:srgbClr val="9F0F10"/>
                </a:solidFill>
                <a:latin typeface="Calibri" panose="020F0502020204030204" pitchFamily="34" charset="0"/>
                <a:cs typeface="Calibri" panose="020F0502020204030204" pitchFamily="34" charset="0"/>
              </a:defRPr>
            </a:lvl1pPr>
            <a:lvl2pPr algn="ctr">
              <a:defRPr sz="2000">
                <a:latin typeface="Calibri" panose="020F0502020204030204" pitchFamily="34" charset="0"/>
                <a:cs typeface="Calibri" panose="020F0502020204030204" pitchFamily="34" charset="0"/>
              </a:defRPr>
            </a:lvl2pPr>
            <a:lvl3pPr algn="ctr">
              <a:defRPr sz="1800">
                <a:latin typeface="Calibri" panose="020F0502020204030204" pitchFamily="34" charset="0"/>
                <a:cs typeface="Calibri" panose="020F0502020204030204" pitchFamily="34" charset="0"/>
              </a:defRPr>
            </a:lvl3pPr>
            <a:lvl4pPr algn="ctr">
              <a:defRPr sz="1600">
                <a:latin typeface="Calibri" panose="020F0502020204030204" pitchFamily="34" charset="0"/>
                <a:cs typeface="Calibri" panose="020F0502020204030204" pitchFamily="34" charset="0"/>
              </a:defRPr>
            </a:lvl4pPr>
            <a:lvl5pPr algn="ctr">
              <a:defRPr sz="1600">
                <a:latin typeface="Calibri" panose="020F0502020204030204" pitchFamily="34" charset="0"/>
                <a:cs typeface="Calibri" panose="020F0502020204030204" pitchFamily="34" charset="0"/>
              </a:defRPr>
            </a:lvl5pPr>
          </a:lstStyle>
          <a:p>
            <a:pPr lvl="0"/>
            <a:r>
              <a:rPr lang="en-US" smtClean="0"/>
              <a:t>Click to edit Master text styles</a:t>
            </a:r>
          </a:p>
        </p:txBody>
      </p:sp>
    </p:spTree>
    <p:extLst>
      <p:ext uri="{BB962C8B-B14F-4D97-AF65-F5344CB8AC3E}">
        <p14:creationId xmlns:p14="http://schemas.microsoft.com/office/powerpoint/2010/main" val="6232086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3_Wider Standard Page">
    <p:spTree>
      <p:nvGrpSpPr>
        <p:cNvPr id="1" name=""/>
        <p:cNvGrpSpPr/>
        <p:nvPr/>
      </p:nvGrpSpPr>
      <p:grpSpPr>
        <a:xfrm>
          <a:off x="0" y="0"/>
          <a:ext cx="0" cy="0"/>
          <a:chOff x="0" y="0"/>
          <a:chExt cx="0" cy="0"/>
        </a:xfrm>
      </p:grpSpPr>
      <p:sp>
        <p:nvSpPr>
          <p:cNvPr id="4" name="TextBox 9"/>
          <p:cNvSpPr txBox="1">
            <a:spLocks noChangeArrowheads="1"/>
          </p:cNvSpPr>
          <p:nvPr/>
        </p:nvSpPr>
        <p:spPr bwMode="auto">
          <a:xfrm>
            <a:off x="1676400" y="18288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en-US" dirty="0" smtClean="0"/>
          </a:p>
        </p:txBody>
      </p:sp>
      <p:sp>
        <p:nvSpPr>
          <p:cNvPr id="3" name="Content Placeholder 2"/>
          <p:cNvSpPr>
            <a:spLocks noGrp="1"/>
          </p:cNvSpPr>
          <p:nvPr>
            <p:ph idx="1"/>
          </p:nvPr>
        </p:nvSpPr>
        <p:spPr>
          <a:xfrm>
            <a:off x="152400" y="1828800"/>
            <a:ext cx="8839200" cy="4495800"/>
          </a:xfrm>
          <a:prstGeom prst="rect">
            <a:avLst/>
          </a:prstGeom>
        </p:spPr>
        <p:txBody>
          <a:bodyPr/>
          <a:lstStyle>
            <a:lvl1pPr>
              <a:lnSpc>
                <a:spcPct val="90000"/>
              </a:lnSpc>
              <a:spcBef>
                <a:spcPts val="800"/>
              </a:spcBef>
              <a:spcAft>
                <a:spcPts val="800"/>
              </a:spcAft>
              <a:defRPr sz="3200" b="1">
                <a:solidFill>
                  <a:schemeClr val="tx1">
                    <a:lumMod val="95000"/>
                    <a:lumOff val="5000"/>
                  </a:schemeClr>
                </a:solidFill>
                <a:latin typeface="Calibri" pitchFamily="34" charset="0"/>
              </a:defRPr>
            </a:lvl1pPr>
            <a:lvl2pPr>
              <a:lnSpc>
                <a:spcPct val="90000"/>
              </a:lnSpc>
              <a:spcBef>
                <a:spcPts val="400"/>
              </a:spcBef>
              <a:spcAft>
                <a:spcPts val="600"/>
              </a:spcAft>
              <a:defRPr sz="2600" b="1">
                <a:latin typeface="Calibri" pitchFamily="34" charset="0"/>
              </a:defRPr>
            </a:lvl2pPr>
            <a:lvl3pPr>
              <a:lnSpc>
                <a:spcPct val="90000"/>
              </a:lnSpc>
              <a:spcBef>
                <a:spcPts val="200"/>
              </a:spcBef>
              <a:spcAft>
                <a:spcPts val="400"/>
              </a:spcAft>
              <a:defRPr sz="2400">
                <a:latin typeface="Calibri" pitchFamily="34" charset="0"/>
              </a:defRPr>
            </a:lvl3pPr>
            <a:lvl4pPr>
              <a:spcBef>
                <a:spcPts val="200"/>
              </a:spcBef>
              <a:spcAft>
                <a:spcPts val="400"/>
              </a:spcAft>
              <a:defRPr sz="2000">
                <a:latin typeface="Calibri" pitchFamily="34" charset="0"/>
              </a:defRPr>
            </a:lvl4pPr>
            <a:lvl5pPr>
              <a:spcBef>
                <a:spcPts val="200"/>
              </a:spcBef>
              <a:spcAft>
                <a:spcPts val="400"/>
              </a:spcAft>
              <a:defRPr sz="2000">
                <a:latin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0"/>
          <p:cNvSpPr>
            <a:spLocks noGrp="1"/>
          </p:cNvSpPr>
          <p:nvPr>
            <p:ph type="body" sz="quarter" idx="15"/>
          </p:nvPr>
        </p:nvSpPr>
        <p:spPr>
          <a:xfrm>
            <a:off x="1485900" y="990600"/>
            <a:ext cx="6172200" cy="381000"/>
          </a:xfrm>
          <a:prstGeom prst="rect">
            <a:avLst/>
          </a:prstGeom>
        </p:spPr>
        <p:txBody>
          <a:bodyPr/>
          <a:lstStyle>
            <a:lvl1pPr marL="0" indent="0" algn="ctr">
              <a:buNone/>
              <a:defRPr sz="2000" b="1">
                <a:latin typeface="Calibri" panose="020F0502020204030204" pitchFamily="34" charset="0"/>
                <a:cs typeface="Calibri" panose="020F0502020204030204" pitchFamily="34" charset="0"/>
              </a:defRPr>
            </a:lvl1pPr>
            <a:lvl2pPr algn="ctr">
              <a:defRPr sz="2000">
                <a:latin typeface="Calibri" panose="020F0502020204030204" pitchFamily="34" charset="0"/>
                <a:cs typeface="Calibri" panose="020F0502020204030204" pitchFamily="34" charset="0"/>
              </a:defRPr>
            </a:lvl2pPr>
            <a:lvl3pPr algn="ctr">
              <a:defRPr sz="1800">
                <a:latin typeface="Calibri" panose="020F0502020204030204" pitchFamily="34" charset="0"/>
                <a:cs typeface="Calibri" panose="020F0502020204030204" pitchFamily="34" charset="0"/>
              </a:defRPr>
            </a:lvl3pPr>
            <a:lvl4pPr algn="ctr">
              <a:defRPr sz="1600">
                <a:latin typeface="Calibri" panose="020F0502020204030204" pitchFamily="34" charset="0"/>
                <a:cs typeface="Calibri" panose="020F0502020204030204" pitchFamily="34" charset="0"/>
              </a:defRPr>
            </a:lvl4pPr>
            <a:lvl5pPr algn="ctr">
              <a:defRPr sz="1600">
                <a:latin typeface="Calibri" panose="020F0502020204030204" pitchFamily="34" charset="0"/>
                <a:cs typeface="Calibri" panose="020F050202020403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331547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4_Image with Bottom Caption">
    <p:spTree>
      <p:nvGrpSpPr>
        <p:cNvPr id="1" name=""/>
        <p:cNvGrpSpPr/>
        <p:nvPr/>
      </p:nvGrpSpPr>
      <p:grpSpPr>
        <a:xfrm>
          <a:off x="0" y="0"/>
          <a:ext cx="0" cy="0"/>
          <a:chOff x="0" y="0"/>
          <a:chExt cx="0" cy="0"/>
        </a:xfrm>
      </p:grpSpPr>
      <p:sp>
        <p:nvSpPr>
          <p:cNvPr id="13" name="Text Placeholder 10"/>
          <p:cNvSpPr>
            <a:spLocks noGrp="1"/>
          </p:cNvSpPr>
          <p:nvPr>
            <p:ph type="body" sz="quarter" idx="17"/>
          </p:nvPr>
        </p:nvSpPr>
        <p:spPr>
          <a:xfrm>
            <a:off x="1676400" y="5486400"/>
            <a:ext cx="7010400" cy="838200"/>
          </a:xfrm>
          <a:prstGeom prst="rect">
            <a:avLst/>
          </a:prstGeom>
        </p:spPr>
        <p:txBody>
          <a:bodyPr/>
          <a:lstStyle>
            <a:lvl1pPr marL="0" indent="0" algn="l">
              <a:buFont typeface="Arial" pitchFamily="34" charset="0"/>
              <a:buNone/>
              <a:defRPr sz="1200" b="0"/>
            </a:lvl1pPr>
            <a:lvl2pPr>
              <a:defRPr sz="1600"/>
            </a:lvl2pPr>
            <a:lvl3pPr>
              <a:defRPr sz="1400"/>
            </a:lvl3pPr>
            <a:lvl4pPr>
              <a:defRPr sz="1200"/>
            </a:lvl4pPr>
            <a:lvl5pPr>
              <a:defRPr sz="1200"/>
            </a:lvl5pPr>
          </a:lstStyle>
          <a:p>
            <a:pPr lvl="0"/>
            <a:r>
              <a:rPr lang="en-US" smtClean="0"/>
              <a:t>Click to edit Master text styles</a:t>
            </a:r>
          </a:p>
        </p:txBody>
      </p:sp>
      <p:sp>
        <p:nvSpPr>
          <p:cNvPr id="14" name="Text Placeholder 10"/>
          <p:cNvSpPr>
            <a:spLocks noGrp="1"/>
          </p:cNvSpPr>
          <p:nvPr>
            <p:ph type="body" sz="quarter" idx="18"/>
          </p:nvPr>
        </p:nvSpPr>
        <p:spPr>
          <a:xfrm>
            <a:off x="533400" y="5486400"/>
            <a:ext cx="1066800" cy="228600"/>
          </a:xfrm>
          <a:prstGeom prst="rect">
            <a:avLst/>
          </a:prstGeom>
        </p:spPr>
        <p:txBody>
          <a:bodyPr/>
          <a:lstStyle>
            <a:lvl1pPr marL="0" indent="0" algn="l">
              <a:buFont typeface="Arial" pitchFamily="34" charset="0"/>
              <a:buNone/>
              <a:defRPr sz="1200" b="1" baseline="0"/>
            </a:lvl1pPr>
            <a:lvl2pPr>
              <a:defRPr sz="1600"/>
            </a:lvl2pPr>
            <a:lvl3pPr>
              <a:defRPr sz="1400"/>
            </a:lvl3pPr>
            <a:lvl4pPr>
              <a:defRPr sz="1200"/>
            </a:lvl4pPr>
            <a:lvl5pPr>
              <a:defRPr sz="1200"/>
            </a:lvl5pPr>
          </a:lstStyle>
          <a:p>
            <a:pPr lvl="0"/>
            <a:r>
              <a:rPr lang="en-US" smtClean="0"/>
              <a:t>Click to edit Master text styles</a:t>
            </a:r>
          </a:p>
        </p:txBody>
      </p:sp>
      <p:sp>
        <p:nvSpPr>
          <p:cNvPr id="16" name="Text Placeholder 10"/>
          <p:cNvSpPr>
            <a:spLocks noGrp="1"/>
          </p:cNvSpPr>
          <p:nvPr>
            <p:ph type="body" sz="quarter" idx="19"/>
          </p:nvPr>
        </p:nvSpPr>
        <p:spPr>
          <a:xfrm>
            <a:off x="1485900" y="990600"/>
            <a:ext cx="6172200" cy="381000"/>
          </a:xfrm>
          <a:prstGeom prst="rect">
            <a:avLst/>
          </a:prstGeom>
        </p:spPr>
        <p:txBody>
          <a:bodyPr/>
          <a:lstStyle>
            <a:lvl1pPr marL="0" indent="0" algn="ctr">
              <a:buNone/>
              <a:defRPr sz="2000" b="1" i="1">
                <a:solidFill>
                  <a:srgbClr val="9F0F10"/>
                </a:solidFill>
                <a:latin typeface="Calibri" panose="020F0502020204030204" pitchFamily="34" charset="0"/>
                <a:cs typeface="Calibri" panose="020F0502020204030204" pitchFamily="34" charset="0"/>
              </a:defRPr>
            </a:lvl1pPr>
            <a:lvl2pPr algn="ctr">
              <a:defRPr sz="2000">
                <a:latin typeface="Calibri" panose="020F0502020204030204" pitchFamily="34" charset="0"/>
                <a:cs typeface="Calibri" panose="020F0502020204030204" pitchFamily="34" charset="0"/>
              </a:defRPr>
            </a:lvl2pPr>
            <a:lvl3pPr algn="ctr">
              <a:defRPr sz="1800">
                <a:latin typeface="Calibri" panose="020F0502020204030204" pitchFamily="34" charset="0"/>
                <a:cs typeface="Calibri" panose="020F0502020204030204" pitchFamily="34" charset="0"/>
              </a:defRPr>
            </a:lvl3pPr>
            <a:lvl4pPr algn="ctr">
              <a:defRPr sz="1600">
                <a:latin typeface="Calibri" panose="020F0502020204030204" pitchFamily="34" charset="0"/>
                <a:cs typeface="Calibri" panose="020F0502020204030204" pitchFamily="34" charset="0"/>
              </a:defRPr>
            </a:lvl4pPr>
            <a:lvl5pPr algn="ctr">
              <a:defRPr sz="1600">
                <a:latin typeface="Calibri" panose="020F0502020204030204" pitchFamily="34" charset="0"/>
                <a:cs typeface="Calibri" panose="020F050202020403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652587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8_IS - Tech">
    <p:spTree>
      <p:nvGrpSpPr>
        <p:cNvPr id="1" name=""/>
        <p:cNvGrpSpPr/>
        <p:nvPr/>
      </p:nvGrpSpPr>
      <p:grpSpPr>
        <a:xfrm>
          <a:off x="0" y="0"/>
          <a:ext cx="0" cy="0"/>
          <a:chOff x="0" y="0"/>
          <a:chExt cx="0" cy="0"/>
        </a:xfrm>
      </p:grpSpPr>
      <p:sp>
        <p:nvSpPr>
          <p:cNvPr id="4" name="TextBox 4"/>
          <p:cNvSpPr txBox="1">
            <a:spLocks noChangeArrowheads="1"/>
          </p:cNvSpPr>
          <p:nvPr/>
        </p:nvSpPr>
        <p:spPr bwMode="auto">
          <a:xfrm>
            <a:off x="457200" y="1981200"/>
            <a:ext cx="8229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defRPr/>
            </a:pPr>
            <a:r>
              <a:rPr lang="en-US" sz="1400" i="1" dirty="0">
                <a:latin typeface="Cambria" panose="02040503050406030204" pitchFamily="18" charset="0"/>
              </a:rPr>
              <a:t>Read the Interactive Session and discuss the following </a:t>
            </a:r>
            <a:r>
              <a:rPr lang="en-US" sz="1400" i="1" dirty="0" smtClean="0">
                <a:latin typeface="Cambria" panose="02040503050406030204" pitchFamily="18" charset="0"/>
              </a:rPr>
              <a:t>questions</a:t>
            </a:r>
            <a:endParaRPr lang="en-US" sz="1800" dirty="0"/>
          </a:p>
        </p:txBody>
      </p:sp>
      <p:sp>
        <p:nvSpPr>
          <p:cNvPr id="5" name="TextBox 10"/>
          <p:cNvSpPr txBox="1">
            <a:spLocks noChangeArrowheads="1"/>
          </p:cNvSpPr>
          <p:nvPr/>
        </p:nvSpPr>
        <p:spPr bwMode="auto">
          <a:xfrm>
            <a:off x="2019300" y="990600"/>
            <a:ext cx="5105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r>
              <a:rPr lang="en-US" sz="2000" b="1" i="1" dirty="0" smtClean="0">
                <a:solidFill>
                  <a:srgbClr val="9F0F10"/>
                </a:solidFill>
                <a:latin typeface="Calibri" panose="020F0502020204030204" pitchFamily="34" charset="0"/>
                <a:cs typeface="Calibri" panose="020F0502020204030204" pitchFamily="34" charset="0"/>
              </a:rPr>
              <a:t>Interactive Session: Technology</a:t>
            </a:r>
          </a:p>
        </p:txBody>
      </p:sp>
      <p:sp>
        <p:nvSpPr>
          <p:cNvPr id="3" name="Content Placeholder 2"/>
          <p:cNvSpPr>
            <a:spLocks noGrp="1"/>
          </p:cNvSpPr>
          <p:nvPr>
            <p:ph idx="1"/>
          </p:nvPr>
        </p:nvSpPr>
        <p:spPr>
          <a:xfrm>
            <a:off x="457200" y="2365177"/>
            <a:ext cx="8229600" cy="3959423"/>
          </a:xfrm>
          <a:prstGeom prst="rect">
            <a:avLst/>
          </a:prstGeom>
          <a:noFill/>
          <a:ln>
            <a:noFill/>
          </a:ln>
        </p:spPr>
        <p:txBody>
          <a:bodyPr/>
          <a:lstStyle>
            <a:lvl1pPr>
              <a:spcBef>
                <a:spcPts val="600"/>
              </a:spcBef>
              <a:spcAft>
                <a:spcPts val="1200"/>
              </a:spcAft>
              <a:defRPr sz="2800" b="1">
                <a:latin typeface="Calibri" pitchFamily="34" charset="0"/>
              </a:defRPr>
            </a:lvl1pPr>
            <a:lvl2pPr>
              <a:spcBef>
                <a:spcPts val="0"/>
              </a:spcBef>
              <a:spcAft>
                <a:spcPts val="600"/>
              </a:spcAft>
              <a:defRPr sz="2400">
                <a:latin typeface="Calibri" pitchFamily="34" charset="0"/>
              </a:defRPr>
            </a:lvl2pPr>
            <a:lvl3pPr>
              <a:spcBef>
                <a:spcPts val="0"/>
              </a:spcBef>
              <a:spcAft>
                <a:spcPts val="600"/>
              </a:spcAft>
              <a:defRPr sz="2000">
                <a:latin typeface="Calibri" pitchFamily="34" charset="0"/>
              </a:defRPr>
            </a:lvl3pPr>
            <a:lvl4pPr>
              <a:spcBef>
                <a:spcPts val="0"/>
              </a:spcBef>
              <a:spcAft>
                <a:spcPts val="600"/>
              </a:spcAft>
              <a:defRPr sz="1800">
                <a:latin typeface="Calibri" pitchFamily="34" charset="0"/>
              </a:defRPr>
            </a:lvl4pPr>
            <a:lvl5pPr>
              <a:spcBef>
                <a:spcPts val="0"/>
              </a:spcBef>
              <a:spcAft>
                <a:spcPts val="600"/>
              </a:spcAft>
              <a:defRPr sz="1800">
                <a:latin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ext Placeholder 11"/>
          <p:cNvSpPr>
            <a:spLocks noGrp="1"/>
          </p:cNvSpPr>
          <p:nvPr>
            <p:ph type="body" sz="quarter" idx="15"/>
          </p:nvPr>
        </p:nvSpPr>
        <p:spPr>
          <a:xfrm>
            <a:off x="457200" y="1600200"/>
            <a:ext cx="8229595" cy="381000"/>
          </a:xfrm>
          <a:prstGeom prst="rect">
            <a:avLst/>
          </a:prstGeom>
        </p:spPr>
        <p:txBody>
          <a:bodyPr/>
          <a:lstStyle>
            <a:lvl1pPr algn="ctr">
              <a:buNone/>
              <a:defRPr sz="2800" b="1" baseline="0">
                <a:solidFill>
                  <a:schemeClr val="accent4">
                    <a:lumMod val="50000"/>
                  </a:schemeClr>
                </a:solidFill>
                <a:effectLst/>
                <a:latin typeface="Calibri" panose="020F0502020204030204" pitchFamily="34" charset="0"/>
                <a:cs typeface="Calibri" panose="020F0502020204030204" pitchFamily="34" charset="0"/>
              </a:defRPr>
            </a:lvl1pPr>
            <a:lvl2pPr algn="ctr">
              <a:buNone/>
              <a:defRPr sz="2000" b="1">
                <a:solidFill>
                  <a:srgbClr val="9F0F10"/>
                </a:solidFill>
                <a:latin typeface="+mj-lt"/>
              </a:defRPr>
            </a:lvl2pPr>
            <a:lvl3pPr algn="ctr">
              <a:buNone/>
              <a:defRPr sz="2000" b="1">
                <a:solidFill>
                  <a:srgbClr val="9F0F10"/>
                </a:solidFill>
                <a:latin typeface="+mj-lt"/>
              </a:defRPr>
            </a:lvl3pPr>
            <a:lvl4pPr algn="ctr">
              <a:buNone/>
              <a:defRPr sz="2000" b="1">
                <a:solidFill>
                  <a:srgbClr val="9F0F10"/>
                </a:solidFill>
                <a:latin typeface="+mj-lt"/>
              </a:defRPr>
            </a:lvl4pPr>
            <a:lvl5pPr algn="ctr">
              <a:buNone/>
              <a:defRPr sz="2000" b="1">
                <a:solidFill>
                  <a:srgbClr val="9F0F10"/>
                </a:solidFill>
                <a:latin typeface="+mj-lt"/>
              </a:defRPr>
            </a:lvl5pPr>
          </a:lstStyle>
          <a:p>
            <a:pPr lvl="0"/>
            <a:r>
              <a:rPr lang="en-US" smtClean="0"/>
              <a:t>Click to edit Master text styles</a:t>
            </a:r>
          </a:p>
        </p:txBody>
      </p:sp>
    </p:spTree>
    <p:extLst>
      <p:ext uri="{BB962C8B-B14F-4D97-AF65-F5344CB8AC3E}">
        <p14:creationId xmlns:p14="http://schemas.microsoft.com/office/powerpoint/2010/main" val="1488086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E69481-C428-4771-9FA9-CCBED72DD0C4}" type="slidenum">
              <a:rPr lang="en-US" smtClean="0"/>
              <a:t>‹#›</a:t>
            </a:fld>
            <a:endParaRPr lang="en-US"/>
          </a:p>
        </p:txBody>
      </p:sp>
    </p:spTree>
    <p:extLst>
      <p:ext uri="{BB962C8B-B14F-4D97-AF65-F5344CB8AC3E}">
        <p14:creationId xmlns:p14="http://schemas.microsoft.com/office/powerpoint/2010/main" val="2458564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E69481-C428-4771-9FA9-CCBED72DD0C4}" type="slidenum">
              <a:rPr lang="en-US" smtClean="0"/>
              <a:t>‹#›</a:t>
            </a:fld>
            <a:endParaRPr lang="en-US"/>
          </a:p>
        </p:txBody>
      </p:sp>
    </p:spTree>
    <p:extLst>
      <p:ext uri="{BB962C8B-B14F-4D97-AF65-F5344CB8AC3E}">
        <p14:creationId xmlns:p14="http://schemas.microsoft.com/office/powerpoint/2010/main" val="1760714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E69481-C428-4771-9FA9-CCBED72DD0C4}" type="slidenum">
              <a:rPr lang="en-US" smtClean="0"/>
              <a:t>‹#›</a:t>
            </a:fld>
            <a:endParaRPr lang="en-US"/>
          </a:p>
        </p:txBody>
      </p:sp>
    </p:spTree>
    <p:extLst>
      <p:ext uri="{BB962C8B-B14F-4D97-AF65-F5344CB8AC3E}">
        <p14:creationId xmlns:p14="http://schemas.microsoft.com/office/powerpoint/2010/main" val="701964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E69481-C428-4771-9FA9-CCBED72DD0C4}" type="slidenum">
              <a:rPr lang="en-US" smtClean="0"/>
              <a:t>‹#›</a:t>
            </a:fld>
            <a:endParaRPr lang="en-US"/>
          </a:p>
        </p:txBody>
      </p:sp>
    </p:spTree>
    <p:extLst>
      <p:ext uri="{BB962C8B-B14F-4D97-AF65-F5344CB8AC3E}">
        <p14:creationId xmlns:p14="http://schemas.microsoft.com/office/powerpoint/2010/main" val="2130863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E69481-C428-4771-9FA9-CCBED72DD0C4}" type="slidenum">
              <a:rPr lang="en-US" smtClean="0"/>
              <a:t>‹#›</a:t>
            </a:fld>
            <a:endParaRPr lang="en-US"/>
          </a:p>
        </p:txBody>
      </p:sp>
    </p:spTree>
    <p:extLst>
      <p:ext uri="{BB962C8B-B14F-4D97-AF65-F5344CB8AC3E}">
        <p14:creationId xmlns:p14="http://schemas.microsoft.com/office/powerpoint/2010/main" val="119024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E69481-C428-4771-9FA9-CCBED72DD0C4}" type="slidenum">
              <a:rPr lang="en-US" smtClean="0"/>
              <a:t>‹#›</a:t>
            </a:fld>
            <a:endParaRPr lang="en-US"/>
          </a:p>
        </p:txBody>
      </p:sp>
    </p:spTree>
    <p:extLst>
      <p:ext uri="{BB962C8B-B14F-4D97-AF65-F5344CB8AC3E}">
        <p14:creationId xmlns:p14="http://schemas.microsoft.com/office/powerpoint/2010/main" val="3091469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E69481-C428-4771-9FA9-CCBED72DD0C4}" type="slidenum">
              <a:rPr lang="en-US" smtClean="0"/>
              <a:t>‹#›</a:t>
            </a:fld>
            <a:endParaRPr lang="en-US"/>
          </a:p>
        </p:txBody>
      </p:sp>
    </p:spTree>
    <p:extLst>
      <p:ext uri="{BB962C8B-B14F-4D97-AF65-F5344CB8AC3E}">
        <p14:creationId xmlns:p14="http://schemas.microsoft.com/office/powerpoint/2010/main" val="1996660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E69481-C428-4771-9FA9-CCBED72DD0C4}" type="slidenum">
              <a:rPr lang="en-US" smtClean="0"/>
              <a:t>‹#›</a:t>
            </a:fld>
            <a:endParaRPr lang="en-US"/>
          </a:p>
        </p:txBody>
      </p:sp>
    </p:spTree>
    <p:extLst>
      <p:ext uri="{BB962C8B-B14F-4D97-AF65-F5344CB8AC3E}">
        <p14:creationId xmlns:p14="http://schemas.microsoft.com/office/powerpoint/2010/main" val="3458348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E69481-C428-4771-9FA9-CCBED72DD0C4}" type="slidenum">
              <a:rPr lang="en-US" smtClean="0"/>
              <a:t>‹#›</a:t>
            </a:fld>
            <a:endParaRPr lang="en-US"/>
          </a:p>
        </p:txBody>
      </p:sp>
    </p:spTree>
    <p:extLst>
      <p:ext uri="{BB962C8B-B14F-4D97-AF65-F5344CB8AC3E}">
        <p14:creationId xmlns:p14="http://schemas.microsoft.com/office/powerpoint/2010/main" val="259630090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7" r:id="rId12"/>
    <p:sldLayoutId id="2147483698" r:id="rId13"/>
    <p:sldLayoutId id="2147483699" r:id="rId14"/>
    <p:sldLayoutId id="2147483700" r:id="rId15"/>
    <p:sldLayoutId id="2147483701" r:id="rId16"/>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3"/>
          <p:cNvSpPr txBox="1">
            <a:spLocks noChangeArrowheads="1"/>
          </p:cNvSpPr>
          <p:nvPr/>
        </p:nvSpPr>
        <p:spPr bwMode="auto">
          <a:xfrm>
            <a:off x="1870896" y="358914"/>
            <a:ext cx="5596704" cy="707886"/>
          </a:xfrm>
          <a:prstGeom prst="rect">
            <a:avLst/>
          </a:prstGeom>
          <a:noFill/>
          <a:ln w="12700">
            <a:noFill/>
            <a:miter lim="800000"/>
            <a:headEnd/>
            <a:tailEnd/>
          </a:ln>
          <a:effectLst/>
        </p:spPr>
        <p:txBody>
          <a:bodyPr wrap="square">
            <a:spAutoFit/>
          </a:bodyPr>
          <a:lstStyle/>
          <a:p>
            <a:pPr algn="ctr" eaLnBrk="0" hangingPunct="0">
              <a:defRPr/>
            </a:pPr>
            <a:r>
              <a:rPr lang="en-US" sz="4000" b="1" dirty="0" smtClean="0">
                <a:effectLst>
                  <a:outerShdw blurRad="38100" dist="38100" dir="2700000" algn="tl">
                    <a:srgbClr val="C0C0C0"/>
                  </a:outerShdw>
                </a:effectLst>
                <a:cs typeface="+mn-cs"/>
              </a:rPr>
              <a:t>CHAPTER 4</a:t>
            </a:r>
            <a:r>
              <a:rPr lang="en-US" sz="1600" b="1" dirty="0" smtClean="0">
                <a:solidFill>
                  <a:srgbClr val="9F0F10"/>
                </a:solidFill>
                <a:effectLst>
                  <a:outerShdw blurRad="38100" dist="38100" dir="2700000" algn="tl">
                    <a:srgbClr val="C0C0C0"/>
                  </a:outerShdw>
                </a:effectLst>
                <a:cs typeface="+mn-cs"/>
              </a:rPr>
              <a:t> </a:t>
            </a:r>
            <a:endParaRPr lang="en-US" sz="1600" b="1" dirty="0">
              <a:solidFill>
                <a:srgbClr val="9F0F10"/>
              </a:solidFill>
              <a:effectLst>
                <a:outerShdw blurRad="38100" dist="38100" dir="2700000" algn="tl">
                  <a:srgbClr val="C0C0C0"/>
                </a:outerShdw>
              </a:effectLst>
              <a:cs typeface="+mn-cs"/>
            </a:endParaRPr>
          </a:p>
        </p:txBody>
      </p:sp>
      <p:sp>
        <p:nvSpPr>
          <p:cNvPr id="2052" name="Text Box 4"/>
          <p:cNvSpPr txBox="1">
            <a:spLocks noChangeArrowheads="1"/>
          </p:cNvSpPr>
          <p:nvPr/>
        </p:nvSpPr>
        <p:spPr bwMode="auto">
          <a:xfrm>
            <a:off x="1066800" y="2743200"/>
            <a:ext cx="7010400" cy="1446550"/>
          </a:xfrm>
          <a:prstGeom prst="rect">
            <a:avLst/>
          </a:prstGeom>
          <a:noFill/>
          <a:ln w="9525">
            <a:noFill/>
            <a:miter lim="800000"/>
            <a:headEnd/>
            <a:tailEnd/>
          </a:ln>
          <a:effectLst>
            <a:outerShdw dist="35921" dir="2700000" algn="ctr" rotWithShape="0">
              <a:schemeClr val="bg2"/>
            </a:outerShdw>
          </a:effectLst>
        </p:spPr>
        <p:txBody>
          <a:bodyPr wrap="square">
            <a:spAutoFit/>
          </a:bodyPr>
          <a:lstStyle/>
          <a:p>
            <a:pPr algn="ctr" eaLnBrk="0" hangingPunct="0">
              <a:spcBef>
                <a:spcPct val="50000"/>
              </a:spcBef>
              <a:defRPr/>
            </a:pPr>
            <a:r>
              <a:rPr lang="en-US" altLang="en-US" sz="4400" b="1" dirty="0" smtClean="0">
                <a:effectLst>
                  <a:outerShdw blurRad="38100" dist="38100" dir="2700000" algn="tl">
                    <a:srgbClr val="C0C0C0"/>
                  </a:outerShdw>
                </a:effectLst>
                <a:ea typeface="ＭＳ Ｐゴシック" pitchFamily="34" charset="-128"/>
              </a:rPr>
              <a:t>ETHICAL AND SOCIAL ISSUES IN INFORMATION SYSTEMS</a:t>
            </a:r>
            <a:endParaRPr lang="en-US" sz="4400" b="1" dirty="0">
              <a:effectLst>
                <a:outerShdw blurRad="38100" dist="38100" dir="2700000" algn="tl">
                  <a:srgbClr val="C0C0C0"/>
                </a:outerShdw>
              </a:effectLst>
            </a:endParaRPr>
          </a:p>
        </p:txBody>
      </p:sp>
      <p:grpSp>
        <p:nvGrpSpPr>
          <p:cNvPr id="14341" name="Group 12"/>
          <p:cNvGrpSpPr>
            <a:grpSpLocks/>
          </p:cNvGrpSpPr>
          <p:nvPr/>
        </p:nvGrpSpPr>
        <p:grpSpPr bwMode="auto">
          <a:xfrm>
            <a:off x="1676400" y="1905000"/>
            <a:ext cx="5867400" cy="0"/>
            <a:chOff x="768" y="3408"/>
            <a:chExt cx="3696" cy="0"/>
          </a:xfrm>
        </p:grpSpPr>
        <p:sp>
          <p:nvSpPr>
            <p:cNvPr id="14342" name="Line 8"/>
            <p:cNvSpPr>
              <a:spLocks noChangeShapeType="1"/>
            </p:cNvSpPr>
            <p:nvPr/>
          </p:nvSpPr>
          <p:spPr bwMode="auto">
            <a:xfrm>
              <a:off x="768" y="3408"/>
              <a:ext cx="816" cy="0"/>
            </a:xfrm>
            <a:prstGeom prst="line">
              <a:avLst/>
            </a:prstGeom>
            <a:noFill/>
            <a:ln w="127000">
              <a:solidFill>
                <a:srgbClr val="9F0F1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3" name="Line 9"/>
            <p:cNvSpPr>
              <a:spLocks noChangeShapeType="1"/>
            </p:cNvSpPr>
            <p:nvPr/>
          </p:nvSpPr>
          <p:spPr bwMode="auto">
            <a:xfrm>
              <a:off x="1728" y="3408"/>
              <a:ext cx="816" cy="0"/>
            </a:xfrm>
            <a:prstGeom prst="line">
              <a:avLst/>
            </a:prstGeom>
            <a:noFill/>
            <a:ln w="12700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4" name="Line 10"/>
            <p:cNvSpPr>
              <a:spLocks noChangeShapeType="1"/>
            </p:cNvSpPr>
            <p:nvPr/>
          </p:nvSpPr>
          <p:spPr bwMode="auto">
            <a:xfrm>
              <a:off x="2688" y="3408"/>
              <a:ext cx="816" cy="0"/>
            </a:xfrm>
            <a:prstGeom prst="line">
              <a:avLst/>
            </a:prstGeom>
            <a:noFill/>
            <a:ln w="127000">
              <a:solidFill>
                <a:srgbClr val="3399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5" name="Line 11"/>
            <p:cNvSpPr>
              <a:spLocks noChangeShapeType="1"/>
            </p:cNvSpPr>
            <p:nvPr/>
          </p:nvSpPr>
          <p:spPr bwMode="auto">
            <a:xfrm>
              <a:off x="3648" y="3408"/>
              <a:ext cx="816" cy="0"/>
            </a:xfrm>
            <a:prstGeom prst="line">
              <a:avLst/>
            </a:prstGeom>
            <a:noFill/>
            <a:ln w="127000">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 name="Slide Number Placeholder 1"/>
          <p:cNvSpPr>
            <a:spLocks noGrp="1"/>
          </p:cNvSpPr>
          <p:nvPr>
            <p:ph type="sldNum" sz="quarter" idx="12"/>
          </p:nvPr>
        </p:nvSpPr>
        <p:spPr/>
        <p:txBody>
          <a:bodyPr/>
          <a:lstStyle/>
          <a:p>
            <a:fld id="{B2E69481-C428-4771-9FA9-CCBED72DD0C4}" type="slidenum">
              <a:rPr lang="en-US" smtClean="0"/>
              <a:t>1</a:t>
            </a:fld>
            <a:endParaRPr lang="en-US"/>
          </a:p>
        </p:txBody>
      </p:sp>
    </p:spTree>
    <p:extLst>
      <p:ext uri="{BB962C8B-B14F-4D97-AF65-F5344CB8AC3E}">
        <p14:creationId xmlns:p14="http://schemas.microsoft.com/office/powerpoint/2010/main" val="3191133144"/>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990600"/>
            <a:ext cx="8763000" cy="4495800"/>
          </a:xfrm>
        </p:spPr>
        <p:txBody>
          <a:bodyPr>
            <a:normAutofit/>
          </a:bodyPr>
          <a:lstStyle/>
          <a:p>
            <a:pPr marL="0" indent="0" eaLnBrk="1" hangingPunct="1">
              <a:buNone/>
              <a:defRPr/>
            </a:pPr>
            <a:r>
              <a:rPr lang="en-US" dirty="0" smtClean="0">
                <a:ea typeface="MS PGothic" panose="020B0600070205080204" pitchFamily="34" charset="-128"/>
              </a:rPr>
              <a:t>Key technology trends that raise ethical issues</a:t>
            </a:r>
          </a:p>
        </p:txBody>
      </p:sp>
      <p:sp>
        <p:nvSpPr>
          <p:cNvPr id="31746" name="Text Placeholder 4"/>
          <p:cNvSpPr>
            <a:spLocks noGrp="1"/>
          </p:cNvSpPr>
          <p:nvPr>
            <p:ph type="body" sz="quarter" idx="15"/>
          </p:nvPr>
        </p:nvSpPr>
        <p:spPr bwMode="auto">
          <a:xfrm>
            <a:off x="0" y="304800"/>
            <a:ext cx="9144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eaLnBrk="1" hangingPunct="1"/>
            <a:r>
              <a:rPr lang="en-US" altLang="en-US" smtClean="0"/>
              <a:t>Understanding Ethical and Social Issues Related to Systems</a:t>
            </a:r>
          </a:p>
          <a:p>
            <a:pPr eaLnBrk="1" hangingPunct="1"/>
            <a:endParaRPr lang="en-US" altLang="en-US" smtClean="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076450"/>
            <a:ext cx="9121140" cy="30838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17950545"/>
      </p:ext>
    </p:extLst>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495800"/>
          </a:xfrm>
        </p:spPr>
        <p:txBody>
          <a:bodyPr/>
          <a:lstStyle/>
          <a:p>
            <a:pPr lvl="1" eaLnBrk="1" hangingPunct="1">
              <a:defRPr/>
            </a:pPr>
            <a:r>
              <a:rPr lang="en-US" sz="2800" dirty="0" smtClean="0">
                <a:ea typeface="MS PGothic" panose="020B0600070205080204" pitchFamily="34" charset="-128"/>
              </a:rPr>
              <a:t>Advances in data analysis techniques</a:t>
            </a:r>
          </a:p>
          <a:p>
            <a:pPr lvl="2" eaLnBrk="1" hangingPunct="1">
              <a:defRPr/>
            </a:pPr>
            <a:r>
              <a:rPr lang="en-US" sz="2800" dirty="0" smtClean="0">
                <a:ea typeface="MS PGothic" panose="020B0600070205080204" pitchFamily="34" charset="-128"/>
              </a:rPr>
              <a:t>Profiling</a:t>
            </a:r>
          </a:p>
          <a:p>
            <a:pPr lvl="3" eaLnBrk="1" hangingPunct="1">
              <a:defRPr/>
            </a:pPr>
            <a:r>
              <a:rPr lang="en-US" sz="2400" dirty="0" smtClean="0">
                <a:ea typeface="MS PGothic" panose="020B0600070205080204" pitchFamily="34" charset="-128"/>
              </a:rPr>
              <a:t>Combining data from multiple sources to create dossiers of detailed information on individuals</a:t>
            </a:r>
          </a:p>
          <a:p>
            <a:pPr lvl="2" eaLnBrk="1" hangingPunct="1">
              <a:defRPr/>
            </a:pPr>
            <a:r>
              <a:rPr lang="en-US" sz="2800" dirty="0" smtClean="0">
                <a:ea typeface="MS PGothic" panose="020B0600070205080204" pitchFamily="34" charset="-128"/>
              </a:rPr>
              <a:t>Nonobvious relationship awareness (NORA)</a:t>
            </a:r>
          </a:p>
          <a:p>
            <a:pPr lvl="3" eaLnBrk="1" hangingPunct="1">
              <a:defRPr/>
            </a:pPr>
            <a:r>
              <a:rPr lang="en-US" sz="2400" dirty="0" smtClean="0">
                <a:ea typeface="MS PGothic" panose="020B0600070205080204" pitchFamily="34" charset="-128"/>
              </a:rPr>
              <a:t>Combining data from multiple sources to find obscure hidden connections that might help identify criminals or terrorists</a:t>
            </a:r>
          </a:p>
          <a:p>
            <a:pPr lvl="1" eaLnBrk="1" hangingPunct="1">
              <a:defRPr/>
            </a:pPr>
            <a:r>
              <a:rPr lang="en-US" sz="2800" dirty="0" smtClean="0">
                <a:ea typeface="MS PGothic" panose="020B0600070205080204" pitchFamily="34" charset="-128"/>
              </a:rPr>
              <a:t>Mobile device growth</a:t>
            </a:r>
          </a:p>
          <a:p>
            <a:pPr lvl="2" eaLnBrk="1" hangingPunct="1">
              <a:defRPr/>
            </a:pPr>
            <a:r>
              <a:rPr lang="en-US" sz="2800" dirty="0" smtClean="0">
                <a:ea typeface="MS PGothic" panose="020B0600070205080204" pitchFamily="34" charset="-128"/>
              </a:rPr>
              <a:t>Tracking of individual cell phones </a:t>
            </a:r>
          </a:p>
          <a:p>
            <a:pPr eaLnBrk="1" hangingPunct="1">
              <a:defRPr/>
            </a:pPr>
            <a:endParaRPr lang="en-US" sz="3600" dirty="0" smtClean="0">
              <a:ea typeface="MS PGothic" panose="020B0600070205080204" pitchFamily="34" charset="-128"/>
            </a:endParaRPr>
          </a:p>
          <a:p>
            <a:pPr eaLnBrk="1" hangingPunct="1">
              <a:defRPr/>
            </a:pPr>
            <a:endParaRPr lang="en-US" sz="3600" dirty="0">
              <a:ea typeface="MS PGothic" panose="020B0600070205080204" pitchFamily="34" charset="-128"/>
            </a:endParaRPr>
          </a:p>
        </p:txBody>
      </p:sp>
      <p:sp>
        <p:nvSpPr>
          <p:cNvPr id="33794" name="Text Placeholder 6"/>
          <p:cNvSpPr>
            <a:spLocks noGrp="1"/>
          </p:cNvSpPr>
          <p:nvPr>
            <p:ph type="body" sz="quarter" idx="15"/>
          </p:nvPr>
        </p:nvSpPr>
        <p:spPr bwMode="auto">
          <a:xfrm>
            <a:off x="0" y="381000"/>
            <a:ext cx="9144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eaLnBrk="1" hangingPunct="1"/>
            <a:r>
              <a:rPr lang="en-US" altLang="en-US" dirty="0" smtClean="0"/>
              <a:t>Understanding Ethical and Social Issues Related to Systems</a:t>
            </a:r>
          </a:p>
          <a:p>
            <a:pPr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2886502440"/>
      </p:ext>
    </p:extLst>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798" y="1126593"/>
            <a:ext cx="5457163" cy="5121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2" name="Text Placeholder 4"/>
          <p:cNvSpPr>
            <a:spLocks noGrp="1"/>
          </p:cNvSpPr>
          <p:nvPr>
            <p:ph type="body" sz="quarter" idx="17"/>
          </p:nvPr>
        </p:nvSpPr>
        <p:spPr bwMode="auto">
          <a:xfrm>
            <a:off x="457200" y="1295400"/>
            <a:ext cx="2133600" cy="32527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eaLnBrk="1" hangingPunct="1">
              <a:buFontTx/>
              <a:buNone/>
            </a:pPr>
            <a:r>
              <a:rPr lang="en-US" altLang="en-US" sz="2000" dirty="0" smtClean="0"/>
              <a:t>NORA technology can take information about people from disparate sources and find obscure, nonobvious relationships. It might discover, for example, that an applicant for a job at a casino shares a telephone number with a known criminal and issue an alert to the hiring manager.</a:t>
            </a:r>
          </a:p>
          <a:p>
            <a:pPr eaLnBrk="1" hangingPunct="1">
              <a:buFontTx/>
              <a:buNone/>
            </a:pPr>
            <a:endParaRPr lang="en-US" altLang="en-US" sz="2000" dirty="0" smtClean="0"/>
          </a:p>
        </p:txBody>
      </p:sp>
      <p:sp>
        <p:nvSpPr>
          <p:cNvPr id="35844" name="Text Placeholder 6"/>
          <p:cNvSpPr>
            <a:spLocks noGrp="1"/>
          </p:cNvSpPr>
          <p:nvPr>
            <p:ph type="body" sz="quarter" idx="21"/>
          </p:nvPr>
        </p:nvSpPr>
        <p:spPr bwMode="auto">
          <a:xfrm>
            <a:off x="1485900" y="228600"/>
            <a:ext cx="61722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eaLnBrk="1" hangingPunct="1"/>
            <a:r>
              <a:rPr lang="en-US" altLang="en-US" dirty="0" smtClean="0"/>
              <a:t>NONOBVIOUS RELATIONSHIP AWARENESS (NORA)</a:t>
            </a:r>
          </a:p>
          <a:p>
            <a:pPr eaLnBrk="1" hangingPunct="1"/>
            <a:endParaRPr lang="en-US" altLang="en-US" dirty="0" smtClean="0"/>
          </a:p>
        </p:txBody>
      </p:sp>
    </p:spTree>
    <p:extLst>
      <p:ext uri="{BB962C8B-B14F-4D97-AF65-F5344CB8AC3E}">
        <p14:creationId xmlns:p14="http://schemas.microsoft.com/office/powerpoint/2010/main" val="1243282154"/>
      </p:ext>
    </p:extLst>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14341" name="Group 12"/>
          <p:cNvGrpSpPr>
            <a:grpSpLocks/>
          </p:cNvGrpSpPr>
          <p:nvPr/>
        </p:nvGrpSpPr>
        <p:grpSpPr bwMode="auto">
          <a:xfrm>
            <a:off x="1676400" y="1905000"/>
            <a:ext cx="5867400" cy="0"/>
            <a:chOff x="768" y="3408"/>
            <a:chExt cx="3696" cy="0"/>
          </a:xfrm>
        </p:grpSpPr>
        <p:sp>
          <p:nvSpPr>
            <p:cNvPr id="14342" name="Line 8"/>
            <p:cNvSpPr>
              <a:spLocks noChangeShapeType="1"/>
            </p:cNvSpPr>
            <p:nvPr/>
          </p:nvSpPr>
          <p:spPr bwMode="auto">
            <a:xfrm>
              <a:off x="768" y="3408"/>
              <a:ext cx="816" cy="0"/>
            </a:xfrm>
            <a:prstGeom prst="line">
              <a:avLst/>
            </a:prstGeom>
            <a:noFill/>
            <a:ln w="127000">
              <a:solidFill>
                <a:srgbClr val="9F0F1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3" name="Line 9"/>
            <p:cNvSpPr>
              <a:spLocks noChangeShapeType="1"/>
            </p:cNvSpPr>
            <p:nvPr/>
          </p:nvSpPr>
          <p:spPr bwMode="auto">
            <a:xfrm>
              <a:off x="1728" y="3408"/>
              <a:ext cx="816" cy="0"/>
            </a:xfrm>
            <a:prstGeom prst="line">
              <a:avLst/>
            </a:prstGeom>
            <a:noFill/>
            <a:ln w="12700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4" name="Line 10"/>
            <p:cNvSpPr>
              <a:spLocks noChangeShapeType="1"/>
            </p:cNvSpPr>
            <p:nvPr/>
          </p:nvSpPr>
          <p:spPr bwMode="auto">
            <a:xfrm>
              <a:off x="2688" y="3408"/>
              <a:ext cx="816" cy="0"/>
            </a:xfrm>
            <a:prstGeom prst="line">
              <a:avLst/>
            </a:prstGeom>
            <a:noFill/>
            <a:ln w="127000">
              <a:solidFill>
                <a:srgbClr val="3399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5" name="Line 11"/>
            <p:cNvSpPr>
              <a:spLocks noChangeShapeType="1"/>
            </p:cNvSpPr>
            <p:nvPr/>
          </p:nvSpPr>
          <p:spPr bwMode="auto">
            <a:xfrm>
              <a:off x="3648" y="3408"/>
              <a:ext cx="816" cy="0"/>
            </a:xfrm>
            <a:prstGeom prst="line">
              <a:avLst/>
            </a:prstGeom>
            <a:noFill/>
            <a:ln w="127000">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 name="Text Box 3"/>
          <p:cNvSpPr txBox="1">
            <a:spLocks noChangeArrowheads="1"/>
          </p:cNvSpPr>
          <p:nvPr/>
        </p:nvSpPr>
        <p:spPr bwMode="auto">
          <a:xfrm>
            <a:off x="228600" y="2819400"/>
            <a:ext cx="90678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600" b="1" dirty="0" smtClean="0">
                <a:solidFill>
                  <a:schemeClr val="tx2"/>
                </a:solidFill>
                <a:latin typeface="Arial" charset="0"/>
                <a:cs typeface="Times New Roman" pitchFamily="18" charset="0"/>
              </a:rPr>
              <a:t>4.2. Ethics in an Information Society</a:t>
            </a:r>
            <a:endParaRPr lang="en-US" altLang="en-US" sz="2600" b="1" dirty="0">
              <a:solidFill>
                <a:schemeClr val="tx2"/>
              </a:solidFill>
              <a:latin typeface="Arial" charset="0"/>
              <a:cs typeface="Times New Roman" pitchFamily="18" charset="0"/>
            </a:endParaRPr>
          </a:p>
        </p:txBody>
      </p:sp>
      <p:sp>
        <p:nvSpPr>
          <p:cNvPr id="2" name="Slide Number Placeholder 1"/>
          <p:cNvSpPr>
            <a:spLocks noGrp="1"/>
          </p:cNvSpPr>
          <p:nvPr>
            <p:ph type="sldNum" sz="quarter" idx="12"/>
          </p:nvPr>
        </p:nvSpPr>
        <p:spPr/>
        <p:txBody>
          <a:bodyPr/>
          <a:lstStyle/>
          <a:p>
            <a:fld id="{B2E69481-C428-4771-9FA9-CCBED72DD0C4}" type="slidenum">
              <a:rPr lang="en-US" smtClean="0"/>
              <a:t>13</a:t>
            </a:fld>
            <a:endParaRPr lang="en-US"/>
          </a:p>
        </p:txBody>
      </p:sp>
    </p:spTree>
    <p:extLst>
      <p:ext uri="{BB962C8B-B14F-4D97-AF65-F5344CB8AC3E}">
        <p14:creationId xmlns:p14="http://schemas.microsoft.com/office/powerpoint/2010/main" val="90579626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3"/>
          <p:cNvSpPr>
            <a:spLocks noChangeArrowheads="1"/>
          </p:cNvSpPr>
          <p:nvPr/>
        </p:nvSpPr>
        <p:spPr bwMode="auto">
          <a:xfrm>
            <a:off x="457200" y="1600200"/>
            <a:ext cx="81534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342900" indent="-342900">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lvl="1" eaLnBrk="1" hangingPunct="1">
              <a:spcAft>
                <a:spcPct val="25000"/>
              </a:spcAft>
              <a:buFontTx/>
              <a:buChar char="•"/>
            </a:pPr>
            <a:endParaRPr lang="en-US" altLang="en-US"/>
          </a:p>
        </p:txBody>
      </p:sp>
      <p:sp>
        <p:nvSpPr>
          <p:cNvPr id="2" name="Content Placeholder 1"/>
          <p:cNvSpPr>
            <a:spLocks noGrp="1"/>
          </p:cNvSpPr>
          <p:nvPr>
            <p:ph idx="1"/>
          </p:nvPr>
        </p:nvSpPr>
        <p:spPr>
          <a:xfrm>
            <a:off x="457200" y="990600"/>
            <a:ext cx="8229600" cy="4495800"/>
          </a:xfrm>
        </p:spPr>
        <p:txBody>
          <a:bodyPr>
            <a:noAutofit/>
          </a:bodyPr>
          <a:lstStyle/>
          <a:p>
            <a:pPr eaLnBrk="1" hangingPunct="1">
              <a:defRPr/>
            </a:pPr>
            <a:r>
              <a:rPr lang="en-US" sz="2800" dirty="0" smtClean="0">
                <a:ea typeface="MS PGothic" panose="020B0600070205080204" pitchFamily="34" charset="-128"/>
              </a:rPr>
              <a:t>Basic concepts for ethical analysis</a:t>
            </a:r>
          </a:p>
          <a:p>
            <a:pPr lvl="1" eaLnBrk="1" hangingPunct="1">
              <a:defRPr/>
            </a:pPr>
            <a:r>
              <a:rPr lang="en-US" sz="2800" dirty="0" smtClean="0">
                <a:ea typeface="MS PGothic" panose="020B0600070205080204" pitchFamily="34" charset="-128"/>
              </a:rPr>
              <a:t>Responsibility:  </a:t>
            </a:r>
          </a:p>
          <a:p>
            <a:pPr lvl="2" eaLnBrk="1" hangingPunct="1">
              <a:defRPr/>
            </a:pPr>
            <a:r>
              <a:rPr lang="en-US" sz="2800" dirty="0" smtClean="0">
                <a:ea typeface="MS PGothic" panose="020B0600070205080204" pitchFamily="34" charset="-128"/>
              </a:rPr>
              <a:t>Accepting the potential costs, duties, and obligations for decisions</a:t>
            </a:r>
          </a:p>
          <a:p>
            <a:pPr lvl="1" eaLnBrk="1" hangingPunct="1">
              <a:defRPr/>
            </a:pPr>
            <a:r>
              <a:rPr lang="en-US" sz="2800" dirty="0" smtClean="0">
                <a:ea typeface="MS PGothic" panose="020B0600070205080204" pitchFamily="34" charset="-128"/>
              </a:rPr>
              <a:t>Accountability: </a:t>
            </a:r>
          </a:p>
          <a:p>
            <a:pPr lvl="2" eaLnBrk="1" hangingPunct="1">
              <a:defRPr/>
            </a:pPr>
            <a:r>
              <a:rPr lang="en-US" sz="2800" dirty="0" smtClean="0">
                <a:ea typeface="MS PGothic" panose="020B0600070205080204" pitchFamily="34" charset="-128"/>
              </a:rPr>
              <a:t>Mechanisms for identifying responsible parties</a:t>
            </a:r>
          </a:p>
          <a:p>
            <a:pPr lvl="1" eaLnBrk="1" hangingPunct="1">
              <a:defRPr/>
            </a:pPr>
            <a:r>
              <a:rPr lang="en-US" sz="2800" dirty="0" smtClean="0">
                <a:ea typeface="MS PGothic" panose="020B0600070205080204" pitchFamily="34" charset="-128"/>
              </a:rPr>
              <a:t>Liability: </a:t>
            </a:r>
          </a:p>
          <a:p>
            <a:pPr lvl="2" eaLnBrk="1" hangingPunct="1">
              <a:defRPr/>
            </a:pPr>
            <a:r>
              <a:rPr lang="en-US" sz="2800" dirty="0" smtClean="0">
                <a:ea typeface="MS PGothic" panose="020B0600070205080204" pitchFamily="34" charset="-128"/>
              </a:rPr>
              <a:t>Permits individuals (and firms) to recover damages done to them </a:t>
            </a:r>
          </a:p>
          <a:p>
            <a:pPr lvl="1" eaLnBrk="1" hangingPunct="1">
              <a:defRPr/>
            </a:pPr>
            <a:r>
              <a:rPr lang="en-US" sz="2800" dirty="0" smtClean="0">
                <a:ea typeface="MS PGothic" panose="020B0600070205080204" pitchFamily="34" charset="-128"/>
              </a:rPr>
              <a:t>Due process: </a:t>
            </a:r>
          </a:p>
          <a:p>
            <a:pPr lvl="2" eaLnBrk="1" hangingPunct="1">
              <a:defRPr/>
            </a:pPr>
            <a:r>
              <a:rPr lang="en-US" sz="2800" dirty="0" smtClean="0">
                <a:ea typeface="MS PGothic" panose="020B0600070205080204" pitchFamily="34" charset="-128"/>
              </a:rPr>
              <a:t>Laws are well-known and understood, with an ability to appeal to higher authorities </a:t>
            </a:r>
          </a:p>
          <a:p>
            <a:pPr eaLnBrk="1" hangingPunct="1">
              <a:defRPr/>
            </a:pPr>
            <a:endParaRPr lang="en-US" sz="2800" dirty="0" smtClean="0">
              <a:ea typeface="MS PGothic" panose="020B0600070205080204" pitchFamily="34" charset="-128"/>
            </a:endParaRPr>
          </a:p>
          <a:p>
            <a:pPr lvl="1" eaLnBrk="1" hangingPunct="1">
              <a:defRPr/>
            </a:pPr>
            <a:endParaRPr lang="en-US" sz="2800" dirty="0" smtClean="0">
              <a:ea typeface="MS PGothic" panose="020B0600070205080204" pitchFamily="34" charset="-128"/>
            </a:endParaRPr>
          </a:p>
          <a:p>
            <a:pPr eaLnBrk="1" hangingPunct="1">
              <a:defRPr/>
            </a:pPr>
            <a:endParaRPr lang="en-US" sz="2800" dirty="0">
              <a:ea typeface="MS PGothic" panose="020B0600070205080204" pitchFamily="34" charset="-128"/>
            </a:endParaRPr>
          </a:p>
        </p:txBody>
      </p:sp>
      <p:sp>
        <p:nvSpPr>
          <p:cNvPr id="37891" name="Text Placeholder 4"/>
          <p:cNvSpPr>
            <a:spLocks noGrp="1"/>
          </p:cNvSpPr>
          <p:nvPr>
            <p:ph type="body" sz="quarter" idx="15"/>
          </p:nvPr>
        </p:nvSpPr>
        <p:spPr bwMode="auto">
          <a:xfrm>
            <a:off x="0" y="381000"/>
            <a:ext cx="9144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eaLnBrk="1" hangingPunct="1"/>
            <a:r>
              <a:rPr lang="en-US" altLang="en-US" dirty="0" smtClean="0"/>
              <a:t>Ethics in an Information Society</a:t>
            </a:r>
          </a:p>
          <a:p>
            <a:pPr eaLnBrk="1" hangingPunct="1"/>
            <a:endParaRPr lang="en-US" altLang="en-US" dirty="0" smtClean="0"/>
          </a:p>
        </p:txBody>
      </p:sp>
    </p:spTree>
    <p:extLst>
      <p:ext uri="{BB962C8B-B14F-4D97-AF65-F5344CB8AC3E}">
        <p14:creationId xmlns:p14="http://schemas.microsoft.com/office/powerpoint/2010/main" val="1931711658"/>
      </p:ext>
    </p:extLst>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defRPr/>
            </a:pPr>
            <a:r>
              <a:rPr lang="en-US" dirty="0" smtClean="0">
                <a:ea typeface="MS PGothic" panose="020B0600070205080204" pitchFamily="34" charset="-128"/>
              </a:rPr>
              <a:t>Five-step ethical analysis</a:t>
            </a:r>
          </a:p>
          <a:p>
            <a:pPr marL="971550" lvl="1" indent="-514350" eaLnBrk="1" hangingPunct="1">
              <a:buFont typeface="+mj-lt"/>
              <a:buAutoNum type="arabicPeriod"/>
              <a:defRPr/>
            </a:pPr>
            <a:r>
              <a:rPr lang="en-US" dirty="0" smtClean="0">
                <a:ea typeface="MS PGothic" panose="020B0600070205080204" pitchFamily="34" charset="-128"/>
              </a:rPr>
              <a:t>Identify and clearly describe the facts.</a:t>
            </a:r>
          </a:p>
          <a:p>
            <a:pPr marL="971550" lvl="1" indent="-514350" eaLnBrk="1" hangingPunct="1">
              <a:buFont typeface="+mj-lt"/>
              <a:buAutoNum type="arabicPeriod"/>
              <a:defRPr/>
            </a:pPr>
            <a:r>
              <a:rPr lang="en-US" dirty="0" smtClean="0">
                <a:ea typeface="MS PGothic" panose="020B0600070205080204" pitchFamily="34" charset="-128"/>
              </a:rPr>
              <a:t>Define the conflict or dilemma and identify the higher-order values involved.</a:t>
            </a:r>
          </a:p>
          <a:p>
            <a:pPr marL="971550" lvl="1" indent="-514350" eaLnBrk="1" hangingPunct="1">
              <a:buFont typeface="+mj-lt"/>
              <a:buAutoNum type="arabicPeriod"/>
              <a:defRPr/>
            </a:pPr>
            <a:r>
              <a:rPr lang="en-US" dirty="0" smtClean="0">
                <a:ea typeface="MS PGothic" panose="020B0600070205080204" pitchFamily="34" charset="-128"/>
              </a:rPr>
              <a:t>Identify the stakeholders.</a:t>
            </a:r>
          </a:p>
          <a:p>
            <a:pPr marL="971550" lvl="1" indent="-514350" eaLnBrk="1" hangingPunct="1">
              <a:buFont typeface="+mj-lt"/>
              <a:buAutoNum type="arabicPeriod"/>
              <a:defRPr/>
            </a:pPr>
            <a:r>
              <a:rPr lang="en-US" dirty="0" smtClean="0">
                <a:ea typeface="MS PGothic" panose="020B0600070205080204" pitchFamily="34" charset="-128"/>
              </a:rPr>
              <a:t>Identify the options that you can reasonably take.</a:t>
            </a:r>
          </a:p>
          <a:p>
            <a:pPr marL="971550" lvl="1" indent="-514350" eaLnBrk="1" hangingPunct="1">
              <a:buFont typeface="+mj-lt"/>
              <a:buAutoNum type="arabicPeriod"/>
              <a:defRPr/>
            </a:pPr>
            <a:r>
              <a:rPr lang="en-US" dirty="0" smtClean="0">
                <a:ea typeface="MS PGothic" panose="020B0600070205080204" pitchFamily="34" charset="-128"/>
              </a:rPr>
              <a:t>Identify the potential consequences of your options.</a:t>
            </a:r>
          </a:p>
          <a:p>
            <a:pPr eaLnBrk="1" hangingPunct="1">
              <a:defRPr/>
            </a:pPr>
            <a:endParaRPr lang="en-US" dirty="0" smtClean="0">
              <a:ea typeface="MS PGothic" panose="020B0600070205080204" pitchFamily="34" charset="-128"/>
            </a:endParaRPr>
          </a:p>
          <a:p>
            <a:pPr eaLnBrk="1" hangingPunct="1">
              <a:defRPr/>
            </a:pPr>
            <a:endParaRPr lang="en-US" dirty="0">
              <a:ea typeface="MS PGothic" panose="020B0600070205080204" pitchFamily="34" charset="-128"/>
            </a:endParaRPr>
          </a:p>
        </p:txBody>
      </p:sp>
      <p:sp>
        <p:nvSpPr>
          <p:cNvPr id="39938" name="Text Placeholder 4"/>
          <p:cNvSpPr>
            <a:spLocks noGrp="1"/>
          </p:cNvSpPr>
          <p:nvPr>
            <p:ph type="body"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eaLnBrk="1" hangingPunct="1"/>
            <a:r>
              <a:rPr lang="en-US" altLang="en-US" smtClean="0">
                <a:cs typeface="Times New Roman" pitchFamily="18" charset="0"/>
              </a:rPr>
              <a:t>Ethics in an Information Society</a:t>
            </a:r>
          </a:p>
          <a:p>
            <a:pPr eaLnBrk="1" hangingPunct="1"/>
            <a:endParaRPr lang="en-US" altLang="en-US" smtClean="0"/>
          </a:p>
        </p:txBody>
      </p:sp>
    </p:spTree>
    <p:extLst>
      <p:ext uri="{BB962C8B-B14F-4D97-AF65-F5344CB8AC3E}">
        <p14:creationId xmlns:p14="http://schemas.microsoft.com/office/powerpoint/2010/main" val="3036618737"/>
      </p:ext>
    </p:extLst>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1985" name="Content Placeholder 1"/>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mtClean="0">
                <a:solidFill>
                  <a:srgbClr val="0D0D0D"/>
                </a:solidFill>
              </a:rPr>
              <a:t>Candidate ethical principles</a:t>
            </a:r>
          </a:p>
          <a:p>
            <a:pPr lvl="1" eaLnBrk="1" hangingPunct="1"/>
            <a:r>
              <a:rPr lang="en-US" altLang="en-US" smtClean="0"/>
              <a:t>Golden Rule</a:t>
            </a:r>
          </a:p>
          <a:p>
            <a:pPr lvl="2" eaLnBrk="1" hangingPunct="1"/>
            <a:r>
              <a:rPr lang="en-US" altLang="en-US" smtClean="0"/>
              <a:t>Do unto others as you would have them do unto you.</a:t>
            </a:r>
          </a:p>
          <a:p>
            <a:pPr lvl="1" eaLnBrk="1" hangingPunct="1"/>
            <a:r>
              <a:rPr lang="en-US" altLang="en-US" smtClean="0"/>
              <a:t>Immanuel Kant</a:t>
            </a:r>
            <a:r>
              <a:rPr lang="ja-JP" altLang="en-US" smtClean="0"/>
              <a:t>’</a:t>
            </a:r>
            <a:r>
              <a:rPr lang="en-US" altLang="ja-JP" smtClean="0"/>
              <a:t>s Categorical Imperative</a:t>
            </a:r>
          </a:p>
          <a:p>
            <a:pPr lvl="2" eaLnBrk="1" hangingPunct="1"/>
            <a:r>
              <a:rPr lang="en-US" altLang="en-US" smtClean="0"/>
              <a:t>If an action is not right for everyone to take, it is not right for anyone.</a:t>
            </a:r>
          </a:p>
          <a:p>
            <a:pPr lvl="1" eaLnBrk="1" hangingPunct="1"/>
            <a:r>
              <a:rPr lang="en-US" altLang="en-US" smtClean="0"/>
              <a:t>Descartes</a:t>
            </a:r>
            <a:r>
              <a:rPr lang="ja-JP" altLang="en-US" smtClean="0"/>
              <a:t>’</a:t>
            </a:r>
            <a:r>
              <a:rPr lang="en-US" altLang="ja-JP" smtClean="0"/>
              <a:t> Rule of Change</a:t>
            </a:r>
          </a:p>
          <a:p>
            <a:pPr lvl="2" eaLnBrk="1" hangingPunct="1"/>
            <a:r>
              <a:rPr lang="en-US" altLang="en-US" smtClean="0"/>
              <a:t>If an action cannot be taken repeatedly, it is not right to take at all.</a:t>
            </a:r>
          </a:p>
          <a:p>
            <a:pPr eaLnBrk="1" hangingPunct="1"/>
            <a:endParaRPr lang="en-US" altLang="en-US" smtClean="0">
              <a:solidFill>
                <a:srgbClr val="0D0D0D"/>
              </a:solidFill>
            </a:endParaRPr>
          </a:p>
        </p:txBody>
      </p:sp>
      <p:sp>
        <p:nvSpPr>
          <p:cNvPr id="41986" name="Text Placeholder 6"/>
          <p:cNvSpPr>
            <a:spLocks noGrp="1"/>
          </p:cNvSpPr>
          <p:nvPr>
            <p:ph type="body"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eaLnBrk="1" hangingPunct="1"/>
            <a:r>
              <a:rPr lang="en-US" altLang="en-US" smtClean="0">
                <a:cs typeface="Times New Roman" pitchFamily="18" charset="0"/>
              </a:rPr>
              <a:t>Ethics in an Information Society</a:t>
            </a:r>
          </a:p>
          <a:p>
            <a:pPr eaLnBrk="1" hangingPunct="1"/>
            <a:endParaRPr lang="en-US" altLang="en-US" smtClean="0"/>
          </a:p>
        </p:txBody>
      </p:sp>
    </p:spTree>
    <p:extLst>
      <p:ext uri="{BB962C8B-B14F-4D97-AF65-F5344CB8AC3E}">
        <p14:creationId xmlns:p14="http://schemas.microsoft.com/office/powerpoint/2010/main" val="813746405"/>
      </p:ext>
    </p:extLst>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4033" name="Content Placeholder 1"/>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000" smtClean="0">
                <a:solidFill>
                  <a:srgbClr val="0D0D0D"/>
                </a:solidFill>
              </a:rPr>
              <a:t>Candidate ethical principles (cont.)</a:t>
            </a:r>
          </a:p>
          <a:p>
            <a:pPr lvl="1" eaLnBrk="1" hangingPunct="1"/>
            <a:r>
              <a:rPr lang="en-US" altLang="en-US" smtClean="0"/>
              <a:t>Utilitarian Principle</a:t>
            </a:r>
          </a:p>
          <a:p>
            <a:pPr lvl="2" eaLnBrk="1" hangingPunct="1"/>
            <a:r>
              <a:rPr lang="en-US" altLang="en-US" smtClean="0"/>
              <a:t>Take the action that achieves the higher or greater value.</a:t>
            </a:r>
          </a:p>
          <a:p>
            <a:pPr lvl="1" eaLnBrk="1" hangingPunct="1"/>
            <a:r>
              <a:rPr lang="en-US" altLang="en-US" smtClean="0"/>
              <a:t>Risk Aversion Principle</a:t>
            </a:r>
          </a:p>
          <a:p>
            <a:pPr lvl="2" eaLnBrk="1" hangingPunct="1"/>
            <a:r>
              <a:rPr lang="en-US" altLang="en-US" smtClean="0"/>
              <a:t>Take the action that produces the least harm or potential cost.</a:t>
            </a:r>
          </a:p>
          <a:p>
            <a:pPr lvl="1" eaLnBrk="1" hangingPunct="1"/>
            <a:r>
              <a:rPr lang="en-US" altLang="en-US" smtClean="0"/>
              <a:t>Ethical </a:t>
            </a:r>
            <a:r>
              <a:rPr lang="ja-JP" altLang="en-US" smtClean="0"/>
              <a:t>“</a:t>
            </a:r>
            <a:r>
              <a:rPr lang="en-US" altLang="ja-JP" smtClean="0"/>
              <a:t>No Free Lunch</a:t>
            </a:r>
            <a:r>
              <a:rPr lang="ja-JP" altLang="en-US" smtClean="0"/>
              <a:t>”</a:t>
            </a:r>
            <a:r>
              <a:rPr lang="en-US" altLang="ja-JP" smtClean="0"/>
              <a:t> Rule</a:t>
            </a:r>
          </a:p>
          <a:p>
            <a:pPr lvl="2" eaLnBrk="1" hangingPunct="1"/>
            <a:r>
              <a:rPr lang="en-US" altLang="en-US" smtClean="0"/>
              <a:t>Assume that virtually all tangible and intangible objects are owned by someone unless there is a specific declaration otherwise.</a:t>
            </a:r>
          </a:p>
          <a:p>
            <a:pPr eaLnBrk="1" hangingPunct="1"/>
            <a:endParaRPr lang="en-US" altLang="en-US" smtClean="0">
              <a:solidFill>
                <a:srgbClr val="0D0D0D"/>
              </a:solidFill>
            </a:endParaRPr>
          </a:p>
        </p:txBody>
      </p:sp>
      <p:sp>
        <p:nvSpPr>
          <p:cNvPr id="44034" name="Text Placeholder 4"/>
          <p:cNvSpPr>
            <a:spLocks noGrp="1"/>
          </p:cNvSpPr>
          <p:nvPr>
            <p:ph type="body"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eaLnBrk="1" hangingPunct="1"/>
            <a:r>
              <a:rPr lang="en-US" altLang="en-US" smtClean="0">
                <a:cs typeface="Times New Roman" pitchFamily="18" charset="0"/>
              </a:rPr>
              <a:t>Ethics in an Information Society</a:t>
            </a:r>
          </a:p>
          <a:p>
            <a:pPr eaLnBrk="1" hangingPunct="1"/>
            <a:endParaRPr lang="en-US" altLang="en-US" smtClean="0"/>
          </a:p>
        </p:txBody>
      </p:sp>
    </p:spTree>
    <p:extLst>
      <p:ext uri="{BB962C8B-B14F-4D97-AF65-F5344CB8AC3E}">
        <p14:creationId xmlns:p14="http://schemas.microsoft.com/office/powerpoint/2010/main" val="3043304466"/>
      </p:ext>
    </p:extLst>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eaLnBrk="1" hangingPunct="1">
              <a:defRPr/>
            </a:pPr>
            <a:r>
              <a:rPr lang="en-US" dirty="0" smtClean="0">
                <a:ea typeface="MS PGothic" panose="020B0600070205080204" pitchFamily="34" charset="-128"/>
              </a:rPr>
              <a:t>Professional codes of conduct</a:t>
            </a:r>
          </a:p>
          <a:p>
            <a:pPr lvl="1" eaLnBrk="1" hangingPunct="1">
              <a:defRPr/>
            </a:pPr>
            <a:r>
              <a:rPr lang="en-US" dirty="0" smtClean="0">
                <a:ea typeface="MS PGothic" panose="020B0600070205080204" pitchFamily="34" charset="-128"/>
              </a:rPr>
              <a:t>Promulgated by associations of professionals</a:t>
            </a:r>
          </a:p>
          <a:p>
            <a:pPr lvl="2" eaLnBrk="1" hangingPunct="1">
              <a:defRPr/>
            </a:pPr>
            <a:r>
              <a:rPr lang="en-US" dirty="0" smtClean="0">
                <a:ea typeface="MS PGothic" panose="020B0600070205080204" pitchFamily="34" charset="-128"/>
              </a:rPr>
              <a:t>Examples: AMA, ABA, AITP, ACM</a:t>
            </a:r>
          </a:p>
          <a:p>
            <a:pPr lvl="1" eaLnBrk="1" hangingPunct="1">
              <a:defRPr/>
            </a:pPr>
            <a:r>
              <a:rPr lang="en-US" dirty="0" smtClean="0">
                <a:ea typeface="MS PGothic" panose="020B0600070205080204" pitchFamily="34" charset="-128"/>
              </a:rPr>
              <a:t>Promises by professions to regulate themselves in the general interest of society</a:t>
            </a:r>
          </a:p>
          <a:p>
            <a:pPr eaLnBrk="1" hangingPunct="1">
              <a:defRPr/>
            </a:pPr>
            <a:r>
              <a:rPr lang="en-US" dirty="0" smtClean="0">
                <a:ea typeface="MS PGothic" panose="020B0600070205080204" pitchFamily="34" charset="-128"/>
              </a:rPr>
              <a:t>Real-world ethical dilemmas</a:t>
            </a:r>
          </a:p>
          <a:p>
            <a:pPr lvl="1" eaLnBrk="1" hangingPunct="1">
              <a:defRPr/>
            </a:pPr>
            <a:r>
              <a:rPr lang="en-US" dirty="0" smtClean="0">
                <a:ea typeface="MS PGothic" panose="020B0600070205080204" pitchFamily="34" charset="-128"/>
              </a:rPr>
              <a:t>One set of interests pitted against another</a:t>
            </a:r>
          </a:p>
          <a:p>
            <a:pPr lvl="2" eaLnBrk="1" hangingPunct="1">
              <a:defRPr/>
            </a:pPr>
            <a:r>
              <a:rPr lang="en-US" dirty="0" smtClean="0">
                <a:ea typeface="MS PGothic" panose="020B0600070205080204" pitchFamily="34" charset="-128"/>
              </a:rPr>
              <a:t>Example: right of company to maximize productivity of workers versus workers right to use Internet for short personal tasks</a:t>
            </a:r>
          </a:p>
          <a:p>
            <a:pPr lvl="1" eaLnBrk="1" hangingPunct="1">
              <a:defRPr/>
            </a:pPr>
            <a:endParaRPr lang="en-US" dirty="0" smtClean="0">
              <a:ea typeface="MS PGothic" panose="020B0600070205080204" pitchFamily="34" charset="-128"/>
            </a:endParaRPr>
          </a:p>
          <a:p>
            <a:pPr eaLnBrk="1" hangingPunct="1">
              <a:defRPr/>
            </a:pPr>
            <a:endParaRPr lang="en-US" dirty="0">
              <a:ea typeface="MS PGothic" panose="020B0600070205080204" pitchFamily="34" charset="-128"/>
            </a:endParaRPr>
          </a:p>
        </p:txBody>
      </p:sp>
      <p:sp>
        <p:nvSpPr>
          <p:cNvPr id="46082" name="Text Placeholder 6"/>
          <p:cNvSpPr>
            <a:spLocks noGrp="1"/>
          </p:cNvSpPr>
          <p:nvPr>
            <p:ph type="body"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eaLnBrk="1" hangingPunct="1"/>
            <a:r>
              <a:rPr lang="en-US" altLang="en-US" smtClean="0"/>
              <a:t>Ethics in an Information Society</a:t>
            </a:r>
          </a:p>
          <a:p>
            <a:pPr eaLnBrk="1" hangingPunct="1"/>
            <a:endParaRPr lang="en-US" altLang="en-US" smtClean="0"/>
          </a:p>
        </p:txBody>
      </p:sp>
    </p:spTree>
    <p:extLst>
      <p:ext uri="{BB962C8B-B14F-4D97-AF65-F5344CB8AC3E}">
        <p14:creationId xmlns:p14="http://schemas.microsoft.com/office/powerpoint/2010/main" val="1359955420"/>
      </p:ext>
    </p:extLst>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41" name="Group 12"/>
          <p:cNvGrpSpPr>
            <a:grpSpLocks/>
          </p:cNvGrpSpPr>
          <p:nvPr/>
        </p:nvGrpSpPr>
        <p:grpSpPr bwMode="auto">
          <a:xfrm>
            <a:off x="1676400" y="1905000"/>
            <a:ext cx="5867400" cy="0"/>
            <a:chOff x="768" y="3408"/>
            <a:chExt cx="3696" cy="0"/>
          </a:xfrm>
        </p:grpSpPr>
        <p:sp>
          <p:nvSpPr>
            <p:cNvPr id="14342" name="Line 8"/>
            <p:cNvSpPr>
              <a:spLocks noChangeShapeType="1"/>
            </p:cNvSpPr>
            <p:nvPr/>
          </p:nvSpPr>
          <p:spPr bwMode="auto">
            <a:xfrm>
              <a:off x="768" y="3408"/>
              <a:ext cx="816" cy="0"/>
            </a:xfrm>
            <a:prstGeom prst="line">
              <a:avLst/>
            </a:prstGeom>
            <a:noFill/>
            <a:ln w="127000">
              <a:solidFill>
                <a:srgbClr val="9F0F1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3" name="Line 9"/>
            <p:cNvSpPr>
              <a:spLocks noChangeShapeType="1"/>
            </p:cNvSpPr>
            <p:nvPr/>
          </p:nvSpPr>
          <p:spPr bwMode="auto">
            <a:xfrm>
              <a:off x="1728" y="3408"/>
              <a:ext cx="816" cy="0"/>
            </a:xfrm>
            <a:prstGeom prst="line">
              <a:avLst/>
            </a:prstGeom>
            <a:noFill/>
            <a:ln w="12700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4" name="Line 10"/>
            <p:cNvSpPr>
              <a:spLocks noChangeShapeType="1"/>
            </p:cNvSpPr>
            <p:nvPr/>
          </p:nvSpPr>
          <p:spPr bwMode="auto">
            <a:xfrm>
              <a:off x="2688" y="3408"/>
              <a:ext cx="816" cy="0"/>
            </a:xfrm>
            <a:prstGeom prst="line">
              <a:avLst/>
            </a:prstGeom>
            <a:noFill/>
            <a:ln w="127000">
              <a:solidFill>
                <a:srgbClr val="3399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5" name="Line 11"/>
            <p:cNvSpPr>
              <a:spLocks noChangeShapeType="1"/>
            </p:cNvSpPr>
            <p:nvPr/>
          </p:nvSpPr>
          <p:spPr bwMode="auto">
            <a:xfrm>
              <a:off x="3648" y="3408"/>
              <a:ext cx="816" cy="0"/>
            </a:xfrm>
            <a:prstGeom prst="line">
              <a:avLst/>
            </a:prstGeom>
            <a:noFill/>
            <a:ln w="127000">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 name="Text Box 3"/>
          <p:cNvSpPr txBox="1">
            <a:spLocks noChangeArrowheads="1"/>
          </p:cNvSpPr>
          <p:nvPr/>
        </p:nvSpPr>
        <p:spPr bwMode="auto">
          <a:xfrm>
            <a:off x="76200" y="2819400"/>
            <a:ext cx="90678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600" b="1" dirty="0" smtClean="0">
                <a:solidFill>
                  <a:schemeClr val="tx2"/>
                </a:solidFill>
                <a:latin typeface="Arial" charset="0"/>
                <a:cs typeface="Times New Roman" pitchFamily="18" charset="0"/>
              </a:rPr>
              <a:t>4.3. The Moral Dimensions of Information Systems</a:t>
            </a:r>
            <a:endParaRPr lang="en-US" altLang="en-US" sz="2600" b="1" dirty="0">
              <a:solidFill>
                <a:schemeClr val="tx2"/>
              </a:solidFill>
              <a:latin typeface="Arial" charset="0"/>
              <a:cs typeface="Times New Roman" pitchFamily="18" charset="0"/>
            </a:endParaRPr>
          </a:p>
        </p:txBody>
      </p:sp>
      <p:sp>
        <p:nvSpPr>
          <p:cNvPr id="2" name="Slide Number Placeholder 1"/>
          <p:cNvSpPr>
            <a:spLocks noGrp="1"/>
          </p:cNvSpPr>
          <p:nvPr>
            <p:ph type="sldNum" sz="quarter" idx="12"/>
          </p:nvPr>
        </p:nvSpPr>
        <p:spPr/>
        <p:txBody>
          <a:bodyPr/>
          <a:lstStyle/>
          <a:p>
            <a:fld id="{B2E69481-C428-4771-9FA9-CCBED72DD0C4}" type="slidenum">
              <a:rPr lang="en-US" smtClean="0"/>
              <a:t>19</a:t>
            </a:fld>
            <a:endParaRPr lang="en-US"/>
          </a:p>
        </p:txBody>
      </p:sp>
    </p:spTree>
    <p:extLst>
      <p:ext uri="{BB962C8B-B14F-4D97-AF65-F5344CB8AC3E}">
        <p14:creationId xmlns:p14="http://schemas.microsoft.com/office/powerpoint/2010/main" val="148749421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2E69481-C428-4771-9FA9-CCBED72DD0C4}" type="slidenum">
              <a:rPr lang="en-US" smtClean="0"/>
              <a:t>2</a:t>
            </a:fld>
            <a:endParaRPr lang="en-US"/>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52400"/>
            <a:ext cx="5886450" cy="6372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11463219"/>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495800"/>
          </a:xfrm>
        </p:spPr>
        <p:txBody>
          <a:bodyPr>
            <a:normAutofit lnSpcReduction="10000"/>
          </a:bodyPr>
          <a:lstStyle/>
          <a:p>
            <a:pPr marL="0" indent="0" eaLnBrk="1" hangingPunct="1">
              <a:buNone/>
              <a:defRPr/>
            </a:pPr>
            <a:r>
              <a:rPr lang="en-US" dirty="0" smtClean="0">
                <a:ea typeface="MS PGothic" panose="020B0600070205080204" pitchFamily="34" charset="-128"/>
              </a:rPr>
              <a:t>1. INFORMATION RIGHTS: PRIVACY AND FREEDOM IN THE INTERNET AGE</a:t>
            </a:r>
          </a:p>
          <a:p>
            <a:pPr lvl="1" eaLnBrk="1" hangingPunct="1">
              <a:defRPr/>
            </a:pPr>
            <a:r>
              <a:rPr lang="en-US" dirty="0" smtClean="0">
                <a:ea typeface="MS PGothic" panose="020B0600070205080204" pitchFamily="34" charset="-128"/>
              </a:rPr>
              <a:t>Privacy: </a:t>
            </a:r>
          </a:p>
          <a:p>
            <a:pPr lvl="2" eaLnBrk="1" hangingPunct="1">
              <a:defRPr/>
            </a:pPr>
            <a:r>
              <a:rPr lang="en-US" dirty="0" smtClean="0">
                <a:ea typeface="MS PGothic" panose="020B0600070205080204" pitchFamily="34" charset="-128"/>
              </a:rPr>
              <a:t>Claim of individuals to be left alone, free from surveillance or interference from other individuals, organizations, or state; claim to be able to control information about yourself</a:t>
            </a:r>
          </a:p>
          <a:p>
            <a:pPr lvl="1" eaLnBrk="1" hangingPunct="1">
              <a:defRPr/>
            </a:pPr>
            <a:r>
              <a:rPr lang="en-US" dirty="0" smtClean="0">
                <a:ea typeface="MS PGothic" panose="020B0600070205080204" pitchFamily="34" charset="-128"/>
              </a:rPr>
              <a:t>In the United States, privacy protected by:</a:t>
            </a:r>
          </a:p>
          <a:p>
            <a:pPr lvl="2" eaLnBrk="1" hangingPunct="1">
              <a:defRPr/>
            </a:pPr>
            <a:r>
              <a:rPr lang="en-US" dirty="0" smtClean="0">
                <a:ea typeface="MS PGothic" panose="020B0600070205080204" pitchFamily="34" charset="-128"/>
              </a:rPr>
              <a:t>First Amendment (freedom of speech)</a:t>
            </a:r>
          </a:p>
          <a:p>
            <a:pPr lvl="2" eaLnBrk="1" hangingPunct="1">
              <a:defRPr/>
            </a:pPr>
            <a:r>
              <a:rPr lang="en-US" dirty="0" smtClean="0">
                <a:ea typeface="MS PGothic" panose="020B0600070205080204" pitchFamily="34" charset="-128"/>
              </a:rPr>
              <a:t>Fourth Amendment (unreasonable search and seizure)</a:t>
            </a:r>
          </a:p>
          <a:p>
            <a:pPr lvl="2" eaLnBrk="1" hangingPunct="1">
              <a:defRPr/>
            </a:pPr>
            <a:r>
              <a:rPr lang="en-US" dirty="0" smtClean="0">
                <a:ea typeface="MS PGothic" panose="020B0600070205080204" pitchFamily="34" charset="-128"/>
              </a:rPr>
              <a:t>Additional federal statues (e.g., Privacy Act of 1974)</a:t>
            </a:r>
          </a:p>
          <a:p>
            <a:pPr eaLnBrk="1" hangingPunct="1">
              <a:defRPr/>
            </a:pPr>
            <a:endParaRPr lang="en-US" dirty="0" smtClean="0">
              <a:ea typeface="MS PGothic" panose="020B0600070205080204" pitchFamily="34" charset="-128"/>
            </a:endParaRPr>
          </a:p>
          <a:p>
            <a:pPr eaLnBrk="1" hangingPunct="1">
              <a:defRPr/>
            </a:pPr>
            <a:endParaRPr lang="en-US" dirty="0" smtClean="0">
              <a:ea typeface="MS PGothic" panose="020B0600070205080204" pitchFamily="34" charset="-128"/>
            </a:endParaRPr>
          </a:p>
          <a:p>
            <a:pPr eaLnBrk="1" hangingPunct="1">
              <a:defRPr/>
            </a:pPr>
            <a:endParaRPr lang="en-US" dirty="0">
              <a:ea typeface="MS PGothic" panose="020B0600070205080204" pitchFamily="34" charset="-128"/>
            </a:endParaRPr>
          </a:p>
        </p:txBody>
      </p:sp>
      <p:sp>
        <p:nvSpPr>
          <p:cNvPr id="48130" name="Text Placeholder 2"/>
          <p:cNvSpPr>
            <a:spLocks noGrp="1"/>
          </p:cNvSpPr>
          <p:nvPr>
            <p:ph type="body"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eaLnBrk="1" hangingPunct="1"/>
            <a:r>
              <a:rPr lang="en-US" altLang="en-US" smtClean="0"/>
              <a:t>The Moral Dimensions of Information Systems</a:t>
            </a:r>
          </a:p>
          <a:p>
            <a:pPr eaLnBrk="1" hangingPunct="1"/>
            <a:endParaRPr lang="en-US" altLang="en-US" smtClean="0"/>
          </a:p>
        </p:txBody>
      </p:sp>
    </p:spTree>
    <p:extLst>
      <p:ext uri="{BB962C8B-B14F-4D97-AF65-F5344CB8AC3E}">
        <p14:creationId xmlns:p14="http://schemas.microsoft.com/office/powerpoint/2010/main" val="4271671041"/>
      </p:ext>
    </p:extLst>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0177" name="Content Placeholder 1"/>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eaLnBrk="1" hangingPunct="1">
              <a:spcAft>
                <a:spcPct val="0"/>
              </a:spcAft>
            </a:pPr>
            <a:r>
              <a:rPr lang="en-US" altLang="en-US" dirty="0" smtClean="0">
                <a:solidFill>
                  <a:srgbClr val="0D0D0D"/>
                </a:solidFill>
              </a:rPr>
              <a:t>Fair information practices (FIP): </a:t>
            </a:r>
          </a:p>
          <a:p>
            <a:pPr lvl="1" eaLnBrk="1" hangingPunct="1">
              <a:spcAft>
                <a:spcPct val="0"/>
              </a:spcAft>
            </a:pPr>
            <a:r>
              <a:rPr lang="en-US" altLang="en-US" sz="2400" dirty="0" smtClean="0"/>
              <a:t>Set of principles governing the collection and use of information</a:t>
            </a:r>
          </a:p>
          <a:p>
            <a:pPr lvl="2" eaLnBrk="1" hangingPunct="1"/>
            <a:r>
              <a:rPr lang="en-US" altLang="en-US" sz="2200" dirty="0" smtClean="0"/>
              <a:t>Basis of most U.S. and European privacy laws</a:t>
            </a:r>
          </a:p>
          <a:p>
            <a:pPr lvl="2" eaLnBrk="1" hangingPunct="1"/>
            <a:r>
              <a:rPr lang="en-US" altLang="en-US" sz="2200" dirty="0" smtClean="0"/>
              <a:t>Based on mutuality of interest between record holder and individual </a:t>
            </a:r>
          </a:p>
          <a:p>
            <a:pPr lvl="2" eaLnBrk="1" hangingPunct="1"/>
            <a:r>
              <a:rPr lang="en-US" altLang="en-US" sz="2200" dirty="0" smtClean="0"/>
              <a:t>Restated and extended by FTC in 1998 to provide guidelines for protecting online privacy</a:t>
            </a:r>
          </a:p>
          <a:p>
            <a:pPr lvl="1" eaLnBrk="1" hangingPunct="1">
              <a:spcAft>
                <a:spcPct val="0"/>
              </a:spcAft>
            </a:pPr>
            <a:r>
              <a:rPr lang="en-US" altLang="en-US" sz="2400" dirty="0" smtClean="0"/>
              <a:t>Used to drive changes in privacy legislation</a:t>
            </a:r>
          </a:p>
          <a:p>
            <a:pPr lvl="2" eaLnBrk="1" hangingPunct="1">
              <a:spcAft>
                <a:spcPct val="0"/>
              </a:spcAft>
            </a:pPr>
            <a:r>
              <a:rPr lang="en-US" altLang="en-US" sz="2000" dirty="0" smtClean="0"/>
              <a:t>COPPA</a:t>
            </a:r>
          </a:p>
          <a:p>
            <a:pPr lvl="2" eaLnBrk="1" hangingPunct="1">
              <a:spcAft>
                <a:spcPct val="0"/>
              </a:spcAft>
            </a:pPr>
            <a:r>
              <a:rPr lang="en-US" altLang="en-US" sz="2000" dirty="0" smtClean="0"/>
              <a:t>Gramm-Leach-Bliley Act</a:t>
            </a:r>
          </a:p>
          <a:p>
            <a:pPr lvl="2" eaLnBrk="1" hangingPunct="1">
              <a:spcAft>
                <a:spcPct val="0"/>
              </a:spcAft>
            </a:pPr>
            <a:r>
              <a:rPr lang="en-US" altLang="en-US" sz="2000" dirty="0" smtClean="0"/>
              <a:t>HIPAA</a:t>
            </a:r>
          </a:p>
          <a:p>
            <a:pPr lvl="2" eaLnBrk="1" hangingPunct="1"/>
            <a:r>
              <a:rPr lang="en-US" altLang="en-US" sz="2000" dirty="0" smtClean="0"/>
              <a:t>Do-Not-Track Online Act of 2011</a:t>
            </a:r>
          </a:p>
          <a:p>
            <a:pPr eaLnBrk="1" hangingPunct="1"/>
            <a:endParaRPr lang="en-US" altLang="en-US" dirty="0" smtClean="0">
              <a:solidFill>
                <a:srgbClr val="0D0D0D"/>
              </a:solidFill>
            </a:endParaRPr>
          </a:p>
          <a:p>
            <a:pPr eaLnBrk="1" hangingPunct="1"/>
            <a:endParaRPr lang="en-US" altLang="en-US" dirty="0" smtClean="0">
              <a:solidFill>
                <a:srgbClr val="0D0D0D"/>
              </a:solidFill>
            </a:endParaRPr>
          </a:p>
        </p:txBody>
      </p:sp>
      <p:sp>
        <p:nvSpPr>
          <p:cNvPr id="50178" name="Text Placeholder 2"/>
          <p:cNvSpPr>
            <a:spLocks noGrp="1"/>
          </p:cNvSpPr>
          <p:nvPr>
            <p:ph type="body"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eaLnBrk="1" hangingPunct="1"/>
            <a:r>
              <a:rPr lang="en-US" altLang="en-US" smtClean="0"/>
              <a:t>The Moral Dimensions of Information Systems</a:t>
            </a:r>
          </a:p>
          <a:p>
            <a:pPr eaLnBrk="1" hangingPunct="1"/>
            <a:endParaRPr lang="en-US" altLang="en-US" smtClean="0"/>
          </a:p>
        </p:txBody>
      </p:sp>
    </p:spTree>
    <p:extLst>
      <p:ext uri="{BB962C8B-B14F-4D97-AF65-F5344CB8AC3E}">
        <p14:creationId xmlns:p14="http://schemas.microsoft.com/office/powerpoint/2010/main" val="4133995458"/>
      </p:ext>
    </p:extLst>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defRPr/>
            </a:pPr>
            <a:r>
              <a:rPr lang="en-US" dirty="0" smtClean="0">
                <a:ea typeface="MS PGothic" panose="020B0600070205080204" pitchFamily="34" charset="-128"/>
              </a:rPr>
              <a:t>FTC FIP principles: </a:t>
            </a:r>
          </a:p>
          <a:p>
            <a:pPr lvl="1" eaLnBrk="1" hangingPunct="1">
              <a:defRPr/>
            </a:pPr>
            <a:r>
              <a:rPr lang="en-US" dirty="0" smtClean="0">
                <a:ea typeface="MS PGothic" panose="020B0600070205080204" pitchFamily="34" charset="-128"/>
              </a:rPr>
              <a:t>Notice/awareness (core principle) </a:t>
            </a:r>
          </a:p>
          <a:p>
            <a:pPr lvl="2" eaLnBrk="1" hangingPunct="1">
              <a:defRPr/>
            </a:pPr>
            <a:r>
              <a:rPr lang="en-US" dirty="0" smtClean="0">
                <a:ea typeface="MS PGothic" panose="020B0600070205080204" pitchFamily="34" charset="-128"/>
              </a:rPr>
              <a:t>Web sites must disclose practices before collecting data.</a:t>
            </a:r>
          </a:p>
          <a:p>
            <a:pPr lvl="1" eaLnBrk="1" hangingPunct="1">
              <a:defRPr/>
            </a:pPr>
            <a:r>
              <a:rPr lang="en-US" dirty="0" smtClean="0">
                <a:ea typeface="MS PGothic" panose="020B0600070205080204" pitchFamily="34" charset="-128"/>
              </a:rPr>
              <a:t>Choice/consent (core principle) </a:t>
            </a:r>
          </a:p>
          <a:p>
            <a:pPr lvl="2" eaLnBrk="1" hangingPunct="1">
              <a:defRPr/>
            </a:pPr>
            <a:r>
              <a:rPr lang="en-US" dirty="0" smtClean="0">
                <a:ea typeface="MS PGothic" panose="020B0600070205080204" pitchFamily="34" charset="-128"/>
              </a:rPr>
              <a:t>Consumers must be able to choose how information is used for secondary purposes.</a:t>
            </a:r>
          </a:p>
          <a:p>
            <a:pPr lvl="1" eaLnBrk="1" hangingPunct="1">
              <a:defRPr/>
            </a:pPr>
            <a:r>
              <a:rPr lang="en-US" dirty="0" smtClean="0">
                <a:ea typeface="MS PGothic" panose="020B0600070205080204" pitchFamily="34" charset="-128"/>
              </a:rPr>
              <a:t>Access/participation </a:t>
            </a:r>
          </a:p>
          <a:p>
            <a:pPr lvl="2" eaLnBrk="1" hangingPunct="1">
              <a:defRPr/>
            </a:pPr>
            <a:r>
              <a:rPr lang="en-US" dirty="0" smtClean="0">
                <a:ea typeface="MS PGothic" panose="020B0600070205080204" pitchFamily="34" charset="-128"/>
              </a:rPr>
              <a:t>Consumers must be able to review and contest accuracy of personal data.</a:t>
            </a:r>
          </a:p>
          <a:p>
            <a:pPr eaLnBrk="1" hangingPunct="1">
              <a:defRPr/>
            </a:pPr>
            <a:endParaRPr lang="en-US" dirty="0" smtClean="0">
              <a:ea typeface="MS PGothic" panose="020B0600070205080204" pitchFamily="34" charset="-128"/>
            </a:endParaRPr>
          </a:p>
          <a:p>
            <a:pPr eaLnBrk="1" hangingPunct="1">
              <a:defRPr/>
            </a:pPr>
            <a:endParaRPr lang="en-US" dirty="0" smtClean="0">
              <a:ea typeface="MS PGothic" panose="020B0600070205080204" pitchFamily="34" charset="-128"/>
            </a:endParaRPr>
          </a:p>
          <a:p>
            <a:pPr eaLnBrk="1" hangingPunct="1">
              <a:defRPr/>
            </a:pPr>
            <a:endParaRPr lang="en-US" dirty="0">
              <a:ea typeface="MS PGothic" panose="020B0600070205080204" pitchFamily="34" charset="-128"/>
            </a:endParaRPr>
          </a:p>
        </p:txBody>
      </p:sp>
      <p:sp>
        <p:nvSpPr>
          <p:cNvPr id="52226" name="Text Placeholder 2"/>
          <p:cNvSpPr>
            <a:spLocks noGrp="1"/>
          </p:cNvSpPr>
          <p:nvPr>
            <p:ph type="body"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eaLnBrk="1" hangingPunct="1"/>
            <a:r>
              <a:rPr lang="en-US" altLang="en-US" smtClean="0"/>
              <a:t>The Moral Dimensions of Information Systems</a:t>
            </a:r>
          </a:p>
          <a:p>
            <a:pPr eaLnBrk="1" hangingPunct="1"/>
            <a:endParaRPr lang="en-US" altLang="en-US" smtClean="0"/>
          </a:p>
        </p:txBody>
      </p:sp>
    </p:spTree>
    <p:extLst>
      <p:ext uri="{BB962C8B-B14F-4D97-AF65-F5344CB8AC3E}">
        <p14:creationId xmlns:p14="http://schemas.microsoft.com/office/powerpoint/2010/main" val="1382606126"/>
      </p:ext>
    </p:extLst>
  </p:cSld>
  <p:clrMapOvr>
    <a:masterClrMapping/>
  </p:clrMapOvr>
  <p:transition>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4273" name="Rectangle 2"/>
          <p:cNvSpPr>
            <a:spLocks noChangeArrowheads="1"/>
          </p:cNvSpPr>
          <p:nvPr/>
        </p:nvSpPr>
        <p:spPr bwMode="auto">
          <a:xfrm>
            <a:off x="304800" y="1600200"/>
            <a:ext cx="84582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marL="457200" indent="-457200">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lnSpc>
                <a:spcPct val="90000"/>
              </a:lnSpc>
              <a:spcBef>
                <a:spcPct val="20000"/>
              </a:spcBef>
            </a:pPr>
            <a:endParaRPr lang="en-US" altLang="en-US" sz="1800">
              <a:solidFill>
                <a:srgbClr val="000000"/>
              </a:solidFill>
            </a:endParaRPr>
          </a:p>
        </p:txBody>
      </p:sp>
      <p:sp>
        <p:nvSpPr>
          <p:cNvPr id="2" name="Content Placeholder 1"/>
          <p:cNvSpPr>
            <a:spLocks noGrp="1"/>
          </p:cNvSpPr>
          <p:nvPr>
            <p:ph idx="1"/>
          </p:nvPr>
        </p:nvSpPr>
        <p:spPr/>
        <p:txBody>
          <a:bodyPr/>
          <a:lstStyle/>
          <a:p>
            <a:pPr eaLnBrk="1" hangingPunct="1">
              <a:defRPr/>
            </a:pPr>
            <a:r>
              <a:rPr lang="en-US" dirty="0" smtClean="0">
                <a:ea typeface="MS PGothic" panose="020B0600070205080204" pitchFamily="34" charset="-128"/>
              </a:rPr>
              <a:t>FTC FIP principles (cont.) </a:t>
            </a:r>
          </a:p>
          <a:p>
            <a:pPr lvl="1" eaLnBrk="1" hangingPunct="1">
              <a:defRPr/>
            </a:pPr>
            <a:r>
              <a:rPr lang="en-US" dirty="0" smtClean="0">
                <a:ea typeface="MS PGothic" panose="020B0600070205080204" pitchFamily="34" charset="-128"/>
              </a:rPr>
              <a:t>Security </a:t>
            </a:r>
          </a:p>
          <a:p>
            <a:pPr lvl="2" eaLnBrk="1" hangingPunct="1">
              <a:defRPr/>
            </a:pPr>
            <a:r>
              <a:rPr lang="en-US" dirty="0" smtClean="0">
                <a:ea typeface="MS PGothic" panose="020B0600070205080204" pitchFamily="34" charset="-128"/>
              </a:rPr>
              <a:t>Data collectors must take steps to ensure accuracy, security of personal data.</a:t>
            </a:r>
          </a:p>
          <a:p>
            <a:pPr lvl="1" eaLnBrk="1" hangingPunct="1">
              <a:defRPr/>
            </a:pPr>
            <a:r>
              <a:rPr lang="en-US" dirty="0" smtClean="0">
                <a:ea typeface="MS PGothic" panose="020B0600070205080204" pitchFamily="34" charset="-128"/>
              </a:rPr>
              <a:t>Enforcement </a:t>
            </a:r>
          </a:p>
          <a:p>
            <a:pPr lvl="2" eaLnBrk="1" hangingPunct="1">
              <a:defRPr/>
            </a:pPr>
            <a:r>
              <a:rPr lang="en-US" dirty="0" smtClean="0">
                <a:ea typeface="MS PGothic" panose="020B0600070205080204" pitchFamily="34" charset="-128"/>
              </a:rPr>
              <a:t>Must be mechanism to enforce FIP principles.</a:t>
            </a:r>
          </a:p>
          <a:p>
            <a:pPr eaLnBrk="1" hangingPunct="1">
              <a:defRPr/>
            </a:pPr>
            <a:endParaRPr lang="en-US" dirty="0" smtClean="0">
              <a:ea typeface="MS PGothic" panose="020B0600070205080204" pitchFamily="34" charset="-128"/>
            </a:endParaRPr>
          </a:p>
          <a:p>
            <a:pPr eaLnBrk="1" hangingPunct="1">
              <a:defRPr/>
            </a:pPr>
            <a:endParaRPr lang="en-US" dirty="0" smtClean="0">
              <a:ea typeface="MS PGothic" panose="020B0600070205080204" pitchFamily="34" charset="-128"/>
            </a:endParaRPr>
          </a:p>
          <a:p>
            <a:pPr eaLnBrk="1" hangingPunct="1">
              <a:defRPr/>
            </a:pPr>
            <a:endParaRPr lang="en-US" dirty="0">
              <a:ea typeface="MS PGothic" panose="020B0600070205080204" pitchFamily="34" charset="-128"/>
            </a:endParaRPr>
          </a:p>
        </p:txBody>
      </p:sp>
      <p:sp>
        <p:nvSpPr>
          <p:cNvPr id="54275" name="Text Placeholder 2"/>
          <p:cNvSpPr>
            <a:spLocks noGrp="1"/>
          </p:cNvSpPr>
          <p:nvPr>
            <p:ph type="body"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eaLnBrk="1" hangingPunct="1"/>
            <a:r>
              <a:rPr lang="en-US" altLang="en-US" smtClean="0"/>
              <a:t>The Moral Dimensions of Information Systems</a:t>
            </a:r>
          </a:p>
          <a:p>
            <a:pPr eaLnBrk="1" hangingPunct="1"/>
            <a:endParaRPr lang="en-US" altLang="en-US" smtClean="0"/>
          </a:p>
        </p:txBody>
      </p:sp>
    </p:spTree>
    <p:extLst>
      <p:ext uri="{BB962C8B-B14F-4D97-AF65-F5344CB8AC3E}">
        <p14:creationId xmlns:p14="http://schemas.microsoft.com/office/powerpoint/2010/main" val="2798666309"/>
      </p:ext>
    </p:extLst>
  </p:cSld>
  <p:clrMapOvr>
    <a:masterClrMapping/>
  </p:clrMapOvr>
  <p:transition>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eaLnBrk="1" hangingPunct="1">
              <a:defRPr/>
            </a:pPr>
            <a:r>
              <a:rPr lang="en-US" dirty="0" smtClean="0">
                <a:ea typeface="MS PGothic" panose="020B0600070205080204" pitchFamily="34" charset="-128"/>
              </a:rPr>
              <a:t>European Directive on Data Protection: </a:t>
            </a:r>
          </a:p>
          <a:p>
            <a:pPr lvl="1" eaLnBrk="1" hangingPunct="1">
              <a:defRPr/>
            </a:pPr>
            <a:r>
              <a:rPr lang="en-US" dirty="0" smtClean="0">
                <a:ea typeface="MS PGothic" panose="020B0600070205080204" pitchFamily="34" charset="-128"/>
              </a:rPr>
              <a:t>Companies must inform people information is collected and disclose how it is stored and used. </a:t>
            </a:r>
          </a:p>
          <a:p>
            <a:pPr lvl="1" eaLnBrk="1" hangingPunct="1">
              <a:defRPr/>
            </a:pPr>
            <a:r>
              <a:rPr lang="en-US" dirty="0" smtClean="0">
                <a:ea typeface="MS PGothic" panose="020B0600070205080204" pitchFamily="34" charset="-128"/>
              </a:rPr>
              <a:t>Requires informed consent of customer.</a:t>
            </a:r>
          </a:p>
          <a:p>
            <a:pPr lvl="1" eaLnBrk="1" hangingPunct="1">
              <a:defRPr/>
            </a:pPr>
            <a:r>
              <a:rPr lang="en-US" dirty="0" smtClean="0">
                <a:ea typeface="MS PGothic" panose="020B0600070205080204" pitchFamily="34" charset="-128"/>
              </a:rPr>
              <a:t>EU member nations cannot transfer personal data to countries without similar privacy protection (e.g., the United States).</a:t>
            </a:r>
          </a:p>
          <a:p>
            <a:pPr lvl="1" eaLnBrk="1" hangingPunct="1">
              <a:defRPr/>
            </a:pPr>
            <a:r>
              <a:rPr lang="en-US" dirty="0" smtClean="0">
                <a:ea typeface="MS PGothic" panose="020B0600070205080204" pitchFamily="34" charset="-128"/>
              </a:rPr>
              <a:t>U.S. businesses use </a:t>
            </a:r>
            <a:r>
              <a:rPr lang="en-US" i="1" dirty="0" smtClean="0">
                <a:ea typeface="MS PGothic" panose="020B0600070205080204" pitchFamily="34" charset="-128"/>
              </a:rPr>
              <a:t>safe harbor </a:t>
            </a:r>
            <a:r>
              <a:rPr lang="en-US" dirty="0" smtClean="0">
                <a:ea typeface="MS PGothic" panose="020B0600070205080204" pitchFamily="34" charset="-128"/>
              </a:rPr>
              <a:t>framework.</a:t>
            </a:r>
          </a:p>
          <a:p>
            <a:pPr lvl="2" eaLnBrk="1" hangingPunct="1">
              <a:defRPr/>
            </a:pPr>
            <a:r>
              <a:rPr lang="en-US" dirty="0" smtClean="0">
                <a:ea typeface="MS PGothic" panose="020B0600070205080204" pitchFamily="34" charset="-128"/>
              </a:rPr>
              <a:t>Self-regulating policy and enforcement that meets  objectives of government legislation but does not involve government regulation or enforcement.</a:t>
            </a:r>
          </a:p>
          <a:p>
            <a:pPr lvl="2" eaLnBrk="1" hangingPunct="1">
              <a:defRPr/>
            </a:pPr>
            <a:endParaRPr lang="en-US" dirty="0" smtClean="0">
              <a:ea typeface="MS PGothic" panose="020B0600070205080204" pitchFamily="34" charset="-128"/>
            </a:endParaRPr>
          </a:p>
          <a:p>
            <a:pPr eaLnBrk="1" hangingPunct="1">
              <a:defRPr/>
            </a:pPr>
            <a:endParaRPr lang="en-US" dirty="0">
              <a:ea typeface="MS PGothic" panose="020B0600070205080204" pitchFamily="34" charset="-128"/>
            </a:endParaRPr>
          </a:p>
        </p:txBody>
      </p:sp>
      <p:sp>
        <p:nvSpPr>
          <p:cNvPr id="56322" name="Text Placeholder 2"/>
          <p:cNvSpPr>
            <a:spLocks noGrp="1"/>
          </p:cNvSpPr>
          <p:nvPr>
            <p:ph type="body"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eaLnBrk="1" hangingPunct="1"/>
            <a:r>
              <a:rPr lang="en-US" altLang="en-US" smtClean="0"/>
              <a:t>The Moral Dimensions of Information Systems</a:t>
            </a:r>
          </a:p>
          <a:p>
            <a:pPr eaLnBrk="1" hangingPunct="1"/>
            <a:endParaRPr lang="en-US" altLang="en-US" smtClean="0"/>
          </a:p>
        </p:txBody>
      </p:sp>
    </p:spTree>
    <p:extLst>
      <p:ext uri="{BB962C8B-B14F-4D97-AF65-F5344CB8AC3E}">
        <p14:creationId xmlns:p14="http://schemas.microsoft.com/office/powerpoint/2010/main" val="2998391086"/>
      </p:ext>
    </p:extLst>
  </p:cSld>
  <p:clrMapOvr>
    <a:masterClrMapping/>
  </p:clrMapOvr>
  <p:transition>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8369" name="Content Placeholder 1"/>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eaLnBrk="1" hangingPunct="1"/>
            <a:r>
              <a:rPr lang="en-US" altLang="en-US" sz="2800" smtClean="0">
                <a:solidFill>
                  <a:srgbClr val="0D0D0D"/>
                </a:solidFill>
              </a:rPr>
              <a:t>Internet challenges to privacy: </a:t>
            </a:r>
          </a:p>
          <a:p>
            <a:pPr lvl="1" eaLnBrk="1" hangingPunct="1"/>
            <a:r>
              <a:rPr lang="en-US" altLang="en-US" sz="2400" smtClean="0"/>
              <a:t>Cookies</a:t>
            </a:r>
          </a:p>
          <a:p>
            <a:pPr lvl="2" eaLnBrk="1" hangingPunct="1"/>
            <a:r>
              <a:rPr lang="en-US" altLang="en-US" sz="2000" smtClean="0"/>
              <a:t>Identify </a:t>
            </a:r>
            <a:r>
              <a:rPr lang="en-US" altLang="ja-JP" sz="2000" smtClean="0"/>
              <a:t>browser and track visits to site</a:t>
            </a:r>
          </a:p>
          <a:p>
            <a:pPr lvl="2" eaLnBrk="1" hangingPunct="1"/>
            <a:r>
              <a:rPr lang="en-US" altLang="en-US" sz="2000" smtClean="0"/>
              <a:t>Super cookies (Flash cookies)</a:t>
            </a:r>
          </a:p>
          <a:p>
            <a:pPr lvl="1" eaLnBrk="1" hangingPunct="1"/>
            <a:r>
              <a:rPr lang="en-US" altLang="en-US" sz="2400" smtClean="0"/>
              <a:t>Web beacons (Web bugs)</a:t>
            </a:r>
          </a:p>
          <a:p>
            <a:pPr lvl="2" eaLnBrk="1" hangingPunct="1"/>
            <a:r>
              <a:rPr lang="en-US" altLang="en-US" sz="2000" smtClean="0"/>
              <a:t>Tiny graphics embedded in e-mails and Web pages</a:t>
            </a:r>
          </a:p>
          <a:p>
            <a:pPr lvl="2" eaLnBrk="1" hangingPunct="1"/>
            <a:r>
              <a:rPr lang="en-US" altLang="en-US" sz="2000" smtClean="0"/>
              <a:t>Monitor who is reading e-mail message or visiting site</a:t>
            </a:r>
          </a:p>
          <a:p>
            <a:pPr lvl="1" eaLnBrk="1" hangingPunct="1"/>
            <a:r>
              <a:rPr lang="en-US" altLang="en-US" sz="2400" smtClean="0"/>
              <a:t>Spyware</a:t>
            </a:r>
          </a:p>
          <a:p>
            <a:pPr lvl="2" eaLnBrk="1" hangingPunct="1"/>
            <a:r>
              <a:rPr lang="en-US" altLang="en-US" sz="2000" smtClean="0"/>
              <a:t>Surreptitiously installed on user</a:t>
            </a:r>
            <a:r>
              <a:rPr lang="ja-JP" altLang="en-US" sz="2000" smtClean="0"/>
              <a:t>’</a:t>
            </a:r>
            <a:r>
              <a:rPr lang="en-US" altLang="ja-JP" sz="2000" smtClean="0"/>
              <a:t>s computer</a:t>
            </a:r>
          </a:p>
          <a:p>
            <a:pPr lvl="2" eaLnBrk="1" hangingPunct="1"/>
            <a:r>
              <a:rPr lang="en-US" altLang="en-US" sz="2000" smtClean="0"/>
              <a:t>May transmit user</a:t>
            </a:r>
            <a:r>
              <a:rPr lang="ja-JP" altLang="en-US" sz="2000" smtClean="0"/>
              <a:t>’</a:t>
            </a:r>
            <a:r>
              <a:rPr lang="en-US" altLang="ja-JP" sz="2000" smtClean="0"/>
              <a:t>s keystrokes or display unwanted ads</a:t>
            </a:r>
          </a:p>
          <a:p>
            <a:pPr lvl="1" eaLnBrk="1" hangingPunct="1"/>
            <a:r>
              <a:rPr lang="en-US" altLang="en-US" sz="2400" smtClean="0"/>
              <a:t>Google services and behavioral targeting</a:t>
            </a:r>
          </a:p>
          <a:p>
            <a:pPr lvl="1" eaLnBrk="1" hangingPunct="1"/>
            <a:endParaRPr lang="en-US" altLang="en-US" sz="2400" smtClean="0"/>
          </a:p>
          <a:p>
            <a:pPr lvl="2" eaLnBrk="1" hangingPunct="1"/>
            <a:endParaRPr lang="en-US" altLang="en-US" sz="2000" smtClean="0"/>
          </a:p>
          <a:p>
            <a:pPr eaLnBrk="1" hangingPunct="1"/>
            <a:endParaRPr lang="en-US" altLang="en-US" sz="2800" smtClean="0">
              <a:solidFill>
                <a:srgbClr val="0D0D0D"/>
              </a:solidFill>
            </a:endParaRPr>
          </a:p>
        </p:txBody>
      </p:sp>
      <p:sp>
        <p:nvSpPr>
          <p:cNvPr id="58370" name="Text Placeholder 2"/>
          <p:cNvSpPr>
            <a:spLocks noGrp="1"/>
          </p:cNvSpPr>
          <p:nvPr>
            <p:ph type="body"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eaLnBrk="1" hangingPunct="1"/>
            <a:r>
              <a:rPr lang="en-US" altLang="en-US" smtClean="0"/>
              <a:t>The Moral Dimensions of Information Systems</a:t>
            </a:r>
          </a:p>
          <a:p>
            <a:pPr eaLnBrk="1" hangingPunct="1"/>
            <a:endParaRPr lang="en-US" altLang="en-US" smtClean="0"/>
          </a:p>
        </p:txBody>
      </p:sp>
    </p:spTree>
    <p:extLst>
      <p:ext uri="{BB962C8B-B14F-4D97-AF65-F5344CB8AC3E}">
        <p14:creationId xmlns:p14="http://schemas.microsoft.com/office/powerpoint/2010/main" val="2233428969"/>
      </p:ext>
    </p:extLst>
  </p:cSld>
  <p:clrMapOvr>
    <a:masterClrMapping/>
  </p:clrMapOvr>
  <p:transition>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60417" name="Picture 7" descr="D:\Chapter 12\fig12.0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676400"/>
            <a:ext cx="7832725"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18" name="Text Placeholder 1"/>
          <p:cNvSpPr>
            <a:spLocks noGrp="1"/>
          </p:cNvSpPr>
          <p:nvPr>
            <p:ph type="body" sz="quarter" idx="17"/>
          </p:nvPr>
        </p:nvSpPr>
        <p:spPr bwMode="auto">
          <a:xfrm>
            <a:off x="1676400" y="5791200"/>
            <a:ext cx="70104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buFontTx/>
              <a:buNone/>
            </a:pPr>
            <a:r>
              <a:rPr lang="en-US" altLang="en-US" smtClean="0"/>
              <a:t>Cookies are written by a Web site on a visitor</a:t>
            </a:r>
            <a:r>
              <a:rPr lang="ja-JP" altLang="en-US" smtClean="0"/>
              <a:t>’</a:t>
            </a:r>
            <a:r>
              <a:rPr lang="en-US" altLang="ja-JP" smtClean="0"/>
              <a:t>s hard drive. When the visitor returns to that Web site, the Web server requests the ID number from the cookie and uses it to access the data stored by that server on that visitor. The Web site can then use these data to display personalized information.</a:t>
            </a:r>
          </a:p>
          <a:p>
            <a:pPr eaLnBrk="1" hangingPunct="1">
              <a:buFontTx/>
              <a:buNone/>
            </a:pPr>
            <a:endParaRPr lang="en-US" altLang="en-US" smtClean="0"/>
          </a:p>
        </p:txBody>
      </p:sp>
      <p:sp>
        <p:nvSpPr>
          <p:cNvPr id="60419" name="Text Placeholder 2"/>
          <p:cNvSpPr>
            <a:spLocks noGrp="1"/>
          </p:cNvSpPr>
          <p:nvPr>
            <p:ph type="body" sz="quarter" idx="18"/>
          </p:nvPr>
        </p:nvSpPr>
        <p:spPr bwMode="auto">
          <a:xfrm>
            <a:off x="533400" y="5791200"/>
            <a:ext cx="10668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20000"/>
          </a:bodyPr>
          <a:lstStyle/>
          <a:p>
            <a:pPr eaLnBrk="1" hangingPunct="1">
              <a:buFontTx/>
              <a:buNone/>
            </a:pPr>
            <a:r>
              <a:rPr lang="en-US" altLang="en-US" smtClean="0"/>
              <a:t>Figure 4-3</a:t>
            </a:r>
          </a:p>
        </p:txBody>
      </p:sp>
      <p:sp>
        <p:nvSpPr>
          <p:cNvPr id="60420" name="Text Placeholder 3"/>
          <p:cNvSpPr>
            <a:spLocks noGrp="1"/>
          </p:cNvSpPr>
          <p:nvPr>
            <p:ph type="body" sz="quarter" idx="19"/>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eaLnBrk="1" hangingPunct="1"/>
            <a:r>
              <a:rPr lang="en-US" altLang="en-US" smtClean="0"/>
              <a:t>HOW COOKIES IDENTIFY WEB VISITORS</a:t>
            </a:r>
          </a:p>
          <a:p>
            <a:pPr eaLnBrk="1" hangingPunct="1"/>
            <a:endParaRPr lang="en-US" altLang="en-US" smtClean="0"/>
          </a:p>
        </p:txBody>
      </p:sp>
    </p:spTree>
    <p:extLst>
      <p:ext uri="{BB962C8B-B14F-4D97-AF65-F5344CB8AC3E}">
        <p14:creationId xmlns:p14="http://schemas.microsoft.com/office/powerpoint/2010/main" val="3878784484"/>
      </p:ext>
    </p:extLst>
  </p:cSld>
  <p:clrMapOvr>
    <a:masterClrMapping/>
  </p:clrMapOvr>
  <p:transition>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2465" name="Content Placeholder 1"/>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eaLnBrk="1" hangingPunct="1"/>
            <a:r>
              <a:rPr lang="en-US" altLang="en-US" sz="2800" smtClean="0">
                <a:solidFill>
                  <a:srgbClr val="0D0D0D"/>
                </a:solidFill>
              </a:rPr>
              <a:t>The United States allows businesses to gather transaction information and use this for other marketing purposes.</a:t>
            </a:r>
          </a:p>
          <a:p>
            <a:pPr lvl="1" eaLnBrk="1" hangingPunct="1"/>
            <a:r>
              <a:rPr lang="en-US" altLang="en-US" sz="2000" smtClean="0"/>
              <a:t>Opt-out vs. opt-in model</a:t>
            </a:r>
          </a:p>
          <a:p>
            <a:pPr eaLnBrk="1" hangingPunct="1"/>
            <a:r>
              <a:rPr lang="en-US" altLang="en-US" sz="2800" smtClean="0">
                <a:solidFill>
                  <a:srgbClr val="0D0D0D"/>
                </a:solidFill>
              </a:rPr>
              <a:t>Online industry promotes self-regulation over privacy legislation.</a:t>
            </a:r>
          </a:p>
          <a:p>
            <a:pPr eaLnBrk="1" hangingPunct="1"/>
            <a:r>
              <a:rPr lang="en-US" altLang="en-US" sz="2800" smtClean="0">
                <a:solidFill>
                  <a:srgbClr val="0D0D0D"/>
                </a:solidFill>
              </a:rPr>
              <a:t>However, extent of responsibility taken varies:</a:t>
            </a:r>
          </a:p>
          <a:p>
            <a:pPr lvl="1" eaLnBrk="1" hangingPunct="1"/>
            <a:r>
              <a:rPr lang="en-US" altLang="en-US" sz="2000" smtClean="0"/>
              <a:t>Complex/ambiguous privacy statements</a:t>
            </a:r>
          </a:p>
          <a:p>
            <a:pPr lvl="1" eaLnBrk="1" hangingPunct="1"/>
            <a:r>
              <a:rPr lang="en-US" altLang="en-US" sz="2000" smtClean="0"/>
              <a:t>Opt-out models selected over opt-in</a:t>
            </a:r>
          </a:p>
          <a:p>
            <a:pPr lvl="1" eaLnBrk="1" hangingPunct="1"/>
            <a:r>
              <a:rPr lang="en-US" altLang="en-US" sz="2000" smtClean="0"/>
              <a:t>Online </a:t>
            </a:r>
            <a:r>
              <a:rPr lang="ja-JP" altLang="en-US" sz="2000" smtClean="0"/>
              <a:t>“</a:t>
            </a:r>
            <a:r>
              <a:rPr lang="en-US" altLang="ja-JP" sz="2000" smtClean="0"/>
              <a:t>seals</a:t>
            </a:r>
            <a:r>
              <a:rPr lang="ja-JP" altLang="en-US" sz="2000" smtClean="0"/>
              <a:t>”</a:t>
            </a:r>
            <a:r>
              <a:rPr lang="en-US" altLang="ja-JP" sz="2000" smtClean="0"/>
              <a:t> of privacy principles</a:t>
            </a:r>
          </a:p>
          <a:p>
            <a:pPr lvl="2" eaLnBrk="1" hangingPunct="1"/>
            <a:endParaRPr lang="en-US" altLang="en-US" sz="2000" smtClean="0"/>
          </a:p>
          <a:p>
            <a:pPr eaLnBrk="1" hangingPunct="1"/>
            <a:endParaRPr lang="en-US" altLang="en-US" sz="2800" smtClean="0">
              <a:solidFill>
                <a:srgbClr val="0D0D0D"/>
              </a:solidFill>
            </a:endParaRPr>
          </a:p>
        </p:txBody>
      </p:sp>
      <p:sp>
        <p:nvSpPr>
          <p:cNvPr id="62466" name="Text Placeholder 4"/>
          <p:cNvSpPr>
            <a:spLocks noGrp="1"/>
          </p:cNvSpPr>
          <p:nvPr>
            <p:ph type="body"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eaLnBrk="1" hangingPunct="1"/>
            <a:r>
              <a:rPr lang="en-US" altLang="en-US" smtClean="0"/>
              <a:t>The Moral Dimensions of Information Systems</a:t>
            </a:r>
          </a:p>
          <a:p>
            <a:pPr eaLnBrk="1" hangingPunct="1"/>
            <a:endParaRPr lang="en-US" altLang="en-US" smtClean="0"/>
          </a:p>
          <a:p>
            <a:pPr eaLnBrk="1" hangingPunct="1"/>
            <a:endParaRPr lang="en-US" altLang="en-US" smtClean="0"/>
          </a:p>
        </p:txBody>
      </p:sp>
    </p:spTree>
    <p:extLst>
      <p:ext uri="{BB962C8B-B14F-4D97-AF65-F5344CB8AC3E}">
        <p14:creationId xmlns:p14="http://schemas.microsoft.com/office/powerpoint/2010/main" val="6982238"/>
      </p:ext>
    </p:extLst>
  </p:cSld>
  <p:clrMapOvr>
    <a:masterClrMapping/>
  </p:clrMapOvr>
  <p:transition>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4513" name="Content Placeholder 1"/>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mtClean="0">
                <a:solidFill>
                  <a:srgbClr val="0D0D0D"/>
                </a:solidFill>
              </a:rPr>
              <a:t>Technical solutions</a:t>
            </a:r>
          </a:p>
          <a:p>
            <a:pPr lvl="1" eaLnBrk="1" hangingPunct="1"/>
            <a:r>
              <a:rPr lang="en-US" altLang="en-US" smtClean="0"/>
              <a:t>E-mail encryption</a:t>
            </a:r>
          </a:p>
          <a:p>
            <a:pPr lvl="1" eaLnBrk="1" hangingPunct="1"/>
            <a:r>
              <a:rPr lang="en-US" altLang="en-US" smtClean="0"/>
              <a:t>Anonymity tools</a:t>
            </a:r>
          </a:p>
          <a:p>
            <a:pPr lvl="1" eaLnBrk="1" hangingPunct="1"/>
            <a:r>
              <a:rPr lang="en-US" altLang="en-US" smtClean="0"/>
              <a:t>Anti-spyware tools</a:t>
            </a:r>
          </a:p>
          <a:p>
            <a:pPr lvl="1" eaLnBrk="1" hangingPunct="1"/>
            <a:r>
              <a:rPr lang="en-US" altLang="en-US" smtClean="0"/>
              <a:t>Browser features</a:t>
            </a:r>
          </a:p>
          <a:p>
            <a:pPr lvl="2" eaLnBrk="1" hangingPunct="1"/>
            <a:r>
              <a:rPr lang="ja-JP" altLang="en-US" smtClean="0"/>
              <a:t>“</a:t>
            </a:r>
            <a:r>
              <a:rPr lang="en-US" altLang="ja-JP" smtClean="0"/>
              <a:t>Private</a:t>
            </a:r>
            <a:r>
              <a:rPr lang="ja-JP" altLang="en-US" smtClean="0"/>
              <a:t>”</a:t>
            </a:r>
            <a:r>
              <a:rPr lang="en-US" altLang="ja-JP" smtClean="0"/>
              <a:t> browsing </a:t>
            </a:r>
          </a:p>
          <a:p>
            <a:pPr lvl="2" eaLnBrk="1" hangingPunct="1"/>
            <a:r>
              <a:rPr lang="ja-JP" altLang="en-US" smtClean="0"/>
              <a:t>“</a:t>
            </a:r>
            <a:r>
              <a:rPr lang="en-US" altLang="ja-JP" smtClean="0"/>
              <a:t>Do not track</a:t>
            </a:r>
            <a:r>
              <a:rPr lang="ja-JP" altLang="en-US" smtClean="0"/>
              <a:t>”</a:t>
            </a:r>
            <a:r>
              <a:rPr lang="en-US" altLang="ja-JP" smtClean="0"/>
              <a:t> options</a:t>
            </a:r>
          </a:p>
          <a:p>
            <a:pPr lvl="1" eaLnBrk="1" hangingPunct="1"/>
            <a:r>
              <a:rPr lang="en-US" altLang="ja-JP" smtClean="0"/>
              <a:t>Overall, few technical solutions</a:t>
            </a:r>
          </a:p>
          <a:p>
            <a:pPr lvl="2" eaLnBrk="1" hangingPunct="1"/>
            <a:endParaRPr lang="en-US" altLang="ja-JP" smtClean="0"/>
          </a:p>
          <a:p>
            <a:pPr lvl="2" eaLnBrk="1" hangingPunct="1"/>
            <a:endParaRPr lang="en-US" altLang="en-US" smtClean="0"/>
          </a:p>
          <a:p>
            <a:pPr eaLnBrk="1" hangingPunct="1"/>
            <a:endParaRPr lang="en-US" altLang="en-US" smtClean="0">
              <a:solidFill>
                <a:srgbClr val="0D0D0D"/>
              </a:solidFill>
            </a:endParaRPr>
          </a:p>
        </p:txBody>
      </p:sp>
      <p:sp>
        <p:nvSpPr>
          <p:cNvPr id="64514" name="Text Placeholder 2"/>
          <p:cNvSpPr>
            <a:spLocks noGrp="1"/>
          </p:cNvSpPr>
          <p:nvPr>
            <p:ph type="body"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eaLnBrk="1" hangingPunct="1"/>
            <a:r>
              <a:rPr lang="en-US" altLang="en-US" smtClean="0"/>
              <a:t>The Moral Dimensions of Information Systems</a:t>
            </a:r>
          </a:p>
          <a:p>
            <a:pPr eaLnBrk="1" hangingPunct="1"/>
            <a:endParaRPr lang="en-US" altLang="en-US" smtClean="0"/>
          </a:p>
        </p:txBody>
      </p:sp>
    </p:spTree>
    <p:extLst>
      <p:ext uri="{BB962C8B-B14F-4D97-AF65-F5344CB8AC3E}">
        <p14:creationId xmlns:p14="http://schemas.microsoft.com/office/powerpoint/2010/main" val="1863795152"/>
      </p:ext>
    </p:extLst>
  </p:cSld>
  <p:clrMapOvr>
    <a:masterClrMapping/>
  </p:clrMapOvr>
  <p:transition>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7540" name="Rectangle 20"/>
          <p:cNvSpPr>
            <a:spLocks noChangeArrowheads="1"/>
          </p:cNvSpPr>
          <p:nvPr/>
        </p:nvSpPr>
        <p:spPr bwMode="auto">
          <a:xfrm>
            <a:off x="457200" y="2057400"/>
            <a:ext cx="8001000" cy="4267200"/>
          </a:xfrm>
          <a:prstGeom prst="rect">
            <a:avLst/>
          </a:prstGeom>
          <a:noFill/>
          <a:ln w="12700">
            <a:noFill/>
            <a:miter lim="800000"/>
            <a:headEnd/>
            <a:tailEnd/>
          </a:ln>
          <a:effectLst/>
        </p:spPr>
        <p:txBody>
          <a:bodyPr lIns="90488" tIns="0" rIns="90488" bIns="44450"/>
          <a:lstStyle>
            <a:lvl1pPr marL="342900" indent="-342900"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
              </a:spcBef>
              <a:defRPr/>
            </a:pPr>
            <a:endParaRPr lang="en-US" b="1" dirty="0" smtClean="0">
              <a:effectLst>
                <a:outerShdw blurRad="38100" dist="38100" dir="2700000" algn="tl">
                  <a:srgbClr val="C0C0C0"/>
                </a:outerShdw>
              </a:effectLst>
              <a:cs typeface="Times New Roman" panose="02020603050405020304" pitchFamily="18" charset="0"/>
            </a:endParaRPr>
          </a:p>
        </p:txBody>
      </p:sp>
      <p:sp>
        <p:nvSpPr>
          <p:cNvPr id="66562" name="Content Placeholder 1"/>
          <p:cNvSpPr>
            <a:spLocks noGrp="1"/>
          </p:cNvSpPr>
          <p:nvPr>
            <p:ph idx="1"/>
          </p:nvPr>
        </p:nvSpPr>
        <p:spPr bwMode="auto">
          <a:xfrm>
            <a:off x="457200" y="2365375"/>
            <a:ext cx="8229600" cy="3959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600" smtClean="0"/>
              <a:t>Why do mobile phone manufacturers (Apple, Google, and BlackBerry) want to track where their customers go? </a:t>
            </a:r>
          </a:p>
          <a:p>
            <a:pPr eaLnBrk="1" hangingPunct="1"/>
            <a:r>
              <a:rPr lang="en-US" altLang="en-US" sz="2600" smtClean="0"/>
              <a:t>Do you think mobile phone customers should be able to turn tracking off? Should customers be informed when they are being tracked? Why or why not?</a:t>
            </a:r>
          </a:p>
          <a:p>
            <a:pPr eaLnBrk="1" hangingPunct="1"/>
            <a:r>
              <a:rPr lang="en-US" altLang="en-US" sz="2600" smtClean="0"/>
              <a:t>Do you think mobile phone tracking is a violation of a person</a:t>
            </a:r>
            <a:r>
              <a:rPr lang="ja-JP" altLang="en-US" sz="2600" smtClean="0"/>
              <a:t>’</a:t>
            </a:r>
            <a:r>
              <a:rPr lang="en-US" altLang="ja-JP" sz="2600" smtClean="0"/>
              <a:t>s privacy? </a:t>
            </a:r>
          </a:p>
          <a:p>
            <a:pPr eaLnBrk="1" hangingPunct="1"/>
            <a:endParaRPr lang="en-US" altLang="en-US" sz="2600" smtClean="0"/>
          </a:p>
        </p:txBody>
      </p:sp>
      <p:sp>
        <p:nvSpPr>
          <p:cNvPr id="3" name="Text Placeholder 2"/>
          <p:cNvSpPr>
            <a:spLocks noGrp="1"/>
          </p:cNvSpPr>
          <p:nvPr>
            <p:ph type="body" sz="quarter" idx="15"/>
          </p:nvPr>
        </p:nvSpPr>
        <p:spPr>
          <a:xfrm>
            <a:off x="457200" y="1600200"/>
            <a:ext cx="8229600" cy="381000"/>
          </a:xfrm>
        </p:spPr>
        <p:txBody>
          <a:bodyPr>
            <a:normAutofit fontScale="77500" lnSpcReduction="20000"/>
          </a:bodyPr>
          <a:lstStyle/>
          <a:p>
            <a:pPr eaLnBrk="1" hangingPunct="1">
              <a:defRPr/>
            </a:pPr>
            <a:r>
              <a:rPr lang="en-US" dirty="0" smtClean="0">
                <a:ea typeface="MS PGothic" panose="020B0600070205080204" pitchFamily="34" charset="-128"/>
              </a:rPr>
              <a:t>Life on the Grid: iPhone becomes iTrack</a:t>
            </a:r>
          </a:p>
          <a:p>
            <a:pPr eaLnBrk="1" hangingPunct="1">
              <a:defRPr/>
            </a:pPr>
            <a:endParaRPr lang="en-US" dirty="0">
              <a:ea typeface="MS PGothic" panose="020B0600070205080204" pitchFamily="34" charset="-128"/>
            </a:endParaRPr>
          </a:p>
        </p:txBody>
      </p:sp>
    </p:spTree>
    <p:extLst>
      <p:ext uri="{BB962C8B-B14F-4D97-AF65-F5344CB8AC3E}">
        <p14:creationId xmlns:p14="http://schemas.microsoft.com/office/powerpoint/2010/main" val="1266054325"/>
      </p:ext>
    </p:extLst>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2E69481-C428-4771-9FA9-CCBED72DD0C4}" type="slidenum">
              <a:rPr lang="en-US" smtClean="0"/>
              <a:t>3</a:t>
            </a:fld>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143000"/>
            <a:ext cx="8900160" cy="45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17315950"/>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495800"/>
          </a:xfrm>
        </p:spPr>
        <p:txBody>
          <a:bodyPr>
            <a:normAutofit lnSpcReduction="10000"/>
          </a:bodyPr>
          <a:lstStyle/>
          <a:p>
            <a:pPr marL="0" indent="0" eaLnBrk="1" hangingPunct="1">
              <a:buNone/>
              <a:defRPr/>
            </a:pPr>
            <a:r>
              <a:rPr lang="en-US" dirty="0" smtClean="0">
                <a:ea typeface="MS PGothic" panose="020B0600070205080204" pitchFamily="34" charset="-128"/>
              </a:rPr>
              <a:t>2. PROPERTY RIGHTS: INTELLECTUAL PROPERTY</a:t>
            </a:r>
          </a:p>
          <a:p>
            <a:pPr lvl="1" eaLnBrk="1" hangingPunct="1">
              <a:defRPr/>
            </a:pPr>
            <a:r>
              <a:rPr lang="en-US" dirty="0" smtClean="0">
                <a:ea typeface="MS PGothic" panose="020B0600070205080204" pitchFamily="34" charset="-128"/>
              </a:rPr>
              <a:t>Intellectual property: intangible property of any kind created by individuals or corporations</a:t>
            </a:r>
          </a:p>
          <a:p>
            <a:pPr lvl="1" eaLnBrk="1" hangingPunct="1">
              <a:defRPr/>
            </a:pPr>
            <a:r>
              <a:rPr lang="en-US" dirty="0" smtClean="0">
                <a:ea typeface="MS PGothic" panose="020B0600070205080204" pitchFamily="34" charset="-128"/>
              </a:rPr>
              <a:t>Three main ways that intellectual property is protected: </a:t>
            </a:r>
          </a:p>
          <a:p>
            <a:pPr lvl="2" eaLnBrk="1" hangingPunct="1">
              <a:defRPr/>
            </a:pPr>
            <a:r>
              <a:rPr lang="en-US" b="1" dirty="0" smtClean="0">
                <a:ea typeface="MS PGothic" panose="020B0600070205080204" pitchFamily="34" charset="-128"/>
              </a:rPr>
              <a:t>Trade secret: </a:t>
            </a:r>
            <a:r>
              <a:rPr lang="en-US" dirty="0" smtClean="0">
                <a:ea typeface="MS PGothic" panose="020B0600070205080204" pitchFamily="34" charset="-128"/>
              </a:rPr>
              <a:t>intellectual work or product belonging to business, not in the public domain</a:t>
            </a:r>
          </a:p>
          <a:p>
            <a:pPr lvl="2" eaLnBrk="1" hangingPunct="1">
              <a:defRPr/>
            </a:pPr>
            <a:r>
              <a:rPr lang="en-US" b="1" dirty="0" smtClean="0">
                <a:ea typeface="MS PGothic" panose="020B0600070205080204" pitchFamily="34" charset="-128"/>
              </a:rPr>
              <a:t>Copyright: </a:t>
            </a:r>
            <a:r>
              <a:rPr lang="en-US" dirty="0" smtClean="0">
                <a:ea typeface="MS PGothic" panose="020B0600070205080204" pitchFamily="34" charset="-128"/>
              </a:rPr>
              <a:t>statutory grant protecting intellectual property from being copied for the life of the author, plus 70 years</a:t>
            </a:r>
          </a:p>
          <a:p>
            <a:pPr lvl="2" eaLnBrk="1" hangingPunct="1">
              <a:defRPr/>
            </a:pPr>
            <a:r>
              <a:rPr lang="en-US" b="1" dirty="0" smtClean="0">
                <a:ea typeface="MS PGothic" panose="020B0600070205080204" pitchFamily="34" charset="-128"/>
              </a:rPr>
              <a:t>Patents: </a:t>
            </a:r>
            <a:r>
              <a:rPr lang="en-US" dirty="0" smtClean="0">
                <a:ea typeface="MS PGothic" panose="020B0600070205080204" pitchFamily="34" charset="-128"/>
              </a:rPr>
              <a:t>grants creator of invention an exclusive monopoly on ideas behind invention for 20 years</a:t>
            </a:r>
          </a:p>
          <a:p>
            <a:pPr lvl="1" eaLnBrk="1" hangingPunct="1">
              <a:defRPr/>
            </a:pPr>
            <a:endParaRPr lang="en-US" dirty="0" smtClean="0">
              <a:ea typeface="MS PGothic" panose="020B0600070205080204" pitchFamily="34" charset="-128"/>
            </a:endParaRPr>
          </a:p>
          <a:p>
            <a:pPr lvl="1" eaLnBrk="1" hangingPunct="1">
              <a:defRPr/>
            </a:pPr>
            <a:endParaRPr lang="en-US" dirty="0">
              <a:ea typeface="MS PGothic" panose="020B0600070205080204" pitchFamily="34" charset="-128"/>
            </a:endParaRPr>
          </a:p>
        </p:txBody>
      </p:sp>
      <p:sp>
        <p:nvSpPr>
          <p:cNvPr id="68610" name="Text Placeholder 2"/>
          <p:cNvSpPr>
            <a:spLocks noGrp="1"/>
          </p:cNvSpPr>
          <p:nvPr>
            <p:ph type="body"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eaLnBrk="1" hangingPunct="1"/>
            <a:r>
              <a:rPr lang="en-US" altLang="en-US" smtClean="0"/>
              <a:t>The Moral Dimensions of Information Systems</a:t>
            </a:r>
          </a:p>
          <a:p>
            <a:pPr eaLnBrk="1" hangingPunct="1"/>
            <a:endParaRPr lang="en-US" altLang="en-US" smtClean="0"/>
          </a:p>
        </p:txBody>
      </p:sp>
    </p:spTree>
    <p:extLst>
      <p:ext uri="{BB962C8B-B14F-4D97-AF65-F5344CB8AC3E}">
        <p14:creationId xmlns:p14="http://schemas.microsoft.com/office/powerpoint/2010/main" val="3287677823"/>
      </p:ext>
    </p:extLst>
  </p:cSld>
  <p:clrMapOvr>
    <a:masterClrMapping/>
  </p:clrMapOvr>
  <p:transition>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eaLnBrk="1" hangingPunct="1">
              <a:defRPr/>
            </a:pPr>
            <a:r>
              <a:rPr lang="en-US" dirty="0" smtClean="0">
                <a:ea typeface="MS PGothic" panose="020B0600070205080204" pitchFamily="34" charset="-128"/>
              </a:rPr>
              <a:t>Challenges to intellectual property rights</a:t>
            </a:r>
          </a:p>
          <a:p>
            <a:pPr lvl="1" eaLnBrk="1" hangingPunct="1">
              <a:defRPr/>
            </a:pPr>
            <a:r>
              <a:rPr lang="en-US" dirty="0" smtClean="0">
                <a:ea typeface="MS PGothic" panose="020B0600070205080204" pitchFamily="34" charset="-128"/>
              </a:rPr>
              <a:t>Digital media different from physical media (e.g., books)</a:t>
            </a:r>
          </a:p>
          <a:p>
            <a:pPr lvl="2" eaLnBrk="1" hangingPunct="1">
              <a:defRPr/>
            </a:pPr>
            <a:r>
              <a:rPr lang="en-US" sz="2000" dirty="0" smtClean="0">
                <a:ea typeface="MS PGothic" panose="020B0600070205080204" pitchFamily="34" charset="-128"/>
              </a:rPr>
              <a:t>Ease of replication</a:t>
            </a:r>
          </a:p>
          <a:p>
            <a:pPr lvl="2" eaLnBrk="1" hangingPunct="1">
              <a:defRPr/>
            </a:pPr>
            <a:r>
              <a:rPr lang="en-US" sz="2000" dirty="0" smtClean="0">
                <a:ea typeface="MS PGothic" panose="020B0600070205080204" pitchFamily="34" charset="-128"/>
              </a:rPr>
              <a:t>Ease of transmission (networks, Internet)</a:t>
            </a:r>
          </a:p>
          <a:p>
            <a:pPr lvl="2" eaLnBrk="1" hangingPunct="1">
              <a:defRPr/>
            </a:pPr>
            <a:r>
              <a:rPr lang="en-US" sz="2000" dirty="0" smtClean="0">
                <a:ea typeface="MS PGothic" panose="020B0600070205080204" pitchFamily="34" charset="-128"/>
              </a:rPr>
              <a:t>Difficulty in classifying software</a:t>
            </a:r>
          </a:p>
          <a:p>
            <a:pPr lvl="2" eaLnBrk="1" hangingPunct="1">
              <a:defRPr/>
            </a:pPr>
            <a:r>
              <a:rPr lang="en-US" sz="2000" dirty="0" smtClean="0">
                <a:ea typeface="MS PGothic" panose="020B0600070205080204" pitchFamily="34" charset="-128"/>
              </a:rPr>
              <a:t>Compactness</a:t>
            </a:r>
          </a:p>
          <a:p>
            <a:pPr lvl="2" eaLnBrk="1" hangingPunct="1">
              <a:defRPr/>
            </a:pPr>
            <a:r>
              <a:rPr lang="en-US" sz="2000" dirty="0" smtClean="0">
                <a:ea typeface="MS PGothic" panose="020B0600070205080204" pitchFamily="34" charset="-128"/>
              </a:rPr>
              <a:t>Difficulties in establishing uniqueness</a:t>
            </a:r>
          </a:p>
          <a:p>
            <a:pPr eaLnBrk="1" hangingPunct="1">
              <a:defRPr/>
            </a:pPr>
            <a:r>
              <a:rPr lang="en-US" dirty="0" smtClean="0">
                <a:ea typeface="MS PGothic" panose="020B0600070205080204" pitchFamily="34" charset="-128"/>
              </a:rPr>
              <a:t>Digital Millennium Copyright Act (DMCA)</a:t>
            </a:r>
          </a:p>
          <a:p>
            <a:pPr lvl="1" eaLnBrk="1" hangingPunct="1">
              <a:defRPr/>
            </a:pPr>
            <a:r>
              <a:rPr lang="en-US" sz="2400" dirty="0" smtClean="0">
                <a:ea typeface="MS PGothic" panose="020B0600070205080204" pitchFamily="34" charset="-128"/>
              </a:rPr>
              <a:t>Makes it illegal to circumvent technology-based protections of copyrighted materials</a:t>
            </a:r>
          </a:p>
          <a:p>
            <a:pPr eaLnBrk="1" hangingPunct="1">
              <a:defRPr/>
            </a:pPr>
            <a:endParaRPr lang="en-US" dirty="0">
              <a:ea typeface="MS PGothic" panose="020B0600070205080204" pitchFamily="34" charset="-128"/>
            </a:endParaRPr>
          </a:p>
        </p:txBody>
      </p:sp>
      <p:sp>
        <p:nvSpPr>
          <p:cNvPr id="70658" name="Text Placeholder 6"/>
          <p:cNvSpPr>
            <a:spLocks noGrp="1"/>
          </p:cNvSpPr>
          <p:nvPr>
            <p:ph type="body"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eaLnBrk="1" hangingPunct="1"/>
            <a:r>
              <a:rPr lang="en-US" altLang="en-US" smtClean="0">
                <a:cs typeface="Times New Roman" pitchFamily="18" charset="0"/>
              </a:rPr>
              <a:t>The Moral Dimensions of Information Systems</a:t>
            </a:r>
          </a:p>
          <a:p>
            <a:pPr eaLnBrk="1" hangingPunct="1"/>
            <a:endParaRPr lang="en-US" altLang="en-US" smtClean="0"/>
          </a:p>
        </p:txBody>
      </p:sp>
    </p:spTree>
    <p:extLst>
      <p:ext uri="{BB962C8B-B14F-4D97-AF65-F5344CB8AC3E}">
        <p14:creationId xmlns:p14="http://schemas.microsoft.com/office/powerpoint/2010/main" val="501884027"/>
      </p:ext>
    </p:extLst>
  </p:cSld>
  <p:clrMapOvr>
    <a:masterClrMapping/>
  </p:clrMapOvr>
  <p:transition>
    <p:fade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eaLnBrk="1" hangingPunct="1">
              <a:buNone/>
              <a:defRPr/>
            </a:pPr>
            <a:r>
              <a:rPr lang="en-US" dirty="0" smtClean="0">
                <a:ea typeface="MS PGothic" panose="020B0600070205080204" pitchFamily="34" charset="-128"/>
              </a:rPr>
              <a:t>3. ACCOUNTABILITY, LIABILITY, CONTROL</a:t>
            </a:r>
          </a:p>
          <a:p>
            <a:pPr lvl="1" eaLnBrk="1" hangingPunct="1">
              <a:defRPr/>
            </a:pPr>
            <a:r>
              <a:rPr lang="en-US" dirty="0" smtClean="0">
                <a:ea typeface="MS PGothic" panose="020B0600070205080204" pitchFamily="34" charset="-128"/>
              </a:rPr>
              <a:t>Computer-related liability problems</a:t>
            </a:r>
          </a:p>
          <a:p>
            <a:pPr lvl="2" eaLnBrk="1" hangingPunct="1">
              <a:defRPr/>
            </a:pPr>
            <a:r>
              <a:rPr lang="en-US" dirty="0" smtClean="0">
                <a:ea typeface="MS PGothic" panose="020B0600070205080204" pitchFamily="34" charset="-128"/>
              </a:rPr>
              <a:t>If software fails, who is responsible?</a:t>
            </a:r>
          </a:p>
          <a:p>
            <a:pPr lvl="3" eaLnBrk="1" hangingPunct="1">
              <a:defRPr/>
            </a:pPr>
            <a:r>
              <a:rPr lang="en-US" sz="2400" dirty="0" smtClean="0">
                <a:ea typeface="MS PGothic" panose="020B0600070205080204" pitchFamily="34" charset="-128"/>
              </a:rPr>
              <a:t>If seen as part of machine that injures or harms, software producer and operator may be liable.</a:t>
            </a:r>
          </a:p>
          <a:p>
            <a:pPr lvl="3" eaLnBrk="1" hangingPunct="1">
              <a:defRPr/>
            </a:pPr>
            <a:r>
              <a:rPr lang="en-US" sz="2400" dirty="0" smtClean="0">
                <a:ea typeface="MS PGothic" panose="020B0600070205080204" pitchFamily="34" charset="-128"/>
              </a:rPr>
              <a:t>If seen as similar to book, difficult to hold author/publisher responsible.</a:t>
            </a:r>
          </a:p>
          <a:p>
            <a:pPr lvl="3" eaLnBrk="1" hangingPunct="1">
              <a:defRPr/>
            </a:pPr>
            <a:r>
              <a:rPr lang="en-US" sz="2400" dirty="0" smtClean="0">
                <a:ea typeface="MS PGothic" panose="020B0600070205080204" pitchFamily="34" charset="-128"/>
              </a:rPr>
              <a:t>What should liability be if software seen as service? Would this be similar to telephone systems not being liable for transmitted messages?</a:t>
            </a:r>
          </a:p>
          <a:p>
            <a:pPr lvl="2" eaLnBrk="1" hangingPunct="1">
              <a:defRPr/>
            </a:pPr>
            <a:endParaRPr lang="en-US" dirty="0" smtClean="0">
              <a:ea typeface="MS PGothic" panose="020B0600070205080204" pitchFamily="34" charset="-128"/>
            </a:endParaRPr>
          </a:p>
          <a:p>
            <a:pPr eaLnBrk="1" hangingPunct="1">
              <a:defRPr/>
            </a:pPr>
            <a:endParaRPr lang="en-US" dirty="0">
              <a:ea typeface="MS PGothic" panose="020B0600070205080204" pitchFamily="34" charset="-128"/>
            </a:endParaRPr>
          </a:p>
        </p:txBody>
      </p:sp>
      <p:sp>
        <p:nvSpPr>
          <p:cNvPr id="72706" name="Text Placeholder 2"/>
          <p:cNvSpPr>
            <a:spLocks noGrp="1"/>
          </p:cNvSpPr>
          <p:nvPr>
            <p:ph type="body"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eaLnBrk="1" hangingPunct="1"/>
            <a:r>
              <a:rPr lang="en-US" altLang="en-US" smtClean="0"/>
              <a:t>The Moral Dimensions of Information Systems</a:t>
            </a:r>
          </a:p>
          <a:p>
            <a:pPr eaLnBrk="1" hangingPunct="1"/>
            <a:endParaRPr lang="en-US" altLang="en-US" smtClean="0"/>
          </a:p>
        </p:txBody>
      </p:sp>
    </p:spTree>
    <p:extLst>
      <p:ext uri="{BB962C8B-B14F-4D97-AF65-F5344CB8AC3E}">
        <p14:creationId xmlns:p14="http://schemas.microsoft.com/office/powerpoint/2010/main" val="2331649760"/>
      </p:ext>
    </p:extLst>
  </p:cSld>
  <p:clrMapOvr>
    <a:masterClrMapping/>
  </p:clrMapOvr>
  <p:transition>
    <p:fade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600200"/>
            <a:ext cx="8991600" cy="4495800"/>
          </a:xfrm>
        </p:spPr>
        <p:txBody>
          <a:bodyPr>
            <a:normAutofit lnSpcReduction="10000"/>
          </a:bodyPr>
          <a:lstStyle/>
          <a:p>
            <a:pPr marL="0" indent="0" eaLnBrk="1" hangingPunct="1">
              <a:buNone/>
              <a:defRPr/>
            </a:pPr>
            <a:r>
              <a:rPr lang="en-US" dirty="0" smtClean="0">
                <a:ea typeface="MS PGothic" panose="020B0600070205080204" pitchFamily="34" charset="-128"/>
              </a:rPr>
              <a:t>4. SYSTEM QUALITY: DATA QUALITY AND SYSTEM  </a:t>
            </a:r>
          </a:p>
          <a:p>
            <a:pPr marL="0" indent="0" eaLnBrk="1" hangingPunct="1">
              <a:buNone/>
              <a:defRPr/>
            </a:pPr>
            <a:r>
              <a:rPr lang="en-US" dirty="0">
                <a:ea typeface="MS PGothic" panose="020B0600070205080204" pitchFamily="34" charset="-128"/>
              </a:rPr>
              <a:t> </a:t>
            </a:r>
            <a:r>
              <a:rPr lang="en-US" dirty="0" smtClean="0">
                <a:ea typeface="MS PGothic" panose="020B0600070205080204" pitchFamily="34" charset="-128"/>
              </a:rPr>
              <a:t>    ERRORS</a:t>
            </a:r>
          </a:p>
          <a:p>
            <a:pPr lvl="1" eaLnBrk="1" hangingPunct="1">
              <a:defRPr/>
            </a:pPr>
            <a:r>
              <a:rPr lang="en-US" dirty="0" smtClean="0">
                <a:ea typeface="MS PGothic" panose="020B0600070205080204" pitchFamily="34" charset="-128"/>
              </a:rPr>
              <a:t>What is an acceptable, technologically feasible level of system quality?</a:t>
            </a:r>
          </a:p>
          <a:p>
            <a:pPr lvl="2" eaLnBrk="1" hangingPunct="1">
              <a:defRPr/>
            </a:pPr>
            <a:r>
              <a:rPr lang="en-US" dirty="0" smtClean="0">
                <a:ea typeface="MS PGothic" panose="020B0600070205080204" pitchFamily="34" charset="-128"/>
              </a:rPr>
              <a:t>Flawless software is economically unfeasible.</a:t>
            </a:r>
          </a:p>
          <a:p>
            <a:pPr lvl="1" eaLnBrk="1" hangingPunct="1">
              <a:defRPr/>
            </a:pPr>
            <a:r>
              <a:rPr lang="en-US" dirty="0" smtClean="0">
                <a:ea typeface="MS PGothic" panose="020B0600070205080204" pitchFamily="34" charset="-128"/>
              </a:rPr>
              <a:t>Three principal sources of poor system performance:</a:t>
            </a:r>
          </a:p>
          <a:p>
            <a:pPr lvl="2" eaLnBrk="1" hangingPunct="1">
              <a:defRPr/>
            </a:pPr>
            <a:r>
              <a:rPr lang="en-US" dirty="0" smtClean="0">
                <a:ea typeface="MS PGothic" panose="020B0600070205080204" pitchFamily="34" charset="-128"/>
              </a:rPr>
              <a:t>Software bugs, errors</a:t>
            </a:r>
          </a:p>
          <a:p>
            <a:pPr lvl="2" eaLnBrk="1" hangingPunct="1">
              <a:defRPr/>
            </a:pPr>
            <a:r>
              <a:rPr lang="en-US" dirty="0" smtClean="0">
                <a:ea typeface="MS PGothic" panose="020B0600070205080204" pitchFamily="34" charset="-128"/>
              </a:rPr>
              <a:t>Hardware or facility failures</a:t>
            </a:r>
          </a:p>
          <a:p>
            <a:pPr lvl="2" eaLnBrk="1" hangingPunct="1">
              <a:defRPr/>
            </a:pPr>
            <a:r>
              <a:rPr lang="en-US" dirty="0" smtClean="0">
                <a:ea typeface="MS PGothic" panose="020B0600070205080204" pitchFamily="34" charset="-128"/>
              </a:rPr>
              <a:t>Poor input data quality (most common source of business system failure)</a:t>
            </a:r>
            <a:endParaRPr lang="en-US" dirty="0">
              <a:ea typeface="MS PGothic" panose="020B0600070205080204" pitchFamily="34" charset="-128"/>
            </a:endParaRPr>
          </a:p>
        </p:txBody>
      </p:sp>
      <p:sp>
        <p:nvSpPr>
          <p:cNvPr id="74754" name="Text Placeholder 2"/>
          <p:cNvSpPr>
            <a:spLocks noGrp="1"/>
          </p:cNvSpPr>
          <p:nvPr>
            <p:ph type="body"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eaLnBrk="1" hangingPunct="1"/>
            <a:r>
              <a:rPr lang="en-US" altLang="en-US" smtClean="0"/>
              <a:t>The Moral Dimensions of Information Systems</a:t>
            </a:r>
          </a:p>
          <a:p>
            <a:pPr eaLnBrk="1" hangingPunct="1"/>
            <a:endParaRPr lang="en-US" altLang="en-US" smtClean="0"/>
          </a:p>
        </p:txBody>
      </p:sp>
    </p:spTree>
    <p:extLst>
      <p:ext uri="{BB962C8B-B14F-4D97-AF65-F5344CB8AC3E}">
        <p14:creationId xmlns:p14="http://schemas.microsoft.com/office/powerpoint/2010/main" val="2050877482"/>
      </p:ext>
    </p:extLst>
  </p:cSld>
  <p:clrMapOvr>
    <a:masterClrMapping/>
  </p:clrMapOvr>
  <p:transition>
    <p:fade thruBlk="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524000"/>
            <a:ext cx="8839200" cy="4495800"/>
          </a:xfrm>
        </p:spPr>
        <p:txBody>
          <a:bodyPr>
            <a:normAutofit/>
          </a:bodyPr>
          <a:lstStyle/>
          <a:p>
            <a:pPr marL="0" indent="0" eaLnBrk="1" hangingPunct="1">
              <a:buNone/>
              <a:defRPr/>
            </a:pPr>
            <a:r>
              <a:rPr lang="en-US" dirty="0" smtClean="0">
                <a:ea typeface="MS PGothic" panose="020B0600070205080204" pitchFamily="34" charset="-128"/>
              </a:rPr>
              <a:t>5. QUALITY OF LIFE: EQUITY, ACCESS, BOUNDARIES</a:t>
            </a:r>
          </a:p>
          <a:p>
            <a:pPr lvl="1" eaLnBrk="1" hangingPunct="1">
              <a:defRPr/>
            </a:pPr>
            <a:r>
              <a:rPr lang="en-US" dirty="0" smtClean="0">
                <a:ea typeface="MS PGothic" panose="020B0600070205080204" pitchFamily="34" charset="-128"/>
              </a:rPr>
              <a:t>Negative social consequences of systems</a:t>
            </a:r>
          </a:p>
          <a:p>
            <a:pPr lvl="2" eaLnBrk="1" hangingPunct="1">
              <a:defRPr/>
            </a:pPr>
            <a:r>
              <a:rPr lang="en-US" dirty="0" smtClean="0">
                <a:ea typeface="MS PGothic" panose="020B0600070205080204" pitchFamily="34" charset="-128"/>
              </a:rPr>
              <a:t>Balancing power: although computing power decentralizing, key decision making remains centralized</a:t>
            </a:r>
          </a:p>
          <a:p>
            <a:pPr lvl="2" eaLnBrk="1" hangingPunct="1">
              <a:defRPr/>
            </a:pPr>
            <a:r>
              <a:rPr lang="en-US" dirty="0" smtClean="0">
                <a:ea typeface="MS PGothic" panose="020B0600070205080204" pitchFamily="34" charset="-128"/>
              </a:rPr>
              <a:t>Rapidity of change: businesses may not have enough time to respond to global competition</a:t>
            </a:r>
          </a:p>
          <a:p>
            <a:pPr lvl="2" eaLnBrk="1" hangingPunct="1">
              <a:defRPr/>
            </a:pPr>
            <a:r>
              <a:rPr lang="en-US" dirty="0" smtClean="0">
                <a:ea typeface="MS PGothic" panose="020B0600070205080204" pitchFamily="34" charset="-128"/>
              </a:rPr>
              <a:t>Maintaining boundaries: computing, Internet use lengthens work-day, infringes on family, personal time</a:t>
            </a:r>
          </a:p>
          <a:p>
            <a:pPr lvl="2" eaLnBrk="1" hangingPunct="1">
              <a:defRPr/>
            </a:pPr>
            <a:r>
              <a:rPr lang="en-US" dirty="0" smtClean="0">
                <a:ea typeface="MS PGothic" panose="020B0600070205080204" pitchFamily="34" charset="-128"/>
              </a:rPr>
              <a:t>Dependence and vulnerability: public and private organizations ever more dependent on computer systems</a:t>
            </a:r>
          </a:p>
          <a:p>
            <a:pPr lvl="1" eaLnBrk="1" hangingPunct="1">
              <a:defRPr/>
            </a:pPr>
            <a:endParaRPr lang="en-US" dirty="0" smtClean="0">
              <a:ea typeface="MS PGothic" panose="020B0600070205080204" pitchFamily="34" charset="-128"/>
            </a:endParaRPr>
          </a:p>
          <a:p>
            <a:pPr eaLnBrk="1" hangingPunct="1">
              <a:defRPr/>
            </a:pPr>
            <a:endParaRPr lang="en-US" dirty="0">
              <a:ea typeface="MS PGothic" panose="020B0600070205080204" pitchFamily="34" charset="-128"/>
            </a:endParaRPr>
          </a:p>
        </p:txBody>
      </p:sp>
      <p:sp>
        <p:nvSpPr>
          <p:cNvPr id="76802" name="Text Placeholder 2"/>
          <p:cNvSpPr>
            <a:spLocks noGrp="1"/>
          </p:cNvSpPr>
          <p:nvPr>
            <p:ph type="body"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eaLnBrk="1" hangingPunct="1"/>
            <a:r>
              <a:rPr lang="en-US" altLang="en-US" smtClean="0"/>
              <a:t>The Moral Dimensions of Information Systems</a:t>
            </a:r>
          </a:p>
          <a:p>
            <a:pPr eaLnBrk="1" hangingPunct="1"/>
            <a:endParaRPr lang="en-US" altLang="en-US" smtClean="0"/>
          </a:p>
        </p:txBody>
      </p:sp>
    </p:spTree>
    <p:extLst>
      <p:ext uri="{BB962C8B-B14F-4D97-AF65-F5344CB8AC3E}">
        <p14:creationId xmlns:p14="http://schemas.microsoft.com/office/powerpoint/2010/main" val="1658616067"/>
      </p:ext>
    </p:extLst>
  </p:cSld>
  <p:clrMapOvr>
    <a:masterClrMapping/>
  </p:clrMapOvr>
  <p:transition>
    <p:fade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Content Placeholder 1"/>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eaLnBrk="1" hangingPunct="1"/>
            <a:r>
              <a:rPr lang="en-US" altLang="en-US" sz="2800" smtClean="0">
                <a:solidFill>
                  <a:srgbClr val="0D0D0D"/>
                </a:solidFill>
              </a:rPr>
              <a:t>Computer crime and abuse</a:t>
            </a:r>
          </a:p>
          <a:p>
            <a:pPr lvl="1" eaLnBrk="1" hangingPunct="1"/>
            <a:r>
              <a:rPr lang="en-US" altLang="en-US" sz="2000" smtClean="0"/>
              <a:t>Computer crime: commission of illegal acts through use of computer or against a computer system—computer may be object or instrument of crime</a:t>
            </a:r>
          </a:p>
          <a:p>
            <a:pPr lvl="1" eaLnBrk="1" hangingPunct="1"/>
            <a:r>
              <a:rPr lang="en-US" altLang="en-US" sz="2000" smtClean="0"/>
              <a:t>Computer abuse: unethical acts, not illegal</a:t>
            </a:r>
            <a:endParaRPr lang="en-US" altLang="en-US" sz="2400" smtClean="0"/>
          </a:p>
          <a:p>
            <a:pPr lvl="2" eaLnBrk="1" hangingPunct="1"/>
            <a:r>
              <a:rPr lang="en-US" altLang="en-US" sz="2000" smtClean="0"/>
              <a:t>Spam: high costs for businesses in dealing with spam</a:t>
            </a:r>
          </a:p>
          <a:p>
            <a:pPr eaLnBrk="1" hangingPunct="1"/>
            <a:r>
              <a:rPr lang="en-US" altLang="en-US" sz="2800" smtClean="0">
                <a:solidFill>
                  <a:srgbClr val="0D0D0D"/>
                </a:solidFill>
              </a:rPr>
              <a:t>Employment: </a:t>
            </a:r>
          </a:p>
          <a:p>
            <a:pPr lvl="1" eaLnBrk="1" hangingPunct="1"/>
            <a:r>
              <a:rPr lang="en-US" altLang="en-US" sz="2000" smtClean="0"/>
              <a:t>Reengineering work resulting in lost jobs</a:t>
            </a:r>
          </a:p>
          <a:p>
            <a:pPr eaLnBrk="1" hangingPunct="1"/>
            <a:r>
              <a:rPr lang="en-US" altLang="en-US" sz="2800" smtClean="0">
                <a:solidFill>
                  <a:srgbClr val="0D0D0D"/>
                </a:solidFill>
              </a:rPr>
              <a:t>Equity and access—the digital divide: </a:t>
            </a:r>
          </a:p>
          <a:p>
            <a:pPr lvl="1" eaLnBrk="1" hangingPunct="1"/>
            <a:r>
              <a:rPr lang="en-US" altLang="en-US" sz="2000" smtClean="0"/>
              <a:t>Certain ethnic and income groups in the United States less likely to have computers or Internet access</a:t>
            </a:r>
          </a:p>
          <a:p>
            <a:pPr eaLnBrk="1" hangingPunct="1"/>
            <a:endParaRPr lang="en-US" altLang="en-US" sz="2800" smtClean="0">
              <a:solidFill>
                <a:srgbClr val="0D0D0D"/>
              </a:solidFill>
            </a:endParaRPr>
          </a:p>
          <a:p>
            <a:pPr eaLnBrk="1" hangingPunct="1"/>
            <a:endParaRPr lang="en-US" altLang="en-US" sz="2800" smtClean="0">
              <a:solidFill>
                <a:srgbClr val="0D0D0D"/>
              </a:solidFill>
            </a:endParaRPr>
          </a:p>
          <a:p>
            <a:pPr eaLnBrk="1" hangingPunct="1"/>
            <a:endParaRPr lang="en-US" altLang="en-US" sz="2800" smtClean="0">
              <a:solidFill>
                <a:srgbClr val="0D0D0D"/>
              </a:solidFill>
            </a:endParaRPr>
          </a:p>
        </p:txBody>
      </p:sp>
      <p:sp>
        <p:nvSpPr>
          <p:cNvPr id="78850" name="Text Placeholder 2"/>
          <p:cNvSpPr>
            <a:spLocks noGrp="1"/>
          </p:cNvSpPr>
          <p:nvPr>
            <p:ph type="body"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eaLnBrk="1" hangingPunct="1"/>
            <a:r>
              <a:rPr lang="en-US" altLang="en-US" smtClean="0"/>
              <a:t>The Moral Dimensions of Information Systems</a:t>
            </a:r>
          </a:p>
          <a:p>
            <a:pPr eaLnBrk="1" hangingPunct="1"/>
            <a:endParaRPr lang="en-US" altLang="en-US" smtClean="0"/>
          </a:p>
        </p:txBody>
      </p:sp>
    </p:spTree>
    <p:extLst>
      <p:ext uri="{BB962C8B-B14F-4D97-AF65-F5344CB8AC3E}">
        <p14:creationId xmlns:p14="http://schemas.microsoft.com/office/powerpoint/2010/main" val="1133942882"/>
      </p:ext>
    </p:extLst>
  </p:cSld>
  <p:clrMapOvr>
    <a:masterClrMapping/>
  </p:clrMapOvr>
  <p:transition>
    <p:fade thruBlk="1"/>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eaLnBrk="1" hangingPunct="1">
              <a:defRPr/>
            </a:pPr>
            <a:r>
              <a:rPr lang="en-US" sz="3600" dirty="0" smtClean="0">
                <a:ea typeface="MS PGothic" panose="020B0600070205080204" pitchFamily="34" charset="-128"/>
              </a:rPr>
              <a:t>Health risks:</a:t>
            </a:r>
          </a:p>
          <a:p>
            <a:pPr lvl="1" eaLnBrk="1" hangingPunct="1">
              <a:defRPr/>
            </a:pPr>
            <a:r>
              <a:rPr lang="en-US" sz="2800" dirty="0" smtClean="0">
                <a:ea typeface="MS PGothic" panose="020B0600070205080204" pitchFamily="34" charset="-128"/>
              </a:rPr>
              <a:t>Repetitive stress injury (RSI)</a:t>
            </a:r>
          </a:p>
          <a:p>
            <a:pPr lvl="2" eaLnBrk="1" hangingPunct="1">
              <a:defRPr/>
            </a:pPr>
            <a:r>
              <a:rPr lang="en-US" sz="2800" dirty="0" smtClean="0">
                <a:ea typeface="MS PGothic" panose="020B0600070205080204" pitchFamily="34" charset="-128"/>
              </a:rPr>
              <a:t>Largest source is computer keyboards</a:t>
            </a:r>
          </a:p>
          <a:p>
            <a:pPr lvl="2" eaLnBrk="1" hangingPunct="1">
              <a:defRPr/>
            </a:pPr>
            <a:r>
              <a:rPr lang="en-US" sz="2800" dirty="0" smtClean="0">
                <a:ea typeface="MS PGothic" panose="020B0600070205080204" pitchFamily="34" charset="-128"/>
              </a:rPr>
              <a:t>Carpal tunnel syndrome (CTS)</a:t>
            </a:r>
          </a:p>
          <a:p>
            <a:pPr lvl="1" eaLnBrk="1" hangingPunct="1">
              <a:defRPr/>
            </a:pPr>
            <a:r>
              <a:rPr lang="en-US" sz="2800" dirty="0" smtClean="0">
                <a:ea typeface="MS PGothic" panose="020B0600070205080204" pitchFamily="34" charset="-128"/>
              </a:rPr>
              <a:t>Computer vision syndrome (CVS)</a:t>
            </a:r>
          </a:p>
          <a:p>
            <a:pPr lvl="2" eaLnBrk="1" hangingPunct="1">
              <a:defRPr/>
            </a:pPr>
            <a:r>
              <a:rPr lang="en-US" sz="2800" dirty="0" smtClean="0">
                <a:ea typeface="MS PGothic" panose="020B0600070205080204" pitchFamily="34" charset="-128"/>
              </a:rPr>
              <a:t>Eyestrain and headaches related to screen use</a:t>
            </a:r>
          </a:p>
          <a:p>
            <a:pPr lvl="1" eaLnBrk="1" hangingPunct="1">
              <a:defRPr/>
            </a:pPr>
            <a:r>
              <a:rPr lang="en-US" sz="2800" dirty="0" smtClean="0">
                <a:ea typeface="MS PGothic" panose="020B0600070205080204" pitchFamily="34" charset="-128"/>
              </a:rPr>
              <a:t>Technostress</a:t>
            </a:r>
          </a:p>
          <a:p>
            <a:pPr lvl="2" eaLnBrk="1" hangingPunct="1">
              <a:defRPr/>
            </a:pPr>
            <a:r>
              <a:rPr lang="en-US" sz="2800" dirty="0" smtClean="0">
                <a:ea typeface="MS PGothic" panose="020B0600070205080204" pitchFamily="34" charset="-128"/>
              </a:rPr>
              <a:t>Aggravation, impatience, fatigue</a:t>
            </a:r>
          </a:p>
          <a:p>
            <a:pPr eaLnBrk="1" hangingPunct="1">
              <a:defRPr/>
            </a:pPr>
            <a:endParaRPr lang="en-US" sz="3600" dirty="0" smtClean="0">
              <a:ea typeface="MS PGothic" panose="020B0600070205080204" pitchFamily="34" charset="-128"/>
            </a:endParaRPr>
          </a:p>
          <a:p>
            <a:pPr eaLnBrk="1" hangingPunct="1">
              <a:defRPr/>
            </a:pPr>
            <a:endParaRPr lang="en-US" sz="3600" dirty="0" smtClean="0">
              <a:ea typeface="MS PGothic" panose="020B0600070205080204" pitchFamily="34" charset="-128"/>
            </a:endParaRPr>
          </a:p>
          <a:p>
            <a:pPr eaLnBrk="1" hangingPunct="1">
              <a:defRPr/>
            </a:pPr>
            <a:endParaRPr lang="en-US" sz="3600" dirty="0">
              <a:ea typeface="MS PGothic" panose="020B0600070205080204" pitchFamily="34" charset="-128"/>
            </a:endParaRPr>
          </a:p>
        </p:txBody>
      </p:sp>
      <p:sp>
        <p:nvSpPr>
          <p:cNvPr id="80898" name="Text Placeholder 4"/>
          <p:cNvSpPr>
            <a:spLocks noGrp="1"/>
          </p:cNvSpPr>
          <p:nvPr>
            <p:ph type="body"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eaLnBrk="1" hangingPunct="1"/>
            <a:r>
              <a:rPr lang="en-US" altLang="en-US" smtClean="0"/>
              <a:t>The Moral Dimensions of Information Systems</a:t>
            </a:r>
          </a:p>
          <a:p>
            <a:pPr eaLnBrk="1" hangingPunct="1"/>
            <a:endParaRPr lang="en-US" altLang="en-US" smtClean="0"/>
          </a:p>
        </p:txBody>
      </p:sp>
    </p:spTree>
    <p:extLst>
      <p:ext uri="{BB962C8B-B14F-4D97-AF65-F5344CB8AC3E}">
        <p14:creationId xmlns:p14="http://schemas.microsoft.com/office/powerpoint/2010/main" val="2365440898"/>
      </p:ext>
    </p:extLst>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41" name="Group 12"/>
          <p:cNvGrpSpPr>
            <a:grpSpLocks/>
          </p:cNvGrpSpPr>
          <p:nvPr/>
        </p:nvGrpSpPr>
        <p:grpSpPr bwMode="auto">
          <a:xfrm>
            <a:off x="1676400" y="1905000"/>
            <a:ext cx="5867400" cy="0"/>
            <a:chOff x="768" y="3408"/>
            <a:chExt cx="3696" cy="0"/>
          </a:xfrm>
        </p:grpSpPr>
        <p:sp>
          <p:nvSpPr>
            <p:cNvPr id="14342" name="Line 8"/>
            <p:cNvSpPr>
              <a:spLocks noChangeShapeType="1"/>
            </p:cNvSpPr>
            <p:nvPr/>
          </p:nvSpPr>
          <p:spPr bwMode="auto">
            <a:xfrm>
              <a:off x="768" y="3408"/>
              <a:ext cx="816" cy="0"/>
            </a:xfrm>
            <a:prstGeom prst="line">
              <a:avLst/>
            </a:prstGeom>
            <a:noFill/>
            <a:ln w="127000">
              <a:solidFill>
                <a:srgbClr val="9F0F1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3" name="Line 9"/>
            <p:cNvSpPr>
              <a:spLocks noChangeShapeType="1"/>
            </p:cNvSpPr>
            <p:nvPr/>
          </p:nvSpPr>
          <p:spPr bwMode="auto">
            <a:xfrm>
              <a:off x="1728" y="3408"/>
              <a:ext cx="816" cy="0"/>
            </a:xfrm>
            <a:prstGeom prst="line">
              <a:avLst/>
            </a:prstGeom>
            <a:noFill/>
            <a:ln w="12700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4" name="Line 10"/>
            <p:cNvSpPr>
              <a:spLocks noChangeShapeType="1"/>
            </p:cNvSpPr>
            <p:nvPr/>
          </p:nvSpPr>
          <p:spPr bwMode="auto">
            <a:xfrm>
              <a:off x="2688" y="3408"/>
              <a:ext cx="816" cy="0"/>
            </a:xfrm>
            <a:prstGeom prst="line">
              <a:avLst/>
            </a:prstGeom>
            <a:noFill/>
            <a:ln w="127000">
              <a:solidFill>
                <a:srgbClr val="3399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5" name="Line 11"/>
            <p:cNvSpPr>
              <a:spLocks noChangeShapeType="1"/>
            </p:cNvSpPr>
            <p:nvPr/>
          </p:nvSpPr>
          <p:spPr bwMode="auto">
            <a:xfrm>
              <a:off x="3648" y="3408"/>
              <a:ext cx="816" cy="0"/>
            </a:xfrm>
            <a:prstGeom prst="line">
              <a:avLst/>
            </a:prstGeom>
            <a:noFill/>
            <a:ln w="127000">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 name="Text Box 3"/>
          <p:cNvSpPr txBox="1">
            <a:spLocks noChangeArrowheads="1"/>
          </p:cNvSpPr>
          <p:nvPr/>
        </p:nvSpPr>
        <p:spPr bwMode="auto">
          <a:xfrm>
            <a:off x="76200" y="2819400"/>
            <a:ext cx="9067800" cy="1092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600" b="1" dirty="0">
                <a:solidFill>
                  <a:schemeClr val="tx2"/>
                </a:solidFill>
                <a:latin typeface="Arial" charset="0"/>
                <a:cs typeface="Times New Roman" pitchFamily="18" charset="0"/>
              </a:rPr>
              <a:t>4</a:t>
            </a:r>
            <a:r>
              <a:rPr lang="en-US" altLang="en-US" sz="2600" b="1" dirty="0" smtClean="0">
                <a:solidFill>
                  <a:schemeClr val="tx2"/>
                </a:solidFill>
                <a:latin typeface="Arial" charset="0"/>
                <a:cs typeface="Times New Roman" pitchFamily="18" charset="0"/>
              </a:rPr>
              <a:t>.1. Understanding Ethical and Social Issues Related to </a:t>
            </a:r>
          </a:p>
          <a:p>
            <a:pPr>
              <a:spcBef>
                <a:spcPct val="50000"/>
              </a:spcBef>
              <a:buFontTx/>
              <a:buNone/>
            </a:pPr>
            <a:r>
              <a:rPr lang="en-US" altLang="en-US" sz="2600" b="1" dirty="0">
                <a:solidFill>
                  <a:schemeClr val="tx2"/>
                </a:solidFill>
                <a:latin typeface="Arial" charset="0"/>
                <a:cs typeface="Times New Roman" pitchFamily="18" charset="0"/>
              </a:rPr>
              <a:t> </a:t>
            </a:r>
            <a:r>
              <a:rPr lang="en-US" altLang="en-US" sz="2600" b="1" dirty="0" smtClean="0">
                <a:solidFill>
                  <a:schemeClr val="tx2"/>
                </a:solidFill>
                <a:latin typeface="Arial" charset="0"/>
                <a:cs typeface="Times New Roman" pitchFamily="18" charset="0"/>
              </a:rPr>
              <a:t>      Systems </a:t>
            </a:r>
            <a:endParaRPr lang="en-US" altLang="en-US" sz="2600" b="1" dirty="0">
              <a:solidFill>
                <a:schemeClr val="tx2"/>
              </a:solidFill>
              <a:latin typeface="Arial" charset="0"/>
              <a:cs typeface="Times New Roman" pitchFamily="18" charset="0"/>
            </a:endParaRPr>
          </a:p>
        </p:txBody>
      </p:sp>
      <p:sp>
        <p:nvSpPr>
          <p:cNvPr id="2" name="Slide Number Placeholder 1"/>
          <p:cNvSpPr>
            <a:spLocks noGrp="1"/>
          </p:cNvSpPr>
          <p:nvPr>
            <p:ph type="sldNum" sz="quarter" idx="12"/>
          </p:nvPr>
        </p:nvSpPr>
        <p:spPr/>
        <p:txBody>
          <a:bodyPr/>
          <a:lstStyle/>
          <a:p>
            <a:fld id="{B2E69481-C428-4771-9FA9-CCBED72DD0C4}" type="slidenum">
              <a:rPr lang="en-US" smtClean="0"/>
              <a:t>4</a:t>
            </a:fld>
            <a:endParaRPr lang="en-US"/>
          </a:p>
        </p:txBody>
      </p:sp>
    </p:spTree>
    <p:extLst>
      <p:ext uri="{BB962C8B-B14F-4D97-AF65-F5344CB8AC3E}">
        <p14:creationId xmlns:p14="http://schemas.microsoft.com/office/powerpoint/2010/main" val="12080816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ontent Placeholder 1"/>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mtClean="0">
                <a:solidFill>
                  <a:srgbClr val="0D0D0D"/>
                </a:solidFill>
              </a:rPr>
              <a:t>Recent cases of failed ethical judgment in business:</a:t>
            </a:r>
          </a:p>
          <a:p>
            <a:pPr lvl="1" eaLnBrk="1" hangingPunct="1"/>
            <a:r>
              <a:rPr lang="en-US" altLang="en-US" smtClean="0"/>
              <a:t>Barclay</a:t>
            </a:r>
            <a:r>
              <a:rPr lang="ja-JP" altLang="en-US" smtClean="0"/>
              <a:t>’</a:t>
            </a:r>
            <a:r>
              <a:rPr lang="en-US" altLang="ja-JP" smtClean="0"/>
              <a:t>s Bank, GlaxoSmithKline, Walmart</a:t>
            </a:r>
          </a:p>
          <a:p>
            <a:pPr lvl="1" eaLnBrk="1" hangingPunct="1"/>
            <a:r>
              <a:rPr lang="en-US" altLang="en-US" smtClean="0"/>
              <a:t>In many, information systems used to bury decisions from public scrutiny</a:t>
            </a:r>
          </a:p>
          <a:p>
            <a:pPr eaLnBrk="1" hangingPunct="1"/>
            <a:r>
              <a:rPr lang="en-US" altLang="en-US" smtClean="0">
                <a:solidFill>
                  <a:srgbClr val="0D0D0D"/>
                </a:solidFill>
              </a:rPr>
              <a:t>Ethics </a:t>
            </a:r>
          </a:p>
          <a:p>
            <a:pPr lvl="1" eaLnBrk="1" hangingPunct="1"/>
            <a:r>
              <a:rPr lang="en-US" altLang="en-US" smtClean="0"/>
              <a:t>Principles of right and wrong that individuals, acting as free moral agents, use to make choices to guide their behaviors</a:t>
            </a:r>
          </a:p>
          <a:p>
            <a:pPr lvl="1" eaLnBrk="1" hangingPunct="1"/>
            <a:endParaRPr lang="en-US" altLang="en-US" smtClean="0"/>
          </a:p>
          <a:p>
            <a:pPr eaLnBrk="1" hangingPunct="1"/>
            <a:endParaRPr lang="en-US" altLang="en-US" smtClean="0">
              <a:solidFill>
                <a:srgbClr val="0D0D0D"/>
              </a:solidFill>
            </a:endParaRPr>
          </a:p>
          <a:p>
            <a:pPr eaLnBrk="1" hangingPunct="1"/>
            <a:endParaRPr lang="en-US" altLang="en-US" smtClean="0">
              <a:solidFill>
                <a:srgbClr val="0D0D0D"/>
              </a:solidFill>
            </a:endParaRPr>
          </a:p>
        </p:txBody>
      </p:sp>
      <p:sp>
        <p:nvSpPr>
          <p:cNvPr id="21506" name="Text Placeholder 4"/>
          <p:cNvSpPr>
            <a:spLocks noGrp="1"/>
          </p:cNvSpPr>
          <p:nvPr>
            <p:ph type="body" sz="quarter" idx="15"/>
          </p:nvPr>
        </p:nvSpPr>
        <p:spPr bwMode="auto">
          <a:xfrm>
            <a:off x="1200150" y="990600"/>
            <a:ext cx="67437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eaLnBrk="1" hangingPunct="1"/>
            <a:r>
              <a:rPr lang="en-US" altLang="en-US" smtClean="0">
                <a:cs typeface="Times New Roman" pitchFamily="18" charset="0"/>
              </a:rPr>
              <a:t>Understanding Ethical and Social Issues Related to Systems</a:t>
            </a:r>
          </a:p>
          <a:p>
            <a:pPr eaLnBrk="1" hangingPunct="1"/>
            <a:endParaRPr lang="en-US" altLang="en-US" smtClean="0"/>
          </a:p>
        </p:txBody>
      </p:sp>
    </p:spTree>
    <p:extLst>
      <p:ext uri="{BB962C8B-B14F-4D97-AF65-F5344CB8AC3E}">
        <p14:creationId xmlns:p14="http://schemas.microsoft.com/office/powerpoint/2010/main" val="2427675335"/>
      </p:ext>
    </p:extLst>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eaLnBrk="1" hangingPunct="1">
              <a:defRPr/>
            </a:pPr>
            <a:r>
              <a:rPr lang="en-US" sz="3600" dirty="0" smtClean="0">
                <a:ea typeface="MS PGothic" panose="020B0600070205080204" pitchFamily="34" charset="-128"/>
              </a:rPr>
              <a:t>Information systems and ethics</a:t>
            </a:r>
          </a:p>
          <a:p>
            <a:pPr lvl="1" eaLnBrk="1" hangingPunct="1">
              <a:defRPr/>
            </a:pPr>
            <a:r>
              <a:rPr lang="en-US" sz="2800" dirty="0" smtClean="0">
                <a:ea typeface="MS PGothic" panose="020B0600070205080204" pitchFamily="34" charset="-128"/>
              </a:rPr>
              <a:t>Information systems raise new ethical questions because they create opportunities for:</a:t>
            </a:r>
          </a:p>
          <a:p>
            <a:pPr marL="457200" lvl="1" indent="0" eaLnBrk="1" hangingPunct="1">
              <a:buNone/>
              <a:defRPr/>
            </a:pPr>
            <a:endParaRPr lang="en-US" sz="2800" dirty="0" smtClean="0">
              <a:ea typeface="MS PGothic" panose="020B0600070205080204" pitchFamily="34" charset="-128"/>
            </a:endParaRPr>
          </a:p>
          <a:p>
            <a:pPr lvl="2" eaLnBrk="1" hangingPunct="1">
              <a:defRPr/>
            </a:pPr>
            <a:r>
              <a:rPr lang="en-US" sz="2800" dirty="0" smtClean="0">
                <a:ea typeface="MS PGothic" panose="020B0600070205080204" pitchFamily="34" charset="-128"/>
              </a:rPr>
              <a:t>Intense social change, threatening existing distributions of power, money, rights, and obligations</a:t>
            </a:r>
          </a:p>
          <a:p>
            <a:pPr lvl="2" eaLnBrk="1" hangingPunct="1">
              <a:defRPr/>
            </a:pPr>
            <a:r>
              <a:rPr lang="en-US" sz="2800" dirty="0" smtClean="0">
                <a:ea typeface="MS PGothic" panose="020B0600070205080204" pitchFamily="34" charset="-128"/>
              </a:rPr>
              <a:t>New kinds of crime</a:t>
            </a:r>
          </a:p>
          <a:p>
            <a:pPr lvl="1" eaLnBrk="1" hangingPunct="1">
              <a:defRPr/>
            </a:pPr>
            <a:endParaRPr lang="en-US" sz="2800" dirty="0" smtClean="0">
              <a:ea typeface="MS PGothic" panose="020B0600070205080204" pitchFamily="34" charset="-128"/>
            </a:endParaRPr>
          </a:p>
          <a:p>
            <a:pPr eaLnBrk="1" hangingPunct="1">
              <a:defRPr/>
            </a:pPr>
            <a:endParaRPr lang="en-US" sz="3600" dirty="0" smtClean="0">
              <a:ea typeface="MS PGothic" panose="020B0600070205080204" pitchFamily="34" charset="-128"/>
            </a:endParaRPr>
          </a:p>
          <a:p>
            <a:pPr eaLnBrk="1" hangingPunct="1">
              <a:defRPr/>
            </a:pPr>
            <a:endParaRPr lang="en-US" sz="3600" dirty="0">
              <a:ea typeface="MS PGothic" panose="020B0600070205080204" pitchFamily="34" charset="-128"/>
            </a:endParaRPr>
          </a:p>
        </p:txBody>
      </p:sp>
      <p:sp>
        <p:nvSpPr>
          <p:cNvPr id="23554" name="Text Placeholder 4"/>
          <p:cNvSpPr>
            <a:spLocks noGrp="1"/>
          </p:cNvSpPr>
          <p:nvPr>
            <p:ph type="body"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eaLnBrk="1" hangingPunct="1"/>
            <a:r>
              <a:rPr lang="en-US" altLang="en-US" smtClean="0"/>
              <a:t>Understanding Ethical and Social Issues Related to Systems</a:t>
            </a:r>
          </a:p>
          <a:p>
            <a:pPr eaLnBrk="1" hangingPunct="1"/>
            <a:endParaRPr lang="en-US" altLang="en-US" smtClean="0"/>
          </a:p>
        </p:txBody>
      </p:sp>
    </p:spTree>
    <p:extLst>
      <p:ext uri="{BB962C8B-B14F-4D97-AF65-F5344CB8AC3E}">
        <p14:creationId xmlns:p14="http://schemas.microsoft.com/office/powerpoint/2010/main" val="3524168053"/>
      </p:ext>
    </p:extLst>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Content Placeholder 1"/>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smtClean="0">
                <a:solidFill>
                  <a:srgbClr val="0D0D0D"/>
                </a:solidFill>
              </a:rPr>
              <a:t>A model for thinking about ethical, social, and political Issues</a:t>
            </a:r>
          </a:p>
          <a:p>
            <a:pPr lvl="1" eaLnBrk="1" hangingPunct="1"/>
            <a:r>
              <a:rPr lang="en-US" altLang="en-US" dirty="0" smtClean="0"/>
              <a:t>Society as a calm pond</a:t>
            </a:r>
          </a:p>
          <a:p>
            <a:pPr lvl="1" eaLnBrk="1" hangingPunct="1"/>
            <a:r>
              <a:rPr lang="en-US" altLang="en-US" dirty="0" smtClean="0"/>
              <a:t>IT as rock dropped in pond, creating ripples of new situations not covered by old rules</a:t>
            </a:r>
          </a:p>
          <a:p>
            <a:pPr lvl="1" eaLnBrk="1" hangingPunct="1"/>
            <a:r>
              <a:rPr lang="en-US" altLang="en-US" dirty="0" smtClean="0"/>
              <a:t>Social and political institutions cannot respond overnight to these ripples—it may take years to develop etiquette, expectations, laws</a:t>
            </a:r>
          </a:p>
          <a:p>
            <a:pPr lvl="2" eaLnBrk="1" hangingPunct="1"/>
            <a:r>
              <a:rPr lang="en-US" altLang="en-US" dirty="0" smtClean="0"/>
              <a:t>Requires understanding of ethics to make choices in legally gray areas</a:t>
            </a:r>
          </a:p>
          <a:p>
            <a:pPr eaLnBrk="1" hangingPunct="1"/>
            <a:endParaRPr lang="en-US" altLang="en-US" dirty="0" smtClean="0">
              <a:solidFill>
                <a:srgbClr val="0D0D0D"/>
              </a:solidFill>
            </a:endParaRPr>
          </a:p>
          <a:p>
            <a:pPr eaLnBrk="1" hangingPunct="1"/>
            <a:endParaRPr lang="en-US" altLang="en-US" dirty="0" smtClean="0">
              <a:solidFill>
                <a:srgbClr val="0D0D0D"/>
              </a:solidFill>
            </a:endParaRPr>
          </a:p>
        </p:txBody>
      </p:sp>
      <p:sp>
        <p:nvSpPr>
          <p:cNvPr id="25602" name="Text Placeholder 4"/>
          <p:cNvSpPr>
            <a:spLocks noGrp="1"/>
          </p:cNvSpPr>
          <p:nvPr>
            <p:ph type="body" sz="quarter" idx="15"/>
          </p:nvPr>
        </p:nvSpPr>
        <p:spPr bwMode="auto">
          <a:xfrm>
            <a:off x="1200150" y="990600"/>
            <a:ext cx="67437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eaLnBrk="1" hangingPunct="1"/>
            <a:r>
              <a:rPr lang="en-US" altLang="en-US" smtClean="0">
                <a:cs typeface="Times New Roman" pitchFamily="18" charset="0"/>
              </a:rPr>
              <a:t>Understanding Ethical and Social Issues Related to Systems</a:t>
            </a:r>
          </a:p>
          <a:p>
            <a:pPr eaLnBrk="1" hangingPunct="1"/>
            <a:endParaRPr lang="en-US" altLang="en-US" smtClean="0"/>
          </a:p>
        </p:txBody>
      </p:sp>
    </p:spTree>
    <p:extLst>
      <p:ext uri="{BB962C8B-B14F-4D97-AF65-F5344CB8AC3E}">
        <p14:creationId xmlns:p14="http://schemas.microsoft.com/office/powerpoint/2010/main" val="2424513291"/>
      </p:ext>
    </p:extLst>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7" descr="D:\Chapter 12\fig12.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3068" y="1522905"/>
            <a:ext cx="6638532" cy="4993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0" name="Text Placeholder 1"/>
          <p:cNvSpPr>
            <a:spLocks noGrp="1"/>
          </p:cNvSpPr>
          <p:nvPr>
            <p:ph type="body" sz="quarter" idx="17"/>
          </p:nvPr>
        </p:nvSpPr>
        <p:spPr bwMode="auto">
          <a:xfrm>
            <a:off x="76200" y="533400"/>
            <a:ext cx="2133600" cy="32527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eaLnBrk="1" hangingPunct="1">
              <a:buFontTx/>
              <a:buNone/>
            </a:pPr>
            <a:r>
              <a:rPr lang="en-US" altLang="en-US" sz="1800" dirty="0" smtClean="0"/>
              <a:t>The introduction of new information technology has a ripple effect, raising new ethical, social, and political issues that must be dealt with on the individual, social, and political levels. These issues have five moral dimensions: information rights and obligations, property rights and obligations, system quality, quality of life, and accountability and control.</a:t>
            </a:r>
          </a:p>
        </p:txBody>
      </p:sp>
      <p:sp>
        <p:nvSpPr>
          <p:cNvPr id="4" name="Text Placeholder 3"/>
          <p:cNvSpPr>
            <a:spLocks noGrp="1"/>
          </p:cNvSpPr>
          <p:nvPr>
            <p:ph type="body" sz="quarter" idx="21"/>
          </p:nvPr>
        </p:nvSpPr>
        <p:spPr>
          <a:xfrm>
            <a:off x="2362200" y="304800"/>
            <a:ext cx="6477000" cy="304800"/>
          </a:xfrm>
        </p:spPr>
        <p:txBody>
          <a:bodyPr>
            <a:noAutofit/>
          </a:bodyPr>
          <a:lstStyle/>
          <a:p>
            <a:pPr eaLnBrk="1" hangingPunct="1">
              <a:defRPr/>
            </a:pPr>
            <a:r>
              <a:rPr lang="en-US" dirty="0" smtClean="0">
                <a:effectLst>
                  <a:outerShdw blurRad="38100" dist="38100" dir="2700000" algn="tl">
                    <a:srgbClr val="C0C0C0"/>
                  </a:outerShdw>
                </a:effectLst>
                <a:ea typeface="MS PGothic" panose="020B0600070205080204" pitchFamily="34" charset="-128"/>
                <a:cs typeface="Times New Roman" panose="02020603050405020304" pitchFamily="18" charset="0"/>
              </a:rPr>
              <a:t>THE RELATIONSHIP AMONG ETHICAL, SOCIAL, POLITICAL ISSUES IN AN INFORMATION SOCIETY</a:t>
            </a:r>
          </a:p>
          <a:p>
            <a:pPr eaLnBrk="1" hangingPunct="1">
              <a:defRPr/>
            </a:pPr>
            <a:endParaRPr lang="en-US" dirty="0">
              <a:ea typeface="MS PGothic" panose="020B0600070205080204" pitchFamily="34" charset="-128"/>
            </a:endParaRPr>
          </a:p>
        </p:txBody>
      </p:sp>
    </p:spTree>
    <p:extLst>
      <p:ext uri="{BB962C8B-B14F-4D97-AF65-F5344CB8AC3E}">
        <p14:creationId xmlns:p14="http://schemas.microsoft.com/office/powerpoint/2010/main" val="4237481452"/>
      </p:ext>
    </p:extLst>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defRPr/>
            </a:pPr>
            <a:r>
              <a:rPr lang="en-US" sz="3600" dirty="0" smtClean="0">
                <a:ea typeface="MS PGothic" panose="020B0600070205080204" pitchFamily="34" charset="-128"/>
              </a:rPr>
              <a:t>Five moral dimensions of the </a:t>
            </a:r>
            <a:br>
              <a:rPr lang="en-US" sz="3600" dirty="0" smtClean="0">
                <a:ea typeface="MS PGothic" panose="020B0600070205080204" pitchFamily="34" charset="-128"/>
              </a:rPr>
            </a:br>
            <a:r>
              <a:rPr lang="en-US" sz="3600" dirty="0" smtClean="0">
                <a:ea typeface="MS PGothic" panose="020B0600070205080204" pitchFamily="34" charset="-128"/>
              </a:rPr>
              <a:t>information age:</a:t>
            </a:r>
          </a:p>
          <a:p>
            <a:pPr lvl="1" eaLnBrk="1" hangingPunct="1">
              <a:defRPr/>
            </a:pPr>
            <a:r>
              <a:rPr lang="en-US" sz="2800" dirty="0" smtClean="0">
                <a:ea typeface="MS PGothic" panose="020B0600070205080204" pitchFamily="34" charset="-128"/>
              </a:rPr>
              <a:t>Information rights and obligations</a:t>
            </a:r>
          </a:p>
          <a:p>
            <a:pPr lvl="1" eaLnBrk="1" hangingPunct="1">
              <a:defRPr/>
            </a:pPr>
            <a:r>
              <a:rPr lang="en-US" sz="2800" dirty="0" smtClean="0">
                <a:ea typeface="MS PGothic" panose="020B0600070205080204" pitchFamily="34" charset="-128"/>
              </a:rPr>
              <a:t>Property rights and obligations</a:t>
            </a:r>
          </a:p>
          <a:p>
            <a:pPr lvl="1" eaLnBrk="1" hangingPunct="1">
              <a:defRPr/>
            </a:pPr>
            <a:r>
              <a:rPr lang="en-US" sz="2800" dirty="0" smtClean="0">
                <a:ea typeface="MS PGothic" panose="020B0600070205080204" pitchFamily="34" charset="-128"/>
              </a:rPr>
              <a:t>Accountability and control</a:t>
            </a:r>
          </a:p>
          <a:p>
            <a:pPr lvl="1" eaLnBrk="1" hangingPunct="1">
              <a:defRPr/>
            </a:pPr>
            <a:r>
              <a:rPr lang="en-US" sz="2800" dirty="0" smtClean="0">
                <a:ea typeface="MS PGothic" panose="020B0600070205080204" pitchFamily="34" charset="-128"/>
              </a:rPr>
              <a:t>System quality</a:t>
            </a:r>
          </a:p>
          <a:p>
            <a:pPr lvl="1" eaLnBrk="1" hangingPunct="1">
              <a:defRPr/>
            </a:pPr>
            <a:r>
              <a:rPr lang="en-US" sz="2800" dirty="0" smtClean="0">
                <a:ea typeface="MS PGothic" panose="020B0600070205080204" pitchFamily="34" charset="-128"/>
              </a:rPr>
              <a:t>Quality of life</a:t>
            </a:r>
          </a:p>
          <a:p>
            <a:pPr eaLnBrk="1" hangingPunct="1">
              <a:defRPr/>
            </a:pPr>
            <a:endParaRPr lang="en-US" sz="3600" dirty="0" smtClean="0">
              <a:ea typeface="MS PGothic" panose="020B0600070205080204" pitchFamily="34" charset="-128"/>
            </a:endParaRPr>
          </a:p>
          <a:p>
            <a:pPr eaLnBrk="1" hangingPunct="1">
              <a:defRPr/>
            </a:pPr>
            <a:endParaRPr lang="en-US" sz="3600" dirty="0" smtClean="0">
              <a:ea typeface="MS PGothic" panose="020B0600070205080204" pitchFamily="34" charset="-128"/>
            </a:endParaRPr>
          </a:p>
          <a:p>
            <a:pPr eaLnBrk="1" hangingPunct="1">
              <a:defRPr/>
            </a:pPr>
            <a:endParaRPr lang="en-US" sz="3600" dirty="0">
              <a:ea typeface="MS PGothic" panose="020B0600070205080204" pitchFamily="34" charset="-128"/>
            </a:endParaRPr>
          </a:p>
        </p:txBody>
      </p:sp>
      <p:sp>
        <p:nvSpPr>
          <p:cNvPr id="29698" name="Text Placeholder 4"/>
          <p:cNvSpPr>
            <a:spLocks noGrp="1"/>
          </p:cNvSpPr>
          <p:nvPr>
            <p:ph type="body" sz="quarter" idx="15"/>
          </p:nvPr>
        </p:nvSpPr>
        <p:spPr bwMode="auto">
          <a:xfrm>
            <a:off x="1200150" y="990600"/>
            <a:ext cx="67437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eaLnBrk="1" hangingPunct="1"/>
            <a:r>
              <a:rPr lang="en-US" altLang="en-US" smtClean="0">
                <a:cs typeface="Times New Roman" pitchFamily="18" charset="0"/>
              </a:rPr>
              <a:t>Understanding Ethical and Social Issues Related to Systems</a:t>
            </a:r>
          </a:p>
          <a:p>
            <a:pPr eaLnBrk="1" hangingPunct="1"/>
            <a:endParaRPr lang="en-US" altLang="en-US" smtClean="0"/>
          </a:p>
        </p:txBody>
      </p:sp>
    </p:spTree>
    <p:extLst>
      <p:ext uri="{BB962C8B-B14F-4D97-AF65-F5344CB8AC3E}">
        <p14:creationId xmlns:p14="http://schemas.microsoft.com/office/powerpoint/2010/main" val="3986241988"/>
      </p:ext>
    </p:extLst>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1523</TotalTime>
  <Words>3937</Words>
  <Application>Microsoft Office PowerPoint</Application>
  <PresentationFormat>On-screen Show (4:3)</PresentationFormat>
  <Paragraphs>306</Paragraphs>
  <Slides>36</Slides>
  <Notes>36</Notes>
  <HiddenSlides>16</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The Concept of Strategy</dc:title>
  <dc:creator>User</dc:creator>
  <cp:lastModifiedBy>Rhian Indradewa</cp:lastModifiedBy>
  <cp:revision>88</cp:revision>
  <dcterms:created xsi:type="dcterms:W3CDTF">2013-08-01T03:39:28Z</dcterms:created>
  <dcterms:modified xsi:type="dcterms:W3CDTF">2018-10-15T03:04:36Z</dcterms:modified>
</cp:coreProperties>
</file>