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handoutMasterIdLst>
    <p:handoutMasterId r:id="rId54"/>
  </p:handoutMasterIdLst>
  <p:sldIdLst>
    <p:sldId id="376" r:id="rId2"/>
    <p:sldId id="377"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427" r:id="rId20"/>
    <p:sldId id="397" r:id="rId21"/>
    <p:sldId id="398" r:id="rId22"/>
    <p:sldId id="399" r:id="rId23"/>
    <p:sldId id="400" r:id="rId24"/>
    <p:sldId id="401" r:id="rId25"/>
    <p:sldId id="402" r:id="rId26"/>
    <p:sldId id="403" r:id="rId27"/>
    <p:sldId id="404" r:id="rId28"/>
    <p:sldId id="428" r:id="rId29"/>
    <p:sldId id="405" r:id="rId30"/>
    <p:sldId id="406" r:id="rId31"/>
    <p:sldId id="407" r:id="rId32"/>
    <p:sldId id="408" r:id="rId33"/>
    <p:sldId id="409" r:id="rId34"/>
    <p:sldId id="410" r:id="rId35"/>
    <p:sldId id="411" r:id="rId36"/>
    <p:sldId id="412" r:id="rId37"/>
    <p:sldId id="429" r:id="rId38"/>
    <p:sldId id="413" r:id="rId39"/>
    <p:sldId id="414" r:id="rId40"/>
    <p:sldId id="415" r:id="rId41"/>
    <p:sldId id="416" r:id="rId42"/>
    <p:sldId id="417" r:id="rId43"/>
    <p:sldId id="418" r:id="rId44"/>
    <p:sldId id="419" r:id="rId45"/>
    <p:sldId id="420" r:id="rId46"/>
    <p:sldId id="430" r:id="rId47"/>
    <p:sldId id="421" r:id="rId48"/>
    <p:sldId id="422" r:id="rId49"/>
    <p:sldId id="423" r:id="rId50"/>
    <p:sldId id="424" r:id="rId51"/>
    <p:sldId id="42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50" d="100"/>
          <a:sy n="50" d="100"/>
        </p:scale>
        <p:origin x="-522" y="-414"/>
      </p:cViewPr>
      <p:guideLst>
        <p:guide orient="horz" pos="2160"/>
        <p:guide pos="2880"/>
      </p:guideLst>
    </p:cSldViewPr>
  </p:slideViewPr>
  <p:notesTextViewPr>
    <p:cViewPr>
      <p:scale>
        <a:sx n="1" d="1"/>
        <a:sy n="1" d="1"/>
      </p:scale>
      <p:origin x="0" y="0"/>
    </p:cViewPr>
  </p:notesTextViewPr>
  <p:sorterViewPr>
    <p:cViewPr>
      <p:scale>
        <a:sx n="100" d="100"/>
        <a:sy n="100" d="100"/>
      </p:scale>
      <p:origin x="0" y="308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us.lrd.yahoo.com/SIG=10t501dfe/**http:/www.payscale.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Variants of Moore</a:t>
            </a:r>
            <a:r>
              <a:rPr lang="ja-JP" altLang="en-US" smtClean="0">
                <a:ea typeface="ＭＳ Ｐゴシック" pitchFamily="34" charset="-128"/>
              </a:rPr>
              <a:t>’</a:t>
            </a:r>
            <a:r>
              <a:rPr lang="en-US" altLang="ja-JP" smtClean="0">
                <a:ea typeface="ＭＳ Ｐゴシック" pitchFamily="34" charset="-128"/>
              </a:rPr>
              <a:t>s Law include: the number of transistors on a chip doubles ever 18 months; computing power doubles every 18 months; and the price of computing falls by half every 18 months. Explain to students that even now, this trend is likely to continue, with transistors reaching the sizes of viruses, the smallest form of life.</a:t>
            </a:r>
          </a:p>
          <a:p>
            <a:endParaRPr lang="en-US" altLang="en-US" smtClean="0">
              <a:ea typeface="ＭＳ Ｐゴシック" pitchFamily="34" charset="-128"/>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9564743-768A-48D4-87C0-AC2DE8C92DCF}" type="slidenum">
              <a:rPr lang="en-US" altLang="en-US" sz="1200">
                <a:latin typeface="Times New Roman" pitchFamily="18" charset="0"/>
              </a:rPr>
              <a:pPr/>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At what point, if any, do students believe that the doubling trend of Moore</a:t>
            </a:r>
            <a:r>
              <a:rPr lang="ja-JP" altLang="en-US" smtClean="0">
                <a:ea typeface="ＭＳ Ｐゴシック" pitchFamily="34" charset="-128"/>
              </a:rPr>
              <a:t>’</a:t>
            </a:r>
            <a:r>
              <a:rPr lang="en-US" altLang="ja-JP" smtClean="0">
                <a:ea typeface="ＭＳ Ｐゴシック" pitchFamily="34" charset="-128"/>
              </a:rPr>
              <a:t>s Law might come to an end? Ask them to speculate and give reasons for their answers.</a:t>
            </a:r>
            <a:endParaRPr lang="en-US" altLang="en-US" smtClean="0">
              <a:ea typeface="ＭＳ Ｐゴシック" pitchFamily="34" charset="-128"/>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23ACB61-39E5-4DCE-B2A1-C40BD9DDCAE3}" type="slidenum">
              <a:rPr lang="en-US" altLang="en-US" sz="1200">
                <a:latin typeface="Times New Roman" pitchFamily="18" charset="0"/>
              </a:rPr>
              <a:pPr/>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What do students think the implications of such drastically reduced costs of computer chips might be in the future? Explain the connection to concepts such as the digital divide and cloud computing.</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A73EE88-5843-4777-BB80-5DAD1E992CAD}" type="slidenum">
              <a:rPr lang="en-US" altLang="en-US" sz="1200">
                <a:latin typeface="Times New Roman" pitchFamily="18" charset="0"/>
              </a:rPr>
              <a:pPr/>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Nanotechnology is used to create transistors of the tiny size previously mentioned. Can students describe any other applications of this type of technology (for example, medical)?</a:t>
            </a: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0599B8B-E81B-4A9D-8CD2-166FF42CADCF}" type="slidenum">
              <a:rPr lang="en-US" altLang="en-US" sz="1200">
                <a:latin typeface="Times New Roman" pitchFamily="18" charset="0"/>
              </a:rPr>
              <a:pPr/>
              <a:t>13</a:t>
            </a:fld>
            <a:endParaRPr lang="en-US" alt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Explain the importance of the exponential growth in hard drive capacity, which is that the world is producing an increasing amount of digital information requiring storage each year as well. Fortunately, the cost of storing that information is decreasing at an even quicker rate. Explain that this figure displays the number of kilobytes of data that can be stored with one dollar. Point out that the Y axis is greatly compressed to display the doubling effect, and that if it weren</a:t>
            </a:r>
            <a:r>
              <a:rPr lang="ja-JP" altLang="en-US" smtClean="0">
                <a:ea typeface="ＭＳ Ｐゴシック" pitchFamily="34" charset="-128"/>
              </a:rPr>
              <a:t>’</a:t>
            </a:r>
            <a:r>
              <a:rPr lang="en-US" altLang="ja-JP" smtClean="0">
                <a:ea typeface="ＭＳ Ｐゴシック" pitchFamily="34" charset="-128"/>
              </a:rPr>
              <a:t>t, the increase from year to year would become increasingly enormous.</a:t>
            </a:r>
          </a:p>
          <a:p>
            <a:endParaRPr lang="en-US" altLang="en-US" smtClean="0">
              <a:ea typeface="ＭＳ Ｐゴシック" pitchFamily="34" charset="-128"/>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16BBC8-418A-4CA3-B196-0391492D284B}" type="slidenum">
              <a:rPr lang="en-US" altLang="en-US" sz="1200">
                <a:latin typeface="Times New Roman" pitchFamily="18" charset="0"/>
              </a:rPr>
              <a:pPr/>
              <a:t>14</a:t>
            </a:fld>
            <a:endParaRPr lang="en-US" alt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Ask students to explain the implications of Metcalfe</a:t>
            </a:r>
            <a:r>
              <a:rPr lang="ja-JP" altLang="en-US" smtClean="0">
                <a:ea typeface="ＭＳ Ｐゴシック" pitchFamily="34" charset="-128"/>
              </a:rPr>
              <a:t>’</a:t>
            </a:r>
            <a:r>
              <a:rPr lang="en-US" altLang="ja-JP" smtClean="0">
                <a:ea typeface="ＭＳ Ｐゴシック" pitchFamily="34" charset="-128"/>
              </a:rPr>
              <a:t>s law to social networks, such as Facebook and MySpace. Do they agree that the more members are using the site, the value of being a member and the usefulness of the site grows? Do people make </a:t>
            </a:r>
            <a:r>
              <a:rPr lang="ja-JP" altLang="en-US" smtClean="0">
                <a:ea typeface="ＭＳ Ｐゴシック" pitchFamily="34" charset="-128"/>
              </a:rPr>
              <a:t>“</a:t>
            </a:r>
            <a:r>
              <a:rPr lang="en-US" altLang="ja-JP" smtClean="0">
                <a:ea typeface="ＭＳ Ｐゴシック" pitchFamily="34" charset="-128"/>
              </a:rPr>
              <a:t>new friends</a:t>
            </a:r>
            <a:r>
              <a:rPr lang="ja-JP" altLang="en-US" smtClean="0">
                <a:ea typeface="ＭＳ Ｐゴシック" pitchFamily="34" charset="-128"/>
              </a:rPr>
              <a:t>”</a:t>
            </a:r>
            <a:r>
              <a:rPr lang="en-US" altLang="ja-JP" smtClean="0">
                <a:ea typeface="ＭＳ Ｐゴシック" pitchFamily="34" charset="-128"/>
              </a:rPr>
              <a:t> on a social site or hang out with their existing friends mostly? </a:t>
            </a:r>
            <a:endParaRPr lang="en-US" altLang="en-US" smtClean="0">
              <a:ea typeface="ＭＳ Ｐゴシック" pitchFamily="34" charset="-128"/>
            </a:endParaRP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CF4161E-D875-419D-80D8-3BEA6D07CA60}" type="slidenum">
              <a:rPr lang="en-US" altLang="en-US" sz="1200">
                <a:latin typeface="Times New Roman" pitchFamily="18" charset="0"/>
              </a:rPr>
              <a:pPr/>
              <a:t>15</a:t>
            </a:fld>
            <a:endParaRPr lang="en-US" alt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Are students aware of any friends or family that do not have Internet access? You might ask them to remember </a:t>
            </a:r>
            <a:r>
              <a:rPr lang="ja-JP" altLang="en-US" smtClean="0">
                <a:ea typeface="ＭＳ Ｐゴシック" pitchFamily="34" charset="-128"/>
              </a:rPr>
              <a:t>“</a:t>
            </a:r>
            <a:r>
              <a:rPr lang="en-US" altLang="ja-JP" smtClean="0">
                <a:ea typeface="ＭＳ Ｐゴシック" pitchFamily="34" charset="-128"/>
              </a:rPr>
              <a:t>life before the Internet</a:t>
            </a:r>
            <a:r>
              <a:rPr lang="ja-JP" altLang="en-US" smtClean="0">
                <a:ea typeface="ＭＳ Ｐゴシック" pitchFamily="34" charset="-128"/>
              </a:rPr>
              <a:t>”</a:t>
            </a:r>
            <a:r>
              <a:rPr lang="en-US" altLang="ja-JP" smtClean="0">
                <a:ea typeface="ＭＳ Ｐゴシック" pitchFamily="34" charset="-128"/>
              </a:rPr>
              <a:t>, if possible, to underscore the magnitude of how far communication and computing has come over time. You might ask students to guess how fast (slow) were the telephone modems used by most Internet users in 1990s. Fifty-six kbps was the fastest telephone modem which is about 1/20</a:t>
            </a:r>
            <a:r>
              <a:rPr lang="en-US" altLang="ja-JP" baseline="30000" smtClean="0">
                <a:ea typeface="ＭＳ Ｐゴシック" pitchFamily="34" charset="-128"/>
              </a:rPr>
              <a:t>th</a:t>
            </a:r>
            <a:r>
              <a:rPr lang="en-US" altLang="ja-JP" smtClean="0">
                <a:ea typeface="ＭＳ Ｐゴシック" pitchFamily="34" charset="-128"/>
              </a:rPr>
              <a:t> of a megabit per second. Most cable Internet to the home today is running at 2 to 4 mbps, forty to fifty times faster than telephone modems. </a:t>
            </a:r>
          </a:p>
          <a:p>
            <a:endParaRPr lang="en-US" altLang="en-US" smtClean="0">
              <a:ea typeface="ＭＳ Ｐゴシック" pitchFamily="34" charset="-128"/>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425F123-8068-49FE-BF0A-1D4FA56FF101}" type="slidenum">
              <a:rPr lang="en-US" altLang="en-US" sz="1200">
                <a:latin typeface="Times New Roman" pitchFamily="18" charset="0"/>
              </a:rPr>
              <a:pPr/>
              <a:t>16</a:t>
            </a:fld>
            <a:endParaRPr lang="en-US" alt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Emphasize to students how close the communication cost per kilobit has come to an infinitesimal number (nearly 0) since 1995. What implications does this have for the number of people using the Internet? You could once again relate this to the digital divide and emphasize that even now a significant portion of the world lacks access to the Internet and other services, though it has more to do with reasons of insufficient infrastructure than Internet communication costs. One implication: it costs no more to move a gigabyte from New York to San Francisco than it does to move the same amount of information from the top of a building to the basement. This means that data no longer needs to be located </a:t>
            </a:r>
            <a:r>
              <a:rPr lang="ja-JP" altLang="en-US" smtClean="0">
                <a:ea typeface="ＭＳ Ｐゴシック" pitchFamily="34" charset="-128"/>
              </a:rPr>
              <a:t>“</a:t>
            </a:r>
            <a:r>
              <a:rPr lang="en-US" altLang="ja-JP" smtClean="0">
                <a:ea typeface="ＭＳ Ｐゴシック" pitchFamily="34" charset="-128"/>
              </a:rPr>
              <a:t>close by</a:t>
            </a:r>
            <a:r>
              <a:rPr lang="ja-JP" altLang="en-US" smtClean="0">
                <a:ea typeface="ＭＳ Ｐゴシック" pitchFamily="34" charset="-128"/>
              </a:rPr>
              <a:t>”</a:t>
            </a:r>
            <a:r>
              <a:rPr lang="en-US" altLang="ja-JP" smtClean="0">
                <a:ea typeface="ＭＳ Ｐゴシック" pitchFamily="34" charset="-128"/>
              </a:rPr>
              <a:t> the user.</a:t>
            </a:r>
            <a:endParaRPr lang="en-US" altLang="en-US" smtClean="0">
              <a:ea typeface="ＭＳ Ｐゴシック" pitchFamily="34" charset="-128"/>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B2418C8-9A67-42D5-9829-68AB9EBA65A9}" type="slidenum">
              <a:rPr lang="en-US" altLang="en-US" sz="1200">
                <a:latin typeface="Times New Roman" pitchFamily="18" charset="0"/>
              </a:rPr>
              <a:pPr/>
              <a:t>17</a:t>
            </a:fld>
            <a:endParaRPr lang="en-US" alt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What might today</a:t>
            </a:r>
            <a:r>
              <a:rPr lang="ja-JP" altLang="en-US" smtClean="0">
                <a:ea typeface="ＭＳ Ｐゴシック" pitchFamily="34" charset="-128"/>
              </a:rPr>
              <a:t>’</a:t>
            </a:r>
            <a:r>
              <a:rPr lang="en-US" altLang="ja-JP" smtClean="0">
                <a:ea typeface="ＭＳ Ｐゴシック" pitchFamily="34" charset="-128"/>
              </a:rPr>
              <a:t>s enterprise infrastructure and Internet have been like without widespread and universal standards, such as Windows, Microsoft Office, Unix, and Ethernet? (Greatly decreased efficiency and confusion, inability to develop innovative products everyone can use based on a single standard, etc.)</a:t>
            </a:r>
            <a:endParaRPr lang="en-US" altLang="en-US" smtClean="0">
              <a:ea typeface="ＭＳ Ｐゴシック" pitchFamily="34" charset="-128"/>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8A9D3A5-24E7-4851-831B-C7595AA52B3F}" type="slidenum">
              <a:rPr lang="en-US" altLang="en-US" sz="1200">
                <a:latin typeface="Times New Roman" pitchFamily="18" charset="0"/>
              </a:rPr>
              <a:pPr/>
              <a:t>18</a:t>
            </a:fld>
            <a:endParaRPr lang="en-US" alt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 upcoming slides will go over each component in more detail.</a:t>
            </a:r>
          </a:p>
          <a:p>
            <a:endParaRPr lang="en-US" altLang="en-US" smtClean="0">
              <a:ea typeface="ＭＳ Ｐゴシック" pitchFamily="34" charset="-128"/>
            </a:endParaRP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85AEE43-15C3-4B8C-9348-D0EED818A238}" type="slidenum">
              <a:rPr lang="en-US" altLang="en-US" sz="1200">
                <a:latin typeface="Times New Roman" pitchFamily="18" charset="0"/>
              </a:rPr>
              <a:pPr/>
              <a:t>20</a:t>
            </a:fld>
            <a:endParaRPr lang="en-US" alt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Ask students to take a look at the example companies that appear under each heading. What companies appear repeatedly? How many items are unfamiliar?</a:t>
            </a:r>
          </a:p>
          <a:p>
            <a:endParaRPr lang="en-US" altLang="en-US" smtClean="0">
              <a:ea typeface="ＭＳ Ｐゴシック" pitchFamily="34" charset="-128"/>
            </a:endParaRP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4008450-B335-40F6-A760-1E362333657C}" type="slidenum">
              <a:rPr lang="en-US" altLang="en-US" sz="1200">
                <a:latin typeface="Times New Roman" pitchFamily="18" charset="0"/>
              </a:rPr>
              <a:pPr/>
              <a:t>21</a:t>
            </a:fld>
            <a:endParaRPr lang="en-US" alt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To give students an idea of the size of the market for computer hardware, in 2013, firms worldwide will spend $448 billion on computer hardware.</a:t>
            </a: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CEA3F1A-74FC-4386-A1BB-5E5EF05FE8B9}" type="slidenum">
              <a:rPr lang="en-US" altLang="en-US" sz="1200">
                <a:latin typeface="Times New Roman" pitchFamily="18" charset="0"/>
              </a:rPr>
              <a:pPr/>
              <a:t>22</a:t>
            </a:fld>
            <a:endParaRPr lang="en-US" alt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Emphasize Microsoft</a:t>
            </a:r>
            <a:r>
              <a:rPr lang="ja-JP" altLang="en-US" smtClean="0">
                <a:ea typeface="ＭＳ Ｐゴシック" pitchFamily="34" charset="-128"/>
              </a:rPr>
              <a:t>’</a:t>
            </a:r>
            <a:r>
              <a:rPr lang="en-US" altLang="ja-JP" smtClean="0">
                <a:ea typeface="ＭＳ Ｐゴシック" pitchFamily="34" charset="-128"/>
              </a:rPr>
              <a:t>s traditional dominance in operating systems and explain that it is the most important reason for their success to date. The market for enterprise software applications is approximately $250 billion dollars. These applications are considered to be part of IT infrastructure. Traditionally, large firms were the most prominent users of enterprise software, but firms such as Microsoft are trying to move into the untapped market of small- and medium-size businesses that might benefit from less expansive versions of the same software. Today, the proliferation of operating systems for smartphones and tablet computers (mostly iOS and Android) are mounting a challenge to Microsoft</a:t>
            </a:r>
            <a:r>
              <a:rPr lang="ja-JP" altLang="en-US" smtClean="0">
                <a:ea typeface="ＭＳ Ｐゴシック" pitchFamily="34" charset="-128"/>
              </a:rPr>
              <a:t>’</a:t>
            </a:r>
            <a:r>
              <a:rPr lang="en-US" altLang="ja-JP" smtClean="0">
                <a:ea typeface="ＭＳ Ｐゴシック" pitchFamily="34" charset="-128"/>
              </a:rPr>
              <a:t>s dominance which depends heavily on the continued existence of personal computers.  </a:t>
            </a:r>
          </a:p>
          <a:p>
            <a:endParaRPr lang="en-US" altLang="en-US" smtClean="0">
              <a:ea typeface="ＭＳ Ｐゴシック" pitchFamily="34" charset="-128"/>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EDAB43E-AB83-4201-844C-B9C48484B487}" type="slidenum">
              <a:rPr lang="en-US" altLang="en-US" sz="1200">
                <a:latin typeface="Times New Roman" pitchFamily="18" charset="0"/>
              </a:rPr>
              <a:pPr/>
              <a:t>23</a:t>
            </a:fld>
            <a:endParaRPr lang="en-US" alt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Remind students that the amount of new information in the world is doubling every three years, driving the need for more efficient data management and storage.</a:t>
            </a:r>
          </a:p>
          <a:p>
            <a:endParaRPr lang="en-US" altLang="en-US" smtClean="0">
              <a:ea typeface="ＭＳ Ｐゴシック" pitchFamily="34" charset="-128"/>
            </a:endParaRPr>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C983CB1-797D-4A3E-A3AA-EB45BDBE08D2}" type="slidenum">
              <a:rPr lang="en-US" altLang="en-US" sz="1200">
                <a:latin typeface="Times New Roman" pitchFamily="18" charset="0"/>
              </a:rPr>
              <a:pPr/>
              <a:t>24</a:t>
            </a:fld>
            <a:endParaRPr lang="en-US" alt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Firms spend $400 billion a year on telecommunications hardware and a $1.7 billion on telecommunications services.</a:t>
            </a: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FB53DF6-B55D-4A8C-8FF5-42C531742105}" type="slidenum">
              <a:rPr lang="en-US" altLang="en-US" sz="1200">
                <a:latin typeface="Times New Roman" pitchFamily="18" charset="0"/>
              </a:rPr>
              <a:pPr/>
              <a:t>25</a:t>
            </a:fld>
            <a:endParaRPr lang="en-US" alt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Internet platforms are yet another area where Microsoft is featured prominently. Students at this point should be able to appreciate the sheer size of the company. The trend since the late 1990s has been to reduce the number of servers by increasing their size and power. Dell, HP/Compaq, and IBM have been the beneficiaries of this trend. Multi-core processors and blade servers are two ways in which server power can be radically increased without increasing the footprint or the power requirements.</a:t>
            </a:r>
          </a:p>
          <a:p>
            <a:endParaRPr lang="en-US" altLang="en-US" smtClean="0">
              <a:ea typeface="ＭＳ Ｐゴシック" pitchFamily="34" charset="-128"/>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AA0F27-ECA0-414A-B8CE-99E403522657}" type="slidenum">
              <a:rPr lang="en-US" altLang="en-US" sz="1200">
                <a:latin typeface="Times New Roman" pitchFamily="18" charset="0"/>
              </a:rPr>
              <a:pPr/>
              <a:t>26</a:t>
            </a:fld>
            <a:endParaRPr lang="en-US" alt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Implementing new infrastructure requires significant changes in business processes and procedures, training and education, and software integration. This is a task that firms struggle to achieve on their own, which drives the need for these services. The MIS course provides students with an excellent background to be a business systems consultant. Most business consulting today involves developing business processes and supporting systems. You might visit a job/career site in class to review the kinds of jobs available to students with IS or MIS majors. One recent report (2010) found that MIS majors were the most satisfied group of college graduates because their education led directly to a job! The survey, which was conducted by </a:t>
            </a:r>
            <a:r>
              <a:rPr lang="en-US" altLang="en-US" smtClean="0">
                <a:ea typeface="ＭＳ Ｐゴシック" pitchFamily="34" charset="-128"/>
                <a:hlinkClick r:id="rId3"/>
              </a:rPr>
              <a:t>PayScale.com</a:t>
            </a:r>
            <a:r>
              <a:rPr lang="en-US" altLang="en-US" smtClean="0">
                <a:ea typeface="ＭＳ Ｐゴシック" pitchFamily="34" charset="-128"/>
              </a:rPr>
              <a:t> and reported in the </a:t>
            </a:r>
            <a:r>
              <a:rPr lang="en-US" altLang="en-US" i="1" smtClean="0">
                <a:ea typeface="ＭＳ Ｐゴシック" pitchFamily="34" charset="-128"/>
              </a:rPr>
              <a:t>Wall Street Journal </a:t>
            </a:r>
            <a:r>
              <a:rPr lang="en-US" altLang="en-US" smtClean="0">
                <a:ea typeface="ＭＳ Ｐゴシック" pitchFamily="34" charset="-128"/>
              </a:rPr>
              <a:t>October 12, 2010, found 54% of MIS majors were very satisfied with their majors. Psychology majors at 26% were the least satisfied.  </a:t>
            </a:r>
          </a:p>
          <a:p>
            <a:endParaRPr lang="en-US" altLang="en-US" smtClean="0">
              <a:ea typeface="ＭＳ Ｐゴシック" pitchFamily="34" charset="-128"/>
            </a:endParaRPr>
          </a:p>
        </p:txBody>
      </p:sp>
      <p:sp>
        <p:nvSpPr>
          <p:cNvPr id="81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9F0845F-CAD2-49C2-9265-C42F9944121D}" type="slidenum">
              <a:rPr lang="en-US" altLang="en-US" sz="1200">
                <a:latin typeface="Times New Roman" pitchFamily="18" charset="0"/>
              </a:rPr>
              <a:pPr/>
              <a:t>27</a:t>
            </a:fld>
            <a:endParaRPr lang="en-US" alt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Business computing is increasingly moving from PCs and desktops to mobile devices, and managers are increasingly using these to coordinate work and communicate with employees. Students may think the smartphone they own is just a phone, or music player, but for businesses it is becoming an important management tool. Ask students for examples of how they are using smartphones in their business or work. </a:t>
            </a:r>
          </a:p>
          <a:p>
            <a:endParaRPr lang="en-US" altLang="en-US" smtClean="0">
              <a:ea typeface="ＭＳ Ｐゴシック" pitchFamily="34" charset="-128"/>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59528D-74C1-4B7B-A6E1-3E75048CAE9B}" type="slidenum">
              <a:rPr lang="en-US" altLang="en-US" sz="1200">
                <a:latin typeface="Times New Roman" pitchFamily="18" charset="0"/>
              </a:rPr>
              <a:pPr/>
              <a:t>29</a:t>
            </a:fld>
            <a:endParaRPr lang="en-US" alt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 </a:t>
            </a:r>
            <a:r>
              <a:rPr lang="ja-JP" altLang="en-US" smtClean="0">
                <a:ea typeface="ＭＳ Ｐゴシック" pitchFamily="34" charset="-128"/>
              </a:rPr>
              <a:t>“</a:t>
            </a:r>
            <a:r>
              <a:rPr lang="en-US" altLang="ja-JP" smtClean="0">
                <a:ea typeface="ＭＳ Ｐゴシック" pitchFamily="34" charset="-128"/>
              </a:rPr>
              <a:t>service platform</a:t>
            </a:r>
            <a:r>
              <a:rPr lang="ja-JP" altLang="en-US" smtClean="0">
                <a:ea typeface="ＭＳ Ｐゴシック" pitchFamily="34" charset="-128"/>
              </a:rPr>
              <a:t>”</a:t>
            </a:r>
            <a:r>
              <a:rPr lang="en-US" altLang="ja-JP" smtClean="0">
                <a:ea typeface="ＭＳ Ｐゴシック" pitchFamily="34" charset="-128"/>
              </a:rPr>
              <a:t> perspective refers to analyzing the actual services enabled by new technology tools. For example, a new PC might save an employee one hour per day in wait time for information, dramatically increasing his or her value to the firm.</a:t>
            </a:r>
            <a:endParaRPr lang="en-US" altLang="en-US" smtClean="0">
              <a:ea typeface="ＭＳ Ｐゴシック" pitchFamily="34" charset="-128"/>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59ADE70-8A40-4F0E-B680-6673BCADA48F}" type="slidenum">
              <a:rPr lang="en-US" altLang="en-US" sz="1200">
                <a:latin typeface="Times New Roman" pitchFamily="18" charset="0"/>
              </a:rPr>
              <a:pPr/>
              <a:t>3</a:t>
            </a:fld>
            <a:endParaRPr lang="en-US" altLang="en-US"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In the past, IT departments in large firms dictated to their employees what kinds of devices they could use, both on site and off site while traveling. Increasingly, employees are telling the IT department what tools they want to use, and demanding that IT support these tools.  </a:t>
            </a: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E454DAC-AEA7-4D20-A7C8-585B54E0443A}" type="slidenum">
              <a:rPr lang="en-US" altLang="en-US" sz="1200">
                <a:latin typeface="Times New Roman" pitchFamily="18" charset="0"/>
              </a:rPr>
              <a:pPr/>
              <a:t>30</a:t>
            </a:fld>
            <a:endParaRPr lang="en-US" altLang="en-US"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Both grid computing and virtualization allow organizations to optimize their use of resources in new ways. Grid computing allows corporations to take advantage of spare computing power in the form of networked virtual supercomputers. Virtualization allows companies also to take advantage of spare computing power by allowing a single resource to act as multiple resources.</a:t>
            </a: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38799E8-958C-4E7C-92FA-3D2AB8EA1D18}" type="slidenum">
              <a:rPr lang="en-US" altLang="en-US" sz="1200">
                <a:latin typeface="Times New Roman" pitchFamily="18" charset="0"/>
              </a:rPr>
              <a:pPr/>
              <a:t>32</a:t>
            </a:fld>
            <a:endParaRPr lang="en-US" altLang="en-US" sz="120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Explain that on-demand or utility computing describes a payment structure in which use is dependent upon actual time or power used. Cloud computing refers to a platform—networked access to remote services. Cloud computing allows organizations to avoid the expenses of maintaining their own hardware and software, relying on the cloud instead. Ask students if they have used Google Apps or other forms of cloud computing. Are there any other concerns they might have over transferring computing resources to a shared </a:t>
            </a:r>
            <a:r>
              <a:rPr lang="ja-JP" altLang="en-US" smtClean="0">
                <a:ea typeface="ＭＳ Ｐゴシック" pitchFamily="34" charset="-128"/>
              </a:rPr>
              <a:t>“</a:t>
            </a:r>
            <a:r>
              <a:rPr lang="en-US" altLang="ja-JP" smtClean="0">
                <a:ea typeface="ＭＳ Ｐゴシック" pitchFamily="34" charset="-128"/>
              </a:rPr>
              <a:t>cloud</a:t>
            </a:r>
            <a:r>
              <a:rPr lang="ja-JP" altLang="en-US" smtClean="0">
                <a:ea typeface="ＭＳ Ｐゴシック" pitchFamily="34" charset="-128"/>
              </a:rPr>
              <a:t>”</a:t>
            </a:r>
            <a:r>
              <a:rPr lang="en-US" altLang="ja-JP" smtClean="0">
                <a:ea typeface="ＭＳ Ｐゴシック" pitchFamily="34" charset="-128"/>
              </a:rPr>
              <a:t>?  Have they read about Amazon Web Services going down and offline for short periods of time? </a:t>
            </a:r>
            <a:endParaRPr lang="en-US" altLang="en-US" smtClean="0">
              <a:ea typeface="ＭＳ Ｐゴシック" pitchFamily="34" charset="-128"/>
            </a:endParaRP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0040BDE-7E77-4C88-AE36-3BF9C49DAFBF}" type="slidenum">
              <a:rPr lang="en-US" altLang="en-US" sz="1200">
                <a:latin typeface="Times New Roman" pitchFamily="18" charset="0"/>
              </a:rPr>
              <a:pPr/>
              <a:t>33</a:t>
            </a:fld>
            <a:endParaRPr lang="en-US" alt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ea typeface="ＭＳ Ｐゴシック" pitchFamily="34" charset="-128"/>
              </a:rPr>
              <a:t>Data centers will use approximately 2% of all U.S. electrical power. Cutting power consumption in data centers has become both a serious business and environmental challenge. Ask students what forms of green computing they have noticed.  Answers may range from more publicized local management of electronic equipment disposal and recycling to the use of solar chargers, and so on. Another driver in minimizing the power consumption of computer processors is the proliferation of handheld devices; to reduce heat in the devices as well as lengthen time between battery charges.</a:t>
            </a:r>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FCD508D-1CE3-4B23-8E5A-51DF19A418E5}" type="slidenum">
              <a:rPr lang="en-US" altLang="en-US" sz="1200">
                <a:latin typeface="Times New Roman" pitchFamily="18" charset="0"/>
              </a:rPr>
              <a:pPr/>
              <a:t>35</a:t>
            </a:fld>
            <a:endParaRPr lang="en-US" altLang="en-US" sz="120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Emphasize that not only is there an environmental concern, but there is also the incentive to reduce costs by developing more efficient and environmentally friendly methods of powering systems. It is within the ability of almost any firm to take measures to </a:t>
            </a:r>
            <a:r>
              <a:rPr lang="en-US" altLang="ja-JP" smtClean="0">
                <a:ea typeface="ＭＳ Ｐゴシック" pitchFamily="34" charset="-128"/>
              </a:rPr>
              <a:t>“go green” with their computing. Virtualization is mentioned in the case as an effective way to reduce the total computing resources required to run applications.</a:t>
            </a:r>
          </a:p>
          <a:p>
            <a:endParaRPr lang="en-US" altLang="en-US" smtClean="0">
              <a:ea typeface="ＭＳ Ｐゴシック" pitchFamily="34" charset="-128"/>
            </a:endParaRPr>
          </a:p>
        </p:txBody>
      </p:sp>
      <p:sp>
        <p:nvSpPr>
          <p:cNvPr id="96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164ADA5-3774-49E7-9C66-F4ACB9F515E1}" type="slidenum">
              <a:rPr lang="en-US" altLang="en-US" sz="1200">
                <a:latin typeface="Times New Roman" pitchFamily="18" charset="0"/>
              </a:rPr>
              <a:pPr/>
              <a:t>36</a:t>
            </a:fld>
            <a:endParaRPr lang="en-US" altLang="en-US"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Linux plays a major role in the administration of local area networks. Around 20% of the server operating system market is owned by Linux. Ask students to give reasons why an open-source operating system might be a better choice for network administrators than alternatives that are not open-source (such as Microsoft</a:t>
            </a:r>
            <a:r>
              <a:rPr lang="ja-JP" altLang="en-US" smtClean="0">
                <a:ea typeface="ＭＳ Ｐゴシック" pitchFamily="34" charset="-128"/>
              </a:rPr>
              <a:t>’</a:t>
            </a:r>
            <a:r>
              <a:rPr lang="en-US" altLang="ja-JP" smtClean="0">
                <a:ea typeface="ＭＳ Ｐゴシック" pitchFamily="34" charset="-128"/>
              </a:rPr>
              <a:t>s Windows server). </a:t>
            </a:r>
          </a:p>
          <a:p>
            <a:endParaRPr lang="en-US" altLang="en-US" smtClean="0">
              <a:ea typeface="ＭＳ Ｐゴシック" pitchFamily="34" charset="-128"/>
            </a:endParaRP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0C099A1-FCE3-43D0-9226-9D8150743EEF}" type="slidenum">
              <a:rPr lang="en-US" altLang="en-US" sz="1200">
                <a:latin typeface="Times New Roman" pitchFamily="18" charset="0"/>
              </a:rPr>
              <a:pPr/>
              <a:t>38</a:t>
            </a:fld>
            <a:endParaRPr lang="en-US" altLang="en-US" sz="120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Java is designed to run on any computing device by use of the Java Virtual Machine. This includes mobile devices such as smartphones. HTML is a markup/formatting tool that creates Web pages that all browsers can interpret and display regardless of the type or manufacture of the computer being used. </a:t>
            </a:r>
          </a:p>
          <a:p>
            <a:endParaRPr lang="en-US" altLang="en-US" smtClean="0">
              <a:ea typeface="ＭＳ Ｐゴシック" pitchFamily="34" charset="-128"/>
            </a:endParaRPr>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18E37A0-6491-41D1-8457-A588E0233EB6}" type="slidenum">
              <a:rPr lang="en-US" altLang="en-US" sz="1200">
                <a:latin typeface="Times New Roman" pitchFamily="18" charset="0"/>
              </a:rPr>
              <a:pPr/>
              <a:t>39</a:t>
            </a:fld>
            <a:endParaRPr lang="en-US" altLang="en-US" sz="120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Firms are collections of thousands of computer programs and systems built over many years. In general, these systems cannot </a:t>
            </a:r>
            <a:r>
              <a:rPr lang="ja-JP" altLang="en-US" smtClean="0">
                <a:ea typeface="ＭＳ Ｐゴシック" pitchFamily="34" charset="-128"/>
              </a:rPr>
              <a:t>“</a:t>
            </a:r>
            <a:r>
              <a:rPr lang="en-US" altLang="ja-JP" smtClean="0">
                <a:ea typeface="ＭＳ Ｐゴシック" pitchFamily="34" charset="-128"/>
              </a:rPr>
              <a:t>talk</a:t>
            </a:r>
            <a:r>
              <a:rPr lang="ja-JP" altLang="en-US" smtClean="0">
                <a:ea typeface="ＭＳ Ｐゴシック" pitchFamily="34" charset="-128"/>
              </a:rPr>
              <a:t>”</a:t>
            </a:r>
            <a:r>
              <a:rPr lang="en-US" altLang="ja-JP" smtClean="0">
                <a:ea typeface="ＭＳ Ｐゴシック" pitchFamily="34" charset="-128"/>
              </a:rPr>
              <a:t> with one another, and sharing information among them is very expensive. One way to get to work together is to build software links among them. This is the Web services approach (see the next slide on service oriented architecture).  You can compare it to the Web: any computer with a browser can access billions of Web pages and draw down the information, or download PDF files that work on all computers that have a version of Adobe acrobat installed. In a business firm, you want a similar environment: any computer program can get data from any other computer program. Web services makes this possible.  </a:t>
            </a:r>
          </a:p>
          <a:p>
            <a:endParaRPr lang="en-US" altLang="ja-JP" smtClean="0">
              <a:ea typeface="ＭＳ Ｐゴシック" pitchFamily="34" charset="-128"/>
            </a:endParaRPr>
          </a:p>
          <a:p>
            <a:r>
              <a:rPr lang="en-US" altLang="en-US" smtClean="0">
                <a:ea typeface="ＭＳ Ｐゴシック" pitchFamily="34" charset="-128"/>
              </a:rPr>
              <a:t>Ensure that students are able to explain the difference between XML and HTML (in other words, the additional features XML has compared to HTML). These include classifying, presenting, communicating, and storing data, as opposed to HTML being able to merely present data. These features also allow computers to manipulate documents written in XML automatically. Does this remind students of autonomic computing?</a:t>
            </a:r>
          </a:p>
          <a:p>
            <a:endParaRPr lang="en-US" altLang="en-US" smtClean="0">
              <a:ea typeface="ＭＳ Ｐゴシック" pitchFamily="34" charset="-128"/>
            </a:endParaRPr>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01472E1-DF41-41DA-9AEC-3BCF10FA8245}" type="slidenum">
              <a:rPr lang="en-US" altLang="en-US" sz="1200">
                <a:latin typeface="Times New Roman" pitchFamily="18" charset="0"/>
              </a:rPr>
              <a:pPr/>
              <a:t>40</a:t>
            </a:fld>
            <a:endParaRPr lang="en-US" altLang="en-US" sz="120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Emphasize that SOA is a method of developing infrastructure using Web services with an eye toward creating applications that draw data from several underlying (usually older </a:t>
            </a:r>
            <a:r>
              <a:rPr lang="ja-JP" altLang="en-US" smtClean="0">
                <a:ea typeface="ＭＳ Ｐゴシック" pitchFamily="34" charset="-128"/>
              </a:rPr>
              <a:t>“</a:t>
            </a:r>
            <a:r>
              <a:rPr lang="en-US" altLang="ja-JP" smtClean="0">
                <a:ea typeface="ＭＳ Ｐゴシック" pitchFamily="34" charset="-128"/>
              </a:rPr>
              <a:t>legacy</a:t>
            </a:r>
            <a:r>
              <a:rPr lang="ja-JP" altLang="en-US" smtClean="0">
                <a:ea typeface="ＭＳ Ｐゴシック" pitchFamily="34" charset="-128"/>
              </a:rPr>
              <a:t>”</a:t>
            </a:r>
            <a:r>
              <a:rPr lang="en-US" altLang="ja-JP" smtClean="0">
                <a:ea typeface="ＭＳ Ｐゴシック" pitchFamily="34" charset="-128"/>
              </a:rPr>
              <a:t> programs).  All programs are built or redesigned to provide certain information (services) to all other programs. With SOA, developers incorporate each individual service into an application that successfully meets the needs of the organization.  </a:t>
            </a:r>
          </a:p>
          <a:p>
            <a:endParaRPr lang="en-US" altLang="en-US" smtClean="0">
              <a:ea typeface="ＭＳ Ｐゴシック" pitchFamily="34" charset="-128"/>
            </a:endParaRP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4960851-FF01-4B7D-9B33-A80CB6DBC31B}" type="slidenum">
              <a:rPr lang="en-US" altLang="en-US" sz="1200">
                <a:latin typeface="Times New Roman" pitchFamily="18" charset="0"/>
              </a:rPr>
              <a:pPr/>
              <a:t>41</a:t>
            </a:fld>
            <a:endParaRPr lang="en-US" alt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 point of this slide is to illustrate the centrality of IT infrastructure and services to the achievement of firm success.  Ultimately, what the firm delivers to customers, its quality, is a direct function of the power of its infrastructure. For instance, Amazon is routinely sited as the most popular online shopping site and receives high praise from customers for the quality of its service and speed of execution. There is a reason for this: Amazon has one of the world</a:t>
            </a:r>
            <a:r>
              <a:rPr lang="ja-JP" altLang="en-US" smtClean="0">
                <a:ea typeface="ＭＳ Ｐゴシック" pitchFamily="34" charset="-128"/>
              </a:rPr>
              <a:t>’</a:t>
            </a:r>
            <a:r>
              <a:rPr lang="en-US" altLang="ja-JP" smtClean="0">
                <a:ea typeface="ＭＳ Ｐゴシック" pitchFamily="34" charset="-128"/>
              </a:rPr>
              <a:t>s largest computing infrastructures numbering several hundred thousand processors to provide these services.</a:t>
            </a:r>
          </a:p>
          <a:p>
            <a:endParaRPr lang="en-US" altLang="en-US" smtClean="0">
              <a:ea typeface="ＭＳ Ｐゴシック" pitchFamily="34"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2BE8D2F-10D9-4C32-B001-7F62A5D129EE}" type="slidenum">
              <a:rPr lang="en-US" altLang="en-US" sz="1200">
                <a:latin typeface="Times New Roman" pitchFamily="18" charset="0"/>
              </a:rPr>
              <a:pPr/>
              <a:t>4</a:t>
            </a:fld>
            <a:endParaRPr lang="en-US" altLang="en-US" sz="120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Emphasize that the task Dollar wants to complete (interacting with other companies</a:t>
            </a:r>
            <a:r>
              <a:rPr lang="ja-JP" altLang="en-US" smtClean="0">
                <a:ea typeface="ＭＳ Ｐゴシック" pitchFamily="34" charset="-128"/>
              </a:rPr>
              <a:t>’</a:t>
            </a:r>
            <a:r>
              <a:rPr lang="en-US" altLang="ja-JP" smtClean="0">
                <a:ea typeface="ＭＳ Ｐゴシック" pitchFamily="34" charset="-128"/>
              </a:rPr>
              <a:t> information systems) is represented here as a collection of individual services, in keeping with the SOA model. Dollar wants to be able to quickly and easily share data with other companies—the series of services provided above are combined to accomplish that task.</a:t>
            </a:r>
            <a:endParaRPr lang="en-US" altLang="en-US" smtClean="0">
              <a:ea typeface="ＭＳ Ｐゴシック" pitchFamily="34" charset="-128"/>
            </a:endParaRP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40F7D6E-9A13-4677-BFD5-9C9002D4A715}" type="slidenum">
              <a:rPr lang="en-US" altLang="en-US" sz="1200">
                <a:latin typeface="Times New Roman" pitchFamily="18" charset="0"/>
              </a:rPr>
              <a:pPr/>
              <a:t>42</a:t>
            </a:fld>
            <a:endParaRPr lang="en-US" altLang="en-US" sz="120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discusses the trend in software outsourcing and in cloud software services. Remind students that internal sources for software refers to developing software fully in house. Most companies today purchase or lease software or outsource development. Why do students think that software outsourcing is growing quickly in popularity? How about offshore outsourcing (mostly to India and other English-speaking, developing countries)? Ask students what types of software they have used online. Note that service level agreements are formal contracts between customers and their service providers that define the specific responsibilities of the service provider and the service expected by the customer. These are important to establish communication between the two firms and to manage the project efficiently. </a:t>
            </a: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5062D3B-EBF3-4FBE-94A9-CC6EEDDDB9A3}" type="slidenum">
              <a:rPr lang="en-US" altLang="en-US" sz="1200">
                <a:latin typeface="Times New Roman" pitchFamily="18" charset="0"/>
              </a:rPr>
              <a:pPr/>
              <a:t>43</a:t>
            </a:fld>
            <a:endParaRPr lang="en-US" altLang="en-US" sz="120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Note the recent jump in SaaS spending within the last several years, and the pronounced rise in the last two or three years. What are the positives and negatives of acquiring software through the SaaS model? Positives: allows companies to focus on business issues rather than technology; for many companies, SaaS could cut costs. Negatives: SaaS increases the firm</a:t>
            </a:r>
            <a:r>
              <a:rPr lang="ja-JP" altLang="en-US" smtClean="0">
                <a:ea typeface="ＭＳ Ｐゴシック" pitchFamily="34" charset="-128"/>
              </a:rPr>
              <a:t>’</a:t>
            </a:r>
            <a:r>
              <a:rPr lang="en-US" altLang="ja-JP" smtClean="0">
                <a:ea typeface="ＭＳ Ｐゴシック" pitchFamily="34" charset="-128"/>
              </a:rPr>
              <a:t>s dependency on external suppliers. What happens if your supplier of SaaS services goes into bankruptcy? What is your backup plan?</a:t>
            </a:r>
            <a:endParaRPr lang="en-US" altLang="en-US" smtClean="0">
              <a:ea typeface="ＭＳ Ｐゴシック" pitchFamily="34" charset="-128"/>
            </a:endParaRPr>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80DE5BA-249C-42AC-BD8A-F3C715B6050B}" type="slidenum">
              <a:rPr lang="en-US" altLang="en-US" sz="1200">
                <a:latin typeface="Times New Roman" pitchFamily="18" charset="0"/>
              </a:rPr>
              <a:pPr/>
              <a:t>44</a:t>
            </a:fld>
            <a:endParaRPr lang="en-US" altLang="en-US" sz="120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In addition to the large enterprise software packages and services, some business tasks can be enabled through smaller programs or components that are combined to create a new function. The open-source movement, and the universal standards of Internet technologies, have created an environment in which software components can be created, used, and shared easily. Ask students which mashups and apps they have used. Have any students created any mashups or apps?  </a:t>
            </a:r>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49A123-6692-4167-86DA-0A02361ABA69}" type="slidenum">
              <a:rPr lang="en-US" altLang="en-US" sz="1200">
                <a:latin typeface="Times New Roman" pitchFamily="18" charset="0"/>
              </a:rPr>
              <a:pPr/>
              <a:t>45</a:t>
            </a:fld>
            <a:endParaRPr lang="en-US" altLang="en-US" sz="120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46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How can IT be flexible and still make long-term investments in hardware and software? SaaS may solve some problems, but ask students to envision some of the pitfalls of working with an external hardware or software vendor such as Google or Salesforce.com. What are some nightmare scenarios that companies must guard against? For instance, the vendor fails to make critical applications available when needed, poor customer service, and so on, or the vendor fails to upgrade equipment in order to save investment monies.</a:t>
            </a:r>
          </a:p>
          <a:p>
            <a:endParaRPr lang="en-US" altLang="en-US" smtClean="0">
              <a:ea typeface="ＭＳ Ｐゴシック" pitchFamily="34" charset="-128"/>
            </a:endParaRPr>
          </a:p>
        </p:txBody>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D74464D-5E4F-4AF3-99B9-177F04B89B5E}" type="slidenum">
              <a:rPr lang="en-US" altLang="en-US" sz="1200">
                <a:latin typeface="Times New Roman" pitchFamily="18" charset="0"/>
              </a:rPr>
              <a:pPr/>
              <a:t>47</a:t>
            </a:fld>
            <a:endParaRPr lang="en-US" altLang="en-US" sz="120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What are the ramifications of poor IT governance at a firm? For example, if a company does not clearly define what departments have the responsibility to make their own IT decisions, what could be the consequences? Some potential consequences are data mismanagement, poor communication, and slower response times to crises.  </a:t>
            </a:r>
          </a:p>
          <a:p>
            <a:endParaRPr lang="en-US" altLang="en-US" smtClean="0">
              <a:ea typeface="ＭＳ Ｐゴシック" pitchFamily="34" charset="-128"/>
            </a:endParaRPr>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C563DBB-DCD1-43C5-AA82-39FE0175DCED}" type="slidenum">
              <a:rPr lang="en-US" altLang="en-US" sz="1200">
                <a:latin typeface="Times New Roman" pitchFamily="18" charset="0"/>
              </a:rPr>
              <a:pPr/>
              <a:t>48</a:t>
            </a:fld>
            <a:endParaRPr lang="en-US" altLang="en-US" sz="120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What types of companies should opt to rent as opposed to buy software? Possibly, companies with seasonal employees or semi-annual workloads. What differences between the two can students point to?</a:t>
            </a:r>
          </a:p>
          <a:p>
            <a:endParaRPr lang="en-US" altLang="en-US" smtClean="0">
              <a:ea typeface="ＭＳ Ｐゴシック" pitchFamily="34" charset="-128"/>
            </a:endParaRPr>
          </a:p>
          <a:p>
            <a:r>
              <a:rPr lang="en-US" altLang="en-US" smtClean="0">
                <a:ea typeface="ＭＳ Ｐゴシック" pitchFamily="34" charset="-128"/>
              </a:rPr>
              <a:t>TCO is a way of quantifying some of the hidden costs of hardware. Ask students to make the connection between the TCO of handling software and hardware infrastructure internally as opposed to acquiring it from an outside vendor. Is this an additional incentive to outsource?  </a:t>
            </a: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8E86784-FFBD-420F-ADCE-140249AE4518}" type="slidenum">
              <a:rPr lang="en-US" altLang="en-US" sz="1200">
                <a:latin typeface="Times New Roman" pitchFamily="18" charset="0"/>
              </a:rPr>
              <a:pPr/>
              <a:t>49</a:t>
            </a:fld>
            <a:endParaRPr lang="en-US" altLang="en-US" sz="120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How important of an impact do competitors</a:t>
            </a:r>
            <a:r>
              <a:rPr lang="ja-JP" altLang="en-US" smtClean="0">
                <a:ea typeface="ＭＳ Ｐゴシック" pitchFamily="34" charset="-128"/>
              </a:rPr>
              <a:t>’</a:t>
            </a:r>
            <a:r>
              <a:rPr lang="en-US" altLang="ja-JP" smtClean="0">
                <a:ea typeface="ＭＳ Ｐゴシック" pitchFamily="34" charset="-128"/>
              </a:rPr>
              <a:t> services and investments affect a firm</a:t>
            </a:r>
            <a:r>
              <a:rPr lang="ja-JP" altLang="en-US" smtClean="0">
                <a:ea typeface="ＭＳ Ｐゴシック" pitchFamily="34" charset="-128"/>
              </a:rPr>
              <a:t>’</a:t>
            </a:r>
            <a:r>
              <a:rPr lang="en-US" altLang="ja-JP" smtClean="0">
                <a:ea typeface="ＭＳ Ｐゴシック" pitchFamily="34" charset="-128"/>
              </a:rPr>
              <a:t>s IT services and infrastructure? Is it wise to rely on those factors alone to determine what kind of services your firm provides? For instance, your competitors may not be the industry</a:t>
            </a:r>
            <a:r>
              <a:rPr lang="ja-JP" altLang="en-US" smtClean="0">
                <a:ea typeface="ＭＳ Ｐゴシック" pitchFamily="34" charset="-128"/>
              </a:rPr>
              <a:t>’</a:t>
            </a:r>
            <a:r>
              <a:rPr lang="en-US" altLang="ja-JP" smtClean="0">
                <a:ea typeface="ＭＳ Ｐゴシック" pitchFamily="34" charset="-128"/>
              </a:rPr>
              <a:t>s best example of how to develop IT services. In fact, your entire industry might be technological laggards. In this case, it might be better to look at best practices in other industries which have a reputation for superior IT services and capabilities.   </a:t>
            </a:r>
          </a:p>
          <a:p>
            <a:endParaRPr lang="en-US" altLang="en-US" smtClean="0">
              <a:ea typeface="ＭＳ Ｐゴシック" pitchFamily="34" charset="-128"/>
            </a:endParaRPr>
          </a:p>
        </p:txBody>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47116-A3D1-4C03-B299-08B4B399C916}" type="slidenum">
              <a:rPr lang="en-US" altLang="en-US" sz="1200">
                <a:latin typeface="Times New Roman" pitchFamily="18" charset="0"/>
              </a:rPr>
              <a:pPr/>
              <a:t>50</a:t>
            </a:fld>
            <a:endParaRPr lang="en-US" altLang="en-US" sz="120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Ask students to explain how each item affects a firm</a:t>
            </a:r>
            <a:r>
              <a:rPr lang="ja-JP" altLang="en-US" smtClean="0">
                <a:ea typeface="ＭＳ Ｐゴシック" pitchFamily="34" charset="-128"/>
              </a:rPr>
              <a:t>’</a:t>
            </a:r>
            <a:r>
              <a:rPr lang="en-US" altLang="ja-JP" smtClean="0">
                <a:ea typeface="ＭＳ Ｐゴシック" pitchFamily="34" charset="-128"/>
              </a:rPr>
              <a:t>s IT services and infrastructure. Do they feel that any one of the six is especially important (or unimportant)? You can also use this diagram as a framework for understanding why some firms fail to develop a workable, powerful IT infrastructure.  </a:t>
            </a:r>
            <a:endParaRPr lang="en-US" altLang="en-US" smtClean="0">
              <a:ea typeface="ＭＳ Ｐゴシック" pitchFamily="34" charset="-128"/>
            </a:endParaRPr>
          </a:p>
        </p:txBody>
      </p:sp>
      <p:sp>
        <p:nvSpPr>
          <p:cNvPr id="1228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D1D71AD-441E-45AC-B433-829DAEC506CA}" type="slidenum">
              <a:rPr lang="en-US" altLang="en-US" sz="1200">
                <a:latin typeface="Times New Roman" pitchFamily="18" charset="0"/>
              </a:rPr>
              <a:pPr/>
              <a:t>51</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Students may be unfamiliar with the concept of mainframe computers. Explain the difference in size (much larger) and computing capacity (much smaller) from today</a:t>
            </a:r>
            <a:r>
              <a:rPr lang="ja-JP" altLang="en-US" smtClean="0">
                <a:ea typeface="ＭＳ Ｐゴシック" pitchFamily="34" charset="-128"/>
              </a:rPr>
              <a:t>’</a:t>
            </a:r>
            <a:r>
              <a:rPr lang="en-US" altLang="ja-JP" smtClean="0">
                <a:ea typeface="ＭＳ Ｐゴシック" pitchFamily="34" charset="-128"/>
              </a:rPr>
              <a:t>s computers to give them a sense of perspective regarding how far the computing industry has gone in 60 years. However, modern-day mainframes (IBM z-Series), are extremely powerful servers used for large Fortune 1000 enterprise networks and corporate Web sites. The mainframe is not dead in other words and still represents a large revenue stream for IBM.  </a:t>
            </a:r>
          </a:p>
          <a:p>
            <a:endParaRPr lang="en-US" altLang="en-US" smtClean="0">
              <a:ea typeface="ＭＳ Ｐゴシック" pitchFamily="34" charset="-128"/>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2C40BD7-DA04-4024-A728-DD191164008C}" type="slidenum">
              <a:rPr lang="en-US" altLang="en-US" sz="1200">
                <a:latin typeface="Times New Roman" pitchFamily="18" charset="0"/>
              </a:rPr>
              <a:pPr/>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Examples of the use of cloud computing are Google Apps, Google</a:t>
            </a:r>
            <a:r>
              <a:rPr lang="ja-JP" altLang="en-US" smtClean="0">
                <a:ea typeface="ＭＳ Ｐゴシック" pitchFamily="34" charset="-128"/>
              </a:rPr>
              <a:t>’</a:t>
            </a:r>
            <a:r>
              <a:rPr lang="en-US" altLang="ja-JP" smtClean="0">
                <a:ea typeface="ＭＳ Ｐゴシック" pitchFamily="34" charset="-128"/>
              </a:rPr>
              <a:t>s suite of software applications that rivals Microsoft</a:t>
            </a:r>
            <a:r>
              <a:rPr lang="ja-JP" altLang="en-US" smtClean="0">
                <a:ea typeface="ＭＳ Ｐゴシック" pitchFamily="34" charset="-128"/>
              </a:rPr>
              <a:t>’</a:t>
            </a:r>
            <a:r>
              <a:rPr lang="en-US" altLang="ja-JP" smtClean="0">
                <a:ea typeface="ＭＳ Ｐゴシック" pitchFamily="34" charset="-128"/>
              </a:rPr>
              <a:t>s Office applications at a fraction of the cost, and Salesforce.com</a:t>
            </a:r>
            <a:r>
              <a:rPr lang="ja-JP" altLang="en-US" smtClean="0">
                <a:ea typeface="ＭＳ Ｐゴシック" pitchFamily="34" charset="-128"/>
              </a:rPr>
              <a:t>’</a:t>
            </a:r>
            <a:r>
              <a:rPr lang="en-US" altLang="ja-JP" smtClean="0">
                <a:ea typeface="ＭＳ Ｐゴシック" pitchFamily="34" charset="-128"/>
              </a:rPr>
              <a:t>s CRM management software, delivered over the Internet.  Most large Fortune 500 firms have some applications that run in the cloud. Most of these same corporations do not put their strategic or critical systems on the cloud just yet because of lingering concerns about reliability and security.  </a:t>
            </a:r>
          </a:p>
          <a:p>
            <a:endParaRPr lang="en-US" altLang="en-US" smtClean="0">
              <a:ea typeface="ＭＳ Ｐゴシック" pitchFamily="34" charset="-128"/>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0358FC-FDF5-4EE3-BFDB-9A6B3B26C5DE}" type="slidenum">
              <a:rPr lang="en-US" altLang="en-US" sz="1200">
                <a:latin typeface="Times New Roman" pitchFamily="18" charset="0"/>
              </a:rPr>
              <a:pPr/>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shows the portion of Figure 5-2 that illustrates the first three eras of IT infrastructure evolution discussed in the previous slide. Explain so students understand that the yellow ring connecting the machines in the client-server graphic represents a local area network. Personal computers were stand-alone systems prior to the development of local area networks.  </a:t>
            </a:r>
          </a:p>
          <a:p>
            <a:endParaRPr lang="en-US" altLang="en-US" smtClean="0">
              <a:ea typeface="ＭＳ Ｐゴシック" pitchFamily="34" charset="-128"/>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764DE29-5211-438A-AADF-1C518A3D44B2}" type="slidenum">
              <a:rPr lang="en-US" altLang="en-US" sz="1200">
                <a:latin typeface="Times New Roman" pitchFamily="18" charset="0"/>
              </a:rPr>
              <a:pPr/>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shows the portion of Figure 5-2 that illustrates the last two eras of IT infrastructure evolution discussed in the previous slide. The enterprise Internet graphic represents several individual networks linked together into an enterprise-wide network. The cloud computing graph represents several types of technology that are capable of connecting to the Internet and accessing applications and services through a cloud. There is a Learning Track on the stages of IT infrastructure evolution.</a:t>
            </a:r>
          </a:p>
          <a:p>
            <a:endParaRPr lang="en-US" altLang="en-US" smtClean="0">
              <a:ea typeface="ＭＳ Ｐゴシック" pitchFamily="34" charset="-128"/>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FEC40EE-AB44-4E81-9E39-ACA6A3ADFFE8}" type="slidenum">
              <a:rPr lang="en-US" altLang="en-US" sz="1200">
                <a:latin typeface="Times New Roman" pitchFamily="18" charset="0"/>
              </a:rPr>
              <a:pPr/>
              <a:t>8</a:t>
            </a:fld>
            <a:endParaRPr lang="en-US" alt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Explain that the distribution of computing power across smaller, less expensive machines enabled by client/server computing is in part responsible for the drastic increase in computing power and applications throughout the firm. Prior to small, less expensive server computers, computing power had to purchased in large blocks at great expense. With client/server computing, you can grow your firm</a:t>
            </a:r>
            <a:r>
              <a:rPr lang="ja-JP" altLang="en-US" smtClean="0">
                <a:ea typeface="ＭＳ Ｐゴシック" pitchFamily="34" charset="-128"/>
              </a:rPr>
              <a:t>’</a:t>
            </a:r>
            <a:r>
              <a:rPr lang="en-US" altLang="ja-JP" smtClean="0">
                <a:ea typeface="ＭＳ Ｐゴシック" pitchFamily="34" charset="-128"/>
              </a:rPr>
              <a:t>s inventory of computers gradually, over time, to meet current demand. </a:t>
            </a:r>
            <a:endParaRPr lang="en-US" altLang="en-US" smtClean="0">
              <a:ea typeface="ＭＳ Ｐゴシック" pitchFamily="34" charset="-128"/>
            </a:endParaRP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B35E7C9-23F1-4173-B8E8-5588AA980D86}" type="slidenum">
              <a:rPr lang="en-US" altLang="en-US" sz="1200">
                <a:latin typeface="Times New Roman" pitchFamily="18" charset="0"/>
              </a:rPr>
              <a:pPr/>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676400" y="1828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smtClean="0">
              <a:ea typeface="+mn-ea"/>
            </a:endParaRPr>
          </a:p>
        </p:txBody>
      </p:sp>
      <p:sp>
        <p:nvSpPr>
          <p:cNvPr id="3" name="Content Placeholder 2"/>
          <p:cNvSpPr>
            <a:spLocks noGrp="1"/>
          </p:cNvSpPr>
          <p:nvPr>
            <p:ph idx="1"/>
          </p:nvPr>
        </p:nvSpPr>
        <p:spPr>
          <a:xfrm>
            <a:off x="457200" y="1828800"/>
            <a:ext cx="82296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1485900" y="990600"/>
            <a:ext cx="61722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15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Image with Bottom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1676400" y="5486400"/>
            <a:ext cx="7010400" cy="838200"/>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533400" y="5486400"/>
            <a:ext cx="10668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19"/>
          </p:nvPr>
        </p:nvSpPr>
        <p:spPr>
          <a:xfrm>
            <a:off x="1485900" y="990600"/>
            <a:ext cx="61722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343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Image with lefthand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457200" y="1775716"/>
            <a:ext cx="2133600" cy="3253483"/>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457200" y="5257800"/>
            <a:ext cx="21336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21"/>
          </p:nvPr>
        </p:nvSpPr>
        <p:spPr>
          <a:xfrm>
            <a:off x="1485900" y="990600"/>
            <a:ext cx="61722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2450746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_IS - Mgmt">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n-ea"/>
              </a:rPr>
              <a:t>Read the Interactive Session and discuss the following </a:t>
            </a:r>
            <a:r>
              <a:rPr lang="en-US" sz="1400" i="1" dirty="0" smtClean="0">
                <a:latin typeface="Cambria" panose="02040503050406030204" pitchFamily="18" charset="0"/>
                <a:ea typeface="+mn-ea"/>
              </a:rPr>
              <a:t>questions</a:t>
            </a:r>
            <a:endParaRPr lang="en-US" sz="1800" dirty="0">
              <a:ea typeface="+mn-ea"/>
            </a:endParaRPr>
          </a:p>
        </p:txBody>
      </p:sp>
      <p:sp>
        <p:nvSpPr>
          <p:cNvPr id="5" name="TextBox 10"/>
          <p:cNvSpPr txBox="1">
            <a:spLocks noChangeArrowheads="1"/>
          </p:cNvSpPr>
          <p:nvPr/>
        </p:nvSpPr>
        <p:spPr bwMode="auto">
          <a:xfrm>
            <a:off x="2019300" y="9906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2000" b="1" i="1" smtClean="0">
                <a:solidFill>
                  <a:srgbClr val="9F0F10"/>
                </a:solidFill>
                <a:latin typeface="Calibri" panose="020F0502020204030204" pitchFamily="34" charset="0"/>
                <a:ea typeface="+mn-ea"/>
                <a:cs typeface="Calibri" panose="020F0502020204030204" pitchFamily="34" charset="0"/>
              </a:rPr>
              <a:t>Interactive Session: Management</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3569500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IS - Orgs">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n-ea"/>
              </a:rPr>
              <a:t>Read the Interactive Session and discuss the following </a:t>
            </a:r>
            <a:r>
              <a:rPr lang="en-US" sz="1400" i="1" dirty="0" smtClean="0">
                <a:latin typeface="Cambria" panose="02040503050406030204" pitchFamily="18" charset="0"/>
                <a:ea typeface="+mn-ea"/>
              </a:rPr>
              <a:t>questions</a:t>
            </a:r>
            <a:endParaRPr lang="en-US" sz="1800" dirty="0">
              <a:ea typeface="+mn-ea"/>
            </a:endParaRPr>
          </a:p>
        </p:txBody>
      </p:sp>
      <p:sp>
        <p:nvSpPr>
          <p:cNvPr id="5" name="TextBox 10"/>
          <p:cNvSpPr txBox="1">
            <a:spLocks noChangeArrowheads="1"/>
          </p:cNvSpPr>
          <p:nvPr/>
        </p:nvSpPr>
        <p:spPr bwMode="auto">
          <a:xfrm>
            <a:off x="2019300" y="9906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2000" b="1" i="1" smtClean="0">
                <a:solidFill>
                  <a:srgbClr val="9F0F10"/>
                </a:solidFill>
                <a:latin typeface="Calibri" panose="020F0502020204030204" pitchFamily="34" charset="0"/>
                <a:ea typeface="+mn-ea"/>
                <a:cs typeface="Calibri" panose="020F0502020204030204" pitchFamily="34" charset="0"/>
              </a:rPr>
              <a:t>Interactive Session: Organizations</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425228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 id="2147483699" r:id="rId14"/>
    <p:sldLayoutId id="2147483700" r:id="rId15"/>
    <p:sldLayoutId id="2147483701"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a:t>
            </a:r>
            <a:r>
              <a:rPr lang="en-US" sz="4000" b="1" dirty="0" smtClean="0">
                <a:effectLst>
                  <a:outerShdw blurRad="38100" dist="38100" dir="2700000" algn="tl">
                    <a:srgbClr val="C0C0C0"/>
                  </a:outerShdw>
                </a:effectLst>
                <a:cs typeface="+mn-cs"/>
              </a:rPr>
              <a:t>5</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1066800" y="2743200"/>
            <a:ext cx="7010400" cy="144655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altLang="en-US" sz="4400" b="1" dirty="0">
                <a:effectLst>
                  <a:outerShdw blurRad="38100" dist="38100" dir="2700000" algn="tl">
                    <a:srgbClr val="C0C0C0"/>
                  </a:outerShdw>
                </a:effectLst>
                <a:ea typeface="ＭＳ Ｐゴシック" pitchFamily="34" charset="-128"/>
              </a:rPr>
              <a:t>IT INFRASTRUCTURE AND EMERGING TECHNOLOGIES</a:t>
            </a:r>
            <a:endParaRPr lang="en-US" sz="44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D0D0D"/>
                </a:solidFill>
              </a:rPr>
              <a:t>Technology drivers of infrastructure evolution</a:t>
            </a:r>
          </a:p>
          <a:p>
            <a:pPr lvl="1" eaLnBrk="1" hangingPunct="1"/>
            <a:r>
              <a:rPr lang="en-US" altLang="en-US" sz="2800" smtClean="0"/>
              <a:t>Moore</a:t>
            </a:r>
            <a:r>
              <a:rPr lang="ja-JP" altLang="en-US" sz="2800" smtClean="0"/>
              <a:t>’</a:t>
            </a:r>
            <a:r>
              <a:rPr lang="en-US" altLang="ja-JP" sz="2800" smtClean="0"/>
              <a:t>s law and microprocessing power</a:t>
            </a:r>
          </a:p>
          <a:p>
            <a:pPr lvl="2" eaLnBrk="1" hangingPunct="1"/>
            <a:r>
              <a:rPr lang="en-US" altLang="en-US" sz="2800" smtClean="0"/>
              <a:t>Computing power doubles every 18 months</a:t>
            </a:r>
          </a:p>
          <a:p>
            <a:pPr lvl="2" eaLnBrk="1" hangingPunct="1"/>
            <a:r>
              <a:rPr lang="en-US" altLang="en-US" sz="2800" smtClean="0"/>
              <a:t>Nanotechnology: </a:t>
            </a:r>
          </a:p>
          <a:p>
            <a:pPr lvl="3" eaLnBrk="1" hangingPunct="1"/>
            <a:r>
              <a:rPr lang="en-US" altLang="en-US" sz="2400" smtClean="0"/>
              <a:t>Shrinks size of transistors to size comparable to size of a virus</a:t>
            </a:r>
          </a:p>
          <a:p>
            <a:pPr lvl="1" eaLnBrk="1" hangingPunct="1"/>
            <a:r>
              <a:rPr lang="en-US" altLang="en-US" sz="2800" smtClean="0"/>
              <a:t>Law of  Mass Digital Storage</a:t>
            </a:r>
          </a:p>
          <a:p>
            <a:pPr lvl="2" eaLnBrk="1" hangingPunct="1"/>
            <a:r>
              <a:rPr lang="en-US" altLang="en-US" sz="2800" smtClean="0"/>
              <a:t>The amount of data being stored each year doubles</a:t>
            </a:r>
          </a:p>
          <a:p>
            <a:pPr eaLnBrk="1" hangingPunct="1"/>
            <a:endParaRPr lang="en-US" altLang="en-US" smtClean="0">
              <a:solidFill>
                <a:srgbClr val="0D0D0D"/>
              </a:solidFill>
            </a:endParaRPr>
          </a:p>
        </p:txBody>
      </p:sp>
      <p:sp>
        <p:nvSpPr>
          <p:cNvPr id="48130"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IT Infrastructure</a:t>
            </a:r>
          </a:p>
        </p:txBody>
      </p:sp>
    </p:spTree>
    <p:extLst>
      <p:ext uri="{BB962C8B-B14F-4D97-AF65-F5344CB8AC3E}">
        <p14:creationId xmlns:p14="http://schemas.microsoft.com/office/powerpoint/2010/main" val="748132604"/>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Packing more than 2 billion transistors into a tiny microprocessor has exponentially increased processing power. Processing power has increased to more than 500,000 MIPS (millions of instructions per second).</a:t>
            </a:r>
          </a:p>
        </p:txBody>
      </p:sp>
      <p:sp>
        <p:nvSpPr>
          <p:cNvPr id="50178" name="Text Placeholder 3"/>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5-4 </a:t>
            </a:r>
          </a:p>
        </p:txBody>
      </p:sp>
      <p:sp>
        <p:nvSpPr>
          <p:cNvPr id="50179"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MOORE</a:t>
            </a:r>
            <a:r>
              <a:rPr lang="ja-JP" altLang="en-US" smtClean="0"/>
              <a:t>’</a:t>
            </a:r>
            <a:r>
              <a:rPr lang="en-US" altLang="ja-JP" smtClean="0"/>
              <a:t>S LAW AND MICROPROCESSOR PERFORMANCE</a:t>
            </a:r>
            <a:endParaRPr lang="en-US" altLang="en-US" smtClean="0"/>
          </a:p>
        </p:txBody>
      </p:sp>
      <p:pic>
        <p:nvPicPr>
          <p:cNvPr id="50180" name="Picture Placeholder 10"/>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5867400" cy="465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466879"/>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Packing more transistors into less space has driven down transistor cost dramatically as well as the cost of the products in which they are used.</a:t>
            </a:r>
          </a:p>
          <a:p>
            <a:pPr eaLnBrk="1" hangingPunct="1">
              <a:buFontTx/>
              <a:buNone/>
            </a:pPr>
            <a:endParaRPr lang="en-US" altLang="en-US" smtClean="0"/>
          </a:p>
        </p:txBody>
      </p:sp>
      <p:sp>
        <p:nvSpPr>
          <p:cNvPr id="52226" name="Text Placeholder 3"/>
          <p:cNvSpPr>
            <a:spLocks noGrp="1"/>
          </p:cNvSpPr>
          <p:nvPr>
            <p:ph type="body" sz="quarter" idx="18"/>
          </p:nvPr>
        </p:nvSpPr>
        <p:spPr bwMode="auto">
          <a:xfrm>
            <a:off x="457200" y="30480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5-5</a:t>
            </a:r>
          </a:p>
        </p:txBody>
      </p:sp>
      <p:sp>
        <p:nvSpPr>
          <p:cNvPr id="52227"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FALLING COST OF CHIPS</a:t>
            </a:r>
          </a:p>
          <a:p>
            <a:pPr eaLnBrk="1" hangingPunct="1"/>
            <a:endParaRPr lang="en-US" altLang="en-US" smtClean="0"/>
          </a:p>
        </p:txBody>
      </p:sp>
      <p:pic>
        <p:nvPicPr>
          <p:cNvPr id="52228" name="Picture Placeholder 10"/>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676400"/>
            <a:ext cx="6324600" cy="466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184699"/>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Nanotubes are tiny tubes about 10,000 times thinner than a human hair. They consist of rolled up sheets of carbon hexagons and have the potential uses as minuscule wires or in ultrasmall electronic devices and are very powerful conductors of electrical current.</a:t>
            </a:r>
          </a:p>
        </p:txBody>
      </p:sp>
      <p:sp>
        <p:nvSpPr>
          <p:cNvPr id="54274" name="Text Placeholder 3"/>
          <p:cNvSpPr>
            <a:spLocks noGrp="1"/>
          </p:cNvSpPr>
          <p:nvPr>
            <p:ph type="body" sz="quarter" idx="18"/>
          </p:nvPr>
        </p:nvSpPr>
        <p:spPr bwMode="auto">
          <a:xfrm>
            <a:off x="457200" y="36576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5-6</a:t>
            </a:r>
          </a:p>
        </p:txBody>
      </p:sp>
      <p:sp>
        <p:nvSpPr>
          <p:cNvPr id="54275"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EXAMPLES OF NANOTUBES</a:t>
            </a:r>
          </a:p>
          <a:p>
            <a:pPr eaLnBrk="1" hangingPunct="1"/>
            <a:endParaRPr lang="en-US" altLang="en-US" smtClean="0"/>
          </a:p>
        </p:txBody>
      </p:sp>
      <p:pic>
        <p:nvPicPr>
          <p:cNvPr id="54276" name="Picture Placeholder 10"/>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2971800" y="1543050"/>
            <a:ext cx="6172200" cy="4629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80140"/>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Since the first magnetic storage device was used in 1955, the cost of storing a kilobyte of data has fallen exponentially, doubling the amount of digital storage for each dollar expended every 15 months on average.</a:t>
            </a:r>
          </a:p>
        </p:txBody>
      </p:sp>
      <p:sp>
        <p:nvSpPr>
          <p:cNvPr id="56322" name="Text Placeholder 5"/>
          <p:cNvSpPr>
            <a:spLocks noGrp="1"/>
          </p:cNvSpPr>
          <p:nvPr>
            <p:ph type="body" sz="quarter" idx="18"/>
          </p:nvPr>
        </p:nvSpPr>
        <p:spPr bwMode="auto">
          <a:xfrm>
            <a:off x="457200" y="3446463"/>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5-7</a:t>
            </a:r>
          </a:p>
        </p:txBody>
      </p:sp>
      <p:sp>
        <p:nvSpPr>
          <p:cNvPr id="56323" name="Text Placeholder 4"/>
          <p:cNvSpPr>
            <a:spLocks noGrp="1"/>
          </p:cNvSpPr>
          <p:nvPr>
            <p:ph type="body" sz="quarter" idx="21"/>
          </p:nvPr>
        </p:nvSpPr>
        <p:spPr bwMode="auto">
          <a:xfrm>
            <a:off x="1295400" y="990600"/>
            <a:ext cx="7620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THE COST OF STORING DATA DECLINES EXPONENTIALLY 1950–2012</a:t>
            </a:r>
          </a:p>
          <a:p>
            <a:pPr eaLnBrk="1" hangingPunct="1"/>
            <a:endParaRPr lang="en-US" altLang="en-US" smtClean="0"/>
          </a:p>
        </p:txBody>
      </p:sp>
      <p:pic>
        <p:nvPicPr>
          <p:cNvPr id="56324" name="Picture Placeholder 10"/>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5181600" cy="466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202113"/>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i="1" smtClean="0">
                <a:solidFill>
                  <a:srgbClr val="0D0D0D"/>
                </a:solidFill>
              </a:rPr>
              <a:t>Technology drivers of infrastructure evolution (cont.)</a:t>
            </a:r>
          </a:p>
          <a:p>
            <a:pPr lvl="1" eaLnBrk="1" hangingPunct="1"/>
            <a:r>
              <a:rPr lang="en-US" altLang="en-US" sz="2800" smtClean="0"/>
              <a:t>Metcalfe</a:t>
            </a:r>
            <a:r>
              <a:rPr lang="ja-JP" altLang="en-US" sz="2800" smtClean="0"/>
              <a:t>’</a:t>
            </a:r>
            <a:r>
              <a:rPr lang="en-US" altLang="ja-JP" sz="2800" smtClean="0"/>
              <a:t>s Law and network economics</a:t>
            </a:r>
          </a:p>
          <a:p>
            <a:pPr lvl="2" eaLnBrk="1" hangingPunct="1"/>
            <a:r>
              <a:rPr lang="en-US" altLang="en-US" sz="2800" smtClean="0"/>
              <a:t>Value or power of a network grows exponentially as a function of the number of network members</a:t>
            </a:r>
          </a:p>
          <a:p>
            <a:pPr lvl="2" eaLnBrk="1" hangingPunct="1"/>
            <a:r>
              <a:rPr lang="en-US" altLang="en-US" sz="2800" smtClean="0"/>
              <a:t>As network members increase, more people want to use it (demand for network access increases)</a:t>
            </a:r>
          </a:p>
          <a:p>
            <a:pPr eaLnBrk="1" hangingPunct="1"/>
            <a:endParaRPr lang="en-US" altLang="en-US" smtClean="0">
              <a:solidFill>
                <a:srgbClr val="0D0D0D"/>
              </a:solidFill>
            </a:endParaRPr>
          </a:p>
        </p:txBody>
      </p:sp>
      <p:sp>
        <p:nvSpPr>
          <p:cNvPr id="58370"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IT Infrastructure</a:t>
            </a:r>
          </a:p>
        </p:txBody>
      </p:sp>
    </p:spTree>
    <p:extLst>
      <p:ext uri="{BB962C8B-B14F-4D97-AF65-F5344CB8AC3E}">
        <p14:creationId xmlns:p14="http://schemas.microsoft.com/office/powerpoint/2010/main" val="1331647288"/>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buFont typeface="Arial" charset="0"/>
              <a:buChar char="•"/>
              <a:defRPr/>
            </a:pPr>
            <a:r>
              <a:rPr lang="en-US" sz="2000" i="1" dirty="0" smtClean="0">
                <a:ea typeface="MS PGothic" panose="020B0600070205080204" pitchFamily="34" charset="-128"/>
              </a:rPr>
              <a:t>Technology drivers of infrastructure evolution (cont.)</a:t>
            </a:r>
          </a:p>
          <a:p>
            <a:pPr lvl="1" eaLnBrk="1" hangingPunct="1">
              <a:buFont typeface="Arial" charset="0"/>
              <a:buChar char="–"/>
              <a:defRPr/>
            </a:pPr>
            <a:r>
              <a:rPr lang="en-US" sz="2800" dirty="0" smtClean="0">
                <a:ea typeface="MS PGothic" panose="020B0600070205080204" pitchFamily="34" charset="-128"/>
              </a:rPr>
              <a:t>Declining communication costs and the Internet</a:t>
            </a:r>
          </a:p>
          <a:p>
            <a:pPr lvl="2" eaLnBrk="1" hangingPunct="1">
              <a:buFont typeface="Arial" charset="0"/>
              <a:buChar char="•"/>
              <a:defRPr/>
            </a:pPr>
            <a:r>
              <a:rPr lang="en-US" sz="2800" dirty="0" smtClean="0">
                <a:ea typeface="MS PGothic" panose="020B0600070205080204" pitchFamily="34" charset="-128"/>
              </a:rPr>
              <a:t>An estimated 2.3 billion people worldwide have Internet access</a:t>
            </a:r>
          </a:p>
          <a:p>
            <a:pPr lvl="2" eaLnBrk="1" hangingPunct="1">
              <a:buFont typeface="Arial" charset="0"/>
              <a:buChar char="•"/>
              <a:defRPr/>
            </a:pPr>
            <a:r>
              <a:rPr lang="en-US" sz="2800" dirty="0" smtClean="0">
                <a:ea typeface="MS PGothic" panose="020B0600070205080204" pitchFamily="34" charset="-128"/>
              </a:rPr>
              <a:t>As communication costs fall toward a very small number and approach 0, utilization of communication and computing facilities explodes</a:t>
            </a:r>
          </a:p>
          <a:p>
            <a:pPr eaLnBrk="1" hangingPunct="1">
              <a:buFont typeface="Arial" charset="0"/>
              <a:buChar char="•"/>
              <a:defRPr/>
            </a:pPr>
            <a:endParaRPr lang="en-US" dirty="0">
              <a:ea typeface="MS PGothic" panose="020B0600070205080204" pitchFamily="34" charset="-128"/>
            </a:endParaRPr>
          </a:p>
        </p:txBody>
      </p:sp>
      <p:sp>
        <p:nvSpPr>
          <p:cNvPr id="60418"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IT Infrastructure</a:t>
            </a:r>
          </a:p>
        </p:txBody>
      </p:sp>
    </p:spTree>
    <p:extLst>
      <p:ext uri="{BB962C8B-B14F-4D97-AF65-F5344CB8AC3E}">
        <p14:creationId xmlns:p14="http://schemas.microsoft.com/office/powerpoint/2010/main" val="1713314501"/>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1"/>
          <p:cNvSpPr>
            <a:spLocks noGrp="1"/>
          </p:cNvSpPr>
          <p:nvPr>
            <p:ph type="body" sz="quarter" idx="17"/>
          </p:nvPr>
        </p:nvSpPr>
        <p:spPr bwMode="auto">
          <a:xfrm>
            <a:off x="1676400" y="5715000"/>
            <a:ext cx="7315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One reason for the growth in the Internet population is the rapid decline in Internet connection and overall communication costs. The cost per kilobit of Internet access has fallen exponentially since 1995. Digital subscriber line (DSL) and cable modems now deliver a kilobit of communication for a retail price of around 2 cents.</a:t>
            </a:r>
          </a:p>
          <a:p>
            <a:pPr eaLnBrk="1" hangingPunct="1">
              <a:buFontTx/>
              <a:buNone/>
            </a:pPr>
            <a:endParaRPr lang="en-US" altLang="en-US" smtClean="0"/>
          </a:p>
        </p:txBody>
      </p:sp>
      <p:sp>
        <p:nvSpPr>
          <p:cNvPr id="62466" name="Text Placeholder 3"/>
          <p:cNvSpPr>
            <a:spLocks noGrp="1"/>
          </p:cNvSpPr>
          <p:nvPr>
            <p:ph type="body" sz="quarter" idx="18"/>
          </p:nvPr>
        </p:nvSpPr>
        <p:spPr bwMode="auto">
          <a:xfrm>
            <a:off x="533400" y="5715000"/>
            <a:ext cx="1066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t>FIGURE  5-8</a:t>
            </a:r>
          </a:p>
          <a:p>
            <a:pPr eaLnBrk="1" hangingPunct="1">
              <a:spcBef>
                <a:spcPct val="0"/>
              </a:spcBef>
              <a:buFontTx/>
              <a:buNone/>
            </a:pPr>
            <a:endParaRPr lang="en-US" altLang="en-US" smtClean="0"/>
          </a:p>
        </p:txBody>
      </p:sp>
      <p:sp>
        <p:nvSpPr>
          <p:cNvPr id="27653" name="Text Placeholder 4"/>
          <p:cNvSpPr>
            <a:spLocks noGrp="1"/>
          </p:cNvSpPr>
          <p:nvPr>
            <p:ph type="body" sz="quarter" idx="19"/>
          </p:nvPr>
        </p:nvSpPr>
        <p:spPr/>
        <p:txBody>
          <a:bodyPr>
            <a:normAutofit fontScale="85000" lnSpcReduction="10000"/>
          </a:bodyPr>
          <a:lstStyle/>
          <a:p>
            <a:pPr eaLnBrk="1" hangingPunct="1">
              <a:defRPr/>
            </a:pPr>
            <a:r>
              <a:rPr lang="en-US" dirty="0">
                <a:ea typeface="MS PGothic" panose="020B0600070205080204" pitchFamily="34" charset="-128"/>
              </a:rPr>
              <a:t>EXPONENTIAL DECLINES IN INTERNET COMMUNICATIONS COSTS</a:t>
            </a:r>
          </a:p>
          <a:p>
            <a:pPr eaLnBrk="1" hangingPunct="1">
              <a:defRPr/>
            </a:pPr>
            <a:endParaRPr lang="en-US" dirty="0" smtClean="0">
              <a:ea typeface="MS PGothic" panose="020B0600070205080204" pitchFamily="34" charset="-128"/>
            </a:endParaRPr>
          </a:p>
        </p:txBody>
      </p:sp>
      <p:pic>
        <p:nvPicPr>
          <p:cNvPr id="62468" name="Picture Placeholder 10"/>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360363" y="1643063"/>
            <a:ext cx="8423275" cy="3848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20387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Technology drivers of infrastructure evolution (cont.)</a:t>
            </a:r>
          </a:p>
          <a:p>
            <a:pPr lvl="1" eaLnBrk="1" hangingPunct="1">
              <a:buFont typeface="Arial" charset="0"/>
              <a:buChar char="–"/>
              <a:defRPr/>
            </a:pPr>
            <a:r>
              <a:rPr lang="en-US" sz="2800" dirty="0" smtClean="0">
                <a:ea typeface="MS PGothic" panose="020B0600070205080204" pitchFamily="34" charset="-128"/>
              </a:rPr>
              <a:t>Standards and network effects</a:t>
            </a:r>
          </a:p>
          <a:p>
            <a:pPr lvl="2" eaLnBrk="1" hangingPunct="1">
              <a:buFont typeface="Arial" charset="0"/>
              <a:buChar char="•"/>
              <a:defRPr/>
            </a:pPr>
            <a:r>
              <a:rPr lang="en-US" sz="2800" dirty="0" smtClean="0">
                <a:ea typeface="MS PGothic" panose="020B0600070205080204" pitchFamily="34" charset="-128"/>
              </a:rPr>
              <a:t>Technology standards:</a:t>
            </a:r>
          </a:p>
          <a:p>
            <a:pPr lvl="3" eaLnBrk="1" hangingPunct="1">
              <a:buFont typeface="Arial" charset="0"/>
              <a:buChar char="–"/>
              <a:defRPr/>
            </a:pPr>
            <a:r>
              <a:rPr lang="en-US" sz="2400" dirty="0" smtClean="0">
                <a:ea typeface="MS PGothic" panose="020B0600070205080204" pitchFamily="34" charset="-128"/>
              </a:rPr>
              <a:t>Specifications that establish the compatibility of products and the ability to communicate in a network</a:t>
            </a:r>
          </a:p>
          <a:p>
            <a:pPr lvl="3" eaLnBrk="1" hangingPunct="1">
              <a:buFont typeface="Arial" charset="0"/>
              <a:buChar char="–"/>
              <a:defRPr/>
            </a:pPr>
            <a:r>
              <a:rPr lang="en-US" sz="2400" dirty="0" smtClean="0">
                <a:ea typeface="MS PGothic" panose="020B0600070205080204" pitchFamily="34" charset="-128"/>
              </a:rPr>
              <a:t>Unleash powerful economies of scale and result in price declines as manufacturers focus on the products built to a single standard</a:t>
            </a:r>
          </a:p>
          <a:p>
            <a:pPr eaLnBrk="1" hangingPunct="1">
              <a:buFont typeface="Arial" charset="0"/>
              <a:buChar char="•"/>
              <a:defRPr/>
            </a:pPr>
            <a:endParaRPr lang="en-US" dirty="0">
              <a:ea typeface="MS PGothic" panose="020B0600070205080204" pitchFamily="34" charset="-128"/>
            </a:endParaRPr>
          </a:p>
        </p:txBody>
      </p:sp>
      <p:sp>
        <p:nvSpPr>
          <p:cNvPr id="64514"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IT Infrastructure</a:t>
            </a:r>
          </a:p>
        </p:txBody>
      </p:sp>
    </p:spTree>
    <p:extLst>
      <p:ext uri="{BB962C8B-B14F-4D97-AF65-F5344CB8AC3E}">
        <p14:creationId xmlns:p14="http://schemas.microsoft.com/office/powerpoint/2010/main" val="4265931085"/>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5</a:t>
            </a:r>
            <a:r>
              <a:rPr lang="en-US" altLang="en-US" sz="2600" b="1" dirty="0" smtClean="0">
                <a:solidFill>
                  <a:schemeClr val="tx2"/>
                </a:solidFill>
                <a:latin typeface="Arial" charset="0"/>
                <a:cs typeface="Times New Roman" pitchFamily="18" charset="0"/>
              </a:rPr>
              <a:t>.2. Infrastructure Components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19</a:t>
            </a:fld>
            <a:endParaRPr lang="en-US"/>
          </a:p>
        </p:txBody>
      </p:sp>
    </p:spTree>
    <p:extLst>
      <p:ext uri="{BB962C8B-B14F-4D97-AF65-F5344CB8AC3E}">
        <p14:creationId xmlns:p14="http://schemas.microsoft.com/office/powerpoint/2010/main" val="8173175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a:solidFill>
                  <a:schemeClr val="tx2"/>
                </a:solidFill>
                <a:latin typeface="Arial" charset="0"/>
                <a:cs typeface="Times New Roman" pitchFamily="18" charset="0"/>
              </a:rPr>
              <a:t>5</a:t>
            </a:r>
            <a:r>
              <a:rPr lang="en-US" altLang="en-US" sz="2600" b="1" dirty="0" smtClean="0">
                <a:solidFill>
                  <a:schemeClr val="tx2"/>
                </a:solidFill>
                <a:latin typeface="Arial" charset="0"/>
                <a:cs typeface="Times New Roman" pitchFamily="18" charset="0"/>
              </a:rPr>
              <a:t>.1</a:t>
            </a:r>
            <a:r>
              <a:rPr lang="en-US" altLang="en-US" sz="2600" b="1" dirty="0" smtClean="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IT Infrastructure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IT Infrastructure has seven main components</a:t>
            </a:r>
          </a:p>
          <a:p>
            <a:pPr marL="971550" lvl="1" indent="-514350" eaLnBrk="1" hangingPunct="1">
              <a:buFont typeface="+mj-lt"/>
              <a:buAutoNum type="arabicPeriod"/>
              <a:defRPr/>
            </a:pPr>
            <a:r>
              <a:rPr lang="en-US" sz="2800" dirty="0" smtClean="0">
                <a:ea typeface="MS PGothic" panose="020B0600070205080204" pitchFamily="34" charset="-128"/>
              </a:rPr>
              <a:t>Computer hardware platforms </a:t>
            </a:r>
          </a:p>
          <a:p>
            <a:pPr marL="971550" lvl="1" indent="-514350" eaLnBrk="1" hangingPunct="1">
              <a:buFont typeface="+mj-lt"/>
              <a:buAutoNum type="arabicPeriod"/>
              <a:defRPr/>
            </a:pPr>
            <a:r>
              <a:rPr lang="en-US" sz="2800" dirty="0" smtClean="0">
                <a:ea typeface="MS PGothic" panose="020B0600070205080204" pitchFamily="34" charset="-128"/>
              </a:rPr>
              <a:t>Operating system platforms</a:t>
            </a:r>
          </a:p>
          <a:p>
            <a:pPr marL="971550" lvl="1" indent="-514350" eaLnBrk="1" hangingPunct="1">
              <a:buFont typeface="+mj-lt"/>
              <a:buAutoNum type="arabicPeriod"/>
              <a:defRPr/>
            </a:pPr>
            <a:r>
              <a:rPr lang="en-US" sz="2800" dirty="0" smtClean="0">
                <a:ea typeface="MS PGothic" panose="020B0600070205080204" pitchFamily="34" charset="-128"/>
              </a:rPr>
              <a:t>Enterprise software applications</a:t>
            </a:r>
          </a:p>
          <a:p>
            <a:pPr marL="971550" lvl="1" indent="-514350" eaLnBrk="1" hangingPunct="1">
              <a:buFont typeface="+mj-lt"/>
              <a:buAutoNum type="arabicPeriod"/>
              <a:defRPr/>
            </a:pPr>
            <a:r>
              <a:rPr lang="en-US" sz="2800" dirty="0" smtClean="0">
                <a:ea typeface="MS PGothic" panose="020B0600070205080204" pitchFamily="34" charset="-128"/>
              </a:rPr>
              <a:t>Data management and storage</a:t>
            </a:r>
          </a:p>
          <a:p>
            <a:pPr marL="971550" lvl="1" indent="-514350" eaLnBrk="1" hangingPunct="1">
              <a:buFont typeface="+mj-lt"/>
              <a:buAutoNum type="arabicPeriod"/>
              <a:defRPr/>
            </a:pPr>
            <a:r>
              <a:rPr lang="en-US" sz="2800" dirty="0" smtClean="0">
                <a:ea typeface="MS PGothic" panose="020B0600070205080204" pitchFamily="34" charset="-128"/>
              </a:rPr>
              <a:t>Networking/telecommunications platforms</a:t>
            </a:r>
          </a:p>
          <a:p>
            <a:pPr marL="971550" lvl="1" indent="-514350" eaLnBrk="1" hangingPunct="1">
              <a:buFont typeface="+mj-lt"/>
              <a:buAutoNum type="arabicPeriod"/>
              <a:defRPr/>
            </a:pPr>
            <a:r>
              <a:rPr lang="en-US" sz="2800" dirty="0" smtClean="0">
                <a:ea typeface="MS PGothic" panose="020B0600070205080204" pitchFamily="34" charset="-128"/>
              </a:rPr>
              <a:t>Internet platforms</a:t>
            </a:r>
          </a:p>
          <a:p>
            <a:pPr marL="971550" lvl="1" indent="-514350" eaLnBrk="1" hangingPunct="1">
              <a:buFont typeface="+mj-lt"/>
              <a:buAutoNum type="arabicPeriod"/>
              <a:defRPr/>
            </a:pPr>
            <a:r>
              <a:rPr lang="en-US" sz="2800" dirty="0" smtClean="0">
                <a:ea typeface="MS PGothic" panose="020B0600070205080204" pitchFamily="34" charset="-128"/>
              </a:rPr>
              <a:t>Consulting system integration services</a:t>
            </a:r>
            <a:endParaRPr lang="en-US" sz="2800" dirty="0">
              <a:ea typeface="MS PGothic" panose="020B0600070205080204" pitchFamily="34" charset="-128"/>
            </a:endParaRPr>
          </a:p>
        </p:txBody>
      </p:sp>
      <p:sp>
        <p:nvSpPr>
          <p:cNvPr id="66562"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Infrastructure Components</a:t>
            </a:r>
          </a:p>
        </p:txBody>
      </p:sp>
    </p:spTree>
    <p:extLst>
      <p:ext uri="{BB962C8B-B14F-4D97-AF65-F5344CB8AC3E}">
        <p14:creationId xmlns:p14="http://schemas.microsoft.com/office/powerpoint/2010/main" val="4094223972"/>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1"/>
          <p:cNvSpPr>
            <a:spLocks noGrp="1"/>
          </p:cNvSpPr>
          <p:nvPr>
            <p:ph type="body" sz="quarter" idx="17"/>
          </p:nvPr>
        </p:nvSpPr>
        <p:spPr bwMode="auto">
          <a:xfrm>
            <a:off x="457200" y="1776413"/>
            <a:ext cx="2133600" cy="157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There are seven major components that must be coordinated to provide the firm with a coherent IT  infrastructure. Listed here are major technologies and suppliers for each component.</a:t>
            </a:r>
          </a:p>
          <a:p>
            <a:pPr eaLnBrk="1" hangingPunct="1">
              <a:buFontTx/>
              <a:buNone/>
            </a:pPr>
            <a:endParaRPr lang="en-US" altLang="en-US" smtClean="0"/>
          </a:p>
        </p:txBody>
      </p:sp>
      <p:sp>
        <p:nvSpPr>
          <p:cNvPr id="68610" name="Text Placeholder 4"/>
          <p:cNvSpPr>
            <a:spLocks noGrp="1"/>
          </p:cNvSpPr>
          <p:nvPr>
            <p:ph type="body" sz="quarter" idx="18"/>
          </p:nvPr>
        </p:nvSpPr>
        <p:spPr bwMode="auto">
          <a:xfrm>
            <a:off x="457200" y="33147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5-9</a:t>
            </a:r>
          </a:p>
        </p:txBody>
      </p:sp>
      <p:sp>
        <p:nvSpPr>
          <p:cNvPr id="30726" name="Text Placeholder 5"/>
          <p:cNvSpPr>
            <a:spLocks noGrp="1"/>
          </p:cNvSpPr>
          <p:nvPr>
            <p:ph type="body" sz="quarter" idx="21"/>
          </p:nvPr>
        </p:nvSpPr>
        <p:spPr/>
        <p:txBody>
          <a:bodyPr>
            <a:normAutofit lnSpcReduction="10000"/>
          </a:bodyPr>
          <a:lstStyle/>
          <a:p>
            <a:pPr eaLnBrk="1" hangingPunct="1">
              <a:defRPr/>
            </a:pPr>
            <a:r>
              <a:rPr lang="en-US" dirty="0">
                <a:ea typeface="MS PGothic" panose="020B0600070205080204" pitchFamily="34" charset="-128"/>
              </a:rPr>
              <a:t>THE IT INFRASTRUCTURE </a:t>
            </a:r>
            <a:r>
              <a:rPr lang="en-US" dirty="0" smtClean="0">
                <a:ea typeface="MS PGothic" panose="020B0600070205080204" pitchFamily="34" charset="-128"/>
              </a:rPr>
              <a:t>ECOSYSTEM</a:t>
            </a:r>
            <a:endParaRPr lang="en-US" dirty="0">
              <a:ea typeface="MS PGothic" panose="020B0600070205080204" pitchFamily="34" charset="-128"/>
            </a:endParaRPr>
          </a:p>
        </p:txBody>
      </p:sp>
      <p:pic>
        <p:nvPicPr>
          <p:cNvPr id="68612" name="Picture Placeholder 10"/>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l="-1299" r="-1334"/>
          <a:stretch>
            <a:fillRect/>
          </a:stretch>
        </p:blipFill>
        <p:spPr bwMode="auto">
          <a:xfrm>
            <a:off x="2743200" y="1600200"/>
            <a:ext cx="6321425"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378687"/>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smtClean="0">
                <a:solidFill>
                  <a:srgbClr val="0D0D0D"/>
                </a:solidFill>
              </a:rPr>
              <a:t>Computer hardware platforms</a:t>
            </a:r>
          </a:p>
          <a:p>
            <a:pPr lvl="1" eaLnBrk="1" hangingPunct="1">
              <a:lnSpc>
                <a:spcPct val="80000"/>
              </a:lnSpc>
            </a:pPr>
            <a:r>
              <a:rPr lang="en-US" altLang="en-US" smtClean="0"/>
              <a:t>Client machines</a:t>
            </a:r>
          </a:p>
          <a:p>
            <a:pPr lvl="2" eaLnBrk="1" hangingPunct="1">
              <a:lnSpc>
                <a:spcPct val="80000"/>
              </a:lnSpc>
            </a:pPr>
            <a:r>
              <a:rPr lang="en-US" altLang="en-US" smtClean="0"/>
              <a:t>Desktop PCs, mobile devices—PDAs, laptops</a:t>
            </a:r>
          </a:p>
          <a:p>
            <a:pPr lvl="1" eaLnBrk="1" hangingPunct="1">
              <a:lnSpc>
                <a:spcPct val="80000"/>
              </a:lnSpc>
            </a:pPr>
            <a:r>
              <a:rPr lang="en-US" altLang="en-US" smtClean="0"/>
              <a:t>Servers </a:t>
            </a:r>
          </a:p>
          <a:p>
            <a:pPr lvl="2" eaLnBrk="1" hangingPunct="1">
              <a:lnSpc>
                <a:spcPct val="80000"/>
              </a:lnSpc>
            </a:pPr>
            <a:r>
              <a:rPr lang="en-US" altLang="en-US" smtClean="0"/>
              <a:t>Blade servers: ultrathin computers stored in racks</a:t>
            </a:r>
          </a:p>
          <a:p>
            <a:pPr lvl="1" eaLnBrk="1" hangingPunct="1">
              <a:lnSpc>
                <a:spcPct val="80000"/>
              </a:lnSpc>
            </a:pPr>
            <a:r>
              <a:rPr lang="en-US" altLang="en-US" smtClean="0"/>
              <a:t>Mainframes:</a:t>
            </a:r>
          </a:p>
          <a:p>
            <a:pPr lvl="2" eaLnBrk="1" hangingPunct="1">
              <a:lnSpc>
                <a:spcPct val="80000"/>
              </a:lnSpc>
            </a:pPr>
            <a:r>
              <a:rPr lang="en-US" altLang="en-US" smtClean="0"/>
              <a:t>IBM mainframe equivalent to thousands of blade servers</a:t>
            </a:r>
          </a:p>
          <a:p>
            <a:pPr lvl="1" eaLnBrk="1" hangingPunct="1">
              <a:lnSpc>
                <a:spcPct val="80000"/>
              </a:lnSpc>
            </a:pPr>
            <a:r>
              <a:rPr lang="en-US" altLang="en-US" smtClean="0"/>
              <a:t>Top chip producers: AMD, Intel, IBM</a:t>
            </a:r>
          </a:p>
          <a:p>
            <a:pPr lvl="1" eaLnBrk="1" hangingPunct="1">
              <a:lnSpc>
                <a:spcPct val="80000"/>
              </a:lnSpc>
            </a:pPr>
            <a:r>
              <a:rPr lang="en-US" altLang="en-US" smtClean="0"/>
              <a:t>Top firms: IBM, HP, Dell, Sun Microsystems</a:t>
            </a:r>
          </a:p>
          <a:p>
            <a:pPr eaLnBrk="1" hangingPunct="1">
              <a:lnSpc>
                <a:spcPct val="80000"/>
              </a:lnSpc>
            </a:pPr>
            <a:endParaRPr lang="en-US" altLang="en-US" smtClean="0">
              <a:solidFill>
                <a:srgbClr val="0D0D0D"/>
              </a:solidFill>
            </a:endParaRPr>
          </a:p>
        </p:txBody>
      </p:sp>
      <p:sp>
        <p:nvSpPr>
          <p:cNvPr id="70658"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Infrastructure Components</a:t>
            </a:r>
          </a:p>
        </p:txBody>
      </p:sp>
    </p:spTree>
    <p:extLst>
      <p:ext uri="{BB962C8B-B14F-4D97-AF65-F5344CB8AC3E}">
        <p14:creationId xmlns:p14="http://schemas.microsoft.com/office/powerpoint/2010/main" val="3173217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solidFill>
                  <a:srgbClr val="0D0D0D"/>
                </a:solidFill>
              </a:rPr>
              <a:t>Operating system platforms</a:t>
            </a:r>
          </a:p>
          <a:p>
            <a:pPr lvl="1" eaLnBrk="1" hangingPunct="1"/>
            <a:r>
              <a:rPr lang="en-US" altLang="en-US" smtClean="0"/>
              <a:t>Operating systems</a:t>
            </a:r>
          </a:p>
          <a:p>
            <a:pPr lvl="2" eaLnBrk="1" hangingPunct="1"/>
            <a:r>
              <a:rPr lang="en-US" altLang="en-US" smtClean="0"/>
              <a:t>Server level: 65% run Unix or Linux; 35% run Windows </a:t>
            </a:r>
          </a:p>
          <a:p>
            <a:pPr lvl="2" eaLnBrk="1" hangingPunct="1"/>
            <a:r>
              <a:rPr lang="en-US" altLang="en-US" smtClean="0"/>
              <a:t>Client level: </a:t>
            </a:r>
          </a:p>
          <a:p>
            <a:pPr lvl="3" eaLnBrk="1" hangingPunct="1"/>
            <a:r>
              <a:rPr lang="en-US" altLang="en-US" smtClean="0"/>
              <a:t>90% run Microsoft Windows (XP, 2000, CE, etc.)</a:t>
            </a:r>
          </a:p>
          <a:p>
            <a:pPr lvl="3" eaLnBrk="1" hangingPunct="1"/>
            <a:r>
              <a:rPr lang="en-US" altLang="en-US" smtClean="0"/>
              <a:t>Mobile/multitouch (Android, iOS)</a:t>
            </a:r>
          </a:p>
          <a:p>
            <a:pPr lvl="3" eaLnBrk="1" hangingPunct="1"/>
            <a:r>
              <a:rPr lang="en-US" altLang="en-US" smtClean="0"/>
              <a:t>Cloud computing  (Google</a:t>
            </a:r>
            <a:r>
              <a:rPr lang="ja-JP" altLang="en-US" smtClean="0"/>
              <a:t>’</a:t>
            </a:r>
            <a:r>
              <a:rPr lang="en-US" altLang="ja-JP" smtClean="0"/>
              <a:t>s Chrome OS)</a:t>
            </a:r>
          </a:p>
          <a:p>
            <a:pPr eaLnBrk="1" hangingPunct="1"/>
            <a:r>
              <a:rPr lang="en-US" altLang="en-US" smtClean="0">
                <a:solidFill>
                  <a:srgbClr val="0D0D0D"/>
                </a:solidFill>
              </a:rPr>
              <a:t>Enterprise software applications</a:t>
            </a:r>
          </a:p>
          <a:p>
            <a:pPr lvl="1" eaLnBrk="1" hangingPunct="1"/>
            <a:r>
              <a:rPr lang="en-US" altLang="en-US" smtClean="0"/>
              <a:t>Enterprise application providers: SAP and Oracle</a:t>
            </a:r>
          </a:p>
          <a:p>
            <a:pPr lvl="1" eaLnBrk="1" hangingPunct="1"/>
            <a:r>
              <a:rPr lang="en-US" altLang="en-US" smtClean="0"/>
              <a:t>Middleware providers: BEA</a:t>
            </a:r>
          </a:p>
          <a:p>
            <a:pPr eaLnBrk="1" hangingPunct="1"/>
            <a:endParaRPr lang="en-US" altLang="en-US" smtClean="0">
              <a:solidFill>
                <a:srgbClr val="0D0D0D"/>
              </a:solidFill>
            </a:endParaRPr>
          </a:p>
        </p:txBody>
      </p:sp>
      <p:sp>
        <p:nvSpPr>
          <p:cNvPr id="72706"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Infrastructure Components</a:t>
            </a:r>
          </a:p>
        </p:txBody>
      </p:sp>
    </p:spTree>
    <p:extLst>
      <p:ext uri="{BB962C8B-B14F-4D97-AF65-F5344CB8AC3E}">
        <p14:creationId xmlns:p14="http://schemas.microsoft.com/office/powerpoint/2010/main" val="1282705233"/>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Data management and storage</a:t>
            </a:r>
          </a:p>
          <a:p>
            <a:pPr lvl="1" eaLnBrk="1" hangingPunct="1">
              <a:buFont typeface="Arial" charset="0"/>
              <a:buChar char="–"/>
              <a:defRPr/>
            </a:pPr>
            <a:r>
              <a:rPr lang="en-US" sz="2800" dirty="0" smtClean="0">
                <a:ea typeface="MS PGothic" panose="020B0600070205080204" pitchFamily="34" charset="-128"/>
              </a:rPr>
              <a:t>Database software: </a:t>
            </a:r>
          </a:p>
          <a:p>
            <a:pPr lvl="2" eaLnBrk="1" hangingPunct="1">
              <a:buFont typeface="Arial" charset="0"/>
              <a:buChar char="•"/>
              <a:defRPr/>
            </a:pPr>
            <a:r>
              <a:rPr lang="en-US" sz="2800" dirty="0" smtClean="0">
                <a:ea typeface="MS PGothic" panose="020B0600070205080204" pitchFamily="34" charset="-128"/>
              </a:rPr>
              <a:t>IBM (DB2), Oracle, Microsoft (SQL Server), Sybase (Adaptive Server Enterprise), MySQL</a:t>
            </a:r>
          </a:p>
          <a:p>
            <a:pPr lvl="1" eaLnBrk="1" hangingPunct="1">
              <a:buFont typeface="Arial" charset="0"/>
              <a:buChar char="–"/>
              <a:defRPr/>
            </a:pPr>
            <a:r>
              <a:rPr lang="en-US" sz="2800" dirty="0" smtClean="0">
                <a:ea typeface="MS PGothic" panose="020B0600070205080204" pitchFamily="34" charset="-128"/>
              </a:rPr>
              <a:t>Physical data storage: </a:t>
            </a:r>
          </a:p>
          <a:p>
            <a:pPr lvl="2" eaLnBrk="1" hangingPunct="1">
              <a:buFont typeface="Arial" charset="0"/>
              <a:buChar char="•"/>
              <a:defRPr/>
            </a:pPr>
            <a:r>
              <a:rPr lang="en-US" sz="2800" dirty="0" smtClean="0">
                <a:ea typeface="MS PGothic" panose="020B0600070205080204" pitchFamily="34" charset="-128"/>
              </a:rPr>
              <a:t>EMC Corp (large-scale systems), Seagate, Maxtor, Western Digital</a:t>
            </a:r>
          </a:p>
          <a:p>
            <a:pPr lvl="1" eaLnBrk="1" hangingPunct="1">
              <a:buFont typeface="Arial" charset="0"/>
              <a:buChar char="–"/>
              <a:defRPr/>
            </a:pPr>
            <a:r>
              <a:rPr lang="en-US" sz="2800" dirty="0" smtClean="0">
                <a:ea typeface="MS PGothic" panose="020B0600070205080204" pitchFamily="34" charset="-128"/>
              </a:rPr>
              <a:t>Storage area networks (SANs): </a:t>
            </a:r>
          </a:p>
          <a:p>
            <a:pPr lvl="2" eaLnBrk="1" hangingPunct="1">
              <a:buFont typeface="Arial" charset="0"/>
              <a:buChar char="•"/>
              <a:defRPr/>
            </a:pPr>
            <a:r>
              <a:rPr lang="en-US" sz="2800" dirty="0" smtClean="0">
                <a:ea typeface="MS PGothic" panose="020B0600070205080204" pitchFamily="34" charset="-128"/>
              </a:rPr>
              <a:t>Connect multiple storage devices on dedicated network</a:t>
            </a:r>
          </a:p>
          <a:p>
            <a:pPr eaLnBrk="1" hangingPunct="1">
              <a:buFont typeface="Arial" charset="0"/>
              <a:buChar char="•"/>
              <a:defRPr/>
            </a:pPr>
            <a:endParaRPr lang="en-US" dirty="0">
              <a:ea typeface="MS PGothic" panose="020B0600070205080204" pitchFamily="34" charset="-128"/>
            </a:endParaRPr>
          </a:p>
        </p:txBody>
      </p:sp>
      <p:sp>
        <p:nvSpPr>
          <p:cNvPr id="74754"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Infrastructure Components</a:t>
            </a:r>
          </a:p>
        </p:txBody>
      </p:sp>
    </p:spTree>
    <p:extLst>
      <p:ext uri="{BB962C8B-B14F-4D97-AF65-F5344CB8AC3E}">
        <p14:creationId xmlns:p14="http://schemas.microsoft.com/office/powerpoint/2010/main" val="447953000"/>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spcAft>
                <a:spcPts val="0"/>
              </a:spcAft>
              <a:buFont typeface="Arial" charset="0"/>
              <a:buChar char="•"/>
              <a:defRPr/>
            </a:pPr>
            <a:r>
              <a:rPr lang="en-US" dirty="0" smtClean="0">
                <a:ea typeface="MS PGothic" panose="020B0600070205080204" pitchFamily="34" charset="-128"/>
              </a:rPr>
              <a:t>Networking/telecommunications platforms</a:t>
            </a:r>
          </a:p>
          <a:p>
            <a:pPr lvl="1" eaLnBrk="1" hangingPunct="1">
              <a:spcAft>
                <a:spcPts val="0"/>
              </a:spcAft>
              <a:buFont typeface="Arial" charset="0"/>
              <a:buChar char="–"/>
              <a:defRPr/>
            </a:pPr>
            <a:r>
              <a:rPr lang="en-US" sz="2800" dirty="0" smtClean="0">
                <a:ea typeface="MS PGothic" panose="020B0600070205080204" pitchFamily="34" charset="-128"/>
              </a:rPr>
              <a:t>Telecommunication services</a:t>
            </a:r>
          </a:p>
          <a:p>
            <a:pPr lvl="2" eaLnBrk="1" hangingPunct="1">
              <a:buFont typeface="Arial" charset="0"/>
              <a:buChar char="•"/>
              <a:defRPr/>
            </a:pPr>
            <a:r>
              <a:rPr lang="en-US" sz="2800" dirty="0" smtClean="0">
                <a:ea typeface="MS PGothic" panose="020B0600070205080204" pitchFamily="34" charset="-128"/>
              </a:rPr>
              <a:t>Telecommunications, cable, telephone company charges for voice lines and Internet access</a:t>
            </a:r>
          </a:p>
          <a:p>
            <a:pPr lvl="2" eaLnBrk="1" hangingPunct="1">
              <a:buFont typeface="Arial" charset="0"/>
              <a:buChar char="•"/>
              <a:defRPr/>
            </a:pPr>
            <a:r>
              <a:rPr lang="en-US" sz="2800" dirty="0" smtClean="0">
                <a:ea typeface="MS PGothic" panose="020B0600070205080204" pitchFamily="34" charset="-128"/>
              </a:rPr>
              <a:t>AT&amp;T, Verizon</a:t>
            </a:r>
          </a:p>
          <a:p>
            <a:pPr lvl="1" eaLnBrk="1" hangingPunct="1">
              <a:spcAft>
                <a:spcPts val="0"/>
              </a:spcAft>
              <a:buFont typeface="Arial" charset="0"/>
              <a:buChar char="–"/>
              <a:defRPr/>
            </a:pPr>
            <a:r>
              <a:rPr lang="en-US" sz="2800" dirty="0" smtClean="0">
                <a:ea typeface="MS PGothic" panose="020B0600070205080204" pitchFamily="34" charset="-128"/>
              </a:rPr>
              <a:t>Network operating systems:</a:t>
            </a:r>
          </a:p>
          <a:p>
            <a:pPr lvl="2" eaLnBrk="1" hangingPunct="1">
              <a:buFont typeface="Arial" charset="0"/>
              <a:buChar char="•"/>
              <a:defRPr/>
            </a:pPr>
            <a:r>
              <a:rPr lang="en-US" sz="2800" dirty="0" smtClean="0">
                <a:ea typeface="MS PGothic" panose="020B0600070205080204" pitchFamily="34" charset="-128"/>
              </a:rPr>
              <a:t>Windows Server, Linux, Unix</a:t>
            </a:r>
          </a:p>
          <a:p>
            <a:pPr lvl="1" eaLnBrk="1" hangingPunct="1">
              <a:spcAft>
                <a:spcPts val="0"/>
              </a:spcAft>
              <a:buFont typeface="Arial" charset="0"/>
              <a:buChar char="–"/>
              <a:defRPr/>
            </a:pPr>
            <a:r>
              <a:rPr lang="en-US" sz="2800" dirty="0" smtClean="0">
                <a:ea typeface="MS PGothic" panose="020B0600070205080204" pitchFamily="34" charset="-128"/>
              </a:rPr>
              <a:t>Network hardware providers: </a:t>
            </a:r>
          </a:p>
          <a:p>
            <a:pPr lvl="2" eaLnBrk="1" hangingPunct="1">
              <a:buFont typeface="Arial" charset="0"/>
              <a:buChar char="•"/>
              <a:defRPr/>
            </a:pPr>
            <a:r>
              <a:rPr lang="en-US" sz="2800" dirty="0" smtClean="0">
                <a:ea typeface="MS PGothic" panose="020B0600070205080204" pitchFamily="34" charset="-128"/>
              </a:rPr>
              <a:t>Cisco, Alcatel-Lucent, Nortel, Juniper Networks</a:t>
            </a:r>
          </a:p>
          <a:p>
            <a:pPr eaLnBrk="1" hangingPunct="1">
              <a:buFont typeface="Arial" charset="0"/>
              <a:buChar char="•"/>
              <a:defRPr/>
            </a:pPr>
            <a:endParaRPr lang="en-US" dirty="0">
              <a:ea typeface="MS PGothic" panose="020B0600070205080204" pitchFamily="34" charset="-128"/>
            </a:endParaRPr>
          </a:p>
        </p:txBody>
      </p:sp>
      <p:sp>
        <p:nvSpPr>
          <p:cNvPr id="76802"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Infrastructure Components</a:t>
            </a:r>
          </a:p>
        </p:txBody>
      </p:sp>
    </p:spTree>
    <p:extLst>
      <p:ext uri="{BB962C8B-B14F-4D97-AF65-F5344CB8AC3E}">
        <p14:creationId xmlns:p14="http://schemas.microsoft.com/office/powerpoint/2010/main" val="3639644973"/>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Internet platforms</a:t>
            </a:r>
          </a:p>
          <a:p>
            <a:pPr lvl="1" eaLnBrk="1" hangingPunct="1">
              <a:buFont typeface="Arial" charset="0"/>
              <a:buChar char="–"/>
              <a:defRPr/>
            </a:pPr>
            <a:r>
              <a:rPr lang="en-US" sz="2800" dirty="0" smtClean="0">
                <a:ea typeface="MS PGothic" panose="020B0600070205080204" pitchFamily="34" charset="-128"/>
              </a:rPr>
              <a:t>Hardware, software, management services to support company Web sites, (including Web-hosting services) intranets, extranets</a:t>
            </a:r>
          </a:p>
          <a:p>
            <a:pPr lvl="1" eaLnBrk="1" hangingPunct="1">
              <a:buFont typeface="Arial" charset="0"/>
              <a:buChar char="–"/>
              <a:defRPr/>
            </a:pPr>
            <a:r>
              <a:rPr lang="en-US" sz="2800" dirty="0" smtClean="0">
                <a:ea typeface="MS PGothic" panose="020B0600070205080204" pitchFamily="34" charset="-128"/>
              </a:rPr>
              <a:t>Internet hardware server market: IBM, Dell, Sun (Oracle), HP</a:t>
            </a:r>
          </a:p>
          <a:p>
            <a:pPr lvl="1" eaLnBrk="1" hangingPunct="1">
              <a:buFont typeface="Arial" charset="0"/>
              <a:buChar char="–"/>
              <a:defRPr/>
            </a:pPr>
            <a:r>
              <a:rPr lang="en-US" sz="2800" dirty="0" smtClean="0">
                <a:ea typeface="MS PGothic" panose="020B0600070205080204" pitchFamily="34" charset="-128"/>
              </a:rPr>
              <a:t>Web development tools/suites: Microsoft  (Expression Studio, .NET) Oracle-Sun (Java), Adobe, Real Networks</a:t>
            </a:r>
          </a:p>
          <a:p>
            <a:pPr eaLnBrk="1" hangingPunct="1">
              <a:buFont typeface="Arial" charset="0"/>
              <a:buChar char="•"/>
              <a:defRPr/>
            </a:pPr>
            <a:endParaRPr lang="en-US" dirty="0">
              <a:ea typeface="MS PGothic" panose="020B0600070205080204" pitchFamily="34" charset="-128"/>
            </a:endParaRPr>
          </a:p>
        </p:txBody>
      </p:sp>
      <p:sp>
        <p:nvSpPr>
          <p:cNvPr id="78850"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Infrastructure Components</a:t>
            </a:r>
          </a:p>
        </p:txBody>
      </p:sp>
    </p:spTree>
    <p:extLst>
      <p:ext uri="{BB962C8B-B14F-4D97-AF65-F5344CB8AC3E}">
        <p14:creationId xmlns:p14="http://schemas.microsoft.com/office/powerpoint/2010/main" val="1096224257"/>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Consulting and system integration services</a:t>
            </a:r>
          </a:p>
          <a:p>
            <a:pPr lvl="1" eaLnBrk="1" hangingPunct="1">
              <a:buFont typeface="Arial" charset="0"/>
              <a:buChar char="–"/>
              <a:defRPr/>
            </a:pPr>
            <a:r>
              <a:rPr lang="en-US" sz="2800" dirty="0" smtClean="0">
                <a:ea typeface="MS PGothic" panose="020B0600070205080204" pitchFamily="34" charset="-128"/>
              </a:rPr>
              <a:t>Even large firms do not have resources for full range of support for new, complex infrastructure</a:t>
            </a:r>
          </a:p>
          <a:p>
            <a:pPr lvl="1" eaLnBrk="1" hangingPunct="1">
              <a:buFont typeface="Arial" charset="0"/>
              <a:buChar char="–"/>
              <a:defRPr/>
            </a:pPr>
            <a:r>
              <a:rPr lang="en-US" sz="2800" dirty="0" smtClean="0">
                <a:ea typeface="MS PGothic" panose="020B0600070205080204" pitchFamily="34" charset="-128"/>
              </a:rPr>
              <a:t>Software integration: ensuring new infrastructure works with legacy systems</a:t>
            </a:r>
          </a:p>
          <a:p>
            <a:pPr lvl="1" eaLnBrk="1" hangingPunct="1">
              <a:buFont typeface="Arial" charset="0"/>
              <a:buChar char="–"/>
              <a:defRPr/>
            </a:pPr>
            <a:r>
              <a:rPr lang="en-US" sz="2800" dirty="0" smtClean="0">
                <a:ea typeface="MS PGothic" panose="020B0600070205080204" pitchFamily="34" charset="-128"/>
              </a:rPr>
              <a:t>Legacy systems: older TPS created for mainframes that would be too costly to replace or redesign</a:t>
            </a:r>
          </a:p>
          <a:p>
            <a:pPr lvl="1" eaLnBrk="1" hangingPunct="1">
              <a:buFont typeface="Arial" charset="0"/>
              <a:buChar char="–"/>
              <a:defRPr/>
            </a:pPr>
            <a:r>
              <a:rPr lang="en-US" sz="2800" dirty="0" smtClean="0">
                <a:ea typeface="MS PGothic" panose="020B0600070205080204" pitchFamily="34" charset="-128"/>
              </a:rPr>
              <a:t>Accenture, IBM Global Services, EDS, Infosys, Wipro</a:t>
            </a:r>
          </a:p>
          <a:p>
            <a:pPr lvl="2" eaLnBrk="1" hangingPunct="1">
              <a:buFont typeface="Arial" charset="0"/>
              <a:buChar char="•"/>
              <a:defRPr/>
            </a:pPr>
            <a:endParaRPr lang="en-US" sz="2800" dirty="0" smtClean="0">
              <a:ea typeface="MS PGothic" panose="020B0600070205080204" pitchFamily="34" charset="-128"/>
            </a:endParaRPr>
          </a:p>
          <a:p>
            <a:pPr eaLnBrk="1" hangingPunct="1">
              <a:buFont typeface="Arial" charset="0"/>
              <a:buChar char="•"/>
              <a:defRPr/>
            </a:pPr>
            <a:endParaRPr lang="en-US" dirty="0">
              <a:ea typeface="MS PGothic" panose="020B0600070205080204" pitchFamily="34" charset="-128"/>
            </a:endParaRPr>
          </a:p>
        </p:txBody>
      </p:sp>
      <p:sp>
        <p:nvSpPr>
          <p:cNvPr id="80898"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Infrastructure Components</a:t>
            </a:r>
          </a:p>
        </p:txBody>
      </p:sp>
    </p:spTree>
    <p:extLst>
      <p:ext uri="{BB962C8B-B14F-4D97-AF65-F5344CB8AC3E}">
        <p14:creationId xmlns:p14="http://schemas.microsoft.com/office/powerpoint/2010/main" val="1237458024"/>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5</a:t>
            </a:r>
            <a:r>
              <a:rPr lang="en-US" altLang="en-US" sz="2600" b="1" dirty="0" smtClean="0">
                <a:solidFill>
                  <a:schemeClr val="tx2"/>
                </a:solidFill>
                <a:latin typeface="Arial" charset="0"/>
                <a:cs typeface="Times New Roman" pitchFamily="18" charset="0"/>
              </a:rPr>
              <a:t>.3. Contemporary Hardware Platform Trends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28</a:t>
            </a:fld>
            <a:endParaRPr lang="en-US"/>
          </a:p>
        </p:txBody>
      </p:sp>
    </p:spTree>
    <p:extLst>
      <p:ext uri="{BB962C8B-B14F-4D97-AF65-F5344CB8AC3E}">
        <p14:creationId xmlns:p14="http://schemas.microsoft.com/office/powerpoint/2010/main" val="137166643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The mobile digital platform</a:t>
            </a:r>
          </a:p>
          <a:p>
            <a:pPr lvl="1" eaLnBrk="1" hangingPunct="1">
              <a:buFont typeface="Arial" charset="0"/>
              <a:buChar char="–"/>
              <a:defRPr/>
            </a:pPr>
            <a:r>
              <a:rPr lang="en-US" sz="2800" dirty="0" smtClean="0">
                <a:ea typeface="MS PGothic" panose="020B0600070205080204" pitchFamily="34" charset="-128"/>
              </a:rPr>
              <a:t>Cell phones, smartphones (iPhone, Android, and Blackberry) </a:t>
            </a:r>
          </a:p>
          <a:p>
            <a:pPr lvl="2" eaLnBrk="1" hangingPunct="1">
              <a:buFont typeface="Arial" charset="0"/>
              <a:buChar char="•"/>
              <a:defRPr/>
            </a:pPr>
            <a:r>
              <a:rPr lang="en-US" sz="2800" dirty="0" smtClean="0">
                <a:ea typeface="MS PGothic" panose="020B0600070205080204" pitchFamily="34" charset="-128"/>
              </a:rPr>
              <a:t>Data transmission, Web surfing, e-mail, and IM duties</a:t>
            </a:r>
          </a:p>
          <a:p>
            <a:pPr lvl="1" eaLnBrk="1" hangingPunct="1">
              <a:buFont typeface="Arial" charset="0"/>
              <a:buChar char="–"/>
              <a:defRPr/>
            </a:pPr>
            <a:r>
              <a:rPr lang="en-US" sz="2800" dirty="0" smtClean="0">
                <a:ea typeface="MS PGothic" panose="020B0600070205080204" pitchFamily="34" charset="-128"/>
              </a:rPr>
              <a:t>Netbooks: </a:t>
            </a:r>
          </a:p>
          <a:p>
            <a:pPr lvl="2" eaLnBrk="1" hangingPunct="1">
              <a:buFont typeface="Arial" charset="0"/>
              <a:buChar char="•"/>
              <a:defRPr/>
            </a:pPr>
            <a:r>
              <a:rPr lang="en-US" sz="2800" dirty="0" smtClean="0">
                <a:ea typeface="MS PGothic" panose="020B0600070205080204" pitchFamily="34" charset="-128"/>
              </a:rPr>
              <a:t>Small lightweight notebooks optimized for wireless communication and core tasks</a:t>
            </a:r>
          </a:p>
          <a:p>
            <a:pPr lvl="1" eaLnBrk="1" hangingPunct="1">
              <a:buFont typeface="Arial" charset="0"/>
              <a:buChar char="–"/>
              <a:defRPr/>
            </a:pPr>
            <a:r>
              <a:rPr lang="en-US" sz="2800" dirty="0" smtClean="0">
                <a:ea typeface="MS PGothic" panose="020B0600070205080204" pitchFamily="34" charset="-128"/>
              </a:rPr>
              <a:t>Tablets (iPad)</a:t>
            </a:r>
          </a:p>
          <a:p>
            <a:pPr lvl="1" eaLnBrk="1" hangingPunct="1">
              <a:buFont typeface="Arial" charset="0"/>
              <a:buChar char="–"/>
              <a:defRPr/>
            </a:pPr>
            <a:r>
              <a:rPr lang="en-US" sz="2800" dirty="0" smtClean="0">
                <a:ea typeface="MS PGothic" panose="020B0600070205080204" pitchFamily="34" charset="-128"/>
              </a:rPr>
              <a:t>Networked e-readers (Kindle and Nook)</a:t>
            </a:r>
          </a:p>
          <a:p>
            <a:pPr eaLnBrk="1" hangingPunct="1">
              <a:buFont typeface="Arial" charset="0"/>
              <a:buChar char="•"/>
              <a:defRPr/>
            </a:pPr>
            <a:endParaRPr lang="en-US" dirty="0">
              <a:ea typeface="MS PGothic" panose="020B0600070205080204" pitchFamily="34" charset="-128"/>
            </a:endParaRPr>
          </a:p>
        </p:txBody>
      </p:sp>
      <p:sp>
        <p:nvSpPr>
          <p:cNvPr id="82946"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Contemporary Hardware Platform Trends</a:t>
            </a:r>
          </a:p>
        </p:txBody>
      </p:sp>
    </p:spTree>
    <p:extLst>
      <p:ext uri="{BB962C8B-B14F-4D97-AF65-F5344CB8AC3E}">
        <p14:creationId xmlns:p14="http://schemas.microsoft.com/office/powerpoint/2010/main" val="31673194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solidFill>
                  <a:srgbClr val="0D0D0D"/>
                </a:solidFill>
              </a:rPr>
              <a:t>IT infrastructure:</a:t>
            </a:r>
          </a:p>
          <a:p>
            <a:pPr lvl="1" eaLnBrk="1" hangingPunct="1"/>
            <a:r>
              <a:rPr lang="en-US" altLang="en-US" smtClean="0"/>
              <a:t>Set of physical devices and software required to operate enterprise</a:t>
            </a:r>
          </a:p>
          <a:p>
            <a:pPr lvl="1" eaLnBrk="1" hangingPunct="1">
              <a:spcAft>
                <a:spcPct val="0"/>
              </a:spcAft>
            </a:pPr>
            <a:r>
              <a:rPr lang="en-US" altLang="en-US" smtClean="0"/>
              <a:t>Set of firmwide services including:</a:t>
            </a:r>
          </a:p>
          <a:p>
            <a:pPr lvl="2" eaLnBrk="1" hangingPunct="1">
              <a:spcAft>
                <a:spcPct val="0"/>
              </a:spcAft>
            </a:pPr>
            <a:r>
              <a:rPr lang="en-US" altLang="en-US" sz="2000" smtClean="0"/>
              <a:t>Computing platforms providing computing services</a:t>
            </a:r>
          </a:p>
          <a:p>
            <a:pPr lvl="2" eaLnBrk="1" hangingPunct="1">
              <a:spcAft>
                <a:spcPct val="0"/>
              </a:spcAft>
            </a:pPr>
            <a:r>
              <a:rPr lang="en-US" altLang="en-US" sz="2000" smtClean="0"/>
              <a:t>Telecommunications services</a:t>
            </a:r>
          </a:p>
          <a:p>
            <a:pPr lvl="2" eaLnBrk="1" hangingPunct="1">
              <a:spcAft>
                <a:spcPct val="0"/>
              </a:spcAft>
            </a:pPr>
            <a:r>
              <a:rPr lang="en-US" altLang="en-US" sz="2000" smtClean="0"/>
              <a:t>Data management services</a:t>
            </a:r>
          </a:p>
          <a:p>
            <a:pPr lvl="2" eaLnBrk="1" hangingPunct="1">
              <a:spcAft>
                <a:spcPct val="0"/>
              </a:spcAft>
            </a:pPr>
            <a:r>
              <a:rPr lang="en-US" altLang="en-US" sz="2000" smtClean="0"/>
              <a:t>Application software services</a:t>
            </a:r>
          </a:p>
          <a:p>
            <a:pPr lvl="2" eaLnBrk="1" hangingPunct="1">
              <a:spcAft>
                <a:spcPct val="0"/>
              </a:spcAft>
            </a:pPr>
            <a:r>
              <a:rPr lang="en-US" altLang="en-US" sz="2000" smtClean="0"/>
              <a:t>Physical facilities management services</a:t>
            </a:r>
          </a:p>
          <a:p>
            <a:pPr lvl="2" eaLnBrk="1" hangingPunct="1"/>
            <a:r>
              <a:rPr lang="en-US" altLang="en-US" sz="2000" smtClean="0"/>
              <a:t>IT management, education, and other services</a:t>
            </a:r>
          </a:p>
          <a:p>
            <a:pPr lvl="1" eaLnBrk="1" hangingPunct="1"/>
            <a:r>
              <a:rPr lang="ja-JP" altLang="en-US" smtClean="0"/>
              <a:t>“</a:t>
            </a:r>
            <a:r>
              <a:rPr lang="en-US" altLang="ja-JP" smtClean="0"/>
              <a:t>Service platform</a:t>
            </a:r>
            <a:r>
              <a:rPr lang="ja-JP" altLang="en-US" smtClean="0"/>
              <a:t>”</a:t>
            </a:r>
            <a:r>
              <a:rPr lang="en-US" altLang="ja-JP" smtClean="0"/>
              <a:t> perspective</a:t>
            </a:r>
          </a:p>
          <a:p>
            <a:pPr lvl="2" eaLnBrk="1" hangingPunct="1"/>
            <a:r>
              <a:rPr lang="en-US" altLang="en-US" sz="2000" smtClean="0"/>
              <a:t>More accurate view of value of investments</a:t>
            </a:r>
          </a:p>
          <a:p>
            <a:pPr eaLnBrk="1" hangingPunct="1"/>
            <a:endParaRPr lang="en-US" altLang="en-US" smtClean="0">
              <a:solidFill>
                <a:srgbClr val="0D0D0D"/>
              </a:solidFill>
            </a:endParaRPr>
          </a:p>
        </p:txBody>
      </p:sp>
      <p:sp>
        <p:nvSpPr>
          <p:cNvPr id="33794"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IT Infrastructure</a:t>
            </a:r>
          </a:p>
        </p:txBody>
      </p:sp>
    </p:spTree>
    <p:extLst>
      <p:ext uri="{BB962C8B-B14F-4D97-AF65-F5344CB8AC3E}">
        <p14:creationId xmlns:p14="http://schemas.microsoft.com/office/powerpoint/2010/main" val="2435282906"/>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a:ea typeface="MS PGothic" panose="020B0600070205080204" pitchFamily="34" charset="-128"/>
              </a:rPr>
              <a:t>BYOD (Bring your own device)</a:t>
            </a:r>
          </a:p>
          <a:p>
            <a:pPr lvl="1" eaLnBrk="1" hangingPunct="1">
              <a:defRPr/>
            </a:pPr>
            <a:r>
              <a:rPr lang="en-US" dirty="0">
                <a:ea typeface="MS PGothic" panose="020B0600070205080204" pitchFamily="34" charset="-128"/>
              </a:rPr>
              <a:t>Allowing employees to use personal mobile devices in workplace</a:t>
            </a:r>
          </a:p>
          <a:p>
            <a:pPr eaLnBrk="1" hangingPunct="1">
              <a:defRPr/>
            </a:pPr>
            <a:r>
              <a:rPr lang="en-US" dirty="0" smtClean="0">
                <a:ea typeface="MS PGothic" panose="020B0600070205080204" pitchFamily="34" charset="-128"/>
              </a:rPr>
              <a:t>Consumerization of IT</a:t>
            </a:r>
          </a:p>
          <a:p>
            <a:pPr lvl="1" eaLnBrk="1" hangingPunct="1">
              <a:defRPr/>
            </a:pPr>
            <a:r>
              <a:rPr lang="en-US" dirty="0" smtClean="0">
                <a:ea typeface="MS PGothic" panose="020B0600070205080204" pitchFamily="34" charset="-128"/>
              </a:rPr>
              <a:t>New information technology emerges in consumer markets first and spreads to business organizations</a:t>
            </a:r>
          </a:p>
          <a:p>
            <a:pPr lvl="1" eaLnBrk="1" hangingPunct="1">
              <a:defRPr/>
            </a:pPr>
            <a:r>
              <a:rPr lang="en-US" dirty="0" smtClean="0">
                <a:ea typeface="MS PGothic" panose="020B0600070205080204" pitchFamily="34" charset="-128"/>
              </a:rPr>
              <a:t>Forces businesses and IT departments to rethink how IT equipment and services are acquired and managed</a:t>
            </a:r>
          </a:p>
        </p:txBody>
      </p:sp>
      <p:sp>
        <p:nvSpPr>
          <p:cNvPr id="8499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Contemporary Hardware Platform Trends</a:t>
            </a:r>
          </a:p>
        </p:txBody>
      </p:sp>
    </p:spTree>
    <p:extLst>
      <p:ext uri="{BB962C8B-B14F-4D97-AF65-F5344CB8AC3E}">
        <p14:creationId xmlns:p14="http://schemas.microsoft.com/office/powerpoint/2010/main" val="3447765883"/>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1"/>
          <p:cNvSpPr>
            <a:spLocks noGrp="1"/>
          </p:cNvSpPr>
          <p:nvPr>
            <p:ph idx="1"/>
          </p:nvPr>
        </p:nvSpPr>
        <p:spPr bwMode="auto">
          <a:xfrm>
            <a:off x="457200" y="23653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600" b="0" smtClean="0"/>
              <a:t>What are the advantages and disadvantages of allowing employees to use their personal smartphones for work?</a:t>
            </a:r>
          </a:p>
          <a:p>
            <a:pPr eaLnBrk="1" hangingPunct="1"/>
            <a:r>
              <a:rPr lang="en-US" altLang="en-US" sz="2600" b="0" smtClean="0"/>
              <a:t>What management, organization, and technology factors should be addressed when deciding whether to allow employees to use their personal smartphones for work?</a:t>
            </a:r>
          </a:p>
          <a:p>
            <a:pPr eaLnBrk="1" hangingPunct="1"/>
            <a:r>
              <a:rPr lang="en-US" altLang="en-US" sz="2600" b="0" smtClean="0"/>
              <a:t>Allowing employees to use their own smartphones for work will save the company money. Do you agree?</a:t>
            </a:r>
            <a:endParaRPr lang="en-US" altLang="en-US" sz="2600" smtClean="0"/>
          </a:p>
        </p:txBody>
      </p:sp>
      <p:sp>
        <p:nvSpPr>
          <p:cNvPr id="3" name="Text Placeholder 2"/>
          <p:cNvSpPr>
            <a:spLocks noGrp="1"/>
          </p:cNvSpPr>
          <p:nvPr>
            <p:ph type="body" sz="quarter" idx="15"/>
          </p:nvPr>
        </p:nvSpPr>
        <p:spPr>
          <a:xfrm>
            <a:off x="457200" y="1600200"/>
            <a:ext cx="8229600" cy="381000"/>
          </a:xfrm>
        </p:spPr>
        <p:txBody>
          <a:bodyPr>
            <a:normAutofit fontScale="77500" lnSpcReduction="20000"/>
          </a:bodyPr>
          <a:lstStyle/>
          <a:p>
            <a:pPr eaLnBrk="1" hangingPunct="1">
              <a:defRPr/>
            </a:pPr>
            <a:r>
              <a:rPr lang="en-US" dirty="0" smtClean="0">
                <a:ea typeface="MS PGothic" panose="020B0600070205080204" pitchFamily="34" charset="-128"/>
              </a:rPr>
              <a:t>SHOULD YOU USE YOUR IPHONE FOR WORK?</a:t>
            </a:r>
            <a:endParaRPr lang="en-US" dirty="0">
              <a:ea typeface="MS PGothic" panose="020B0600070205080204" pitchFamily="34" charset="-128"/>
            </a:endParaRPr>
          </a:p>
        </p:txBody>
      </p:sp>
    </p:spTree>
    <p:extLst>
      <p:ext uri="{BB962C8B-B14F-4D97-AF65-F5344CB8AC3E}">
        <p14:creationId xmlns:p14="http://schemas.microsoft.com/office/powerpoint/2010/main" val="3986218961"/>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Grid computing</a:t>
            </a:r>
          </a:p>
          <a:p>
            <a:pPr lvl="1" eaLnBrk="1" hangingPunct="1">
              <a:buFont typeface="Arial" charset="0"/>
              <a:buChar char="–"/>
              <a:defRPr/>
            </a:pPr>
            <a:r>
              <a:rPr lang="en-US" dirty="0" smtClean="0">
                <a:ea typeface="MS PGothic" panose="020B0600070205080204" pitchFamily="34" charset="-128"/>
              </a:rPr>
              <a:t>Connects geographically remote computers into a single network to combine processing power and create virtual supercomputer</a:t>
            </a:r>
          </a:p>
          <a:p>
            <a:pPr lvl="1" eaLnBrk="1" hangingPunct="1">
              <a:buFont typeface="Arial" charset="0"/>
              <a:buChar char="–"/>
              <a:defRPr/>
            </a:pPr>
            <a:r>
              <a:rPr lang="en-US" dirty="0" smtClean="0">
                <a:ea typeface="MS PGothic" panose="020B0600070205080204" pitchFamily="34" charset="-128"/>
              </a:rPr>
              <a:t>Provides cost savings, speed, agility</a:t>
            </a:r>
          </a:p>
          <a:p>
            <a:pPr eaLnBrk="1" hangingPunct="1">
              <a:buFont typeface="Arial" charset="0"/>
              <a:buChar char="•"/>
              <a:defRPr/>
            </a:pPr>
            <a:r>
              <a:rPr lang="en-US" dirty="0" smtClean="0">
                <a:ea typeface="MS PGothic" panose="020B0600070205080204" pitchFamily="34" charset="-128"/>
              </a:rPr>
              <a:t>Virtualization</a:t>
            </a:r>
          </a:p>
          <a:p>
            <a:pPr lvl="1" eaLnBrk="1" hangingPunct="1">
              <a:buFont typeface="Arial" charset="0"/>
              <a:buChar char="–"/>
              <a:defRPr/>
            </a:pPr>
            <a:r>
              <a:rPr lang="en-US" dirty="0" smtClean="0">
                <a:ea typeface="MS PGothic" panose="020B0600070205080204" pitchFamily="34" charset="-128"/>
              </a:rPr>
              <a:t>Allows single physical resource to act as multiple resources (i.e., run multiple instances of OS)</a:t>
            </a:r>
          </a:p>
          <a:p>
            <a:pPr lvl="1" eaLnBrk="1" hangingPunct="1">
              <a:buFont typeface="Arial" charset="0"/>
              <a:buChar char="–"/>
              <a:defRPr/>
            </a:pPr>
            <a:r>
              <a:rPr lang="en-US" dirty="0" smtClean="0">
                <a:ea typeface="MS PGothic" panose="020B0600070205080204" pitchFamily="34" charset="-128"/>
              </a:rPr>
              <a:t>Reduces hardware and power expenditures</a:t>
            </a:r>
          </a:p>
          <a:p>
            <a:pPr lvl="1" eaLnBrk="1" hangingPunct="1">
              <a:buFont typeface="Arial" charset="0"/>
              <a:buChar char="–"/>
              <a:defRPr/>
            </a:pPr>
            <a:r>
              <a:rPr lang="en-US" dirty="0" smtClean="0">
                <a:ea typeface="MS PGothic" panose="020B0600070205080204" pitchFamily="34" charset="-128"/>
              </a:rPr>
              <a:t>Facilitates hardware centralization</a:t>
            </a:r>
          </a:p>
          <a:p>
            <a:pPr eaLnBrk="1" hangingPunct="1">
              <a:buFont typeface="Arial" charset="0"/>
              <a:buChar char="•"/>
              <a:defRPr/>
            </a:pPr>
            <a:endParaRPr lang="en-US" dirty="0">
              <a:ea typeface="MS PGothic" panose="020B0600070205080204" pitchFamily="34" charset="-128"/>
            </a:endParaRPr>
          </a:p>
        </p:txBody>
      </p:sp>
      <p:sp>
        <p:nvSpPr>
          <p:cNvPr id="88066"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Contemporary Hardware Platform Trends</a:t>
            </a:r>
          </a:p>
        </p:txBody>
      </p:sp>
    </p:spTree>
    <p:extLst>
      <p:ext uri="{BB962C8B-B14F-4D97-AF65-F5344CB8AC3E}">
        <p14:creationId xmlns:p14="http://schemas.microsoft.com/office/powerpoint/2010/main" val="1959287348"/>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Cloud computing</a:t>
            </a:r>
          </a:p>
          <a:p>
            <a:pPr lvl="1" eaLnBrk="1" hangingPunct="1">
              <a:buFont typeface="Arial" charset="0"/>
              <a:buChar char="–"/>
              <a:defRPr/>
            </a:pPr>
            <a:r>
              <a:rPr lang="en-US" dirty="0" smtClean="0">
                <a:ea typeface="MS PGothic" panose="020B0600070205080204" pitchFamily="34" charset="-128"/>
              </a:rPr>
              <a:t>On-demand (utility) computing  services obtained over network </a:t>
            </a:r>
          </a:p>
          <a:p>
            <a:pPr lvl="2" eaLnBrk="1" hangingPunct="1">
              <a:buFont typeface="Arial" charset="0"/>
              <a:buChar char="•"/>
              <a:defRPr/>
            </a:pPr>
            <a:r>
              <a:rPr lang="en-US" dirty="0" smtClean="0">
                <a:ea typeface="MS PGothic" panose="020B0600070205080204" pitchFamily="34" charset="-128"/>
              </a:rPr>
              <a:t>Infrastructure as a service</a:t>
            </a:r>
          </a:p>
          <a:p>
            <a:pPr lvl="2" eaLnBrk="1" hangingPunct="1">
              <a:buFont typeface="Arial" charset="0"/>
              <a:buChar char="•"/>
              <a:defRPr/>
            </a:pPr>
            <a:r>
              <a:rPr lang="en-US" dirty="0" smtClean="0">
                <a:ea typeface="MS PGothic" panose="020B0600070205080204" pitchFamily="34" charset="-128"/>
              </a:rPr>
              <a:t>Platform as a service</a:t>
            </a:r>
          </a:p>
          <a:p>
            <a:pPr lvl="2" eaLnBrk="1" hangingPunct="1">
              <a:buFont typeface="Arial" charset="0"/>
              <a:buChar char="•"/>
              <a:defRPr/>
            </a:pPr>
            <a:r>
              <a:rPr lang="en-US" dirty="0" smtClean="0">
                <a:ea typeface="MS PGothic" panose="020B0600070205080204" pitchFamily="34" charset="-128"/>
              </a:rPr>
              <a:t>Software as a service</a:t>
            </a:r>
          </a:p>
          <a:p>
            <a:pPr lvl="1" eaLnBrk="1" hangingPunct="1">
              <a:buFont typeface="Arial" charset="0"/>
              <a:buChar char="–"/>
              <a:defRPr/>
            </a:pPr>
            <a:r>
              <a:rPr lang="en-US" dirty="0" smtClean="0">
                <a:ea typeface="MS PGothic" panose="020B0600070205080204" pitchFamily="34" charset="-128"/>
              </a:rPr>
              <a:t>Cloud can be public or private</a:t>
            </a:r>
          </a:p>
          <a:p>
            <a:pPr lvl="1" eaLnBrk="1" hangingPunct="1">
              <a:buFont typeface="Arial" charset="0"/>
              <a:buChar char="–"/>
              <a:defRPr/>
            </a:pPr>
            <a:r>
              <a:rPr lang="en-US" dirty="0" smtClean="0">
                <a:ea typeface="MS PGothic" panose="020B0600070205080204" pitchFamily="34" charset="-128"/>
              </a:rPr>
              <a:t>Allows companies to minimize IT investments</a:t>
            </a:r>
          </a:p>
          <a:p>
            <a:pPr lvl="1" eaLnBrk="1" hangingPunct="1">
              <a:buFont typeface="Arial" charset="0"/>
              <a:buChar char="–"/>
              <a:defRPr/>
            </a:pPr>
            <a:r>
              <a:rPr lang="en-US" dirty="0" smtClean="0">
                <a:ea typeface="MS PGothic" panose="020B0600070205080204" pitchFamily="34" charset="-128"/>
              </a:rPr>
              <a:t>Drawbacks:  Concerns of security, reliability</a:t>
            </a:r>
          </a:p>
          <a:p>
            <a:pPr lvl="1" eaLnBrk="1" hangingPunct="1">
              <a:buFont typeface="Arial" charset="0"/>
              <a:buChar char="–"/>
              <a:defRPr/>
            </a:pPr>
            <a:r>
              <a:rPr lang="en-US" dirty="0" smtClean="0">
                <a:ea typeface="MS PGothic" panose="020B0600070205080204" pitchFamily="34" charset="-128"/>
              </a:rPr>
              <a:t>Hybrid cloud computing model</a:t>
            </a:r>
            <a:endParaRPr lang="en-US" dirty="0">
              <a:ea typeface="MS PGothic" panose="020B0600070205080204" pitchFamily="34" charset="-128"/>
            </a:endParaRPr>
          </a:p>
        </p:txBody>
      </p:sp>
      <p:sp>
        <p:nvSpPr>
          <p:cNvPr id="90114"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Contemporary Hardware Platform Trends</a:t>
            </a:r>
          </a:p>
        </p:txBody>
      </p:sp>
    </p:spTree>
    <p:extLst>
      <p:ext uri="{BB962C8B-B14F-4D97-AF65-F5344CB8AC3E}">
        <p14:creationId xmlns:p14="http://schemas.microsoft.com/office/powerpoint/2010/main" val="2690522125"/>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In cloud computing, hardware and software capabilities are a pool of virtualized resources provided over a network, often the Internet. Businesses and employees have access to applications and IT infrastructure anywhere, at any time, and on any device.</a:t>
            </a:r>
          </a:p>
        </p:txBody>
      </p:sp>
      <p:sp>
        <p:nvSpPr>
          <p:cNvPr id="92162" name="Text Placeholder 2"/>
          <p:cNvSpPr>
            <a:spLocks noGrp="1"/>
          </p:cNvSpPr>
          <p:nvPr>
            <p:ph type="body" sz="quarter" idx="18"/>
          </p:nvPr>
        </p:nvSpPr>
        <p:spPr bwMode="auto">
          <a:xfrm>
            <a:off x="457200" y="36576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5-10</a:t>
            </a:r>
          </a:p>
        </p:txBody>
      </p:sp>
      <p:sp>
        <p:nvSpPr>
          <p:cNvPr id="92163" name="Text Placeholder 3"/>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CLOUD COMPUTING PLATFORM</a:t>
            </a:r>
          </a:p>
        </p:txBody>
      </p:sp>
      <p:pic>
        <p:nvPicPr>
          <p:cNvPr id="921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76400"/>
            <a:ext cx="5665788"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010721"/>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eaLnBrk="1" hangingPunct="1">
              <a:spcAft>
                <a:spcPts val="0"/>
              </a:spcAft>
              <a:buFont typeface="Arial" charset="0"/>
              <a:buChar char="•"/>
              <a:defRPr/>
            </a:pPr>
            <a:r>
              <a:rPr lang="en-US" dirty="0" smtClean="0">
                <a:ea typeface="MS PGothic" panose="020B0600070205080204" pitchFamily="34" charset="-128"/>
              </a:rPr>
              <a:t>Green computing</a:t>
            </a:r>
          </a:p>
          <a:p>
            <a:pPr lvl="1" eaLnBrk="1" hangingPunct="1">
              <a:spcAft>
                <a:spcPts val="0"/>
              </a:spcAft>
              <a:buFont typeface="Arial" charset="0"/>
              <a:buChar char="–"/>
              <a:defRPr/>
            </a:pPr>
            <a:r>
              <a:rPr lang="en-US" sz="2400" b="0" dirty="0" smtClean="0">
                <a:ea typeface="MS PGothic" panose="020B0600070205080204" pitchFamily="34" charset="-128"/>
              </a:rPr>
              <a:t>Practices and technologies for manufacturing, using, disposing of computing and networking hardware</a:t>
            </a:r>
          </a:p>
          <a:p>
            <a:pPr eaLnBrk="1" hangingPunct="1">
              <a:buFont typeface="Arial" charset="0"/>
              <a:buChar char="•"/>
              <a:defRPr/>
            </a:pPr>
            <a:r>
              <a:rPr lang="en-US" dirty="0" smtClean="0">
                <a:ea typeface="MS PGothic" panose="020B0600070205080204" pitchFamily="34" charset="-128"/>
              </a:rPr>
              <a:t>High performance, power-saving processors</a:t>
            </a:r>
          </a:p>
          <a:p>
            <a:pPr lvl="1" eaLnBrk="1" hangingPunct="1">
              <a:buFont typeface="Arial" charset="0"/>
              <a:buChar char="–"/>
              <a:defRPr/>
            </a:pPr>
            <a:r>
              <a:rPr lang="en-US" sz="2400" b="0" dirty="0" smtClean="0">
                <a:ea typeface="MS PGothic" panose="020B0600070205080204" pitchFamily="34" charset="-128"/>
              </a:rPr>
              <a:t>Multi-core processors</a:t>
            </a:r>
          </a:p>
          <a:p>
            <a:pPr eaLnBrk="1" hangingPunct="1">
              <a:spcAft>
                <a:spcPts val="0"/>
              </a:spcAft>
              <a:buFont typeface="Arial" charset="0"/>
              <a:buChar char="•"/>
              <a:defRPr/>
            </a:pPr>
            <a:r>
              <a:rPr lang="en-US" dirty="0" smtClean="0">
                <a:ea typeface="MS PGothic" panose="020B0600070205080204" pitchFamily="34" charset="-128"/>
              </a:rPr>
              <a:t>Autonomic computing</a:t>
            </a:r>
          </a:p>
          <a:p>
            <a:pPr lvl="1" eaLnBrk="1" hangingPunct="1">
              <a:spcAft>
                <a:spcPts val="0"/>
              </a:spcAft>
              <a:buFont typeface="Arial" charset="0"/>
              <a:buChar char="–"/>
              <a:defRPr/>
            </a:pPr>
            <a:r>
              <a:rPr lang="en-US" sz="2400" b="0" dirty="0" smtClean="0">
                <a:ea typeface="MS PGothic" panose="020B0600070205080204" pitchFamily="34" charset="-128"/>
              </a:rPr>
              <a:t>Industry-wide effort to develop systems that can configure, heal themselves when broken, and protect themselves from outside intruders</a:t>
            </a:r>
          </a:p>
          <a:p>
            <a:pPr lvl="1" eaLnBrk="1" hangingPunct="1">
              <a:buFont typeface="Arial" charset="0"/>
              <a:buChar char="–"/>
              <a:defRPr/>
            </a:pPr>
            <a:r>
              <a:rPr lang="en-US" sz="2400" b="0" dirty="0" smtClean="0">
                <a:ea typeface="MS PGothic" panose="020B0600070205080204" pitchFamily="34" charset="-128"/>
              </a:rPr>
              <a:t>Similar to self-updating antivirus software; Apple and Microsoft both use automatic updates</a:t>
            </a:r>
          </a:p>
          <a:p>
            <a:pPr lvl="1" eaLnBrk="1" hangingPunct="1">
              <a:buFont typeface="Arial" charset="0"/>
              <a:buChar char="–"/>
              <a:defRPr/>
            </a:pPr>
            <a:endParaRPr lang="en-US" dirty="0">
              <a:ea typeface="MS PGothic" panose="020B0600070205080204" pitchFamily="34" charset="-128"/>
            </a:endParaRPr>
          </a:p>
        </p:txBody>
      </p:sp>
      <p:sp>
        <p:nvSpPr>
          <p:cNvPr id="93186"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Contemporary Hardware Platform Trends</a:t>
            </a:r>
          </a:p>
        </p:txBody>
      </p:sp>
    </p:spTree>
    <p:extLst>
      <p:ext uri="{BB962C8B-B14F-4D97-AF65-F5344CB8AC3E}">
        <p14:creationId xmlns:p14="http://schemas.microsoft.com/office/powerpoint/2010/main" val="4264490735"/>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8"/>
          <p:cNvSpPr>
            <a:spLocks noGrp="1"/>
          </p:cNvSpPr>
          <p:nvPr>
            <p:ph idx="1"/>
          </p:nvPr>
        </p:nvSpPr>
        <p:spPr bwMode="auto">
          <a:xfrm>
            <a:off x="457200" y="23653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Aft>
                <a:spcPts val="600"/>
              </a:spcAft>
            </a:pPr>
            <a:r>
              <a:rPr lang="en-US" altLang="en-US" smtClean="0"/>
              <a:t>What business and social problems does data center power consumption cause?</a:t>
            </a:r>
          </a:p>
          <a:p>
            <a:pPr eaLnBrk="1" hangingPunct="1">
              <a:spcAft>
                <a:spcPts val="600"/>
              </a:spcAft>
            </a:pPr>
            <a:r>
              <a:rPr lang="en-US" altLang="en-US" smtClean="0"/>
              <a:t>What solutions are available for these problems? Are they management, organizational, or technology solutions?</a:t>
            </a:r>
          </a:p>
          <a:p>
            <a:pPr eaLnBrk="1" hangingPunct="1">
              <a:spcAft>
                <a:spcPts val="600"/>
              </a:spcAft>
            </a:pPr>
            <a:r>
              <a:rPr lang="en-US" altLang="en-US" smtClean="0"/>
              <a:t>What are the business benefits and costs of these solutions?</a:t>
            </a:r>
          </a:p>
          <a:p>
            <a:pPr eaLnBrk="1" hangingPunct="1"/>
            <a:r>
              <a:rPr lang="en-US" altLang="en-US" smtClean="0"/>
              <a:t>Should all firms move toward green computing? </a:t>
            </a:r>
          </a:p>
        </p:txBody>
      </p:sp>
      <p:sp>
        <p:nvSpPr>
          <p:cNvPr id="3" name="Text Placeholder 2"/>
          <p:cNvSpPr>
            <a:spLocks noGrp="1"/>
          </p:cNvSpPr>
          <p:nvPr>
            <p:ph type="body" sz="quarter" idx="15"/>
          </p:nvPr>
        </p:nvSpPr>
        <p:spPr>
          <a:xfrm>
            <a:off x="457200" y="1600200"/>
            <a:ext cx="8229600" cy="381000"/>
          </a:xfrm>
        </p:spPr>
        <p:txBody>
          <a:bodyPr>
            <a:normAutofit fontScale="77500" lnSpcReduction="20000"/>
          </a:bodyPr>
          <a:lstStyle/>
          <a:p>
            <a:pPr eaLnBrk="1" hangingPunct="1">
              <a:defRPr/>
            </a:pPr>
            <a:r>
              <a:rPr lang="en-US" dirty="0" smtClean="0">
                <a:ea typeface="MS PGothic" panose="020B0600070205080204" pitchFamily="34" charset="-128"/>
              </a:rPr>
              <a:t>GREEN DATA CENTERS: GOOD </a:t>
            </a:r>
            <a:r>
              <a:rPr lang="en-US" dirty="0">
                <a:ea typeface="MS PGothic" panose="020B0600070205080204" pitchFamily="34" charset="-128"/>
              </a:rPr>
              <a:t>FOR BUSINESS?</a:t>
            </a:r>
          </a:p>
          <a:p>
            <a:pPr eaLnBrk="1" hangingPunct="1">
              <a:defRPr/>
            </a:pPr>
            <a:endParaRPr lang="en-US" dirty="0">
              <a:ea typeface="MS PGothic" panose="020B0600070205080204" pitchFamily="34" charset="-128"/>
            </a:endParaRPr>
          </a:p>
        </p:txBody>
      </p:sp>
    </p:spTree>
    <p:extLst>
      <p:ext uri="{BB962C8B-B14F-4D97-AF65-F5344CB8AC3E}">
        <p14:creationId xmlns:p14="http://schemas.microsoft.com/office/powerpoint/2010/main" val="1941694752"/>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5</a:t>
            </a:r>
            <a:r>
              <a:rPr lang="en-US" altLang="en-US" sz="2600" b="1" dirty="0" smtClean="0">
                <a:solidFill>
                  <a:schemeClr val="tx2"/>
                </a:solidFill>
                <a:latin typeface="Arial" charset="0"/>
                <a:cs typeface="Times New Roman" pitchFamily="18" charset="0"/>
              </a:rPr>
              <a:t>.4. Contemporary </a:t>
            </a:r>
            <a:r>
              <a:rPr lang="en-US" altLang="en-US" sz="2600" b="1" dirty="0" smtClean="0">
                <a:solidFill>
                  <a:schemeClr val="tx2"/>
                </a:solidFill>
                <a:latin typeface="Arial" charset="0"/>
                <a:cs typeface="Times New Roman" pitchFamily="18" charset="0"/>
              </a:rPr>
              <a:t>Soft</a:t>
            </a:r>
            <a:r>
              <a:rPr lang="en-US" altLang="en-US" sz="2600" b="1" dirty="0" smtClean="0">
                <a:solidFill>
                  <a:schemeClr val="tx2"/>
                </a:solidFill>
                <a:latin typeface="Arial" charset="0"/>
                <a:cs typeface="Times New Roman" pitchFamily="18" charset="0"/>
              </a:rPr>
              <a:t>ware Platform Trends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37</a:t>
            </a:fld>
            <a:endParaRPr lang="en-US"/>
          </a:p>
        </p:txBody>
      </p:sp>
    </p:spTree>
    <p:extLst>
      <p:ext uri="{BB962C8B-B14F-4D97-AF65-F5344CB8AC3E}">
        <p14:creationId xmlns:p14="http://schemas.microsoft.com/office/powerpoint/2010/main" val="43693986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defRPr/>
            </a:pPr>
            <a:r>
              <a:rPr lang="en-US" dirty="0" smtClean="0">
                <a:ea typeface="MS PGothic" panose="020B0600070205080204" pitchFamily="34" charset="-128"/>
              </a:rPr>
              <a:t>Open-source software: </a:t>
            </a:r>
          </a:p>
          <a:p>
            <a:pPr lvl="1" eaLnBrk="1" hangingPunct="1">
              <a:defRPr/>
            </a:pPr>
            <a:r>
              <a:rPr lang="en-US" dirty="0" smtClean="0">
                <a:ea typeface="MS PGothic" panose="020B0600070205080204" pitchFamily="34" charset="-128"/>
              </a:rPr>
              <a:t>Produced by community of programmers</a:t>
            </a:r>
          </a:p>
          <a:p>
            <a:pPr lvl="1" eaLnBrk="1" hangingPunct="1">
              <a:defRPr/>
            </a:pPr>
            <a:r>
              <a:rPr lang="en-US" dirty="0" smtClean="0">
                <a:ea typeface="MS PGothic" panose="020B0600070205080204" pitchFamily="34" charset="-128"/>
              </a:rPr>
              <a:t>Free and modifiable by user</a:t>
            </a:r>
          </a:p>
          <a:p>
            <a:pPr lvl="1" eaLnBrk="1" hangingPunct="1">
              <a:defRPr/>
            </a:pPr>
            <a:r>
              <a:rPr lang="en-US" dirty="0" smtClean="0">
                <a:ea typeface="MS PGothic" panose="020B0600070205080204" pitchFamily="34" charset="-128"/>
              </a:rPr>
              <a:t>Examples: Apache web server, Mozilla Firefox browser, OpenOffice</a:t>
            </a:r>
          </a:p>
          <a:p>
            <a:pPr eaLnBrk="1" hangingPunct="1">
              <a:defRPr/>
            </a:pPr>
            <a:r>
              <a:rPr lang="en-US" dirty="0" smtClean="0">
                <a:ea typeface="MS PGothic" panose="020B0600070205080204" pitchFamily="34" charset="-128"/>
              </a:rPr>
              <a:t>Linux</a:t>
            </a:r>
          </a:p>
          <a:p>
            <a:pPr lvl="1" eaLnBrk="1" hangingPunct="1">
              <a:defRPr/>
            </a:pPr>
            <a:r>
              <a:rPr lang="en-US" dirty="0" smtClean="0">
                <a:ea typeface="MS PGothic" panose="020B0600070205080204" pitchFamily="34" charset="-128"/>
              </a:rPr>
              <a:t>Open-source OS</a:t>
            </a:r>
          </a:p>
          <a:p>
            <a:pPr lvl="1" eaLnBrk="1" hangingPunct="1">
              <a:defRPr/>
            </a:pPr>
            <a:r>
              <a:rPr lang="en-US" dirty="0" smtClean="0">
                <a:ea typeface="MS PGothic" panose="020B0600070205080204" pitchFamily="34" charset="-128"/>
              </a:rPr>
              <a:t>Used in mobile devices, local area networks, Web servers, high-performance computing</a:t>
            </a:r>
          </a:p>
        </p:txBody>
      </p:sp>
      <p:sp>
        <p:nvSpPr>
          <p:cNvPr id="97282"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Contemporary Software Platform Trends</a:t>
            </a:r>
          </a:p>
        </p:txBody>
      </p:sp>
    </p:spTree>
    <p:extLst>
      <p:ext uri="{BB962C8B-B14F-4D97-AF65-F5344CB8AC3E}">
        <p14:creationId xmlns:p14="http://schemas.microsoft.com/office/powerpoint/2010/main" val="3171968346"/>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rPr>
              <a:t>Software for the Web</a:t>
            </a:r>
          </a:p>
          <a:p>
            <a:pPr lvl="1" eaLnBrk="1" hangingPunct="1">
              <a:defRPr/>
            </a:pPr>
            <a:r>
              <a:rPr lang="en-US" dirty="0" smtClean="0">
                <a:ea typeface="MS PGothic" panose="020B0600070205080204" pitchFamily="34" charset="-128"/>
              </a:rPr>
              <a:t>Java: </a:t>
            </a:r>
          </a:p>
          <a:p>
            <a:pPr lvl="2" eaLnBrk="1" hangingPunct="1">
              <a:defRPr/>
            </a:pPr>
            <a:r>
              <a:rPr lang="en-US" dirty="0" smtClean="0">
                <a:ea typeface="MS PGothic" panose="020B0600070205080204" pitchFamily="34" charset="-128"/>
              </a:rPr>
              <a:t>Object-oriented programming language</a:t>
            </a:r>
          </a:p>
          <a:p>
            <a:pPr lvl="2" eaLnBrk="1" hangingPunct="1">
              <a:defRPr/>
            </a:pPr>
            <a:r>
              <a:rPr lang="en-US" dirty="0" smtClean="0">
                <a:ea typeface="MS PGothic" panose="020B0600070205080204" pitchFamily="34" charset="-128"/>
              </a:rPr>
              <a:t>Operating system, processor-independent</a:t>
            </a:r>
          </a:p>
          <a:p>
            <a:pPr lvl="1" eaLnBrk="1" hangingPunct="1">
              <a:defRPr/>
            </a:pPr>
            <a:r>
              <a:rPr lang="en-US" dirty="0" smtClean="0">
                <a:ea typeface="MS PGothic" panose="020B0600070205080204" pitchFamily="34" charset="-128"/>
              </a:rPr>
              <a:t>HTML/HTML5</a:t>
            </a:r>
          </a:p>
          <a:p>
            <a:pPr lvl="2" eaLnBrk="1" hangingPunct="1">
              <a:defRPr/>
            </a:pPr>
            <a:r>
              <a:rPr lang="en-US" dirty="0" smtClean="0">
                <a:ea typeface="MS PGothic" panose="020B0600070205080204" pitchFamily="34" charset="-128"/>
              </a:rPr>
              <a:t>Web page description language</a:t>
            </a:r>
          </a:p>
          <a:p>
            <a:pPr lvl="2" eaLnBrk="1" hangingPunct="1">
              <a:defRPr/>
            </a:pPr>
            <a:r>
              <a:rPr lang="en-US" dirty="0" smtClean="0">
                <a:ea typeface="MS PGothic" panose="020B0600070205080204" pitchFamily="34" charset="-128"/>
              </a:rPr>
              <a:t>Specifies how text, graphics are placed on Web page</a:t>
            </a:r>
          </a:p>
          <a:p>
            <a:pPr lvl="2" eaLnBrk="1" hangingPunct="1">
              <a:defRPr/>
            </a:pPr>
            <a:r>
              <a:rPr lang="en-US" dirty="0" smtClean="0">
                <a:ea typeface="MS PGothic" panose="020B0600070205080204" pitchFamily="34" charset="-128"/>
              </a:rPr>
              <a:t>HTML5 is latest evolution</a:t>
            </a:r>
          </a:p>
          <a:p>
            <a:pPr lvl="3" eaLnBrk="1" hangingPunct="1">
              <a:defRPr/>
            </a:pPr>
            <a:r>
              <a:rPr lang="en-US" dirty="0" smtClean="0">
                <a:ea typeface="MS PGothic" panose="020B0600070205080204" pitchFamily="34" charset="-128"/>
              </a:rPr>
              <a:t>Includes animation and video processing functionality previously provided by third party add-ons such as Flash</a:t>
            </a:r>
          </a:p>
          <a:p>
            <a:pPr eaLnBrk="1" hangingPunct="1">
              <a:defRPr/>
            </a:pPr>
            <a:endParaRPr lang="en-US" dirty="0" smtClean="0">
              <a:ea typeface="MS PGothic" panose="020B0600070205080204" pitchFamily="34" charset="-128"/>
            </a:endParaRPr>
          </a:p>
          <a:p>
            <a:pPr eaLnBrk="1" hangingPunct="1">
              <a:defRPr/>
            </a:pPr>
            <a:endParaRPr lang="en-US" dirty="0">
              <a:ea typeface="MS PGothic" panose="020B0600070205080204" pitchFamily="34" charset="-128"/>
            </a:endParaRPr>
          </a:p>
        </p:txBody>
      </p:sp>
      <p:sp>
        <p:nvSpPr>
          <p:cNvPr id="99330" name="Text Placeholder 4"/>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solidFill>
                  <a:srgbClr val="000000"/>
                </a:solidFill>
              </a:rPr>
              <a:t>Contemporary Software Platform Trends</a:t>
            </a:r>
          </a:p>
          <a:p>
            <a:pPr eaLnBrk="1" hangingPunct="1"/>
            <a:endParaRPr lang="en-US" altLang="en-US" smtClean="0"/>
          </a:p>
        </p:txBody>
      </p:sp>
    </p:spTree>
    <p:extLst>
      <p:ext uri="{BB962C8B-B14F-4D97-AF65-F5344CB8AC3E}">
        <p14:creationId xmlns:p14="http://schemas.microsoft.com/office/powerpoint/2010/main" val="909362676"/>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1"/>
          <p:cNvSpPr>
            <a:spLocks noGrp="1"/>
          </p:cNvSpPr>
          <p:nvPr>
            <p:ph type="body" sz="quarter" idx="17"/>
          </p:nvPr>
        </p:nvSpPr>
        <p:spPr bwMode="auto">
          <a:xfrm>
            <a:off x="1676400" y="5638800"/>
            <a:ext cx="7010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The services a firm is capable of providing to its customers, suppliers, and employees are a direct function of its IT infrastructure. Ideally, this infrastructure should support the firm</a:t>
            </a:r>
            <a:r>
              <a:rPr lang="ja-JP" altLang="en-US" smtClean="0"/>
              <a:t>’</a:t>
            </a:r>
            <a:r>
              <a:rPr lang="en-US" altLang="ja-JP" smtClean="0"/>
              <a:t>s business and information systems strategy. New information technologies have a powerful impact on business and IT strategies, as well as the services that can be provided to customers.</a:t>
            </a:r>
          </a:p>
          <a:p>
            <a:pPr eaLnBrk="1" hangingPunct="1">
              <a:buFontTx/>
              <a:buNone/>
            </a:pPr>
            <a:endParaRPr lang="en-US" altLang="en-US" smtClean="0"/>
          </a:p>
        </p:txBody>
      </p:sp>
      <p:sp>
        <p:nvSpPr>
          <p:cNvPr id="35842" name="Text Placeholder 3"/>
          <p:cNvSpPr>
            <a:spLocks noGrp="1"/>
          </p:cNvSpPr>
          <p:nvPr>
            <p:ph type="body" sz="quarter" idx="18"/>
          </p:nvPr>
        </p:nvSpPr>
        <p:spPr bwMode="auto">
          <a:xfrm>
            <a:off x="533400" y="5638800"/>
            <a:ext cx="1066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t>FIGURE 5-1</a:t>
            </a:r>
          </a:p>
          <a:p>
            <a:pPr eaLnBrk="1" hangingPunct="1">
              <a:spcBef>
                <a:spcPct val="0"/>
              </a:spcBef>
              <a:buFontTx/>
              <a:buNone/>
            </a:pPr>
            <a:endParaRPr lang="en-US" altLang="en-US" smtClean="0"/>
          </a:p>
        </p:txBody>
      </p:sp>
      <p:sp>
        <p:nvSpPr>
          <p:cNvPr id="35843" name="Text Placeholder 4"/>
          <p:cNvSpPr>
            <a:spLocks noGrp="1"/>
          </p:cNvSpPr>
          <p:nvPr>
            <p:ph type="body" sz="quarter" idx="19"/>
          </p:nvPr>
        </p:nvSpPr>
        <p:spPr bwMode="auto">
          <a:xfrm>
            <a:off x="1066800" y="990600"/>
            <a:ext cx="79248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t>CONNECTION BETWEEN THE FIRM, IT INFRASTRUCTURE, AND BUSINESS CAPABILITIES</a:t>
            </a:r>
          </a:p>
        </p:txBody>
      </p:sp>
      <p:pic>
        <p:nvPicPr>
          <p:cNvPr id="35844" name="Picture Placeholder 10" descr="Fig-5-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288088" cy="3886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443859"/>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defRPr/>
            </a:pPr>
            <a:r>
              <a:rPr lang="en-US" dirty="0" smtClean="0">
                <a:ea typeface="MS PGothic" panose="020B0600070205080204" pitchFamily="34" charset="-128"/>
              </a:rPr>
              <a:t>Web Services</a:t>
            </a:r>
          </a:p>
          <a:p>
            <a:pPr lvl="1" eaLnBrk="1" hangingPunct="1">
              <a:defRPr/>
            </a:pPr>
            <a:r>
              <a:rPr lang="en-US" dirty="0" smtClean="0">
                <a:ea typeface="MS PGothic" panose="020B0600070205080204" pitchFamily="34" charset="-128"/>
              </a:rPr>
              <a:t>Software components that exchange information using Web standards and languages</a:t>
            </a:r>
          </a:p>
          <a:p>
            <a:pPr lvl="1" eaLnBrk="1" hangingPunct="1">
              <a:defRPr/>
            </a:pPr>
            <a:r>
              <a:rPr lang="en-US" dirty="0" smtClean="0">
                <a:ea typeface="MS PGothic" panose="020B0600070205080204" pitchFamily="34" charset="-128"/>
              </a:rPr>
              <a:t>XML: Extensible Markup Language</a:t>
            </a:r>
          </a:p>
          <a:p>
            <a:pPr lvl="2" eaLnBrk="1" hangingPunct="1">
              <a:defRPr/>
            </a:pPr>
            <a:r>
              <a:rPr lang="en-US" dirty="0" smtClean="0">
                <a:ea typeface="MS PGothic" panose="020B0600070205080204" pitchFamily="34" charset="-128"/>
              </a:rPr>
              <a:t>More powerful and flexible than HTML</a:t>
            </a:r>
          </a:p>
          <a:p>
            <a:pPr lvl="2" eaLnBrk="1" hangingPunct="1">
              <a:defRPr/>
            </a:pPr>
            <a:r>
              <a:rPr lang="en-US" dirty="0" smtClean="0">
                <a:ea typeface="MS PGothic" panose="020B0600070205080204" pitchFamily="34" charset="-128"/>
              </a:rPr>
              <a:t>Tagging allows computers to process data automatically</a:t>
            </a:r>
          </a:p>
        </p:txBody>
      </p:sp>
      <p:sp>
        <p:nvSpPr>
          <p:cNvPr id="101378"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Contemporary Software Platform Trends</a:t>
            </a:r>
          </a:p>
        </p:txBody>
      </p:sp>
    </p:spTree>
    <p:extLst>
      <p:ext uri="{BB962C8B-B14F-4D97-AF65-F5344CB8AC3E}">
        <p14:creationId xmlns:p14="http://schemas.microsoft.com/office/powerpoint/2010/main" val="655305773"/>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smtClean="0">
                <a:solidFill>
                  <a:srgbClr val="0D0D0D"/>
                </a:solidFill>
              </a:rPr>
              <a:t>SOA: Service-oriented architecture</a:t>
            </a:r>
          </a:p>
          <a:p>
            <a:pPr lvl="1" eaLnBrk="1" hangingPunct="1">
              <a:lnSpc>
                <a:spcPct val="80000"/>
              </a:lnSpc>
            </a:pPr>
            <a:r>
              <a:rPr lang="en-US" altLang="en-US" smtClean="0"/>
              <a:t>Set of self-contained services that communicate with each other to create a working software application</a:t>
            </a:r>
          </a:p>
          <a:p>
            <a:pPr lvl="1" eaLnBrk="1" hangingPunct="1">
              <a:lnSpc>
                <a:spcPct val="80000"/>
              </a:lnSpc>
            </a:pPr>
            <a:r>
              <a:rPr lang="en-US" altLang="en-US" smtClean="0"/>
              <a:t>Software developers reuse these services in other combinations to assemble other applications as needed</a:t>
            </a:r>
          </a:p>
          <a:p>
            <a:pPr lvl="2" eaLnBrk="1" hangingPunct="1">
              <a:lnSpc>
                <a:spcPct val="80000"/>
              </a:lnSpc>
            </a:pPr>
            <a:r>
              <a:rPr lang="en-US" altLang="en-US" smtClean="0"/>
              <a:t>Example: an </a:t>
            </a:r>
            <a:r>
              <a:rPr lang="ja-JP" altLang="en-US" smtClean="0"/>
              <a:t>“</a:t>
            </a:r>
            <a:r>
              <a:rPr lang="en-US" altLang="ja-JP" smtClean="0"/>
              <a:t>invoice service</a:t>
            </a:r>
            <a:r>
              <a:rPr lang="ja-JP" altLang="en-US" smtClean="0"/>
              <a:t>”</a:t>
            </a:r>
            <a:r>
              <a:rPr lang="en-US" altLang="ja-JP" smtClean="0"/>
              <a:t> to serve whole firm for calculating and sending printed invoices</a:t>
            </a:r>
          </a:p>
          <a:p>
            <a:pPr lvl="1" eaLnBrk="1" hangingPunct="1">
              <a:lnSpc>
                <a:spcPct val="80000"/>
              </a:lnSpc>
            </a:pPr>
            <a:r>
              <a:rPr lang="en-US" altLang="en-US" smtClean="0"/>
              <a:t>Dollar Rent A Car</a:t>
            </a:r>
          </a:p>
          <a:p>
            <a:pPr lvl="2" eaLnBrk="1" hangingPunct="1">
              <a:lnSpc>
                <a:spcPct val="80000"/>
              </a:lnSpc>
            </a:pPr>
            <a:r>
              <a:rPr lang="en-US" altLang="en-US" smtClean="0"/>
              <a:t>Uses Web services to link online booking system with Southwest Airlines</a:t>
            </a:r>
            <a:r>
              <a:rPr lang="ja-JP" altLang="en-US" smtClean="0"/>
              <a:t>’</a:t>
            </a:r>
            <a:r>
              <a:rPr lang="en-US" altLang="ja-JP" smtClean="0"/>
              <a:t> Web site</a:t>
            </a:r>
          </a:p>
          <a:p>
            <a:pPr eaLnBrk="1" hangingPunct="1">
              <a:lnSpc>
                <a:spcPct val="80000"/>
              </a:lnSpc>
            </a:pPr>
            <a:endParaRPr lang="en-US" altLang="en-US" smtClean="0">
              <a:solidFill>
                <a:srgbClr val="0D0D0D"/>
              </a:solidFill>
            </a:endParaRPr>
          </a:p>
        </p:txBody>
      </p:sp>
      <p:sp>
        <p:nvSpPr>
          <p:cNvPr id="103426"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Contemporary Software Platform Trends</a:t>
            </a:r>
          </a:p>
        </p:txBody>
      </p:sp>
    </p:spTree>
    <p:extLst>
      <p:ext uri="{BB962C8B-B14F-4D97-AF65-F5344CB8AC3E}">
        <p14:creationId xmlns:p14="http://schemas.microsoft.com/office/powerpoint/2010/main" val="1852587571"/>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Placeholder 1"/>
          <p:cNvSpPr>
            <a:spLocks noGrp="1"/>
          </p:cNvSpPr>
          <p:nvPr>
            <p:ph type="body" sz="quarter" idx="17"/>
          </p:nvPr>
        </p:nvSpPr>
        <p:spPr bwMode="auto">
          <a:xfrm>
            <a:off x="1676400" y="5791200"/>
            <a:ext cx="7010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Dollar Rent A Car uses Web services to provide a standard intermediate layer of software to </a:t>
            </a:r>
            <a:r>
              <a:rPr lang="ja-JP" altLang="en-US" smtClean="0"/>
              <a:t>“</a:t>
            </a:r>
            <a:r>
              <a:rPr lang="en-US" altLang="ja-JP" smtClean="0"/>
              <a:t>talk</a:t>
            </a:r>
            <a:r>
              <a:rPr lang="ja-JP" altLang="en-US" smtClean="0"/>
              <a:t>”</a:t>
            </a:r>
            <a:r>
              <a:rPr lang="en-US" altLang="ja-JP" smtClean="0"/>
              <a:t> to other companies</a:t>
            </a:r>
            <a:r>
              <a:rPr lang="ja-JP" altLang="en-US" smtClean="0"/>
              <a:t>’</a:t>
            </a:r>
            <a:r>
              <a:rPr lang="en-US" altLang="ja-JP" smtClean="0"/>
              <a:t> information systems. Dollar Rent A Car can use this set of Web services to link to other companies</a:t>
            </a:r>
            <a:r>
              <a:rPr lang="ja-JP" altLang="en-US" smtClean="0"/>
              <a:t>’</a:t>
            </a:r>
            <a:r>
              <a:rPr lang="en-US" altLang="ja-JP" smtClean="0"/>
              <a:t> information systems without having to build a separate link to each firm</a:t>
            </a:r>
            <a:r>
              <a:rPr lang="ja-JP" altLang="en-US" smtClean="0"/>
              <a:t>’</a:t>
            </a:r>
            <a:r>
              <a:rPr lang="en-US" altLang="ja-JP" smtClean="0"/>
              <a:t>s systems.</a:t>
            </a:r>
            <a:endParaRPr lang="en-US" altLang="en-US" smtClean="0"/>
          </a:p>
        </p:txBody>
      </p:sp>
      <p:sp>
        <p:nvSpPr>
          <p:cNvPr id="105474" name="Text Placeholder 3"/>
          <p:cNvSpPr>
            <a:spLocks noGrp="1"/>
          </p:cNvSpPr>
          <p:nvPr>
            <p:ph type="body" sz="quarter" idx="18"/>
          </p:nvPr>
        </p:nvSpPr>
        <p:spPr bwMode="auto">
          <a:xfrm>
            <a:off x="533400" y="5791200"/>
            <a:ext cx="12192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t>FIGURE  5-11</a:t>
            </a:r>
          </a:p>
          <a:p>
            <a:pPr eaLnBrk="1" hangingPunct="1">
              <a:spcBef>
                <a:spcPct val="0"/>
              </a:spcBef>
              <a:buFontTx/>
              <a:buNone/>
            </a:pPr>
            <a:endParaRPr lang="en-US" altLang="en-US" smtClean="0"/>
          </a:p>
        </p:txBody>
      </p:sp>
      <p:sp>
        <p:nvSpPr>
          <p:cNvPr id="47109" name="Text Placeholder 4"/>
          <p:cNvSpPr>
            <a:spLocks noGrp="1"/>
          </p:cNvSpPr>
          <p:nvPr>
            <p:ph type="body" sz="quarter" idx="19"/>
          </p:nvPr>
        </p:nvSpPr>
        <p:spPr/>
        <p:txBody>
          <a:bodyPr>
            <a:normAutofit lnSpcReduction="10000"/>
          </a:bodyPr>
          <a:lstStyle/>
          <a:p>
            <a:pPr eaLnBrk="1" hangingPunct="1">
              <a:defRPr/>
            </a:pPr>
            <a:r>
              <a:rPr lang="en-US" dirty="0">
                <a:ea typeface="MS PGothic" panose="020B0600070205080204" pitchFamily="34" charset="-128"/>
              </a:rPr>
              <a:t>HOW DOLLAR RENT A CAR USES WEB SERVICES</a:t>
            </a:r>
          </a:p>
          <a:p>
            <a:pPr eaLnBrk="1" hangingPunct="1">
              <a:defRPr/>
            </a:pPr>
            <a:endParaRPr lang="en-US" dirty="0" smtClean="0">
              <a:ea typeface="MS PGothic" panose="020B0600070205080204" pitchFamily="34" charset="-128"/>
            </a:endParaRPr>
          </a:p>
        </p:txBody>
      </p:sp>
      <p:pic>
        <p:nvPicPr>
          <p:cNvPr id="105476" name="Picture Placeholder 10" descr="Fig-5-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5943600" cy="4014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999203"/>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defRPr/>
            </a:pPr>
            <a:r>
              <a:rPr lang="en-US" dirty="0" smtClean="0">
                <a:ea typeface="MS PGothic" panose="020B0600070205080204" pitchFamily="34" charset="-128"/>
              </a:rPr>
              <a:t>Software outsourcing and cloud services</a:t>
            </a:r>
          </a:p>
          <a:p>
            <a:pPr lvl="1" eaLnBrk="1" hangingPunct="1">
              <a:defRPr/>
            </a:pPr>
            <a:r>
              <a:rPr lang="en-US" dirty="0" smtClean="0">
                <a:ea typeface="MS PGothic" panose="020B0600070205080204" pitchFamily="34" charset="-128"/>
              </a:rPr>
              <a:t>Three external sources for software:</a:t>
            </a:r>
          </a:p>
          <a:p>
            <a:pPr lvl="2" eaLnBrk="1" hangingPunct="1">
              <a:defRPr/>
            </a:pPr>
            <a:r>
              <a:rPr lang="en-US" dirty="0" smtClean="0">
                <a:ea typeface="MS PGothic" panose="020B0600070205080204" pitchFamily="34" charset="-128"/>
              </a:rPr>
              <a:t>Software packages and enterprise software</a:t>
            </a:r>
          </a:p>
          <a:p>
            <a:pPr lvl="2" eaLnBrk="1" hangingPunct="1">
              <a:defRPr/>
            </a:pPr>
            <a:r>
              <a:rPr lang="en-US" dirty="0" smtClean="0">
                <a:ea typeface="MS PGothic" panose="020B0600070205080204" pitchFamily="34" charset="-128"/>
              </a:rPr>
              <a:t>Software outsourcing</a:t>
            </a:r>
          </a:p>
          <a:p>
            <a:pPr lvl="3" eaLnBrk="1" hangingPunct="1">
              <a:defRPr/>
            </a:pPr>
            <a:r>
              <a:rPr lang="en-US" dirty="0" smtClean="0">
                <a:ea typeface="MS PGothic" panose="020B0600070205080204" pitchFamily="34" charset="-128"/>
              </a:rPr>
              <a:t>Contracting outside firms to develop software</a:t>
            </a:r>
          </a:p>
          <a:p>
            <a:pPr lvl="2" eaLnBrk="1" hangingPunct="1">
              <a:defRPr/>
            </a:pPr>
            <a:r>
              <a:rPr lang="en-US" dirty="0" smtClean="0">
                <a:ea typeface="MS PGothic" panose="020B0600070205080204" pitchFamily="34" charset="-128"/>
              </a:rPr>
              <a:t>Cloud-based software services</a:t>
            </a:r>
          </a:p>
          <a:p>
            <a:pPr lvl="3" eaLnBrk="1" hangingPunct="1">
              <a:defRPr/>
            </a:pPr>
            <a:r>
              <a:rPr lang="en-US" dirty="0" smtClean="0">
                <a:ea typeface="MS PGothic" panose="020B0600070205080204" pitchFamily="34" charset="-128"/>
              </a:rPr>
              <a:t>Software as a service (SaaS)</a:t>
            </a:r>
          </a:p>
          <a:p>
            <a:pPr lvl="3" eaLnBrk="1" hangingPunct="1">
              <a:defRPr/>
            </a:pPr>
            <a:r>
              <a:rPr lang="en-US" dirty="0" smtClean="0">
                <a:ea typeface="MS PGothic" panose="020B0600070205080204" pitchFamily="34" charset="-128"/>
              </a:rPr>
              <a:t>Accessed with Web browser over Internet</a:t>
            </a:r>
          </a:p>
          <a:p>
            <a:pPr lvl="3" eaLnBrk="1" hangingPunct="1">
              <a:defRPr/>
            </a:pPr>
            <a:r>
              <a:rPr lang="en-US" dirty="0" smtClean="0">
                <a:ea typeface="MS PGothic" panose="020B0600070205080204" pitchFamily="34" charset="-128"/>
              </a:rPr>
              <a:t>Service Level Agreements (SLAs): formal agreement with service providers</a:t>
            </a:r>
          </a:p>
          <a:p>
            <a:pPr lvl="3" eaLnBrk="1" hangingPunct="1">
              <a:defRPr/>
            </a:pPr>
            <a:endParaRPr lang="en-US" dirty="0" smtClean="0">
              <a:ea typeface="MS PGothic" panose="020B0600070205080204" pitchFamily="34" charset="-128"/>
            </a:endParaRPr>
          </a:p>
        </p:txBody>
      </p:sp>
      <p:sp>
        <p:nvSpPr>
          <p:cNvPr id="107522"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Contemporary Software Platform Trends</a:t>
            </a:r>
          </a:p>
        </p:txBody>
      </p:sp>
    </p:spTree>
    <p:extLst>
      <p:ext uri="{BB962C8B-B14F-4D97-AF65-F5344CB8AC3E}">
        <p14:creationId xmlns:p14="http://schemas.microsoft.com/office/powerpoint/2010/main" val="3362762402"/>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Placeholder 1"/>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In 2012, U.S. firms will spend more than $279 billion on software. About 35 percent of that ($98 billion) will originate outside the firm, either from enterprise software vendors selling firmwide applications or individual application service providers leasing or selling software modules. Another 4 percent ($11 billion) will be provided by SaaS vendors as an online cloud-based service.</a:t>
            </a:r>
          </a:p>
        </p:txBody>
      </p:sp>
      <p:sp>
        <p:nvSpPr>
          <p:cNvPr id="109570" name="Text Placeholder 4"/>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5-12</a:t>
            </a:r>
          </a:p>
        </p:txBody>
      </p:sp>
      <p:sp>
        <p:nvSpPr>
          <p:cNvPr id="109571" name="Text Placeholder 5"/>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CHANGING SOURCES OF FIRM SOFTWARE</a:t>
            </a:r>
          </a:p>
        </p:txBody>
      </p:sp>
      <p:pic>
        <p:nvPicPr>
          <p:cNvPr id="109572" name="Picture Placeholder 10"/>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485900" y="1724025"/>
            <a:ext cx="6065838" cy="3452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117150"/>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Software outsourcing and cloud services (cont.)</a:t>
            </a:r>
          </a:p>
          <a:p>
            <a:pPr lvl="1" eaLnBrk="1" hangingPunct="1">
              <a:buFont typeface="Arial" charset="0"/>
              <a:buChar char="–"/>
              <a:defRPr/>
            </a:pPr>
            <a:r>
              <a:rPr lang="en-US" sz="2400" dirty="0" smtClean="0">
                <a:ea typeface="MS PGothic" panose="020B0600070205080204" pitchFamily="34" charset="-128"/>
              </a:rPr>
              <a:t>Mashups</a:t>
            </a:r>
          </a:p>
          <a:p>
            <a:pPr lvl="2" eaLnBrk="1" hangingPunct="1">
              <a:buFont typeface="Arial" charset="0"/>
              <a:buChar char="•"/>
              <a:defRPr/>
            </a:pPr>
            <a:r>
              <a:rPr lang="en-US" dirty="0" smtClean="0">
                <a:ea typeface="Times New Roman" charset="0"/>
                <a:cs typeface="Times New Roman" charset="0"/>
              </a:rPr>
              <a:t>Combinations of two or more online applications, such as combining mapping software (Google Maps) with local content</a:t>
            </a:r>
          </a:p>
          <a:p>
            <a:pPr lvl="1" eaLnBrk="1" hangingPunct="1">
              <a:buFont typeface="Arial" charset="0"/>
              <a:buChar char="–"/>
              <a:defRPr/>
            </a:pPr>
            <a:r>
              <a:rPr lang="en-US" sz="2400" dirty="0" smtClean="0">
                <a:ea typeface="Times New Roman" charset="0"/>
                <a:cs typeface="Times New Roman" charset="0"/>
              </a:rPr>
              <a:t>Apps</a:t>
            </a:r>
          </a:p>
          <a:p>
            <a:pPr lvl="2" eaLnBrk="1" hangingPunct="1">
              <a:buFont typeface="Arial" charset="0"/>
              <a:buChar char="•"/>
              <a:defRPr/>
            </a:pPr>
            <a:r>
              <a:rPr lang="en-US" dirty="0" smtClean="0">
                <a:ea typeface="MS PGothic" panose="020B0600070205080204" pitchFamily="34" charset="-128"/>
              </a:rPr>
              <a:t>Small pieces of software that run on the Internet, on your computer, or on your cell phone </a:t>
            </a:r>
          </a:p>
          <a:p>
            <a:pPr lvl="3" eaLnBrk="1" hangingPunct="1">
              <a:buFont typeface="Arial" charset="0"/>
              <a:buChar char="–"/>
              <a:defRPr/>
            </a:pPr>
            <a:r>
              <a:rPr lang="en-US" dirty="0" smtClean="0">
                <a:ea typeface="MS PGothic" panose="020B0600070205080204" pitchFamily="34" charset="-128"/>
              </a:rPr>
              <a:t>iPhone, Android</a:t>
            </a:r>
          </a:p>
          <a:p>
            <a:pPr lvl="2" eaLnBrk="1" hangingPunct="1">
              <a:buFont typeface="Arial" charset="0"/>
              <a:buChar char="•"/>
              <a:defRPr/>
            </a:pPr>
            <a:r>
              <a:rPr lang="en-US" dirty="0" smtClean="0">
                <a:ea typeface="MS PGothic" panose="020B0600070205080204" pitchFamily="34" charset="-128"/>
              </a:rPr>
              <a:t>Generally delivered over the Internet</a:t>
            </a:r>
            <a:endParaRPr lang="en-US" dirty="0" smtClean="0">
              <a:ea typeface="Times New Roman" charset="0"/>
              <a:cs typeface="Times New Roman" charset="0"/>
            </a:endParaRPr>
          </a:p>
          <a:p>
            <a:pPr lvl="2" eaLnBrk="1" hangingPunct="1">
              <a:buFont typeface="Arial" charset="0"/>
              <a:buChar char="•"/>
              <a:defRPr/>
            </a:pPr>
            <a:endParaRPr lang="en-US" dirty="0">
              <a:ea typeface="MS PGothic" panose="020B0600070205080204" pitchFamily="34" charset="-128"/>
            </a:endParaRPr>
          </a:p>
        </p:txBody>
      </p:sp>
      <p:sp>
        <p:nvSpPr>
          <p:cNvPr id="111618"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Contemporary Software Platform Trends</a:t>
            </a:r>
          </a:p>
        </p:txBody>
      </p:sp>
    </p:spTree>
    <p:extLst>
      <p:ext uri="{BB962C8B-B14F-4D97-AF65-F5344CB8AC3E}">
        <p14:creationId xmlns:p14="http://schemas.microsoft.com/office/powerpoint/2010/main" val="2629947576"/>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5</a:t>
            </a:r>
            <a:r>
              <a:rPr lang="en-US" altLang="en-US" sz="2600" b="1" dirty="0" smtClean="0">
                <a:solidFill>
                  <a:schemeClr val="tx2"/>
                </a:solidFill>
                <a:latin typeface="Arial" charset="0"/>
                <a:cs typeface="Times New Roman" pitchFamily="18" charset="0"/>
              </a:rPr>
              <a:t>.5. Management Issues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46</a:t>
            </a:fld>
            <a:endParaRPr lang="en-US"/>
          </a:p>
        </p:txBody>
      </p:sp>
    </p:spTree>
    <p:extLst>
      <p:ext uri="{BB962C8B-B14F-4D97-AF65-F5344CB8AC3E}">
        <p14:creationId xmlns:p14="http://schemas.microsoft.com/office/powerpoint/2010/main" val="54294095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Dealing with platform and infrastructure change</a:t>
            </a:r>
          </a:p>
          <a:p>
            <a:pPr lvl="1" eaLnBrk="1" hangingPunct="1">
              <a:buFont typeface="Arial" charset="0"/>
              <a:buChar char="–"/>
              <a:defRPr/>
            </a:pPr>
            <a:r>
              <a:rPr lang="en-US" sz="2400" dirty="0" smtClean="0">
                <a:ea typeface="MS PGothic" panose="020B0600070205080204" pitchFamily="34" charset="-128"/>
              </a:rPr>
              <a:t>As firms shrink or grow, IT needs to be flexible and scalable</a:t>
            </a:r>
          </a:p>
          <a:p>
            <a:pPr lvl="1" eaLnBrk="1" hangingPunct="1">
              <a:buFont typeface="Arial" charset="0"/>
              <a:buChar char="–"/>
              <a:defRPr/>
            </a:pPr>
            <a:r>
              <a:rPr lang="en-US" sz="2400" dirty="0" smtClean="0">
                <a:ea typeface="MS PGothic" panose="020B0600070205080204" pitchFamily="34" charset="-128"/>
              </a:rPr>
              <a:t>Scalability: </a:t>
            </a:r>
          </a:p>
          <a:p>
            <a:pPr lvl="2" eaLnBrk="1" hangingPunct="1">
              <a:buFont typeface="Arial" charset="0"/>
              <a:buChar char="•"/>
              <a:defRPr/>
            </a:pPr>
            <a:r>
              <a:rPr lang="en-US" dirty="0" smtClean="0">
                <a:ea typeface="MS PGothic" panose="020B0600070205080204" pitchFamily="34" charset="-128"/>
              </a:rPr>
              <a:t>Ability to expand to serve larger number of users</a:t>
            </a:r>
          </a:p>
          <a:p>
            <a:pPr lvl="1" eaLnBrk="1" hangingPunct="1">
              <a:buFont typeface="Arial" charset="0"/>
              <a:buChar char="–"/>
              <a:defRPr/>
            </a:pPr>
            <a:r>
              <a:rPr lang="en-US" sz="2400" dirty="0" smtClean="0">
                <a:ea typeface="MS PGothic" panose="020B0600070205080204" pitchFamily="34" charset="-128"/>
              </a:rPr>
              <a:t>For mobile computing and cloud computing </a:t>
            </a:r>
          </a:p>
          <a:p>
            <a:pPr lvl="2" eaLnBrk="1" hangingPunct="1">
              <a:buFont typeface="Arial" charset="0"/>
              <a:buChar char="•"/>
              <a:defRPr/>
            </a:pPr>
            <a:r>
              <a:rPr lang="en-US" dirty="0" smtClean="0">
                <a:ea typeface="MS PGothic" panose="020B0600070205080204" pitchFamily="34" charset="-128"/>
              </a:rPr>
              <a:t>New policies and procedures for managing these new platforms</a:t>
            </a:r>
          </a:p>
          <a:p>
            <a:pPr lvl="2" eaLnBrk="1" hangingPunct="1">
              <a:buFont typeface="Arial" charset="0"/>
              <a:buChar char="•"/>
              <a:defRPr/>
            </a:pPr>
            <a:r>
              <a:rPr lang="en-US" dirty="0" smtClean="0">
                <a:ea typeface="MS PGothic" panose="020B0600070205080204" pitchFamily="34" charset="-128"/>
              </a:rPr>
              <a:t>Contractual agreements with firms running clouds and distributing software required</a:t>
            </a:r>
          </a:p>
          <a:p>
            <a:pPr eaLnBrk="1" hangingPunct="1">
              <a:buFont typeface="Arial" charset="0"/>
              <a:buChar char="•"/>
              <a:defRPr/>
            </a:pPr>
            <a:endParaRPr lang="en-US" dirty="0">
              <a:ea typeface="MS PGothic" panose="020B0600070205080204" pitchFamily="34" charset="-128"/>
            </a:endParaRPr>
          </a:p>
        </p:txBody>
      </p:sp>
      <p:sp>
        <p:nvSpPr>
          <p:cNvPr id="113666"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Management Issues</a:t>
            </a:r>
          </a:p>
        </p:txBody>
      </p:sp>
    </p:spTree>
    <p:extLst>
      <p:ext uri="{BB962C8B-B14F-4D97-AF65-F5344CB8AC3E}">
        <p14:creationId xmlns:p14="http://schemas.microsoft.com/office/powerpoint/2010/main" val="1856053297"/>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buFont typeface="Arial" charset="0"/>
              <a:buChar char="•"/>
              <a:defRPr/>
            </a:pPr>
            <a:r>
              <a:rPr lang="en-US" dirty="0" smtClean="0">
                <a:latin typeface="Arial" charset="0"/>
                <a:ea typeface="MS PGothic" panose="020B0600070205080204" pitchFamily="34" charset="-128"/>
              </a:rPr>
              <a:t>Management and governance</a:t>
            </a:r>
          </a:p>
          <a:p>
            <a:pPr lvl="1" eaLnBrk="1" hangingPunct="1">
              <a:buFont typeface="Arial" charset="0"/>
              <a:buChar char="–"/>
              <a:defRPr/>
            </a:pPr>
            <a:r>
              <a:rPr lang="en-US" sz="2800" dirty="0" smtClean="0">
                <a:latin typeface="Arial" charset="0"/>
                <a:ea typeface="MS PGothic" panose="020B0600070205080204" pitchFamily="34" charset="-128"/>
              </a:rPr>
              <a:t>Who controls IT infrastructure?</a:t>
            </a:r>
          </a:p>
          <a:p>
            <a:pPr lvl="1" eaLnBrk="1" hangingPunct="1">
              <a:buFont typeface="Arial" charset="0"/>
              <a:buChar char="–"/>
              <a:defRPr/>
            </a:pPr>
            <a:r>
              <a:rPr lang="en-US" sz="2800" dirty="0" smtClean="0">
                <a:latin typeface="Arial" charset="0"/>
                <a:ea typeface="MS PGothic" panose="020B0600070205080204" pitchFamily="34" charset="-128"/>
              </a:rPr>
              <a:t>How should IT department be organized?</a:t>
            </a:r>
          </a:p>
          <a:p>
            <a:pPr lvl="2" eaLnBrk="1" hangingPunct="1">
              <a:buFont typeface="Arial" charset="0"/>
              <a:buChar char="•"/>
              <a:defRPr/>
            </a:pPr>
            <a:r>
              <a:rPr lang="en-US" dirty="0" smtClean="0">
                <a:latin typeface="Arial" charset="0"/>
                <a:ea typeface="MS PGothic" panose="020B0600070205080204" pitchFamily="34" charset="-128"/>
              </a:rPr>
              <a:t>Centralized</a:t>
            </a:r>
          </a:p>
          <a:p>
            <a:pPr lvl="3" eaLnBrk="1" hangingPunct="1">
              <a:buFont typeface="Arial" charset="0"/>
              <a:buChar char="–"/>
              <a:defRPr/>
            </a:pPr>
            <a:r>
              <a:rPr lang="en-US" dirty="0" smtClean="0">
                <a:latin typeface="Arial" charset="0"/>
                <a:ea typeface="MS PGothic" panose="020B0600070205080204" pitchFamily="34" charset="-128"/>
              </a:rPr>
              <a:t>Central IT department makes decisions</a:t>
            </a:r>
          </a:p>
          <a:p>
            <a:pPr lvl="2" eaLnBrk="1" hangingPunct="1">
              <a:buFont typeface="Arial" charset="0"/>
              <a:buChar char="•"/>
              <a:defRPr/>
            </a:pPr>
            <a:r>
              <a:rPr lang="en-US" dirty="0" smtClean="0">
                <a:latin typeface="Arial" charset="0"/>
                <a:ea typeface="MS PGothic" panose="020B0600070205080204" pitchFamily="34" charset="-128"/>
              </a:rPr>
              <a:t>Decentralized</a:t>
            </a:r>
          </a:p>
          <a:p>
            <a:pPr lvl="3" eaLnBrk="1" hangingPunct="1">
              <a:buFont typeface="Arial" charset="0"/>
              <a:buChar char="–"/>
              <a:defRPr/>
            </a:pPr>
            <a:r>
              <a:rPr lang="en-US" dirty="0" smtClean="0">
                <a:latin typeface="Arial" charset="0"/>
                <a:ea typeface="MS PGothic" panose="020B0600070205080204" pitchFamily="34" charset="-128"/>
              </a:rPr>
              <a:t>Business unit IT departments make own decisions</a:t>
            </a:r>
          </a:p>
          <a:p>
            <a:pPr lvl="1" eaLnBrk="1" hangingPunct="1">
              <a:buFont typeface="Arial" charset="0"/>
              <a:buChar char="–"/>
              <a:defRPr/>
            </a:pPr>
            <a:r>
              <a:rPr lang="en-US" sz="2800" dirty="0" smtClean="0">
                <a:latin typeface="Arial" charset="0"/>
                <a:ea typeface="MS PGothic" panose="020B0600070205080204" pitchFamily="34" charset="-128"/>
              </a:rPr>
              <a:t>How are costs allocated between divisions, departments?</a:t>
            </a:r>
          </a:p>
          <a:p>
            <a:pPr eaLnBrk="1" hangingPunct="1">
              <a:buFont typeface="Arial" charset="0"/>
              <a:buChar char="•"/>
              <a:defRPr/>
            </a:pPr>
            <a:endParaRPr lang="en-US" dirty="0">
              <a:ea typeface="MS PGothic" panose="020B0600070205080204" pitchFamily="34" charset="-128"/>
            </a:endParaRPr>
          </a:p>
        </p:txBody>
      </p:sp>
      <p:sp>
        <p:nvSpPr>
          <p:cNvPr id="115714"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Management Issues</a:t>
            </a:r>
          </a:p>
        </p:txBody>
      </p:sp>
    </p:spTree>
    <p:extLst>
      <p:ext uri="{BB962C8B-B14F-4D97-AF65-F5344CB8AC3E}">
        <p14:creationId xmlns:p14="http://schemas.microsoft.com/office/powerpoint/2010/main" val="1616354339"/>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eaLnBrk="1" hangingPunct="1">
              <a:defRPr/>
            </a:pPr>
            <a:r>
              <a:rPr lang="en-US" sz="2800" dirty="0" smtClean="0">
                <a:ea typeface="MS PGothic" panose="020B0600070205080204" pitchFamily="34" charset="-128"/>
              </a:rPr>
              <a:t>Making wise infrastructure investments</a:t>
            </a:r>
          </a:p>
          <a:p>
            <a:pPr lvl="1" eaLnBrk="1" hangingPunct="1">
              <a:defRPr/>
            </a:pPr>
            <a:r>
              <a:rPr lang="en-US" sz="2400" dirty="0" smtClean="0">
                <a:ea typeface="MS PGothic" panose="020B0600070205080204" pitchFamily="34" charset="-128"/>
              </a:rPr>
              <a:t>Amount to spend on IT is complex question</a:t>
            </a:r>
          </a:p>
          <a:p>
            <a:pPr lvl="2" eaLnBrk="1" hangingPunct="1">
              <a:defRPr/>
            </a:pPr>
            <a:r>
              <a:rPr lang="en-US" sz="2000" dirty="0" smtClean="0">
                <a:ea typeface="MS PGothic" panose="020B0600070205080204" pitchFamily="34" charset="-128"/>
              </a:rPr>
              <a:t>Rent vs. buy, cloud computing</a:t>
            </a:r>
          </a:p>
          <a:p>
            <a:pPr lvl="2" eaLnBrk="1" hangingPunct="1">
              <a:defRPr/>
            </a:pPr>
            <a:r>
              <a:rPr lang="en-US" sz="2000" dirty="0" smtClean="0">
                <a:ea typeface="MS PGothic" panose="020B0600070205080204" pitchFamily="34" charset="-128"/>
              </a:rPr>
              <a:t>Outsourcing</a:t>
            </a:r>
          </a:p>
          <a:p>
            <a:pPr lvl="1" eaLnBrk="1" hangingPunct="1">
              <a:defRPr/>
            </a:pPr>
            <a:r>
              <a:rPr lang="en-US" sz="2400" dirty="0" smtClean="0">
                <a:ea typeface="MS PGothic" panose="020B0600070205080204" pitchFamily="34" charset="-128"/>
              </a:rPr>
              <a:t>Total cost of ownership (TCO) model </a:t>
            </a:r>
          </a:p>
          <a:p>
            <a:pPr lvl="2" eaLnBrk="1" hangingPunct="1">
              <a:defRPr/>
            </a:pPr>
            <a:r>
              <a:rPr lang="en-US" sz="2000" dirty="0" smtClean="0">
                <a:ea typeface="MS PGothic" panose="020B0600070205080204" pitchFamily="34" charset="-128"/>
              </a:rPr>
              <a:t>Analyzes direct and indirect costs</a:t>
            </a:r>
          </a:p>
          <a:p>
            <a:pPr lvl="2" eaLnBrk="1" hangingPunct="1">
              <a:defRPr/>
            </a:pPr>
            <a:r>
              <a:rPr lang="en-US" sz="2000" dirty="0" smtClean="0">
                <a:ea typeface="MS PGothic" panose="020B0600070205080204" pitchFamily="34" charset="-128"/>
              </a:rPr>
              <a:t>Hardware, software account for only about 20% of TCO</a:t>
            </a:r>
          </a:p>
          <a:p>
            <a:pPr lvl="2" eaLnBrk="1" hangingPunct="1">
              <a:defRPr/>
            </a:pPr>
            <a:r>
              <a:rPr lang="en-US" sz="2000" dirty="0" smtClean="0">
                <a:ea typeface="MS PGothic" panose="020B0600070205080204" pitchFamily="34" charset="-128"/>
              </a:rPr>
              <a:t>Other costs: Installation, training, support, maintenance, infrastructure, downtime, space, and energy</a:t>
            </a:r>
          </a:p>
          <a:p>
            <a:pPr lvl="1" eaLnBrk="1" hangingPunct="1">
              <a:defRPr/>
            </a:pPr>
            <a:r>
              <a:rPr lang="en-US" sz="2400" dirty="0" smtClean="0">
                <a:ea typeface="MS PGothic" panose="020B0600070205080204" pitchFamily="34" charset="-128"/>
              </a:rPr>
              <a:t>TCO can be reduced</a:t>
            </a:r>
          </a:p>
          <a:p>
            <a:pPr lvl="2" eaLnBrk="1" hangingPunct="1">
              <a:defRPr/>
            </a:pPr>
            <a:r>
              <a:rPr lang="en-US" sz="2000" dirty="0" smtClean="0">
                <a:ea typeface="MS PGothic" panose="020B0600070205080204" pitchFamily="34" charset="-128"/>
              </a:rPr>
              <a:t>Use of cloud services, greater centralization and standardization of hardware and software resources</a:t>
            </a:r>
          </a:p>
          <a:p>
            <a:pPr lvl="2" eaLnBrk="1" hangingPunct="1">
              <a:defRPr/>
            </a:pPr>
            <a:endParaRPr lang="en-US" sz="2000" dirty="0" smtClean="0">
              <a:ea typeface="MS PGothic" panose="020B0600070205080204" pitchFamily="34" charset="-128"/>
            </a:endParaRPr>
          </a:p>
        </p:txBody>
      </p:sp>
      <p:sp>
        <p:nvSpPr>
          <p:cNvPr id="117762"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Management Issues</a:t>
            </a:r>
          </a:p>
        </p:txBody>
      </p:sp>
    </p:spTree>
    <p:extLst>
      <p:ext uri="{BB962C8B-B14F-4D97-AF65-F5344CB8AC3E}">
        <p14:creationId xmlns:p14="http://schemas.microsoft.com/office/powerpoint/2010/main" val="1208806033"/>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6"/>
          <p:cNvSpPr>
            <a:spLocks noGrp="1"/>
          </p:cNvSpPr>
          <p:nvPr>
            <p:ph idx="1"/>
          </p:nvPr>
        </p:nvSpPr>
        <p:spPr/>
        <p:txBody>
          <a:bodyPr/>
          <a:lstStyle/>
          <a:p>
            <a:pPr eaLnBrk="1" hangingPunct="1">
              <a:defRPr/>
            </a:pPr>
            <a:r>
              <a:rPr lang="en-US" sz="2800" dirty="0" smtClean="0">
                <a:ea typeface="MS PGothic" panose="020B0600070205080204" pitchFamily="34" charset="-128"/>
              </a:rPr>
              <a:t>Evolution of IT infrastructure</a:t>
            </a:r>
          </a:p>
          <a:p>
            <a:pPr lvl="1" eaLnBrk="1" hangingPunct="1">
              <a:spcAft>
                <a:spcPts val="0"/>
              </a:spcAft>
              <a:defRPr/>
            </a:pPr>
            <a:r>
              <a:rPr lang="en-US" sz="2400" dirty="0" smtClean="0">
                <a:ea typeface="MS PGothic" panose="020B0600070205080204" pitchFamily="34" charset="-128"/>
              </a:rPr>
              <a:t>General-purpose mainframe and minicomputer era: 1959 to present</a:t>
            </a:r>
          </a:p>
          <a:p>
            <a:pPr lvl="2" eaLnBrk="1" hangingPunct="1">
              <a:spcAft>
                <a:spcPts val="0"/>
              </a:spcAft>
              <a:defRPr/>
            </a:pPr>
            <a:r>
              <a:rPr lang="en-US" sz="1800" dirty="0" smtClean="0">
                <a:ea typeface="MS PGothic" panose="020B0600070205080204" pitchFamily="34" charset="-128"/>
              </a:rPr>
              <a:t>1958: IBM first mainframes introduced</a:t>
            </a:r>
          </a:p>
          <a:p>
            <a:pPr lvl="2" eaLnBrk="1" hangingPunct="1">
              <a:defRPr/>
            </a:pPr>
            <a:r>
              <a:rPr lang="en-US" sz="1800" dirty="0" smtClean="0">
                <a:ea typeface="MS PGothic" panose="020B0600070205080204" pitchFamily="34" charset="-128"/>
              </a:rPr>
              <a:t>1965: less expensive DEC minicomputers introduced</a:t>
            </a:r>
          </a:p>
          <a:p>
            <a:pPr lvl="1" eaLnBrk="1" hangingPunct="1">
              <a:spcAft>
                <a:spcPts val="0"/>
              </a:spcAft>
              <a:defRPr/>
            </a:pPr>
            <a:r>
              <a:rPr lang="en-US" sz="2400" dirty="0" smtClean="0">
                <a:ea typeface="MS PGothic" panose="020B0600070205080204" pitchFamily="34" charset="-128"/>
              </a:rPr>
              <a:t>Personal computer era: 1981 to present</a:t>
            </a:r>
          </a:p>
          <a:p>
            <a:pPr lvl="2" eaLnBrk="1" hangingPunct="1">
              <a:spcAft>
                <a:spcPts val="0"/>
              </a:spcAft>
              <a:defRPr/>
            </a:pPr>
            <a:r>
              <a:rPr lang="en-US" sz="1800" dirty="0" smtClean="0">
                <a:ea typeface="MS PGothic" panose="020B0600070205080204" pitchFamily="34" charset="-128"/>
              </a:rPr>
              <a:t>1981: Introduction of IBM PC</a:t>
            </a:r>
          </a:p>
          <a:p>
            <a:pPr lvl="2" eaLnBrk="1" hangingPunct="1">
              <a:defRPr/>
            </a:pPr>
            <a:r>
              <a:rPr lang="en-US" sz="1800" dirty="0" smtClean="0">
                <a:ea typeface="MS PGothic" panose="020B0600070205080204" pitchFamily="34" charset="-128"/>
              </a:rPr>
              <a:t>Proliferation in 80s, 90s resulted in growth of personal software</a:t>
            </a:r>
          </a:p>
          <a:p>
            <a:pPr lvl="1" eaLnBrk="1" hangingPunct="1">
              <a:spcAft>
                <a:spcPts val="0"/>
              </a:spcAft>
              <a:defRPr/>
            </a:pPr>
            <a:r>
              <a:rPr lang="en-US" sz="2400" dirty="0" smtClean="0">
                <a:ea typeface="MS PGothic" panose="020B0600070205080204" pitchFamily="34" charset="-128"/>
              </a:rPr>
              <a:t>Client/server era: 1983 to present</a:t>
            </a:r>
          </a:p>
          <a:p>
            <a:pPr lvl="2" eaLnBrk="1" hangingPunct="1">
              <a:spcAft>
                <a:spcPts val="0"/>
              </a:spcAft>
              <a:defRPr/>
            </a:pPr>
            <a:r>
              <a:rPr lang="en-US" sz="1800" dirty="0" smtClean="0">
                <a:ea typeface="MS PGothic" panose="020B0600070205080204" pitchFamily="34" charset="-128"/>
              </a:rPr>
              <a:t>Desktop clients networked to  servers, with processing work split between clients and servers</a:t>
            </a:r>
          </a:p>
          <a:p>
            <a:pPr lvl="2" eaLnBrk="1" hangingPunct="1">
              <a:spcAft>
                <a:spcPts val="0"/>
              </a:spcAft>
              <a:defRPr/>
            </a:pPr>
            <a:r>
              <a:rPr lang="en-US" sz="1800" dirty="0" smtClean="0">
                <a:ea typeface="MS PGothic" panose="020B0600070205080204" pitchFamily="34" charset="-128"/>
              </a:rPr>
              <a:t>Network may be two-tiered or multitiered (N-tiered)</a:t>
            </a:r>
          </a:p>
          <a:p>
            <a:pPr lvl="2" eaLnBrk="1" hangingPunct="1">
              <a:defRPr/>
            </a:pPr>
            <a:r>
              <a:rPr lang="en-US" sz="1800" dirty="0" smtClean="0">
                <a:ea typeface="MS PGothic" panose="020B0600070205080204" pitchFamily="34" charset="-128"/>
              </a:rPr>
              <a:t>Various types of servers (network, application, Web)</a:t>
            </a:r>
          </a:p>
          <a:p>
            <a:pPr lvl="2" eaLnBrk="1" hangingPunct="1">
              <a:defRPr/>
            </a:pPr>
            <a:endParaRPr lang="en-US" sz="2000" dirty="0" smtClean="0">
              <a:ea typeface="MS PGothic" panose="020B0600070205080204" pitchFamily="34" charset="-128"/>
            </a:endParaRPr>
          </a:p>
          <a:p>
            <a:pPr lvl="2" eaLnBrk="1" hangingPunct="1">
              <a:defRPr/>
            </a:pPr>
            <a:endParaRPr lang="en-US" sz="2000" dirty="0" smtClean="0">
              <a:ea typeface="MS PGothic" panose="020B0600070205080204" pitchFamily="34" charset="-128"/>
            </a:endParaRPr>
          </a:p>
          <a:p>
            <a:pPr eaLnBrk="1" hangingPunct="1">
              <a:defRPr/>
            </a:pPr>
            <a:endParaRPr lang="en-US" sz="2800" dirty="0" smtClean="0">
              <a:ea typeface="MS PGothic" panose="020B0600070205080204" pitchFamily="34" charset="-128"/>
            </a:endParaRPr>
          </a:p>
        </p:txBody>
      </p:sp>
      <p:sp>
        <p:nvSpPr>
          <p:cNvPr id="37890"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IT Infrastructure</a:t>
            </a:r>
          </a:p>
        </p:txBody>
      </p:sp>
    </p:spTree>
    <p:extLst>
      <p:ext uri="{BB962C8B-B14F-4D97-AF65-F5344CB8AC3E}">
        <p14:creationId xmlns:p14="http://schemas.microsoft.com/office/powerpoint/2010/main" val="1974902520"/>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D0D0D"/>
                </a:solidFill>
              </a:rPr>
              <a:t>Competitive forces model for IT infrastructure investment</a:t>
            </a:r>
          </a:p>
          <a:p>
            <a:pPr marL="971550" lvl="1" indent="-514350" eaLnBrk="1" hangingPunct="1">
              <a:buFont typeface="Times New Roman" pitchFamily="18" charset="0"/>
              <a:buAutoNum type="arabicPeriod"/>
            </a:pPr>
            <a:r>
              <a:rPr lang="en-US" altLang="en-US" sz="2800" smtClean="0"/>
              <a:t>Market demand for firm</a:t>
            </a:r>
            <a:r>
              <a:rPr lang="ja-JP" altLang="en-US" sz="2800" smtClean="0"/>
              <a:t>’</a:t>
            </a:r>
            <a:r>
              <a:rPr lang="en-US" altLang="ja-JP" sz="2800" smtClean="0"/>
              <a:t>s services</a:t>
            </a:r>
          </a:p>
          <a:p>
            <a:pPr marL="971550" lvl="1" indent="-514350" eaLnBrk="1" hangingPunct="1">
              <a:buFont typeface="Times New Roman" pitchFamily="18" charset="0"/>
              <a:buAutoNum type="arabicPeriod"/>
            </a:pPr>
            <a:r>
              <a:rPr lang="en-US" altLang="en-US" sz="2800" smtClean="0"/>
              <a:t>Firm</a:t>
            </a:r>
            <a:r>
              <a:rPr lang="ja-JP" altLang="en-US" sz="2800" smtClean="0"/>
              <a:t>’</a:t>
            </a:r>
            <a:r>
              <a:rPr lang="en-US" altLang="ja-JP" sz="2800" smtClean="0"/>
              <a:t>s business strategy</a:t>
            </a:r>
          </a:p>
          <a:p>
            <a:pPr marL="971550" lvl="1" indent="-514350" eaLnBrk="1" hangingPunct="1">
              <a:buFont typeface="Times New Roman" pitchFamily="18" charset="0"/>
              <a:buAutoNum type="arabicPeriod"/>
            </a:pPr>
            <a:r>
              <a:rPr lang="en-US" altLang="en-US" sz="2800" smtClean="0"/>
              <a:t>Firm</a:t>
            </a:r>
            <a:r>
              <a:rPr lang="ja-JP" altLang="en-US" sz="2800" smtClean="0"/>
              <a:t>’</a:t>
            </a:r>
            <a:r>
              <a:rPr lang="en-US" altLang="ja-JP" sz="2800" smtClean="0"/>
              <a:t>s IT strategy, infrastructure, and cost</a:t>
            </a:r>
          </a:p>
          <a:p>
            <a:pPr marL="971550" lvl="1" indent="-514350" eaLnBrk="1" hangingPunct="1">
              <a:buFont typeface="Times New Roman" pitchFamily="18" charset="0"/>
              <a:buAutoNum type="arabicPeriod"/>
            </a:pPr>
            <a:r>
              <a:rPr lang="en-US" altLang="en-US" sz="2800" smtClean="0"/>
              <a:t>Information technology assessment</a:t>
            </a:r>
          </a:p>
          <a:p>
            <a:pPr marL="971550" lvl="1" indent="-514350" eaLnBrk="1" hangingPunct="1">
              <a:buFont typeface="Times New Roman" pitchFamily="18" charset="0"/>
              <a:buAutoNum type="arabicPeriod"/>
            </a:pPr>
            <a:r>
              <a:rPr lang="en-US" altLang="en-US" sz="2800" smtClean="0"/>
              <a:t>Competitor firm services</a:t>
            </a:r>
          </a:p>
          <a:p>
            <a:pPr marL="971550" lvl="1" indent="-514350" eaLnBrk="1" hangingPunct="1">
              <a:buFont typeface="Times New Roman" pitchFamily="18" charset="0"/>
              <a:buAutoNum type="arabicPeriod"/>
            </a:pPr>
            <a:r>
              <a:rPr lang="en-US" altLang="en-US" sz="2800" smtClean="0"/>
              <a:t>Competitor firm IT infrastructure investments</a:t>
            </a:r>
          </a:p>
          <a:p>
            <a:pPr eaLnBrk="1" hangingPunct="1"/>
            <a:endParaRPr lang="en-US" altLang="en-US" smtClean="0">
              <a:solidFill>
                <a:srgbClr val="0D0D0D"/>
              </a:solidFill>
            </a:endParaRPr>
          </a:p>
          <a:p>
            <a:pPr eaLnBrk="1" hangingPunct="1"/>
            <a:endParaRPr lang="en-US" altLang="en-US" smtClean="0">
              <a:solidFill>
                <a:srgbClr val="0D0D0D"/>
              </a:solidFill>
            </a:endParaRPr>
          </a:p>
        </p:txBody>
      </p:sp>
      <p:sp>
        <p:nvSpPr>
          <p:cNvPr id="119810"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Management Issues</a:t>
            </a:r>
          </a:p>
        </p:txBody>
      </p:sp>
    </p:spTree>
    <p:extLst>
      <p:ext uri="{BB962C8B-B14F-4D97-AF65-F5344CB8AC3E}">
        <p14:creationId xmlns:p14="http://schemas.microsoft.com/office/powerpoint/2010/main" val="1172657625"/>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Placeholder 1"/>
          <p:cNvSpPr>
            <a:spLocks noGrp="1"/>
          </p:cNvSpPr>
          <p:nvPr>
            <p:ph type="body" sz="quarter" idx="17"/>
          </p:nvPr>
        </p:nvSpPr>
        <p:spPr bwMode="auto">
          <a:xfrm>
            <a:off x="1676400" y="6019800"/>
            <a:ext cx="7010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There are six factors you can use to answer the question, </a:t>
            </a:r>
            <a:r>
              <a:rPr lang="ja-JP" altLang="en-US" smtClean="0"/>
              <a:t>“</a:t>
            </a:r>
            <a:r>
              <a:rPr lang="en-US" altLang="ja-JP" smtClean="0"/>
              <a:t>How much should our firm spend on IT infrastructure?</a:t>
            </a:r>
            <a:r>
              <a:rPr lang="ja-JP" altLang="en-US" smtClean="0"/>
              <a:t>”</a:t>
            </a:r>
            <a:endParaRPr lang="en-US" altLang="ja-JP" smtClean="0"/>
          </a:p>
          <a:p>
            <a:pPr eaLnBrk="1" hangingPunct="1">
              <a:buFontTx/>
              <a:buNone/>
            </a:pPr>
            <a:endParaRPr lang="en-US" altLang="en-US" smtClean="0"/>
          </a:p>
        </p:txBody>
      </p:sp>
      <p:sp>
        <p:nvSpPr>
          <p:cNvPr id="121858" name="Text Placeholder 3"/>
          <p:cNvSpPr>
            <a:spLocks noGrp="1"/>
          </p:cNvSpPr>
          <p:nvPr>
            <p:ph type="body" sz="quarter" idx="18"/>
          </p:nvPr>
        </p:nvSpPr>
        <p:spPr bwMode="auto">
          <a:xfrm>
            <a:off x="533400" y="60198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t>FIGURE  5-12</a:t>
            </a:r>
          </a:p>
          <a:p>
            <a:pPr eaLnBrk="1" hangingPunct="1">
              <a:spcBef>
                <a:spcPct val="0"/>
              </a:spcBef>
              <a:buFontTx/>
              <a:buNone/>
            </a:pPr>
            <a:endParaRPr lang="en-US" altLang="en-US" smtClean="0"/>
          </a:p>
        </p:txBody>
      </p:sp>
      <p:sp>
        <p:nvSpPr>
          <p:cNvPr id="121859"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COMPETITIVE FORCES MODEL FOR IT INFRASTRUCTURE</a:t>
            </a:r>
          </a:p>
          <a:p>
            <a:pPr eaLnBrk="1" hangingPunct="1"/>
            <a:endParaRPr lang="en-US" altLang="en-US" smtClean="0"/>
          </a:p>
        </p:txBody>
      </p:sp>
      <p:pic>
        <p:nvPicPr>
          <p:cNvPr id="121860" name="Picture Placeholder 10" descr="Fig-5-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333500" y="1752600"/>
            <a:ext cx="6324600" cy="416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537597"/>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hangingPunct="1">
              <a:defRPr/>
            </a:pPr>
            <a:r>
              <a:rPr lang="en-US" dirty="0" smtClean="0">
                <a:ea typeface="MS PGothic" panose="020B0600070205080204" pitchFamily="34" charset="-128"/>
              </a:rPr>
              <a:t>Evolution of IT infrastructure (cont.)</a:t>
            </a:r>
          </a:p>
          <a:p>
            <a:pPr lvl="1" eaLnBrk="1" hangingPunct="1">
              <a:defRPr/>
            </a:pPr>
            <a:r>
              <a:rPr lang="en-US" dirty="0" smtClean="0">
                <a:ea typeface="MS PGothic" panose="020B0600070205080204" pitchFamily="34" charset="-128"/>
              </a:rPr>
              <a:t>Enterprise computing era: 1992 to present</a:t>
            </a:r>
          </a:p>
          <a:p>
            <a:pPr lvl="2" eaLnBrk="1" hangingPunct="1">
              <a:defRPr/>
            </a:pPr>
            <a:r>
              <a:rPr lang="en-US" dirty="0" smtClean="0">
                <a:ea typeface="MS PGothic" panose="020B0600070205080204" pitchFamily="34" charset="-128"/>
              </a:rPr>
              <a:t>Move toward integrating disparate networks, applications using Internet standards and enterprise applications</a:t>
            </a:r>
          </a:p>
          <a:p>
            <a:pPr lvl="1" eaLnBrk="1" hangingPunct="1">
              <a:defRPr/>
            </a:pPr>
            <a:r>
              <a:rPr lang="en-US" dirty="0" smtClean="0">
                <a:ea typeface="MS PGothic" panose="020B0600070205080204" pitchFamily="34" charset="-128"/>
              </a:rPr>
              <a:t>Cloud and mobile computing: 2000 to present</a:t>
            </a:r>
          </a:p>
          <a:p>
            <a:pPr lvl="2" eaLnBrk="1" hangingPunct="1">
              <a:defRPr/>
            </a:pPr>
            <a:r>
              <a:rPr lang="en-US" dirty="0" smtClean="0">
                <a:ea typeface="MS PGothic" panose="020B0600070205080204" pitchFamily="34" charset="-128"/>
              </a:rPr>
              <a:t>Cloud computing: computing power and software applications supplied over the Internet or other network</a:t>
            </a:r>
          </a:p>
          <a:p>
            <a:pPr lvl="3" eaLnBrk="1" hangingPunct="1">
              <a:defRPr/>
            </a:pPr>
            <a:r>
              <a:rPr lang="en-US" dirty="0" smtClean="0">
                <a:ea typeface="MS PGothic" panose="020B0600070205080204" pitchFamily="34" charset="-128"/>
              </a:rPr>
              <a:t>Fastest growing form of computing</a:t>
            </a:r>
          </a:p>
          <a:p>
            <a:pPr eaLnBrk="1" hangingPunct="1">
              <a:defRPr/>
            </a:pPr>
            <a:endParaRPr lang="en-US" dirty="0">
              <a:ea typeface="MS PGothic" panose="020B0600070205080204" pitchFamily="34" charset="-128"/>
            </a:endParaRPr>
          </a:p>
        </p:txBody>
      </p:sp>
      <p:sp>
        <p:nvSpPr>
          <p:cNvPr id="39938"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IT Infrastructure</a:t>
            </a:r>
          </a:p>
        </p:txBody>
      </p:sp>
    </p:spTree>
    <p:extLst>
      <p:ext uri="{BB962C8B-B14F-4D97-AF65-F5344CB8AC3E}">
        <p14:creationId xmlns:p14="http://schemas.microsoft.com/office/powerpoint/2010/main" val="332984234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Illustrated here are the typical computing configurations characterizing each of the five eras of IT infrastructure evolution.</a:t>
            </a:r>
          </a:p>
          <a:p>
            <a:pPr eaLnBrk="1" hangingPunct="1">
              <a:buFontTx/>
              <a:buNone/>
            </a:pPr>
            <a:endParaRPr lang="en-US" altLang="en-US" smtClean="0"/>
          </a:p>
        </p:txBody>
      </p:sp>
      <p:sp>
        <p:nvSpPr>
          <p:cNvPr id="41986" name="Text Placeholder 3"/>
          <p:cNvSpPr>
            <a:spLocks noGrp="1"/>
          </p:cNvSpPr>
          <p:nvPr>
            <p:ph type="body" sz="quarter" idx="18"/>
          </p:nvPr>
        </p:nvSpPr>
        <p:spPr bwMode="auto">
          <a:xfrm>
            <a:off x="457200" y="28956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t>FIGURE 5-2</a:t>
            </a:r>
          </a:p>
          <a:p>
            <a:pPr eaLnBrk="1" hangingPunct="1">
              <a:spcBef>
                <a:spcPct val="0"/>
              </a:spcBef>
              <a:buFontTx/>
              <a:buNone/>
            </a:pPr>
            <a:endParaRPr lang="en-US" altLang="en-US" smtClean="0"/>
          </a:p>
        </p:txBody>
      </p:sp>
      <p:sp>
        <p:nvSpPr>
          <p:cNvPr id="41987"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STAGES IN IT INFRASTRUCTURE EVOLUTION</a:t>
            </a:r>
          </a:p>
          <a:p>
            <a:pPr eaLnBrk="1" hangingPunct="1"/>
            <a:endParaRPr lang="en-US" altLang="en-US" smtClean="0"/>
          </a:p>
        </p:txBody>
      </p:sp>
      <p:pic>
        <p:nvPicPr>
          <p:cNvPr id="41988" name="Picture Placeholder 10" descr="Fig-5-02A.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2295" r="22108"/>
          <a:stretch>
            <a:fillRect/>
          </a:stretch>
        </p:blipFill>
        <p:spPr bwMode="auto">
          <a:xfrm>
            <a:off x="2608263" y="1524000"/>
            <a:ext cx="5697537" cy="4954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0147"/>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1"/>
          <p:cNvSpPr>
            <a:spLocks noGrp="1"/>
          </p:cNvSpPr>
          <p:nvPr>
            <p:ph type="body" sz="quarter" idx="17"/>
          </p:nvPr>
        </p:nvSpPr>
        <p:spPr bwMode="auto">
          <a:xfrm>
            <a:off x="457200" y="1776413"/>
            <a:ext cx="2133600" cy="111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Illustrated here are the typical computing configurations characterizing each of the five eras of IT infrastructure evolution.</a:t>
            </a:r>
          </a:p>
          <a:p>
            <a:pPr eaLnBrk="1" hangingPunct="1">
              <a:buFontTx/>
              <a:buNone/>
            </a:pPr>
            <a:endParaRPr lang="en-US" altLang="en-US" smtClean="0"/>
          </a:p>
        </p:txBody>
      </p:sp>
      <p:sp>
        <p:nvSpPr>
          <p:cNvPr id="44034" name="Text Placeholder 3"/>
          <p:cNvSpPr>
            <a:spLocks noGrp="1"/>
          </p:cNvSpPr>
          <p:nvPr>
            <p:ph type="body" sz="quarter" idx="18"/>
          </p:nvPr>
        </p:nvSpPr>
        <p:spPr bwMode="auto">
          <a:xfrm>
            <a:off x="457200" y="28956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t>FIGURE 5-2 </a:t>
            </a:r>
          </a:p>
          <a:p>
            <a:pPr eaLnBrk="1" hangingPunct="1">
              <a:spcBef>
                <a:spcPct val="0"/>
              </a:spcBef>
              <a:buFontTx/>
              <a:buNone/>
            </a:pPr>
            <a:endParaRPr lang="en-US" altLang="en-US" smtClean="0"/>
          </a:p>
        </p:txBody>
      </p:sp>
      <p:sp>
        <p:nvSpPr>
          <p:cNvPr id="44035"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STAGES IN IT INFRASTRUCTURE EVOLUTION (cont.)</a:t>
            </a:r>
          </a:p>
          <a:p>
            <a:pPr eaLnBrk="1" hangingPunct="1"/>
            <a:endParaRPr lang="en-US" altLang="en-US" smtClean="0"/>
          </a:p>
        </p:txBody>
      </p:sp>
      <p:pic>
        <p:nvPicPr>
          <p:cNvPr id="44036" name="Picture Placeholder 10" descr="Fig-5-02A.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220" b="-1654"/>
          <a:stretch>
            <a:fillRect/>
          </a:stretch>
        </p:blipFill>
        <p:spPr bwMode="auto">
          <a:xfrm>
            <a:off x="2628900" y="1600200"/>
            <a:ext cx="5029200" cy="482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781168"/>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p:cNvSpPr>
            <a:spLocks noGrp="1"/>
          </p:cNvSpPr>
          <p:nvPr>
            <p:ph type="body" sz="quarter" idx="17"/>
          </p:nvPr>
        </p:nvSpPr>
        <p:spPr bwMode="auto">
          <a:xfrm>
            <a:off x="1676400" y="5943600"/>
            <a:ext cx="70104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In a multitiered client/server network, client requests for service are handled by different levels of servers.</a:t>
            </a:r>
          </a:p>
        </p:txBody>
      </p:sp>
      <p:sp>
        <p:nvSpPr>
          <p:cNvPr id="46082" name="Text Placeholder 3"/>
          <p:cNvSpPr>
            <a:spLocks noGrp="1"/>
          </p:cNvSpPr>
          <p:nvPr>
            <p:ph type="body" sz="quarter" idx="18"/>
          </p:nvPr>
        </p:nvSpPr>
        <p:spPr bwMode="auto">
          <a:xfrm>
            <a:off x="533400" y="5943600"/>
            <a:ext cx="1066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t>FIGURE 5-3</a:t>
            </a:r>
          </a:p>
          <a:p>
            <a:pPr eaLnBrk="1" hangingPunct="1">
              <a:spcBef>
                <a:spcPct val="0"/>
              </a:spcBef>
              <a:buFontTx/>
              <a:buNone/>
            </a:pPr>
            <a:endParaRPr lang="en-US" altLang="en-US" smtClean="0"/>
          </a:p>
        </p:txBody>
      </p:sp>
      <p:sp>
        <p:nvSpPr>
          <p:cNvPr id="46083"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A MULTITIERED CLIENT/SERVER NETWORK (N-TIER)</a:t>
            </a:r>
          </a:p>
        </p:txBody>
      </p:sp>
      <p:pic>
        <p:nvPicPr>
          <p:cNvPr id="46084" name="Picture Placeholder 10" descr="Fig-5-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2158" b="2158"/>
          <a:stretch>
            <a:fillRect/>
          </a:stretch>
        </p:blipFill>
        <p:spPr bwMode="auto">
          <a:xfrm>
            <a:off x="163513" y="2019300"/>
            <a:ext cx="8816975" cy="3543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707520"/>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916</TotalTime>
  <Words>5732</Words>
  <Application>Microsoft Office PowerPoint</Application>
  <PresentationFormat>On-screen Show (4:3)</PresentationFormat>
  <Paragraphs>400</Paragraphs>
  <Slides>51</Slides>
  <Notes>49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76</cp:revision>
  <dcterms:created xsi:type="dcterms:W3CDTF">2013-08-01T03:39:28Z</dcterms:created>
  <dcterms:modified xsi:type="dcterms:W3CDTF">2017-01-16T07:04:17Z</dcterms:modified>
</cp:coreProperties>
</file>