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6"/>
  </p:notesMasterIdLst>
  <p:handoutMasterIdLst>
    <p:handoutMasterId r:id="rId47"/>
  </p:handoutMasterIdLst>
  <p:sldIdLst>
    <p:sldId id="376" r:id="rId2"/>
    <p:sldId id="377" r:id="rId3"/>
    <p:sldId id="381" r:id="rId4"/>
    <p:sldId id="382" r:id="rId5"/>
    <p:sldId id="383" r:id="rId6"/>
    <p:sldId id="384" r:id="rId7"/>
    <p:sldId id="424" r:id="rId8"/>
    <p:sldId id="385" r:id="rId9"/>
    <p:sldId id="386" r:id="rId10"/>
    <p:sldId id="387" r:id="rId11"/>
    <p:sldId id="388" r:id="rId12"/>
    <p:sldId id="389" r:id="rId13"/>
    <p:sldId id="390" r:id="rId14"/>
    <p:sldId id="391" r:id="rId15"/>
    <p:sldId id="392" r:id="rId16"/>
    <p:sldId id="393" r:id="rId17"/>
    <p:sldId id="394" r:id="rId18"/>
    <p:sldId id="395" r:id="rId19"/>
    <p:sldId id="396" r:id="rId20"/>
    <p:sldId id="397" r:id="rId21"/>
    <p:sldId id="398" r:id="rId22"/>
    <p:sldId id="399" r:id="rId23"/>
    <p:sldId id="400" r:id="rId24"/>
    <p:sldId id="425" r:id="rId25"/>
    <p:sldId id="401" r:id="rId26"/>
    <p:sldId id="402" r:id="rId27"/>
    <p:sldId id="403" r:id="rId28"/>
    <p:sldId id="404" r:id="rId29"/>
    <p:sldId id="405" r:id="rId30"/>
    <p:sldId id="406" r:id="rId31"/>
    <p:sldId id="407" r:id="rId32"/>
    <p:sldId id="408" r:id="rId33"/>
    <p:sldId id="409" r:id="rId34"/>
    <p:sldId id="410" r:id="rId35"/>
    <p:sldId id="411" r:id="rId36"/>
    <p:sldId id="412" r:id="rId37"/>
    <p:sldId id="413" r:id="rId38"/>
    <p:sldId id="414" r:id="rId39"/>
    <p:sldId id="415" r:id="rId40"/>
    <p:sldId id="416" r:id="rId41"/>
    <p:sldId id="426" r:id="rId42"/>
    <p:sldId id="417" r:id="rId43"/>
    <p:sldId id="418" r:id="rId44"/>
    <p:sldId id="419"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94660"/>
  </p:normalViewPr>
  <p:slideViewPr>
    <p:cSldViewPr>
      <p:cViewPr>
        <p:scale>
          <a:sx n="50" d="100"/>
          <a:sy n="50" d="100"/>
        </p:scale>
        <p:origin x="-2592" y="-54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D2E6588-E581-4D8E-9DFB-0B7DC585CED2}" type="datetimeFigureOut">
              <a:rPr lang="en-US" smtClean="0"/>
              <a:t>1/16/2017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577E77-0AAE-47DC-A30C-1E38811736A4}" type="slidenum">
              <a:rPr lang="en-US" smtClean="0"/>
              <a:t>‹#›</a:t>
            </a:fld>
            <a:endParaRPr lang="en-US"/>
          </a:p>
        </p:txBody>
      </p:sp>
    </p:spTree>
    <p:extLst>
      <p:ext uri="{BB962C8B-B14F-4D97-AF65-F5344CB8AC3E}">
        <p14:creationId xmlns:p14="http://schemas.microsoft.com/office/powerpoint/2010/main" val="24685397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44582A-9F52-4A38-877F-F0B4601B8E20}" type="datetimeFigureOut">
              <a:rPr lang="en-US" smtClean="0"/>
              <a:t>1/16/2017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2A066D-53FF-4080-A939-6F0E48146D99}" type="slidenum">
              <a:rPr lang="en-US" smtClean="0"/>
              <a:t>‹#›</a:t>
            </a:fld>
            <a:endParaRPr lang="en-US"/>
          </a:p>
        </p:txBody>
      </p:sp>
    </p:spTree>
    <p:extLst>
      <p:ext uri="{BB962C8B-B14F-4D97-AF65-F5344CB8AC3E}">
        <p14:creationId xmlns:p14="http://schemas.microsoft.com/office/powerpoint/2010/main" val="40517311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DEB0426B-97E2-417F-86CC-B1CAF40C0B29}" type="slidenum">
              <a:rPr lang="en-US" smtClean="0"/>
              <a:pPr>
                <a:defRPr/>
              </a:pPr>
              <a:t>1</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This slide introduces the most common type of DBMS in use with PCs, servers, and mainframes today, the relational database. Ask students why these DBMS are called relational. Ask students for examples of RDBMS software popular today and if they have every used any of this software. You can walk students through an example database that you have prepared in Access or use one of the exercise data tables found at the end of the chapter. Identify rows, fields, and primary key.</a:t>
            </a:r>
          </a:p>
          <a:p>
            <a:endParaRPr lang="en-US" altLang="en-US" smtClean="0">
              <a:ea typeface="ＭＳ Ｐゴシック" pitchFamily="34" charset="-128"/>
            </a:endParaRPr>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D9E592C-7C9C-470E-B39E-8693B235FF0B}" type="slidenum">
              <a:rPr lang="en-US" altLang="en-US" sz="1200">
                <a:latin typeface="Times New Roman" pitchFamily="18" charset="0"/>
              </a:rPr>
              <a:pPr/>
              <a:t>10</a:t>
            </a:fld>
            <a:endParaRPr lang="en-US" altLang="en-US"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ea typeface="ＭＳ Ｐゴシック" pitchFamily="34" charset="-128"/>
              </a:rPr>
              <a:t>The graphic on this slide illustrates two tables in a relational DBMS. Ask students what the entity on this slide and the next are. The key field in the Supplier table is the Supplier number. What is the purpose of the key field?</a:t>
            </a:r>
          </a:p>
          <a:p>
            <a:pPr eaLnBrk="1" hangingPunct="1"/>
            <a:endParaRPr lang="en-US" altLang="en-US" smtClean="0">
              <a:ea typeface="ＭＳ Ｐゴシック" pitchFamily="34" charset="-128"/>
            </a:endParaRPr>
          </a:p>
        </p:txBody>
      </p:sp>
      <p:sp>
        <p:nvSpPr>
          <p:cNvPr id="337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A8D2FFC-128D-4A88-AC7A-63404A6C6F49}" type="slidenum">
              <a:rPr lang="en-US" altLang="en-US" sz="1200">
                <a:latin typeface="Times New Roman" pitchFamily="18" charset="0"/>
              </a:rPr>
              <a:pPr/>
              <a:t>11</a:t>
            </a:fld>
            <a:endParaRPr lang="en-US" altLang="en-US" sz="120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a:ln/>
        </p:spPr>
      </p:sp>
      <p:sp>
        <p:nvSpPr>
          <p:cNvPr id="358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This slide describes how information is retrieved from a relational database. These operations (SELECT, JOIN, PROJECT) are like programming statements and are used by DBMS developers. For example, looking at the last two slides showing the Supplier and Parts table, you would use what kind of an operation to show the Parts records along with the appropriate supplier</a:t>
            </a:r>
            <a:r>
              <a:rPr lang="ja-JP" altLang="en-US" smtClean="0">
                <a:ea typeface="ＭＳ Ｐゴシック" pitchFamily="34" charset="-128"/>
              </a:rPr>
              <a:t>’</a:t>
            </a:r>
            <a:r>
              <a:rPr lang="en-US" altLang="ja-JP" smtClean="0">
                <a:ea typeface="ＭＳ Ｐゴシック" pitchFamily="34" charset="-128"/>
              </a:rPr>
              <a:t>s name? Access has wizards for these commands.</a:t>
            </a:r>
          </a:p>
          <a:p>
            <a:endParaRPr lang="en-US" altLang="en-US" smtClean="0">
              <a:ea typeface="ＭＳ Ｐゴシック" pitchFamily="34" charset="-128"/>
            </a:endParaRPr>
          </a:p>
        </p:txBody>
      </p:sp>
      <p:sp>
        <p:nvSpPr>
          <p:cNvPr id="358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D9A00E55-ABA1-4C0D-88A4-529627593573}" type="slidenum">
              <a:rPr lang="en-US" altLang="en-US" sz="1200">
                <a:latin typeface="Times New Roman" pitchFamily="18" charset="0"/>
              </a:rPr>
              <a:pPr/>
              <a:t>12</a:t>
            </a:fld>
            <a:endParaRPr lang="en-US" altLang="en-US" sz="120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78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ea typeface="ＭＳ Ｐゴシック" pitchFamily="34" charset="-128"/>
              </a:rPr>
              <a:t>This graphic illustrates the result from combining the SELECT, JOIN, and PROJECT operations to create a subset of data. The SELECT operation retrieves just those parts in the PART table whose part number is 137 or 150. The JOIN operation uses the foreign key of the Supplier Number provided by the PART table to locate supplier data from the Supplier Table for just those records selected in the SELECT operation. Finally, the PROJECT operation limits the columns to be shown to be simply the part number, part name, supplier number, and supplier name (orange rectangle).</a:t>
            </a:r>
          </a:p>
          <a:p>
            <a:pPr eaLnBrk="1" hangingPunct="1"/>
            <a:endParaRPr lang="en-US" altLang="en-US" smtClean="0">
              <a:ea typeface="ＭＳ Ｐゴシック" pitchFamily="34" charset="-128"/>
            </a:endParaRPr>
          </a:p>
        </p:txBody>
      </p:sp>
      <p:sp>
        <p:nvSpPr>
          <p:cNvPr id="378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8FF8B10C-75F5-47F2-92DF-CCE4FAED7563}" type="slidenum">
              <a:rPr lang="en-US" altLang="en-US" sz="1200">
                <a:latin typeface="Times New Roman" pitchFamily="18" charset="0"/>
              </a:rPr>
              <a:pPr/>
              <a:t>13</a:t>
            </a:fld>
            <a:endParaRPr lang="en-US" altLang="en-US" sz="120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This slide discusses other types of DBMS. Ask students why one would want to store social media data in a non-relational database? The answer: social media involves many different file types, and the information is not easily organized into tables of columns and rows. Another option for businesses is to license database software </a:t>
            </a:r>
            <a:r>
              <a:rPr lang="ja-JP" altLang="en-US" smtClean="0">
                <a:ea typeface="ＭＳ Ｐゴシック" pitchFamily="34" charset="-128"/>
              </a:rPr>
              <a:t>“</a:t>
            </a:r>
            <a:r>
              <a:rPr lang="en-US" altLang="ja-JP" smtClean="0">
                <a:ea typeface="ＭＳ Ｐゴシック" pitchFamily="34" charset="-128"/>
              </a:rPr>
              <a:t>from the cloud.</a:t>
            </a:r>
            <a:r>
              <a:rPr lang="ja-JP" altLang="en-US" smtClean="0">
                <a:ea typeface="ＭＳ Ｐゴシック" pitchFamily="34" charset="-128"/>
              </a:rPr>
              <a:t>”</a:t>
            </a:r>
            <a:r>
              <a:rPr lang="en-US" altLang="ja-JP" smtClean="0">
                <a:ea typeface="ＭＳ Ｐゴシック" pitchFamily="34" charset="-128"/>
              </a:rPr>
              <a:t> What would be an advantage to using a database service? (A primary answer is scalability—you pay only for the exact services you need.)</a:t>
            </a:r>
          </a:p>
          <a:p>
            <a:endParaRPr lang="en-US" altLang="en-US" smtClean="0">
              <a:ea typeface="ＭＳ Ｐゴシック" pitchFamily="34" charset="-128"/>
            </a:endParaRPr>
          </a:p>
        </p:txBody>
      </p:sp>
      <p:sp>
        <p:nvSpPr>
          <p:cNvPr id="399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94D47A92-1F16-4DB1-809D-663CC139CE3D}" type="slidenum">
              <a:rPr lang="en-US" altLang="en-US" sz="1200">
                <a:latin typeface="Times New Roman" pitchFamily="18" charset="0"/>
              </a:rPr>
              <a:pPr/>
              <a:t>14</a:t>
            </a:fld>
            <a:endParaRPr lang="en-US" altLang="en-US" sz="120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a:ln/>
        </p:spPr>
      </p:sp>
      <p:sp>
        <p:nvSpPr>
          <p:cNvPr id="419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ea typeface="ＭＳ Ｐゴシック" pitchFamily="34" charset="-128"/>
              </a:rPr>
              <a:t>This slide discusses the three main capabilities of a DBMS, its data definition capability, the data dictionary, and a data manipulation language.  </a:t>
            </a:r>
          </a:p>
          <a:p>
            <a:pPr eaLnBrk="1" hangingPunct="1"/>
            <a:endParaRPr lang="en-US" altLang="en-US" smtClean="0">
              <a:ea typeface="ＭＳ Ｐゴシック" pitchFamily="34" charset="-128"/>
            </a:endParaRPr>
          </a:p>
          <a:p>
            <a:pPr eaLnBrk="1" hangingPunct="1"/>
            <a:r>
              <a:rPr lang="en-US" altLang="en-US" smtClean="0">
                <a:ea typeface="ＭＳ Ｐゴシック" pitchFamily="34" charset="-128"/>
              </a:rPr>
              <a:t>Ask students to describe what characteristics of data would be stored by a data dictionary. (Name, description, size, type, format, other properties of a field. For a large company a data dictionary might also store characteristics such as usage, ownership, authorization, security, users.)</a:t>
            </a:r>
          </a:p>
          <a:p>
            <a:pPr eaLnBrk="1" hangingPunct="1"/>
            <a:endParaRPr lang="en-US" altLang="en-US" smtClean="0">
              <a:ea typeface="ＭＳ Ｐゴシック" pitchFamily="34" charset="-128"/>
            </a:endParaRPr>
          </a:p>
          <a:p>
            <a:pPr eaLnBrk="1" hangingPunct="1"/>
            <a:r>
              <a:rPr lang="en-US" altLang="en-US" smtClean="0">
                <a:ea typeface="ＭＳ Ｐゴシック" pitchFamily="34" charset="-128"/>
              </a:rPr>
              <a:t>Note that the data manipulation language is the tool that requests operations such as SELECT and JOIN to be performed on data.</a:t>
            </a:r>
          </a:p>
          <a:p>
            <a:endParaRPr lang="en-US" altLang="en-US" smtClean="0">
              <a:ea typeface="ＭＳ Ｐゴシック" pitchFamily="34" charset="-128"/>
            </a:endParaRPr>
          </a:p>
        </p:txBody>
      </p:sp>
      <p:sp>
        <p:nvSpPr>
          <p:cNvPr id="419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E52DB81F-C741-4D38-B7E2-C9A81BD1F942}" type="slidenum">
              <a:rPr lang="en-US" altLang="en-US" sz="1200">
                <a:latin typeface="Times New Roman" pitchFamily="18" charset="0"/>
              </a:rPr>
              <a:pPr/>
              <a:t>15</a:t>
            </a:fld>
            <a:endParaRPr lang="en-US" altLang="en-US" sz="120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
        <p:nvSpPr>
          <p:cNvPr id="440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This graphic shows the data dictionary capability of Microsoft Access. For the field </a:t>
            </a:r>
            <a:r>
              <a:rPr lang="ja-JP" altLang="en-US" smtClean="0">
                <a:ea typeface="ＭＳ Ｐゴシック" pitchFamily="34" charset="-128"/>
              </a:rPr>
              <a:t>“</a:t>
            </a:r>
            <a:r>
              <a:rPr lang="en-US" altLang="ja-JP" smtClean="0">
                <a:ea typeface="ＭＳ Ｐゴシック" pitchFamily="34" charset="-128"/>
              </a:rPr>
              <a:t>Supplier Name</a:t>
            </a:r>
            <a:r>
              <a:rPr lang="ja-JP" altLang="en-US" smtClean="0">
                <a:ea typeface="ＭＳ Ｐゴシック" pitchFamily="34" charset="-128"/>
              </a:rPr>
              <a:t>”</a:t>
            </a:r>
            <a:r>
              <a:rPr lang="en-US" altLang="ja-JP" smtClean="0">
                <a:ea typeface="ＭＳ Ｐゴシック" pitchFamily="34" charset="-128"/>
              </a:rPr>
              <a:t> selected in the top pane, definitions can be configured in the General tab in the bottom pane. These General characteristics are Fields Size, Format, Input Mask, Caption, Default Value, Validation Rule, Validation Text, Required, Allow Zero Length, Indexed, Unicode Compression, IME mode, IME Sentence Mode, and Smart Tags.</a:t>
            </a:r>
            <a:endParaRPr lang="en-US" altLang="en-US" smtClean="0">
              <a:ea typeface="ＭＳ Ｐゴシック" pitchFamily="34" charset="-128"/>
            </a:endParaRPr>
          </a:p>
        </p:txBody>
      </p:sp>
      <p:sp>
        <p:nvSpPr>
          <p:cNvPr id="440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9A80DF65-3D84-4164-BD5D-7F5F87FF3B8D}" type="slidenum">
              <a:rPr lang="en-US" altLang="en-US" sz="1200">
                <a:latin typeface="Times New Roman" pitchFamily="18" charset="0"/>
              </a:rPr>
              <a:pPr/>
              <a:t>16</a:t>
            </a:fld>
            <a:endParaRPr lang="en-US" altLang="en-US" sz="120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ea typeface="ＭＳ Ｐゴシック" pitchFamily="34" charset="-128"/>
              </a:rPr>
              <a:t>This graphic shows an example SQL statement that would be used to retrieve data from a database. In this case, the SQL statement is retrieving records from the PART table illustrated on Slide 14 (Figure 6-5) whose Part Number is either 137 or 150.</a:t>
            </a:r>
          </a:p>
          <a:p>
            <a:pPr eaLnBrk="1" hangingPunct="1"/>
            <a:endParaRPr lang="en-US" altLang="en-US" smtClean="0">
              <a:ea typeface="ＭＳ Ｐゴシック" pitchFamily="34" charset="-128"/>
            </a:endParaRPr>
          </a:p>
          <a:p>
            <a:pPr eaLnBrk="1" hangingPunct="1"/>
            <a:r>
              <a:rPr lang="en-US" altLang="en-US" smtClean="0">
                <a:ea typeface="ＭＳ Ｐゴシック" pitchFamily="34" charset="-128"/>
              </a:rPr>
              <a:t>Ask students to relate what each phrase of this statement is doing. (For example, the statement says to take the following columns: Part_Number, Part_Name, Supplier Number, Supplier Name, from the two tables Part and Supplier, when the following two conditions are true …)</a:t>
            </a:r>
          </a:p>
          <a:p>
            <a:pPr eaLnBrk="1" hangingPunct="1"/>
            <a:endParaRPr lang="en-US" altLang="en-US" smtClean="0">
              <a:ea typeface="ＭＳ Ｐゴシック" pitchFamily="34" charset="-128"/>
            </a:endParaRPr>
          </a:p>
        </p:txBody>
      </p:sp>
      <p:sp>
        <p:nvSpPr>
          <p:cNvPr id="460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706A8EE-E90B-4C56-A146-2706EE1426E0}" type="slidenum">
              <a:rPr lang="en-US" altLang="en-US" sz="1200">
                <a:latin typeface="Times New Roman" pitchFamily="18" charset="0"/>
              </a:rPr>
              <a:pPr/>
              <a:t>17</a:t>
            </a:fld>
            <a:endParaRPr lang="en-US" altLang="en-US" sz="120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481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This graphic illustrates a Microsoft Access query that performs the same operation as the SQL query in the last slide. The query pane at the bottom shows the fields that are requested (Fields), the relevant Tables (Table), the fields that will be displayed in the results (Show), and the criteria limiting the results to Part numbers 137 and 150 (Criteria).</a:t>
            </a:r>
          </a:p>
        </p:txBody>
      </p:sp>
      <p:sp>
        <p:nvSpPr>
          <p:cNvPr id="481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7FDC64B-EFD9-43EB-8CF8-FA8E80CAC4C5}" type="slidenum">
              <a:rPr lang="en-US" altLang="en-US" sz="1200">
                <a:latin typeface="Times New Roman" pitchFamily="18" charset="0"/>
              </a:rPr>
              <a:pPr/>
              <a:t>18</a:t>
            </a:fld>
            <a:endParaRPr lang="en-US" altLang="en-US" sz="120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ln/>
        </p:spPr>
      </p:sp>
      <p:sp>
        <p:nvSpPr>
          <p:cNvPr id="501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This slide describes activities involved in designing a database. To create an efficient database, you must know what the relationships are among the various data elements, the types of data that will be stored, and how the organization will need to manage the data. Note that the conceptual database design is concerned with how the data elements will be grouped, what data in what tables will make the most efficient organizations. </a:t>
            </a:r>
          </a:p>
          <a:p>
            <a:endParaRPr lang="en-US" altLang="en-US" smtClean="0">
              <a:ea typeface="ＭＳ Ｐゴシック" pitchFamily="34" charset="-128"/>
            </a:endParaRPr>
          </a:p>
        </p:txBody>
      </p:sp>
      <p:sp>
        <p:nvSpPr>
          <p:cNvPr id="501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65A75951-9B4C-4B9A-91BA-F781C8916FF9}" type="slidenum">
              <a:rPr lang="en-US" altLang="en-US" sz="1200">
                <a:latin typeface="Times New Roman" pitchFamily="18" charset="0"/>
              </a:rPr>
              <a:pPr/>
              <a:t>19</a:t>
            </a:fld>
            <a:endParaRPr lang="en-US" altLang="en-US"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DEB0426B-97E2-417F-86CC-B1CAF40C0B29}" type="slidenum">
              <a:rPr lang="en-US" smtClean="0"/>
              <a:pPr>
                <a:defRPr/>
              </a:pPr>
              <a:t>2</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ln/>
        </p:spPr>
      </p:sp>
      <p:sp>
        <p:nvSpPr>
          <p:cNvPr id="522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ea typeface="ＭＳ Ｐゴシック" pitchFamily="34" charset="-128"/>
              </a:rPr>
              <a:t>The graphics on this slide and the next illustrate the process of normalization. Here, one table lists the relevant data elements for the entity ORDER. These include all of the details about the order, the part, the supplier.</a:t>
            </a:r>
          </a:p>
          <a:p>
            <a:pPr eaLnBrk="1" hangingPunct="1"/>
            <a:endParaRPr lang="en-US" altLang="en-US" smtClean="0">
              <a:ea typeface="ＭＳ Ｐゴシック" pitchFamily="34" charset="-128"/>
            </a:endParaRPr>
          </a:p>
          <a:p>
            <a:pPr eaLnBrk="1" hangingPunct="1"/>
            <a:r>
              <a:rPr lang="en-US" altLang="en-US" smtClean="0">
                <a:ea typeface="ＭＳ Ｐゴシック" pitchFamily="34" charset="-128"/>
              </a:rPr>
              <a:t>An order can include more than one part, and it may be that several parts are supplied by the same supplier. However, using this table, the supplier</a:t>
            </a:r>
            <a:r>
              <a:rPr lang="ja-JP" altLang="en-US" smtClean="0">
                <a:ea typeface="ＭＳ Ｐゴシック" pitchFamily="34" charset="-128"/>
              </a:rPr>
              <a:t>’</a:t>
            </a:r>
            <a:r>
              <a:rPr lang="en-US" altLang="ja-JP" smtClean="0">
                <a:ea typeface="ＭＳ Ｐゴシック" pitchFamily="34" charset="-128"/>
              </a:rPr>
              <a:t>s name, and other information might need to be stored several times on the order list. </a:t>
            </a:r>
          </a:p>
          <a:p>
            <a:pPr eaLnBrk="1" hangingPunct="1"/>
            <a:endParaRPr lang="en-US" altLang="en-US" smtClean="0">
              <a:ea typeface="ＭＳ Ｐゴシック" pitchFamily="34" charset="-128"/>
            </a:endParaRPr>
          </a:p>
        </p:txBody>
      </p:sp>
      <p:sp>
        <p:nvSpPr>
          <p:cNvPr id="522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7172EA93-9A45-4022-BD02-C57A0EADF6AF}" type="slidenum">
              <a:rPr lang="en-US" altLang="en-US" sz="1200">
                <a:latin typeface="Times New Roman" pitchFamily="18" charset="0"/>
              </a:rPr>
              <a:pPr/>
              <a:t>20</a:t>
            </a:fld>
            <a:endParaRPr lang="en-US" altLang="en-US" sz="120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a:ln/>
        </p:spPr>
      </p:sp>
      <p:sp>
        <p:nvSpPr>
          <p:cNvPr id="542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ea typeface="ＭＳ Ｐゴシック" pitchFamily="34" charset="-128"/>
              </a:rPr>
              <a:t>This graphic shows the normalized tables. The Order table has been broken down into four smaller, related tables. Notice that the Order table contains only two unique attributes, Order Number and Order Date. The multiple items ordered are stored using the Line_Item table. The normalization means that very little data has to be duplicated  when creating orders, most of the information can be retrieved by using keys to the Part and Supplier tables.</a:t>
            </a:r>
          </a:p>
          <a:p>
            <a:pPr eaLnBrk="1" hangingPunct="1"/>
            <a:endParaRPr lang="en-US" altLang="en-US" smtClean="0">
              <a:ea typeface="ＭＳ Ｐゴシック" pitchFamily="34" charset="-128"/>
            </a:endParaRPr>
          </a:p>
          <a:p>
            <a:r>
              <a:rPr lang="en-US" altLang="en-US" smtClean="0">
                <a:ea typeface="ＭＳ Ｐゴシック" pitchFamily="34" charset="-128"/>
              </a:rPr>
              <a:t>It is important to note that relational database systems try to enforce referential integrity rules to ensure that relationships between coupled tables remain consistent. When one table has a foreign key that points to another table, you may not add a record to the table with the foreign key unless there is a corresponding record in the linked table. For example, foreign key Supplier_Number links the PART table to the SUPPLIER table. Referential integrity means that a new part can</a:t>
            </a:r>
            <a:r>
              <a:rPr lang="ja-JP" altLang="en-US" smtClean="0">
                <a:ea typeface="ＭＳ Ｐゴシック" pitchFamily="34" charset="-128"/>
              </a:rPr>
              <a:t>’</a:t>
            </a:r>
            <a:r>
              <a:rPr lang="en-US" altLang="ja-JP" smtClean="0">
                <a:ea typeface="ＭＳ Ｐゴシック" pitchFamily="34" charset="-128"/>
              </a:rPr>
              <a:t>t be added to the part table without a valid supplier number existing in the Supplier table. It also means that if a supplier is deleted, any corresponding parts must be deleted also.</a:t>
            </a:r>
            <a:endParaRPr lang="en-US" altLang="en-US" smtClean="0">
              <a:ea typeface="ＭＳ Ｐゴシック" pitchFamily="34" charset="-128"/>
            </a:endParaRPr>
          </a:p>
        </p:txBody>
      </p:sp>
      <p:sp>
        <p:nvSpPr>
          <p:cNvPr id="542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F5421B9-C23D-4C4E-AD38-E7812045AD55}" type="slidenum">
              <a:rPr lang="en-US" altLang="en-US" sz="1200">
                <a:latin typeface="Times New Roman" pitchFamily="18" charset="0"/>
              </a:rPr>
              <a:pPr/>
              <a:t>21</a:t>
            </a:fld>
            <a:endParaRPr lang="en-US" altLang="en-US" sz="120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a:ln/>
        </p:spPr>
      </p:sp>
      <p:sp>
        <p:nvSpPr>
          <p:cNvPr id="563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This slide continues the discussion about designing databases. One technique database designers use in modeling the structure of the data is to use an entity-relationship diagram (illustrated on the next slide). Symbols on the diagram illustrate the types of relationships between entities. Ask students what different types of relationships there are between entities (one-to-one, one-to-many, many-to-many).</a:t>
            </a:r>
            <a:endParaRPr lang="en-US" altLang="en-US" sz="2000" smtClean="0">
              <a:ea typeface="ＭＳ Ｐゴシック" pitchFamily="34" charset="-128"/>
            </a:endParaRPr>
          </a:p>
          <a:p>
            <a:endParaRPr lang="en-US" altLang="en-US" smtClean="0">
              <a:ea typeface="ＭＳ Ｐゴシック" pitchFamily="34" charset="-128"/>
            </a:endParaRPr>
          </a:p>
        </p:txBody>
      </p:sp>
      <p:sp>
        <p:nvSpPr>
          <p:cNvPr id="563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6EE20F23-0FE5-4C87-8EE0-1E48FAC3A72C}" type="slidenum">
              <a:rPr lang="en-US" altLang="en-US" sz="1200">
                <a:latin typeface="Times New Roman" pitchFamily="18" charset="0"/>
              </a:rPr>
              <a:pPr/>
              <a:t>22</a:t>
            </a:fld>
            <a:endParaRPr lang="en-US" altLang="en-US" sz="120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a:ln/>
        </p:spPr>
      </p:sp>
      <p:sp>
        <p:nvSpPr>
          <p:cNvPr id="583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This graphic shows an example of an entity-relationship diagram. It shows that one ORDER can contain many LINE_ITEMs. (A PART can be ordered many times and appear many times as a line item in a single order.)  Each LINE ITEM can contain only one PART.  Each PART can have only one SUPPLIER, but many PARTs can be provided by the same SUPPLIER.</a:t>
            </a:r>
          </a:p>
        </p:txBody>
      </p:sp>
      <p:sp>
        <p:nvSpPr>
          <p:cNvPr id="583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CF803E7-F158-4EB8-B2C6-AEEB0094D601}" type="slidenum">
              <a:rPr lang="en-US" altLang="en-US" sz="1200">
                <a:latin typeface="Times New Roman" pitchFamily="18" charset="0"/>
              </a:rPr>
              <a:pPr/>
              <a:t>23</a:t>
            </a:fld>
            <a:endParaRPr lang="en-US" altLang="en-US" sz="120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DEB0426B-97E2-417F-86CC-B1CAF40C0B29}" type="slidenum">
              <a:rPr lang="en-US" smtClean="0"/>
              <a:pPr>
                <a:defRPr/>
              </a:pPr>
              <a:t>24</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a:ln/>
        </p:spPr>
      </p:sp>
      <p:sp>
        <p:nvSpPr>
          <p:cNvPr id="604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This slide discusses how very large databases are used to produce valuable information for firms. The text gives the example of how, by analyzing data from customer credit card purchases, Louise</a:t>
            </a:r>
            <a:r>
              <a:rPr lang="ja-JP" altLang="en-US" smtClean="0">
                <a:ea typeface="ＭＳ Ｐゴシック" pitchFamily="34" charset="-128"/>
              </a:rPr>
              <a:t>’</a:t>
            </a:r>
            <a:r>
              <a:rPr lang="en-US" altLang="ja-JP" smtClean="0">
                <a:ea typeface="ＭＳ Ｐゴシック" pitchFamily="34" charset="-128"/>
              </a:rPr>
              <a:t>s Trattoria, a Los Angeles restaurant chain, learned that quality was more important than price for most of its customers, who were college educated and liked fine wine. The chain responded to this information by introducing vegetarian dishes, more seafood selections, and more expensive wines, raising sales by more than 10%.</a:t>
            </a:r>
          </a:p>
          <a:p>
            <a:endParaRPr lang="en-US" altLang="en-US" smtClean="0">
              <a:ea typeface="ＭＳ Ｐゴシック" pitchFamily="34" charset="-128"/>
            </a:endParaRPr>
          </a:p>
        </p:txBody>
      </p:sp>
      <p:sp>
        <p:nvSpPr>
          <p:cNvPr id="604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B0F5B8EA-9B9E-4FFA-8BE2-9F05AEDA563A}" type="slidenum">
              <a:rPr lang="en-US" altLang="en-US" sz="1200">
                <a:latin typeface="Times New Roman" pitchFamily="18" charset="0"/>
              </a:rPr>
              <a:pPr/>
              <a:t>25</a:t>
            </a:fld>
            <a:endParaRPr lang="en-US" altLang="en-US" sz="120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a:ln/>
        </p:spPr>
      </p:sp>
      <p:sp>
        <p:nvSpPr>
          <p:cNvPr id="624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Business intelligence is a very amorphous notion that is not well defined. In this course we refer instead to a “business intelligence” environment which is composed of many different components (including both technology and management dimensions).  </a:t>
            </a:r>
          </a:p>
        </p:txBody>
      </p:sp>
      <p:sp>
        <p:nvSpPr>
          <p:cNvPr id="624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1B71B236-0EBD-4CD8-B1EA-08AEC69870AC}" type="slidenum">
              <a:rPr lang="en-US" altLang="en-US" sz="1200">
                <a:latin typeface="Times New Roman" pitchFamily="18" charset="0"/>
              </a:rPr>
              <a:pPr/>
              <a:t>26</a:t>
            </a:fld>
            <a:endParaRPr lang="en-US" altLang="en-US" sz="120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a:ln/>
        </p:spPr>
      </p:sp>
      <p:sp>
        <p:nvSpPr>
          <p:cNvPr id="645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ea typeface="ＭＳ Ｐゴシック" pitchFamily="34" charset="-128"/>
              </a:rPr>
              <a:t>This slide discusses the use of data warehouses, and data marts, by firms. </a:t>
            </a:r>
          </a:p>
          <a:p>
            <a:pPr eaLnBrk="1" hangingPunct="1"/>
            <a:endParaRPr lang="en-US" altLang="en-US" smtClean="0">
              <a:ea typeface="ＭＳ Ｐゴシック" pitchFamily="34" charset="-128"/>
            </a:endParaRPr>
          </a:p>
          <a:p>
            <a:pPr eaLnBrk="1" hangingPunct="1"/>
            <a:r>
              <a:rPr lang="en-US" altLang="en-US" smtClean="0">
                <a:ea typeface="ＭＳ Ｐゴシック" pitchFamily="34" charset="-128"/>
              </a:rPr>
              <a:t>Ask students why having a data warehouse is an advantage for firms hoping to perform business analyses on the data? Why does there have to be a repository of data that is separate from the transaction database? </a:t>
            </a:r>
          </a:p>
          <a:p>
            <a:endParaRPr lang="en-US" altLang="en-US" smtClean="0">
              <a:ea typeface="ＭＳ Ｐゴシック" pitchFamily="34" charset="-128"/>
            </a:endParaRPr>
          </a:p>
        </p:txBody>
      </p:sp>
      <p:sp>
        <p:nvSpPr>
          <p:cNvPr id="645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9EF40899-BABA-4245-8F48-E00C6FFC83F8}" type="slidenum">
              <a:rPr lang="en-US" altLang="en-US" sz="1200">
                <a:latin typeface="Times New Roman" pitchFamily="18" charset="0"/>
              </a:rPr>
              <a:pPr/>
              <a:t>27</a:t>
            </a:fld>
            <a:endParaRPr lang="en-US" altLang="en-US" sz="120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a:ln/>
        </p:spPr>
      </p:sp>
      <p:sp>
        <p:nvSpPr>
          <p:cNvPr id="665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ea typeface="ＭＳ Ｐゴシック" pitchFamily="34" charset="-128"/>
              </a:rPr>
              <a:t>This graphic illustrates the components of a data warehouse system. It shows that the data warehouse extracts data from multiple sources, both internal and external, including a Hadoop cluster, and transforms it as needed for the data warehouse systems.  An analytic platform has tools for power users, including reporting, OLAP, and data mining, to extract meaningful information from the data warehouse and Hadoop cluster. A subset of the data warehouse is collected in a data mart for casual groups of users.</a:t>
            </a:r>
          </a:p>
        </p:txBody>
      </p:sp>
      <p:sp>
        <p:nvSpPr>
          <p:cNvPr id="665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1460D9F8-979C-40E1-84BC-1224D51D4E8D}" type="slidenum">
              <a:rPr lang="en-US" altLang="en-US" sz="1200">
                <a:latin typeface="Times New Roman" pitchFamily="18" charset="0"/>
              </a:rPr>
              <a:pPr/>
              <a:t>28</a:t>
            </a:fld>
            <a:endParaRPr lang="en-US" altLang="en-US" sz="120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a:ln/>
        </p:spPr>
      </p:sp>
      <p:sp>
        <p:nvSpPr>
          <p:cNvPr id="706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ea typeface="ＭＳ Ｐゴシック" pitchFamily="34" charset="-128"/>
              </a:rPr>
              <a:t>This slide illustrates the role and types of analytical tools and techniques for finding useful information and relationships in large data sets. </a:t>
            </a:r>
          </a:p>
        </p:txBody>
      </p:sp>
      <p:sp>
        <p:nvSpPr>
          <p:cNvPr id="706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61DD2C69-0DFB-43E3-9E0C-8E350F01D2CE}" type="slidenum">
              <a:rPr lang="en-US" altLang="en-US" sz="1200">
                <a:latin typeface="Times New Roman" pitchFamily="18" charset="0"/>
              </a:rPr>
              <a:pPr/>
              <a:t>31</a:t>
            </a:fld>
            <a:endParaRPr lang="en-US" altLang="en-US" sz="120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ln/>
        </p:spPr>
      </p:sp>
      <p:sp>
        <p:nvSpPr>
          <p:cNvPr id="194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ea typeface="ＭＳ Ｐゴシック" pitchFamily="34" charset="-128"/>
              </a:rPr>
              <a:t>This slide describes a hierarchy of data that is used to store information in a database, progressing from the database as the top-level holder of information down through the field, which stores information about an entity</a:t>
            </a:r>
            <a:r>
              <a:rPr lang="ja-JP" altLang="en-US" smtClean="0">
                <a:ea typeface="ＭＳ Ｐゴシック" pitchFamily="34" charset="-128"/>
              </a:rPr>
              <a:t>’</a:t>
            </a:r>
            <a:r>
              <a:rPr lang="en-US" altLang="ja-JP" smtClean="0">
                <a:ea typeface="ＭＳ Ｐゴシック" pitchFamily="34" charset="-128"/>
              </a:rPr>
              <a:t>s attribute. This hierarchy is illustrated by the graphic on the next slide. Ask students to come up with some other entities that might be found in a university database (Student, Professor, etc.). What attributes (characteristics) would be important to store in the database? </a:t>
            </a:r>
          </a:p>
          <a:p>
            <a:endParaRPr lang="en-US" altLang="en-US" smtClean="0">
              <a:ea typeface="ＭＳ Ｐゴシック" pitchFamily="34" charset="-128"/>
            </a:endParaRPr>
          </a:p>
        </p:txBody>
      </p:sp>
      <p:sp>
        <p:nvSpPr>
          <p:cNvPr id="194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B436CC0A-FE57-45B5-AC20-6F3628368406}" type="slidenum">
              <a:rPr lang="en-US" altLang="en-US" sz="1200">
                <a:latin typeface="Times New Roman" pitchFamily="18" charset="0"/>
              </a:rPr>
              <a:pPr/>
              <a:t>3</a:t>
            </a:fld>
            <a:endParaRPr lang="en-US" altLang="en-US" sz="120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a:ln/>
        </p:spPr>
      </p:sp>
      <p:sp>
        <p:nvSpPr>
          <p:cNvPr id="727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ea typeface="ＭＳ Ｐゴシック" pitchFamily="34" charset="-128"/>
              </a:rPr>
              <a:t>This slide discusses online analytical processing, one of the three principle tools for gathering business intelligence. </a:t>
            </a:r>
          </a:p>
          <a:p>
            <a:pPr eaLnBrk="1" hangingPunct="1"/>
            <a:endParaRPr lang="en-US" altLang="en-US" smtClean="0">
              <a:ea typeface="ＭＳ Ｐゴシック" pitchFamily="34" charset="-128"/>
            </a:endParaRPr>
          </a:p>
          <a:p>
            <a:pPr eaLnBrk="1" hangingPunct="1"/>
            <a:r>
              <a:rPr lang="en-US" altLang="en-US" smtClean="0">
                <a:ea typeface="ＭＳ Ｐゴシック" pitchFamily="34" charset="-128"/>
              </a:rPr>
              <a:t>Ask students to come up with additional examples of what a multidimensional query might be.</a:t>
            </a:r>
          </a:p>
        </p:txBody>
      </p:sp>
      <p:sp>
        <p:nvSpPr>
          <p:cNvPr id="727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E36425DE-6D6B-42D2-8A5F-3D523AF34296}" type="slidenum">
              <a:rPr lang="en-US" altLang="en-US" sz="1200">
                <a:latin typeface="Times New Roman" pitchFamily="18" charset="0"/>
              </a:rPr>
              <a:pPr/>
              <a:t>32</a:t>
            </a:fld>
            <a:endParaRPr lang="en-US" altLang="en-US" sz="120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a:ln/>
        </p:spPr>
      </p:sp>
      <p:sp>
        <p:nvSpPr>
          <p:cNvPr id="747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ea typeface="ＭＳ Ｐゴシック" pitchFamily="34" charset="-128"/>
              </a:rPr>
              <a:t>This graphic illustrates the concept of dimensions as it relates to data. Product is one dimension. East is a dimension, and projected and actual sales are two more dimensions. Altogether, we are trying to analyze four dimensions. The business question is: In the Eastern region, what are the actual and projected sales of our products (nuts, bolts, washers, and screws)?  Sometimes referred to as a </a:t>
            </a:r>
            <a:r>
              <a:rPr lang="ja-JP" altLang="en-US" smtClean="0">
                <a:ea typeface="ＭＳ Ｐゴシック" pitchFamily="34" charset="-128"/>
              </a:rPr>
              <a:t>“</a:t>
            </a:r>
            <a:r>
              <a:rPr lang="en-US" altLang="ja-JP" smtClean="0">
                <a:ea typeface="ＭＳ Ｐゴシック" pitchFamily="34" charset="-128"/>
              </a:rPr>
              <a:t>data cube,</a:t>
            </a:r>
            <a:r>
              <a:rPr lang="ja-JP" altLang="en-US" smtClean="0">
                <a:ea typeface="ＭＳ Ｐゴシック" pitchFamily="34" charset="-128"/>
              </a:rPr>
              <a:t>”</a:t>
            </a:r>
            <a:r>
              <a:rPr lang="en-US" altLang="ja-JP" smtClean="0">
                <a:ea typeface="ＭＳ Ｐゴシック" pitchFamily="34" charset="-128"/>
              </a:rPr>
              <a:t> the graphic can depict this four dimensional view of the data. More importantly, when compared to a spreadsheet model of the same data, a graphical data cube is much faster, easier to understand and visualize the relationships.  </a:t>
            </a:r>
            <a:endParaRPr lang="en-US" altLang="en-US" smtClean="0">
              <a:ea typeface="ＭＳ Ｐゴシック" pitchFamily="34" charset="-128"/>
            </a:endParaRPr>
          </a:p>
        </p:txBody>
      </p:sp>
      <p:sp>
        <p:nvSpPr>
          <p:cNvPr id="747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0EE8D513-069B-41BB-8FE6-0D0F52587A1E}" type="slidenum">
              <a:rPr lang="en-US" altLang="en-US" sz="1200">
                <a:latin typeface="Times New Roman" pitchFamily="18" charset="0"/>
              </a:rPr>
              <a:pPr/>
              <a:t>33</a:t>
            </a:fld>
            <a:endParaRPr lang="en-US" altLang="en-US" sz="120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ln/>
        </p:spPr>
        <p:txBody>
          <a:bodyPr/>
          <a:lstStyle/>
          <a:p>
            <a:pPr eaLnBrk="1" hangingPunct="1">
              <a:defRPr/>
            </a:pPr>
            <a:r>
              <a:rPr lang="en-US" dirty="0" smtClean="0">
                <a:ea typeface="+mn-ea"/>
                <a:cs typeface="+mn-cs"/>
              </a:rPr>
              <a:t>This slide discusses another business intelligence tool driven by databases, data mining. Data mining provides insights into data that cannot be discovered through OLAP, by inferring rules from patterns in data.</a:t>
            </a:r>
          </a:p>
          <a:p>
            <a:pPr eaLnBrk="1" hangingPunct="1">
              <a:defRPr/>
            </a:pPr>
            <a:endParaRPr lang="en-US" dirty="0" smtClean="0">
              <a:ea typeface="+mn-ea"/>
              <a:cs typeface="+mn-cs"/>
            </a:endParaRPr>
          </a:p>
          <a:p>
            <a:pPr eaLnBrk="1" hangingPunct="1">
              <a:defRPr/>
            </a:pPr>
            <a:r>
              <a:rPr lang="en-US" dirty="0" smtClean="0">
                <a:ea typeface="+mn-ea"/>
                <a:cs typeface="+mn-cs"/>
              </a:rPr>
              <a:t>Ask students to describe the types of information listed: </a:t>
            </a:r>
          </a:p>
          <a:p>
            <a:pPr marL="285750" indent="-285750">
              <a:spcAft>
                <a:spcPct val="30000"/>
              </a:spcAft>
              <a:buFontTx/>
              <a:buChar char="•"/>
              <a:defRPr/>
            </a:pPr>
            <a:r>
              <a:rPr lang="en-US" b="1" dirty="0" smtClean="0">
                <a:ea typeface="+mn-ea"/>
                <a:cs typeface="+mn-cs"/>
              </a:rPr>
              <a:t>A</a:t>
            </a:r>
            <a:r>
              <a:rPr lang="en-US" b="1" dirty="0" smtClean="0">
                <a:ea typeface="+mn-ea"/>
                <a:cs typeface="Times New Roman" pitchFamily="18" charset="0"/>
              </a:rPr>
              <a:t>ssociations: </a:t>
            </a:r>
            <a:r>
              <a:rPr lang="en-US" dirty="0" smtClean="0">
                <a:ea typeface="+mn-ea"/>
                <a:cs typeface="Times New Roman" pitchFamily="18" charset="0"/>
              </a:rPr>
              <a:t>Occurrences linked to single event</a:t>
            </a:r>
          </a:p>
          <a:p>
            <a:pPr marL="285750" indent="-285750">
              <a:spcAft>
                <a:spcPct val="30000"/>
              </a:spcAft>
              <a:buFontTx/>
              <a:buChar char="•"/>
              <a:defRPr/>
            </a:pPr>
            <a:r>
              <a:rPr lang="en-US" b="1" dirty="0" smtClean="0">
                <a:ea typeface="+mn-ea"/>
                <a:cs typeface="Times New Roman" pitchFamily="18" charset="0"/>
              </a:rPr>
              <a:t>Sequences: </a:t>
            </a:r>
            <a:r>
              <a:rPr lang="en-US" dirty="0" smtClean="0">
                <a:ea typeface="+mn-ea"/>
                <a:cs typeface="Times New Roman" pitchFamily="18" charset="0"/>
              </a:rPr>
              <a:t>Events linked over time</a:t>
            </a:r>
          </a:p>
          <a:p>
            <a:pPr marL="285750" indent="-285750">
              <a:spcAft>
                <a:spcPct val="30000"/>
              </a:spcAft>
              <a:buFontTx/>
              <a:buChar char="•"/>
              <a:defRPr/>
            </a:pPr>
            <a:r>
              <a:rPr lang="en-US" b="1" dirty="0" smtClean="0">
                <a:ea typeface="+mn-ea"/>
                <a:cs typeface="Times New Roman" pitchFamily="18" charset="0"/>
              </a:rPr>
              <a:t>Classification: </a:t>
            </a:r>
            <a:r>
              <a:rPr lang="en-US" dirty="0" smtClean="0">
                <a:ea typeface="+mn-ea"/>
                <a:cs typeface="Times New Roman" pitchFamily="18" charset="0"/>
              </a:rPr>
              <a:t>Recognizes patterns that describe group to which item belongs</a:t>
            </a:r>
          </a:p>
          <a:p>
            <a:pPr marL="285750" indent="-285750">
              <a:spcAft>
                <a:spcPct val="30000"/>
              </a:spcAft>
              <a:buFontTx/>
              <a:buChar char="•"/>
              <a:defRPr/>
            </a:pPr>
            <a:r>
              <a:rPr lang="en-US" b="1" dirty="0" smtClean="0">
                <a:ea typeface="+mn-ea"/>
                <a:cs typeface="Times New Roman" pitchFamily="18" charset="0"/>
              </a:rPr>
              <a:t>Clustering: </a:t>
            </a:r>
            <a:r>
              <a:rPr lang="en-US" dirty="0" smtClean="0">
                <a:ea typeface="+mn-ea"/>
                <a:cs typeface="Times New Roman" pitchFamily="18" charset="0"/>
              </a:rPr>
              <a:t>Similar to classification when no groups have been defined; finds groupings within data</a:t>
            </a:r>
          </a:p>
          <a:p>
            <a:pPr marL="285750" indent="-285750">
              <a:spcAft>
                <a:spcPct val="30000"/>
              </a:spcAft>
              <a:buFontTx/>
              <a:buChar char="•"/>
              <a:defRPr/>
            </a:pPr>
            <a:r>
              <a:rPr lang="en-US" b="1" dirty="0" smtClean="0">
                <a:ea typeface="+mn-ea"/>
                <a:cs typeface="Times New Roman" pitchFamily="18" charset="0"/>
              </a:rPr>
              <a:t>Forecasting: </a:t>
            </a:r>
            <a:r>
              <a:rPr lang="en-US" dirty="0" smtClean="0">
                <a:ea typeface="+mn-ea"/>
                <a:cs typeface="Times New Roman" pitchFamily="18" charset="0"/>
              </a:rPr>
              <a:t>Uses series of existing values to forecast what other values will be</a:t>
            </a:r>
          </a:p>
          <a:p>
            <a:pPr eaLnBrk="1" hangingPunct="1">
              <a:defRPr/>
            </a:pPr>
            <a:endParaRPr lang="en-US" dirty="0" smtClean="0">
              <a:ea typeface="+mn-ea"/>
              <a:cs typeface="+mn-cs"/>
            </a:endParaRPr>
          </a:p>
          <a:p>
            <a:pPr>
              <a:defRPr/>
            </a:pPr>
            <a:endParaRPr lang="en-US" dirty="0" smtClean="0">
              <a:latin typeface="Times New Roman" charset="0"/>
              <a:ea typeface="+mn-ea"/>
              <a:cs typeface="+mn-cs"/>
            </a:endParaRPr>
          </a:p>
        </p:txBody>
      </p:sp>
      <p:sp>
        <p:nvSpPr>
          <p:cNvPr id="768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DA5D4383-48DC-4B63-8366-9C4C424F5CC8}" type="slidenum">
              <a:rPr lang="en-US" altLang="en-US" sz="1200">
                <a:latin typeface="Times New Roman" pitchFamily="18" charset="0"/>
              </a:rPr>
              <a:pPr/>
              <a:t>34</a:t>
            </a:fld>
            <a:endParaRPr lang="en-US" altLang="en-US" sz="120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a:ln/>
        </p:spPr>
      </p:sp>
      <p:sp>
        <p:nvSpPr>
          <p:cNvPr id="788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ea typeface="ＭＳ Ｐゴシック" pitchFamily="34" charset="-128"/>
              </a:rPr>
              <a:t>Whereas data mining describes analysis of data in databases, there are other types of information that can be </a:t>
            </a:r>
            <a:r>
              <a:rPr lang="ja-JP" altLang="en-US" smtClean="0">
                <a:ea typeface="ＭＳ Ｐゴシック" pitchFamily="34" charset="-128"/>
              </a:rPr>
              <a:t>“</a:t>
            </a:r>
            <a:r>
              <a:rPr lang="en-US" altLang="ja-JP" smtClean="0">
                <a:ea typeface="ＭＳ Ｐゴシック" pitchFamily="34" charset="-128"/>
              </a:rPr>
              <a:t>mined,</a:t>
            </a:r>
            <a:r>
              <a:rPr lang="ja-JP" altLang="en-US" smtClean="0">
                <a:ea typeface="ＭＳ Ｐゴシック" pitchFamily="34" charset="-128"/>
              </a:rPr>
              <a:t>”</a:t>
            </a:r>
            <a:r>
              <a:rPr lang="en-US" altLang="ja-JP" smtClean="0">
                <a:ea typeface="ＭＳ Ｐゴシック" pitchFamily="34" charset="-128"/>
              </a:rPr>
              <a:t> such as text mining and Web mining. Ask students what other types of unstructured textual data sets a company might store, and what kind of  useful information might be extracted from them.</a:t>
            </a:r>
          </a:p>
          <a:p>
            <a:endParaRPr lang="en-US" altLang="en-US" smtClean="0">
              <a:ea typeface="ＭＳ Ｐゴシック" pitchFamily="34" charset="-128"/>
            </a:endParaRPr>
          </a:p>
        </p:txBody>
      </p:sp>
      <p:sp>
        <p:nvSpPr>
          <p:cNvPr id="788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EDA7EE0F-6EA4-448B-81F1-49C7EA0C4347}" type="slidenum">
              <a:rPr lang="en-US" altLang="en-US" sz="1200">
                <a:latin typeface="Times New Roman" pitchFamily="18" charset="0"/>
              </a:rPr>
              <a:pPr/>
              <a:t>35</a:t>
            </a:fld>
            <a:endParaRPr lang="en-US" altLang="en-US" sz="120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a:ln/>
        </p:spPr>
      </p:sp>
      <p:sp>
        <p:nvSpPr>
          <p:cNvPr id="808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This slide continues the exploration of mining stored data for valuable information. In addition to text mining, there are several ways to mine information on the Web. The text uses the example of marketers using Google Trends and Google Insights for Search services, which track the popularity of various words and phrases used in Google search queries, to learn what people are interested in and what they are interested in buying. What type of Web mining is this? Why might a marketer be interested in the number of Web pages that link to a site?</a:t>
            </a:r>
          </a:p>
          <a:p>
            <a:endParaRPr lang="en-US" altLang="en-US" smtClean="0">
              <a:ea typeface="ＭＳ Ｐゴシック" pitchFamily="34" charset="-128"/>
            </a:endParaRPr>
          </a:p>
        </p:txBody>
      </p:sp>
      <p:sp>
        <p:nvSpPr>
          <p:cNvPr id="808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E57EB1D1-6CA1-4B80-ADEC-868F71997D2F}" type="slidenum">
              <a:rPr lang="en-US" altLang="en-US" sz="1200">
                <a:latin typeface="Times New Roman" pitchFamily="18" charset="0"/>
              </a:rPr>
              <a:pPr/>
              <a:t>36</a:t>
            </a:fld>
            <a:endParaRPr lang="en-US" altLang="en-US" sz="120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a:ln/>
        </p:spPr>
      </p:sp>
      <p:sp>
        <p:nvSpPr>
          <p:cNvPr id="839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This slide looks at how companies utilize the Web to access company databases. Ask students to describe the flow of information from a company</a:t>
            </a:r>
            <a:r>
              <a:rPr lang="ja-JP" altLang="en-US" smtClean="0">
                <a:ea typeface="ＭＳ Ｐゴシック" pitchFamily="34" charset="-128"/>
              </a:rPr>
              <a:t>’</a:t>
            </a:r>
            <a:r>
              <a:rPr lang="en-US" altLang="ja-JP" smtClean="0">
                <a:ea typeface="ＭＳ Ｐゴシック" pitchFamily="34" charset="-128"/>
              </a:rPr>
              <a:t>s databases to the Web page a user is accessing data on. Why is browser software easy to use? Why is it less expensive to add a Web interface to a database-driven information system?</a:t>
            </a:r>
          </a:p>
          <a:p>
            <a:endParaRPr lang="en-US" altLang="en-US" smtClean="0">
              <a:ea typeface="ＭＳ Ｐゴシック" pitchFamily="34" charset="-128"/>
            </a:endParaRPr>
          </a:p>
        </p:txBody>
      </p:sp>
      <p:sp>
        <p:nvSpPr>
          <p:cNvPr id="839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B9FE4FA2-B47C-4472-93BC-734AE32235D0}" type="slidenum">
              <a:rPr lang="en-US" altLang="en-US" sz="1200">
                <a:latin typeface="Times New Roman" pitchFamily="18" charset="0"/>
              </a:rPr>
              <a:pPr/>
              <a:t>38</a:t>
            </a:fld>
            <a:endParaRPr lang="en-US" altLang="en-US" sz="120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a:ln/>
        </p:spPr>
      </p:sp>
      <p:sp>
        <p:nvSpPr>
          <p:cNvPr id="860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ea typeface="ＭＳ Ｐゴシック" pitchFamily="34" charset="-128"/>
              </a:rPr>
              <a:t>This graphic illustrates the way data is passed from a database through to a user with a Web browser. Ask students to describe what types of data transformation occur between the various appliances, for example, what happens to data as it flows from the database to the database server? Answer: data in the database is stored using the data format required by the database software. This formatted data needs to be transformed into an XML format for presentation on the Web. The database server makes this transformation and passes it along to the application server which uses it to populate (or construct) an HTML Web page. The Web page is then sent to the Web server which sends it over the Internet as an HTML Web page, which is finally displayed on the users screen. Although each of these software functions is represented by a separate computer in the illustration, in fact all these servers can and often do reside on a single computer as software.  </a:t>
            </a:r>
          </a:p>
        </p:txBody>
      </p:sp>
      <p:sp>
        <p:nvSpPr>
          <p:cNvPr id="860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67F92161-B21A-46C3-9EF1-D4264384AC3D}" type="slidenum">
              <a:rPr lang="en-US" altLang="en-US" sz="1200">
                <a:latin typeface="Times New Roman" pitchFamily="18" charset="0"/>
              </a:rPr>
              <a:pPr/>
              <a:t>39</a:t>
            </a:fld>
            <a:endParaRPr lang="en-US" altLang="en-US" sz="1200">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DEB0426B-97E2-417F-86CC-B1CAF40C0B29}" type="slidenum">
              <a:rPr lang="en-US" smtClean="0"/>
              <a:pPr>
                <a:defRPr/>
              </a:pPr>
              <a:t>41</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ln/>
        </p:spPr>
      </p:sp>
      <p:sp>
        <p:nvSpPr>
          <p:cNvPr id="890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This slide discusses the firm</a:t>
            </a:r>
            <a:r>
              <a:rPr lang="ja-JP" altLang="en-US" smtClean="0">
                <a:ea typeface="ＭＳ Ｐゴシック" pitchFamily="34" charset="-128"/>
              </a:rPr>
              <a:t>’</a:t>
            </a:r>
            <a:r>
              <a:rPr lang="en-US" altLang="ja-JP" smtClean="0">
                <a:ea typeface="ＭＳ Ｐゴシック" pitchFamily="34" charset="-128"/>
              </a:rPr>
              <a:t>s need for an information policy in order to ensure that firm data is accurate, reliable, and readily available. Note that although the database administration group establishes and creates the physical database, the data administration function is responsible for logical database design and data dictionary development. Why would this function be better placed with the data administration group?</a:t>
            </a:r>
          </a:p>
          <a:p>
            <a:endParaRPr lang="en-US" altLang="en-US" smtClean="0">
              <a:ea typeface="ＭＳ Ｐゴシック" pitchFamily="34" charset="-128"/>
            </a:endParaRPr>
          </a:p>
        </p:txBody>
      </p:sp>
      <p:sp>
        <p:nvSpPr>
          <p:cNvPr id="890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7F39F5DE-F8A0-4403-B17A-0DBF663D0282}" type="slidenum">
              <a:rPr lang="en-US" altLang="en-US" sz="1200">
                <a:latin typeface="Times New Roman" pitchFamily="18" charset="0"/>
              </a:rPr>
              <a:pPr/>
              <a:t>42</a:t>
            </a:fld>
            <a:endParaRPr lang="en-US" altLang="en-US" sz="1200">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a:ln/>
        </p:spPr>
      </p:sp>
      <p:sp>
        <p:nvSpPr>
          <p:cNvPr id="911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This slide discusses the importance of data quality. Ask students for personal examples of what happens when a company</a:t>
            </a:r>
            <a:r>
              <a:rPr lang="ja-JP" altLang="en-US" smtClean="0">
                <a:ea typeface="ＭＳ Ｐゴシック" pitchFamily="34" charset="-128"/>
              </a:rPr>
              <a:t>’</a:t>
            </a:r>
            <a:r>
              <a:rPr lang="en-US" altLang="ja-JP" smtClean="0">
                <a:ea typeface="ＭＳ Ｐゴシック" pitchFamily="34" charset="-128"/>
              </a:rPr>
              <a:t>s data is faulty. The text provides an example of one study finding that 10 to 25% of customer and prospect records contain critical data errors. Has anyone in class directly experienced a problem with the accuracy of data about them stored on computer systems?  </a:t>
            </a:r>
            <a:endParaRPr lang="en-US" altLang="en-US" smtClean="0">
              <a:ea typeface="ＭＳ Ｐゴシック" pitchFamily="34" charset="-128"/>
            </a:endParaRPr>
          </a:p>
        </p:txBody>
      </p:sp>
      <p:sp>
        <p:nvSpPr>
          <p:cNvPr id="911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B7952643-0EEA-4A50-927A-C27CA7B6919A}" type="slidenum">
              <a:rPr lang="en-US" altLang="en-US" sz="1200">
                <a:latin typeface="Times New Roman" pitchFamily="18" charset="0"/>
              </a:rPr>
              <a:pPr/>
              <a:t>43</a:t>
            </a:fld>
            <a:endParaRPr lang="en-US" altLang="en-US" sz="120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p:spPr>
      </p:sp>
      <p:sp>
        <p:nvSpPr>
          <p:cNvPr id="215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This graphic illustrates the hierarchy of data found in a database. It  shows the student course file grouped with files on students</a:t>
            </a:r>
            <a:r>
              <a:rPr lang="ja-JP" altLang="en-US" smtClean="0">
                <a:ea typeface="ＭＳ Ｐゴシック" pitchFamily="34" charset="-128"/>
              </a:rPr>
              <a:t>’</a:t>
            </a:r>
            <a:r>
              <a:rPr lang="en-US" altLang="ja-JP" smtClean="0">
                <a:ea typeface="ＭＳ Ｐゴシック" pitchFamily="34" charset="-128"/>
              </a:rPr>
              <a:t> personal histories and financial backgrounds that form the student database. It illustrates what data is found at each hierarchical level, from the database level down. Making up the smallest information unit, the field, are smaller units of data, common to all applications: bits and bytes. A bit stores a single binary digit, 0 or 1, and a byte stores a group of digits to represent a single character, number, or other symbol. </a:t>
            </a:r>
            <a:endParaRPr lang="en-US" altLang="en-US" smtClean="0">
              <a:ea typeface="ＭＳ Ｐゴシック" pitchFamily="34" charset="-128"/>
            </a:endParaRPr>
          </a:p>
        </p:txBody>
      </p:sp>
      <p:sp>
        <p:nvSpPr>
          <p:cNvPr id="215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C47D1BD2-8FDF-4A8A-96D6-D7E1B70B70F0}" type="slidenum">
              <a:rPr lang="en-US" altLang="en-US" sz="1200">
                <a:latin typeface="Times New Roman" pitchFamily="18" charset="0"/>
              </a:rPr>
              <a:pPr/>
              <a:t>4</a:t>
            </a:fld>
            <a:endParaRPr lang="en-US" altLang="en-US" sz="1200">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a:ln/>
        </p:spPr>
      </p:sp>
      <p:sp>
        <p:nvSpPr>
          <p:cNvPr id="931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This slide continues the discussion of data quality and examines ways to improve the firm</a:t>
            </a:r>
            <a:r>
              <a:rPr lang="ja-JP" altLang="en-US" smtClean="0">
                <a:ea typeface="ＭＳ Ｐゴシック" pitchFamily="34" charset="-128"/>
              </a:rPr>
              <a:t>’</a:t>
            </a:r>
            <a:r>
              <a:rPr lang="en-US" altLang="ja-JP" smtClean="0">
                <a:ea typeface="ＭＳ Ｐゴシック" pitchFamily="34" charset="-128"/>
              </a:rPr>
              <a:t>s data quality. Ask students what types of data quality problems there are (data that is incomplete, inaccurate, improperly formatted, redundant). Ask students if user perceptions of quality are as important as statistical evidence of data quality problems. What is another word for data cleansing?</a:t>
            </a:r>
          </a:p>
          <a:p>
            <a:endParaRPr lang="en-US" altLang="en-US" smtClean="0">
              <a:ea typeface="ＭＳ Ｐゴシック" pitchFamily="34" charset="-128"/>
            </a:endParaRPr>
          </a:p>
        </p:txBody>
      </p:sp>
      <p:sp>
        <p:nvSpPr>
          <p:cNvPr id="931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C375797-89E2-421C-830F-84D016F09AEE}" type="slidenum">
              <a:rPr lang="en-US" altLang="en-US" sz="1200">
                <a:latin typeface="Times New Roman" pitchFamily="18" charset="0"/>
              </a:rPr>
              <a:pPr/>
              <a:t>44</a:t>
            </a:fld>
            <a:endParaRPr lang="en-US" altLang="en-US" sz="120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ea typeface="ＭＳ Ｐゴシック" pitchFamily="34" charset="-128"/>
              </a:rPr>
              <a:t>This slide discusses the problems in data management that occur in a traditional file environment. In a traditional file environment, different functions in the business (accounting, finance, HR, etc.) maintained their own separate files and databases. </a:t>
            </a:r>
          </a:p>
          <a:p>
            <a:pPr eaLnBrk="1" hangingPunct="1"/>
            <a:endParaRPr lang="en-US" altLang="en-US" smtClean="0">
              <a:ea typeface="ＭＳ Ｐゴシック" pitchFamily="34" charset="-128"/>
            </a:endParaRPr>
          </a:p>
          <a:p>
            <a:pPr eaLnBrk="1" hangingPunct="1"/>
            <a:r>
              <a:rPr lang="en-US" altLang="en-US" smtClean="0">
                <a:ea typeface="ＭＳ Ｐゴシック" pitchFamily="34" charset="-128"/>
              </a:rPr>
              <a:t>Ask students to describe further why data redundancy, inconsistency pose problems? What kinds of problems happen when data is redundant or inconsistent. Ask students to give an example of program-data dependence. What makes the traditional file environment inflexible?</a:t>
            </a:r>
          </a:p>
          <a:p>
            <a:endParaRPr lang="en-US" altLang="en-US" smtClean="0">
              <a:ea typeface="ＭＳ Ｐゴシック" pitchFamily="34" charset="-128"/>
            </a:endParaRPr>
          </a:p>
        </p:txBody>
      </p:sp>
      <p:sp>
        <p:nvSpPr>
          <p:cNvPr id="235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8AD3A021-2448-4AC7-AF48-C103F9F077AF}" type="slidenum">
              <a:rPr lang="en-US" altLang="en-US" sz="1200">
                <a:latin typeface="Times New Roman" pitchFamily="18" charset="0"/>
              </a:rPr>
              <a:pPr/>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256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ea typeface="ＭＳ Ｐゴシック" pitchFamily="34" charset="-128"/>
              </a:rPr>
              <a:t>This graphic illustrates a traditional environment, in which different business functions maintain separate data and applications to store and access that data. Ask students what kinds of data might be shared between accounting/finance and HR. What about between sales and marketing and manufacturing?</a:t>
            </a:r>
          </a:p>
          <a:p>
            <a:endParaRPr lang="en-US" altLang="en-US" smtClean="0">
              <a:ea typeface="ＭＳ Ｐゴシック" pitchFamily="34" charset="-128"/>
            </a:endParaRPr>
          </a:p>
        </p:txBody>
      </p:sp>
      <p:sp>
        <p:nvSpPr>
          <p:cNvPr id="256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F165ED4B-29AC-465E-A13D-CE9FABED807A}" type="slidenum">
              <a:rPr lang="en-US" altLang="en-US" sz="1200">
                <a:latin typeface="Times New Roman" pitchFamily="18" charset="0"/>
              </a:rPr>
              <a:pPr/>
              <a:t>6</a:t>
            </a:fld>
            <a:endParaRPr lang="en-US" altLang="en-US" sz="12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DEB0426B-97E2-417F-86CC-B1CAF40C0B29}" type="slidenum">
              <a:rPr lang="en-US" smtClean="0"/>
              <a:pPr>
                <a:defRPr/>
              </a:pPr>
              <a:t>7</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This slide defines and describes databases and DBMS. Ask students to explain what the difference is between a database and a DBMS. What is the physical view of data? What is the logical view of data?</a:t>
            </a:r>
          </a:p>
        </p:txBody>
      </p:sp>
      <p:sp>
        <p:nvSpPr>
          <p:cNvPr id="276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0CFD8553-00E4-4E6F-A1BF-C5E1C03F3F67}" type="slidenum">
              <a:rPr lang="en-US" altLang="en-US" sz="1200">
                <a:latin typeface="Times New Roman" pitchFamily="18" charset="0"/>
              </a:rPr>
              <a:pPr/>
              <a:t>8</a:t>
            </a:fld>
            <a:endParaRPr lang="en-US" altLang="en-US" sz="120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ea typeface="ＭＳ Ｐゴシック" pitchFamily="34" charset="-128"/>
              </a:rPr>
              <a:t>This graphic illustrates what is meant by providing different logical views of data. The orange rectangles represent two different views in an HR database, one for reviewing employee benefits, the other for accessing payroll records. The students can think of the green cylinder as the physical view, which shows how the data are actually organized and stored on the physical media. The physical data do not change, but a DBMS can create many different logical views to suit different needs of users.</a:t>
            </a:r>
          </a:p>
        </p:txBody>
      </p:sp>
      <p:sp>
        <p:nvSpPr>
          <p:cNvPr id="296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E51E897D-219A-465F-8A80-468124BAC53A}" type="slidenum">
              <a:rPr lang="en-US" altLang="en-US" sz="1200">
                <a:latin typeface="Times New Roman" pitchFamily="18" charset="0"/>
              </a:rPr>
              <a:pPr/>
              <a:t>9</a:t>
            </a:fld>
            <a:endParaRPr lang="en-US" alt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3052001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3344348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1183908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Standard Page">
    <p:spTree>
      <p:nvGrpSpPr>
        <p:cNvPr id="1" name=""/>
        <p:cNvGrpSpPr/>
        <p:nvPr/>
      </p:nvGrpSpPr>
      <p:grpSpPr>
        <a:xfrm>
          <a:off x="0" y="0"/>
          <a:ext cx="0" cy="0"/>
          <a:chOff x="0" y="0"/>
          <a:chExt cx="0" cy="0"/>
        </a:xfrm>
      </p:grpSpPr>
      <p:sp>
        <p:nvSpPr>
          <p:cNvPr id="4" name="TextBox 9"/>
          <p:cNvSpPr txBox="1">
            <a:spLocks noChangeArrowheads="1"/>
          </p:cNvSpPr>
          <p:nvPr/>
        </p:nvSpPr>
        <p:spPr bwMode="auto">
          <a:xfrm>
            <a:off x="1676400" y="18288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mtClean="0"/>
          </a:p>
        </p:txBody>
      </p:sp>
      <p:sp>
        <p:nvSpPr>
          <p:cNvPr id="3" name="Content Placeholder 2"/>
          <p:cNvSpPr>
            <a:spLocks noGrp="1"/>
          </p:cNvSpPr>
          <p:nvPr>
            <p:ph idx="1"/>
          </p:nvPr>
        </p:nvSpPr>
        <p:spPr>
          <a:xfrm>
            <a:off x="457200" y="1828800"/>
            <a:ext cx="8229600" cy="4495800"/>
          </a:xfrm>
          <a:prstGeom prst="rect">
            <a:avLst/>
          </a:prstGeom>
        </p:spPr>
        <p:txBody>
          <a:bodyPr/>
          <a:lstStyle>
            <a:lvl1pPr>
              <a:lnSpc>
                <a:spcPct val="90000"/>
              </a:lnSpc>
              <a:spcBef>
                <a:spcPts val="800"/>
              </a:spcBef>
              <a:spcAft>
                <a:spcPts val="800"/>
              </a:spcAft>
              <a:defRPr sz="3200" b="1">
                <a:solidFill>
                  <a:schemeClr val="tx1">
                    <a:lumMod val="95000"/>
                    <a:lumOff val="5000"/>
                  </a:schemeClr>
                </a:solidFill>
                <a:latin typeface="Calibri" pitchFamily="34" charset="0"/>
              </a:defRPr>
            </a:lvl1pPr>
            <a:lvl2pPr>
              <a:lnSpc>
                <a:spcPct val="90000"/>
              </a:lnSpc>
              <a:spcBef>
                <a:spcPts val="400"/>
              </a:spcBef>
              <a:spcAft>
                <a:spcPts val="600"/>
              </a:spcAft>
              <a:defRPr sz="2600" b="1">
                <a:latin typeface="Calibri" pitchFamily="34" charset="0"/>
              </a:defRPr>
            </a:lvl2pPr>
            <a:lvl3pPr>
              <a:lnSpc>
                <a:spcPct val="90000"/>
              </a:lnSpc>
              <a:spcBef>
                <a:spcPts val="200"/>
              </a:spcBef>
              <a:spcAft>
                <a:spcPts val="400"/>
              </a:spcAft>
              <a:defRPr sz="2400">
                <a:latin typeface="Calibri" pitchFamily="34" charset="0"/>
              </a:defRPr>
            </a:lvl3pPr>
            <a:lvl4pPr>
              <a:spcBef>
                <a:spcPts val="200"/>
              </a:spcBef>
              <a:spcAft>
                <a:spcPts val="400"/>
              </a:spcAft>
              <a:defRPr sz="2000">
                <a:latin typeface="Calibri" pitchFamily="34" charset="0"/>
              </a:defRPr>
            </a:lvl4pPr>
            <a:lvl5pPr>
              <a:spcBef>
                <a:spcPts val="200"/>
              </a:spcBef>
              <a:spcAft>
                <a:spcPts val="400"/>
              </a:spcAft>
              <a:defRPr sz="20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5"/>
          </p:nvPr>
        </p:nvSpPr>
        <p:spPr>
          <a:xfrm>
            <a:off x="0" y="990600"/>
            <a:ext cx="9144000" cy="381000"/>
          </a:xfrm>
          <a:prstGeom prst="rect">
            <a:avLst/>
          </a:prstGeom>
        </p:spPr>
        <p:txBody>
          <a:bodyPr/>
          <a:lstStyle>
            <a:lvl1pPr marL="0" indent="0" algn="ctr">
              <a:buNone/>
              <a:defRPr sz="2000" b="1">
                <a:latin typeface="Calibri" panose="020F0502020204030204" pitchFamily="34" charset="0"/>
                <a:cs typeface="Calibri" panose="020F0502020204030204" pitchFamily="34" charset="0"/>
              </a:defRPr>
            </a:lvl1pPr>
            <a:lvl2pPr algn="ctr">
              <a:defRPr sz="2000">
                <a:latin typeface="Calibri" panose="020F0502020204030204" pitchFamily="34" charset="0"/>
                <a:cs typeface="Calibri" panose="020F0502020204030204" pitchFamily="34" charset="0"/>
              </a:defRPr>
            </a:lvl2pPr>
            <a:lvl3pPr algn="ctr">
              <a:defRPr sz="1800">
                <a:latin typeface="Calibri" panose="020F0502020204030204" pitchFamily="34" charset="0"/>
                <a:cs typeface="Calibri" panose="020F0502020204030204" pitchFamily="34" charset="0"/>
              </a:defRPr>
            </a:lvl3pPr>
            <a:lvl4pPr algn="ctr">
              <a:defRPr sz="1600">
                <a:latin typeface="Calibri" panose="020F0502020204030204" pitchFamily="34" charset="0"/>
                <a:cs typeface="Calibri" panose="020F0502020204030204" pitchFamily="34" charset="0"/>
              </a:defRPr>
            </a:lvl4pPr>
            <a:lvl5pPr algn="ctr">
              <a:defRPr sz="1600">
                <a:latin typeface="Calibri" panose="020F0502020204030204" pitchFamily="34" charset="0"/>
                <a:cs typeface="Calibri" panose="020F05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81856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5_Image with lefthand caption">
    <p:spTree>
      <p:nvGrpSpPr>
        <p:cNvPr id="1" name=""/>
        <p:cNvGrpSpPr/>
        <p:nvPr/>
      </p:nvGrpSpPr>
      <p:grpSpPr>
        <a:xfrm>
          <a:off x="0" y="0"/>
          <a:ext cx="0" cy="0"/>
          <a:chOff x="0" y="0"/>
          <a:chExt cx="0" cy="0"/>
        </a:xfrm>
      </p:grpSpPr>
      <p:sp>
        <p:nvSpPr>
          <p:cNvPr id="13" name="Text Placeholder 10"/>
          <p:cNvSpPr>
            <a:spLocks noGrp="1"/>
          </p:cNvSpPr>
          <p:nvPr>
            <p:ph type="body" sz="quarter" idx="17"/>
          </p:nvPr>
        </p:nvSpPr>
        <p:spPr>
          <a:xfrm>
            <a:off x="457200" y="1775716"/>
            <a:ext cx="2133600" cy="3253483"/>
          </a:xfrm>
          <a:prstGeom prst="rect">
            <a:avLst/>
          </a:prstGeom>
        </p:spPr>
        <p:txBody>
          <a:bodyPr/>
          <a:lstStyle>
            <a:lvl1pPr marL="0" indent="0" algn="l">
              <a:buFont typeface="Arial" pitchFamily="34" charset="0"/>
              <a:buNone/>
              <a:defRPr sz="1200" b="0"/>
            </a:lvl1pPr>
            <a:lvl2pPr>
              <a:defRPr sz="1600"/>
            </a:lvl2pPr>
            <a:lvl3pPr>
              <a:defRPr sz="1400"/>
            </a:lvl3pPr>
            <a:lvl4pPr>
              <a:defRPr sz="1200"/>
            </a:lvl4pPr>
            <a:lvl5pPr>
              <a:defRPr sz="1200"/>
            </a:lvl5pPr>
          </a:lstStyle>
          <a:p>
            <a:pPr lvl="0"/>
            <a:r>
              <a:rPr lang="en-US" smtClean="0"/>
              <a:t>Click to edit Master text styles</a:t>
            </a:r>
          </a:p>
        </p:txBody>
      </p:sp>
      <p:sp>
        <p:nvSpPr>
          <p:cNvPr id="14" name="Text Placeholder 10"/>
          <p:cNvSpPr>
            <a:spLocks noGrp="1"/>
          </p:cNvSpPr>
          <p:nvPr>
            <p:ph type="body" sz="quarter" idx="18"/>
          </p:nvPr>
        </p:nvSpPr>
        <p:spPr>
          <a:xfrm>
            <a:off x="457200" y="5257800"/>
            <a:ext cx="2133600" cy="228600"/>
          </a:xfrm>
          <a:prstGeom prst="rect">
            <a:avLst/>
          </a:prstGeom>
        </p:spPr>
        <p:txBody>
          <a:bodyPr/>
          <a:lstStyle>
            <a:lvl1pPr marL="0" indent="0" algn="l">
              <a:buFont typeface="Arial" pitchFamily="34" charset="0"/>
              <a:buNone/>
              <a:defRPr sz="1200" b="1" baseline="0"/>
            </a:lvl1pPr>
            <a:lvl2pPr>
              <a:defRPr sz="1600"/>
            </a:lvl2pPr>
            <a:lvl3pPr>
              <a:defRPr sz="1400"/>
            </a:lvl3pPr>
            <a:lvl4pPr>
              <a:defRPr sz="1200"/>
            </a:lvl4pPr>
            <a:lvl5pPr>
              <a:defRPr sz="1200"/>
            </a:lvl5pPr>
          </a:lstStyle>
          <a:p>
            <a:pPr lvl="0"/>
            <a:r>
              <a:rPr lang="en-US" smtClean="0"/>
              <a:t>Click to edit Master text styles</a:t>
            </a:r>
          </a:p>
        </p:txBody>
      </p:sp>
      <p:sp>
        <p:nvSpPr>
          <p:cNvPr id="16" name="Text Placeholder 10"/>
          <p:cNvSpPr>
            <a:spLocks noGrp="1"/>
          </p:cNvSpPr>
          <p:nvPr>
            <p:ph type="body" sz="quarter" idx="21"/>
          </p:nvPr>
        </p:nvSpPr>
        <p:spPr>
          <a:xfrm>
            <a:off x="0" y="990600"/>
            <a:ext cx="9144000" cy="381000"/>
          </a:xfrm>
          <a:prstGeom prst="rect">
            <a:avLst/>
          </a:prstGeom>
        </p:spPr>
        <p:txBody>
          <a:bodyPr/>
          <a:lstStyle>
            <a:lvl1pPr marL="0" indent="0" algn="ctr">
              <a:buNone/>
              <a:defRPr sz="2000" b="1" i="1">
                <a:solidFill>
                  <a:srgbClr val="9F0F10"/>
                </a:solidFill>
                <a:latin typeface="Calibri" panose="020F0502020204030204" pitchFamily="34" charset="0"/>
                <a:cs typeface="Calibri" panose="020F0502020204030204" pitchFamily="34" charset="0"/>
              </a:defRPr>
            </a:lvl1pPr>
            <a:lvl2pPr algn="ctr">
              <a:defRPr sz="2000">
                <a:latin typeface="Calibri" panose="020F0502020204030204" pitchFamily="34" charset="0"/>
                <a:cs typeface="Calibri" panose="020F0502020204030204" pitchFamily="34" charset="0"/>
              </a:defRPr>
            </a:lvl2pPr>
            <a:lvl3pPr algn="ctr">
              <a:defRPr sz="1800">
                <a:latin typeface="Calibri" panose="020F0502020204030204" pitchFamily="34" charset="0"/>
                <a:cs typeface="Calibri" panose="020F0502020204030204" pitchFamily="34" charset="0"/>
              </a:defRPr>
            </a:lvl3pPr>
            <a:lvl4pPr algn="ctr">
              <a:defRPr sz="1600">
                <a:latin typeface="Calibri" panose="020F0502020204030204" pitchFamily="34" charset="0"/>
                <a:cs typeface="Calibri" panose="020F0502020204030204" pitchFamily="34" charset="0"/>
              </a:defRPr>
            </a:lvl4pPr>
            <a:lvl5pPr algn="ctr">
              <a:defRPr sz="1600">
                <a:latin typeface="Calibri" panose="020F0502020204030204" pitchFamily="34" charset="0"/>
                <a:cs typeface="Calibri" panose="020F0502020204030204" pitchFamily="34" charset="0"/>
              </a:defRPr>
            </a:lvl5pPr>
          </a:lstStyle>
          <a:p>
            <a:pPr lvl="0"/>
            <a:r>
              <a:rPr lang="en-US" smtClean="0"/>
              <a:t>Click to edit Master text styles</a:t>
            </a:r>
          </a:p>
        </p:txBody>
      </p:sp>
    </p:spTree>
    <p:extLst>
      <p:ext uri="{BB962C8B-B14F-4D97-AF65-F5344CB8AC3E}">
        <p14:creationId xmlns:p14="http://schemas.microsoft.com/office/powerpoint/2010/main" val="3344052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4_Image with Bottom Caption">
    <p:spTree>
      <p:nvGrpSpPr>
        <p:cNvPr id="1" name=""/>
        <p:cNvGrpSpPr/>
        <p:nvPr/>
      </p:nvGrpSpPr>
      <p:grpSpPr>
        <a:xfrm>
          <a:off x="0" y="0"/>
          <a:ext cx="0" cy="0"/>
          <a:chOff x="0" y="0"/>
          <a:chExt cx="0" cy="0"/>
        </a:xfrm>
      </p:grpSpPr>
      <p:sp>
        <p:nvSpPr>
          <p:cNvPr id="13" name="Text Placeholder 10"/>
          <p:cNvSpPr>
            <a:spLocks noGrp="1"/>
          </p:cNvSpPr>
          <p:nvPr>
            <p:ph type="body" sz="quarter" idx="17"/>
          </p:nvPr>
        </p:nvSpPr>
        <p:spPr>
          <a:xfrm>
            <a:off x="1676400" y="5486400"/>
            <a:ext cx="7010400" cy="838200"/>
          </a:xfrm>
          <a:prstGeom prst="rect">
            <a:avLst/>
          </a:prstGeom>
        </p:spPr>
        <p:txBody>
          <a:bodyPr/>
          <a:lstStyle>
            <a:lvl1pPr marL="0" indent="0" algn="l">
              <a:buFont typeface="Arial" pitchFamily="34" charset="0"/>
              <a:buNone/>
              <a:defRPr sz="1200" b="0"/>
            </a:lvl1pPr>
            <a:lvl2pPr>
              <a:defRPr sz="1600"/>
            </a:lvl2pPr>
            <a:lvl3pPr>
              <a:defRPr sz="1400"/>
            </a:lvl3pPr>
            <a:lvl4pPr>
              <a:defRPr sz="1200"/>
            </a:lvl4pPr>
            <a:lvl5pPr>
              <a:defRPr sz="1200"/>
            </a:lvl5pPr>
          </a:lstStyle>
          <a:p>
            <a:pPr lvl="0"/>
            <a:r>
              <a:rPr lang="en-US" smtClean="0"/>
              <a:t>Click to edit Master text styles</a:t>
            </a:r>
          </a:p>
        </p:txBody>
      </p:sp>
      <p:sp>
        <p:nvSpPr>
          <p:cNvPr id="14" name="Text Placeholder 10"/>
          <p:cNvSpPr>
            <a:spLocks noGrp="1"/>
          </p:cNvSpPr>
          <p:nvPr>
            <p:ph type="body" sz="quarter" idx="18"/>
          </p:nvPr>
        </p:nvSpPr>
        <p:spPr>
          <a:xfrm>
            <a:off x="533400" y="5486400"/>
            <a:ext cx="1143000" cy="228600"/>
          </a:xfrm>
          <a:prstGeom prst="rect">
            <a:avLst/>
          </a:prstGeom>
        </p:spPr>
        <p:txBody>
          <a:bodyPr/>
          <a:lstStyle>
            <a:lvl1pPr marL="0" indent="0" algn="l">
              <a:buFont typeface="Arial" pitchFamily="34" charset="0"/>
              <a:buNone/>
              <a:defRPr sz="1200" b="1" baseline="0"/>
            </a:lvl1pPr>
            <a:lvl2pPr>
              <a:defRPr sz="1600"/>
            </a:lvl2pPr>
            <a:lvl3pPr>
              <a:defRPr sz="1400"/>
            </a:lvl3pPr>
            <a:lvl4pPr>
              <a:defRPr sz="1200"/>
            </a:lvl4pPr>
            <a:lvl5pPr>
              <a:defRPr sz="1200"/>
            </a:lvl5pPr>
          </a:lstStyle>
          <a:p>
            <a:pPr lvl="0"/>
            <a:r>
              <a:rPr lang="en-US" dirty="0" smtClean="0"/>
              <a:t>Click to edit Master text styles</a:t>
            </a:r>
          </a:p>
        </p:txBody>
      </p:sp>
      <p:sp>
        <p:nvSpPr>
          <p:cNvPr id="16" name="Text Placeholder 10"/>
          <p:cNvSpPr>
            <a:spLocks noGrp="1"/>
          </p:cNvSpPr>
          <p:nvPr>
            <p:ph type="body" sz="quarter" idx="19"/>
          </p:nvPr>
        </p:nvSpPr>
        <p:spPr>
          <a:xfrm>
            <a:off x="0" y="990600"/>
            <a:ext cx="9144000" cy="381000"/>
          </a:xfrm>
          <a:prstGeom prst="rect">
            <a:avLst/>
          </a:prstGeom>
        </p:spPr>
        <p:txBody>
          <a:bodyPr/>
          <a:lstStyle>
            <a:lvl1pPr marL="0" indent="0" algn="ctr">
              <a:buNone/>
              <a:defRPr sz="2000" b="1" i="1">
                <a:solidFill>
                  <a:srgbClr val="9F0F10"/>
                </a:solidFill>
                <a:latin typeface="Calibri" panose="020F0502020204030204" pitchFamily="34" charset="0"/>
                <a:cs typeface="Calibri" panose="020F0502020204030204" pitchFamily="34" charset="0"/>
              </a:defRPr>
            </a:lvl1pPr>
            <a:lvl2pPr algn="ctr">
              <a:defRPr sz="2000">
                <a:latin typeface="Calibri" panose="020F0502020204030204" pitchFamily="34" charset="0"/>
                <a:cs typeface="Calibri" panose="020F0502020204030204" pitchFamily="34" charset="0"/>
              </a:defRPr>
            </a:lvl2pPr>
            <a:lvl3pPr algn="ctr">
              <a:defRPr sz="1800">
                <a:latin typeface="Calibri" panose="020F0502020204030204" pitchFamily="34" charset="0"/>
                <a:cs typeface="Calibri" panose="020F0502020204030204" pitchFamily="34" charset="0"/>
              </a:defRPr>
            </a:lvl3pPr>
            <a:lvl4pPr algn="ctr">
              <a:defRPr sz="1600">
                <a:latin typeface="Calibri" panose="020F0502020204030204" pitchFamily="34" charset="0"/>
                <a:cs typeface="Calibri" panose="020F0502020204030204" pitchFamily="34" charset="0"/>
              </a:defRPr>
            </a:lvl4pPr>
            <a:lvl5pPr algn="ctr">
              <a:defRPr sz="1600">
                <a:latin typeface="Calibri" panose="020F0502020204030204" pitchFamily="34" charset="0"/>
                <a:cs typeface="Calibri" panose="020F05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933666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8_IS - Tech">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457200" y="1981200"/>
            <a:ext cx="822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defRPr/>
            </a:pPr>
            <a:r>
              <a:rPr lang="en-US" sz="1400" i="1" dirty="0">
                <a:latin typeface="Cambria" panose="02040503050406030204" pitchFamily="18" charset="0"/>
                <a:ea typeface="+mn-ea"/>
              </a:rPr>
              <a:t>Read the Interactive Session and discuss the following </a:t>
            </a:r>
            <a:r>
              <a:rPr lang="en-US" sz="1400" i="1" dirty="0" smtClean="0">
                <a:latin typeface="Cambria" panose="02040503050406030204" pitchFamily="18" charset="0"/>
                <a:ea typeface="+mn-ea"/>
              </a:rPr>
              <a:t>questions</a:t>
            </a:r>
            <a:endParaRPr lang="en-US" sz="1800" dirty="0">
              <a:ea typeface="+mn-ea"/>
            </a:endParaRPr>
          </a:p>
        </p:txBody>
      </p:sp>
      <p:sp>
        <p:nvSpPr>
          <p:cNvPr id="5" name="TextBox 10"/>
          <p:cNvSpPr txBox="1">
            <a:spLocks noChangeArrowheads="1"/>
          </p:cNvSpPr>
          <p:nvPr/>
        </p:nvSpPr>
        <p:spPr bwMode="auto">
          <a:xfrm>
            <a:off x="2019300" y="990600"/>
            <a:ext cx="510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2000" b="1" i="1" smtClean="0">
                <a:solidFill>
                  <a:srgbClr val="9F0F10"/>
                </a:solidFill>
                <a:latin typeface="Calibri" charset="0"/>
                <a:cs typeface="Calibri" charset="0"/>
              </a:rPr>
              <a:t>Interactive Session: Technology</a:t>
            </a:r>
          </a:p>
        </p:txBody>
      </p:sp>
      <p:sp>
        <p:nvSpPr>
          <p:cNvPr id="3" name="Content Placeholder 2"/>
          <p:cNvSpPr>
            <a:spLocks noGrp="1"/>
          </p:cNvSpPr>
          <p:nvPr>
            <p:ph idx="1"/>
          </p:nvPr>
        </p:nvSpPr>
        <p:spPr>
          <a:xfrm>
            <a:off x="457200" y="2365177"/>
            <a:ext cx="8229600" cy="3959423"/>
          </a:xfrm>
          <a:prstGeom prst="rect">
            <a:avLst/>
          </a:prstGeom>
          <a:noFill/>
          <a:ln>
            <a:noFill/>
          </a:ln>
        </p:spPr>
        <p:txBody>
          <a:bodyPr/>
          <a:lstStyle>
            <a:lvl1pPr>
              <a:spcBef>
                <a:spcPts val="600"/>
              </a:spcBef>
              <a:spcAft>
                <a:spcPts val="1200"/>
              </a:spcAft>
              <a:defRPr sz="2800" b="1">
                <a:latin typeface="Calibri" pitchFamily="34" charset="0"/>
              </a:defRPr>
            </a:lvl1pPr>
            <a:lvl2pPr>
              <a:spcBef>
                <a:spcPts val="0"/>
              </a:spcBef>
              <a:spcAft>
                <a:spcPts val="600"/>
              </a:spcAft>
              <a:defRPr sz="2400">
                <a:latin typeface="Calibri" pitchFamily="34" charset="0"/>
              </a:defRPr>
            </a:lvl2pPr>
            <a:lvl3pPr>
              <a:spcBef>
                <a:spcPts val="0"/>
              </a:spcBef>
              <a:spcAft>
                <a:spcPts val="600"/>
              </a:spcAft>
              <a:defRPr sz="2000">
                <a:latin typeface="Calibri" pitchFamily="34" charset="0"/>
              </a:defRPr>
            </a:lvl3pPr>
            <a:lvl4pPr>
              <a:spcBef>
                <a:spcPts val="0"/>
              </a:spcBef>
              <a:spcAft>
                <a:spcPts val="600"/>
              </a:spcAft>
              <a:defRPr sz="1800">
                <a:latin typeface="Calibri" pitchFamily="34" charset="0"/>
              </a:defRPr>
            </a:lvl4pPr>
            <a:lvl5pPr>
              <a:spcBef>
                <a:spcPts val="0"/>
              </a:spcBef>
              <a:spcAft>
                <a:spcPts val="600"/>
              </a:spcAft>
              <a:defRPr sz="18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11"/>
          <p:cNvSpPr>
            <a:spLocks noGrp="1"/>
          </p:cNvSpPr>
          <p:nvPr>
            <p:ph type="body" sz="quarter" idx="15"/>
          </p:nvPr>
        </p:nvSpPr>
        <p:spPr>
          <a:xfrm>
            <a:off x="457200" y="1600200"/>
            <a:ext cx="8229595" cy="381000"/>
          </a:xfrm>
          <a:prstGeom prst="rect">
            <a:avLst/>
          </a:prstGeom>
        </p:spPr>
        <p:txBody>
          <a:bodyPr/>
          <a:lstStyle>
            <a:lvl1pPr algn="ctr">
              <a:buNone/>
              <a:defRPr sz="2800" b="1" baseline="0">
                <a:solidFill>
                  <a:schemeClr val="accent4">
                    <a:lumMod val="50000"/>
                  </a:schemeClr>
                </a:solidFill>
                <a:effectLst/>
                <a:latin typeface="Calibri" panose="020F0502020204030204" pitchFamily="34" charset="0"/>
                <a:cs typeface="Calibri" panose="020F0502020204030204" pitchFamily="34" charset="0"/>
              </a:defRPr>
            </a:lvl1pPr>
            <a:lvl2pPr algn="ctr">
              <a:buNone/>
              <a:defRPr sz="2000" b="1">
                <a:solidFill>
                  <a:srgbClr val="9F0F10"/>
                </a:solidFill>
                <a:latin typeface="+mj-lt"/>
              </a:defRPr>
            </a:lvl2pPr>
            <a:lvl3pPr algn="ctr">
              <a:buNone/>
              <a:defRPr sz="2000" b="1">
                <a:solidFill>
                  <a:srgbClr val="9F0F10"/>
                </a:solidFill>
                <a:latin typeface="+mj-lt"/>
              </a:defRPr>
            </a:lvl3pPr>
            <a:lvl4pPr algn="ctr">
              <a:buNone/>
              <a:defRPr sz="2000" b="1">
                <a:solidFill>
                  <a:srgbClr val="9F0F10"/>
                </a:solidFill>
                <a:latin typeface="+mj-lt"/>
              </a:defRPr>
            </a:lvl4pPr>
            <a:lvl5pPr algn="ctr">
              <a:buNone/>
              <a:defRPr sz="2000" b="1">
                <a:solidFill>
                  <a:srgbClr val="9F0F10"/>
                </a:solidFill>
                <a:latin typeface="+mj-lt"/>
              </a:defRPr>
            </a:lvl5pPr>
          </a:lstStyle>
          <a:p>
            <a:pPr lvl="0"/>
            <a:r>
              <a:rPr lang="en-US" smtClean="0"/>
              <a:t>Click to edit Master text styles</a:t>
            </a:r>
          </a:p>
        </p:txBody>
      </p:sp>
    </p:spTree>
    <p:extLst>
      <p:ext uri="{BB962C8B-B14F-4D97-AF65-F5344CB8AC3E}">
        <p14:creationId xmlns:p14="http://schemas.microsoft.com/office/powerpoint/2010/main" val="1579362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7_IS - Orgs">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457200" y="1981200"/>
            <a:ext cx="822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defRPr/>
            </a:pPr>
            <a:r>
              <a:rPr lang="en-US" sz="1400" i="1" dirty="0">
                <a:latin typeface="Cambria" panose="02040503050406030204" pitchFamily="18" charset="0"/>
                <a:ea typeface="+mn-ea"/>
              </a:rPr>
              <a:t>Read the Interactive Session and discuss the following </a:t>
            </a:r>
            <a:r>
              <a:rPr lang="en-US" sz="1400" i="1" dirty="0" smtClean="0">
                <a:latin typeface="Cambria" panose="02040503050406030204" pitchFamily="18" charset="0"/>
                <a:ea typeface="+mn-ea"/>
              </a:rPr>
              <a:t>questions</a:t>
            </a:r>
            <a:endParaRPr lang="en-US" sz="1800" dirty="0">
              <a:ea typeface="+mn-ea"/>
            </a:endParaRPr>
          </a:p>
        </p:txBody>
      </p:sp>
      <p:sp>
        <p:nvSpPr>
          <p:cNvPr id="5" name="TextBox 10"/>
          <p:cNvSpPr txBox="1">
            <a:spLocks noChangeArrowheads="1"/>
          </p:cNvSpPr>
          <p:nvPr/>
        </p:nvSpPr>
        <p:spPr bwMode="auto">
          <a:xfrm>
            <a:off x="2019300" y="990600"/>
            <a:ext cx="510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2000" b="1" i="1" smtClean="0">
                <a:solidFill>
                  <a:srgbClr val="9F0F10"/>
                </a:solidFill>
                <a:latin typeface="Calibri" charset="0"/>
                <a:cs typeface="Calibri" charset="0"/>
              </a:rPr>
              <a:t>Interactive Session: Organizations</a:t>
            </a:r>
          </a:p>
        </p:txBody>
      </p:sp>
      <p:sp>
        <p:nvSpPr>
          <p:cNvPr id="3" name="Content Placeholder 2"/>
          <p:cNvSpPr>
            <a:spLocks noGrp="1"/>
          </p:cNvSpPr>
          <p:nvPr>
            <p:ph idx="1"/>
          </p:nvPr>
        </p:nvSpPr>
        <p:spPr>
          <a:xfrm>
            <a:off x="457200" y="2365177"/>
            <a:ext cx="8229600" cy="3959423"/>
          </a:xfrm>
          <a:prstGeom prst="rect">
            <a:avLst/>
          </a:prstGeom>
          <a:noFill/>
          <a:ln>
            <a:noFill/>
          </a:ln>
        </p:spPr>
        <p:txBody>
          <a:bodyPr/>
          <a:lstStyle>
            <a:lvl1pPr>
              <a:spcBef>
                <a:spcPts val="600"/>
              </a:spcBef>
              <a:spcAft>
                <a:spcPts val="1200"/>
              </a:spcAft>
              <a:defRPr sz="2800" b="1">
                <a:latin typeface="Calibri" pitchFamily="34" charset="0"/>
              </a:defRPr>
            </a:lvl1pPr>
            <a:lvl2pPr>
              <a:spcBef>
                <a:spcPts val="0"/>
              </a:spcBef>
              <a:spcAft>
                <a:spcPts val="600"/>
              </a:spcAft>
              <a:defRPr sz="2400">
                <a:latin typeface="Calibri" pitchFamily="34" charset="0"/>
              </a:defRPr>
            </a:lvl2pPr>
            <a:lvl3pPr>
              <a:spcBef>
                <a:spcPts val="0"/>
              </a:spcBef>
              <a:spcAft>
                <a:spcPts val="600"/>
              </a:spcAft>
              <a:defRPr sz="2000">
                <a:latin typeface="Calibri" pitchFamily="34" charset="0"/>
              </a:defRPr>
            </a:lvl3pPr>
            <a:lvl4pPr>
              <a:spcBef>
                <a:spcPts val="0"/>
              </a:spcBef>
              <a:spcAft>
                <a:spcPts val="600"/>
              </a:spcAft>
              <a:defRPr sz="1800">
                <a:latin typeface="Calibri" pitchFamily="34" charset="0"/>
              </a:defRPr>
            </a:lvl4pPr>
            <a:lvl5pPr>
              <a:spcBef>
                <a:spcPts val="0"/>
              </a:spcBef>
              <a:spcAft>
                <a:spcPts val="600"/>
              </a:spcAft>
              <a:defRPr sz="18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11"/>
          <p:cNvSpPr>
            <a:spLocks noGrp="1"/>
          </p:cNvSpPr>
          <p:nvPr>
            <p:ph type="body" sz="quarter" idx="15"/>
          </p:nvPr>
        </p:nvSpPr>
        <p:spPr>
          <a:xfrm>
            <a:off x="457200" y="1600200"/>
            <a:ext cx="8229595" cy="381000"/>
          </a:xfrm>
          <a:prstGeom prst="rect">
            <a:avLst/>
          </a:prstGeom>
        </p:spPr>
        <p:txBody>
          <a:bodyPr/>
          <a:lstStyle>
            <a:lvl1pPr algn="ctr">
              <a:buNone/>
              <a:defRPr sz="2800" b="1" baseline="0">
                <a:solidFill>
                  <a:schemeClr val="accent4">
                    <a:lumMod val="50000"/>
                  </a:schemeClr>
                </a:solidFill>
                <a:effectLst/>
                <a:latin typeface="Calibri" panose="020F0502020204030204" pitchFamily="34" charset="0"/>
                <a:cs typeface="Calibri" panose="020F0502020204030204" pitchFamily="34" charset="0"/>
              </a:defRPr>
            </a:lvl1pPr>
            <a:lvl2pPr algn="ctr">
              <a:buNone/>
              <a:defRPr sz="2000" b="1">
                <a:solidFill>
                  <a:srgbClr val="9F0F10"/>
                </a:solidFill>
                <a:latin typeface="+mj-lt"/>
              </a:defRPr>
            </a:lvl2pPr>
            <a:lvl3pPr algn="ctr">
              <a:buNone/>
              <a:defRPr sz="2000" b="1">
                <a:solidFill>
                  <a:srgbClr val="9F0F10"/>
                </a:solidFill>
                <a:latin typeface="+mj-lt"/>
              </a:defRPr>
            </a:lvl3pPr>
            <a:lvl4pPr algn="ctr">
              <a:buNone/>
              <a:defRPr sz="2000" b="1">
                <a:solidFill>
                  <a:srgbClr val="9F0F10"/>
                </a:solidFill>
                <a:latin typeface="+mj-lt"/>
              </a:defRPr>
            </a:lvl4pPr>
            <a:lvl5pPr algn="ctr">
              <a:buNone/>
              <a:defRPr sz="2000" b="1">
                <a:solidFill>
                  <a:srgbClr val="9F0F10"/>
                </a:solidFill>
                <a:latin typeface="+mj-lt"/>
              </a:defRPr>
            </a:lvl5pPr>
          </a:lstStyle>
          <a:p>
            <a:pPr lvl="0"/>
            <a:r>
              <a:rPr lang="en-US" smtClean="0"/>
              <a:t>Click to edit Master text styles</a:t>
            </a:r>
          </a:p>
        </p:txBody>
      </p:sp>
    </p:spTree>
    <p:extLst>
      <p:ext uri="{BB962C8B-B14F-4D97-AF65-F5344CB8AC3E}">
        <p14:creationId xmlns:p14="http://schemas.microsoft.com/office/powerpoint/2010/main" val="1324074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245856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1760714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701964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2130863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119024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3091469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1996660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3458348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E69481-C428-4771-9FA9-CCBED72DD0C4}" type="slidenum">
              <a:rPr lang="en-US" smtClean="0"/>
              <a:t>‹#›</a:t>
            </a:fld>
            <a:endParaRPr lang="en-US"/>
          </a:p>
        </p:txBody>
      </p:sp>
    </p:spTree>
    <p:extLst>
      <p:ext uri="{BB962C8B-B14F-4D97-AF65-F5344CB8AC3E}">
        <p14:creationId xmlns:p14="http://schemas.microsoft.com/office/powerpoint/2010/main" val="25963009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7" r:id="rId12"/>
    <p:sldLayoutId id="2147483698" r:id="rId13"/>
    <p:sldLayoutId id="2147483699" r:id="rId14"/>
    <p:sldLayoutId id="2147483700" r:id="rId15"/>
    <p:sldLayoutId id="2147483701" r:id="rId1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1870896" y="358914"/>
            <a:ext cx="5596704" cy="707886"/>
          </a:xfrm>
          <a:prstGeom prst="rect">
            <a:avLst/>
          </a:prstGeom>
          <a:noFill/>
          <a:ln w="12700">
            <a:noFill/>
            <a:miter lim="800000"/>
            <a:headEnd/>
            <a:tailEnd/>
          </a:ln>
          <a:effectLst/>
        </p:spPr>
        <p:txBody>
          <a:bodyPr wrap="square">
            <a:spAutoFit/>
          </a:bodyPr>
          <a:lstStyle/>
          <a:p>
            <a:pPr algn="ctr" eaLnBrk="0" hangingPunct="0">
              <a:defRPr/>
            </a:pPr>
            <a:r>
              <a:rPr lang="en-US" sz="4000" b="1" dirty="0" smtClean="0">
                <a:effectLst>
                  <a:outerShdw blurRad="38100" dist="38100" dir="2700000" algn="tl">
                    <a:srgbClr val="C0C0C0"/>
                  </a:outerShdw>
                </a:effectLst>
                <a:cs typeface="+mn-cs"/>
              </a:rPr>
              <a:t>CHAPTER </a:t>
            </a:r>
            <a:r>
              <a:rPr lang="en-US" sz="4000" b="1" dirty="0" smtClean="0">
                <a:effectLst>
                  <a:outerShdw blurRad="38100" dist="38100" dir="2700000" algn="tl">
                    <a:srgbClr val="C0C0C0"/>
                  </a:outerShdw>
                </a:effectLst>
                <a:cs typeface="+mn-cs"/>
              </a:rPr>
              <a:t>6</a:t>
            </a:r>
            <a:r>
              <a:rPr lang="en-US" sz="1600" b="1" dirty="0" smtClean="0">
                <a:solidFill>
                  <a:srgbClr val="9F0F10"/>
                </a:solidFill>
                <a:effectLst>
                  <a:outerShdw blurRad="38100" dist="38100" dir="2700000" algn="tl">
                    <a:srgbClr val="C0C0C0"/>
                  </a:outerShdw>
                </a:effectLst>
                <a:cs typeface="+mn-cs"/>
              </a:rPr>
              <a:t> </a:t>
            </a:r>
            <a:endParaRPr lang="en-US" sz="1600" b="1" dirty="0">
              <a:solidFill>
                <a:srgbClr val="9F0F10"/>
              </a:solidFill>
              <a:effectLst>
                <a:outerShdw blurRad="38100" dist="38100" dir="2700000" algn="tl">
                  <a:srgbClr val="C0C0C0"/>
                </a:outerShdw>
              </a:effectLst>
              <a:cs typeface="+mn-cs"/>
            </a:endParaRPr>
          </a:p>
        </p:txBody>
      </p:sp>
      <p:sp>
        <p:nvSpPr>
          <p:cNvPr id="2052" name="Text Box 4"/>
          <p:cNvSpPr txBox="1">
            <a:spLocks noChangeArrowheads="1"/>
          </p:cNvSpPr>
          <p:nvPr/>
        </p:nvSpPr>
        <p:spPr bwMode="auto">
          <a:xfrm>
            <a:off x="457200" y="2743200"/>
            <a:ext cx="8382000" cy="2123658"/>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algn="ctr" eaLnBrk="0" hangingPunct="0">
              <a:spcBef>
                <a:spcPct val="50000"/>
              </a:spcBef>
              <a:defRPr/>
            </a:pPr>
            <a:r>
              <a:rPr lang="en-US" altLang="en-US" sz="4400" b="1" dirty="0" smtClean="0">
                <a:effectLst>
                  <a:outerShdw blurRad="38100" dist="38100" dir="2700000" algn="tl">
                    <a:srgbClr val="C0C0C0"/>
                  </a:outerShdw>
                </a:effectLst>
                <a:ea typeface="ＭＳ Ｐゴシック" pitchFamily="34" charset="-128"/>
              </a:rPr>
              <a:t>FOUNDATIONS OF BUSINESS</a:t>
            </a:r>
            <a:br>
              <a:rPr lang="en-US" altLang="en-US" sz="4400" b="1" dirty="0" smtClean="0">
                <a:effectLst>
                  <a:outerShdw blurRad="38100" dist="38100" dir="2700000" algn="tl">
                    <a:srgbClr val="C0C0C0"/>
                  </a:outerShdw>
                </a:effectLst>
                <a:ea typeface="ＭＳ Ｐゴシック" pitchFamily="34" charset="-128"/>
              </a:rPr>
            </a:br>
            <a:r>
              <a:rPr lang="en-US" altLang="en-US" sz="4400" b="1" dirty="0" smtClean="0">
                <a:effectLst>
                  <a:outerShdw blurRad="38100" dist="38100" dir="2700000" algn="tl">
                    <a:srgbClr val="C0C0C0"/>
                  </a:outerShdw>
                </a:effectLst>
                <a:ea typeface="ＭＳ Ｐゴシック" pitchFamily="34" charset="-128"/>
              </a:rPr>
              <a:t>INTELLIGENCE: DATABASES AND</a:t>
            </a:r>
            <a:br>
              <a:rPr lang="en-US" altLang="en-US" sz="4400" b="1" dirty="0" smtClean="0">
                <a:effectLst>
                  <a:outerShdw blurRad="38100" dist="38100" dir="2700000" algn="tl">
                    <a:srgbClr val="C0C0C0"/>
                  </a:outerShdw>
                </a:effectLst>
                <a:ea typeface="ＭＳ Ｐゴシック" pitchFamily="34" charset="-128"/>
              </a:rPr>
            </a:br>
            <a:r>
              <a:rPr lang="en-US" altLang="en-US" sz="4400" b="1" dirty="0" smtClean="0">
                <a:effectLst>
                  <a:outerShdw blurRad="38100" dist="38100" dir="2700000" algn="tl">
                    <a:srgbClr val="C0C0C0"/>
                  </a:outerShdw>
                </a:effectLst>
                <a:ea typeface="ＭＳ Ｐゴシック" pitchFamily="34" charset="-128"/>
              </a:rPr>
              <a:t>INFORMATION MANAGEMENT</a:t>
            </a:r>
            <a:endParaRPr lang="en-US" sz="4400" b="1" dirty="0">
              <a:effectLst>
                <a:outerShdw blurRad="38100" dist="38100" dir="2700000" algn="tl">
                  <a:srgbClr val="C0C0C0"/>
                </a:outerShdw>
              </a:effectLst>
            </a:endParaRPr>
          </a:p>
        </p:txBody>
      </p:sp>
      <p:grpSp>
        <p:nvGrpSpPr>
          <p:cNvPr id="14341" name="Group 12"/>
          <p:cNvGrpSpPr>
            <a:grpSpLocks/>
          </p:cNvGrpSpPr>
          <p:nvPr/>
        </p:nvGrpSpPr>
        <p:grpSpPr bwMode="auto">
          <a:xfrm>
            <a:off x="1676400" y="1905000"/>
            <a:ext cx="5867400" cy="0"/>
            <a:chOff x="768" y="3408"/>
            <a:chExt cx="3696" cy="0"/>
          </a:xfrm>
        </p:grpSpPr>
        <p:sp>
          <p:nvSpPr>
            <p:cNvPr id="14342" name="Line 8"/>
            <p:cNvSpPr>
              <a:spLocks noChangeShapeType="1"/>
            </p:cNvSpPr>
            <p:nvPr/>
          </p:nvSpPr>
          <p:spPr bwMode="auto">
            <a:xfrm>
              <a:off x="768" y="3408"/>
              <a:ext cx="816" cy="0"/>
            </a:xfrm>
            <a:prstGeom prst="line">
              <a:avLst/>
            </a:prstGeom>
            <a:noFill/>
            <a:ln w="127000">
              <a:solidFill>
                <a:srgbClr val="9F0F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9"/>
            <p:cNvSpPr>
              <a:spLocks noChangeShapeType="1"/>
            </p:cNvSpPr>
            <p:nvPr/>
          </p:nvSpPr>
          <p:spPr bwMode="auto">
            <a:xfrm>
              <a:off x="1728" y="3408"/>
              <a:ext cx="816" cy="0"/>
            </a:xfrm>
            <a:prstGeom prst="line">
              <a:avLst/>
            </a:prstGeom>
            <a:noFill/>
            <a:ln w="1270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4" name="Line 10"/>
            <p:cNvSpPr>
              <a:spLocks noChangeShapeType="1"/>
            </p:cNvSpPr>
            <p:nvPr/>
          </p:nvSpPr>
          <p:spPr bwMode="auto">
            <a:xfrm>
              <a:off x="2688" y="3408"/>
              <a:ext cx="816" cy="0"/>
            </a:xfrm>
            <a:prstGeom prst="line">
              <a:avLst/>
            </a:prstGeom>
            <a:noFill/>
            <a:ln w="12700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11"/>
            <p:cNvSpPr>
              <a:spLocks noChangeShapeType="1"/>
            </p:cNvSpPr>
            <p:nvPr/>
          </p:nvSpPr>
          <p:spPr bwMode="auto">
            <a:xfrm>
              <a:off x="3648" y="3408"/>
              <a:ext cx="816" cy="0"/>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 name="Slide Number Placeholder 1"/>
          <p:cNvSpPr>
            <a:spLocks noGrp="1"/>
          </p:cNvSpPr>
          <p:nvPr>
            <p:ph type="sldNum" sz="quarter" idx="12"/>
          </p:nvPr>
        </p:nvSpPr>
        <p:spPr/>
        <p:txBody>
          <a:bodyPr/>
          <a:lstStyle/>
          <a:p>
            <a:fld id="{B2E69481-C428-4771-9FA9-CCBED72DD0C4}" type="slidenum">
              <a:rPr lang="en-US" smtClean="0"/>
              <a:t>1</a:t>
            </a:fld>
            <a:endParaRPr lang="en-US"/>
          </a:p>
        </p:txBody>
      </p:sp>
    </p:spTree>
    <p:extLst>
      <p:ext uri="{BB962C8B-B14F-4D97-AF65-F5344CB8AC3E}">
        <p14:creationId xmlns:p14="http://schemas.microsoft.com/office/powerpoint/2010/main" val="319113314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4"/>
          <p:cNvSpPr>
            <a:spLocks noGrp="1"/>
          </p:cNvSpPr>
          <p:nvPr>
            <p:ph idx="1"/>
          </p:nvPr>
        </p:nvSpPr>
        <p:spPr/>
        <p:txBody>
          <a:bodyPr>
            <a:normAutofit lnSpcReduction="10000"/>
          </a:bodyPr>
          <a:lstStyle/>
          <a:p>
            <a:pPr eaLnBrk="1" hangingPunct="1">
              <a:buFont typeface="Arial" charset="0"/>
              <a:buChar char="•"/>
              <a:defRPr/>
            </a:pPr>
            <a:r>
              <a:rPr lang="en-US" dirty="0" smtClean="0">
                <a:ea typeface="MS PGothic" panose="020B0600070205080204" pitchFamily="34" charset="-128"/>
              </a:rPr>
              <a:t>Relational DBMS</a:t>
            </a:r>
          </a:p>
          <a:p>
            <a:pPr lvl="1" eaLnBrk="1" hangingPunct="1">
              <a:buFont typeface="Arial" charset="0"/>
              <a:buChar char="–"/>
              <a:defRPr/>
            </a:pPr>
            <a:r>
              <a:rPr lang="en-US" sz="2200" b="0" dirty="0" smtClean="0">
                <a:ea typeface="MS PGothic" panose="020B0600070205080204" pitchFamily="34" charset="-128"/>
              </a:rPr>
              <a:t>Represent data as two-dimensional tables </a:t>
            </a:r>
          </a:p>
          <a:p>
            <a:pPr lvl="1" eaLnBrk="1" hangingPunct="1">
              <a:buFont typeface="Arial" charset="0"/>
              <a:buChar char="–"/>
              <a:defRPr/>
            </a:pPr>
            <a:r>
              <a:rPr lang="en-US" sz="2200" b="0" dirty="0" smtClean="0">
                <a:ea typeface="MS PGothic" panose="020B0600070205080204" pitchFamily="34" charset="-128"/>
              </a:rPr>
              <a:t>Each table contains data on entity and attributes</a:t>
            </a:r>
          </a:p>
          <a:p>
            <a:pPr eaLnBrk="1" hangingPunct="1">
              <a:buFont typeface="Arial" charset="0"/>
              <a:buChar char="•"/>
              <a:defRPr/>
            </a:pPr>
            <a:r>
              <a:rPr lang="en-US" dirty="0" smtClean="0">
                <a:ea typeface="MS PGothic" panose="020B0600070205080204" pitchFamily="34" charset="-128"/>
              </a:rPr>
              <a:t>Table: grid of columns and rows</a:t>
            </a:r>
          </a:p>
          <a:p>
            <a:pPr lvl="1" eaLnBrk="1" hangingPunct="1">
              <a:buFont typeface="Arial" charset="0"/>
              <a:buChar char="–"/>
              <a:defRPr/>
            </a:pPr>
            <a:r>
              <a:rPr lang="en-US" sz="2200" b="0" dirty="0" smtClean="0">
                <a:ea typeface="MS PGothic" panose="020B0600070205080204" pitchFamily="34" charset="-128"/>
              </a:rPr>
              <a:t>Rows (tuples): Records for different entities</a:t>
            </a:r>
          </a:p>
          <a:p>
            <a:pPr lvl="1" eaLnBrk="1" hangingPunct="1">
              <a:buFont typeface="Arial" charset="0"/>
              <a:buChar char="–"/>
              <a:defRPr/>
            </a:pPr>
            <a:r>
              <a:rPr lang="en-US" sz="2200" b="0" dirty="0" smtClean="0">
                <a:ea typeface="MS PGothic" panose="020B0600070205080204" pitchFamily="34" charset="-128"/>
              </a:rPr>
              <a:t>Fields (columns): Represents attribute for entity</a:t>
            </a:r>
          </a:p>
          <a:p>
            <a:pPr lvl="1" eaLnBrk="1" hangingPunct="1">
              <a:buFont typeface="Arial" charset="0"/>
              <a:buChar char="–"/>
              <a:defRPr/>
            </a:pPr>
            <a:r>
              <a:rPr lang="en-US" sz="2200" b="0" dirty="0" smtClean="0">
                <a:ea typeface="MS PGothic" panose="020B0600070205080204" pitchFamily="34" charset="-128"/>
              </a:rPr>
              <a:t>Key field: Field used to uniquely identify each record</a:t>
            </a:r>
          </a:p>
          <a:p>
            <a:pPr lvl="1" eaLnBrk="1" hangingPunct="1">
              <a:buFont typeface="Arial" charset="0"/>
              <a:buChar char="–"/>
              <a:defRPr/>
            </a:pPr>
            <a:r>
              <a:rPr lang="en-US" sz="2200" b="0" dirty="0" smtClean="0">
                <a:ea typeface="MS PGothic" panose="020B0600070205080204" pitchFamily="34" charset="-128"/>
              </a:rPr>
              <a:t>Primary key: Field in table used for key fields</a:t>
            </a:r>
          </a:p>
          <a:p>
            <a:pPr lvl="1" eaLnBrk="1" hangingPunct="1">
              <a:buFont typeface="Arial" charset="0"/>
              <a:buChar char="–"/>
              <a:defRPr/>
            </a:pPr>
            <a:r>
              <a:rPr lang="en-US" sz="2200" b="0" dirty="0" smtClean="0">
                <a:ea typeface="MS PGothic" panose="020B0600070205080204" pitchFamily="34" charset="-128"/>
              </a:rPr>
              <a:t>Foreign key: Primary key used in second table as look-up field to identify records from original table</a:t>
            </a:r>
            <a:r>
              <a:rPr lang="en-US" sz="2200" dirty="0" smtClean="0">
                <a:ea typeface="MS PGothic" panose="020B0600070205080204" pitchFamily="34" charset="-128"/>
              </a:rPr>
              <a:t>	</a:t>
            </a:r>
          </a:p>
          <a:p>
            <a:pPr eaLnBrk="1" hangingPunct="1">
              <a:buFont typeface="Arial" charset="0"/>
              <a:buChar char="•"/>
              <a:defRPr/>
            </a:pPr>
            <a:endParaRPr lang="en-US" dirty="0" smtClean="0">
              <a:ea typeface="MS PGothic" panose="020B0600070205080204" pitchFamily="34" charset="-128"/>
            </a:endParaRPr>
          </a:p>
          <a:p>
            <a:pPr eaLnBrk="1" hangingPunct="1">
              <a:buFont typeface="Arial" charset="0"/>
              <a:buChar char="•"/>
              <a:defRPr/>
            </a:pPr>
            <a:endParaRPr lang="en-US" dirty="0">
              <a:ea typeface="MS PGothic" panose="020B0600070205080204" pitchFamily="34" charset="-128"/>
            </a:endParaRPr>
          </a:p>
        </p:txBody>
      </p:sp>
      <p:sp>
        <p:nvSpPr>
          <p:cNvPr id="30722" name="Text Placeholder 5"/>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ea typeface="ＭＳ Ｐゴシック" pitchFamily="34" charset="-128"/>
              </a:rPr>
              <a:t>The Database Approach to Data Management</a:t>
            </a:r>
          </a:p>
        </p:txBody>
      </p:sp>
    </p:spTree>
    <p:extLst>
      <p:ext uri="{BB962C8B-B14F-4D97-AF65-F5344CB8AC3E}">
        <p14:creationId xmlns:p14="http://schemas.microsoft.com/office/powerpoint/2010/main" val="3195888956"/>
      </p:ext>
    </p:extLst>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Placeholder 1"/>
          <p:cNvSpPr>
            <a:spLocks noGrp="1"/>
          </p:cNvSpPr>
          <p:nvPr>
            <p:ph type="body" sz="quarter" idx="17"/>
          </p:nvPr>
        </p:nvSpPr>
        <p:spPr bwMode="auto">
          <a:xfrm>
            <a:off x="457200" y="1776413"/>
            <a:ext cx="2133600" cy="3252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altLang="en-US" smtClean="0">
                <a:ea typeface="ＭＳ Ｐゴシック" pitchFamily="34" charset="-128"/>
              </a:rPr>
              <a:t>A relational database organizes data in the form of two-dimensional tables. Illustrated here are tables for the entities SUPPLIER and PART showing how they represent each entity and its attributes. Supplier Number is a primary key for the SUPPLIER table and a foreign key for the PART table.</a:t>
            </a:r>
          </a:p>
        </p:txBody>
      </p:sp>
      <p:sp>
        <p:nvSpPr>
          <p:cNvPr id="20485" name="Text Placeholder 4"/>
          <p:cNvSpPr>
            <a:spLocks noGrp="1"/>
          </p:cNvSpPr>
          <p:nvPr>
            <p:ph type="body" sz="quarter" idx="18"/>
          </p:nvPr>
        </p:nvSpPr>
        <p:spPr>
          <a:xfrm>
            <a:off x="457200" y="3813175"/>
            <a:ext cx="2133600" cy="228600"/>
          </a:xfrm>
        </p:spPr>
        <p:txBody>
          <a:bodyPr>
            <a:normAutofit fontScale="92500" lnSpcReduction="20000"/>
          </a:bodyPr>
          <a:lstStyle/>
          <a:p>
            <a:pPr eaLnBrk="1" hangingPunct="1">
              <a:defRPr/>
            </a:pPr>
            <a:r>
              <a:rPr lang="en-US" dirty="0">
                <a:ea typeface="MS PGothic" panose="020B0600070205080204" pitchFamily="34" charset="-128"/>
              </a:rPr>
              <a:t>FIGURE 6-4</a:t>
            </a:r>
          </a:p>
          <a:p>
            <a:pPr eaLnBrk="1" hangingPunct="1">
              <a:defRPr/>
            </a:pPr>
            <a:endParaRPr lang="en-US" dirty="0" smtClean="0">
              <a:ea typeface="MS PGothic" panose="020B0600070205080204" pitchFamily="34" charset="-128"/>
            </a:endParaRPr>
          </a:p>
        </p:txBody>
      </p:sp>
      <p:sp>
        <p:nvSpPr>
          <p:cNvPr id="20486" name="Text Placeholder 5"/>
          <p:cNvSpPr>
            <a:spLocks noGrp="1"/>
          </p:cNvSpPr>
          <p:nvPr>
            <p:ph type="body" sz="quarter" idx="21"/>
          </p:nvPr>
        </p:nvSpPr>
        <p:spPr/>
        <p:txBody>
          <a:bodyPr>
            <a:normAutofit lnSpcReduction="10000"/>
          </a:bodyPr>
          <a:lstStyle/>
          <a:p>
            <a:pPr eaLnBrk="1" hangingPunct="1">
              <a:defRPr/>
            </a:pPr>
            <a:r>
              <a:rPr lang="en-US" dirty="0" smtClean="0">
                <a:ea typeface="MS PGothic" panose="020B0600070205080204" pitchFamily="34" charset="-128"/>
              </a:rPr>
              <a:t>Relational Database Tables</a:t>
            </a:r>
          </a:p>
        </p:txBody>
      </p:sp>
      <p:pic>
        <p:nvPicPr>
          <p:cNvPr id="32772" name="Picture Placeholder 12" descr="Fig-6-04.png"/>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2971800" y="1681163"/>
            <a:ext cx="6129338" cy="44910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2695337"/>
      </p:ext>
    </p:extLst>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4"/>
          <p:cNvSpPr>
            <a:spLocks noGrp="1"/>
          </p:cNvSpPr>
          <p:nvPr>
            <p:ph idx="1"/>
          </p:nvPr>
        </p:nvSpPr>
        <p:spPr/>
        <p:txBody>
          <a:bodyPr/>
          <a:lstStyle/>
          <a:p>
            <a:pPr eaLnBrk="1" hangingPunct="1">
              <a:buFont typeface="Arial" charset="0"/>
              <a:buChar char="•"/>
              <a:defRPr/>
            </a:pPr>
            <a:r>
              <a:rPr lang="en-US" dirty="0" smtClean="0">
                <a:ea typeface="MS PGothic" panose="020B0600070205080204" pitchFamily="34" charset="-128"/>
              </a:rPr>
              <a:t>Operations of a Relational DBMS</a:t>
            </a:r>
          </a:p>
          <a:p>
            <a:pPr lvl="1" eaLnBrk="1" hangingPunct="1">
              <a:buFont typeface="Arial" charset="0"/>
              <a:buChar char="–"/>
              <a:defRPr/>
            </a:pPr>
            <a:r>
              <a:rPr lang="en-US" sz="2800" dirty="0" smtClean="0">
                <a:ea typeface="MS PGothic" panose="020B0600070205080204" pitchFamily="34" charset="-128"/>
              </a:rPr>
              <a:t>Three basic operations used to develop useful sets of data</a:t>
            </a:r>
          </a:p>
          <a:p>
            <a:pPr lvl="2" eaLnBrk="1" hangingPunct="1">
              <a:buFont typeface="Arial" charset="0"/>
              <a:buChar char="•"/>
              <a:defRPr/>
            </a:pPr>
            <a:r>
              <a:rPr lang="en-US" sz="2600" b="1" dirty="0" smtClean="0">
                <a:ea typeface="MS PGothic" panose="020B0600070205080204" pitchFamily="34" charset="-128"/>
              </a:rPr>
              <a:t>SELECT: </a:t>
            </a:r>
            <a:r>
              <a:rPr lang="en-US" sz="2600" dirty="0" smtClean="0">
                <a:ea typeface="MS PGothic" panose="020B0600070205080204" pitchFamily="34" charset="-128"/>
              </a:rPr>
              <a:t>Creates subset of data of all records that meet stated criteria</a:t>
            </a:r>
          </a:p>
          <a:p>
            <a:pPr lvl="2" eaLnBrk="1" hangingPunct="1">
              <a:buFont typeface="Arial" charset="0"/>
              <a:buChar char="•"/>
              <a:defRPr/>
            </a:pPr>
            <a:r>
              <a:rPr lang="en-US" sz="2600" b="1" dirty="0" smtClean="0">
                <a:ea typeface="MS PGothic" panose="020B0600070205080204" pitchFamily="34" charset="-128"/>
              </a:rPr>
              <a:t>JOIN: </a:t>
            </a:r>
            <a:r>
              <a:rPr lang="en-US" sz="2600" dirty="0" smtClean="0">
                <a:ea typeface="MS PGothic" panose="020B0600070205080204" pitchFamily="34" charset="-128"/>
              </a:rPr>
              <a:t>Combines relational tables to provide user with more information than available in individual tables</a:t>
            </a:r>
          </a:p>
          <a:p>
            <a:pPr lvl="2" eaLnBrk="1" hangingPunct="1">
              <a:buFont typeface="Arial" charset="0"/>
              <a:buChar char="•"/>
              <a:defRPr/>
            </a:pPr>
            <a:r>
              <a:rPr lang="en-US" sz="2600" b="1" dirty="0" smtClean="0">
                <a:ea typeface="MS PGothic" panose="020B0600070205080204" pitchFamily="34" charset="-128"/>
              </a:rPr>
              <a:t>PROJECT: </a:t>
            </a:r>
            <a:r>
              <a:rPr lang="en-US" sz="2600" dirty="0" smtClean="0">
                <a:ea typeface="MS PGothic" panose="020B0600070205080204" pitchFamily="34" charset="-128"/>
              </a:rPr>
              <a:t>Creates subset of columns in table, creating tables with only the information specified</a:t>
            </a:r>
          </a:p>
          <a:p>
            <a:pPr eaLnBrk="1" hangingPunct="1">
              <a:buFont typeface="Arial" charset="0"/>
              <a:buChar char="•"/>
              <a:defRPr/>
            </a:pPr>
            <a:endParaRPr lang="en-US" dirty="0">
              <a:ea typeface="MS PGothic" panose="020B0600070205080204" pitchFamily="34" charset="-128"/>
            </a:endParaRPr>
          </a:p>
        </p:txBody>
      </p:sp>
      <p:sp>
        <p:nvSpPr>
          <p:cNvPr id="34818" name="Text Placeholder 5"/>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ea typeface="ＭＳ Ｐゴシック" pitchFamily="34" charset="-128"/>
              </a:rPr>
              <a:t>The Database Approach to Data Management</a:t>
            </a:r>
          </a:p>
        </p:txBody>
      </p:sp>
    </p:spTree>
    <p:extLst>
      <p:ext uri="{BB962C8B-B14F-4D97-AF65-F5344CB8AC3E}">
        <p14:creationId xmlns:p14="http://schemas.microsoft.com/office/powerpoint/2010/main" val="1861122104"/>
      </p:ext>
    </p:extLst>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Placeholder 1"/>
          <p:cNvSpPr>
            <a:spLocks noGrp="1"/>
          </p:cNvSpPr>
          <p:nvPr>
            <p:ph type="body"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altLang="en-US" smtClean="0">
                <a:ea typeface="ＭＳ Ｐゴシック" pitchFamily="34" charset="-128"/>
              </a:rPr>
              <a:t>The select, join, and project operations enable data from two different tables to be combined and only selected attributes to be displayed.</a:t>
            </a:r>
          </a:p>
          <a:p>
            <a:pPr eaLnBrk="1" hangingPunct="1">
              <a:buFontTx/>
              <a:buNone/>
            </a:pPr>
            <a:endParaRPr lang="en-US" altLang="en-US" smtClean="0">
              <a:ea typeface="ＭＳ Ｐゴシック" pitchFamily="34" charset="-128"/>
            </a:endParaRPr>
          </a:p>
        </p:txBody>
      </p:sp>
      <p:sp>
        <p:nvSpPr>
          <p:cNvPr id="36866" name="Text Placeholder 4"/>
          <p:cNvSpPr>
            <a:spLocks noGrp="1"/>
          </p:cNvSpPr>
          <p:nvPr>
            <p:ph type="body"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eaLnBrk="1" hangingPunct="1">
              <a:buFontTx/>
              <a:buNone/>
            </a:pPr>
            <a:r>
              <a:rPr lang="en-US" altLang="en-US" smtClean="0">
                <a:ea typeface="ＭＳ Ｐゴシック" pitchFamily="34" charset="-128"/>
              </a:rPr>
              <a:t>FIGURE 6-5</a:t>
            </a:r>
          </a:p>
          <a:p>
            <a:pPr eaLnBrk="1" hangingPunct="1">
              <a:buFontTx/>
              <a:buNone/>
            </a:pPr>
            <a:endParaRPr lang="en-US" altLang="en-US" smtClean="0">
              <a:ea typeface="ＭＳ Ｐゴシック" pitchFamily="34" charset="-128"/>
            </a:endParaRPr>
          </a:p>
        </p:txBody>
      </p:sp>
      <p:sp>
        <p:nvSpPr>
          <p:cNvPr id="36867" name="Text Placeholder 5"/>
          <p:cNvSpPr>
            <a:spLocks noGrp="1"/>
          </p:cNvSpPr>
          <p:nvPr>
            <p:ph type="body" sz="quarter" idx="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ea typeface="ＭＳ Ｐゴシック" pitchFamily="34" charset="-128"/>
              </a:rPr>
              <a:t>THE THREE BASIC OPERATIONS OF A RELATIONAL DBMS</a:t>
            </a:r>
          </a:p>
        </p:txBody>
      </p:sp>
      <p:pic>
        <p:nvPicPr>
          <p:cNvPr id="36868" name="Picture Placeholder 12" descr="Fig-6-04.png"/>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76200" y="1676400"/>
            <a:ext cx="8915400" cy="2971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4779569"/>
      </p:ext>
    </p:extLst>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Content Placeholder 4"/>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70000"/>
              </a:lnSpc>
            </a:pPr>
            <a:r>
              <a:rPr lang="en-US" altLang="en-US" sz="3000" smtClean="0">
                <a:solidFill>
                  <a:srgbClr val="0D0D0D"/>
                </a:solidFill>
                <a:ea typeface="ＭＳ Ｐゴシック" pitchFamily="34" charset="-128"/>
              </a:rPr>
              <a:t>Non-relational databases: </a:t>
            </a:r>
            <a:r>
              <a:rPr lang="ja-JP" altLang="en-US" sz="3000" smtClean="0">
                <a:solidFill>
                  <a:srgbClr val="0D0D0D"/>
                </a:solidFill>
                <a:ea typeface="ＭＳ Ｐゴシック" pitchFamily="34" charset="-128"/>
              </a:rPr>
              <a:t>“</a:t>
            </a:r>
            <a:r>
              <a:rPr lang="en-US" altLang="ja-JP" sz="3000" smtClean="0">
                <a:solidFill>
                  <a:srgbClr val="0D0D0D"/>
                </a:solidFill>
                <a:ea typeface="ＭＳ Ｐゴシック" pitchFamily="34" charset="-128"/>
              </a:rPr>
              <a:t>NoSQL</a:t>
            </a:r>
            <a:r>
              <a:rPr lang="ja-JP" altLang="en-US" sz="3000" smtClean="0">
                <a:solidFill>
                  <a:srgbClr val="0D0D0D"/>
                </a:solidFill>
                <a:ea typeface="ＭＳ Ｐゴシック" pitchFamily="34" charset="-128"/>
              </a:rPr>
              <a:t>”</a:t>
            </a:r>
            <a:endParaRPr lang="en-US" altLang="ja-JP" sz="3000" smtClean="0">
              <a:solidFill>
                <a:srgbClr val="0D0D0D"/>
              </a:solidFill>
              <a:ea typeface="ＭＳ Ｐゴシック" pitchFamily="34" charset="-128"/>
            </a:endParaRPr>
          </a:p>
          <a:p>
            <a:pPr lvl="1" eaLnBrk="1" hangingPunct="1">
              <a:lnSpc>
                <a:spcPct val="70000"/>
              </a:lnSpc>
            </a:pPr>
            <a:r>
              <a:rPr lang="en-US" altLang="en-US" sz="2400" smtClean="0">
                <a:ea typeface="ＭＳ Ｐゴシック" pitchFamily="34" charset="-128"/>
              </a:rPr>
              <a:t>More flexible data model</a:t>
            </a:r>
          </a:p>
          <a:p>
            <a:pPr lvl="1" eaLnBrk="1" hangingPunct="1">
              <a:lnSpc>
                <a:spcPct val="70000"/>
              </a:lnSpc>
            </a:pPr>
            <a:r>
              <a:rPr lang="en-US" altLang="en-US" sz="2400" smtClean="0">
                <a:ea typeface="ＭＳ Ｐゴシック" pitchFamily="34" charset="-128"/>
              </a:rPr>
              <a:t>Data sets stored across distributed machines </a:t>
            </a:r>
          </a:p>
          <a:p>
            <a:pPr lvl="1" eaLnBrk="1" hangingPunct="1">
              <a:lnSpc>
                <a:spcPct val="70000"/>
              </a:lnSpc>
            </a:pPr>
            <a:r>
              <a:rPr lang="en-US" altLang="en-US" sz="2400" smtClean="0">
                <a:ea typeface="ＭＳ Ｐゴシック" pitchFamily="34" charset="-128"/>
              </a:rPr>
              <a:t>Easier to scale</a:t>
            </a:r>
          </a:p>
          <a:p>
            <a:pPr lvl="1" eaLnBrk="1" hangingPunct="1">
              <a:lnSpc>
                <a:spcPct val="70000"/>
              </a:lnSpc>
            </a:pPr>
            <a:r>
              <a:rPr lang="en-US" altLang="en-US" sz="2400" smtClean="0">
                <a:ea typeface="ＭＳ Ｐゴシック" pitchFamily="34" charset="-128"/>
              </a:rPr>
              <a:t>Handle large volumes of unstructured and structured</a:t>
            </a:r>
          </a:p>
          <a:p>
            <a:pPr lvl="1" eaLnBrk="1" hangingPunct="1">
              <a:lnSpc>
                <a:spcPct val="70000"/>
              </a:lnSpc>
              <a:buFontTx/>
              <a:buNone/>
            </a:pPr>
            <a:r>
              <a:rPr lang="en-US" altLang="en-US" sz="2400" smtClean="0">
                <a:ea typeface="ＭＳ Ｐゴシック" pitchFamily="34" charset="-128"/>
              </a:rPr>
              <a:t>    data (Web, social media, graphics)</a:t>
            </a:r>
          </a:p>
          <a:p>
            <a:pPr eaLnBrk="1" hangingPunct="1">
              <a:lnSpc>
                <a:spcPct val="70000"/>
              </a:lnSpc>
            </a:pPr>
            <a:r>
              <a:rPr lang="en-US" altLang="en-US" sz="3000" smtClean="0">
                <a:solidFill>
                  <a:srgbClr val="0D0D0D"/>
                </a:solidFill>
                <a:ea typeface="ＭＳ Ｐゴシック" pitchFamily="34" charset="-128"/>
              </a:rPr>
              <a:t>Databases in the cloud</a:t>
            </a:r>
          </a:p>
          <a:p>
            <a:pPr lvl="1" eaLnBrk="1" hangingPunct="1">
              <a:lnSpc>
                <a:spcPct val="70000"/>
              </a:lnSpc>
            </a:pPr>
            <a:r>
              <a:rPr lang="en-US" altLang="en-US" sz="2400" smtClean="0">
                <a:ea typeface="ＭＳ Ｐゴシック" pitchFamily="34" charset="-128"/>
              </a:rPr>
              <a:t>Typically, less functionality than on-premises DBs</a:t>
            </a:r>
          </a:p>
          <a:p>
            <a:pPr lvl="1" eaLnBrk="1" hangingPunct="1">
              <a:lnSpc>
                <a:spcPct val="70000"/>
              </a:lnSpc>
            </a:pPr>
            <a:r>
              <a:rPr lang="en-US" altLang="en-US" sz="2400" smtClean="0">
                <a:ea typeface="ＭＳ Ｐゴシック" pitchFamily="34" charset="-128"/>
              </a:rPr>
              <a:t>Amazon Relational Database Service, Microsoft SQL Azure</a:t>
            </a:r>
          </a:p>
          <a:p>
            <a:pPr lvl="1" eaLnBrk="1" hangingPunct="1">
              <a:lnSpc>
                <a:spcPct val="70000"/>
              </a:lnSpc>
            </a:pPr>
            <a:r>
              <a:rPr lang="en-US" altLang="en-US" sz="2400" smtClean="0">
                <a:ea typeface="ＭＳ Ｐゴシック" pitchFamily="34" charset="-128"/>
              </a:rPr>
              <a:t>Private clouds</a:t>
            </a:r>
          </a:p>
          <a:p>
            <a:pPr eaLnBrk="1" hangingPunct="1">
              <a:lnSpc>
                <a:spcPct val="70000"/>
              </a:lnSpc>
            </a:pPr>
            <a:endParaRPr lang="en-US" altLang="en-US" sz="3000" smtClean="0">
              <a:solidFill>
                <a:srgbClr val="0D0D0D"/>
              </a:solidFill>
              <a:ea typeface="ＭＳ Ｐゴシック" pitchFamily="34" charset="-128"/>
            </a:endParaRPr>
          </a:p>
        </p:txBody>
      </p:sp>
      <p:sp>
        <p:nvSpPr>
          <p:cNvPr id="38914" name="Text Placeholder 5"/>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ea typeface="ＭＳ Ｐゴシック" pitchFamily="34" charset="-128"/>
              </a:rPr>
              <a:t>The Database Approach to Data Management</a:t>
            </a:r>
          </a:p>
        </p:txBody>
      </p:sp>
    </p:spTree>
    <p:extLst>
      <p:ext uri="{BB962C8B-B14F-4D97-AF65-F5344CB8AC3E}">
        <p14:creationId xmlns:p14="http://schemas.microsoft.com/office/powerpoint/2010/main" val="3260774696"/>
      </p:ext>
    </p:extLst>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4"/>
          <p:cNvSpPr>
            <a:spLocks noGrp="1"/>
          </p:cNvSpPr>
          <p:nvPr>
            <p:ph idx="1"/>
          </p:nvPr>
        </p:nvSpPr>
        <p:spPr/>
        <p:txBody>
          <a:bodyPr>
            <a:normAutofit fontScale="92500"/>
          </a:bodyPr>
          <a:lstStyle/>
          <a:p>
            <a:pPr eaLnBrk="1" hangingPunct="1">
              <a:buFont typeface="Arial" charset="0"/>
              <a:buChar char="•"/>
              <a:defRPr/>
            </a:pPr>
            <a:r>
              <a:rPr lang="en-US" dirty="0" smtClean="0">
                <a:ea typeface="MS PGothic" panose="020B0600070205080204" pitchFamily="34" charset="-128"/>
              </a:rPr>
              <a:t>Capabilities of database management systems</a:t>
            </a:r>
          </a:p>
          <a:p>
            <a:pPr lvl="1" eaLnBrk="1" hangingPunct="1">
              <a:buFont typeface="Arial" charset="0"/>
              <a:buChar char="–"/>
              <a:defRPr/>
            </a:pPr>
            <a:r>
              <a:rPr lang="en-US" sz="2400" dirty="0" smtClean="0">
                <a:ea typeface="MS PGothic" panose="020B0600070205080204" pitchFamily="34" charset="-128"/>
              </a:rPr>
              <a:t>Data definition capability: Specifies structure of database content, used to create tables and define characteristics of fields</a:t>
            </a:r>
          </a:p>
          <a:p>
            <a:pPr lvl="1" eaLnBrk="1" hangingPunct="1">
              <a:buFont typeface="Arial" charset="0"/>
              <a:buChar char="–"/>
              <a:defRPr/>
            </a:pPr>
            <a:r>
              <a:rPr lang="en-US" sz="2400" dirty="0" smtClean="0">
                <a:ea typeface="MS PGothic" panose="020B0600070205080204" pitchFamily="34" charset="-128"/>
              </a:rPr>
              <a:t>Data dictionary: Automated or manual file storing definitions of data elements and their characteristics</a:t>
            </a:r>
          </a:p>
          <a:p>
            <a:pPr lvl="1" eaLnBrk="1" hangingPunct="1">
              <a:spcAft>
                <a:spcPts val="0"/>
              </a:spcAft>
              <a:buFont typeface="Arial" charset="0"/>
              <a:buChar char="–"/>
              <a:defRPr/>
            </a:pPr>
            <a:r>
              <a:rPr lang="en-US" sz="2400" dirty="0" smtClean="0">
                <a:ea typeface="MS PGothic" panose="020B0600070205080204" pitchFamily="34" charset="-128"/>
              </a:rPr>
              <a:t>Data manipulation language: Used to add, change, delete, retrieve data from database </a:t>
            </a:r>
          </a:p>
          <a:p>
            <a:pPr lvl="2" eaLnBrk="1" hangingPunct="1">
              <a:spcAft>
                <a:spcPts val="0"/>
              </a:spcAft>
              <a:buFont typeface="Arial" charset="0"/>
              <a:buChar char="•"/>
              <a:defRPr/>
            </a:pPr>
            <a:r>
              <a:rPr lang="en-US" sz="2000" dirty="0" smtClean="0">
                <a:ea typeface="MS PGothic" panose="020B0600070205080204" pitchFamily="34" charset="-128"/>
              </a:rPr>
              <a:t>Structured Query Language (SQL)</a:t>
            </a:r>
          </a:p>
          <a:p>
            <a:pPr lvl="2" eaLnBrk="1" hangingPunct="1">
              <a:buFont typeface="Arial" charset="0"/>
              <a:buChar char="•"/>
              <a:defRPr/>
            </a:pPr>
            <a:r>
              <a:rPr lang="en-US" sz="2000" dirty="0" smtClean="0">
                <a:ea typeface="MS PGothic" panose="020B0600070205080204" pitchFamily="34" charset="-128"/>
              </a:rPr>
              <a:t>Microsoft Access user tools for generating SQL</a:t>
            </a:r>
          </a:p>
          <a:p>
            <a:pPr lvl="1" eaLnBrk="1" hangingPunct="1">
              <a:buFont typeface="Arial" charset="0"/>
              <a:buChar char="–"/>
              <a:defRPr/>
            </a:pPr>
            <a:r>
              <a:rPr lang="en-US" sz="2400" dirty="0" smtClean="0">
                <a:ea typeface="MS PGothic" panose="020B0600070205080204" pitchFamily="34" charset="-128"/>
              </a:rPr>
              <a:t>Many DBMS have report generation capabilities for creating polished reports (Crystal Reports)</a:t>
            </a:r>
            <a:endParaRPr lang="en-US" dirty="0" smtClean="0">
              <a:ea typeface="MS PGothic" panose="020B0600070205080204" pitchFamily="34" charset="-128"/>
            </a:endParaRPr>
          </a:p>
          <a:p>
            <a:pPr eaLnBrk="1" hangingPunct="1">
              <a:buFont typeface="Arial" charset="0"/>
              <a:buChar char="•"/>
              <a:defRPr/>
            </a:pPr>
            <a:endParaRPr lang="en-US" dirty="0">
              <a:ea typeface="MS PGothic" panose="020B0600070205080204" pitchFamily="34" charset="-128"/>
            </a:endParaRPr>
          </a:p>
        </p:txBody>
      </p:sp>
      <p:sp>
        <p:nvSpPr>
          <p:cNvPr id="40962" name="Text Placeholder 5"/>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ea typeface="ＭＳ Ｐゴシック" pitchFamily="34" charset="-128"/>
              </a:rPr>
              <a:t>The Database Approach to Data Management</a:t>
            </a:r>
          </a:p>
        </p:txBody>
      </p:sp>
    </p:spTree>
    <p:extLst>
      <p:ext uri="{BB962C8B-B14F-4D97-AF65-F5344CB8AC3E}">
        <p14:creationId xmlns:p14="http://schemas.microsoft.com/office/powerpoint/2010/main" val="2195007138"/>
      </p:ext>
    </p:extLst>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Placeholder 1"/>
          <p:cNvSpPr>
            <a:spLocks noGrp="1"/>
          </p:cNvSpPr>
          <p:nvPr>
            <p:ph type="body" sz="quarter" idx="17"/>
          </p:nvPr>
        </p:nvSpPr>
        <p:spPr bwMode="auto">
          <a:xfrm>
            <a:off x="1676400" y="5791200"/>
            <a:ext cx="7010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altLang="en-US" smtClean="0">
                <a:ea typeface="ＭＳ Ｐゴシック" pitchFamily="34" charset="-128"/>
              </a:rPr>
              <a:t>Microsoft Access has a rudimentary data dictionary capability that displays information about the size, format, and other characteristics of each field in a database. Displayed here is the information maintained in the SUPPLIER table. The small key icon to the left of Supplier_Number indicates that it is a key field.</a:t>
            </a:r>
          </a:p>
        </p:txBody>
      </p:sp>
      <p:sp>
        <p:nvSpPr>
          <p:cNvPr id="43010" name="Text Placeholder 3"/>
          <p:cNvSpPr>
            <a:spLocks noGrp="1"/>
          </p:cNvSpPr>
          <p:nvPr>
            <p:ph type="body" sz="quarter" idx="18"/>
          </p:nvPr>
        </p:nvSpPr>
        <p:spPr bwMode="auto">
          <a:xfrm>
            <a:off x="533400" y="5791200"/>
            <a:ext cx="1066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eaLnBrk="1" hangingPunct="1">
              <a:spcBef>
                <a:spcPct val="0"/>
              </a:spcBef>
              <a:buFontTx/>
              <a:buNone/>
            </a:pPr>
            <a:r>
              <a:rPr lang="en-US" altLang="en-US" smtClean="0">
                <a:ea typeface="ＭＳ Ｐゴシック" pitchFamily="34" charset="-128"/>
              </a:rPr>
              <a:t>FIGURE 6-6</a:t>
            </a:r>
          </a:p>
          <a:p>
            <a:pPr eaLnBrk="1" hangingPunct="1">
              <a:spcBef>
                <a:spcPct val="0"/>
              </a:spcBef>
              <a:buFontTx/>
              <a:buNone/>
            </a:pPr>
            <a:endParaRPr lang="en-US" altLang="en-US" smtClean="0">
              <a:ea typeface="ＭＳ Ｐゴシック" pitchFamily="34" charset="-128"/>
            </a:endParaRPr>
          </a:p>
        </p:txBody>
      </p:sp>
      <p:sp>
        <p:nvSpPr>
          <p:cNvPr id="26629" name="Text Placeholder 4"/>
          <p:cNvSpPr>
            <a:spLocks noGrp="1"/>
          </p:cNvSpPr>
          <p:nvPr>
            <p:ph type="body" sz="quarter" idx="19"/>
          </p:nvPr>
        </p:nvSpPr>
        <p:spPr/>
        <p:txBody>
          <a:bodyPr>
            <a:normAutofit lnSpcReduction="10000"/>
          </a:bodyPr>
          <a:lstStyle/>
          <a:p>
            <a:pPr eaLnBrk="1" hangingPunct="1">
              <a:defRPr/>
            </a:pPr>
            <a:r>
              <a:rPr lang="en-US" dirty="0">
                <a:ea typeface="MS PGothic" panose="020B0600070205080204" pitchFamily="34" charset="-128"/>
              </a:rPr>
              <a:t>MICROSOFT ACCESS DATA DICTIONARY FEATURES</a:t>
            </a:r>
          </a:p>
          <a:p>
            <a:pPr eaLnBrk="1" hangingPunct="1">
              <a:defRPr/>
            </a:pPr>
            <a:endParaRPr lang="en-US" dirty="0" smtClean="0">
              <a:ea typeface="MS PGothic" panose="020B0600070205080204" pitchFamily="34" charset="-128"/>
            </a:endParaRPr>
          </a:p>
        </p:txBody>
      </p:sp>
      <p:pic>
        <p:nvPicPr>
          <p:cNvPr id="43012" name="Picture Placeholder 10"/>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922338" y="1676400"/>
            <a:ext cx="7299325" cy="39465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861928"/>
      </p:ext>
    </p:extLst>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Placeholder 1"/>
          <p:cNvSpPr>
            <a:spLocks noGrp="1"/>
          </p:cNvSpPr>
          <p:nvPr>
            <p:ph type="body"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altLang="en-US" smtClean="0">
                <a:ea typeface="ＭＳ Ｐゴシック" pitchFamily="34" charset="-128"/>
              </a:rPr>
              <a:t>Illustrated here are the SQL statements for a query to select suppliers for parts 137 or 150.  They produce a list with the same results as Figure 6-5.</a:t>
            </a:r>
          </a:p>
          <a:p>
            <a:pPr eaLnBrk="1" hangingPunct="1">
              <a:buFontTx/>
              <a:buNone/>
            </a:pPr>
            <a:endParaRPr lang="en-US" altLang="en-US" smtClean="0">
              <a:ea typeface="ＭＳ Ｐゴシック" pitchFamily="34" charset="-128"/>
            </a:endParaRPr>
          </a:p>
        </p:txBody>
      </p:sp>
      <p:sp>
        <p:nvSpPr>
          <p:cNvPr id="45058" name="Text Placeholder 3"/>
          <p:cNvSpPr>
            <a:spLocks noGrp="1"/>
          </p:cNvSpPr>
          <p:nvPr>
            <p:ph type="body"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eaLnBrk="1" hangingPunct="1">
              <a:spcBef>
                <a:spcPct val="0"/>
              </a:spcBef>
              <a:buFontTx/>
              <a:buNone/>
            </a:pPr>
            <a:r>
              <a:rPr lang="en-US" altLang="en-US" smtClean="0">
                <a:ea typeface="ＭＳ Ｐゴシック" pitchFamily="34" charset="-128"/>
              </a:rPr>
              <a:t>FIGURE 6-7</a:t>
            </a:r>
          </a:p>
          <a:p>
            <a:pPr eaLnBrk="1" hangingPunct="1">
              <a:spcBef>
                <a:spcPct val="0"/>
              </a:spcBef>
              <a:buFontTx/>
              <a:buNone/>
            </a:pPr>
            <a:endParaRPr lang="en-US" altLang="en-US" smtClean="0">
              <a:ea typeface="ＭＳ Ｐゴシック" pitchFamily="34" charset="-128"/>
            </a:endParaRPr>
          </a:p>
        </p:txBody>
      </p:sp>
      <p:sp>
        <p:nvSpPr>
          <p:cNvPr id="45059" name="Text Placeholder 4"/>
          <p:cNvSpPr>
            <a:spLocks noGrp="1"/>
          </p:cNvSpPr>
          <p:nvPr>
            <p:ph type="body" sz="quarter" idx="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ea typeface="ＭＳ Ｐゴシック" pitchFamily="34" charset="-128"/>
              </a:rPr>
              <a:t>EXAMPLE OF AN SQL QUERY</a:t>
            </a:r>
          </a:p>
          <a:p>
            <a:pPr eaLnBrk="1" hangingPunct="1"/>
            <a:endParaRPr lang="en-US" altLang="en-US" smtClean="0">
              <a:ea typeface="ＭＳ Ｐゴシック" pitchFamily="34" charset="-128"/>
            </a:endParaRPr>
          </a:p>
        </p:txBody>
      </p:sp>
      <p:pic>
        <p:nvPicPr>
          <p:cNvPr id="45060" name="Picture Placeholder 12" descr="Fig-6-04.png"/>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357188" y="2286000"/>
            <a:ext cx="8429625" cy="160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8037176"/>
      </p:ext>
    </p:extLst>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Placeholder 1"/>
          <p:cNvSpPr>
            <a:spLocks noGrp="1"/>
          </p:cNvSpPr>
          <p:nvPr>
            <p:ph type="body" sz="quarter" idx="17"/>
          </p:nvPr>
        </p:nvSpPr>
        <p:spPr bwMode="auto">
          <a:xfrm>
            <a:off x="1676400" y="5867400"/>
            <a:ext cx="7010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altLang="en-US" smtClean="0">
                <a:ea typeface="ＭＳ Ｐゴシック" pitchFamily="34" charset="-128"/>
              </a:rPr>
              <a:t>Illustrated here is how the query in Figure 6-7 would be constructed using Microsoft Access query building</a:t>
            </a:r>
          </a:p>
          <a:p>
            <a:pPr eaLnBrk="1" hangingPunct="1">
              <a:buFontTx/>
              <a:buNone/>
            </a:pPr>
            <a:r>
              <a:rPr lang="en-US" altLang="en-US" smtClean="0">
                <a:ea typeface="ＭＳ Ｐゴシック" pitchFamily="34" charset="-128"/>
              </a:rPr>
              <a:t>tools. It shows the tables, fields, and selection criteria used for the query.</a:t>
            </a:r>
          </a:p>
        </p:txBody>
      </p:sp>
      <p:sp>
        <p:nvSpPr>
          <p:cNvPr id="47106" name="Text Placeholder 3"/>
          <p:cNvSpPr>
            <a:spLocks noGrp="1"/>
          </p:cNvSpPr>
          <p:nvPr>
            <p:ph type="body" sz="quarter" idx="18"/>
          </p:nvPr>
        </p:nvSpPr>
        <p:spPr bwMode="auto">
          <a:xfrm>
            <a:off x="533400" y="5867400"/>
            <a:ext cx="1066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eaLnBrk="1" hangingPunct="1">
              <a:buFontTx/>
              <a:buNone/>
            </a:pPr>
            <a:r>
              <a:rPr lang="en-US" altLang="en-US" smtClean="0">
                <a:ea typeface="ＭＳ Ｐゴシック" pitchFamily="34" charset="-128"/>
              </a:rPr>
              <a:t>FIGURE 6-8</a:t>
            </a:r>
          </a:p>
          <a:p>
            <a:pPr eaLnBrk="1" hangingPunct="1">
              <a:buFontTx/>
              <a:buNone/>
            </a:pPr>
            <a:endParaRPr lang="en-US" altLang="en-US" smtClean="0">
              <a:ea typeface="ＭＳ Ｐゴシック" pitchFamily="34" charset="-128"/>
            </a:endParaRPr>
          </a:p>
        </p:txBody>
      </p:sp>
      <p:sp>
        <p:nvSpPr>
          <p:cNvPr id="47107" name="Text Placeholder 4"/>
          <p:cNvSpPr>
            <a:spLocks noGrp="1"/>
          </p:cNvSpPr>
          <p:nvPr>
            <p:ph type="body" sz="quarter" idx="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ea typeface="ＭＳ Ｐゴシック" pitchFamily="34" charset="-128"/>
              </a:rPr>
              <a:t>AN ACCESS QUERY</a:t>
            </a:r>
          </a:p>
          <a:p>
            <a:pPr eaLnBrk="1" hangingPunct="1"/>
            <a:endParaRPr lang="en-US" altLang="en-US" smtClean="0">
              <a:ea typeface="ＭＳ Ｐゴシック" pitchFamily="34" charset="-128"/>
            </a:endParaRPr>
          </a:p>
        </p:txBody>
      </p:sp>
      <p:pic>
        <p:nvPicPr>
          <p:cNvPr id="47108" name="Picture Placeholder 10"/>
          <p:cNvPicPr>
            <a:picLocks noGrp="1" noChangeAspect="1"/>
          </p:cNvPicPr>
          <p:nvPr>
            <p:ph idx="4294967295"/>
          </p:nvPr>
        </p:nvPicPr>
        <p:blipFill>
          <a:blip r:embed="rId3">
            <a:extLst>
              <a:ext uri="{28A0092B-C50C-407E-A947-70E740481C1C}">
                <a14:useLocalDpi xmlns:a14="http://schemas.microsoft.com/office/drawing/2010/main" val="0"/>
              </a:ext>
            </a:extLst>
          </a:blip>
          <a:srcRect r="15833" b="9973"/>
          <a:stretch>
            <a:fillRect/>
          </a:stretch>
        </p:blipFill>
        <p:spPr bwMode="auto">
          <a:xfrm>
            <a:off x="1098550" y="1631950"/>
            <a:ext cx="6997700" cy="4049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1921673"/>
      </p:ext>
    </p:extLst>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4"/>
          <p:cNvSpPr>
            <a:spLocks noGrp="1"/>
          </p:cNvSpPr>
          <p:nvPr>
            <p:ph idx="1"/>
          </p:nvPr>
        </p:nvSpPr>
        <p:spPr/>
        <p:txBody>
          <a:bodyPr>
            <a:normAutofit fontScale="92500"/>
          </a:bodyPr>
          <a:lstStyle/>
          <a:p>
            <a:pPr eaLnBrk="1" hangingPunct="1">
              <a:spcAft>
                <a:spcPts val="0"/>
              </a:spcAft>
              <a:buFont typeface="Arial" charset="0"/>
              <a:buChar char="•"/>
              <a:defRPr/>
            </a:pPr>
            <a:r>
              <a:rPr lang="en-US" dirty="0" smtClean="0">
                <a:ea typeface="MS PGothic" panose="020B0600070205080204" pitchFamily="34" charset="-128"/>
              </a:rPr>
              <a:t>Designing Databases</a:t>
            </a:r>
          </a:p>
          <a:p>
            <a:pPr lvl="1" eaLnBrk="1" hangingPunct="1">
              <a:spcAft>
                <a:spcPts val="0"/>
              </a:spcAft>
              <a:buFont typeface="Arial" charset="0"/>
              <a:buChar char="–"/>
              <a:defRPr/>
            </a:pPr>
            <a:r>
              <a:rPr lang="en-US" sz="2200" b="0" dirty="0" smtClean="0">
                <a:ea typeface="MS PGothic" panose="020B0600070205080204" pitchFamily="34" charset="-128"/>
              </a:rPr>
              <a:t>Conceptual (logical) design: abstract model from business perspective</a:t>
            </a:r>
          </a:p>
          <a:p>
            <a:pPr lvl="1" eaLnBrk="1" hangingPunct="1">
              <a:buFont typeface="Arial" charset="0"/>
              <a:buChar char="–"/>
              <a:defRPr/>
            </a:pPr>
            <a:r>
              <a:rPr lang="en-US" sz="2200" b="0" dirty="0" smtClean="0">
                <a:ea typeface="MS PGothic" panose="020B0600070205080204" pitchFamily="34" charset="-128"/>
              </a:rPr>
              <a:t>Physical design: How database is arranged on direct-access storage devices</a:t>
            </a:r>
          </a:p>
          <a:p>
            <a:pPr eaLnBrk="1" hangingPunct="1">
              <a:spcAft>
                <a:spcPts val="0"/>
              </a:spcAft>
              <a:buFont typeface="Arial" charset="0"/>
              <a:buChar char="•"/>
              <a:defRPr/>
            </a:pPr>
            <a:r>
              <a:rPr lang="en-US" dirty="0" smtClean="0">
                <a:ea typeface="MS PGothic" panose="020B0600070205080204" pitchFamily="34" charset="-128"/>
              </a:rPr>
              <a:t>Design process identifies:</a:t>
            </a:r>
          </a:p>
          <a:p>
            <a:pPr lvl="1" eaLnBrk="1" hangingPunct="1">
              <a:spcAft>
                <a:spcPts val="0"/>
              </a:spcAft>
              <a:buFont typeface="Arial" charset="0"/>
              <a:buChar char="–"/>
              <a:defRPr/>
            </a:pPr>
            <a:r>
              <a:rPr lang="en-US" sz="2200" b="0" dirty="0" smtClean="0">
                <a:ea typeface="MS PGothic" panose="020B0600070205080204" pitchFamily="34" charset="-128"/>
              </a:rPr>
              <a:t>Relationships among data elements, redundant database elements</a:t>
            </a:r>
          </a:p>
          <a:p>
            <a:pPr lvl="1" eaLnBrk="1" hangingPunct="1">
              <a:buFont typeface="Arial" charset="0"/>
              <a:buChar char="–"/>
              <a:defRPr/>
            </a:pPr>
            <a:r>
              <a:rPr lang="en-US" sz="2200" b="0" dirty="0" smtClean="0">
                <a:ea typeface="MS PGothic" panose="020B0600070205080204" pitchFamily="34" charset="-128"/>
              </a:rPr>
              <a:t>Most efficient way to group data elements to meet business requirements, needs of application programs</a:t>
            </a:r>
          </a:p>
          <a:p>
            <a:pPr eaLnBrk="1" hangingPunct="1">
              <a:spcAft>
                <a:spcPts val="0"/>
              </a:spcAft>
              <a:buFont typeface="Arial" charset="0"/>
              <a:buChar char="•"/>
              <a:defRPr/>
            </a:pPr>
            <a:r>
              <a:rPr lang="en-US" dirty="0" smtClean="0">
                <a:ea typeface="MS PGothic" panose="020B0600070205080204" pitchFamily="34" charset="-128"/>
              </a:rPr>
              <a:t>Normalization</a:t>
            </a:r>
          </a:p>
          <a:p>
            <a:pPr lvl="1" eaLnBrk="1" hangingPunct="1">
              <a:buFont typeface="Arial" charset="0"/>
              <a:buChar char="–"/>
              <a:defRPr/>
            </a:pPr>
            <a:r>
              <a:rPr lang="en-US" sz="2200" b="0" dirty="0" smtClean="0">
                <a:ea typeface="MS PGothic" panose="020B0600070205080204" pitchFamily="34" charset="-128"/>
              </a:rPr>
              <a:t>Streamlining complex groupings of data to minimize redundant data elements and awkward many-to-many relationships</a:t>
            </a:r>
          </a:p>
          <a:p>
            <a:pPr eaLnBrk="1" hangingPunct="1">
              <a:buFont typeface="Arial" charset="0"/>
              <a:buChar char="•"/>
              <a:defRPr/>
            </a:pPr>
            <a:endParaRPr lang="en-US" dirty="0">
              <a:ea typeface="MS PGothic" panose="020B0600070205080204" pitchFamily="34" charset="-128"/>
            </a:endParaRPr>
          </a:p>
        </p:txBody>
      </p:sp>
      <p:sp>
        <p:nvSpPr>
          <p:cNvPr id="49154" name="Text Placeholder 5"/>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ea typeface="ＭＳ Ｐゴシック" pitchFamily="34" charset="-128"/>
              </a:rPr>
              <a:t>The Database Approach to Data Management</a:t>
            </a:r>
          </a:p>
        </p:txBody>
      </p:sp>
    </p:spTree>
    <p:extLst>
      <p:ext uri="{BB962C8B-B14F-4D97-AF65-F5344CB8AC3E}">
        <p14:creationId xmlns:p14="http://schemas.microsoft.com/office/powerpoint/2010/main" val="1804688244"/>
      </p:ext>
    </p:extLst>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1" name="Group 12"/>
          <p:cNvGrpSpPr>
            <a:grpSpLocks/>
          </p:cNvGrpSpPr>
          <p:nvPr/>
        </p:nvGrpSpPr>
        <p:grpSpPr bwMode="auto">
          <a:xfrm>
            <a:off x="1676400" y="1905000"/>
            <a:ext cx="5867400" cy="0"/>
            <a:chOff x="768" y="3408"/>
            <a:chExt cx="3696" cy="0"/>
          </a:xfrm>
        </p:grpSpPr>
        <p:sp>
          <p:nvSpPr>
            <p:cNvPr id="14342" name="Line 8"/>
            <p:cNvSpPr>
              <a:spLocks noChangeShapeType="1"/>
            </p:cNvSpPr>
            <p:nvPr/>
          </p:nvSpPr>
          <p:spPr bwMode="auto">
            <a:xfrm>
              <a:off x="768" y="3408"/>
              <a:ext cx="816" cy="0"/>
            </a:xfrm>
            <a:prstGeom prst="line">
              <a:avLst/>
            </a:prstGeom>
            <a:noFill/>
            <a:ln w="127000">
              <a:solidFill>
                <a:srgbClr val="9F0F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9"/>
            <p:cNvSpPr>
              <a:spLocks noChangeShapeType="1"/>
            </p:cNvSpPr>
            <p:nvPr/>
          </p:nvSpPr>
          <p:spPr bwMode="auto">
            <a:xfrm>
              <a:off x="1728" y="3408"/>
              <a:ext cx="816" cy="0"/>
            </a:xfrm>
            <a:prstGeom prst="line">
              <a:avLst/>
            </a:prstGeom>
            <a:noFill/>
            <a:ln w="1270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4" name="Line 10"/>
            <p:cNvSpPr>
              <a:spLocks noChangeShapeType="1"/>
            </p:cNvSpPr>
            <p:nvPr/>
          </p:nvSpPr>
          <p:spPr bwMode="auto">
            <a:xfrm>
              <a:off x="2688" y="3408"/>
              <a:ext cx="816" cy="0"/>
            </a:xfrm>
            <a:prstGeom prst="line">
              <a:avLst/>
            </a:prstGeom>
            <a:noFill/>
            <a:ln w="12700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11"/>
            <p:cNvSpPr>
              <a:spLocks noChangeShapeType="1"/>
            </p:cNvSpPr>
            <p:nvPr/>
          </p:nvSpPr>
          <p:spPr bwMode="auto">
            <a:xfrm>
              <a:off x="3648" y="3408"/>
              <a:ext cx="816" cy="0"/>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 name="Text Box 3"/>
          <p:cNvSpPr txBox="1">
            <a:spLocks noChangeArrowheads="1"/>
          </p:cNvSpPr>
          <p:nvPr/>
        </p:nvSpPr>
        <p:spPr bwMode="auto">
          <a:xfrm>
            <a:off x="76200" y="2819400"/>
            <a:ext cx="90678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2600" b="1" dirty="0">
                <a:solidFill>
                  <a:schemeClr val="tx2"/>
                </a:solidFill>
                <a:latin typeface="Arial" charset="0"/>
                <a:cs typeface="Times New Roman" pitchFamily="18" charset="0"/>
              </a:rPr>
              <a:t>6</a:t>
            </a:r>
            <a:r>
              <a:rPr lang="en-US" altLang="en-US" sz="2600" b="1" dirty="0" smtClean="0">
                <a:solidFill>
                  <a:schemeClr val="tx2"/>
                </a:solidFill>
                <a:latin typeface="Arial" charset="0"/>
                <a:cs typeface="Times New Roman" pitchFamily="18" charset="0"/>
              </a:rPr>
              <a:t>.1</a:t>
            </a:r>
            <a:r>
              <a:rPr lang="en-US" altLang="en-US" sz="2600" b="1" dirty="0" smtClean="0">
                <a:solidFill>
                  <a:schemeClr val="tx2"/>
                </a:solidFill>
                <a:latin typeface="Arial" charset="0"/>
                <a:cs typeface="Times New Roman" pitchFamily="18" charset="0"/>
              </a:rPr>
              <a:t>. </a:t>
            </a:r>
            <a:r>
              <a:rPr lang="en-US" altLang="en-US" sz="2600" b="1" dirty="0" smtClean="0">
                <a:solidFill>
                  <a:schemeClr val="tx2"/>
                </a:solidFill>
                <a:latin typeface="Arial" charset="0"/>
                <a:cs typeface="Times New Roman" pitchFamily="18" charset="0"/>
              </a:rPr>
              <a:t>Organizing Data in a Traditional File Environment</a:t>
            </a:r>
            <a:r>
              <a:rPr lang="en-US" altLang="en-US" sz="2600" b="1" dirty="0" smtClean="0">
                <a:solidFill>
                  <a:schemeClr val="tx2"/>
                </a:solidFill>
                <a:latin typeface="Arial" charset="0"/>
                <a:cs typeface="Times New Roman" pitchFamily="18" charset="0"/>
              </a:rPr>
              <a:t> </a:t>
            </a:r>
            <a:endParaRPr lang="en-US" altLang="en-US" sz="2600" b="1" dirty="0">
              <a:solidFill>
                <a:schemeClr val="tx2"/>
              </a:solidFill>
              <a:latin typeface="Arial" charset="0"/>
              <a:cs typeface="Times New Roman" pitchFamily="18" charset="0"/>
            </a:endParaRPr>
          </a:p>
        </p:txBody>
      </p:sp>
      <p:sp>
        <p:nvSpPr>
          <p:cNvPr id="2" name="Slide Number Placeholder 1"/>
          <p:cNvSpPr>
            <a:spLocks noGrp="1"/>
          </p:cNvSpPr>
          <p:nvPr>
            <p:ph type="sldNum" sz="quarter" idx="12"/>
          </p:nvPr>
        </p:nvSpPr>
        <p:spPr/>
        <p:txBody>
          <a:bodyPr/>
          <a:lstStyle/>
          <a:p>
            <a:fld id="{B2E69481-C428-4771-9FA9-CCBED72DD0C4}" type="slidenum">
              <a:rPr lang="en-US" smtClean="0"/>
              <a:t>2</a:t>
            </a:fld>
            <a:endParaRPr lang="en-US"/>
          </a:p>
        </p:txBody>
      </p:sp>
    </p:spTree>
    <p:extLst>
      <p:ext uri="{BB962C8B-B14F-4D97-AF65-F5344CB8AC3E}">
        <p14:creationId xmlns:p14="http://schemas.microsoft.com/office/powerpoint/2010/main" val="12080816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Placeholder 1"/>
          <p:cNvSpPr>
            <a:spLocks noGrp="1"/>
          </p:cNvSpPr>
          <p:nvPr>
            <p:ph type="body"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altLang="en-US" smtClean="0">
                <a:ea typeface="ＭＳ Ｐゴシック" pitchFamily="34" charset="-128"/>
              </a:rPr>
              <a:t>An unnormalized relation contains repeating groups. For example, there can be many parts and suppliers for each order. There is only a one-to-one correspondence between Order_Number and Order_Date.</a:t>
            </a:r>
          </a:p>
        </p:txBody>
      </p:sp>
      <p:sp>
        <p:nvSpPr>
          <p:cNvPr id="51202" name="Text Placeholder 3"/>
          <p:cNvSpPr>
            <a:spLocks noGrp="1"/>
          </p:cNvSpPr>
          <p:nvPr>
            <p:ph type="body"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eaLnBrk="1" hangingPunct="1">
              <a:spcBef>
                <a:spcPct val="0"/>
              </a:spcBef>
              <a:buFontTx/>
              <a:buNone/>
            </a:pPr>
            <a:r>
              <a:rPr lang="en-US" altLang="en-US" smtClean="0">
                <a:ea typeface="ＭＳ Ｐゴシック" pitchFamily="34" charset="-128"/>
              </a:rPr>
              <a:t>FIGURE 6-9</a:t>
            </a:r>
          </a:p>
          <a:p>
            <a:pPr eaLnBrk="1" hangingPunct="1">
              <a:spcBef>
                <a:spcPct val="0"/>
              </a:spcBef>
              <a:buFontTx/>
              <a:buNone/>
            </a:pPr>
            <a:endParaRPr lang="en-US" altLang="en-US" smtClean="0">
              <a:ea typeface="ＭＳ Ｐゴシック" pitchFamily="34" charset="-128"/>
            </a:endParaRPr>
          </a:p>
        </p:txBody>
      </p:sp>
      <p:sp>
        <p:nvSpPr>
          <p:cNvPr id="51203" name="Text Placeholder 4"/>
          <p:cNvSpPr>
            <a:spLocks noGrp="1"/>
          </p:cNvSpPr>
          <p:nvPr>
            <p:ph type="body" sz="quarter" idx="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ea typeface="ＭＳ Ｐゴシック" pitchFamily="34" charset="-128"/>
              </a:rPr>
              <a:t>AN UNNORMALIZED RELATION FOR ORDER</a:t>
            </a:r>
          </a:p>
          <a:p>
            <a:pPr eaLnBrk="1" hangingPunct="1"/>
            <a:endParaRPr lang="en-US" altLang="en-US" smtClean="0">
              <a:ea typeface="ＭＳ Ｐゴシック" pitchFamily="34" charset="-128"/>
            </a:endParaRPr>
          </a:p>
        </p:txBody>
      </p:sp>
      <p:pic>
        <p:nvPicPr>
          <p:cNvPr id="51204" name="Picture Placeholder 12" descr="Fig-6-04.png"/>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431800" y="266700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1994720"/>
      </p:ext>
    </p:extLst>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Placeholder 1"/>
          <p:cNvSpPr>
            <a:spLocks noGrp="1"/>
          </p:cNvSpPr>
          <p:nvPr>
            <p:ph type="body"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altLang="en-US" smtClean="0">
                <a:ea typeface="ＭＳ Ｐゴシック" pitchFamily="34" charset="-128"/>
              </a:rPr>
              <a:t>After normalization, the original relation ORDER has been broken down into four smaller relations. The relation ORDER is left with only two attributes and the relation LINE_ITEM has a combined, or concatenated, key consisting of Order_Number and Part_Number.</a:t>
            </a:r>
          </a:p>
        </p:txBody>
      </p:sp>
      <p:sp>
        <p:nvSpPr>
          <p:cNvPr id="53250" name="Text Placeholder 3"/>
          <p:cNvSpPr>
            <a:spLocks noGrp="1"/>
          </p:cNvSpPr>
          <p:nvPr>
            <p:ph type="body"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eaLnBrk="1" hangingPunct="1">
              <a:buFontTx/>
              <a:buNone/>
            </a:pPr>
            <a:r>
              <a:rPr lang="en-US" altLang="en-US" smtClean="0">
                <a:ea typeface="ＭＳ Ｐゴシック" pitchFamily="34" charset="-128"/>
              </a:rPr>
              <a:t>FIGURE 6-10</a:t>
            </a:r>
          </a:p>
          <a:p>
            <a:pPr eaLnBrk="1" hangingPunct="1">
              <a:buFontTx/>
              <a:buNone/>
            </a:pPr>
            <a:endParaRPr lang="en-US" altLang="en-US" smtClean="0">
              <a:ea typeface="ＭＳ Ｐゴシック" pitchFamily="34" charset="-128"/>
            </a:endParaRPr>
          </a:p>
        </p:txBody>
      </p:sp>
      <p:sp>
        <p:nvSpPr>
          <p:cNvPr id="53251" name="Text Placeholder 4"/>
          <p:cNvSpPr>
            <a:spLocks noGrp="1"/>
          </p:cNvSpPr>
          <p:nvPr>
            <p:ph type="body" sz="quarter" idx="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ea typeface="ＭＳ Ｐゴシック" pitchFamily="34" charset="-128"/>
              </a:rPr>
              <a:t>NORMALIZED TABLES CREATED FROM ORDER</a:t>
            </a:r>
          </a:p>
        </p:txBody>
      </p:sp>
      <p:pic>
        <p:nvPicPr>
          <p:cNvPr id="53252" name="Picture Placeholder 12" descr="Fig-6-04.png"/>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442913" y="2141538"/>
            <a:ext cx="8229600" cy="25749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9733272"/>
      </p:ext>
    </p:extLst>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Content Placeholder 4"/>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smtClean="0">
                <a:solidFill>
                  <a:srgbClr val="0D0D0D"/>
                </a:solidFill>
                <a:ea typeface="ＭＳ Ｐゴシック" pitchFamily="34" charset="-128"/>
              </a:rPr>
              <a:t>Referential integrity rules</a:t>
            </a:r>
          </a:p>
          <a:p>
            <a:pPr lvl="1" eaLnBrk="1" hangingPunct="1">
              <a:buFont typeface="Arial" pitchFamily="34" charset="0"/>
              <a:buChar char="•"/>
            </a:pPr>
            <a:r>
              <a:rPr lang="en-US" altLang="en-US" sz="2400" smtClean="0">
                <a:ea typeface="ＭＳ Ｐゴシック" pitchFamily="34" charset="-128"/>
              </a:rPr>
              <a:t>Used by RDMS to ensure relationships between tables remain consistent</a:t>
            </a:r>
          </a:p>
          <a:p>
            <a:pPr eaLnBrk="1" hangingPunct="1"/>
            <a:r>
              <a:rPr lang="en-US" altLang="en-US" sz="3000" smtClean="0">
                <a:solidFill>
                  <a:srgbClr val="0D0D0D"/>
                </a:solidFill>
                <a:ea typeface="ＭＳ Ｐゴシック" pitchFamily="34" charset="-128"/>
              </a:rPr>
              <a:t>Entity-relationship diagram</a:t>
            </a:r>
          </a:p>
          <a:p>
            <a:pPr lvl="1" eaLnBrk="1" hangingPunct="1"/>
            <a:r>
              <a:rPr lang="en-US" altLang="en-US" sz="2400" smtClean="0">
                <a:ea typeface="ＭＳ Ｐゴシック" pitchFamily="34" charset="-128"/>
              </a:rPr>
              <a:t>Used by database designers to document the data model</a:t>
            </a:r>
          </a:p>
          <a:p>
            <a:pPr lvl="1" eaLnBrk="1" hangingPunct="1"/>
            <a:r>
              <a:rPr lang="en-US" altLang="en-US" sz="2400" smtClean="0">
                <a:ea typeface="ＭＳ Ｐゴシック" pitchFamily="34" charset="-128"/>
              </a:rPr>
              <a:t>Illustrates relationships between entities</a:t>
            </a:r>
          </a:p>
          <a:p>
            <a:pPr eaLnBrk="1" hangingPunct="1">
              <a:buFont typeface="Arial" pitchFamily="34" charset="0"/>
              <a:buChar char="–"/>
            </a:pPr>
            <a:r>
              <a:rPr lang="en-US" altLang="en-US" sz="3000" smtClean="0">
                <a:solidFill>
                  <a:srgbClr val="0D0D0D"/>
                </a:solidFill>
                <a:ea typeface="ＭＳ Ｐゴシック" pitchFamily="34" charset="-128"/>
              </a:rPr>
              <a:t>Caution: If a business doesn</a:t>
            </a:r>
            <a:r>
              <a:rPr lang="ja-JP" altLang="en-US" sz="3000" smtClean="0">
                <a:solidFill>
                  <a:srgbClr val="0D0D0D"/>
                </a:solidFill>
                <a:ea typeface="ＭＳ Ｐゴシック" pitchFamily="34" charset="-128"/>
              </a:rPr>
              <a:t>’</a:t>
            </a:r>
            <a:r>
              <a:rPr lang="en-US" altLang="ja-JP" sz="3000" smtClean="0">
                <a:solidFill>
                  <a:srgbClr val="0D0D0D"/>
                </a:solidFill>
                <a:ea typeface="ＭＳ Ｐゴシック" pitchFamily="34" charset="-128"/>
              </a:rPr>
              <a:t>t get data model right, system won</a:t>
            </a:r>
            <a:r>
              <a:rPr lang="ja-JP" altLang="en-US" sz="3000" smtClean="0">
                <a:solidFill>
                  <a:srgbClr val="0D0D0D"/>
                </a:solidFill>
                <a:ea typeface="ＭＳ Ｐゴシック" pitchFamily="34" charset="-128"/>
              </a:rPr>
              <a:t>’</a:t>
            </a:r>
            <a:r>
              <a:rPr lang="en-US" altLang="ja-JP" sz="3000" smtClean="0">
                <a:solidFill>
                  <a:srgbClr val="0D0D0D"/>
                </a:solidFill>
                <a:ea typeface="ＭＳ Ｐゴシック" pitchFamily="34" charset="-128"/>
              </a:rPr>
              <a:t>t be able to serve business well</a:t>
            </a:r>
          </a:p>
          <a:p>
            <a:pPr eaLnBrk="1" hangingPunct="1"/>
            <a:endParaRPr lang="en-US" altLang="en-US" sz="3000" smtClean="0">
              <a:solidFill>
                <a:srgbClr val="0D0D0D"/>
              </a:solidFill>
              <a:ea typeface="ＭＳ Ｐゴシック" pitchFamily="34" charset="-128"/>
            </a:endParaRPr>
          </a:p>
        </p:txBody>
      </p:sp>
      <p:sp>
        <p:nvSpPr>
          <p:cNvPr id="55298" name="Text Placeholder 5"/>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ea typeface="ＭＳ Ｐゴシック" pitchFamily="34" charset="-128"/>
              </a:rPr>
              <a:t>The Database Approach to Data Management</a:t>
            </a:r>
          </a:p>
        </p:txBody>
      </p:sp>
    </p:spTree>
    <p:extLst>
      <p:ext uri="{BB962C8B-B14F-4D97-AF65-F5344CB8AC3E}">
        <p14:creationId xmlns:p14="http://schemas.microsoft.com/office/powerpoint/2010/main" val="2038973869"/>
      </p:ext>
    </p:extLst>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Placeholder 1"/>
          <p:cNvSpPr>
            <a:spLocks noGrp="1"/>
          </p:cNvSpPr>
          <p:nvPr>
            <p:ph type="body"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altLang="en-US" smtClean="0">
                <a:ea typeface="ＭＳ Ｐゴシック" pitchFamily="34" charset="-128"/>
              </a:rPr>
              <a:t>This diagram shows the relationships between the entities SUPPLIER, PART, LINE_ITEM, and ORDER that might be used to model the database in Figure 6-10.</a:t>
            </a:r>
          </a:p>
        </p:txBody>
      </p:sp>
      <p:sp>
        <p:nvSpPr>
          <p:cNvPr id="57346" name="Text Placeholder 3"/>
          <p:cNvSpPr>
            <a:spLocks noGrp="1"/>
          </p:cNvSpPr>
          <p:nvPr>
            <p:ph type="body" sz="quarter" idx="18"/>
          </p:nvPr>
        </p:nvSpPr>
        <p:spPr bwMode="auto">
          <a:xfrm>
            <a:off x="533400" y="5486400"/>
            <a:ext cx="12192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eaLnBrk="1" hangingPunct="1">
              <a:buFontTx/>
              <a:buNone/>
            </a:pPr>
            <a:r>
              <a:rPr lang="en-US" altLang="en-US" smtClean="0">
                <a:ea typeface="ＭＳ Ｐゴシック" pitchFamily="34" charset="-128"/>
              </a:rPr>
              <a:t>FIGURE 6-11</a:t>
            </a:r>
          </a:p>
          <a:p>
            <a:pPr eaLnBrk="1" hangingPunct="1">
              <a:buFontTx/>
              <a:buNone/>
            </a:pPr>
            <a:endParaRPr lang="en-US" altLang="en-US" smtClean="0">
              <a:ea typeface="ＭＳ Ｐゴシック" pitchFamily="34" charset="-128"/>
            </a:endParaRPr>
          </a:p>
        </p:txBody>
      </p:sp>
      <p:sp>
        <p:nvSpPr>
          <p:cNvPr id="57347" name="Text Placeholder 4"/>
          <p:cNvSpPr>
            <a:spLocks noGrp="1"/>
          </p:cNvSpPr>
          <p:nvPr>
            <p:ph type="body" sz="quarter" idx="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ea typeface="ＭＳ Ｐゴシック" pitchFamily="34" charset="-128"/>
              </a:rPr>
              <a:t>AN ENTITY-RELATIONSHIP DIAGRAM</a:t>
            </a:r>
          </a:p>
          <a:p>
            <a:pPr eaLnBrk="1" hangingPunct="1"/>
            <a:endParaRPr lang="en-US" altLang="en-US" smtClean="0">
              <a:ea typeface="ＭＳ Ｐゴシック" pitchFamily="34" charset="-128"/>
            </a:endParaRPr>
          </a:p>
        </p:txBody>
      </p:sp>
      <p:pic>
        <p:nvPicPr>
          <p:cNvPr id="57348" name="Picture Placeholder 12" descr="Fig-6-04.png"/>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47638" y="2930525"/>
            <a:ext cx="8848725" cy="9969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9100216"/>
      </p:ext>
    </p:extLst>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1" name="Group 12"/>
          <p:cNvGrpSpPr>
            <a:grpSpLocks/>
          </p:cNvGrpSpPr>
          <p:nvPr/>
        </p:nvGrpSpPr>
        <p:grpSpPr bwMode="auto">
          <a:xfrm>
            <a:off x="1676400" y="1905000"/>
            <a:ext cx="5867400" cy="0"/>
            <a:chOff x="768" y="3408"/>
            <a:chExt cx="3696" cy="0"/>
          </a:xfrm>
        </p:grpSpPr>
        <p:sp>
          <p:nvSpPr>
            <p:cNvPr id="14342" name="Line 8"/>
            <p:cNvSpPr>
              <a:spLocks noChangeShapeType="1"/>
            </p:cNvSpPr>
            <p:nvPr/>
          </p:nvSpPr>
          <p:spPr bwMode="auto">
            <a:xfrm>
              <a:off x="768" y="3408"/>
              <a:ext cx="816" cy="0"/>
            </a:xfrm>
            <a:prstGeom prst="line">
              <a:avLst/>
            </a:prstGeom>
            <a:noFill/>
            <a:ln w="127000">
              <a:solidFill>
                <a:srgbClr val="9F0F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9"/>
            <p:cNvSpPr>
              <a:spLocks noChangeShapeType="1"/>
            </p:cNvSpPr>
            <p:nvPr/>
          </p:nvSpPr>
          <p:spPr bwMode="auto">
            <a:xfrm>
              <a:off x="1728" y="3408"/>
              <a:ext cx="816" cy="0"/>
            </a:xfrm>
            <a:prstGeom prst="line">
              <a:avLst/>
            </a:prstGeom>
            <a:noFill/>
            <a:ln w="1270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4" name="Line 10"/>
            <p:cNvSpPr>
              <a:spLocks noChangeShapeType="1"/>
            </p:cNvSpPr>
            <p:nvPr/>
          </p:nvSpPr>
          <p:spPr bwMode="auto">
            <a:xfrm>
              <a:off x="2688" y="3408"/>
              <a:ext cx="816" cy="0"/>
            </a:xfrm>
            <a:prstGeom prst="line">
              <a:avLst/>
            </a:prstGeom>
            <a:noFill/>
            <a:ln w="12700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11"/>
            <p:cNvSpPr>
              <a:spLocks noChangeShapeType="1"/>
            </p:cNvSpPr>
            <p:nvPr/>
          </p:nvSpPr>
          <p:spPr bwMode="auto">
            <a:xfrm>
              <a:off x="3648" y="3408"/>
              <a:ext cx="816" cy="0"/>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 name="Text Box 3"/>
          <p:cNvSpPr txBox="1">
            <a:spLocks noChangeArrowheads="1"/>
          </p:cNvSpPr>
          <p:nvPr/>
        </p:nvSpPr>
        <p:spPr bwMode="auto">
          <a:xfrm>
            <a:off x="76200" y="2819400"/>
            <a:ext cx="9067800"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2600" b="1" dirty="0" smtClean="0">
                <a:solidFill>
                  <a:schemeClr val="tx2"/>
                </a:solidFill>
                <a:latin typeface="Arial" charset="0"/>
                <a:cs typeface="Times New Roman" pitchFamily="18" charset="0"/>
              </a:rPr>
              <a:t>6.3. </a:t>
            </a:r>
            <a:r>
              <a:rPr lang="en-US" altLang="en-US" sz="2600" b="1" dirty="0" smtClean="0">
                <a:solidFill>
                  <a:schemeClr val="tx2"/>
                </a:solidFill>
                <a:latin typeface="Arial" charset="0"/>
                <a:cs typeface="Times New Roman" pitchFamily="18" charset="0"/>
              </a:rPr>
              <a:t>Using Database to Improve Business Performance  </a:t>
            </a:r>
          </a:p>
          <a:p>
            <a:pPr>
              <a:spcBef>
                <a:spcPct val="50000"/>
              </a:spcBef>
              <a:buFontTx/>
              <a:buNone/>
            </a:pPr>
            <a:r>
              <a:rPr lang="en-US" altLang="en-US" sz="2600" b="1" dirty="0">
                <a:solidFill>
                  <a:schemeClr val="tx2"/>
                </a:solidFill>
                <a:latin typeface="Arial" charset="0"/>
                <a:cs typeface="Times New Roman" pitchFamily="18" charset="0"/>
              </a:rPr>
              <a:t> </a:t>
            </a:r>
            <a:r>
              <a:rPr lang="en-US" altLang="en-US" sz="2600" b="1" dirty="0" smtClean="0">
                <a:solidFill>
                  <a:schemeClr val="tx2"/>
                </a:solidFill>
                <a:latin typeface="Arial" charset="0"/>
                <a:cs typeface="Times New Roman" pitchFamily="18" charset="0"/>
              </a:rPr>
              <a:t>      and Decision Making </a:t>
            </a:r>
            <a:r>
              <a:rPr lang="en-US" altLang="en-US" sz="2600" b="1" dirty="0" smtClean="0">
                <a:solidFill>
                  <a:schemeClr val="tx2"/>
                </a:solidFill>
                <a:latin typeface="Arial" charset="0"/>
                <a:cs typeface="Times New Roman" pitchFamily="18" charset="0"/>
              </a:rPr>
              <a:t> </a:t>
            </a:r>
            <a:endParaRPr lang="en-US" altLang="en-US" sz="2600" b="1" dirty="0">
              <a:solidFill>
                <a:schemeClr val="tx2"/>
              </a:solidFill>
              <a:latin typeface="Arial" charset="0"/>
              <a:cs typeface="Times New Roman" pitchFamily="18" charset="0"/>
            </a:endParaRPr>
          </a:p>
        </p:txBody>
      </p:sp>
      <p:sp>
        <p:nvSpPr>
          <p:cNvPr id="2" name="Slide Number Placeholder 1"/>
          <p:cNvSpPr>
            <a:spLocks noGrp="1"/>
          </p:cNvSpPr>
          <p:nvPr>
            <p:ph type="sldNum" sz="quarter" idx="12"/>
          </p:nvPr>
        </p:nvSpPr>
        <p:spPr/>
        <p:txBody>
          <a:bodyPr/>
          <a:lstStyle/>
          <a:p>
            <a:fld id="{B2E69481-C428-4771-9FA9-CCBED72DD0C4}" type="slidenum">
              <a:rPr lang="en-US" smtClean="0"/>
              <a:t>24</a:t>
            </a:fld>
            <a:endParaRPr lang="en-US"/>
          </a:p>
        </p:txBody>
      </p:sp>
    </p:spTree>
    <p:extLst>
      <p:ext uri="{BB962C8B-B14F-4D97-AF65-F5344CB8AC3E}">
        <p14:creationId xmlns:p14="http://schemas.microsoft.com/office/powerpoint/2010/main" val="298775794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4"/>
          <p:cNvSpPr>
            <a:spLocks noGrp="1"/>
          </p:cNvSpPr>
          <p:nvPr>
            <p:ph idx="1"/>
          </p:nvPr>
        </p:nvSpPr>
        <p:spPr/>
        <p:txBody>
          <a:bodyPr/>
          <a:lstStyle/>
          <a:p>
            <a:pPr eaLnBrk="1" hangingPunct="1">
              <a:buFont typeface="Arial" charset="0"/>
              <a:buChar char="•"/>
              <a:defRPr/>
            </a:pPr>
            <a:r>
              <a:rPr lang="en-US" dirty="0" smtClean="0">
                <a:ea typeface="MS PGothic" panose="020B0600070205080204" pitchFamily="34" charset="-128"/>
              </a:rPr>
              <a:t>Big data</a:t>
            </a:r>
          </a:p>
          <a:p>
            <a:pPr lvl="1" eaLnBrk="1" hangingPunct="1">
              <a:buFont typeface="Arial" charset="0"/>
              <a:buChar char="•"/>
              <a:defRPr/>
            </a:pPr>
            <a:r>
              <a:rPr lang="en-US" dirty="0" smtClean="0">
                <a:ea typeface="MS PGothic" panose="020B0600070205080204" pitchFamily="34" charset="-128"/>
              </a:rPr>
              <a:t>Massive sets of unstructured/semi-structured data from Web traffic, social media, sensors, and so on</a:t>
            </a:r>
          </a:p>
          <a:p>
            <a:pPr lvl="1" eaLnBrk="1" hangingPunct="1">
              <a:buFont typeface="Arial" charset="0"/>
              <a:buChar char="•"/>
              <a:defRPr/>
            </a:pPr>
            <a:r>
              <a:rPr lang="en-US" dirty="0" smtClean="0">
                <a:ea typeface="MS PGothic" panose="020B0600070205080204" pitchFamily="34" charset="-128"/>
              </a:rPr>
              <a:t>Petabytes, exabytes of data</a:t>
            </a:r>
          </a:p>
          <a:p>
            <a:pPr lvl="2" eaLnBrk="1" hangingPunct="1">
              <a:buFont typeface="Arial" charset="0"/>
              <a:buChar char="•"/>
              <a:defRPr/>
            </a:pPr>
            <a:r>
              <a:rPr lang="en-US" dirty="0" smtClean="0">
                <a:ea typeface="MS PGothic" panose="020B0600070205080204" pitchFamily="34" charset="-128"/>
              </a:rPr>
              <a:t>Volumes too great for typical DBMS</a:t>
            </a:r>
          </a:p>
          <a:p>
            <a:pPr lvl="1" eaLnBrk="1" hangingPunct="1">
              <a:buFont typeface="Arial" charset="0"/>
              <a:buChar char="•"/>
              <a:defRPr/>
            </a:pPr>
            <a:r>
              <a:rPr lang="en-US" dirty="0" smtClean="0">
                <a:ea typeface="MS PGothic" panose="020B0600070205080204" pitchFamily="34" charset="-128"/>
              </a:rPr>
              <a:t>Can reveal more patterns and anomalies </a:t>
            </a:r>
          </a:p>
          <a:p>
            <a:pPr lvl="1" eaLnBrk="1" hangingPunct="1">
              <a:buFont typeface="Arial" charset="0"/>
              <a:buChar char="–"/>
              <a:defRPr/>
            </a:pPr>
            <a:endParaRPr lang="en-US" dirty="0" smtClean="0">
              <a:ea typeface="MS PGothic" panose="020B0600070205080204" pitchFamily="34" charset="-128"/>
            </a:endParaRPr>
          </a:p>
          <a:p>
            <a:pPr eaLnBrk="1" hangingPunct="1">
              <a:buFont typeface="Arial" charset="0"/>
              <a:buChar char="•"/>
              <a:defRPr/>
            </a:pPr>
            <a:endParaRPr lang="en-US" dirty="0" smtClean="0">
              <a:ea typeface="MS PGothic" panose="020B0600070205080204" pitchFamily="34" charset="-128"/>
            </a:endParaRPr>
          </a:p>
          <a:p>
            <a:pPr eaLnBrk="1" hangingPunct="1">
              <a:buFont typeface="Arial" charset="0"/>
              <a:buChar char="•"/>
              <a:defRPr/>
            </a:pPr>
            <a:endParaRPr lang="en-US" dirty="0">
              <a:ea typeface="MS PGothic" panose="020B0600070205080204" pitchFamily="34" charset="-128"/>
            </a:endParaRPr>
          </a:p>
        </p:txBody>
      </p:sp>
      <p:sp>
        <p:nvSpPr>
          <p:cNvPr id="59394" name="Text Placeholder 5"/>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ea typeface="ＭＳ Ｐゴシック" pitchFamily="34" charset="-128"/>
              </a:rPr>
              <a:t>Using Databases to Improve Business Performance and Decision Making</a:t>
            </a:r>
          </a:p>
        </p:txBody>
      </p:sp>
    </p:spTree>
    <p:extLst>
      <p:ext uri="{BB962C8B-B14F-4D97-AF65-F5344CB8AC3E}">
        <p14:creationId xmlns:p14="http://schemas.microsoft.com/office/powerpoint/2010/main" val="261209725"/>
      </p:ext>
    </p:extLst>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eaLnBrk="1" hangingPunct="1">
              <a:defRPr/>
            </a:pPr>
            <a:r>
              <a:rPr lang="en-US" dirty="0" smtClean="0">
                <a:ea typeface="MS PGothic" panose="020B0600070205080204" pitchFamily="34" charset="-128"/>
              </a:rPr>
              <a:t>Business intelligence infrastructure</a:t>
            </a:r>
            <a:endParaRPr lang="en-US" dirty="0">
              <a:ea typeface="MS PGothic" panose="020B0600070205080204" pitchFamily="34" charset="-128"/>
            </a:endParaRPr>
          </a:p>
          <a:p>
            <a:pPr lvl="1" eaLnBrk="1" hangingPunct="1">
              <a:defRPr/>
            </a:pPr>
            <a:r>
              <a:rPr lang="en-US" dirty="0" smtClean="0">
                <a:ea typeface="MS PGothic" panose="020B0600070205080204" pitchFamily="34" charset="-128"/>
              </a:rPr>
              <a:t>Today includes an array of tools for separate systems, and big data</a:t>
            </a:r>
            <a:endParaRPr lang="en-US" dirty="0">
              <a:ea typeface="MS PGothic" panose="020B0600070205080204" pitchFamily="34" charset="-128"/>
            </a:endParaRPr>
          </a:p>
          <a:p>
            <a:pPr eaLnBrk="1" hangingPunct="1">
              <a:defRPr/>
            </a:pPr>
            <a:r>
              <a:rPr lang="en-US" dirty="0" smtClean="0">
                <a:ea typeface="MS PGothic" panose="020B0600070205080204" pitchFamily="34" charset="-128"/>
              </a:rPr>
              <a:t>Contemporary tools:</a:t>
            </a:r>
          </a:p>
          <a:p>
            <a:pPr lvl="1" eaLnBrk="1" hangingPunct="1">
              <a:defRPr/>
            </a:pPr>
            <a:r>
              <a:rPr lang="en-US" dirty="0" smtClean="0">
                <a:ea typeface="MS PGothic" panose="020B0600070205080204" pitchFamily="34" charset="-128"/>
              </a:rPr>
              <a:t>Data warehouses</a:t>
            </a:r>
          </a:p>
          <a:p>
            <a:pPr lvl="1" eaLnBrk="1" hangingPunct="1">
              <a:defRPr/>
            </a:pPr>
            <a:r>
              <a:rPr lang="en-US" dirty="0" smtClean="0">
                <a:ea typeface="MS PGothic" panose="020B0600070205080204" pitchFamily="34" charset="-128"/>
              </a:rPr>
              <a:t>Data marts</a:t>
            </a:r>
          </a:p>
          <a:p>
            <a:pPr lvl="1" eaLnBrk="1" hangingPunct="1">
              <a:defRPr/>
            </a:pPr>
            <a:r>
              <a:rPr lang="en-US" dirty="0" smtClean="0">
                <a:ea typeface="MS PGothic" panose="020B0600070205080204" pitchFamily="34" charset="-128"/>
              </a:rPr>
              <a:t>Hadoop</a:t>
            </a:r>
          </a:p>
          <a:p>
            <a:pPr lvl="1" eaLnBrk="1" hangingPunct="1">
              <a:defRPr/>
            </a:pPr>
            <a:r>
              <a:rPr lang="en-US" dirty="0" smtClean="0">
                <a:ea typeface="MS PGothic" panose="020B0600070205080204" pitchFamily="34" charset="-128"/>
              </a:rPr>
              <a:t>In-memory computing</a:t>
            </a:r>
          </a:p>
          <a:p>
            <a:pPr lvl="1" eaLnBrk="1" hangingPunct="1">
              <a:defRPr/>
            </a:pPr>
            <a:r>
              <a:rPr lang="en-US" dirty="0" smtClean="0">
                <a:ea typeface="MS PGothic" panose="020B0600070205080204" pitchFamily="34" charset="-128"/>
              </a:rPr>
              <a:t>Analytical platforms</a:t>
            </a:r>
          </a:p>
          <a:p>
            <a:pPr lvl="2" eaLnBrk="1" hangingPunct="1">
              <a:defRPr/>
            </a:pPr>
            <a:endParaRPr lang="en-US" dirty="0" smtClean="0">
              <a:ea typeface="MS PGothic" panose="020B0600070205080204" pitchFamily="34" charset="-128"/>
            </a:endParaRPr>
          </a:p>
        </p:txBody>
      </p:sp>
      <p:sp>
        <p:nvSpPr>
          <p:cNvPr id="61442" name="Text Placeholder 2"/>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ea typeface="ＭＳ Ｐゴシック" pitchFamily="34" charset="-128"/>
              </a:rPr>
              <a:t>Using Databases to Improve Business Performance and Decision Making</a:t>
            </a:r>
          </a:p>
          <a:p>
            <a:pPr eaLnBrk="1" hangingPunct="1"/>
            <a:endParaRPr lang="en-US" altLang="en-US" smtClean="0">
              <a:ea typeface="ＭＳ Ｐゴシック" pitchFamily="34" charset="-128"/>
            </a:endParaRPr>
          </a:p>
        </p:txBody>
      </p:sp>
    </p:spTree>
    <p:extLst>
      <p:ext uri="{BB962C8B-B14F-4D97-AF65-F5344CB8AC3E}">
        <p14:creationId xmlns:p14="http://schemas.microsoft.com/office/powerpoint/2010/main" val="872529231"/>
      </p:ext>
    </p:extLst>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4"/>
          <p:cNvSpPr>
            <a:spLocks noGrp="1"/>
          </p:cNvSpPr>
          <p:nvPr>
            <p:ph idx="1"/>
          </p:nvPr>
        </p:nvSpPr>
        <p:spPr/>
        <p:txBody>
          <a:bodyPr>
            <a:normAutofit/>
          </a:bodyPr>
          <a:lstStyle/>
          <a:p>
            <a:pPr eaLnBrk="1" hangingPunct="1">
              <a:spcAft>
                <a:spcPts val="0"/>
              </a:spcAft>
              <a:buFont typeface="Arial" charset="0"/>
              <a:buChar char="•"/>
              <a:defRPr/>
            </a:pPr>
            <a:r>
              <a:rPr lang="en-US" dirty="0" smtClean="0">
                <a:ea typeface="MS PGothic" panose="020B0600070205080204" pitchFamily="34" charset="-128"/>
              </a:rPr>
              <a:t>Data warehouse:  </a:t>
            </a:r>
          </a:p>
          <a:p>
            <a:pPr lvl="1" eaLnBrk="1" hangingPunct="1">
              <a:spcAft>
                <a:spcPts val="0"/>
              </a:spcAft>
              <a:buFont typeface="Arial" charset="0"/>
              <a:buChar char="–"/>
              <a:defRPr/>
            </a:pPr>
            <a:r>
              <a:rPr lang="en-US" sz="2400" b="0" dirty="0" smtClean="0">
                <a:ea typeface="MS PGothic" panose="020B0600070205080204" pitchFamily="34" charset="-128"/>
              </a:rPr>
              <a:t>Stores current and historical data from many core operational transaction systems</a:t>
            </a:r>
          </a:p>
          <a:p>
            <a:pPr lvl="1" eaLnBrk="1" hangingPunct="1">
              <a:spcAft>
                <a:spcPts val="0"/>
              </a:spcAft>
              <a:buFont typeface="Arial" charset="0"/>
              <a:buChar char="–"/>
              <a:defRPr/>
            </a:pPr>
            <a:r>
              <a:rPr lang="en-US" sz="2400" b="0" dirty="0" smtClean="0">
                <a:ea typeface="MS PGothic" panose="020B0600070205080204" pitchFamily="34" charset="-128"/>
              </a:rPr>
              <a:t>Consolidates and standardizes information for use across enterprise, but data cannot be altered</a:t>
            </a:r>
          </a:p>
          <a:p>
            <a:pPr lvl="1" eaLnBrk="1" hangingPunct="1">
              <a:buFont typeface="Arial" charset="0"/>
              <a:buChar char="–"/>
              <a:defRPr/>
            </a:pPr>
            <a:r>
              <a:rPr lang="en-US" sz="2400" b="0" dirty="0" smtClean="0">
                <a:ea typeface="MS PGothic" panose="020B0600070205080204" pitchFamily="34" charset="-128"/>
              </a:rPr>
              <a:t>Provides analysis and reporting tools</a:t>
            </a:r>
          </a:p>
          <a:p>
            <a:pPr eaLnBrk="1" hangingPunct="1">
              <a:spcAft>
                <a:spcPts val="0"/>
              </a:spcAft>
              <a:buFont typeface="Arial" charset="0"/>
              <a:buChar char="•"/>
              <a:defRPr/>
            </a:pPr>
            <a:r>
              <a:rPr lang="en-US" dirty="0" smtClean="0">
                <a:ea typeface="MS PGothic" panose="020B0600070205080204" pitchFamily="34" charset="-128"/>
              </a:rPr>
              <a:t>Data marts: </a:t>
            </a:r>
          </a:p>
          <a:p>
            <a:pPr lvl="1" eaLnBrk="1" hangingPunct="1">
              <a:spcAft>
                <a:spcPts val="0"/>
              </a:spcAft>
              <a:buFont typeface="Arial" charset="0"/>
              <a:buChar char="–"/>
              <a:defRPr/>
            </a:pPr>
            <a:r>
              <a:rPr lang="en-US" sz="2400" b="0" dirty="0" smtClean="0">
                <a:ea typeface="MS PGothic" panose="020B0600070205080204" pitchFamily="34" charset="-128"/>
              </a:rPr>
              <a:t>Subset of data warehouse</a:t>
            </a:r>
          </a:p>
          <a:p>
            <a:pPr lvl="1" eaLnBrk="1" hangingPunct="1">
              <a:spcAft>
                <a:spcPts val="0"/>
              </a:spcAft>
              <a:buFont typeface="Arial" charset="0"/>
              <a:buChar char="–"/>
              <a:defRPr/>
            </a:pPr>
            <a:r>
              <a:rPr lang="en-US" sz="2400" b="0" dirty="0" smtClean="0">
                <a:ea typeface="MS PGothic" panose="020B0600070205080204" pitchFamily="34" charset="-128"/>
              </a:rPr>
              <a:t>Summarized or focused portion of data for use by specific population of users</a:t>
            </a:r>
          </a:p>
          <a:p>
            <a:pPr lvl="1" eaLnBrk="1" hangingPunct="1">
              <a:buFont typeface="Arial" charset="0"/>
              <a:buChar char="–"/>
              <a:defRPr/>
            </a:pPr>
            <a:r>
              <a:rPr lang="en-US" sz="2400" b="0" dirty="0" smtClean="0">
                <a:ea typeface="MS PGothic" panose="020B0600070205080204" pitchFamily="34" charset="-128"/>
              </a:rPr>
              <a:t>Typically focuses on single subject or line of business</a:t>
            </a:r>
          </a:p>
          <a:p>
            <a:pPr eaLnBrk="1" hangingPunct="1">
              <a:buFont typeface="Arial" charset="0"/>
              <a:buChar char="•"/>
              <a:defRPr/>
            </a:pPr>
            <a:endParaRPr lang="en-US" sz="2400" b="0" dirty="0" smtClean="0">
              <a:ea typeface="MS PGothic" panose="020B0600070205080204" pitchFamily="34" charset="-128"/>
            </a:endParaRPr>
          </a:p>
          <a:p>
            <a:pPr eaLnBrk="1" hangingPunct="1">
              <a:buFont typeface="Arial" charset="0"/>
              <a:buChar char="•"/>
              <a:defRPr/>
            </a:pPr>
            <a:endParaRPr lang="en-US" sz="2400" b="0" dirty="0">
              <a:ea typeface="MS PGothic" panose="020B0600070205080204" pitchFamily="34" charset="-128"/>
            </a:endParaRPr>
          </a:p>
        </p:txBody>
      </p:sp>
      <p:sp>
        <p:nvSpPr>
          <p:cNvPr id="63490" name="Text Placeholder 5"/>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ea typeface="ＭＳ Ｐゴシック" pitchFamily="34" charset="-128"/>
              </a:rPr>
              <a:t>Using Databases to Improve Business Performance and Decision Making</a:t>
            </a:r>
          </a:p>
        </p:txBody>
      </p:sp>
    </p:spTree>
    <p:extLst>
      <p:ext uri="{BB962C8B-B14F-4D97-AF65-F5344CB8AC3E}">
        <p14:creationId xmlns:p14="http://schemas.microsoft.com/office/powerpoint/2010/main" val="1127291144"/>
      </p:ext>
    </p:extLst>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ext Placeholder 1"/>
          <p:cNvSpPr>
            <a:spLocks noGrp="1"/>
          </p:cNvSpPr>
          <p:nvPr>
            <p:ph type="body" sz="quarter" idx="17"/>
          </p:nvPr>
        </p:nvSpPr>
        <p:spPr bwMode="auto">
          <a:xfrm>
            <a:off x="457200" y="1776413"/>
            <a:ext cx="1981200" cy="3252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altLang="en-US" smtClean="0">
                <a:ea typeface="ＭＳ Ｐゴシック" pitchFamily="34" charset="-128"/>
              </a:rPr>
              <a:t>A contemporary business intelligence infrastructure features capabilities and tools to manage and</a:t>
            </a:r>
          </a:p>
          <a:p>
            <a:pPr eaLnBrk="1" hangingPunct="1">
              <a:buFontTx/>
              <a:buNone/>
            </a:pPr>
            <a:r>
              <a:rPr lang="en-US" altLang="en-US" smtClean="0">
                <a:ea typeface="ＭＳ Ｐゴシック" pitchFamily="34" charset="-128"/>
              </a:rPr>
              <a:t>analyze large quantities and different types of data from multiple sources. Easy-to-use query and</a:t>
            </a:r>
          </a:p>
          <a:p>
            <a:pPr eaLnBrk="1" hangingPunct="1">
              <a:buFontTx/>
              <a:buNone/>
            </a:pPr>
            <a:r>
              <a:rPr lang="en-US" altLang="en-US" smtClean="0">
                <a:ea typeface="ＭＳ Ｐゴシック" pitchFamily="34" charset="-128"/>
              </a:rPr>
              <a:t>reporting tools for casual business users and more sophisticated analytical toolsets for power users</a:t>
            </a:r>
          </a:p>
          <a:p>
            <a:pPr eaLnBrk="1" hangingPunct="1">
              <a:buFontTx/>
              <a:buNone/>
            </a:pPr>
            <a:r>
              <a:rPr lang="en-US" altLang="en-US" smtClean="0">
                <a:ea typeface="ＭＳ Ｐゴシック" pitchFamily="34" charset="-128"/>
              </a:rPr>
              <a:t>are included.</a:t>
            </a:r>
          </a:p>
        </p:txBody>
      </p:sp>
      <p:sp>
        <p:nvSpPr>
          <p:cNvPr id="65538" name="Text Placeholder 3"/>
          <p:cNvSpPr>
            <a:spLocks noGrp="1"/>
          </p:cNvSpPr>
          <p:nvPr>
            <p:ph type="body" sz="quarter" idx="18"/>
          </p:nvPr>
        </p:nvSpPr>
        <p:spPr bwMode="auto">
          <a:xfrm>
            <a:off x="457200" y="4572000"/>
            <a:ext cx="21336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eaLnBrk="1" hangingPunct="1">
              <a:buFontTx/>
              <a:buNone/>
            </a:pPr>
            <a:r>
              <a:rPr lang="en-US" altLang="en-US" smtClean="0">
                <a:ea typeface="ＭＳ Ｐゴシック" pitchFamily="34" charset="-128"/>
              </a:rPr>
              <a:t>FIGURE 6-12</a:t>
            </a:r>
          </a:p>
          <a:p>
            <a:pPr eaLnBrk="1" hangingPunct="1">
              <a:buFontTx/>
              <a:buNone/>
            </a:pPr>
            <a:endParaRPr lang="en-US" altLang="en-US" smtClean="0">
              <a:ea typeface="ＭＳ Ｐゴシック" pitchFamily="34" charset="-128"/>
            </a:endParaRPr>
          </a:p>
        </p:txBody>
      </p:sp>
      <p:sp>
        <p:nvSpPr>
          <p:cNvPr id="65539" name="Text Placeholder 4"/>
          <p:cNvSpPr>
            <a:spLocks noGrp="1"/>
          </p:cNvSpPr>
          <p:nvPr>
            <p:ph type="body" sz="quarter" idx="2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ea typeface="ＭＳ Ｐゴシック" pitchFamily="34" charset="-128"/>
              </a:rPr>
              <a:t>COMPONENTS OF A DATA WAREHOUSE</a:t>
            </a:r>
          </a:p>
          <a:p>
            <a:pPr eaLnBrk="1" hangingPunct="1"/>
            <a:endParaRPr lang="en-US" altLang="en-US" smtClean="0">
              <a:ea typeface="ＭＳ Ｐゴシック" pitchFamily="34" charset="-128"/>
            </a:endParaRPr>
          </a:p>
        </p:txBody>
      </p:sp>
      <p:pic>
        <p:nvPicPr>
          <p:cNvPr id="65540" name="Picture Placeholder 12"/>
          <p:cNvPicPr>
            <a:picLocks noGrp="1" noChangeAspect="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1776413"/>
            <a:ext cx="6300788" cy="43195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5580331"/>
      </p:ext>
    </p:extLst>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defRPr/>
            </a:pPr>
            <a:r>
              <a:rPr lang="en-US" dirty="0" smtClean="0">
                <a:ea typeface="MS PGothic" panose="020B0600070205080204" pitchFamily="34" charset="-128"/>
              </a:rPr>
              <a:t>Hadoop</a:t>
            </a:r>
          </a:p>
          <a:p>
            <a:pPr lvl="1" eaLnBrk="1" hangingPunct="1">
              <a:defRPr/>
            </a:pPr>
            <a:r>
              <a:rPr lang="en-US" dirty="0" smtClean="0">
                <a:ea typeface="MS PGothic" panose="020B0600070205080204" pitchFamily="34" charset="-128"/>
              </a:rPr>
              <a:t>Enables distributed parallel processing of big data across inexpensive computers</a:t>
            </a:r>
          </a:p>
          <a:p>
            <a:pPr lvl="1" eaLnBrk="1" hangingPunct="1">
              <a:defRPr/>
            </a:pPr>
            <a:r>
              <a:rPr lang="en-US" dirty="0" smtClean="0">
                <a:ea typeface="MS PGothic" panose="020B0600070205080204" pitchFamily="34" charset="-128"/>
              </a:rPr>
              <a:t>Key services</a:t>
            </a:r>
          </a:p>
          <a:p>
            <a:pPr lvl="2" eaLnBrk="1" hangingPunct="1">
              <a:defRPr/>
            </a:pPr>
            <a:r>
              <a:rPr lang="en-US" dirty="0" smtClean="0">
                <a:ea typeface="MS PGothic" panose="020B0600070205080204" pitchFamily="34" charset="-128"/>
              </a:rPr>
              <a:t>Hadoop Distributed File System (HDFS): data storage</a:t>
            </a:r>
          </a:p>
          <a:p>
            <a:pPr lvl="2" eaLnBrk="1" hangingPunct="1">
              <a:defRPr/>
            </a:pPr>
            <a:r>
              <a:rPr lang="en-US" dirty="0" smtClean="0">
                <a:ea typeface="MS PGothic" panose="020B0600070205080204" pitchFamily="34" charset="-128"/>
              </a:rPr>
              <a:t>MapReduce: breaks data into clusters for work</a:t>
            </a:r>
          </a:p>
          <a:p>
            <a:pPr lvl="2" eaLnBrk="1" hangingPunct="1">
              <a:defRPr/>
            </a:pPr>
            <a:r>
              <a:rPr lang="en-US" dirty="0" smtClean="0">
                <a:ea typeface="MS PGothic" panose="020B0600070205080204" pitchFamily="34" charset="-128"/>
              </a:rPr>
              <a:t>Hbase: NoSQL database</a:t>
            </a:r>
          </a:p>
          <a:p>
            <a:pPr lvl="1" eaLnBrk="1" hangingPunct="1">
              <a:defRPr/>
            </a:pPr>
            <a:r>
              <a:rPr lang="en-US" dirty="0" smtClean="0">
                <a:ea typeface="MS PGothic" panose="020B0600070205080204" pitchFamily="34" charset="-128"/>
              </a:rPr>
              <a:t>Used by Facebook, Yahoo, NextBio</a:t>
            </a:r>
            <a:endParaRPr lang="en-US" dirty="0">
              <a:ea typeface="MS PGothic" panose="020B0600070205080204" pitchFamily="34" charset="-128"/>
            </a:endParaRPr>
          </a:p>
        </p:txBody>
      </p:sp>
      <p:sp>
        <p:nvSpPr>
          <p:cNvPr id="67586" name="Text Placeholder 2"/>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solidFill>
                  <a:srgbClr val="000000"/>
                </a:solidFill>
                <a:ea typeface="ＭＳ Ｐゴシック" pitchFamily="34" charset="-128"/>
              </a:rPr>
              <a:t>Using Databases to Improve Business Performance and Decision Making</a:t>
            </a:r>
          </a:p>
          <a:p>
            <a:pPr eaLnBrk="1" hangingPunct="1"/>
            <a:endParaRPr lang="en-US" altLang="en-US" smtClean="0">
              <a:ea typeface="ＭＳ Ｐゴシック" pitchFamily="34" charset="-128"/>
            </a:endParaRPr>
          </a:p>
        </p:txBody>
      </p:sp>
    </p:spTree>
    <p:extLst>
      <p:ext uri="{BB962C8B-B14F-4D97-AF65-F5344CB8AC3E}">
        <p14:creationId xmlns:p14="http://schemas.microsoft.com/office/powerpoint/2010/main" val="894624824"/>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4"/>
          <p:cNvSpPr>
            <a:spLocks noGrp="1"/>
          </p:cNvSpPr>
          <p:nvPr>
            <p:ph idx="1"/>
          </p:nvPr>
        </p:nvSpPr>
        <p:spPr/>
        <p:txBody>
          <a:bodyPr/>
          <a:lstStyle/>
          <a:p>
            <a:pPr eaLnBrk="1" hangingPunct="1">
              <a:buFont typeface="Arial" charset="0"/>
              <a:buChar char="•"/>
              <a:defRPr/>
            </a:pPr>
            <a:r>
              <a:rPr lang="en-US" dirty="0" smtClean="0">
                <a:ea typeface="MS PGothic" panose="020B0600070205080204" pitchFamily="34" charset="-128"/>
              </a:rPr>
              <a:t>File organization concepts</a:t>
            </a:r>
          </a:p>
          <a:p>
            <a:pPr lvl="1" eaLnBrk="1" hangingPunct="1">
              <a:buFont typeface="Arial" charset="0"/>
              <a:buChar char="–"/>
              <a:defRPr/>
            </a:pPr>
            <a:r>
              <a:rPr lang="en-US" dirty="0" smtClean="0">
                <a:ea typeface="MS PGothic" panose="020B0600070205080204" pitchFamily="34" charset="-128"/>
              </a:rPr>
              <a:t>Database: Group of related files</a:t>
            </a:r>
          </a:p>
          <a:p>
            <a:pPr lvl="1" eaLnBrk="1" hangingPunct="1">
              <a:buFont typeface="Arial" charset="0"/>
              <a:buChar char="–"/>
              <a:defRPr/>
            </a:pPr>
            <a:r>
              <a:rPr lang="en-US" dirty="0" smtClean="0">
                <a:ea typeface="MS PGothic" panose="020B0600070205080204" pitchFamily="34" charset="-128"/>
              </a:rPr>
              <a:t>File: Group of records of same type </a:t>
            </a:r>
          </a:p>
          <a:p>
            <a:pPr lvl="1" eaLnBrk="1" hangingPunct="1">
              <a:buFont typeface="Arial" charset="0"/>
              <a:buChar char="–"/>
              <a:defRPr/>
            </a:pPr>
            <a:r>
              <a:rPr lang="en-US" dirty="0" smtClean="0">
                <a:ea typeface="MS PGothic" panose="020B0600070205080204" pitchFamily="34" charset="-128"/>
              </a:rPr>
              <a:t>Record: Group of related fields</a:t>
            </a:r>
          </a:p>
          <a:p>
            <a:pPr lvl="1" eaLnBrk="1" hangingPunct="1">
              <a:buFont typeface="Arial" charset="0"/>
              <a:buChar char="–"/>
              <a:defRPr/>
            </a:pPr>
            <a:r>
              <a:rPr lang="en-US" dirty="0" smtClean="0">
                <a:ea typeface="MS PGothic" panose="020B0600070205080204" pitchFamily="34" charset="-128"/>
              </a:rPr>
              <a:t>Field: Group of characters as word(s) or number</a:t>
            </a:r>
          </a:p>
          <a:p>
            <a:pPr lvl="2" eaLnBrk="1" hangingPunct="1">
              <a:buFont typeface="Arial" charset="0"/>
              <a:buChar char="•"/>
              <a:defRPr/>
            </a:pPr>
            <a:r>
              <a:rPr lang="en-US" dirty="0" smtClean="0">
                <a:ea typeface="MS PGothic" panose="020B0600070205080204" pitchFamily="34" charset="-128"/>
              </a:rPr>
              <a:t>Describes an </a:t>
            </a:r>
            <a:r>
              <a:rPr lang="en-US" b="1" dirty="0" smtClean="0">
                <a:ea typeface="MS PGothic" panose="020B0600070205080204" pitchFamily="34" charset="-128"/>
              </a:rPr>
              <a:t>entity</a:t>
            </a:r>
            <a:r>
              <a:rPr lang="en-US" dirty="0" smtClean="0">
                <a:ea typeface="MS PGothic" panose="020B0600070205080204" pitchFamily="34" charset="-128"/>
              </a:rPr>
              <a:t> (person, place, thing on which we store information)</a:t>
            </a:r>
          </a:p>
          <a:p>
            <a:pPr lvl="2" eaLnBrk="1" hangingPunct="1">
              <a:buFont typeface="Arial" charset="0"/>
              <a:buChar char="•"/>
              <a:defRPr/>
            </a:pPr>
            <a:r>
              <a:rPr lang="en-US" b="1" dirty="0" smtClean="0">
                <a:ea typeface="MS PGothic" panose="020B0600070205080204" pitchFamily="34" charset="-128"/>
              </a:rPr>
              <a:t>Attribute: </a:t>
            </a:r>
            <a:r>
              <a:rPr lang="en-US" dirty="0" smtClean="0">
                <a:ea typeface="MS PGothic" panose="020B0600070205080204" pitchFamily="34" charset="-128"/>
              </a:rPr>
              <a:t>Each characteristic, or quality, describing entity</a:t>
            </a:r>
          </a:p>
          <a:p>
            <a:pPr lvl="3" eaLnBrk="1" hangingPunct="1">
              <a:buFont typeface="Arial" charset="0"/>
              <a:buChar char="–"/>
              <a:defRPr/>
            </a:pPr>
            <a:r>
              <a:rPr lang="en-US" dirty="0" smtClean="0">
                <a:ea typeface="MS PGothic" panose="020B0600070205080204" pitchFamily="34" charset="-128"/>
              </a:rPr>
              <a:t>Example: Attributes DATE or GRADE belong to entity COURSE</a:t>
            </a:r>
            <a:endParaRPr lang="en-US" dirty="0">
              <a:ea typeface="MS PGothic" panose="020B0600070205080204" pitchFamily="34" charset="-128"/>
            </a:endParaRPr>
          </a:p>
        </p:txBody>
      </p:sp>
      <p:sp>
        <p:nvSpPr>
          <p:cNvPr id="18434" name="Text Placeholder 5"/>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ea typeface="ＭＳ Ｐゴシック" pitchFamily="34" charset="-128"/>
              </a:rPr>
              <a:t>Organizing Data in a Traditional File Environment</a:t>
            </a:r>
          </a:p>
        </p:txBody>
      </p:sp>
    </p:spTree>
    <p:extLst>
      <p:ext uri="{BB962C8B-B14F-4D97-AF65-F5344CB8AC3E}">
        <p14:creationId xmlns:p14="http://schemas.microsoft.com/office/powerpoint/2010/main" val="1298341673"/>
      </p:ext>
    </p:extLst>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defRPr/>
            </a:pPr>
            <a:r>
              <a:rPr lang="en-US" dirty="0" smtClean="0">
                <a:ea typeface="MS PGothic" panose="020B0600070205080204" pitchFamily="34" charset="-128"/>
              </a:rPr>
              <a:t>In-memory computing</a:t>
            </a:r>
          </a:p>
          <a:p>
            <a:pPr lvl="1" eaLnBrk="1" hangingPunct="1">
              <a:defRPr/>
            </a:pPr>
            <a:r>
              <a:rPr lang="en-US" dirty="0" smtClean="0">
                <a:ea typeface="MS PGothic" panose="020B0600070205080204" pitchFamily="34" charset="-128"/>
              </a:rPr>
              <a:t>Used in big data analysis</a:t>
            </a:r>
          </a:p>
          <a:p>
            <a:pPr lvl="1" eaLnBrk="1" hangingPunct="1">
              <a:defRPr/>
            </a:pPr>
            <a:r>
              <a:rPr lang="en-US" dirty="0" smtClean="0">
                <a:ea typeface="MS PGothic" panose="020B0600070205080204" pitchFamily="34" charset="-128"/>
              </a:rPr>
              <a:t>Use computers main memory (RAM) for data storage to avoid delays in retrieving data from disk storage</a:t>
            </a:r>
          </a:p>
          <a:p>
            <a:pPr lvl="1" eaLnBrk="1" hangingPunct="1">
              <a:defRPr/>
            </a:pPr>
            <a:r>
              <a:rPr lang="en-US" dirty="0" smtClean="0">
                <a:ea typeface="MS PGothic" panose="020B0600070205080204" pitchFamily="34" charset="-128"/>
              </a:rPr>
              <a:t>Can reduce hours/days of processing to seconds</a:t>
            </a:r>
          </a:p>
          <a:p>
            <a:pPr lvl="1" eaLnBrk="1" hangingPunct="1">
              <a:defRPr/>
            </a:pPr>
            <a:r>
              <a:rPr lang="en-US" dirty="0" smtClean="0">
                <a:ea typeface="MS PGothic" panose="020B0600070205080204" pitchFamily="34" charset="-128"/>
              </a:rPr>
              <a:t>Requires optimized hardware</a:t>
            </a:r>
          </a:p>
          <a:p>
            <a:pPr eaLnBrk="1" hangingPunct="1">
              <a:defRPr/>
            </a:pPr>
            <a:r>
              <a:rPr lang="en-US" dirty="0" smtClean="0">
                <a:ea typeface="MS PGothic" panose="020B0600070205080204" pitchFamily="34" charset="-128"/>
              </a:rPr>
              <a:t>Analytic platforms</a:t>
            </a:r>
          </a:p>
          <a:p>
            <a:pPr lvl="1" eaLnBrk="1" hangingPunct="1">
              <a:defRPr/>
            </a:pPr>
            <a:r>
              <a:rPr lang="en-US" dirty="0" smtClean="0">
                <a:ea typeface="MS PGothic" panose="020B0600070205080204" pitchFamily="34" charset="-128"/>
              </a:rPr>
              <a:t>High-speed platforms using both relational and non-relational tools optimized for large datasets</a:t>
            </a:r>
            <a:endParaRPr lang="en-US" dirty="0">
              <a:ea typeface="MS PGothic" panose="020B0600070205080204" pitchFamily="34" charset="-128"/>
            </a:endParaRPr>
          </a:p>
        </p:txBody>
      </p:sp>
      <p:sp>
        <p:nvSpPr>
          <p:cNvPr id="68610" name="Text Placeholder 2"/>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solidFill>
                  <a:srgbClr val="000000"/>
                </a:solidFill>
                <a:ea typeface="ＭＳ Ｐゴシック" pitchFamily="34" charset="-128"/>
              </a:rPr>
              <a:t>Using Databases to Improve Business Performance and Decision Making</a:t>
            </a:r>
          </a:p>
          <a:p>
            <a:pPr eaLnBrk="1" hangingPunct="1"/>
            <a:endParaRPr lang="en-US" altLang="en-US" smtClean="0">
              <a:ea typeface="ＭＳ Ｐゴシック" pitchFamily="34" charset="-128"/>
            </a:endParaRPr>
          </a:p>
        </p:txBody>
      </p:sp>
    </p:spTree>
    <p:extLst>
      <p:ext uri="{BB962C8B-B14F-4D97-AF65-F5344CB8AC3E}">
        <p14:creationId xmlns:p14="http://schemas.microsoft.com/office/powerpoint/2010/main" val="952006798"/>
      </p:ext>
    </p:extLst>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4"/>
          <p:cNvSpPr>
            <a:spLocks noGrp="1"/>
          </p:cNvSpPr>
          <p:nvPr>
            <p:ph idx="1"/>
          </p:nvPr>
        </p:nvSpPr>
        <p:spPr/>
        <p:txBody>
          <a:bodyPr>
            <a:normAutofit/>
          </a:bodyPr>
          <a:lstStyle/>
          <a:p>
            <a:pPr eaLnBrk="1" hangingPunct="1">
              <a:buFont typeface="Arial" charset="0"/>
              <a:buChar char="•"/>
              <a:defRPr/>
            </a:pPr>
            <a:r>
              <a:rPr lang="en-US" dirty="0" smtClean="0">
                <a:ea typeface="MS PGothic" panose="020B0600070205080204" pitchFamily="34" charset="-128"/>
              </a:rPr>
              <a:t>Analytical tools: Relationships, patterns, trends</a:t>
            </a:r>
          </a:p>
          <a:p>
            <a:pPr lvl="1" eaLnBrk="1" hangingPunct="1">
              <a:buFont typeface="Arial" charset="0"/>
              <a:buChar char="–"/>
              <a:defRPr/>
            </a:pPr>
            <a:r>
              <a:rPr lang="en-US" dirty="0" smtClean="0">
                <a:ea typeface="MS PGothic" panose="020B0600070205080204" pitchFamily="34" charset="-128"/>
              </a:rPr>
              <a:t>Tools for consolidating, analyzing, and providing access to vast amounts of data to help users make better business decisions</a:t>
            </a:r>
          </a:p>
          <a:p>
            <a:pPr lvl="2" eaLnBrk="1" hangingPunct="1">
              <a:buFont typeface="Arial" charset="0"/>
              <a:buChar char="•"/>
              <a:defRPr/>
            </a:pPr>
            <a:r>
              <a:rPr lang="en-US" dirty="0" smtClean="0">
                <a:ea typeface="MS PGothic" panose="020B0600070205080204" pitchFamily="34" charset="-128"/>
              </a:rPr>
              <a:t>Multidimensional data analysis (OLAP)</a:t>
            </a:r>
          </a:p>
          <a:p>
            <a:pPr lvl="2" eaLnBrk="1" hangingPunct="1">
              <a:buFont typeface="Arial" charset="0"/>
              <a:buChar char="•"/>
              <a:defRPr/>
            </a:pPr>
            <a:r>
              <a:rPr lang="en-US" dirty="0" smtClean="0">
                <a:ea typeface="MS PGothic" panose="020B0600070205080204" pitchFamily="34" charset="-128"/>
              </a:rPr>
              <a:t>Data mining</a:t>
            </a:r>
          </a:p>
          <a:p>
            <a:pPr lvl="2" eaLnBrk="1" hangingPunct="1">
              <a:buFont typeface="Arial" charset="0"/>
              <a:buChar char="•"/>
              <a:defRPr/>
            </a:pPr>
            <a:r>
              <a:rPr lang="en-US" dirty="0" smtClean="0">
                <a:ea typeface="MS PGothic" panose="020B0600070205080204" pitchFamily="34" charset="-128"/>
              </a:rPr>
              <a:t>Text mining</a:t>
            </a:r>
          </a:p>
          <a:p>
            <a:pPr lvl="2" eaLnBrk="1" hangingPunct="1">
              <a:buFont typeface="Arial" charset="0"/>
              <a:buChar char="•"/>
              <a:defRPr/>
            </a:pPr>
            <a:r>
              <a:rPr lang="en-US" dirty="0" smtClean="0">
                <a:ea typeface="MS PGothic" panose="020B0600070205080204" pitchFamily="34" charset="-128"/>
              </a:rPr>
              <a:t>Web mining</a:t>
            </a:r>
          </a:p>
          <a:p>
            <a:pPr eaLnBrk="1" hangingPunct="1">
              <a:buFont typeface="Arial" charset="0"/>
              <a:buChar char="•"/>
              <a:defRPr/>
            </a:pPr>
            <a:endParaRPr lang="en-US" dirty="0">
              <a:ea typeface="MS PGothic" panose="020B0600070205080204" pitchFamily="34" charset="-128"/>
            </a:endParaRPr>
          </a:p>
        </p:txBody>
      </p:sp>
      <p:sp>
        <p:nvSpPr>
          <p:cNvPr id="37891" name="Text Placeholder 5"/>
          <p:cNvSpPr>
            <a:spLocks noGrp="1"/>
          </p:cNvSpPr>
          <p:nvPr>
            <p:ph type="body" sz="quarter" idx="15"/>
          </p:nvPr>
        </p:nvSpPr>
        <p:spPr/>
        <p:txBody>
          <a:bodyPr>
            <a:normAutofit lnSpcReduction="10000"/>
          </a:bodyPr>
          <a:lstStyle/>
          <a:p>
            <a:pPr eaLnBrk="1" hangingPunct="1">
              <a:defRPr/>
            </a:pPr>
            <a:r>
              <a:rPr lang="en-US" dirty="0" smtClean="0">
                <a:ea typeface="MS PGothic" panose="020B0600070205080204" pitchFamily="34" charset="-128"/>
              </a:rPr>
              <a:t>Using Databases to Improve Business Performance and Decision Making</a:t>
            </a:r>
          </a:p>
        </p:txBody>
      </p:sp>
    </p:spTree>
    <p:extLst>
      <p:ext uri="{BB962C8B-B14F-4D97-AF65-F5344CB8AC3E}">
        <p14:creationId xmlns:p14="http://schemas.microsoft.com/office/powerpoint/2010/main" val="126892991"/>
      </p:ext>
    </p:extLst>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4"/>
          <p:cNvSpPr>
            <a:spLocks noGrp="1"/>
          </p:cNvSpPr>
          <p:nvPr>
            <p:ph idx="1"/>
          </p:nvPr>
        </p:nvSpPr>
        <p:spPr/>
        <p:txBody>
          <a:bodyPr/>
          <a:lstStyle/>
          <a:p>
            <a:pPr eaLnBrk="1" hangingPunct="1">
              <a:buFont typeface="Arial" charset="0"/>
              <a:buChar char="•"/>
              <a:defRPr/>
            </a:pPr>
            <a:r>
              <a:rPr lang="en-US" dirty="0" smtClean="0">
                <a:ea typeface="MS PGothic" panose="020B0600070205080204" pitchFamily="34" charset="-128"/>
              </a:rPr>
              <a:t>Online analytical processing (OLAP)</a:t>
            </a:r>
          </a:p>
          <a:p>
            <a:pPr lvl="1" eaLnBrk="1" hangingPunct="1">
              <a:buFont typeface="Arial" charset="0"/>
              <a:buChar char="–"/>
              <a:defRPr/>
            </a:pPr>
            <a:r>
              <a:rPr lang="en-US" dirty="0" smtClean="0">
                <a:ea typeface="MS PGothic" panose="020B0600070205080204" pitchFamily="34" charset="-128"/>
              </a:rPr>
              <a:t>Supports multidimensional data analysis</a:t>
            </a:r>
          </a:p>
          <a:p>
            <a:pPr lvl="2" eaLnBrk="1" hangingPunct="1">
              <a:buFont typeface="Arial" charset="0"/>
              <a:buChar char="•"/>
              <a:defRPr/>
            </a:pPr>
            <a:r>
              <a:rPr lang="en-US" dirty="0" smtClean="0">
                <a:ea typeface="MS PGothic" panose="020B0600070205080204" pitchFamily="34" charset="-128"/>
              </a:rPr>
              <a:t>Viewing data using multiple dimensions</a:t>
            </a:r>
          </a:p>
          <a:p>
            <a:pPr lvl="2" eaLnBrk="1" hangingPunct="1">
              <a:buFont typeface="Arial" charset="0"/>
              <a:buChar char="•"/>
              <a:defRPr/>
            </a:pPr>
            <a:r>
              <a:rPr lang="en-US" dirty="0" smtClean="0">
                <a:ea typeface="MS PGothic" panose="020B0600070205080204" pitchFamily="34" charset="-128"/>
              </a:rPr>
              <a:t>Each aspect of information (product, pricing, cost, region, time period) is different dimension</a:t>
            </a:r>
          </a:p>
          <a:p>
            <a:pPr lvl="2" eaLnBrk="1" hangingPunct="1">
              <a:buFont typeface="Arial" charset="0"/>
              <a:buChar char="•"/>
              <a:defRPr/>
            </a:pPr>
            <a:r>
              <a:rPr lang="en-US" dirty="0" smtClean="0">
                <a:ea typeface="MS PGothic" panose="020B0600070205080204" pitchFamily="34" charset="-128"/>
              </a:rPr>
              <a:t>Example: How many washers sold in East in June compared with other regions?</a:t>
            </a:r>
          </a:p>
          <a:p>
            <a:pPr lvl="1" eaLnBrk="1" hangingPunct="1">
              <a:buFont typeface="Arial" charset="0"/>
              <a:buChar char="–"/>
              <a:defRPr/>
            </a:pPr>
            <a:r>
              <a:rPr lang="en-US" dirty="0" smtClean="0">
                <a:ea typeface="MS PGothic" panose="020B0600070205080204" pitchFamily="34" charset="-128"/>
              </a:rPr>
              <a:t>OLAP enables rapid, online answers to ad hoc queries</a:t>
            </a:r>
          </a:p>
          <a:p>
            <a:pPr eaLnBrk="1" hangingPunct="1">
              <a:buFont typeface="Arial" charset="0"/>
              <a:buChar char="•"/>
              <a:defRPr/>
            </a:pPr>
            <a:endParaRPr lang="en-US" dirty="0">
              <a:ea typeface="MS PGothic" panose="020B0600070205080204" pitchFamily="34" charset="-128"/>
            </a:endParaRPr>
          </a:p>
        </p:txBody>
      </p:sp>
      <p:sp>
        <p:nvSpPr>
          <p:cNvPr id="38915" name="Text Placeholder 5"/>
          <p:cNvSpPr>
            <a:spLocks noGrp="1"/>
          </p:cNvSpPr>
          <p:nvPr>
            <p:ph type="body" sz="quarter" idx="15"/>
          </p:nvPr>
        </p:nvSpPr>
        <p:spPr/>
        <p:txBody>
          <a:bodyPr>
            <a:normAutofit lnSpcReduction="10000"/>
          </a:bodyPr>
          <a:lstStyle/>
          <a:p>
            <a:pPr eaLnBrk="1" hangingPunct="1">
              <a:defRPr/>
            </a:pPr>
            <a:r>
              <a:rPr lang="en-US" dirty="0" smtClean="0">
                <a:ea typeface="MS PGothic" panose="020B0600070205080204" pitchFamily="34" charset="-128"/>
              </a:rPr>
              <a:t>Using Databases to Improve Business Performance and Decision Making</a:t>
            </a:r>
          </a:p>
        </p:txBody>
      </p:sp>
    </p:spTree>
    <p:extLst>
      <p:ext uri="{BB962C8B-B14F-4D97-AF65-F5344CB8AC3E}">
        <p14:creationId xmlns:p14="http://schemas.microsoft.com/office/powerpoint/2010/main" val="3606970842"/>
      </p:ext>
    </p:extLst>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ext Placeholder 1"/>
          <p:cNvSpPr>
            <a:spLocks noGrp="1"/>
          </p:cNvSpPr>
          <p:nvPr>
            <p:ph type="body" sz="quarter" idx="17"/>
          </p:nvPr>
        </p:nvSpPr>
        <p:spPr bwMode="auto">
          <a:xfrm>
            <a:off x="457200" y="1776413"/>
            <a:ext cx="2133600" cy="3252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altLang="en-US" smtClean="0">
                <a:ea typeface="ＭＳ Ｐゴシック" pitchFamily="34" charset="-128"/>
              </a:rPr>
              <a:t>The view that is showing is product versus region. If you rotate the cube 90 degrees, the face that will show product versus actual and projected sales. If you rotate the cube 90 degrees again, you will see region versus actual and projected sales. Other views are possible.</a:t>
            </a:r>
          </a:p>
        </p:txBody>
      </p:sp>
      <p:sp>
        <p:nvSpPr>
          <p:cNvPr id="73730" name="Text Placeholder 3"/>
          <p:cNvSpPr>
            <a:spLocks noGrp="1"/>
          </p:cNvSpPr>
          <p:nvPr>
            <p:ph type="body" sz="quarter" idx="18"/>
          </p:nvPr>
        </p:nvSpPr>
        <p:spPr bwMode="auto">
          <a:xfrm>
            <a:off x="457200" y="3821113"/>
            <a:ext cx="21336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eaLnBrk="1" hangingPunct="1">
              <a:spcBef>
                <a:spcPct val="0"/>
              </a:spcBef>
              <a:buFontTx/>
              <a:buNone/>
            </a:pPr>
            <a:r>
              <a:rPr lang="en-US" altLang="en-US" smtClean="0">
                <a:ea typeface="ＭＳ Ｐゴシック" pitchFamily="34" charset="-128"/>
              </a:rPr>
              <a:t>FIGURE 6-13</a:t>
            </a:r>
          </a:p>
          <a:p>
            <a:pPr eaLnBrk="1" hangingPunct="1">
              <a:spcBef>
                <a:spcPct val="0"/>
              </a:spcBef>
              <a:buFontTx/>
              <a:buNone/>
            </a:pPr>
            <a:endParaRPr lang="en-US" altLang="en-US" smtClean="0">
              <a:ea typeface="ＭＳ Ｐゴシック" pitchFamily="34" charset="-128"/>
            </a:endParaRPr>
          </a:p>
        </p:txBody>
      </p:sp>
      <p:sp>
        <p:nvSpPr>
          <p:cNvPr id="73731" name="Text Placeholder 4"/>
          <p:cNvSpPr>
            <a:spLocks noGrp="1"/>
          </p:cNvSpPr>
          <p:nvPr>
            <p:ph type="body" sz="quarter" idx="2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ea typeface="ＭＳ Ｐゴシック" pitchFamily="34" charset="-128"/>
              </a:rPr>
              <a:t>MULTIDIMENSIONAL DATA MODEL</a:t>
            </a:r>
          </a:p>
          <a:p>
            <a:pPr eaLnBrk="1" hangingPunct="1"/>
            <a:endParaRPr lang="en-US" altLang="en-US" smtClean="0">
              <a:ea typeface="ＭＳ Ｐゴシック" pitchFamily="34" charset="-128"/>
            </a:endParaRPr>
          </a:p>
        </p:txBody>
      </p:sp>
      <p:pic>
        <p:nvPicPr>
          <p:cNvPr id="73732" name="Picture Placeholder 12" descr="Fig-6-04.png"/>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2971800" y="1676400"/>
            <a:ext cx="5410200" cy="47466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1134972"/>
      </p:ext>
    </p:extLst>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4"/>
          <p:cNvSpPr>
            <a:spLocks noGrp="1"/>
          </p:cNvSpPr>
          <p:nvPr>
            <p:ph idx="1"/>
          </p:nvPr>
        </p:nvSpPr>
        <p:spPr/>
        <p:txBody>
          <a:bodyPr>
            <a:normAutofit lnSpcReduction="10000"/>
          </a:bodyPr>
          <a:lstStyle/>
          <a:p>
            <a:pPr eaLnBrk="1" hangingPunct="1">
              <a:defRPr/>
            </a:pPr>
            <a:r>
              <a:rPr lang="en-US" dirty="0" smtClean="0">
                <a:ea typeface="MS PGothic" panose="020B0600070205080204" pitchFamily="34" charset="-128"/>
              </a:rPr>
              <a:t>Data mining:</a:t>
            </a:r>
          </a:p>
          <a:p>
            <a:pPr lvl="1" eaLnBrk="1" hangingPunct="1">
              <a:defRPr/>
            </a:pPr>
            <a:r>
              <a:rPr lang="en-US" dirty="0" smtClean="0">
                <a:ea typeface="MS PGothic" panose="020B0600070205080204" pitchFamily="34" charset="-128"/>
              </a:rPr>
              <a:t>Finds hidden patterns, relationships in datasets</a:t>
            </a:r>
          </a:p>
          <a:p>
            <a:pPr lvl="2" eaLnBrk="1" hangingPunct="1">
              <a:defRPr/>
            </a:pPr>
            <a:r>
              <a:rPr lang="en-US" dirty="0" smtClean="0">
                <a:ea typeface="MS PGothic" panose="020B0600070205080204" pitchFamily="34" charset="-128"/>
              </a:rPr>
              <a:t>Example: customer buying patterns</a:t>
            </a:r>
          </a:p>
          <a:p>
            <a:pPr lvl="1" eaLnBrk="1" hangingPunct="1">
              <a:defRPr/>
            </a:pPr>
            <a:r>
              <a:rPr lang="en-US" dirty="0" smtClean="0">
                <a:ea typeface="MS PGothic" panose="020B0600070205080204" pitchFamily="34" charset="-128"/>
              </a:rPr>
              <a:t>Infers rules to predict future behavior</a:t>
            </a:r>
          </a:p>
          <a:p>
            <a:pPr lvl="1" eaLnBrk="1" hangingPunct="1">
              <a:defRPr/>
            </a:pPr>
            <a:r>
              <a:rPr lang="en-US" dirty="0" smtClean="0">
                <a:ea typeface="MS PGothic" panose="020B0600070205080204" pitchFamily="34" charset="-128"/>
              </a:rPr>
              <a:t>Types of information obtainable from data mining:</a:t>
            </a:r>
          </a:p>
          <a:p>
            <a:pPr lvl="2" eaLnBrk="1" hangingPunct="1">
              <a:defRPr/>
            </a:pPr>
            <a:r>
              <a:rPr lang="en-US" dirty="0" smtClean="0">
                <a:ea typeface="MS PGothic" panose="020B0600070205080204" pitchFamily="34" charset="-128"/>
              </a:rPr>
              <a:t>Associations</a:t>
            </a:r>
          </a:p>
          <a:p>
            <a:pPr lvl="2" eaLnBrk="1" hangingPunct="1">
              <a:defRPr/>
            </a:pPr>
            <a:r>
              <a:rPr lang="en-US" dirty="0" smtClean="0">
                <a:ea typeface="MS PGothic" panose="020B0600070205080204" pitchFamily="34" charset="-128"/>
              </a:rPr>
              <a:t>Sequences</a:t>
            </a:r>
          </a:p>
          <a:p>
            <a:pPr lvl="2" eaLnBrk="1" hangingPunct="1">
              <a:defRPr/>
            </a:pPr>
            <a:r>
              <a:rPr lang="en-US" dirty="0" smtClean="0">
                <a:ea typeface="MS PGothic" panose="020B0600070205080204" pitchFamily="34" charset="-128"/>
              </a:rPr>
              <a:t>Classification</a:t>
            </a:r>
          </a:p>
          <a:p>
            <a:pPr lvl="2" eaLnBrk="1" hangingPunct="1">
              <a:defRPr/>
            </a:pPr>
            <a:r>
              <a:rPr lang="en-US" dirty="0" smtClean="0">
                <a:ea typeface="MS PGothic" panose="020B0600070205080204" pitchFamily="34" charset="-128"/>
              </a:rPr>
              <a:t>Clustering</a:t>
            </a:r>
          </a:p>
          <a:p>
            <a:pPr lvl="2" eaLnBrk="1" hangingPunct="1">
              <a:defRPr/>
            </a:pPr>
            <a:r>
              <a:rPr lang="en-US" dirty="0" smtClean="0">
                <a:ea typeface="MS PGothic" panose="020B0600070205080204" pitchFamily="34" charset="-128"/>
              </a:rPr>
              <a:t>Forecasting</a:t>
            </a:r>
          </a:p>
          <a:p>
            <a:pPr marL="457200" lvl="1" indent="0" eaLnBrk="1" hangingPunct="1">
              <a:buFontTx/>
              <a:buNone/>
              <a:defRPr/>
            </a:pPr>
            <a:endParaRPr lang="en-US" dirty="0">
              <a:ea typeface="MS PGothic" panose="020B0600070205080204" pitchFamily="34" charset="-128"/>
            </a:endParaRPr>
          </a:p>
        </p:txBody>
      </p:sp>
      <p:sp>
        <p:nvSpPr>
          <p:cNvPr id="75778" name="Text Placeholder 5"/>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ea typeface="ＭＳ Ｐゴシック" pitchFamily="34" charset="-128"/>
              </a:rPr>
              <a:t>Using Databases to Improve Business Performance and Decision Making</a:t>
            </a:r>
          </a:p>
        </p:txBody>
      </p:sp>
    </p:spTree>
    <p:extLst>
      <p:ext uri="{BB962C8B-B14F-4D97-AF65-F5344CB8AC3E}">
        <p14:creationId xmlns:p14="http://schemas.microsoft.com/office/powerpoint/2010/main" val="4000942216"/>
      </p:ext>
    </p:extLst>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4"/>
          <p:cNvSpPr>
            <a:spLocks noGrp="1"/>
          </p:cNvSpPr>
          <p:nvPr>
            <p:ph idx="1"/>
          </p:nvPr>
        </p:nvSpPr>
        <p:spPr/>
        <p:txBody>
          <a:bodyPr/>
          <a:lstStyle/>
          <a:p>
            <a:pPr eaLnBrk="1" hangingPunct="1">
              <a:defRPr/>
            </a:pPr>
            <a:r>
              <a:rPr lang="en-US" dirty="0" smtClean="0">
                <a:ea typeface="MS PGothic" panose="020B0600070205080204" pitchFamily="34" charset="-128"/>
              </a:rPr>
              <a:t>Text mining</a:t>
            </a:r>
          </a:p>
          <a:p>
            <a:pPr lvl="1" eaLnBrk="1" hangingPunct="1">
              <a:defRPr/>
            </a:pPr>
            <a:r>
              <a:rPr lang="en-US" dirty="0" smtClean="0">
                <a:ea typeface="MS PGothic" panose="020B0600070205080204" pitchFamily="34" charset="-128"/>
              </a:rPr>
              <a:t>Extracts key elements from large unstructured data sets </a:t>
            </a:r>
          </a:p>
          <a:p>
            <a:pPr lvl="2" eaLnBrk="1" hangingPunct="1">
              <a:defRPr/>
            </a:pPr>
            <a:r>
              <a:rPr lang="en-US" dirty="0" smtClean="0">
                <a:ea typeface="MS PGothic" panose="020B0600070205080204" pitchFamily="34" charset="-128"/>
              </a:rPr>
              <a:t>Stored e-mails</a:t>
            </a:r>
          </a:p>
          <a:p>
            <a:pPr lvl="2" eaLnBrk="1" hangingPunct="1">
              <a:defRPr/>
            </a:pPr>
            <a:r>
              <a:rPr lang="en-US" dirty="0" smtClean="0">
                <a:ea typeface="MS PGothic" panose="020B0600070205080204" pitchFamily="34" charset="-128"/>
              </a:rPr>
              <a:t>Call center transcripts</a:t>
            </a:r>
          </a:p>
          <a:p>
            <a:pPr lvl="2" eaLnBrk="1" hangingPunct="1">
              <a:defRPr/>
            </a:pPr>
            <a:r>
              <a:rPr lang="en-US" dirty="0" smtClean="0">
                <a:ea typeface="MS PGothic" panose="020B0600070205080204" pitchFamily="34" charset="-128"/>
              </a:rPr>
              <a:t>Legal cases</a:t>
            </a:r>
          </a:p>
          <a:p>
            <a:pPr lvl="2" eaLnBrk="1" hangingPunct="1">
              <a:defRPr/>
            </a:pPr>
            <a:r>
              <a:rPr lang="en-US" dirty="0" smtClean="0">
                <a:ea typeface="MS PGothic" panose="020B0600070205080204" pitchFamily="34" charset="-128"/>
              </a:rPr>
              <a:t>Patent descriptions</a:t>
            </a:r>
          </a:p>
          <a:p>
            <a:pPr lvl="2" eaLnBrk="1" hangingPunct="1">
              <a:defRPr/>
            </a:pPr>
            <a:r>
              <a:rPr lang="en-US" dirty="0" smtClean="0">
                <a:ea typeface="MS PGothic" panose="020B0600070205080204" pitchFamily="34" charset="-128"/>
              </a:rPr>
              <a:t>Service reports, and so on</a:t>
            </a:r>
          </a:p>
          <a:p>
            <a:pPr lvl="1" eaLnBrk="1" hangingPunct="1">
              <a:defRPr/>
            </a:pPr>
            <a:r>
              <a:rPr lang="en-US" dirty="0" smtClean="0">
                <a:ea typeface="MS PGothic" panose="020B0600070205080204" pitchFamily="34" charset="-128"/>
              </a:rPr>
              <a:t>Sentiment analysis software</a:t>
            </a:r>
          </a:p>
          <a:p>
            <a:pPr lvl="2" eaLnBrk="1" hangingPunct="1">
              <a:defRPr/>
            </a:pPr>
            <a:r>
              <a:rPr lang="en-US" dirty="0" smtClean="0">
                <a:ea typeface="MS PGothic" panose="020B0600070205080204" pitchFamily="34" charset="-128"/>
              </a:rPr>
              <a:t>Mines e-mails, blogs, social media to detect opinions</a:t>
            </a:r>
          </a:p>
          <a:p>
            <a:pPr eaLnBrk="1" hangingPunct="1">
              <a:defRPr/>
            </a:pPr>
            <a:endParaRPr lang="en-US" dirty="0">
              <a:ea typeface="MS PGothic" panose="020B0600070205080204" pitchFamily="34" charset="-128"/>
            </a:endParaRPr>
          </a:p>
        </p:txBody>
      </p:sp>
      <p:sp>
        <p:nvSpPr>
          <p:cNvPr id="77826" name="Text Placeholder 5"/>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ea typeface="ＭＳ Ｐゴシック" pitchFamily="34" charset="-128"/>
              </a:rPr>
              <a:t>Using Databases to Improve Business Performance and Decision Making</a:t>
            </a:r>
          </a:p>
        </p:txBody>
      </p:sp>
    </p:spTree>
    <p:extLst>
      <p:ext uri="{BB962C8B-B14F-4D97-AF65-F5344CB8AC3E}">
        <p14:creationId xmlns:p14="http://schemas.microsoft.com/office/powerpoint/2010/main" val="4145382565"/>
      </p:ext>
    </p:extLst>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4"/>
          <p:cNvSpPr>
            <a:spLocks noGrp="1"/>
          </p:cNvSpPr>
          <p:nvPr>
            <p:ph idx="1"/>
          </p:nvPr>
        </p:nvSpPr>
        <p:spPr/>
        <p:txBody>
          <a:bodyPr>
            <a:normAutofit lnSpcReduction="10000"/>
          </a:bodyPr>
          <a:lstStyle/>
          <a:p>
            <a:pPr eaLnBrk="1" hangingPunct="1">
              <a:buFont typeface="Arial" charset="0"/>
              <a:buChar char="•"/>
              <a:defRPr/>
            </a:pPr>
            <a:r>
              <a:rPr lang="en-US" dirty="0" smtClean="0">
                <a:ea typeface="MS PGothic" panose="020B0600070205080204" pitchFamily="34" charset="-128"/>
              </a:rPr>
              <a:t>Web mining</a:t>
            </a:r>
          </a:p>
          <a:p>
            <a:pPr lvl="1" eaLnBrk="1" hangingPunct="1">
              <a:buFont typeface="Arial" charset="0"/>
              <a:buChar char="–"/>
              <a:defRPr/>
            </a:pPr>
            <a:r>
              <a:rPr lang="en-US" dirty="0" smtClean="0">
                <a:ea typeface="MS PGothic" panose="020B0600070205080204" pitchFamily="34" charset="-128"/>
              </a:rPr>
              <a:t>Discovery and analysis of useful patterns and information from Web</a:t>
            </a:r>
          </a:p>
          <a:p>
            <a:pPr lvl="2" eaLnBrk="1" hangingPunct="1">
              <a:buFont typeface="Arial" charset="0"/>
              <a:buChar char="–"/>
              <a:defRPr/>
            </a:pPr>
            <a:r>
              <a:rPr lang="en-US" sz="1800" dirty="0" smtClean="0">
                <a:ea typeface="MS PGothic" panose="020B0600070205080204" pitchFamily="34" charset="-128"/>
              </a:rPr>
              <a:t>Understand customer behavior</a:t>
            </a:r>
          </a:p>
          <a:p>
            <a:pPr lvl="2" eaLnBrk="1" hangingPunct="1">
              <a:buFont typeface="Arial" charset="0"/>
              <a:buChar char="–"/>
              <a:defRPr/>
            </a:pPr>
            <a:r>
              <a:rPr lang="en-US" sz="1800" dirty="0">
                <a:ea typeface="MS PGothic" panose="020B0600070205080204" pitchFamily="34" charset="-128"/>
              </a:rPr>
              <a:t>E</a:t>
            </a:r>
            <a:r>
              <a:rPr lang="en-US" sz="1800" dirty="0" smtClean="0">
                <a:ea typeface="MS PGothic" panose="020B0600070205080204" pitchFamily="34" charset="-128"/>
              </a:rPr>
              <a:t>valuate effectiveness of Web site, and so on</a:t>
            </a:r>
          </a:p>
          <a:p>
            <a:pPr lvl="1" eaLnBrk="1" hangingPunct="1">
              <a:buFont typeface="Arial" charset="0"/>
              <a:buChar char="–"/>
              <a:defRPr/>
            </a:pPr>
            <a:r>
              <a:rPr lang="en-US" dirty="0" smtClean="0">
                <a:ea typeface="MS PGothic" panose="020B0600070205080204" pitchFamily="34" charset="-128"/>
              </a:rPr>
              <a:t>Web content mining</a:t>
            </a:r>
          </a:p>
          <a:p>
            <a:pPr lvl="2" eaLnBrk="1" hangingPunct="1">
              <a:buFont typeface="Arial" charset="0"/>
              <a:buChar char="•"/>
              <a:defRPr/>
            </a:pPr>
            <a:r>
              <a:rPr lang="en-US" sz="2000" dirty="0" smtClean="0">
                <a:ea typeface="MS PGothic" panose="020B0600070205080204" pitchFamily="34" charset="-128"/>
              </a:rPr>
              <a:t>Mines content of Web pages</a:t>
            </a:r>
          </a:p>
          <a:p>
            <a:pPr lvl="1" eaLnBrk="1" hangingPunct="1">
              <a:buFont typeface="Arial" charset="0"/>
              <a:buChar char="–"/>
              <a:defRPr/>
            </a:pPr>
            <a:r>
              <a:rPr lang="en-US" dirty="0" smtClean="0">
                <a:ea typeface="MS PGothic" panose="020B0600070205080204" pitchFamily="34" charset="-128"/>
              </a:rPr>
              <a:t>Web structure mining</a:t>
            </a:r>
          </a:p>
          <a:p>
            <a:pPr lvl="2" eaLnBrk="1" hangingPunct="1">
              <a:buFont typeface="Arial" charset="0"/>
              <a:buChar char="•"/>
              <a:defRPr/>
            </a:pPr>
            <a:r>
              <a:rPr lang="en-US" sz="2000" dirty="0" smtClean="0">
                <a:ea typeface="MS PGothic" panose="020B0600070205080204" pitchFamily="34" charset="-128"/>
              </a:rPr>
              <a:t>Analyzes links to and from Web page</a:t>
            </a:r>
          </a:p>
          <a:p>
            <a:pPr lvl="1" eaLnBrk="1" hangingPunct="1">
              <a:buFont typeface="Arial" charset="0"/>
              <a:buChar char="–"/>
              <a:defRPr/>
            </a:pPr>
            <a:r>
              <a:rPr lang="en-US" dirty="0" smtClean="0">
                <a:ea typeface="MS PGothic" panose="020B0600070205080204" pitchFamily="34" charset="-128"/>
              </a:rPr>
              <a:t>Web usage mining</a:t>
            </a:r>
          </a:p>
          <a:p>
            <a:pPr lvl="2" eaLnBrk="1" hangingPunct="1">
              <a:buFont typeface="Arial" charset="0"/>
              <a:buChar char="•"/>
              <a:defRPr/>
            </a:pPr>
            <a:r>
              <a:rPr lang="en-US" sz="2000" dirty="0" smtClean="0">
                <a:ea typeface="MS PGothic" panose="020B0600070205080204" pitchFamily="34" charset="-128"/>
              </a:rPr>
              <a:t>Mines user interaction data recorded by Web server</a:t>
            </a:r>
          </a:p>
          <a:p>
            <a:pPr eaLnBrk="1" hangingPunct="1">
              <a:buFont typeface="Arial" charset="0"/>
              <a:buChar char="•"/>
              <a:defRPr/>
            </a:pPr>
            <a:endParaRPr lang="en-US" dirty="0">
              <a:ea typeface="MS PGothic" panose="020B0600070205080204" pitchFamily="34" charset="-128"/>
            </a:endParaRPr>
          </a:p>
        </p:txBody>
      </p:sp>
      <p:sp>
        <p:nvSpPr>
          <p:cNvPr id="79874" name="Text Placeholder 5"/>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ea typeface="ＭＳ Ｐゴシック" pitchFamily="34" charset="-128"/>
              </a:rPr>
              <a:t>Using Databases to Improve Business Performance and Decision Making</a:t>
            </a:r>
          </a:p>
        </p:txBody>
      </p:sp>
    </p:spTree>
    <p:extLst>
      <p:ext uri="{BB962C8B-B14F-4D97-AF65-F5344CB8AC3E}">
        <p14:creationId xmlns:p14="http://schemas.microsoft.com/office/powerpoint/2010/main" val="3101377093"/>
      </p:ext>
    </p:extLst>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Content Placeholder 1"/>
          <p:cNvSpPr>
            <a:spLocks noGrp="1"/>
          </p:cNvSpPr>
          <p:nvPr>
            <p:ph idx="1"/>
          </p:nvPr>
        </p:nvSpPr>
        <p:spPr bwMode="auto">
          <a:xfrm>
            <a:off x="457200" y="2365375"/>
            <a:ext cx="8229600" cy="3959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spcBef>
                <a:spcPct val="0"/>
              </a:spcBef>
              <a:spcAft>
                <a:spcPts val="600"/>
              </a:spcAft>
            </a:pPr>
            <a:r>
              <a:rPr lang="en-US" altLang="en-US" sz="2400" b="0" smtClean="0">
                <a:ea typeface="ＭＳ Ｐゴシック" pitchFamily="34" charset="-128"/>
              </a:rPr>
              <a:t>Describe the kinds of big data collected by the organizations described in this case.</a:t>
            </a:r>
          </a:p>
          <a:p>
            <a:pPr eaLnBrk="1" hangingPunct="1">
              <a:spcBef>
                <a:spcPct val="0"/>
              </a:spcBef>
              <a:spcAft>
                <a:spcPts val="600"/>
              </a:spcAft>
            </a:pPr>
            <a:r>
              <a:rPr lang="en-US" altLang="en-US" sz="2400" b="0" smtClean="0">
                <a:ea typeface="ＭＳ Ｐゴシック" pitchFamily="34" charset="-128"/>
              </a:rPr>
              <a:t>List and describe the business intelligence technologies described in this case.</a:t>
            </a:r>
          </a:p>
          <a:p>
            <a:pPr eaLnBrk="1" hangingPunct="1">
              <a:spcBef>
                <a:spcPct val="0"/>
              </a:spcBef>
              <a:spcAft>
                <a:spcPts val="600"/>
              </a:spcAft>
            </a:pPr>
            <a:r>
              <a:rPr lang="en-US" altLang="en-US" sz="2400" b="0" smtClean="0">
                <a:ea typeface="ＭＳ Ｐゴシック" pitchFamily="34" charset="-128"/>
              </a:rPr>
              <a:t>Why did the companies described in this case need to maintain and analyze big data? What business benefits did they obtain?</a:t>
            </a:r>
          </a:p>
          <a:p>
            <a:pPr eaLnBrk="1" hangingPunct="1">
              <a:spcBef>
                <a:spcPct val="0"/>
              </a:spcBef>
              <a:spcAft>
                <a:spcPts val="600"/>
              </a:spcAft>
            </a:pPr>
            <a:r>
              <a:rPr lang="en-US" altLang="en-US" sz="2400" b="0" smtClean="0">
                <a:ea typeface="ＭＳ Ｐゴシック" pitchFamily="34" charset="-128"/>
              </a:rPr>
              <a:t>Identify three decisions that were improved by using big data.</a:t>
            </a:r>
          </a:p>
          <a:p>
            <a:pPr eaLnBrk="1" hangingPunct="1">
              <a:spcBef>
                <a:spcPct val="0"/>
              </a:spcBef>
              <a:spcAft>
                <a:spcPts val="600"/>
              </a:spcAft>
            </a:pPr>
            <a:r>
              <a:rPr lang="en-US" altLang="en-US" sz="2400" b="0" smtClean="0">
                <a:ea typeface="ＭＳ Ｐゴシック" pitchFamily="34" charset="-128"/>
              </a:rPr>
              <a:t>What kinds of organizations are most likely to need big data management and analytical tools?</a:t>
            </a:r>
            <a:endParaRPr lang="en-US" altLang="en-US" sz="2400" smtClean="0">
              <a:ea typeface="ＭＳ Ｐゴシック" pitchFamily="34" charset="-128"/>
            </a:endParaRPr>
          </a:p>
        </p:txBody>
      </p:sp>
      <p:sp>
        <p:nvSpPr>
          <p:cNvPr id="3" name="Text Placeholder 2"/>
          <p:cNvSpPr>
            <a:spLocks noGrp="1"/>
          </p:cNvSpPr>
          <p:nvPr>
            <p:ph type="body" sz="quarter" idx="15"/>
          </p:nvPr>
        </p:nvSpPr>
        <p:spPr>
          <a:xfrm>
            <a:off x="457200" y="1600200"/>
            <a:ext cx="8229600" cy="381000"/>
          </a:xfrm>
        </p:spPr>
        <p:txBody>
          <a:bodyPr>
            <a:normAutofit fontScale="77500" lnSpcReduction="20000"/>
          </a:bodyPr>
          <a:lstStyle/>
          <a:p>
            <a:pPr eaLnBrk="1" hangingPunct="1">
              <a:defRPr/>
            </a:pPr>
            <a:r>
              <a:rPr lang="en-US" dirty="0" smtClean="0">
                <a:ea typeface="MS PGothic" panose="020B0600070205080204" pitchFamily="34" charset="-128"/>
              </a:rPr>
              <a:t>Big Data, Big Rewards</a:t>
            </a:r>
            <a:endParaRPr lang="en-US" dirty="0">
              <a:ea typeface="MS PGothic" panose="020B0600070205080204" pitchFamily="34" charset="-128"/>
            </a:endParaRPr>
          </a:p>
        </p:txBody>
      </p:sp>
    </p:spTree>
    <p:extLst>
      <p:ext uri="{BB962C8B-B14F-4D97-AF65-F5344CB8AC3E}">
        <p14:creationId xmlns:p14="http://schemas.microsoft.com/office/powerpoint/2010/main" val="3494740532"/>
      </p:ext>
    </p:extLst>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4"/>
          <p:cNvSpPr>
            <a:spLocks noGrp="1"/>
          </p:cNvSpPr>
          <p:nvPr>
            <p:ph idx="1"/>
          </p:nvPr>
        </p:nvSpPr>
        <p:spPr/>
        <p:txBody>
          <a:bodyPr>
            <a:normAutofit lnSpcReduction="10000"/>
          </a:bodyPr>
          <a:lstStyle/>
          <a:p>
            <a:pPr eaLnBrk="1" hangingPunct="1">
              <a:buFont typeface="Arial" charset="0"/>
              <a:buChar char="•"/>
              <a:defRPr/>
            </a:pPr>
            <a:r>
              <a:rPr lang="en-US" dirty="0" smtClean="0">
                <a:ea typeface="MS PGothic" panose="020B0600070205080204" pitchFamily="34" charset="-128"/>
              </a:rPr>
              <a:t>Databases and the Web</a:t>
            </a:r>
          </a:p>
          <a:p>
            <a:pPr lvl="1" eaLnBrk="1" hangingPunct="1">
              <a:buFont typeface="Arial" charset="0"/>
              <a:buChar char="–"/>
              <a:defRPr/>
            </a:pPr>
            <a:r>
              <a:rPr lang="en-US" dirty="0" smtClean="0">
                <a:ea typeface="MS PGothic" panose="020B0600070205080204" pitchFamily="34" charset="-128"/>
              </a:rPr>
              <a:t>Many companies use Web to make some internal databases available to customers or partners</a:t>
            </a:r>
          </a:p>
          <a:p>
            <a:pPr lvl="1" eaLnBrk="1" hangingPunct="1">
              <a:buFont typeface="Arial" charset="0"/>
              <a:buChar char="–"/>
              <a:defRPr/>
            </a:pPr>
            <a:r>
              <a:rPr lang="en-US" dirty="0" smtClean="0">
                <a:ea typeface="MS PGothic" panose="020B0600070205080204" pitchFamily="34" charset="-128"/>
              </a:rPr>
              <a:t>Typical configuration includes:</a:t>
            </a:r>
          </a:p>
          <a:p>
            <a:pPr lvl="2" eaLnBrk="1" hangingPunct="1">
              <a:buFont typeface="Arial" charset="0"/>
              <a:buChar char="•"/>
              <a:defRPr/>
            </a:pPr>
            <a:r>
              <a:rPr lang="en-US" dirty="0" smtClean="0">
                <a:ea typeface="MS PGothic" panose="020B0600070205080204" pitchFamily="34" charset="-128"/>
              </a:rPr>
              <a:t>Web server</a:t>
            </a:r>
          </a:p>
          <a:p>
            <a:pPr lvl="2" eaLnBrk="1" hangingPunct="1">
              <a:buFont typeface="Arial" charset="0"/>
              <a:buChar char="•"/>
              <a:defRPr/>
            </a:pPr>
            <a:r>
              <a:rPr lang="en-US" dirty="0" smtClean="0">
                <a:ea typeface="MS PGothic" panose="020B0600070205080204" pitchFamily="34" charset="-128"/>
              </a:rPr>
              <a:t>Application server/middleware/CGI scripts</a:t>
            </a:r>
          </a:p>
          <a:p>
            <a:pPr lvl="2" eaLnBrk="1" hangingPunct="1">
              <a:buFont typeface="Arial" charset="0"/>
              <a:buChar char="•"/>
              <a:defRPr/>
            </a:pPr>
            <a:r>
              <a:rPr lang="en-US" dirty="0" smtClean="0">
                <a:ea typeface="MS PGothic" panose="020B0600070205080204" pitchFamily="34" charset="-128"/>
              </a:rPr>
              <a:t>Database server (hosting DBMS)</a:t>
            </a:r>
          </a:p>
          <a:p>
            <a:pPr lvl="1" eaLnBrk="1" hangingPunct="1">
              <a:buFont typeface="Arial" charset="0"/>
              <a:buChar char="–"/>
              <a:defRPr/>
            </a:pPr>
            <a:r>
              <a:rPr lang="en-US" dirty="0" smtClean="0">
                <a:ea typeface="MS PGothic" panose="020B0600070205080204" pitchFamily="34" charset="-128"/>
              </a:rPr>
              <a:t>Advantages of using Web for database access:</a:t>
            </a:r>
          </a:p>
          <a:p>
            <a:pPr lvl="2" eaLnBrk="1" hangingPunct="1">
              <a:buFont typeface="Arial" charset="0"/>
              <a:buChar char="•"/>
              <a:defRPr/>
            </a:pPr>
            <a:r>
              <a:rPr lang="en-US" dirty="0" smtClean="0">
                <a:ea typeface="MS PGothic" panose="020B0600070205080204" pitchFamily="34" charset="-128"/>
              </a:rPr>
              <a:t>Ease of use of browser software</a:t>
            </a:r>
          </a:p>
          <a:p>
            <a:pPr lvl="2" eaLnBrk="1" hangingPunct="1">
              <a:buFont typeface="Arial" charset="0"/>
              <a:buChar char="•"/>
              <a:defRPr/>
            </a:pPr>
            <a:r>
              <a:rPr lang="en-US" dirty="0" smtClean="0">
                <a:ea typeface="MS PGothic" panose="020B0600070205080204" pitchFamily="34" charset="-128"/>
              </a:rPr>
              <a:t>Web interface requires few or no changes to database</a:t>
            </a:r>
          </a:p>
          <a:p>
            <a:pPr lvl="2" eaLnBrk="1" hangingPunct="1">
              <a:buFont typeface="Arial" charset="0"/>
              <a:buChar char="•"/>
              <a:defRPr/>
            </a:pPr>
            <a:r>
              <a:rPr lang="en-US" dirty="0" smtClean="0">
                <a:ea typeface="MS PGothic" panose="020B0600070205080204" pitchFamily="34" charset="-128"/>
              </a:rPr>
              <a:t>Inexpensive to add Web interface to system</a:t>
            </a:r>
          </a:p>
          <a:p>
            <a:pPr eaLnBrk="1" hangingPunct="1">
              <a:buFont typeface="Arial" charset="0"/>
              <a:buChar char="•"/>
              <a:defRPr/>
            </a:pPr>
            <a:endParaRPr lang="en-US" dirty="0" smtClean="0">
              <a:ea typeface="MS PGothic" panose="020B0600070205080204" pitchFamily="34" charset="-128"/>
            </a:endParaRPr>
          </a:p>
          <a:p>
            <a:pPr eaLnBrk="1" hangingPunct="1">
              <a:buFont typeface="Arial" charset="0"/>
              <a:buChar char="•"/>
              <a:defRPr/>
            </a:pPr>
            <a:endParaRPr lang="en-US" dirty="0">
              <a:ea typeface="MS PGothic" panose="020B0600070205080204" pitchFamily="34" charset="-128"/>
            </a:endParaRPr>
          </a:p>
        </p:txBody>
      </p:sp>
      <p:sp>
        <p:nvSpPr>
          <p:cNvPr id="82946" name="Text Placeholder 5"/>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ea typeface="ＭＳ Ｐゴシック" pitchFamily="34" charset="-128"/>
              </a:rPr>
              <a:t>Using Databases to Improve Business Performance and Decision Making</a:t>
            </a:r>
          </a:p>
        </p:txBody>
      </p:sp>
    </p:spTree>
    <p:extLst>
      <p:ext uri="{BB962C8B-B14F-4D97-AF65-F5344CB8AC3E}">
        <p14:creationId xmlns:p14="http://schemas.microsoft.com/office/powerpoint/2010/main" val="1561033202"/>
      </p:ext>
    </p:extLst>
  </p:cSld>
  <p:clrMapOvr>
    <a:masterClrMapping/>
  </p:clrMapOvr>
  <p:transition>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ext Placeholder 1"/>
          <p:cNvSpPr>
            <a:spLocks noGrp="1"/>
          </p:cNvSpPr>
          <p:nvPr>
            <p:ph type="body"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altLang="en-US" smtClean="0">
                <a:ea typeface="ＭＳ Ｐゴシック" pitchFamily="34" charset="-128"/>
              </a:rPr>
              <a:t>Users access an organization</a:t>
            </a:r>
            <a:r>
              <a:rPr lang="ja-JP" altLang="en-US" smtClean="0">
                <a:ea typeface="ＭＳ Ｐゴシック" pitchFamily="34" charset="-128"/>
              </a:rPr>
              <a:t>’</a:t>
            </a:r>
            <a:r>
              <a:rPr lang="en-US" altLang="ja-JP" smtClean="0">
                <a:ea typeface="ＭＳ Ｐゴシック" pitchFamily="34" charset="-128"/>
              </a:rPr>
              <a:t>s internal database through the Web using their desktop PCs and Web browser software.</a:t>
            </a:r>
            <a:endParaRPr lang="en-US" altLang="en-US" smtClean="0">
              <a:ea typeface="ＭＳ Ｐゴシック" pitchFamily="34" charset="-128"/>
            </a:endParaRPr>
          </a:p>
        </p:txBody>
      </p:sp>
      <p:sp>
        <p:nvSpPr>
          <p:cNvPr id="84994" name="Text Placeholder 3"/>
          <p:cNvSpPr>
            <a:spLocks noGrp="1"/>
          </p:cNvSpPr>
          <p:nvPr>
            <p:ph type="body" sz="quarter" idx="18"/>
          </p:nvPr>
        </p:nvSpPr>
        <p:spPr bwMode="auto">
          <a:xfrm>
            <a:off x="533400" y="5486400"/>
            <a:ext cx="12192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eaLnBrk="1" hangingPunct="1">
              <a:buFontTx/>
              <a:buNone/>
            </a:pPr>
            <a:r>
              <a:rPr lang="en-US" altLang="en-US" smtClean="0">
                <a:ea typeface="ＭＳ Ｐゴシック" pitchFamily="34" charset="-128"/>
              </a:rPr>
              <a:t>FIGURE 6-14</a:t>
            </a:r>
          </a:p>
          <a:p>
            <a:pPr eaLnBrk="1" hangingPunct="1">
              <a:buFontTx/>
              <a:buNone/>
            </a:pPr>
            <a:endParaRPr lang="en-US" altLang="en-US" smtClean="0">
              <a:ea typeface="ＭＳ Ｐゴシック" pitchFamily="34" charset="-128"/>
            </a:endParaRPr>
          </a:p>
        </p:txBody>
      </p:sp>
      <p:sp>
        <p:nvSpPr>
          <p:cNvPr id="84995" name="Text Placeholder 4"/>
          <p:cNvSpPr>
            <a:spLocks noGrp="1"/>
          </p:cNvSpPr>
          <p:nvPr>
            <p:ph type="body" sz="quarter" idx="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ea typeface="ＭＳ Ｐゴシック" pitchFamily="34" charset="-128"/>
              </a:rPr>
              <a:t>LINKING INTERNAL DATABASES TO THE WEB</a:t>
            </a:r>
          </a:p>
          <a:p>
            <a:pPr eaLnBrk="1" hangingPunct="1"/>
            <a:endParaRPr lang="en-US" altLang="en-US" smtClean="0">
              <a:ea typeface="ＭＳ Ｐゴシック" pitchFamily="34" charset="-128"/>
            </a:endParaRPr>
          </a:p>
        </p:txBody>
      </p:sp>
      <p:pic>
        <p:nvPicPr>
          <p:cNvPr id="84996" name="Picture Placeholder 12" descr="Fig-6-04.png"/>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52400" y="2133600"/>
            <a:ext cx="8820150" cy="213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3252399"/>
      </p:ext>
    </p:extLst>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Placeholder 1"/>
          <p:cNvSpPr>
            <a:spLocks noGrp="1"/>
          </p:cNvSpPr>
          <p:nvPr>
            <p:ph type="body" sz="quarter" idx="17"/>
          </p:nvPr>
        </p:nvSpPr>
        <p:spPr bwMode="auto">
          <a:xfrm>
            <a:off x="457200" y="1776413"/>
            <a:ext cx="2133600" cy="3252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altLang="en-US" smtClean="0">
                <a:ea typeface="ＭＳ Ｐゴシック" pitchFamily="34" charset="-128"/>
              </a:rPr>
              <a:t>A computer system organizes data in a hierarchy that starts with the bit, which represents either a 0 or a 1. Bits can be grouped to form a byte to represent one character,  number, or symbol. Bytes can be  grouped to form a field, and related fields can be grouped to form a record. Related records can be collected to form a file, and related files can be organized into a database.</a:t>
            </a:r>
          </a:p>
        </p:txBody>
      </p:sp>
      <p:sp>
        <p:nvSpPr>
          <p:cNvPr id="20482" name="Text Placeholder 4"/>
          <p:cNvSpPr>
            <a:spLocks noGrp="1"/>
          </p:cNvSpPr>
          <p:nvPr>
            <p:ph type="body"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eaLnBrk="1" hangingPunct="1">
              <a:buFontTx/>
              <a:buNone/>
            </a:pPr>
            <a:r>
              <a:rPr lang="en-US" altLang="en-US" smtClean="0">
                <a:ea typeface="ＭＳ Ｐゴシック" pitchFamily="34" charset="-128"/>
              </a:rPr>
              <a:t>FIGURE 6-1</a:t>
            </a:r>
          </a:p>
        </p:txBody>
      </p:sp>
      <p:sp>
        <p:nvSpPr>
          <p:cNvPr id="20483" name="Text Placeholder 5"/>
          <p:cNvSpPr>
            <a:spLocks noGrp="1"/>
          </p:cNvSpPr>
          <p:nvPr>
            <p:ph type="body" sz="quarter" idx="2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ea typeface="ＭＳ Ｐゴシック" pitchFamily="34" charset="-128"/>
              </a:rPr>
              <a:t>THE DATA HIERARCHY</a:t>
            </a:r>
          </a:p>
          <a:p>
            <a:pPr eaLnBrk="1" hangingPunct="1"/>
            <a:endParaRPr lang="en-US" altLang="en-US" smtClean="0">
              <a:ea typeface="ＭＳ Ｐゴシック" pitchFamily="34" charset="-128"/>
            </a:endParaRPr>
          </a:p>
        </p:txBody>
      </p:sp>
      <p:pic>
        <p:nvPicPr>
          <p:cNvPr id="20484" name="Picture Placeholder 10" descr="Fig-6-01.png"/>
          <p:cNvPicPr>
            <a:picLocks noGrp="1" noChangeAspect="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1524000"/>
            <a:ext cx="4194175" cy="480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201120"/>
      </p:ext>
    </p:extLst>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Content Placeholder 1"/>
          <p:cNvSpPr>
            <a:spLocks noGrp="1"/>
          </p:cNvSpPr>
          <p:nvPr>
            <p:ph idx="1"/>
          </p:nvPr>
        </p:nvSpPr>
        <p:spPr bwMode="auto">
          <a:xfrm>
            <a:off x="457200" y="2365375"/>
            <a:ext cx="8229600" cy="3959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spcAft>
                <a:spcPts val="600"/>
              </a:spcAft>
            </a:pPr>
            <a:r>
              <a:rPr lang="en-US" altLang="en-US" b="0" smtClean="0">
                <a:ea typeface="ＭＳ Ｐゴシック" pitchFamily="34" charset="-128"/>
              </a:rPr>
              <a:t>What is the value of the CPSC database to consumers, businesses, and the U.S. government?</a:t>
            </a:r>
          </a:p>
          <a:p>
            <a:pPr eaLnBrk="1" hangingPunct="1">
              <a:spcAft>
                <a:spcPts val="600"/>
              </a:spcAft>
            </a:pPr>
            <a:r>
              <a:rPr lang="en-US" altLang="en-US" b="0" smtClean="0">
                <a:ea typeface="ＭＳ Ｐゴシック" pitchFamily="34" charset="-128"/>
              </a:rPr>
              <a:t>What problems are raised by this database? Why is it so controversial? Why is data quality an issue?</a:t>
            </a:r>
          </a:p>
          <a:p>
            <a:pPr eaLnBrk="1" hangingPunct="1">
              <a:spcAft>
                <a:spcPts val="600"/>
              </a:spcAft>
            </a:pPr>
            <a:r>
              <a:rPr lang="en-US" altLang="en-US" b="0" smtClean="0">
                <a:ea typeface="ＭＳ Ｐゴシック" pitchFamily="34" charset="-128"/>
              </a:rPr>
              <a:t>Name two entities in the CPSC database and describe some of their attributes.</a:t>
            </a:r>
          </a:p>
          <a:p>
            <a:pPr eaLnBrk="1" hangingPunct="1">
              <a:spcAft>
                <a:spcPts val="600"/>
              </a:spcAft>
            </a:pPr>
            <a:r>
              <a:rPr lang="en-US" altLang="en-US" b="0" smtClean="0">
                <a:ea typeface="ＭＳ Ｐゴシック" pitchFamily="34" charset="-128"/>
              </a:rPr>
              <a:t>When buying a crib, or other consumer product for your family, would you use this database? </a:t>
            </a:r>
            <a:endParaRPr lang="en-US" altLang="en-US" smtClean="0">
              <a:ea typeface="ＭＳ Ｐゴシック" pitchFamily="34" charset="-128"/>
            </a:endParaRPr>
          </a:p>
        </p:txBody>
      </p:sp>
      <p:sp>
        <p:nvSpPr>
          <p:cNvPr id="3" name="Text Placeholder 2"/>
          <p:cNvSpPr>
            <a:spLocks noGrp="1"/>
          </p:cNvSpPr>
          <p:nvPr>
            <p:ph type="body" sz="quarter" idx="15"/>
          </p:nvPr>
        </p:nvSpPr>
        <p:spPr>
          <a:xfrm>
            <a:off x="457200" y="1600200"/>
            <a:ext cx="8229600" cy="381000"/>
          </a:xfrm>
        </p:spPr>
        <p:txBody>
          <a:bodyPr>
            <a:normAutofit lnSpcReduction="10000"/>
          </a:bodyPr>
          <a:lstStyle/>
          <a:p>
            <a:pPr eaLnBrk="1" hangingPunct="1">
              <a:defRPr/>
            </a:pPr>
            <a:r>
              <a:rPr lang="en-US" sz="2000" dirty="0" smtClean="0">
                <a:ea typeface="MS PGothic" panose="020B0600070205080204" pitchFamily="34" charset="-128"/>
              </a:rPr>
              <a:t>Controversy Whirls Around the Consumer Product Safety Database</a:t>
            </a:r>
            <a:endParaRPr lang="en-US" sz="2000" dirty="0">
              <a:ea typeface="MS PGothic" panose="020B0600070205080204" pitchFamily="34" charset="-128"/>
            </a:endParaRPr>
          </a:p>
        </p:txBody>
      </p:sp>
    </p:spTree>
    <p:extLst>
      <p:ext uri="{BB962C8B-B14F-4D97-AF65-F5344CB8AC3E}">
        <p14:creationId xmlns:p14="http://schemas.microsoft.com/office/powerpoint/2010/main" val="299592808"/>
      </p:ext>
    </p:extLst>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1" name="Group 12"/>
          <p:cNvGrpSpPr>
            <a:grpSpLocks/>
          </p:cNvGrpSpPr>
          <p:nvPr/>
        </p:nvGrpSpPr>
        <p:grpSpPr bwMode="auto">
          <a:xfrm>
            <a:off x="1676400" y="1905000"/>
            <a:ext cx="5867400" cy="0"/>
            <a:chOff x="768" y="3408"/>
            <a:chExt cx="3696" cy="0"/>
          </a:xfrm>
        </p:grpSpPr>
        <p:sp>
          <p:nvSpPr>
            <p:cNvPr id="14342" name="Line 8"/>
            <p:cNvSpPr>
              <a:spLocks noChangeShapeType="1"/>
            </p:cNvSpPr>
            <p:nvPr/>
          </p:nvSpPr>
          <p:spPr bwMode="auto">
            <a:xfrm>
              <a:off x="768" y="3408"/>
              <a:ext cx="816" cy="0"/>
            </a:xfrm>
            <a:prstGeom prst="line">
              <a:avLst/>
            </a:prstGeom>
            <a:noFill/>
            <a:ln w="127000">
              <a:solidFill>
                <a:srgbClr val="9F0F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9"/>
            <p:cNvSpPr>
              <a:spLocks noChangeShapeType="1"/>
            </p:cNvSpPr>
            <p:nvPr/>
          </p:nvSpPr>
          <p:spPr bwMode="auto">
            <a:xfrm>
              <a:off x="1728" y="3408"/>
              <a:ext cx="816" cy="0"/>
            </a:xfrm>
            <a:prstGeom prst="line">
              <a:avLst/>
            </a:prstGeom>
            <a:noFill/>
            <a:ln w="1270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4" name="Line 10"/>
            <p:cNvSpPr>
              <a:spLocks noChangeShapeType="1"/>
            </p:cNvSpPr>
            <p:nvPr/>
          </p:nvSpPr>
          <p:spPr bwMode="auto">
            <a:xfrm>
              <a:off x="2688" y="3408"/>
              <a:ext cx="816" cy="0"/>
            </a:xfrm>
            <a:prstGeom prst="line">
              <a:avLst/>
            </a:prstGeom>
            <a:noFill/>
            <a:ln w="12700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11"/>
            <p:cNvSpPr>
              <a:spLocks noChangeShapeType="1"/>
            </p:cNvSpPr>
            <p:nvPr/>
          </p:nvSpPr>
          <p:spPr bwMode="auto">
            <a:xfrm>
              <a:off x="3648" y="3408"/>
              <a:ext cx="816" cy="0"/>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 name="Text Box 3"/>
          <p:cNvSpPr txBox="1">
            <a:spLocks noChangeArrowheads="1"/>
          </p:cNvSpPr>
          <p:nvPr/>
        </p:nvSpPr>
        <p:spPr bwMode="auto">
          <a:xfrm>
            <a:off x="76200" y="2819400"/>
            <a:ext cx="90678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2600" b="1" dirty="0" smtClean="0">
                <a:solidFill>
                  <a:schemeClr val="tx2"/>
                </a:solidFill>
                <a:latin typeface="Arial" charset="0"/>
                <a:cs typeface="Times New Roman" pitchFamily="18" charset="0"/>
              </a:rPr>
              <a:t>6.4. </a:t>
            </a:r>
            <a:r>
              <a:rPr lang="en-US" altLang="en-US" sz="2600" b="1" dirty="0" smtClean="0">
                <a:solidFill>
                  <a:schemeClr val="tx2"/>
                </a:solidFill>
                <a:latin typeface="Arial" charset="0"/>
                <a:cs typeface="Times New Roman" pitchFamily="18" charset="0"/>
              </a:rPr>
              <a:t>Managing Data Resources</a:t>
            </a:r>
            <a:r>
              <a:rPr lang="en-US" altLang="en-US" sz="2600" b="1" dirty="0" smtClean="0">
                <a:solidFill>
                  <a:schemeClr val="tx2"/>
                </a:solidFill>
                <a:latin typeface="Arial" charset="0"/>
                <a:cs typeface="Times New Roman" pitchFamily="18" charset="0"/>
              </a:rPr>
              <a:t> </a:t>
            </a:r>
            <a:endParaRPr lang="en-US" altLang="en-US" sz="2600" b="1" dirty="0">
              <a:solidFill>
                <a:schemeClr val="tx2"/>
              </a:solidFill>
              <a:latin typeface="Arial" charset="0"/>
              <a:cs typeface="Times New Roman" pitchFamily="18" charset="0"/>
            </a:endParaRPr>
          </a:p>
        </p:txBody>
      </p:sp>
      <p:sp>
        <p:nvSpPr>
          <p:cNvPr id="2" name="Slide Number Placeholder 1"/>
          <p:cNvSpPr>
            <a:spLocks noGrp="1"/>
          </p:cNvSpPr>
          <p:nvPr>
            <p:ph type="sldNum" sz="quarter" idx="12"/>
          </p:nvPr>
        </p:nvSpPr>
        <p:spPr/>
        <p:txBody>
          <a:bodyPr/>
          <a:lstStyle/>
          <a:p>
            <a:fld id="{B2E69481-C428-4771-9FA9-CCBED72DD0C4}" type="slidenum">
              <a:rPr lang="en-US" smtClean="0"/>
              <a:t>41</a:t>
            </a:fld>
            <a:endParaRPr lang="en-US"/>
          </a:p>
        </p:txBody>
      </p:sp>
    </p:spTree>
    <p:extLst>
      <p:ext uri="{BB962C8B-B14F-4D97-AF65-F5344CB8AC3E}">
        <p14:creationId xmlns:p14="http://schemas.microsoft.com/office/powerpoint/2010/main" val="4077525361"/>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Content Placeholder 10"/>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solidFill>
                  <a:srgbClr val="0D0D0D"/>
                </a:solidFill>
                <a:ea typeface="ＭＳ Ｐゴシック" pitchFamily="34" charset="-128"/>
              </a:rPr>
              <a:t>Establishing an information policy</a:t>
            </a:r>
          </a:p>
          <a:p>
            <a:pPr lvl="1" eaLnBrk="1" hangingPunct="1"/>
            <a:r>
              <a:rPr lang="en-US" altLang="en-US" smtClean="0">
                <a:ea typeface="ＭＳ Ｐゴシック" pitchFamily="34" charset="-128"/>
              </a:rPr>
              <a:t>Firm</a:t>
            </a:r>
            <a:r>
              <a:rPr lang="ja-JP" altLang="en-US" smtClean="0">
                <a:ea typeface="ＭＳ Ｐゴシック" pitchFamily="34" charset="-128"/>
              </a:rPr>
              <a:t>’</a:t>
            </a:r>
            <a:r>
              <a:rPr lang="en-US" altLang="ja-JP" smtClean="0">
                <a:ea typeface="ＭＳ Ｐゴシック" pitchFamily="34" charset="-128"/>
              </a:rPr>
              <a:t>s rules, procedures, roles for sharing, managing, standardizing data</a:t>
            </a:r>
          </a:p>
          <a:p>
            <a:pPr lvl="1" eaLnBrk="1" hangingPunct="1"/>
            <a:r>
              <a:rPr lang="en-US" altLang="en-US" smtClean="0">
                <a:ea typeface="ＭＳ Ｐゴシック" pitchFamily="34" charset="-128"/>
              </a:rPr>
              <a:t>Data administration </a:t>
            </a:r>
          </a:p>
          <a:p>
            <a:pPr lvl="2" eaLnBrk="1" hangingPunct="1"/>
            <a:r>
              <a:rPr lang="en-US" altLang="en-US" sz="2000" smtClean="0">
                <a:ea typeface="ＭＳ Ｐゴシック" pitchFamily="34" charset="-128"/>
              </a:rPr>
              <a:t>Establishes policies and procedures to manage data</a:t>
            </a:r>
          </a:p>
          <a:p>
            <a:pPr lvl="1" eaLnBrk="1" hangingPunct="1"/>
            <a:r>
              <a:rPr lang="en-US" altLang="en-US" smtClean="0">
                <a:ea typeface="ＭＳ Ｐゴシック" pitchFamily="34" charset="-128"/>
              </a:rPr>
              <a:t>Data governance</a:t>
            </a:r>
          </a:p>
          <a:p>
            <a:pPr lvl="2" eaLnBrk="1" hangingPunct="1"/>
            <a:r>
              <a:rPr lang="en-US" altLang="en-US" sz="2000" smtClean="0">
                <a:ea typeface="ＭＳ Ｐゴシック" pitchFamily="34" charset="-128"/>
              </a:rPr>
              <a:t>Deals with policies and processes for managing availability, usability, integrity, and security of data, especially regarding government regulations</a:t>
            </a:r>
          </a:p>
          <a:p>
            <a:pPr lvl="1" eaLnBrk="1" hangingPunct="1"/>
            <a:r>
              <a:rPr lang="en-US" altLang="en-US" smtClean="0">
                <a:ea typeface="ＭＳ Ｐゴシック" pitchFamily="34" charset="-128"/>
              </a:rPr>
              <a:t>Database administration</a:t>
            </a:r>
          </a:p>
          <a:p>
            <a:pPr lvl="2" eaLnBrk="1" hangingPunct="1"/>
            <a:r>
              <a:rPr lang="en-US" altLang="en-US" sz="2000" smtClean="0">
                <a:ea typeface="ＭＳ Ｐゴシック" pitchFamily="34" charset="-128"/>
              </a:rPr>
              <a:t>Creating and maintaining database</a:t>
            </a:r>
          </a:p>
          <a:p>
            <a:pPr lvl="2" eaLnBrk="1" hangingPunct="1"/>
            <a:endParaRPr lang="en-US" altLang="en-US" smtClean="0">
              <a:ea typeface="ＭＳ Ｐゴシック" pitchFamily="34" charset="-128"/>
            </a:endParaRPr>
          </a:p>
          <a:p>
            <a:pPr eaLnBrk="1" hangingPunct="1"/>
            <a:endParaRPr lang="en-US" altLang="en-US" smtClean="0">
              <a:solidFill>
                <a:srgbClr val="0D0D0D"/>
              </a:solidFill>
              <a:ea typeface="ＭＳ Ｐゴシック" pitchFamily="34" charset="-128"/>
            </a:endParaRPr>
          </a:p>
        </p:txBody>
      </p:sp>
      <p:sp>
        <p:nvSpPr>
          <p:cNvPr id="88066" name="Text Placeholder 5"/>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ea typeface="ＭＳ Ｐゴシック" pitchFamily="34" charset="-128"/>
              </a:rPr>
              <a:t>Managing Data Resources</a:t>
            </a:r>
          </a:p>
        </p:txBody>
      </p:sp>
    </p:spTree>
    <p:extLst>
      <p:ext uri="{BB962C8B-B14F-4D97-AF65-F5344CB8AC3E}">
        <p14:creationId xmlns:p14="http://schemas.microsoft.com/office/powerpoint/2010/main" val="491893070"/>
      </p:ext>
    </p:extLst>
  </p:cSld>
  <p:clrMapOvr>
    <a:masterClrMapping/>
  </p:clrMapOvr>
  <p:transition>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normAutofit lnSpcReduction="10000"/>
          </a:bodyPr>
          <a:lstStyle/>
          <a:p>
            <a:pPr eaLnBrk="1" hangingPunct="1">
              <a:buFont typeface="Arial" charset="0"/>
              <a:buChar char="•"/>
              <a:defRPr/>
            </a:pPr>
            <a:r>
              <a:rPr lang="en-US" dirty="0" smtClean="0">
                <a:ea typeface="MS PGothic" panose="020B0600070205080204" pitchFamily="34" charset="-128"/>
              </a:rPr>
              <a:t>Ensuring </a:t>
            </a:r>
            <a:r>
              <a:rPr lang="en-US" smtClean="0">
                <a:ea typeface="MS PGothic" panose="020B0600070205080204" pitchFamily="34" charset="-128"/>
              </a:rPr>
              <a:t>data quality </a:t>
            </a:r>
            <a:endParaRPr lang="en-US" dirty="0" smtClean="0">
              <a:ea typeface="MS PGothic" panose="020B0600070205080204" pitchFamily="34" charset="-128"/>
            </a:endParaRPr>
          </a:p>
          <a:p>
            <a:pPr lvl="1" eaLnBrk="1" hangingPunct="1">
              <a:buFont typeface="Arial" charset="0"/>
              <a:buChar char="–"/>
              <a:defRPr/>
            </a:pPr>
            <a:r>
              <a:rPr lang="en-US" sz="2800" dirty="0" smtClean="0">
                <a:ea typeface="MS PGothic" panose="020B0600070205080204" pitchFamily="34" charset="-128"/>
              </a:rPr>
              <a:t>More than 25% of critical data in Fortune 1000 company databases are inaccurate or incomplete</a:t>
            </a:r>
          </a:p>
          <a:p>
            <a:pPr lvl="2" eaLnBrk="1" hangingPunct="1">
              <a:buFont typeface="Arial" charset="0"/>
              <a:buChar char="–"/>
              <a:defRPr/>
            </a:pPr>
            <a:r>
              <a:rPr lang="en-US" dirty="0" smtClean="0">
                <a:ea typeface="MS PGothic" panose="020B0600070205080204" pitchFamily="34" charset="-128"/>
              </a:rPr>
              <a:t>Redundant data</a:t>
            </a:r>
          </a:p>
          <a:p>
            <a:pPr lvl="2" eaLnBrk="1" hangingPunct="1">
              <a:buFont typeface="Arial" charset="0"/>
              <a:buChar char="–"/>
              <a:defRPr/>
            </a:pPr>
            <a:r>
              <a:rPr lang="en-US" dirty="0" smtClean="0">
                <a:ea typeface="MS PGothic" panose="020B0600070205080204" pitchFamily="34" charset="-128"/>
              </a:rPr>
              <a:t>Inconsistent data</a:t>
            </a:r>
          </a:p>
          <a:p>
            <a:pPr lvl="2" eaLnBrk="1" hangingPunct="1">
              <a:buFont typeface="Arial" charset="0"/>
              <a:buChar char="–"/>
              <a:defRPr/>
            </a:pPr>
            <a:r>
              <a:rPr lang="en-US" dirty="0" smtClean="0">
                <a:ea typeface="MS PGothic" panose="020B0600070205080204" pitchFamily="34" charset="-128"/>
              </a:rPr>
              <a:t>Faulty input</a:t>
            </a:r>
          </a:p>
          <a:p>
            <a:pPr lvl="1" eaLnBrk="1" hangingPunct="1">
              <a:buFont typeface="Arial" charset="0"/>
              <a:buChar char="–"/>
              <a:defRPr/>
            </a:pPr>
            <a:r>
              <a:rPr lang="en-US" sz="2800" dirty="0" smtClean="0">
                <a:ea typeface="MS PGothic" panose="020B0600070205080204" pitchFamily="34" charset="-128"/>
              </a:rPr>
              <a:t>Before new database in place, need to:</a:t>
            </a:r>
          </a:p>
          <a:p>
            <a:pPr lvl="2" eaLnBrk="1" hangingPunct="1">
              <a:buFont typeface="Arial" charset="0"/>
              <a:buChar char="•"/>
              <a:defRPr/>
            </a:pPr>
            <a:r>
              <a:rPr lang="en-US" sz="2800" dirty="0" smtClean="0">
                <a:ea typeface="MS PGothic" panose="020B0600070205080204" pitchFamily="34" charset="-128"/>
              </a:rPr>
              <a:t>Identify and correct faulty data </a:t>
            </a:r>
          </a:p>
          <a:p>
            <a:pPr lvl="2" eaLnBrk="1" hangingPunct="1">
              <a:buFont typeface="Arial" charset="0"/>
              <a:buChar char="•"/>
              <a:defRPr/>
            </a:pPr>
            <a:r>
              <a:rPr lang="en-US" sz="2800" dirty="0" smtClean="0">
                <a:ea typeface="MS PGothic" panose="020B0600070205080204" pitchFamily="34" charset="-128"/>
              </a:rPr>
              <a:t>Establish better routines for editing data once database in operation</a:t>
            </a:r>
          </a:p>
          <a:p>
            <a:pPr eaLnBrk="1" hangingPunct="1">
              <a:buFont typeface="Arial" charset="0"/>
              <a:buChar char="•"/>
              <a:defRPr/>
            </a:pPr>
            <a:endParaRPr lang="en-US" dirty="0">
              <a:ea typeface="MS PGothic" panose="020B0600070205080204" pitchFamily="34" charset="-128"/>
            </a:endParaRPr>
          </a:p>
        </p:txBody>
      </p:sp>
      <p:sp>
        <p:nvSpPr>
          <p:cNvPr id="90114" name="Text Placeholder 5"/>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ea typeface="ＭＳ Ｐゴシック" pitchFamily="34" charset="-128"/>
              </a:rPr>
              <a:t>Managing Data Resources</a:t>
            </a:r>
          </a:p>
        </p:txBody>
      </p:sp>
    </p:spTree>
    <p:extLst>
      <p:ext uri="{BB962C8B-B14F-4D97-AF65-F5344CB8AC3E}">
        <p14:creationId xmlns:p14="http://schemas.microsoft.com/office/powerpoint/2010/main" val="2701466332"/>
      </p:ext>
    </p:extLst>
  </p:cSld>
  <p:clrMapOvr>
    <a:masterClrMapping/>
  </p:clrMapOvr>
  <p:transition>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normAutofit lnSpcReduction="10000"/>
          </a:bodyPr>
          <a:lstStyle/>
          <a:p>
            <a:pPr eaLnBrk="1" hangingPunct="1">
              <a:spcAft>
                <a:spcPts val="0"/>
              </a:spcAft>
              <a:buFont typeface="Arial" charset="0"/>
              <a:buChar char="•"/>
              <a:defRPr/>
            </a:pPr>
            <a:r>
              <a:rPr lang="en-US" dirty="0" smtClean="0">
                <a:ea typeface="MS PGothic" panose="020B0600070205080204" pitchFamily="34" charset="-128"/>
              </a:rPr>
              <a:t>Data quality audit:</a:t>
            </a:r>
          </a:p>
          <a:p>
            <a:pPr lvl="1" eaLnBrk="1" hangingPunct="1">
              <a:buFont typeface="Arial" charset="0"/>
              <a:buChar char="–"/>
              <a:defRPr/>
            </a:pPr>
            <a:r>
              <a:rPr lang="en-US" dirty="0" smtClean="0">
                <a:ea typeface="MS PGothic" panose="020B0600070205080204" pitchFamily="34" charset="-128"/>
              </a:rPr>
              <a:t>Structured survey of the accuracy and level of completeness of the data in an information system</a:t>
            </a:r>
          </a:p>
          <a:p>
            <a:pPr lvl="2" eaLnBrk="1" hangingPunct="1">
              <a:buFont typeface="Arial" charset="0"/>
              <a:buChar char="•"/>
              <a:defRPr/>
            </a:pPr>
            <a:r>
              <a:rPr lang="en-US" dirty="0" smtClean="0">
                <a:ea typeface="MS PGothic" panose="020B0600070205080204" pitchFamily="34" charset="-128"/>
              </a:rPr>
              <a:t>Survey samples from data files, or</a:t>
            </a:r>
          </a:p>
          <a:p>
            <a:pPr lvl="2" eaLnBrk="1" hangingPunct="1">
              <a:buFont typeface="Arial" charset="0"/>
              <a:buChar char="•"/>
              <a:defRPr/>
            </a:pPr>
            <a:r>
              <a:rPr lang="en-US" dirty="0" smtClean="0">
                <a:ea typeface="MS PGothic" panose="020B0600070205080204" pitchFamily="34" charset="-128"/>
              </a:rPr>
              <a:t>Survey end users for perceptions of quality</a:t>
            </a:r>
          </a:p>
          <a:p>
            <a:pPr eaLnBrk="1" hangingPunct="1">
              <a:spcAft>
                <a:spcPts val="0"/>
              </a:spcAft>
              <a:buFont typeface="Arial" charset="0"/>
              <a:buChar char="•"/>
              <a:defRPr/>
            </a:pPr>
            <a:r>
              <a:rPr lang="en-US" dirty="0" smtClean="0">
                <a:ea typeface="MS PGothic" panose="020B0600070205080204" pitchFamily="34" charset="-128"/>
              </a:rPr>
              <a:t>Data cleansing</a:t>
            </a:r>
          </a:p>
          <a:p>
            <a:pPr lvl="1" eaLnBrk="1" hangingPunct="1">
              <a:buFont typeface="Arial" charset="0"/>
              <a:buChar char="–"/>
              <a:defRPr/>
            </a:pPr>
            <a:r>
              <a:rPr lang="en-US" dirty="0" smtClean="0">
                <a:ea typeface="MS PGothic" panose="020B0600070205080204" pitchFamily="34" charset="-128"/>
              </a:rPr>
              <a:t>Software to detect and correct data that are incorrect, incomplete, improperly formatted, or redundant</a:t>
            </a:r>
          </a:p>
          <a:p>
            <a:pPr lvl="1" eaLnBrk="1" hangingPunct="1">
              <a:buFont typeface="Arial" charset="0"/>
              <a:buChar char="–"/>
              <a:defRPr/>
            </a:pPr>
            <a:r>
              <a:rPr lang="en-US" dirty="0" smtClean="0">
                <a:ea typeface="MS PGothic" panose="020B0600070205080204" pitchFamily="34" charset="-128"/>
              </a:rPr>
              <a:t>Enforces consistency among different sets of data from separate information systems</a:t>
            </a:r>
          </a:p>
          <a:p>
            <a:pPr eaLnBrk="1" hangingPunct="1">
              <a:buFont typeface="Arial" charset="0"/>
              <a:buChar char="•"/>
              <a:defRPr/>
            </a:pPr>
            <a:endParaRPr lang="en-US" dirty="0">
              <a:ea typeface="MS PGothic" panose="020B0600070205080204" pitchFamily="34" charset="-128"/>
            </a:endParaRPr>
          </a:p>
        </p:txBody>
      </p:sp>
      <p:sp>
        <p:nvSpPr>
          <p:cNvPr id="92162" name="Text Placeholder 5"/>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ea typeface="ＭＳ Ｐゴシック" pitchFamily="34" charset="-128"/>
              </a:rPr>
              <a:t>Managing Data Resources</a:t>
            </a:r>
          </a:p>
        </p:txBody>
      </p:sp>
    </p:spTree>
    <p:extLst>
      <p:ext uri="{BB962C8B-B14F-4D97-AF65-F5344CB8AC3E}">
        <p14:creationId xmlns:p14="http://schemas.microsoft.com/office/powerpoint/2010/main" val="2828808036"/>
      </p:ext>
    </p:extLst>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4"/>
          <p:cNvSpPr>
            <a:spLocks noGrp="1"/>
          </p:cNvSpPr>
          <p:nvPr>
            <p:ph idx="1"/>
          </p:nvPr>
        </p:nvSpPr>
        <p:spPr/>
        <p:txBody>
          <a:bodyPr>
            <a:normAutofit fontScale="92500" lnSpcReduction="10000"/>
          </a:bodyPr>
          <a:lstStyle/>
          <a:p>
            <a:pPr eaLnBrk="1" hangingPunct="1">
              <a:spcBef>
                <a:spcPts val="0"/>
              </a:spcBef>
              <a:spcAft>
                <a:spcPts val="200"/>
              </a:spcAft>
              <a:buFont typeface="Arial" charset="0"/>
              <a:buChar char="•"/>
              <a:defRPr/>
            </a:pPr>
            <a:r>
              <a:rPr lang="en-US" dirty="0" smtClean="0">
                <a:ea typeface="MS PGothic" panose="020B0600070205080204" pitchFamily="34" charset="-128"/>
              </a:rPr>
              <a:t>Problems with the traditional file environment (files maintained separately by different departments)</a:t>
            </a:r>
          </a:p>
          <a:p>
            <a:pPr lvl="1" eaLnBrk="1" hangingPunct="1">
              <a:spcBef>
                <a:spcPts val="0"/>
              </a:spcBef>
              <a:spcAft>
                <a:spcPts val="200"/>
              </a:spcAft>
              <a:buFont typeface="Arial" charset="0"/>
              <a:buChar char="–"/>
              <a:defRPr/>
            </a:pPr>
            <a:r>
              <a:rPr lang="en-US" dirty="0" smtClean="0">
                <a:ea typeface="MS PGothic" panose="020B0600070205080204" pitchFamily="34" charset="-128"/>
              </a:rPr>
              <a:t>Data redundancy: </a:t>
            </a:r>
          </a:p>
          <a:p>
            <a:pPr lvl="2" eaLnBrk="1" hangingPunct="1">
              <a:spcBef>
                <a:spcPts val="0"/>
              </a:spcBef>
              <a:spcAft>
                <a:spcPts val="200"/>
              </a:spcAft>
              <a:buFont typeface="Arial" charset="0"/>
              <a:buChar char="•"/>
              <a:defRPr/>
            </a:pPr>
            <a:r>
              <a:rPr lang="en-US" dirty="0" smtClean="0">
                <a:ea typeface="MS PGothic" panose="020B0600070205080204" pitchFamily="34" charset="-128"/>
              </a:rPr>
              <a:t>Presence of duplicate data in multiple files</a:t>
            </a:r>
          </a:p>
          <a:p>
            <a:pPr lvl="1" eaLnBrk="1" hangingPunct="1">
              <a:spcBef>
                <a:spcPts val="0"/>
              </a:spcBef>
              <a:spcAft>
                <a:spcPts val="200"/>
              </a:spcAft>
              <a:buFont typeface="Arial" charset="0"/>
              <a:buChar char="–"/>
              <a:defRPr/>
            </a:pPr>
            <a:r>
              <a:rPr lang="en-US" dirty="0" smtClean="0">
                <a:ea typeface="MS PGothic" panose="020B0600070205080204" pitchFamily="34" charset="-128"/>
              </a:rPr>
              <a:t>Data inconsistency: </a:t>
            </a:r>
          </a:p>
          <a:p>
            <a:pPr lvl="2" eaLnBrk="1" hangingPunct="1">
              <a:spcBef>
                <a:spcPts val="0"/>
              </a:spcBef>
              <a:spcAft>
                <a:spcPts val="200"/>
              </a:spcAft>
              <a:buFont typeface="Arial" charset="0"/>
              <a:buChar char="•"/>
              <a:defRPr/>
            </a:pPr>
            <a:r>
              <a:rPr lang="en-US" dirty="0" smtClean="0">
                <a:ea typeface="MS PGothic" panose="020B0600070205080204" pitchFamily="34" charset="-128"/>
              </a:rPr>
              <a:t>Same attribute has different values</a:t>
            </a:r>
          </a:p>
          <a:p>
            <a:pPr lvl="1" eaLnBrk="1" hangingPunct="1">
              <a:spcBef>
                <a:spcPts val="0"/>
              </a:spcBef>
              <a:spcAft>
                <a:spcPts val="200"/>
              </a:spcAft>
              <a:buFont typeface="Arial" charset="0"/>
              <a:buChar char="–"/>
              <a:defRPr/>
            </a:pPr>
            <a:r>
              <a:rPr lang="en-US" dirty="0" smtClean="0">
                <a:ea typeface="MS PGothic" panose="020B0600070205080204" pitchFamily="34" charset="-128"/>
              </a:rPr>
              <a:t>Program-data dependence:</a:t>
            </a:r>
          </a:p>
          <a:p>
            <a:pPr lvl="2" eaLnBrk="1" hangingPunct="1">
              <a:spcBef>
                <a:spcPts val="0"/>
              </a:spcBef>
              <a:spcAft>
                <a:spcPts val="200"/>
              </a:spcAft>
              <a:buFont typeface="Arial" charset="0"/>
              <a:buChar char="•"/>
              <a:defRPr/>
            </a:pPr>
            <a:r>
              <a:rPr lang="en-US" dirty="0" smtClean="0">
                <a:ea typeface="MS PGothic" panose="020B0600070205080204" pitchFamily="34" charset="-128"/>
              </a:rPr>
              <a:t>When changes in program requires changes to data accessed by program</a:t>
            </a:r>
          </a:p>
          <a:p>
            <a:pPr lvl="1" eaLnBrk="1" hangingPunct="1">
              <a:spcBef>
                <a:spcPts val="0"/>
              </a:spcBef>
              <a:spcAft>
                <a:spcPts val="200"/>
              </a:spcAft>
              <a:buFont typeface="Arial" charset="0"/>
              <a:buChar char="–"/>
              <a:defRPr/>
            </a:pPr>
            <a:r>
              <a:rPr lang="en-US" dirty="0" smtClean="0">
                <a:ea typeface="MS PGothic" panose="020B0600070205080204" pitchFamily="34" charset="-128"/>
              </a:rPr>
              <a:t>Lack of flexibility</a:t>
            </a:r>
          </a:p>
          <a:p>
            <a:pPr lvl="1" eaLnBrk="1" hangingPunct="1">
              <a:spcBef>
                <a:spcPts val="0"/>
              </a:spcBef>
              <a:spcAft>
                <a:spcPts val="200"/>
              </a:spcAft>
              <a:buFont typeface="Arial" charset="0"/>
              <a:buChar char="–"/>
              <a:defRPr/>
            </a:pPr>
            <a:r>
              <a:rPr lang="en-US" dirty="0" smtClean="0">
                <a:ea typeface="MS PGothic" panose="020B0600070205080204" pitchFamily="34" charset="-128"/>
              </a:rPr>
              <a:t>Poor security</a:t>
            </a:r>
          </a:p>
          <a:p>
            <a:pPr lvl="1" eaLnBrk="1" hangingPunct="1">
              <a:spcBef>
                <a:spcPts val="0"/>
              </a:spcBef>
              <a:spcAft>
                <a:spcPts val="0"/>
              </a:spcAft>
              <a:buFont typeface="Arial" charset="0"/>
              <a:buChar char="–"/>
              <a:defRPr/>
            </a:pPr>
            <a:r>
              <a:rPr lang="en-US" dirty="0" smtClean="0">
                <a:ea typeface="MS PGothic" panose="020B0600070205080204" pitchFamily="34" charset="-128"/>
              </a:rPr>
              <a:t>Lack of data sharing and availability</a:t>
            </a:r>
            <a:endParaRPr lang="en-US" dirty="0">
              <a:ea typeface="MS PGothic" panose="020B0600070205080204" pitchFamily="34" charset="-128"/>
            </a:endParaRPr>
          </a:p>
        </p:txBody>
      </p:sp>
      <p:sp>
        <p:nvSpPr>
          <p:cNvPr id="22530" name="Text Placeholder 5"/>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ea typeface="ＭＳ Ｐゴシック" pitchFamily="34" charset="-128"/>
              </a:rPr>
              <a:t>Organizing Data in a Traditional File Environment</a:t>
            </a:r>
          </a:p>
        </p:txBody>
      </p:sp>
    </p:spTree>
    <p:extLst>
      <p:ext uri="{BB962C8B-B14F-4D97-AF65-F5344CB8AC3E}">
        <p14:creationId xmlns:p14="http://schemas.microsoft.com/office/powerpoint/2010/main" val="1008769904"/>
      </p:ext>
    </p:extLst>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Placeholder 10" descr="Fig-6-01.png"/>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2435225" y="1776413"/>
            <a:ext cx="6635750" cy="4395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Text Placeholder 3"/>
          <p:cNvSpPr>
            <a:spLocks noGrp="1"/>
          </p:cNvSpPr>
          <p:nvPr>
            <p:ph type="body" sz="quarter" idx="17"/>
          </p:nvPr>
        </p:nvSpPr>
        <p:spPr bwMode="auto">
          <a:xfrm>
            <a:off x="457200" y="1776413"/>
            <a:ext cx="1905000" cy="3252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altLang="en-US" smtClean="0">
                <a:ea typeface="ＭＳ Ｐゴシック" pitchFamily="34" charset="-128"/>
              </a:rPr>
              <a:t>The use of a traditional approach to file processing encourages each functional area in a corporation to develop specialized applications. Each application requires a unique data file that is likely to be a subset of the master file. These subsets of the master file lead to data redundancy and inconsistency, processing inflexibility, and wasted storage resources.</a:t>
            </a:r>
          </a:p>
          <a:p>
            <a:pPr eaLnBrk="1" hangingPunct="1">
              <a:buFontTx/>
              <a:buNone/>
            </a:pPr>
            <a:endParaRPr lang="en-US" altLang="en-US" smtClean="0">
              <a:ea typeface="ＭＳ Ｐゴシック" pitchFamily="34" charset="-128"/>
            </a:endParaRPr>
          </a:p>
        </p:txBody>
      </p:sp>
      <p:sp>
        <p:nvSpPr>
          <p:cNvPr id="24579" name="Text Placeholder 4"/>
          <p:cNvSpPr>
            <a:spLocks noGrp="1"/>
          </p:cNvSpPr>
          <p:nvPr>
            <p:ph type="body" sz="quarter" idx="18"/>
          </p:nvPr>
        </p:nvSpPr>
        <p:spPr bwMode="auto">
          <a:xfrm>
            <a:off x="457200" y="4724400"/>
            <a:ext cx="21336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eaLnBrk="1" hangingPunct="1">
              <a:buFontTx/>
              <a:buNone/>
            </a:pPr>
            <a:r>
              <a:rPr lang="en-US" altLang="en-US" smtClean="0">
                <a:ea typeface="ＭＳ Ｐゴシック" pitchFamily="34" charset="-128"/>
              </a:rPr>
              <a:t>FIGURE 6-2</a:t>
            </a:r>
          </a:p>
          <a:p>
            <a:pPr eaLnBrk="1" hangingPunct="1">
              <a:buFontTx/>
              <a:buNone/>
            </a:pPr>
            <a:endParaRPr lang="en-US" altLang="en-US" smtClean="0">
              <a:ea typeface="ＭＳ Ｐゴシック" pitchFamily="34" charset="-128"/>
            </a:endParaRPr>
          </a:p>
        </p:txBody>
      </p:sp>
      <p:sp>
        <p:nvSpPr>
          <p:cNvPr id="24580" name="Text Placeholder 5"/>
          <p:cNvSpPr>
            <a:spLocks noGrp="1"/>
          </p:cNvSpPr>
          <p:nvPr>
            <p:ph type="body" sz="quarter" idx="2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ea typeface="ＭＳ Ｐゴシック" pitchFamily="34" charset="-128"/>
              </a:rPr>
              <a:t>TRADITIONAL FILE PROCESSING</a:t>
            </a:r>
          </a:p>
          <a:p>
            <a:pPr eaLnBrk="1" hangingPunct="1"/>
            <a:endParaRPr lang="en-US" altLang="en-US" smtClean="0">
              <a:ea typeface="ＭＳ Ｐゴシック" pitchFamily="34" charset="-128"/>
            </a:endParaRPr>
          </a:p>
        </p:txBody>
      </p:sp>
    </p:spTree>
    <p:extLst>
      <p:ext uri="{BB962C8B-B14F-4D97-AF65-F5344CB8AC3E}">
        <p14:creationId xmlns:p14="http://schemas.microsoft.com/office/powerpoint/2010/main" val="3009420986"/>
      </p:ext>
    </p:extLst>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1" name="Group 12"/>
          <p:cNvGrpSpPr>
            <a:grpSpLocks/>
          </p:cNvGrpSpPr>
          <p:nvPr/>
        </p:nvGrpSpPr>
        <p:grpSpPr bwMode="auto">
          <a:xfrm>
            <a:off x="1676400" y="1905000"/>
            <a:ext cx="5867400" cy="0"/>
            <a:chOff x="768" y="3408"/>
            <a:chExt cx="3696" cy="0"/>
          </a:xfrm>
        </p:grpSpPr>
        <p:sp>
          <p:nvSpPr>
            <p:cNvPr id="14342" name="Line 8"/>
            <p:cNvSpPr>
              <a:spLocks noChangeShapeType="1"/>
            </p:cNvSpPr>
            <p:nvPr/>
          </p:nvSpPr>
          <p:spPr bwMode="auto">
            <a:xfrm>
              <a:off x="768" y="3408"/>
              <a:ext cx="816" cy="0"/>
            </a:xfrm>
            <a:prstGeom prst="line">
              <a:avLst/>
            </a:prstGeom>
            <a:noFill/>
            <a:ln w="127000">
              <a:solidFill>
                <a:srgbClr val="9F0F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9"/>
            <p:cNvSpPr>
              <a:spLocks noChangeShapeType="1"/>
            </p:cNvSpPr>
            <p:nvPr/>
          </p:nvSpPr>
          <p:spPr bwMode="auto">
            <a:xfrm>
              <a:off x="1728" y="3408"/>
              <a:ext cx="816" cy="0"/>
            </a:xfrm>
            <a:prstGeom prst="line">
              <a:avLst/>
            </a:prstGeom>
            <a:noFill/>
            <a:ln w="1270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4" name="Line 10"/>
            <p:cNvSpPr>
              <a:spLocks noChangeShapeType="1"/>
            </p:cNvSpPr>
            <p:nvPr/>
          </p:nvSpPr>
          <p:spPr bwMode="auto">
            <a:xfrm>
              <a:off x="2688" y="3408"/>
              <a:ext cx="816" cy="0"/>
            </a:xfrm>
            <a:prstGeom prst="line">
              <a:avLst/>
            </a:prstGeom>
            <a:noFill/>
            <a:ln w="12700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11"/>
            <p:cNvSpPr>
              <a:spLocks noChangeShapeType="1"/>
            </p:cNvSpPr>
            <p:nvPr/>
          </p:nvSpPr>
          <p:spPr bwMode="auto">
            <a:xfrm>
              <a:off x="3648" y="3408"/>
              <a:ext cx="816" cy="0"/>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 name="Text Box 3"/>
          <p:cNvSpPr txBox="1">
            <a:spLocks noChangeArrowheads="1"/>
          </p:cNvSpPr>
          <p:nvPr/>
        </p:nvSpPr>
        <p:spPr bwMode="auto">
          <a:xfrm>
            <a:off x="76200" y="2819400"/>
            <a:ext cx="90678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2600" b="1" dirty="0" smtClean="0">
                <a:solidFill>
                  <a:schemeClr val="tx2"/>
                </a:solidFill>
                <a:latin typeface="Arial" charset="0"/>
                <a:cs typeface="Times New Roman" pitchFamily="18" charset="0"/>
              </a:rPr>
              <a:t>6.2. The Database Approach to Data Management</a:t>
            </a:r>
            <a:endParaRPr lang="en-US" altLang="en-US" sz="2600" b="1" dirty="0">
              <a:solidFill>
                <a:schemeClr val="tx2"/>
              </a:solidFill>
              <a:latin typeface="Arial" charset="0"/>
              <a:cs typeface="Times New Roman" pitchFamily="18" charset="0"/>
            </a:endParaRPr>
          </a:p>
        </p:txBody>
      </p:sp>
      <p:sp>
        <p:nvSpPr>
          <p:cNvPr id="2" name="Slide Number Placeholder 1"/>
          <p:cNvSpPr>
            <a:spLocks noGrp="1"/>
          </p:cNvSpPr>
          <p:nvPr>
            <p:ph type="sldNum" sz="quarter" idx="12"/>
          </p:nvPr>
        </p:nvSpPr>
        <p:spPr/>
        <p:txBody>
          <a:bodyPr/>
          <a:lstStyle/>
          <a:p>
            <a:fld id="{B2E69481-C428-4771-9FA9-CCBED72DD0C4}" type="slidenum">
              <a:rPr lang="en-US" smtClean="0"/>
              <a:t>7</a:t>
            </a:fld>
            <a:endParaRPr lang="en-US"/>
          </a:p>
        </p:txBody>
      </p:sp>
    </p:spTree>
    <p:extLst>
      <p:ext uri="{BB962C8B-B14F-4D97-AF65-F5344CB8AC3E}">
        <p14:creationId xmlns:p14="http://schemas.microsoft.com/office/powerpoint/2010/main" val="300181924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4"/>
          <p:cNvSpPr>
            <a:spLocks noGrp="1"/>
          </p:cNvSpPr>
          <p:nvPr>
            <p:ph idx="1"/>
          </p:nvPr>
        </p:nvSpPr>
        <p:spPr/>
        <p:txBody>
          <a:bodyPr>
            <a:normAutofit lnSpcReduction="10000"/>
          </a:bodyPr>
          <a:lstStyle/>
          <a:p>
            <a:pPr eaLnBrk="1" hangingPunct="1">
              <a:buFont typeface="Arial" charset="0"/>
              <a:buChar char="•"/>
              <a:defRPr/>
            </a:pPr>
            <a:r>
              <a:rPr lang="en-US" dirty="0" smtClean="0">
                <a:ea typeface="MS PGothic" panose="020B0600070205080204" pitchFamily="34" charset="-128"/>
              </a:rPr>
              <a:t>Database</a:t>
            </a:r>
          </a:p>
          <a:p>
            <a:pPr lvl="1" eaLnBrk="1" hangingPunct="1">
              <a:buFont typeface="Arial" charset="0"/>
              <a:buChar char="–"/>
              <a:defRPr/>
            </a:pPr>
            <a:r>
              <a:rPr lang="en-US" sz="2400" dirty="0" smtClean="0">
                <a:ea typeface="MS PGothic" panose="020B0600070205080204" pitchFamily="34" charset="-128"/>
              </a:rPr>
              <a:t>Serves many applications by centralizing data and controlling redundant data</a:t>
            </a:r>
          </a:p>
          <a:p>
            <a:pPr eaLnBrk="1" hangingPunct="1">
              <a:buFont typeface="Arial" charset="0"/>
              <a:buChar char="•"/>
              <a:defRPr/>
            </a:pPr>
            <a:r>
              <a:rPr lang="en-US" dirty="0" smtClean="0">
                <a:ea typeface="MS PGothic" panose="020B0600070205080204" pitchFamily="34" charset="-128"/>
              </a:rPr>
              <a:t>Database management system (DBMS)</a:t>
            </a:r>
          </a:p>
          <a:p>
            <a:pPr lvl="1" eaLnBrk="1" hangingPunct="1">
              <a:buFont typeface="Arial" charset="0"/>
              <a:buChar char="–"/>
              <a:defRPr/>
            </a:pPr>
            <a:r>
              <a:rPr lang="en-US" sz="2400" dirty="0" smtClean="0">
                <a:ea typeface="MS PGothic" panose="020B0600070205080204" pitchFamily="34" charset="-128"/>
              </a:rPr>
              <a:t>Interfaces between applications and physical data files</a:t>
            </a:r>
          </a:p>
          <a:p>
            <a:pPr lvl="1" eaLnBrk="1" hangingPunct="1">
              <a:buFont typeface="Arial" charset="0"/>
              <a:buChar char="–"/>
              <a:defRPr/>
            </a:pPr>
            <a:r>
              <a:rPr lang="en-US" sz="2400" dirty="0" smtClean="0">
                <a:ea typeface="MS PGothic" panose="020B0600070205080204" pitchFamily="34" charset="-128"/>
              </a:rPr>
              <a:t>Separates </a:t>
            </a:r>
            <a:r>
              <a:rPr lang="en-US" sz="2400" u="sng" dirty="0" smtClean="0">
                <a:ea typeface="MS PGothic" panose="020B0600070205080204" pitchFamily="34" charset="-128"/>
              </a:rPr>
              <a:t>logical</a:t>
            </a:r>
            <a:r>
              <a:rPr lang="en-US" sz="2400" dirty="0" smtClean="0">
                <a:ea typeface="MS PGothic" panose="020B0600070205080204" pitchFamily="34" charset="-128"/>
              </a:rPr>
              <a:t> and </a:t>
            </a:r>
            <a:r>
              <a:rPr lang="en-US" sz="2400" u="sng" dirty="0" smtClean="0">
                <a:ea typeface="MS PGothic" panose="020B0600070205080204" pitchFamily="34" charset="-128"/>
              </a:rPr>
              <a:t>physical</a:t>
            </a:r>
            <a:r>
              <a:rPr lang="en-US" sz="2400" dirty="0" smtClean="0">
                <a:ea typeface="MS PGothic" panose="020B0600070205080204" pitchFamily="34" charset="-128"/>
              </a:rPr>
              <a:t> views of data</a:t>
            </a:r>
          </a:p>
          <a:p>
            <a:pPr lvl="1" eaLnBrk="1" hangingPunct="1">
              <a:buFont typeface="Arial" charset="0"/>
              <a:buChar char="–"/>
              <a:defRPr/>
            </a:pPr>
            <a:r>
              <a:rPr lang="en-US" sz="2400" dirty="0" smtClean="0">
                <a:ea typeface="MS PGothic" panose="020B0600070205080204" pitchFamily="34" charset="-128"/>
              </a:rPr>
              <a:t>Solves problems of traditional file environment</a:t>
            </a:r>
          </a:p>
          <a:p>
            <a:pPr lvl="2" eaLnBrk="1" hangingPunct="1">
              <a:buFont typeface="Arial" charset="0"/>
              <a:buChar char="•"/>
              <a:defRPr/>
            </a:pPr>
            <a:r>
              <a:rPr lang="en-US" sz="2000" dirty="0" smtClean="0">
                <a:ea typeface="MS PGothic" panose="020B0600070205080204" pitchFamily="34" charset="-128"/>
              </a:rPr>
              <a:t>Controls redundancy</a:t>
            </a:r>
          </a:p>
          <a:p>
            <a:pPr lvl="2" eaLnBrk="1" hangingPunct="1">
              <a:buFont typeface="Arial" charset="0"/>
              <a:buChar char="•"/>
              <a:defRPr/>
            </a:pPr>
            <a:r>
              <a:rPr lang="en-US" sz="2000" dirty="0" smtClean="0">
                <a:ea typeface="MS PGothic" panose="020B0600070205080204" pitchFamily="34" charset="-128"/>
              </a:rPr>
              <a:t>Eliminates inconsistency</a:t>
            </a:r>
          </a:p>
          <a:p>
            <a:pPr lvl="2" eaLnBrk="1" hangingPunct="1">
              <a:buFont typeface="Arial" charset="0"/>
              <a:buChar char="•"/>
              <a:defRPr/>
            </a:pPr>
            <a:r>
              <a:rPr lang="en-US" sz="2000" dirty="0" smtClean="0">
                <a:ea typeface="MS PGothic" panose="020B0600070205080204" pitchFamily="34" charset="-128"/>
              </a:rPr>
              <a:t>Uncouples programs and data</a:t>
            </a:r>
          </a:p>
          <a:p>
            <a:pPr lvl="2" eaLnBrk="1" hangingPunct="1">
              <a:buFont typeface="Arial" charset="0"/>
              <a:buChar char="•"/>
              <a:defRPr/>
            </a:pPr>
            <a:r>
              <a:rPr lang="en-US" sz="2000" dirty="0" smtClean="0">
                <a:ea typeface="MS PGothic" panose="020B0600070205080204" pitchFamily="34" charset="-128"/>
              </a:rPr>
              <a:t>Enables organization to central manage data and data security</a:t>
            </a:r>
            <a:endParaRPr lang="en-US" dirty="0">
              <a:ea typeface="MS PGothic" panose="020B0600070205080204" pitchFamily="34" charset="-128"/>
            </a:endParaRPr>
          </a:p>
        </p:txBody>
      </p:sp>
      <p:sp>
        <p:nvSpPr>
          <p:cNvPr id="26626" name="Text Placeholder 5"/>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ea typeface="ＭＳ Ｐゴシック" pitchFamily="34" charset="-128"/>
              </a:rPr>
              <a:t>The Database Approach to Data Management</a:t>
            </a:r>
          </a:p>
        </p:txBody>
      </p:sp>
    </p:spTree>
    <p:extLst>
      <p:ext uri="{BB962C8B-B14F-4D97-AF65-F5344CB8AC3E}">
        <p14:creationId xmlns:p14="http://schemas.microsoft.com/office/powerpoint/2010/main" val="880335895"/>
      </p:ext>
    </p:extLst>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Placeholder 1"/>
          <p:cNvSpPr>
            <a:spLocks noGrp="1"/>
          </p:cNvSpPr>
          <p:nvPr>
            <p:ph type="body" sz="quarter" idx="17"/>
          </p:nvPr>
        </p:nvSpPr>
        <p:spPr bwMode="auto">
          <a:xfrm>
            <a:off x="1676400" y="5791200"/>
            <a:ext cx="7010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altLang="en-US" smtClean="0">
                <a:ea typeface="ＭＳ Ｐゴシック" pitchFamily="34" charset="-128"/>
              </a:rPr>
              <a:t>A single human resources database provides many different views of data, depending on the information requirements of the user. Illustrated here are two possible views, one of interest to a benefits specialist and one of interest to a member of the company</a:t>
            </a:r>
            <a:r>
              <a:rPr lang="ja-JP" altLang="en-US" smtClean="0">
                <a:ea typeface="ＭＳ Ｐゴシック" pitchFamily="34" charset="-128"/>
              </a:rPr>
              <a:t>’</a:t>
            </a:r>
            <a:r>
              <a:rPr lang="en-US" altLang="ja-JP" smtClean="0">
                <a:ea typeface="ＭＳ Ｐゴシック" pitchFamily="34" charset="-128"/>
              </a:rPr>
              <a:t>s payroll department.</a:t>
            </a:r>
          </a:p>
          <a:p>
            <a:pPr eaLnBrk="1" hangingPunct="1">
              <a:buFontTx/>
              <a:buNone/>
            </a:pPr>
            <a:endParaRPr lang="en-US" altLang="en-US" smtClean="0">
              <a:ea typeface="ＭＳ Ｐゴシック" pitchFamily="34" charset="-128"/>
            </a:endParaRPr>
          </a:p>
          <a:p>
            <a:pPr eaLnBrk="1" hangingPunct="1">
              <a:buFontTx/>
              <a:buNone/>
            </a:pPr>
            <a:endParaRPr lang="en-US" altLang="en-US" smtClean="0">
              <a:ea typeface="ＭＳ Ｐゴシック" pitchFamily="34" charset="-128"/>
            </a:endParaRPr>
          </a:p>
        </p:txBody>
      </p:sp>
      <p:sp>
        <p:nvSpPr>
          <p:cNvPr id="28674" name="Text Placeholder 3"/>
          <p:cNvSpPr>
            <a:spLocks noGrp="1"/>
          </p:cNvSpPr>
          <p:nvPr>
            <p:ph type="body" sz="quarter" idx="18"/>
          </p:nvPr>
        </p:nvSpPr>
        <p:spPr bwMode="auto">
          <a:xfrm>
            <a:off x="533400" y="5791200"/>
            <a:ext cx="1066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eaLnBrk="1" hangingPunct="1">
              <a:buFontTx/>
              <a:buNone/>
            </a:pPr>
            <a:r>
              <a:rPr lang="en-US" altLang="en-US" smtClean="0">
                <a:ea typeface="ＭＳ Ｐゴシック" pitchFamily="34" charset="-128"/>
              </a:rPr>
              <a:t>FIGURE 6-3</a:t>
            </a:r>
          </a:p>
          <a:p>
            <a:pPr eaLnBrk="1" hangingPunct="1">
              <a:buFontTx/>
              <a:buNone/>
            </a:pPr>
            <a:endParaRPr lang="en-US" altLang="en-US" smtClean="0">
              <a:ea typeface="ＭＳ Ｐゴシック" pitchFamily="34" charset="-128"/>
            </a:endParaRPr>
          </a:p>
        </p:txBody>
      </p:sp>
      <p:sp>
        <p:nvSpPr>
          <p:cNvPr id="28675" name="Text Placeholder 4"/>
          <p:cNvSpPr>
            <a:spLocks noGrp="1"/>
          </p:cNvSpPr>
          <p:nvPr>
            <p:ph type="body" sz="quarter" idx="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mtClean="0">
                <a:ea typeface="ＭＳ Ｐゴシック" pitchFamily="34" charset="-128"/>
              </a:rPr>
              <a:t>HUMAN RESOURCES DATABASE WITH MULTIPLE VIEWS</a:t>
            </a:r>
          </a:p>
          <a:p>
            <a:pPr eaLnBrk="1" hangingPunct="1"/>
            <a:endParaRPr lang="en-US" altLang="en-US" smtClean="0">
              <a:ea typeface="ＭＳ Ｐゴシック" pitchFamily="34" charset="-128"/>
            </a:endParaRPr>
          </a:p>
        </p:txBody>
      </p:sp>
      <p:pic>
        <p:nvPicPr>
          <p:cNvPr id="28676" name="Picture Placeholder 10" descr="Fig-6-01.png"/>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201738" y="1800225"/>
            <a:ext cx="6740525" cy="3965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1369472"/>
      </p:ext>
    </p:extLst>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924</TotalTime>
  <Words>5230</Words>
  <Application>Microsoft Office PowerPoint</Application>
  <PresentationFormat>On-screen Show (4:3)</PresentationFormat>
  <Paragraphs>373</Paragraphs>
  <Slides>44</Slides>
  <Notes>40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The Concept of Strategy</dc:title>
  <dc:creator>User</dc:creator>
  <cp:lastModifiedBy>Rhian Indradewa</cp:lastModifiedBy>
  <cp:revision>77</cp:revision>
  <dcterms:created xsi:type="dcterms:W3CDTF">2013-08-01T03:39:28Z</dcterms:created>
  <dcterms:modified xsi:type="dcterms:W3CDTF">2017-01-16T07:12:24Z</dcterms:modified>
</cp:coreProperties>
</file>