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592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7F79A-DB26-4F6A-B913-FFFCFB6CC39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191000" y="127000"/>
            <a:ext cx="600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078038" y="165100"/>
            <a:ext cx="2160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Chapter</a:t>
            </a:r>
            <a:r>
              <a:rPr lang="en-US" altLang="en-US" sz="1600" b="1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0" y="2851150"/>
            <a:ext cx="6248400" cy="21018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Telecommunications, the Internet, and Wireless Technology</a:t>
            </a:r>
            <a:endParaRPr lang="en-US" altLang="en-US" sz="4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060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237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Internet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685800" y="16129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Client/Server Computing on the Internet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905250" y="6096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Figure 7-10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762000" y="5715000"/>
            <a:ext cx="7543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/>
              <a:t>Client computers running Web browser and other software can access an array of services on servers over the Internet. These services may all run on a single server or on multiple specialized servers.</a:t>
            </a:r>
          </a:p>
        </p:txBody>
      </p:sp>
      <p:pic>
        <p:nvPicPr>
          <p:cNvPr id="126983" name="Picture 7" descr="C:\My Documents\MIS10\Compositing\Chapter-07\Fig-7-10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8050"/>
            <a:ext cx="7477125" cy="353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295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57200" y="1981200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4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Intranets and extranets</a:t>
            </a:r>
            <a:endParaRPr lang="en-US" altLang="en-US" b="1">
              <a:latin typeface="Arial" charset="0"/>
            </a:endParaRPr>
          </a:p>
          <a:p>
            <a:pPr>
              <a:lnSpc>
                <a:spcPct val="14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</a:rPr>
              <a:t>Technologies and tools for communication and </a:t>
            </a:r>
            <a:br>
              <a:rPr lang="en-US" altLang="en-US" b="1">
                <a:latin typeface="Arial" charset="0"/>
              </a:rPr>
            </a:br>
            <a:r>
              <a:rPr lang="en-US" altLang="en-US" b="1">
                <a:latin typeface="Arial" charset="0"/>
              </a:rPr>
              <a:t>e-business</a:t>
            </a:r>
          </a:p>
          <a:p>
            <a:pPr lvl="1">
              <a:lnSpc>
                <a:spcPct val="15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E-mail, chat, instant messaging, and electronic discussions</a:t>
            </a:r>
          </a:p>
          <a:p>
            <a:pPr lvl="1">
              <a:lnSpc>
                <a:spcPct val="15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Internet telephony</a:t>
            </a:r>
          </a:p>
          <a:p>
            <a:pPr lvl="1">
              <a:lnSpc>
                <a:spcPct val="15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Virtual private networks</a:t>
            </a:r>
            <a:endParaRPr lang="en-US" altLang="en-US" b="1">
              <a:latin typeface="Arial" charset="0"/>
              <a:cs typeface="Times New Roman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en-US" b="1">
              <a:latin typeface="Arial" charset="0"/>
              <a:cs typeface="Times New Roman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Internet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</p:spTree>
    <p:extLst>
      <p:ext uri="{BB962C8B-B14F-4D97-AF65-F5344CB8AC3E}">
        <p14:creationId xmlns:p14="http://schemas.microsoft.com/office/powerpoint/2010/main" val="65915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57200" y="2743200"/>
            <a:ext cx="8458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Read the Interactive Session: Management, and then discuss the following questions: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Should managers monitor employee e-mail and Internet usage? Why or why not?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Describe an effective e-mail and Web use policy for a company.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81000" y="16002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cs typeface="Times New Roman" charset="0"/>
              </a:rPr>
              <a:t>Monitoring Employees on Networks: Unethical or Good Business?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Internet</a:t>
            </a:r>
          </a:p>
        </p:txBody>
      </p:sp>
    </p:spTree>
    <p:extLst>
      <p:ext uri="{BB962C8B-B14F-4D97-AF65-F5344CB8AC3E}">
        <p14:creationId xmlns:p14="http://schemas.microsoft.com/office/powerpoint/2010/main" val="241045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457200" y="1600200"/>
            <a:ext cx="8458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Wireless devices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Cellular systems</a:t>
            </a:r>
            <a:endParaRPr lang="en-US" altLang="en-US" b="1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Cellular network standards and generations</a:t>
            </a:r>
          </a:p>
          <a:p>
            <a:pPr lvl="1">
              <a:lnSpc>
                <a:spcPct val="12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Mobile wireless standards for Web access</a:t>
            </a:r>
          </a:p>
          <a:p>
            <a:pPr>
              <a:lnSpc>
                <a:spcPct val="15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</a:rPr>
              <a:t>Wireless computer networks and Internet access</a:t>
            </a:r>
          </a:p>
          <a:p>
            <a:pPr lvl="1"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Bluetooth</a:t>
            </a:r>
          </a:p>
          <a:p>
            <a:pPr lvl="1"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Wi-Fi</a:t>
            </a:r>
          </a:p>
          <a:p>
            <a:pPr lvl="1"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Wi-Fi and wireless Internet access</a:t>
            </a:r>
          </a:p>
          <a:p>
            <a:pPr lvl="1"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WiMax</a:t>
            </a:r>
          </a:p>
          <a:p>
            <a:pPr lvl="1"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2000" b="1">
                <a:latin typeface="Arial" charset="0"/>
              </a:rPr>
              <a:t>Broadband cellular wireless and emerging wireless services</a:t>
            </a:r>
          </a:p>
          <a:p>
            <a:pPr>
              <a:lnSpc>
                <a:spcPct val="130000"/>
              </a:lnSpc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RFID and wireless sensor networks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en-US" b="1">
              <a:latin typeface="Arial" charset="0"/>
              <a:cs typeface="Times New Roman" charset="0"/>
            </a:endParaRP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Wireless Revolution</a:t>
            </a:r>
          </a:p>
        </p:txBody>
      </p:sp>
    </p:spTree>
    <p:extLst>
      <p:ext uri="{BB962C8B-B14F-4D97-AF65-F5344CB8AC3E}">
        <p14:creationId xmlns:p14="http://schemas.microsoft.com/office/powerpoint/2010/main" val="343280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685800" y="16129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A Bluetooth Network (PAN)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905250" y="6096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Figure 7-16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600200" y="5638800"/>
            <a:ext cx="60960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/>
              <a:t>Bluetooth enables a variety of devices, including cell phones, PDAs, wireless keyboards and mice, PCs, and printers, to interact wirelessly with each other within a small 30-foot (10-meter) area. In addition to the links shown, Bluetooth can be used to network similar devices to send data from one PC to another, for example.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Wireless Revolution</a:t>
            </a:r>
          </a:p>
        </p:txBody>
      </p:sp>
      <p:pic>
        <p:nvPicPr>
          <p:cNvPr id="123914" name="Picture 10" descr="C:\My Documents\MIS10\Compositing\Chapter-07\Fig-7-16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2133600"/>
            <a:ext cx="4803775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5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457200" y="2057400"/>
            <a:ext cx="8458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Read the Interactive Session: Organizations, and then discuss the following questions: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How is RFID technology related to Wal-Mart’s business model? How does it benefit suppliers?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What management, organization, and technology factors explain why Wal-Mart suppliers had trouble implementing RFID systems?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What conditions would make adopting RFID more favorable for suppliers?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Should Wal-Mart require all its suppliers to use RFID? Why or why not? Explain your answer.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81000" y="1600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cs typeface="Times New Roman" charset="0"/>
              </a:rPr>
              <a:t>Wal-Mart Grapples with RFID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Wireless Revolution</a:t>
            </a:r>
          </a:p>
        </p:txBody>
      </p:sp>
    </p:spTree>
    <p:extLst>
      <p:ext uri="{BB962C8B-B14F-4D97-AF65-F5344CB8AC3E}">
        <p14:creationId xmlns:p14="http://schemas.microsoft.com/office/powerpoint/2010/main" val="175800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86075" y="1066800"/>
            <a:ext cx="3267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/>
              <a:t>LEARNING OBJECTIVES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200" b="1">
                <a:latin typeface="Arial" charset="0"/>
              </a:rPr>
              <a:t>Describe the features of telecommunications networks and identify key networking technologies.</a:t>
            </a:r>
          </a:p>
          <a:p>
            <a:pPr>
              <a:spcBef>
                <a:spcPct val="150000"/>
              </a:spcBef>
              <a:buFontTx/>
              <a:buChar char="•"/>
            </a:pPr>
            <a:r>
              <a:rPr lang="en-US" altLang="en-US" sz="2200" b="1">
                <a:latin typeface="Arial" charset="0"/>
              </a:rPr>
              <a:t>Evaluate alternative transmission media, types of networks, and network services.</a:t>
            </a:r>
          </a:p>
          <a:p>
            <a:pPr>
              <a:spcBef>
                <a:spcPct val="150000"/>
              </a:spcBef>
              <a:buFontTx/>
              <a:buChar char="•"/>
            </a:pPr>
            <a:r>
              <a:rPr lang="en-US" altLang="en-US" sz="2200" b="1">
                <a:latin typeface="Arial" charset="0"/>
                <a:cs typeface="Times New Roman" charset="0"/>
              </a:rPr>
              <a:t>Demonstrate how the Internet and Internet technology work and how they support communication and e-business.</a:t>
            </a:r>
          </a:p>
        </p:txBody>
      </p:sp>
    </p:spTree>
    <p:extLst>
      <p:ext uri="{BB962C8B-B14F-4D97-AF65-F5344CB8AC3E}">
        <p14:creationId xmlns:p14="http://schemas.microsoft.com/office/powerpoint/2010/main" val="242040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2886075" y="1066800"/>
            <a:ext cx="351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/>
              <a:t>LEARNING OBJECTIVES (cont’d)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200" b="1">
                <a:latin typeface="Arial" charset="0"/>
              </a:rPr>
              <a:t>Identify and describe the principal technologies and standards for wireless networking, communication, and Internet access.</a:t>
            </a:r>
          </a:p>
          <a:p>
            <a:pPr>
              <a:spcBef>
                <a:spcPct val="150000"/>
              </a:spcBef>
              <a:buFontTx/>
              <a:buChar char="•"/>
            </a:pPr>
            <a:r>
              <a:rPr lang="en-US" altLang="en-US" sz="2200" b="1">
                <a:latin typeface="Arial" charset="0"/>
              </a:rPr>
              <a:t>Assess the business value of wireless technology and important wireless applications in business.</a:t>
            </a:r>
          </a:p>
        </p:txBody>
      </p:sp>
    </p:spTree>
    <p:extLst>
      <p:ext uri="{BB962C8B-B14F-4D97-AF65-F5344CB8AC3E}">
        <p14:creationId xmlns:p14="http://schemas.microsoft.com/office/powerpoint/2010/main" val="300687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600200" y="1066800"/>
            <a:ext cx="754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/>
              <a:t>Hyatt Regency Osaka Uses Wireless Networking for High-Touch Service</a:t>
            </a: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</a:pPr>
            <a:r>
              <a:rPr lang="en-US" altLang="en-US" sz="2200" b="1">
                <a:solidFill>
                  <a:srgbClr val="A50021"/>
                </a:solidFill>
                <a:latin typeface="Arial" charset="0"/>
              </a:rPr>
              <a:t>Problem:</a:t>
            </a:r>
            <a:r>
              <a:rPr lang="en-US" altLang="en-US" sz="2200" b="1">
                <a:latin typeface="Arial" charset="0"/>
              </a:rPr>
              <a:t> Overcoming poor location and steep competition.</a:t>
            </a:r>
          </a:p>
          <a:p>
            <a:pPr>
              <a:lnSpc>
                <a:spcPct val="110000"/>
              </a:lnSpc>
            </a:pPr>
            <a:r>
              <a:rPr lang="en-US" altLang="en-US" sz="2200" b="1">
                <a:solidFill>
                  <a:srgbClr val="A50021"/>
                </a:solidFill>
                <a:latin typeface="Arial" charset="0"/>
              </a:rPr>
              <a:t>Solutions: </a:t>
            </a:r>
            <a:r>
              <a:rPr lang="en-US" altLang="en-US" sz="2200" b="1">
                <a:solidFill>
                  <a:srgbClr val="9F0F10"/>
                </a:solidFill>
                <a:latin typeface="Arial" charset="0"/>
              </a:rPr>
              <a:t>Deploy IP network, wireless LAN, and wireless clients with links to customer database</a:t>
            </a:r>
            <a:r>
              <a:rPr lang="en-US" altLang="en-US" sz="2200" b="1">
                <a:latin typeface="Arial" charset="0"/>
              </a:rPr>
              <a:t> to increase service and revenue.</a:t>
            </a:r>
          </a:p>
          <a:p>
            <a:pPr>
              <a:lnSpc>
                <a:spcPct val="110000"/>
              </a:lnSpc>
            </a:pPr>
            <a:r>
              <a:rPr lang="en-US" altLang="en-US" sz="2200" b="1">
                <a:solidFill>
                  <a:srgbClr val="9F0F10"/>
                </a:solidFill>
                <a:latin typeface="Arial" charset="0"/>
              </a:rPr>
              <a:t>Wireless mobile access to customer systems and wireless data and voice services</a:t>
            </a:r>
            <a:r>
              <a:rPr lang="en-US" altLang="en-US" sz="2200" b="1">
                <a:latin typeface="Arial" charset="0"/>
              </a:rPr>
              <a:t> enable employees to work more efficiently and focus on customers.</a:t>
            </a:r>
          </a:p>
          <a:p>
            <a:pPr>
              <a:lnSpc>
                <a:spcPct val="110000"/>
              </a:lnSpc>
            </a:pPr>
            <a:r>
              <a:rPr lang="en-US" altLang="en-US" sz="2200" b="1">
                <a:latin typeface="Arial" charset="0"/>
              </a:rPr>
              <a:t>Demonstrates IT’s role in providing superior customer service and redesigning processes and job functions.</a:t>
            </a:r>
          </a:p>
          <a:p>
            <a:pPr>
              <a:lnSpc>
                <a:spcPct val="110000"/>
              </a:lnSpc>
            </a:pPr>
            <a:r>
              <a:rPr lang="en-US" altLang="en-US" sz="2200" b="1">
                <a:latin typeface="Arial" charset="0"/>
              </a:rPr>
              <a:t>Illustrates digital technology’s ability to overcome business weaknesses by creating new strengths.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200" b="1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</p:spTree>
    <p:extLst>
      <p:ext uri="{BB962C8B-B14F-4D97-AF65-F5344CB8AC3E}">
        <p14:creationId xmlns:p14="http://schemas.microsoft.com/office/powerpoint/2010/main" val="101439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1066800"/>
            <a:ext cx="655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Telecommunications and Networking in Today’s Business World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1981200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Networking and communication trends</a:t>
            </a:r>
            <a:endParaRPr lang="en-US" altLang="en-US" b="1"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What is a computer network?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Networks in large companies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Key digital networking technologies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Client/server computing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Packet switching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TCP/IP and connectivity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en-US" sz="2000" b="1">
              <a:latin typeface="Arial" charset="0"/>
              <a:cs typeface="Times New Roman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</p:spTree>
    <p:extLst>
      <p:ext uri="{BB962C8B-B14F-4D97-AF65-F5344CB8AC3E}">
        <p14:creationId xmlns:p14="http://schemas.microsoft.com/office/powerpoint/2010/main" val="56039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85800" y="16129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Components of a Simple Computer Network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905250" y="60960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Figure 7-1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524000" y="5562600"/>
            <a:ext cx="63246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/>
              <a:t>Illustrated here is a very simple computer network, consisting of computers, a network operating system residing on a dedicated server computer, cable (wiring) connecting the devices, network interface cards (NIC), switches, and a router.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1600200" y="1066800"/>
            <a:ext cx="655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Telecommunications and Networking in Today’s Business World</a:t>
            </a:r>
          </a:p>
        </p:txBody>
      </p:sp>
      <p:sp>
        <p:nvSpPr>
          <p:cNvPr id="100371" name="Rectangle 19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pic>
        <p:nvPicPr>
          <p:cNvPr id="100372" name="Picture 20" descr="C:\My Documents\MIS10\Compositing\Chapter-07\Fig-7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189163"/>
            <a:ext cx="6038850" cy="32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57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Communications Networks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57200" y="1600200"/>
            <a:ext cx="8458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Signals: digital vs. analog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Types of networks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Local area networks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Metropolitan and wide area networks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Physical transmission media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Twisted wire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Coaxial cable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Fiber optics and optical networks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Wireless transmission media and devices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Transmission speed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Broadband network services and technologies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altLang="en-US" b="1">
              <a:latin typeface="Arial" charset="0"/>
              <a:cs typeface="Times New Roman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en-US" sz="2000" b="1">
              <a:latin typeface="Arial" charset="0"/>
              <a:cs typeface="Times New Roman" charset="0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</p:spTree>
    <p:extLst>
      <p:ext uri="{BB962C8B-B14F-4D97-AF65-F5344CB8AC3E}">
        <p14:creationId xmlns:p14="http://schemas.microsoft.com/office/powerpoint/2010/main" val="422762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16129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Network Topologies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905250" y="60960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Figure 7-6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514600" y="5791200"/>
            <a:ext cx="381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/>
              <a:t>The three basic network topologies are the bus, star, and ring.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Communications Networks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  <p:pic>
        <p:nvPicPr>
          <p:cNvPr id="122891" name="Picture 11" descr="C:\My Documents\MIS10\Compositing\Chapter-07\Fig-7-6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25" y="2201863"/>
            <a:ext cx="4003675" cy="351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48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cs typeface="Times New Roman" charset="0"/>
              </a:rPr>
              <a:t>The Internet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57200" y="1676400"/>
            <a:ext cx="8458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What is the Internet?</a:t>
            </a:r>
            <a:endParaRPr lang="en-US" altLang="en-US" b="1">
              <a:latin typeface="Arial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Internet addressing and architecture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The Domain Name System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Internet architecture and governance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The future Internet: IPv6 and Internet2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Internet services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Arial" charset="0"/>
                <a:cs typeface="Times New Roman" charset="0"/>
              </a:rPr>
              <a:t>The World Wide Web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Hypertext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Web servers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Searching for information on the Web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" charset="0"/>
                <a:cs typeface="Times New Roman" charset="0"/>
              </a:rPr>
              <a:t>Web 2.0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en-US" sz="2000" b="1">
              <a:latin typeface="Arial" charset="0"/>
              <a:cs typeface="Times New Roman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447800" y="200025"/>
            <a:ext cx="769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Information Systems</a:t>
            </a:r>
          </a:p>
          <a:p>
            <a:pPr algn="ctr" eaLnBrk="0" hangingPunct="0"/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 7 Telecommunications, the Internet, and Wireless Technology</a:t>
            </a:r>
          </a:p>
        </p:txBody>
      </p:sp>
    </p:spTree>
    <p:extLst>
      <p:ext uri="{BB962C8B-B14F-4D97-AF65-F5344CB8AC3E}">
        <p14:creationId xmlns:p14="http://schemas.microsoft.com/office/powerpoint/2010/main" val="282211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874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Rhian Indradewa</cp:lastModifiedBy>
  <cp:revision>80</cp:revision>
  <dcterms:created xsi:type="dcterms:W3CDTF">2013-08-01T03:39:28Z</dcterms:created>
  <dcterms:modified xsi:type="dcterms:W3CDTF">2017-04-04T02:09:55Z</dcterms:modified>
</cp:coreProperties>
</file>