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handoutMasterIdLst>
    <p:handoutMasterId r:id="rId55"/>
  </p:handoutMasterIdLst>
  <p:sldIdLst>
    <p:sldId id="376" r:id="rId2"/>
    <p:sldId id="377" r:id="rId3"/>
    <p:sldId id="430" r:id="rId4"/>
    <p:sldId id="431" r:id="rId5"/>
    <p:sldId id="432" r:id="rId6"/>
    <p:sldId id="433" r:id="rId7"/>
    <p:sldId id="434" r:id="rId8"/>
    <p:sldId id="435" r:id="rId9"/>
    <p:sldId id="436" r:id="rId10"/>
    <p:sldId id="437" r:id="rId11"/>
    <p:sldId id="438" r:id="rId12"/>
    <p:sldId id="439" r:id="rId13"/>
    <p:sldId id="440" r:id="rId14"/>
    <p:sldId id="441" r:id="rId15"/>
    <p:sldId id="442" r:id="rId16"/>
    <p:sldId id="443" r:id="rId17"/>
    <p:sldId id="444" r:id="rId18"/>
    <p:sldId id="445" r:id="rId19"/>
    <p:sldId id="446" r:id="rId20"/>
    <p:sldId id="447" r:id="rId21"/>
    <p:sldId id="479" r:id="rId22"/>
    <p:sldId id="448" r:id="rId23"/>
    <p:sldId id="449" r:id="rId24"/>
    <p:sldId id="450" r:id="rId25"/>
    <p:sldId id="480" r:id="rId26"/>
    <p:sldId id="451" r:id="rId27"/>
    <p:sldId id="452" r:id="rId28"/>
    <p:sldId id="453" r:id="rId29"/>
    <p:sldId id="454" r:id="rId30"/>
    <p:sldId id="455" r:id="rId31"/>
    <p:sldId id="456" r:id="rId32"/>
    <p:sldId id="457" r:id="rId33"/>
    <p:sldId id="458" r:id="rId34"/>
    <p:sldId id="459" r:id="rId35"/>
    <p:sldId id="460" r:id="rId36"/>
    <p:sldId id="481" r:id="rId37"/>
    <p:sldId id="461" r:id="rId38"/>
    <p:sldId id="462" r:id="rId39"/>
    <p:sldId id="463" r:id="rId40"/>
    <p:sldId id="464" r:id="rId41"/>
    <p:sldId id="465" r:id="rId42"/>
    <p:sldId id="466" r:id="rId43"/>
    <p:sldId id="467" r:id="rId44"/>
    <p:sldId id="468" r:id="rId45"/>
    <p:sldId id="469" r:id="rId46"/>
    <p:sldId id="470" r:id="rId47"/>
    <p:sldId id="471" r:id="rId48"/>
    <p:sldId id="472" r:id="rId49"/>
    <p:sldId id="473" r:id="rId50"/>
    <p:sldId id="474" r:id="rId51"/>
    <p:sldId id="475" r:id="rId52"/>
    <p:sldId id="47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50" d="100"/>
          <a:sy n="50" d="100"/>
        </p:scale>
        <p:origin x="-2592" y="-540"/>
      </p:cViewPr>
      <p:guideLst>
        <p:guide orient="horz" pos="2160"/>
        <p:guide pos="2880"/>
      </p:guideLst>
    </p:cSldViewPr>
  </p:slideViewPr>
  <p:notesTextViewPr>
    <p:cViewPr>
      <p:scale>
        <a:sx n="1" d="1"/>
        <a:sy n="1" d="1"/>
      </p:scale>
      <p:origin x="0" y="0"/>
    </p:cViewPr>
  </p:notesTextViewPr>
  <p:sorterViewPr>
    <p:cViewPr>
      <p:scale>
        <a:sx n="100" d="100"/>
        <a:sy n="100" d="100"/>
      </p:scale>
      <p:origin x="0" y="110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continues the discussion of types of malware on the previous slide. Note that SQL injection attacks are the largest malware threat. Ask students why this is so. (These attacks enable hackers access to underlying databases that support Web applications, such as sales of products and services, e-commerce financial data, and other classified information. In other words, the database is where the information is located. SQL databases have little or no built in security once a hacker gets beyond the entrance point to a corporate network).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DB88E6A-80AF-4B89-870A-C8C4E96E8025}" type="slidenum">
              <a:rPr lang="en-US" altLang="tr-TR" sz="1200">
                <a:latin typeface="Times New Roman" pitchFamily="18" charset="0"/>
              </a:rPr>
              <a:pPr/>
              <a:t>10</a:t>
            </a:fld>
            <a:endParaRPr lang="en-US" altLang="tr-TR"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continues the discussion of malware.</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E18190-5431-47EA-9EDA-70D76EDAA544}" type="slidenum">
              <a:rPr lang="en-US" altLang="tr-TR" sz="1200">
                <a:latin typeface="Times New Roman" pitchFamily="18" charset="0"/>
              </a:rPr>
              <a:pPr/>
              <a:t>11</a:t>
            </a:fld>
            <a:endParaRPr lang="en-US" altLang="tr-TR"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looks at the people who commit computer crime, and at the various types of computer crime. </a:t>
            </a:r>
          </a:p>
          <a:p>
            <a:pPr eaLnBrk="1" hangingPunct="1"/>
            <a:r>
              <a:rPr lang="en-US" altLang="tr-TR" smtClean="0">
                <a:ea typeface="ＭＳ Ｐゴシック" pitchFamily="34" charset="-128"/>
              </a:rPr>
              <a:t>Ask students what the difference is between hackers and crackers and if they agree with the differentiation. Have any students been the victim of computer crime or invasion of privacy?  </a:t>
            </a:r>
          </a:p>
          <a:p>
            <a:endParaRPr lang="en-US" altLang="tr-TR" smtClean="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62724C4-1D54-434D-B6BC-80A84F9D76DC}" type="slidenum">
              <a:rPr lang="en-US" altLang="tr-TR" sz="1200">
                <a:latin typeface="Times New Roman" pitchFamily="18" charset="0"/>
              </a:rPr>
              <a:pPr/>
              <a:t>12</a:t>
            </a:fld>
            <a:endParaRPr lang="en-US" altLang="tr-TR"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continues the discussion of different types of computer crimes. Ask students what the ultimate purpose of spoofing and sniffing are. Note that there are legitimate uses of sniffing—sniffers can help identify network trouble spots or spot criminal activity on a network. Sniffers can also be used to identify copyrighted data being sent over networks, such as pirated music or video files.    </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60785C6-7097-42D0-9D43-D60841546435}" type="slidenum">
              <a:rPr lang="en-US" altLang="tr-TR" sz="1200">
                <a:latin typeface="Times New Roman" pitchFamily="18" charset="0"/>
              </a:rPr>
              <a:pPr/>
              <a:t>13</a:t>
            </a:fld>
            <a:endParaRPr lang="en-US" altLang="tr-TR"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continues the discussion of the types of computer crimes. What is the result of a DoS attack? The text gives the example of the Grum botnet, which was responsible for 18% of worldwide spam traffic (18 billion messages a day) until it was shut down on July 19, 2012. Bots and botnets are an extremely serious threat because they can be used to launch very large attacks using many different techniques. </a:t>
            </a:r>
          </a:p>
          <a:p>
            <a:endParaRPr lang="en-US" altLang="tr-TR" smtClean="0">
              <a:ea typeface="ＭＳ Ｐゴシック"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0C7660E-E28F-4B0F-93C4-724DF290707D}" type="slidenum">
              <a:rPr lang="en-US" altLang="tr-TR" sz="1200">
                <a:latin typeface="Times New Roman" pitchFamily="18" charset="0"/>
              </a:rPr>
              <a:pPr/>
              <a:t>14</a:t>
            </a:fld>
            <a:endParaRPr lang="en-US" altLang="tr-TR"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looks at the legal definition of computer crime and the two main classes of computer crime. The text lists a variety of other examples for computers as targets and as instruments of crime. Ask the students to provide more examples. According to the Ponemon Institute, the median annual cost of cybercrime for organizations in their study was $5.9 million. However, many companies are reluctant to report computer crimes. Why? What are the most economically damaging types of computer crime? (DoS, introducing viruses, theft of services, disruption of computer systems.)</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CD185D2-0A21-4D1D-8273-194A90BF4489}" type="slidenum">
              <a:rPr lang="en-US" altLang="tr-TR" sz="1200">
                <a:latin typeface="Times New Roman" pitchFamily="18" charset="0"/>
              </a:rPr>
              <a:pPr/>
              <a:t>15</a:t>
            </a:fld>
            <a:endParaRPr lang="en-US" altLang="tr-TR"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continues the discussion of types of computer crime. Have any students encountered any of these types of crimes personally? Note that The U.S. Congress addressed the threat of computer crime in 1986 with the Computer Fraud and Abuse Act. This act makes it illegal to access a computer system without authorization. The text lists other legislation to counter computer crime, such as the National Information Infrastructure Protection Act in 1996 to make virus distribution and hacker attacks to disable Web sites federal crimes. </a:t>
            </a:r>
          </a:p>
          <a:p>
            <a:endParaRPr lang="en-US" altLang="tr-TR" smtClean="0">
              <a:ea typeface="ＭＳ Ｐゴシック" pitchFamily="34" charset="-128"/>
            </a:endParaRP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61ED3DB-A4B0-488D-A52F-7DB516E1F0A6}" type="slidenum">
              <a:rPr lang="en-US" altLang="tr-TR" sz="1200">
                <a:latin typeface="Times New Roman" pitchFamily="18" charset="0"/>
              </a:rPr>
              <a:pPr/>
              <a:t>16</a:t>
            </a:fld>
            <a:endParaRPr lang="en-US" altLang="tr-TR"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continues the discussion of types of computer crime. Note that cybercriminal activities are borderless: The global nature of the Internet makes it possible for cybercriminals to operate anywhere in the world. Ask students if there should be legislation outlawing click fraud. One concern is the use of computer attacks by organized governments, and that such attacks might target major infrastructure such as electrical grids. The text says that at least 20 countries, including China, are believed to be developing offensive and defensive cyberwarfare capabilities. One of the leading, if not </a:t>
            </a:r>
            <a:r>
              <a:rPr lang="en-US" altLang="tr-TR" i="1" smtClean="0">
                <a:ea typeface="ＭＳ Ｐゴシック" pitchFamily="34" charset="-128"/>
              </a:rPr>
              <a:t>the</a:t>
            </a:r>
            <a:r>
              <a:rPr lang="en-US" altLang="tr-TR" smtClean="0">
                <a:ea typeface="ＭＳ Ｐゴシック" pitchFamily="34" charset="-128"/>
              </a:rPr>
              <a:t> leading, countries in cyberwarfare is the United States.  </a:t>
            </a:r>
          </a:p>
          <a:p>
            <a:endParaRPr lang="en-US" altLang="tr-TR" smtClean="0">
              <a:ea typeface="ＭＳ Ｐゴシック" pitchFamily="34"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C96B51D-04B4-48D9-B133-8FF2C96AE6BF}" type="slidenum">
              <a:rPr lang="en-US" altLang="tr-TR" sz="1200">
                <a:latin typeface="Times New Roman" pitchFamily="18" charset="0"/>
              </a:rPr>
              <a:pPr/>
              <a:t>17</a:t>
            </a:fld>
            <a:endParaRPr lang="en-US" altLang="tr-TR"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ea typeface="ＭＳ Ｐゴシック"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3996B3A-96EC-4078-BC87-F2A2CEC7B8B7}" type="slidenum">
              <a:rPr lang="en-US" altLang="tr-TR" sz="1200">
                <a:latin typeface="Times New Roman" pitchFamily="18" charset="0"/>
              </a:rPr>
              <a:pPr/>
              <a:t>18</a:t>
            </a:fld>
            <a:endParaRPr lang="en-US" altLang="tr-TR"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looks at another source of security problems—people inside the company with access to the system. Ask students if they have ever worked somewhere with a vulnerable password system. Have they ever revealed to anyone what their password is or was? What are some solutions to password security? Some financial institutions assign users a new password every day, or every hour. </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74465F8-4A11-4859-8B9B-2629EF88F743}" type="slidenum">
              <a:rPr lang="en-US" altLang="tr-TR" sz="1200">
                <a:latin typeface="Times New Roman" pitchFamily="18" charset="0"/>
              </a:rPr>
              <a:pPr/>
              <a:t>19</a:t>
            </a:fld>
            <a:endParaRPr lang="en-US" altLang="tr-TR"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looks at security and other vulnerabilities caused by software errors that open networks to intruders. The text cites the example of a database-related software error that prevented millions of JP Morgan Chase retail and small-business customers from accessing their online bank accounts for two days in September 2010.  Ask students why complete testing is not possible with large programs. </a:t>
            </a:r>
          </a:p>
          <a:p>
            <a:endParaRPr lang="en-US" altLang="tr-TR" smtClean="0">
              <a:ea typeface="ＭＳ Ｐゴシック" pitchFamily="34" charset="-128"/>
            </a:endParaRPr>
          </a:p>
          <a:p>
            <a:pPr eaLnBrk="1" hangingPunct="1"/>
            <a:r>
              <a:rPr lang="en-US" altLang="tr-TR" smtClean="0">
                <a:ea typeface="ＭＳ Ｐゴシック" pitchFamily="34" charset="-128"/>
              </a:rPr>
              <a:t>The text also gives the example of Microsoft</a:t>
            </a:r>
            <a:r>
              <a:rPr lang="ja-JP" altLang="en-US" smtClean="0">
                <a:ea typeface="ＭＳ Ｐゴシック" pitchFamily="34" charset="-128"/>
              </a:rPr>
              <a:t>’</a:t>
            </a:r>
            <a:r>
              <a:rPr lang="en-US" altLang="ja-JP" smtClean="0">
                <a:ea typeface="ＭＳ Ｐゴシック" pitchFamily="34" charset="-128"/>
              </a:rPr>
              <a:t>s service pack upgrades to its operating system software. Service Pack 1 for Vista included security enhancements to counter malware and hackers.</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D8AC2C6-DB50-4FEE-A21B-E967A0CAF77B}" type="slidenum">
              <a:rPr lang="en-US" altLang="tr-TR" sz="1200">
                <a:latin typeface="Times New Roman" pitchFamily="18" charset="0"/>
              </a:rPr>
              <a:pPr/>
              <a:t>20</a:t>
            </a:fld>
            <a:endParaRPr lang="en-US" altLang="tr-TR"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Ask students to give an example of how inadequate security or control can pose a serious legal liability. The text gives the example of BJ</a:t>
            </a:r>
            <a:r>
              <a:rPr lang="ja-JP" altLang="en-US" smtClean="0">
                <a:ea typeface="ＭＳ Ｐゴシック" pitchFamily="34" charset="-128"/>
              </a:rPr>
              <a:t>’</a:t>
            </a:r>
            <a:r>
              <a:rPr lang="en-US" altLang="ja-JP" smtClean="0">
                <a:ea typeface="ＭＳ Ｐゴシック" pitchFamily="34" charset="-128"/>
              </a:rPr>
              <a:t>s Wholesale Club which was sued by the U.S. Federal Trade Commission for allowing hackers to access its systems and steal credit and debit card data for fraudulent purchase.</a:t>
            </a:r>
          </a:p>
          <a:p>
            <a:endParaRPr lang="en-US" altLang="tr-TR" smtClean="0">
              <a:ea typeface="ＭＳ Ｐゴシック"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77C9658-CAD0-449D-ABF4-A907E92B9ED6}" type="slidenum">
              <a:rPr lang="en-US" altLang="tr-TR" sz="1200">
                <a:latin typeface="Times New Roman" pitchFamily="18" charset="0"/>
              </a:rPr>
              <a:pPr/>
              <a:t>22</a:t>
            </a:fld>
            <a:endParaRPr lang="en-US" altLang="tr-TR"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continues the look at the business value of security and control, examining the legal requirements for electronic records management. Note that the Sarbanes-Oxley Act was designed to protect investors after the scandals at Enron, WorldCom, and other public companies. Sarbanes-Oxley is fundamentally about ensuring that internal controls are in place to govern the creation and documentation of information in financial statements. Because managing this data involves information systems, information systems must implement controls to make sure this information  is accurate and to enforce integrity, confidentiality, and accuracy.</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24357CD-2D1F-4361-8544-23DEB0CE680C}" type="slidenum">
              <a:rPr lang="en-US" altLang="tr-TR" sz="1200">
                <a:latin typeface="Times New Roman" pitchFamily="18" charset="0"/>
              </a:rPr>
              <a:pPr/>
              <a:t>23</a:t>
            </a:fld>
            <a:endParaRPr lang="en-US" altLang="tr-TR"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continues the discussion of the business value of security and control. Security, control, and electronic records management are essential today for responding to legal actions. Ask students what the most common form of electronic evidence is (e-mail).</a:t>
            </a:r>
          </a:p>
          <a:p>
            <a:pPr eaLnBrk="1" hangingPunct="1"/>
            <a:endParaRPr lang="en-US" altLang="tr-TR" smtClean="0">
              <a:ea typeface="ＭＳ Ｐゴシック" pitchFamily="34" charset="-128"/>
            </a:endParaRPr>
          </a:p>
          <a:p>
            <a:r>
              <a:rPr lang="en-US" altLang="tr-TR" smtClean="0">
                <a:ea typeface="ＭＳ Ｐゴシック" pitchFamily="34" charset="-128"/>
              </a:rPr>
              <a:t>Note that in a legal action, a firm is obligated to respond to a discovery request for access to information that may be used as evidence, and the company is required by law to produce those data. The cost of responding to a discovery request can be enormous if the company has trouble assembling the required data or the data have been corrupted or destroyed. Courts impose severe financial and even criminal penalties for improper destruction of electronic documents. Ask students what ambient data is and to give an example. Given the legal requirements for electronic records, it is important that an awareness of computer forensics should be incorporated into a firm</a:t>
            </a:r>
            <a:r>
              <a:rPr lang="ja-JP" altLang="en-US" smtClean="0">
                <a:ea typeface="ＭＳ Ｐゴシック" pitchFamily="34" charset="-128"/>
              </a:rPr>
              <a:t>’</a:t>
            </a:r>
            <a:r>
              <a:rPr lang="en-US" altLang="ja-JP" smtClean="0">
                <a:ea typeface="ＭＳ Ｐゴシック" pitchFamily="34" charset="-128"/>
              </a:rPr>
              <a:t>s contingency planning process.</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219CFB8-30C2-4FCE-BF2B-051FBE89F113}" type="slidenum">
              <a:rPr lang="en-US" altLang="tr-TR" sz="1200">
                <a:latin typeface="Times New Roman" pitchFamily="18" charset="0"/>
              </a:rPr>
              <a:pPr/>
              <a:t>24</a:t>
            </a:fld>
            <a:endParaRPr lang="en-US" altLang="tr-TR"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tr-TR" sz="1000" smtClean="0">
                <a:ea typeface="ＭＳ Ｐゴシック" pitchFamily="34" charset="-128"/>
              </a:rPr>
              <a:t>To improve security for a firm</a:t>
            </a:r>
            <a:r>
              <a:rPr lang="ja-JP" altLang="en-US" sz="1000" smtClean="0">
                <a:ea typeface="ＭＳ Ｐゴシック" pitchFamily="34" charset="-128"/>
              </a:rPr>
              <a:t>’</a:t>
            </a:r>
            <a:r>
              <a:rPr lang="en-US" altLang="ja-JP" sz="1000" smtClean="0">
                <a:ea typeface="ＭＳ Ｐゴシック" pitchFamily="34" charset="-128"/>
              </a:rPr>
              <a:t>s information systems, it is important to create a framework that supports security. This includes establishing information systems controls, understanding the risks to the firm</a:t>
            </a:r>
            <a:r>
              <a:rPr lang="ja-JP" altLang="en-US" sz="1000" smtClean="0">
                <a:ea typeface="ＭＳ Ｐゴシック" pitchFamily="34" charset="-128"/>
              </a:rPr>
              <a:t>’</a:t>
            </a:r>
            <a:r>
              <a:rPr lang="en-US" altLang="ja-JP" sz="1000" smtClean="0">
                <a:ea typeface="ＭＳ Ｐゴシック" pitchFamily="34" charset="-128"/>
              </a:rPr>
              <a:t>s information systems, and establishing security policies that are appropriate for the firm. This slide looks at controls used in information systems. Remember that controls are </a:t>
            </a:r>
            <a:r>
              <a:rPr lang="en-US" altLang="ja-JP" sz="1800" smtClean="0">
                <a:ea typeface="ＭＳ Ｐゴシック" pitchFamily="34" charset="-128"/>
                <a:cs typeface="Times New Roman" pitchFamily="18" charset="0"/>
              </a:rPr>
              <a:t>methods, policies, and organizational procedures that ensure safety of organization</a:t>
            </a:r>
            <a:r>
              <a:rPr lang="ja-JP" altLang="en-US" sz="1800" smtClean="0">
                <a:ea typeface="ＭＳ Ｐゴシック" pitchFamily="34" charset="-128"/>
                <a:cs typeface="Times New Roman" pitchFamily="18" charset="0"/>
              </a:rPr>
              <a:t>’</a:t>
            </a:r>
            <a:r>
              <a:rPr lang="en-US" altLang="ja-JP" sz="1800" smtClean="0">
                <a:ea typeface="ＭＳ Ｐゴシック" pitchFamily="34" charset="-128"/>
                <a:cs typeface="Times New Roman" pitchFamily="18" charset="0"/>
              </a:rPr>
              <a:t>s assets; accuracy and reliability of its accounting records; and operational adherence to management standards. Controls may be manual or automated. Ask students to explain the difference between manual and automated controls (e.g., making sure that computer storage areas are secure vs. automated virus updates.) There are two main types of controls: general controls and application controls.</a:t>
            </a:r>
            <a:r>
              <a:rPr lang="en-US" altLang="ja-JP" sz="1800" smtClean="0">
                <a:ea typeface="ＭＳ Ｐゴシック" pitchFamily="34" charset="-128"/>
              </a:rPr>
              <a:t> General controls apply to all computerized applications. A list of types of general controls appears on the next slide. Ask students what the functions are of the different types of general controls. </a:t>
            </a:r>
          </a:p>
          <a:p>
            <a:pPr marL="742950" lvl="1" indent="-285750" eaLnBrk="1" hangingPunct="1">
              <a:lnSpc>
                <a:spcPct val="80000"/>
              </a:lnSpc>
            </a:pPr>
            <a:endParaRPr lang="en-US" altLang="tr-TR" sz="1800" smtClean="0">
              <a:ea typeface="ＭＳ Ｐゴシック" pitchFamily="34" charset="-128"/>
              <a:cs typeface="Times New Roman" pitchFamily="18" charset="0"/>
            </a:endParaRPr>
          </a:p>
          <a:p>
            <a:pPr marL="742950" lvl="1" indent="-285750" eaLnBrk="1" hangingPunct="1">
              <a:lnSpc>
                <a:spcPct val="80000"/>
              </a:lnSpc>
            </a:pPr>
            <a:endParaRPr lang="en-US" altLang="tr-TR" sz="1800" smtClean="0">
              <a:ea typeface="ＭＳ Ｐゴシック" pitchFamily="34" charset="-128"/>
              <a:cs typeface="Times New Roman" pitchFamily="18" charset="0"/>
            </a:endParaRPr>
          </a:p>
          <a:p>
            <a:pPr eaLnBrk="1" hangingPunct="1">
              <a:lnSpc>
                <a:spcPct val="80000"/>
              </a:lnSpc>
            </a:pPr>
            <a:endParaRPr lang="en-US" altLang="tr-TR" sz="1000" smtClean="0">
              <a:ea typeface="ＭＳ Ｐゴシック" pitchFamily="34" charset="-128"/>
            </a:endParaRPr>
          </a:p>
          <a:p>
            <a:pPr eaLnBrk="1" hangingPunct="1">
              <a:lnSpc>
                <a:spcPct val="80000"/>
              </a:lnSpc>
            </a:pPr>
            <a:endParaRPr lang="en-US" altLang="tr-TR" sz="1000" smtClean="0">
              <a:ea typeface="ＭＳ Ｐゴシック" pitchFamily="34" charset="-128"/>
            </a:endParaRPr>
          </a:p>
          <a:p>
            <a:endParaRPr lang="en-US" altLang="tr-TR" smtClean="0">
              <a:ea typeface="ＭＳ Ｐゴシック" pitchFamily="34"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98EC7B0-1943-44DF-A82D-E6717E9FE286}" type="slidenum">
              <a:rPr lang="en-US" altLang="tr-TR" sz="1200">
                <a:latin typeface="Times New Roman" pitchFamily="18" charset="0"/>
              </a:rPr>
              <a:pPr/>
              <a:t>26</a:t>
            </a:fld>
            <a:endParaRPr lang="en-US" altLang="tr-TR"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lists the different categories of general controls. Ask students what the functions are of the different types of general controls.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1FDF7D-C45A-4615-B910-476A4EC7BFB7}" type="slidenum">
              <a:rPr lang="en-US" altLang="tr-TR" sz="1200">
                <a:latin typeface="Times New Roman" pitchFamily="18" charset="0"/>
              </a:rPr>
              <a:pPr/>
              <a:t>27</a:t>
            </a:fld>
            <a:endParaRPr lang="en-US" altLang="tr-TR"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examines the second type of information systems controls, application controls. Ask students what each type of application control does. (Input controls check data for accuracy and completeness when they enter the system. There are specific input controls for input authorization, data conversion, data editing, and error handling. Processing controls establish that data are complete and accurate during updating. Output controls ensure that the results of computer processing are accurate, complete, and properly distributed.)</a:t>
            </a:r>
          </a:p>
          <a:p>
            <a:endParaRPr lang="en-US" altLang="tr-TR" smtClean="0">
              <a:ea typeface="ＭＳ Ｐゴシック" pitchFamily="34"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EF33BC0-ADD4-439B-A191-1A9E95C0EB7C}" type="slidenum">
              <a:rPr lang="en-US" altLang="tr-TR" sz="1200">
                <a:latin typeface="Times New Roman" pitchFamily="18" charset="0"/>
              </a:rPr>
              <a:pPr/>
              <a:t>28</a:t>
            </a:fld>
            <a:endParaRPr lang="en-US" altLang="tr-TR"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looks at another important factor in establishing an appropriate framework for security and control, risk assessment. Although not all risks can be anticipated and measured, most businesses should be able identify many of the risks they face. The table illustrates sample results of a risk assessment for an online order processing system that processes 30,000 orders per day. The likelihood of each exposure occurring over a one-year period is expressed as a percentage. The expected annual loss is the result of multiplying the probability by the average loss.  Ask students to rank the three risks listed here in order of most important to minimize.</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906627-3E84-4FA2-9905-3BE2F4E65D2A}" type="slidenum">
              <a:rPr lang="en-US" altLang="tr-TR" sz="1200">
                <a:latin typeface="Times New Roman" pitchFamily="18" charset="0"/>
              </a:rPr>
              <a:pPr/>
              <a:t>29</a:t>
            </a:fld>
            <a:endParaRPr lang="en-US" altLang="tr-TR"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introduces the need for both security and controls in today</a:t>
            </a:r>
            <a:r>
              <a:rPr lang="ja-JP" altLang="en-US" smtClean="0">
                <a:ea typeface="ＭＳ Ｐゴシック" pitchFamily="34" charset="-128"/>
              </a:rPr>
              <a:t>’</a:t>
            </a:r>
            <a:r>
              <a:rPr lang="en-US" altLang="ja-JP" smtClean="0">
                <a:ea typeface="ＭＳ Ｐゴシック" pitchFamily="34" charset="-128"/>
              </a:rPr>
              <a:t>s businesses in order to safeguard information systems. Ask students to give an example of  security technique and an example of a control that might be used in a business. </a:t>
            </a:r>
          </a:p>
          <a:p>
            <a:endParaRPr lang="en-US" altLang="tr-TR" smtClean="0">
              <a:ea typeface="ＭＳ Ｐゴシック"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F777E2A-4DE4-4EE8-8BEC-D7C5B34038F7}" type="slidenum">
              <a:rPr lang="en-US" altLang="tr-TR" sz="1200">
                <a:latin typeface="Times New Roman" pitchFamily="18" charset="0"/>
              </a:rPr>
              <a:pPr/>
              <a:t>3</a:t>
            </a:fld>
            <a:endParaRPr lang="en-US" altLang="tr-TR"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looks at the need for a firm to establish a security policy for protecting a company</a:t>
            </a:r>
            <a:r>
              <a:rPr lang="ja-JP" altLang="en-US" smtClean="0">
                <a:ea typeface="ＭＳ Ｐゴシック" pitchFamily="34" charset="-128"/>
              </a:rPr>
              <a:t>’</a:t>
            </a:r>
            <a:r>
              <a:rPr lang="en-US" altLang="ja-JP" smtClean="0">
                <a:ea typeface="ＭＳ Ｐゴシック" pitchFamily="34" charset="-128"/>
              </a:rPr>
              <a:t>s assets, as well as other company policies the security policy drives, and how information systems support this. The text provides the example of the security policy at Unilever, a multinational consumer goods company, which requires every employee with a laptop or mobile handheld to use an approved device and employ a password or other method of identification when logging onto the corporate network. Ask students what types of issues would be covered under an AUP. (Privacy, user responsibility, and personal use of company equipment and networks, unacceptable and acceptable actions for every user, and consequences for noncompliance.)</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B5816A-5D90-49B5-8C2F-944A360480DB}" type="slidenum">
              <a:rPr lang="en-US" altLang="tr-TR" sz="1200">
                <a:latin typeface="Times New Roman" pitchFamily="18" charset="0"/>
              </a:rPr>
              <a:pPr/>
              <a:t>30</a:t>
            </a:fld>
            <a:endParaRPr lang="en-US" altLang="tr-TR"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looks at the area of security policy involved in managing identities of system users. Ask students why businesses consider it important to  specify which portion of an information system a user has access to? What kinds of information requires very high levels of security access? What rules might be used to determine access rules? One rule is </a:t>
            </a:r>
            <a:r>
              <a:rPr lang="ja-JP" altLang="en-US" smtClean="0">
                <a:ea typeface="ＭＳ Ｐゴシック" pitchFamily="34" charset="-128"/>
              </a:rPr>
              <a:t>“</a:t>
            </a:r>
            <a:r>
              <a:rPr lang="en-US" altLang="ja-JP" smtClean="0">
                <a:ea typeface="ＭＳ Ｐゴシック" pitchFamily="34" charset="-128"/>
              </a:rPr>
              <a:t>need to know.</a:t>
            </a:r>
            <a:r>
              <a:rPr lang="ja-JP" altLang="en-US" smtClean="0">
                <a:ea typeface="ＭＳ Ｐゴシック" pitchFamily="34" charset="-128"/>
              </a:rPr>
              <a:t>”</a:t>
            </a:r>
            <a:r>
              <a:rPr lang="en-US" altLang="ja-JP" smtClean="0">
                <a:ea typeface="ＭＳ Ｐゴシック" pitchFamily="34" charset="-128"/>
              </a:rPr>
              <a:t> </a:t>
            </a:r>
            <a:endParaRPr lang="en-US" altLang="tr-TR" smtClean="0">
              <a:ea typeface="ＭＳ Ｐゴシック" pitchFamily="34"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B0F70A-1B7A-4BDE-A6E0-4CF0F02EB4CE}" type="slidenum">
              <a:rPr lang="en-US" altLang="tr-TR" sz="1200">
                <a:latin typeface="Times New Roman" pitchFamily="18" charset="0"/>
              </a:rPr>
              <a:pPr/>
              <a:t>31</a:t>
            </a:fld>
            <a:endParaRPr lang="en-US" altLang="tr-TR" sz="120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graphic illustrates the security allowed for two sets of users of a personnel database that contains sensitive information such as employees</a:t>
            </a:r>
            <a:r>
              <a:rPr lang="ja-JP" altLang="en-US" smtClean="0">
                <a:ea typeface="ＭＳ Ｐゴシック" pitchFamily="34" charset="-128"/>
              </a:rPr>
              <a:t>’</a:t>
            </a:r>
            <a:r>
              <a:rPr lang="en-US" altLang="ja-JP" smtClean="0">
                <a:ea typeface="ＭＳ Ｐゴシック" pitchFamily="34" charset="-128"/>
              </a:rPr>
              <a:t> salaries and medical histories. One set of users consists of all employees who perform clerical functions, such as inputting employee data into the system. All individuals with this type of profile can update the system but can neither read nor update sensitive fields, such as salary, medical history, or earnings data. Another profile applies to a divisional manager, who cannot update the system but who can read all employee data fields for his or her division, including medical history and salary. These security profiles are based on access rules supplied by business groups in the firm. </a:t>
            </a:r>
            <a:endParaRPr lang="en-US" altLang="tr-TR" smtClean="0">
              <a:ea typeface="ＭＳ Ｐゴシック" pitchFamily="34"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B011F45-3E0A-470A-9DA1-593B8C9D0C93}" type="slidenum">
              <a:rPr lang="en-US" altLang="tr-TR" sz="1200">
                <a:latin typeface="Times New Roman" pitchFamily="18" charset="0"/>
              </a:rPr>
              <a:pPr/>
              <a:t>32</a:t>
            </a:fld>
            <a:endParaRPr lang="en-US" altLang="tr-TR"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continues the discussion of essential activities a firm performs to maximize security and control, here looking at planning for activities should a disaster occur, such as a flood, earthquake, or power outage. Note that disaster recovery plans focus primarily on the technical issues involved in keeping systems up and running, such as which files to back up and the maintenance of backup computer systems or disaster recovery services. The text provides the example of MasterCard, which maintains a duplicate computer center in Kansas City, Missouri, to serve as an emergency backup to its primary computer center in St. Louis. Ask students why it is important that both business managers and information systems specialists work together on these plans.</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D9A4268-5E5F-4A5E-B0F1-4077B762838A}" type="slidenum">
              <a:rPr lang="en-US" altLang="tr-TR" sz="1200">
                <a:latin typeface="Times New Roman" pitchFamily="18" charset="0"/>
              </a:rPr>
              <a:pPr/>
              <a:t>33</a:t>
            </a:fld>
            <a:endParaRPr lang="en-US" altLang="tr-TR" sz="120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looks at the role of auditing. An MIS audit enables a firm to determine if existing security measures and controls are effective.</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F85088A-17BF-4D7F-9C6B-F5B710DFFB72}" type="slidenum">
              <a:rPr lang="en-US" altLang="tr-TR" sz="1200">
                <a:latin typeface="Times New Roman" pitchFamily="18" charset="0"/>
              </a:rPr>
              <a:pPr/>
              <a:t>34</a:t>
            </a:fld>
            <a:endParaRPr lang="en-US" altLang="tr-TR"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graphic illustrates a sample page from an auditor</a:t>
            </a:r>
            <a:r>
              <a:rPr lang="ja-JP" altLang="en-US" smtClean="0">
                <a:ea typeface="ＭＳ Ｐゴシック" pitchFamily="34" charset="-128"/>
              </a:rPr>
              <a:t>’</a:t>
            </a:r>
            <a:r>
              <a:rPr lang="en-US" altLang="ja-JP" smtClean="0">
                <a:ea typeface="ＭＳ Ｐゴシック" pitchFamily="34" charset="-128"/>
              </a:rPr>
              <a:t>s listing of control weaknesses for a loan system. It includes a section for notifying management of such weaknesses and for management</a:t>
            </a:r>
            <a:r>
              <a:rPr lang="ja-JP" altLang="en-US" smtClean="0">
                <a:ea typeface="ＭＳ Ｐゴシック" pitchFamily="34" charset="-128"/>
              </a:rPr>
              <a:t>’</a:t>
            </a:r>
            <a:r>
              <a:rPr lang="en-US" altLang="ja-JP" smtClean="0">
                <a:ea typeface="ＭＳ Ｐゴシック" pitchFamily="34" charset="-128"/>
              </a:rPr>
              <a:t>s response. Management is expected to devise a plan for countering significant weaknesses in controls.</a:t>
            </a:r>
            <a:endParaRPr lang="en-US" altLang="tr-TR" smtClean="0">
              <a:ea typeface="ＭＳ Ｐゴシック" pitchFamily="34"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C7B648D-9D16-4BBC-B8A0-4BEAB7AB4E51}" type="slidenum">
              <a:rPr lang="en-US" altLang="tr-TR" sz="1200">
                <a:latin typeface="Times New Roman" pitchFamily="18" charset="0"/>
              </a:rPr>
              <a:pPr/>
              <a:t>35</a:t>
            </a:fld>
            <a:endParaRPr lang="en-US" altLang="tr-TR" sz="12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looks at the technologies used for identifying and authenticating users. Ask students which of the various authentication methods seem to be the most fool proof. Passwords are traditional methods for authentication and newer methods include tokens, smart cards, and biometric authentication. Have any students used authentication methods other than passwords to access a system? Ask students to give examples of things that can be used for biometric authentication (voices, irises, fingerprints, palmprints, face recognition.)  Some PCs can be ordered with fingerprint authentication of the user. What are some problems with strict biometric authentication for PCs?</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2E28223-57B4-4621-9D7B-B70144F9B5A6}" type="slidenum">
              <a:rPr lang="en-US" altLang="tr-TR" sz="1200">
                <a:latin typeface="Times New Roman" pitchFamily="18" charset="0"/>
              </a:rPr>
              <a:pPr/>
              <a:t>37</a:t>
            </a:fld>
            <a:endParaRPr lang="en-US" altLang="tr-TR" sz="120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looks at an essential tool used to prevent intruders from accessing private networks—firewalls. To create a strong firewall, an administrator must maintain detailed internal rules identifying the people, applications, or addresses that are allowed or rejected. Firewalls can deter, but not completely prevent, network penetration by outsiders and should be viewed as one element in an overall security plan.  </a:t>
            </a:r>
          </a:p>
          <a:p>
            <a:endParaRPr lang="en-US" altLang="tr-TR" smtClean="0">
              <a:ea typeface="ＭＳ Ｐゴシック" pitchFamily="34" charset="-128"/>
            </a:endParaRPr>
          </a:p>
          <a:p>
            <a:r>
              <a:rPr lang="en-US" altLang="tr-TR" smtClean="0">
                <a:ea typeface="ＭＳ Ｐゴシック" pitchFamily="34" charset="-128"/>
              </a:rPr>
              <a:t>Ask students to differentiate between the screening technologies listed here. Note that these are often used in combination. Ask students if they use firewall software on their own computers.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E7240BF-4D78-441C-98DB-7B9950468450}" type="slidenum">
              <a:rPr lang="en-US" altLang="tr-TR" sz="1200">
                <a:latin typeface="Times New Roman" pitchFamily="18" charset="0"/>
              </a:rPr>
              <a:pPr/>
              <a:t>38</a:t>
            </a:fld>
            <a:endParaRPr lang="en-US" altLang="tr-TR" sz="120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graphic illustrates the use of firewalls on a corporate network. Notice that here, a second, </a:t>
            </a:r>
            <a:r>
              <a:rPr lang="ja-JP" altLang="en-US" smtClean="0">
                <a:ea typeface="ＭＳ Ｐゴシック" pitchFamily="34" charset="-128"/>
              </a:rPr>
              <a:t>“</a:t>
            </a:r>
            <a:r>
              <a:rPr lang="en-US" altLang="ja-JP" smtClean="0">
                <a:ea typeface="ＭＳ Ｐゴシック" pitchFamily="34" charset="-128"/>
              </a:rPr>
              <a:t>inner</a:t>
            </a:r>
            <a:r>
              <a:rPr lang="ja-JP" altLang="en-US" smtClean="0">
                <a:ea typeface="ＭＳ Ｐゴシック" pitchFamily="34" charset="-128"/>
              </a:rPr>
              <a:t>”</a:t>
            </a:r>
            <a:r>
              <a:rPr lang="en-US" altLang="ja-JP" smtClean="0">
                <a:ea typeface="ＭＳ Ｐゴシック" pitchFamily="34" charset="-128"/>
              </a:rPr>
              <a:t> firewall protects the Web server from access through the internal network.</a:t>
            </a:r>
            <a:endParaRPr lang="en-US" altLang="tr-TR" smtClean="0">
              <a:ea typeface="ＭＳ Ｐゴシック" pitchFamily="34"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CDCD226-CDBE-4E49-AC79-18895180D9B1}" type="slidenum">
              <a:rPr lang="en-US" altLang="tr-TR" sz="1200">
                <a:latin typeface="Times New Roman" pitchFamily="18" charset="0"/>
              </a:rPr>
              <a:pPr/>
              <a:t>39</a:t>
            </a:fld>
            <a:endParaRPr lang="en-US" altLang="tr-TR"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discusses the main categories of threats to information systems. Note that when large amounts of data are stored digitally, on computers and servers and in databases, they are vulnerable to many more kinds of threats than when they were stored in manual form, on paper in folders and file cabinets. When data are available over a network, there are even more vulnerabilities. Ask students if they have ever lost data on their computers. What was the reason (hardware, software, </a:t>
            </a:r>
            <a:r>
              <a:rPr lang="ja-JP" altLang="en-US" smtClean="0">
                <a:ea typeface="ＭＳ Ｐゴシック" pitchFamily="34" charset="-128"/>
              </a:rPr>
              <a:t>“</a:t>
            </a:r>
            <a:r>
              <a:rPr lang="en-US" altLang="ja-JP" smtClean="0">
                <a:ea typeface="ＭＳ Ｐゴシック" pitchFamily="34" charset="-128"/>
              </a:rPr>
              <a:t>disaster,</a:t>
            </a:r>
            <a:r>
              <a:rPr lang="ja-JP" altLang="en-US" smtClean="0">
                <a:ea typeface="ＭＳ Ｐゴシック" pitchFamily="34" charset="-128"/>
              </a:rPr>
              <a:t>”</a:t>
            </a:r>
            <a:r>
              <a:rPr lang="en-US" altLang="ja-JP" smtClean="0">
                <a:ea typeface="ＭＳ Ｐゴシック" pitchFamily="34" charset="-128"/>
              </a:rPr>
              <a:t> other people, etc.). On the other hand, digital records are not vulnerable in ways that manual records in a file cabinet are vulnerable. For instance, you really can</a:t>
            </a:r>
            <a:r>
              <a:rPr lang="ja-JP" altLang="en-US" smtClean="0">
                <a:ea typeface="ＭＳ Ｐゴシック" pitchFamily="34" charset="-128"/>
              </a:rPr>
              <a:t>’</a:t>
            </a:r>
            <a:r>
              <a:rPr lang="en-US" altLang="ja-JP" smtClean="0">
                <a:ea typeface="ＭＳ Ｐゴシック" pitchFamily="34" charset="-128"/>
              </a:rPr>
              <a:t>t tell who has accessed manual records, or when, in a physical file. In a database, file access is monitored (unless a hacker has found a way to read records without leaving a digital trail).  </a:t>
            </a:r>
          </a:p>
          <a:p>
            <a:endParaRPr lang="en-US" altLang="tr-TR" smtClean="0">
              <a:ea typeface="ＭＳ Ｐゴシック" pitchFamily="34"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5EBB107-CDF7-4D2E-8D84-E7DFB6EDDA66}" type="slidenum">
              <a:rPr lang="en-US" altLang="tr-TR" sz="1200">
                <a:latin typeface="Times New Roman" pitchFamily="18" charset="0"/>
              </a:rPr>
              <a:pPr/>
              <a:t>4</a:t>
            </a:fld>
            <a:endParaRPr lang="en-US" altLang="tr-TR" sz="120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looks at additional tools to prevent unwanted intruders and software from accessing the network. Ask students what antivirus and antispyware tools they use. Ask why these tools require continual updating. Ask why UTM packages would include anti spam software.</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02DBF05-26AA-4367-9B57-D300A6925422}" type="slidenum">
              <a:rPr lang="en-US" altLang="tr-TR" sz="1200">
                <a:latin typeface="Times New Roman" pitchFamily="18" charset="0"/>
              </a:rPr>
              <a:pPr/>
              <a:t>40</a:t>
            </a:fld>
            <a:endParaRPr lang="en-US" altLang="tr-TR" sz="120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looks at the tools and technologies used to secure wireless networks. Ask students with laptops what types of wireless security they have available to them, and which one they use.</a:t>
            </a:r>
          </a:p>
          <a:p>
            <a:endParaRPr lang="en-US" altLang="tr-TR" smtClean="0">
              <a:ea typeface="ＭＳ Ｐゴシック" pitchFamily="34"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08450E5-E1E7-4ACC-81B7-724A9A1BC170}" type="slidenum">
              <a:rPr lang="en-US" altLang="tr-TR" sz="1200">
                <a:latin typeface="Times New Roman" pitchFamily="18" charset="0"/>
              </a:rPr>
              <a:pPr/>
              <a:t>41</a:t>
            </a:fld>
            <a:endParaRPr lang="en-US" altLang="tr-TR" sz="120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introduces the use of encryption to ensure that data traveling along networks cannot be read by unauthorized users. Ask students what encryption involves: use of encryption key (a numerical code) that is used to transform a message into undecipherable text. The cipher text requires a key to decrypted and read by the recipient.</a:t>
            </a:r>
          </a:p>
          <a:p>
            <a:endParaRPr lang="en-US" altLang="tr-TR" smtClean="0">
              <a:ea typeface="ＭＳ Ｐゴシック" pitchFamily="34"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CC55951-3BD5-4382-B904-29ADEF1E394D}" type="slidenum">
              <a:rPr lang="en-US" altLang="tr-TR" sz="1200">
                <a:latin typeface="Times New Roman" pitchFamily="18" charset="0"/>
              </a:rPr>
              <a:pPr/>
              <a:t>42</a:t>
            </a:fld>
            <a:endParaRPr lang="en-US" altLang="tr-TR" sz="120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discusses the use of encryption to ensure that data traveling along networks cannot be read by unauthorized users. Ask students to explain the difference between symmetric key encryption  and public key encryption. (In symmetric key encryption, the sender and receiver establish a secure Internet session by creating a single encryption key and sending it to the receiver so both the sender and receiver share the same key. Public key encryption uses two keys: one shared (or public) and one totally private. The keys are mathematically related so that data encrypted with one key can be decrypted using only the other key. To send and receive messages, communicators first create separate pairs of private and public keys. The public key is kept in a directory and the private key must be kept secret. The sender encrypts a message with the recipient</a:t>
            </a:r>
            <a:r>
              <a:rPr lang="ja-JP" altLang="en-US" smtClean="0">
                <a:ea typeface="ＭＳ Ｐゴシック" pitchFamily="34" charset="-128"/>
              </a:rPr>
              <a:t>’</a:t>
            </a:r>
            <a:r>
              <a:rPr lang="en-US" altLang="ja-JP" smtClean="0">
                <a:ea typeface="ＭＳ Ｐゴシック" pitchFamily="34" charset="-128"/>
              </a:rPr>
              <a:t>s public key. On receiving the message, the recipient uses his or her private key to decrypt it. Ask students why public key encryption is stronger than symmetric key encryption. Note that the strength of an encryption key is measured by its bit length. Today, a typical key will be 128 bits long (a string of 128 binary digits).</a:t>
            </a:r>
          </a:p>
          <a:p>
            <a:endParaRPr lang="en-US" altLang="tr-TR" smtClean="0">
              <a:ea typeface="ＭＳ Ｐゴシック" pitchFamily="34"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7E68998-9113-4454-9160-620D1375A074}" type="slidenum">
              <a:rPr lang="en-US" altLang="tr-TR" sz="1200">
                <a:latin typeface="Times New Roman" pitchFamily="18" charset="0"/>
              </a:rPr>
              <a:pPr/>
              <a:t>43</a:t>
            </a:fld>
            <a:endParaRPr lang="en-US" altLang="tr-TR" sz="120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graphic illustrates the steps in public key encryption. The sender encrypts data using the public key of the recipient; data encrypted with this public key can only be decrypted with the recipient</a:t>
            </a:r>
            <a:r>
              <a:rPr lang="ja-JP" altLang="en-US" smtClean="0">
                <a:ea typeface="ＭＳ Ｐゴシック" pitchFamily="34" charset="-128"/>
              </a:rPr>
              <a:t>’</a:t>
            </a:r>
            <a:r>
              <a:rPr lang="en-US" altLang="ja-JP" smtClean="0">
                <a:ea typeface="ＭＳ Ｐゴシック" pitchFamily="34" charset="-128"/>
              </a:rPr>
              <a:t>s private key.</a:t>
            </a:r>
          </a:p>
          <a:p>
            <a:pPr eaLnBrk="1" hangingPunct="1"/>
            <a:endParaRPr lang="en-US" altLang="tr-TR" smtClean="0">
              <a:ea typeface="ＭＳ Ｐゴシック" pitchFamily="34"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53CBF9E-7270-4B77-B33B-8ABBCD087E2C}" type="slidenum">
              <a:rPr lang="en-US" altLang="tr-TR" sz="1200">
                <a:latin typeface="Times New Roman" pitchFamily="18" charset="0"/>
              </a:rPr>
              <a:pPr/>
              <a:t>44</a:t>
            </a:fld>
            <a:endParaRPr lang="en-US" altLang="tr-TR" sz="120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looks at the use of digital certificates as a tool to help protect online transactions. Digital certificates are used in conjunction with public key encryption to validate the identities of two parties in a transaction before data is exchanged. </a:t>
            </a:r>
          </a:p>
          <a:p>
            <a:endParaRPr lang="en-US" altLang="tr-TR" smtClean="0">
              <a:ea typeface="ＭＳ Ｐゴシック" pitchFamily="34" charset="-128"/>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A494AB6-072F-4D48-AECC-DE226DBBB13C}" type="slidenum">
              <a:rPr lang="en-US" altLang="tr-TR" sz="1200">
                <a:latin typeface="Times New Roman" pitchFamily="18" charset="0"/>
              </a:rPr>
              <a:pPr/>
              <a:t>45</a:t>
            </a:fld>
            <a:endParaRPr lang="en-US" altLang="tr-TR" sz="120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graphic illustrates the process for using digital certificates. The institution or individual requests a certificate over the Internet from a CA; the certificate received from the CA can then be used to validate a transaction with an online merchant or customer.</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FDAB821-E879-4DF7-A1C1-6FF8D2CFB4F7}" type="slidenum">
              <a:rPr lang="en-US" altLang="tr-TR" sz="1200">
                <a:latin typeface="Times New Roman" pitchFamily="18" charset="0"/>
              </a:rPr>
              <a:pPr/>
              <a:t>46</a:t>
            </a:fld>
            <a:endParaRPr lang="en-US" altLang="tr-TR" sz="120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and the next look at technologies and tools for ensuring system availability. Ask students why online transaction processing requires 100% availability. Note that firms with heavy e-commerce processing or for firms that depend on digital networks for their internal operations require at minimum high-availability computing, using tools such as backup servers, distribution of processing across multiple servers, high-capacity storage, and good disaster recovery and business continuity plans. </a:t>
            </a:r>
          </a:p>
          <a:p>
            <a:endParaRPr lang="en-US" altLang="tr-TR" smtClean="0">
              <a:ea typeface="ＭＳ Ｐゴシック" pitchFamily="34"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3D25A79-A4BA-4E5C-9777-CD6CE61562F1}" type="slidenum">
              <a:rPr lang="en-US" altLang="tr-TR" sz="1200">
                <a:latin typeface="Times New Roman" pitchFamily="18" charset="0"/>
              </a:rPr>
              <a:pPr/>
              <a:t>47</a:t>
            </a:fld>
            <a:endParaRPr lang="en-US" altLang="tr-TR" sz="120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continues the discussion of techniques to minimize downtime and improve network performance. Deep packet inspection enables a network to sort low-priority data packets from high-priority ones in order to improve performance for business critical communication. Ask students what types of network traffic would be suitable for assigning lower priority in a business setting?</a:t>
            </a:r>
          </a:p>
          <a:p>
            <a:endParaRPr lang="en-US" altLang="tr-TR" smtClean="0">
              <a:ea typeface="ＭＳ Ｐゴシック"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FDBE67A-E768-42E5-85AD-B774B777AFD2}" type="slidenum">
              <a:rPr lang="en-US" altLang="tr-TR" sz="1200">
                <a:latin typeface="Times New Roman" pitchFamily="18" charset="0"/>
              </a:rPr>
              <a:pPr/>
              <a:t>48</a:t>
            </a:fld>
            <a:endParaRPr lang="en-US" altLang="tr-TR" sz="120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describes security concerns specific to cloud computing and mobile computing. Ask students what the key factors are to consider in ensuring a provider has adequate protection (downtime, privacy, and privacy rules in accordance with jurisdiction, external audits, disaster planning). </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BE893BF-6651-4B7E-B845-E3FFAA62A3CF}" type="slidenum">
              <a:rPr lang="en-US" altLang="tr-TR" sz="1200">
                <a:latin typeface="Times New Roman" pitchFamily="18" charset="0"/>
              </a:rPr>
              <a:pPr/>
              <a:t>49</a:t>
            </a:fld>
            <a:endParaRPr lang="en-US" altLang="tr-TR"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graphic illustrates the types of threats to system security and the points over the network at which these threats are prevalent. Some problems occur at the client computer, others through the network lines, corporate servers, or in corporate hardware and software.</a:t>
            </a:r>
          </a:p>
          <a:p>
            <a:endParaRPr lang="en-US" altLang="tr-TR" smtClean="0">
              <a:ea typeface="ＭＳ Ｐゴシック"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22760BF-39C1-4384-B414-84CADF4FF3B4}" type="slidenum">
              <a:rPr lang="en-US" altLang="tr-TR" sz="1200">
                <a:latin typeface="Times New Roman" pitchFamily="18" charset="0"/>
              </a:rPr>
              <a:pPr/>
              <a:t>5</a:t>
            </a:fld>
            <a:endParaRPr lang="en-US" altLang="tr-TR" sz="120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looks at securing mobile systems. What specific concerns are there with mobile devices? (Encrypting communications, theft and loss, inventory records) One very common security breach involves employees losing phones while traveling. In some phones, the rule is, </a:t>
            </a:r>
            <a:r>
              <a:rPr lang="en-US" altLang="en-US" smtClean="0">
                <a:ea typeface="ＭＳ Ｐゴシック" pitchFamily="34" charset="-128"/>
              </a:rPr>
              <a:t>“</a:t>
            </a:r>
            <a:r>
              <a:rPr lang="en-US" altLang="tr-TR" smtClean="0">
                <a:ea typeface="ＭＳ Ｐゴシック" pitchFamily="34" charset="-128"/>
              </a:rPr>
              <a:t>lose your phone, lose your job.</a:t>
            </a:r>
            <a:r>
              <a:rPr lang="en-US" altLang="en-US" smtClean="0">
                <a:ea typeface="ＭＳ Ｐゴシック" pitchFamily="34" charset="-128"/>
              </a:rPr>
              <a:t>”</a:t>
            </a:r>
            <a:r>
              <a:rPr lang="en-US" altLang="tr-TR" smtClean="0">
                <a:ea typeface="ＭＳ Ｐゴシック" pitchFamily="34" charset="-128"/>
              </a:rPr>
              <a:t>  Mobile devices such as tablets will increasingly store a considerable amount of corporate information. Then again, if the data is largely stored in the cloud, and passwords are required for access, then the threat is reduced.  </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934383-408F-490D-BC74-07F77A974767}" type="slidenum">
              <a:rPr lang="en-US" altLang="tr-TR" sz="1200">
                <a:latin typeface="Times New Roman" pitchFamily="18" charset="0"/>
              </a:rPr>
              <a:pPr/>
              <a:t>50</a:t>
            </a:fld>
            <a:endParaRPr lang="en-US" altLang="tr-TR" sz="120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ea typeface="ＭＳ Ｐゴシック" pitchFamily="34"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C8E8FA-893F-482B-A517-BAC0528D2399}" type="slidenum">
              <a:rPr lang="en-US" altLang="tr-TR" sz="1200">
                <a:latin typeface="Times New Roman" pitchFamily="18" charset="0"/>
              </a:rPr>
              <a:pPr/>
              <a:t>51</a:t>
            </a:fld>
            <a:endParaRPr lang="en-US" altLang="tr-TR" sz="120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looks at ensuring software quality as a way to improve system quality and reliability by employing software metrics and rigorous software testing. Ongoing use of metrics allows the information systems department and end users to jointly measure the performance of the system and identify problems as they occur. </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D43D187-039B-467C-AB0D-F64C554CEAEE}" type="slidenum">
              <a:rPr lang="en-US" altLang="tr-TR" sz="1200">
                <a:latin typeface="Times New Roman" pitchFamily="18" charset="0"/>
              </a:rPr>
              <a:pPr/>
              <a:t>52</a:t>
            </a:fld>
            <a:endParaRPr lang="en-US" altLang="tr-TR"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discusses the types of threats that large public networks, such as the Internet, face because they are open to virtually anyone. Note that Internet is so huge that when abuses do occur, they can have an enormously widespread impact. And when the Internet becomes part of the corporate network, the organization</a:t>
            </a:r>
            <a:r>
              <a:rPr lang="ja-JP" altLang="en-US" smtClean="0">
                <a:ea typeface="ＭＳ Ｐゴシック" pitchFamily="34" charset="-128"/>
              </a:rPr>
              <a:t>’</a:t>
            </a:r>
            <a:r>
              <a:rPr lang="en-US" altLang="ja-JP" smtClean="0">
                <a:ea typeface="ＭＳ Ｐゴシック" pitchFamily="34" charset="-128"/>
              </a:rPr>
              <a:t>s information systems are even more vulnerable to actions from outsiders. </a:t>
            </a:r>
          </a:p>
          <a:p>
            <a:endParaRPr lang="en-US" altLang="tr-TR" smtClean="0">
              <a:ea typeface="ＭＳ Ｐゴシック"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EA5AC5E-B5CA-4231-BB78-D5C6FAC5CE70}" type="slidenum">
              <a:rPr lang="en-US" altLang="tr-TR" sz="1200">
                <a:latin typeface="Times New Roman" pitchFamily="18" charset="0"/>
              </a:rPr>
              <a:pPr/>
              <a:t>6</a:t>
            </a:fld>
            <a:endParaRPr lang="en-US" altLang="tr-TR"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slide discusses security threats related to wireless networks. Local-area networks (LANs) using the 802.11 standard can be easily penetrated by outsiders armed with laptops, wireless cards, external antennae, and hacking software. Hackers use these tools to detect unprotected networks, monitor network traffic, and, in some cases, gain access to the Internet or to corporate networks. Ask students if they have connected to the Internet through an unknown wireless network that a person or business had established and left unprotected. Note that there are stronger encryption and authentication systems available for wireless networks but users must install them. Many Wi-Fi routers ship today with pre-installed security protection.  </a:t>
            </a:r>
          </a:p>
          <a:p>
            <a:endParaRPr lang="en-US" altLang="tr-TR" smtClean="0">
              <a:ea typeface="ＭＳ Ｐゴシック" pitchFamily="34"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7EFB101-979E-4711-94C6-0D0F4C5AA964}" type="slidenum">
              <a:rPr lang="en-US" altLang="tr-TR" sz="1200">
                <a:latin typeface="Times New Roman" pitchFamily="18" charset="0"/>
              </a:rPr>
              <a:pPr/>
              <a:t>7</a:t>
            </a:fld>
            <a:endParaRPr lang="en-US" altLang="tr-TR"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ea typeface="ＭＳ Ｐゴシック" pitchFamily="34" charset="-128"/>
              </a:rPr>
              <a:t>This graphic illustrates why wireless networks are vulnerable—The service set identifiers (SSIDs) identifying the access points in a Wi-Fi network are broadcast multiple times (as illustrated by the orange sphere) and can be picked up fairly easily by intruders</a:t>
            </a:r>
            <a:r>
              <a:rPr lang="ja-JP" altLang="en-US" smtClean="0">
                <a:ea typeface="ＭＳ Ｐゴシック" pitchFamily="34" charset="-128"/>
              </a:rPr>
              <a:t>’</a:t>
            </a:r>
            <a:r>
              <a:rPr lang="en-US" altLang="ja-JP" smtClean="0">
                <a:ea typeface="ＭＳ Ｐゴシック" pitchFamily="34" charset="-128"/>
              </a:rPr>
              <a:t> sniffer programs.</a:t>
            </a:r>
            <a:endParaRPr lang="en-US" altLang="tr-TR" smtClean="0">
              <a:ea typeface="ＭＳ Ｐゴシック" pitchFamily="34"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3BF39B0-DB9D-4F72-9FF9-47CF1081B157}" type="slidenum">
              <a:rPr lang="en-US" altLang="tr-TR" sz="1200">
                <a:latin typeface="Times New Roman" pitchFamily="18" charset="0"/>
              </a:rPr>
              <a:pPr/>
              <a:t>8</a:t>
            </a:fld>
            <a:endParaRPr lang="en-US" altLang="tr-TR"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smtClean="0">
                <a:ea typeface="ＭＳ Ｐゴシック" pitchFamily="34" charset="-128"/>
              </a:rPr>
              <a:t>This slide identifies the various types of malware that threaten information systems and computers. Ask students if they have ever had a problem with a virus. Do they know how they got infected? Note that there are now more than 200 viruses and worms targeting mobile phones, and Web 2.0 applications such as MySpace and blogs are new conduits for malware and spyware. Malware is a serious problem—over the past decade, worms and viruses have cause billions of dollars of damage to corporate networks, e-mail systems, and data.</a:t>
            </a:r>
          </a:p>
          <a:p>
            <a:pPr eaLnBrk="1" hangingPunct="1"/>
            <a:endParaRPr lang="en-US" altLang="tr-TR" smtClean="0">
              <a:ea typeface="ＭＳ Ｐゴシック" pitchFamily="34" charset="-128"/>
            </a:endParaRPr>
          </a:p>
          <a:p>
            <a:endParaRPr lang="en-US" altLang="tr-TR" smtClean="0">
              <a:ea typeface="ＭＳ Ｐゴシック"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C426A21-B2A6-400A-95F8-FEA60F5BA6DB}" type="slidenum">
              <a:rPr lang="en-US" altLang="tr-TR" sz="1200">
                <a:latin typeface="Times New Roman" pitchFamily="18" charset="0"/>
              </a:rPr>
              <a:pPr/>
              <a:t>9</a:t>
            </a:fld>
            <a:endParaRPr lang="en-US" altLang="tr-TR"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676400" y="1828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dirty="0" smtClean="0">
              <a:ea typeface="+mn-ea"/>
            </a:endParaRPr>
          </a:p>
        </p:txBody>
      </p:sp>
      <p:sp>
        <p:nvSpPr>
          <p:cNvPr id="3" name="Content Placeholder 2"/>
          <p:cNvSpPr>
            <a:spLocks noGrp="1"/>
          </p:cNvSpPr>
          <p:nvPr>
            <p:ph idx="1"/>
          </p:nvPr>
        </p:nvSpPr>
        <p:spPr>
          <a:xfrm>
            <a:off x="457200" y="1828800"/>
            <a:ext cx="82296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91440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3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Image with Bottom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1676400" y="5486400"/>
            <a:ext cx="7010400" cy="838200"/>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533400" y="5486400"/>
            <a:ext cx="11430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19"/>
          </p:nvPr>
        </p:nvSpPr>
        <p:spPr>
          <a:xfrm>
            <a:off x="0" y="990600"/>
            <a:ext cx="9144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1291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Image with lefthand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457200" y="1775716"/>
            <a:ext cx="2133600" cy="3253483"/>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457200" y="5257800"/>
            <a:ext cx="21336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21"/>
          </p:nvPr>
        </p:nvSpPr>
        <p:spPr>
          <a:xfrm>
            <a:off x="0" y="990600"/>
            <a:ext cx="9144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2083689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IS - Orgs">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n-ea"/>
              </a:rPr>
              <a:t>Read the Interactive Session and discuss the following </a:t>
            </a:r>
            <a:r>
              <a:rPr lang="en-US" sz="1400" i="1" dirty="0" smtClean="0">
                <a:latin typeface="Cambria" panose="02040503050406030204" pitchFamily="18" charset="0"/>
                <a:ea typeface="+mn-ea"/>
              </a:rPr>
              <a:t>questions</a:t>
            </a:r>
            <a:endParaRPr lang="en-US" sz="1800" dirty="0">
              <a:ea typeface="+mn-ea"/>
            </a:endParaRPr>
          </a:p>
        </p:txBody>
      </p:sp>
      <p:sp>
        <p:nvSpPr>
          <p:cNvPr id="5" name="TextBox 10"/>
          <p:cNvSpPr txBox="1">
            <a:spLocks noChangeArrowheads="1"/>
          </p:cNvSpPr>
          <p:nvPr/>
        </p:nvSpPr>
        <p:spPr bwMode="auto">
          <a:xfrm>
            <a:off x="2019300" y="9906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2000" b="1" i="1" dirty="0" smtClean="0">
                <a:solidFill>
                  <a:srgbClr val="9F0F10"/>
                </a:solidFill>
                <a:latin typeface="Calibri" panose="020F0502020204030204" pitchFamily="34" charset="0"/>
                <a:ea typeface="+mn-ea"/>
                <a:cs typeface="Calibri" panose="020F0502020204030204" pitchFamily="34" charset="0"/>
              </a:rPr>
              <a:t>Interactive Session: Organizations</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2655487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Wider 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676400" y="1828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dirty="0" smtClean="0">
              <a:ea typeface="+mn-ea"/>
            </a:endParaRPr>
          </a:p>
        </p:txBody>
      </p:sp>
      <p:sp>
        <p:nvSpPr>
          <p:cNvPr id="3" name="Content Placeholder 2"/>
          <p:cNvSpPr>
            <a:spLocks noGrp="1"/>
          </p:cNvSpPr>
          <p:nvPr>
            <p:ph idx="1"/>
          </p:nvPr>
        </p:nvSpPr>
        <p:spPr>
          <a:xfrm>
            <a:off x="152400" y="1828800"/>
            <a:ext cx="88392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91440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475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IS - Tech">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n-ea"/>
              </a:rPr>
              <a:t>Read the Interactive Session and discuss the following </a:t>
            </a:r>
            <a:r>
              <a:rPr lang="en-US" sz="1400" i="1" dirty="0" smtClean="0">
                <a:latin typeface="Cambria" panose="02040503050406030204" pitchFamily="18" charset="0"/>
                <a:ea typeface="+mn-ea"/>
              </a:rPr>
              <a:t>questions</a:t>
            </a:r>
            <a:endParaRPr lang="en-US" sz="1800" dirty="0">
              <a:ea typeface="+mn-ea"/>
            </a:endParaRPr>
          </a:p>
        </p:txBody>
      </p:sp>
      <p:sp>
        <p:nvSpPr>
          <p:cNvPr id="5" name="TextBox 10"/>
          <p:cNvSpPr txBox="1">
            <a:spLocks noChangeArrowheads="1"/>
          </p:cNvSpPr>
          <p:nvPr/>
        </p:nvSpPr>
        <p:spPr bwMode="auto">
          <a:xfrm>
            <a:off x="2019300" y="9906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2000" b="1" i="1" dirty="0" smtClean="0">
                <a:solidFill>
                  <a:srgbClr val="9F0F10"/>
                </a:solidFill>
                <a:latin typeface="Calibri" panose="020F0502020204030204" pitchFamily="34" charset="0"/>
                <a:ea typeface="+mn-ea"/>
                <a:cs typeface="Calibri" panose="020F0502020204030204" pitchFamily="34" charset="0"/>
              </a:rPr>
              <a:t>Interactive Session: Technology</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369831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 id="2147483699" r:id="rId14"/>
    <p:sldLayoutId id="2147483700" r:id="rId15"/>
    <p:sldLayoutId id="2147483701" r:id="rId16"/>
    <p:sldLayoutId id="2147483702"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a:t>
            </a:r>
            <a:r>
              <a:rPr lang="en-US" sz="4000" b="1" dirty="0" smtClean="0">
                <a:effectLst>
                  <a:outerShdw blurRad="38100" dist="38100" dir="2700000" algn="tl">
                    <a:srgbClr val="C0C0C0"/>
                  </a:outerShdw>
                </a:effectLst>
                <a:cs typeface="+mn-cs"/>
              </a:rPr>
              <a:t>8</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457200" y="2743200"/>
            <a:ext cx="8382000" cy="76944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altLang="tr-TR" sz="4400" b="1" dirty="0" smtClean="0">
                <a:effectLst>
                  <a:outerShdw blurRad="38100" dist="38100" dir="2700000" algn="tl">
                    <a:srgbClr val="C0C0C0"/>
                  </a:outerShdw>
                </a:effectLst>
                <a:ea typeface="ＭＳ Ｐゴシック" pitchFamily="34" charset="-128"/>
              </a:rPr>
              <a:t>SECURING INFORMATION SYSTEMS</a:t>
            </a:r>
            <a:endParaRPr lang="en-US" sz="44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tr-TR" smtClean="0">
                <a:solidFill>
                  <a:srgbClr val="0D0D0D"/>
                </a:solidFill>
              </a:rPr>
              <a:t>Malware (cont.)</a:t>
            </a:r>
          </a:p>
          <a:p>
            <a:pPr lvl="1" eaLnBrk="1" hangingPunct="1"/>
            <a:r>
              <a:rPr lang="en-US" altLang="tr-TR" smtClean="0"/>
              <a:t>Smartphones as vulnerable as computers</a:t>
            </a:r>
          </a:p>
          <a:p>
            <a:pPr lvl="2" eaLnBrk="1" hangingPunct="1"/>
            <a:r>
              <a:rPr lang="en-US" altLang="tr-TR" smtClean="0"/>
              <a:t>Study finds 13,000 types of smartphone malware</a:t>
            </a:r>
          </a:p>
          <a:p>
            <a:pPr lvl="1" eaLnBrk="1" hangingPunct="1">
              <a:spcAft>
                <a:spcPct val="0"/>
              </a:spcAft>
            </a:pPr>
            <a:r>
              <a:rPr lang="en-US" altLang="tr-TR" smtClean="0"/>
              <a:t>Trojan horses</a:t>
            </a:r>
          </a:p>
          <a:p>
            <a:pPr lvl="2" eaLnBrk="1" hangingPunct="1"/>
            <a:r>
              <a:rPr lang="en-US" altLang="tr-TR" smtClean="0"/>
              <a:t>Software that appears benign but does something other than expected</a:t>
            </a:r>
          </a:p>
          <a:p>
            <a:pPr lvl="1" eaLnBrk="1" hangingPunct="1">
              <a:spcAft>
                <a:spcPct val="0"/>
              </a:spcAft>
            </a:pPr>
            <a:r>
              <a:rPr lang="en-US" altLang="tr-TR" smtClean="0"/>
              <a:t>SQL injection attacks</a:t>
            </a:r>
          </a:p>
          <a:p>
            <a:pPr lvl="2" eaLnBrk="1" hangingPunct="1"/>
            <a:r>
              <a:rPr lang="en-US" altLang="tr-TR" smtClean="0"/>
              <a:t>Hackers submit data to Web forms that exploits site</a:t>
            </a:r>
            <a:r>
              <a:rPr lang="ja-JP" altLang="en-US" smtClean="0"/>
              <a:t>’</a:t>
            </a:r>
            <a:r>
              <a:rPr lang="en-US" altLang="ja-JP" smtClean="0"/>
              <a:t>s unprotected software and sends rogue SQL query to database</a:t>
            </a:r>
          </a:p>
          <a:p>
            <a:pPr eaLnBrk="1" hangingPunct="1"/>
            <a:endParaRPr lang="en-US" altLang="tr-TR" smtClean="0">
              <a:solidFill>
                <a:srgbClr val="0D0D0D"/>
              </a:solidFill>
            </a:endParaRPr>
          </a:p>
        </p:txBody>
      </p:sp>
      <p:sp>
        <p:nvSpPr>
          <p:cNvPr id="25603"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107308974"/>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defRPr/>
            </a:pPr>
            <a:r>
              <a:rPr lang="en-US" dirty="0">
                <a:ea typeface="MS PGothic" panose="020B0600070205080204" pitchFamily="34" charset="-128"/>
              </a:rPr>
              <a:t>Malware (cont.)</a:t>
            </a:r>
          </a:p>
          <a:p>
            <a:pPr lvl="1" eaLnBrk="1" hangingPunct="1">
              <a:defRPr/>
            </a:pPr>
            <a:r>
              <a:rPr lang="en-US" dirty="0" smtClean="0">
                <a:ea typeface="MS PGothic" panose="020B0600070205080204" pitchFamily="34" charset="-128"/>
                <a:cs typeface="MS PGothic" charset="0"/>
              </a:rPr>
              <a:t>Spyware</a:t>
            </a:r>
          </a:p>
          <a:p>
            <a:pPr lvl="2" eaLnBrk="1" hangingPunct="1">
              <a:defRPr/>
            </a:pPr>
            <a:r>
              <a:rPr lang="en-US" dirty="0" smtClean="0">
                <a:ea typeface="MS PGothic" panose="020B0600070205080204" pitchFamily="34" charset="-128"/>
                <a:cs typeface="MS PGothic" charset="0"/>
              </a:rPr>
              <a:t>Small programs install themselves surreptitiously on computers to monitor user Web surfing activity and serve up advertising</a:t>
            </a:r>
          </a:p>
          <a:p>
            <a:pPr lvl="2" eaLnBrk="1" hangingPunct="1">
              <a:spcAft>
                <a:spcPts val="0"/>
              </a:spcAft>
              <a:defRPr/>
            </a:pPr>
            <a:r>
              <a:rPr lang="en-US" dirty="0" smtClean="0">
                <a:ea typeface="MS PGothic" panose="020B0600070205080204" pitchFamily="34" charset="-128"/>
                <a:cs typeface="MS PGothic" charset="0"/>
              </a:rPr>
              <a:t>Key loggers</a:t>
            </a:r>
          </a:p>
          <a:p>
            <a:pPr lvl="3" eaLnBrk="1" hangingPunct="1">
              <a:defRPr/>
            </a:pPr>
            <a:r>
              <a:rPr lang="en-US" dirty="0" smtClean="0">
                <a:ea typeface="MS PGothic" panose="020B0600070205080204" pitchFamily="34" charset="-128"/>
                <a:cs typeface="MS PGothic" charset="0"/>
              </a:rPr>
              <a:t>Record every keystroke on computer to steal serial numbers, passwords, launch Internet attacks</a:t>
            </a:r>
          </a:p>
          <a:p>
            <a:pPr lvl="2" eaLnBrk="1" hangingPunct="1">
              <a:spcAft>
                <a:spcPts val="0"/>
              </a:spcAft>
              <a:defRPr/>
            </a:pPr>
            <a:r>
              <a:rPr lang="en-US" dirty="0" smtClean="0">
                <a:ea typeface="MS PGothic" panose="020B0600070205080204" pitchFamily="34" charset="-128"/>
                <a:cs typeface="MS PGothic" charset="0"/>
              </a:rPr>
              <a:t>Other types:</a:t>
            </a:r>
          </a:p>
          <a:p>
            <a:pPr lvl="3" eaLnBrk="1" hangingPunct="1">
              <a:spcAft>
                <a:spcPts val="0"/>
              </a:spcAft>
              <a:defRPr/>
            </a:pPr>
            <a:r>
              <a:rPr lang="en-US" dirty="0" smtClean="0">
                <a:ea typeface="MS PGothic" panose="020B0600070205080204" pitchFamily="34" charset="-128"/>
                <a:cs typeface="MS PGothic" charset="0"/>
              </a:rPr>
              <a:t>Reset browser home page</a:t>
            </a:r>
          </a:p>
          <a:p>
            <a:pPr lvl="3" eaLnBrk="1" hangingPunct="1">
              <a:spcAft>
                <a:spcPts val="0"/>
              </a:spcAft>
              <a:defRPr/>
            </a:pPr>
            <a:r>
              <a:rPr lang="en-US" dirty="0" smtClean="0">
                <a:ea typeface="MS PGothic" panose="020B0600070205080204" pitchFamily="34" charset="-128"/>
                <a:cs typeface="MS PGothic" charset="0"/>
              </a:rPr>
              <a:t>Redirect search requests</a:t>
            </a:r>
          </a:p>
          <a:p>
            <a:pPr lvl="3" eaLnBrk="1" hangingPunct="1">
              <a:defRPr/>
            </a:pPr>
            <a:r>
              <a:rPr lang="en-US" dirty="0" smtClean="0">
                <a:ea typeface="MS PGothic" panose="020B0600070205080204" pitchFamily="34" charset="-128"/>
                <a:cs typeface="MS PGothic" charset="0"/>
              </a:rPr>
              <a:t>Slow computer performance by taking up memory</a:t>
            </a:r>
          </a:p>
          <a:p>
            <a:pPr eaLnBrk="1" hangingPunct="1">
              <a:defRPr/>
            </a:pPr>
            <a:endParaRPr lang="en-US" dirty="0">
              <a:ea typeface="MS PGothic" panose="020B0600070205080204" pitchFamily="34" charset="-128"/>
            </a:endParaRPr>
          </a:p>
        </p:txBody>
      </p:sp>
      <p:sp>
        <p:nvSpPr>
          <p:cNvPr id="26627" name="Text Placeholder 4"/>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a:p>
            <a:pPr eaLnBrk="1" hangingPunct="1"/>
            <a:endParaRPr lang="en-US" altLang="tr-TR" smtClean="0"/>
          </a:p>
        </p:txBody>
      </p:sp>
    </p:spTree>
    <p:extLst>
      <p:ext uri="{BB962C8B-B14F-4D97-AF65-F5344CB8AC3E}">
        <p14:creationId xmlns:p14="http://schemas.microsoft.com/office/powerpoint/2010/main" val="672418828"/>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buFont typeface="Arial" charset="0"/>
              <a:buChar char="•"/>
              <a:defRPr/>
            </a:pPr>
            <a:r>
              <a:rPr lang="en-US" sz="3600" dirty="0" smtClean="0">
                <a:ea typeface="MS PGothic" panose="020B0600070205080204" pitchFamily="34" charset="-128"/>
              </a:rPr>
              <a:t>Hackers and computer crime</a:t>
            </a:r>
          </a:p>
          <a:p>
            <a:pPr lvl="1" eaLnBrk="1" hangingPunct="1">
              <a:buFont typeface="Arial" charset="0"/>
              <a:buChar char="–"/>
              <a:defRPr/>
            </a:pPr>
            <a:r>
              <a:rPr lang="en-US" sz="3200" dirty="0" smtClean="0">
                <a:ea typeface="MS PGothic" panose="020B0600070205080204" pitchFamily="34" charset="-128"/>
                <a:cs typeface="MS PGothic" charset="0"/>
              </a:rPr>
              <a:t>Hackers vs. crackers</a:t>
            </a:r>
          </a:p>
          <a:p>
            <a:pPr lvl="1" eaLnBrk="1" hangingPunct="1">
              <a:buFont typeface="Arial" charset="0"/>
              <a:buChar char="–"/>
              <a:defRPr/>
            </a:pPr>
            <a:r>
              <a:rPr lang="en-US" sz="3200" dirty="0" smtClean="0">
                <a:ea typeface="MS PGothic" panose="020B0600070205080204" pitchFamily="34" charset="-128"/>
                <a:cs typeface="MS PGothic" charset="0"/>
              </a:rPr>
              <a:t>Activities include:</a:t>
            </a:r>
          </a:p>
          <a:p>
            <a:pPr lvl="2" eaLnBrk="1" hangingPunct="1">
              <a:buFont typeface="Arial" charset="0"/>
              <a:buChar char="•"/>
              <a:defRPr/>
            </a:pPr>
            <a:r>
              <a:rPr lang="en-US" sz="3200" dirty="0" smtClean="0">
                <a:ea typeface="MS PGothic" panose="020B0600070205080204" pitchFamily="34" charset="-128"/>
                <a:cs typeface="MS PGothic" charset="0"/>
              </a:rPr>
              <a:t>System intrusion</a:t>
            </a:r>
          </a:p>
          <a:p>
            <a:pPr lvl="2" eaLnBrk="1" hangingPunct="1">
              <a:buFont typeface="Arial" charset="0"/>
              <a:buChar char="•"/>
              <a:defRPr/>
            </a:pPr>
            <a:r>
              <a:rPr lang="en-US" sz="3200" dirty="0" smtClean="0">
                <a:ea typeface="MS PGothic" panose="020B0600070205080204" pitchFamily="34" charset="-128"/>
                <a:cs typeface="MS PGothic" charset="0"/>
              </a:rPr>
              <a:t>System damage</a:t>
            </a:r>
          </a:p>
          <a:p>
            <a:pPr lvl="2" eaLnBrk="1" hangingPunct="1">
              <a:buFont typeface="Arial" charset="0"/>
              <a:buChar char="•"/>
              <a:defRPr/>
            </a:pPr>
            <a:r>
              <a:rPr lang="en-US" sz="3200" dirty="0" smtClean="0">
                <a:ea typeface="MS PGothic" panose="020B0600070205080204" pitchFamily="34" charset="-128"/>
                <a:cs typeface="MS PGothic" charset="0"/>
              </a:rPr>
              <a:t>Cybervandalism</a:t>
            </a:r>
          </a:p>
          <a:p>
            <a:pPr lvl="3" eaLnBrk="1" hangingPunct="1">
              <a:buFont typeface="Arial" charset="0"/>
              <a:buChar char="–"/>
              <a:defRPr/>
            </a:pPr>
            <a:r>
              <a:rPr lang="en-US" sz="2800" dirty="0" smtClean="0">
                <a:ea typeface="MS PGothic" panose="020B0600070205080204" pitchFamily="34" charset="-128"/>
                <a:cs typeface="MS PGothic" charset="0"/>
              </a:rPr>
              <a:t>Intentional disruption, defacement, destruction of Web site or corporate information system</a:t>
            </a:r>
          </a:p>
          <a:p>
            <a:pPr eaLnBrk="1" hangingPunct="1">
              <a:buFont typeface="Arial" charset="0"/>
              <a:buChar char="•"/>
              <a:defRPr/>
            </a:pPr>
            <a:endParaRPr lang="en-US" sz="3600" dirty="0">
              <a:ea typeface="MS PGothic" panose="020B0600070205080204" pitchFamily="34" charset="-128"/>
            </a:endParaRPr>
          </a:p>
        </p:txBody>
      </p:sp>
      <p:sp>
        <p:nvSpPr>
          <p:cNvPr id="27651"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4061221641"/>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spcAft>
                <a:spcPts val="0"/>
              </a:spcAft>
              <a:buFont typeface="Arial" charset="0"/>
              <a:buChar char="•"/>
              <a:defRPr/>
            </a:pPr>
            <a:r>
              <a:rPr lang="en-US" dirty="0" smtClean="0">
                <a:ea typeface="MS PGothic" panose="020B0600070205080204" pitchFamily="34" charset="-128"/>
              </a:rPr>
              <a:t>Spoofing</a:t>
            </a:r>
          </a:p>
          <a:p>
            <a:pPr lvl="1" eaLnBrk="1" hangingPunct="1">
              <a:spcAft>
                <a:spcPts val="0"/>
              </a:spcAft>
              <a:buFont typeface="Arial" charset="0"/>
              <a:buChar char="–"/>
              <a:defRPr/>
            </a:pPr>
            <a:r>
              <a:rPr lang="en-US" dirty="0" smtClean="0">
                <a:ea typeface="MS PGothic" panose="020B0600070205080204" pitchFamily="34" charset="-128"/>
                <a:cs typeface="MS PGothic" charset="0"/>
              </a:rPr>
              <a:t>Misrepresenting oneself by using fake e-mail addresses or masquerading as someone else</a:t>
            </a:r>
          </a:p>
          <a:p>
            <a:pPr lvl="1" eaLnBrk="1" hangingPunct="1">
              <a:buFont typeface="Arial" charset="0"/>
              <a:buChar char="–"/>
              <a:defRPr/>
            </a:pPr>
            <a:r>
              <a:rPr lang="en-US" dirty="0" smtClean="0">
                <a:ea typeface="MS PGothic" panose="020B0600070205080204" pitchFamily="34" charset="-128"/>
                <a:cs typeface="MS PGothic" charset="0"/>
              </a:rPr>
              <a:t>Redirecting Web link to address different from intended one, with site masquerading as intended destination</a:t>
            </a:r>
          </a:p>
          <a:p>
            <a:pPr eaLnBrk="1" hangingPunct="1">
              <a:spcAft>
                <a:spcPts val="0"/>
              </a:spcAft>
              <a:buFont typeface="Arial" charset="0"/>
              <a:buChar char="•"/>
              <a:defRPr/>
            </a:pPr>
            <a:r>
              <a:rPr lang="en-US" dirty="0" smtClean="0">
                <a:ea typeface="MS PGothic" panose="020B0600070205080204" pitchFamily="34" charset="-128"/>
              </a:rPr>
              <a:t>Sniffer</a:t>
            </a:r>
          </a:p>
          <a:p>
            <a:pPr lvl="1" eaLnBrk="1" hangingPunct="1">
              <a:spcAft>
                <a:spcPts val="0"/>
              </a:spcAft>
              <a:buFont typeface="Arial" charset="0"/>
              <a:buChar char="–"/>
              <a:defRPr/>
            </a:pPr>
            <a:r>
              <a:rPr lang="en-US" dirty="0" smtClean="0">
                <a:ea typeface="MS PGothic" panose="020B0600070205080204" pitchFamily="34" charset="-128"/>
                <a:cs typeface="MS PGothic" charset="0"/>
              </a:rPr>
              <a:t>Eavesdropping program that monitors information traveling over network</a:t>
            </a:r>
          </a:p>
          <a:p>
            <a:pPr lvl="1" eaLnBrk="1" hangingPunct="1">
              <a:spcAft>
                <a:spcPts val="0"/>
              </a:spcAft>
              <a:buFont typeface="Arial" charset="0"/>
              <a:buChar char="–"/>
              <a:defRPr/>
            </a:pPr>
            <a:r>
              <a:rPr lang="en-US" dirty="0" smtClean="0">
                <a:ea typeface="MS PGothic" panose="020B0600070205080204" pitchFamily="34" charset="-128"/>
                <a:cs typeface="MS PGothic" charset="0"/>
              </a:rPr>
              <a:t>Enables hackers to steal proprietary information such as e-mail, company files, and so on</a:t>
            </a:r>
          </a:p>
          <a:p>
            <a:pPr eaLnBrk="1" hangingPunct="1">
              <a:buFont typeface="Arial" charset="0"/>
              <a:buChar char="•"/>
              <a:defRPr/>
            </a:pPr>
            <a:endParaRPr lang="en-US" dirty="0">
              <a:ea typeface="MS PGothic" panose="020B0600070205080204" pitchFamily="34" charset="-128"/>
            </a:endParaRPr>
          </a:p>
        </p:txBody>
      </p:sp>
      <p:sp>
        <p:nvSpPr>
          <p:cNvPr id="28675"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2734659112"/>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tr-TR" smtClean="0">
                <a:solidFill>
                  <a:srgbClr val="0D0D0D"/>
                </a:solidFill>
              </a:rPr>
              <a:t>Denial-of-service attacks (DoS)</a:t>
            </a:r>
          </a:p>
          <a:p>
            <a:pPr lvl="1" eaLnBrk="1" hangingPunct="1"/>
            <a:r>
              <a:rPr lang="en-US" altLang="tr-TR" smtClean="0"/>
              <a:t>Flooding server with thousands of false requests to crash the network</a:t>
            </a:r>
          </a:p>
          <a:p>
            <a:pPr eaLnBrk="1" hangingPunct="1"/>
            <a:r>
              <a:rPr lang="en-US" altLang="tr-TR" smtClean="0">
                <a:solidFill>
                  <a:srgbClr val="0D0D0D"/>
                </a:solidFill>
              </a:rPr>
              <a:t>Distributed denial-of-service attacks (DDoS)</a:t>
            </a:r>
          </a:p>
          <a:p>
            <a:pPr lvl="1" eaLnBrk="1" hangingPunct="1"/>
            <a:r>
              <a:rPr lang="en-US" altLang="tr-TR" smtClean="0"/>
              <a:t>Use of numerous computers to launch a DoS</a:t>
            </a:r>
          </a:p>
          <a:p>
            <a:pPr lvl="1" eaLnBrk="1" hangingPunct="1"/>
            <a:r>
              <a:rPr lang="en-US" altLang="tr-TR" smtClean="0"/>
              <a:t>Botnets</a:t>
            </a:r>
          </a:p>
          <a:p>
            <a:pPr lvl="2" eaLnBrk="1" hangingPunct="1"/>
            <a:r>
              <a:rPr lang="en-US" altLang="tr-TR" smtClean="0"/>
              <a:t>Networks of </a:t>
            </a:r>
            <a:r>
              <a:rPr lang="ja-JP" altLang="en-US" smtClean="0"/>
              <a:t>“</a:t>
            </a:r>
            <a:r>
              <a:rPr lang="en-US" altLang="ja-JP" smtClean="0"/>
              <a:t>zombie</a:t>
            </a:r>
            <a:r>
              <a:rPr lang="ja-JP" altLang="en-US" smtClean="0"/>
              <a:t>”</a:t>
            </a:r>
            <a:r>
              <a:rPr lang="en-US" altLang="ja-JP" smtClean="0"/>
              <a:t> PCs infiltrated by bot malware</a:t>
            </a:r>
          </a:p>
          <a:p>
            <a:pPr lvl="2" eaLnBrk="1" hangingPunct="1"/>
            <a:r>
              <a:rPr lang="en-US" altLang="tr-TR" smtClean="0"/>
              <a:t>Deliver 90% of world spam, 80% of world malware</a:t>
            </a:r>
          </a:p>
          <a:p>
            <a:pPr lvl="2" eaLnBrk="1" hangingPunct="1"/>
            <a:r>
              <a:rPr lang="en-US" altLang="tr-TR" smtClean="0"/>
              <a:t>Grum botnet: controlled 560K to 840K computers</a:t>
            </a:r>
          </a:p>
          <a:p>
            <a:pPr eaLnBrk="1" hangingPunct="1"/>
            <a:endParaRPr lang="en-US" altLang="tr-TR" smtClean="0">
              <a:solidFill>
                <a:srgbClr val="0D0D0D"/>
              </a:solidFill>
            </a:endParaRPr>
          </a:p>
        </p:txBody>
      </p:sp>
      <p:sp>
        <p:nvSpPr>
          <p:cNvPr id="29699"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1075846284"/>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solidFill>
                  <a:srgbClr val="0D0D0D"/>
                </a:solidFill>
              </a:rPr>
              <a:t>Computer crime</a:t>
            </a:r>
          </a:p>
          <a:p>
            <a:pPr lvl="1" eaLnBrk="1" hangingPunct="1"/>
            <a:r>
              <a:rPr lang="en-US" altLang="tr-TR" smtClean="0"/>
              <a:t>Defined as </a:t>
            </a:r>
            <a:r>
              <a:rPr lang="ja-JP" altLang="en-US" smtClean="0"/>
              <a:t>“</a:t>
            </a:r>
            <a:r>
              <a:rPr lang="en-US" altLang="ja-JP" smtClean="0"/>
              <a:t>any violations of criminal law that involve a knowledge of computer technology for their perpetration, investigation, or prosecution</a:t>
            </a:r>
            <a:r>
              <a:rPr lang="ja-JP" altLang="en-US" smtClean="0"/>
              <a:t>”</a:t>
            </a:r>
            <a:endParaRPr lang="en-US" altLang="ja-JP" smtClean="0"/>
          </a:p>
          <a:p>
            <a:pPr lvl="1" eaLnBrk="1" hangingPunct="1"/>
            <a:r>
              <a:rPr lang="en-US" altLang="tr-TR" smtClean="0"/>
              <a:t>Computer may be target of crime, for example:</a:t>
            </a:r>
          </a:p>
          <a:p>
            <a:pPr lvl="2" eaLnBrk="1" hangingPunct="1"/>
            <a:r>
              <a:rPr lang="en-US" altLang="tr-TR" smtClean="0"/>
              <a:t>Breaching confidentiality of protected computerized data</a:t>
            </a:r>
          </a:p>
          <a:p>
            <a:pPr lvl="2" eaLnBrk="1" hangingPunct="1"/>
            <a:r>
              <a:rPr lang="en-US" altLang="tr-TR" smtClean="0"/>
              <a:t>Accessing a computer system without authority</a:t>
            </a:r>
          </a:p>
          <a:p>
            <a:pPr lvl="1" eaLnBrk="1" hangingPunct="1"/>
            <a:r>
              <a:rPr lang="en-US" altLang="tr-TR" smtClean="0"/>
              <a:t>Computer may be instrument of crime, for example:</a:t>
            </a:r>
          </a:p>
          <a:p>
            <a:pPr lvl="2" eaLnBrk="1" hangingPunct="1"/>
            <a:r>
              <a:rPr lang="en-US" altLang="tr-TR" smtClean="0"/>
              <a:t>Theft of trade secrets</a:t>
            </a:r>
          </a:p>
          <a:p>
            <a:pPr lvl="2" eaLnBrk="1" hangingPunct="1"/>
            <a:r>
              <a:rPr lang="en-US" altLang="tr-TR" smtClean="0"/>
              <a:t>Using e-mail for threats or harassment</a:t>
            </a:r>
          </a:p>
          <a:p>
            <a:pPr lvl="1" eaLnBrk="1" hangingPunct="1"/>
            <a:endParaRPr lang="en-US" altLang="tr-TR" smtClean="0"/>
          </a:p>
          <a:p>
            <a:pPr eaLnBrk="1" hangingPunct="1"/>
            <a:endParaRPr lang="en-US" altLang="tr-TR" smtClean="0">
              <a:solidFill>
                <a:srgbClr val="0D0D0D"/>
              </a:solidFill>
            </a:endParaRPr>
          </a:p>
        </p:txBody>
      </p:sp>
      <p:sp>
        <p:nvSpPr>
          <p:cNvPr id="30723"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26299562"/>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Aft>
                <a:spcPct val="0"/>
              </a:spcAft>
            </a:pPr>
            <a:r>
              <a:rPr lang="en-US" altLang="tr-TR" smtClean="0">
                <a:solidFill>
                  <a:srgbClr val="0D0D0D"/>
                </a:solidFill>
              </a:rPr>
              <a:t>Identity theft</a:t>
            </a:r>
          </a:p>
          <a:p>
            <a:pPr lvl="1" eaLnBrk="1" hangingPunct="1"/>
            <a:r>
              <a:rPr lang="en-US" altLang="tr-TR" smtClean="0"/>
              <a:t>Theft of personal Information (social security ID, driver</a:t>
            </a:r>
            <a:r>
              <a:rPr lang="ja-JP" altLang="en-US" smtClean="0"/>
              <a:t>’</a:t>
            </a:r>
            <a:r>
              <a:rPr lang="en-US" altLang="ja-JP" smtClean="0"/>
              <a:t>s license, or credit card numbers) to impersonate someone else</a:t>
            </a:r>
          </a:p>
          <a:p>
            <a:pPr eaLnBrk="1" hangingPunct="1">
              <a:spcAft>
                <a:spcPct val="0"/>
              </a:spcAft>
            </a:pPr>
            <a:r>
              <a:rPr lang="en-US" altLang="tr-TR" smtClean="0">
                <a:solidFill>
                  <a:srgbClr val="0D0D0D"/>
                </a:solidFill>
              </a:rPr>
              <a:t>Phishing</a:t>
            </a:r>
          </a:p>
          <a:p>
            <a:pPr lvl="1" eaLnBrk="1" hangingPunct="1"/>
            <a:r>
              <a:rPr lang="en-US" altLang="tr-TR" smtClean="0"/>
              <a:t>Setting up fake Web sites or sending e-mail messages that look like legitimate businesses to ask users for confidential personal data.</a:t>
            </a:r>
          </a:p>
          <a:p>
            <a:pPr eaLnBrk="1" hangingPunct="1">
              <a:spcAft>
                <a:spcPct val="0"/>
              </a:spcAft>
            </a:pPr>
            <a:r>
              <a:rPr lang="en-US" altLang="tr-TR" smtClean="0">
                <a:solidFill>
                  <a:srgbClr val="0D0D0D"/>
                </a:solidFill>
              </a:rPr>
              <a:t>Evil twins</a:t>
            </a:r>
          </a:p>
          <a:p>
            <a:pPr lvl="1" eaLnBrk="1" hangingPunct="1"/>
            <a:r>
              <a:rPr lang="en-US" altLang="tr-TR" smtClean="0"/>
              <a:t>Wireless networks that pretend to offer trustworthy Wi-Fi connections to the Internet</a:t>
            </a:r>
          </a:p>
          <a:p>
            <a:pPr eaLnBrk="1" hangingPunct="1"/>
            <a:endParaRPr lang="en-US" altLang="tr-TR" smtClean="0">
              <a:solidFill>
                <a:srgbClr val="0D0D0D"/>
              </a:solidFill>
            </a:endParaRPr>
          </a:p>
          <a:p>
            <a:pPr eaLnBrk="1" hangingPunct="1"/>
            <a:endParaRPr lang="en-US" altLang="tr-TR" smtClean="0">
              <a:solidFill>
                <a:srgbClr val="0D0D0D"/>
              </a:solidFill>
            </a:endParaRPr>
          </a:p>
        </p:txBody>
      </p:sp>
      <p:sp>
        <p:nvSpPr>
          <p:cNvPr id="31747"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2066567000"/>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Pharming</a:t>
            </a:r>
          </a:p>
          <a:p>
            <a:pPr lvl="1" eaLnBrk="1" hangingPunct="1">
              <a:buFont typeface="Arial" charset="0"/>
              <a:buChar char="–"/>
              <a:defRPr/>
            </a:pPr>
            <a:r>
              <a:rPr lang="en-US" dirty="0" smtClean="0">
                <a:ea typeface="MS PGothic" panose="020B0600070205080204" pitchFamily="34" charset="-128"/>
                <a:cs typeface="MS PGothic" charset="0"/>
              </a:rPr>
              <a:t>Redirects users to a bogus Web page, even when individual types correct Web page address into his or her browser</a:t>
            </a:r>
          </a:p>
          <a:p>
            <a:pPr eaLnBrk="1" hangingPunct="1">
              <a:buFont typeface="Arial" charset="0"/>
              <a:buChar char="•"/>
              <a:defRPr/>
            </a:pPr>
            <a:r>
              <a:rPr lang="en-US" dirty="0" smtClean="0">
                <a:ea typeface="MS PGothic" panose="020B0600070205080204" pitchFamily="34" charset="-128"/>
              </a:rPr>
              <a:t>Click fraud</a:t>
            </a:r>
          </a:p>
          <a:p>
            <a:pPr lvl="1" eaLnBrk="1" hangingPunct="1">
              <a:buFont typeface="Arial" charset="0"/>
              <a:buChar char="–"/>
              <a:defRPr/>
            </a:pPr>
            <a:r>
              <a:rPr lang="en-US" dirty="0" smtClean="0">
                <a:ea typeface="MS PGothic" panose="020B0600070205080204" pitchFamily="34" charset="-128"/>
                <a:cs typeface="MS PGothic" charset="0"/>
              </a:rPr>
              <a:t>Occurs when individual or computer program fraudulently clicks on online ad without any intention of learning more about the advertiser or making a purchase</a:t>
            </a:r>
          </a:p>
          <a:p>
            <a:pPr eaLnBrk="1" hangingPunct="1">
              <a:buFont typeface="Arial" charset="0"/>
              <a:buChar char="•"/>
              <a:defRPr/>
            </a:pPr>
            <a:r>
              <a:rPr lang="en-US" dirty="0" smtClean="0">
                <a:ea typeface="MS PGothic" panose="020B0600070205080204" pitchFamily="34" charset="-128"/>
              </a:rPr>
              <a:t>Cyberterrorism and Cyberwarfare</a:t>
            </a:r>
          </a:p>
          <a:p>
            <a:pPr eaLnBrk="1" hangingPunct="1">
              <a:buFont typeface="Arial" charset="0"/>
              <a:buChar char="•"/>
              <a:defRPr/>
            </a:pPr>
            <a:endParaRPr lang="en-US" dirty="0">
              <a:ea typeface="MS PGothic" panose="020B0600070205080204" pitchFamily="34" charset="-128"/>
            </a:endParaRPr>
          </a:p>
        </p:txBody>
      </p:sp>
      <p:sp>
        <p:nvSpPr>
          <p:cNvPr id="32771"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3664431585"/>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6"/>
          <p:cNvSpPr>
            <a:spLocks noGrp="1"/>
          </p:cNvSpPr>
          <p:nvPr>
            <p:ph idx="1"/>
          </p:nvPr>
        </p:nvSpPr>
        <p:spPr bwMode="auto">
          <a:xfrm>
            <a:off x="457200" y="2514600"/>
            <a:ext cx="82296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tr-TR" sz="2400" b="0" smtClean="0"/>
              <a:t>Is cyberwarfare a serious problem? Why or why not?</a:t>
            </a:r>
          </a:p>
          <a:p>
            <a:pPr eaLnBrk="1" hangingPunct="1"/>
            <a:r>
              <a:rPr lang="en-US" altLang="tr-TR" sz="2400" b="0" smtClean="0"/>
              <a:t>Assess the management, organization, and technology factors that have created this problem.</a:t>
            </a:r>
          </a:p>
          <a:p>
            <a:pPr eaLnBrk="1" hangingPunct="1"/>
            <a:r>
              <a:rPr lang="en-US" altLang="tr-TR" sz="2400" b="0" smtClean="0"/>
              <a:t>What makes Stuxnet different from other cyberwarfare attacks? How serious a threat is this technology?</a:t>
            </a:r>
          </a:p>
          <a:p>
            <a:pPr eaLnBrk="1" hangingPunct="1"/>
            <a:r>
              <a:rPr lang="en-US" altLang="tr-TR" sz="2400" b="0" smtClean="0"/>
              <a:t>What solutions have been proposed for this problem? Do you think they will be effective? Why or why not?</a:t>
            </a:r>
            <a:endParaRPr lang="en-US" altLang="tr-TR" sz="2400" smtClean="0"/>
          </a:p>
        </p:txBody>
      </p:sp>
      <p:sp>
        <p:nvSpPr>
          <p:cNvPr id="6" name="Text Placeholder 5"/>
          <p:cNvSpPr>
            <a:spLocks noGrp="1"/>
          </p:cNvSpPr>
          <p:nvPr>
            <p:ph type="body" sz="quarter" idx="15"/>
          </p:nvPr>
        </p:nvSpPr>
        <p:spPr>
          <a:xfrm>
            <a:off x="457200" y="1600200"/>
            <a:ext cx="8229600" cy="381000"/>
          </a:xfrm>
        </p:spPr>
        <p:txBody>
          <a:bodyPr>
            <a:normAutofit fontScale="77500" lnSpcReduction="20000"/>
          </a:bodyPr>
          <a:lstStyle/>
          <a:p>
            <a:pPr eaLnBrk="1" hangingPunct="1">
              <a:defRPr/>
            </a:pPr>
            <a:r>
              <a:rPr lang="en-US" dirty="0" smtClean="0">
                <a:ea typeface="MS PGothic" panose="020B0600070205080204" pitchFamily="34" charset="-128"/>
              </a:rPr>
              <a:t>Stuxnet and the Changing Face of Cyberwarfare</a:t>
            </a:r>
            <a:endParaRPr lang="en-US" dirty="0">
              <a:ea typeface="MS PGothic" panose="020B0600070205080204" pitchFamily="34" charset="-128"/>
            </a:endParaRPr>
          </a:p>
        </p:txBody>
      </p:sp>
    </p:spTree>
    <p:extLst>
      <p:ext uri="{BB962C8B-B14F-4D97-AF65-F5344CB8AC3E}">
        <p14:creationId xmlns:p14="http://schemas.microsoft.com/office/powerpoint/2010/main" val="3200881674"/>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Internal threats: Employees</a:t>
            </a:r>
          </a:p>
          <a:p>
            <a:pPr lvl="1" eaLnBrk="1" hangingPunct="1">
              <a:buFont typeface="Arial" charset="0"/>
              <a:buChar char="–"/>
              <a:defRPr/>
            </a:pPr>
            <a:r>
              <a:rPr lang="en-US" dirty="0" smtClean="0">
                <a:ea typeface="MS PGothic" panose="020B0600070205080204" pitchFamily="34" charset="-128"/>
                <a:cs typeface="MS PGothic" charset="0"/>
              </a:rPr>
              <a:t>Security threats often originate inside an organization</a:t>
            </a:r>
          </a:p>
          <a:p>
            <a:pPr lvl="1" eaLnBrk="1" hangingPunct="1">
              <a:buFont typeface="Arial" charset="0"/>
              <a:buChar char="–"/>
              <a:defRPr/>
            </a:pPr>
            <a:r>
              <a:rPr lang="en-US" dirty="0" smtClean="0">
                <a:ea typeface="MS PGothic" panose="020B0600070205080204" pitchFamily="34" charset="-128"/>
                <a:cs typeface="MS PGothic" charset="0"/>
              </a:rPr>
              <a:t>Inside knowledge</a:t>
            </a:r>
          </a:p>
          <a:p>
            <a:pPr lvl="1" eaLnBrk="1" hangingPunct="1">
              <a:buFont typeface="Arial" charset="0"/>
              <a:buChar char="–"/>
              <a:defRPr/>
            </a:pPr>
            <a:r>
              <a:rPr lang="en-US" dirty="0" smtClean="0">
                <a:ea typeface="MS PGothic" panose="020B0600070205080204" pitchFamily="34" charset="-128"/>
                <a:cs typeface="MS PGothic" charset="0"/>
              </a:rPr>
              <a:t>Sloppy security procedures</a:t>
            </a:r>
          </a:p>
          <a:p>
            <a:pPr lvl="2" eaLnBrk="1" hangingPunct="1">
              <a:buFont typeface="Arial" charset="0"/>
              <a:buChar char="•"/>
              <a:defRPr/>
            </a:pPr>
            <a:r>
              <a:rPr lang="en-US" dirty="0" smtClean="0">
                <a:ea typeface="MS PGothic" panose="020B0600070205080204" pitchFamily="34" charset="-128"/>
                <a:cs typeface="MS PGothic" charset="0"/>
              </a:rPr>
              <a:t>User lack of knowledge</a:t>
            </a:r>
          </a:p>
          <a:p>
            <a:pPr lvl="1" eaLnBrk="1" hangingPunct="1">
              <a:buFont typeface="Arial" charset="0"/>
              <a:buChar char="–"/>
              <a:defRPr/>
            </a:pPr>
            <a:r>
              <a:rPr lang="en-US" dirty="0" smtClean="0">
                <a:ea typeface="MS PGothic" panose="020B0600070205080204" pitchFamily="34" charset="-128"/>
                <a:cs typeface="MS PGothic" charset="0"/>
              </a:rPr>
              <a:t>Social engineering:</a:t>
            </a:r>
          </a:p>
          <a:p>
            <a:pPr lvl="2" eaLnBrk="1" hangingPunct="1">
              <a:buFont typeface="Arial" charset="0"/>
              <a:buChar char="•"/>
              <a:defRPr/>
            </a:pPr>
            <a:r>
              <a:rPr lang="en-US" dirty="0" smtClean="0">
                <a:ea typeface="MS PGothic" panose="020B0600070205080204" pitchFamily="34" charset="-128"/>
                <a:cs typeface="MS PGothic" charset="0"/>
              </a:rPr>
              <a:t>Tricking employees into revealing their passwords by pretending to be legitimate members of the company in need of information</a:t>
            </a:r>
          </a:p>
          <a:p>
            <a:pPr eaLnBrk="1" hangingPunct="1">
              <a:buFont typeface="Arial" charset="0"/>
              <a:buChar char="•"/>
              <a:defRPr/>
            </a:pPr>
            <a:endParaRPr lang="en-US" dirty="0">
              <a:ea typeface="MS PGothic" panose="020B0600070205080204" pitchFamily="34" charset="-128"/>
            </a:endParaRPr>
          </a:p>
        </p:txBody>
      </p:sp>
      <p:sp>
        <p:nvSpPr>
          <p:cNvPr id="34819"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153544865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8.1</a:t>
            </a:r>
            <a:r>
              <a:rPr lang="en-US" altLang="en-US" sz="2600" b="1" dirty="0" smtClean="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System Vulnerability and Abuse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Software vulnerability</a:t>
            </a:r>
          </a:p>
          <a:p>
            <a:pPr lvl="1" eaLnBrk="1" hangingPunct="1">
              <a:buFont typeface="Arial" charset="0"/>
              <a:buChar char="–"/>
              <a:defRPr/>
            </a:pPr>
            <a:r>
              <a:rPr lang="en-US" dirty="0" smtClean="0">
                <a:ea typeface="MS PGothic" panose="020B0600070205080204" pitchFamily="34" charset="-128"/>
                <a:cs typeface="MS PGothic" charset="0"/>
              </a:rPr>
              <a:t>Commercial software contains flaws that create security vulnerabilities</a:t>
            </a:r>
          </a:p>
          <a:p>
            <a:pPr lvl="2" eaLnBrk="1" hangingPunct="1">
              <a:buFont typeface="Arial" charset="0"/>
              <a:buChar char="•"/>
              <a:defRPr/>
            </a:pPr>
            <a:r>
              <a:rPr lang="en-US" dirty="0" smtClean="0">
                <a:ea typeface="MS PGothic" panose="020B0600070205080204" pitchFamily="34" charset="-128"/>
                <a:cs typeface="MS PGothic" charset="0"/>
              </a:rPr>
              <a:t>Hidden bugs (program code defects)</a:t>
            </a:r>
          </a:p>
          <a:p>
            <a:pPr lvl="3" eaLnBrk="1" hangingPunct="1">
              <a:buFont typeface="Arial" charset="0"/>
              <a:buChar char="–"/>
              <a:defRPr/>
            </a:pPr>
            <a:r>
              <a:rPr lang="en-US" dirty="0" smtClean="0">
                <a:ea typeface="MS PGothic" panose="020B0600070205080204" pitchFamily="34" charset="-128"/>
                <a:cs typeface="MS PGothic" charset="0"/>
              </a:rPr>
              <a:t>Zero defects cannot be achieved because complete testing is not possible with large programs</a:t>
            </a:r>
          </a:p>
          <a:p>
            <a:pPr lvl="2" eaLnBrk="1" hangingPunct="1">
              <a:buFont typeface="Arial" charset="0"/>
              <a:buChar char="•"/>
              <a:defRPr/>
            </a:pPr>
            <a:r>
              <a:rPr lang="en-US" dirty="0" smtClean="0">
                <a:ea typeface="MS PGothic" panose="020B0600070205080204" pitchFamily="34" charset="-128"/>
                <a:cs typeface="MS PGothic" charset="0"/>
              </a:rPr>
              <a:t>Flaws can open networks to intruders</a:t>
            </a:r>
          </a:p>
          <a:p>
            <a:pPr lvl="1" eaLnBrk="1" hangingPunct="1">
              <a:buFont typeface="Arial" charset="0"/>
              <a:buChar char="–"/>
              <a:defRPr/>
            </a:pPr>
            <a:r>
              <a:rPr lang="en-US" dirty="0" smtClean="0">
                <a:ea typeface="MS PGothic" panose="020B0600070205080204" pitchFamily="34" charset="-128"/>
                <a:cs typeface="MS PGothic" charset="0"/>
              </a:rPr>
              <a:t>Patches</a:t>
            </a:r>
          </a:p>
          <a:p>
            <a:pPr lvl="2" eaLnBrk="1" hangingPunct="1">
              <a:buFont typeface="Arial" charset="0"/>
              <a:buChar char="•"/>
              <a:defRPr/>
            </a:pPr>
            <a:r>
              <a:rPr lang="en-US" dirty="0" smtClean="0">
                <a:ea typeface="MS PGothic" panose="020B0600070205080204" pitchFamily="34" charset="-128"/>
                <a:cs typeface="MS PGothic" charset="0"/>
              </a:rPr>
              <a:t>Small pieces of software to repair flaws</a:t>
            </a:r>
          </a:p>
          <a:p>
            <a:pPr lvl="2" eaLnBrk="1" hangingPunct="1">
              <a:buFont typeface="Arial" charset="0"/>
              <a:buChar char="•"/>
              <a:defRPr/>
            </a:pPr>
            <a:r>
              <a:rPr lang="en-US" dirty="0" smtClean="0">
                <a:ea typeface="MS PGothic" panose="020B0600070205080204" pitchFamily="34" charset="-128"/>
                <a:cs typeface="MS PGothic" charset="0"/>
              </a:rPr>
              <a:t>Exploits often created faster than patches can be released and implemented</a:t>
            </a:r>
          </a:p>
          <a:p>
            <a:pPr eaLnBrk="1" hangingPunct="1">
              <a:buFont typeface="Arial" charset="0"/>
              <a:buChar char="•"/>
              <a:defRPr/>
            </a:pPr>
            <a:endParaRPr lang="en-US" dirty="0">
              <a:ea typeface="MS PGothic" panose="020B0600070205080204" pitchFamily="34" charset="-128"/>
            </a:endParaRPr>
          </a:p>
        </p:txBody>
      </p:sp>
      <p:sp>
        <p:nvSpPr>
          <p:cNvPr id="35843"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1655269399"/>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8</a:t>
            </a:r>
            <a:r>
              <a:rPr lang="en-US" altLang="en-US" sz="2600" b="1" dirty="0" smtClean="0">
                <a:solidFill>
                  <a:schemeClr val="tx2"/>
                </a:solidFill>
                <a:latin typeface="Arial" charset="0"/>
                <a:cs typeface="Times New Roman" pitchFamily="18" charset="0"/>
              </a:rPr>
              <a:t>.2. Business Value of Security and Control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21</a:t>
            </a:fld>
            <a:endParaRPr lang="en-US"/>
          </a:p>
        </p:txBody>
      </p:sp>
    </p:spTree>
    <p:extLst>
      <p:ext uri="{BB962C8B-B14F-4D97-AF65-F5344CB8AC3E}">
        <p14:creationId xmlns:p14="http://schemas.microsoft.com/office/powerpoint/2010/main" val="103401530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solidFill>
                  <a:srgbClr val="0D0D0D"/>
                </a:solidFill>
              </a:rPr>
              <a:t>Failed computer systems can lead to significant or total loss of business function.</a:t>
            </a:r>
          </a:p>
          <a:p>
            <a:pPr eaLnBrk="1" hangingPunct="1"/>
            <a:r>
              <a:rPr lang="en-US" altLang="tr-TR" smtClean="0">
                <a:solidFill>
                  <a:srgbClr val="0D0D0D"/>
                </a:solidFill>
              </a:rPr>
              <a:t>Firms now are more vulnerable than ever.</a:t>
            </a:r>
          </a:p>
          <a:p>
            <a:pPr lvl="1" eaLnBrk="1" hangingPunct="1"/>
            <a:r>
              <a:rPr lang="en-US" altLang="tr-TR" smtClean="0"/>
              <a:t>Confidential personal and financial data</a:t>
            </a:r>
          </a:p>
          <a:p>
            <a:pPr lvl="1" eaLnBrk="1" hangingPunct="1"/>
            <a:r>
              <a:rPr lang="en-US" altLang="tr-TR" smtClean="0"/>
              <a:t>Trade secrets, new products, strategies</a:t>
            </a:r>
          </a:p>
          <a:p>
            <a:pPr eaLnBrk="1" hangingPunct="1"/>
            <a:r>
              <a:rPr lang="en-US" altLang="tr-TR" smtClean="0">
                <a:solidFill>
                  <a:srgbClr val="0D0D0D"/>
                </a:solidFill>
              </a:rPr>
              <a:t>A security breach may cut into a firm</a:t>
            </a:r>
            <a:r>
              <a:rPr lang="ja-JP" altLang="en-US" smtClean="0">
                <a:solidFill>
                  <a:srgbClr val="0D0D0D"/>
                </a:solidFill>
              </a:rPr>
              <a:t>’</a:t>
            </a:r>
            <a:r>
              <a:rPr lang="en-US" altLang="ja-JP" smtClean="0">
                <a:solidFill>
                  <a:srgbClr val="0D0D0D"/>
                </a:solidFill>
              </a:rPr>
              <a:t>s market value almost immediately.</a:t>
            </a:r>
          </a:p>
          <a:p>
            <a:pPr eaLnBrk="1" hangingPunct="1"/>
            <a:r>
              <a:rPr lang="en-US" altLang="tr-TR" smtClean="0">
                <a:solidFill>
                  <a:srgbClr val="0D0D0D"/>
                </a:solidFill>
              </a:rPr>
              <a:t>Inadequate security and controls also bring forth issues of liability.</a:t>
            </a:r>
          </a:p>
          <a:p>
            <a:pPr eaLnBrk="1" hangingPunct="1"/>
            <a:endParaRPr lang="en-US" altLang="tr-TR" smtClean="0">
              <a:solidFill>
                <a:srgbClr val="0D0D0D"/>
              </a:solidFill>
            </a:endParaRPr>
          </a:p>
          <a:p>
            <a:pPr eaLnBrk="1" hangingPunct="1"/>
            <a:endParaRPr lang="en-US" altLang="tr-TR" smtClean="0">
              <a:solidFill>
                <a:srgbClr val="0D0D0D"/>
              </a:solidFill>
            </a:endParaRPr>
          </a:p>
        </p:txBody>
      </p:sp>
      <p:sp>
        <p:nvSpPr>
          <p:cNvPr id="36867"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Business Value of Security and Control</a:t>
            </a:r>
          </a:p>
        </p:txBody>
      </p:sp>
    </p:spTree>
    <p:extLst>
      <p:ext uri="{BB962C8B-B14F-4D97-AF65-F5344CB8AC3E}">
        <p14:creationId xmlns:p14="http://schemas.microsoft.com/office/powerpoint/2010/main" val="1212169017"/>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spcAft>
                <a:spcPts val="1800"/>
              </a:spcAft>
              <a:buFont typeface="Arial" charset="0"/>
              <a:buChar char="•"/>
              <a:defRPr/>
            </a:pPr>
            <a:r>
              <a:rPr lang="en-US" dirty="0" smtClean="0">
                <a:ea typeface="MS PGothic" panose="020B0600070205080204" pitchFamily="34" charset="-128"/>
              </a:rPr>
              <a:t>Legal and regulatory requirements for electronic records management and privacy protection</a:t>
            </a:r>
          </a:p>
          <a:p>
            <a:pPr lvl="1" eaLnBrk="1" hangingPunct="1">
              <a:spcAft>
                <a:spcPts val="1800"/>
              </a:spcAft>
              <a:buFont typeface="Arial" charset="0"/>
              <a:buChar char="–"/>
              <a:defRPr/>
            </a:pPr>
            <a:r>
              <a:rPr lang="en-US" dirty="0" smtClean="0">
                <a:ea typeface="MS PGothic" panose="020B0600070205080204" pitchFamily="34" charset="-128"/>
                <a:cs typeface="MS PGothic" charset="0"/>
              </a:rPr>
              <a:t>HIPAA: </a:t>
            </a:r>
            <a:r>
              <a:rPr lang="en-US" b="0" dirty="0" smtClean="0">
                <a:ea typeface="MS PGothic" panose="020B0600070205080204" pitchFamily="34" charset="-128"/>
                <a:cs typeface="MS PGothic" charset="0"/>
              </a:rPr>
              <a:t>Medical security and privacy rules and procedures</a:t>
            </a:r>
          </a:p>
          <a:p>
            <a:pPr lvl="1" eaLnBrk="1" hangingPunct="1">
              <a:spcAft>
                <a:spcPts val="1800"/>
              </a:spcAft>
              <a:buFont typeface="Arial" charset="0"/>
              <a:buChar char="–"/>
              <a:defRPr/>
            </a:pPr>
            <a:r>
              <a:rPr lang="en-US" dirty="0" smtClean="0">
                <a:ea typeface="MS PGothic" panose="020B0600070205080204" pitchFamily="34" charset="-128"/>
                <a:cs typeface="MS PGothic" charset="0"/>
              </a:rPr>
              <a:t>Gramm-Leach-Bliley Act: </a:t>
            </a:r>
            <a:r>
              <a:rPr lang="en-US" b="0" dirty="0" smtClean="0">
                <a:ea typeface="MS PGothic" panose="020B0600070205080204" pitchFamily="34" charset="-128"/>
                <a:cs typeface="MS PGothic" charset="0"/>
              </a:rPr>
              <a:t>Requires financial institutions to ensure the security and confidentiality of customer data</a:t>
            </a:r>
          </a:p>
          <a:p>
            <a:pPr lvl="1" eaLnBrk="1" hangingPunct="1">
              <a:spcAft>
                <a:spcPts val="1800"/>
              </a:spcAft>
              <a:buFont typeface="Arial" charset="0"/>
              <a:buChar char="–"/>
              <a:defRPr/>
            </a:pPr>
            <a:r>
              <a:rPr lang="en-US" dirty="0" smtClean="0">
                <a:ea typeface="MS PGothic" panose="020B0600070205080204" pitchFamily="34" charset="-128"/>
                <a:cs typeface="MS PGothic" charset="0"/>
              </a:rPr>
              <a:t>Sarbanes-Oxley Act: </a:t>
            </a:r>
            <a:r>
              <a:rPr lang="en-US" b="0" dirty="0" smtClean="0">
                <a:ea typeface="MS PGothic" panose="020B0600070205080204" pitchFamily="34" charset="-128"/>
                <a:cs typeface="MS PGothic" charset="0"/>
              </a:rPr>
              <a:t>Imposes responsibility on companies and their management to safeguard the accuracy and integrity of financial information that is used internally and released externally</a:t>
            </a:r>
          </a:p>
          <a:p>
            <a:pPr eaLnBrk="1" hangingPunct="1">
              <a:buFont typeface="Arial" charset="0"/>
              <a:buChar char="•"/>
              <a:defRPr/>
            </a:pPr>
            <a:endParaRPr lang="en-US" dirty="0">
              <a:ea typeface="MS PGothic" panose="020B0600070205080204" pitchFamily="34" charset="-128"/>
            </a:endParaRPr>
          </a:p>
        </p:txBody>
      </p:sp>
      <p:sp>
        <p:nvSpPr>
          <p:cNvPr id="37891"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Business Value of Security and Control</a:t>
            </a:r>
          </a:p>
        </p:txBody>
      </p:sp>
    </p:spTree>
    <p:extLst>
      <p:ext uri="{BB962C8B-B14F-4D97-AF65-F5344CB8AC3E}">
        <p14:creationId xmlns:p14="http://schemas.microsoft.com/office/powerpoint/2010/main" val="1093195810"/>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Electronic evidence</a:t>
            </a:r>
          </a:p>
          <a:p>
            <a:pPr lvl="1" eaLnBrk="1" hangingPunct="1">
              <a:spcAft>
                <a:spcPts val="0"/>
              </a:spcAft>
              <a:buFont typeface="Arial" charset="0"/>
              <a:buChar char="–"/>
              <a:defRPr/>
            </a:pPr>
            <a:r>
              <a:rPr lang="en-US" dirty="0" smtClean="0">
                <a:ea typeface="MS PGothic" panose="020B0600070205080204" pitchFamily="34" charset="-128"/>
                <a:cs typeface="MS PGothic" charset="0"/>
              </a:rPr>
              <a:t>Evidence for white collar crimes often in digital form</a:t>
            </a:r>
          </a:p>
          <a:p>
            <a:pPr lvl="2" eaLnBrk="1" hangingPunct="1">
              <a:spcAft>
                <a:spcPts val="0"/>
              </a:spcAft>
              <a:buFont typeface="Arial" charset="0"/>
              <a:buChar char="•"/>
              <a:defRPr/>
            </a:pPr>
            <a:r>
              <a:rPr lang="en-US" dirty="0" smtClean="0">
                <a:ea typeface="MS PGothic" panose="020B0600070205080204" pitchFamily="34" charset="-128"/>
                <a:cs typeface="MS PGothic" charset="0"/>
              </a:rPr>
              <a:t>Data on computers, e-mail, instant messages,                e-commerce transactions</a:t>
            </a:r>
          </a:p>
          <a:p>
            <a:pPr lvl="1" eaLnBrk="1" hangingPunct="1">
              <a:buFont typeface="Arial" charset="0"/>
              <a:buChar char="–"/>
              <a:defRPr/>
            </a:pPr>
            <a:r>
              <a:rPr lang="en-US" dirty="0" smtClean="0">
                <a:ea typeface="MS PGothic" panose="020B0600070205080204" pitchFamily="34" charset="-128"/>
                <a:cs typeface="MS PGothic" charset="0"/>
              </a:rPr>
              <a:t>Proper control of data can save time and money when responding to legal discovery request</a:t>
            </a:r>
          </a:p>
          <a:p>
            <a:pPr eaLnBrk="1" hangingPunct="1">
              <a:spcAft>
                <a:spcPts val="0"/>
              </a:spcAft>
              <a:buFont typeface="Arial" charset="0"/>
              <a:buChar char="•"/>
              <a:defRPr/>
            </a:pPr>
            <a:r>
              <a:rPr lang="en-US" dirty="0" smtClean="0">
                <a:ea typeface="MS PGothic" panose="020B0600070205080204" pitchFamily="34" charset="-128"/>
              </a:rPr>
              <a:t>Computer forensics: </a:t>
            </a:r>
          </a:p>
          <a:p>
            <a:pPr lvl="1" eaLnBrk="1" hangingPunct="1">
              <a:spcAft>
                <a:spcPts val="0"/>
              </a:spcAft>
              <a:buFont typeface="Arial" charset="0"/>
              <a:buChar char="–"/>
              <a:defRPr/>
            </a:pPr>
            <a:r>
              <a:rPr lang="en-US" dirty="0" smtClean="0">
                <a:ea typeface="MS PGothic" panose="020B0600070205080204" pitchFamily="34" charset="-128"/>
                <a:cs typeface="MS PGothic" charset="0"/>
              </a:rPr>
              <a:t>Scientific collection, examination, authentication, preservation, and analysis of data from computer storage media for use as evidence in court of law</a:t>
            </a:r>
          </a:p>
          <a:p>
            <a:pPr lvl="1" eaLnBrk="1" hangingPunct="1">
              <a:buFont typeface="Arial" charset="0"/>
              <a:buChar char="–"/>
              <a:defRPr/>
            </a:pPr>
            <a:r>
              <a:rPr lang="en-US" dirty="0" smtClean="0">
                <a:ea typeface="MS PGothic" panose="020B0600070205080204" pitchFamily="34" charset="-128"/>
                <a:cs typeface="MS PGothic" charset="0"/>
              </a:rPr>
              <a:t>Includes recovery of ambient and hidden data</a:t>
            </a:r>
          </a:p>
          <a:p>
            <a:pPr lvl="1" eaLnBrk="1" hangingPunct="1">
              <a:buFont typeface="Arial" charset="0"/>
              <a:buChar char="–"/>
              <a:defRPr/>
            </a:pPr>
            <a:endParaRPr lang="en-US" dirty="0">
              <a:ea typeface="MS PGothic" panose="020B0600070205080204" pitchFamily="34" charset="-128"/>
              <a:cs typeface="MS PGothic" charset="0"/>
            </a:endParaRPr>
          </a:p>
        </p:txBody>
      </p:sp>
      <p:sp>
        <p:nvSpPr>
          <p:cNvPr id="38915"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Business Value of Security and Control</a:t>
            </a:r>
          </a:p>
        </p:txBody>
      </p:sp>
    </p:spTree>
    <p:extLst>
      <p:ext uri="{BB962C8B-B14F-4D97-AF65-F5344CB8AC3E}">
        <p14:creationId xmlns:p14="http://schemas.microsoft.com/office/powerpoint/2010/main" val="138907396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8</a:t>
            </a:r>
            <a:r>
              <a:rPr lang="en-US" altLang="en-US" sz="2600" b="1" dirty="0" smtClean="0">
                <a:solidFill>
                  <a:schemeClr val="tx2"/>
                </a:solidFill>
                <a:latin typeface="Arial" charset="0"/>
                <a:cs typeface="Times New Roman" pitchFamily="18" charset="0"/>
              </a:rPr>
              <a:t>.3. Establishing a Framework for Security and Control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25</a:t>
            </a:fld>
            <a:endParaRPr lang="en-US"/>
          </a:p>
        </p:txBody>
      </p:sp>
    </p:spTree>
    <p:extLst>
      <p:ext uri="{BB962C8B-B14F-4D97-AF65-F5344CB8AC3E}">
        <p14:creationId xmlns:p14="http://schemas.microsoft.com/office/powerpoint/2010/main" val="23047250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Aft>
                <a:spcPct val="0"/>
              </a:spcAft>
            </a:pPr>
            <a:r>
              <a:rPr lang="en-US" altLang="tr-TR" smtClean="0">
                <a:solidFill>
                  <a:srgbClr val="0D0D0D"/>
                </a:solidFill>
              </a:rPr>
              <a:t>Information systems controls </a:t>
            </a:r>
          </a:p>
          <a:p>
            <a:pPr lvl="1" eaLnBrk="1" hangingPunct="1">
              <a:spcAft>
                <a:spcPct val="0"/>
              </a:spcAft>
            </a:pPr>
            <a:r>
              <a:rPr lang="en-US" altLang="tr-TR" b="0" smtClean="0"/>
              <a:t>Manual and automated controls</a:t>
            </a:r>
          </a:p>
          <a:p>
            <a:pPr lvl="1" eaLnBrk="1" hangingPunct="1"/>
            <a:r>
              <a:rPr lang="en-US" altLang="tr-TR" b="0" smtClean="0"/>
              <a:t>General and application controls</a:t>
            </a:r>
          </a:p>
          <a:p>
            <a:pPr eaLnBrk="1" hangingPunct="1">
              <a:spcAft>
                <a:spcPct val="0"/>
              </a:spcAft>
            </a:pPr>
            <a:r>
              <a:rPr lang="en-US" altLang="tr-TR" smtClean="0">
                <a:solidFill>
                  <a:srgbClr val="0D0D0D"/>
                </a:solidFill>
              </a:rPr>
              <a:t>General controls</a:t>
            </a:r>
          </a:p>
          <a:p>
            <a:pPr lvl="1" eaLnBrk="1" hangingPunct="1">
              <a:spcAft>
                <a:spcPct val="0"/>
              </a:spcAft>
            </a:pPr>
            <a:r>
              <a:rPr lang="en-US" altLang="tr-TR" smtClean="0"/>
              <a:t>Govern design, security, and use of computer programs and security of data files in general throughout organization</a:t>
            </a:r>
            <a:r>
              <a:rPr lang="ja-JP" altLang="en-US" smtClean="0"/>
              <a:t>’</a:t>
            </a:r>
            <a:r>
              <a:rPr lang="en-US" altLang="ja-JP" smtClean="0"/>
              <a:t>s information technology infrastructure</a:t>
            </a:r>
          </a:p>
          <a:p>
            <a:pPr lvl="1" eaLnBrk="1" hangingPunct="1">
              <a:spcAft>
                <a:spcPct val="0"/>
              </a:spcAft>
            </a:pPr>
            <a:r>
              <a:rPr lang="en-US" altLang="tr-TR" smtClean="0"/>
              <a:t>Apply to all computerized applications</a:t>
            </a:r>
          </a:p>
          <a:p>
            <a:pPr lvl="1" eaLnBrk="1" hangingPunct="1"/>
            <a:r>
              <a:rPr lang="en-US" altLang="tr-TR" smtClean="0"/>
              <a:t>Combination of hardware, software, and manual procedures to create overall control environment</a:t>
            </a:r>
          </a:p>
          <a:p>
            <a:pPr lvl="3" eaLnBrk="1" hangingPunct="1"/>
            <a:endParaRPr lang="en-US" altLang="tr-TR" smtClean="0"/>
          </a:p>
          <a:p>
            <a:pPr eaLnBrk="1" hangingPunct="1"/>
            <a:endParaRPr lang="en-US" altLang="tr-TR" smtClean="0">
              <a:solidFill>
                <a:srgbClr val="0D0D0D"/>
              </a:solidFill>
            </a:endParaRPr>
          </a:p>
        </p:txBody>
      </p:sp>
      <p:sp>
        <p:nvSpPr>
          <p:cNvPr id="39939"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Establishing a Framework for Security and Control</a:t>
            </a:r>
          </a:p>
        </p:txBody>
      </p:sp>
    </p:spTree>
    <p:extLst>
      <p:ext uri="{BB962C8B-B14F-4D97-AF65-F5344CB8AC3E}">
        <p14:creationId xmlns:p14="http://schemas.microsoft.com/office/powerpoint/2010/main" val="367152936"/>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eaLnBrk="1" hangingPunct="1">
              <a:buFont typeface="Arial" charset="0"/>
              <a:buChar char="•"/>
              <a:defRPr/>
            </a:pPr>
            <a:r>
              <a:rPr lang="en-US" sz="3600" dirty="0" smtClean="0">
                <a:ea typeface="MS PGothic" panose="020B0600070205080204" pitchFamily="34" charset="-128"/>
              </a:rPr>
              <a:t>Types of general controls</a:t>
            </a:r>
          </a:p>
          <a:p>
            <a:pPr lvl="1" eaLnBrk="1" hangingPunct="1">
              <a:buFont typeface="Arial" charset="0"/>
              <a:buChar char="–"/>
              <a:defRPr/>
            </a:pPr>
            <a:r>
              <a:rPr lang="en-US" sz="3200" dirty="0" smtClean="0">
                <a:ea typeface="MS PGothic" panose="020B0600070205080204" pitchFamily="34" charset="-128"/>
                <a:cs typeface="MS PGothic" charset="0"/>
              </a:rPr>
              <a:t>Software controls</a:t>
            </a:r>
          </a:p>
          <a:p>
            <a:pPr lvl="1" eaLnBrk="1" hangingPunct="1">
              <a:buFont typeface="Arial" charset="0"/>
              <a:buChar char="–"/>
              <a:defRPr/>
            </a:pPr>
            <a:r>
              <a:rPr lang="en-US" sz="3200" dirty="0" smtClean="0">
                <a:ea typeface="MS PGothic" panose="020B0600070205080204" pitchFamily="34" charset="-128"/>
                <a:cs typeface="MS PGothic" charset="0"/>
              </a:rPr>
              <a:t>Hardware controls</a:t>
            </a:r>
          </a:p>
          <a:p>
            <a:pPr lvl="1" eaLnBrk="1" hangingPunct="1">
              <a:buFont typeface="Arial" charset="0"/>
              <a:buChar char="–"/>
              <a:defRPr/>
            </a:pPr>
            <a:r>
              <a:rPr lang="en-US" sz="3200" dirty="0" smtClean="0">
                <a:ea typeface="MS PGothic" panose="020B0600070205080204" pitchFamily="34" charset="-128"/>
                <a:cs typeface="MS PGothic" charset="0"/>
              </a:rPr>
              <a:t>Computer operations controls</a:t>
            </a:r>
          </a:p>
          <a:p>
            <a:pPr lvl="1" eaLnBrk="1" hangingPunct="1">
              <a:buFont typeface="Arial" charset="0"/>
              <a:buChar char="–"/>
              <a:defRPr/>
            </a:pPr>
            <a:r>
              <a:rPr lang="en-US" sz="3200" dirty="0" smtClean="0">
                <a:ea typeface="MS PGothic" panose="020B0600070205080204" pitchFamily="34" charset="-128"/>
                <a:cs typeface="MS PGothic" charset="0"/>
              </a:rPr>
              <a:t>Data security controls</a:t>
            </a:r>
          </a:p>
          <a:p>
            <a:pPr lvl="1" eaLnBrk="1" hangingPunct="1">
              <a:buFont typeface="Arial" charset="0"/>
              <a:buChar char="–"/>
              <a:defRPr/>
            </a:pPr>
            <a:r>
              <a:rPr lang="en-US" sz="3200" dirty="0" smtClean="0">
                <a:ea typeface="MS PGothic" panose="020B0600070205080204" pitchFamily="34" charset="-128"/>
                <a:cs typeface="MS PGothic" charset="0"/>
              </a:rPr>
              <a:t>Implementation controls</a:t>
            </a:r>
          </a:p>
          <a:p>
            <a:pPr lvl="1" eaLnBrk="1" hangingPunct="1">
              <a:buFont typeface="Arial" charset="0"/>
              <a:buChar char="–"/>
              <a:defRPr/>
            </a:pPr>
            <a:r>
              <a:rPr lang="en-US" sz="3200" dirty="0" smtClean="0">
                <a:ea typeface="MS PGothic" panose="020B0600070205080204" pitchFamily="34" charset="-128"/>
                <a:cs typeface="MS PGothic" charset="0"/>
              </a:rPr>
              <a:t>Administrative controls</a:t>
            </a:r>
          </a:p>
          <a:p>
            <a:pPr eaLnBrk="1" hangingPunct="1">
              <a:buFont typeface="Arial" charset="0"/>
              <a:buChar char="•"/>
              <a:defRPr/>
            </a:pPr>
            <a:endParaRPr lang="en-US" sz="3600" dirty="0">
              <a:ea typeface="MS PGothic" panose="020B0600070205080204" pitchFamily="34" charset="-128"/>
            </a:endParaRPr>
          </a:p>
        </p:txBody>
      </p:sp>
      <p:sp>
        <p:nvSpPr>
          <p:cNvPr id="40963"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Establishing a Framework for Security and Control</a:t>
            </a:r>
          </a:p>
        </p:txBody>
      </p:sp>
    </p:spTree>
    <p:extLst>
      <p:ext uri="{BB962C8B-B14F-4D97-AF65-F5344CB8AC3E}">
        <p14:creationId xmlns:p14="http://schemas.microsoft.com/office/powerpoint/2010/main" val="3885657393"/>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Application controls</a:t>
            </a:r>
          </a:p>
          <a:p>
            <a:pPr lvl="1" eaLnBrk="1" hangingPunct="1">
              <a:buFont typeface="Arial" charset="0"/>
              <a:buChar char="–"/>
              <a:defRPr/>
            </a:pPr>
            <a:r>
              <a:rPr lang="en-US" dirty="0" smtClean="0">
                <a:ea typeface="MS PGothic" panose="020B0600070205080204" pitchFamily="34" charset="-128"/>
                <a:cs typeface="MS PGothic" charset="0"/>
              </a:rPr>
              <a:t>Specific controls unique to each computerized application, such as payroll or order processing</a:t>
            </a:r>
          </a:p>
          <a:p>
            <a:pPr lvl="1" eaLnBrk="1" hangingPunct="1">
              <a:buFont typeface="Arial" charset="0"/>
              <a:buChar char="–"/>
              <a:defRPr/>
            </a:pPr>
            <a:r>
              <a:rPr lang="en-US" dirty="0" smtClean="0">
                <a:ea typeface="MS PGothic" panose="020B0600070205080204" pitchFamily="34" charset="-128"/>
                <a:cs typeface="MS PGothic" charset="0"/>
              </a:rPr>
              <a:t>Include both automated and manual procedures</a:t>
            </a:r>
          </a:p>
          <a:p>
            <a:pPr lvl="1" eaLnBrk="1" hangingPunct="1">
              <a:buFont typeface="Arial" charset="0"/>
              <a:buChar char="–"/>
              <a:defRPr/>
            </a:pPr>
            <a:r>
              <a:rPr lang="en-US" dirty="0" smtClean="0">
                <a:ea typeface="MS PGothic" panose="020B0600070205080204" pitchFamily="34" charset="-128"/>
                <a:cs typeface="MS PGothic" charset="0"/>
              </a:rPr>
              <a:t>Ensure that only authorized data are completely and accurately processed by that application</a:t>
            </a:r>
          </a:p>
          <a:p>
            <a:pPr lvl="1" eaLnBrk="1" hangingPunct="1">
              <a:buFont typeface="Arial" charset="0"/>
              <a:buChar char="–"/>
              <a:defRPr/>
            </a:pPr>
            <a:r>
              <a:rPr lang="en-US" dirty="0" smtClean="0">
                <a:ea typeface="MS PGothic" panose="020B0600070205080204" pitchFamily="34" charset="-128"/>
                <a:cs typeface="MS PGothic" charset="0"/>
              </a:rPr>
              <a:t>Include:</a:t>
            </a:r>
          </a:p>
          <a:p>
            <a:pPr lvl="2" eaLnBrk="1" hangingPunct="1">
              <a:buFont typeface="Arial" charset="0"/>
              <a:buChar char="•"/>
              <a:defRPr/>
            </a:pPr>
            <a:r>
              <a:rPr lang="en-US" dirty="0" smtClean="0">
                <a:ea typeface="MS PGothic" panose="020B0600070205080204" pitchFamily="34" charset="-128"/>
                <a:cs typeface="MS PGothic" charset="0"/>
              </a:rPr>
              <a:t>Input controls</a:t>
            </a:r>
          </a:p>
          <a:p>
            <a:pPr lvl="2" eaLnBrk="1" hangingPunct="1">
              <a:buFont typeface="Arial" charset="0"/>
              <a:buChar char="•"/>
              <a:defRPr/>
            </a:pPr>
            <a:r>
              <a:rPr lang="en-US" dirty="0" smtClean="0">
                <a:ea typeface="MS PGothic" panose="020B0600070205080204" pitchFamily="34" charset="-128"/>
                <a:cs typeface="MS PGothic" charset="0"/>
              </a:rPr>
              <a:t>Processing controls</a:t>
            </a:r>
          </a:p>
          <a:p>
            <a:pPr lvl="2" eaLnBrk="1" hangingPunct="1">
              <a:buFont typeface="Arial" charset="0"/>
              <a:buChar char="•"/>
              <a:defRPr/>
            </a:pPr>
            <a:r>
              <a:rPr lang="en-US" dirty="0" smtClean="0">
                <a:ea typeface="MS PGothic" panose="020B0600070205080204" pitchFamily="34" charset="-128"/>
                <a:cs typeface="MS PGothic" charset="0"/>
              </a:rPr>
              <a:t>Output controls</a:t>
            </a:r>
          </a:p>
          <a:p>
            <a:pPr eaLnBrk="1" hangingPunct="1">
              <a:buFont typeface="Arial" charset="0"/>
              <a:buChar char="•"/>
              <a:defRPr/>
            </a:pPr>
            <a:endParaRPr lang="en-US" dirty="0">
              <a:ea typeface="MS PGothic" panose="020B0600070205080204" pitchFamily="34" charset="-128"/>
            </a:endParaRPr>
          </a:p>
        </p:txBody>
      </p:sp>
      <p:sp>
        <p:nvSpPr>
          <p:cNvPr id="41987"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Establishing a Framework for Security and Control</a:t>
            </a:r>
          </a:p>
        </p:txBody>
      </p:sp>
    </p:spTree>
    <p:extLst>
      <p:ext uri="{BB962C8B-B14F-4D97-AF65-F5344CB8AC3E}">
        <p14:creationId xmlns:p14="http://schemas.microsoft.com/office/powerpoint/2010/main" val="199718743"/>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eaLnBrk="1" hangingPunct="1">
              <a:buFont typeface="Arial" charset="0"/>
              <a:buChar char="•"/>
              <a:defRPr/>
            </a:pPr>
            <a:r>
              <a:rPr lang="en-US" sz="2800" dirty="0" smtClean="0">
                <a:ea typeface="MS PGothic" panose="020B0600070205080204" pitchFamily="34" charset="-128"/>
              </a:rPr>
              <a:t>Risk assessment: </a:t>
            </a:r>
            <a:r>
              <a:rPr lang="en-US" sz="2800" b="0" dirty="0" smtClean="0">
                <a:ea typeface="MS PGothic" panose="020B0600070205080204" pitchFamily="34" charset="-128"/>
              </a:rPr>
              <a:t>Determines level of risk to firm if specific activity or process is not properly controlled</a:t>
            </a:r>
          </a:p>
          <a:p>
            <a:pPr lvl="2" eaLnBrk="1" hangingPunct="1">
              <a:buFont typeface="Arial" charset="0"/>
              <a:buChar char="•"/>
              <a:defRPr/>
            </a:pPr>
            <a:r>
              <a:rPr lang="en-US" sz="2000" dirty="0" smtClean="0">
                <a:ea typeface="MS PGothic" panose="020B0600070205080204" pitchFamily="34" charset="-128"/>
                <a:cs typeface="MS PGothic" charset="0"/>
              </a:rPr>
              <a:t>Types of threat</a:t>
            </a:r>
          </a:p>
          <a:p>
            <a:pPr lvl="2" eaLnBrk="1" hangingPunct="1">
              <a:buFont typeface="Arial" charset="0"/>
              <a:buChar char="•"/>
              <a:defRPr/>
            </a:pPr>
            <a:r>
              <a:rPr lang="en-US" sz="2000" dirty="0" smtClean="0">
                <a:ea typeface="MS PGothic" panose="020B0600070205080204" pitchFamily="34" charset="-128"/>
                <a:cs typeface="MS PGothic" charset="0"/>
              </a:rPr>
              <a:t>Probability of occurrence during year</a:t>
            </a:r>
          </a:p>
          <a:p>
            <a:pPr lvl="2" eaLnBrk="1" hangingPunct="1">
              <a:buFont typeface="Arial" charset="0"/>
              <a:buChar char="•"/>
              <a:defRPr/>
            </a:pPr>
            <a:r>
              <a:rPr lang="en-US" sz="2000" dirty="0" smtClean="0">
                <a:ea typeface="MS PGothic" panose="020B0600070205080204" pitchFamily="34" charset="-128"/>
                <a:cs typeface="MS PGothic" charset="0"/>
              </a:rPr>
              <a:t>Potential losses, value of threat</a:t>
            </a:r>
          </a:p>
          <a:p>
            <a:pPr lvl="2" eaLnBrk="1" hangingPunct="1">
              <a:buFont typeface="Arial" charset="0"/>
              <a:buChar char="•"/>
              <a:defRPr/>
            </a:pPr>
            <a:r>
              <a:rPr lang="en-US" sz="2000" dirty="0" smtClean="0">
                <a:ea typeface="MS PGothic" panose="020B0600070205080204" pitchFamily="34" charset="-128"/>
                <a:cs typeface="MS PGothic" charset="0"/>
              </a:rPr>
              <a:t>Expected annual loss</a:t>
            </a:r>
          </a:p>
          <a:p>
            <a:pPr eaLnBrk="1" hangingPunct="1">
              <a:buFont typeface="Arial" charset="0"/>
              <a:buChar char="•"/>
              <a:defRPr/>
            </a:pPr>
            <a:endParaRPr lang="en-US" sz="2800" dirty="0">
              <a:ea typeface="MS PGothic" panose="020B0600070205080204" pitchFamily="34" charset="-128"/>
            </a:endParaRPr>
          </a:p>
        </p:txBody>
      </p:sp>
      <p:sp>
        <p:nvSpPr>
          <p:cNvPr id="43011"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Establishing a Framework for Security and Control</a:t>
            </a:r>
          </a:p>
        </p:txBody>
      </p:sp>
      <p:graphicFrame>
        <p:nvGraphicFramePr>
          <p:cNvPr id="7" name="Table 6"/>
          <p:cNvGraphicFramePr>
            <a:graphicFrameLocks noGrp="1"/>
          </p:cNvGraphicFramePr>
          <p:nvPr/>
        </p:nvGraphicFramePr>
        <p:xfrm>
          <a:off x="762000" y="4435475"/>
          <a:ext cx="7848600" cy="1855788"/>
        </p:xfrm>
        <a:graphic>
          <a:graphicData uri="http://schemas.openxmlformats.org/drawingml/2006/table">
            <a:tbl>
              <a:tblPr/>
              <a:tblGrid>
                <a:gridCol w="1744663"/>
                <a:gridCol w="1712912"/>
                <a:gridCol w="2616200"/>
                <a:gridCol w="1774825"/>
              </a:tblGrid>
              <a:tr h="579438">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itchFamily="18" charset="0"/>
                          <a:ea typeface="ＭＳ Ｐゴシック" pitchFamily="34" charset="-128"/>
                        </a:rPr>
                        <a:t>EXPOSURE</a:t>
                      </a:r>
                      <a:endParaRPr kumimoji="0" lang="en-US" altLang="tr-TR" sz="1600" b="1" i="0" u="none" strike="noStrike" cap="none" normalizeH="0" baseline="0" smtClean="0">
                        <a:ln>
                          <a:noFill/>
                        </a:ln>
                        <a:solidFill>
                          <a:srgbClr val="FFFFFF"/>
                        </a:solidFill>
                        <a:effectLst/>
                        <a:latin typeface="Arial" pitchFamily="34" charset="0"/>
                        <a:ea typeface="ＭＳ Ｐゴシック" pitchFamily="34" charset="-128"/>
                        <a:cs typeface="Arial" pitchFamily="34" charset="0"/>
                      </a:endParaRPr>
                    </a:p>
                  </a:txBody>
                  <a:tcPr marT="45733" marB="45733" anchor="b"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itchFamily="18" charset="0"/>
                          <a:ea typeface="ＭＳ Ｐゴシック" pitchFamily="34" charset="-128"/>
                        </a:rPr>
                        <a:t>PROBABILITY</a:t>
                      </a:r>
                      <a:endParaRPr kumimoji="0" lang="en-US" altLang="tr-TR" sz="1600" b="1" i="0" u="none" strike="noStrike" cap="none" normalizeH="0" baseline="0" smtClean="0">
                        <a:ln>
                          <a:noFill/>
                        </a:ln>
                        <a:solidFill>
                          <a:srgbClr val="FFFFFF"/>
                        </a:solidFill>
                        <a:effectLst/>
                        <a:latin typeface="Arial" pitchFamily="34" charset="0"/>
                        <a:ea typeface="ＭＳ Ｐゴシック" pitchFamily="34" charset="-128"/>
                        <a:cs typeface="Arial" pitchFamily="34" charset="0"/>
                      </a:endParaRPr>
                    </a:p>
                  </a:txBody>
                  <a:tcPr marT="45733" marB="45733" anchor="b"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itchFamily="18" charset="0"/>
                          <a:ea typeface="ＭＳ Ｐゴシック" pitchFamily="34" charset="-128"/>
                        </a:rPr>
                        <a:t>LOSS RANGE (AVG)</a:t>
                      </a:r>
                      <a:endParaRPr kumimoji="0" lang="en-US" altLang="tr-TR" sz="1600" b="1" i="0" u="none" strike="noStrike" cap="none" normalizeH="0" baseline="0" smtClean="0">
                        <a:ln>
                          <a:noFill/>
                        </a:ln>
                        <a:solidFill>
                          <a:srgbClr val="FFFFFF"/>
                        </a:solidFill>
                        <a:effectLst/>
                        <a:latin typeface="Arial" pitchFamily="34" charset="0"/>
                        <a:ea typeface="ＭＳ Ｐゴシック" pitchFamily="34" charset="-128"/>
                        <a:cs typeface="Arial" pitchFamily="34" charset="0"/>
                      </a:endParaRPr>
                    </a:p>
                  </a:txBody>
                  <a:tcPr marT="45733" marB="45733" anchor="b"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FFFFFF"/>
                          </a:solidFill>
                          <a:effectLst/>
                          <a:latin typeface="Times New Roman" pitchFamily="18" charset="0"/>
                          <a:ea typeface="ＭＳ Ｐゴシック" pitchFamily="34" charset="-128"/>
                        </a:rPr>
                        <a:t>EXPECTED ANNUAL LOSS</a:t>
                      </a:r>
                      <a:endParaRPr kumimoji="0" lang="en-US" altLang="tr-TR" sz="1600" b="1" i="0" u="none" strike="noStrike" cap="none" normalizeH="0" baseline="0" smtClean="0">
                        <a:ln>
                          <a:noFill/>
                        </a:ln>
                        <a:solidFill>
                          <a:srgbClr val="FFFFFF"/>
                        </a:solidFill>
                        <a:effectLst/>
                        <a:latin typeface="Arial" pitchFamily="34" charset="0"/>
                        <a:ea typeface="ＭＳ Ｐゴシック" pitchFamily="34" charset="-128"/>
                        <a:cs typeface="Arial" pitchFamily="34" charset="0"/>
                      </a:endParaRPr>
                    </a:p>
                  </a:txBody>
                  <a:tcPr marT="45733" marB="45733" anchor="b"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B9"/>
                    </a:solidFill>
                  </a:tcPr>
                </a:tc>
              </a:tr>
              <a:tr h="425450">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Power failure</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30%</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$5K–$200K ($102,500)</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$30,750</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25450">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Embezzlement</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5%</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$1K–$50K ($25,500)</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a:noFill/>
                    </a:lnT>
                    <a:lnB>
                      <a:noFill/>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$1,275</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a:noFill/>
                    </a:lnT>
                    <a:lnB>
                      <a:noFill/>
                    </a:lnB>
                    <a:lnTlToBr>
                      <a:noFill/>
                    </a:lnTlToBr>
                    <a:lnBlToTr>
                      <a:noFill/>
                    </a:lnBlToTr>
                    <a:solidFill>
                      <a:schemeClr val="bg1"/>
                    </a:solidFill>
                  </a:tcPr>
                </a:tc>
              </a:tr>
              <a:tr h="425450">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User error</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98%</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$200–$40K ($20,100)</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Times New Roman" pitchFamily="18" charset="0"/>
                          <a:ea typeface="ＭＳ Ｐゴシック" pitchFamily="34" charset="-128"/>
                          <a:cs typeface="ＭＳ Ｐゴシック" pitchFamily="34" charset="-128"/>
                        </a:defRPr>
                      </a:lvl1pPr>
                      <a:lvl2pPr marL="742950" indent="-285750">
                        <a:spcBef>
                          <a:spcPct val="20000"/>
                        </a:spcBef>
                        <a:defRPr sz="2400">
                          <a:solidFill>
                            <a:schemeClr val="tx1"/>
                          </a:solidFill>
                          <a:latin typeface="Times New Roman" pitchFamily="18" charset="0"/>
                          <a:ea typeface="ＭＳ Ｐゴシック" pitchFamily="34" charset="-128"/>
                          <a:cs typeface="ＭＳ Ｐゴシック" pitchFamily="34" charset="-128"/>
                        </a:defRPr>
                      </a:lvl2pPr>
                      <a:lvl3pPr marL="1143000" indent="-228600">
                        <a:spcBef>
                          <a:spcPct val="20000"/>
                        </a:spcBef>
                        <a:defRPr sz="2000">
                          <a:solidFill>
                            <a:schemeClr val="tx1"/>
                          </a:solidFill>
                          <a:latin typeface="Times New Roman" pitchFamily="18" charset="0"/>
                          <a:ea typeface="ＭＳ Ｐゴシック" pitchFamily="34" charset="-128"/>
                          <a:cs typeface="ＭＳ Ｐゴシック" pitchFamily="34" charset="-128"/>
                        </a:defRPr>
                      </a:lvl3pPr>
                      <a:lvl4pPr marL="16002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4pPr>
                      <a:lvl5pPr marL="2057400" indent="-228600">
                        <a:spcBef>
                          <a:spcPct val="20000"/>
                        </a:spcBef>
                        <a:defRPr>
                          <a:solidFill>
                            <a:schemeClr val="tx1"/>
                          </a:solidFill>
                          <a:latin typeface="Times New Roman" pitchFamily="18"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cs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smtClean="0">
                          <a:ln>
                            <a:noFill/>
                          </a:ln>
                          <a:solidFill>
                            <a:srgbClr val="000000"/>
                          </a:solidFill>
                          <a:effectLst/>
                          <a:latin typeface="Times New Roman" pitchFamily="18" charset="0"/>
                          <a:ea typeface="ＭＳ Ｐゴシック" pitchFamily="34" charset="-128"/>
                        </a:rPr>
                        <a:t>$19,698</a:t>
                      </a:r>
                      <a:endParaRPr kumimoji="0" lang="en-US" altLang="tr-TR" sz="16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33" marB="45733"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92165172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tr-TR" smtClean="0">
                <a:solidFill>
                  <a:srgbClr val="0D0D0D"/>
                </a:solidFill>
              </a:rPr>
              <a:t>Security: </a:t>
            </a:r>
          </a:p>
          <a:p>
            <a:pPr lvl="1" eaLnBrk="1" hangingPunct="1"/>
            <a:r>
              <a:rPr lang="en-US" altLang="tr-TR" smtClean="0"/>
              <a:t>Policies, procedures, and technical measures used to prevent unauthorized access, alteration, theft, or physical damage to information systems</a:t>
            </a:r>
          </a:p>
          <a:p>
            <a:pPr eaLnBrk="1" hangingPunct="1"/>
            <a:r>
              <a:rPr lang="en-US" altLang="tr-TR" smtClean="0">
                <a:solidFill>
                  <a:srgbClr val="0D0D0D"/>
                </a:solidFill>
              </a:rPr>
              <a:t>Controls: </a:t>
            </a:r>
          </a:p>
          <a:p>
            <a:pPr lvl="1" eaLnBrk="1" hangingPunct="1"/>
            <a:r>
              <a:rPr lang="en-US" altLang="tr-TR" smtClean="0"/>
              <a:t>Methods, policies, and organizational procedures that ensure safety of organization</a:t>
            </a:r>
            <a:r>
              <a:rPr lang="ja-JP" altLang="en-US" smtClean="0"/>
              <a:t>’</a:t>
            </a:r>
            <a:r>
              <a:rPr lang="en-US" altLang="ja-JP" smtClean="0"/>
              <a:t>s assets; accuracy and reliability of its accounting records; and operational adherence to management standards</a:t>
            </a:r>
            <a:endParaRPr lang="en-US" altLang="tr-TR" smtClean="0"/>
          </a:p>
        </p:txBody>
      </p:sp>
      <p:sp>
        <p:nvSpPr>
          <p:cNvPr id="18435"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42339920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tr-TR" smtClean="0">
                <a:solidFill>
                  <a:srgbClr val="0D0D0D"/>
                </a:solidFill>
              </a:rPr>
              <a:t>Security policy</a:t>
            </a:r>
          </a:p>
          <a:p>
            <a:pPr lvl="1" eaLnBrk="1" hangingPunct="1"/>
            <a:r>
              <a:rPr lang="en-US" altLang="tr-TR" smtClean="0"/>
              <a:t>Ranks information risks, identifies acceptable security goals, and identifies mechanisms for achieving these goals</a:t>
            </a:r>
          </a:p>
          <a:p>
            <a:pPr lvl="1" eaLnBrk="1" hangingPunct="1"/>
            <a:r>
              <a:rPr lang="en-US" altLang="tr-TR" smtClean="0"/>
              <a:t>Drives other policies</a:t>
            </a:r>
          </a:p>
          <a:p>
            <a:pPr lvl="2" eaLnBrk="1" hangingPunct="1"/>
            <a:r>
              <a:rPr lang="en-US" altLang="tr-TR" smtClean="0"/>
              <a:t>Acceptable use policy (AUP)</a:t>
            </a:r>
          </a:p>
          <a:p>
            <a:pPr lvl="3" eaLnBrk="1" hangingPunct="1"/>
            <a:r>
              <a:rPr lang="en-US" altLang="tr-TR" smtClean="0"/>
              <a:t>Defines acceptable uses of firm</a:t>
            </a:r>
            <a:r>
              <a:rPr lang="ja-JP" altLang="en-US" smtClean="0"/>
              <a:t>’</a:t>
            </a:r>
            <a:r>
              <a:rPr lang="en-US" altLang="ja-JP" smtClean="0"/>
              <a:t>s information resources and computing equipment</a:t>
            </a:r>
          </a:p>
          <a:p>
            <a:pPr lvl="2" eaLnBrk="1" hangingPunct="1"/>
            <a:r>
              <a:rPr lang="en-US" altLang="tr-TR" smtClean="0"/>
              <a:t>Authorization policies</a:t>
            </a:r>
          </a:p>
          <a:p>
            <a:pPr lvl="3" eaLnBrk="1" hangingPunct="1"/>
            <a:r>
              <a:rPr lang="en-US" altLang="tr-TR" smtClean="0"/>
              <a:t>Determine differing levels of  user access to information assets</a:t>
            </a:r>
          </a:p>
          <a:p>
            <a:pPr eaLnBrk="1" hangingPunct="1"/>
            <a:endParaRPr lang="en-US" altLang="tr-TR" smtClean="0">
              <a:solidFill>
                <a:srgbClr val="0D0D0D"/>
              </a:solidFill>
            </a:endParaRPr>
          </a:p>
        </p:txBody>
      </p:sp>
      <p:sp>
        <p:nvSpPr>
          <p:cNvPr id="44035"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Establishing a Framework for Security and Control</a:t>
            </a:r>
          </a:p>
        </p:txBody>
      </p:sp>
    </p:spTree>
    <p:extLst>
      <p:ext uri="{BB962C8B-B14F-4D97-AF65-F5344CB8AC3E}">
        <p14:creationId xmlns:p14="http://schemas.microsoft.com/office/powerpoint/2010/main" val="4145594816"/>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Identity management</a:t>
            </a:r>
          </a:p>
          <a:p>
            <a:pPr lvl="1" eaLnBrk="1" hangingPunct="1">
              <a:buFont typeface="Arial" charset="0"/>
              <a:buChar char="–"/>
              <a:defRPr/>
            </a:pPr>
            <a:r>
              <a:rPr lang="en-US" sz="2800" dirty="0" smtClean="0">
                <a:ea typeface="MS PGothic" panose="020B0600070205080204" pitchFamily="34" charset="-128"/>
                <a:cs typeface="MS PGothic" charset="0"/>
              </a:rPr>
              <a:t>Business processes and tools to identify valid users of system and control access</a:t>
            </a:r>
          </a:p>
          <a:p>
            <a:pPr lvl="2" eaLnBrk="1" hangingPunct="1">
              <a:buFont typeface="Arial" charset="0"/>
              <a:buChar char="•"/>
              <a:defRPr/>
            </a:pPr>
            <a:r>
              <a:rPr lang="en-US" sz="2600" dirty="0" smtClean="0">
                <a:ea typeface="MS PGothic" panose="020B0600070205080204" pitchFamily="34" charset="-128"/>
                <a:cs typeface="MS PGothic" charset="0"/>
              </a:rPr>
              <a:t>Identifies and authorizes different categories of users</a:t>
            </a:r>
          </a:p>
          <a:p>
            <a:pPr lvl="2" eaLnBrk="1" hangingPunct="1">
              <a:buFont typeface="Arial" charset="0"/>
              <a:buChar char="•"/>
              <a:defRPr/>
            </a:pPr>
            <a:r>
              <a:rPr lang="en-US" sz="2600" dirty="0" smtClean="0">
                <a:ea typeface="MS PGothic" panose="020B0600070205080204" pitchFamily="34" charset="-128"/>
                <a:cs typeface="MS PGothic" charset="0"/>
              </a:rPr>
              <a:t>Specifies which portion of system users can access</a:t>
            </a:r>
          </a:p>
          <a:p>
            <a:pPr lvl="2" eaLnBrk="1" hangingPunct="1">
              <a:buFont typeface="Arial" charset="0"/>
              <a:buChar char="•"/>
              <a:defRPr/>
            </a:pPr>
            <a:r>
              <a:rPr lang="en-US" sz="2600" dirty="0" smtClean="0">
                <a:ea typeface="MS PGothic" panose="020B0600070205080204" pitchFamily="34" charset="-128"/>
                <a:cs typeface="MS PGothic" charset="0"/>
              </a:rPr>
              <a:t>Authenticating users and protects identities</a:t>
            </a:r>
          </a:p>
          <a:p>
            <a:pPr lvl="1" eaLnBrk="1" hangingPunct="1">
              <a:buFont typeface="Arial" charset="0"/>
              <a:buChar char="–"/>
              <a:defRPr/>
            </a:pPr>
            <a:r>
              <a:rPr lang="en-US" sz="2800" dirty="0" smtClean="0">
                <a:ea typeface="MS PGothic" panose="020B0600070205080204" pitchFamily="34" charset="-128"/>
                <a:cs typeface="MS PGothic" charset="0"/>
              </a:rPr>
              <a:t>Identity management systems</a:t>
            </a:r>
          </a:p>
          <a:p>
            <a:pPr lvl="2" eaLnBrk="1" hangingPunct="1">
              <a:buFont typeface="Arial" charset="0"/>
              <a:buChar char="•"/>
              <a:defRPr/>
            </a:pPr>
            <a:r>
              <a:rPr lang="en-US" sz="2600" dirty="0" smtClean="0">
                <a:ea typeface="MS PGothic" panose="020B0600070205080204" pitchFamily="34" charset="-128"/>
                <a:cs typeface="MS PGothic" charset="0"/>
              </a:rPr>
              <a:t>Captures access rules for different levels of users</a:t>
            </a:r>
          </a:p>
          <a:p>
            <a:pPr eaLnBrk="1" hangingPunct="1">
              <a:buFont typeface="Arial" charset="0"/>
              <a:buChar char="•"/>
              <a:defRPr/>
            </a:pPr>
            <a:endParaRPr lang="en-US" dirty="0">
              <a:ea typeface="MS PGothic" panose="020B0600070205080204" pitchFamily="34" charset="-128"/>
            </a:endParaRPr>
          </a:p>
        </p:txBody>
      </p:sp>
      <p:sp>
        <p:nvSpPr>
          <p:cNvPr id="45059"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Establishing a Framework for Security and Control</a:t>
            </a:r>
          </a:p>
        </p:txBody>
      </p:sp>
    </p:spTree>
    <p:extLst>
      <p:ext uri="{BB962C8B-B14F-4D97-AF65-F5344CB8AC3E}">
        <p14:creationId xmlns:p14="http://schemas.microsoft.com/office/powerpoint/2010/main" val="3858889709"/>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tr-TR" smtClean="0"/>
              <a:t>These two examples represent two security profiles or data security patterns that might be found in a personnel system. Depending on the security profile, a user would have certain restrictions on access to various systems, locations, or data in an organization.</a:t>
            </a:r>
          </a:p>
        </p:txBody>
      </p:sp>
      <p:sp>
        <p:nvSpPr>
          <p:cNvPr id="46083" name="Text Placeholder 3"/>
          <p:cNvSpPr>
            <a:spLocks noGrp="1"/>
          </p:cNvSpPr>
          <p:nvPr>
            <p:ph type="body" sz="quarter" idx="18"/>
          </p:nvPr>
        </p:nvSpPr>
        <p:spPr bwMode="auto">
          <a:xfrm>
            <a:off x="457200" y="3581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tr-TR" smtClean="0"/>
              <a:t>FIGURE 8-3</a:t>
            </a:r>
          </a:p>
        </p:txBody>
      </p:sp>
      <p:sp>
        <p:nvSpPr>
          <p:cNvPr id="46084"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SECURITY PROFILES FOR A PERSONNEL SYSTEM</a:t>
            </a:r>
          </a:p>
          <a:p>
            <a:pPr eaLnBrk="1" hangingPunct="1"/>
            <a:endParaRPr lang="en-US" altLang="tr-TR" smtClean="0"/>
          </a:p>
        </p:txBody>
      </p:sp>
      <p:pic>
        <p:nvPicPr>
          <p:cNvPr id="46085" name="Picture Placeholder 10" descr="Fig-8-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283" r="1283"/>
          <a:stretch>
            <a:fillRect/>
          </a:stretch>
        </p:blipFill>
        <p:spPr bwMode="auto">
          <a:xfrm>
            <a:off x="3048000" y="1776413"/>
            <a:ext cx="56388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416573"/>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solidFill>
                  <a:srgbClr val="0D0D0D"/>
                </a:solidFill>
              </a:rPr>
              <a:t>Disaster recovery planning: </a:t>
            </a:r>
            <a:r>
              <a:rPr lang="en-US" altLang="tr-TR" b="0" smtClean="0">
                <a:solidFill>
                  <a:srgbClr val="0D0D0D"/>
                </a:solidFill>
              </a:rPr>
              <a:t>Devises plans for restoration of disrupted services</a:t>
            </a:r>
          </a:p>
          <a:p>
            <a:pPr eaLnBrk="1" hangingPunct="1"/>
            <a:r>
              <a:rPr lang="en-US" altLang="tr-TR" smtClean="0">
                <a:solidFill>
                  <a:srgbClr val="0D0D0D"/>
                </a:solidFill>
              </a:rPr>
              <a:t>Business continuity planning: </a:t>
            </a:r>
            <a:r>
              <a:rPr lang="en-US" altLang="tr-TR" b="0" smtClean="0">
                <a:solidFill>
                  <a:srgbClr val="0D0D0D"/>
                </a:solidFill>
              </a:rPr>
              <a:t>Focuses on restoring business operations after disaster</a:t>
            </a:r>
          </a:p>
          <a:p>
            <a:pPr lvl="1" eaLnBrk="1" hangingPunct="1"/>
            <a:r>
              <a:rPr lang="en-US" altLang="tr-TR" smtClean="0"/>
              <a:t>Both types of plans needed to identify firm</a:t>
            </a:r>
            <a:r>
              <a:rPr lang="ja-JP" altLang="en-US" smtClean="0"/>
              <a:t>’</a:t>
            </a:r>
            <a:r>
              <a:rPr lang="en-US" altLang="ja-JP" smtClean="0"/>
              <a:t>s most critical systems</a:t>
            </a:r>
          </a:p>
          <a:p>
            <a:pPr lvl="1" eaLnBrk="1" hangingPunct="1"/>
            <a:r>
              <a:rPr lang="en-US" altLang="tr-TR" smtClean="0"/>
              <a:t>Business impact analysis to determine impact of an outage</a:t>
            </a:r>
          </a:p>
          <a:p>
            <a:pPr lvl="1" eaLnBrk="1" hangingPunct="1"/>
            <a:r>
              <a:rPr lang="en-US" altLang="tr-TR" smtClean="0"/>
              <a:t>Management must determine which systems restored first</a:t>
            </a:r>
          </a:p>
          <a:p>
            <a:pPr eaLnBrk="1" hangingPunct="1"/>
            <a:endParaRPr lang="en-US" altLang="tr-TR" smtClean="0">
              <a:solidFill>
                <a:srgbClr val="0D0D0D"/>
              </a:solidFill>
            </a:endParaRPr>
          </a:p>
        </p:txBody>
      </p:sp>
      <p:sp>
        <p:nvSpPr>
          <p:cNvPr id="47107"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Establishing a Framework for Security and Control</a:t>
            </a:r>
          </a:p>
        </p:txBody>
      </p:sp>
    </p:spTree>
    <p:extLst>
      <p:ext uri="{BB962C8B-B14F-4D97-AF65-F5344CB8AC3E}">
        <p14:creationId xmlns:p14="http://schemas.microsoft.com/office/powerpoint/2010/main" val="2957491646"/>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solidFill>
                  <a:srgbClr val="0D0D0D"/>
                </a:solidFill>
              </a:rPr>
              <a:t>MIS audit</a:t>
            </a:r>
          </a:p>
          <a:p>
            <a:pPr lvl="1" eaLnBrk="1" hangingPunct="1"/>
            <a:r>
              <a:rPr lang="en-US" altLang="tr-TR" smtClean="0"/>
              <a:t>Examines firm</a:t>
            </a:r>
            <a:r>
              <a:rPr lang="ja-JP" altLang="en-US" smtClean="0"/>
              <a:t>’</a:t>
            </a:r>
            <a:r>
              <a:rPr lang="en-US" altLang="ja-JP" smtClean="0"/>
              <a:t>s overall security environment as well as controls governing individual information systems</a:t>
            </a:r>
          </a:p>
          <a:p>
            <a:pPr lvl="1" eaLnBrk="1" hangingPunct="1"/>
            <a:r>
              <a:rPr lang="en-US" altLang="tr-TR" smtClean="0"/>
              <a:t>Reviews technologies, procedures, documentation, training, and personnel.</a:t>
            </a:r>
          </a:p>
          <a:p>
            <a:pPr lvl="1" eaLnBrk="1" hangingPunct="1"/>
            <a:r>
              <a:rPr lang="en-US" altLang="tr-TR" smtClean="0"/>
              <a:t>May even simulate disaster to test response of technology, IS staff, other employees</a:t>
            </a:r>
          </a:p>
          <a:p>
            <a:pPr lvl="1" eaLnBrk="1" hangingPunct="1"/>
            <a:r>
              <a:rPr lang="en-US" altLang="tr-TR" smtClean="0"/>
              <a:t>Lists and ranks all control weaknesses and estimates probability of their occurrence</a:t>
            </a:r>
          </a:p>
          <a:p>
            <a:pPr lvl="1" eaLnBrk="1" hangingPunct="1"/>
            <a:r>
              <a:rPr lang="en-US" altLang="tr-TR" smtClean="0"/>
              <a:t>Assesses financial and organizational impact of each threat</a:t>
            </a:r>
          </a:p>
          <a:p>
            <a:pPr eaLnBrk="1" hangingPunct="1"/>
            <a:endParaRPr lang="en-US" altLang="tr-TR" smtClean="0">
              <a:solidFill>
                <a:srgbClr val="0D0D0D"/>
              </a:solidFill>
            </a:endParaRPr>
          </a:p>
        </p:txBody>
      </p:sp>
      <p:sp>
        <p:nvSpPr>
          <p:cNvPr id="48131"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Establishing a Framework for Security and Control</a:t>
            </a:r>
          </a:p>
        </p:txBody>
      </p:sp>
    </p:spTree>
    <p:extLst>
      <p:ext uri="{BB962C8B-B14F-4D97-AF65-F5344CB8AC3E}">
        <p14:creationId xmlns:p14="http://schemas.microsoft.com/office/powerpoint/2010/main" val="1202101723"/>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tr-TR" smtClean="0"/>
              <a:t>This chart is a sample page from a list of control weaknesses that an auditor might find in a loan system in a local commercial bank. This form helps auditors record and evaluate control weaknesses and shows the results of discussing those weaknesses with management, as well as any corrective actions taken by management.</a:t>
            </a:r>
          </a:p>
        </p:txBody>
      </p:sp>
      <p:sp>
        <p:nvSpPr>
          <p:cNvPr id="49155" name="Text Placeholder 3"/>
          <p:cNvSpPr>
            <a:spLocks noGrp="1"/>
          </p:cNvSpPr>
          <p:nvPr>
            <p:ph type="body" sz="quarter" idx="18"/>
          </p:nvPr>
        </p:nvSpPr>
        <p:spPr bwMode="auto">
          <a:xfrm>
            <a:off x="457200" y="41910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tr-TR" smtClean="0"/>
              <a:t>FIGURE 8-4</a:t>
            </a:r>
          </a:p>
        </p:txBody>
      </p:sp>
      <p:sp>
        <p:nvSpPr>
          <p:cNvPr id="49156"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SAMPLE AUDITOR</a:t>
            </a:r>
            <a:r>
              <a:rPr lang="ja-JP" altLang="en-US" smtClean="0"/>
              <a:t>’</a:t>
            </a:r>
            <a:r>
              <a:rPr lang="en-US" altLang="ja-JP" smtClean="0"/>
              <a:t>S LIST OF CONTROL WEAKNESSES</a:t>
            </a:r>
          </a:p>
          <a:p>
            <a:pPr eaLnBrk="1" hangingPunct="1"/>
            <a:endParaRPr lang="en-US" altLang="tr-TR" smtClean="0"/>
          </a:p>
        </p:txBody>
      </p:sp>
      <p:pic>
        <p:nvPicPr>
          <p:cNvPr id="49157" name="Picture Placeholder 10" descr="Fig-8-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2743200" y="1776413"/>
            <a:ext cx="5976938" cy="4183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694126"/>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a:solidFill>
                  <a:schemeClr val="tx2"/>
                </a:solidFill>
                <a:latin typeface="Arial" charset="0"/>
                <a:cs typeface="Times New Roman" pitchFamily="18" charset="0"/>
              </a:rPr>
              <a:t>8</a:t>
            </a:r>
            <a:r>
              <a:rPr lang="en-US" altLang="en-US" sz="2600" b="1" dirty="0" smtClean="0">
                <a:solidFill>
                  <a:schemeClr val="tx2"/>
                </a:solidFill>
                <a:latin typeface="Arial" charset="0"/>
                <a:cs typeface="Times New Roman" pitchFamily="18" charset="0"/>
              </a:rPr>
              <a:t>.4</a:t>
            </a:r>
            <a:r>
              <a:rPr lang="en-US" altLang="en-US" sz="2600" b="1" dirty="0" smtClean="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Technologies and Tools for Protecting Information </a:t>
            </a:r>
          </a:p>
          <a:p>
            <a:pPr>
              <a:spcBef>
                <a:spcPct val="50000"/>
              </a:spcBef>
              <a:buFontTx/>
              <a:buNone/>
            </a:pPr>
            <a:r>
              <a:rPr lang="en-US" altLang="en-US" sz="2600" b="1" dirty="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Resources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36</a:t>
            </a:fld>
            <a:endParaRPr lang="en-US"/>
          </a:p>
        </p:txBody>
      </p:sp>
    </p:spTree>
    <p:extLst>
      <p:ext uri="{BB962C8B-B14F-4D97-AF65-F5344CB8AC3E}">
        <p14:creationId xmlns:p14="http://schemas.microsoft.com/office/powerpoint/2010/main" val="162085081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Identity management software</a:t>
            </a:r>
          </a:p>
          <a:p>
            <a:pPr lvl="1" eaLnBrk="1" hangingPunct="1">
              <a:buFont typeface="Arial" charset="0"/>
              <a:buChar char="–"/>
              <a:defRPr/>
            </a:pPr>
            <a:r>
              <a:rPr lang="en-US" dirty="0" smtClean="0">
                <a:ea typeface="MS PGothic" panose="020B0600070205080204" pitchFamily="34" charset="-128"/>
                <a:cs typeface="MS PGothic" charset="0"/>
              </a:rPr>
              <a:t>Automates keeping track of all users and privileges</a:t>
            </a:r>
          </a:p>
          <a:p>
            <a:pPr lvl="1" eaLnBrk="1" hangingPunct="1">
              <a:buFont typeface="Arial" charset="0"/>
              <a:buChar char="–"/>
              <a:defRPr/>
            </a:pPr>
            <a:r>
              <a:rPr lang="en-US" dirty="0" smtClean="0">
                <a:ea typeface="MS PGothic" panose="020B0600070205080204" pitchFamily="34" charset="-128"/>
                <a:cs typeface="MS PGothic" charset="0"/>
              </a:rPr>
              <a:t>Authenticates users, protecting identities, controlling access</a:t>
            </a:r>
          </a:p>
          <a:p>
            <a:pPr eaLnBrk="1" hangingPunct="1">
              <a:buFont typeface="Arial" charset="0"/>
              <a:buChar char="•"/>
              <a:defRPr/>
            </a:pPr>
            <a:r>
              <a:rPr lang="en-US" dirty="0" smtClean="0">
                <a:ea typeface="MS PGothic" panose="020B0600070205080204" pitchFamily="34" charset="-128"/>
              </a:rPr>
              <a:t>Authentication</a:t>
            </a:r>
          </a:p>
          <a:p>
            <a:pPr lvl="1" eaLnBrk="1" hangingPunct="1">
              <a:buFont typeface="Arial" charset="0"/>
              <a:buChar char="–"/>
              <a:defRPr/>
            </a:pPr>
            <a:r>
              <a:rPr lang="en-US" dirty="0" smtClean="0">
                <a:ea typeface="MS PGothic" panose="020B0600070205080204" pitchFamily="34" charset="-128"/>
                <a:cs typeface="MS PGothic" charset="0"/>
              </a:rPr>
              <a:t>Password systems</a:t>
            </a:r>
          </a:p>
          <a:p>
            <a:pPr lvl="1" eaLnBrk="1" hangingPunct="1">
              <a:buFont typeface="Arial" charset="0"/>
              <a:buChar char="–"/>
              <a:defRPr/>
            </a:pPr>
            <a:r>
              <a:rPr lang="en-US" dirty="0" smtClean="0">
                <a:ea typeface="MS PGothic" panose="020B0600070205080204" pitchFamily="34" charset="-128"/>
                <a:cs typeface="MS PGothic" charset="0"/>
              </a:rPr>
              <a:t>Tokens</a:t>
            </a:r>
          </a:p>
          <a:p>
            <a:pPr lvl="1" eaLnBrk="1" hangingPunct="1">
              <a:buFont typeface="Arial" charset="0"/>
              <a:buChar char="–"/>
              <a:defRPr/>
            </a:pPr>
            <a:r>
              <a:rPr lang="en-US" dirty="0" smtClean="0">
                <a:ea typeface="MS PGothic" panose="020B0600070205080204" pitchFamily="34" charset="-128"/>
                <a:cs typeface="MS PGothic" charset="0"/>
              </a:rPr>
              <a:t>Smart cards</a:t>
            </a:r>
          </a:p>
          <a:p>
            <a:pPr lvl="1" eaLnBrk="1" hangingPunct="1">
              <a:buFont typeface="Arial" charset="0"/>
              <a:buChar char="–"/>
              <a:defRPr/>
            </a:pPr>
            <a:r>
              <a:rPr lang="en-US" dirty="0" smtClean="0">
                <a:ea typeface="MS PGothic" panose="020B0600070205080204" pitchFamily="34" charset="-128"/>
                <a:cs typeface="MS PGothic" charset="0"/>
              </a:rPr>
              <a:t>Biometric authentication</a:t>
            </a:r>
          </a:p>
          <a:p>
            <a:pPr eaLnBrk="1" hangingPunct="1">
              <a:buFont typeface="Arial" charset="0"/>
              <a:buChar char="•"/>
              <a:defRPr/>
            </a:pPr>
            <a:endParaRPr lang="en-US" dirty="0">
              <a:ea typeface="MS PGothic" panose="020B0600070205080204" pitchFamily="34" charset="-128"/>
            </a:endParaRPr>
          </a:p>
        </p:txBody>
      </p:sp>
      <p:sp>
        <p:nvSpPr>
          <p:cNvPr id="50179"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1771571963"/>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buFont typeface="Arial" charset="0"/>
              <a:buChar char="•"/>
              <a:defRPr/>
            </a:pPr>
            <a:r>
              <a:rPr lang="en-US" sz="3600" dirty="0" smtClean="0">
                <a:ea typeface="MS PGothic" panose="020B0600070205080204" pitchFamily="34" charset="-128"/>
              </a:rPr>
              <a:t>Firewall: </a:t>
            </a:r>
          </a:p>
          <a:p>
            <a:pPr lvl="1" eaLnBrk="1" hangingPunct="1">
              <a:buFont typeface="Arial" charset="0"/>
              <a:buChar char="–"/>
              <a:defRPr/>
            </a:pPr>
            <a:r>
              <a:rPr lang="en-US" sz="3200" dirty="0" smtClean="0">
                <a:ea typeface="MS PGothic" panose="020B0600070205080204" pitchFamily="34" charset="-128"/>
                <a:cs typeface="MS PGothic" charset="0"/>
              </a:rPr>
              <a:t>Combination of hardware and software that prevents unauthorized users from accessing private networks</a:t>
            </a:r>
          </a:p>
          <a:p>
            <a:pPr lvl="1" eaLnBrk="1" hangingPunct="1">
              <a:buFont typeface="Arial" charset="0"/>
              <a:buChar char="–"/>
              <a:defRPr/>
            </a:pPr>
            <a:r>
              <a:rPr lang="en-US" sz="3200" dirty="0" smtClean="0">
                <a:ea typeface="MS PGothic" panose="020B0600070205080204" pitchFamily="34" charset="-128"/>
                <a:cs typeface="MS PGothic" charset="0"/>
              </a:rPr>
              <a:t>Technologies include:</a:t>
            </a:r>
          </a:p>
          <a:p>
            <a:pPr lvl="2" eaLnBrk="1" hangingPunct="1">
              <a:buFont typeface="Arial" charset="0"/>
              <a:buChar char="•"/>
              <a:defRPr/>
            </a:pPr>
            <a:r>
              <a:rPr lang="en-US" sz="3200" dirty="0" smtClean="0">
                <a:ea typeface="MS PGothic" panose="020B0600070205080204" pitchFamily="34" charset="-128"/>
                <a:cs typeface="MS PGothic" charset="0"/>
              </a:rPr>
              <a:t>Static packet filtering</a:t>
            </a:r>
          </a:p>
          <a:p>
            <a:pPr lvl="2" eaLnBrk="1" hangingPunct="1">
              <a:buFont typeface="Arial" charset="0"/>
              <a:buChar char="•"/>
              <a:defRPr/>
            </a:pPr>
            <a:r>
              <a:rPr lang="en-US" sz="3200" dirty="0" smtClean="0">
                <a:ea typeface="MS PGothic" panose="020B0600070205080204" pitchFamily="34" charset="-128"/>
                <a:cs typeface="MS PGothic" charset="0"/>
              </a:rPr>
              <a:t>Stateful inspection</a:t>
            </a:r>
          </a:p>
          <a:p>
            <a:pPr lvl="2" eaLnBrk="1" hangingPunct="1">
              <a:buFont typeface="Arial" charset="0"/>
              <a:buChar char="•"/>
              <a:defRPr/>
            </a:pPr>
            <a:r>
              <a:rPr lang="en-US" sz="3200" dirty="0" smtClean="0">
                <a:ea typeface="MS PGothic" panose="020B0600070205080204" pitchFamily="34" charset="-128"/>
                <a:cs typeface="MS PGothic" charset="0"/>
              </a:rPr>
              <a:t>Network address translation (NAT)</a:t>
            </a:r>
          </a:p>
          <a:p>
            <a:pPr lvl="2" eaLnBrk="1" hangingPunct="1">
              <a:buFont typeface="Arial" charset="0"/>
              <a:buChar char="•"/>
              <a:defRPr/>
            </a:pPr>
            <a:r>
              <a:rPr lang="en-US" sz="3200" dirty="0" smtClean="0">
                <a:ea typeface="MS PGothic" panose="020B0600070205080204" pitchFamily="34" charset="-128"/>
                <a:cs typeface="MS PGothic" charset="0"/>
              </a:rPr>
              <a:t>Application proxy filtering</a:t>
            </a:r>
            <a:endParaRPr lang="en-US" sz="3200" dirty="0">
              <a:ea typeface="MS PGothic" panose="020B0600070205080204" pitchFamily="34" charset="-128"/>
              <a:cs typeface="MS PGothic" charset="0"/>
            </a:endParaRPr>
          </a:p>
        </p:txBody>
      </p:sp>
      <p:sp>
        <p:nvSpPr>
          <p:cNvPr id="51203"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132171553"/>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Placeholder 10" descr="Fig-8-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7310438"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Placeholder 1"/>
          <p:cNvSpPr>
            <a:spLocks noGrp="1"/>
          </p:cNvSpPr>
          <p:nvPr>
            <p:ph type="body" sz="quarter" idx="17"/>
          </p:nvPr>
        </p:nvSpPr>
        <p:spPr bwMode="auto">
          <a:xfrm>
            <a:off x="1676400" y="4419600"/>
            <a:ext cx="1981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eaLnBrk="1" hangingPunct="1">
              <a:buFontTx/>
              <a:buNone/>
            </a:pPr>
            <a:r>
              <a:rPr lang="en-US" altLang="tr-TR" smtClean="0"/>
              <a:t>The firewall is placed between the firm</a:t>
            </a:r>
            <a:r>
              <a:rPr lang="ja-JP" altLang="en-US" smtClean="0"/>
              <a:t>’</a:t>
            </a:r>
            <a:r>
              <a:rPr lang="en-US" altLang="ja-JP" smtClean="0"/>
              <a:t>s private network and the public Internet or another distrusted network to protect against unauthorized</a:t>
            </a:r>
          </a:p>
          <a:p>
            <a:pPr eaLnBrk="1" hangingPunct="1">
              <a:buFontTx/>
              <a:buNone/>
            </a:pPr>
            <a:r>
              <a:rPr lang="en-US" altLang="tr-TR" smtClean="0"/>
              <a:t>traffic.</a:t>
            </a:r>
          </a:p>
          <a:p>
            <a:pPr eaLnBrk="1" hangingPunct="1">
              <a:buFontTx/>
              <a:buNone/>
            </a:pPr>
            <a:endParaRPr lang="en-US" altLang="tr-TR" smtClean="0"/>
          </a:p>
        </p:txBody>
      </p:sp>
      <p:sp>
        <p:nvSpPr>
          <p:cNvPr id="52228" name="Text Placeholder 3"/>
          <p:cNvSpPr>
            <a:spLocks noGrp="1"/>
          </p:cNvSpPr>
          <p:nvPr>
            <p:ph type="body" sz="quarter" idx="18"/>
          </p:nvPr>
        </p:nvSpPr>
        <p:spPr bwMode="auto">
          <a:xfrm>
            <a:off x="533400" y="44196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tr-TR" smtClean="0"/>
              <a:t>FIGURE 8-5</a:t>
            </a:r>
          </a:p>
        </p:txBody>
      </p:sp>
      <p:sp>
        <p:nvSpPr>
          <p:cNvPr id="52229"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0"/>
              </a:spcBef>
            </a:pPr>
            <a:r>
              <a:rPr lang="en-US" altLang="tr-TR" smtClean="0"/>
              <a:t>A CORPORATE FIREWALL</a:t>
            </a:r>
          </a:p>
        </p:txBody>
      </p:sp>
    </p:spTree>
    <p:extLst>
      <p:ext uri="{BB962C8B-B14F-4D97-AF65-F5344CB8AC3E}">
        <p14:creationId xmlns:p14="http://schemas.microsoft.com/office/powerpoint/2010/main" val="3628417046"/>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Aft>
                <a:spcPts val="1200"/>
              </a:spcAft>
            </a:pPr>
            <a:r>
              <a:rPr lang="en-US" altLang="tr-TR" smtClean="0">
                <a:solidFill>
                  <a:srgbClr val="0D0D0D"/>
                </a:solidFill>
              </a:rPr>
              <a:t>Why systems are vulnerable</a:t>
            </a:r>
          </a:p>
          <a:p>
            <a:pPr lvl="1" eaLnBrk="1" hangingPunct="1">
              <a:spcAft>
                <a:spcPts val="1200"/>
              </a:spcAft>
            </a:pPr>
            <a:r>
              <a:rPr lang="en-US" altLang="tr-TR" sz="2400" smtClean="0"/>
              <a:t>Accessibility of networks</a:t>
            </a:r>
          </a:p>
          <a:p>
            <a:pPr lvl="1" eaLnBrk="1" hangingPunct="1">
              <a:spcAft>
                <a:spcPts val="1200"/>
              </a:spcAft>
            </a:pPr>
            <a:r>
              <a:rPr lang="en-US" altLang="tr-TR" sz="2400" smtClean="0"/>
              <a:t>Hardware problems (breakdowns, configuration errors, damage from improper use or crime)</a:t>
            </a:r>
          </a:p>
          <a:p>
            <a:pPr lvl="1" eaLnBrk="1" hangingPunct="1">
              <a:spcAft>
                <a:spcPts val="1200"/>
              </a:spcAft>
            </a:pPr>
            <a:r>
              <a:rPr lang="en-US" altLang="tr-TR" sz="2400" smtClean="0"/>
              <a:t>Software problems (programming errors, installation errors, unauthorized changes)</a:t>
            </a:r>
          </a:p>
          <a:p>
            <a:pPr lvl="1" eaLnBrk="1" hangingPunct="1">
              <a:spcAft>
                <a:spcPts val="1200"/>
              </a:spcAft>
            </a:pPr>
            <a:r>
              <a:rPr lang="en-US" altLang="tr-TR" sz="2400" smtClean="0"/>
              <a:t>Disasters</a:t>
            </a:r>
          </a:p>
          <a:p>
            <a:pPr lvl="1" eaLnBrk="1" hangingPunct="1">
              <a:spcAft>
                <a:spcPts val="1200"/>
              </a:spcAft>
            </a:pPr>
            <a:r>
              <a:rPr lang="en-US" altLang="tr-TR" sz="2400" smtClean="0"/>
              <a:t>Use of networks/computers outside of firm</a:t>
            </a:r>
            <a:r>
              <a:rPr lang="ja-JP" altLang="en-US" sz="2400" smtClean="0"/>
              <a:t>’</a:t>
            </a:r>
            <a:r>
              <a:rPr lang="en-US" altLang="ja-JP" sz="2400" smtClean="0"/>
              <a:t>s control</a:t>
            </a:r>
          </a:p>
          <a:p>
            <a:pPr lvl="1" eaLnBrk="1" hangingPunct="1">
              <a:spcAft>
                <a:spcPts val="1200"/>
              </a:spcAft>
            </a:pPr>
            <a:r>
              <a:rPr lang="en-US" altLang="tr-TR" sz="2400" smtClean="0"/>
              <a:t>Loss and theft of portable devices </a:t>
            </a:r>
          </a:p>
          <a:p>
            <a:pPr eaLnBrk="1" hangingPunct="1">
              <a:buFontTx/>
              <a:buNone/>
            </a:pPr>
            <a:endParaRPr lang="en-US" altLang="tr-TR" smtClean="0">
              <a:solidFill>
                <a:srgbClr val="0D0D0D"/>
              </a:solidFill>
            </a:endParaRPr>
          </a:p>
          <a:p>
            <a:pPr eaLnBrk="1" hangingPunct="1"/>
            <a:endParaRPr lang="en-US" altLang="tr-TR" smtClean="0">
              <a:solidFill>
                <a:srgbClr val="0D0D0D"/>
              </a:solidFill>
            </a:endParaRPr>
          </a:p>
        </p:txBody>
      </p:sp>
      <p:sp>
        <p:nvSpPr>
          <p:cNvPr id="19459"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3891637846"/>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spcAft>
                <a:spcPts val="0"/>
              </a:spcAft>
              <a:defRPr/>
            </a:pPr>
            <a:r>
              <a:rPr lang="en-US" dirty="0" smtClean="0">
                <a:ea typeface="MS PGothic" panose="020B0600070205080204" pitchFamily="34" charset="-128"/>
              </a:rPr>
              <a:t>Intrusion detection systems:</a:t>
            </a:r>
          </a:p>
          <a:p>
            <a:pPr lvl="1" eaLnBrk="1" hangingPunct="1">
              <a:spcAft>
                <a:spcPts val="0"/>
              </a:spcAft>
              <a:defRPr/>
            </a:pPr>
            <a:r>
              <a:rPr lang="en-US" dirty="0" smtClean="0">
                <a:ea typeface="MS PGothic" panose="020B0600070205080204" pitchFamily="34" charset="-128"/>
                <a:cs typeface="MS PGothic" charset="0"/>
              </a:rPr>
              <a:t>Monitors hot spots on corporate networks to detect and deter intruders</a:t>
            </a:r>
          </a:p>
          <a:p>
            <a:pPr lvl="1" eaLnBrk="1" hangingPunct="1">
              <a:defRPr/>
            </a:pPr>
            <a:r>
              <a:rPr lang="en-US" dirty="0" smtClean="0">
                <a:ea typeface="MS PGothic" panose="020B0600070205080204" pitchFamily="34" charset="-128"/>
                <a:cs typeface="MS PGothic" charset="0"/>
              </a:rPr>
              <a:t>Examines events  as they are happening to discover attacks in progress</a:t>
            </a:r>
          </a:p>
          <a:p>
            <a:pPr eaLnBrk="1" hangingPunct="1">
              <a:spcAft>
                <a:spcPts val="0"/>
              </a:spcAft>
              <a:defRPr/>
            </a:pPr>
            <a:r>
              <a:rPr lang="en-US" dirty="0" smtClean="0">
                <a:ea typeface="MS PGothic" panose="020B0600070205080204" pitchFamily="34" charset="-128"/>
              </a:rPr>
              <a:t>Antivirus and antispyware software:</a:t>
            </a:r>
          </a:p>
          <a:p>
            <a:pPr lvl="1" eaLnBrk="1" hangingPunct="1">
              <a:spcAft>
                <a:spcPts val="0"/>
              </a:spcAft>
              <a:defRPr/>
            </a:pPr>
            <a:r>
              <a:rPr lang="en-US" dirty="0" smtClean="0">
                <a:ea typeface="MS PGothic" panose="020B0600070205080204" pitchFamily="34" charset="-128"/>
                <a:cs typeface="MS PGothic" charset="0"/>
              </a:rPr>
              <a:t>Checks computers for presence of malware and can often eliminate it as well</a:t>
            </a:r>
          </a:p>
          <a:p>
            <a:pPr lvl="1" eaLnBrk="1" hangingPunct="1">
              <a:defRPr/>
            </a:pPr>
            <a:r>
              <a:rPr lang="en-US" dirty="0" smtClean="0">
                <a:ea typeface="MS PGothic" panose="020B0600070205080204" pitchFamily="34" charset="-128"/>
                <a:cs typeface="MS PGothic" charset="0"/>
              </a:rPr>
              <a:t>Requires continual updating</a:t>
            </a:r>
          </a:p>
          <a:p>
            <a:pPr eaLnBrk="1" hangingPunct="1">
              <a:defRPr/>
            </a:pPr>
            <a:r>
              <a:rPr lang="en-US" dirty="0" smtClean="0">
                <a:ea typeface="MS PGothic" panose="020B0600070205080204" pitchFamily="34" charset="-128"/>
              </a:rPr>
              <a:t>Unified threat management (UTM) systems</a:t>
            </a:r>
          </a:p>
          <a:p>
            <a:pPr eaLnBrk="1" hangingPunct="1">
              <a:defRPr/>
            </a:pPr>
            <a:endParaRPr lang="en-US" dirty="0">
              <a:ea typeface="MS PGothic" panose="020B0600070205080204" pitchFamily="34" charset="-128"/>
            </a:endParaRPr>
          </a:p>
        </p:txBody>
      </p:sp>
      <p:sp>
        <p:nvSpPr>
          <p:cNvPr id="53251"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2714807746"/>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solidFill>
                  <a:srgbClr val="0D0D0D"/>
                </a:solidFill>
              </a:rPr>
              <a:t>Securing wireless networks</a:t>
            </a:r>
          </a:p>
          <a:p>
            <a:pPr lvl="1" eaLnBrk="1" hangingPunct="1"/>
            <a:r>
              <a:rPr lang="en-US" altLang="tr-TR" sz="2800" smtClean="0"/>
              <a:t>WEP security can provide some security by:</a:t>
            </a:r>
          </a:p>
          <a:p>
            <a:pPr lvl="2" eaLnBrk="1" hangingPunct="1"/>
            <a:r>
              <a:rPr lang="en-US" altLang="tr-TR" sz="2800" smtClean="0"/>
              <a:t>Assigning unique name to network</a:t>
            </a:r>
            <a:r>
              <a:rPr lang="ja-JP" altLang="en-US" sz="2800" smtClean="0"/>
              <a:t>’</a:t>
            </a:r>
            <a:r>
              <a:rPr lang="en-US" altLang="ja-JP" sz="2800" smtClean="0"/>
              <a:t>s SSID and not broadcasting SSID</a:t>
            </a:r>
          </a:p>
          <a:p>
            <a:pPr lvl="2" eaLnBrk="1" hangingPunct="1"/>
            <a:r>
              <a:rPr lang="en-US" altLang="tr-TR" sz="2800" smtClean="0"/>
              <a:t>Using it with VPN technology</a:t>
            </a:r>
          </a:p>
          <a:p>
            <a:pPr lvl="1" eaLnBrk="1" hangingPunct="1"/>
            <a:r>
              <a:rPr lang="en-US" altLang="tr-TR" sz="2800" smtClean="0"/>
              <a:t>Wi-Fi Alliance finalized WAP2 specification, replacing WEP with stronger standards</a:t>
            </a:r>
          </a:p>
          <a:p>
            <a:pPr lvl="2" eaLnBrk="1" hangingPunct="1"/>
            <a:r>
              <a:rPr lang="en-US" altLang="tr-TR" sz="2800" smtClean="0"/>
              <a:t>Continually changing keys</a:t>
            </a:r>
          </a:p>
          <a:p>
            <a:pPr lvl="2" eaLnBrk="1" hangingPunct="1"/>
            <a:r>
              <a:rPr lang="en-US" altLang="tr-TR" sz="2800" smtClean="0"/>
              <a:t>Encrypted authentication system with central server</a:t>
            </a:r>
          </a:p>
          <a:p>
            <a:pPr lvl="1" eaLnBrk="1" hangingPunct="1"/>
            <a:endParaRPr lang="en-US" altLang="tr-TR" sz="2800" smtClean="0"/>
          </a:p>
        </p:txBody>
      </p:sp>
      <p:sp>
        <p:nvSpPr>
          <p:cNvPr id="54275"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1022675287"/>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buFont typeface="Arial" charset="0"/>
              <a:buChar char="•"/>
              <a:defRPr/>
            </a:pPr>
            <a:r>
              <a:rPr lang="en-US" sz="3600" dirty="0" smtClean="0">
                <a:ea typeface="MS PGothic" panose="020B0600070205080204" pitchFamily="34" charset="-128"/>
              </a:rPr>
              <a:t>Encryption: </a:t>
            </a:r>
          </a:p>
          <a:p>
            <a:pPr lvl="1" eaLnBrk="1" hangingPunct="1">
              <a:buFont typeface="Arial" charset="0"/>
              <a:buChar char="–"/>
              <a:defRPr/>
            </a:pPr>
            <a:r>
              <a:rPr lang="en-US" sz="3200" dirty="0" smtClean="0">
                <a:ea typeface="MS PGothic" panose="020B0600070205080204" pitchFamily="34" charset="-128"/>
                <a:cs typeface="MS PGothic" charset="0"/>
              </a:rPr>
              <a:t>Transforming text or data into cipher text that cannot be read by unintended recipients</a:t>
            </a:r>
          </a:p>
          <a:p>
            <a:pPr lvl="1" eaLnBrk="1" hangingPunct="1">
              <a:buFont typeface="Arial" charset="0"/>
              <a:buChar char="–"/>
              <a:defRPr/>
            </a:pPr>
            <a:r>
              <a:rPr lang="en-US" sz="3200" dirty="0" smtClean="0">
                <a:ea typeface="MS PGothic" panose="020B0600070205080204" pitchFamily="34" charset="-128"/>
                <a:cs typeface="MS PGothic" charset="0"/>
              </a:rPr>
              <a:t>Two methods for encryption on networks</a:t>
            </a:r>
          </a:p>
          <a:p>
            <a:pPr lvl="2" eaLnBrk="1" hangingPunct="1">
              <a:buFont typeface="Arial" charset="0"/>
              <a:buChar char="•"/>
              <a:defRPr/>
            </a:pPr>
            <a:r>
              <a:rPr lang="en-US" sz="3200" dirty="0" smtClean="0">
                <a:ea typeface="MS PGothic" panose="020B0600070205080204" pitchFamily="34" charset="-128"/>
                <a:cs typeface="MS PGothic" charset="0"/>
              </a:rPr>
              <a:t>Secure Sockets Layer (SSL) and successor Transport Layer Security (TLS)</a:t>
            </a:r>
          </a:p>
          <a:p>
            <a:pPr lvl="2" eaLnBrk="1" hangingPunct="1">
              <a:buFont typeface="Arial" charset="0"/>
              <a:buChar char="•"/>
              <a:defRPr/>
            </a:pPr>
            <a:r>
              <a:rPr lang="en-US" sz="3200" dirty="0" smtClean="0">
                <a:ea typeface="MS PGothic" panose="020B0600070205080204" pitchFamily="34" charset="-128"/>
                <a:cs typeface="MS PGothic" charset="0"/>
              </a:rPr>
              <a:t>Secure Hypertext Transfer Protocol (S-HTTP)</a:t>
            </a:r>
          </a:p>
          <a:p>
            <a:pPr eaLnBrk="1" hangingPunct="1">
              <a:buFont typeface="Arial" charset="0"/>
              <a:buChar char="•"/>
              <a:defRPr/>
            </a:pPr>
            <a:endParaRPr lang="en-US" sz="3600" dirty="0">
              <a:ea typeface="MS PGothic" panose="020B0600070205080204" pitchFamily="34" charset="-128"/>
            </a:endParaRPr>
          </a:p>
        </p:txBody>
      </p:sp>
      <p:sp>
        <p:nvSpPr>
          <p:cNvPr id="55299"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3836825399"/>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tr-TR" smtClean="0">
                <a:solidFill>
                  <a:srgbClr val="0D0D0D"/>
                </a:solidFill>
              </a:rPr>
              <a:t>Two methods of encryption</a:t>
            </a:r>
          </a:p>
          <a:p>
            <a:pPr lvl="1" eaLnBrk="1" hangingPunct="1"/>
            <a:r>
              <a:rPr lang="en-US" altLang="tr-TR" sz="2800" smtClean="0"/>
              <a:t>Symmetric key encryption</a:t>
            </a:r>
          </a:p>
          <a:p>
            <a:pPr lvl="2" eaLnBrk="1" hangingPunct="1"/>
            <a:r>
              <a:rPr lang="en-US" altLang="tr-TR" sz="2800" smtClean="0"/>
              <a:t>Sender and receiver use single, shared key</a:t>
            </a:r>
          </a:p>
          <a:p>
            <a:pPr lvl="1" eaLnBrk="1" hangingPunct="1"/>
            <a:r>
              <a:rPr lang="en-US" altLang="tr-TR" sz="2800" smtClean="0"/>
              <a:t>Public key encryption</a:t>
            </a:r>
          </a:p>
          <a:p>
            <a:pPr lvl="2" eaLnBrk="1" hangingPunct="1"/>
            <a:r>
              <a:rPr lang="en-US" altLang="tr-TR" sz="2800" smtClean="0"/>
              <a:t>Uses two, mathematically related keys: Public key and private key</a:t>
            </a:r>
          </a:p>
          <a:p>
            <a:pPr lvl="2" eaLnBrk="1" hangingPunct="1"/>
            <a:r>
              <a:rPr lang="en-US" altLang="tr-TR" sz="2800" smtClean="0"/>
              <a:t>Sender encrypts message with recipient</a:t>
            </a:r>
            <a:r>
              <a:rPr lang="ja-JP" altLang="en-US" sz="2800" smtClean="0"/>
              <a:t>’</a:t>
            </a:r>
            <a:r>
              <a:rPr lang="en-US" altLang="ja-JP" sz="2800" smtClean="0"/>
              <a:t>s public key</a:t>
            </a:r>
          </a:p>
          <a:p>
            <a:pPr lvl="2" eaLnBrk="1" hangingPunct="1"/>
            <a:r>
              <a:rPr lang="en-US" altLang="tr-TR" sz="2800" smtClean="0"/>
              <a:t>Recipient decrypts with private key</a:t>
            </a:r>
          </a:p>
          <a:p>
            <a:pPr eaLnBrk="1" hangingPunct="1"/>
            <a:endParaRPr lang="en-US" altLang="tr-TR" smtClean="0">
              <a:solidFill>
                <a:srgbClr val="0D0D0D"/>
              </a:solidFill>
            </a:endParaRPr>
          </a:p>
        </p:txBody>
      </p:sp>
      <p:sp>
        <p:nvSpPr>
          <p:cNvPr id="56323"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2216766507"/>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1"/>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eaLnBrk="1" hangingPunct="1">
              <a:buFontTx/>
              <a:buNone/>
            </a:pPr>
            <a:r>
              <a:rPr lang="en-US" altLang="tr-TR" smtClean="0"/>
              <a:t>A public key encryption system can be viewed as a series of public and private keys that lock data when they are transmitted and unlock the data when they are received. The sender locates the recipient</a:t>
            </a:r>
            <a:r>
              <a:rPr lang="ja-JP" altLang="en-US" smtClean="0"/>
              <a:t>’</a:t>
            </a:r>
            <a:r>
              <a:rPr lang="en-US" altLang="ja-JP" smtClean="0"/>
              <a:t>s public key in a directory and uses it to encrypt a message. The message is sent in encrypted form over the Internet or a private network. When the encrypted message arrives, the recipient uses his or her private key to decrypt the data and read the message.</a:t>
            </a:r>
            <a:endParaRPr lang="en-US" altLang="tr-TR" smtClean="0"/>
          </a:p>
        </p:txBody>
      </p:sp>
      <p:sp>
        <p:nvSpPr>
          <p:cNvPr id="57347" name="Text Placeholder 3"/>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tr-TR" smtClean="0"/>
              <a:t>FIGURE 8-6</a:t>
            </a:r>
          </a:p>
        </p:txBody>
      </p:sp>
      <p:sp>
        <p:nvSpPr>
          <p:cNvPr id="57348"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PUBLIC KEY ENCRYPTION</a:t>
            </a:r>
          </a:p>
          <a:p>
            <a:pPr eaLnBrk="1" hangingPunct="1"/>
            <a:endParaRPr lang="en-US" altLang="tr-TR" smtClean="0"/>
          </a:p>
        </p:txBody>
      </p:sp>
      <p:pic>
        <p:nvPicPr>
          <p:cNvPr id="57349" name="Picture Placeholder 10" descr="Fig-8-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381000" y="2587625"/>
            <a:ext cx="8382000" cy="1722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003842"/>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Aft>
                <a:spcPct val="0"/>
              </a:spcAft>
            </a:pPr>
            <a:r>
              <a:rPr lang="en-US" altLang="tr-TR" smtClean="0">
                <a:solidFill>
                  <a:srgbClr val="0D0D0D"/>
                </a:solidFill>
              </a:rPr>
              <a:t>Digital certificate: </a:t>
            </a:r>
          </a:p>
          <a:p>
            <a:pPr lvl="1" eaLnBrk="1" hangingPunct="1">
              <a:spcAft>
                <a:spcPct val="0"/>
              </a:spcAft>
            </a:pPr>
            <a:r>
              <a:rPr lang="en-US" altLang="tr-TR" sz="2400" b="0" smtClean="0"/>
              <a:t>Data file used to establish the identity of users and electronic assets for protection of online transactions</a:t>
            </a:r>
          </a:p>
          <a:p>
            <a:pPr lvl="1" eaLnBrk="1" hangingPunct="1">
              <a:spcAft>
                <a:spcPct val="0"/>
              </a:spcAft>
            </a:pPr>
            <a:r>
              <a:rPr lang="en-US" altLang="tr-TR" sz="2400" b="0" smtClean="0"/>
              <a:t>Uses a trusted third party, certification authority (CA), to validate a user</a:t>
            </a:r>
            <a:r>
              <a:rPr lang="ja-JP" altLang="en-US" sz="2400" b="0" smtClean="0"/>
              <a:t>’</a:t>
            </a:r>
            <a:r>
              <a:rPr lang="en-US" altLang="ja-JP" sz="2400" b="0" smtClean="0"/>
              <a:t>s identity</a:t>
            </a:r>
          </a:p>
          <a:p>
            <a:pPr lvl="1" eaLnBrk="1" hangingPunct="1"/>
            <a:r>
              <a:rPr lang="en-US" altLang="tr-TR" sz="2400" b="0" smtClean="0"/>
              <a:t>CA verifies user</a:t>
            </a:r>
            <a:r>
              <a:rPr lang="ja-JP" altLang="en-US" sz="2400" b="0" smtClean="0"/>
              <a:t>’</a:t>
            </a:r>
            <a:r>
              <a:rPr lang="en-US" altLang="ja-JP" sz="2400" b="0" smtClean="0"/>
              <a:t>s identity, stores information in CA server, which generates encrypted digital certificate containing owner ID information and copy of owner</a:t>
            </a:r>
            <a:r>
              <a:rPr lang="ja-JP" altLang="en-US" sz="2400" b="0" smtClean="0"/>
              <a:t>’</a:t>
            </a:r>
            <a:r>
              <a:rPr lang="en-US" altLang="ja-JP" sz="2400" b="0" smtClean="0"/>
              <a:t>s public key</a:t>
            </a:r>
          </a:p>
          <a:p>
            <a:pPr eaLnBrk="1" hangingPunct="1">
              <a:spcAft>
                <a:spcPct val="0"/>
              </a:spcAft>
            </a:pPr>
            <a:r>
              <a:rPr lang="en-US" altLang="tr-TR" smtClean="0">
                <a:solidFill>
                  <a:srgbClr val="0D0D0D"/>
                </a:solidFill>
              </a:rPr>
              <a:t>Public key infrastructure (PKI)</a:t>
            </a:r>
          </a:p>
          <a:p>
            <a:pPr lvl="1" eaLnBrk="1" hangingPunct="1">
              <a:spcAft>
                <a:spcPct val="0"/>
              </a:spcAft>
            </a:pPr>
            <a:r>
              <a:rPr lang="en-US" altLang="tr-TR" sz="2400" b="0" smtClean="0"/>
              <a:t>Use of public key cryptography working with certificate authority</a:t>
            </a:r>
          </a:p>
          <a:p>
            <a:pPr lvl="1" eaLnBrk="1" hangingPunct="1"/>
            <a:r>
              <a:rPr lang="en-US" altLang="tr-TR" sz="2400" b="0" smtClean="0"/>
              <a:t>Widely used in e-commerce</a:t>
            </a:r>
            <a:endParaRPr lang="en-US" altLang="tr-TR" b="0" smtClean="0"/>
          </a:p>
          <a:p>
            <a:pPr eaLnBrk="1" hangingPunct="1"/>
            <a:endParaRPr lang="en-US" altLang="tr-TR" smtClean="0">
              <a:solidFill>
                <a:srgbClr val="0D0D0D"/>
              </a:solidFill>
            </a:endParaRPr>
          </a:p>
        </p:txBody>
      </p:sp>
      <p:sp>
        <p:nvSpPr>
          <p:cNvPr id="58371"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3117395779"/>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tr-TR" smtClean="0"/>
              <a:t>Digital certificates help establish the identity of people or electronic assets. They protect online transactions by providing secure, encrypted, online communication.</a:t>
            </a:r>
          </a:p>
        </p:txBody>
      </p:sp>
      <p:sp>
        <p:nvSpPr>
          <p:cNvPr id="59395" name="Text Placeholder 3"/>
          <p:cNvSpPr>
            <a:spLocks noGrp="1"/>
          </p:cNvSpPr>
          <p:nvPr>
            <p:ph type="body" sz="quarter" idx="18"/>
          </p:nvPr>
        </p:nvSpPr>
        <p:spPr bwMode="auto">
          <a:xfrm>
            <a:off x="457200" y="3173413"/>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tr-TR" smtClean="0"/>
              <a:t>FIGURE 8-7</a:t>
            </a:r>
          </a:p>
        </p:txBody>
      </p:sp>
      <p:sp>
        <p:nvSpPr>
          <p:cNvPr id="59396"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DIGITAL CERTIFICATES</a:t>
            </a:r>
          </a:p>
          <a:p>
            <a:pPr eaLnBrk="1" hangingPunct="1"/>
            <a:endParaRPr lang="en-US" altLang="tr-TR" smtClean="0"/>
          </a:p>
        </p:txBody>
      </p:sp>
      <p:pic>
        <p:nvPicPr>
          <p:cNvPr id="59397" name="Picture Placeholder 10" descr="Fig-8-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2819400" y="1600200"/>
            <a:ext cx="6056313" cy="426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290560"/>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spcAft>
                <a:spcPts val="0"/>
              </a:spcAft>
              <a:buFont typeface="Arial" charset="0"/>
              <a:buChar char="•"/>
              <a:defRPr/>
            </a:pPr>
            <a:r>
              <a:rPr lang="en-US" dirty="0" smtClean="0">
                <a:ea typeface="MS PGothic" panose="020B0600070205080204" pitchFamily="34" charset="-128"/>
              </a:rPr>
              <a:t>Ensuring system availability</a:t>
            </a:r>
          </a:p>
          <a:p>
            <a:pPr lvl="1" eaLnBrk="1" hangingPunct="1">
              <a:buFont typeface="Arial" charset="0"/>
              <a:buChar char="–"/>
              <a:defRPr/>
            </a:pPr>
            <a:r>
              <a:rPr lang="en-US" sz="2400" dirty="0" smtClean="0">
                <a:ea typeface="MS PGothic" panose="020B0600070205080204" pitchFamily="34" charset="-128"/>
                <a:cs typeface="MS PGothic" charset="0"/>
              </a:rPr>
              <a:t>Online transaction processing requires 100% availability, no downtime</a:t>
            </a:r>
          </a:p>
          <a:p>
            <a:pPr eaLnBrk="1" hangingPunct="1">
              <a:spcAft>
                <a:spcPts val="0"/>
              </a:spcAft>
              <a:buFont typeface="Arial" charset="0"/>
              <a:buChar char="•"/>
              <a:defRPr/>
            </a:pPr>
            <a:r>
              <a:rPr lang="en-US" dirty="0" smtClean="0">
                <a:ea typeface="MS PGothic" panose="020B0600070205080204" pitchFamily="34" charset="-128"/>
              </a:rPr>
              <a:t>Fault-tolerant computer systems</a:t>
            </a:r>
          </a:p>
          <a:p>
            <a:pPr lvl="1" eaLnBrk="1" hangingPunct="1">
              <a:spcAft>
                <a:spcPts val="0"/>
              </a:spcAft>
              <a:buFont typeface="Arial" charset="0"/>
              <a:buChar char="–"/>
              <a:defRPr/>
            </a:pPr>
            <a:r>
              <a:rPr lang="en-US" sz="2400" dirty="0" smtClean="0">
                <a:ea typeface="MS PGothic" panose="020B0600070205080204" pitchFamily="34" charset="-128"/>
                <a:cs typeface="MS PGothic" charset="0"/>
              </a:rPr>
              <a:t>For continuous availability, for example, stock markets</a:t>
            </a:r>
          </a:p>
          <a:p>
            <a:pPr lvl="1" eaLnBrk="1" hangingPunct="1">
              <a:buFont typeface="Arial" charset="0"/>
              <a:buChar char="–"/>
              <a:defRPr/>
            </a:pPr>
            <a:r>
              <a:rPr lang="en-US" sz="2400" dirty="0" smtClean="0">
                <a:ea typeface="MS PGothic" panose="020B0600070205080204" pitchFamily="34" charset="-128"/>
                <a:cs typeface="MS PGothic" charset="0"/>
              </a:rPr>
              <a:t>Contain redundant hardware, software, and power supply components that create an environment that  provides continuous, uninterrupted service</a:t>
            </a:r>
          </a:p>
          <a:p>
            <a:pPr eaLnBrk="1" hangingPunct="1">
              <a:spcAft>
                <a:spcPts val="0"/>
              </a:spcAft>
              <a:buFont typeface="Arial" charset="0"/>
              <a:buChar char="•"/>
              <a:defRPr/>
            </a:pPr>
            <a:r>
              <a:rPr lang="en-US" dirty="0" smtClean="0">
                <a:ea typeface="MS PGothic" panose="020B0600070205080204" pitchFamily="34" charset="-128"/>
              </a:rPr>
              <a:t>High-availability computing</a:t>
            </a:r>
          </a:p>
          <a:p>
            <a:pPr lvl="1" eaLnBrk="1" hangingPunct="1">
              <a:spcAft>
                <a:spcPts val="0"/>
              </a:spcAft>
              <a:buFont typeface="Arial" charset="0"/>
              <a:buChar char="–"/>
              <a:defRPr/>
            </a:pPr>
            <a:r>
              <a:rPr lang="en-US" sz="2400" dirty="0" smtClean="0">
                <a:ea typeface="MS PGothic" panose="020B0600070205080204" pitchFamily="34" charset="-128"/>
                <a:cs typeface="MS PGothic" charset="0"/>
              </a:rPr>
              <a:t>Helps recover quickly from crash</a:t>
            </a:r>
          </a:p>
          <a:p>
            <a:pPr lvl="1" eaLnBrk="1" hangingPunct="1">
              <a:buFont typeface="Arial" charset="0"/>
              <a:buChar char="–"/>
              <a:defRPr/>
            </a:pPr>
            <a:r>
              <a:rPr lang="en-US" sz="2400" dirty="0" smtClean="0">
                <a:ea typeface="MS PGothic" panose="020B0600070205080204" pitchFamily="34" charset="-128"/>
                <a:cs typeface="MS PGothic" charset="0"/>
              </a:rPr>
              <a:t>Minimizes, does not eliminate, downtime</a:t>
            </a:r>
          </a:p>
          <a:p>
            <a:pPr eaLnBrk="1" hangingPunct="1">
              <a:buFont typeface="Arial" charset="0"/>
              <a:buChar char="•"/>
              <a:defRPr/>
            </a:pPr>
            <a:endParaRPr lang="en-US" dirty="0">
              <a:ea typeface="MS PGothic" panose="020B0600070205080204" pitchFamily="34" charset="-128"/>
            </a:endParaRPr>
          </a:p>
        </p:txBody>
      </p:sp>
      <p:sp>
        <p:nvSpPr>
          <p:cNvPr id="60419"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3304869761"/>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Recovery-oriented computing</a:t>
            </a:r>
          </a:p>
          <a:p>
            <a:pPr lvl="1" eaLnBrk="1" hangingPunct="1">
              <a:buFont typeface="Arial" charset="0"/>
              <a:buChar char="–"/>
              <a:defRPr/>
            </a:pPr>
            <a:r>
              <a:rPr lang="en-US" dirty="0" smtClean="0">
                <a:ea typeface="MS PGothic" panose="020B0600070205080204" pitchFamily="34" charset="-128"/>
                <a:cs typeface="MS PGothic" charset="0"/>
              </a:rPr>
              <a:t>Designing systems that recover quickly with capabilities to help operators pinpoint and correct  faults in multi-component systems</a:t>
            </a:r>
          </a:p>
          <a:p>
            <a:pPr eaLnBrk="1" hangingPunct="1">
              <a:buFont typeface="Arial" charset="0"/>
              <a:buChar char="•"/>
              <a:defRPr/>
            </a:pPr>
            <a:r>
              <a:rPr lang="en-US" dirty="0" smtClean="0">
                <a:ea typeface="MS PGothic" panose="020B0600070205080204" pitchFamily="34" charset="-128"/>
              </a:rPr>
              <a:t>Controlling network traffic</a:t>
            </a:r>
          </a:p>
          <a:p>
            <a:pPr lvl="1" eaLnBrk="1" hangingPunct="1">
              <a:buFont typeface="Arial" charset="0"/>
              <a:buChar char="–"/>
              <a:defRPr/>
            </a:pPr>
            <a:r>
              <a:rPr lang="en-US" dirty="0" smtClean="0">
                <a:ea typeface="MS PGothic" panose="020B0600070205080204" pitchFamily="34" charset="-128"/>
                <a:cs typeface="MS PGothic" charset="0"/>
              </a:rPr>
              <a:t>Deep packet inspection (DPI) </a:t>
            </a:r>
          </a:p>
          <a:p>
            <a:pPr lvl="2" eaLnBrk="1" hangingPunct="1">
              <a:buFont typeface="Arial" charset="0"/>
              <a:buChar char="•"/>
              <a:defRPr/>
            </a:pPr>
            <a:r>
              <a:rPr lang="en-US" dirty="0" smtClean="0">
                <a:ea typeface="MS PGothic" panose="020B0600070205080204" pitchFamily="34" charset="-128"/>
                <a:cs typeface="MS PGothic" charset="0"/>
              </a:rPr>
              <a:t>Video and music blocking</a:t>
            </a:r>
          </a:p>
          <a:p>
            <a:pPr eaLnBrk="1" hangingPunct="1">
              <a:buFont typeface="Arial" charset="0"/>
              <a:buChar char="•"/>
              <a:defRPr/>
            </a:pPr>
            <a:r>
              <a:rPr lang="en-US" dirty="0" smtClean="0">
                <a:ea typeface="MS PGothic" panose="020B0600070205080204" pitchFamily="34" charset="-128"/>
              </a:rPr>
              <a:t>Security outsourcing</a:t>
            </a:r>
          </a:p>
          <a:p>
            <a:pPr lvl="1" eaLnBrk="1" hangingPunct="1">
              <a:buFont typeface="Arial" charset="0"/>
              <a:buChar char="–"/>
              <a:defRPr/>
            </a:pPr>
            <a:r>
              <a:rPr lang="en-US" dirty="0" smtClean="0">
                <a:ea typeface="MS PGothic" panose="020B0600070205080204" pitchFamily="34" charset="-128"/>
                <a:cs typeface="MS PGothic" charset="0"/>
              </a:rPr>
              <a:t>Managed security service providers (MSSPs)</a:t>
            </a:r>
          </a:p>
          <a:p>
            <a:pPr eaLnBrk="1" hangingPunct="1">
              <a:buFont typeface="Arial" charset="0"/>
              <a:buChar char="•"/>
              <a:defRPr/>
            </a:pPr>
            <a:endParaRPr lang="en-US" dirty="0">
              <a:ea typeface="MS PGothic" panose="020B0600070205080204" pitchFamily="34" charset="-128"/>
            </a:endParaRPr>
          </a:p>
        </p:txBody>
      </p:sp>
      <p:sp>
        <p:nvSpPr>
          <p:cNvPr id="61443"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3823945543"/>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eaLnBrk="1" hangingPunct="1">
              <a:defRPr/>
            </a:pPr>
            <a:r>
              <a:rPr lang="en-US" dirty="0" smtClean="0">
                <a:ea typeface="MS PGothic" panose="020B0600070205080204" pitchFamily="34" charset="-128"/>
              </a:rPr>
              <a:t>Security in the cloud</a:t>
            </a:r>
          </a:p>
          <a:p>
            <a:pPr lvl="1" eaLnBrk="1" hangingPunct="1">
              <a:defRPr/>
            </a:pPr>
            <a:r>
              <a:rPr lang="en-US" dirty="0" smtClean="0">
                <a:ea typeface="MS PGothic" panose="020B0600070205080204" pitchFamily="34" charset="-128"/>
                <a:cs typeface="MS PGothic" charset="0"/>
              </a:rPr>
              <a:t>Responsibility for security resides with company owning the data</a:t>
            </a:r>
          </a:p>
          <a:p>
            <a:pPr lvl="1" eaLnBrk="1" hangingPunct="1">
              <a:defRPr/>
            </a:pPr>
            <a:r>
              <a:rPr lang="en-US" dirty="0" smtClean="0">
                <a:ea typeface="MS PGothic" panose="020B0600070205080204" pitchFamily="34" charset="-128"/>
                <a:cs typeface="MS PGothic" charset="0"/>
              </a:rPr>
              <a:t>Firms must ensure providers provides adequate protection:</a:t>
            </a:r>
          </a:p>
          <a:p>
            <a:pPr lvl="2" eaLnBrk="1" hangingPunct="1">
              <a:defRPr/>
            </a:pPr>
            <a:r>
              <a:rPr lang="en-US" dirty="0" smtClean="0">
                <a:ea typeface="MS PGothic" panose="020B0600070205080204" pitchFamily="34" charset="-128"/>
                <a:cs typeface="MS PGothic" charset="0"/>
              </a:rPr>
              <a:t>Where data are stored</a:t>
            </a:r>
          </a:p>
          <a:p>
            <a:pPr lvl="2" eaLnBrk="1" hangingPunct="1">
              <a:defRPr/>
            </a:pPr>
            <a:r>
              <a:rPr lang="en-US" dirty="0" smtClean="0">
                <a:ea typeface="MS PGothic" panose="020B0600070205080204" pitchFamily="34" charset="-128"/>
                <a:cs typeface="MS PGothic" charset="0"/>
              </a:rPr>
              <a:t>Meeting corporate requirements, legal privacy laws</a:t>
            </a:r>
          </a:p>
          <a:p>
            <a:pPr lvl="2" eaLnBrk="1" hangingPunct="1">
              <a:defRPr/>
            </a:pPr>
            <a:r>
              <a:rPr lang="en-US" dirty="0" smtClean="0">
                <a:ea typeface="MS PGothic" panose="020B0600070205080204" pitchFamily="34" charset="-128"/>
                <a:cs typeface="MS PGothic" charset="0"/>
              </a:rPr>
              <a:t>Segregation of data from other clients</a:t>
            </a:r>
          </a:p>
          <a:p>
            <a:pPr lvl="2" eaLnBrk="1" hangingPunct="1">
              <a:defRPr/>
            </a:pPr>
            <a:r>
              <a:rPr lang="en-US" dirty="0" smtClean="0">
                <a:ea typeface="MS PGothic" panose="020B0600070205080204" pitchFamily="34" charset="-128"/>
                <a:cs typeface="MS PGothic" charset="0"/>
              </a:rPr>
              <a:t>Audits and security certifications</a:t>
            </a:r>
          </a:p>
          <a:p>
            <a:pPr lvl="1" eaLnBrk="1" hangingPunct="1">
              <a:defRPr/>
            </a:pPr>
            <a:r>
              <a:rPr lang="en-US" dirty="0" smtClean="0">
                <a:ea typeface="MS PGothic" panose="020B0600070205080204" pitchFamily="34" charset="-128"/>
                <a:cs typeface="MS PGothic" charset="0"/>
              </a:rPr>
              <a:t>Service level agreements (SLAs)</a:t>
            </a:r>
          </a:p>
        </p:txBody>
      </p:sp>
      <p:sp>
        <p:nvSpPr>
          <p:cNvPr id="62467"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3542003751"/>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p:cNvSpPr>
            <a:spLocks noGrp="1"/>
          </p:cNvSpPr>
          <p:nvPr>
            <p:ph type="body" sz="quarter" idx="17"/>
          </p:nvPr>
        </p:nvSpPr>
        <p:spPr bwMode="auto">
          <a:xfrm>
            <a:off x="1676400" y="5638800"/>
            <a:ext cx="7010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tr-TR" smtClean="0"/>
              <a:t>The architecture of a Web-based application typically includes a Web client, a server, and corporate information systems linked to databases. Each of these components presents security challenges and vulnerabilities. Floods, fires, power failures, and other electrical problems can cause disruptions at any point in the network.</a:t>
            </a:r>
          </a:p>
          <a:p>
            <a:pPr eaLnBrk="1" hangingPunct="1">
              <a:buFontTx/>
              <a:buNone/>
            </a:pPr>
            <a:endParaRPr lang="en-US" altLang="tr-TR" smtClean="0"/>
          </a:p>
        </p:txBody>
      </p:sp>
      <p:sp>
        <p:nvSpPr>
          <p:cNvPr id="20483" name="Text Placeholder 3"/>
          <p:cNvSpPr>
            <a:spLocks noGrp="1"/>
          </p:cNvSpPr>
          <p:nvPr>
            <p:ph type="body" sz="quarter" idx="18"/>
          </p:nvPr>
        </p:nvSpPr>
        <p:spPr bwMode="auto">
          <a:xfrm>
            <a:off x="533400" y="5638800"/>
            <a:ext cx="114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tr-TR" smtClean="0"/>
              <a:t>FIGURE 8-1</a:t>
            </a:r>
          </a:p>
          <a:p>
            <a:pPr eaLnBrk="1" hangingPunct="1">
              <a:buFontTx/>
              <a:buNone/>
            </a:pPr>
            <a:endParaRPr lang="en-US" altLang="tr-TR" smtClean="0"/>
          </a:p>
        </p:txBody>
      </p:sp>
      <p:sp>
        <p:nvSpPr>
          <p:cNvPr id="20484"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CONTEMPORARY SECURITY CHALLENGES AND VULNERABILITIES</a:t>
            </a:r>
          </a:p>
        </p:txBody>
      </p:sp>
      <p:pic>
        <p:nvPicPr>
          <p:cNvPr id="20485" name="Picture Placeholder 10" descr="Fig-8-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1868" b="208"/>
          <a:stretch>
            <a:fillRect/>
          </a:stretch>
        </p:blipFill>
        <p:spPr bwMode="auto">
          <a:xfrm>
            <a:off x="381000" y="1752600"/>
            <a:ext cx="8382000" cy="3733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071284"/>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defRPr/>
            </a:pPr>
            <a:r>
              <a:rPr lang="en-US" dirty="0" smtClean="0">
                <a:ea typeface="MS PGothic" panose="020B0600070205080204" pitchFamily="34" charset="-128"/>
              </a:rPr>
              <a:t>Securing mobile platforms</a:t>
            </a:r>
          </a:p>
          <a:p>
            <a:pPr lvl="1" eaLnBrk="1" hangingPunct="1">
              <a:defRPr/>
            </a:pPr>
            <a:r>
              <a:rPr lang="en-US" dirty="0" smtClean="0">
                <a:ea typeface="MS PGothic" panose="020B0600070205080204" pitchFamily="34" charset="-128"/>
                <a:cs typeface="MS PGothic" charset="0"/>
              </a:rPr>
              <a:t>Security policies should include and cover any special requirements for mobile devices</a:t>
            </a:r>
          </a:p>
          <a:p>
            <a:pPr lvl="2" eaLnBrk="1" hangingPunct="1">
              <a:defRPr/>
            </a:pPr>
            <a:r>
              <a:rPr lang="en-US" dirty="0" smtClean="0">
                <a:ea typeface="MS PGothic" panose="020B0600070205080204" pitchFamily="34" charset="-128"/>
                <a:cs typeface="MS PGothic" charset="0"/>
              </a:rPr>
              <a:t>Guidelines for use of platforms and applications</a:t>
            </a:r>
          </a:p>
          <a:p>
            <a:pPr lvl="1" eaLnBrk="1" hangingPunct="1">
              <a:spcAft>
                <a:spcPts val="0"/>
              </a:spcAft>
              <a:defRPr/>
            </a:pPr>
            <a:r>
              <a:rPr lang="en-US" dirty="0" smtClean="0">
                <a:ea typeface="MS PGothic" panose="020B0600070205080204" pitchFamily="34" charset="-128"/>
                <a:cs typeface="MS PGothic" charset="0"/>
              </a:rPr>
              <a:t>Mobile device management tools </a:t>
            </a:r>
          </a:p>
          <a:p>
            <a:pPr lvl="2" eaLnBrk="1" hangingPunct="1">
              <a:spcAft>
                <a:spcPts val="0"/>
              </a:spcAft>
              <a:defRPr/>
            </a:pPr>
            <a:r>
              <a:rPr lang="en-US" dirty="0" smtClean="0">
                <a:ea typeface="MS PGothic" panose="020B0600070205080204" pitchFamily="34" charset="-128"/>
                <a:cs typeface="MS PGothic" charset="0"/>
              </a:rPr>
              <a:t>Authorization</a:t>
            </a:r>
          </a:p>
          <a:p>
            <a:pPr lvl="2" eaLnBrk="1" hangingPunct="1">
              <a:spcAft>
                <a:spcPts val="0"/>
              </a:spcAft>
              <a:defRPr/>
            </a:pPr>
            <a:r>
              <a:rPr lang="en-US" dirty="0" smtClean="0">
                <a:ea typeface="MS PGothic" panose="020B0600070205080204" pitchFamily="34" charset="-128"/>
                <a:cs typeface="MS PGothic" charset="0"/>
              </a:rPr>
              <a:t>Inventory records</a:t>
            </a:r>
          </a:p>
          <a:p>
            <a:pPr lvl="2" eaLnBrk="1" hangingPunct="1">
              <a:spcAft>
                <a:spcPts val="0"/>
              </a:spcAft>
              <a:defRPr/>
            </a:pPr>
            <a:r>
              <a:rPr lang="en-US" dirty="0" smtClean="0">
                <a:ea typeface="MS PGothic" panose="020B0600070205080204" pitchFamily="34" charset="-128"/>
                <a:cs typeface="MS PGothic" charset="0"/>
              </a:rPr>
              <a:t>Control updates</a:t>
            </a:r>
          </a:p>
          <a:p>
            <a:pPr lvl="2" eaLnBrk="1" hangingPunct="1">
              <a:spcAft>
                <a:spcPts val="0"/>
              </a:spcAft>
              <a:defRPr/>
            </a:pPr>
            <a:r>
              <a:rPr lang="en-US" dirty="0" smtClean="0">
                <a:ea typeface="MS PGothic" panose="020B0600070205080204" pitchFamily="34" charset="-128"/>
                <a:cs typeface="MS PGothic" charset="0"/>
              </a:rPr>
              <a:t>Lock down/erase lost devices</a:t>
            </a:r>
          </a:p>
          <a:p>
            <a:pPr lvl="2" eaLnBrk="1" hangingPunct="1">
              <a:defRPr/>
            </a:pPr>
            <a:r>
              <a:rPr lang="en-US" dirty="0" smtClean="0">
                <a:ea typeface="MS PGothic" panose="020B0600070205080204" pitchFamily="34" charset="-128"/>
                <a:cs typeface="MS PGothic" charset="0"/>
              </a:rPr>
              <a:t>Encryption</a:t>
            </a:r>
          </a:p>
          <a:p>
            <a:pPr lvl="1" eaLnBrk="1" hangingPunct="1">
              <a:defRPr/>
            </a:pPr>
            <a:r>
              <a:rPr lang="en-US" dirty="0" smtClean="0">
                <a:ea typeface="MS PGothic" panose="020B0600070205080204" pitchFamily="34" charset="-128"/>
                <a:cs typeface="MS PGothic" charset="0"/>
              </a:rPr>
              <a:t>Software for segregating corporate data on devices</a:t>
            </a:r>
          </a:p>
          <a:p>
            <a:pPr lvl="1" eaLnBrk="1" hangingPunct="1">
              <a:defRPr/>
            </a:pPr>
            <a:endParaRPr lang="en-US" dirty="0" smtClean="0">
              <a:ea typeface="MS PGothic" panose="020B0600070205080204" pitchFamily="34" charset="-128"/>
              <a:cs typeface="MS PGothic" charset="0"/>
            </a:endParaRPr>
          </a:p>
          <a:p>
            <a:pPr eaLnBrk="1" hangingPunct="1">
              <a:defRPr/>
            </a:pPr>
            <a:endParaRPr lang="en-US" dirty="0">
              <a:ea typeface="MS PGothic" panose="020B0600070205080204" pitchFamily="34" charset="-128"/>
            </a:endParaRPr>
          </a:p>
        </p:txBody>
      </p:sp>
      <p:sp>
        <p:nvSpPr>
          <p:cNvPr id="63491" name="Text Placeholder 4"/>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a:p>
            <a:pPr eaLnBrk="1" hangingPunct="1"/>
            <a:endParaRPr lang="en-US" altLang="tr-TR" smtClean="0"/>
          </a:p>
        </p:txBody>
      </p:sp>
    </p:spTree>
    <p:extLst>
      <p:ext uri="{BB962C8B-B14F-4D97-AF65-F5344CB8AC3E}">
        <p14:creationId xmlns:p14="http://schemas.microsoft.com/office/powerpoint/2010/main" val="2461675393"/>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8"/>
          <p:cNvSpPr>
            <a:spLocks noGrp="1"/>
          </p:cNvSpPr>
          <p:nvPr>
            <p:ph idx="1"/>
          </p:nvPr>
        </p:nvSpPr>
        <p:spPr bwMode="auto">
          <a:xfrm>
            <a:off x="457200" y="23653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tr-TR" sz="2400" b="0" smtClean="0"/>
              <a:t>It has been said that a smartphone is a microcomputer in your hand. Discuss the security implications of this statement.</a:t>
            </a:r>
          </a:p>
          <a:p>
            <a:pPr eaLnBrk="1" hangingPunct="1"/>
            <a:r>
              <a:rPr lang="en-US" altLang="tr-TR" sz="2400" b="0" smtClean="0"/>
              <a:t>What management, organizational, and technology issues must be addressed by smartphone security?</a:t>
            </a:r>
          </a:p>
          <a:p>
            <a:pPr eaLnBrk="1" hangingPunct="1"/>
            <a:r>
              <a:rPr lang="en-US" altLang="tr-TR" sz="2400" b="0" smtClean="0"/>
              <a:t>What problems do smartphone security weaknesses cause for businesses?</a:t>
            </a:r>
          </a:p>
          <a:p>
            <a:pPr eaLnBrk="1" hangingPunct="1"/>
            <a:r>
              <a:rPr lang="en-US" altLang="tr-TR" sz="2400" b="0" smtClean="0"/>
              <a:t>What steps can individuals and businesses take to make their smartphones more secure?</a:t>
            </a:r>
            <a:endParaRPr lang="en-US" altLang="tr-TR" sz="2400" smtClean="0"/>
          </a:p>
        </p:txBody>
      </p:sp>
      <p:sp>
        <p:nvSpPr>
          <p:cNvPr id="10" name="Text Placeholder 9"/>
          <p:cNvSpPr>
            <a:spLocks noGrp="1"/>
          </p:cNvSpPr>
          <p:nvPr>
            <p:ph type="body" sz="quarter" idx="15"/>
          </p:nvPr>
        </p:nvSpPr>
        <p:spPr>
          <a:xfrm>
            <a:off x="457200" y="1600200"/>
            <a:ext cx="8229600" cy="381000"/>
          </a:xfrm>
        </p:spPr>
        <p:txBody>
          <a:bodyPr>
            <a:normAutofit fontScale="77500" lnSpcReduction="20000"/>
          </a:bodyPr>
          <a:lstStyle/>
          <a:p>
            <a:pPr eaLnBrk="1" hangingPunct="1">
              <a:defRPr/>
            </a:pPr>
            <a:r>
              <a:rPr lang="en-US" dirty="0" smtClean="0">
                <a:ea typeface="MS PGothic" panose="020B0600070205080204" pitchFamily="34" charset="-128"/>
              </a:rPr>
              <a:t>How Secure Is Your Smartphone?</a:t>
            </a:r>
            <a:endParaRPr lang="en-US" dirty="0">
              <a:ea typeface="MS PGothic" panose="020B0600070205080204" pitchFamily="34" charset="-128"/>
            </a:endParaRPr>
          </a:p>
        </p:txBody>
      </p:sp>
    </p:spTree>
    <p:extLst>
      <p:ext uri="{BB962C8B-B14F-4D97-AF65-F5344CB8AC3E}">
        <p14:creationId xmlns:p14="http://schemas.microsoft.com/office/powerpoint/2010/main" val="1630909377"/>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Ensuring software quality</a:t>
            </a:r>
          </a:p>
          <a:p>
            <a:pPr lvl="1" eaLnBrk="1" hangingPunct="1">
              <a:spcAft>
                <a:spcPts val="0"/>
              </a:spcAft>
              <a:buFont typeface="Arial" charset="0"/>
              <a:buChar char="–"/>
              <a:defRPr/>
            </a:pPr>
            <a:r>
              <a:rPr lang="en-US" dirty="0" smtClean="0">
                <a:ea typeface="MS PGothic" panose="020B0600070205080204" pitchFamily="34" charset="-128"/>
                <a:cs typeface="MS PGothic" charset="0"/>
              </a:rPr>
              <a:t>Software metrics: Objective assessments of system in form of quantified measurements</a:t>
            </a:r>
          </a:p>
          <a:p>
            <a:pPr lvl="2" eaLnBrk="1" hangingPunct="1">
              <a:spcAft>
                <a:spcPts val="0"/>
              </a:spcAft>
              <a:buFont typeface="Arial" charset="0"/>
              <a:buChar char="•"/>
              <a:defRPr/>
            </a:pPr>
            <a:r>
              <a:rPr lang="en-US" dirty="0" smtClean="0">
                <a:ea typeface="MS PGothic" panose="020B0600070205080204" pitchFamily="34" charset="-128"/>
                <a:cs typeface="MS PGothic" charset="0"/>
              </a:rPr>
              <a:t>Number of transactions</a:t>
            </a:r>
          </a:p>
          <a:p>
            <a:pPr lvl="2" eaLnBrk="1" hangingPunct="1">
              <a:spcAft>
                <a:spcPts val="0"/>
              </a:spcAft>
              <a:buFont typeface="Arial" charset="0"/>
              <a:buChar char="•"/>
              <a:defRPr/>
            </a:pPr>
            <a:r>
              <a:rPr lang="en-US" dirty="0" smtClean="0">
                <a:ea typeface="MS PGothic" panose="020B0600070205080204" pitchFamily="34" charset="-128"/>
                <a:cs typeface="MS PGothic" charset="0"/>
              </a:rPr>
              <a:t>Online response time</a:t>
            </a:r>
          </a:p>
          <a:p>
            <a:pPr lvl="2" eaLnBrk="1" hangingPunct="1">
              <a:spcAft>
                <a:spcPts val="0"/>
              </a:spcAft>
              <a:buFont typeface="Arial" charset="0"/>
              <a:buChar char="•"/>
              <a:defRPr/>
            </a:pPr>
            <a:r>
              <a:rPr lang="en-US" dirty="0" smtClean="0">
                <a:ea typeface="MS PGothic" panose="020B0600070205080204" pitchFamily="34" charset="-128"/>
                <a:cs typeface="MS PGothic" charset="0"/>
              </a:rPr>
              <a:t>Payroll checks printed per hour</a:t>
            </a:r>
          </a:p>
          <a:p>
            <a:pPr lvl="2" eaLnBrk="1" hangingPunct="1">
              <a:buFont typeface="Arial" charset="0"/>
              <a:buChar char="•"/>
              <a:defRPr/>
            </a:pPr>
            <a:r>
              <a:rPr lang="en-US" dirty="0" smtClean="0">
                <a:ea typeface="MS PGothic" panose="020B0600070205080204" pitchFamily="34" charset="-128"/>
                <a:cs typeface="MS PGothic" charset="0"/>
              </a:rPr>
              <a:t>Known bugs per hundred lines of code</a:t>
            </a:r>
          </a:p>
          <a:p>
            <a:pPr lvl="1" eaLnBrk="1" hangingPunct="1">
              <a:buFont typeface="Arial" charset="0"/>
              <a:buChar char="–"/>
              <a:defRPr/>
            </a:pPr>
            <a:r>
              <a:rPr lang="en-US" dirty="0" smtClean="0">
                <a:ea typeface="MS PGothic" panose="020B0600070205080204" pitchFamily="34" charset="-128"/>
                <a:cs typeface="MS PGothic" charset="0"/>
              </a:rPr>
              <a:t>Early and regular testing</a:t>
            </a:r>
          </a:p>
          <a:p>
            <a:pPr lvl="1" eaLnBrk="1" hangingPunct="1">
              <a:buFont typeface="Arial" charset="0"/>
              <a:buChar char="–"/>
              <a:defRPr/>
            </a:pPr>
            <a:r>
              <a:rPr lang="en-US" dirty="0" smtClean="0">
                <a:ea typeface="MS PGothic" panose="020B0600070205080204" pitchFamily="34" charset="-128"/>
                <a:cs typeface="MS PGothic" charset="0"/>
              </a:rPr>
              <a:t>Walkthrough: Review of specification or design document by small group of qualified people</a:t>
            </a:r>
          </a:p>
          <a:p>
            <a:pPr lvl="1" eaLnBrk="1" hangingPunct="1">
              <a:buFont typeface="Arial" charset="0"/>
              <a:buChar char="–"/>
              <a:defRPr/>
            </a:pPr>
            <a:r>
              <a:rPr lang="en-US" dirty="0" smtClean="0">
                <a:ea typeface="MS PGothic" panose="020B0600070205080204" pitchFamily="34" charset="-128"/>
                <a:cs typeface="MS PGothic" charset="0"/>
              </a:rPr>
              <a:t>Debugging: Process by which errors are eliminated</a:t>
            </a:r>
          </a:p>
          <a:p>
            <a:pPr eaLnBrk="1" hangingPunct="1">
              <a:buFont typeface="Arial" charset="0"/>
              <a:buChar char="•"/>
              <a:defRPr/>
            </a:pPr>
            <a:endParaRPr lang="en-US" dirty="0">
              <a:ea typeface="MS PGothic" panose="020B0600070205080204" pitchFamily="34" charset="-128"/>
            </a:endParaRPr>
          </a:p>
        </p:txBody>
      </p:sp>
      <p:sp>
        <p:nvSpPr>
          <p:cNvPr id="65539"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Technologies and Tools for Protecting Information Resources</a:t>
            </a:r>
          </a:p>
        </p:txBody>
      </p:sp>
    </p:spTree>
    <p:extLst>
      <p:ext uri="{BB962C8B-B14F-4D97-AF65-F5344CB8AC3E}">
        <p14:creationId xmlns:p14="http://schemas.microsoft.com/office/powerpoint/2010/main" val="2732798318"/>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Internet vulnerabilities</a:t>
            </a:r>
          </a:p>
          <a:p>
            <a:pPr lvl="1" eaLnBrk="1" hangingPunct="1">
              <a:buFont typeface="Arial" charset="0"/>
              <a:buChar char="–"/>
              <a:defRPr/>
            </a:pPr>
            <a:r>
              <a:rPr lang="en-US" dirty="0" smtClean="0">
                <a:ea typeface="MS PGothic" panose="020B0600070205080204" pitchFamily="34" charset="-128"/>
                <a:cs typeface="MS PGothic" charset="0"/>
              </a:rPr>
              <a:t>Network open to anyone</a:t>
            </a:r>
          </a:p>
          <a:p>
            <a:pPr lvl="1" eaLnBrk="1" hangingPunct="1">
              <a:buFont typeface="Arial" charset="0"/>
              <a:buChar char="–"/>
              <a:defRPr/>
            </a:pPr>
            <a:r>
              <a:rPr lang="en-US" dirty="0" smtClean="0">
                <a:ea typeface="MS PGothic" panose="020B0600070205080204" pitchFamily="34" charset="-128"/>
                <a:cs typeface="MS PGothic" charset="0"/>
              </a:rPr>
              <a:t>Size of Internet means abuses can have wide impact</a:t>
            </a:r>
          </a:p>
          <a:p>
            <a:pPr lvl="1" eaLnBrk="1" hangingPunct="1">
              <a:buFont typeface="Arial" charset="0"/>
              <a:buChar char="–"/>
              <a:defRPr/>
            </a:pPr>
            <a:r>
              <a:rPr lang="en-US" dirty="0" smtClean="0">
                <a:ea typeface="MS PGothic" panose="020B0600070205080204" pitchFamily="34" charset="-128"/>
                <a:cs typeface="MS PGothic" charset="0"/>
              </a:rPr>
              <a:t>Use of fixed Internet addresses with cable / DSL modems creates fixed targets for hackers</a:t>
            </a:r>
          </a:p>
          <a:p>
            <a:pPr lvl="1" eaLnBrk="1" hangingPunct="1">
              <a:buFont typeface="Arial" charset="0"/>
              <a:buChar char="–"/>
              <a:defRPr/>
            </a:pPr>
            <a:r>
              <a:rPr lang="en-US" dirty="0" smtClean="0">
                <a:ea typeface="MS PGothic" panose="020B0600070205080204" pitchFamily="34" charset="-128"/>
                <a:cs typeface="MS PGothic" charset="0"/>
              </a:rPr>
              <a:t>Unencrypted VOIP</a:t>
            </a:r>
          </a:p>
          <a:p>
            <a:pPr lvl="1" eaLnBrk="1" hangingPunct="1">
              <a:buFont typeface="Arial" charset="0"/>
              <a:buChar char="–"/>
              <a:defRPr/>
            </a:pPr>
            <a:r>
              <a:rPr lang="en-US" dirty="0" smtClean="0">
                <a:ea typeface="MS PGothic" panose="020B0600070205080204" pitchFamily="34" charset="-128"/>
                <a:cs typeface="MS PGothic" charset="0"/>
              </a:rPr>
              <a:t>E-mail, P2P, IM </a:t>
            </a:r>
          </a:p>
          <a:p>
            <a:pPr lvl="2" eaLnBrk="1" hangingPunct="1">
              <a:buFont typeface="Arial" charset="0"/>
              <a:buChar char="•"/>
              <a:defRPr/>
            </a:pPr>
            <a:r>
              <a:rPr lang="en-US" dirty="0" smtClean="0">
                <a:ea typeface="MS PGothic" panose="020B0600070205080204" pitchFamily="34" charset="-128"/>
                <a:cs typeface="MS PGothic" charset="0"/>
              </a:rPr>
              <a:t>Interception</a:t>
            </a:r>
          </a:p>
          <a:p>
            <a:pPr lvl="2" eaLnBrk="1" hangingPunct="1">
              <a:buFont typeface="Arial" charset="0"/>
              <a:buChar char="•"/>
              <a:defRPr/>
            </a:pPr>
            <a:r>
              <a:rPr lang="en-US" dirty="0" smtClean="0">
                <a:ea typeface="MS PGothic" panose="020B0600070205080204" pitchFamily="34" charset="-128"/>
                <a:cs typeface="MS PGothic" charset="0"/>
              </a:rPr>
              <a:t>Attachments with malicious software</a:t>
            </a:r>
          </a:p>
          <a:p>
            <a:pPr lvl="2" eaLnBrk="1" hangingPunct="1">
              <a:buFont typeface="Arial" charset="0"/>
              <a:buChar char="•"/>
              <a:defRPr/>
            </a:pPr>
            <a:r>
              <a:rPr lang="en-US" dirty="0" smtClean="0">
                <a:ea typeface="MS PGothic" panose="020B0600070205080204" pitchFamily="34" charset="-128"/>
                <a:cs typeface="MS PGothic" charset="0"/>
              </a:rPr>
              <a:t>Transmitting trade secrets</a:t>
            </a:r>
          </a:p>
        </p:txBody>
      </p:sp>
      <p:sp>
        <p:nvSpPr>
          <p:cNvPr id="21507"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3231767089"/>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defRPr/>
            </a:pPr>
            <a:r>
              <a:rPr lang="en-US" dirty="0" smtClean="0">
                <a:ea typeface="MS PGothic" panose="020B0600070205080204" pitchFamily="34" charset="-128"/>
              </a:rPr>
              <a:t>Wireless security challenges</a:t>
            </a:r>
          </a:p>
          <a:p>
            <a:pPr lvl="1" eaLnBrk="1" hangingPunct="1">
              <a:defRPr/>
            </a:pPr>
            <a:r>
              <a:rPr lang="en-US" dirty="0" smtClean="0">
                <a:ea typeface="MS PGothic" panose="020B0600070205080204" pitchFamily="34" charset="-128"/>
                <a:cs typeface="MS PGothic" charset="0"/>
              </a:rPr>
              <a:t>Radio frequency bands easy to scan</a:t>
            </a:r>
          </a:p>
          <a:p>
            <a:pPr lvl="1" eaLnBrk="1" hangingPunct="1">
              <a:defRPr/>
            </a:pPr>
            <a:r>
              <a:rPr lang="en-US" dirty="0" smtClean="0">
                <a:ea typeface="MS PGothic" panose="020B0600070205080204" pitchFamily="34" charset="-128"/>
                <a:cs typeface="MS PGothic" charset="0"/>
              </a:rPr>
              <a:t>SSIDs (service set identifiers)</a:t>
            </a:r>
          </a:p>
          <a:p>
            <a:pPr lvl="2" eaLnBrk="1" hangingPunct="1">
              <a:defRPr/>
            </a:pPr>
            <a:r>
              <a:rPr lang="en-US" dirty="0" smtClean="0">
                <a:ea typeface="MS PGothic" panose="020B0600070205080204" pitchFamily="34" charset="-128"/>
                <a:cs typeface="MS PGothic" charset="0"/>
              </a:rPr>
              <a:t>Identify access points</a:t>
            </a:r>
          </a:p>
          <a:p>
            <a:pPr lvl="2" eaLnBrk="1" hangingPunct="1">
              <a:defRPr/>
            </a:pPr>
            <a:r>
              <a:rPr lang="en-US" dirty="0" smtClean="0">
                <a:ea typeface="MS PGothic" panose="020B0600070205080204" pitchFamily="34" charset="-128"/>
                <a:cs typeface="MS PGothic" charset="0"/>
              </a:rPr>
              <a:t>Broadcast multiple times</a:t>
            </a:r>
          </a:p>
          <a:p>
            <a:pPr lvl="2" eaLnBrk="1" hangingPunct="1">
              <a:defRPr/>
            </a:pPr>
            <a:r>
              <a:rPr lang="en-US" dirty="0" smtClean="0">
                <a:ea typeface="MS PGothic" panose="020B0600070205080204" pitchFamily="34" charset="-128"/>
                <a:cs typeface="MS PGothic" charset="0"/>
              </a:rPr>
              <a:t>Can be identified by sniffer programs</a:t>
            </a:r>
          </a:p>
          <a:p>
            <a:pPr lvl="2" eaLnBrk="1" hangingPunct="1">
              <a:defRPr/>
            </a:pPr>
            <a:r>
              <a:rPr lang="en-US" dirty="0" smtClean="0">
                <a:ea typeface="MS PGothic" panose="020B0600070205080204" pitchFamily="34" charset="-128"/>
                <a:cs typeface="MS PGothic" charset="0"/>
              </a:rPr>
              <a:t>War driving</a:t>
            </a:r>
          </a:p>
          <a:p>
            <a:pPr lvl="3" eaLnBrk="1" hangingPunct="1">
              <a:defRPr/>
            </a:pPr>
            <a:r>
              <a:rPr lang="en-US" dirty="0" smtClean="0">
                <a:ea typeface="MS PGothic" panose="020B0600070205080204" pitchFamily="34" charset="-128"/>
                <a:cs typeface="MS PGothic" charset="0"/>
              </a:rPr>
              <a:t>Eavesdroppers drive by buildings and try to detect SSID and gain access to network and resources</a:t>
            </a:r>
          </a:p>
          <a:p>
            <a:pPr lvl="2" eaLnBrk="1" hangingPunct="1">
              <a:defRPr/>
            </a:pPr>
            <a:r>
              <a:rPr lang="en-US" dirty="0" smtClean="0">
                <a:ea typeface="MS PGothic" panose="020B0600070205080204" pitchFamily="34" charset="-128"/>
                <a:cs typeface="MS PGothic" charset="0"/>
              </a:rPr>
              <a:t>Once access point is breached, intruder can use OS to access networked drives and files</a:t>
            </a:r>
          </a:p>
          <a:p>
            <a:pPr eaLnBrk="1" hangingPunct="1">
              <a:defRPr/>
            </a:pPr>
            <a:endParaRPr lang="en-US" dirty="0">
              <a:ea typeface="MS PGothic" panose="020B0600070205080204" pitchFamily="34" charset="-128"/>
            </a:endParaRPr>
          </a:p>
        </p:txBody>
      </p:sp>
      <p:sp>
        <p:nvSpPr>
          <p:cNvPr id="22531"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1724772718"/>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tr-TR" smtClean="0"/>
              <a:t>Many Wi-Fi networks can be penetrated easily by intruders using sniffer programs to obtain an address to access the resources of a network without authorization.</a:t>
            </a:r>
          </a:p>
        </p:txBody>
      </p:sp>
      <p:sp>
        <p:nvSpPr>
          <p:cNvPr id="23555" name="Text Placeholder 3"/>
          <p:cNvSpPr>
            <a:spLocks noGrp="1"/>
          </p:cNvSpPr>
          <p:nvPr>
            <p:ph type="body" sz="quarter" idx="18"/>
          </p:nvPr>
        </p:nvSpPr>
        <p:spPr bwMode="auto">
          <a:xfrm>
            <a:off x="457200" y="3173413"/>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tr-TR" smtClean="0"/>
              <a:t>FIGURE 8-2</a:t>
            </a:r>
          </a:p>
        </p:txBody>
      </p:sp>
      <p:sp>
        <p:nvSpPr>
          <p:cNvPr id="23556"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WI-FI SECURITY CHALLENGES</a:t>
            </a:r>
          </a:p>
        </p:txBody>
      </p:sp>
      <p:pic>
        <p:nvPicPr>
          <p:cNvPr id="23557" name="Picture Placeholder 10" descr="Fig-8-01.pn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455" b="366"/>
          <a:stretch>
            <a:fillRect/>
          </a:stretch>
        </p:blipFill>
        <p:spPr bwMode="auto">
          <a:xfrm>
            <a:off x="2971800" y="1600200"/>
            <a:ext cx="4724400"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965323"/>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defRPr/>
            </a:pPr>
            <a:r>
              <a:rPr lang="en-US" dirty="0" smtClean="0">
                <a:ea typeface="MS PGothic" panose="020B0600070205080204" pitchFamily="34" charset="-128"/>
              </a:rPr>
              <a:t>Malware (malicious software)</a:t>
            </a:r>
          </a:p>
          <a:p>
            <a:pPr lvl="1" eaLnBrk="1" hangingPunct="1">
              <a:spcAft>
                <a:spcPts val="0"/>
              </a:spcAft>
              <a:defRPr/>
            </a:pPr>
            <a:r>
              <a:rPr lang="en-US" dirty="0" smtClean="0">
                <a:ea typeface="MS PGothic" panose="020B0600070205080204" pitchFamily="34" charset="-128"/>
                <a:cs typeface="MS PGothic" charset="0"/>
              </a:rPr>
              <a:t>Viruses</a:t>
            </a:r>
          </a:p>
          <a:p>
            <a:pPr lvl="2" eaLnBrk="1" hangingPunct="1">
              <a:defRPr/>
            </a:pPr>
            <a:r>
              <a:rPr lang="en-US" dirty="0" smtClean="0">
                <a:ea typeface="MS PGothic" panose="020B0600070205080204" pitchFamily="34" charset="-128"/>
                <a:cs typeface="MS PGothic" charset="0"/>
              </a:rPr>
              <a:t>Rogue software program that attaches itself to other software programs or data files in order to be executed</a:t>
            </a:r>
          </a:p>
          <a:p>
            <a:pPr lvl="1" eaLnBrk="1" hangingPunct="1">
              <a:spcAft>
                <a:spcPts val="0"/>
              </a:spcAft>
              <a:defRPr/>
            </a:pPr>
            <a:r>
              <a:rPr lang="en-US" dirty="0" smtClean="0">
                <a:ea typeface="MS PGothic" panose="020B0600070205080204" pitchFamily="34" charset="-128"/>
                <a:cs typeface="MS PGothic" charset="0"/>
              </a:rPr>
              <a:t>Worms</a:t>
            </a:r>
          </a:p>
          <a:p>
            <a:pPr lvl="2" eaLnBrk="1" hangingPunct="1">
              <a:defRPr/>
            </a:pPr>
            <a:r>
              <a:rPr lang="en-US" dirty="0" smtClean="0">
                <a:ea typeface="MS PGothic" panose="020B0600070205080204" pitchFamily="34" charset="-128"/>
                <a:cs typeface="MS PGothic" charset="0"/>
              </a:rPr>
              <a:t>Independent programs that copy themselves from one computer to other computers over a network.</a:t>
            </a:r>
          </a:p>
          <a:p>
            <a:pPr lvl="1" eaLnBrk="1" hangingPunct="1">
              <a:defRPr/>
            </a:pPr>
            <a:r>
              <a:rPr lang="en-US" dirty="0" smtClean="0">
                <a:ea typeface="MS PGothic" panose="020B0600070205080204" pitchFamily="34" charset="-128"/>
                <a:cs typeface="MS PGothic" charset="0"/>
              </a:rPr>
              <a:t>Worms and viruses spread by</a:t>
            </a:r>
          </a:p>
          <a:p>
            <a:pPr lvl="2" eaLnBrk="1" hangingPunct="1">
              <a:defRPr/>
            </a:pPr>
            <a:r>
              <a:rPr lang="en-US" dirty="0" smtClean="0">
                <a:ea typeface="MS PGothic" panose="020B0600070205080204" pitchFamily="34" charset="-128"/>
                <a:cs typeface="MS PGothic" charset="0"/>
              </a:rPr>
              <a:t>Downloads (drive-by downloads)</a:t>
            </a:r>
          </a:p>
          <a:p>
            <a:pPr lvl="2" eaLnBrk="1" hangingPunct="1">
              <a:defRPr/>
            </a:pPr>
            <a:r>
              <a:rPr lang="en-US" dirty="0" smtClean="0">
                <a:ea typeface="MS PGothic" panose="020B0600070205080204" pitchFamily="34" charset="-128"/>
                <a:cs typeface="MS PGothic" charset="0"/>
              </a:rPr>
              <a:t>E-mail, IM attachments</a:t>
            </a:r>
          </a:p>
          <a:p>
            <a:pPr lvl="2" eaLnBrk="1" hangingPunct="1">
              <a:defRPr/>
            </a:pPr>
            <a:r>
              <a:rPr lang="en-US" dirty="0" smtClean="0">
                <a:ea typeface="MS PGothic" panose="020B0600070205080204" pitchFamily="34" charset="-128"/>
                <a:cs typeface="MS PGothic" charset="0"/>
              </a:rPr>
              <a:t>Downloads on Web sites and social networks</a:t>
            </a:r>
          </a:p>
        </p:txBody>
      </p:sp>
      <p:sp>
        <p:nvSpPr>
          <p:cNvPr id="24579"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tr-TR" smtClean="0"/>
              <a:t>System Vulnerability and Abuse</a:t>
            </a:r>
          </a:p>
        </p:txBody>
      </p:sp>
    </p:spTree>
    <p:extLst>
      <p:ext uri="{BB962C8B-B14F-4D97-AF65-F5344CB8AC3E}">
        <p14:creationId xmlns:p14="http://schemas.microsoft.com/office/powerpoint/2010/main" val="193782599"/>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TotalTime>
  <Words>6540</Words>
  <Application>Microsoft Office PowerPoint</Application>
  <PresentationFormat>On-screen Show (4:3)</PresentationFormat>
  <Paragraphs>474</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79</cp:revision>
  <dcterms:created xsi:type="dcterms:W3CDTF">2013-08-01T03:39:28Z</dcterms:created>
  <dcterms:modified xsi:type="dcterms:W3CDTF">2017-01-16T08:32:18Z</dcterms:modified>
</cp:coreProperties>
</file>