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376" r:id="rId2"/>
    <p:sldId id="377" r:id="rId3"/>
    <p:sldId id="468" r:id="rId4"/>
    <p:sldId id="467" r:id="rId5"/>
    <p:sldId id="430" r:id="rId6"/>
    <p:sldId id="431" r:id="rId7"/>
    <p:sldId id="432" r:id="rId8"/>
    <p:sldId id="433" r:id="rId9"/>
    <p:sldId id="462" r:id="rId10"/>
    <p:sldId id="434" r:id="rId11"/>
    <p:sldId id="435" r:id="rId12"/>
    <p:sldId id="436" r:id="rId13"/>
    <p:sldId id="437" r:id="rId14"/>
    <p:sldId id="438" r:id="rId15"/>
    <p:sldId id="439" r:id="rId16"/>
    <p:sldId id="440" r:id="rId17"/>
    <p:sldId id="441" r:id="rId18"/>
    <p:sldId id="442" r:id="rId19"/>
    <p:sldId id="443" r:id="rId20"/>
    <p:sldId id="444" r:id="rId21"/>
    <p:sldId id="469" r:id="rId22"/>
    <p:sldId id="463" r:id="rId23"/>
    <p:sldId id="465" r:id="rId24"/>
    <p:sldId id="466" r:id="rId25"/>
    <p:sldId id="447" r:id="rId26"/>
    <p:sldId id="448" r:id="rId27"/>
    <p:sldId id="449" r:id="rId28"/>
    <p:sldId id="450" r:id="rId29"/>
    <p:sldId id="451" r:id="rId30"/>
    <p:sldId id="452" r:id="rId31"/>
    <p:sldId id="453" r:id="rId32"/>
    <p:sldId id="454" r:id="rId33"/>
    <p:sldId id="464" r:id="rId34"/>
    <p:sldId id="455" r:id="rId35"/>
    <p:sldId id="456" r:id="rId36"/>
    <p:sldId id="457" r:id="rId37"/>
    <p:sldId id="4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684" y="-72"/>
      </p:cViewPr>
      <p:guideLst>
        <p:guide orient="horz" pos="2160"/>
        <p:guide pos="2880"/>
      </p:guideLst>
    </p:cSldViewPr>
  </p:slideViewPr>
  <p:notesTextViewPr>
    <p:cViewPr>
      <p:scale>
        <a:sx n="1" d="1"/>
        <a:sy n="1" d="1"/>
      </p:scale>
      <p:origin x="0" y="0"/>
    </p:cViewPr>
  </p:notesTextViewPr>
  <p:sorterViewPr>
    <p:cViewPr>
      <p:scale>
        <a:sx n="100" d="100"/>
        <a:sy n="100" d="100"/>
      </p:scale>
      <p:origin x="0" y="36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5/12/2018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5/12/2018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introduces the concept of the supply chain. Supply chain management software is a type of enterprise software for managing complicated supply chains that may include thousands of suppliers.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text gives the example of Nike</a:t>
            </a:r>
            <a:r>
              <a:rPr lang="ja-JP" altLang="en-US" smtClean="0">
                <a:latin typeface="Times New Roman" pitchFamily="18" charset="0"/>
              </a:rPr>
              <a:t>’</a:t>
            </a:r>
            <a:r>
              <a:rPr lang="en-US" altLang="ja-JP" smtClean="0">
                <a:latin typeface="Times New Roman" pitchFamily="18" charset="0"/>
              </a:rPr>
              <a:t>s sneakers</a:t>
            </a:r>
            <a:r>
              <a:rPr lang="ja-JP" altLang="en-US" smtClean="0">
                <a:latin typeface="Times New Roman" pitchFamily="18" charset="0"/>
              </a:rPr>
              <a:t>’</a:t>
            </a:r>
            <a:r>
              <a:rPr lang="en-US" altLang="ja-JP" smtClean="0">
                <a:latin typeface="Times New Roman" pitchFamily="18" charset="0"/>
              </a:rPr>
              <a:t> supply chain. What types of firms are in the upstream supply chain? In the downstream supply chain?</a:t>
            </a:r>
          </a:p>
          <a:p>
            <a:pPr eaLnBrk="1" hangingPunct="1"/>
            <a:endParaRPr lang="en-US" altLang="en-US" smtClean="0">
              <a:latin typeface="Times New Roman" pitchFamily="18"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9DD5E9E-F383-47B3-97B6-199072B4AB31}" type="slidenum">
              <a:rPr lang="en-US" altLang="en-US" sz="1200">
                <a:latin typeface="Times New Roman" pitchFamily="18" charset="0"/>
              </a:rPr>
              <a:pPr/>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the major entities in Nike</a:t>
            </a:r>
            <a:r>
              <a:rPr lang="ja-JP" altLang="en-US" smtClean="0">
                <a:latin typeface="Times New Roman" pitchFamily="18" charset="0"/>
              </a:rPr>
              <a:t>’</a:t>
            </a:r>
            <a:r>
              <a:rPr lang="en-US" altLang="ja-JP" smtClean="0">
                <a:latin typeface="Times New Roman" pitchFamily="18" charset="0"/>
              </a:rPr>
              <a:t>s supply chain. Ask students what the difference is between tier 1, 2, and 3 suppliers.</a:t>
            </a:r>
          </a:p>
          <a:p>
            <a:pPr eaLnBrk="1" hangingPunct="1"/>
            <a:endParaRPr lang="en-US" altLang="en-US" smtClean="0">
              <a:latin typeface="Times New Roman" pitchFamily="18"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03AB3DA-1E20-44E3-A850-CF580E65DF53}" type="slidenum">
              <a:rPr lang="en-US" altLang="en-US" sz="1200">
                <a:latin typeface="Times New Roman" pitchFamily="18" charset="0"/>
              </a:rPr>
              <a:pPr/>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discusses the effects of  timely and untimely information on a supply chain. Ask students what causes inefficiencies in a supply chain (parts shortages, underutilized plant capacity, excessive finished goods inventory, high transportation costs). These are caused by untimely information. Perfect information can result in a just-in-time strategy.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Because of uncertainties, manufacturers keep a safety stock. Why is this an inefficient result? Another effect of uncertainties is the bullwhip effect.</a:t>
            </a:r>
          </a:p>
          <a:p>
            <a:pPr eaLnBrk="1" hangingPunct="1"/>
            <a:endParaRPr lang="en-US" altLang="en-US" smtClean="0">
              <a:latin typeface="Times New Roman" pitchFamily="18"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F2D3313-DA57-4094-8428-2F8EFFB6FEEA}" type="slidenum">
              <a:rPr lang="en-US" altLang="en-US" sz="1200">
                <a:latin typeface="Times New Roman" pitchFamily="18" charset="0"/>
              </a:rPr>
              <a:pPr/>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how a slight rise in demand by customers for an item will cause successive participants to slightly overstock related inventory </a:t>
            </a:r>
            <a:r>
              <a:rPr lang="ja-JP" altLang="en-US" smtClean="0">
                <a:latin typeface="Times New Roman" pitchFamily="18" charset="0"/>
              </a:rPr>
              <a:t>“</a:t>
            </a:r>
            <a:r>
              <a:rPr lang="en-US" altLang="ja-JP" smtClean="0">
                <a:latin typeface="Times New Roman" pitchFamily="18" charset="0"/>
              </a:rPr>
              <a:t>just in case</a:t>
            </a:r>
            <a:r>
              <a:rPr lang="ja-JP" altLang="en-US" smtClean="0">
                <a:latin typeface="Times New Roman" pitchFamily="18" charset="0"/>
              </a:rPr>
              <a:t>”</a:t>
            </a:r>
            <a:r>
              <a:rPr lang="en-US" altLang="ja-JP" smtClean="0">
                <a:latin typeface="Times New Roman" pitchFamily="18" charset="0"/>
              </a:rPr>
              <a:t>. These changes are amplified as one moves back further in the system.</a:t>
            </a:r>
          </a:p>
          <a:p>
            <a:pPr eaLnBrk="1" hangingPunct="1"/>
            <a:endParaRPr lang="en-US" altLang="en-US" smtClean="0">
              <a:latin typeface="Times New Roman" pitchFamily="18"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B17A06F-5A60-4A98-9943-10FC0DEEC11A}" type="slidenum">
              <a:rPr lang="en-US" altLang="en-US" sz="1200">
                <a:latin typeface="Times New Roman" pitchFamily="18" charset="0"/>
              </a:rPr>
              <a:pPr/>
              <a:t>13</a:t>
            </a:fld>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discusses the two main types of supply chain management systems. Ask students to explain and describe the concept of </a:t>
            </a:r>
            <a:r>
              <a:rPr lang="ja-JP" altLang="en-US" smtClean="0">
                <a:latin typeface="Times New Roman" pitchFamily="18" charset="0"/>
              </a:rPr>
              <a:t>“</a:t>
            </a:r>
            <a:r>
              <a:rPr lang="en-US" altLang="ja-JP" smtClean="0">
                <a:latin typeface="Times New Roman" pitchFamily="18" charset="0"/>
              </a:rPr>
              <a:t>demand planning.</a:t>
            </a:r>
            <a:r>
              <a:rPr lang="ja-JP" altLang="en-US" smtClean="0">
                <a:latin typeface="Times New Roman" pitchFamily="18" charset="0"/>
              </a:rPr>
              <a:t>”</a:t>
            </a:r>
            <a:r>
              <a:rPr lang="en-US" altLang="ja-JP" smtClean="0">
                <a:latin typeface="Times New Roman" pitchFamily="18" charset="0"/>
              </a:rPr>
              <a:t>  It determines how much product a business needs to make to satisfy customer demand.  </a:t>
            </a:r>
          </a:p>
          <a:p>
            <a:pPr eaLnBrk="1" hangingPunct="1"/>
            <a:endParaRPr lang="en-US" altLang="en-US" smtClean="0">
              <a:latin typeface="Times New Roman" pitchFamily="18"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1E75D74-D7A0-46DA-AEC2-8FCDE3BF1C9F}" type="slidenum">
              <a:rPr lang="en-US" altLang="en-US" sz="1200">
                <a:latin typeface="Times New Roman" pitchFamily="18" charset="0"/>
              </a:rPr>
              <a:pPr/>
              <a:t>14</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discusses the additional complexities experienced by global supply chains. Today</a:t>
            </a:r>
            <a:r>
              <a:rPr lang="ja-JP" altLang="en-US" smtClean="0">
                <a:latin typeface="Times New Roman" pitchFamily="18" charset="0"/>
              </a:rPr>
              <a:t>’</a:t>
            </a:r>
            <a:r>
              <a:rPr lang="en-US" altLang="ja-JP" smtClean="0">
                <a:latin typeface="Times New Roman" pitchFamily="18" charset="0"/>
              </a:rPr>
              <a:t>s apparel industry relies heavily on outsourcing to contract manufacturers in China and other low-wage countries. Apparel companies are starting to use the Web to manage their global supply chain and production issues.</a:t>
            </a:r>
          </a:p>
          <a:p>
            <a:pPr eaLnBrk="1" hangingPunct="1"/>
            <a:endParaRPr lang="en-US" altLang="en-US" smtClean="0">
              <a:latin typeface="Times New Roman" pitchFamily="18" charset="0"/>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B09FA63-E3D7-4F5B-8C26-DA11A96B9DB1}" type="slidenum">
              <a:rPr lang="en-US" altLang="en-US" sz="1200">
                <a:latin typeface="Times New Roman" pitchFamily="18" charset="0"/>
              </a:rPr>
              <a:pPr/>
              <a:t>16</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discusses the fact that SCM systems facilitate efficient customer response, allowing the workings of the business to be driven more by customer demand, moving from push-based, sequential models to pull-based, concurrent models of production. Ask students for examples from the text of the pull-based model (Walmart, Dell).</a:t>
            </a:r>
          </a:p>
          <a:p>
            <a:pPr eaLnBrk="1" hangingPunct="1"/>
            <a:endParaRPr lang="en-US" altLang="en-US" smtClean="0">
              <a:latin typeface="Times New Roman" pitchFamily="18"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0451C3-21FC-4498-94EB-2A3FE6355DB3}" type="slidenum">
              <a:rPr lang="en-US" altLang="en-US" sz="1200">
                <a:latin typeface="Times New Roman" pitchFamily="18" charset="0"/>
              </a:rPr>
              <a:pPr/>
              <a:t>17</a:t>
            </a:fld>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the difference between the earlier, push-based model of supply chains to the pull-based model. Ask students if there are some industries uniquely suited to the pull-based model. How about automobiles, appliances, and consumer durables?  What are the drawbacks of a pull-based model? </a:t>
            </a:r>
          </a:p>
          <a:p>
            <a:pPr eaLnBrk="1" hangingPunct="1"/>
            <a:endParaRPr lang="en-US" altLang="en-US" smtClean="0">
              <a:latin typeface="Times New Roman" pitchFamily="18"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F7F2F4-8C96-4B06-8578-4BB7AA91C318}" type="slidenum">
              <a:rPr lang="en-US" altLang="en-US" sz="1200">
                <a:latin typeface="Times New Roman" pitchFamily="18" charset="0"/>
              </a:rPr>
              <a:pPr/>
              <a:t>18</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graphic illustrates the multidirectional communications within a future supply chain driven by the Internet. Private industrial networks and net marketplaces are discussed in Chapter 10. Private industrial networks are typically a large firm using an extranet to link to its suppliers and other key business partners. Net marketplaces are digital marketplaces based on Internet technology for many different buyers and sellers.</a:t>
            </a:r>
          </a:p>
          <a:p>
            <a:pPr eaLnBrk="1" hangingPunct="1"/>
            <a:endParaRPr lang="en-US" altLang="en-US" smtClean="0">
              <a:latin typeface="Times New Roman" pitchFamily="18"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03936D-8168-429B-A983-6FF1FAAEC094}" type="slidenum">
              <a:rPr lang="en-US" altLang="en-US" sz="1200">
                <a:latin typeface="Times New Roman" pitchFamily="18" charset="0"/>
              </a:rPr>
              <a:pPr/>
              <a:t>19</a:t>
            </a:fld>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examines the value of using SCM systems to businesses. Ask students how increased sales can result from a more efficient supply chain.</a:t>
            </a:r>
          </a:p>
          <a:p>
            <a:pPr eaLnBrk="1" hangingPunct="1"/>
            <a:endParaRPr lang="en-US" altLang="en-US" smtClean="0">
              <a:latin typeface="Times New Roman" pitchFamily="18"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730A56-6516-49AA-A6C3-57A7E471E2CA}" type="slidenum">
              <a:rPr lang="en-US" altLang="en-US" sz="1200">
                <a:latin typeface="Times New Roman" pitchFamily="18" charset="0"/>
              </a:rPr>
              <a:pPr/>
              <a:t>20</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introduces the concept of customer relationship management as a key function of the business and the use of CRM systems to provide a single place to consolidate and analyze data about the customer. Ask students to provide examples of the different types of customer data that would be captured by a firm. What types of valuable information does the firm need to know about its customers (most profitable, loyal customers). Have students directly interacted with a CRM? They probably do not know it, but anytime they call into a call center for help they are dealing with some kind of CRM that tracks some or all of their interactions with a firm. </a:t>
            </a:r>
          </a:p>
          <a:p>
            <a:pPr eaLnBrk="1" hangingPunct="1"/>
            <a:endParaRPr lang="en-US" altLang="en-US" smtClean="0">
              <a:latin typeface="Times New Roman" pitchFamily="18"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A6C9865-43BA-4584-9B22-0F80B8621AA3}" type="slidenum">
              <a:rPr lang="en-US" altLang="en-US" sz="1200">
                <a:latin typeface="Times New Roman" pitchFamily="18" charset="0"/>
              </a:rPr>
              <a:pPr/>
              <a:t>23</a:t>
            </a:fld>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the functions found in the integrated applications of a CRM system. </a:t>
            </a:r>
          </a:p>
          <a:p>
            <a:pPr eaLnBrk="1" hangingPunct="1"/>
            <a:endParaRPr lang="en-US" altLang="en-US" smtClean="0">
              <a:latin typeface="Times New Roman" pitchFamily="18"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08B7CD5-AAC6-4EC5-8693-E54C29A508EB}" type="slidenum">
              <a:rPr lang="en-US" altLang="en-US" sz="1200">
                <a:latin typeface="Times New Roman" pitchFamily="18" charset="0"/>
              </a:rPr>
              <a:pPr/>
              <a:t>24</a:t>
            </a:fld>
            <a:endParaRPr lang="en-US" alt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smtClean="0">
                <a:latin typeface="Times New Roman" pitchFamily="18" charset="0"/>
              </a:rPr>
              <a:t>This slide discusses the types of CRM software available, which range from niche tools to full-scale enterprise-wide applications. Ask students for examples of PRM functions (integrating lead generation, pricing, promotions, order configurations, and availability, tools to assess partners</a:t>
            </a:r>
            <a:r>
              <a:rPr lang="ja-JP" altLang="en-US" smtClean="0">
                <a:latin typeface="Times New Roman" pitchFamily="18" charset="0"/>
              </a:rPr>
              <a:t>’</a:t>
            </a:r>
            <a:r>
              <a:rPr lang="en-US" altLang="ja-JP" smtClean="0">
                <a:latin typeface="Times New Roman" pitchFamily="18" charset="0"/>
              </a:rPr>
              <a:t> performances) and ERM functions (</a:t>
            </a:r>
            <a:r>
              <a:rPr lang="en-US" altLang="ja-JP" smtClean="0">
                <a:latin typeface="Times New Roman" pitchFamily="18" charset="0"/>
                <a:cs typeface="Times New Roman" pitchFamily="18" charset="0"/>
              </a:rPr>
              <a:t>s</a:t>
            </a:r>
            <a:r>
              <a:rPr lang="en-US" altLang="ja-JP" smtClean="0">
                <a:latin typeface="Times New Roman" pitchFamily="18" charset="0"/>
              </a:rPr>
              <a:t>etting objectives, employee performance management, performance-based compensation, employee training).</a:t>
            </a:r>
            <a:endParaRPr lang="en-US" altLang="ja-JP" b="1" smtClean="0">
              <a:latin typeface="Times New Roman" pitchFamily="18" charset="0"/>
              <a:cs typeface="Times New Roman" pitchFamily="18" charset="0"/>
            </a:endParaRPr>
          </a:p>
          <a:p>
            <a:pPr marL="1600200" lvl="3" indent="-228600">
              <a:spcAft>
                <a:spcPts val="1200"/>
              </a:spcAft>
              <a:buFontTx/>
              <a:buChar char="•"/>
            </a:pPr>
            <a:endParaRPr lang="en-US" altLang="en-US" smtClean="0">
              <a:latin typeface="Times New Roman" pitchFamily="18" charset="0"/>
            </a:endParaRPr>
          </a:p>
          <a:p>
            <a:pPr eaLnBrk="1" hangingPunct="1"/>
            <a:endParaRPr lang="en-US" altLang="en-US" smtClean="0">
              <a:latin typeface="Times New Roman" pitchFamily="18"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CA0DEB9-212B-409F-81E7-7BEE10A8F85B}" type="slidenum">
              <a:rPr lang="en-US" altLang="en-US" sz="1200">
                <a:latin typeface="Times New Roman" pitchFamily="18" charset="0"/>
              </a:rPr>
              <a:pPr/>
              <a:t>25</a:t>
            </a:fld>
            <a:endParaRPr lang="en-US" alt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55B0DA-E648-4FD9-A7CB-3EB95B8CE6B0}" type="slidenum">
              <a:rPr lang="en-US" altLang="en-US" sz="1200">
                <a:latin typeface="Times New Roman" pitchFamily="18" charset="0"/>
              </a:rPr>
              <a:pPr/>
              <a:t>26</a:t>
            </a:fld>
            <a:endParaRPr lang="en-US"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gives an example of how CRM systems can support marketing by analyzing and evaluating marketing campaigns. </a:t>
            </a:r>
          </a:p>
          <a:p>
            <a:pPr eaLnBrk="1" hangingPunct="1"/>
            <a:endParaRPr lang="en-US" altLang="en-US" smtClean="0">
              <a:latin typeface="Times New Roman" pitchFamily="18"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03A56D1-04F8-49F8-ADA1-0181CA020C9C}" type="slidenum">
              <a:rPr lang="en-US" altLang="en-US" sz="1200">
                <a:latin typeface="Times New Roman" pitchFamily="18" charset="0"/>
              </a:rPr>
              <a:pPr/>
              <a:t>27</a:t>
            </a:fld>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graphic illustrates the range of functions included in the sales, marketing, and service modules in a CRM package. As noted in the text, CRM software is business-process driven, incorporating hundreds of business processes thought to represent best practices in each of these areas. To achieve maximum benefit, companies need to revise and model their business processes to conform to the best-practice business processes in the CRM software.</a:t>
            </a:r>
          </a:p>
          <a:p>
            <a:pPr eaLnBrk="1" hangingPunct="1"/>
            <a:endParaRPr lang="en-US" altLang="en-US" smtClean="0">
              <a:latin typeface="Times New Roman" pitchFamily="18"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3002555-16BA-454D-BB2C-BC0732E5FAE3}" type="slidenum">
              <a:rPr lang="en-US" altLang="en-US" sz="1200">
                <a:latin typeface="Times New Roman" pitchFamily="18" charset="0"/>
              </a:rPr>
              <a:pPr/>
              <a:t>28</a:t>
            </a:fld>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graphic illustrates how a best practice for increasing customer loyalty through customer service might be modeled by CRM software. What kinds of information might indicate that a customer is loyal or high value?</a:t>
            </a:r>
          </a:p>
          <a:p>
            <a:pPr eaLnBrk="1" hangingPunct="1"/>
            <a:endParaRPr lang="en-US" altLang="en-US" smtClean="0">
              <a:latin typeface="Times New Roman" pitchFamily="18"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9EB7B83-B1B6-4F52-A055-EF391ADE98DA}" type="slidenum">
              <a:rPr lang="en-US" altLang="en-US" sz="1200">
                <a:latin typeface="Times New Roman" pitchFamily="18" charset="0"/>
              </a:rPr>
              <a:pPr/>
              <a:t>29</a:t>
            </a:fld>
            <a:endParaRPr lang="en-US" alt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discusses the two main types of CRM software</a:t>
            </a:r>
            <a:r>
              <a:rPr lang="en-US" altLang="en-US" smtClean="0">
                <a:latin typeface="Times New Roman" pitchFamily="18" charset="0"/>
                <a:cs typeface="Times New Roman" pitchFamily="18" charset="0"/>
              </a:rPr>
              <a:t>—</a:t>
            </a:r>
            <a:r>
              <a:rPr lang="en-US" altLang="en-US" smtClean="0">
                <a:latin typeface="Times New Roman" pitchFamily="18" charset="0"/>
              </a:rPr>
              <a:t>operational and analytical. Ask students how the CLTV is calculated (it is based on the relationship between the revenue produced by a specific customer, the expenses incurred in acquiring and servicing that customer, and the expected life of the relationship between the customer and the company.)</a:t>
            </a:r>
          </a:p>
          <a:p>
            <a:pPr eaLnBrk="1" hangingPunct="1"/>
            <a:endParaRPr lang="en-US" altLang="en-US" smtClean="0">
              <a:latin typeface="Times New Roman" pitchFamily="18"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9BA50EC-1C8F-443F-8E9F-ADF3E26A20B9}" type="slidenum">
              <a:rPr lang="en-US" altLang="en-US" sz="1200">
                <a:latin typeface="Times New Roman" pitchFamily="18" charset="0"/>
              </a:rPr>
              <a:pPr/>
              <a:t>30</a:t>
            </a:fld>
            <a:endParaRPr lang="en-US"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the main components of analytical CRM. Data is captured from various channels and fed into a customer data warehouse, where OLAP, data mining, and other analysis tools help identify profitable customers, churn rates, and so on.</a:t>
            </a:r>
          </a:p>
          <a:p>
            <a:pPr eaLnBrk="1" hangingPunct="1"/>
            <a:endParaRPr lang="en-US" altLang="en-US" smtClean="0">
              <a:latin typeface="Times New Roman" pitchFamily="18"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66D4856-68A5-472E-9891-EC028E6A3C63}" type="slidenum">
              <a:rPr lang="en-US" altLang="en-US" sz="1200">
                <a:latin typeface="Times New Roman" pitchFamily="18" charset="0"/>
              </a:rPr>
              <a:pPr/>
              <a:t>31</a:t>
            </a:fld>
            <a:endParaRPr lang="en-US" alt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discusses the value to businesses of implementing a CRM system. How would marketing be made more effective by using a CRM system?</a:t>
            </a:r>
          </a:p>
          <a:p>
            <a:pPr eaLnBrk="1" hangingPunct="1"/>
            <a:endParaRPr lang="en-US" altLang="en-US" smtClean="0">
              <a:latin typeface="Times New Roman" pitchFamily="18"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E863353-E39C-430F-A9AE-5F1B9C056147}" type="slidenum">
              <a:rPr lang="en-US" altLang="en-US" sz="1200">
                <a:latin typeface="Times New Roman" pitchFamily="18" charset="0"/>
              </a:rPr>
              <a:pPr/>
              <a:t>32</a:t>
            </a:fld>
            <a:endParaRPr lang="en-US" alt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looks at the challenges firms face when they implement enterprise applications. Ask students to explain and apply with examples the concept of </a:t>
            </a:r>
            <a:r>
              <a:rPr lang="ja-JP" altLang="en-US" smtClean="0">
                <a:latin typeface="Times New Roman" pitchFamily="18" charset="0"/>
              </a:rPr>
              <a:t>“</a:t>
            </a:r>
            <a:r>
              <a:rPr lang="en-US" altLang="ja-JP" smtClean="0">
                <a:latin typeface="Times New Roman" pitchFamily="18" charset="0"/>
              </a:rPr>
              <a:t>switching costs.</a:t>
            </a:r>
            <a:r>
              <a:rPr lang="ja-JP" altLang="en-US" smtClean="0">
                <a:latin typeface="Times New Roman" pitchFamily="18" charset="0"/>
              </a:rPr>
              <a:t>”</a:t>
            </a:r>
            <a:r>
              <a:rPr lang="en-US" altLang="ja-JP" smtClean="0">
                <a:latin typeface="Times New Roman" pitchFamily="18" charset="0"/>
              </a:rPr>
              <a:t>  What problems could result from being dependent on a single software vendor?</a:t>
            </a:r>
          </a:p>
          <a:p>
            <a:pPr eaLnBrk="1" hangingPunct="1"/>
            <a:endParaRPr lang="en-US" altLang="en-US" smtClean="0">
              <a:latin typeface="Times New Roman" pitchFamily="18"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12D609-99E9-4DCB-A8EF-FC7C02EBBF7E}" type="slidenum">
              <a:rPr lang="en-US" altLang="en-US" sz="1200">
                <a:latin typeface="Times New Roman" pitchFamily="18" charset="0"/>
              </a:rPr>
              <a:pPr/>
              <a:t>34</a:t>
            </a:fld>
            <a:endParaRPr lang="en-US" alt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looks at the trends in enterprise software. The text cites the example of enterprise solutions from SAP, which combines key applications in finance, logistics, and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 site. Ask students to define open-source, and on-demand. What are the benefits of service platforms?</a:t>
            </a:r>
          </a:p>
          <a:p>
            <a:pPr eaLnBrk="1" hangingPunct="1"/>
            <a:endParaRPr lang="en-US" altLang="en-US" smtClean="0">
              <a:latin typeface="Times New Roman" pitchFamily="18" charset="0"/>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6ADA8E-8FF5-4703-9D58-6737DD8328A9}" type="slidenum">
              <a:rPr lang="en-US" altLang="en-US" sz="1200">
                <a:latin typeface="Times New Roman" pitchFamily="18" charset="0"/>
              </a:rPr>
              <a:pPr/>
              <a:t>35</a:t>
            </a:fld>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Emphasize that the implementation of CRM systems would not have gone so smoothly had the new system not been tailored to closely to the needs of Chase</a:t>
            </a:r>
            <a:r>
              <a:rPr lang="ja-JP" altLang="en-US" smtClean="0">
                <a:latin typeface="Times New Roman" pitchFamily="18" charset="0"/>
              </a:rPr>
              <a:t>’</a:t>
            </a:r>
            <a:r>
              <a:rPr lang="en-US" altLang="ja-JP" smtClean="0">
                <a:latin typeface="Times New Roman" pitchFamily="18" charset="0"/>
              </a:rPr>
              <a:t>s cell center employees.</a:t>
            </a:r>
            <a:endParaRPr lang="en-US" altLang="en-US" smtClean="0">
              <a:latin typeface="Times New Roman" pitchFamily="18"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9412164-A9FD-4DA5-9806-916695EB9E61}" type="slidenum">
              <a:rPr lang="en-US" altLang="en-US" sz="1200">
                <a:latin typeface="Times New Roman" pitchFamily="18" charset="0"/>
              </a:rPr>
              <a:pPr/>
              <a:t>36</a:t>
            </a:fld>
            <a:endParaRPr lang="en-US" alt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looks at the trends in enterprise software. The text cites the example of enterprise solutions from SAP, which combines key applications in finance, logistics,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 site.</a:t>
            </a:r>
          </a:p>
          <a:p>
            <a:endParaRPr lang="en-US" altLang="en-US" smtClean="0">
              <a:latin typeface="Times New Roman" pitchFamily="18" charset="0"/>
            </a:endParaRPr>
          </a:p>
          <a:p>
            <a:r>
              <a:rPr lang="en-US" altLang="en-US" smtClean="0">
                <a:latin typeface="Times New Roman" pitchFamily="18" charset="0"/>
              </a:rPr>
              <a:t>Ask students to define open-source and on-demand. What are the benefits of service platforms?</a:t>
            </a:r>
          </a:p>
          <a:p>
            <a:pPr eaLnBrk="1" hangingPunct="1"/>
            <a:endParaRPr lang="en-US" altLang="en-US" smtClean="0">
              <a:latin typeface="Times New Roman" pitchFamily="18"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6D80CA9-1AD9-467B-8EED-7719FD6FA6DE}" type="slidenum">
              <a:rPr lang="en-US" altLang="en-US" sz="1200">
                <a:latin typeface="Times New Roman" pitchFamily="18" charset="0"/>
              </a:rPr>
              <a:pPr/>
              <a:t>37</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describes the main purpose of enterprise systems. Ask students for examples of why it might be valuable to have information from one process instantly available to another process.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text cites the example of Alcoa, which implemented enterprise software to eliminate redundant processes and systems, reduce requisition-pay-to-cycle time, reduce 20% of worldwide costs. This illustrates the tremendous value that an effective implementation of enterprise software can have.</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A097117-DF23-461E-A491-F4A5DF65E90C}" type="slidenum">
              <a:rPr lang="en-US" altLang="en-US" sz="1200">
                <a:latin typeface="Times New Roman" pitchFamily="18" charset="0"/>
              </a:rPr>
              <a:pPr/>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slide describes the functions in an enterprise software package and how it would be implemented by a firm. Ask students why it is typically best to perform only minimal changes to enterprise software, and instead, change the way the firm works in order to conform to the software</a:t>
            </a:r>
            <a:r>
              <a:rPr lang="ja-JP" altLang="en-US" smtClean="0">
                <a:latin typeface="Times New Roman" pitchFamily="18" charset="0"/>
              </a:rPr>
              <a:t>’</a:t>
            </a:r>
            <a:r>
              <a:rPr lang="en-US" altLang="ja-JP" smtClean="0">
                <a:latin typeface="Times New Roman" pitchFamily="18" charset="0"/>
              </a:rPr>
              <a:t>s business processes.  </a:t>
            </a:r>
          </a:p>
          <a:p>
            <a:pPr eaLnBrk="1" hangingPunct="1"/>
            <a:endParaRPr lang="en-US" altLang="en-US" smtClean="0">
              <a:latin typeface="Times New Roman" pitchFamily="18"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59B4A0-83E2-438F-BB9D-24CB00CE713D}" type="slidenum">
              <a:rPr lang="en-US" altLang="en-US" sz="1200">
                <a:latin typeface="Times New Roman" pitchFamily="18" charset="0"/>
              </a:rPr>
              <a:pPr/>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This graphic illustrates the function of enterprise software to integrate and share data between the different business functions. One of the key ideas of enterprise solutions is that there</a:t>
            </a:r>
            <a:r>
              <a:rPr lang="ja-JP" altLang="en-US" smtClean="0">
                <a:latin typeface="Times New Roman" pitchFamily="18" charset="0"/>
              </a:rPr>
              <a:t>’</a:t>
            </a:r>
            <a:r>
              <a:rPr lang="en-US" altLang="ja-JP" smtClean="0">
                <a:latin typeface="Times New Roman" pitchFamily="18" charset="0"/>
              </a:rPr>
              <a:t>s </a:t>
            </a:r>
            <a:r>
              <a:rPr lang="ja-JP" altLang="en-US" smtClean="0">
                <a:latin typeface="Times New Roman" pitchFamily="18" charset="0"/>
              </a:rPr>
              <a:t>“</a:t>
            </a:r>
            <a:r>
              <a:rPr lang="en-US" altLang="ja-JP" smtClean="0">
                <a:latin typeface="Times New Roman" pitchFamily="18" charset="0"/>
              </a:rPr>
              <a:t>one company, one database</a:t>
            </a:r>
            <a:r>
              <a:rPr lang="ja-JP" altLang="en-US" smtClean="0">
                <a:latin typeface="Times New Roman" pitchFamily="18" charset="0"/>
              </a:rPr>
              <a:t>”</a:t>
            </a:r>
            <a:r>
              <a:rPr lang="en-US" altLang="ja-JP" smtClean="0">
                <a:latin typeface="Times New Roman" pitchFamily="18" charset="0"/>
              </a:rPr>
              <a:t> and not a collection of disconnected databases.</a:t>
            </a:r>
          </a:p>
          <a:p>
            <a:pPr eaLnBrk="1" hangingPunct="1"/>
            <a:endParaRPr lang="en-US" altLang="en-US" smtClean="0">
              <a:latin typeface="Times New Roman" pitchFamily="18"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11A0B05-BE04-4206-9A2E-E3A5F648684A}" type="slidenum">
              <a:rPr lang="en-US" altLang="en-US" sz="1200">
                <a:latin typeface="Times New Roman" pitchFamily="18" charset="0"/>
              </a:rPr>
              <a:pPr/>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This slide discusses the business values of enterprise systems. What does it mean for the firm that enterprise systems enforce the use of common standardized definitions and formats for data by the entire organization?</a:t>
            </a:r>
          </a:p>
          <a:p>
            <a:pPr eaLnBrk="1" hangingPunct="1"/>
            <a:endParaRPr lang="en-US" altLang="en-US" smtClean="0">
              <a:latin typeface="Times New Roman" pitchFamily="18"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D50065C-62D3-494D-893D-68405B0E29CC}" type="slidenum">
              <a:rPr lang="en-US" altLang="en-US" sz="1200">
                <a:latin typeface="Times New Roman" pitchFamily="18" charset="0"/>
              </a:rPr>
              <a:pPr/>
              <a:t>8</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defRPr/>
            </a:pPr>
            <a:endParaRPr lang="en-US" smtClean="0"/>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844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Wider 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defRPr/>
            </a:pPr>
            <a:endParaRPr lang="en-US" smtClean="0"/>
          </a:p>
        </p:txBody>
      </p:sp>
      <p:sp>
        <p:nvSpPr>
          <p:cNvPr id="3" name="Content Placeholder 2"/>
          <p:cNvSpPr>
            <a:spLocks noGrp="1"/>
          </p:cNvSpPr>
          <p:nvPr>
            <p:ph idx="1"/>
          </p:nvPr>
        </p:nvSpPr>
        <p:spPr>
          <a:xfrm>
            <a:off x="152400" y="1828800"/>
            <a:ext cx="88392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453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190931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533400" y="5486400"/>
            <a:ext cx="11430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19"/>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670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IS - Mgmt">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S PGothic" pitchFamily="34" charset="-128"/>
              </a:rPr>
              <a:t>Read the Interactive Session and discuss the following </a:t>
            </a:r>
            <a:r>
              <a:rPr lang="en-US" sz="1400" i="1" dirty="0" smtClean="0">
                <a:latin typeface="Cambria" panose="02040503050406030204" pitchFamily="18" charset="0"/>
                <a:ea typeface="MS PGothic" pitchFamily="34" charset="-128"/>
              </a:rPr>
              <a:t>questions</a:t>
            </a:r>
            <a:endParaRPr lang="en-US" sz="1800" dirty="0">
              <a:ea typeface="MS PGothic" pitchFamily="34" charset="-128"/>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2000" b="1" i="1" smtClean="0">
                <a:solidFill>
                  <a:srgbClr val="9F0F10"/>
                </a:solidFill>
                <a:latin typeface="Calibri" charset="0"/>
                <a:cs typeface="Calibri" charset="0"/>
              </a:rPr>
              <a:t>Interactive Session: Management</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125456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IS - Tech">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S PGothic" pitchFamily="34" charset="-128"/>
              </a:rPr>
              <a:t>Read the Interactive Session and discuss the following </a:t>
            </a:r>
            <a:r>
              <a:rPr lang="en-US" sz="1400" i="1" dirty="0" smtClean="0">
                <a:latin typeface="Cambria" panose="02040503050406030204" pitchFamily="18" charset="0"/>
                <a:ea typeface="MS PGothic" pitchFamily="34" charset="-128"/>
              </a:rPr>
              <a:t>questions</a:t>
            </a:r>
            <a:endParaRPr lang="en-US" sz="1800" dirty="0">
              <a:ea typeface="MS PGothic" pitchFamily="34" charset="-128"/>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2000" b="1" i="1" smtClean="0">
                <a:solidFill>
                  <a:srgbClr val="9F0F10"/>
                </a:solidFill>
                <a:latin typeface="Calibri" charset="0"/>
                <a:cs typeface="Calibri" charset="0"/>
              </a:rPr>
              <a:t>Interactive Session: Technology</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370195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a:t>
            </a:r>
            <a:r>
              <a:rPr lang="en-US" sz="4000" b="1" dirty="0">
                <a:effectLst>
                  <a:outerShdw blurRad="38100" dist="38100" dir="2700000" algn="tl">
                    <a:srgbClr val="C0C0C0"/>
                  </a:outerShdw>
                </a:effectLst>
              </a:rPr>
              <a:t>9</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2123658"/>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sz="4400" b="1" dirty="0" smtClean="0">
                <a:effectLst>
                  <a:outerShdw blurRad="38100" dist="38100" dir="2700000" algn="tl">
                    <a:srgbClr val="C0C0C0"/>
                  </a:outerShdw>
                </a:effectLst>
                <a:latin typeface="Arial" charset="0"/>
                <a:cs typeface="Times New Roman" charset="0"/>
              </a:rPr>
              <a:t>ACHIEVING OPERATIONAL EXCELLENCE AND CUSTOMER INTIMACY</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rPr>
              <a:t>Supply Chain</a:t>
            </a:r>
          </a:p>
          <a:p>
            <a:pPr lvl="1" eaLnBrk="1" hangingPunct="1">
              <a:spcAft>
                <a:spcPct val="0"/>
              </a:spcAft>
            </a:pPr>
            <a:r>
              <a:rPr lang="en-US" altLang="en-US" smtClean="0"/>
              <a:t>Network of organizations and processes for:</a:t>
            </a:r>
          </a:p>
          <a:p>
            <a:pPr lvl="2" eaLnBrk="1" hangingPunct="1"/>
            <a:r>
              <a:rPr lang="en-US" altLang="en-US" smtClean="0"/>
              <a:t>Procuring materials, transforming them into products, and distributing the products</a:t>
            </a:r>
          </a:p>
          <a:p>
            <a:pPr lvl="1" eaLnBrk="1" hangingPunct="1">
              <a:spcAft>
                <a:spcPct val="0"/>
              </a:spcAft>
            </a:pPr>
            <a:r>
              <a:rPr lang="en-US" altLang="en-US" smtClean="0"/>
              <a:t>Upstream supply chain: </a:t>
            </a:r>
          </a:p>
          <a:p>
            <a:pPr lvl="2" eaLnBrk="1" hangingPunct="1"/>
            <a:r>
              <a:rPr lang="en-US" altLang="en-US" smtClean="0"/>
              <a:t>Firm</a:t>
            </a:r>
            <a:r>
              <a:rPr lang="en-US" altLang="ja-JP" smtClean="0"/>
              <a:t>’s suppliers, suppliers’ suppliers, processes for managing relationships with them</a:t>
            </a:r>
          </a:p>
          <a:p>
            <a:pPr lvl="1" eaLnBrk="1" hangingPunct="1">
              <a:spcAft>
                <a:spcPct val="0"/>
              </a:spcAft>
            </a:pPr>
            <a:r>
              <a:rPr lang="en-US" altLang="en-US" smtClean="0"/>
              <a:t>Downstream supply chain: </a:t>
            </a:r>
          </a:p>
          <a:p>
            <a:pPr lvl="2" eaLnBrk="1" hangingPunct="1"/>
            <a:r>
              <a:rPr lang="en-US" altLang="en-US" smtClean="0"/>
              <a:t>Organizations and processes responsible for delivering products to customers</a:t>
            </a:r>
          </a:p>
          <a:p>
            <a:pPr lvl="1" eaLnBrk="1" hangingPunct="1"/>
            <a:r>
              <a:rPr lang="en-US" altLang="en-US" smtClean="0"/>
              <a:t>Internal supply chain</a:t>
            </a:r>
          </a:p>
          <a:p>
            <a:pPr eaLnBrk="1" hangingPunct="1"/>
            <a:endParaRPr lang="en-US" altLang="en-US" smtClean="0">
              <a:solidFill>
                <a:srgbClr val="0D0D0D"/>
              </a:solidFill>
            </a:endParaRPr>
          </a:p>
        </p:txBody>
      </p:sp>
      <p:sp>
        <p:nvSpPr>
          <p:cNvPr id="2560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Supply Chain Management Systems</a:t>
            </a:r>
          </a:p>
          <a:p>
            <a:pPr eaLnBrk="1" hangingPunct="1"/>
            <a:endParaRPr lang="en-US" altLang="en-US" smtClean="0"/>
          </a:p>
        </p:txBody>
      </p:sp>
    </p:spTree>
    <p:extLst>
      <p:ext uri="{BB962C8B-B14F-4D97-AF65-F5344CB8AC3E}">
        <p14:creationId xmlns:p14="http://schemas.microsoft.com/office/powerpoint/2010/main" val="2602838763"/>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descr="Ess10_Fig-8-0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1676400"/>
            <a:ext cx="6740525"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Placeholder 3"/>
          <p:cNvSpPr>
            <a:spLocks noGrp="1"/>
          </p:cNvSpPr>
          <p:nvPr>
            <p:ph type="body" sz="quarter" idx="17"/>
          </p:nvPr>
        </p:nvSpPr>
        <p:spPr bwMode="auto">
          <a:xfrm>
            <a:off x="1676400" y="5791200"/>
            <a:ext cx="7467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This figure illustrates the major entities in Nike</a:t>
            </a:r>
            <a:r>
              <a:rPr lang="ja-JP" altLang="en-US" smtClean="0"/>
              <a:t>’</a:t>
            </a:r>
            <a:r>
              <a:rPr lang="en-US" altLang="ja-JP" smtClean="0"/>
              <a:t>s supply chain and the flow of information upstream and downstream to coordinate the activities involved in buying, making, and moving a product. Shown here is a simplified supply chain, with the upstream portion focusing only on the suppliers for sneakers and sneaker soles.</a:t>
            </a:r>
          </a:p>
          <a:p>
            <a:pPr eaLnBrk="1" hangingPunct="1">
              <a:buFontTx/>
              <a:buNone/>
            </a:pPr>
            <a:endParaRPr lang="en-US" altLang="en-US" smtClean="0"/>
          </a:p>
        </p:txBody>
      </p:sp>
      <p:sp>
        <p:nvSpPr>
          <p:cNvPr id="27651" name="Text Placeholder 4"/>
          <p:cNvSpPr>
            <a:spLocks noGrp="1"/>
          </p:cNvSpPr>
          <p:nvPr>
            <p:ph type="body" sz="quarter" idx="18"/>
          </p:nvPr>
        </p:nvSpPr>
        <p:spPr bwMode="auto">
          <a:xfrm>
            <a:off x="533400" y="57912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9-2</a:t>
            </a:r>
          </a:p>
          <a:p>
            <a:pPr eaLnBrk="1" hangingPunct="1">
              <a:buFontTx/>
              <a:buNone/>
            </a:pPr>
            <a:endParaRPr lang="en-US" altLang="en-US" smtClean="0"/>
          </a:p>
        </p:txBody>
      </p:sp>
      <p:sp>
        <p:nvSpPr>
          <p:cNvPr id="27652" name="Text Placeholder 5"/>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Nike</a:t>
            </a:r>
            <a:r>
              <a:rPr lang="ja-JP" altLang="en-US" smtClean="0"/>
              <a:t>’</a:t>
            </a:r>
            <a:r>
              <a:rPr lang="en-US" altLang="ja-JP" smtClean="0"/>
              <a:t>s Supply Chain</a:t>
            </a:r>
          </a:p>
          <a:p>
            <a:pPr eaLnBrk="1" hangingPunct="1"/>
            <a:endParaRPr lang="en-US" altLang="en-US" smtClean="0"/>
          </a:p>
        </p:txBody>
      </p:sp>
    </p:spTree>
    <p:extLst>
      <p:ext uri="{BB962C8B-B14F-4D97-AF65-F5344CB8AC3E}">
        <p14:creationId xmlns:p14="http://schemas.microsoft.com/office/powerpoint/2010/main" val="65206172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rPr>
              <a:t>Supply Chain Management</a:t>
            </a:r>
          </a:p>
          <a:p>
            <a:pPr lvl="1" eaLnBrk="1" hangingPunct="1"/>
            <a:r>
              <a:rPr lang="en-US" altLang="en-US" smtClean="0"/>
              <a:t>Inefficiencies cut into a company</a:t>
            </a:r>
            <a:r>
              <a:rPr lang="en-US" altLang="ja-JP" smtClean="0"/>
              <a:t>’s operating costs</a:t>
            </a:r>
          </a:p>
          <a:p>
            <a:pPr lvl="2" eaLnBrk="1" hangingPunct="1"/>
            <a:r>
              <a:rPr lang="en-US" altLang="en-US" smtClean="0"/>
              <a:t>Can waste up to 25% of operating expenses</a:t>
            </a:r>
          </a:p>
          <a:p>
            <a:pPr lvl="1" eaLnBrk="1" hangingPunct="1"/>
            <a:r>
              <a:rPr lang="en-US" altLang="en-US" smtClean="0"/>
              <a:t>Just-in-time strategy:</a:t>
            </a:r>
          </a:p>
          <a:p>
            <a:pPr lvl="2" eaLnBrk="1" hangingPunct="1"/>
            <a:r>
              <a:rPr lang="en-US" altLang="en-US" smtClean="0"/>
              <a:t>Components arrive as they are needed</a:t>
            </a:r>
          </a:p>
          <a:p>
            <a:pPr lvl="2" eaLnBrk="1" hangingPunct="1"/>
            <a:r>
              <a:rPr lang="en-US" altLang="en-US" smtClean="0"/>
              <a:t>Finished goods shipped after leaving assembly line</a:t>
            </a:r>
          </a:p>
          <a:p>
            <a:pPr lvl="1" eaLnBrk="1" hangingPunct="1"/>
            <a:r>
              <a:rPr lang="en-US" altLang="en-US" smtClean="0"/>
              <a:t>Safety stock: </a:t>
            </a:r>
            <a:r>
              <a:rPr lang="en-US" altLang="en-US" b="0" smtClean="0"/>
              <a:t>Buffer for lack of flexibility in supply chain</a:t>
            </a:r>
          </a:p>
          <a:p>
            <a:pPr lvl="1" eaLnBrk="1" hangingPunct="1"/>
            <a:r>
              <a:rPr lang="en-US" altLang="en-US" smtClean="0"/>
              <a:t>Bullwhip effect</a:t>
            </a:r>
          </a:p>
          <a:p>
            <a:pPr lvl="2" eaLnBrk="1" hangingPunct="1"/>
            <a:r>
              <a:rPr lang="en-US" altLang="en-US" smtClean="0"/>
              <a:t>Information about product demand gets distorted as it passes from one entity to next across supply chain</a:t>
            </a:r>
          </a:p>
          <a:p>
            <a:pPr eaLnBrk="1" hangingPunct="1"/>
            <a:endParaRPr lang="en-US" altLang="en-US" smtClean="0">
              <a:solidFill>
                <a:srgbClr val="0D0D0D"/>
              </a:solidFill>
            </a:endParaRPr>
          </a:p>
          <a:p>
            <a:pPr eaLnBrk="1" hangingPunct="1"/>
            <a:endParaRPr lang="en-US" altLang="en-US" smtClean="0">
              <a:solidFill>
                <a:srgbClr val="0D0D0D"/>
              </a:solidFill>
            </a:endParaRPr>
          </a:p>
        </p:txBody>
      </p:sp>
      <p:sp>
        <p:nvSpPr>
          <p:cNvPr id="2969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Supply Chain Management Systems</a:t>
            </a:r>
          </a:p>
          <a:p>
            <a:pPr eaLnBrk="1" hangingPunct="1"/>
            <a:endParaRPr lang="en-US" altLang="en-US" smtClean="0"/>
          </a:p>
        </p:txBody>
      </p:sp>
    </p:spTree>
    <p:extLst>
      <p:ext uri="{BB962C8B-B14F-4D97-AF65-F5344CB8AC3E}">
        <p14:creationId xmlns:p14="http://schemas.microsoft.com/office/powerpoint/2010/main" val="402925056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Ess10_Fig-8-0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52588"/>
            <a:ext cx="609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Placeholder 3"/>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Inaccurate information can cause minor fluctuations in demand for a product to be amplified as one moves further back in the supply chain. Minor fluctuations in retail sales for a product can create excess inventory for distributors, manufacturers, and suppliers.</a:t>
            </a:r>
          </a:p>
          <a:p>
            <a:pPr eaLnBrk="1" hangingPunct="1">
              <a:buFontTx/>
              <a:buNone/>
            </a:pPr>
            <a:endParaRPr lang="en-US" altLang="en-US" smtClean="0"/>
          </a:p>
        </p:txBody>
      </p:sp>
      <p:sp>
        <p:nvSpPr>
          <p:cNvPr id="31747" name="Text Placeholder 8"/>
          <p:cNvSpPr>
            <a:spLocks noGrp="1"/>
          </p:cNvSpPr>
          <p:nvPr>
            <p:ph type="body" sz="quarter" idx="18"/>
          </p:nvPr>
        </p:nvSpPr>
        <p:spPr bwMode="auto">
          <a:xfrm>
            <a:off x="457200" y="3633788"/>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9.3</a:t>
            </a:r>
          </a:p>
        </p:txBody>
      </p:sp>
      <p:sp>
        <p:nvSpPr>
          <p:cNvPr id="31748"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Bullwhip Effect</a:t>
            </a:r>
          </a:p>
          <a:p>
            <a:pPr eaLnBrk="1" hangingPunct="1"/>
            <a:endParaRPr lang="en-US" altLang="en-US" smtClean="0"/>
          </a:p>
        </p:txBody>
      </p:sp>
    </p:spTree>
    <p:extLst>
      <p:ext uri="{BB962C8B-B14F-4D97-AF65-F5344CB8AC3E}">
        <p14:creationId xmlns:p14="http://schemas.microsoft.com/office/powerpoint/2010/main" val="87084809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Supply Chain Management Software</a:t>
            </a:r>
          </a:p>
          <a:p>
            <a:pPr lvl="1" eaLnBrk="1" hangingPunct="1">
              <a:defRPr/>
            </a:pPr>
            <a:r>
              <a:rPr lang="en-US" dirty="0" smtClean="0">
                <a:ea typeface="MS PGothic" panose="020B0600070205080204" pitchFamily="34" charset="-128"/>
              </a:rPr>
              <a:t>Supply chain planning systems</a:t>
            </a:r>
          </a:p>
          <a:p>
            <a:pPr lvl="2" eaLnBrk="1" hangingPunct="1">
              <a:defRPr/>
            </a:pPr>
            <a:r>
              <a:rPr lang="en-US" dirty="0" smtClean="0">
                <a:ea typeface="MS PGothic" panose="020B0600070205080204" pitchFamily="34" charset="-128"/>
              </a:rPr>
              <a:t>Model existing supply chain</a:t>
            </a:r>
          </a:p>
          <a:p>
            <a:pPr lvl="2" eaLnBrk="1" hangingPunct="1">
              <a:defRPr/>
            </a:pPr>
            <a:r>
              <a:rPr lang="en-US" dirty="0" smtClean="0">
                <a:ea typeface="MS PGothic" panose="020B0600070205080204" pitchFamily="34" charset="-128"/>
              </a:rPr>
              <a:t>Enable demand planning</a:t>
            </a:r>
          </a:p>
          <a:p>
            <a:pPr lvl="2" eaLnBrk="1" hangingPunct="1">
              <a:defRPr/>
            </a:pPr>
            <a:r>
              <a:rPr lang="en-US" dirty="0" smtClean="0">
                <a:ea typeface="MS PGothic" panose="020B0600070205080204" pitchFamily="34" charset="-128"/>
              </a:rPr>
              <a:t>Optimize sourcing, manufacturing plans</a:t>
            </a:r>
          </a:p>
          <a:p>
            <a:pPr lvl="2" eaLnBrk="1" hangingPunct="1">
              <a:defRPr/>
            </a:pPr>
            <a:r>
              <a:rPr lang="en-US" dirty="0" smtClean="0">
                <a:ea typeface="MS PGothic" panose="020B0600070205080204" pitchFamily="34" charset="-128"/>
              </a:rPr>
              <a:t>Establish inventory levels</a:t>
            </a:r>
          </a:p>
          <a:p>
            <a:pPr lvl="2" eaLnBrk="1" hangingPunct="1">
              <a:defRPr/>
            </a:pPr>
            <a:r>
              <a:rPr lang="en-US" dirty="0" smtClean="0">
                <a:ea typeface="MS PGothic" panose="020B0600070205080204" pitchFamily="34" charset="-128"/>
              </a:rPr>
              <a:t>Identify transportation modes</a:t>
            </a:r>
          </a:p>
          <a:p>
            <a:pPr lvl="1" eaLnBrk="1" hangingPunct="1">
              <a:defRPr/>
            </a:pPr>
            <a:r>
              <a:rPr lang="en-US" dirty="0" smtClean="0">
                <a:ea typeface="MS PGothic" panose="020B0600070205080204" pitchFamily="34" charset="-128"/>
              </a:rPr>
              <a:t>Supply chain execution systems</a:t>
            </a:r>
          </a:p>
          <a:p>
            <a:pPr lvl="2" eaLnBrk="1" hangingPunct="1">
              <a:defRPr/>
            </a:pPr>
            <a:r>
              <a:rPr lang="en-US" dirty="0" smtClean="0">
                <a:ea typeface="MS PGothic" panose="020B0600070205080204" pitchFamily="34" charset="-128"/>
              </a:rPr>
              <a:t>Manage flow of products through distribution centers and warehouses</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3379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Supply Chain Management Systems</a:t>
            </a:r>
          </a:p>
          <a:p>
            <a:pPr eaLnBrk="1" hangingPunct="1"/>
            <a:endParaRPr lang="en-US" altLang="en-US" smtClean="0"/>
          </a:p>
        </p:txBody>
      </p:sp>
    </p:spTree>
    <p:extLst>
      <p:ext uri="{BB962C8B-B14F-4D97-AF65-F5344CB8AC3E}">
        <p14:creationId xmlns:p14="http://schemas.microsoft.com/office/powerpoint/2010/main" val="127930357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Content Placeholder 1"/>
          <p:cNvSpPr>
            <a:spLocks noGrp="1"/>
          </p:cNvSpPr>
          <p:nvPr>
            <p:ph idx="1"/>
          </p:nvPr>
        </p:nvSpPr>
        <p:spPr bwMode="auto">
          <a:xfrm>
            <a:off x="457200" y="2365375"/>
            <a:ext cx="83058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b="0" smtClean="0"/>
              <a:t>Why are inventory management and demand planning so important for Land O</a:t>
            </a:r>
            <a:r>
              <a:rPr lang="ja-JP" altLang="en-US" sz="2000" b="0" smtClean="0"/>
              <a:t>’</a:t>
            </a:r>
            <a:r>
              <a:rPr lang="en-US" altLang="ja-JP" sz="2000" b="0" smtClean="0"/>
              <a:t>Lakes? What is the business impact of not being able to manage inventory or predict demand for this company?</a:t>
            </a:r>
          </a:p>
          <a:p>
            <a:pPr eaLnBrk="1" hangingPunct="1"/>
            <a:r>
              <a:rPr lang="en-US" altLang="en-US" sz="2000" b="0" smtClean="0"/>
              <a:t>What management, organization, and technology issues had to be considered when selecting Oracle</a:t>
            </a:r>
            <a:r>
              <a:rPr lang="ja-JP" altLang="en-US" sz="2000" b="0" smtClean="0"/>
              <a:t>’</a:t>
            </a:r>
            <a:r>
              <a:rPr lang="en-US" altLang="ja-JP" sz="2000" b="0" smtClean="0"/>
              <a:t>s Demantra as a solution for Land O</a:t>
            </a:r>
            <a:r>
              <a:rPr lang="ja-JP" altLang="en-US" sz="2000" b="0" smtClean="0"/>
              <a:t>’</a:t>
            </a:r>
            <a:r>
              <a:rPr lang="en-US" altLang="ja-JP" sz="2000" b="0" smtClean="0"/>
              <a:t>Lakes?</a:t>
            </a:r>
          </a:p>
          <a:p>
            <a:pPr eaLnBrk="1" hangingPunct="1"/>
            <a:r>
              <a:rPr lang="en-US" altLang="en-US" sz="2000" b="0" smtClean="0"/>
              <a:t>How did implementing Demantra change management decision making and the way that Land O</a:t>
            </a:r>
            <a:r>
              <a:rPr lang="ja-JP" altLang="en-US" sz="2000" b="0" smtClean="0"/>
              <a:t>’</a:t>
            </a:r>
            <a:r>
              <a:rPr lang="en-US" altLang="ja-JP" sz="2000" b="0" smtClean="0"/>
              <a:t>Lakes ran its business?</a:t>
            </a:r>
          </a:p>
          <a:p>
            <a:pPr eaLnBrk="1" hangingPunct="1"/>
            <a:r>
              <a:rPr lang="en-US" altLang="en-US" sz="2000" b="0" smtClean="0"/>
              <a:t>Describe two decisions that were improved by implementing Demantra.</a:t>
            </a:r>
            <a:endParaRPr lang="en-US" altLang="en-US" sz="2000" smtClean="0"/>
          </a:p>
        </p:txBody>
      </p:sp>
      <p:sp>
        <p:nvSpPr>
          <p:cNvPr id="35842" name="Text Placeholder 2"/>
          <p:cNvSpPr>
            <a:spLocks noGrp="1"/>
          </p:cNvSpPr>
          <p:nvPr>
            <p:ph type="body" sz="quarter" idx="15"/>
          </p:nvPr>
        </p:nvSpPr>
        <p:spPr bwMode="auto">
          <a:xfrm>
            <a:off x="0" y="1600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r>
              <a:rPr lang="en-US" altLang="en-US" sz="2400" smtClean="0">
                <a:solidFill>
                  <a:srgbClr val="000000"/>
                </a:solidFill>
              </a:rPr>
              <a:t>Land O</a:t>
            </a:r>
            <a:r>
              <a:rPr lang="ja-JP" altLang="en-US" sz="2400" smtClean="0">
                <a:solidFill>
                  <a:srgbClr val="000000"/>
                </a:solidFill>
              </a:rPr>
              <a:t>’</a:t>
            </a:r>
            <a:r>
              <a:rPr lang="en-US" altLang="ja-JP" sz="2400" smtClean="0">
                <a:solidFill>
                  <a:srgbClr val="000000"/>
                </a:solidFill>
              </a:rPr>
              <a:t>Lakes Butter Becomes Fresher with Demand Planning</a:t>
            </a:r>
            <a:endParaRPr lang="en-US" altLang="en-US" sz="2400" smtClean="0">
              <a:solidFill>
                <a:srgbClr val="000000"/>
              </a:solidFill>
            </a:endParaRPr>
          </a:p>
        </p:txBody>
      </p:sp>
    </p:spTree>
    <p:extLst>
      <p:ext uri="{BB962C8B-B14F-4D97-AF65-F5344CB8AC3E}">
        <p14:creationId xmlns:p14="http://schemas.microsoft.com/office/powerpoint/2010/main" val="401200398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eaLnBrk="1" hangingPunct="1">
              <a:spcBef>
                <a:spcPts val="0"/>
              </a:spcBef>
              <a:spcAft>
                <a:spcPts val="600"/>
              </a:spcAft>
              <a:defRPr/>
            </a:pPr>
            <a:r>
              <a:rPr lang="en-US" dirty="0" smtClean="0">
                <a:ea typeface="MS PGothic" panose="020B0600070205080204" pitchFamily="34" charset="-128"/>
                <a:cs typeface="ＭＳ Ｐゴシック" charset="0"/>
              </a:rPr>
              <a:t>Global supply chain issues</a:t>
            </a:r>
          </a:p>
          <a:p>
            <a:pPr lvl="1" eaLnBrk="1" hangingPunct="1">
              <a:spcBef>
                <a:spcPts val="0"/>
              </a:spcBef>
              <a:defRPr/>
            </a:pPr>
            <a:r>
              <a:rPr lang="en-US" sz="2400" dirty="0" smtClean="0">
                <a:ea typeface="MS PGothic" panose="020B0600070205080204" pitchFamily="34" charset="-128"/>
              </a:rPr>
              <a:t>Greater geographical distances</a:t>
            </a:r>
          </a:p>
          <a:p>
            <a:pPr lvl="1" eaLnBrk="1" hangingPunct="1">
              <a:spcBef>
                <a:spcPts val="0"/>
              </a:spcBef>
              <a:defRPr/>
            </a:pPr>
            <a:r>
              <a:rPr lang="en-US" sz="2400" dirty="0" smtClean="0">
                <a:ea typeface="MS PGothic" panose="020B0600070205080204" pitchFamily="34" charset="-128"/>
              </a:rPr>
              <a:t>Greater time differences</a:t>
            </a:r>
          </a:p>
          <a:p>
            <a:pPr lvl="1" eaLnBrk="1" hangingPunct="1">
              <a:spcBef>
                <a:spcPts val="0"/>
              </a:spcBef>
              <a:defRPr/>
            </a:pPr>
            <a:r>
              <a:rPr lang="en-US" sz="2400" dirty="0" smtClean="0">
                <a:ea typeface="MS PGothic" panose="020B0600070205080204" pitchFamily="34" charset="-128"/>
              </a:rPr>
              <a:t>Participants from different countries</a:t>
            </a:r>
          </a:p>
          <a:p>
            <a:pPr lvl="2" eaLnBrk="1" hangingPunct="1">
              <a:spcBef>
                <a:spcPts val="0"/>
              </a:spcBef>
              <a:spcAft>
                <a:spcPts val="600"/>
              </a:spcAft>
              <a:defRPr/>
            </a:pPr>
            <a:r>
              <a:rPr lang="en-US" sz="2000" dirty="0" smtClean="0">
                <a:ea typeface="MS PGothic" panose="020B0600070205080204" pitchFamily="34" charset="-128"/>
              </a:rPr>
              <a:t>Different performance standards</a:t>
            </a:r>
          </a:p>
          <a:p>
            <a:pPr lvl="2" eaLnBrk="1" hangingPunct="1">
              <a:spcBef>
                <a:spcPts val="0"/>
              </a:spcBef>
              <a:spcAft>
                <a:spcPts val="600"/>
              </a:spcAft>
              <a:defRPr/>
            </a:pPr>
            <a:r>
              <a:rPr lang="en-US" sz="2000" dirty="0" smtClean="0">
                <a:ea typeface="MS PGothic" panose="020B0600070205080204" pitchFamily="34" charset="-128"/>
              </a:rPr>
              <a:t>Different legal requirements</a:t>
            </a:r>
          </a:p>
          <a:p>
            <a:pPr lvl="2" eaLnBrk="1" hangingPunct="1">
              <a:spcBef>
                <a:spcPts val="0"/>
              </a:spcBef>
              <a:spcAft>
                <a:spcPts val="600"/>
              </a:spcAft>
              <a:defRPr/>
            </a:pPr>
            <a:r>
              <a:rPr lang="en-US" sz="2000" dirty="0" smtClean="0">
                <a:ea typeface="MS PGothic" panose="020B0600070205080204" pitchFamily="34" charset="-128"/>
              </a:rPr>
              <a:t>Culture </a:t>
            </a:r>
          </a:p>
          <a:p>
            <a:pPr lvl="2" eaLnBrk="1" hangingPunct="1">
              <a:spcBef>
                <a:spcPts val="0"/>
              </a:spcBef>
              <a:spcAft>
                <a:spcPts val="600"/>
              </a:spcAft>
              <a:defRPr/>
            </a:pPr>
            <a:endParaRPr lang="en-US" sz="2000" dirty="0" smtClean="0">
              <a:ea typeface="MS PGothic" panose="020B0600070205080204" pitchFamily="34" charset="-128"/>
            </a:endParaRPr>
          </a:p>
          <a:p>
            <a:pPr eaLnBrk="1" hangingPunct="1">
              <a:spcBef>
                <a:spcPts val="0"/>
              </a:spcBef>
              <a:spcAft>
                <a:spcPts val="600"/>
              </a:spcAft>
              <a:defRPr/>
            </a:pPr>
            <a:r>
              <a:rPr lang="en-US" dirty="0" smtClean="0">
                <a:ea typeface="MS PGothic" panose="020B0600070205080204" pitchFamily="34" charset="-128"/>
                <a:cs typeface="ＭＳ Ｐゴシック" charset="0"/>
              </a:rPr>
              <a:t>Internet helps manage global complexities</a:t>
            </a:r>
          </a:p>
          <a:p>
            <a:pPr lvl="1" eaLnBrk="1" hangingPunct="1">
              <a:spcBef>
                <a:spcPts val="0"/>
              </a:spcBef>
              <a:defRPr/>
            </a:pPr>
            <a:r>
              <a:rPr lang="en-US" sz="2400" dirty="0" smtClean="0">
                <a:ea typeface="MS PGothic" panose="020B0600070205080204" pitchFamily="34" charset="-128"/>
              </a:rPr>
              <a:t>Warehouse management</a:t>
            </a:r>
          </a:p>
          <a:p>
            <a:pPr lvl="1" eaLnBrk="1" hangingPunct="1">
              <a:spcBef>
                <a:spcPts val="0"/>
              </a:spcBef>
              <a:defRPr/>
            </a:pPr>
            <a:r>
              <a:rPr lang="en-US" sz="2400" dirty="0" smtClean="0">
                <a:ea typeface="MS PGothic" panose="020B0600070205080204" pitchFamily="34" charset="-128"/>
              </a:rPr>
              <a:t>Transportation management</a:t>
            </a:r>
          </a:p>
          <a:p>
            <a:pPr lvl="1" eaLnBrk="1" hangingPunct="1">
              <a:spcBef>
                <a:spcPts val="0"/>
              </a:spcBef>
              <a:defRPr/>
            </a:pPr>
            <a:r>
              <a:rPr lang="en-US" sz="2400" dirty="0" smtClean="0">
                <a:ea typeface="MS PGothic" panose="020B0600070205080204" pitchFamily="34" charset="-128"/>
              </a:rPr>
              <a:t>Logistics</a:t>
            </a:r>
          </a:p>
          <a:p>
            <a:pPr lvl="1" eaLnBrk="1" hangingPunct="1">
              <a:spcBef>
                <a:spcPts val="0"/>
              </a:spcBef>
              <a:defRPr/>
            </a:pPr>
            <a:r>
              <a:rPr lang="en-US" sz="2400" dirty="0" smtClean="0">
                <a:ea typeface="MS PGothic" panose="020B0600070205080204" pitchFamily="34" charset="-128"/>
              </a:rPr>
              <a:t>Outsourcing</a:t>
            </a:r>
          </a:p>
          <a:p>
            <a:pPr lvl="1" eaLnBrk="1" hangingPunct="1">
              <a:spcBef>
                <a:spcPts val="0"/>
              </a:spcBef>
              <a:defRPr/>
            </a:pPr>
            <a:endParaRPr lang="en-US" dirty="0" smtClean="0">
              <a:ea typeface="MS PGothic" panose="020B0600070205080204" pitchFamily="34" charset="-128"/>
            </a:endParaRPr>
          </a:p>
          <a:p>
            <a:pPr eaLnBrk="1" hangingPunct="1">
              <a:spcBef>
                <a:spcPts val="0"/>
              </a:spcBef>
              <a:spcAft>
                <a:spcPts val="600"/>
              </a:spcAft>
              <a:defRPr/>
            </a:pPr>
            <a:endParaRPr lang="en-US" dirty="0" smtClean="0">
              <a:ea typeface="MS PGothic" panose="020B0600070205080204" pitchFamily="34" charset="-128"/>
              <a:cs typeface="ＭＳ Ｐゴシック" charset="0"/>
            </a:endParaRPr>
          </a:p>
          <a:p>
            <a:pPr eaLnBrk="1" hangingPunct="1">
              <a:spcBef>
                <a:spcPts val="0"/>
              </a:spcBef>
              <a:spcAft>
                <a:spcPts val="600"/>
              </a:spcAft>
              <a:defRPr/>
            </a:pPr>
            <a:endParaRPr lang="en-US" dirty="0">
              <a:ea typeface="MS PGothic" panose="020B0600070205080204" pitchFamily="34" charset="-128"/>
              <a:cs typeface="ＭＳ Ｐゴシック" charset="0"/>
            </a:endParaRPr>
          </a:p>
        </p:txBody>
      </p:sp>
      <p:sp>
        <p:nvSpPr>
          <p:cNvPr id="3686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Supply Chain Management Systems</a:t>
            </a:r>
          </a:p>
          <a:p>
            <a:pPr eaLnBrk="1" hangingPunct="1"/>
            <a:endParaRPr lang="en-US" altLang="en-US" smtClean="0"/>
          </a:p>
        </p:txBody>
      </p:sp>
    </p:spTree>
    <p:extLst>
      <p:ext uri="{BB962C8B-B14F-4D97-AF65-F5344CB8AC3E}">
        <p14:creationId xmlns:p14="http://schemas.microsoft.com/office/powerpoint/2010/main" val="411455815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Supply chain management</a:t>
            </a:r>
          </a:p>
          <a:p>
            <a:pPr lvl="1" eaLnBrk="1" hangingPunct="1">
              <a:defRPr/>
            </a:pPr>
            <a:r>
              <a:rPr lang="en-US" dirty="0" smtClean="0">
                <a:ea typeface="MS PGothic" panose="020B0600070205080204" pitchFamily="34" charset="-128"/>
              </a:rPr>
              <a:t>Push-based model (build-to-stock)</a:t>
            </a:r>
          </a:p>
          <a:p>
            <a:pPr lvl="2" eaLnBrk="1" hangingPunct="1">
              <a:defRPr/>
            </a:pPr>
            <a:r>
              <a:rPr lang="en-US" dirty="0" smtClean="0">
                <a:ea typeface="MS PGothic" panose="020B0600070205080204" pitchFamily="34" charset="-128"/>
              </a:rPr>
              <a:t>Earlier SCM systems</a:t>
            </a:r>
          </a:p>
          <a:p>
            <a:pPr lvl="2" eaLnBrk="1" hangingPunct="1">
              <a:defRPr/>
            </a:pPr>
            <a:r>
              <a:rPr lang="en-US" dirty="0" smtClean="0">
                <a:ea typeface="MS PGothic" panose="020B0600070205080204" pitchFamily="34" charset="-128"/>
              </a:rPr>
              <a:t>Schedules based on best guesses of demand</a:t>
            </a:r>
          </a:p>
          <a:p>
            <a:pPr lvl="1" eaLnBrk="1" hangingPunct="1">
              <a:defRPr/>
            </a:pPr>
            <a:r>
              <a:rPr lang="en-US" dirty="0" smtClean="0">
                <a:ea typeface="MS PGothic" panose="020B0600070205080204" pitchFamily="34" charset="-128"/>
              </a:rPr>
              <a:t>Pull-based model (demand-driven)</a:t>
            </a:r>
          </a:p>
          <a:p>
            <a:pPr lvl="2" eaLnBrk="1" hangingPunct="1">
              <a:defRPr/>
            </a:pPr>
            <a:r>
              <a:rPr lang="en-US" dirty="0" smtClean="0">
                <a:ea typeface="MS PGothic" panose="020B0600070205080204" pitchFamily="34" charset="-128"/>
              </a:rPr>
              <a:t>Web-based</a:t>
            </a:r>
          </a:p>
          <a:p>
            <a:pPr lvl="2" eaLnBrk="1" hangingPunct="1">
              <a:defRPr/>
            </a:pPr>
            <a:r>
              <a:rPr lang="en-US" dirty="0" smtClean="0">
                <a:ea typeface="MS PGothic" panose="020B0600070205080204" pitchFamily="34" charset="-128"/>
              </a:rPr>
              <a:t>Customer orders trigger events in supply chain</a:t>
            </a:r>
          </a:p>
          <a:p>
            <a:pPr lvl="1" eaLnBrk="1" hangingPunct="1">
              <a:defRPr/>
            </a:pPr>
            <a:r>
              <a:rPr lang="en-US" dirty="0" smtClean="0">
                <a:ea typeface="MS PGothic" panose="020B0600070205080204" pitchFamily="34" charset="-128"/>
              </a:rPr>
              <a:t>Internet enables move from </a:t>
            </a:r>
            <a:r>
              <a:rPr lang="en-US" i="1" dirty="0" smtClean="0">
                <a:ea typeface="MS PGothic" panose="020B0600070205080204" pitchFamily="34" charset="-128"/>
              </a:rPr>
              <a:t>sequential</a:t>
            </a:r>
            <a:r>
              <a:rPr lang="en-US" dirty="0" smtClean="0">
                <a:ea typeface="MS PGothic" panose="020B0600070205080204" pitchFamily="34" charset="-128"/>
              </a:rPr>
              <a:t> supply chains to </a:t>
            </a:r>
            <a:r>
              <a:rPr lang="en-US" i="1" dirty="0" smtClean="0">
                <a:ea typeface="MS PGothic" panose="020B0600070205080204" pitchFamily="34" charset="-128"/>
              </a:rPr>
              <a:t>concurrent</a:t>
            </a:r>
            <a:r>
              <a:rPr lang="en-US" dirty="0" smtClean="0">
                <a:ea typeface="MS PGothic" panose="020B0600070205080204" pitchFamily="34" charset="-128"/>
              </a:rPr>
              <a:t> supply chains</a:t>
            </a:r>
          </a:p>
          <a:p>
            <a:pPr lvl="2" eaLnBrk="1" hangingPunct="1">
              <a:defRPr/>
            </a:pPr>
            <a:r>
              <a:rPr lang="en-US" dirty="0" smtClean="0">
                <a:ea typeface="MS PGothic" panose="020B0600070205080204" pitchFamily="34" charset="-128"/>
              </a:rPr>
              <a:t>Complex networks of suppliers can adjust immediately</a:t>
            </a:r>
          </a:p>
          <a:p>
            <a:pPr eaLnBrk="1" hangingPunct="1">
              <a:defRPr/>
            </a:pPr>
            <a:endParaRPr lang="en-US" dirty="0">
              <a:ea typeface="MS PGothic" panose="020B0600070205080204" pitchFamily="34" charset="-128"/>
              <a:cs typeface="ＭＳ Ｐゴシック" charset="0"/>
            </a:endParaRPr>
          </a:p>
        </p:txBody>
      </p:sp>
      <p:sp>
        <p:nvSpPr>
          <p:cNvPr id="389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Supply Chain Management Systems</a:t>
            </a:r>
          </a:p>
          <a:p>
            <a:pPr eaLnBrk="1" hangingPunct="1"/>
            <a:endParaRPr lang="en-US" altLang="en-US" smtClean="0"/>
          </a:p>
        </p:txBody>
      </p:sp>
    </p:spTree>
    <p:extLst>
      <p:ext uri="{BB962C8B-B14F-4D97-AF65-F5344CB8AC3E}">
        <p14:creationId xmlns:p14="http://schemas.microsoft.com/office/powerpoint/2010/main" val="79856138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descr="Ess10_Fig-8-0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789113"/>
            <a:ext cx="73914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Placeholder 3"/>
          <p:cNvSpPr>
            <a:spLocks noGrp="1"/>
          </p:cNvSpPr>
          <p:nvPr>
            <p:ph type="body" sz="quarter" idx="17"/>
          </p:nvPr>
        </p:nvSpPr>
        <p:spPr bwMode="auto">
          <a:xfrm>
            <a:off x="1676400" y="5943600"/>
            <a:ext cx="7010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difference between push- and pull-based models is summarized by the slogan </a:t>
            </a:r>
            <a:r>
              <a:rPr lang="ja-JP" altLang="en-US" smtClean="0"/>
              <a:t>“</a:t>
            </a:r>
            <a:r>
              <a:rPr lang="en-US" altLang="ja-JP" smtClean="0"/>
              <a:t>Make what we sell, not sell what we make.</a:t>
            </a:r>
            <a:r>
              <a:rPr lang="ja-JP" altLang="en-US" smtClean="0"/>
              <a:t>”</a:t>
            </a:r>
            <a:endParaRPr lang="en-US" altLang="ja-JP" smtClean="0"/>
          </a:p>
          <a:p>
            <a:pPr eaLnBrk="1" hangingPunct="1">
              <a:buFontTx/>
              <a:buNone/>
            </a:pPr>
            <a:endParaRPr lang="en-US" altLang="en-US" smtClean="0"/>
          </a:p>
        </p:txBody>
      </p:sp>
      <p:sp>
        <p:nvSpPr>
          <p:cNvPr id="40963" name="Text Placeholder 4"/>
          <p:cNvSpPr>
            <a:spLocks noGrp="1"/>
          </p:cNvSpPr>
          <p:nvPr>
            <p:ph type="body" sz="quarter" idx="18"/>
          </p:nvPr>
        </p:nvSpPr>
        <p:spPr bwMode="auto">
          <a:xfrm>
            <a:off x="533400" y="59436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9-4</a:t>
            </a:r>
          </a:p>
          <a:p>
            <a:pPr eaLnBrk="1" hangingPunct="1">
              <a:buFontTx/>
              <a:buNone/>
            </a:pPr>
            <a:endParaRPr lang="en-US" altLang="en-US" smtClean="0"/>
          </a:p>
        </p:txBody>
      </p:sp>
      <p:sp>
        <p:nvSpPr>
          <p:cNvPr id="40964" name="Text Placeholder 5"/>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Push- Versus Pull-Based Supply Chain Models</a:t>
            </a:r>
          </a:p>
          <a:p>
            <a:pPr eaLnBrk="1" hangingPunct="1"/>
            <a:endParaRPr lang="en-US" altLang="en-US" smtClean="0"/>
          </a:p>
        </p:txBody>
      </p:sp>
    </p:spTree>
    <p:extLst>
      <p:ext uri="{BB962C8B-B14F-4D97-AF65-F5344CB8AC3E}">
        <p14:creationId xmlns:p14="http://schemas.microsoft.com/office/powerpoint/2010/main" val="4217858627"/>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Ess10_Fig-8-05.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6799263"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Placeholder 3"/>
          <p:cNvSpPr>
            <a:spLocks noGrp="1"/>
          </p:cNvSpPr>
          <p:nvPr>
            <p:ph type="body" sz="quarter" idx="17"/>
          </p:nvPr>
        </p:nvSpPr>
        <p:spPr bwMode="auto">
          <a:xfrm>
            <a:off x="382588" y="1676400"/>
            <a:ext cx="3732212" cy="119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future Internet-driven supply chain operates like a digital logistics nervous system. It provides multidirectional communication among firms, networks of firms, and e-marketplaces so that entire networks of supply chain partners can immediately adjust inventories, orders, and capacities.</a:t>
            </a:r>
          </a:p>
          <a:p>
            <a:pPr eaLnBrk="1" hangingPunct="1">
              <a:buFontTx/>
              <a:buNone/>
            </a:pPr>
            <a:endParaRPr lang="en-US" altLang="en-US" smtClean="0"/>
          </a:p>
        </p:txBody>
      </p:sp>
      <p:sp>
        <p:nvSpPr>
          <p:cNvPr id="43011" name="Text Placeholder 4"/>
          <p:cNvSpPr>
            <a:spLocks noGrp="1"/>
          </p:cNvSpPr>
          <p:nvPr>
            <p:ph type="body" sz="quarter" idx="18"/>
          </p:nvPr>
        </p:nvSpPr>
        <p:spPr bwMode="auto">
          <a:xfrm>
            <a:off x="382588" y="3043238"/>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9-5</a:t>
            </a:r>
          </a:p>
          <a:p>
            <a:pPr eaLnBrk="1" hangingPunct="1">
              <a:buFontTx/>
              <a:buNone/>
            </a:pPr>
            <a:endParaRPr lang="en-US" altLang="en-US" smtClean="0"/>
          </a:p>
        </p:txBody>
      </p:sp>
      <p:sp>
        <p:nvSpPr>
          <p:cNvPr id="43012"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The Future Internet-Driven Supply Chain</a:t>
            </a:r>
          </a:p>
          <a:p>
            <a:pPr eaLnBrk="1" hangingPunct="1"/>
            <a:endParaRPr lang="en-US" altLang="en-US" smtClean="0"/>
          </a:p>
        </p:txBody>
      </p:sp>
    </p:spTree>
    <p:extLst>
      <p:ext uri="{BB962C8B-B14F-4D97-AF65-F5344CB8AC3E}">
        <p14:creationId xmlns:p14="http://schemas.microsoft.com/office/powerpoint/2010/main" val="1225448255"/>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201793" cy="679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Business value of SCM systems</a:t>
            </a:r>
          </a:p>
          <a:p>
            <a:pPr lvl="1" eaLnBrk="1" hangingPunct="1">
              <a:defRPr/>
            </a:pPr>
            <a:r>
              <a:rPr lang="en-US" dirty="0" smtClean="0">
                <a:ea typeface="MS PGothic" panose="020B0600070205080204" pitchFamily="34" charset="-128"/>
              </a:rPr>
              <a:t>Match supply to demand; reduce inventory levels</a:t>
            </a:r>
          </a:p>
          <a:p>
            <a:pPr lvl="1" eaLnBrk="1" hangingPunct="1">
              <a:defRPr/>
            </a:pPr>
            <a:r>
              <a:rPr lang="en-US" dirty="0" smtClean="0">
                <a:ea typeface="MS PGothic" panose="020B0600070205080204" pitchFamily="34" charset="-128"/>
              </a:rPr>
              <a:t>Improve delivery service</a:t>
            </a:r>
          </a:p>
          <a:p>
            <a:pPr lvl="1" eaLnBrk="1" hangingPunct="1">
              <a:defRPr/>
            </a:pPr>
            <a:r>
              <a:rPr lang="en-US" dirty="0" smtClean="0">
                <a:ea typeface="MS PGothic" panose="020B0600070205080204" pitchFamily="34" charset="-128"/>
              </a:rPr>
              <a:t>Speed product time to market</a:t>
            </a:r>
          </a:p>
          <a:p>
            <a:pPr lvl="1" eaLnBrk="1" hangingPunct="1">
              <a:defRPr/>
            </a:pPr>
            <a:r>
              <a:rPr lang="en-US" dirty="0" smtClean="0">
                <a:ea typeface="MS PGothic" panose="020B0600070205080204" pitchFamily="34" charset="-128"/>
              </a:rPr>
              <a:t>Use assets more effectively</a:t>
            </a:r>
          </a:p>
          <a:p>
            <a:pPr lvl="1" eaLnBrk="1" hangingPunct="1">
              <a:defRPr/>
            </a:pPr>
            <a:r>
              <a:rPr lang="en-US" dirty="0" smtClean="0">
                <a:ea typeface="MS PGothic" panose="020B0600070205080204" pitchFamily="34" charset="-128"/>
              </a:rPr>
              <a:t>Reduced supply chain costs lead to increased profitability</a:t>
            </a:r>
          </a:p>
          <a:p>
            <a:pPr lvl="2" eaLnBrk="1" hangingPunct="1">
              <a:defRPr/>
            </a:pPr>
            <a:r>
              <a:rPr lang="en-US" dirty="0" smtClean="0">
                <a:ea typeface="MS PGothic" panose="020B0600070205080204" pitchFamily="34" charset="-128"/>
              </a:rPr>
              <a:t>Total supply chain costs can be 75% of operating budget</a:t>
            </a:r>
          </a:p>
          <a:p>
            <a:pPr lvl="1" eaLnBrk="1" hangingPunct="1">
              <a:defRPr/>
            </a:pPr>
            <a:r>
              <a:rPr lang="en-US" dirty="0" smtClean="0">
                <a:ea typeface="MS PGothic" panose="020B0600070205080204" pitchFamily="34" charset="-128"/>
              </a:rPr>
              <a:t>Increase sales</a:t>
            </a:r>
          </a:p>
          <a:p>
            <a:pPr eaLnBrk="1" hangingPunct="1">
              <a:defRPr/>
            </a:pPr>
            <a:endParaRPr lang="en-US" dirty="0">
              <a:ea typeface="MS PGothic" panose="020B0600070205080204" pitchFamily="34" charset="-128"/>
              <a:cs typeface="ＭＳ Ｐゴシック" charset="0"/>
            </a:endParaRPr>
          </a:p>
        </p:txBody>
      </p:sp>
      <p:sp>
        <p:nvSpPr>
          <p:cNvPr id="4505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Supply Chain Management Systems</a:t>
            </a:r>
          </a:p>
        </p:txBody>
      </p:sp>
    </p:spTree>
    <p:extLst>
      <p:ext uri="{BB962C8B-B14F-4D97-AF65-F5344CB8AC3E}">
        <p14:creationId xmlns:p14="http://schemas.microsoft.com/office/powerpoint/2010/main" val="318070582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2743200"/>
            <a:ext cx="8382000" cy="2123658"/>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sz="4400" b="1" dirty="0" smtClean="0">
                <a:effectLst>
                  <a:outerShdw blurRad="38100" dist="38100" dir="2700000" algn="tl">
                    <a:srgbClr val="C0C0C0"/>
                  </a:outerShdw>
                </a:effectLst>
                <a:latin typeface="Arial" charset="0"/>
                <a:cs typeface="Times New Roman" charset="0"/>
              </a:rPr>
              <a:t>ACHIEVING</a:t>
            </a:r>
            <a:r>
              <a:rPr lang="en-US" sz="4400" b="1" dirty="0" smtClean="0">
                <a:solidFill>
                  <a:schemeClr val="bg2"/>
                </a:solidFill>
                <a:effectLst>
                  <a:outerShdw blurRad="38100" dist="38100" dir="2700000" algn="tl">
                    <a:srgbClr val="C0C0C0"/>
                  </a:outerShdw>
                </a:effectLst>
                <a:latin typeface="Arial" charset="0"/>
                <a:cs typeface="Times New Roman" charset="0"/>
              </a:rPr>
              <a:t> OPERATIONAL EXCELLENCE</a:t>
            </a:r>
            <a:r>
              <a:rPr lang="en-US" sz="4400" b="1" dirty="0" smtClean="0">
                <a:effectLst>
                  <a:outerShdw blurRad="38100" dist="38100" dir="2700000" algn="tl">
                    <a:srgbClr val="C0C0C0"/>
                  </a:outerShdw>
                </a:effectLst>
                <a:latin typeface="Arial" charset="0"/>
                <a:cs typeface="Times New Roman" charset="0"/>
              </a:rPr>
              <a:t> AND CUSTOMER INTIMACY</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21</a:t>
            </a:fld>
            <a:endParaRPr lang="en-US"/>
          </a:p>
        </p:txBody>
      </p:sp>
    </p:spTree>
    <p:extLst>
      <p:ext uri="{BB962C8B-B14F-4D97-AF65-F5344CB8AC3E}">
        <p14:creationId xmlns:p14="http://schemas.microsoft.com/office/powerpoint/2010/main" val="25540358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9.3. Customer Relationship Management Systems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22</a:t>
            </a:fld>
            <a:endParaRPr lang="en-US"/>
          </a:p>
        </p:txBody>
      </p:sp>
    </p:spTree>
    <p:extLst>
      <p:ext uri="{BB962C8B-B14F-4D97-AF65-F5344CB8AC3E}">
        <p14:creationId xmlns:p14="http://schemas.microsoft.com/office/powerpoint/2010/main" val="1148141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spcBef>
                <a:spcPts val="0"/>
              </a:spcBef>
              <a:spcAft>
                <a:spcPts val="600"/>
              </a:spcAft>
              <a:defRPr/>
            </a:pPr>
            <a:r>
              <a:rPr lang="en-US" dirty="0" smtClean="0">
                <a:ea typeface="MS PGothic" panose="020B0600070205080204" pitchFamily="34" charset="-128"/>
                <a:cs typeface="ＭＳ Ｐゴシック" charset="0"/>
              </a:rPr>
              <a:t>Customer relationship management (CRM)</a:t>
            </a:r>
          </a:p>
          <a:p>
            <a:pPr lvl="1" eaLnBrk="1" hangingPunct="1">
              <a:spcBef>
                <a:spcPts val="0"/>
              </a:spcBef>
              <a:defRPr/>
            </a:pPr>
            <a:r>
              <a:rPr lang="en-US" sz="2400" dirty="0" smtClean="0">
                <a:ea typeface="MS PGothic" panose="020B0600070205080204" pitchFamily="34" charset="-128"/>
              </a:rPr>
              <a:t>Knowing the customer</a:t>
            </a:r>
          </a:p>
          <a:p>
            <a:pPr lvl="1" eaLnBrk="1" hangingPunct="1">
              <a:spcBef>
                <a:spcPts val="0"/>
              </a:spcBef>
              <a:defRPr/>
            </a:pPr>
            <a:r>
              <a:rPr lang="en-US" sz="2400" dirty="0" smtClean="0">
                <a:ea typeface="MS PGothic" panose="020B0600070205080204" pitchFamily="34" charset="-128"/>
              </a:rPr>
              <a:t>In large businesses, too many customers and too many ways customers interact with firm</a:t>
            </a:r>
          </a:p>
          <a:p>
            <a:pPr eaLnBrk="1" hangingPunct="1">
              <a:spcBef>
                <a:spcPts val="0"/>
              </a:spcBef>
              <a:spcAft>
                <a:spcPts val="600"/>
              </a:spcAft>
              <a:defRPr/>
            </a:pPr>
            <a:r>
              <a:rPr lang="en-US" dirty="0" smtClean="0">
                <a:ea typeface="MS PGothic" panose="020B0600070205080204" pitchFamily="34" charset="-128"/>
                <a:cs typeface="ＭＳ Ｐゴシック" charset="0"/>
              </a:rPr>
              <a:t>CRM systems:</a:t>
            </a:r>
          </a:p>
          <a:p>
            <a:pPr lvl="1" eaLnBrk="1" hangingPunct="1">
              <a:spcBef>
                <a:spcPts val="0"/>
              </a:spcBef>
              <a:defRPr/>
            </a:pPr>
            <a:r>
              <a:rPr lang="en-US" sz="2400" dirty="0" smtClean="0">
                <a:ea typeface="MS PGothic" panose="020B0600070205080204" pitchFamily="34" charset="-128"/>
              </a:rPr>
              <a:t>Capture and integrate customer data from all over the organization</a:t>
            </a:r>
          </a:p>
          <a:p>
            <a:pPr lvl="1" eaLnBrk="1" hangingPunct="1">
              <a:spcBef>
                <a:spcPts val="0"/>
              </a:spcBef>
              <a:defRPr/>
            </a:pPr>
            <a:r>
              <a:rPr lang="en-US" sz="2400" dirty="0" smtClean="0">
                <a:ea typeface="MS PGothic" panose="020B0600070205080204" pitchFamily="34" charset="-128"/>
              </a:rPr>
              <a:t>Consolidate and analyze customer data</a:t>
            </a:r>
          </a:p>
          <a:p>
            <a:pPr lvl="1" eaLnBrk="1" hangingPunct="1">
              <a:spcBef>
                <a:spcPts val="0"/>
              </a:spcBef>
              <a:defRPr/>
            </a:pPr>
            <a:r>
              <a:rPr lang="en-US" sz="2400" dirty="0" smtClean="0">
                <a:ea typeface="MS PGothic" panose="020B0600070205080204" pitchFamily="34" charset="-128"/>
              </a:rPr>
              <a:t>Distribute customer information to various systems and customer touch points across enterprise</a:t>
            </a:r>
          </a:p>
          <a:p>
            <a:pPr lvl="1" eaLnBrk="1" hangingPunct="1">
              <a:spcBef>
                <a:spcPts val="0"/>
              </a:spcBef>
              <a:defRPr/>
            </a:pPr>
            <a:r>
              <a:rPr lang="en-US" sz="2400" dirty="0" smtClean="0">
                <a:ea typeface="MS PGothic" panose="020B0600070205080204" pitchFamily="34" charset="-128"/>
              </a:rPr>
              <a:t>Provide single enterprise view of customers</a:t>
            </a:r>
          </a:p>
          <a:p>
            <a:pPr eaLnBrk="1" hangingPunct="1">
              <a:spcBef>
                <a:spcPts val="0"/>
              </a:spcBef>
              <a:spcAft>
                <a:spcPts val="600"/>
              </a:spcAft>
              <a:defRPr/>
            </a:pPr>
            <a:endParaRPr lang="en-US" dirty="0" smtClean="0">
              <a:ea typeface="MS PGothic" panose="020B0600070205080204" pitchFamily="34" charset="-128"/>
              <a:cs typeface="ＭＳ Ｐゴシック" charset="0"/>
            </a:endParaRPr>
          </a:p>
          <a:p>
            <a:pPr eaLnBrk="1" hangingPunct="1">
              <a:spcBef>
                <a:spcPts val="0"/>
              </a:spcBef>
              <a:spcAft>
                <a:spcPts val="600"/>
              </a:spcAft>
              <a:defRPr/>
            </a:pPr>
            <a:endParaRPr lang="en-US" dirty="0">
              <a:ea typeface="MS PGothic" panose="020B0600070205080204" pitchFamily="34" charset="-128"/>
              <a:cs typeface="ＭＳ Ｐゴシック" charset="0"/>
            </a:endParaRPr>
          </a:p>
        </p:txBody>
      </p:sp>
      <p:sp>
        <p:nvSpPr>
          <p:cNvPr id="4710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Relationship Management Systems</a:t>
            </a:r>
          </a:p>
          <a:p>
            <a:pPr eaLnBrk="1" hangingPunct="1"/>
            <a:endParaRPr lang="en-US" altLang="en-US" smtClean="0"/>
          </a:p>
        </p:txBody>
      </p:sp>
    </p:spTree>
    <p:extLst>
      <p:ext uri="{BB962C8B-B14F-4D97-AF65-F5344CB8AC3E}">
        <p14:creationId xmlns:p14="http://schemas.microsoft.com/office/powerpoint/2010/main" val="3080008248"/>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Ess10_Fig-8-06.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46238"/>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Placeholder 3"/>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CRM systems examine customers from a multifaceted perspective. These systems use a set of integrated applications to address all aspects of the customer relationship, including customer service, sales, and marketing.</a:t>
            </a:r>
          </a:p>
          <a:p>
            <a:pPr eaLnBrk="1" hangingPunct="1">
              <a:buFontTx/>
              <a:buNone/>
            </a:pPr>
            <a:endParaRPr lang="en-US" altLang="en-US" smtClean="0"/>
          </a:p>
        </p:txBody>
      </p:sp>
      <p:sp>
        <p:nvSpPr>
          <p:cNvPr id="49155" name="Text Placeholder 4"/>
          <p:cNvSpPr>
            <a:spLocks noGrp="1"/>
          </p:cNvSpPr>
          <p:nvPr>
            <p:ph type="body" sz="quarter" idx="18"/>
          </p:nvPr>
        </p:nvSpPr>
        <p:spPr bwMode="auto">
          <a:xfrm>
            <a:off x="457200" y="3436938"/>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9-6</a:t>
            </a:r>
          </a:p>
          <a:p>
            <a:pPr eaLnBrk="1" hangingPunct="1">
              <a:buFontTx/>
              <a:buNone/>
            </a:pPr>
            <a:endParaRPr lang="en-US" altLang="en-US" smtClean="0"/>
          </a:p>
        </p:txBody>
      </p:sp>
      <p:sp>
        <p:nvSpPr>
          <p:cNvPr id="49156"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Relationship Management (CRM)</a:t>
            </a:r>
          </a:p>
          <a:p>
            <a:pPr eaLnBrk="1" hangingPunct="1"/>
            <a:endParaRPr lang="en-US" altLang="en-US" smtClean="0"/>
          </a:p>
        </p:txBody>
      </p:sp>
    </p:spTree>
    <p:extLst>
      <p:ext uri="{BB962C8B-B14F-4D97-AF65-F5344CB8AC3E}">
        <p14:creationId xmlns:p14="http://schemas.microsoft.com/office/powerpoint/2010/main" val="137975280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rPr>
              <a:t>CRM Software</a:t>
            </a:r>
          </a:p>
          <a:p>
            <a:pPr lvl="1" eaLnBrk="1" hangingPunct="1"/>
            <a:r>
              <a:rPr lang="en-US" altLang="en-US" smtClean="0"/>
              <a:t>Packages range from niche tools to large-scale enterprise applications.</a:t>
            </a:r>
          </a:p>
          <a:p>
            <a:pPr lvl="1" eaLnBrk="1" hangingPunct="1"/>
            <a:r>
              <a:rPr lang="en-US" altLang="en-US" smtClean="0"/>
              <a:t>More comprehensive have modules for:</a:t>
            </a:r>
          </a:p>
          <a:p>
            <a:pPr lvl="2" eaLnBrk="1" hangingPunct="1"/>
            <a:r>
              <a:rPr lang="en-US" altLang="en-US" smtClean="0"/>
              <a:t>Partner relationship management (PRM)</a:t>
            </a:r>
          </a:p>
          <a:p>
            <a:pPr lvl="3" eaLnBrk="1" hangingPunct="1"/>
            <a:r>
              <a:rPr lang="en-US" altLang="en-US" smtClean="0"/>
              <a:t>Integrating lead generation, pricing, promotions, order configurations, and availability</a:t>
            </a:r>
          </a:p>
          <a:p>
            <a:pPr lvl="3" eaLnBrk="1" hangingPunct="1"/>
            <a:r>
              <a:rPr lang="en-US" altLang="en-US" smtClean="0"/>
              <a:t>Tools to assess partners</a:t>
            </a:r>
            <a:r>
              <a:rPr lang="ja-JP" altLang="en-US" smtClean="0"/>
              <a:t>’</a:t>
            </a:r>
            <a:r>
              <a:rPr lang="en-US" altLang="ja-JP" smtClean="0"/>
              <a:t> performances</a:t>
            </a:r>
          </a:p>
          <a:p>
            <a:pPr lvl="2" eaLnBrk="1" hangingPunct="1"/>
            <a:r>
              <a:rPr lang="en-US" altLang="en-US" smtClean="0"/>
              <a:t>Employee relationship management (ERM)</a:t>
            </a:r>
          </a:p>
          <a:p>
            <a:pPr lvl="3" eaLnBrk="1" hangingPunct="1"/>
            <a:r>
              <a:rPr lang="en-US" altLang="en-US" smtClean="0"/>
              <a:t>Setting objectives, employee performance management, performance-based compensation, employee training</a:t>
            </a:r>
          </a:p>
          <a:p>
            <a:pPr eaLnBrk="1" hangingPunct="1"/>
            <a:endParaRPr lang="en-US" altLang="en-US" smtClean="0">
              <a:solidFill>
                <a:srgbClr val="0D0D0D"/>
              </a:solidFill>
            </a:endParaRPr>
          </a:p>
          <a:p>
            <a:pPr eaLnBrk="1" hangingPunct="1"/>
            <a:endParaRPr lang="en-US" altLang="en-US" smtClean="0">
              <a:solidFill>
                <a:srgbClr val="0D0D0D"/>
              </a:solidFill>
            </a:endParaRPr>
          </a:p>
        </p:txBody>
      </p:sp>
      <p:sp>
        <p:nvSpPr>
          <p:cNvPr id="5120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Relationship Management Systems</a:t>
            </a:r>
          </a:p>
          <a:p>
            <a:pPr eaLnBrk="1" hangingPunct="1"/>
            <a:endParaRPr lang="en-US" altLang="en-US" smtClean="0"/>
          </a:p>
        </p:txBody>
      </p:sp>
    </p:spTree>
    <p:extLst>
      <p:ext uri="{BB962C8B-B14F-4D97-AF65-F5344CB8AC3E}">
        <p14:creationId xmlns:p14="http://schemas.microsoft.com/office/powerpoint/2010/main" val="4216604628"/>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000" dirty="0" smtClean="0">
                <a:ea typeface="MS PGothic" panose="020B0600070205080204" pitchFamily="34" charset="-128"/>
                <a:cs typeface="ＭＳ Ｐゴシック" charset="0"/>
              </a:rPr>
              <a:t>CRM software (cont.)</a:t>
            </a:r>
          </a:p>
          <a:p>
            <a:pPr lvl="1" eaLnBrk="1" hangingPunct="1">
              <a:defRPr/>
            </a:pPr>
            <a:r>
              <a:rPr lang="en-US" dirty="0" smtClean="0">
                <a:ea typeface="MS PGothic" panose="020B0600070205080204" pitchFamily="34" charset="-128"/>
              </a:rPr>
              <a:t>CRM packages typically include tools for:</a:t>
            </a:r>
          </a:p>
          <a:p>
            <a:pPr lvl="2" eaLnBrk="1" hangingPunct="1">
              <a:defRPr/>
            </a:pPr>
            <a:r>
              <a:rPr lang="en-US" b="1" dirty="0" smtClean="0">
                <a:ea typeface="MS PGothic" panose="020B0600070205080204" pitchFamily="34" charset="-128"/>
              </a:rPr>
              <a:t>Sales force automation (SFA)</a:t>
            </a:r>
          </a:p>
          <a:p>
            <a:pPr lvl="3" eaLnBrk="1" hangingPunct="1">
              <a:defRPr/>
            </a:pPr>
            <a:r>
              <a:rPr lang="en-US" dirty="0" smtClean="0">
                <a:ea typeface="MS PGothic" panose="020B0600070205080204" pitchFamily="34" charset="-128"/>
              </a:rPr>
              <a:t>Sales prospect and contact information, sales quote generation capabilities</a:t>
            </a:r>
          </a:p>
          <a:p>
            <a:pPr lvl="2" eaLnBrk="1" hangingPunct="1">
              <a:defRPr/>
            </a:pPr>
            <a:r>
              <a:rPr lang="en-US" b="1" dirty="0" smtClean="0">
                <a:ea typeface="MS PGothic" panose="020B0600070205080204" pitchFamily="34" charset="-128"/>
              </a:rPr>
              <a:t>Customer service</a:t>
            </a:r>
          </a:p>
          <a:p>
            <a:pPr lvl="3" eaLnBrk="1" hangingPunct="1">
              <a:defRPr/>
            </a:pPr>
            <a:r>
              <a:rPr lang="en-US" dirty="0" smtClean="0">
                <a:ea typeface="MS PGothic" panose="020B0600070205080204" pitchFamily="34" charset="-128"/>
              </a:rPr>
              <a:t>Assigning and managing customer service requests, Web-based self-service capabilities</a:t>
            </a:r>
          </a:p>
          <a:p>
            <a:pPr lvl="2" eaLnBrk="1" hangingPunct="1">
              <a:defRPr/>
            </a:pPr>
            <a:r>
              <a:rPr lang="en-US" b="1" dirty="0" smtClean="0">
                <a:ea typeface="MS PGothic" panose="020B0600070205080204" pitchFamily="34" charset="-128"/>
              </a:rPr>
              <a:t>Marketing</a:t>
            </a:r>
          </a:p>
          <a:p>
            <a:pPr lvl="3" eaLnBrk="1" hangingPunct="1">
              <a:defRPr/>
            </a:pPr>
            <a:r>
              <a:rPr lang="en-US" dirty="0" smtClean="0">
                <a:ea typeface="MS PGothic" panose="020B0600070205080204" pitchFamily="34" charset="-128"/>
              </a:rPr>
              <a:t>Capturing prospect and customer data, scheduling and tracking direct-marketing mailings or e-mail, cross-selling</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5325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Relationship Management Systems</a:t>
            </a:r>
          </a:p>
          <a:p>
            <a:pPr eaLnBrk="1" hangingPunct="1"/>
            <a:endParaRPr lang="en-US" altLang="en-US" smtClean="0"/>
          </a:p>
        </p:txBody>
      </p:sp>
    </p:spTree>
    <p:extLst>
      <p:ext uri="{BB962C8B-B14F-4D97-AF65-F5344CB8AC3E}">
        <p14:creationId xmlns:p14="http://schemas.microsoft.com/office/powerpoint/2010/main" val="3757369244"/>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90700"/>
            <a:ext cx="67484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Placeholder 3"/>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smtClean="0"/>
              <a:t>Customer relationship management software provides a single point for users to manage and evaluate marketing campaigns across multiple channels, including e-mail, direct mail, telephone, the Web, and wireless messages.</a:t>
            </a:r>
          </a:p>
          <a:p>
            <a:pPr eaLnBrk="1" hangingPunct="1">
              <a:buFontTx/>
              <a:buNone/>
            </a:pPr>
            <a:endParaRPr lang="en-US" altLang="en-US" dirty="0" smtClean="0"/>
          </a:p>
        </p:txBody>
      </p:sp>
      <p:sp>
        <p:nvSpPr>
          <p:cNvPr id="55299" name="Text Placeholder 4"/>
          <p:cNvSpPr>
            <a:spLocks noGrp="1"/>
          </p:cNvSpPr>
          <p:nvPr>
            <p:ph type="body" sz="quarter" idx="18"/>
          </p:nvPr>
        </p:nvSpPr>
        <p:spPr bwMode="auto">
          <a:xfrm>
            <a:off x="457200" y="37338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dirty="0" smtClean="0"/>
              <a:t>Figure 9-7</a:t>
            </a:r>
          </a:p>
          <a:p>
            <a:pPr eaLnBrk="1" hangingPunct="1">
              <a:buFontTx/>
              <a:buNone/>
            </a:pPr>
            <a:endParaRPr lang="en-US" altLang="en-US" dirty="0" smtClean="0"/>
          </a:p>
        </p:txBody>
      </p:sp>
      <p:sp>
        <p:nvSpPr>
          <p:cNvPr id="55300"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How CRM Systems Support Marketing</a:t>
            </a:r>
          </a:p>
          <a:p>
            <a:pPr eaLnBrk="1" hangingPunct="1"/>
            <a:endParaRPr lang="en-US" altLang="en-US" smtClean="0"/>
          </a:p>
        </p:txBody>
      </p:sp>
    </p:spTree>
    <p:extLst>
      <p:ext uri="{BB962C8B-B14F-4D97-AF65-F5344CB8AC3E}">
        <p14:creationId xmlns:p14="http://schemas.microsoft.com/office/powerpoint/2010/main" val="228177108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 descr="Ess10_Fig-8-08.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4937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Placeholder 3"/>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major CRM software products support business processes in sales, service, and marketing, integrating customer information from many different sources. Included are support for both the operational and analytical aspects of CRM.</a:t>
            </a:r>
          </a:p>
          <a:p>
            <a:pPr eaLnBrk="1" hangingPunct="1">
              <a:buFontTx/>
              <a:buNone/>
            </a:pPr>
            <a:endParaRPr lang="en-US" altLang="en-US" smtClean="0"/>
          </a:p>
        </p:txBody>
      </p:sp>
      <p:sp>
        <p:nvSpPr>
          <p:cNvPr id="57347" name="Text Placeholder 4"/>
          <p:cNvSpPr>
            <a:spLocks noGrp="1"/>
          </p:cNvSpPr>
          <p:nvPr>
            <p:ph type="body" sz="quarter" idx="18"/>
          </p:nvPr>
        </p:nvSpPr>
        <p:spPr bwMode="auto">
          <a:xfrm>
            <a:off x="457200" y="3581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9-8</a:t>
            </a:r>
          </a:p>
          <a:p>
            <a:pPr eaLnBrk="1" hangingPunct="1">
              <a:buFontTx/>
              <a:buNone/>
            </a:pPr>
            <a:endParaRPr lang="en-US" altLang="en-US" smtClean="0"/>
          </a:p>
        </p:txBody>
      </p:sp>
      <p:sp>
        <p:nvSpPr>
          <p:cNvPr id="57348"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CRM Software Capabilities</a:t>
            </a:r>
          </a:p>
          <a:p>
            <a:pPr eaLnBrk="1" hangingPunct="1"/>
            <a:endParaRPr lang="en-US" altLang="en-US" smtClean="0"/>
          </a:p>
        </p:txBody>
      </p:sp>
    </p:spTree>
    <p:extLst>
      <p:ext uri="{BB962C8B-B14F-4D97-AF65-F5344CB8AC3E}">
        <p14:creationId xmlns:p14="http://schemas.microsoft.com/office/powerpoint/2010/main" val="288627647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7" descr="Ess10_Fig-8-09.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895475"/>
            <a:ext cx="8458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Placeholder 3"/>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This process map shows how a best practice for promoting customer loyalty through customer service would be modeled by customer relationship management software. The CRM software helps firms identify high-value customers for preferential treatment.</a:t>
            </a:r>
          </a:p>
          <a:p>
            <a:pPr eaLnBrk="1" hangingPunct="1">
              <a:buFontTx/>
              <a:buNone/>
            </a:pPr>
            <a:endParaRPr lang="en-US" altLang="en-US" smtClean="0"/>
          </a:p>
        </p:txBody>
      </p:sp>
      <p:sp>
        <p:nvSpPr>
          <p:cNvPr id="59395" name="Text Placeholder 4"/>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8-9</a:t>
            </a:r>
          </a:p>
        </p:txBody>
      </p:sp>
      <p:sp>
        <p:nvSpPr>
          <p:cNvPr id="59396" name="Text Placeholder 5"/>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Loyalty Management Process Map</a:t>
            </a:r>
          </a:p>
        </p:txBody>
      </p:sp>
    </p:spTree>
    <p:extLst>
      <p:ext uri="{BB962C8B-B14F-4D97-AF65-F5344CB8AC3E}">
        <p14:creationId xmlns:p14="http://schemas.microsoft.com/office/powerpoint/2010/main" val="181703598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2743200"/>
            <a:ext cx="8382000" cy="2123658"/>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sz="4400" b="1" dirty="0" smtClean="0">
                <a:effectLst>
                  <a:outerShdw blurRad="38100" dist="38100" dir="2700000" algn="tl">
                    <a:srgbClr val="C0C0C0"/>
                  </a:outerShdw>
                </a:effectLst>
                <a:latin typeface="Arial" charset="0"/>
                <a:cs typeface="Times New Roman" charset="0"/>
              </a:rPr>
              <a:t>ACHIEVING OPERATIONAL EXCELLENCE </a:t>
            </a:r>
            <a:r>
              <a:rPr lang="en-US" sz="4400" b="1" dirty="0" smtClean="0">
                <a:solidFill>
                  <a:schemeClr val="bg2"/>
                </a:solidFill>
                <a:effectLst>
                  <a:outerShdw blurRad="38100" dist="38100" dir="2700000" algn="tl">
                    <a:srgbClr val="C0C0C0"/>
                  </a:outerShdw>
                </a:effectLst>
                <a:latin typeface="Arial" charset="0"/>
                <a:cs typeface="Times New Roman" charset="0"/>
              </a:rPr>
              <a:t>AND CUSTOMER INTIMACY</a:t>
            </a:r>
            <a:endParaRPr lang="en-US" sz="4400" b="1" dirty="0">
              <a:solidFill>
                <a:schemeClr val="bg2"/>
              </a:solidFill>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3</a:t>
            </a:fld>
            <a:endParaRPr lang="en-US"/>
          </a:p>
        </p:txBody>
      </p:sp>
    </p:spTree>
    <p:extLst>
      <p:ext uri="{BB962C8B-B14F-4D97-AF65-F5344CB8AC3E}">
        <p14:creationId xmlns:p14="http://schemas.microsoft.com/office/powerpoint/2010/main" val="11714475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eaLnBrk="1" hangingPunct="1">
              <a:defRPr/>
            </a:pPr>
            <a:endParaRPr lang="en-US" b="1" dirty="0">
              <a:effectLst>
                <a:outerShdw blurRad="38100" dist="38100" dir="2700000" algn="tl">
                  <a:srgbClr val="C0C0C0"/>
                </a:outerShdw>
              </a:effectLst>
              <a:latin typeface="Arial" charset="0"/>
              <a:ea typeface="+mn-ea"/>
              <a:cs typeface="Times New Roman" charset="0"/>
            </a:endParaRPr>
          </a:p>
        </p:txBody>
      </p:sp>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Operational CRM: </a:t>
            </a:r>
          </a:p>
          <a:p>
            <a:pPr lvl="1" eaLnBrk="1" hangingPunct="1">
              <a:defRPr/>
            </a:pPr>
            <a:r>
              <a:rPr lang="en-US" dirty="0" smtClean="0">
                <a:ea typeface="MS PGothic" panose="020B0600070205080204" pitchFamily="34" charset="-128"/>
              </a:rPr>
              <a:t>Customer-facing applications such as sales force automation, call center and customer service support, and marketing automation</a:t>
            </a:r>
          </a:p>
          <a:p>
            <a:pPr eaLnBrk="1" hangingPunct="1">
              <a:defRPr/>
            </a:pPr>
            <a:r>
              <a:rPr lang="en-US" dirty="0" smtClean="0">
                <a:ea typeface="MS PGothic" panose="020B0600070205080204" pitchFamily="34" charset="-128"/>
                <a:cs typeface="ＭＳ Ｐゴシック" charset="0"/>
              </a:rPr>
              <a:t>Analytical CRM: </a:t>
            </a:r>
          </a:p>
          <a:p>
            <a:pPr lvl="1" eaLnBrk="1" hangingPunct="1">
              <a:defRPr/>
            </a:pPr>
            <a:r>
              <a:rPr lang="en-US" dirty="0" smtClean="0">
                <a:ea typeface="MS PGothic" panose="020B0600070205080204" pitchFamily="34" charset="-128"/>
              </a:rPr>
              <a:t>Based on data warehouses populated by operational CRM systems and customer touch points</a:t>
            </a:r>
          </a:p>
          <a:p>
            <a:pPr lvl="1" eaLnBrk="1" hangingPunct="1">
              <a:defRPr/>
            </a:pPr>
            <a:r>
              <a:rPr lang="en-US" dirty="0" smtClean="0">
                <a:ea typeface="MS PGothic" panose="020B0600070205080204" pitchFamily="34" charset="-128"/>
              </a:rPr>
              <a:t>Analyzes customer data (OLAP, data mining, etc.)</a:t>
            </a:r>
          </a:p>
          <a:p>
            <a:pPr lvl="2" eaLnBrk="1" hangingPunct="1">
              <a:defRPr/>
            </a:pPr>
            <a:r>
              <a:rPr lang="en-US" dirty="0" smtClean="0">
                <a:ea typeface="MS PGothic" panose="020B0600070205080204" pitchFamily="34" charset="-128"/>
              </a:rPr>
              <a:t>Customer lifetime value (CLTV)</a:t>
            </a:r>
          </a:p>
          <a:p>
            <a:pPr eaLnBrk="1" hangingPunct="1">
              <a:defRPr/>
            </a:pPr>
            <a:endParaRPr lang="en-US" dirty="0" smtClean="0">
              <a:ea typeface="MS PGothic" panose="020B0600070205080204" pitchFamily="34" charset="-128"/>
              <a:cs typeface="ＭＳ Ｐゴシック" charset="0"/>
            </a:endParaRPr>
          </a:p>
          <a:p>
            <a:pPr eaLnBrk="1" hangingPunct="1">
              <a:defRPr/>
            </a:pPr>
            <a:endParaRPr lang="en-US" dirty="0">
              <a:ea typeface="MS PGothic" panose="020B0600070205080204" pitchFamily="34" charset="-128"/>
              <a:cs typeface="ＭＳ Ｐゴシック" charset="0"/>
            </a:endParaRPr>
          </a:p>
        </p:txBody>
      </p:sp>
      <p:sp>
        <p:nvSpPr>
          <p:cNvPr id="61443"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Relationship Management Systems</a:t>
            </a:r>
          </a:p>
          <a:p>
            <a:pPr eaLnBrk="1" hangingPunct="1"/>
            <a:endParaRPr lang="en-US" altLang="en-US" smtClean="0"/>
          </a:p>
        </p:txBody>
      </p:sp>
    </p:spTree>
    <p:extLst>
      <p:ext uri="{BB962C8B-B14F-4D97-AF65-F5344CB8AC3E}">
        <p14:creationId xmlns:p14="http://schemas.microsoft.com/office/powerpoint/2010/main" val="84290289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7" descr="Ess10_Fig-8-10.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575" y="2025650"/>
            <a:ext cx="672782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Placeholder 3"/>
          <p:cNvSpPr>
            <a:spLocks noGrp="1"/>
          </p:cNvSpPr>
          <p:nvPr>
            <p:ph type="body" sz="quarter" idx="17"/>
          </p:nvPr>
        </p:nvSpPr>
        <p:spPr bwMode="auto">
          <a:xfrm>
            <a:off x="6324600" y="4672013"/>
            <a:ext cx="2133600"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buFontTx/>
              <a:buNone/>
            </a:pPr>
            <a:r>
              <a:rPr lang="en-US" altLang="en-US" smtClean="0"/>
              <a:t>Analytical CRM uses a customer data warehouse and tools to analyze customer data collected from the firm</a:t>
            </a:r>
            <a:r>
              <a:rPr lang="ja-JP" altLang="en-US" smtClean="0"/>
              <a:t>’</a:t>
            </a:r>
            <a:r>
              <a:rPr lang="en-US" altLang="ja-JP" smtClean="0"/>
              <a:t>s customer touch points and from other sources.</a:t>
            </a:r>
          </a:p>
          <a:p>
            <a:pPr eaLnBrk="1" hangingPunct="1">
              <a:buFontTx/>
              <a:buNone/>
            </a:pPr>
            <a:endParaRPr lang="en-US" altLang="en-US" smtClean="0"/>
          </a:p>
        </p:txBody>
      </p:sp>
      <p:sp>
        <p:nvSpPr>
          <p:cNvPr id="63491" name="Text Placeholder 4"/>
          <p:cNvSpPr>
            <a:spLocks noGrp="1"/>
          </p:cNvSpPr>
          <p:nvPr>
            <p:ph type="body" sz="quarter" idx="18"/>
          </p:nvPr>
        </p:nvSpPr>
        <p:spPr bwMode="auto">
          <a:xfrm>
            <a:off x="6324600" y="5943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9-10</a:t>
            </a:r>
          </a:p>
          <a:p>
            <a:pPr eaLnBrk="1" hangingPunct="1">
              <a:buFontTx/>
              <a:buNone/>
            </a:pPr>
            <a:endParaRPr lang="en-US" altLang="en-US" smtClean="0"/>
          </a:p>
        </p:txBody>
      </p:sp>
      <p:sp>
        <p:nvSpPr>
          <p:cNvPr id="63492"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Analytical CRM Data Warehouse</a:t>
            </a:r>
          </a:p>
          <a:p>
            <a:pPr eaLnBrk="1" hangingPunct="1"/>
            <a:endParaRPr lang="en-US" altLang="en-US" smtClean="0"/>
          </a:p>
        </p:txBody>
      </p:sp>
    </p:spTree>
    <p:extLst>
      <p:ext uri="{BB962C8B-B14F-4D97-AF65-F5344CB8AC3E}">
        <p14:creationId xmlns:p14="http://schemas.microsoft.com/office/powerpoint/2010/main" val="234305007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ts val="600"/>
              </a:spcAft>
            </a:pPr>
            <a:r>
              <a:rPr lang="en-US" altLang="en-US" smtClean="0">
                <a:solidFill>
                  <a:srgbClr val="0D0D0D"/>
                </a:solidFill>
              </a:rPr>
              <a:t>Business value of CRM systems</a:t>
            </a:r>
          </a:p>
          <a:p>
            <a:pPr lvl="1" eaLnBrk="1" hangingPunct="1">
              <a:spcBef>
                <a:spcPct val="0"/>
              </a:spcBef>
            </a:pPr>
            <a:r>
              <a:rPr lang="en-US" altLang="en-US" sz="2400" smtClean="0"/>
              <a:t>Increased customer satisfaction</a:t>
            </a:r>
          </a:p>
          <a:p>
            <a:pPr lvl="1" eaLnBrk="1" hangingPunct="1">
              <a:spcBef>
                <a:spcPct val="0"/>
              </a:spcBef>
            </a:pPr>
            <a:r>
              <a:rPr lang="en-US" altLang="en-US" sz="2400" smtClean="0"/>
              <a:t>Reduced direct-marketing costs</a:t>
            </a:r>
          </a:p>
          <a:p>
            <a:pPr lvl="1" eaLnBrk="1" hangingPunct="1">
              <a:spcBef>
                <a:spcPct val="0"/>
              </a:spcBef>
            </a:pPr>
            <a:r>
              <a:rPr lang="en-US" altLang="en-US" sz="2400" smtClean="0"/>
              <a:t>More effective marketing</a:t>
            </a:r>
          </a:p>
          <a:p>
            <a:pPr lvl="1" eaLnBrk="1" hangingPunct="1">
              <a:spcBef>
                <a:spcPct val="0"/>
              </a:spcBef>
            </a:pPr>
            <a:r>
              <a:rPr lang="en-US" altLang="en-US" sz="2400" smtClean="0"/>
              <a:t>Lower costs for customer acquisition/retention</a:t>
            </a:r>
          </a:p>
          <a:p>
            <a:pPr lvl="1" eaLnBrk="1" hangingPunct="1">
              <a:spcBef>
                <a:spcPct val="0"/>
              </a:spcBef>
            </a:pPr>
            <a:r>
              <a:rPr lang="en-US" altLang="en-US" sz="2400" smtClean="0"/>
              <a:t>Increased sales revenue</a:t>
            </a:r>
          </a:p>
          <a:p>
            <a:pPr eaLnBrk="1" hangingPunct="1">
              <a:spcBef>
                <a:spcPct val="0"/>
              </a:spcBef>
              <a:spcAft>
                <a:spcPts val="600"/>
              </a:spcAft>
            </a:pPr>
            <a:r>
              <a:rPr lang="en-US" altLang="en-US" smtClean="0">
                <a:solidFill>
                  <a:srgbClr val="0D0D0D"/>
                </a:solidFill>
              </a:rPr>
              <a:t>Churn rate:</a:t>
            </a:r>
          </a:p>
          <a:p>
            <a:pPr lvl="1" eaLnBrk="1" hangingPunct="1">
              <a:spcBef>
                <a:spcPct val="0"/>
              </a:spcBef>
            </a:pPr>
            <a:r>
              <a:rPr lang="en-US" altLang="en-US" sz="2400" smtClean="0"/>
              <a:t>Number of customers who stop using or purchasing products or services from a company</a:t>
            </a:r>
          </a:p>
          <a:p>
            <a:pPr lvl="1" eaLnBrk="1" hangingPunct="1">
              <a:spcBef>
                <a:spcPct val="0"/>
              </a:spcBef>
            </a:pPr>
            <a:r>
              <a:rPr lang="en-US" altLang="en-US" sz="2400" smtClean="0"/>
              <a:t>Indicator of growth or decline of firm</a:t>
            </a:r>
            <a:r>
              <a:rPr lang="en-US" altLang="ja-JP" sz="2400" smtClean="0"/>
              <a:t>’s customer base</a:t>
            </a:r>
          </a:p>
          <a:p>
            <a:pPr eaLnBrk="1" hangingPunct="1">
              <a:spcBef>
                <a:spcPct val="0"/>
              </a:spcBef>
              <a:spcAft>
                <a:spcPts val="600"/>
              </a:spcAft>
            </a:pPr>
            <a:endParaRPr lang="en-US" altLang="en-US" smtClean="0">
              <a:solidFill>
                <a:srgbClr val="0D0D0D"/>
              </a:solidFill>
            </a:endParaRPr>
          </a:p>
          <a:p>
            <a:pPr eaLnBrk="1" hangingPunct="1">
              <a:spcBef>
                <a:spcPct val="0"/>
              </a:spcBef>
              <a:spcAft>
                <a:spcPts val="600"/>
              </a:spcAft>
            </a:pPr>
            <a:endParaRPr lang="en-US" altLang="en-US" smtClean="0">
              <a:solidFill>
                <a:srgbClr val="0D0D0D"/>
              </a:solidFill>
            </a:endParaRPr>
          </a:p>
        </p:txBody>
      </p:sp>
      <p:sp>
        <p:nvSpPr>
          <p:cNvPr id="65538"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Customer Relationship Management Systems</a:t>
            </a:r>
          </a:p>
          <a:p>
            <a:pPr eaLnBrk="1" hangingPunct="1"/>
            <a:endParaRPr lang="en-US" altLang="en-US" smtClean="0"/>
          </a:p>
        </p:txBody>
      </p:sp>
    </p:spTree>
    <p:extLst>
      <p:ext uri="{BB962C8B-B14F-4D97-AF65-F5344CB8AC3E}">
        <p14:creationId xmlns:p14="http://schemas.microsoft.com/office/powerpoint/2010/main" val="2593406406"/>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9.4. Enterprise Applications : New Opportunities and </a:t>
            </a:r>
          </a:p>
          <a:p>
            <a:pPr>
              <a:spcBef>
                <a:spcPct val="50000"/>
              </a:spcBef>
              <a:buFontTx/>
              <a:buNone/>
            </a:pP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     Challenges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33</a:t>
            </a:fld>
            <a:endParaRPr lang="en-US"/>
          </a:p>
        </p:txBody>
      </p:sp>
    </p:spTree>
    <p:extLst>
      <p:ext uri="{BB962C8B-B14F-4D97-AF65-F5344CB8AC3E}">
        <p14:creationId xmlns:p14="http://schemas.microsoft.com/office/powerpoint/2010/main" val="25373186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rPr>
              <a:t>Enterprise application challenges</a:t>
            </a:r>
          </a:p>
          <a:p>
            <a:pPr lvl="1" eaLnBrk="1" hangingPunct="1"/>
            <a:r>
              <a:rPr lang="en-US" altLang="en-US" smtClean="0"/>
              <a:t>Highly expensive to purchase and implement enterprise applications</a:t>
            </a:r>
          </a:p>
          <a:p>
            <a:pPr lvl="2" eaLnBrk="1" hangingPunct="1"/>
            <a:r>
              <a:rPr lang="en-US" altLang="en-US" smtClean="0"/>
              <a:t>Average </a:t>
            </a:r>
            <a:r>
              <a:rPr lang="ja-JP" altLang="en-US" smtClean="0"/>
              <a:t>“</a:t>
            </a:r>
            <a:r>
              <a:rPr lang="en-US" altLang="ja-JP" smtClean="0"/>
              <a:t>large</a:t>
            </a:r>
            <a:r>
              <a:rPr lang="ja-JP" altLang="en-US" smtClean="0"/>
              <a:t>”</a:t>
            </a:r>
            <a:r>
              <a:rPr lang="en-US" altLang="ja-JP" smtClean="0"/>
              <a:t> system—$12 million +</a:t>
            </a:r>
          </a:p>
          <a:p>
            <a:pPr lvl="2" eaLnBrk="1" hangingPunct="1"/>
            <a:r>
              <a:rPr lang="en-US" altLang="en-US" smtClean="0"/>
              <a:t>Average </a:t>
            </a:r>
            <a:r>
              <a:rPr lang="ja-JP" altLang="en-US" smtClean="0"/>
              <a:t>“</a:t>
            </a:r>
            <a:r>
              <a:rPr lang="en-US" altLang="ja-JP" smtClean="0"/>
              <a:t>small/midsize</a:t>
            </a:r>
            <a:r>
              <a:rPr lang="ja-JP" altLang="en-US" smtClean="0"/>
              <a:t>”</a:t>
            </a:r>
            <a:r>
              <a:rPr lang="en-US" altLang="ja-JP" smtClean="0"/>
              <a:t> system—$3.5 million</a:t>
            </a:r>
          </a:p>
          <a:p>
            <a:pPr lvl="1" eaLnBrk="1" hangingPunct="1"/>
            <a:r>
              <a:rPr lang="en-US" altLang="en-US" smtClean="0"/>
              <a:t>Technology changes</a:t>
            </a:r>
          </a:p>
          <a:p>
            <a:pPr lvl="1" eaLnBrk="1" hangingPunct="1"/>
            <a:r>
              <a:rPr lang="en-US" altLang="en-US" smtClean="0"/>
              <a:t>Business process changes</a:t>
            </a:r>
          </a:p>
          <a:p>
            <a:pPr lvl="1" eaLnBrk="1" hangingPunct="1"/>
            <a:r>
              <a:rPr lang="en-US" altLang="en-US" smtClean="0"/>
              <a:t>Organizational learning, changes</a:t>
            </a:r>
          </a:p>
          <a:p>
            <a:pPr lvl="1" eaLnBrk="1" hangingPunct="1"/>
            <a:r>
              <a:rPr lang="en-US" altLang="en-US" smtClean="0"/>
              <a:t>Switching costs, dependence on software vendors</a:t>
            </a:r>
          </a:p>
          <a:p>
            <a:pPr lvl="1" eaLnBrk="1" hangingPunct="1"/>
            <a:r>
              <a:rPr lang="en-US" altLang="en-US" smtClean="0"/>
              <a:t>Data standardization, management, cleansing</a:t>
            </a:r>
          </a:p>
          <a:p>
            <a:pPr eaLnBrk="1" hangingPunct="1"/>
            <a:endParaRPr lang="en-US" altLang="en-US" smtClean="0">
              <a:solidFill>
                <a:srgbClr val="0D0D0D"/>
              </a:solidFill>
            </a:endParaRPr>
          </a:p>
          <a:p>
            <a:pPr eaLnBrk="1" hangingPunct="1"/>
            <a:endParaRPr lang="en-US" altLang="en-US" smtClean="0">
              <a:solidFill>
                <a:srgbClr val="0D0D0D"/>
              </a:solidFill>
            </a:endParaRPr>
          </a:p>
        </p:txBody>
      </p:sp>
      <p:sp>
        <p:nvSpPr>
          <p:cNvPr id="6758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Applications: New Opportunities and Challenges</a:t>
            </a:r>
          </a:p>
          <a:p>
            <a:pPr eaLnBrk="1" hangingPunct="1"/>
            <a:endParaRPr lang="en-US" altLang="en-US" smtClean="0"/>
          </a:p>
        </p:txBody>
      </p:sp>
    </p:spTree>
    <p:extLst>
      <p:ext uri="{BB962C8B-B14F-4D97-AF65-F5344CB8AC3E}">
        <p14:creationId xmlns:p14="http://schemas.microsoft.com/office/powerpoint/2010/main" val="1885380618"/>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Next-generation enterprise applications</a:t>
            </a:r>
          </a:p>
          <a:p>
            <a:pPr lvl="1" eaLnBrk="1" hangingPunct="1">
              <a:defRPr/>
            </a:pPr>
            <a:r>
              <a:rPr lang="en-US" dirty="0" smtClean="0">
                <a:ea typeface="MS PGothic" panose="020B0600070205080204" pitchFamily="34" charset="-128"/>
              </a:rPr>
              <a:t>Enterprise solutions/suites: </a:t>
            </a:r>
          </a:p>
          <a:p>
            <a:pPr lvl="2" eaLnBrk="1" hangingPunct="1">
              <a:defRPr/>
            </a:pPr>
            <a:r>
              <a:rPr lang="en-US" dirty="0" smtClean="0">
                <a:ea typeface="MS PGothic" panose="020B0600070205080204" pitchFamily="34" charset="-128"/>
              </a:rPr>
              <a:t>Make applications more flexible, Web-enabled, integrated with other systems</a:t>
            </a:r>
          </a:p>
          <a:p>
            <a:pPr lvl="1" eaLnBrk="1" hangingPunct="1">
              <a:defRPr/>
            </a:pPr>
            <a:r>
              <a:rPr lang="en-US" dirty="0" smtClean="0">
                <a:ea typeface="MS PGothic" panose="020B0600070205080204" pitchFamily="34" charset="-128"/>
              </a:rPr>
              <a:t>SOA (Service Oriented Architecture) standards</a:t>
            </a:r>
          </a:p>
          <a:p>
            <a:pPr lvl="1" eaLnBrk="1" hangingPunct="1">
              <a:defRPr/>
            </a:pPr>
            <a:r>
              <a:rPr lang="en-US" dirty="0" smtClean="0">
                <a:ea typeface="MS PGothic" panose="020B0600070205080204" pitchFamily="34" charset="-128"/>
              </a:rPr>
              <a:t>Open-source applications</a:t>
            </a:r>
          </a:p>
          <a:p>
            <a:pPr lvl="1" eaLnBrk="1" hangingPunct="1">
              <a:defRPr/>
            </a:pPr>
            <a:r>
              <a:rPr lang="en-US" dirty="0" smtClean="0">
                <a:ea typeface="MS PGothic" panose="020B0600070205080204" pitchFamily="34" charset="-128"/>
              </a:rPr>
              <a:t>On-demand solutions</a:t>
            </a:r>
          </a:p>
          <a:p>
            <a:pPr lvl="1" eaLnBrk="1" hangingPunct="1">
              <a:defRPr/>
            </a:pPr>
            <a:r>
              <a:rPr lang="en-US" dirty="0" smtClean="0">
                <a:ea typeface="MS PGothic" panose="020B0600070205080204" pitchFamily="34" charset="-128"/>
              </a:rPr>
              <a:t>Cloud-based versions</a:t>
            </a:r>
          </a:p>
          <a:p>
            <a:pPr lvl="1" eaLnBrk="1" hangingPunct="1">
              <a:defRPr/>
            </a:pPr>
            <a:r>
              <a:rPr lang="en-US" dirty="0" smtClean="0">
                <a:ea typeface="MS PGothic" panose="020B0600070205080204" pitchFamily="34" charset="-128"/>
              </a:rPr>
              <a:t>Functionality for mobile platform</a:t>
            </a:r>
          </a:p>
          <a:p>
            <a:pPr marL="914400" lvl="2" indent="0" eaLnBrk="1" hangingPunct="1">
              <a:buFontTx/>
              <a:buNone/>
              <a:defRPr/>
            </a:pPr>
            <a:endParaRPr lang="en-US" dirty="0" smtClean="0">
              <a:ea typeface="MS PGothic" panose="020B0600070205080204" pitchFamily="34" charset="-128"/>
            </a:endParaRPr>
          </a:p>
          <a:p>
            <a:pPr lvl="1" eaLnBrk="1" hangingPunct="1">
              <a:defRPr/>
            </a:pPr>
            <a:endParaRPr lang="en-US" dirty="0" smtClean="0">
              <a:ea typeface="MS PGothic" panose="020B0600070205080204" pitchFamily="34" charset="-128"/>
            </a:endParaRPr>
          </a:p>
          <a:p>
            <a:pPr eaLnBrk="1" hangingPunct="1">
              <a:defRPr/>
            </a:pPr>
            <a:endParaRPr lang="en-US" dirty="0">
              <a:ea typeface="MS PGothic" panose="020B0600070205080204" pitchFamily="34" charset="-128"/>
              <a:cs typeface="ＭＳ Ｐゴシック" charset="0"/>
            </a:endParaRPr>
          </a:p>
        </p:txBody>
      </p:sp>
      <p:sp>
        <p:nvSpPr>
          <p:cNvPr id="6963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Applications: New Opportunities and Challenges</a:t>
            </a:r>
          </a:p>
          <a:p>
            <a:pPr eaLnBrk="1" hangingPunct="1"/>
            <a:endParaRPr lang="en-US" altLang="en-US" smtClean="0"/>
          </a:p>
        </p:txBody>
      </p:sp>
    </p:spTree>
    <p:extLst>
      <p:ext uri="{BB962C8B-B14F-4D97-AF65-F5344CB8AC3E}">
        <p14:creationId xmlns:p14="http://schemas.microsoft.com/office/powerpoint/2010/main" val="3634265117"/>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Content Placeholder 1"/>
          <p:cNvSpPr>
            <a:spLocks noGrp="1"/>
          </p:cNvSpPr>
          <p:nvPr>
            <p:ph idx="1"/>
          </p:nvPr>
        </p:nvSpPr>
        <p:spPr bwMode="auto">
          <a:xfrm>
            <a:off x="457200" y="2365375"/>
            <a:ext cx="7848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spcBef>
                <a:spcPct val="0"/>
              </a:spcBef>
            </a:pPr>
            <a:r>
              <a:rPr lang="en-US" altLang="en-US" smtClean="0"/>
              <a:t>What types of companies are most likely to adopt cloud-based CRM software services? What companies might not be suited for this type of software?</a:t>
            </a:r>
          </a:p>
          <a:p>
            <a:pPr lvl="1" eaLnBrk="1" hangingPunct="1">
              <a:spcBef>
                <a:spcPct val="0"/>
              </a:spcBef>
            </a:pPr>
            <a:r>
              <a:rPr lang="en-US" altLang="en-US" smtClean="0"/>
              <a:t>What are the advantages and disadvantages of using cloud-based enterprise applications?</a:t>
            </a:r>
          </a:p>
          <a:p>
            <a:pPr lvl="1" eaLnBrk="1" hangingPunct="1">
              <a:spcBef>
                <a:spcPct val="0"/>
              </a:spcBef>
            </a:pPr>
            <a:r>
              <a:rPr lang="en-US" altLang="en-US" smtClean="0"/>
              <a:t>What management, organization, and technology issues should be addressed in deciding whether to use a conventional CRM system versus a cloud-based version?</a:t>
            </a:r>
          </a:p>
        </p:txBody>
      </p:sp>
      <p:sp>
        <p:nvSpPr>
          <p:cNvPr id="4" name="Text Placeholder 3"/>
          <p:cNvSpPr>
            <a:spLocks noGrp="1"/>
          </p:cNvSpPr>
          <p:nvPr>
            <p:ph type="body" sz="quarter" idx="15"/>
          </p:nvPr>
        </p:nvSpPr>
        <p:spPr>
          <a:xfrm>
            <a:off x="46038" y="1600200"/>
            <a:ext cx="8686800" cy="381000"/>
          </a:xfrm>
        </p:spPr>
        <p:txBody>
          <a:bodyPr>
            <a:normAutofit fontScale="77500" lnSpcReduction="20000"/>
          </a:bodyPr>
          <a:lstStyle/>
          <a:p>
            <a:pPr eaLnBrk="1" hangingPunct="1">
              <a:defRPr/>
            </a:pPr>
            <a:r>
              <a:rPr lang="en-US" dirty="0" smtClean="0">
                <a:ea typeface="MS PGothic" panose="020B0600070205080204" pitchFamily="34" charset="-128"/>
              </a:rPr>
              <a:t>Customer Relationship Management Heads to the Cloud</a:t>
            </a:r>
          </a:p>
          <a:p>
            <a:pPr eaLnBrk="1" hangingPunct="1">
              <a:defRPr/>
            </a:pPr>
            <a:endParaRPr lang="en-US" dirty="0">
              <a:ea typeface="MS PGothic" panose="020B0600070205080204" pitchFamily="34" charset="-128"/>
            </a:endParaRPr>
          </a:p>
        </p:txBody>
      </p:sp>
    </p:spTree>
    <p:extLst>
      <p:ext uri="{BB962C8B-B14F-4D97-AF65-F5344CB8AC3E}">
        <p14:creationId xmlns:p14="http://schemas.microsoft.com/office/powerpoint/2010/main" val="2481510617"/>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z="2000" smtClean="0">
                <a:solidFill>
                  <a:srgbClr val="0D0D0D"/>
                </a:solidFill>
              </a:rPr>
              <a:t>Next-generation enterprise applications (cont.)</a:t>
            </a:r>
          </a:p>
          <a:p>
            <a:pPr lvl="1" eaLnBrk="1" hangingPunct="1"/>
            <a:r>
              <a:rPr lang="en-US" altLang="en-US" smtClean="0"/>
              <a:t>Social CRM</a:t>
            </a:r>
          </a:p>
          <a:p>
            <a:pPr lvl="2" eaLnBrk="1" hangingPunct="1"/>
            <a:r>
              <a:rPr lang="en-US" altLang="en-US" smtClean="0"/>
              <a:t>Incorporating social networking technologies</a:t>
            </a:r>
          </a:p>
          <a:p>
            <a:pPr lvl="2" eaLnBrk="1" hangingPunct="1"/>
            <a:r>
              <a:rPr lang="en-US" altLang="en-US" smtClean="0"/>
              <a:t>Company social networks</a:t>
            </a:r>
          </a:p>
          <a:p>
            <a:pPr lvl="2" eaLnBrk="1" hangingPunct="1"/>
            <a:r>
              <a:rPr lang="en-US" altLang="en-US" smtClean="0"/>
              <a:t>Customer interaction via Facebook</a:t>
            </a:r>
          </a:p>
          <a:p>
            <a:pPr lvl="2" eaLnBrk="1" hangingPunct="1"/>
            <a:r>
              <a:rPr lang="en-US" altLang="en-US" smtClean="0"/>
              <a:t>For example: Buzzient platform integrates social media with enterprise applications</a:t>
            </a:r>
          </a:p>
          <a:p>
            <a:pPr lvl="1" eaLnBrk="1" hangingPunct="1"/>
            <a:r>
              <a:rPr lang="en-US" altLang="en-US" smtClean="0"/>
              <a:t>Business intelligence</a:t>
            </a:r>
          </a:p>
          <a:p>
            <a:pPr lvl="2" eaLnBrk="1" hangingPunct="1"/>
            <a:r>
              <a:rPr lang="en-US" altLang="en-US" smtClean="0"/>
              <a:t>Inclusion of BI with enterprise applications</a:t>
            </a:r>
          </a:p>
          <a:p>
            <a:pPr lvl="2" eaLnBrk="1" hangingPunct="1"/>
            <a:r>
              <a:rPr lang="en-US" altLang="en-US" smtClean="0"/>
              <a:t>Flexible reporting, ad hoc analysis, </a:t>
            </a:r>
            <a:r>
              <a:rPr lang="ja-JP" altLang="en-US" smtClean="0"/>
              <a:t>“</a:t>
            </a:r>
            <a:r>
              <a:rPr lang="en-US" altLang="ja-JP" smtClean="0"/>
              <a:t>what-if</a:t>
            </a:r>
            <a:r>
              <a:rPr lang="ja-JP" altLang="en-US" smtClean="0"/>
              <a:t>”</a:t>
            </a:r>
            <a:r>
              <a:rPr lang="en-US" altLang="ja-JP" smtClean="0"/>
              <a:t> scenarios, digital dashboards,  data visualization</a:t>
            </a:r>
          </a:p>
          <a:p>
            <a:pPr lvl="2" eaLnBrk="1" hangingPunct="1"/>
            <a:endParaRPr lang="en-US" altLang="en-US" smtClean="0"/>
          </a:p>
          <a:p>
            <a:pPr eaLnBrk="1" hangingPunct="1"/>
            <a:endParaRPr lang="en-US" altLang="en-US" smtClean="0">
              <a:solidFill>
                <a:srgbClr val="0D0D0D"/>
              </a:solidFill>
            </a:endParaRPr>
          </a:p>
        </p:txBody>
      </p:sp>
      <p:sp>
        <p:nvSpPr>
          <p:cNvPr id="7373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Applications: New Opportunities and Challenges</a:t>
            </a:r>
          </a:p>
          <a:p>
            <a:pPr eaLnBrk="1" hangingPunct="1"/>
            <a:endParaRPr lang="en-US" altLang="en-US" smtClean="0"/>
          </a:p>
        </p:txBody>
      </p:sp>
    </p:spTree>
    <p:extLst>
      <p:ext uri="{BB962C8B-B14F-4D97-AF65-F5344CB8AC3E}">
        <p14:creationId xmlns:p14="http://schemas.microsoft.com/office/powerpoint/2010/main" val="3347216630"/>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a:solidFill>
                  <a:schemeClr val="tx2"/>
                </a:solidFill>
                <a:latin typeface="Arial" charset="0"/>
                <a:cs typeface="Times New Roman" pitchFamily="18" charset="0"/>
              </a:rPr>
              <a:t>9</a:t>
            </a:r>
            <a:r>
              <a:rPr lang="en-US" altLang="en-US" sz="2600" b="1" dirty="0" smtClean="0">
                <a:solidFill>
                  <a:schemeClr val="tx2"/>
                </a:solidFill>
                <a:latin typeface="Arial" charset="0"/>
                <a:cs typeface="Times New Roman" pitchFamily="18" charset="0"/>
              </a:rPr>
              <a:t>.1. Enterprise Systems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a:t>
            </a:fld>
            <a:endParaRPr lang="en-US"/>
          </a:p>
        </p:txBody>
      </p:sp>
    </p:spTree>
    <p:extLst>
      <p:ext uri="{BB962C8B-B14F-4D97-AF65-F5344CB8AC3E}">
        <p14:creationId xmlns:p14="http://schemas.microsoft.com/office/powerpoint/2010/main" val="18749955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smtClean="0">
                <a:solidFill>
                  <a:srgbClr val="0D0D0D"/>
                </a:solidFill>
              </a:rPr>
              <a:t>Enterprise Systems</a:t>
            </a:r>
          </a:p>
          <a:p>
            <a:pPr lvl="1" eaLnBrk="1" hangingPunct="1"/>
            <a:r>
              <a:rPr lang="en-US" altLang="en-US" sz="2800" smtClean="0"/>
              <a:t>E</a:t>
            </a:r>
            <a:r>
              <a:rPr lang="en-US" altLang="ja-JP" sz="2800" smtClean="0"/>
              <a:t>nterprise resource planning (ERP) systems</a:t>
            </a:r>
          </a:p>
          <a:p>
            <a:pPr lvl="1" eaLnBrk="1" hangingPunct="1"/>
            <a:r>
              <a:rPr lang="en-US" altLang="en-US" sz="2800" smtClean="0"/>
              <a:t>Suite of integrated software modules and a common central database</a:t>
            </a:r>
          </a:p>
          <a:p>
            <a:pPr lvl="1" eaLnBrk="1" hangingPunct="1"/>
            <a:r>
              <a:rPr lang="en-US" altLang="en-US" sz="2800" smtClean="0"/>
              <a:t>Collects data from many divisions of firm for use in nearly all of firm</a:t>
            </a:r>
            <a:r>
              <a:rPr lang="en-US" altLang="ja-JP" sz="2800" smtClean="0"/>
              <a:t>’s internal business activities</a:t>
            </a:r>
          </a:p>
          <a:p>
            <a:pPr lvl="1" eaLnBrk="1" hangingPunct="1"/>
            <a:r>
              <a:rPr lang="en-US" altLang="en-US" sz="2800" smtClean="0"/>
              <a:t>Information entered in one process is immediately available for other processes</a:t>
            </a:r>
          </a:p>
          <a:p>
            <a:pPr eaLnBrk="1" hangingPunct="1"/>
            <a:endParaRPr lang="en-US" altLang="en-US" sz="3600" smtClean="0">
              <a:solidFill>
                <a:srgbClr val="0D0D0D"/>
              </a:solidFill>
            </a:endParaRPr>
          </a:p>
          <a:p>
            <a:pPr eaLnBrk="1" hangingPunct="1"/>
            <a:endParaRPr lang="en-US" altLang="en-US" sz="3600" smtClean="0">
              <a:solidFill>
                <a:srgbClr val="0D0D0D"/>
              </a:solidFill>
            </a:endParaRPr>
          </a:p>
        </p:txBody>
      </p:sp>
      <p:sp>
        <p:nvSpPr>
          <p:cNvPr id="1741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Systems</a:t>
            </a:r>
          </a:p>
          <a:p>
            <a:pPr eaLnBrk="1" hangingPunct="1"/>
            <a:endParaRPr lang="en-US" altLang="en-US" smtClean="0"/>
          </a:p>
        </p:txBody>
      </p:sp>
    </p:spTree>
    <p:extLst>
      <p:ext uri="{BB962C8B-B14F-4D97-AF65-F5344CB8AC3E}">
        <p14:creationId xmlns:p14="http://schemas.microsoft.com/office/powerpoint/2010/main" val="151764294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Enterprise Software</a:t>
            </a:r>
          </a:p>
          <a:p>
            <a:pPr lvl="1" eaLnBrk="1" hangingPunct="1">
              <a:spcAft>
                <a:spcPct val="0"/>
              </a:spcAft>
            </a:pPr>
            <a:r>
              <a:rPr lang="en-US" altLang="en-US" smtClean="0"/>
              <a:t>Built around thousands of predefined business processes that reflect best practices</a:t>
            </a:r>
          </a:p>
          <a:p>
            <a:pPr lvl="2" eaLnBrk="1" hangingPunct="1">
              <a:spcAft>
                <a:spcPct val="0"/>
              </a:spcAft>
            </a:pPr>
            <a:r>
              <a:rPr lang="en-US" altLang="en-US" smtClean="0"/>
              <a:t>Finance and accounting</a:t>
            </a:r>
          </a:p>
          <a:p>
            <a:pPr lvl="2" eaLnBrk="1" hangingPunct="1">
              <a:spcAft>
                <a:spcPct val="0"/>
              </a:spcAft>
            </a:pPr>
            <a:r>
              <a:rPr lang="en-US" altLang="en-US" smtClean="0"/>
              <a:t>Human resources</a:t>
            </a:r>
          </a:p>
          <a:p>
            <a:pPr lvl="2" eaLnBrk="1" hangingPunct="1">
              <a:spcAft>
                <a:spcPct val="0"/>
              </a:spcAft>
            </a:pPr>
            <a:r>
              <a:rPr lang="en-US" altLang="en-US" smtClean="0"/>
              <a:t>Manufacturing and production</a:t>
            </a:r>
          </a:p>
          <a:p>
            <a:pPr lvl="2" eaLnBrk="1" hangingPunct="1"/>
            <a:r>
              <a:rPr lang="en-US" altLang="en-US" smtClean="0"/>
              <a:t>Sales and marketing</a:t>
            </a:r>
          </a:p>
          <a:p>
            <a:pPr lvl="1" eaLnBrk="1" hangingPunct="1">
              <a:spcAft>
                <a:spcPct val="0"/>
              </a:spcAft>
            </a:pPr>
            <a:r>
              <a:rPr lang="en-US" altLang="en-US" smtClean="0"/>
              <a:t>To implement, firms:</a:t>
            </a:r>
          </a:p>
          <a:p>
            <a:pPr lvl="2" eaLnBrk="1" hangingPunct="1">
              <a:spcAft>
                <a:spcPct val="0"/>
              </a:spcAft>
            </a:pPr>
            <a:r>
              <a:rPr lang="en-US" altLang="en-US" smtClean="0"/>
              <a:t>Select functions of system they wish to use.</a:t>
            </a:r>
          </a:p>
          <a:p>
            <a:pPr lvl="2" eaLnBrk="1" hangingPunct="1">
              <a:spcAft>
                <a:spcPct val="0"/>
              </a:spcAft>
            </a:pPr>
            <a:r>
              <a:rPr lang="en-US" altLang="en-US" smtClean="0"/>
              <a:t>Map business processes to software processes.</a:t>
            </a:r>
          </a:p>
          <a:p>
            <a:pPr lvl="3" eaLnBrk="1" hangingPunct="1"/>
            <a:r>
              <a:rPr lang="en-US" altLang="en-US" smtClean="0"/>
              <a:t>Use software</a:t>
            </a:r>
            <a:r>
              <a:rPr lang="ja-JP" altLang="en-US" smtClean="0"/>
              <a:t>’</a:t>
            </a:r>
            <a:r>
              <a:rPr lang="en-US" altLang="ja-JP" smtClean="0"/>
              <a:t>s configuration tables for customizing.</a:t>
            </a:r>
          </a:p>
          <a:p>
            <a:pPr lvl="2" eaLnBrk="1" hangingPunct="1"/>
            <a:endParaRPr lang="en-US" altLang="en-US" smtClean="0"/>
          </a:p>
          <a:p>
            <a:pPr lvl="2" eaLnBrk="1" hangingPunct="1"/>
            <a:endParaRPr lang="en-US" altLang="en-US" smtClean="0"/>
          </a:p>
          <a:p>
            <a:pPr eaLnBrk="1" hangingPunct="1"/>
            <a:endParaRPr lang="en-US" altLang="en-US" smtClean="0">
              <a:solidFill>
                <a:srgbClr val="0D0D0D"/>
              </a:solidFill>
            </a:endParaRPr>
          </a:p>
        </p:txBody>
      </p:sp>
      <p:sp>
        <p:nvSpPr>
          <p:cNvPr id="19458" name="Text Placeholder 3"/>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Systems</a:t>
            </a:r>
          </a:p>
          <a:p>
            <a:pPr eaLnBrk="1" hangingPunct="1"/>
            <a:endParaRPr lang="en-US" altLang="en-US" smtClean="0"/>
          </a:p>
        </p:txBody>
      </p:sp>
    </p:spTree>
    <p:extLst>
      <p:ext uri="{BB962C8B-B14F-4D97-AF65-F5344CB8AC3E}">
        <p14:creationId xmlns:p14="http://schemas.microsoft.com/office/powerpoint/2010/main" val="66909085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Ess10_Fig-8-0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78241"/>
            <a:ext cx="5320353" cy="441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Placeholder 2"/>
          <p:cNvSpPr>
            <a:spLocks noGrp="1"/>
          </p:cNvSpPr>
          <p:nvPr>
            <p:ph type="body" sz="quarter" idx="17"/>
          </p:nvPr>
        </p:nvSpPr>
        <p:spPr bwMode="auto">
          <a:xfrm>
            <a:off x="457200" y="609600"/>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smtClean="0"/>
              <a:t>Enterprise systems feature a set of integrated software modules and a central database that enables data to be shared by many different business processes and functional areas throughout the enterprise</a:t>
            </a:r>
          </a:p>
        </p:txBody>
      </p:sp>
      <p:sp>
        <p:nvSpPr>
          <p:cNvPr id="21507" name="Text Placeholder 3"/>
          <p:cNvSpPr>
            <a:spLocks noGrp="1"/>
          </p:cNvSpPr>
          <p:nvPr>
            <p:ph type="body" sz="quarter" idx="18"/>
          </p:nvPr>
        </p:nvSpPr>
        <p:spPr bwMode="auto">
          <a:xfrm>
            <a:off x="1219200" y="27432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dirty="0" smtClean="0"/>
              <a:t>Figure 9-1</a:t>
            </a:r>
          </a:p>
          <a:p>
            <a:pPr eaLnBrk="1" hangingPunct="1">
              <a:buFontTx/>
              <a:buNone/>
            </a:pPr>
            <a:endParaRPr lang="en-US" altLang="en-US" dirty="0" smtClean="0"/>
          </a:p>
        </p:txBody>
      </p:sp>
      <p:sp>
        <p:nvSpPr>
          <p:cNvPr id="21508" name="Text Placeholder 4"/>
          <p:cNvSpPr>
            <a:spLocks noGrp="1"/>
          </p:cNvSpPr>
          <p:nvPr>
            <p:ph type="body" sz="quarter" idx="21"/>
          </p:nvPr>
        </p:nvSpPr>
        <p:spPr bwMode="auto">
          <a:xfrm>
            <a:off x="0" y="0"/>
            <a:ext cx="8763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r>
              <a:rPr lang="en-US" altLang="en-US" sz="2800" dirty="0" smtClean="0"/>
              <a:t>How Enterprise Systems Work</a:t>
            </a:r>
          </a:p>
          <a:p>
            <a:pPr algn="l" eaLnBrk="1" hangingPunct="1"/>
            <a:endParaRPr lang="en-US" altLang="en-US" sz="2800" dirty="0" smtClean="0"/>
          </a:p>
          <a:p>
            <a:pPr algn="l" eaLnBrk="1" hangingPunct="1"/>
            <a:endParaRPr lang="en-US" altLang="en-US" sz="28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4476750"/>
            <a:ext cx="75152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41204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cs typeface="ＭＳ Ｐゴシック" charset="0"/>
              </a:rPr>
              <a:t>Business value of enterprise systems</a:t>
            </a:r>
          </a:p>
          <a:p>
            <a:pPr lvl="1" eaLnBrk="1" hangingPunct="1">
              <a:defRPr/>
            </a:pPr>
            <a:r>
              <a:rPr lang="en-US" dirty="0" smtClean="0">
                <a:ea typeface="MS PGothic" panose="020B0600070205080204" pitchFamily="34" charset="-128"/>
              </a:rPr>
              <a:t>Increase operational efficiency</a:t>
            </a:r>
          </a:p>
          <a:p>
            <a:pPr lvl="1" eaLnBrk="1" hangingPunct="1">
              <a:defRPr/>
            </a:pPr>
            <a:r>
              <a:rPr lang="en-US" dirty="0" smtClean="0">
                <a:ea typeface="MS PGothic" panose="020B0600070205080204" pitchFamily="34" charset="-128"/>
              </a:rPr>
              <a:t>Provide firm-wide information to support decision making</a:t>
            </a:r>
          </a:p>
          <a:p>
            <a:pPr lvl="1" eaLnBrk="1" hangingPunct="1">
              <a:defRPr/>
            </a:pPr>
            <a:r>
              <a:rPr lang="en-US" dirty="0" smtClean="0">
                <a:ea typeface="MS PGothic" panose="020B0600070205080204" pitchFamily="34" charset="-128"/>
              </a:rPr>
              <a:t>Enable rapid responses to customer requests for information or products</a:t>
            </a:r>
          </a:p>
          <a:p>
            <a:pPr lvl="1" eaLnBrk="1" hangingPunct="1">
              <a:defRPr/>
            </a:pPr>
            <a:r>
              <a:rPr lang="en-US" dirty="0" smtClean="0">
                <a:ea typeface="MS PGothic" panose="020B0600070205080204" pitchFamily="34" charset="-128"/>
              </a:rPr>
              <a:t>Include analytical tools to evaluate overall organizational performance</a:t>
            </a:r>
          </a:p>
          <a:p>
            <a:pPr eaLnBrk="1" hangingPunct="1">
              <a:defRPr/>
            </a:pPr>
            <a:endParaRPr lang="en-US" dirty="0">
              <a:ea typeface="MS PGothic" panose="020B0600070205080204" pitchFamily="34" charset="-128"/>
              <a:cs typeface="ＭＳ Ｐゴシック" charset="0"/>
            </a:endParaRPr>
          </a:p>
        </p:txBody>
      </p:sp>
      <p:sp>
        <p:nvSpPr>
          <p:cNvPr id="2355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Systems</a:t>
            </a:r>
          </a:p>
          <a:p>
            <a:pPr eaLnBrk="1" hangingPunct="1"/>
            <a:endParaRPr lang="en-US" altLang="en-US" smtClean="0"/>
          </a:p>
        </p:txBody>
      </p:sp>
    </p:spTree>
    <p:extLst>
      <p:ext uri="{BB962C8B-B14F-4D97-AF65-F5344CB8AC3E}">
        <p14:creationId xmlns:p14="http://schemas.microsoft.com/office/powerpoint/2010/main" val="316072039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9.2. Supply Chain Management Systems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9</a:t>
            </a:fld>
            <a:endParaRPr lang="en-US"/>
          </a:p>
        </p:txBody>
      </p:sp>
    </p:spTree>
    <p:extLst>
      <p:ext uri="{BB962C8B-B14F-4D97-AF65-F5344CB8AC3E}">
        <p14:creationId xmlns:p14="http://schemas.microsoft.com/office/powerpoint/2010/main" val="5281504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TotalTime>
  <Words>3066</Words>
  <Application>Microsoft Office PowerPoint</Application>
  <PresentationFormat>On-screen Show (4:3)</PresentationFormat>
  <Paragraphs>288</Paragraphs>
  <Slides>37</Slides>
  <Notes>36</Notes>
  <HiddenSlides>2</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92</cp:revision>
  <dcterms:created xsi:type="dcterms:W3CDTF">2013-08-01T03:39:28Z</dcterms:created>
  <dcterms:modified xsi:type="dcterms:W3CDTF">2018-05-12T07:54:16Z</dcterms:modified>
</cp:coreProperties>
</file>