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8" r:id="rId4"/>
    <p:sldId id="307" r:id="rId5"/>
    <p:sldId id="308" r:id="rId6"/>
    <p:sldId id="303" r:id="rId7"/>
    <p:sldId id="279" r:id="rId8"/>
    <p:sldId id="299" r:id="rId9"/>
    <p:sldId id="300" r:id="rId10"/>
    <p:sldId id="301" r:id="rId11"/>
    <p:sldId id="302" r:id="rId12"/>
    <p:sldId id="280" r:id="rId13"/>
    <p:sldId id="294" r:id="rId14"/>
    <p:sldId id="296" r:id="rId15"/>
    <p:sldId id="297" r:id="rId16"/>
    <p:sldId id="298" r:id="rId17"/>
    <p:sldId id="295" r:id="rId18"/>
    <p:sldId id="304" r:id="rId19"/>
    <p:sldId id="306" r:id="rId20"/>
    <p:sldId id="305" r:id="rId21"/>
    <p:sldId id="309" r:id="rId22"/>
    <p:sldId id="310"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58"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7DD53-25B4-4729-B1C5-B8715F1798C2}" type="datetimeFigureOut">
              <a:rPr lang="id-ID" smtClean="0"/>
              <a:pPr/>
              <a:t>09/12/2018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559C-EACE-4B7D-B1BB-F53F68A3787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79512" y="1916832"/>
            <a:ext cx="8610600" cy="7694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KEBIJAKAN KEUANGAN DAERAH</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8064896"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Birokrasi membutuhkan inisiatif</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fontScale="92500"/>
          </a:bodyPr>
          <a:lstStyle/>
          <a:p>
            <a:pPr algn="just"/>
            <a:r>
              <a:rPr lang="en-US" sz="2800" dirty="0" err="1" smtClean="0"/>
              <a:t>Dalam</a:t>
            </a:r>
            <a:r>
              <a:rPr lang="en-US" sz="2800" dirty="0" smtClean="0"/>
              <a:t> </a:t>
            </a:r>
            <a:r>
              <a:rPr lang="en-US" sz="2800" dirty="0" err="1" smtClean="0"/>
              <a:t>pemberdayaan</a:t>
            </a:r>
            <a:r>
              <a:rPr lang="en-US" sz="2800" dirty="0" smtClean="0"/>
              <a:t> </a:t>
            </a:r>
            <a:r>
              <a:rPr lang="en-US" sz="2800" dirty="0" err="1" smtClean="0"/>
              <a:t>karyawan</a:t>
            </a:r>
            <a:r>
              <a:rPr lang="en-US" sz="2800" dirty="0" smtClean="0"/>
              <a:t>, </a:t>
            </a:r>
            <a:r>
              <a:rPr lang="en-US" sz="2800" dirty="0" err="1" smtClean="0"/>
              <a:t>tanggung</a:t>
            </a:r>
            <a:r>
              <a:rPr lang="en-US" sz="2800" dirty="0" smtClean="0"/>
              <a:t> </a:t>
            </a:r>
            <a:r>
              <a:rPr lang="en-US" sz="2800" dirty="0" err="1" smtClean="0"/>
              <a:t>jawab</a:t>
            </a:r>
            <a:r>
              <a:rPr lang="en-US" sz="2800" dirty="0" smtClean="0"/>
              <a:t> </a:t>
            </a:r>
            <a:r>
              <a:rPr lang="en-US" sz="2800" dirty="0" err="1" smtClean="0"/>
              <a:t>atas</a:t>
            </a:r>
            <a:r>
              <a:rPr lang="en-US" sz="2800" dirty="0" smtClean="0"/>
              <a:t> </a:t>
            </a:r>
            <a:r>
              <a:rPr lang="en-US" sz="2800" dirty="0" err="1" smtClean="0"/>
              <a:t>pekerjaan</a:t>
            </a:r>
            <a:r>
              <a:rPr lang="en-US" sz="2800" dirty="0" smtClean="0"/>
              <a:t> </a:t>
            </a:r>
            <a:r>
              <a:rPr lang="en-US" sz="2800" dirty="0" err="1" smtClean="0"/>
              <a:t>dikembalikan</a:t>
            </a:r>
            <a:r>
              <a:rPr lang="en-US" sz="2800" dirty="0" smtClean="0"/>
              <a:t> </a:t>
            </a:r>
            <a:r>
              <a:rPr lang="en-US" sz="2800" dirty="0" err="1" smtClean="0"/>
              <a:t>ke</a:t>
            </a:r>
            <a:r>
              <a:rPr lang="en-US" sz="2800" dirty="0" smtClean="0"/>
              <a:t> </a:t>
            </a:r>
            <a:r>
              <a:rPr lang="en-US" sz="2800" dirty="0" err="1" smtClean="0"/>
              <a:t>tangan</a:t>
            </a:r>
            <a:r>
              <a:rPr lang="en-US" sz="2800" dirty="0" smtClean="0"/>
              <a:t> </a:t>
            </a:r>
            <a:r>
              <a:rPr lang="en-US" sz="2800" dirty="0" err="1" smtClean="0"/>
              <a:t>karyawan</a:t>
            </a:r>
            <a:r>
              <a:rPr lang="en-US" sz="2800" dirty="0" smtClean="0"/>
              <a:t>. </a:t>
            </a:r>
            <a:r>
              <a:rPr lang="en-US" sz="2800" dirty="0" err="1" smtClean="0"/>
              <a:t>Dengan</a:t>
            </a:r>
            <a:r>
              <a:rPr lang="en-US" sz="2800" dirty="0" smtClean="0"/>
              <a:t> </a:t>
            </a:r>
            <a:r>
              <a:rPr lang="en-US" sz="2800" dirty="0" err="1" smtClean="0"/>
              <a:t>demikian</a:t>
            </a:r>
            <a:r>
              <a:rPr lang="en-US" sz="2800" dirty="0" smtClean="0"/>
              <a:t> </a:t>
            </a:r>
            <a:r>
              <a:rPr lang="en-US" sz="2800" dirty="0" err="1" smtClean="0"/>
              <a:t>karyawan</a:t>
            </a:r>
            <a:r>
              <a:rPr lang="en-US" sz="2800" dirty="0" smtClean="0"/>
              <a:t> </a:t>
            </a:r>
            <a:r>
              <a:rPr lang="en-US" sz="2800" dirty="0" err="1" smtClean="0"/>
              <a:t>memperoleh</a:t>
            </a:r>
            <a:r>
              <a:rPr lang="en-US" sz="2800" dirty="0" smtClean="0"/>
              <a:t> </a:t>
            </a:r>
            <a:r>
              <a:rPr lang="en-US" sz="2800" dirty="0" err="1" smtClean="0"/>
              <a:t>motivasi</a:t>
            </a:r>
            <a:r>
              <a:rPr lang="en-US" sz="2800" dirty="0" smtClean="0"/>
              <a:t> yang </a:t>
            </a:r>
            <a:r>
              <a:rPr lang="en-US" sz="2800" dirty="0" err="1" smtClean="0"/>
              <a:t>lebih</a:t>
            </a:r>
            <a:r>
              <a:rPr lang="en-US" sz="2800" dirty="0" smtClean="0"/>
              <a:t> </a:t>
            </a:r>
            <a:r>
              <a:rPr lang="en-US" sz="2800" dirty="0" err="1" smtClean="0"/>
              <a:t>besar</a:t>
            </a:r>
            <a:r>
              <a:rPr lang="en-US" sz="2800" dirty="0" smtClean="0"/>
              <a:t> </a:t>
            </a:r>
            <a:r>
              <a:rPr lang="en-US" sz="2800" dirty="0" err="1" smtClean="0"/>
              <a:t>terhadap</a:t>
            </a:r>
            <a:r>
              <a:rPr lang="en-US" sz="2800" dirty="0" smtClean="0"/>
              <a:t> </a:t>
            </a:r>
            <a:r>
              <a:rPr lang="en-US" sz="2800" dirty="0" err="1" smtClean="0"/>
              <a:t>pekerjaan</a:t>
            </a:r>
            <a:r>
              <a:rPr lang="en-US" sz="2800" dirty="0" smtClean="0"/>
              <a:t> </a:t>
            </a:r>
            <a:r>
              <a:rPr lang="en-US" sz="2800" dirty="0" err="1" smtClean="0"/>
              <a:t>mereka</a:t>
            </a:r>
            <a:r>
              <a:rPr lang="en-US" sz="2800" dirty="0" smtClean="0"/>
              <a:t>, </a:t>
            </a:r>
            <a:r>
              <a:rPr lang="en-US" sz="2800" dirty="0" err="1" smtClean="0"/>
              <a:t>karena</a:t>
            </a:r>
            <a:r>
              <a:rPr lang="en-US" sz="2800" dirty="0" smtClean="0"/>
              <a:t> </a:t>
            </a:r>
            <a:r>
              <a:rPr lang="en-US" sz="2800" dirty="0" err="1" smtClean="0"/>
              <a:t>mereka</a:t>
            </a:r>
            <a:r>
              <a:rPr lang="en-US" sz="2800" dirty="0" smtClean="0"/>
              <a:t> </a:t>
            </a:r>
            <a:r>
              <a:rPr lang="en-US" sz="2800" dirty="0" err="1" smtClean="0"/>
              <a:t>bertanggung</a:t>
            </a:r>
            <a:r>
              <a:rPr lang="en-US" sz="2800" dirty="0" smtClean="0"/>
              <a:t> </a:t>
            </a:r>
            <a:r>
              <a:rPr lang="en-US" sz="2800" dirty="0" err="1" smtClean="0"/>
              <a:t>jawab</a:t>
            </a:r>
            <a:r>
              <a:rPr lang="en-US" sz="2800" dirty="0" smtClean="0"/>
              <a:t> </a:t>
            </a:r>
            <a:r>
              <a:rPr lang="en-US" sz="2800" dirty="0" err="1" smtClean="0"/>
              <a:t>atas</a:t>
            </a:r>
            <a:r>
              <a:rPr lang="en-US" sz="2800" dirty="0" smtClean="0"/>
              <a:t> </a:t>
            </a:r>
            <a:r>
              <a:rPr lang="en-US" sz="2800" dirty="0" err="1" smtClean="0"/>
              <a:t>pekerjaan</a:t>
            </a:r>
            <a:r>
              <a:rPr lang="en-US" sz="2800" dirty="0" smtClean="0"/>
              <a:t> </a:t>
            </a:r>
            <a:r>
              <a:rPr lang="en-US" sz="2800" dirty="0" err="1" smtClean="0"/>
              <a:t>mereka</a:t>
            </a:r>
            <a:r>
              <a:rPr lang="en-US" sz="2800" dirty="0" smtClean="0"/>
              <a:t>, </a:t>
            </a:r>
            <a:r>
              <a:rPr lang="en-US" sz="2800" dirty="0" err="1" smtClean="0"/>
              <a:t>dan</a:t>
            </a:r>
            <a:r>
              <a:rPr lang="en-US" sz="2800" dirty="0" smtClean="0"/>
              <a:t> </a:t>
            </a:r>
            <a:r>
              <a:rPr lang="en-US" sz="2800" dirty="0" err="1" smtClean="0"/>
              <a:t>organisasi</a:t>
            </a:r>
            <a:r>
              <a:rPr lang="en-US" sz="2800" dirty="0" smtClean="0"/>
              <a:t> </a:t>
            </a:r>
            <a:r>
              <a:rPr lang="en-US" sz="2800" dirty="0" err="1" smtClean="0"/>
              <a:t>memperoleh</a:t>
            </a:r>
            <a:r>
              <a:rPr lang="en-US" sz="2800" dirty="0" smtClean="0"/>
              <a:t> </a:t>
            </a:r>
            <a:r>
              <a:rPr lang="en-US" sz="2800" dirty="0" err="1" smtClean="0"/>
              <a:t>penghematan</a:t>
            </a:r>
            <a:r>
              <a:rPr lang="en-US" sz="2800" dirty="0" smtClean="0"/>
              <a:t> </a:t>
            </a:r>
            <a:r>
              <a:rPr lang="en-US" sz="2800" dirty="0" err="1" smtClean="0"/>
              <a:t>signifikan</a:t>
            </a:r>
            <a:r>
              <a:rPr lang="en-US" sz="2800" dirty="0" smtClean="0"/>
              <a:t> </a:t>
            </a:r>
            <a:r>
              <a:rPr lang="en-US" sz="2800" dirty="0" err="1" smtClean="0"/>
              <a:t>dengan</a:t>
            </a:r>
            <a:r>
              <a:rPr lang="en-US" sz="2800" dirty="0" smtClean="0"/>
              <a:t> </a:t>
            </a:r>
            <a:r>
              <a:rPr lang="en-US" sz="2800" dirty="0" err="1" smtClean="0"/>
              <a:t>penghilangan</a:t>
            </a:r>
            <a:r>
              <a:rPr lang="en-US" sz="2800" dirty="0" smtClean="0"/>
              <a:t> </a:t>
            </a:r>
            <a:r>
              <a:rPr lang="en-US" sz="2800" dirty="0" err="1" smtClean="0"/>
              <a:t>jenjang</a:t>
            </a:r>
            <a:r>
              <a:rPr lang="en-US" sz="2800" dirty="0" smtClean="0"/>
              <a:t> </a:t>
            </a:r>
            <a:r>
              <a:rPr lang="en-US" sz="2800" dirty="0" err="1" smtClean="0"/>
              <a:t>manajemen</a:t>
            </a:r>
            <a:r>
              <a:rPr lang="en-US" sz="2800" dirty="0" smtClean="0"/>
              <a:t> yang </a:t>
            </a:r>
            <a:r>
              <a:rPr lang="en-US" sz="2800" dirty="0" err="1" smtClean="0"/>
              <a:t>tidak</a:t>
            </a:r>
            <a:r>
              <a:rPr lang="en-US" sz="2800" dirty="0" smtClean="0"/>
              <a:t> </a:t>
            </a:r>
            <a:r>
              <a:rPr lang="en-US" sz="2800" dirty="0" err="1" smtClean="0"/>
              <a:t>menambah</a:t>
            </a:r>
            <a:r>
              <a:rPr lang="en-US" sz="2800" dirty="0" smtClean="0"/>
              <a:t> </a:t>
            </a:r>
            <a:r>
              <a:rPr lang="en-US" sz="2800" dirty="0" err="1" smtClean="0"/>
              <a:t>nilai</a:t>
            </a:r>
            <a:r>
              <a:rPr lang="en-US" sz="2800" dirty="0" smtClean="0"/>
              <a:t> </a:t>
            </a:r>
            <a:r>
              <a:rPr lang="en-US" sz="2800" dirty="0" err="1" smtClean="0"/>
              <a:t>bagi</a:t>
            </a:r>
            <a:r>
              <a:rPr lang="en-US" sz="2800" dirty="0" smtClean="0"/>
              <a:t> </a:t>
            </a:r>
            <a:r>
              <a:rPr lang="en-US" sz="2800" i="1" dirty="0" smtClean="0"/>
              <a:t>customer. </a:t>
            </a:r>
            <a:r>
              <a:rPr lang="id-ID" sz="2800" dirty="0" smtClean="0"/>
              <a:t>Manajer harus mengidentifikasi aspek organisasi meskipun kelihatannya efisien, mengajari karyawan untuk tidak mengerjakan, tidak mencoba, dan tidak peduli tentang pekerjaan mereka.</a:t>
            </a:r>
            <a:endParaRPr lang="id-ID"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7272808"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Peranan manajer</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fontScale="92500" lnSpcReduction="20000"/>
          </a:bodyPr>
          <a:lstStyle/>
          <a:p>
            <a:pPr algn="just"/>
            <a:r>
              <a:rPr lang="id-ID" sz="2800" dirty="0" smtClean="0"/>
              <a:t>Manajer harus melihat karyawan yang memiliki kesempatan yang harus dikembangkan dan diperluas untuk tujuan pemberian layanan kepada </a:t>
            </a:r>
            <a:r>
              <a:rPr lang="id-ID" sz="2800" i="1" dirty="0" smtClean="0"/>
              <a:t>customers</a:t>
            </a:r>
            <a:r>
              <a:rPr lang="id-ID" sz="2800" dirty="0" smtClean="0"/>
              <a:t>”. </a:t>
            </a:r>
            <a:r>
              <a:rPr lang="en-US" sz="2800" dirty="0" err="1" smtClean="0"/>
              <a:t>Manajer</a:t>
            </a:r>
            <a:r>
              <a:rPr lang="en-US" sz="2800" dirty="0" smtClean="0"/>
              <a:t> </a:t>
            </a:r>
            <a:r>
              <a:rPr lang="en-US" sz="2800" dirty="0" err="1" smtClean="0"/>
              <a:t>bertanggung</a:t>
            </a:r>
            <a:r>
              <a:rPr lang="en-US" sz="2800" dirty="0" smtClean="0"/>
              <a:t> </a:t>
            </a:r>
            <a:r>
              <a:rPr lang="en-US" sz="2800" dirty="0" err="1" smtClean="0"/>
              <a:t>jawab</a:t>
            </a:r>
            <a:r>
              <a:rPr lang="en-US" sz="2800" dirty="0" smtClean="0"/>
              <a:t> </a:t>
            </a:r>
            <a:r>
              <a:rPr lang="en-US" sz="2800" dirty="0" err="1" smtClean="0"/>
              <a:t>untuk</a:t>
            </a:r>
            <a:r>
              <a:rPr lang="en-US" sz="2800" dirty="0" smtClean="0"/>
              <a:t> </a:t>
            </a:r>
            <a:r>
              <a:rPr lang="en-US" sz="2800" dirty="0" err="1" smtClean="0"/>
              <a:t>menyediakan</a:t>
            </a:r>
            <a:r>
              <a:rPr lang="en-US" sz="2800" dirty="0" smtClean="0"/>
              <a:t> </a:t>
            </a:r>
            <a:r>
              <a:rPr lang="en-US" sz="2800" dirty="0" err="1" smtClean="0"/>
              <a:t>teknologi</a:t>
            </a:r>
            <a:r>
              <a:rPr lang="en-US" sz="2800" dirty="0" smtClean="0"/>
              <a:t> </a:t>
            </a:r>
            <a:r>
              <a:rPr lang="en-US" sz="2800" dirty="0" err="1" smtClean="0"/>
              <a:t>memadai</a:t>
            </a:r>
            <a:r>
              <a:rPr lang="en-US" sz="2800" dirty="0" smtClean="0"/>
              <a:t> </a:t>
            </a:r>
            <a:r>
              <a:rPr lang="en-US" sz="2800" dirty="0" err="1" smtClean="0"/>
              <a:t>dan</a:t>
            </a:r>
            <a:r>
              <a:rPr lang="en-US" sz="2800" dirty="0" smtClean="0"/>
              <a:t> </a:t>
            </a:r>
            <a:r>
              <a:rPr lang="en-US" sz="2800" dirty="0" err="1" smtClean="0"/>
              <a:t>pelatihan</a:t>
            </a:r>
            <a:r>
              <a:rPr lang="en-US" sz="2800" dirty="0" smtClean="0"/>
              <a:t> </a:t>
            </a:r>
            <a:r>
              <a:rPr lang="en-US" sz="2800" dirty="0" err="1" smtClean="0"/>
              <a:t>bagi</a:t>
            </a:r>
            <a:r>
              <a:rPr lang="en-US" sz="2800" dirty="0" smtClean="0"/>
              <a:t> </a:t>
            </a:r>
            <a:r>
              <a:rPr lang="en-US" sz="2800" dirty="0" err="1" smtClean="0"/>
              <a:t>karyawan</a:t>
            </a:r>
            <a:r>
              <a:rPr lang="en-US" sz="2800" dirty="0" smtClean="0"/>
              <a:t> </a:t>
            </a:r>
            <a:r>
              <a:rPr lang="en-US" sz="2800" dirty="0" err="1" smtClean="0"/>
              <a:t>untuk</a:t>
            </a:r>
            <a:r>
              <a:rPr lang="en-US" sz="2800" dirty="0" smtClean="0"/>
              <a:t> </a:t>
            </a:r>
            <a:r>
              <a:rPr lang="en-US" sz="2800" dirty="0" err="1" smtClean="0"/>
              <a:t>memungkinkan</a:t>
            </a:r>
            <a:r>
              <a:rPr lang="en-US" sz="2800" dirty="0" smtClean="0"/>
              <a:t> </a:t>
            </a:r>
            <a:r>
              <a:rPr lang="en-US" sz="2800" dirty="0" err="1" smtClean="0"/>
              <a:t>mereka</a:t>
            </a:r>
            <a:r>
              <a:rPr lang="en-US" sz="2800" dirty="0" smtClean="0"/>
              <a:t> </a:t>
            </a:r>
            <a:r>
              <a:rPr lang="en-US" sz="2800" dirty="0" err="1" smtClean="0"/>
              <a:t>mengerjakan</a:t>
            </a:r>
            <a:r>
              <a:rPr lang="en-US" sz="2800" dirty="0" smtClean="0"/>
              <a:t> </a:t>
            </a:r>
            <a:r>
              <a:rPr lang="en-US" sz="2800" dirty="0" err="1" smtClean="0"/>
              <a:t>apa</a:t>
            </a:r>
            <a:r>
              <a:rPr lang="en-US" sz="2800" dirty="0" smtClean="0"/>
              <a:t> yang </a:t>
            </a:r>
            <a:r>
              <a:rPr lang="en-US" sz="2800" dirty="0" err="1" smtClean="0"/>
              <a:t>dapat</a:t>
            </a:r>
            <a:r>
              <a:rPr lang="en-US" sz="2800" dirty="0" smtClean="0"/>
              <a:t> </a:t>
            </a:r>
            <a:r>
              <a:rPr lang="en-US" sz="2800" dirty="0" err="1" smtClean="0"/>
              <a:t>mereka</a:t>
            </a:r>
            <a:r>
              <a:rPr lang="en-US" sz="2800" dirty="0" smtClean="0"/>
              <a:t> </a:t>
            </a:r>
            <a:r>
              <a:rPr lang="en-US" sz="2800" dirty="0" err="1" smtClean="0"/>
              <a:t>kerjakan</a:t>
            </a:r>
            <a:r>
              <a:rPr lang="en-US" sz="2800" dirty="0" smtClean="0"/>
              <a:t>. </a:t>
            </a:r>
            <a:r>
              <a:rPr lang="id-ID" sz="2800" dirty="0" smtClean="0"/>
              <a:t>Di samping itu, manajer harus memberikan dukungan selama proses perubahan karyawan dalam memikul tanggung jawab baru ini. </a:t>
            </a:r>
            <a:r>
              <a:rPr lang="en-US" sz="2800" dirty="0" err="1" smtClean="0"/>
              <a:t>Jika</a:t>
            </a:r>
            <a:r>
              <a:rPr lang="en-US" sz="2800" dirty="0" smtClean="0"/>
              <a:t> </a:t>
            </a:r>
            <a:r>
              <a:rPr lang="en-US" sz="2800" dirty="0" err="1" smtClean="0"/>
              <a:t>manajer</a:t>
            </a:r>
            <a:r>
              <a:rPr lang="en-US" sz="2800" dirty="0" smtClean="0"/>
              <a:t> </a:t>
            </a:r>
            <a:r>
              <a:rPr lang="en-US" sz="2800" dirty="0" err="1" smtClean="0"/>
              <a:t>tidak</a:t>
            </a:r>
            <a:r>
              <a:rPr lang="en-US" sz="2800" dirty="0" smtClean="0"/>
              <a:t> </a:t>
            </a:r>
            <a:r>
              <a:rPr lang="en-US" sz="2800" dirty="0" err="1" smtClean="0"/>
              <a:t>memiliki</a:t>
            </a:r>
            <a:r>
              <a:rPr lang="en-US" sz="2800" dirty="0" smtClean="0"/>
              <a:t> </a:t>
            </a:r>
            <a:r>
              <a:rPr lang="en-US" sz="2800" dirty="0" err="1" smtClean="0"/>
              <a:t>kesediaan</a:t>
            </a:r>
            <a:r>
              <a:rPr lang="en-US" sz="2800" dirty="0" smtClean="0"/>
              <a:t> </a:t>
            </a:r>
            <a:r>
              <a:rPr lang="en-US" sz="2800" dirty="0" err="1" smtClean="0"/>
              <a:t>untuk</a:t>
            </a:r>
            <a:r>
              <a:rPr lang="en-US" sz="2800" dirty="0" smtClean="0"/>
              <a:t> </a:t>
            </a:r>
            <a:r>
              <a:rPr lang="en-US" sz="2800" dirty="0" err="1" smtClean="0"/>
              <a:t>menerima</a:t>
            </a:r>
            <a:r>
              <a:rPr lang="en-US" sz="2800" dirty="0" smtClean="0"/>
              <a:t> </a:t>
            </a:r>
            <a:r>
              <a:rPr lang="en-US" sz="2800" dirty="0" err="1" smtClean="0"/>
              <a:t>kesalahan</a:t>
            </a:r>
            <a:r>
              <a:rPr lang="en-US" sz="2800" dirty="0" smtClean="0"/>
              <a:t> </a:t>
            </a:r>
            <a:r>
              <a:rPr lang="en-US" sz="2800" dirty="0" err="1" smtClean="0"/>
              <a:t>dan</a:t>
            </a:r>
            <a:r>
              <a:rPr lang="en-US" sz="2800" dirty="0" smtClean="0"/>
              <a:t> </a:t>
            </a:r>
            <a:r>
              <a:rPr lang="en-US" sz="2800" dirty="0" err="1" smtClean="0"/>
              <a:t>kegagalan</a:t>
            </a:r>
            <a:r>
              <a:rPr lang="en-US" sz="2800" dirty="0" smtClean="0"/>
              <a:t>, </a:t>
            </a:r>
            <a:r>
              <a:rPr lang="en-US" sz="2800" dirty="0" err="1" smtClean="0"/>
              <a:t>karyawan</a:t>
            </a:r>
            <a:r>
              <a:rPr lang="en-US" sz="2800" dirty="0" smtClean="0"/>
              <a:t> </a:t>
            </a:r>
            <a:r>
              <a:rPr lang="en-US" sz="2800" dirty="0" err="1" smtClean="0"/>
              <a:t>akan</a:t>
            </a:r>
            <a:r>
              <a:rPr lang="en-US" sz="2800" dirty="0" smtClean="0"/>
              <a:t> </a:t>
            </a:r>
            <a:r>
              <a:rPr lang="en-US" sz="2800" dirty="0" err="1" smtClean="0"/>
              <a:t>cenderung</a:t>
            </a:r>
            <a:r>
              <a:rPr lang="en-US" sz="2800" dirty="0" smtClean="0"/>
              <a:t> </a:t>
            </a:r>
            <a:r>
              <a:rPr lang="en-US" sz="2800" dirty="0" err="1" smtClean="0"/>
              <a:t>kembali</a:t>
            </a:r>
            <a:r>
              <a:rPr lang="en-US" sz="2800" dirty="0" smtClean="0"/>
              <a:t> </a:t>
            </a:r>
            <a:r>
              <a:rPr lang="en-US" sz="2800" dirty="0" err="1" smtClean="0"/>
              <a:t>ke</a:t>
            </a:r>
            <a:r>
              <a:rPr lang="en-US" sz="2800" dirty="0" smtClean="0"/>
              <a:t> </a:t>
            </a:r>
            <a:r>
              <a:rPr lang="en-US" sz="2800" dirty="0" err="1" smtClean="0"/>
              <a:t>cara</a:t>
            </a:r>
            <a:r>
              <a:rPr lang="en-US" sz="2800" dirty="0" smtClean="0"/>
              <a:t> </a:t>
            </a:r>
            <a:r>
              <a:rPr lang="en-US" sz="2800" dirty="0" err="1" smtClean="0"/>
              <a:t>kerja</a:t>
            </a:r>
            <a:r>
              <a:rPr lang="en-US" sz="2800" dirty="0" smtClean="0"/>
              <a:t> lama yang </a:t>
            </a:r>
            <a:r>
              <a:rPr lang="en-US" sz="2800" dirty="0" err="1" smtClean="0"/>
              <a:t>telah</a:t>
            </a:r>
            <a:r>
              <a:rPr lang="en-US" sz="2800" dirty="0" smtClean="0"/>
              <a:t> </a:t>
            </a:r>
            <a:r>
              <a:rPr lang="en-US" sz="2800" dirty="0" err="1" smtClean="0"/>
              <a:t>dikenal</a:t>
            </a:r>
            <a:r>
              <a:rPr lang="en-US" sz="2800" dirty="0" smtClean="0"/>
              <a:t> </a:t>
            </a:r>
            <a:r>
              <a:rPr lang="en-US" sz="2800" dirty="0" err="1" smtClean="0"/>
              <a:t>sebelumnya</a:t>
            </a:r>
            <a:endParaRPr lang="id-ID"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fontScale="92500"/>
          </a:bodyPr>
          <a:lstStyle/>
          <a:p>
            <a:pPr marL="342900" lvl="0" indent="-342900" algn="just">
              <a:spcBef>
                <a:spcPct val="20000"/>
              </a:spcBef>
              <a:defRPr/>
            </a:pPr>
            <a:r>
              <a:rPr lang="id-ID" sz="2800" dirty="0" smtClean="0"/>
              <a:t>Seorang manajer yang memberdayakan harus menjadi seseorang konselor atau penasihat bagi tim dan individu – individu pada suatu organisasi. Tugas manajer bukan dikaitkan dengan pemecahan masalah atau mencari jawaban – jawaban, melainkan tugas seorang manajer adalah membantu orang – orang memahami dengan jelas bagaimana mereka mengelola suatu situasi.Tugas manajer bukanlah memberikan perintah, namun mengartikulkasikan tujuan – tujuan atau visi bersama dan mendorong karyawan untuk bersama – sama meraihnya</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7272808"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empowerment</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fontScale="92500" lnSpcReduction="10000"/>
          </a:bodyPr>
          <a:lstStyle/>
          <a:p>
            <a:pPr marL="342900" lvl="0" indent="-342900" algn="just">
              <a:spcBef>
                <a:spcPct val="20000"/>
              </a:spcBef>
              <a:buFont typeface="Arial" pitchFamily="34" charset="0"/>
              <a:buChar char="•"/>
              <a:defRPr/>
            </a:pPr>
            <a:r>
              <a:rPr lang="id-ID" sz="2800" dirty="0" smtClean="0"/>
              <a:t>Richard Carver (Clutterbuck 2003:3), upaya mendorong dan memungkinkan individu-individu untuk mengemban tanggung jawab pribadi atas upaya mereka memperbaiki cara mereka melaksanakan pekerjaan-pekerjaan mereka dan menyumbang pada pencapaian tujuan-tujuan organisasi. Hal itu menuntut diciptakannya suatu budaya yang mendorong orang-orang di semua tingkat untuk merasa mereka bisa menghasilkan perubahan dan membantu mereka mendapatkan kpercayaan diri dan ketrampilan-ketrampilan untuk menghasilkan perubahan-perubahan itu</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755576" y="2636912"/>
            <a:ext cx="7272808"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Yang bukan merupakan empowerment</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7272808"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delegasi</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a:bodyPr>
          <a:lstStyle/>
          <a:p>
            <a:r>
              <a:rPr lang="id-ID" sz="2800" dirty="0" smtClean="0"/>
              <a:t>David Oates menggariskan perbedaan antara delegasi dan pemberdayaan. ”Delegasi,” katanya, ” dilakukan oleh manajer. Pemberdayaan, jika berjalan dengan baik, dilakukan oleh bawahan.” </a:t>
            </a:r>
            <a:endParaRPr lang="id-ID"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83568" y="764704"/>
            <a:ext cx="7272808"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Tanggung jawab</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defRPr/>
            </a:pPr>
            <a:r>
              <a:rPr lang="id-ID" sz="2800" dirty="0" smtClean="0"/>
              <a:t>Tanggung awab sendiri bukanlah pemberdayaan, kata Paul Evans, profesor perilaku organisasional di sekolah bisnis Perancis INSEAD. ” pemberdayaan bukanlah sekedar masalah menyodorkan tanggung jawab lebih besar di suatu organisasi,” katanya. ” adalah goblok dan gila untuk melakukan hal itu pada orang-orang yang tidak memiliki ketrampilan-ketrampilan dan kompetensi-kompetensi untuk memegang kendali atas pekerjaan mereka</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7272808"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Pemangkasan biaya</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fontScale="85000" lnSpcReduction="20000"/>
          </a:bodyPr>
          <a:lstStyle/>
          <a:p>
            <a:pPr algn="just"/>
            <a:r>
              <a:rPr lang="id-ID" sz="2800" dirty="0" smtClean="0"/>
              <a:t>visi mengenai masa depan dan suatu jaminan bahwa pekerjaannya masih akan tetap ada dalam beberapa tahun mendatang. Ini menuntut komitmen untuk mengembangkan bisnis. Tetapi sekarang ini perusahaan-perusahaan mengalami masalah besar dalam memotivasi karyawan mereka dan membujuk mereka agar membangun komitmen. Itu terjadi karena serikat-serikat buruh sudah dibuat tidak berdaya, restrukturisasi besar-besaran telah mengakibatkan PHK besar-besaran, perusahaan-perusahaan diperdagangkan seperti komoditas, dan para manajer serta karyawan tidak tahu dari menit yang satu ke menit berikutnya apakah mereka masih memiliki pekerjaan. Pemberdayaan seringkali diperkenalkan dalam konteks mentalitas pendudukan masa peran</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755576" y="2636912"/>
            <a:ext cx="7272808"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Nilai – nilai </a:t>
            </a:r>
          </a:p>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pemberdayaan</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7272808"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Kejujuran</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611560" y="1556792"/>
            <a:ext cx="7916416" cy="4479776"/>
          </a:xfrm>
          <a:prstGeom prst="rect">
            <a:avLst/>
          </a:prstGeom>
        </p:spPr>
        <p:txBody>
          <a:bodyPr vert="horz" lIns="91440" tIns="45720" rIns="91440" bIns="45720" rtlCol="0">
            <a:normAutofit fontScale="85000" lnSpcReduction="10000"/>
          </a:bodyPr>
          <a:lstStyle/>
          <a:p>
            <a:pPr algn="just"/>
            <a:r>
              <a:rPr lang="id-ID" sz="2800" dirty="0" smtClean="0"/>
              <a:t>Manajer dan karyawan harus mengatakan keadaan dan kondisi yang sebenarnya antar kedua belah pihak. Manajer  juga harus memberikan informasi yang dimilikinya kepada karyawan untuk memungkinkan karyawan mengambil keputusan secara efektif. Dalam pemberdayaan karyawan, karyawanlah yang diberi tanggung jawab untuk pengambilan keputusan. </a:t>
            </a:r>
            <a:r>
              <a:rPr lang="en-US" sz="2800" dirty="0" err="1" smtClean="0"/>
              <a:t>Dengan</a:t>
            </a:r>
            <a:r>
              <a:rPr lang="en-US" sz="2800" dirty="0" smtClean="0"/>
              <a:t> </a:t>
            </a:r>
            <a:r>
              <a:rPr lang="en-US" sz="2800" dirty="0" err="1" smtClean="0"/>
              <a:t>menggunakan</a:t>
            </a:r>
            <a:r>
              <a:rPr lang="en-US" sz="2800" dirty="0" smtClean="0"/>
              <a:t> </a:t>
            </a:r>
            <a:r>
              <a:rPr lang="en-US" sz="2800" dirty="0" err="1" smtClean="0"/>
              <a:t>akses</a:t>
            </a:r>
            <a:r>
              <a:rPr lang="en-US" sz="2800" dirty="0" smtClean="0"/>
              <a:t> </a:t>
            </a:r>
            <a:r>
              <a:rPr lang="en-US" sz="2800" dirty="0" err="1" smtClean="0"/>
              <a:t>ke</a:t>
            </a:r>
            <a:r>
              <a:rPr lang="en-US" sz="2800" dirty="0" smtClean="0"/>
              <a:t> data yang </a:t>
            </a:r>
            <a:r>
              <a:rPr lang="en-US" sz="2800" dirty="0" err="1" smtClean="0"/>
              <a:t>sama</a:t>
            </a:r>
            <a:r>
              <a:rPr lang="en-US" sz="2800" dirty="0" smtClean="0"/>
              <a:t>, </a:t>
            </a:r>
            <a:r>
              <a:rPr lang="en-US" sz="2800" dirty="0" err="1" smtClean="0"/>
              <a:t>menggunakan</a:t>
            </a:r>
            <a:r>
              <a:rPr lang="en-US" sz="2800" dirty="0" smtClean="0"/>
              <a:t> </a:t>
            </a:r>
            <a:r>
              <a:rPr lang="en-US" sz="2800" dirty="0" err="1" smtClean="0"/>
              <a:t>alat</a:t>
            </a:r>
            <a:r>
              <a:rPr lang="en-US" sz="2800" dirty="0" smtClean="0"/>
              <a:t> </a:t>
            </a:r>
            <a:r>
              <a:rPr lang="en-US" sz="2800" dirty="0" err="1" smtClean="0"/>
              <a:t>analisis</a:t>
            </a:r>
            <a:r>
              <a:rPr lang="en-US" sz="2800" dirty="0" smtClean="0"/>
              <a:t> yang </a:t>
            </a:r>
            <a:r>
              <a:rPr lang="en-US" sz="2800" dirty="0" err="1" smtClean="0"/>
              <a:t>sama</a:t>
            </a:r>
            <a:r>
              <a:rPr lang="en-US" sz="2800" dirty="0" smtClean="0"/>
              <a:t>, </a:t>
            </a:r>
            <a:r>
              <a:rPr lang="en-US" sz="2800" dirty="0" err="1" smtClean="0"/>
              <a:t>dan</a:t>
            </a:r>
            <a:r>
              <a:rPr lang="en-US" sz="2800" dirty="0" smtClean="0"/>
              <a:t> </a:t>
            </a:r>
            <a:r>
              <a:rPr lang="en-US" sz="2800" dirty="0" err="1" smtClean="0"/>
              <a:t>melakukan</a:t>
            </a:r>
            <a:r>
              <a:rPr lang="en-US" sz="2800" dirty="0" smtClean="0"/>
              <a:t> </a:t>
            </a:r>
            <a:r>
              <a:rPr lang="en-US" sz="2800" dirty="0" err="1" smtClean="0"/>
              <a:t>analisis</a:t>
            </a:r>
            <a:r>
              <a:rPr lang="en-US" sz="2800" dirty="0" smtClean="0"/>
              <a:t> yang </a:t>
            </a:r>
            <a:r>
              <a:rPr lang="en-US" sz="2800" dirty="0" err="1" smtClean="0"/>
              <a:t>sama</a:t>
            </a:r>
            <a:r>
              <a:rPr lang="en-US" sz="2800" dirty="0" smtClean="0"/>
              <a:t> </a:t>
            </a:r>
            <a:r>
              <a:rPr lang="en-US" sz="2800" dirty="0" err="1" smtClean="0"/>
              <a:t>sehingga</a:t>
            </a:r>
            <a:r>
              <a:rPr lang="en-US" sz="2800" dirty="0" smtClean="0"/>
              <a:t> </a:t>
            </a:r>
            <a:r>
              <a:rPr lang="en-US" sz="2800" dirty="0" err="1" smtClean="0"/>
              <a:t>keputusan</a:t>
            </a:r>
            <a:r>
              <a:rPr lang="en-US" sz="2800" dirty="0" smtClean="0"/>
              <a:t> </a:t>
            </a:r>
            <a:r>
              <a:rPr lang="en-US" sz="2800" dirty="0" err="1" smtClean="0"/>
              <a:t>bisa</a:t>
            </a:r>
            <a:r>
              <a:rPr lang="en-US" sz="2800" dirty="0" smtClean="0"/>
              <a:t> </a:t>
            </a:r>
            <a:r>
              <a:rPr lang="en-US" sz="2800" dirty="0" err="1" smtClean="0"/>
              <a:t>di</a:t>
            </a:r>
            <a:r>
              <a:rPr lang="en-US" sz="2800" dirty="0" smtClean="0"/>
              <a:t> </a:t>
            </a:r>
            <a:r>
              <a:rPr lang="en-US" sz="2800" dirty="0" err="1" smtClean="0"/>
              <a:t>ambil</a:t>
            </a:r>
            <a:r>
              <a:rPr lang="en-US" sz="2800" dirty="0" smtClean="0"/>
              <a:t>. Hal </a:t>
            </a:r>
            <a:r>
              <a:rPr lang="en-US" sz="2800" dirty="0" err="1" smtClean="0"/>
              <a:t>ini</a:t>
            </a:r>
            <a:r>
              <a:rPr lang="en-US" sz="2800" dirty="0" smtClean="0"/>
              <a:t> </a:t>
            </a:r>
            <a:r>
              <a:rPr lang="en-US" sz="2800" dirty="0" err="1" smtClean="0"/>
              <a:t>sangat</a:t>
            </a:r>
            <a:r>
              <a:rPr lang="en-US" sz="2800" dirty="0" smtClean="0"/>
              <a:t> </a:t>
            </a:r>
            <a:r>
              <a:rPr lang="en-US" sz="2800" dirty="0" err="1" smtClean="0"/>
              <a:t>berbeda</a:t>
            </a:r>
            <a:r>
              <a:rPr lang="en-US" sz="2800" dirty="0" smtClean="0"/>
              <a:t> </a:t>
            </a:r>
            <a:r>
              <a:rPr lang="en-US" sz="2800" dirty="0" err="1" smtClean="0"/>
              <a:t>dengan</a:t>
            </a:r>
            <a:r>
              <a:rPr lang="en-US" sz="2800" dirty="0" smtClean="0"/>
              <a:t> </a:t>
            </a:r>
            <a:r>
              <a:rPr lang="en-US" sz="2800" dirty="0" err="1" smtClean="0"/>
              <a:t>manajemen</a:t>
            </a:r>
            <a:r>
              <a:rPr lang="en-US" sz="2800" dirty="0" smtClean="0"/>
              <a:t> </a:t>
            </a:r>
            <a:r>
              <a:rPr lang="en-US" sz="2800" dirty="0" err="1" smtClean="0"/>
              <a:t>tradisional</a:t>
            </a:r>
            <a:r>
              <a:rPr lang="en-US" sz="2800" dirty="0" smtClean="0"/>
              <a:t>. </a:t>
            </a:r>
            <a:r>
              <a:rPr lang="en-US" sz="2800" dirty="0" err="1" smtClean="0"/>
              <a:t>Pengambilan</a:t>
            </a:r>
            <a:r>
              <a:rPr lang="en-US" sz="2800" dirty="0" smtClean="0"/>
              <a:t> </a:t>
            </a:r>
            <a:r>
              <a:rPr lang="en-US" sz="2800" dirty="0" err="1" smtClean="0"/>
              <a:t>keputusan</a:t>
            </a:r>
            <a:r>
              <a:rPr lang="en-US" sz="2800" dirty="0" smtClean="0"/>
              <a:t> </a:t>
            </a:r>
            <a:r>
              <a:rPr lang="en-US" sz="2800" dirty="0" err="1" smtClean="0"/>
              <a:t>serta</a:t>
            </a:r>
            <a:r>
              <a:rPr lang="en-US" sz="2800" dirty="0" smtClean="0"/>
              <a:t> </a:t>
            </a:r>
            <a:r>
              <a:rPr lang="en-US" sz="2800" dirty="0" err="1" smtClean="0"/>
              <a:t>pemikiran</a:t>
            </a:r>
            <a:r>
              <a:rPr lang="en-US" sz="2800" dirty="0" smtClean="0"/>
              <a:t> </a:t>
            </a:r>
            <a:r>
              <a:rPr lang="en-US" sz="2800" dirty="0" err="1" smtClean="0"/>
              <a:t>dilaksanakan</a:t>
            </a:r>
            <a:r>
              <a:rPr lang="en-US" sz="2800" dirty="0" smtClean="0"/>
              <a:t> </a:t>
            </a:r>
            <a:r>
              <a:rPr lang="en-US" sz="2800" dirty="0" err="1" smtClean="0"/>
              <a:t>oleh</a:t>
            </a:r>
            <a:r>
              <a:rPr lang="en-US" sz="2800" dirty="0" smtClean="0"/>
              <a:t> </a:t>
            </a:r>
            <a:r>
              <a:rPr lang="en-US" sz="2800" dirty="0" err="1" smtClean="0"/>
              <a:t>manajer</a:t>
            </a:r>
            <a:r>
              <a:rPr lang="en-US" sz="2800" dirty="0" smtClean="0"/>
              <a:t>, </a:t>
            </a:r>
            <a:r>
              <a:rPr lang="en-US" sz="2800" dirty="0" err="1" smtClean="0"/>
              <a:t>pembicaraan</a:t>
            </a:r>
            <a:r>
              <a:rPr lang="en-US" sz="2800" dirty="0" smtClean="0"/>
              <a:t> </a:t>
            </a:r>
            <a:r>
              <a:rPr lang="en-US" sz="2800" dirty="0" err="1" smtClean="0"/>
              <a:t>dilaksanakan</a:t>
            </a:r>
            <a:r>
              <a:rPr lang="en-US" sz="2800" dirty="0" smtClean="0"/>
              <a:t> </a:t>
            </a:r>
            <a:r>
              <a:rPr lang="en-US" sz="2800" dirty="0" err="1" smtClean="0"/>
              <a:t>oleh</a:t>
            </a:r>
            <a:r>
              <a:rPr lang="en-US" sz="2800" dirty="0" smtClean="0"/>
              <a:t> </a:t>
            </a:r>
            <a:r>
              <a:rPr lang="en-US" sz="2800" i="1" dirty="0" smtClean="0"/>
              <a:t>supervisor</a:t>
            </a:r>
            <a:r>
              <a:rPr lang="en-US" sz="2800" dirty="0" smtClean="0"/>
              <a:t>, </a:t>
            </a:r>
            <a:r>
              <a:rPr lang="en-US" sz="2800" dirty="0" err="1" smtClean="0"/>
              <a:t>dan</a:t>
            </a:r>
            <a:r>
              <a:rPr lang="en-US" sz="2800" dirty="0" smtClean="0"/>
              <a:t> </a:t>
            </a:r>
            <a:r>
              <a:rPr lang="en-US" sz="2800" dirty="0" err="1" smtClean="0"/>
              <a:t>pelaksanaan</a:t>
            </a:r>
            <a:r>
              <a:rPr lang="en-US" sz="2800" dirty="0" smtClean="0"/>
              <a:t> </a:t>
            </a:r>
            <a:r>
              <a:rPr lang="en-US" sz="2800" dirty="0" err="1" smtClean="0"/>
              <a:t>dilakukan</a:t>
            </a:r>
            <a:r>
              <a:rPr lang="en-US" sz="2800" dirty="0" smtClean="0"/>
              <a:t> </a:t>
            </a:r>
            <a:r>
              <a:rPr lang="en-US" sz="2800" dirty="0" err="1" smtClean="0"/>
              <a:t>oleh</a:t>
            </a:r>
            <a:r>
              <a:rPr lang="en-US" sz="2800" dirty="0" smtClean="0"/>
              <a:t> </a:t>
            </a:r>
            <a:r>
              <a:rPr lang="en-US" sz="2800" dirty="0" err="1" smtClean="0"/>
              <a:t>karyawan</a:t>
            </a:r>
            <a:endParaRPr lang="id-ID"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79512" y="1916832"/>
            <a:ext cx="8610600" cy="212365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Pemberdayaan karyawan dalam organisasi</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7272808"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Kerendahan hati</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a:bodyPr>
          <a:lstStyle/>
          <a:p>
            <a:pPr algn="just"/>
            <a:r>
              <a:rPr lang="en-US" sz="2800" dirty="0" err="1" smtClean="0"/>
              <a:t>inisiatif</a:t>
            </a:r>
            <a:r>
              <a:rPr lang="en-US" sz="2800" dirty="0" smtClean="0"/>
              <a:t> </a:t>
            </a:r>
            <a:r>
              <a:rPr lang="en-US" sz="2800" dirty="0" err="1" smtClean="0"/>
              <a:t>karyawan</a:t>
            </a:r>
            <a:r>
              <a:rPr lang="en-US" sz="2800" dirty="0" smtClean="0"/>
              <a:t> </a:t>
            </a:r>
            <a:r>
              <a:rPr lang="en-US" sz="2800" dirty="0" err="1" smtClean="0"/>
              <a:t>jauh</a:t>
            </a:r>
            <a:r>
              <a:rPr lang="en-US" sz="2800" dirty="0" smtClean="0"/>
              <a:t> </a:t>
            </a:r>
            <a:r>
              <a:rPr lang="en-US" sz="2800" dirty="0" err="1" smtClean="0"/>
              <a:t>lebih</a:t>
            </a:r>
            <a:r>
              <a:rPr lang="en-US" sz="2800" dirty="0" smtClean="0"/>
              <a:t> </a:t>
            </a:r>
            <a:r>
              <a:rPr lang="en-US" sz="2800" dirty="0" err="1" smtClean="0"/>
              <a:t>baik</a:t>
            </a:r>
            <a:r>
              <a:rPr lang="en-US" sz="2800" dirty="0" smtClean="0"/>
              <a:t> </a:t>
            </a:r>
            <a:r>
              <a:rPr lang="en-US" sz="2800" dirty="0" err="1" smtClean="0"/>
              <a:t>dibandingkan</a:t>
            </a:r>
            <a:r>
              <a:rPr lang="en-US" sz="2800" dirty="0" smtClean="0"/>
              <a:t> yang </a:t>
            </a:r>
            <a:r>
              <a:rPr lang="en-US" sz="2800" dirty="0" err="1" smtClean="0"/>
              <a:t>dilakukan</a:t>
            </a:r>
            <a:r>
              <a:rPr lang="en-US" sz="2800" dirty="0" smtClean="0"/>
              <a:t> </a:t>
            </a:r>
            <a:r>
              <a:rPr lang="en-US" sz="2800" dirty="0" err="1" smtClean="0"/>
              <a:t>oleh</a:t>
            </a:r>
            <a:r>
              <a:rPr lang="en-US" sz="2800" dirty="0" smtClean="0"/>
              <a:t> </a:t>
            </a:r>
            <a:r>
              <a:rPr lang="en-US" sz="2800" dirty="0" err="1" smtClean="0"/>
              <a:t>manajer</a:t>
            </a:r>
            <a:r>
              <a:rPr lang="en-US" sz="2800" dirty="0" smtClean="0"/>
              <a:t>. </a:t>
            </a:r>
            <a:r>
              <a:rPr lang="en-US" sz="2800" dirty="0" err="1" smtClean="0"/>
              <a:t>Kerendahan</a:t>
            </a:r>
            <a:r>
              <a:rPr lang="en-US" sz="2800" dirty="0" smtClean="0"/>
              <a:t> </a:t>
            </a:r>
            <a:r>
              <a:rPr lang="en-US" sz="2800" dirty="0" err="1" smtClean="0"/>
              <a:t>hati</a:t>
            </a:r>
            <a:r>
              <a:rPr lang="en-US" sz="2800" dirty="0" smtClean="0"/>
              <a:t> </a:t>
            </a:r>
            <a:r>
              <a:rPr lang="en-US" sz="2800" dirty="0" err="1" smtClean="0"/>
              <a:t>untuk</a:t>
            </a:r>
            <a:r>
              <a:rPr lang="en-US" sz="2800" dirty="0" smtClean="0"/>
              <a:t> </a:t>
            </a:r>
            <a:r>
              <a:rPr lang="en-US" sz="2800" dirty="0" err="1" smtClean="0"/>
              <a:t>mengakui</a:t>
            </a:r>
            <a:r>
              <a:rPr lang="en-US" sz="2800" dirty="0" smtClean="0"/>
              <a:t> </a:t>
            </a:r>
            <a:r>
              <a:rPr lang="en-US" sz="2800" dirty="0" err="1" smtClean="0"/>
              <a:t>kinerja</a:t>
            </a:r>
            <a:r>
              <a:rPr lang="en-US" sz="2800" dirty="0" smtClean="0"/>
              <a:t> </a:t>
            </a:r>
            <a:r>
              <a:rPr lang="en-US" sz="2800" dirty="0" err="1" smtClean="0"/>
              <a:t>karyawan</a:t>
            </a:r>
            <a:r>
              <a:rPr lang="en-US" sz="2800" dirty="0" smtClean="0"/>
              <a:t> </a:t>
            </a:r>
            <a:r>
              <a:rPr lang="en-US" sz="2800" dirty="0" err="1" smtClean="0"/>
              <a:t>harus</a:t>
            </a:r>
            <a:r>
              <a:rPr lang="en-US" sz="2800" dirty="0" smtClean="0"/>
              <a:t> </a:t>
            </a:r>
            <a:r>
              <a:rPr lang="en-US" sz="2800" dirty="0" err="1" smtClean="0"/>
              <a:t>merupakan</a:t>
            </a:r>
            <a:r>
              <a:rPr lang="en-US" sz="2800" dirty="0" smtClean="0"/>
              <a:t> </a:t>
            </a:r>
            <a:r>
              <a:rPr lang="en-US" sz="2800" dirty="0" err="1" smtClean="0"/>
              <a:t>suatu</a:t>
            </a:r>
            <a:r>
              <a:rPr lang="en-US" sz="2800" dirty="0" smtClean="0"/>
              <a:t> </a:t>
            </a:r>
            <a:r>
              <a:rPr lang="en-US" sz="2800" dirty="0" err="1" smtClean="0"/>
              <a:t>nilai</a:t>
            </a:r>
            <a:r>
              <a:rPr lang="en-US" sz="2800" dirty="0" smtClean="0"/>
              <a:t> yang </a:t>
            </a:r>
            <a:r>
              <a:rPr lang="en-US" sz="2800" dirty="0" err="1" smtClean="0"/>
              <a:t>dijunjung</a:t>
            </a:r>
            <a:r>
              <a:rPr lang="en-US" sz="2800" dirty="0" smtClean="0"/>
              <a:t> </a:t>
            </a:r>
            <a:r>
              <a:rPr lang="en-US" sz="2800" dirty="0" err="1" smtClean="0"/>
              <a:t>tinggi</a:t>
            </a:r>
            <a:r>
              <a:rPr lang="en-US" sz="2800" dirty="0" smtClean="0"/>
              <a:t> </a:t>
            </a:r>
            <a:r>
              <a:rPr lang="en-US" sz="2800" dirty="0" err="1" smtClean="0"/>
              <a:t>oleh</a:t>
            </a:r>
            <a:r>
              <a:rPr lang="en-US" sz="2800" dirty="0" smtClean="0"/>
              <a:t> </a:t>
            </a:r>
            <a:r>
              <a:rPr lang="en-US" sz="2800" dirty="0" err="1" smtClean="0"/>
              <a:t>manajer</a:t>
            </a:r>
            <a:r>
              <a:rPr lang="en-US" sz="2800" dirty="0" smtClean="0"/>
              <a:t>, </a:t>
            </a:r>
            <a:r>
              <a:rPr lang="en-US" sz="2800" dirty="0" err="1" smtClean="0"/>
              <a:t>jika</a:t>
            </a:r>
            <a:r>
              <a:rPr lang="en-US" sz="2800" dirty="0" smtClean="0"/>
              <a:t> </a:t>
            </a:r>
            <a:r>
              <a:rPr lang="en-US" sz="2800" dirty="0" err="1" smtClean="0"/>
              <a:t>pemberdayaan</a:t>
            </a:r>
            <a:r>
              <a:rPr lang="en-US" sz="2800" dirty="0" smtClean="0"/>
              <a:t> </a:t>
            </a:r>
            <a:r>
              <a:rPr lang="en-US" sz="2800" dirty="0" err="1" smtClean="0"/>
              <a:t>karyawan</a:t>
            </a:r>
            <a:r>
              <a:rPr lang="en-US" sz="2800" dirty="0" smtClean="0"/>
              <a:t> </a:t>
            </a:r>
            <a:r>
              <a:rPr lang="en-US" sz="2800" dirty="0" err="1" smtClean="0"/>
              <a:t>dikehendaki</a:t>
            </a:r>
            <a:r>
              <a:rPr lang="en-US" sz="2800" dirty="0" smtClean="0"/>
              <a:t> </a:t>
            </a:r>
            <a:r>
              <a:rPr lang="en-US" sz="2800" dirty="0" err="1" smtClean="0"/>
              <a:t>berhasil</a:t>
            </a:r>
            <a:r>
              <a:rPr lang="en-US" sz="2800" dirty="0" smtClean="0"/>
              <a:t> </a:t>
            </a:r>
            <a:r>
              <a:rPr lang="en-US" sz="2800" dirty="0" err="1" smtClean="0"/>
              <a:t>dalam</a:t>
            </a:r>
            <a:r>
              <a:rPr lang="en-US" sz="2800" dirty="0" smtClean="0"/>
              <a:t> </a:t>
            </a:r>
            <a:r>
              <a:rPr lang="en-US" sz="2800" dirty="0" err="1" smtClean="0"/>
              <a:t>suatu</a:t>
            </a:r>
            <a:r>
              <a:rPr lang="en-US" sz="2800" dirty="0" smtClean="0"/>
              <a:t> </a:t>
            </a:r>
            <a:r>
              <a:rPr lang="en-US" sz="2800" dirty="0" err="1" smtClean="0"/>
              <a:t>organisasi</a:t>
            </a:r>
            <a:r>
              <a:rPr lang="en-US" sz="2800" dirty="0" smtClean="0"/>
              <a:t>. </a:t>
            </a:r>
            <a:r>
              <a:rPr lang="en-US" sz="2800" dirty="0" err="1" smtClean="0"/>
              <a:t>Tugas</a:t>
            </a:r>
            <a:r>
              <a:rPr lang="en-US" sz="2800" dirty="0" smtClean="0"/>
              <a:t> </a:t>
            </a:r>
            <a:r>
              <a:rPr lang="en-US" sz="2800" dirty="0" err="1" smtClean="0"/>
              <a:t>manajer</a:t>
            </a:r>
            <a:r>
              <a:rPr lang="en-US" sz="2800" dirty="0" smtClean="0"/>
              <a:t> </a:t>
            </a:r>
            <a:r>
              <a:rPr lang="en-US" sz="2800" dirty="0" err="1" smtClean="0"/>
              <a:t>adalah</a:t>
            </a:r>
            <a:r>
              <a:rPr lang="en-US" sz="2800" dirty="0" smtClean="0"/>
              <a:t> </a:t>
            </a:r>
            <a:r>
              <a:rPr lang="en-US" sz="2800" dirty="0" err="1" smtClean="0"/>
              <a:t>membuat</a:t>
            </a:r>
            <a:r>
              <a:rPr lang="en-US" sz="2800" dirty="0" smtClean="0"/>
              <a:t> </a:t>
            </a:r>
            <a:r>
              <a:rPr lang="en-US" sz="2800" dirty="0" err="1" smtClean="0"/>
              <a:t>karyawan</a:t>
            </a:r>
            <a:r>
              <a:rPr lang="en-US" sz="2800" dirty="0" smtClean="0"/>
              <a:t> yang </a:t>
            </a:r>
            <a:r>
              <a:rPr lang="en-US" sz="2800" dirty="0" err="1" smtClean="0"/>
              <a:t>berada</a:t>
            </a:r>
            <a:r>
              <a:rPr lang="en-US" sz="2800" dirty="0" smtClean="0"/>
              <a:t> </a:t>
            </a:r>
            <a:r>
              <a:rPr lang="en-US" sz="2800" dirty="0" err="1" smtClean="0"/>
              <a:t>di</a:t>
            </a:r>
            <a:r>
              <a:rPr lang="en-US" sz="2800" dirty="0" smtClean="0"/>
              <a:t> </a:t>
            </a:r>
            <a:r>
              <a:rPr lang="en-US" sz="2800" dirty="0" err="1" smtClean="0"/>
              <a:t>bawah</a:t>
            </a:r>
            <a:r>
              <a:rPr lang="en-US" sz="2800" dirty="0" smtClean="0"/>
              <a:t> </a:t>
            </a:r>
            <a:r>
              <a:rPr lang="en-US" sz="2800" dirty="0" err="1" smtClean="0"/>
              <a:t>wewenangnya</a:t>
            </a:r>
            <a:r>
              <a:rPr lang="en-US" sz="2800" dirty="0" smtClean="0"/>
              <a:t> </a:t>
            </a:r>
            <a:r>
              <a:rPr lang="en-US" sz="2800" dirty="0" err="1" smtClean="0"/>
              <a:t>menjadi</a:t>
            </a:r>
            <a:r>
              <a:rPr lang="en-US" sz="2800" dirty="0" smtClean="0"/>
              <a:t> </a:t>
            </a:r>
            <a:r>
              <a:rPr lang="en-US" sz="2800" dirty="0" err="1" smtClean="0"/>
              <a:t>terkenal</a:t>
            </a:r>
            <a:r>
              <a:rPr lang="en-US" sz="2800" dirty="0" smtClean="0"/>
              <a:t> </a:t>
            </a:r>
            <a:r>
              <a:rPr lang="en-US" sz="2800" dirty="0" err="1" smtClean="0"/>
              <a:t>karena</a:t>
            </a:r>
            <a:r>
              <a:rPr lang="en-US" sz="2800" dirty="0" smtClean="0"/>
              <a:t> </a:t>
            </a:r>
            <a:r>
              <a:rPr lang="en-US" sz="2800" dirty="0" err="1" smtClean="0"/>
              <a:t>kinerjanya</a:t>
            </a:r>
            <a:r>
              <a:rPr lang="en-US" sz="2800" dirty="0" smtClean="0"/>
              <a:t>. </a:t>
            </a:r>
            <a:r>
              <a:rPr lang="en-US" sz="2800" dirty="0" err="1" smtClean="0"/>
              <a:t>Tugas</a:t>
            </a:r>
            <a:r>
              <a:rPr lang="en-US" sz="2800" dirty="0" smtClean="0"/>
              <a:t> </a:t>
            </a:r>
            <a:r>
              <a:rPr lang="en-US" sz="2800" dirty="0" err="1" smtClean="0"/>
              <a:t>ini</a:t>
            </a:r>
            <a:r>
              <a:rPr lang="en-US" sz="2800" dirty="0" smtClean="0"/>
              <a:t> </a:t>
            </a:r>
            <a:r>
              <a:rPr lang="en-US" sz="2800" dirty="0" err="1" smtClean="0"/>
              <a:t>hanya</a:t>
            </a:r>
            <a:r>
              <a:rPr lang="en-US" sz="2800" dirty="0" smtClean="0"/>
              <a:t> </a:t>
            </a:r>
            <a:r>
              <a:rPr lang="en-US" sz="2800" dirty="0" err="1" smtClean="0"/>
              <a:t>dapat</a:t>
            </a:r>
            <a:r>
              <a:rPr lang="en-US" sz="2800" dirty="0" smtClean="0"/>
              <a:t> </a:t>
            </a:r>
            <a:r>
              <a:rPr lang="en-US" sz="2800" dirty="0" err="1" smtClean="0"/>
              <a:t>dilakukan</a:t>
            </a:r>
            <a:r>
              <a:rPr lang="en-US" sz="2800" dirty="0" smtClean="0"/>
              <a:t> </a:t>
            </a:r>
            <a:r>
              <a:rPr lang="en-US" sz="2800" dirty="0" err="1" smtClean="0"/>
              <a:t>oleh</a:t>
            </a:r>
            <a:r>
              <a:rPr lang="en-US" sz="2800" dirty="0" smtClean="0"/>
              <a:t> </a:t>
            </a:r>
            <a:r>
              <a:rPr lang="en-US" sz="2800" dirty="0" err="1" smtClean="0"/>
              <a:t>manajer</a:t>
            </a:r>
            <a:r>
              <a:rPr lang="en-US" sz="2800" dirty="0" smtClean="0"/>
              <a:t> yang </a:t>
            </a:r>
            <a:r>
              <a:rPr lang="en-US" sz="2800" dirty="0" err="1" smtClean="0"/>
              <a:t>memiliki</a:t>
            </a:r>
            <a:r>
              <a:rPr lang="en-US" sz="2800" dirty="0" smtClean="0"/>
              <a:t> </a:t>
            </a:r>
            <a:r>
              <a:rPr lang="en-US" sz="2800" dirty="0" err="1" smtClean="0"/>
              <a:t>kerendahan</a:t>
            </a:r>
            <a:r>
              <a:rPr lang="en-US" sz="2800" dirty="0" smtClean="0"/>
              <a:t> </a:t>
            </a:r>
            <a:r>
              <a:rPr lang="en-US" sz="2800" dirty="0" err="1" smtClean="0"/>
              <a:t>hati</a:t>
            </a:r>
            <a:r>
              <a:rPr lang="id-ID" sz="2800" dirty="0" smtClean="0"/>
              <a:t>.” </a:t>
            </a:r>
            <a:endParaRPr lang="id-ID"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755576" y="2636912"/>
            <a:ext cx="7272808" cy="1754326"/>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Pemberdayaan </a:t>
            </a:r>
          </a:p>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dari </a:t>
            </a:r>
          </a:p>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sudut pandang karyawan </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3074" name="Picture 2"/>
          <p:cNvPicPr>
            <a:picLocks noChangeAspect="1" noChangeArrowheads="1"/>
          </p:cNvPicPr>
          <p:nvPr/>
        </p:nvPicPr>
        <p:blipFill>
          <a:blip r:embed="rId3" cstate="print"/>
          <a:srcRect/>
          <a:stretch>
            <a:fillRect/>
          </a:stretch>
        </p:blipFill>
        <p:spPr bwMode="auto">
          <a:xfrm>
            <a:off x="1907704" y="980728"/>
            <a:ext cx="4668983" cy="518457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a:bodyPr>
          <a:lstStyle/>
          <a:p>
            <a:pPr marL="342900" lvl="0" indent="-342900" algn="just">
              <a:spcBef>
                <a:spcPct val="20000"/>
              </a:spcBef>
              <a:defRPr/>
            </a:pPr>
            <a:r>
              <a:rPr lang="id-ID" sz="3200" dirty="0" smtClean="0"/>
              <a:t>Organisasi masa depan,  adalah organisasi yang sarat dengan </a:t>
            </a:r>
            <a:r>
              <a:rPr lang="id-ID" sz="3200" i="1" dirty="0" smtClean="0"/>
              <a:t>knowledge workers </a:t>
            </a:r>
            <a:r>
              <a:rPr lang="id-ID" sz="3200" dirty="0" smtClean="0"/>
              <a:t>yang dapat menciptaan produk dan jasa dengan menggunakan </a:t>
            </a:r>
            <a:r>
              <a:rPr lang="id-ID" sz="3200" i="1" dirty="0" smtClean="0"/>
              <a:t>smart</a:t>
            </a:r>
            <a:r>
              <a:rPr lang="id-ID" sz="3200" dirty="0" smtClean="0"/>
              <a:t> </a:t>
            </a:r>
            <a:r>
              <a:rPr lang="id-ID" sz="3200" i="1" dirty="0" smtClean="0"/>
              <a:t>technology.  </a:t>
            </a:r>
            <a:r>
              <a:rPr lang="id-ID" sz="3200" dirty="0" smtClean="0"/>
              <a:t>Manajer perlu memandang karyawan sebagai sumber daya yang secara optimum mampu memberikan kontribusi di dalam perwujudan visi organisasi</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755576" y="2636912"/>
            <a:ext cx="7272808"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Model pemberdayaan karyawan dalam organisasi</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0" y="908720"/>
            <a:ext cx="7574303" cy="47211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755576" y="2636912"/>
            <a:ext cx="7272808" cy="1200329"/>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Pemberdayaan </a:t>
            </a:r>
          </a:p>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dari sisi manajer</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fontScale="92500" lnSpcReduction="20000"/>
          </a:bodyPr>
          <a:lstStyle/>
          <a:p>
            <a:pPr marL="342900" lvl="0" indent="-342900" algn="just">
              <a:spcBef>
                <a:spcPct val="20000"/>
              </a:spcBef>
              <a:defRPr/>
            </a:pPr>
            <a:r>
              <a:rPr lang="id-ID" sz="3200" dirty="0" smtClean="0"/>
              <a:t>manajer perlu mengubah </a:t>
            </a:r>
            <a:r>
              <a:rPr lang="id-ID" sz="3200" i="1" dirty="0" smtClean="0"/>
              <a:t>mindset</a:t>
            </a:r>
            <a:r>
              <a:rPr lang="id-ID" sz="3200" dirty="0" smtClean="0"/>
              <a:t> mereka dalam memandang karyawan, agar pas dengan </a:t>
            </a:r>
            <a:r>
              <a:rPr lang="id-ID" sz="3200" i="1" dirty="0" smtClean="0"/>
              <a:t>smart</a:t>
            </a:r>
            <a:r>
              <a:rPr lang="id-ID" sz="3200" dirty="0" smtClean="0"/>
              <a:t> </a:t>
            </a:r>
            <a:r>
              <a:rPr lang="id-ID" sz="3200" i="1" dirty="0" smtClean="0"/>
              <a:t>technology </a:t>
            </a:r>
            <a:r>
              <a:rPr lang="id-ID" sz="3200" dirty="0" smtClean="0"/>
              <a:t>yang digunakan oleh organisasi. Ada persyaratan dasar yang harus dimiliki oleh manajer dalam memandang karyawan yakni</a:t>
            </a:r>
          </a:p>
          <a:p>
            <a:pPr marL="342900" lvl="0" indent="-342900" algn="just">
              <a:spcBef>
                <a:spcPct val="20000"/>
              </a:spcBef>
              <a:buFont typeface="Arial" pitchFamily="34" charset="0"/>
              <a:buChar char="•"/>
              <a:defRPr/>
            </a:pPr>
            <a:r>
              <a:rPr lang="id-ID" sz="3200" dirty="0" smtClean="0"/>
              <a:t>Karyawan adalah manusia,</a:t>
            </a:r>
          </a:p>
          <a:p>
            <a:pPr marL="342900" lvl="0" indent="-342900" algn="just">
              <a:spcBef>
                <a:spcPct val="20000"/>
              </a:spcBef>
              <a:buFont typeface="Arial" pitchFamily="34" charset="0"/>
              <a:buChar char="•"/>
              <a:defRPr/>
            </a:pPr>
            <a:r>
              <a:rPr lang="id-ID" sz="3200" dirty="0" smtClean="0"/>
              <a:t>Orang pada dasarnya baik, </a:t>
            </a:r>
          </a:p>
          <a:p>
            <a:pPr marL="342900" lvl="0" indent="-342900" algn="just">
              <a:spcBef>
                <a:spcPct val="20000"/>
              </a:spcBef>
              <a:buFont typeface="Arial" pitchFamily="34" charset="0"/>
              <a:buChar char="•"/>
              <a:defRPr/>
            </a:pPr>
            <a:r>
              <a:rPr lang="id-ID" sz="3200" dirty="0" smtClean="0"/>
              <a:t>Birokrasi membunuh inisiatif, dan </a:t>
            </a:r>
          </a:p>
          <a:p>
            <a:pPr marL="342900" lvl="0" indent="-342900" algn="just">
              <a:spcBef>
                <a:spcPct val="20000"/>
              </a:spcBef>
              <a:buFont typeface="Arial" pitchFamily="34" charset="0"/>
              <a:buChar char="•"/>
              <a:defRPr/>
            </a:pPr>
            <a:r>
              <a:rPr lang="id-ID" sz="3200" dirty="0" smtClean="0"/>
              <a:t>Tugas manajer adalah menyediakan pelatihan, teknologi, dan dukungan bagi karyawan</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7272808"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Karyawan adalah manusia</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fontScale="92500" lnSpcReduction="10000"/>
          </a:bodyPr>
          <a:lstStyle/>
          <a:p>
            <a:pPr algn="just"/>
            <a:r>
              <a:rPr lang="en-US" sz="2800" dirty="0" err="1" smtClean="0"/>
              <a:t>Manajer</a:t>
            </a:r>
            <a:r>
              <a:rPr lang="en-US" sz="2800" dirty="0" smtClean="0"/>
              <a:t> </a:t>
            </a:r>
            <a:r>
              <a:rPr lang="en-US" sz="2800" dirty="0" err="1" smtClean="0"/>
              <a:t>harus</a:t>
            </a:r>
            <a:r>
              <a:rPr lang="en-US" sz="2800" dirty="0" smtClean="0"/>
              <a:t> </a:t>
            </a:r>
            <a:r>
              <a:rPr lang="en-US" sz="2800" dirty="0" err="1" smtClean="0"/>
              <a:t>memandang</a:t>
            </a:r>
            <a:r>
              <a:rPr lang="en-US" sz="2800" dirty="0" smtClean="0"/>
              <a:t> </a:t>
            </a:r>
            <a:r>
              <a:rPr lang="en-US" sz="2800" dirty="0" err="1" smtClean="0"/>
              <a:t>sisi</a:t>
            </a:r>
            <a:r>
              <a:rPr lang="en-US" sz="2800" dirty="0" smtClean="0"/>
              <a:t> </a:t>
            </a:r>
            <a:r>
              <a:rPr lang="en-US" sz="2800" dirty="0" err="1" smtClean="0"/>
              <a:t>manusia</a:t>
            </a:r>
            <a:r>
              <a:rPr lang="en-US" sz="2800" dirty="0" smtClean="0"/>
              <a:t> </a:t>
            </a:r>
            <a:r>
              <a:rPr lang="en-US" sz="2800" dirty="0" err="1" smtClean="0"/>
              <a:t>dalam</a:t>
            </a:r>
            <a:r>
              <a:rPr lang="en-US" sz="2800" dirty="0" smtClean="0"/>
              <a:t> </a:t>
            </a:r>
            <a:r>
              <a:rPr lang="en-US" sz="2800" dirty="0" err="1" smtClean="0"/>
              <a:t>diri</a:t>
            </a:r>
            <a:r>
              <a:rPr lang="en-US" sz="2800" dirty="0" smtClean="0"/>
              <a:t> </a:t>
            </a:r>
            <a:r>
              <a:rPr lang="en-US" sz="2800" dirty="0" err="1" smtClean="0"/>
              <a:t>karyawan</a:t>
            </a:r>
            <a:r>
              <a:rPr lang="en-US" sz="2800" dirty="0" smtClean="0"/>
              <a:t>, </a:t>
            </a:r>
            <a:r>
              <a:rPr lang="en-US" sz="2800" dirty="0" err="1" smtClean="0"/>
              <a:t>bukan</a:t>
            </a:r>
            <a:r>
              <a:rPr lang="en-US" sz="2800" dirty="0" smtClean="0"/>
              <a:t> </a:t>
            </a:r>
            <a:r>
              <a:rPr lang="en-US" sz="2800" dirty="0" err="1" smtClean="0"/>
              <a:t>hanya</a:t>
            </a:r>
            <a:r>
              <a:rPr lang="en-US" sz="2800" dirty="0" smtClean="0"/>
              <a:t> </a:t>
            </a:r>
            <a:r>
              <a:rPr lang="en-US" sz="2800" dirty="0" err="1" smtClean="0"/>
              <a:t>dari</a:t>
            </a:r>
            <a:r>
              <a:rPr lang="en-US" sz="2800" dirty="0" smtClean="0"/>
              <a:t> </a:t>
            </a:r>
            <a:r>
              <a:rPr lang="en-US" sz="2800" dirty="0" err="1" smtClean="0"/>
              <a:t>sisi</a:t>
            </a:r>
            <a:r>
              <a:rPr lang="en-US" sz="2800" dirty="0" smtClean="0"/>
              <a:t> </a:t>
            </a:r>
            <a:r>
              <a:rPr lang="en-US" sz="2800" dirty="0" err="1" smtClean="0"/>
              <a:t>pekerjaannya</a:t>
            </a:r>
            <a:r>
              <a:rPr lang="en-US" sz="2800" dirty="0" smtClean="0"/>
              <a:t>, </a:t>
            </a:r>
            <a:r>
              <a:rPr lang="en-US" sz="2800" dirty="0" err="1" smtClean="0"/>
              <a:t>karena</a:t>
            </a:r>
            <a:r>
              <a:rPr lang="en-US" sz="2800" dirty="0" smtClean="0"/>
              <a:t> </a:t>
            </a:r>
            <a:r>
              <a:rPr lang="en-US" sz="2800" dirty="0" err="1" smtClean="0"/>
              <a:t>karyawan</a:t>
            </a:r>
            <a:r>
              <a:rPr lang="en-US" sz="2800" dirty="0" smtClean="0"/>
              <a:t> </a:t>
            </a:r>
            <a:r>
              <a:rPr lang="en-US" sz="2800" dirty="0" err="1" smtClean="0"/>
              <a:t>adalah</a:t>
            </a:r>
            <a:r>
              <a:rPr lang="en-US" sz="2800" dirty="0" smtClean="0"/>
              <a:t> </a:t>
            </a:r>
            <a:r>
              <a:rPr lang="en-US" sz="2800" dirty="0" err="1" smtClean="0"/>
              <a:t>orang</a:t>
            </a:r>
            <a:r>
              <a:rPr lang="en-US" sz="2800" dirty="0" smtClean="0"/>
              <a:t> yang </a:t>
            </a:r>
            <a:r>
              <a:rPr lang="en-US" sz="2800" dirty="0" err="1" smtClean="0"/>
              <a:t>usahanya</a:t>
            </a:r>
            <a:r>
              <a:rPr lang="en-US" sz="2800" dirty="0" smtClean="0"/>
              <a:t> </a:t>
            </a:r>
            <a:r>
              <a:rPr lang="en-US" sz="2800" dirty="0" err="1" smtClean="0"/>
              <a:t>sangat</a:t>
            </a:r>
            <a:r>
              <a:rPr lang="en-US" sz="2800" dirty="0" smtClean="0"/>
              <a:t> </a:t>
            </a:r>
            <a:r>
              <a:rPr lang="en-US" sz="2800" dirty="0" err="1" smtClean="0"/>
              <a:t>menentukan</a:t>
            </a:r>
            <a:r>
              <a:rPr lang="en-US" sz="2800" dirty="0" smtClean="0"/>
              <a:t> </a:t>
            </a:r>
            <a:r>
              <a:rPr lang="en-US" sz="2800" dirty="0" err="1" smtClean="0"/>
              <a:t>sukses</a:t>
            </a:r>
            <a:r>
              <a:rPr lang="en-US" sz="2800" dirty="0" smtClean="0"/>
              <a:t> </a:t>
            </a:r>
            <a:r>
              <a:rPr lang="en-US" sz="2800" dirty="0" err="1" smtClean="0"/>
              <a:t>suatu</a:t>
            </a:r>
            <a:r>
              <a:rPr lang="en-US" sz="2800" dirty="0" smtClean="0"/>
              <a:t> </a:t>
            </a:r>
            <a:r>
              <a:rPr lang="en-US" sz="2800" dirty="0" err="1" smtClean="0"/>
              <a:t>perusahaan</a:t>
            </a:r>
            <a:r>
              <a:rPr lang="en-US" sz="2800" dirty="0" smtClean="0"/>
              <a:t> yang </a:t>
            </a:r>
            <a:r>
              <a:rPr lang="en-US" sz="2800" dirty="0" err="1" smtClean="0"/>
              <a:t>membuat</a:t>
            </a:r>
            <a:r>
              <a:rPr lang="en-US" sz="2800" dirty="0" smtClean="0"/>
              <a:t> </a:t>
            </a:r>
            <a:r>
              <a:rPr lang="en-US" sz="2800" dirty="0" err="1" smtClean="0"/>
              <a:t>produk</a:t>
            </a:r>
            <a:r>
              <a:rPr lang="en-US" sz="2800" dirty="0" smtClean="0"/>
              <a:t> </a:t>
            </a:r>
            <a:r>
              <a:rPr lang="en-US" sz="2800" dirty="0" err="1" smtClean="0"/>
              <a:t>dan</a:t>
            </a:r>
            <a:r>
              <a:rPr lang="en-US" sz="2800" dirty="0" smtClean="0"/>
              <a:t> </a:t>
            </a:r>
            <a:r>
              <a:rPr lang="en-US" sz="2800" dirty="0" err="1" smtClean="0"/>
              <a:t>menyediakan</a:t>
            </a:r>
            <a:r>
              <a:rPr lang="en-US" sz="2800" dirty="0" smtClean="0"/>
              <a:t> </a:t>
            </a:r>
            <a:r>
              <a:rPr lang="en-US" sz="2800" dirty="0" err="1" smtClean="0"/>
              <a:t>jasa</a:t>
            </a:r>
            <a:r>
              <a:rPr lang="en-US" sz="2800" dirty="0" smtClean="0"/>
              <a:t> </a:t>
            </a:r>
            <a:r>
              <a:rPr lang="en-US" sz="2800" dirty="0" err="1" smtClean="0"/>
              <a:t>bagi</a:t>
            </a:r>
            <a:r>
              <a:rPr lang="en-US" sz="2800" dirty="0" smtClean="0"/>
              <a:t> </a:t>
            </a:r>
            <a:r>
              <a:rPr lang="en-US" sz="2800" i="1" dirty="0" smtClean="0"/>
              <a:t>customers. </a:t>
            </a:r>
            <a:r>
              <a:rPr lang="id-ID" sz="2800" dirty="0" smtClean="0"/>
              <a:t>Setiap orang dipandang memiliki kemampuan untuk memahami dan memberikan kontribusi dalam mewujudkan visi perusahaan. Manajer harus memandang karyawannya sebagai orang dewasa yang pantas untuk memikul tanggung jawab yang lebih besar atas pekerjaannya, atas pekerjaan kelompoknya, dan akhirnya atas sukses perusahaan secara keseluruhan</a:t>
            </a:r>
            <a:endParaRPr lang="id-ID"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9" name="Content Placeholder 8"/>
          <p:cNvGraphicFramePr>
            <a:graphicFrameLocks noGrp="1"/>
          </p:cNvGraphicFramePr>
          <p:nvPr>
            <p:ph idx="1"/>
          </p:nvPr>
        </p:nvGraphicFramePr>
        <p:xfrm>
          <a:off x="3486150" y="2491581"/>
          <a:ext cx="2171700" cy="2743200"/>
        </p:xfrm>
        <a:graphic>
          <a:graphicData uri="http://schemas.openxmlformats.org/drawingml/2006/table">
            <a:tbl>
              <a:tblPr/>
              <a:tblGrid>
                <a:gridCol w="640080"/>
                <a:gridCol w="1531620"/>
              </a:tblGrid>
              <a:tr h="0">
                <a:tc>
                  <a:txBody>
                    <a:bodyPr/>
                    <a:lstStyle/>
                    <a:p>
                      <a:pPr>
                        <a:lnSpc>
                          <a:spcPct val="150000"/>
                        </a:lnSpc>
                        <a:spcAft>
                          <a:spcPts val="0"/>
                        </a:spcAft>
                      </a:pPr>
                      <a:r>
                        <a:rPr lang="en-US" sz="1200">
                          <a:latin typeface="Times New Roman"/>
                          <a:ea typeface="Times New Roman"/>
                          <a:cs typeface="Times New Roman"/>
                        </a:rPr>
                        <a:t>Tahun</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a:latin typeface="Times New Roman"/>
                          <a:ea typeface="Times New Roman"/>
                          <a:cs typeface="Times New Roman"/>
                        </a:rPr>
                        <a:t>Pendapatan Nasional</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(milyar Rupiah)</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50000"/>
                        </a:lnSpc>
                        <a:spcAft>
                          <a:spcPts val="0"/>
                        </a:spcAft>
                      </a:pPr>
                      <a:r>
                        <a:rPr lang="en-US" sz="1200">
                          <a:latin typeface="Times New Roman"/>
                          <a:ea typeface="Times New Roman"/>
                          <a:cs typeface="Times New Roman"/>
                        </a:rPr>
                        <a:t>1990</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1991</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1992</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1993</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1994</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1995</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1996</a:t>
                      </a:r>
                      <a:endParaRPr lang="id-ID" sz="1200">
                        <a:latin typeface="Times New Roman"/>
                        <a:ea typeface="Times New Roman"/>
                        <a:cs typeface="Times New Roman"/>
                      </a:endParaRPr>
                    </a:p>
                    <a:p>
                      <a:pPr>
                        <a:lnSpc>
                          <a:spcPct val="150000"/>
                        </a:lnSpc>
                        <a:spcAft>
                          <a:spcPts val="0"/>
                        </a:spcAft>
                      </a:pPr>
                      <a:r>
                        <a:rPr lang="en-US" sz="1200">
                          <a:latin typeface="Times New Roman"/>
                          <a:ea typeface="Times New Roman"/>
                          <a:cs typeface="Times New Roman"/>
                        </a:rPr>
                        <a:t>1997</a:t>
                      </a:r>
                      <a:endParaRPr lang="id-ID"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200" dirty="0">
                          <a:latin typeface="Times New Roman"/>
                          <a:ea typeface="Times New Roman"/>
                          <a:cs typeface="Times New Roman"/>
                        </a:rPr>
                        <a:t>590,6</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612,7</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630,8</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645</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667,9</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702,3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801,3</a:t>
                      </a:r>
                      <a:endParaRPr lang="id-ID" sz="1200" dirty="0">
                        <a:latin typeface="Times New Roman"/>
                        <a:ea typeface="Times New Roman"/>
                        <a:cs typeface="Times New Roman"/>
                      </a:endParaRPr>
                    </a:p>
                    <a:p>
                      <a:pPr>
                        <a:lnSpc>
                          <a:spcPct val="150000"/>
                        </a:lnSpc>
                        <a:spcAft>
                          <a:spcPts val="0"/>
                        </a:spcAft>
                      </a:pPr>
                      <a:r>
                        <a:rPr lang="en-US" sz="1200" dirty="0">
                          <a:latin typeface="Times New Roman"/>
                          <a:ea typeface="Times New Roman"/>
                          <a:cs typeface="Times New Roman"/>
                        </a:rPr>
                        <a:t>815,7</a:t>
                      </a:r>
                      <a:endParaRPr lang="id-ID"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611560" y="764704"/>
            <a:ext cx="8064896" cy="64633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Semua orang pada dasarnya baik</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1" name="Rectangle 3"/>
          <p:cNvSpPr txBox="1">
            <a:spLocks noChangeArrowheads="1"/>
          </p:cNvSpPr>
          <p:nvPr/>
        </p:nvSpPr>
        <p:spPr>
          <a:xfrm>
            <a:off x="755576" y="1484784"/>
            <a:ext cx="7772400" cy="4551784"/>
          </a:xfrm>
          <a:prstGeom prst="rect">
            <a:avLst/>
          </a:prstGeom>
        </p:spPr>
        <p:txBody>
          <a:bodyPr vert="horz" lIns="91440" tIns="45720" rIns="91440" bIns="45720" rtlCol="0">
            <a:normAutofit fontScale="92500" lnSpcReduction="20000"/>
          </a:bodyPr>
          <a:lstStyle/>
          <a:p>
            <a:pPr algn="just"/>
            <a:r>
              <a:rPr lang="en-US" sz="2800" dirty="0" err="1" smtClean="0"/>
              <a:t>Inti</a:t>
            </a:r>
            <a:r>
              <a:rPr lang="en-US" sz="2800" dirty="0" smtClean="0"/>
              <a:t> </a:t>
            </a:r>
            <a:r>
              <a:rPr lang="en-US" sz="2800" dirty="0" err="1" smtClean="0"/>
              <a:t>pemberdayaan</a:t>
            </a:r>
            <a:r>
              <a:rPr lang="en-US" sz="2800" dirty="0" smtClean="0"/>
              <a:t> </a:t>
            </a:r>
            <a:r>
              <a:rPr lang="en-US" sz="2800" dirty="0" err="1" smtClean="0"/>
              <a:t>karyawan</a:t>
            </a:r>
            <a:r>
              <a:rPr lang="en-US" sz="2800" dirty="0" smtClean="0"/>
              <a:t> </a:t>
            </a:r>
            <a:r>
              <a:rPr lang="en-US" sz="2800" dirty="0" err="1" smtClean="0"/>
              <a:t>adalah</a:t>
            </a:r>
            <a:r>
              <a:rPr lang="en-US" sz="2800" dirty="0" smtClean="0"/>
              <a:t> </a:t>
            </a:r>
            <a:r>
              <a:rPr lang="en-US" sz="2800" dirty="0" err="1" smtClean="0"/>
              <a:t>keyakinan</a:t>
            </a:r>
            <a:r>
              <a:rPr lang="en-US" sz="2800" dirty="0" smtClean="0"/>
              <a:t> </a:t>
            </a:r>
            <a:r>
              <a:rPr lang="en-US" sz="2800" dirty="0" err="1" smtClean="0"/>
              <a:t>bahwa</a:t>
            </a:r>
            <a:r>
              <a:rPr lang="en-US" sz="2800" dirty="0" smtClean="0"/>
              <a:t> </a:t>
            </a:r>
            <a:r>
              <a:rPr lang="en-US" sz="2800" dirty="0" err="1" smtClean="0"/>
              <a:t>orang</a:t>
            </a:r>
            <a:r>
              <a:rPr lang="en-US" sz="2800" dirty="0" smtClean="0"/>
              <a:t> </a:t>
            </a:r>
            <a:r>
              <a:rPr lang="en-US" sz="2800" dirty="0" err="1" smtClean="0"/>
              <a:t>pada</a:t>
            </a:r>
            <a:r>
              <a:rPr lang="en-US" sz="2800" dirty="0" smtClean="0"/>
              <a:t> </a:t>
            </a:r>
            <a:r>
              <a:rPr lang="en-US" sz="2800" dirty="0" err="1" smtClean="0"/>
              <a:t>dasarnya</a:t>
            </a:r>
            <a:r>
              <a:rPr lang="en-US" sz="2800" dirty="0" smtClean="0"/>
              <a:t> </a:t>
            </a:r>
            <a:r>
              <a:rPr lang="en-US" sz="2800" dirty="0" err="1" smtClean="0"/>
              <a:t>baik</a:t>
            </a:r>
            <a:r>
              <a:rPr lang="en-US" sz="2800" dirty="0" smtClean="0"/>
              <a:t>. </a:t>
            </a:r>
            <a:r>
              <a:rPr lang="en-US" sz="2800" dirty="0" err="1" smtClean="0"/>
              <a:t>Sebagai</a:t>
            </a:r>
            <a:r>
              <a:rPr lang="en-US" sz="2800" dirty="0" smtClean="0"/>
              <a:t> </a:t>
            </a:r>
            <a:r>
              <a:rPr lang="en-US" sz="2800" dirty="0" err="1" smtClean="0"/>
              <a:t>manusia</a:t>
            </a:r>
            <a:r>
              <a:rPr lang="en-US" sz="2800" dirty="0" smtClean="0"/>
              <a:t> yang </a:t>
            </a:r>
            <a:r>
              <a:rPr lang="en-US" sz="2800" dirty="0" err="1" smtClean="0"/>
              <a:t>berakal</a:t>
            </a:r>
            <a:r>
              <a:rPr lang="en-US" sz="2800" dirty="0" smtClean="0"/>
              <a:t> </a:t>
            </a:r>
            <a:r>
              <a:rPr lang="en-US" sz="2800" dirty="0" err="1" smtClean="0"/>
              <a:t>sehat</a:t>
            </a:r>
            <a:r>
              <a:rPr lang="en-US" sz="2800" dirty="0" smtClean="0"/>
              <a:t> </a:t>
            </a:r>
            <a:r>
              <a:rPr lang="en-US" sz="2800" dirty="0" err="1" smtClean="0"/>
              <a:t>dan</a:t>
            </a:r>
            <a:r>
              <a:rPr lang="en-US" sz="2800" dirty="0" smtClean="0"/>
              <a:t> </a:t>
            </a:r>
            <a:r>
              <a:rPr lang="en-US" sz="2800" dirty="0" err="1" smtClean="0"/>
              <a:t>makhluk</a:t>
            </a:r>
            <a:r>
              <a:rPr lang="en-US" sz="2800" dirty="0" smtClean="0"/>
              <a:t> yang </a:t>
            </a:r>
            <a:r>
              <a:rPr lang="en-US" sz="2800" dirty="0" err="1" smtClean="0"/>
              <a:t>berpikir</a:t>
            </a:r>
            <a:r>
              <a:rPr lang="en-US" sz="2800" dirty="0" smtClean="0"/>
              <a:t>, </a:t>
            </a:r>
            <a:r>
              <a:rPr lang="en-US" sz="2800" dirty="0" err="1" smtClean="0"/>
              <a:t>orang</a:t>
            </a:r>
            <a:r>
              <a:rPr lang="en-US" sz="2800" dirty="0" smtClean="0"/>
              <a:t> </a:t>
            </a:r>
            <a:r>
              <a:rPr lang="en-US" sz="2800" dirty="0" err="1" smtClean="0"/>
              <a:t>memiliki</a:t>
            </a:r>
            <a:r>
              <a:rPr lang="en-US" sz="2800" dirty="0" smtClean="0"/>
              <a:t> </a:t>
            </a:r>
            <a:r>
              <a:rPr lang="en-US" sz="2800" dirty="0" err="1" smtClean="0"/>
              <a:t>kecenderungan</a:t>
            </a:r>
            <a:r>
              <a:rPr lang="en-US" sz="2800" dirty="0" smtClean="0"/>
              <a:t> </a:t>
            </a:r>
            <a:r>
              <a:rPr lang="en-US" sz="2800" dirty="0" err="1" smtClean="0"/>
              <a:t>alami</a:t>
            </a:r>
            <a:r>
              <a:rPr lang="en-US" sz="2800" dirty="0" smtClean="0"/>
              <a:t> </a:t>
            </a:r>
            <a:r>
              <a:rPr lang="en-US" sz="2800" dirty="0" err="1" smtClean="0"/>
              <a:t>untuk</a:t>
            </a:r>
            <a:r>
              <a:rPr lang="en-US" sz="2800" dirty="0" smtClean="0"/>
              <a:t> </a:t>
            </a:r>
            <a:r>
              <a:rPr lang="en-US" sz="2800" dirty="0" err="1" smtClean="0"/>
              <a:t>berhasil</a:t>
            </a:r>
            <a:r>
              <a:rPr lang="en-US" sz="2800" dirty="0" smtClean="0"/>
              <a:t> </a:t>
            </a:r>
            <a:r>
              <a:rPr lang="en-US" sz="2800" dirty="0" err="1" smtClean="0"/>
              <a:t>dalam</a:t>
            </a:r>
            <a:r>
              <a:rPr lang="en-US" sz="2800" dirty="0" smtClean="0"/>
              <a:t> </a:t>
            </a:r>
            <a:r>
              <a:rPr lang="en-US" sz="2800" dirty="0" err="1" smtClean="0"/>
              <a:t>pekerjaannya</a:t>
            </a:r>
            <a:r>
              <a:rPr lang="en-US" sz="2800" dirty="0" smtClean="0"/>
              <a:t>. </a:t>
            </a:r>
            <a:r>
              <a:rPr lang="id-ID" sz="2800" dirty="0" smtClean="0"/>
              <a:t>Manajer melakukan pemberdayaan dengan memberikan pelatihan dan teknologi yang memadai kepada karyawan, memberikan arah yang benar, dan membiarkan karyawan untuk mengerjakan semua yang dapat dikerjakan oleh mereka. Manajer harus memastikan bahwa karyawan memiliki pengetahuan dan teknologi yang diperlukan untuk pekerjaan mereka, dan ia harus mendukung usaha karyawan dengan menghilangkan hambatan apa pun yang mencegah terwujudnya kinerja unggul</a:t>
            </a:r>
            <a:endParaRPr lang="id-ID"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1409</Words>
  <Application>Microsoft Office PowerPoint</Application>
  <PresentationFormat>On-screen Show (4:3)</PresentationFormat>
  <Paragraphs>419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BPISTI2008</cp:lastModifiedBy>
  <cp:revision>38</cp:revision>
  <dcterms:created xsi:type="dcterms:W3CDTF">2012-09-23T09:45:23Z</dcterms:created>
  <dcterms:modified xsi:type="dcterms:W3CDTF">2018-12-09T06:39:42Z</dcterms:modified>
</cp:coreProperties>
</file>