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65" r:id="rId5"/>
    <p:sldId id="266" r:id="rId6"/>
    <p:sldId id="259" r:id="rId7"/>
    <p:sldId id="260" r:id="rId8"/>
    <p:sldId id="261" r:id="rId9"/>
    <p:sldId id="262" r:id="rId10"/>
    <p:sldId id="263" r:id="rId11"/>
    <p:sldId id="267"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58"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t>09/12/2018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t>09/12/2018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t>09/12/2018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t>09/12/2018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F7DD53-25B4-4729-B1C5-B8715F1798C2}" type="datetimeFigureOut">
              <a:rPr lang="id-ID" smtClean="0"/>
              <a:t>09/12/2018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8F7DD53-25B4-4729-B1C5-B8715F1798C2}" type="datetimeFigureOut">
              <a:rPr lang="id-ID" smtClean="0"/>
              <a:t>09/12/2018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8F7DD53-25B4-4729-B1C5-B8715F1798C2}" type="datetimeFigureOut">
              <a:rPr lang="id-ID" smtClean="0"/>
              <a:t>09/12/2018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8F7DD53-25B4-4729-B1C5-B8715F1798C2}" type="datetimeFigureOut">
              <a:rPr lang="id-ID" smtClean="0"/>
              <a:t>09/12/2018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7DD53-25B4-4729-B1C5-B8715F1798C2}" type="datetimeFigureOut">
              <a:rPr lang="id-ID" smtClean="0"/>
              <a:t>09/12/2018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7DD53-25B4-4729-B1C5-B8715F1798C2}" type="datetimeFigureOut">
              <a:rPr lang="id-ID" smtClean="0"/>
              <a:t>09/12/2018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7DD53-25B4-4729-B1C5-B8715F1798C2}" type="datetimeFigureOut">
              <a:rPr lang="id-ID" smtClean="0"/>
              <a:t>09/12/2018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7DD53-25B4-4729-B1C5-B8715F1798C2}" type="datetimeFigureOut">
              <a:rPr lang="id-ID" smtClean="0"/>
              <a:t>09/12/2018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559C-EACE-4B7D-B1BB-F53F68A37879}"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79512" y="1916832"/>
            <a:ext cx="8610600" cy="7694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KEBIJAKAN KEUANGAN DAERAH</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0" y="764704"/>
            <a:ext cx="7272808" cy="147732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Faktor penentu keberhasilan memberi motivasi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11560" y="2060848"/>
            <a:ext cx="8064896" cy="4339650"/>
          </a:xfrm>
          <a:prstGeom prst="rect">
            <a:avLst/>
          </a:prstGeom>
          <a:noFill/>
        </p:spPr>
        <p:txBody>
          <a:bodyPr wrap="square" rtlCol="0">
            <a:spAutoFit/>
          </a:bodyPr>
          <a:lstStyle/>
          <a:p>
            <a:pPr lvl="0">
              <a:buFont typeface="Wingdings" pitchFamily="2" charset="2"/>
              <a:buChar char="§"/>
            </a:pPr>
            <a:r>
              <a:rPr lang="id-ID" sz="2800" b="1" dirty="0">
                <a:effectLst>
                  <a:outerShdw blurRad="38100" dist="38100" dir="2700000" algn="tl">
                    <a:srgbClr val="000000">
                      <a:alpha val="43137"/>
                    </a:srgbClr>
                  </a:outerShdw>
                </a:effectLst>
              </a:rPr>
              <a:t>Situasi ; saat memberikan motivasi kepada seseorang, waktu dan suasana yang tepat memberikan kontribusi yang tinggi terhadap keberhasilan untuk mencapai tujuan. Sebaik apapun metode teknik dan pendekatan bila tidak dalam suasana yang tepat tidak akan berhasil dalam mencapai tujuan</a:t>
            </a:r>
          </a:p>
          <a:p>
            <a:endParaRPr lang="id-ID" sz="2800" b="1" dirty="0">
              <a:effectLst>
                <a:outerShdw blurRad="38100" dist="38100" dir="2700000" algn="tl">
                  <a:srgbClr val="000000">
                    <a:alpha val="43137"/>
                  </a:srgbClr>
                </a:outerShdw>
              </a:effectLst>
            </a:endParaRPr>
          </a:p>
          <a:p>
            <a:pPr lvl="0">
              <a:buFont typeface="Wingdings" pitchFamily="2" charset="2"/>
              <a:buChar char="q"/>
            </a:pPr>
            <a:endParaRPr lang="id-ID" sz="2800" b="1" dirty="0">
              <a:effectLst>
                <a:outerShdw blurRad="38100" dist="38100" dir="2700000" algn="tl">
                  <a:srgbClr val="000000">
                    <a:alpha val="43137"/>
                  </a:srgbClr>
                </a:outerShdw>
              </a:effectLst>
            </a:endParaRPr>
          </a:p>
          <a:p>
            <a:pPr>
              <a:buFont typeface="Wingdings" pitchFamily="2" charset="2"/>
              <a:buChar char="q"/>
            </a:pPr>
            <a:endParaRPr lang="id-ID" sz="2400" b="1" dirty="0">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0" y="764704"/>
            <a:ext cx="5580112" cy="861774"/>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Menganalisis motivasi</a:t>
            </a:r>
            <a:endParaRPr lang="en-U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7" name="Picture 7" descr="C:\My Documents\Books\Prentice Hall\Dessler 3e\Images\FIG11-14.gif"/>
          <p:cNvPicPr>
            <a:picLocks noChangeAspect="1" noChangeArrowheads="1"/>
          </p:cNvPicPr>
          <p:nvPr/>
        </p:nvPicPr>
        <p:blipFill>
          <a:blip r:embed="rId3" cstate="print"/>
          <a:srcRect/>
          <a:stretch>
            <a:fillRect/>
          </a:stretch>
        </p:blipFill>
        <p:spPr bwMode="auto">
          <a:xfrm>
            <a:off x="467544" y="1412776"/>
            <a:ext cx="8064896" cy="48925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79512" y="1916832"/>
            <a:ext cx="8610600" cy="7694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motivasi</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1052736"/>
            <a:ext cx="7272808"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Alat penggerak motivasi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1547664" y="2204864"/>
            <a:ext cx="6840760" cy="3385542"/>
          </a:xfrm>
          <a:prstGeom prst="rect">
            <a:avLst/>
          </a:prstGeom>
          <a:noFill/>
        </p:spPr>
        <p:txBody>
          <a:bodyPr wrap="square" rtlCol="0">
            <a:spAutoFit/>
          </a:bodyPr>
          <a:lstStyle/>
          <a:p>
            <a:pPr lvl="0">
              <a:buFont typeface="Wingdings" pitchFamily="2" charset="2"/>
              <a:buChar char="ü"/>
            </a:pPr>
            <a:r>
              <a:rPr lang="id-ID" sz="2800" b="1" dirty="0" smtClean="0">
                <a:effectLst>
                  <a:outerShdw blurRad="38100" dist="38100" dir="2700000" algn="tl">
                    <a:srgbClr val="000000">
                      <a:alpha val="43137"/>
                    </a:srgbClr>
                  </a:outerShdw>
                </a:effectLst>
              </a:rPr>
              <a:t>Prestasi (achievement)</a:t>
            </a:r>
          </a:p>
          <a:p>
            <a:pPr lvl="0">
              <a:buFont typeface="Wingdings" pitchFamily="2" charset="2"/>
              <a:buChar char="ü"/>
            </a:pPr>
            <a:r>
              <a:rPr lang="id-ID" sz="2800" b="1" dirty="0" smtClean="0">
                <a:effectLst>
                  <a:outerShdw blurRad="38100" dist="38100" dir="2700000" algn="tl">
                    <a:srgbClr val="000000">
                      <a:alpha val="43137"/>
                    </a:srgbClr>
                  </a:outerShdw>
                </a:effectLst>
              </a:rPr>
              <a:t>Penghargaan (recognition)</a:t>
            </a:r>
          </a:p>
          <a:p>
            <a:pPr lvl="0">
              <a:buFont typeface="Wingdings" pitchFamily="2" charset="2"/>
              <a:buChar char="ü"/>
            </a:pPr>
            <a:r>
              <a:rPr lang="id-ID" sz="2800" b="1" dirty="0" smtClean="0">
                <a:effectLst>
                  <a:outerShdw blurRad="38100" dist="38100" dir="2700000" algn="tl">
                    <a:srgbClr val="000000">
                      <a:alpha val="43137"/>
                    </a:srgbClr>
                  </a:outerShdw>
                </a:effectLst>
              </a:rPr>
              <a:t>Tantangan (challenge)</a:t>
            </a:r>
          </a:p>
          <a:p>
            <a:pPr lvl="0">
              <a:buFont typeface="Wingdings" pitchFamily="2" charset="2"/>
              <a:buChar char="ü"/>
            </a:pPr>
            <a:r>
              <a:rPr lang="id-ID" sz="2800" b="1" dirty="0" smtClean="0">
                <a:effectLst>
                  <a:outerShdw blurRad="38100" dist="38100" dir="2700000" algn="tl">
                    <a:srgbClr val="000000">
                      <a:alpha val="43137"/>
                    </a:srgbClr>
                  </a:outerShdw>
                </a:effectLst>
              </a:rPr>
              <a:t>Tanggung Jawab (Responsibility)</a:t>
            </a:r>
          </a:p>
          <a:p>
            <a:pPr lvl="0">
              <a:buFont typeface="Wingdings" pitchFamily="2" charset="2"/>
              <a:buChar char="ü"/>
            </a:pPr>
            <a:r>
              <a:rPr lang="id-ID" sz="2800" b="1" dirty="0" smtClean="0">
                <a:effectLst>
                  <a:outerShdw blurRad="38100" dist="38100" dir="2700000" algn="tl">
                    <a:srgbClr val="000000">
                      <a:alpha val="43137"/>
                    </a:srgbClr>
                  </a:outerShdw>
                </a:effectLst>
              </a:rPr>
              <a:t>Pengembangan</a:t>
            </a:r>
          </a:p>
          <a:p>
            <a:pPr lvl="0">
              <a:buFont typeface="Wingdings" pitchFamily="2" charset="2"/>
              <a:buChar char="ü"/>
            </a:pPr>
            <a:r>
              <a:rPr lang="id-ID" sz="2800" b="1" dirty="0" smtClean="0">
                <a:effectLst>
                  <a:outerShdw blurRad="38100" dist="38100" dir="2700000" algn="tl">
                    <a:srgbClr val="000000">
                      <a:alpha val="43137"/>
                    </a:srgbClr>
                  </a:outerShdw>
                </a:effectLst>
              </a:rPr>
              <a:t>Keterlibatan</a:t>
            </a:r>
          </a:p>
          <a:p>
            <a:pPr lvl="0">
              <a:buFont typeface="Wingdings" pitchFamily="2" charset="2"/>
              <a:buChar char="ü"/>
            </a:pPr>
            <a:r>
              <a:rPr lang="id-ID" sz="2800" b="1" dirty="0" smtClean="0">
                <a:effectLst>
                  <a:outerShdw blurRad="38100" dist="38100" dir="2700000" algn="tl">
                    <a:srgbClr val="000000">
                      <a:alpha val="43137"/>
                    </a:srgbClr>
                  </a:outerShdw>
                </a:effectLst>
              </a:rPr>
              <a:t>Kesempatan</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1052736"/>
            <a:ext cx="7272808"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Alat penggerak motivasi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1547664" y="1988840"/>
            <a:ext cx="6840760" cy="3539430"/>
          </a:xfrm>
          <a:prstGeom prst="rect">
            <a:avLst/>
          </a:prstGeom>
          <a:noFill/>
        </p:spPr>
        <p:txBody>
          <a:bodyPr wrap="square" rtlCol="0">
            <a:spAutoFit/>
          </a:bodyPr>
          <a:lstStyle/>
          <a:p>
            <a:pPr marL="358775" lvl="0" indent="-358775">
              <a:buFont typeface="Wingdings" pitchFamily="2" charset="2"/>
              <a:buChar char="§"/>
            </a:pPr>
            <a:r>
              <a:rPr lang="id-ID" sz="2800" b="1" dirty="0" smtClean="0">
                <a:effectLst>
                  <a:outerShdw blurRad="38100" dist="38100" dir="2700000" algn="tl">
                    <a:srgbClr val="000000">
                      <a:alpha val="43137"/>
                    </a:srgbClr>
                  </a:outerShdw>
                </a:effectLst>
              </a:rPr>
              <a:t>Materia Insentif : upah, gaji, tunjangan, bonus dan baranga-barang</a:t>
            </a:r>
          </a:p>
          <a:p>
            <a:pPr marL="358775" lvl="0" indent="-358775">
              <a:buFont typeface="Wingdings" pitchFamily="2" charset="2"/>
              <a:buChar char="§"/>
            </a:pPr>
            <a:r>
              <a:rPr lang="id-ID" sz="2800" b="1" dirty="0" smtClean="0">
                <a:effectLst>
                  <a:outerShdw blurRad="38100" dist="38100" dir="2700000" algn="tl">
                    <a:srgbClr val="000000">
                      <a:alpha val="43137"/>
                    </a:srgbClr>
                  </a:outerShdw>
                </a:effectLst>
              </a:rPr>
              <a:t>Non Materia Insentif ; rangsangan agar seseorang bekerja dengan penuh kepuasan dan rasa sengang, misalnya penempatan kerja yang tepat, latihan yang sistematis, promosi jabatan yang objektif, iklim organisasi yang nyaman</a:t>
            </a:r>
            <a:endParaRPr lang="id-ID" sz="2800" b="1" dirty="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1052736"/>
            <a:ext cx="7272808"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Cara memotivasi : Dessler</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Rectangle 3"/>
          <p:cNvSpPr txBox="1">
            <a:spLocks noChangeArrowheads="1"/>
          </p:cNvSpPr>
          <p:nvPr/>
        </p:nvSpPr>
        <p:spPr>
          <a:xfrm>
            <a:off x="533400" y="1752600"/>
            <a:ext cx="3975100" cy="4495800"/>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Set Goals</a:t>
            </a:r>
          </a:p>
          <a:p>
            <a:pPr marL="457200" marR="0" lvl="0" indent="-4572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Use Pay for Performance</a:t>
            </a:r>
          </a:p>
          <a:p>
            <a:pPr marL="457200" marR="0" lvl="0" indent="-4572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Improve Merit Pay</a:t>
            </a:r>
          </a:p>
          <a:p>
            <a:pPr marL="457200" marR="0" lvl="0" indent="-4572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Use Recognition</a:t>
            </a:r>
          </a:p>
          <a:p>
            <a:pPr marL="457200" marR="0" lvl="0" indent="-457200" algn="l" defTabSz="914400" rtl="0" eaLnBrk="1" fontAlgn="auto" latinLnBrk="0" hangingPunct="1">
              <a:lnSpc>
                <a:spcPct val="100000"/>
              </a:lnSpc>
              <a:spcBef>
                <a:spcPct val="20000"/>
              </a:spcBef>
              <a:spcAft>
                <a:spcPts val="0"/>
              </a:spcAft>
              <a:buClrTx/>
              <a:buSzTx/>
              <a:buFontTx/>
              <a:buAutoNum type="arabicPeriod"/>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Use Positive Reinforcement</a:t>
            </a: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Rectangle 4"/>
          <p:cNvSpPr txBox="1">
            <a:spLocks noChangeArrowheads="1"/>
          </p:cNvSpPr>
          <p:nvPr/>
        </p:nvSpPr>
        <p:spPr>
          <a:xfrm>
            <a:off x="4660900" y="1752600"/>
            <a:ext cx="3975100" cy="4495800"/>
          </a:xfrm>
          <a:prstGeom prst="rect">
            <a:avLst/>
          </a:prstGeom>
        </p:spPr>
        <p:txBody>
          <a:bodyPr/>
          <a:lstStyle/>
          <a:p>
            <a:pPr marL="457200" marR="0" lvl="0" indent="-457200" algn="l" defTabSz="914400" rtl="0" eaLnBrk="1" fontAlgn="auto" latinLnBrk="0" hangingPunct="1">
              <a:lnSpc>
                <a:spcPct val="100000"/>
              </a:lnSpc>
              <a:spcBef>
                <a:spcPct val="20000"/>
              </a:spcBef>
              <a:spcAft>
                <a:spcPts val="0"/>
              </a:spcAft>
              <a:buClrTx/>
              <a:buSzTx/>
              <a:buFontTx/>
              <a:buAutoNum type="arabicPeriod" startAt="6"/>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Use Behaviour Management</a:t>
            </a:r>
          </a:p>
          <a:p>
            <a:pPr marL="457200" marR="0" lvl="0" indent="-457200" algn="l" defTabSz="914400" rtl="0" eaLnBrk="1" fontAlgn="auto" latinLnBrk="0" hangingPunct="1">
              <a:lnSpc>
                <a:spcPct val="100000"/>
              </a:lnSpc>
              <a:spcBef>
                <a:spcPct val="20000"/>
              </a:spcBef>
              <a:spcAft>
                <a:spcPts val="0"/>
              </a:spcAft>
              <a:buClrTx/>
              <a:buSzTx/>
              <a:buFontTx/>
              <a:buAutoNum type="arabicPeriod" startAt="6"/>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Empower Employees</a:t>
            </a:r>
          </a:p>
          <a:p>
            <a:pPr marL="457200" marR="0" lvl="0" indent="-457200" algn="l" defTabSz="914400" rtl="0" eaLnBrk="1" fontAlgn="auto" latinLnBrk="0" hangingPunct="1">
              <a:lnSpc>
                <a:spcPct val="100000"/>
              </a:lnSpc>
              <a:spcBef>
                <a:spcPct val="20000"/>
              </a:spcBef>
              <a:spcAft>
                <a:spcPts val="0"/>
              </a:spcAft>
              <a:buClrTx/>
              <a:buSzTx/>
              <a:buFontTx/>
              <a:buAutoNum type="arabicPeriod" startAt="6"/>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Enrich the Jobs</a:t>
            </a:r>
          </a:p>
          <a:p>
            <a:pPr marL="457200" marR="0" lvl="0" indent="-457200" algn="l" defTabSz="914400" rtl="0" eaLnBrk="1" fontAlgn="auto" latinLnBrk="0" hangingPunct="1">
              <a:lnSpc>
                <a:spcPct val="100000"/>
              </a:lnSpc>
              <a:spcBef>
                <a:spcPct val="20000"/>
              </a:spcBef>
              <a:spcAft>
                <a:spcPts val="0"/>
              </a:spcAft>
              <a:buClrTx/>
              <a:buSzTx/>
              <a:buFontTx/>
              <a:buAutoNum type="arabicPeriod" startAt="6"/>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Use Skill-Based Pay</a:t>
            </a:r>
          </a:p>
          <a:p>
            <a:pPr marL="457200" marR="0" lvl="0" indent="-457200" algn="l" defTabSz="914400" rtl="0" eaLnBrk="1" fontAlgn="auto" latinLnBrk="0" hangingPunct="1">
              <a:lnSpc>
                <a:spcPct val="100000"/>
              </a:lnSpc>
              <a:spcBef>
                <a:spcPct val="20000"/>
              </a:spcBef>
              <a:spcAft>
                <a:spcPts val="0"/>
              </a:spcAft>
              <a:buClrTx/>
              <a:buSzTx/>
              <a:buFontTx/>
              <a:buAutoNum type="arabicPeriod" startAt="6"/>
              <a:tabLst/>
              <a:defRPr/>
            </a:pPr>
            <a:r>
              <a:rPr kumimoji="0" lang="en-US" sz="2400" b="1" i="0" u="none" strike="noStrike" kern="1200" cap="none" spc="0" normalizeH="0" baseline="0" noProof="0" smtClean="0">
                <a:ln>
                  <a:noFill/>
                </a:ln>
                <a:solidFill>
                  <a:schemeClr val="tx1"/>
                </a:solidFill>
                <a:effectLst/>
                <a:uLnTx/>
                <a:uFillTx/>
                <a:latin typeface="+mn-lt"/>
                <a:ea typeface="+mn-ea"/>
                <a:cs typeface="+mn-cs"/>
              </a:rPr>
              <a:t>Provide Lifelong Learning</a:t>
            </a:r>
          </a:p>
          <a:p>
            <a:pPr marL="457200" marR="0" lvl="0" indent="-457200" algn="l" defTabSz="914400" rtl="0" eaLnBrk="1" fontAlgn="auto" latinLnBrk="0" hangingPunct="1">
              <a:lnSpc>
                <a:spcPct val="100000"/>
              </a:lnSpc>
              <a:spcBef>
                <a:spcPct val="20000"/>
              </a:spcBef>
              <a:spcAft>
                <a:spcPts val="0"/>
              </a:spcAft>
              <a:buClrTx/>
              <a:buSzTx/>
              <a:buFontTx/>
              <a:buAutoNum type="arabicPeriod" startAt="6"/>
              <a:tabLst/>
              <a:defRPr/>
            </a:pP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179512" y="980728"/>
            <a:ext cx="7272808"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Motivasi pegawai??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115616" y="1844824"/>
            <a:ext cx="6840760" cy="3970318"/>
          </a:xfrm>
          <a:prstGeom prst="rect">
            <a:avLst/>
          </a:prstGeom>
          <a:noFill/>
        </p:spPr>
        <p:txBody>
          <a:bodyPr wrap="square" rtlCol="0">
            <a:spAutoFit/>
          </a:bodyPr>
          <a:lstStyle/>
          <a:p>
            <a:pPr lvl="0">
              <a:buFont typeface="Courier New" pitchFamily="49" charset="0"/>
              <a:buChar char="o"/>
            </a:pPr>
            <a:r>
              <a:rPr lang="id-ID" sz="2800" b="1" dirty="0"/>
              <a:t>The desire to live : keinginan untuk hidup, manusa bekerja untuk dapat makan dan minum untuk hidup</a:t>
            </a:r>
          </a:p>
          <a:p>
            <a:pPr lvl="0">
              <a:buFont typeface="Courier New" pitchFamily="49" charset="0"/>
              <a:buChar char="o"/>
            </a:pPr>
            <a:r>
              <a:rPr lang="id-ID" sz="2800" b="1" dirty="0"/>
              <a:t>The desire for posession,: keinginan untuk memiiki sesuatu </a:t>
            </a:r>
          </a:p>
          <a:p>
            <a:pPr lvl="0">
              <a:buFont typeface="Courier New" pitchFamily="49" charset="0"/>
              <a:buChar char="o"/>
            </a:pPr>
            <a:r>
              <a:rPr lang="id-ID" sz="2800" b="1" dirty="0"/>
              <a:t>The desire of power : keinginan akan kekukausaaan</a:t>
            </a:r>
          </a:p>
          <a:p>
            <a:pPr>
              <a:buFont typeface="Courier New" pitchFamily="49" charset="0"/>
              <a:buChar char="o"/>
            </a:pPr>
            <a:r>
              <a:rPr lang="id-ID" sz="2800" b="1" dirty="0"/>
              <a:t>The desire for recognition : keinginan akan pengakuan</a:t>
            </a:r>
            <a:endParaRPr lang="id-ID" sz="2800" b="1" dirty="0">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179512" y="980728"/>
            <a:ext cx="7272808"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Prinsip pemberian motivasi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11560" y="1772816"/>
            <a:ext cx="7848872" cy="4893647"/>
          </a:xfrm>
          <a:prstGeom prst="rect">
            <a:avLst/>
          </a:prstGeom>
          <a:noFill/>
        </p:spPr>
        <p:txBody>
          <a:bodyPr wrap="square" rtlCol="0">
            <a:spAutoFit/>
          </a:bodyPr>
          <a:lstStyle/>
          <a:p>
            <a:pPr lvl="0">
              <a:buFont typeface="Wingdings" pitchFamily="2" charset="2"/>
              <a:buChar char="q"/>
            </a:pPr>
            <a:r>
              <a:rPr lang="id-ID" sz="2400" b="1" dirty="0">
                <a:effectLst>
                  <a:outerShdw blurRad="38100" dist="38100" dir="2700000" algn="tl">
                    <a:srgbClr val="000000">
                      <a:alpha val="43137"/>
                    </a:srgbClr>
                  </a:outerShdw>
                </a:effectLst>
              </a:rPr>
              <a:t>Prinsip partisipasi, untuk memotivasi kerja, pegawai perlu diberikan kesempatan berpartisipasi, dalam menentukan tujuan yang akan dicapai oleh </a:t>
            </a:r>
            <a:r>
              <a:rPr lang="id-ID" sz="2400" b="1" dirty="0" smtClean="0">
                <a:effectLst>
                  <a:outerShdw blurRad="38100" dist="38100" dir="2700000" algn="tl">
                    <a:srgbClr val="000000">
                      <a:alpha val="43137"/>
                    </a:srgbClr>
                  </a:outerShdw>
                </a:effectLst>
              </a:rPr>
              <a:t>pimpinan</a:t>
            </a:r>
          </a:p>
          <a:p>
            <a:pPr lvl="0"/>
            <a:endParaRPr lang="id-ID" sz="2400" b="1" dirty="0">
              <a:effectLst>
                <a:outerShdw blurRad="38100" dist="38100" dir="2700000" algn="tl">
                  <a:srgbClr val="000000">
                    <a:alpha val="43137"/>
                  </a:srgbClr>
                </a:outerShdw>
              </a:effectLst>
            </a:endParaRPr>
          </a:p>
          <a:p>
            <a:pPr lvl="0">
              <a:buFont typeface="Wingdings" pitchFamily="2" charset="2"/>
              <a:buChar char="q"/>
            </a:pPr>
            <a:r>
              <a:rPr lang="id-ID" sz="2400" b="1" dirty="0">
                <a:effectLst>
                  <a:outerShdw blurRad="38100" dist="38100" dir="2700000" algn="tl">
                    <a:srgbClr val="000000">
                      <a:alpha val="43137"/>
                    </a:srgbClr>
                  </a:outerShdw>
                </a:effectLst>
              </a:rPr>
              <a:t>Prinsip komunikasi, pimpinan harus mengkomunikasikan segala sesuatu yang berhubungan dengan usaha pencapaian tujuan dengan informasiyang jelas, sehingga pegawai mudah untuk </a:t>
            </a:r>
            <a:r>
              <a:rPr lang="id-ID" sz="2400" b="1" dirty="0" smtClean="0">
                <a:effectLst>
                  <a:outerShdw blurRad="38100" dist="38100" dir="2700000" algn="tl">
                    <a:srgbClr val="000000">
                      <a:alpha val="43137"/>
                    </a:srgbClr>
                  </a:outerShdw>
                </a:effectLst>
              </a:rPr>
              <a:t>dimotivasi</a:t>
            </a:r>
          </a:p>
          <a:p>
            <a:pPr lvl="0">
              <a:buFont typeface="Wingdings" pitchFamily="2" charset="2"/>
              <a:buChar char="q"/>
            </a:pPr>
            <a:endParaRPr lang="id-ID" sz="2400" b="1" dirty="0">
              <a:effectLst>
                <a:outerShdw blurRad="38100" dist="38100" dir="2700000" algn="tl">
                  <a:srgbClr val="000000">
                    <a:alpha val="43137"/>
                  </a:srgbClr>
                </a:outerShdw>
              </a:effectLst>
            </a:endParaRPr>
          </a:p>
          <a:p>
            <a:pPr lvl="0">
              <a:buFont typeface="Wingdings" pitchFamily="2" charset="2"/>
              <a:buChar char="q"/>
            </a:pPr>
            <a:r>
              <a:rPr lang="id-ID" sz="2400" b="1" dirty="0">
                <a:effectLst>
                  <a:outerShdw blurRad="38100" dist="38100" dir="2700000" algn="tl">
                    <a:srgbClr val="000000">
                      <a:alpha val="43137"/>
                    </a:srgbClr>
                  </a:outerShdw>
                </a:effectLst>
              </a:rPr>
              <a:t>Prinsip mengakui andil bawahan. Pimpinan mengakui bahwa pegawai atau bawahan memiliki andil dalam usaha pencapaian tujuan</a:t>
            </a:r>
          </a:p>
          <a:p>
            <a:pPr>
              <a:buFont typeface="Wingdings" pitchFamily="2" charset="2"/>
              <a:buChar char="q"/>
            </a:pPr>
            <a:endParaRPr lang="id-ID" sz="2400" b="1"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179512" y="980728"/>
            <a:ext cx="7272808"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Prinsip pemberian motivasi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11560" y="1772816"/>
            <a:ext cx="7848872" cy="3477875"/>
          </a:xfrm>
          <a:prstGeom prst="rect">
            <a:avLst/>
          </a:prstGeom>
          <a:noFill/>
        </p:spPr>
        <p:txBody>
          <a:bodyPr wrap="square" rtlCol="0">
            <a:spAutoFit/>
          </a:bodyPr>
          <a:lstStyle/>
          <a:p>
            <a:pPr lvl="0">
              <a:buFont typeface="Wingdings" pitchFamily="2" charset="2"/>
              <a:buChar char="q"/>
            </a:pPr>
            <a:r>
              <a:rPr lang="id-ID" sz="2800" b="1" dirty="0">
                <a:effectLst>
                  <a:outerShdw blurRad="38100" dist="38100" dir="2700000" algn="tl">
                    <a:srgbClr val="000000">
                      <a:alpha val="43137"/>
                    </a:srgbClr>
                  </a:outerShdw>
                </a:effectLst>
              </a:rPr>
              <a:t>Prinsip penelegasian wewenang yaitu pimpinan harys memberikan otoritas atau wewenang kepada pegawai atau bahwah untuk sewaktu-waktu dapat mengambil keputusan terhjadap pekerjaan yang </a:t>
            </a:r>
            <a:r>
              <a:rPr lang="id-ID" sz="2800" b="1" dirty="0" smtClean="0">
                <a:effectLst>
                  <a:outerShdw blurRad="38100" dist="38100" dir="2700000" algn="tl">
                    <a:srgbClr val="000000">
                      <a:alpha val="43137"/>
                    </a:srgbClr>
                  </a:outerShdw>
                </a:effectLst>
              </a:rPr>
              <a:t>dilakukan</a:t>
            </a:r>
          </a:p>
          <a:p>
            <a:pPr lvl="0"/>
            <a:endParaRPr lang="id-ID" sz="2800" b="1" dirty="0">
              <a:effectLst>
                <a:outerShdw blurRad="38100" dist="38100" dir="2700000" algn="tl">
                  <a:srgbClr val="000000">
                    <a:alpha val="43137"/>
                  </a:srgbClr>
                </a:outerShdw>
              </a:effectLst>
            </a:endParaRPr>
          </a:p>
          <a:p>
            <a:pPr lvl="0">
              <a:buFont typeface="Wingdings" pitchFamily="2" charset="2"/>
              <a:buChar char="q"/>
            </a:pPr>
            <a:r>
              <a:rPr lang="id-ID" sz="2800" b="1" dirty="0">
                <a:effectLst>
                  <a:outerShdw blurRad="38100" dist="38100" dir="2700000" algn="tl">
                    <a:srgbClr val="000000">
                      <a:alpha val="43137"/>
                    </a:srgbClr>
                  </a:outerShdw>
                </a:effectLst>
              </a:rPr>
              <a:t>Prinsip memberikan perhatian</a:t>
            </a:r>
          </a:p>
          <a:p>
            <a:pPr>
              <a:buFont typeface="Wingdings" pitchFamily="2" charset="2"/>
              <a:buChar char="q"/>
            </a:pPr>
            <a:endParaRPr lang="id-ID" sz="2400" b="1" dirty="0">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0" y="764704"/>
            <a:ext cx="7272808" cy="147732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Faktor penentu keberhasilan memberi motivasi</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11560" y="2060848"/>
            <a:ext cx="8064896" cy="5324535"/>
          </a:xfrm>
          <a:prstGeom prst="rect">
            <a:avLst/>
          </a:prstGeom>
          <a:noFill/>
        </p:spPr>
        <p:txBody>
          <a:bodyPr wrap="square" rtlCol="0">
            <a:spAutoFit/>
          </a:bodyPr>
          <a:lstStyle/>
          <a:p>
            <a:pPr lvl="0">
              <a:buFont typeface="Wingdings" pitchFamily="2" charset="2"/>
              <a:buChar char="§"/>
            </a:pPr>
            <a:r>
              <a:rPr lang="id-ID" sz="2400" dirty="0"/>
              <a:t>Efektifitas teknik yang digunakan : penggunaan pendekatan, metode dan analisis harus seefektif mungkin sehingga dapat diminimalisasi berbagai pengorbanan seperti tenaga, waktu, biaya </a:t>
            </a:r>
          </a:p>
          <a:p>
            <a:pPr>
              <a:buFont typeface="Wingdings" pitchFamily="2" charset="2"/>
              <a:buChar char="§"/>
            </a:pPr>
            <a:endParaRPr lang="id-ID" sz="2400" dirty="0"/>
          </a:p>
          <a:p>
            <a:pPr lvl="0">
              <a:buFont typeface="Wingdings" pitchFamily="2" charset="2"/>
              <a:buChar char="§"/>
            </a:pPr>
            <a:r>
              <a:rPr lang="id-ID" sz="2400" dirty="0"/>
              <a:t>Karakteristik bawahan; karakteristik organisasi terdiri daru sejumlah orang yang memiliki karakteristik dan sifat masing-masing, maka diperlukan pemahaman yang mendalam terhadap perbedaan-pernedaan tersebut. Perbedaan sosial budaya, status, pendidikan danjenis kelamin menyebabkan seseorang berbeda dalammenerima dan mepersepsikan sesuatu</a:t>
            </a:r>
          </a:p>
          <a:p>
            <a:pPr lvl="0">
              <a:buFont typeface="Wingdings" pitchFamily="2" charset="2"/>
              <a:buChar char="q"/>
            </a:pPr>
            <a:endParaRPr lang="id-ID" sz="2800" b="1" dirty="0">
              <a:effectLst>
                <a:outerShdw blurRad="38100" dist="38100" dir="2700000" algn="tl">
                  <a:srgbClr val="000000">
                    <a:alpha val="43137"/>
                  </a:srgbClr>
                </a:outerShdw>
              </a:effectLst>
            </a:endParaRPr>
          </a:p>
          <a:p>
            <a:pPr>
              <a:buFont typeface="Wingdings" pitchFamily="2" charset="2"/>
              <a:buChar char="q"/>
            </a:pPr>
            <a:endParaRPr lang="id-ID" sz="2400" b="1" dirty="0">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573</Words>
  <Application>Microsoft Office PowerPoint</Application>
  <PresentationFormat>On-screen Show (4:3)</PresentationFormat>
  <Paragraphs>218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BPISTI2008</cp:lastModifiedBy>
  <cp:revision>5</cp:revision>
  <dcterms:created xsi:type="dcterms:W3CDTF">2012-09-23T09:45:23Z</dcterms:created>
  <dcterms:modified xsi:type="dcterms:W3CDTF">2018-12-09T06:38:24Z</dcterms:modified>
</cp:coreProperties>
</file>