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11" r:id="rId2"/>
    <p:sldId id="288" r:id="rId3"/>
    <p:sldId id="289" r:id="rId4"/>
    <p:sldId id="312" r:id="rId5"/>
    <p:sldId id="290" r:id="rId6"/>
    <p:sldId id="296" r:id="rId7"/>
    <p:sldId id="279" r:id="rId8"/>
    <p:sldId id="291" r:id="rId9"/>
    <p:sldId id="281" r:id="rId10"/>
    <p:sldId id="317" r:id="rId11"/>
    <p:sldId id="280" r:id="rId12"/>
    <p:sldId id="292" r:id="rId13"/>
    <p:sldId id="284" r:id="rId14"/>
    <p:sldId id="295" r:id="rId15"/>
    <p:sldId id="293" r:id="rId16"/>
    <p:sldId id="294" r:id="rId17"/>
    <p:sldId id="286" r:id="rId18"/>
    <p:sldId id="287" r:id="rId19"/>
    <p:sldId id="297" r:id="rId20"/>
    <p:sldId id="264" r:id="rId21"/>
    <p:sldId id="265" r:id="rId22"/>
    <p:sldId id="313" r:id="rId23"/>
    <p:sldId id="314" r:id="rId24"/>
    <p:sldId id="315" r:id="rId25"/>
    <p:sldId id="318" r:id="rId26"/>
    <p:sldId id="316" r:id="rId27"/>
    <p:sldId id="319" r:id="rId28"/>
    <p:sldId id="266" r:id="rId29"/>
    <p:sldId id="282" r:id="rId30"/>
    <p:sldId id="283" r:id="rId31"/>
    <p:sldId id="301" r:id="rId32"/>
    <p:sldId id="298" r:id="rId33"/>
    <p:sldId id="302" r:id="rId34"/>
    <p:sldId id="299" r:id="rId35"/>
    <p:sldId id="300" r:id="rId36"/>
    <p:sldId id="303" r:id="rId37"/>
    <p:sldId id="304" r:id="rId38"/>
    <p:sldId id="305" r:id="rId39"/>
    <p:sldId id="307" r:id="rId40"/>
    <p:sldId id="310" r:id="rId41"/>
    <p:sldId id="306" r:id="rId42"/>
    <p:sldId id="308" r:id="rId43"/>
    <p:sldId id="320" r:id="rId44"/>
    <p:sldId id="285" r:id="rId4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0000"/>
    <a:srgbClr val="6699FF"/>
    <a:srgbClr val="CC00CC"/>
    <a:srgbClr val="99FF66"/>
    <a:srgbClr val="008A45"/>
    <a:srgbClr val="FFFF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autoAdjust="0"/>
  </p:normalViewPr>
  <p:slideViewPr>
    <p:cSldViewPr>
      <p:cViewPr>
        <p:scale>
          <a:sx n="75" d="100"/>
          <a:sy n="75" d="100"/>
        </p:scale>
        <p:origin x="-366" y="-7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3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1.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757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57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757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08D7E29-4E73-49C4-A037-F58BD50F801E}" type="slidenum">
              <a:rPr lang="en-US"/>
              <a:pPr/>
              <a:t>‹#›</a:t>
            </a:fld>
            <a:endParaRPr lang="en-US"/>
          </a:p>
        </p:txBody>
      </p:sp>
    </p:spTree>
    <p:extLst>
      <p:ext uri="{BB962C8B-B14F-4D97-AF65-F5344CB8AC3E}">
        <p14:creationId xmlns:p14="http://schemas.microsoft.com/office/powerpoint/2010/main" val="1542614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615F213-F6CD-4C0B-BFBE-69AF74BC49F4}" type="slidenum">
              <a:rPr lang="en-US"/>
              <a:pPr/>
              <a:t>‹#›</a:t>
            </a:fld>
            <a:endParaRPr lang="en-US"/>
          </a:p>
        </p:txBody>
      </p:sp>
    </p:spTree>
    <p:extLst>
      <p:ext uri="{BB962C8B-B14F-4D97-AF65-F5344CB8AC3E}">
        <p14:creationId xmlns:p14="http://schemas.microsoft.com/office/powerpoint/2010/main" val="23103252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82235-9ADD-4244-A8A5-D5B78DAA7C71}" type="slidenum">
              <a:rPr lang="en-US"/>
              <a:pPr/>
              <a:t>2</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5CEF884-8EA2-4550-92AC-8F47B8A0C9CC}" type="slidenum">
              <a:rPr lang="en-US"/>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F203EA8-3E56-4C1B-A8D0-97F859C72ABB}" type="slidenum">
              <a:rPr lang="en-US"/>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4ADABB9-F051-4115-9CDB-721ECB55EE83}" type="slidenum">
              <a:rPr lang="en-US"/>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EB8C62E-72D8-4674-BBF7-2164D0C15C06}" type="slidenum">
              <a:rPr lang="en-US"/>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86E8242-9F39-4AEE-ADCC-22B220CC25BA}" type="slidenum">
              <a:rPr lang="en-US"/>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135CF42-09C7-4A78-9B5E-A1E71A9EF082}" type="slidenum">
              <a:rPr lang="en-US"/>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9550C12B-3C84-48DD-B1F9-1B0A62EC011B}" type="slidenum">
              <a:rPr lang="en-US"/>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5C94C8F1-FA75-44E9-8999-31C35EA587D3}" type="slidenum">
              <a:rPr lang="en-US"/>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0B0C10D-CD5E-459F-AF4D-3873487682FA}" type="slidenum">
              <a:rPr lang="en-US"/>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6103D08-8D89-468F-9607-35A43607AA6D}" type="slidenum">
              <a:rPr lang="en-US"/>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FF22878-2DF3-4FDA-9231-A245723DE7CA}" type="slidenum">
              <a:rPr lang="en-US"/>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onotype Corsiva" pitchFamily="66" charset="0"/>
              </a:defRPr>
            </a:lvl1pPr>
          </a:lstStyle>
          <a:p>
            <a:fld id="{77BA3AB3-0D62-458C-A33F-B10C641EC92C}" type="slidenum">
              <a:rPr lang="en-US"/>
              <a:pPr/>
              <a:t>‹#›</a:t>
            </a:fld>
            <a:endParaRPr lang="en-US"/>
          </a:p>
        </p:txBody>
      </p:sp>
      <p:sp>
        <p:nvSpPr>
          <p:cNvPr id="1032" name="Rectangle 8"/>
          <p:cNvSpPr>
            <a:spLocks noChangeArrowheads="1"/>
          </p:cNvSpPr>
          <p:nvPr/>
        </p:nvSpPr>
        <p:spPr bwMode="auto">
          <a:xfrm>
            <a:off x="6553200" y="6248400"/>
            <a:ext cx="1905000" cy="457200"/>
          </a:xfrm>
          <a:prstGeom prst="rect">
            <a:avLst/>
          </a:prstGeom>
          <a:noFill/>
          <a:ln w="9525">
            <a:noFill/>
            <a:miter lim="800000"/>
            <a:headEnd/>
            <a:tailEnd/>
          </a:ln>
          <a:effectLst/>
        </p:spPr>
        <p:txBody>
          <a:bodyPr/>
          <a:lstStyle/>
          <a:p>
            <a:pPr algn="r"/>
            <a:fld id="{CC7FDC0B-6060-4374-B98A-EBF8935C48B5}" type="slidenum">
              <a:rPr lang="en-US" sz="1400">
                <a:latin typeface="Monotype Corsiva" pitchFamily="66" charset="0"/>
              </a:rPr>
              <a:pPr algn="r"/>
              <a:t>‹#›</a:t>
            </a:fld>
            <a:endParaRPr lang="en-US" sz="1400">
              <a:latin typeface="Monotype Corsiva" pitchFamily="66" charset="0"/>
            </a:endParaRPr>
          </a:p>
        </p:txBody>
      </p:sp>
      <p:sp>
        <p:nvSpPr>
          <p:cNvPr id="1033" name="Rectangle 9"/>
          <p:cNvSpPr>
            <a:spLocks noChangeArrowheads="1"/>
          </p:cNvSpPr>
          <p:nvPr userDrawn="1"/>
        </p:nvSpPr>
        <p:spPr bwMode="auto">
          <a:xfrm>
            <a:off x="595313" y="6380163"/>
            <a:ext cx="3352800" cy="304800"/>
          </a:xfrm>
          <a:prstGeom prst="rect">
            <a:avLst/>
          </a:prstGeom>
          <a:noFill/>
          <a:ln w="9525">
            <a:noFill/>
            <a:miter lim="800000"/>
            <a:headEnd/>
            <a:tailEnd/>
          </a:ln>
          <a:effectLst/>
        </p:spPr>
        <p:txBody>
          <a:bodyPr/>
          <a:lstStyle/>
          <a:p>
            <a:pPr algn="l"/>
            <a:r>
              <a:rPr lang="en-US" sz="1400">
                <a:latin typeface="Monotype Corsiva" pitchFamily="66" charset="0"/>
              </a:rPr>
              <a:t>Chapter Three</a:t>
            </a:r>
            <a:endParaRPr lang="en-US" sz="1400" i="1">
              <a:latin typeface="Monotype Corsiva" pitchFamily="66"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en-US"/>
          </a:p>
        </p:txBody>
      </p:sp>
      <p:sp>
        <p:nvSpPr>
          <p:cNvPr id="66563" name="Rectangle 3"/>
          <p:cNvSpPr>
            <a:spLocks noGrp="1" noChangeArrowheads="1"/>
          </p:cNvSpPr>
          <p:nvPr>
            <p:ph type="body" idx="1"/>
          </p:nvPr>
        </p:nvSpPr>
        <p:spPr/>
        <p:txBody>
          <a:bodyPr/>
          <a:lstStyle/>
          <a:p>
            <a:endParaRPr lang="en-US"/>
          </a:p>
        </p:txBody>
      </p:sp>
      <p:pic>
        <p:nvPicPr>
          <p:cNvPr id="66564" name="Picture 4" descr="mankiwcover"/>
          <p:cNvPicPr>
            <a:picLocks noChangeAspect="1" noChangeArrowheads="1"/>
          </p:cNvPicPr>
          <p:nvPr/>
        </p:nvPicPr>
        <p:blipFill>
          <a:blip r:embed="rId2">
            <a:lum bright="48000"/>
          </a:blip>
          <a:srcRect l="9717" t="12447" r="30318" b="17027"/>
          <a:stretch>
            <a:fillRect/>
          </a:stretch>
        </p:blipFill>
        <p:spPr bwMode="auto">
          <a:xfrm>
            <a:off x="0" y="0"/>
            <a:ext cx="9144000" cy="6858000"/>
          </a:xfrm>
          <a:prstGeom prst="rect">
            <a:avLst/>
          </a:prstGeom>
          <a:noFill/>
        </p:spPr>
      </p:pic>
      <p:sp>
        <p:nvSpPr>
          <p:cNvPr id="66565" name="Rectangle 5"/>
          <p:cNvSpPr>
            <a:spLocks noChangeArrowheads="1"/>
          </p:cNvSpPr>
          <p:nvPr/>
        </p:nvSpPr>
        <p:spPr bwMode="auto">
          <a:xfrm>
            <a:off x="8926513" y="869950"/>
            <a:ext cx="277812" cy="244475"/>
          </a:xfrm>
          <a:prstGeom prst="rect">
            <a:avLst/>
          </a:prstGeom>
          <a:noFill/>
          <a:ln w="9525">
            <a:noFill/>
            <a:miter lim="800000"/>
            <a:headEnd/>
            <a:tailEnd/>
          </a:ln>
          <a:effectLst/>
        </p:spPr>
        <p:txBody>
          <a:bodyPr wrap="none">
            <a:spAutoFit/>
          </a:bodyPr>
          <a:lstStyle/>
          <a:p>
            <a:pPr algn="l"/>
            <a:r>
              <a:rPr lang="en-US" sz="1000">
                <a:latin typeface="Monotype Corsiva" pitchFamily="66" charset="0"/>
              </a:rPr>
              <a:t>®</a:t>
            </a:r>
          </a:p>
        </p:txBody>
      </p:sp>
      <p:sp>
        <p:nvSpPr>
          <p:cNvPr id="66566" name="Text Box 6"/>
          <p:cNvSpPr txBox="1">
            <a:spLocks noChangeArrowheads="1"/>
          </p:cNvSpPr>
          <p:nvPr/>
        </p:nvSpPr>
        <p:spPr bwMode="auto">
          <a:xfrm>
            <a:off x="-12700" y="1003300"/>
            <a:ext cx="9150350" cy="1739900"/>
          </a:xfrm>
          <a:prstGeom prst="rect">
            <a:avLst/>
          </a:prstGeom>
          <a:noFill/>
          <a:ln w="9525">
            <a:noFill/>
            <a:miter lim="800000"/>
            <a:headEnd/>
            <a:tailEnd/>
          </a:ln>
          <a:effectLst/>
        </p:spPr>
        <p:txBody>
          <a:bodyPr wrap="none">
            <a:spAutoFit/>
          </a:bodyPr>
          <a:lstStyle/>
          <a:p>
            <a:r>
              <a:rPr lang="en-US" sz="3600" b="1">
                <a:latin typeface="Eurostile" pitchFamily="34" charset="0"/>
              </a:rPr>
              <a:t>BAB 3</a:t>
            </a:r>
          </a:p>
          <a:p>
            <a:r>
              <a:rPr lang="en-US" sz="3600" b="1">
                <a:latin typeface="Eurostile" pitchFamily="34" charset="0"/>
              </a:rPr>
              <a:t>Pendapatan Nasional :</a:t>
            </a:r>
          </a:p>
          <a:p>
            <a:r>
              <a:rPr lang="en-US" sz="3600" b="1">
                <a:latin typeface="Eurostile" pitchFamily="34" charset="0"/>
              </a:rPr>
              <a:t>Dari Mana Berasal dan Ke Mana Perginya</a:t>
            </a:r>
          </a:p>
        </p:txBody>
      </p:sp>
      <p:sp>
        <p:nvSpPr>
          <p:cNvPr id="66567" name="WordArt 7"/>
          <p:cNvSpPr>
            <a:spLocks noChangeArrowheads="1" noChangeShapeType="1" noTextEdit="1"/>
          </p:cNvSpPr>
          <p:nvPr/>
        </p:nvSpPr>
        <p:spPr bwMode="auto">
          <a:xfrm>
            <a:off x="133350" y="558800"/>
            <a:ext cx="8890000" cy="457200"/>
          </a:xfrm>
          <a:prstGeom prst="rect">
            <a:avLst/>
          </a:prstGeom>
        </p:spPr>
        <p:txBody>
          <a:bodyPr wrap="none" fromWordArt="1">
            <a:prstTxWarp prst="textPlain">
              <a:avLst>
                <a:gd name="adj" fmla="val 50000"/>
              </a:avLst>
            </a:prstTxWarp>
          </a:bodyPr>
          <a:lstStyle/>
          <a:p>
            <a:r>
              <a:rPr lang="en-US" sz="4000" kern="10">
                <a:ln w="9525">
                  <a:solidFill>
                    <a:schemeClr val="tx1"/>
                  </a:solidFill>
                  <a:round/>
                  <a:headEnd/>
                  <a:tailEnd/>
                </a:ln>
                <a:solidFill>
                  <a:schemeClr val="accent2"/>
                </a:solidFill>
                <a:latin typeface="Eurostile"/>
              </a:rPr>
              <a:t>MODUL MAKROEKONOMI MANKIW</a:t>
            </a:r>
          </a:p>
        </p:txBody>
      </p:sp>
      <p:grpSp>
        <p:nvGrpSpPr>
          <p:cNvPr id="66569" name="Group 9"/>
          <p:cNvGrpSpPr>
            <a:grpSpLocks/>
          </p:cNvGrpSpPr>
          <p:nvPr/>
        </p:nvGrpSpPr>
        <p:grpSpPr bwMode="auto">
          <a:xfrm>
            <a:off x="666750" y="2654300"/>
            <a:ext cx="7867650" cy="3937000"/>
            <a:chOff x="420" y="1672"/>
            <a:chExt cx="4956" cy="2480"/>
          </a:xfrm>
        </p:grpSpPr>
        <p:sp>
          <p:nvSpPr>
            <p:cNvPr id="66570" name="Text Box 10"/>
            <p:cNvSpPr txBox="1">
              <a:spLocks noChangeArrowheads="1"/>
            </p:cNvSpPr>
            <p:nvPr/>
          </p:nvSpPr>
          <p:spPr bwMode="auto">
            <a:xfrm>
              <a:off x="420" y="2730"/>
              <a:ext cx="4956" cy="1422"/>
            </a:xfrm>
            <a:prstGeom prst="rect">
              <a:avLst/>
            </a:prstGeom>
            <a:noFill/>
            <a:ln w="9525">
              <a:noFill/>
              <a:miter lim="800000"/>
              <a:headEnd/>
              <a:tailEnd/>
            </a:ln>
            <a:effectLst/>
          </p:spPr>
          <p:txBody>
            <a:bodyPr>
              <a:spAutoFit/>
            </a:bodyPr>
            <a:lstStyle/>
            <a:p>
              <a:r>
                <a:rPr lang="en-US" sz="2000" b="1">
                  <a:latin typeface="Eurostile" pitchFamily="34" charset="0"/>
                </a:rPr>
                <a:t>Tutorial PowerPoint</a:t>
              </a:r>
              <a:r>
                <a:rPr lang="en-US" sz="1000" b="1" baseline="-25000">
                  <a:latin typeface="Eurostile" pitchFamily="34" charset="0"/>
                  <a:sym typeface="Symbol" pitchFamily="18" charset="2"/>
                </a:rPr>
                <a:t></a:t>
              </a:r>
              <a:endParaRPr lang="en-US" sz="2000" b="1">
                <a:latin typeface="Eurostile" pitchFamily="34" charset="0"/>
              </a:endParaRPr>
            </a:p>
            <a:p>
              <a:r>
                <a:rPr lang="en-US" sz="1200" b="1">
                  <a:latin typeface="Eurostile" pitchFamily="34" charset="0"/>
                </a:rPr>
                <a:t>untuk mendampingi</a:t>
              </a:r>
              <a:r>
                <a:rPr lang="en-US" sz="2000" b="1">
                  <a:latin typeface="Eurostile" pitchFamily="34" charset="0"/>
                </a:rPr>
                <a:t> </a:t>
              </a:r>
            </a:p>
            <a:p>
              <a:r>
                <a:rPr lang="en-US" sz="2600" b="1">
                  <a:latin typeface="Eurostile" pitchFamily="34" charset="0"/>
                </a:rPr>
                <a:t>MAKROEKONOMI,</a:t>
              </a:r>
              <a:r>
                <a:rPr lang="en-US" b="1">
                  <a:latin typeface="Eurostile" pitchFamily="34" charset="0"/>
                </a:rPr>
                <a:t> edisi ke-6</a:t>
              </a:r>
              <a:endParaRPr lang="en-US" sz="2200" b="1">
                <a:latin typeface="Eurostile" pitchFamily="34" charset="0"/>
              </a:endParaRPr>
            </a:p>
            <a:p>
              <a:r>
                <a:rPr lang="en-US" sz="1600" b="1">
                  <a:latin typeface="Eurostile" pitchFamily="34" charset="0"/>
                </a:rPr>
                <a:t>N. Gregory Mankiw</a:t>
              </a:r>
            </a:p>
            <a:p>
              <a:endParaRPr lang="en-US" sz="2000" b="1">
                <a:latin typeface="Eurostile" pitchFamily="34" charset="0"/>
              </a:endParaRPr>
            </a:p>
            <a:p>
              <a:r>
                <a:rPr lang="en-US" sz="1600" b="1">
                  <a:latin typeface="Eurostile" pitchFamily="34" charset="0"/>
                </a:rPr>
                <a:t>oleh</a:t>
              </a:r>
            </a:p>
            <a:p>
              <a:r>
                <a:rPr lang="en-US" b="1">
                  <a:latin typeface="Eurostile" pitchFamily="34" charset="0"/>
                </a:rPr>
                <a:t>Mannig J. Simidian</a:t>
              </a:r>
            </a:p>
          </p:txBody>
        </p:sp>
        <p:pic>
          <p:nvPicPr>
            <p:cNvPr id="66571" name="Picture 11" descr="mankiwcover"/>
            <p:cNvPicPr>
              <a:picLocks noChangeAspect="1" noChangeArrowheads="1"/>
            </p:cNvPicPr>
            <p:nvPr/>
          </p:nvPicPr>
          <p:blipFill>
            <a:blip r:embed="rId3" cstate="print"/>
            <a:srcRect/>
            <a:stretch>
              <a:fillRect/>
            </a:stretch>
          </p:blipFill>
          <p:spPr bwMode="auto">
            <a:xfrm>
              <a:off x="2520" y="1672"/>
              <a:ext cx="743" cy="1032"/>
            </a:xfrm>
            <a:prstGeom prst="rect">
              <a:avLst/>
            </a:prstGeom>
            <a:noFill/>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66567"/>
                                        </p:tgtEl>
                                        <p:attrNameLst>
                                          <p:attrName>style.visibility</p:attrName>
                                        </p:attrNameLst>
                                      </p:cBhvr>
                                      <p:to>
                                        <p:strVal val="visible"/>
                                      </p:to>
                                    </p:set>
                                    <p:anim calcmode="lin" valueType="num">
                                      <p:cBhvr>
                                        <p:cTn id="7" dur="500" fill="hold"/>
                                        <p:tgtEl>
                                          <p:spTgt spid="66567"/>
                                        </p:tgtEl>
                                        <p:attrNameLst>
                                          <p:attrName>ppt_w</p:attrName>
                                        </p:attrNameLst>
                                      </p:cBhvr>
                                      <p:tavLst>
                                        <p:tav tm="0">
                                          <p:val>
                                            <p:strVal val="4/3*#ppt_w"/>
                                          </p:val>
                                        </p:tav>
                                        <p:tav tm="100000">
                                          <p:val>
                                            <p:strVal val="#ppt_w"/>
                                          </p:val>
                                        </p:tav>
                                      </p:tavLst>
                                    </p:anim>
                                    <p:anim calcmode="lin" valueType="num">
                                      <p:cBhvr>
                                        <p:cTn id="8" dur="500" fill="hold"/>
                                        <p:tgtEl>
                                          <p:spTgt spid="66567"/>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66569"/>
                                        </p:tgtEl>
                                        <p:attrNameLst>
                                          <p:attrName>style.visibility</p:attrName>
                                        </p:attrNameLst>
                                      </p:cBhvr>
                                      <p:to>
                                        <p:strVal val="visible"/>
                                      </p:to>
                                    </p:set>
                                    <p:animEffect transition="in" filter="randombar(horizontal)">
                                      <p:cBhvr>
                                        <p:cTn id="12" dur="500"/>
                                        <p:tgtEl>
                                          <p:spTgt spid="66569"/>
                                        </p:tgtEl>
                                      </p:cBhvr>
                                    </p:animEffect>
                                  </p:childTnLst>
                                </p:cTn>
                              </p:par>
                            </p:childTnLst>
                          </p:cTn>
                        </p:par>
                        <p:par>
                          <p:cTn id="13" fill="hold">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66566"/>
                                        </p:tgtEl>
                                        <p:attrNameLst>
                                          <p:attrName>style.visibility</p:attrName>
                                        </p:attrNameLst>
                                      </p:cBhvr>
                                      <p:to>
                                        <p:strVal val="visible"/>
                                      </p:to>
                                    </p:set>
                                    <p:animEffect transition="in" filter="diamond(in)">
                                      <p:cBhvr>
                                        <p:cTn id="16" dur="2000"/>
                                        <p:tgtEl>
                                          <p:spTgt spid="66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P spid="665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5" name="Picture 17" descr="MCj02325490000[1]"/>
          <p:cNvPicPr>
            <a:picLocks noChangeAspect="1" noChangeArrowheads="1"/>
          </p:cNvPicPr>
          <p:nvPr/>
        </p:nvPicPr>
        <p:blipFill>
          <a:blip r:embed="rId2"/>
          <a:srcRect/>
          <a:stretch>
            <a:fillRect/>
          </a:stretch>
        </p:blipFill>
        <p:spPr bwMode="auto">
          <a:xfrm>
            <a:off x="6962775" y="377825"/>
            <a:ext cx="2011363" cy="1165225"/>
          </a:xfrm>
          <a:prstGeom prst="rect">
            <a:avLst/>
          </a:prstGeom>
          <a:noFill/>
        </p:spPr>
      </p:pic>
      <p:sp>
        <p:nvSpPr>
          <p:cNvPr id="73732" name="WordArt 4"/>
          <p:cNvSpPr>
            <a:spLocks noChangeArrowheads="1" noChangeShapeType="1" noTextEdit="1"/>
          </p:cNvSpPr>
          <p:nvPr/>
        </p:nvSpPr>
        <p:spPr bwMode="auto">
          <a:xfrm>
            <a:off x="2133600" y="330200"/>
            <a:ext cx="4572000" cy="1676400"/>
          </a:xfrm>
          <a:prstGeom prst="rect">
            <a:avLst/>
          </a:prstGeom>
        </p:spPr>
        <p:txBody>
          <a:bodyPr wrap="none" fromWordArt="1">
            <a:prstTxWarp prst="textInflate">
              <a:avLst>
                <a:gd name="adj" fmla="val 13634"/>
              </a:avLst>
            </a:prstTxWarp>
          </a:bodyPr>
          <a:lstStyle/>
          <a:p>
            <a:r>
              <a:rPr lang="en-US" sz="4400" kern="10">
                <a:ln w="12700">
                  <a:solidFill>
                    <a:srgbClr val="FF00FF"/>
                  </a:solidFill>
                  <a:round/>
                  <a:headEnd/>
                  <a:tailEnd/>
                </a:ln>
                <a:solidFill>
                  <a:srgbClr val="B2B2B2">
                    <a:alpha val="50000"/>
                  </a:srgbClr>
                </a:solidFill>
                <a:effectLst>
                  <a:outerShdw dist="45791" dir="2021404" algn="ctr" rotWithShape="0">
                    <a:srgbClr val="9999FF"/>
                  </a:outerShdw>
                </a:effectLst>
                <a:latin typeface="Curlz MT"/>
              </a:rPr>
              <a:t>Mankiw’s Bakery</a:t>
            </a:r>
          </a:p>
        </p:txBody>
      </p:sp>
      <p:pic>
        <p:nvPicPr>
          <p:cNvPr id="73742" name="Picture 14" descr="MCj02904830000[1]"/>
          <p:cNvPicPr>
            <a:picLocks noChangeAspect="1" noChangeArrowheads="1"/>
          </p:cNvPicPr>
          <p:nvPr/>
        </p:nvPicPr>
        <p:blipFill>
          <a:blip r:embed="rId3"/>
          <a:srcRect/>
          <a:stretch>
            <a:fillRect/>
          </a:stretch>
        </p:blipFill>
        <p:spPr bwMode="auto">
          <a:xfrm>
            <a:off x="209550" y="76200"/>
            <a:ext cx="1695450" cy="2057400"/>
          </a:xfrm>
          <a:prstGeom prst="rect">
            <a:avLst/>
          </a:prstGeom>
          <a:noFill/>
        </p:spPr>
      </p:pic>
      <p:sp>
        <p:nvSpPr>
          <p:cNvPr id="73749" name="Text Box 21"/>
          <p:cNvSpPr txBox="1">
            <a:spLocks noChangeArrowheads="1"/>
          </p:cNvSpPr>
          <p:nvPr/>
        </p:nvSpPr>
        <p:spPr bwMode="auto">
          <a:xfrm>
            <a:off x="0" y="4648200"/>
            <a:ext cx="8924925" cy="1917700"/>
          </a:xfrm>
          <a:prstGeom prst="rect">
            <a:avLst/>
          </a:prstGeom>
          <a:noFill/>
          <a:ln w="9525">
            <a:noFill/>
            <a:miter lim="800000"/>
            <a:headEnd/>
            <a:tailEnd/>
          </a:ln>
          <a:effectLst/>
        </p:spPr>
        <p:txBody>
          <a:bodyPr wrap="none">
            <a:spAutoFit/>
          </a:bodyPr>
          <a:lstStyle/>
          <a:p>
            <a:pPr algn="l"/>
            <a:r>
              <a:rPr lang="en-US"/>
              <a:t>Fungsi produksi Mankiw’s Bakery menunjukkan bahwa jumlah roti </a:t>
            </a:r>
          </a:p>
          <a:p>
            <a:pPr algn="l"/>
            <a:r>
              <a:rPr lang="en-US"/>
              <a:t>yang diproduksi bergantung pada </a:t>
            </a:r>
            <a:r>
              <a:rPr lang="en-US" u="sng"/>
              <a:t>jumlah peralatan</a:t>
            </a:r>
            <a:r>
              <a:rPr lang="en-US"/>
              <a:t> dan  </a:t>
            </a:r>
            <a:r>
              <a:rPr lang="en-US" u="sng"/>
              <a:t>jumlah pekerja</a:t>
            </a:r>
            <a:r>
              <a:rPr lang="en-US"/>
              <a:t>.</a:t>
            </a:r>
            <a:endParaRPr lang="en-US" u="sng"/>
          </a:p>
          <a:p>
            <a:pPr algn="l"/>
            <a:r>
              <a:rPr lang="en-US"/>
              <a:t>Bila fungsi produksi memiliki </a:t>
            </a:r>
            <a:r>
              <a:rPr lang="en-US" i="1"/>
              <a:t>skala hasil konstan,</a:t>
            </a:r>
            <a:r>
              <a:rPr lang="en-US"/>
              <a:t> maka </a:t>
            </a:r>
          </a:p>
          <a:p>
            <a:pPr algn="l"/>
            <a:r>
              <a:rPr lang="en-US"/>
              <a:t>menggandakan jumlah peralatan dan pekerja akan menggandakan</a:t>
            </a:r>
          </a:p>
          <a:p>
            <a:pPr algn="l"/>
            <a:r>
              <a:rPr lang="en-US"/>
              <a:t>jumlah roti yang diproduksi. </a:t>
            </a:r>
          </a:p>
        </p:txBody>
      </p:sp>
      <p:grpSp>
        <p:nvGrpSpPr>
          <p:cNvPr id="73752" name="Group 24"/>
          <p:cNvGrpSpPr>
            <a:grpSpLocks/>
          </p:cNvGrpSpPr>
          <p:nvPr/>
        </p:nvGrpSpPr>
        <p:grpSpPr bwMode="auto">
          <a:xfrm>
            <a:off x="3298825" y="1905000"/>
            <a:ext cx="3178175" cy="2374900"/>
            <a:chOff x="2078" y="1200"/>
            <a:chExt cx="2002" cy="1496"/>
          </a:xfrm>
        </p:grpSpPr>
        <p:sp>
          <p:nvSpPr>
            <p:cNvPr id="73747" name="Text Box 19"/>
            <p:cNvSpPr txBox="1">
              <a:spLocks noChangeArrowheads="1"/>
            </p:cNvSpPr>
            <p:nvPr/>
          </p:nvSpPr>
          <p:spPr bwMode="auto">
            <a:xfrm>
              <a:off x="2078" y="2172"/>
              <a:ext cx="2002" cy="524"/>
            </a:xfrm>
            <a:prstGeom prst="rect">
              <a:avLst/>
            </a:prstGeom>
            <a:solidFill>
              <a:srgbClr val="FF6600"/>
            </a:solidFill>
            <a:ln w="9525">
              <a:solidFill>
                <a:schemeClr val="tx1"/>
              </a:solidFill>
              <a:miter lim="800000"/>
              <a:headEnd/>
              <a:tailEnd/>
            </a:ln>
            <a:effectLst/>
          </p:spPr>
          <p:txBody>
            <a:bodyPr>
              <a:spAutoFit/>
            </a:bodyPr>
            <a:lstStyle/>
            <a:p>
              <a:pPr algn="l"/>
              <a:r>
                <a:rPr lang="en-US"/>
                <a:t>Pekerja pembuat roti </a:t>
              </a:r>
            </a:p>
            <a:p>
              <a:pPr algn="l"/>
              <a:r>
                <a:rPr lang="en-US"/>
                <a:t>adalah tenaga kerjanya.</a:t>
              </a:r>
            </a:p>
          </p:txBody>
        </p:sp>
        <p:pic>
          <p:nvPicPr>
            <p:cNvPr id="73743" name="Picture 15" descr="MCj02956410000[1]"/>
            <p:cNvPicPr>
              <a:picLocks noChangeAspect="1" noChangeArrowheads="1"/>
            </p:cNvPicPr>
            <p:nvPr/>
          </p:nvPicPr>
          <p:blipFill>
            <a:blip r:embed="rId4"/>
            <a:srcRect/>
            <a:stretch>
              <a:fillRect/>
            </a:stretch>
          </p:blipFill>
          <p:spPr bwMode="auto">
            <a:xfrm>
              <a:off x="2448" y="1200"/>
              <a:ext cx="1097" cy="1012"/>
            </a:xfrm>
            <a:prstGeom prst="rect">
              <a:avLst/>
            </a:prstGeom>
            <a:noFill/>
          </p:spPr>
        </p:pic>
      </p:grpSp>
      <p:grpSp>
        <p:nvGrpSpPr>
          <p:cNvPr id="73750" name="Group 22"/>
          <p:cNvGrpSpPr>
            <a:grpSpLocks/>
          </p:cNvGrpSpPr>
          <p:nvPr/>
        </p:nvGrpSpPr>
        <p:grpSpPr bwMode="auto">
          <a:xfrm>
            <a:off x="104775" y="2198688"/>
            <a:ext cx="3136900" cy="2446337"/>
            <a:chOff x="66" y="1385"/>
            <a:chExt cx="1976" cy="1541"/>
          </a:xfrm>
        </p:grpSpPr>
        <p:sp>
          <p:nvSpPr>
            <p:cNvPr id="73746" name="Text Box 18"/>
            <p:cNvSpPr txBox="1">
              <a:spLocks noChangeArrowheads="1"/>
            </p:cNvSpPr>
            <p:nvPr/>
          </p:nvSpPr>
          <p:spPr bwMode="auto">
            <a:xfrm>
              <a:off x="66" y="2172"/>
              <a:ext cx="1976" cy="754"/>
            </a:xfrm>
            <a:prstGeom prst="rect">
              <a:avLst/>
            </a:prstGeom>
            <a:solidFill>
              <a:srgbClr val="99FF66"/>
            </a:solidFill>
            <a:ln w="9525">
              <a:solidFill>
                <a:schemeClr val="tx1"/>
              </a:solidFill>
              <a:miter lim="800000"/>
              <a:headEnd/>
              <a:tailEnd/>
            </a:ln>
            <a:effectLst/>
          </p:spPr>
          <p:txBody>
            <a:bodyPr wrap="none">
              <a:spAutoFit/>
            </a:bodyPr>
            <a:lstStyle/>
            <a:p>
              <a:pPr algn="l"/>
              <a:r>
                <a:rPr lang="en-US"/>
                <a:t>Dapur dan peralatannya</a:t>
              </a:r>
            </a:p>
            <a:p>
              <a:pPr algn="l"/>
              <a:r>
                <a:rPr lang="en-US"/>
                <a:t>adalah modal Mankiw’s</a:t>
              </a:r>
            </a:p>
            <a:p>
              <a:pPr algn="l"/>
              <a:r>
                <a:rPr lang="en-US"/>
                <a:t>Bakery.</a:t>
              </a:r>
            </a:p>
          </p:txBody>
        </p:sp>
        <p:pic>
          <p:nvPicPr>
            <p:cNvPr id="73744" name="Picture 16" descr="MCj02372300000[1]"/>
            <p:cNvPicPr>
              <a:picLocks noChangeAspect="1" noChangeArrowheads="1"/>
            </p:cNvPicPr>
            <p:nvPr/>
          </p:nvPicPr>
          <p:blipFill>
            <a:blip r:embed="rId5"/>
            <a:srcRect/>
            <a:stretch>
              <a:fillRect/>
            </a:stretch>
          </p:blipFill>
          <p:spPr bwMode="auto">
            <a:xfrm>
              <a:off x="537" y="1385"/>
              <a:ext cx="951" cy="871"/>
            </a:xfrm>
            <a:prstGeom prst="rect">
              <a:avLst/>
            </a:prstGeom>
            <a:noFill/>
          </p:spPr>
        </p:pic>
      </p:grpSp>
      <p:grpSp>
        <p:nvGrpSpPr>
          <p:cNvPr id="73753" name="Group 25"/>
          <p:cNvGrpSpPr>
            <a:grpSpLocks/>
          </p:cNvGrpSpPr>
          <p:nvPr/>
        </p:nvGrpSpPr>
        <p:grpSpPr bwMode="auto">
          <a:xfrm>
            <a:off x="6457950" y="1828800"/>
            <a:ext cx="2603500" cy="2451100"/>
            <a:chOff x="4068" y="1152"/>
            <a:chExt cx="1640" cy="1544"/>
          </a:xfrm>
        </p:grpSpPr>
        <p:sp>
          <p:nvSpPr>
            <p:cNvPr id="73748" name="Text Box 20"/>
            <p:cNvSpPr txBox="1">
              <a:spLocks noChangeArrowheads="1"/>
            </p:cNvSpPr>
            <p:nvPr/>
          </p:nvSpPr>
          <p:spPr bwMode="auto">
            <a:xfrm>
              <a:off x="4068" y="2172"/>
              <a:ext cx="1640" cy="524"/>
            </a:xfrm>
            <a:prstGeom prst="rect">
              <a:avLst/>
            </a:prstGeom>
            <a:solidFill>
              <a:srgbClr val="FFFF00"/>
            </a:solidFill>
            <a:ln w="9525">
              <a:solidFill>
                <a:schemeClr val="tx1"/>
              </a:solidFill>
              <a:miter lim="800000"/>
              <a:headEnd/>
              <a:tailEnd/>
            </a:ln>
            <a:effectLst/>
          </p:spPr>
          <p:txBody>
            <a:bodyPr>
              <a:spAutoFit/>
            </a:bodyPr>
            <a:lstStyle/>
            <a:p>
              <a:pPr algn="l"/>
              <a:r>
                <a:rPr lang="en-US"/>
                <a:t>Roti adalah outputnya.</a:t>
              </a:r>
            </a:p>
          </p:txBody>
        </p:sp>
        <p:pic>
          <p:nvPicPr>
            <p:cNvPr id="73741" name="Picture 13" descr="MCj04062540000[1]"/>
            <p:cNvPicPr>
              <a:picLocks noChangeAspect="1" noChangeArrowheads="1"/>
            </p:cNvPicPr>
            <p:nvPr/>
          </p:nvPicPr>
          <p:blipFill>
            <a:blip r:embed="rId6"/>
            <a:srcRect/>
            <a:stretch>
              <a:fillRect/>
            </a:stretch>
          </p:blipFill>
          <p:spPr bwMode="auto">
            <a:xfrm>
              <a:off x="4500" y="1152"/>
              <a:ext cx="1018" cy="1056"/>
            </a:xfrm>
            <a:prstGeom prst="rect">
              <a:avLst/>
            </a:prstGeom>
            <a:noFill/>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1000" fill="hold"/>
                                        <p:tgtEl>
                                          <p:spTgt spid="73732"/>
                                        </p:tgtEl>
                                        <p:attrNameLst>
                                          <p:attrName>ppt_w</p:attrName>
                                        </p:attrNameLst>
                                      </p:cBhvr>
                                      <p:tavLst>
                                        <p:tav tm="0">
                                          <p:val>
                                            <p:strVal val="#ppt_w*0.70"/>
                                          </p:val>
                                        </p:tav>
                                        <p:tav tm="100000">
                                          <p:val>
                                            <p:strVal val="#ppt_w"/>
                                          </p:val>
                                        </p:tav>
                                      </p:tavLst>
                                    </p:anim>
                                    <p:anim calcmode="lin" valueType="num">
                                      <p:cBhvr>
                                        <p:cTn id="8" dur="1000" fill="hold"/>
                                        <p:tgtEl>
                                          <p:spTgt spid="73732"/>
                                        </p:tgtEl>
                                        <p:attrNameLst>
                                          <p:attrName>ppt_h</p:attrName>
                                        </p:attrNameLst>
                                      </p:cBhvr>
                                      <p:tavLst>
                                        <p:tav tm="0">
                                          <p:val>
                                            <p:strVal val="#ppt_h"/>
                                          </p:val>
                                        </p:tav>
                                        <p:tav tm="100000">
                                          <p:val>
                                            <p:strVal val="#ppt_h"/>
                                          </p:val>
                                        </p:tav>
                                      </p:tavLst>
                                    </p:anim>
                                    <p:animEffect transition="in" filter="fade">
                                      <p:cBhvr>
                                        <p:cTn id="9" dur="1000"/>
                                        <p:tgtEl>
                                          <p:spTgt spid="7373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73750"/>
                                        </p:tgtEl>
                                        <p:attrNameLst>
                                          <p:attrName>style.visibility</p:attrName>
                                        </p:attrNameLst>
                                      </p:cBhvr>
                                      <p:to>
                                        <p:strVal val="visible"/>
                                      </p:to>
                                    </p:set>
                                    <p:animEffect transition="in" filter="box(in)">
                                      <p:cBhvr>
                                        <p:cTn id="14" dur="500"/>
                                        <p:tgtEl>
                                          <p:spTgt spid="73750"/>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3752"/>
                                        </p:tgtEl>
                                        <p:attrNameLst>
                                          <p:attrName>style.visibility</p:attrName>
                                        </p:attrNameLst>
                                      </p:cBhvr>
                                      <p:to>
                                        <p:strVal val="visible"/>
                                      </p:to>
                                    </p:set>
                                    <p:animEffect transition="in" filter="box(in)">
                                      <p:cBhvr>
                                        <p:cTn id="19" dur="500"/>
                                        <p:tgtEl>
                                          <p:spTgt spid="7375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73753"/>
                                        </p:tgtEl>
                                        <p:attrNameLst>
                                          <p:attrName>style.visibility</p:attrName>
                                        </p:attrNameLst>
                                      </p:cBhvr>
                                      <p:to>
                                        <p:strVal val="visible"/>
                                      </p:to>
                                    </p:set>
                                    <p:animEffect transition="in" filter="box(in)">
                                      <p:cBhvr>
                                        <p:cTn id="24" dur="500"/>
                                        <p:tgtEl>
                                          <p:spTgt spid="7375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3749"/>
                                        </p:tgtEl>
                                        <p:attrNameLst>
                                          <p:attrName>style.visibility</p:attrName>
                                        </p:attrNameLst>
                                      </p:cBhvr>
                                      <p:to>
                                        <p:strVal val="visible"/>
                                      </p:to>
                                    </p:set>
                                    <p:anim calcmode="lin" valueType="num">
                                      <p:cBhvr>
                                        <p:cTn id="29" dur="1000" fill="hold"/>
                                        <p:tgtEl>
                                          <p:spTgt spid="73749"/>
                                        </p:tgtEl>
                                        <p:attrNameLst>
                                          <p:attrName>ppt_w</p:attrName>
                                        </p:attrNameLst>
                                      </p:cBhvr>
                                      <p:tavLst>
                                        <p:tav tm="0">
                                          <p:val>
                                            <p:strVal val="#ppt_w*0.70"/>
                                          </p:val>
                                        </p:tav>
                                        <p:tav tm="100000">
                                          <p:val>
                                            <p:strVal val="#ppt_w"/>
                                          </p:val>
                                        </p:tav>
                                      </p:tavLst>
                                    </p:anim>
                                    <p:anim calcmode="lin" valueType="num">
                                      <p:cBhvr>
                                        <p:cTn id="30" dur="1000" fill="hold"/>
                                        <p:tgtEl>
                                          <p:spTgt spid="73749"/>
                                        </p:tgtEl>
                                        <p:attrNameLst>
                                          <p:attrName>ppt_h</p:attrName>
                                        </p:attrNameLst>
                                      </p:cBhvr>
                                      <p:tavLst>
                                        <p:tav tm="0">
                                          <p:val>
                                            <p:strVal val="#ppt_h"/>
                                          </p:val>
                                        </p:tav>
                                        <p:tav tm="100000">
                                          <p:val>
                                            <p:strVal val="#ppt_h"/>
                                          </p:val>
                                        </p:tav>
                                      </p:tavLst>
                                    </p:anim>
                                    <p:animEffect transition="in" filter="fade">
                                      <p:cBhvr>
                                        <p:cTn id="31" dur="1000"/>
                                        <p:tgtEl>
                                          <p:spTgt spid="73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p:bldP spid="737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sp>
        <p:nvSpPr>
          <p:cNvPr id="28712" name="Text Box 40"/>
          <p:cNvSpPr txBox="1">
            <a:spLocks noChangeArrowheads="1"/>
          </p:cNvSpPr>
          <p:nvPr/>
        </p:nvSpPr>
        <p:spPr bwMode="auto">
          <a:xfrm>
            <a:off x="428625" y="1447800"/>
            <a:ext cx="8731250" cy="1917700"/>
          </a:xfrm>
          <a:prstGeom prst="rect">
            <a:avLst/>
          </a:prstGeom>
          <a:noFill/>
          <a:ln w="9525">
            <a:noFill/>
            <a:miter lim="800000"/>
            <a:headEnd/>
            <a:tailEnd/>
          </a:ln>
          <a:effectLst/>
        </p:spPr>
        <p:txBody>
          <a:bodyPr wrap="none">
            <a:spAutoFit/>
          </a:bodyPr>
          <a:lstStyle/>
          <a:p>
            <a:pPr algn="l"/>
            <a:r>
              <a:rPr lang="en-US"/>
              <a:t>Kita sekarang bisa melihat bahwa </a:t>
            </a:r>
            <a:r>
              <a:rPr lang="en-US" b="1"/>
              <a:t>faktor-faktor produksi</a:t>
            </a:r>
            <a:r>
              <a:rPr lang="en-US"/>
              <a:t> dan </a:t>
            </a:r>
            <a:r>
              <a:rPr lang="en-US" b="1"/>
              <a:t>fungsi</a:t>
            </a:r>
          </a:p>
          <a:p>
            <a:pPr algn="l"/>
            <a:r>
              <a:rPr lang="en-US" b="1"/>
              <a:t>produksi</a:t>
            </a:r>
            <a:r>
              <a:rPr lang="en-US"/>
              <a:t> </a:t>
            </a:r>
            <a:r>
              <a:rPr lang="en-US" i="1"/>
              <a:t>bersama-sama</a:t>
            </a:r>
            <a:r>
              <a:rPr lang="en-US"/>
              <a:t> menentukan jumlah barang dan jasa yang </a:t>
            </a:r>
          </a:p>
          <a:p>
            <a:pPr algn="l"/>
            <a:r>
              <a:rPr lang="en-US" i="1"/>
              <a:t>ditawarkan</a:t>
            </a:r>
            <a:r>
              <a:rPr lang="en-US"/>
              <a:t>, yang sama dengan output suatu perekonomian. Sehingga,</a:t>
            </a:r>
          </a:p>
          <a:p>
            <a:pPr algn="l"/>
            <a:endParaRPr lang="en-US"/>
          </a:p>
          <a:p>
            <a:pPr algn="l"/>
            <a:endParaRPr lang="en-US"/>
          </a:p>
        </p:txBody>
      </p:sp>
      <p:grpSp>
        <p:nvGrpSpPr>
          <p:cNvPr id="28723" name="Group 51"/>
          <p:cNvGrpSpPr>
            <a:grpSpLocks/>
          </p:cNvGrpSpPr>
          <p:nvPr/>
        </p:nvGrpSpPr>
        <p:grpSpPr bwMode="auto">
          <a:xfrm>
            <a:off x="2971800" y="2971800"/>
            <a:ext cx="3200400" cy="1295400"/>
            <a:chOff x="1832" y="1688"/>
            <a:chExt cx="2016" cy="816"/>
          </a:xfrm>
        </p:grpSpPr>
        <p:sp>
          <p:nvSpPr>
            <p:cNvPr id="28722" name="Rectangle 50"/>
            <p:cNvSpPr>
              <a:spLocks noChangeArrowheads="1"/>
            </p:cNvSpPr>
            <p:nvPr/>
          </p:nvSpPr>
          <p:spPr bwMode="auto">
            <a:xfrm>
              <a:off x="1832" y="1688"/>
              <a:ext cx="2016" cy="816"/>
            </a:xfrm>
            <a:prstGeom prst="rect">
              <a:avLst/>
            </a:prstGeom>
            <a:solidFill>
              <a:srgbClr val="FF99CC"/>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28713" name="Rectangle 41"/>
            <p:cNvSpPr>
              <a:spLocks noChangeArrowheads="1"/>
            </p:cNvSpPr>
            <p:nvPr/>
          </p:nvSpPr>
          <p:spPr bwMode="auto">
            <a:xfrm>
              <a:off x="2094" y="1824"/>
              <a:ext cx="1582" cy="327"/>
            </a:xfrm>
            <a:prstGeom prst="rect">
              <a:avLst/>
            </a:prstGeom>
            <a:noFill/>
            <a:ln w="9525">
              <a:noFill/>
              <a:miter lim="800000"/>
              <a:headEnd/>
              <a:tailEnd/>
            </a:ln>
            <a:effectLst/>
          </p:spPr>
          <p:txBody>
            <a:bodyPr wrap="none">
              <a:spAutoFit/>
            </a:bodyPr>
            <a:lstStyle/>
            <a:p>
              <a:pPr algn="l"/>
              <a:r>
                <a:rPr lang="en-US" sz="2800" b="1" i="1">
                  <a:solidFill>
                    <a:schemeClr val="accent2"/>
                  </a:solidFill>
                </a:rPr>
                <a:t>Y </a:t>
              </a:r>
              <a:r>
                <a:rPr lang="en-US" sz="2800" b="1" i="1"/>
                <a:t> </a:t>
              </a:r>
              <a:r>
                <a:rPr lang="en-US" sz="2800" b="1" i="1">
                  <a:solidFill>
                    <a:srgbClr val="FF0033"/>
                  </a:solidFill>
                </a:rPr>
                <a:t>=</a:t>
              </a:r>
              <a:r>
                <a:rPr lang="en-US" sz="2800" b="1" i="1"/>
                <a:t>  </a:t>
              </a:r>
              <a:r>
                <a:rPr lang="en-US" sz="2800" b="1" i="1">
                  <a:solidFill>
                    <a:srgbClr val="33CC33"/>
                  </a:solidFill>
                </a:rPr>
                <a:t>F  </a:t>
              </a:r>
              <a:r>
                <a:rPr lang="en-US" sz="2800" b="1" i="1"/>
                <a:t>(</a:t>
              </a:r>
              <a:r>
                <a:rPr lang="en-US" sz="2800" b="1" i="1">
                  <a:solidFill>
                    <a:srgbClr val="CC6600"/>
                  </a:solidFill>
                </a:rPr>
                <a:t> </a:t>
              </a:r>
              <a:r>
                <a:rPr lang="en-US" sz="2800" b="1" i="1">
                  <a:solidFill>
                    <a:schemeClr val="accent1"/>
                  </a:solidFill>
                </a:rPr>
                <a:t>K</a:t>
              </a:r>
              <a:r>
                <a:rPr lang="en-US" sz="2800" b="1" i="1">
                  <a:solidFill>
                    <a:srgbClr val="CC6600"/>
                  </a:solidFill>
                </a:rPr>
                <a:t> , L </a:t>
              </a:r>
              <a:r>
                <a:rPr lang="en-US" sz="2800" b="1" i="1"/>
                <a:t>)</a:t>
              </a:r>
            </a:p>
          </p:txBody>
        </p:sp>
        <p:sp>
          <p:nvSpPr>
            <p:cNvPr id="28714" name="Line 42"/>
            <p:cNvSpPr>
              <a:spLocks noChangeShapeType="1"/>
            </p:cNvSpPr>
            <p:nvPr/>
          </p:nvSpPr>
          <p:spPr bwMode="auto">
            <a:xfrm>
              <a:off x="3022" y="1872"/>
              <a:ext cx="240" cy="0"/>
            </a:xfrm>
            <a:prstGeom prst="line">
              <a:avLst/>
            </a:prstGeom>
            <a:noFill/>
            <a:ln w="28575">
              <a:solidFill>
                <a:schemeClr val="accent1"/>
              </a:solidFill>
              <a:round/>
              <a:headEnd/>
              <a:tailEnd/>
            </a:ln>
            <a:effectLst/>
          </p:spPr>
          <p:txBody>
            <a:bodyPr/>
            <a:lstStyle/>
            <a:p>
              <a:endParaRPr lang="en-US"/>
            </a:p>
          </p:txBody>
        </p:sp>
        <p:sp>
          <p:nvSpPr>
            <p:cNvPr id="28715" name="Line 43"/>
            <p:cNvSpPr>
              <a:spLocks noChangeShapeType="1"/>
            </p:cNvSpPr>
            <p:nvPr/>
          </p:nvSpPr>
          <p:spPr bwMode="auto">
            <a:xfrm>
              <a:off x="3358" y="1872"/>
              <a:ext cx="240" cy="0"/>
            </a:xfrm>
            <a:prstGeom prst="line">
              <a:avLst/>
            </a:prstGeom>
            <a:noFill/>
            <a:ln w="28575">
              <a:solidFill>
                <a:srgbClr val="CC6600"/>
              </a:solidFill>
              <a:round/>
              <a:headEnd/>
              <a:tailEnd/>
            </a:ln>
            <a:effectLst/>
          </p:spPr>
          <p:txBody>
            <a:bodyPr/>
            <a:lstStyle/>
            <a:p>
              <a:endParaRPr lang="en-US"/>
            </a:p>
          </p:txBody>
        </p:sp>
        <p:sp>
          <p:nvSpPr>
            <p:cNvPr id="28716" name="Rectangle 44"/>
            <p:cNvSpPr>
              <a:spLocks noChangeArrowheads="1"/>
            </p:cNvSpPr>
            <p:nvPr/>
          </p:nvSpPr>
          <p:spPr bwMode="auto">
            <a:xfrm>
              <a:off x="2382" y="2121"/>
              <a:ext cx="437" cy="327"/>
            </a:xfrm>
            <a:prstGeom prst="rect">
              <a:avLst/>
            </a:prstGeom>
            <a:noFill/>
            <a:ln w="9525">
              <a:noFill/>
              <a:miter lim="800000"/>
              <a:headEnd/>
              <a:tailEnd/>
            </a:ln>
            <a:effectLst/>
          </p:spPr>
          <p:txBody>
            <a:bodyPr wrap="none">
              <a:spAutoFit/>
            </a:bodyPr>
            <a:lstStyle/>
            <a:p>
              <a:pPr algn="l"/>
              <a:r>
                <a:rPr lang="en-US" sz="2800" b="1">
                  <a:solidFill>
                    <a:srgbClr val="FF0033"/>
                  </a:solidFill>
                </a:rPr>
                <a:t>= </a:t>
              </a:r>
              <a:r>
                <a:rPr lang="en-US" sz="2800" b="1" i="1">
                  <a:solidFill>
                    <a:schemeClr val="accent2"/>
                  </a:solidFill>
                </a:rPr>
                <a:t>Y</a:t>
              </a:r>
            </a:p>
          </p:txBody>
        </p:sp>
        <p:sp>
          <p:nvSpPr>
            <p:cNvPr id="28718" name="Line 46"/>
            <p:cNvSpPr>
              <a:spLocks noChangeShapeType="1"/>
            </p:cNvSpPr>
            <p:nvPr/>
          </p:nvSpPr>
          <p:spPr bwMode="auto">
            <a:xfrm>
              <a:off x="2590" y="2176"/>
              <a:ext cx="240" cy="0"/>
            </a:xfrm>
            <a:prstGeom prst="line">
              <a:avLst/>
            </a:prstGeom>
            <a:noFill/>
            <a:ln w="28575">
              <a:solidFill>
                <a:schemeClr val="accent2"/>
              </a:solidFill>
              <a:round/>
              <a:headEnd/>
              <a:tailEnd/>
            </a:ln>
            <a:effectLst/>
          </p:spPr>
          <p:txBody>
            <a:bodyPr/>
            <a:lstStyle/>
            <a:p>
              <a:endParaRPr lang="en-US"/>
            </a:p>
          </p:txBody>
        </p:sp>
      </p:grpSp>
      <p:sp>
        <p:nvSpPr>
          <p:cNvPr id="28719" name="Text Box 47"/>
          <p:cNvSpPr txBox="1">
            <a:spLocks noChangeArrowheads="1"/>
          </p:cNvSpPr>
          <p:nvPr/>
        </p:nvSpPr>
        <p:spPr bwMode="auto">
          <a:xfrm>
            <a:off x="450850" y="4695825"/>
            <a:ext cx="8089900" cy="822325"/>
          </a:xfrm>
          <a:prstGeom prst="rect">
            <a:avLst/>
          </a:prstGeom>
          <a:noFill/>
          <a:ln w="9525">
            <a:noFill/>
            <a:miter lim="800000"/>
            <a:headEnd/>
            <a:tailEnd/>
          </a:ln>
          <a:effectLst/>
        </p:spPr>
        <p:txBody>
          <a:bodyPr wrap="none">
            <a:spAutoFit/>
          </a:bodyPr>
          <a:lstStyle/>
          <a:p>
            <a:pPr algn="l"/>
            <a:r>
              <a:rPr lang="en-US"/>
              <a:t>Dalam subbab ini, karena kita mengasumsikan bahwa modal dan</a:t>
            </a:r>
          </a:p>
          <a:p>
            <a:pPr algn="l"/>
            <a:r>
              <a:rPr lang="en-US"/>
              <a:t>tenaga kerja adalah tetap, maka output (</a:t>
            </a:r>
            <a:r>
              <a:rPr lang="en-US" i="1"/>
              <a:t>Y</a:t>
            </a:r>
            <a:r>
              <a:rPr lang="en-US"/>
              <a:t>) juga tetap. </a:t>
            </a:r>
          </a:p>
        </p:txBody>
      </p:sp>
      <p:sp>
        <p:nvSpPr>
          <p:cNvPr id="28721" name="WordArt 49"/>
          <p:cNvSpPr>
            <a:spLocks noChangeArrowheads="1" noChangeShapeType="1" noTextEdit="1"/>
          </p:cNvSpPr>
          <p:nvPr/>
        </p:nvSpPr>
        <p:spPr bwMode="auto">
          <a:xfrm>
            <a:off x="1304925" y="342900"/>
            <a:ext cx="6543675" cy="9525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gradFill rotWithShape="0">
                  <a:gsLst>
                    <a:gs pos="0">
                      <a:schemeClr val="accent2"/>
                    </a:gs>
                    <a:gs pos="100000">
                      <a:srgbClr val="FF0000"/>
                    </a:gs>
                  </a:gsLst>
                  <a:path path="rect">
                    <a:fillToRect l="50000" t="50000" r="50000" b="50000"/>
                  </a:path>
                </a:gradFill>
                <a:effectLst>
                  <a:outerShdw dist="35921" dir="2700000" algn="ctr" rotWithShape="0">
                    <a:srgbClr val="C0C0C0"/>
                  </a:outerShdw>
                </a:effectLst>
                <a:latin typeface="Impact"/>
              </a:rPr>
              <a:t>Penawaran Barang dan Jasa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721"/>
                                        </p:tgtEl>
                                        <p:attrNameLst>
                                          <p:attrName>style.visibility</p:attrName>
                                        </p:attrNameLst>
                                      </p:cBhvr>
                                      <p:to>
                                        <p:strVal val="visible"/>
                                      </p:to>
                                    </p:set>
                                    <p:anim calcmode="lin" valueType="num">
                                      <p:cBhvr additive="base">
                                        <p:cTn id="7" dur="500" fill="hold"/>
                                        <p:tgtEl>
                                          <p:spTgt spid="28721"/>
                                        </p:tgtEl>
                                        <p:attrNameLst>
                                          <p:attrName>ppt_x</p:attrName>
                                        </p:attrNameLst>
                                      </p:cBhvr>
                                      <p:tavLst>
                                        <p:tav tm="0">
                                          <p:val>
                                            <p:strVal val="0-#ppt_w/2"/>
                                          </p:val>
                                        </p:tav>
                                        <p:tav tm="100000">
                                          <p:val>
                                            <p:strVal val="#ppt_x"/>
                                          </p:val>
                                        </p:tav>
                                      </p:tavLst>
                                    </p:anim>
                                    <p:anim calcmode="lin" valueType="num">
                                      <p:cBhvr additive="base">
                                        <p:cTn id="8" dur="500" fill="hold"/>
                                        <p:tgtEl>
                                          <p:spTgt spid="287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28712"/>
                                        </p:tgtEl>
                                        <p:attrNameLst>
                                          <p:attrName>style.visibility</p:attrName>
                                        </p:attrNameLst>
                                      </p:cBhvr>
                                      <p:to>
                                        <p:strVal val="visible"/>
                                      </p:to>
                                    </p:set>
                                    <p:animEffect transition="in" filter="barn(outHorizontal)">
                                      <p:cBhvr>
                                        <p:cTn id="12" dur="500"/>
                                        <p:tgtEl>
                                          <p:spTgt spid="28712"/>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8723"/>
                                        </p:tgtEl>
                                        <p:attrNameLst>
                                          <p:attrName>style.visibility</p:attrName>
                                        </p:attrNameLst>
                                      </p:cBhvr>
                                      <p:to>
                                        <p:strVal val="visible"/>
                                      </p:to>
                                    </p:set>
                                    <p:anim calcmode="lin" valueType="num">
                                      <p:cBhvr>
                                        <p:cTn id="16" dur="500" fill="hold"/>
                                        <p:tgtEl>
                                          <p:spTgt spid="28723"/>
                                        </p:tgtEl>
                                        <p:attrNameLst>
                                          <p:attrName>ppt_w</p:attrName>
                                        </p:attrNameLst>
                                      </p:cBhvr>
                                      <p:tavLst>
                                        <p:tav tm="0">
                                          <p:val>
                                            <p:fltVal val="0"/>
                                          </p:val>
                                        </p:tav>
                                        <p:tav tm="100000">
                                          <p:val>
                                            <p:strVal val="#ppt_w"/>
                                          </p:val>
                                        </p:tav>
                                      </p:tavLst>
                                    </p:anim>
                                    <p:anim calcmode="lin" valueType="num">
                                      <p:cBhvr>
                                        <p:cTn id="17" dur="500" fill="hold"/>
                                        <p:tgtEl>
                                          <p:spTgt spid="28723"/>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28719"/>
                                        </p:tgtEl>
                                        <p:attrNameLst>
                                          <p:attrName>style.visibility</p:attrName>
                                        </p:attrNameLst>
                                      </p:cBhvr>
                                      <p:to>
                                        <p:strVal val="visible"/>
                                      </p:to>
                                    </p:set>
                                    <p:animEffect transition="in" filter="blinds(horizontal)">
                                      <p:cBhvr>
                                        <p:cTn id="21" dur="500"/>
                                        <p:tgtEl>
                                          <p:spTgt spid="28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2" grpId="0" autoUpdateAnimBg="0"/>
      <p:bldP spid="28719" grpId="0" autoUpdateAnimBg="0"/>
      <p:bldP spid="287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grpSp>
        <p:nvGrpSpPr>
          <p:cNvPr id="41992" name="Group 8"/>
          <p:cNvGrpSpPr>
            <a:grpSpLocks/>
          </p:cNvGrpSpPr>
          <p:nvPr/>
        </p:nvGrpSpPr>
        <p:grpSpPr bwMode="auto">
          <a:xfrm>
            <a:off x="0" y="1181100"/>
            <a:ext cx="9144000" cy="3771900"/>
            <a:chOff x="1656" y="1080"/>
            <a:chExt cx="2640" cy="1584"/>
          </a:xfrm>
        </p:grpSpPr>
        <p:sp>
          <p:nvSpPr>
            <p:cNvPr id="41991" name="AutoShape 7"/>
            <p:cNvSpPr>
              <a:spLocks noChangeArrowheads="1"/>
            </p:cNvSpPr>
            <p:nvPr/>
          </p:nvSpPr>
          <p:spPr bwMode="auto">
            <a:xfrm>
              <a:off x="1656" y="1080"/>
              <a:ext cx="2640" cy="1584"/>
            </a:xfrm>
            <a:prstGeom prst="irregularSeal2">
              <a:avLst/>
            </a:prstGeom>
            <a:solidFill>
              <a:srgbClr val="FFCC00"/>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41988" name="WordArt 4"/>
            <p:cNvSpPr>
              <a:spLocks noChangeArrowheads="1" noChangeShapeType="1" noTextEdit="1"/>
            </p:cNvSpPr>
            <p:nvPr/>
          </p:nvSpPr>
          <p:spPr bwMode="auto">
            <a:xfrm>
              <a:off x="2208" y="1728"/>
              <a:ext cx="1398" cy="270"/>
            </a:xfrm>
            <a:prstGeom prst="rect">
              <a:avLst/>
            </a:prstGeom>
          </p:spPr>
          <p:txBody>
            <a:bodyPr wrap="none" fromWordArt="1">
              <a:prstTxWarp prst="textPlain">
                <a:avLst>
                  <a:gd name="adj" fmla="val 50000"/>
                </a:avLst>
              </a:prstTxWarp>
            </a:bodyPr>
            <a:lstStyle/>
            <a:p>
              <a:r>
                <a:rPr lang="en-US" kern="10">
                  <a:ln w="9525">
                    <a:solidFill>
                      <a:srgbClr val="000000"/>
                    </a:solidFill>
                    <a:round/>
                    <a:headEnd/>
                    <a:tailEnd/>
                  </a:ln>
                  <a:solidFill>
                    <a:srgbClr val="000000"/>
                  </a:solidFill>
                  <a:latin typeface="Arial Black"/>
                </a:rPr>
                <a:t>Harga-harga Faktor</a:t>
              </a:r>
            </a:p>
          </p:txBody>
        </p:sp>
      </p:grpSp>
      <p:sp>
        <p:nvSpPr>
          <p:cNvPr id="41989" name="Text Box 5"/>
          <p:cNvSpPr txBox="1">
            <a:spLocks noChangeArrowheads="1"/>
          </p:cNvSpPr>
          <p:nvPr/>
        </p:nvSpPr>
        <p:spPr bwMode="auto">
          <a:xfrm>
            <a:off x="381000" y="3463925"/>
            <a:ext cx="8821738" cy="3378200"/>
          </a:xfrm>
          <a:prstGeom prst="rect">
            <a:avLst/>
          </a:prstGeom>
          <a:noFill/>
          <a:ln w="9525">
            <a:noFill/>
            <a:miter lim="800000"/>
            <a:headEnd/>
            <a:tailEnd/>
          </a:ln>
          <a:effectLst/>
        </p:spPr>
        <p:txBody>
          <a:bodyPr wrap="none">
            <a:spAutoFit/>
          </a:bodyPr>
          <a:lstStyle/>
          <a:p>
            <a:pPr algn="l"/>
            <a:r>
              <a:rPr lang="en-US"/>
              <a:t>Distribusi pendapatan nasional ditentukan oleh harga-harga faktor.</a:t>
            </a:r>
          </a:p>
          <a:p>
            <a:pPr algn="l"/>
            <a:r>
              <a:rPr lang="en-US" b="1"/>
              <a:t>Harga-harga faktor</a:t>
            </a:r>
            <a:r>
              <a:rPr lang="en-US" b="1" i="1"/>
              <a:t> </a:t>
            </a:r>
            <a:r>
              <a:rPr lang="en-US" b="1"/>
              <a:t>(</a:t>
            </a:r>
            <a:r>
              <a:rPr lang="en-US" i="1"/>
              <a:t>factor prices</a:t>
            </a:r>
            <a:r>
              <a:rPr lang="en-US" b="1"/>
              <a:t>)</a:t>
            </a:r>
            <a:r>
              <a:rPr lang="en-US"/>
              <a:t> adalah jumlah yang dibayar ke</a:t>
            </a:r>
          </a:p>
          <a:p>
            <a:pPr algn="l"/>
            <a:r>
              <a:rPr lang="en-US"/>
              <a:t>faktor-faktor produksi</a:t>
            </a:r>
            <a:r>
              <a:rPr lang="en-US">
                <a:cs typeface="Times New Roman" pitchFamily="18" charset="0"/>
              </a:rPr>
              <a:t>—</a:t>
            </a:r>
            <a:r>
              <a:rPr lang="en-US" b="1" i="1"/>
              <a:t>upah </a:t>
            </a:r>
            <a:r>
              <a:rPr lang="en-US"/>
              <a:t>yang diterima pekerja</a:t>
            </a:r>
            <a:r>
              <a:rPr lang="en-US" b="1" i="1"/>
              <a:t> </a:t>
            </a:r>
            <a:r>
              <a:rPr lang="en-US"/>
              <a:t>dan </a:t>
            </a:r>
            <a:r>
              <a:rPr lang="en-US" b="1" i="1"/>
              <a:t>sewa </a:t>
            </a:r>
            <a:r>
              <a:rPr lang="en-US"/>
              <a:t>yang</a:t>
            </a:r>
          </a:p>
          <a:p>
            <a:pPr algn="l"/>
            <a:r>
              <a:rPr lang="en-US"/>
              <a:t>dikumpulkan pemilik modal. Karena kita mengasumsikan jumlah tetap</a:t>
            </a:r>
          </a:p>
          <a:p>
            <a:pPr algn="l"/>
            <a:r>
              <a:rPr lang="en-US"/>
              <a:t>dari modal dan tenaga kerja, kurva penawaran </a:t>
            </a:r>
          </a:p>
          <a:p>
            <a:pPr algn="l"/>
            <a:r>
              <a:rPr lang="en-US"/>
              <a:t>faktor berbentuk garis vertikal.</a:t>
            </a:r>
          </a:p>
          <a:p>
            <a:pPr algn="l"/>
            <a:endParaRPr lang="en-US"/>
          </a:p>
          <a:p>
            <a:pPr algn="l"/>
            <a:r>
              <a:rPr lang="en-US"/>
              <a:t>Slide berikut akan mengilustrasikannya.</a:t>
            </a:r>
          </a:p>
          <a:p>
            <a:pPr algn="l"/>
            <a:endParaRPr lang="en-US"/>
          </a:p>
        </p:txBody>
      </p:sp>
      <p:sp>
        <p:nvSpPr>
          <p:cNvPr id="41990" name="Text Box 6"/>
          <p:cNvSpPr txBox="1">
            <a:spLocks noChangeArrowheads="1"/>
          </p:cNvSpPr>
          <p:nvPr/>
        </p:nvSpPr>
        <p:spPr bwMode="auto">
          <a:xfrm>
            <a:off x="381000" y="1066800"/>
            <a:ext cx="8510588" cy="1552575"/>
          </a:xfrm>
          <a:prstGeom prst="rect">
            <a:avLst/>
          </a:prstGeom>
          <a:noFill/>
          <a:ln w="9525">
            <a:noFill/>
            <a:miter lim="800000"/>
            <a:headEnd/>
            <a:tailEnd/>
          </a:ln>
          <a:effectLst/>
        </p:spPr>
        <p:txBody>
          <a:bodyPr wrap="none">
            <a:spAutoFit/>
          </a:bodyPr>
          <a:lstStyle/>
          <a:p>
            <a:pPr algn="l"/>
            <a:r>
              <a:rPr lang="en-US"/>
              <a:t>Output total suatu perekonomian sama dengan pendapatan totalnya. </a:t>
            </a:r>
          </a:p>
          <a:p>
            <a:pPr algn="l"/>
            <a:r>
              <a:rPr lang="en-US"/>
              <a:t>Karena faktor-faktor produksi dan fungsi produksi bersama-sama</a:t>
            </a:r>
          </a:p>
          <a:p>
            <a:pPr algn="l"/>
            <a:r>
              <a:rPr lang="en-US"/>
              <a:t>menentukan output total barang dan jasa, mereka juga menentukan</a:t>
            </a:r>
          </a:p>
          <a:p>
            <a:pPr algn="l"/>
            <a:r>
              <a:rPr lang="en-US"/>
              <a:t>pendapatan nasional.</a:t>
            </a:r>
          </a:p>
        </p:txBody>
      </p:sp>
      <p:grpSp>
        <p:nvGrpSpPr>
          <p:cNvPr id="41994" name="Group 10"/>
          <p:cNvGrpSpPr>
            <a:grpSpLocks/>
          </p:cNvGrpSpPr>
          <p:nvPr/>
        </p:nvGrpSpPr>
        <p:grpSpPr bwMode="auto">
          <a:xfrm>
            <a:off x="523875" y="609600"/>
            <a:ext cx="8620125" cy="6400800"/>
            <a:chOff x="144" y="192"/>
            <a:chExt cx="5430" cy="4032"/>
          </a:xfrm>
        </p:grpSpPr>
        <p:sp>
          <p:nvSpPr>
            <p:cNvPr id="41987" name="WordArt 3"/>
            <p:cNvSpPr>
              <a:spLocks noChangeArrowheads="1" noChangeShapeType="1" noTextEdit="1"/>
            </p:cNvSpPr>
            <p:nvPr/>
          </p:nvSpPr>
          <p:spPr bwMode="auto">
            <a:xfrm>
              <a:off x="144" y="192"/>
              <a:ext cx="5430" cy="432"/>
            </a:xfrm>
            <a:prstGeom prst="rect">
              <a:avLst/>
            </a:prstGeom>
          </p:spPr>
          <p:txBody>
            <a:bodyPr wrap="none" fromWordArt="1">
              <a:prstTxWarp prst="textPlain">
                <a:avLst>
                  <a:gd name="adj" fmla="val 50000"/>
                </a:avLst>
              </a:prstTxWarp>
            </a:bodyPr>
            <a:lstStyle/>
            <a:p>
              <a:r>
                <a:rPr lang="en-US" sz="2800" b="1" kern="10">
                  <a:ln w="9525">
                    <a:solidFill>
                      <a:srgbClr val="000000"/>
                    </a:solidFill>
                    <a:round/>
                    <a:headEnd/>
                    <a:tailEnd/>
                  </a:ln>
                  <a:solidFill>
                    <a:srgbClr val="000000"/>
                  </a:solidFill>
                  <a:effectLst>
                    <a:outerShdw dist="35921" dir="2700000" algn="ctr" rotWithShape="0">
                      <a:srgbClr val="868686"/>
                    </a:outerShdw>
                  </a:effectLst>
                  <a:latin typeface="Arial"/>
                  <a:cs typeface="Arial"/>
                </a:rPr>
                <a:t>Bagaimana Pendapatan Nasional Didistribusikan ke Faktor-faktor Produksi ?</a:t>
              </a:r>
            </a:p>
          </p:txBody>
        </p:sp>
        <p:pic>
          <p:nvPicPr>
            <p:cNvPr id="41993" name="Picture 9" descr="MCj02953430000[1]"/>
            <p:cNvPicPr>
              <a:picLocks noChangeAspect="1" noChangeArrowheads="1"/>
            </p:cNvPicPr>
            <p:nvPr/>
          </p:nvPicPr>
          <p:blipFill>
            <a:blip r:embed="rId2"/>
            <a:srcRect/>
            <a:stretch>
              <a:fillRect/>
            </a:stretch>
          </p:blipFill>
          <p:spPr bwMode="auto">
            <a:xfrm>
              <a:off x="3792" y="2880"/>
              <a:ext cx="1200" cy="1344"/>
            </a:xfrm>
            <a:prstGeom prst="rect">
              <a:avLst/>
            </a:prstGeom>
            <a:noFill/>
            <a:effectLst>
              <a:outerShdw dist="107763" dir="2700000" algn="ctr" rotWithShape="0">
                <a:srgbClr val="808080">
                  <a:alpha val="50000"/>
                </a:srgbClr>
              </a:outerShdw>
            </a:effectLst>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additive="base">
                                        <p:cTn id="7" dur="500" fill="hold"/>
                                        <p:tgtEl>
                                          <p:spTgt spid="41990"/>
                                        </p:tgtEl>
                                        <p:attrNameLst>
                                          <p:attrName>ppt_x</p:attrName>
                                        </p:attrNameLst>
                                      </p:cBhvr>
                                      <p:tavLst>
                                        <p:tav tm="0">
                                          <p:val>
                                            <p:strVal val="0-#ppt_w/2"/>
                                          </p:val>
                                        </p:tav>
                                        <p:tav tm="100000">
                                          <p:val>
                                            <p:strVal val="#ppt_x"/>
                                          </p:val>
                                        </p:tav>
                                      </p:tavLst>
                                    </p:anim>
                                    <p:anim calcmode="lin" valueType="num">
                                      <p:cBhvr additive="base">
                                        <p:cTn id="8" dur="500" fill="hold"/>
                                        <p:tgtEl>
                                          <p:spTgt spid="419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1992"/>
                                        </p:tgtEl>
                                        <p:attrNameLst>
                                          <p:attrName>style.visibility</p:attrName>
                                        </p:attrNameLst>
                                      </p:cBhvr>
                                      <p:to>
                                        <p:strVal val="visible"/>
                                      </p:to>
                                    </p:set>
                                    <p:anim calcmode="lin" valueType="num">
                                      <p:cBhvr>
                                        <p:cTn id="12" dur="500" fill="hold"/>
                                        <p:tgtEl>
                                          <p:spTgt spid="41992"/>
                                        </p:tgtEl>
                                        <p:attrNameLst>
                                          <p:attrName>ppt_w</p:attrName>
                                        </p:attrNameLst>
                                      </p:cBhvr>
                                      <p:tavLst>
                                        <p:tav tm="0">
                                          <p:val>
                                            <p:fltVal val="0"/>
                                          </p:val>
                                        </p:tav>
                                        <p:tav tm="100000">
                                          <p:val>
                                            <p:strVal val="#ppt_w"/>
                                          </p:val>
                                        </p:tav>
                                      </p:tavLst>
                                    </p:anim>
                                    <p:anim calcmode="lin" valueType="num">
                                      <p:cBhvr>
                                        <p:cTn id="13" dur="500" fill="hold"/>
                                        <p:tgtEl>
                                          <p:spTgt spid="4199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6" presetClass="entr" presetSubtype="37" fill="hold" grpId="0" nodeType="afterEffect">
                                  <p:stCondLst>
                                    <p:cond delay="1000"/>
                                  </p:stCondLst>
                                  <p:childTnLst>
                                    <p:set>
                                      <p:cBhvr>
                                        <p:cTn id="16" dur="1" fill="hold">
                                          <p:stCondLst>
                                            <p:cond delay="0"/>
                                          </p:stCondLst>
                                        </p:cTn>
                                        <p:tgtEl>
                                          <p:spTgt spid="41989"/>
                                        </p:tgtEl>
                                        <p:attrNameLst>
                                          <p:attrName>style.visibility</p:attrName>
                                        </p:attrNameLst>
                                      </p:cBhvr>
                                      <p:to>
                                        <p:strVal val="visible"/>
                                      </p:to>
                                    </p:set>
                                    <p:animEffect transition="in" filter="barn(outVertical)">
                                      <p:cBhvr>
                                        <p:cTn id="17" dur="500"/>
                                        <p:tgtEl>
                                          <p:spTgt spid="41989"/>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1992"/>
                                        </p:tgtEl>
                                        <p:attrNameLst>
                                          <p:attrName>style.visibility</p:attrName>
                                        </p:attrNameLst>
                                      </p:cBhvr>
                                      <p:to>
                                        <p:strVal val="visible"/>
                                      </p:to>
                                    </p:set>
                                    <p:anim calcmode="lin" valueType="num">
                                      <p:cBhvr>
                                        <p:cTn id="22" dur="3000" fill="hold"/>
                                        <p:tgtEl>
                                          <p:spTgt spid="41992"/>
                                        </p:tgtEl>
                                        <p:attrNameLst>
                                          <p:attrName>ppt_w</p:attrName>
                                        </p:attrNameLst>
                                      </p:cBhvr>
                                      <p:tavLst>
                                        <p:tav tm="0">
                                          <p:val>
                                            <p:strVal val="#ppt_w*0.70"/>
                                          </p:val>
                                        </p:tav>
                                        <p:tav tm="100000">
                                          <p:val>
                                            <p:strVal val="#ppt_w"/>
                                          </p:val>
                                        </p:tav>
                                      </p:tavLst>
                                    </p:anim>
                                    <p:anim calcmode="lin" valueType="num">
                                      <p:cBhvr>
                                        <p:cTn id="23" dur="3000" fill="hold"/>
                                        <p:tgtEl>
                                          <p:spTgt spid="41992"/>
                                        </p:tgtEl>
                                        <p:attrNameLst>
                                          <p:attrName>ppt_h</p:attrName>
                                        </p:attrNameLst>
                                      </p:cBhvr>
                                      <p:tavLst>
                                        <p:tav tm="0">
                                          <p:val>
                                            <p:strVal val="#ppt_h"/>
                                          </p:val>
                                        </p:tav>
                                        <p:tav tm="100000">
                                          <p:val>
                                            <p:strVal val="#ppt_h"/>
                                          </p:val>
                                        </p:tav>
                                      </p:tavLst>
                                    </p:anim>
                                    <p:animEffect transition="in" filter="fade">
                                      <p:cBhvr>
                                        <p:cTn id="24" dur="30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utoUpdateAnimBg="0"/>
      <p:bldP spid="4199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sp>
        <p:nvSpPr>
          <p:cNvPr id="32810" name="Text Box 42"/>
          <p:cNvSpPr txBox="1">
            <a:spLocks noChangeArrowheads="1"/>
          </p:cNvSpPr>
          <p:nvPr/>
        </p:nvSpPr>
        <p:spPr bwMode="auto">
          <a:xfrm>
            <a:off x="304800" y="228600"/>
            <a:ext cx="8920163" cy="1917700"/>
          </a:xfrm>
          <a:prstGeom prst="rect">
            <a:avLst/>
          </a:prstGeom>
          <a:noFill/>
          <a:ln w="9525">
            <a:noFill/>
            <a:miter lim="800000"/>
            <a:headEnd/>
            <a:tailEnd/>
          </a:ln>
          <a:effectLst/>
        </p:spPr>
        <p:txBody>
          <a:bodyPr wrap="none">
            <a:spAutoFit/>
          </a:bodyPr>
          <a:lstStyle/>
          <a:p>
            <a:pPr algn="l"/>
            <a:r>
              <a:rPr lang="en-US"/>
              <a:t>Harga yang dibayar ke tiap faktor produksi bergantung pada penawaran</a:t>
            </a:r>
          </a:p>
          <a:p>
            <a:pPr algn="l"/>
            <a:r>
              <a:rPr lang="en-US"/>
              <a:t>dan permintaan terhadap faktor tersebut. Karena kita mengasumsikan</a:t>
            </a:r>
          </a:p>
          <a:p>
            <a:pPr algn="l"/>
            <a:r>
              <a:rPr lang="en-US"/>
              <a:t>penawaran adalah tetap, kurva penawaran berupa garis vertikal. Kurva</a:t>
            </a:r>
          </a:p>
          <a:p>
            <a:pPr algn="l"/>
            <a:r>
              <a:rPr lang="en-US"/>
              <a:t>permintaan menurun landai. Perpotongan penawaran dan permintaan</a:t>
            </a:r>
          </a:p>
          <a:p>
            <a:pPr algn="l"/>
            <a:r>
              <a:rPr lang="en-US"/>
              <a:t>menentukan harga faktor produksi ekuilibrium.</a:t>
            </a:r>
          </a:p>
        </p:txBody>
      </p:sp>
      <p:grpSp>
        <p:nvGrpSpPr>
          <p:cNvPr id="32812" name="Group 44"/>
          <p:cNvGrpSpPr>
            <a:grpSpLocks/>
          </p:cNvGrpSpPr>
          <p:nvPr/>
        </p:nvGrpSpPr>
        <p:grpSpPr bwMode="auto">
          <a:xfrm>
            <a:off x="1066800" y="2743200"/>
            <a:ext cx="7418388" cy="4114800"/>
            <a:chOff x="773" y="1392"/>
            <a:chExt cx="4673" cy="2592"/>
          </a:xfrm>
        </p:grpSpPr>
        <p:sp>
          <p:nvSpPr>
            <p:cNvPr id="32792" name="Line 24"/>
            <p:cNvSpPr>
              <a:spLocks noChangeShapeType="1"/>
            </p:cNvSpPr>
            <p:nvPr/>
          </p:nvSpPr>
          <p:spPr bwMode="auto">
            <a:xfrm>
              <a:off x="1791" y="1488"/>
              <a:ext cx="0" cy="2208"/>
            </a:xfrm>
            <a:prstGeom prst="line">
              <a:avLst/>
            </a:prstGeom>
            <a:noFill/>
            <a:ln w="38100">
              <a:solidFill>
                <a:schemeClr val="tx1"/>
              </a:solidFill>
              <a:round/>
              <a:headEnd/>
              <a:tailEnd/>
            </a:ln>
            <a:effectLst/>
          </p:spPr>
          <p:txBody>
            <a:bodyPr wrap="none" anchor="ctr"/>
            <a:lstStyle/>
            <a:p>
              <a:endParaRPr lang="en-US"/>
            </a:p>
          </p:txBody>
        </p:sp>
        <p:sp>
          <p:nvSpPr>
            <p:cNvPr id="32793" name="Line 25"/>
            <p:cNvSpPr>
              <a:spLocks noChangeShapeType="1"/>
            </p:cNvSpPr>
            <p:nvPr/>
          </p:nvSpPr>
          <p:spPr bwMode="auto">
            <a:xfrm rot="5400000">
              <a:off x="2895" y="2592"/>
              <a:ext cx="0" cy="2208"/>
            </a:xfrm>
            <a:prstGeom prst="line">
              <a:avLst/>
            </a:prstGeom>
            <a:noFill/>
            <a:ln w="38100">
              <a:solidFill>
                <a:schemeClr val="tx1"/>
              </a:solidFill>
              <a:round/>
              <a:headEnd/>
              <a:tailEnd/>
            </a:ln>
            <a:effectLst/>
          </p:spPr>
          <p:txBody>
            <a:bodyPr wrap="none" anchor="ctr"/>
            <a:lstStyle/>
            <a:p>
              <a:endParaRPr lang="en-US"/>
            </a:p>
          </p:txBody>
        </p:sp>
        <p:sp>
          <p:nvSpPr>
            <p:cNvPr id="32794" name="Line 26"/>
            <p:cNvSpPr>
              <a:spLocks noChangeShapeType="1"/>
            </p:cNvSpPr>
            <p:nvPr/>
          </p:nvSpPr>
          <p:spPr bwMode="auto">
            <a:xfrm flipV="1">
              <a:off x="2847" y="1680"/>
              <a:ext cx="0" cy="2016"/>
            </a:xfrm>
            <a:prstGeom prst="line">
              <a:avLst/>
            </a:prstGeom>
            <a:noFill/>
            <a:ln w="38100">
              <a:solidFill>
                <a:schemeClr val="tx1"/>
              </a:solidFill>
              <a:round/>
              <a:headEnd/>
              <a:tailEnd/>
            </a:ln>
            <a:effectLst/>
          </p:spPr>
          <p:txBody>
            <a:bodyPr wrap="none" anchor="ctr"/>
            <a:lstStyle/>
            <a:p>
              <a:endParaRPr lang="en-US"/>
            </a:p>
          </p:txBody>
        </p:sp>
        <p:sp>
          <p:nvSpPr>
            <p:cNvPr id="32796" name="Text Box 28"/>
            <p:cNvSpPr txBox="1">
              <a:spLocks noChangeArrowheads="1"/>
            </p:cNvSpPr>
            <p:nvPr/>
          </p:nvSpPr>
          <p:spPr bwMode="auto">
            <a:xfrm>
              <a:off x="832" y="1392"/>
              <a:ext cx="1091" cy="748"/>
            </a:xfrm>
            <a:prstGeom prst="rect">
              <a:avLst/>
            </a:prstGeom>
            <a:noFill/>
            <a:ln w="9525">
              <a:noFill/>
              <a:miter lim="800000"/>
              <a:headEnd/>
              <a:tailEnd/>
            </a:ln>
            <a:effectLst/>
          </p:spPr>
          <p:txBody>
            <a:bodyPr wrap="none">
              <a:spAutoFit/>
            </a:bodyPr>
            <a:lstStyle/>
            <a:p>
              <a:pPr eaLnBrk="0" hangingPunct="0"/>
              <a:r>
                <a:rPr lang="en-US">
                  <a:effectLst>
                    <a:outerShdw blurRad="38100" dist="38100" dir="2700000" algn="tl">
                      <a:srgbClr val="FFFFFF"/>
                    </a:outerShdw>
                  </a:effectLst>
                </a:rPr>
                <a:t>Harga faktor</a:t>
              </a:r>
            </a:p>
            <a:p>
              <a:pPr eaLnBrk="0" hangingPunct="0"/>
              <a:r>
                <a:rPr lang="en-US">
                  <a:effectLst>
                    <a:outerShdw blurRad="38100" dist="38100" dir="2700000" algn="tl">
                      <a:srgbClr val="FFFFFF"/>
                    </a:outerShdw>
                  </a:effectLst>
                </a:rPr>
                <a:t>(Upah atau</a:t>
              </a:r>
            </a:p>
            <a:p>
              <a:pPr eaLnBrk="0" hangingPunct="0"/>
              <a:r>
                <a:rPr lang="en-US">
                  <a:effectLst>
                    <a:outerShdw blurRad="38100" dist="38100" dir="2700000" algn="tl">
                      <a:srgbClr val="FFFFFF"/>
                    </a:outerShdw>
                  </a:effectLst>
                </a:rPr>
                <a:t>sewa)</a:t>
              </a:r>
              <a:endParaRPr lang="en-US"/>
            </a:p>
          </p:txBody>
        </p:sp>
        <p:sp>
          <p:nvSpPr>
            <p:cNvPr id="32797" name="Text Box 29"/>
            <p:cNvSpPr txBox="1">
              <a:spLocks noChangeArrowheads="1"/>
            </p:cNvSpPr>
            <p:nvPr/>
          </p:nvSpPr>
          <p:spPr bwMode="auto">
            <a:xfrm>
              <a:off x="2895" y="3696"/>
              <a:ext cx="1794" cy="288"/>
            </a:xfrm>
            <a:prstGeom prst="rect">
              <a:avLst/>
            </a:prstGeom>
            <a:noFill/>
            <a:ln w="9525">
              <a:noFill/>
              <a:miter lim="800000"/>
              <a:headEnd/>
              <a:tailEnd/>
            </a:ln>
            <a:effectLst/>
          </p:spPr>
          <p:txBody>
            <a:bodyPr>
              <a:spAutoFit/>
            </a:bodyPr>
            <a:lstStyle/>
            <a:p>
              <a:pPr algn="l" eaLnBrk="0" hangingPunct="0"/>
              <a:r>
                <a:rPr lang="en-US"/>
                <a:t>Jumlah faktor</a:t>
              </a:r>
            </a:p>
          </p:txBody>
        </p:sp>
        <p:sp>
          <p:nvSpPr>
            <p:cNvPr id="32804" name="Arc 36"/>
            <p:cNvSpPr>
              <a:spLocks/>
            </p:cNvSpPr>
            <p:nvPr/>
          </p:nvSpPr>
          <p:spPr bwMode="auto">
            <a:xfrm rot="10780901">
              <a:off x="2031" y="1632"/>
              <a:ext cx="1920" cy="18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en-US"/>
            </a:p>
          </p:txBody>
        </p:sp>
        <p:sp>
          <p:nvSpPr>
            <p:cNvPr id="32805" name="Rectangle 37"/>
            <p:cNvSpPr>
              <a:spLocks noChangeArrowheads="1"/>
            </p:cNvSpPr>
            <p:nvPr/>
          </p:nvSpPr>
          <p:spPr bwMode="auto">
            <a:xfrm>
              <a:off x="3951" y="3312"/>
              <a:ext cx="1495" cy="288"/>
            </a:xfrm>
            <a:prstGeom prst="rect">
              <a:avLst/>
            </a:prstGeom>
            <a:noFill/>
            <a:ln w="9525">
              <a:noFill/>
              <a:miter lim="800000"/>
              <a:headEnd/>
              <a:tailEnd/>
            </a:ln>
            <a:effectLst/>
          </p:spPr>
          <p:txBody>
            <a:bodyPr wrap="none">
              <a:spAutoFit/>
            </a:bodyPr>
            <a:lstStyle/>
            <a:p>
              <a:pPr algn="l" eaLnBrk="0" hangingPunct="0"/>
              <a:r>
                <a:rPr lang="en-US"/>
                <a:t>Permintaan faktor</a:t>
              </a:r>
            </a:p>
          </p:txBody>
        </p:sp>
        <p:sp>
          <p:nvSpPr>
            <p:cNvPr id="32806" name="Rectangle 38"/>
            <p:cNvSpPr>
              <a:spLocks noChangeArrowheads="1"/>
            </p:cNvSpPr>
            <p:nvPr/>
          </p:nvSpPr>
          <p:spPr bwMode="auto">
            <a:xfrm>
              <a:off x="2289" y="1458"/>
              <a:ext cx="1464" cy="288"/>
            </a:xfrm>
            <a:prstGeom prst="rect">
              <a:avLst/>
            </a:prstGeom>
            <a:noFill/>
            <a:ln w="9525">
              <a:noFill/>
              <a:miter lim="800000"/>
              <a:headEnd/>
              <a:tailEnd/>
            </a:ln>
            <a:effectLst/>
          </p:spPr>
          <p:txBody>
            <a:bodyPr wrap="none">
              <a:spAutoFit/>
            </a:bodyPr>
            <a:lstStyle/>
            <a:p>
              <a:pPr algn="l" eaLnBrk="0" hangingPunct="0"/>
              <a:r>
                <a:rPr lang="en-US"/>
                <a:t>Penawaran faktor</a:t>
              </a:r>
            </a:p>
          </p:txBody>
        </p:sp>
        <p:sp>
          <p:nvSpPr>
            <p:cNvPr id="32807" name="Line 39"/>
            <p:cNvSpPr>
              <a:spLocks noChangeShapeType="1"/>
            </p:cNvSpPr>
            <p:nvPr/>
          </p:nvSpPr>
          <p:spPr bwMode="auto">
            <a:xfrm>
              <a:off x="1791" y="3186"/>
              <a:ext cx="1056" cy="0"/>
            </a:xfrm>
            <a:prstGeom prst="line">
              <a:avLst/>
            </a:prstGeom>
            <a:noFill/>
            <a:ln w="28575">
              <a:solidFill>
                <a:schemeClr val="tx1"/>
              </a:solidFill>
              <a:prstDash val="dash"/>
              <a:round/>
              <a:headEnd/>
              <a:tailEnd/>
            </a:ln>
            <a:effectLst/>
          </p:spPr>
          <p:txBody>
            <a:bodyPr/>
            <a:lstStyle/>
            <a:p>
              <a:endParaRPr lang="en-US"/>
            </a:p>
          </p:txBody>
        </p:sp>
        <p:sp>
          <p:nvSpPr>
            <p:cNvPr id="32808" name="Line 40"/>
            <p:cNvSpPr>
              <a:spLocks noChangeShapeType="1"/>
            </p:cNvSpPr>
            <p:nvPr/>
          </p:nvSpPr>
          <p:spPr bwMode="auto">
            <a:xfrm flipV="1">
              <a:off x="1647" y="3168"/>
              <a:ext cx="96" cy="48"/>
            </a:xfrm>
            <a:prstGeom prst="line">
              <a:avLst/>
            </a:prstGeom>
            <a:noFill/>
            <a:ln w="9525">
              <a:solidFill>
                <a:schemeClr val="tx1"/>
              </a:solidFill>
              <a:round/>
              <a:headEnd/>
              <a:tailEnd type="triangle" w="med" len="med"/>
            </a:ln>
            <a:effectLst/>
          </p:spPr>
          <p:txBody>
            <a:bodyPr/>
            <a:lstStyle/>
            <a:p>
              <a:endParaRPr lang="en-US"/>
            </a:p>
          </p:txBody>
        </p:sp>
        <p:sp>
          <p:nvSpPr>
            <p:cNvPr id="32809" name="Text Box 41"/>
            <p:cNvSpPr txBox="1">
              <a:spLocks noChangeArrowheads="1"/>
            </p:cNvSpPr>
            <p:nvPr/>
          </p:nvSpPr>
          <p:spPr bwMode="auto">
            <a:xfrm>
              <a:off x="773" y="3194"/>
              <a:ext cx="1091" cy="748"/>
            </a:xfrm>
            <a:prstGeom prst="rect">
              <a:avLst/>
            </a:prstGeom>
            <a:noFill/>
            <a:ln w="9525">
              <a:noFill/>
              <a:miter lim="800000"/>
              <a:headEnd/>
              <a:tailEnd/>
            </a:ln>
            <a:effectLst/>
          </p:spPr>
          <p:txBody>
            <a:bodyPr wrap="none">
              <a:spAutoFit/>
            </a:bodyPr>
            <a:lstStyle/>
            <a:p>
              <a:pPr algn="l"/>
              <a:r>
                <a:rPr lang="en-US"/>
                <a:t>Harga faktor</a:t>
              </a:r>
            </a:p>
            <a:p>
              <a:pPr algn="l"/>
              <a:r>
                <a:rPr lang="en-US"/>
                <a:t>ekuilibrium</a:t>
              </a:r>
            </a:p>
            <a:p>
              <a:pPr algn="l"/>
              <a:endParaRPr lang="en-US"/>
            </a:p>
          </p:txBody>
        </p:sp>
        <p:sp>
          <p:nvSpPr>
            <p:cNvPr id="32811" name="Oval 43"/>
            <p:cNvSpPr>
              <a:spLocks noChangeArrowheads="1"/>
            </p:cNvSpPr>
            <p:nvPr/>
          </p:nvSpPr>
          <p:spPr bwMode="auto">
            <a:xfrm>
              <a:off x="2778" y="3102"/>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32813" name="WordArt 45"/>
          <p:cNvSpPr>
            <a:spLocks noChangeArrowheads="1" noChangeShapeType="1" noTextEdit="1"/>
          </p:cNvSpPr>
          <p:nvPr/>
        </p:nvSpPr>
        <p:spPr bwMode="auto">
          <a:xfrm>
            <a:off x="1981200" y="2481263"/>
            <a:ext cx="5081588" cy="414337"/>
          </a:xfrm>
          <a:prstGeom prst="rect">
            <a:avLst/>
          </a:prstGeom>
        </p:spPr>
        <p:txBody>
          <a:bodyPr wrap="none" fromWordArt="1">
            <a:prstTxWarp prst="textFadeLeft">
              <a:avLst>
                <a:gd name="adj" fmla="val 33333"/>
              </a:avLst>
            </a:prstTxWarp>
          </a:bodyPr>
          <a:lstStyle/>
          <a:p>
            <a:r>
              <a:rPr lang="en-US" sz="3600" kern="10">
                <a:ln w="9525">
                  <a:noFill/>
                  <a:round/>
                  <a:headEnd/>
                  <a:tailEnd/>
                </a:ln>
                <a:solidFill>
                  <a:srgbClr val="00FF00">
                    <a:alpha val="24001"/>
                  </a:srgbClr>
                </a:solidFill>
                <a:effectLst>
                  <a:outerShdw dist="563972" dir="14049741" sx="125000" sy="125000" algn="tl" rotWithShape="0">
                    <a:srgbClr val="C7DFD3">
                      <a:alpha val="80000"/>
                    </a:srgbClr>
                  </a:outerShdw>
                </a:effectLst>
                <a:latin typeface="Times New Roman"/>
                <a:cs typeface="Times New Roman"/>
              </a:rPr>
              <a:t>FACTOR PRICES</a:t>
            </a:r>
          </a:p>
        </p:txBody>
      </p:sp>
      <p:grpSp>
        <p:nvGrpSpPr>
          <p:cNvPr id="32817" name="Group 49"/>
          <p:cNvGrpSpPr>
            <a:grpSpLocks/>
          </p:cNvGrpSpPr>
          <p:nvPr/>
        </p:nvGrpSpPr>
        <p:grpSpPr bwMode="auto">
          <a:xfrm>
            <a:off x="4724400" y="3381375"/>
            <a:ext cx="4406900" cy="1209675"/>
            <a:chOff x="2976" y="2130"/>
            <a:chExt cx="2776" cy="762"/>
          </a:xfrm>
        </p:grpSpPr>
        <p:sp>
          <p:nvSpPr>
            <p:cNvPr id="32815" name="AutoShape 47"/>
            <p:cNvSpPr>
              <a:spLocks noChangeArrowheads="1"/>
            </p:cNvSpPr>
            <p:nvPr/>
          </p:nvSpPr>
          <p:spPr bwMode="auto">
            <a:xfrm>
              <a:off x="2976" y="2400"/>
              <a:ext cx="384" cy="192"/>
            </a:xfrm>
            <a:prstGeom prst="leftArrow">
              <a:avLst>
                <a:gd name="adj1" fmla="val 50000"/>
                <a:gd name="adj2" fmla="val 50000"/>
              </a:avLst>
            </a:prstGeom>
            <a:solidFill>
              <a:srgbClr val="33CC33"/>
            </a:solidFill>
            <a:ln w="22225" algn="ctr">
              <a:solidFill>
                <a:srgbClr val="003300"/>
              </a:solidFill>
              <a:miter lim="800000"/>
              <a:headEnd/>
              <a:tailEnd/>
            </a:ln>
            <a:effectLst>
              <a:outerShdw dist="35921" dir="2700000" algn="ctr" rotWithShape="0">
                <a:srgbClr val="990000"/>
              </a:outerShdw>
            </a:effectLst>
          </p:spPr>
          <p:txBody>
            <a:bodyPr wrap="none" anchor="ctr"/>
            <a:lstStyle/>
            <a:p>
              <a:endParaRPr lang="en-US"/>
            </a:p>
          </p:txBody>
        </p:sp>
        <p:sp>
          <p:nvSpPr>
            <p:cNvPr id="32816" name="Text Box 48"/>
            <p:cNvSpPr txBox="1">
              <a:spLocks noChangeArrowheads="1"/>
            </p:cNvSpPr>
            <p:nvPr/>
          </p:nvSpPr>
          <p:spPr bwMode="auto">
            <a:xfrm>
              <a:off x="3332" y="2130"/>
              <a:ext cx="2420" cy="762"/>
            </a:xfrm>
            <a:prstGeom prst="rect">
              <a:avLst/>
            </a:prstGeom>
            <a:solidFill>
              <a:schemeClr val="hlink"/>
            </a:solidFill>
            <a:ln w="22225" algn="ctr">
              <a:solidFill>
                <a:schemeClr val="tx1"/>
              </a:solidFill>
              <a:miter lim="800000"/>
              <a:headEnd/>
              <a:tailEnd/>
            </a:ln>
            <a:effectLst/>
          </p:spPr>
          <p:txBody>
            <a:bodyPr wrap="none">
              <a:spAutoFit/>
            </a:bodyPr>
            <a:lstStyle/>
            <a:p>
              <a:r>
                <a:rPr lang="en-US"/>
                <a:t>Kurva penawaran vertikal ini </a:t>
              </a:r>
            </a:p>
            <a:p>
              <a:r>
                <a:rPr lang="en-US"/>
                <a:t>adalah hasil dari</a:t>
              </a:r>
            </a:p>
            <a:p>
              <a:r>
                <a:rPr lang="en-US"/>
                <a:t>penawaran yang tetap.</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2810"/>
                                        </p:tgtEl>
                                        <p:attrNameLst>
                                          <p:attrName>style.visibility</p:attrName>
                                        </p:attrNameLst>
                                      </p:cBhvr>
                                      <p:to>
                                        <p:strVal val="visible"/>
                                      </p:to>
                                    </p:set>
                                    <p:animEffect transition="in" filter="barn(inHorizontal)">
                                      <p:cBhvr>
                                        <p:cTn id="7" dur="500"/>
                                        <p:tgtEl>
                                          <p:spTgt spid="328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812"/>
                                        </p:tgtEl>
                                        <p:attrNameLst>
                                          <p:attrName>style.visibility</p:attrName>
                                        </p:attrNameLst>
                                      </p:cBhvr>
                                      <p:to>
                                        <p:strVal val="visible"/>
                                      </p:to>
                                    </p:set>
                                    <p:animEffect transition="in" filter="wipe(down)">
                                      <p:cBhvr>
                                        <p:cTn id="11" dur="500"/>
                                        <p:tgtEl>
                                          <p:spTgt spid="328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32817"/>
                                        </p:tgtEl>
                                        <p:attrNameLst>
                                          <p:attrName>style.visibility</p:attrName>
                                        </p:attrNameLst>
                                      </p:cBhvr>
                                      <p:to>
                                        <p:strVal val="visible"/>
                                      </p:to>
                                    </p:set>
                                    <p:anim calcmode="lin" valueType="num">
                                      <p:cBhvr additive="base">
                                        <p:cTn id="16" dur="2000" fill="hold"/>
                                        <p:tgtEl>
                                          <p:spTgt spid="32817"/>
                                        </p:tgtEl>
                                        <p:attrNameLst>
                                          <p:attrName>ppt_x</p:attrName>
                                        </p:attrNameLst>
                                      </p:cBhvr>
                                      <p:tavLst>
                                        <p:tav tm="0">
                                          <p:val>
                                            <p:strVal val="1+#ppt_w/2"/>
                                          </p:val>
                                        </p:tav>
                                        <p:tav tm="100000">
                                          <p:val>
                                            <p:strVal val="#ppt_x"/>
                                          </p:val>
                                        </p:tav>
                                      </p:tavLst>
                                    </p:anim>
                                    <p:anim calcmode="lin" valueType="num">
                                      <p:cBhvr additive="base">
                                        <p:cTn id="17" dur="2000" fill="hold"/>
                                        <p:tgtEl>
                                          <p:spTgt spid="328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839788" y="3276600"/>
            <a:ext cx="7542212" cy="2657475"/>
          </a:xfrm>
          <a:prstGeom prst="rect">
            <a:avLst/>
          </a:prstGeom>
          <a:solidFill>
            <a:srgbClr val="FFFF00"/>
          </a:solidFill>
          <a:ln w="9525">
            <a:solidFill>
              <a:schemeClr val="tx1"/>
            </a:solidFill>
            <a:miter lim="800000"/>
            <a:headEnd/>
            <a:tailEnd/>
          </a:ln>
          <a:effectLst/>
        </p:spPr>
        <p:txBody>
          <a:bodyPr>
            <a:spAutoFit/>
          </a:bodyPr>
          <a:lstStyle/>
          <a:p>
            <a:pPr algn="l"/>
            <a:r>
              <a:rPr lang="en-US"/>
              <a:t>Untuk membuat produknya, perusahaan memerlukan dua faktor produksi, modal dan tenaga kerja. Kita tunjukkan   teknolog perusahaan itu dengan faktor produksi :</a:t>
            </a:r>
          </a:p>
          <a:p>
            <a:pPr algn="l"/>
            <a:r>
              <a:rPr lang="en-US"/>
              <a:t>			</a:t>
            </a:r>
            <a:r>
              <a:rPr lang="en-US" i="1"/>
              <a:t>Y = F (K, L)</a:t>
            </a:r>
          </a:p>
          <a:p>
            <a:pPr algn="l"/>
            <a:r>
              <a:rPr lang="en-US" b="1"/>
              <a:t>Perusahaan menjual outputnya dengan harga </a:t>
            </a:r>
            <a:r>
              <a:rPr lang="en-US" b="1" i="1"/>
              <a:t>P,</a:t>
            </a:r>
            <a:r>
              <a:rPr lang="en-US" b="1"/>
              <a:t> meng-gunakan pekerja dengan upah W, dan menyewa modal dengan bunga </a:t>
            </a:r>
            <a:r>
              <a:rPr lang="en-US" b="1" i="1"/>
              <a:t>R.</a:t>
            </a:r>
            <a:r>
              <a:rPr lang="en-US" b="1"/>
              <a:t>  </a:t>
            </a:r>
          </a:p>
        </p:txBody>
      </p:sp>
      <p:grpSp>
        <p:nvGrpSpPr>
          <p:cNvPr id="45072" name="Group 16"/>
          <p:cNvGrpSpPr>
            <a:grpSpLocks/>
          </p:cNvGrpSpPr>
          <p:nvPr/>
        </p:nvGrpSpPr>
        <p:grpSpPr bwMode="auto">
          <a:xfrm>
            <a:off x="1600200" y="266700"/>
            <a:ext cx="2362200" cy="2933700"/>
            <a:chOff x="1008" y="168"/>
            <a:chExt cx="1488" cy="1848"/>
          </a:xfrm>
        </p:grpSpPr>
        <p:pic>
          <p:nvPicPr>
            <p:cNvPr id="45069" name="Picture 13" descr="MCj02504640000[1]"/>
            <p:cNvPicPr>
              <a:picLocks noChangeAspect="1" noChangeArrowheads="1"/>
            </p:cNvPicPr>
            <p:nvPr/>
          </p:nvPicPr>
          <p:blipFill>
            <a:blip r:embed="rId2"/>
            <a:srcRect/>
            <a:stretch>
              <a:fillRect/>
            </a:stretch>
          </p:blipFill>
          <p:spPr bwMode="auto">
            <a:xfrm>
              <a:off x="1008" y="567"/>
              <a:ext cx="1488" cy="1449"/>
            </a:xfrm>
            <a:prstGeom prst="rect">
              <a:avLst/>
            </a:prstGeom>
            <a:noFill/>
          </p:spPr>
        </p:pic>
        <p:sp>
          <p:nvSpPr>
            <p:cNvPr id="45070" name="WordArt 14"/>
            <p:cNvSpPr>
              <a:spLocks noChangeArrowheads="1" noChangeShapeType="1" noTextEdit="1"/>
            </p:cNvSpPr>
            <p:nvPr/>
          </p:nvSpPr>
          <p:spPr bwMode="auto">
            <a:xfrm>
              <a:off x="1248" y="168"/>
              <a:ext cx="846" cy="36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gradFill rotWithShape="1">
                    <a:gsLst>
                      <a:gs pos="0">
                        <a:srgbClr val="008080"/>
                      </a:gs>
                      <a:gs pos="100000">
                        <a:schemeClr val="bg1"/>
                      </a:gs>
                    </a:gsLst>
                    <a:lin ang="5400000" scaled="1"/>
                  </a:gradFill>
                  <a:effectLst>
                    <a:outerShdw dist="35921" dir="2700000" algn="ctr" rotWithShape="0">
                      <a:srgbClr val="C0C0C0">
                        <a:alpha val="80000"/>
                      </a:srgbClr>
                    </a:outerShdw>
                  </a:effectLst>
                  <a:latin typeface="Impact"/>
                </a:rPr>
                <a:t>Modal</a:t>
              </a:r>
            </a:p>
          </p:txBody>
        </p:sp>
      </p:grpSp>
      <p:grpSp>
        <p:nvGrpSpPr>
          <p:cNvPr id="45073" name="Group 17"/>
          <p:cNvGrpSpPr>
            <a:grpSpLocks/>
          </p:cNvGrpSpPr>
          <p:nvPr/>
        </p:nvGrpSpPr>
        <p:grpSpPr bwMode="auto">
          <a:xfrm>
            <a:off x="4876800" y="254000"/>
            <a:ext cx="2878138" cy="2946400"/>
            <a:chOff x="3072" y="160"/>
            <a:chExt cx="1813" cy="1856"/>
          </a:xfrm>
        </p:grpSpPr>
        <p:pic>
          <p:nvPicPr>
            <p:cNvPr id="45066" name="Picture 10" descr="MCj03516380000[1]"/>
            <p:cNvPicPr>
              <a:picLocks noChangeAspect="1" noChangeArrowheads="1"/>
            </p:cNvPicPr>
            <p:nvPr/>
          </p:nvPicPr>
          <p:blipFill>
            <a:blip r:embed="rId3"/>
            <a:srcRect/>
            <a:stretch>
              <a:fillRect/>
            </a:stretch>
          </p:blipFill>
          <p:spPr bwMode="auto">
            <a:xfrm>
              <a:off x="3072" y="618"/>
              <a:ext cx="1813" cy="1398"/>
            </a:xfrm>
            <a:prstGeom prst="rect">
              <a:avLst/>
            </a:prstGeom>
            <a:noFill/>
          </p:spPr>
        </p:pic>
        <p:sp>
          <p:nvSpPr>
            <p:cNvPr id="45071" name="WordArt 15"/>
            <p:cNvSpPr>
              <a:spLocks noChangeArrowheads="1" noChangeShapeType="1" noTextEdit="1"/>
            </p:cNvSpPr>
            <p:nvPr/>
          </p:nvSpPr>
          <p:spPr bwMode="auto">
            <a:xfrm>
              <a:off x="3600" y="160"/>
              <a:ext cx="846" cy="36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Tenaga Kerja</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checkerboard(across)">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5072"/>
                                        </p:tgtEl>
                                        <p:attrNameLst>
                                          <p:attrName>style.visibility</p:attrName>
                                        </p:attrNameLst>
                                      </p:cBhvr>
                                      <p:to>
                                        <p:strVal val="visible"/>
                                      </p:to>
                                    </p:set>
                                    <p:anim calcmode="lin" valueType="num">
                                      <p:cBhvr additive="base">
                                        <p:cTn id="12" dur="500" fill="hold"/>
                                        <p:tgtEl>
                                          <p:spTgt spid="45072"/>
                                        </p:tgtEl>
                                        <p:attrNameLst>
                                          <p:attrName>ppt_x</p:attrName>
                                        </p:attrNameLst>
                                      </p:cBhvr>
                                      <p:tavLst>
                                        <p:tav tm="0">
                                          <p:val>
                                            <p:strVal val="0-#ppt_w/2"/>
                                          </p:val>
                                        </p:tav>
                                        <p:tav tm="100000">
                                          <p:val>
                                            <p:strVal val="#ppt_x"/>
                                          </p:val>
                                        </p:tav>
                                      </p:tavLst>
                                    </p:anim>
                                    <p:anim calcmode="lin" valueType="num">
                                      <p:cBhvr additive="base">
                                        <p:cTn id="13" dur="500" fill="hold"/>
                                        <p:tgtEl>
                                          <p:spTgt spid="4507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5073"/>
                                        </p:tgtEl>
                                        <p:attrNameLst>
                                          <p:attrName>style.visibility</p:attrName>
                                        </p:attrNameLst>
                                      </p:cBhvr>
                                      <p:to>
                                        <p:strVal val="visible"/>
                                      </p:to>
                                    </p:set>
                                    <p:anim calcmode="lin" valueType="num">
                                      <p:cBhvr additive="base">
                                        <p:cTn id="18" dur="500" fill="hold"/>
                                        <p:tgtEl>
                                          <p:spTgt spid="45073"/>
                                        </p:tgtEl>
                                        <p:attrNameLst>
                                          <p:attrName>ppt_x</p:attrName>
                                        </p:attrNameLst>
                                      </p:cBhvr>
                                      <p:tavLst>
                                        <p:tav tm="0">
                                          <p:val>
                                            <p:strVal val="1+#ppt_w/2"/>
                                          </p:val>
                                        </p:tav>
                                        <p:tav tm="100000">
                                          <p:val>
                                            <p:strVal val="#ppt_x"/>
                                          </p:val>
                                        </p:tav>
                                      </p:tavLst>
                                    </p:anim>
                                    <p:anim calcmode="lin" valueType="num">
                                      <p:cBhvr additive="base">
                                        <p:cTn id="19" dur="500" fill="hold"/>
                                        <p:tgtEl>
                                          <p:spTgt spid="450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grpSp>
        <p:nvGrpSpPr>
          <p:cNvPr id="43014" name="Group 6"/>
          <p:cNvGrpSpPr>
            <a:grpSpLocks/>
          </p:cNvGrpSpPr>
          <p:nvPr/>
        </p:nvGrpSpPr>
        <p:grpSpPr bwMode="auto">
          <a:xfrm>
            <a:off x="0" y="193675"/>
            <a:ext cx="8996363" cy="6299200"/>
            <a:chOff x="98" y="99"/>
            <a:chExt cx="5667" cy="3968"/>
          </a:xfrm>
        </p:grpSpPr>
        <p:sp>
          <p:nvSpPr>
            <p:cNvPr id="43012" name="Rectangle 4"/>
            <p:cNvSpPr>
              <a:spLocks noChangeArrowheads="1"/>
            </p:cNvSpPr>
            <p:nvPr/>
          </p:nvSpPr>
          <p:spPr bwMode="auto">
            <a:xfrm>
              <a:off x="1104" y="1488"/>
              <a:ext cx="3888" cy="4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43013" name="Rectangle 5"/>
            <p:cNvSpPr>
              <a:spLocks noChangeArrowheads="1"/>
            </p:cNvSpPr>
            <p:nvPr/>
          </p:nvSpPr>
          <p:spPr bwMode="auto">
            <a:xfrm>
              <a:off x="1152" y="2832"/>
              <a:ext cx="2688" cy="384"/>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43010" name="Text Box 2"/>
            <p:cNvSpPr txBox="1">
              <a:spLocks noChangeArrowheads="1"/>
            </p:cNvSpPr>
            <p:nvPr/>
          </p:nvSpPr>
          <p:spPr bwMode="auto">
            <a:xfrm>
              <a:off x="98" y="99"/>
              <a:ext cx="5667" cy="3968"/>
            </a:xfrm>
            <a:prstGeom prst="rect">
              <a:avLst/>
            </a:prstGeom>
            <a:noFill/>
            <a:ln w="9525">
              <a:noFill/>
              <a:miter lim="800000"/>
              <a:headEnd/>
              <a:tailEnd/>
            </a:ln>
            <a:effectLst/>
          </p:spPr>
          <p:txBody>
            <a:bodyPr wrap="none">
              <a:spAutoFit/>
            </a:bodyPr>
            <a:lstStyle/>
            <a:p>
              <a:pPr algn="l"/>
              <a:r>
                <a:rPr lang="en-US"/>
                <a:t>Tujuan perusahaan yaitu memaksimalkan laba. </a:t>
              </a:r>
              <a:r>
                <a:rPr lang="en-US" b="1" i="1"/>
                <a:t>Laba </a:t>
              </a:r>
              <a:r>
                <a:rPr lang="en-US"/>
                <a:t>adalah penerimaan</a:t>
              </a:r>
            </a:p>
            <a:p>
              <a:pPr algn="l"/>
              <a:r>
                <a:rPr lang="en-US"/>
                <a:t>dikurangi biaya.  Penerimaan sama dengan </a:t>
              </a:r>
              <a:r>
                <a:rPr lang="en-US" i="1"/>
                <a:t>P </a:t>
              </a:r>
              <a:r>
                <a:rPr lang="en-US" i="1">
                  <a:cs typeface="Times New Roman" pitchFamily="18" charset="0"/>
                </a:rPr>
                <a:t>× Y</a:t>
              </a:r>
              <a:r>
                <a:rPr lang="en-US">
                  <a:cs typeface="Times New Roman" pitchFamily="18" charset="0"/>
                </a:rPr>
                <a:t>, harga jual barang </a:t>
              </a:r>
              <a:r>
                <a:rPr lang="en-US" i="1">
                  <a:cs typeface="Times New Roman" pitchFamily="18" charset="0"/>
                </a:rPr>
                <a:t>P</a:t>
              </a:r>
              <a:r>
                <a:rPr lang="en-US">
                  <a:cs typeface="Times New Roman" pitchFamily="18" charset="0"/>
                </a:rPr>
                <a:t> </a:t>
              </a:r>
            </a:p>
            <a:p>
              <a:pPr algn="l"/>
              <a:r>
                <a:rPr lang="en-US">
                  <a:cs typeface="Times New Roman" pitchFamily="18" charset="0"/>
                </a:rPr>
                <a:t>dikali jumlah barang diproduksi </a:t>
              </a:r>
              <a:r>
                <a:rPr lang="en-US" i="1">
                  <a:cs typeface="Times New Roman" pitchFamily="18" charset="0"/>
                </a:rPr>
                <a:t>Y.</a:t>
              </a:r>
              <a:r>
                <a:rPr lang="en-US">
                  <a:cs typeface="Times New Roman" pitchFamily="18" charset="0"/>
                </a:rPr>
                <a:t> Biaya mencakup baik biaya tenaga </a:t>
              </a:r>
            </a:p>
            <a:p>
              <a:pPr algn="l"/>
              <a:r>
                <a:rPr lang="en-US">
                  <a:cs typeface="Times New Roman" pitchFamily="18" charset="0"/>
                </a:rPr>
                <a:t>kerja dan modal. Biaya tenaga kerja sama dengan </a:t>
              </a:r>
              <a:r>
                <a:rPr lang="en-US" i="1">
                  <a:cs typeface="Times New Roman" pitchFamily="18" charset="0"/>
                </a:rPr>
                <a:t>W × L,</a:t>
              </a:r>
              <a:r>
                <a:rPr lang="en-US">
                  <a:cs typeface="Times New Roman" pitchFamily="18" charset="0"/>
                </a:rPr>
                <a:t> upah </a:t>
              </a:r>
              <a:r>
                <a:rPr lang="en-US" i="1">
                  <a:cs typeface="Times New Roman" pitchFamily="18" charset="0"/>
                </a:rPr>
                <a:t>W</a:t>
              </a:r>
              <a:r>
                <a:rPr lang="en-US">
                  <a:cs typeface="Times New Roman" pitchFamily="18" charset="0"/>
                </a:rPr>
                <a:t> dikali </a:t>
              </a:r>
            </a:p>
            <a:p>
              <a:pPr algn="l"/>
              <a:r>
                <a:rPr lang="en-US">
                  <a:cs typeface="Times New Roman" pitchFamily="18" charset="0"/>
                </a:rPr>
                <a:t>jumlah tenaga kerja </a:t>
              </a:r>
              <a:r>
                <a:rPr lang="en-US" i="1">
                  <a:cs typeface="Times New Roman" pitchFamily="18" charset="0"/>
                </a:rPr>
                <a:t>L</a:t>
              </a:r>
              <a:r>
                <a:rPr lang="en-US">
                  <a:cs typeface="Times New Roman" pitchFamily="18" charset="0"/>
                </a:rPr>
                <a:t>. Biaya modal sama dengan </a:t>
              </a:r>
              <a:r>
                <a:rPr lang="en-US" i="1">
                  <a:cs typeface="Times New Roman" pitchFamily="18" charset="0"/>
                </a:rPr>
                <a:t>R × K, </a:t>
              </a:r>
              <a:r>
                <a:rPr lang="en-US">
                  <a:cs typeface="Times New Roman" pitchFamily="18" charset="0"/>
                </a:rPr>
                <a:t>harga sewa</a:t>
              </a:r>
            </a:p>
            <a:p>
              <a:pPr algn="l"/>
              <a:r>
                <a:rPr lang="en-US">
                  <a:cs typeface="Times New Roman" pitchFamily="18" charset="0"/>
                </a:rPr>
                <a:t>modal </a:t>
              </a:r>
              <a:r>
                <a:rPr lang="en-US" i="1">
                  <a:cs typeface="Times New Roman" pitchFamily="18" charset="0"/>
                </a:rPr>
                <a:t>R </a:t>
              </a:r>
              <a:r>
                <a:rPr lang="en-US">
                  <a:cs typeface="Times New Roman" pitchFamily="18" charset="0"/>
                </a:rPr>
                <a:t>dikali jumlah modal </a:t>
              </a:r>
              <a:r>
                <a:rPr lang="en-US" i="1">
                  <a:cs typeface="Times New Roman" pitchFamily="18" charset="0"/>
                </a:rPr>
                <a:t>K. </a:t>
              </a:r>
            </a:p>
            <a:p>
              <a:pPr algn="l"/>
              <a:r>
                <a:rPr lang="en-US">
                  <a:cs typeface="Times New Roman" pitchFamily="18" charset="0"/>
                </a:rPr>
                <a:t>		Laba = Penerimaan – Biaya Pekerja – Biaya Modal</a:t>
              </a:r>
            </a:p>
            <a:p>
              <a:pPr algn="l"/>
              <a:r>
                <a:rPr lang="en-US">
                  <a:cs typeface="Times New Roman" pitchFamily="18" charset="0"/>
                </a:rPr>
                <a:t>          		          = PY	-	</a:t>
              </a:r>
              <a:r>
                <a:rPr lang="en-US" i="1">
                  <a:cs typeface="Times New Roman" pitchFamily="18" charset="0"/>
                </a:rPr>
                <a:t>WL</a:t>
              </a:r>
              <a:r>
                <a:rPr lang="en-US">
                  <a:cs typeface="Times New Roman" pitchFamily="18" charset="0"/>
                </a:rPr>
                <a:t>	 -	</a:t>
              </a:r>
              <a:r>
                <a:rPr lang="en-US" i="1">
                  <a:cs typeface="Times New Roman" pitchFamily="18" charset="0"/>
                </a:rPr>
                <a:t>RK</a:t>
              </a:r>
            </a:p>
            <a:p>
              <a:pPr algn="l"/>
              <a:endParaRPr lang="en-US" i="1">
                <a:cs typeface="Times New Roman" pitchFamily="18" charset="0"/>
              </a:endParaRPr>
            </a:p>
            <a:p>
              <a:pPr algn="l"/>
              <a:r>
                <a:rPr lang="en-US">
                  <a:cs typeface="Times New Roman" pitchFamily="18" charset="0"/>
                </a:rPr>
                <a:t>Untuk melihat bagaimana laba bergantung pada faktor-faktor produksi,</a:t>
              </a:r>
            </a:p>
            <a:p>
              <a:pPr algn="l"/>
              <a:r>
                <a:rPr lang="en-US">
                  <a:cs typeface="Times New Roman" pitchFamily="18" charset="0"/>
                </a:rPr>
                <a:t>kita gunakan fungsi produksi Y = F (K, L) mengganti </a:t>
              </a:r>
              <a:r>
                <a:rPr lang="en-US" i="1">
                  <a:cs typeface="Times New Roman" pitchFamily="18" charset="0"/>
                </a:rPr>
                <a:t>Y</a:t>
              </a:r>
              <a:r>
                <a:rPr lang="en-US">
                  <a:cs typeface="Times New Roman" pitchFamily="18" charset="0"/>
                </a:rPr>
                <a:t>  mendapat :</a:t>
              </a:r>
            </a:p>
            <a:p>
              <a:pPr algn="l"/>
              <a:endParaRPr lang="en-US">
                <a:cs typeface="Times New Roman" pitchFamily="18" charset="0"/>
              </a:endParaRPr>
            </a:p>
            <a:p>
              <a:pPr algn="l"/>
              <a:r>
                <a:rPr lang="en-US">
                  <a:cs typeface="Times New Roman" pitchFamily="18" charset="0"/>
                </a:rPr>
                <a:t>	           Laba = </a:t>
              </a:r>
              <a:r>
                <a:rPr lang="en-US" i="1">
                  <a:cs typeface="Times New Roman" pitchFamily="18" charset="0"/>
                </a:rPr>
                <a:t>P × F (K, L) -</a:t>
              </a:r>
              <a:r>
                <a:rPr lang="en-US">
                  <a:cs typeface="Times New Roman" pitchFamily="18" charset="0"/>
                </a:rPr>
                <a:t> WL - RK</a:t>
              </a:r>
            </a:p>
            <a:p>
              <a:pPr algn="l"/>
              <a:endParaRPr lang="en-US">
                <a:cs typeface="Times New Roman" pitchFamily="18" charset="0"/>
              </a:endParaRPr>
            </a:p>
            <a:p>
              <a:pPr algn="l"/>
              <a:r>
                <a:rPr lang="en-US">
                  <a:cs typeface="Times New Roman" pitchFamily="18" charset="0"/>
                </a:rPr>
                <a:t>Persamaan ini menunjukkan laba bergantung pada P, W, R, L, dan </a:t>
              </a:r>
              <a:r>
                <a:rPr lang="en-US" i="1">
                  <a:cs typeface="Times New Roman" pitchFamily="18" charset="0"/>
                </a:rPr>
                <a:t>K.</a:t>
              </a:r>
              <a:r>
                <a:rPr lang="en-US">
                  <a:cs typeface="Times New Roman" pitchFamily="18" charset="0"/>
                </a:rPr>
                <a:t>   </a:t>
              </a:r>
            </a:p>
            <a:p>
              <a:pPr algn="l"/>
              <a:r>
                <a:rPr lang="en-US">
                  <a:cs typeface="Times New Roman" pitchFamily="18" charset="0"/>
                </a:rPr>
                <a:t>Perusahaan kompetitif memakai harga produk dan faktor yang tetap dan</a:t>
              </a:r>
            </a:p>
            <a:p>
              <a:pPr algn="l"/>
              <a:r>
                <a:rPr lang="en-US">
                  <a:cs typeface="Times New Roman" pitchFamily="18" charset="0"/>
                </a:rPr>
                <a:t>memilih jumlah pekerja dan modal yang memaksimalkan laba.</a:t>
              </a:r>
            </a:p>
          </p:txBody>
        </p:sp>
      </p:gr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sp>
        <p:nvSpPr>
          <p:cNvPr id="44034" name="WordArt 2"/>
          <p:cNvSpPr>
            <a:spLocks noChangeArrowheads="1" noChangeShapeType="1" noTextEdit="1"/>
          </p:cNvSpPr>
          <p:nvPr/>
        </p:nvSpPr>
        <p:spPr bwMode="auto">
          <a:xfrm>
            <a:off x="1828800" y="533400"/>
            <a:ext cx="5600700" cy="838200"/>
          </a:xfrm>
          <a:prstGeom prst="rect">
            <a:avLst/>
          </a:prstGeom>
        </p:spPr>
        <p:txBody>
          <a:bodyPr wrap="none" fromWordArt="1">
            <a:prstTxWarp prst="textSlantUp">
              <a:avLst>
                <a:gd name="adj" fmla="val 32056"/>
              </a:avLst>
            </a:prstTxWarp>
          </a:bodyPr>
          <a:lstStyle/>
          <a:p>
            <a:r>
              <a:rPr lang="en-US" sz="3600" kern="10">
                <a:ln w="9525">
                  <a:solidFill>
                    <a:schemeClr val="tx1"/>
                  </a:solidFill>
                  <a:round/>
                  <a:headEnd/>
                  <a:tailEnd/>
                </a:ln>
                <a:solidFill>
                  <a:srgbClr val="008000"/>
                </a:solidFill>
                <a:effectLst>
                  <a:outerShdw dist="53882" dir="2700000" algn="ctr" rotWithShape="0">
                    <a:srgbClr val="9999FF"/>
                  </a:outerShdw>
                </a:effectLst>
                <a:latin typeface="Impact"/>
              </a:rPr>
              <a:t>Permintaan Perusahaan terhadap </a:t>
            </a:r>
          </a:p>
          <a:p>
            <a:r>
              <a:rPr lang="en-US" sz="3600" kern="10">
                <a:ln w="9525">
                  <a:solidFill>
                    <a:schemeClr val="tx1"/>
                  </a:solidFill>
                  <a:round/>
                  <a:headEnd/>
                  <a:tailEnd/>
                </a:ln>
                <a:solidFill>
                  <a:srgbClr val="008000"/>
                </a:solidFill>
                <a:effectLst>
                  <a:outerShdw dist="53882" dir="2700000" algn="ctr" rotWithShape="0">
                    <a:srgbClr val="9999FF"/>
                  </a:outerShdw>
                </a:effectLst>
                <a:latin typeface="Impact"/>
              </a:rPr>
              <a:t>Faktor-faktor Produksi</a:t>
            </a:r>
          </a:p>
        </p:txBody>
      </p:sp>
      <p:sp>
        <p:nvSpPr>
          <p:cNvPr id="44035" name="Text Box 3"/>
          <p:cNvSpPr txBox="1">
            <a:spLocks noChangeArrowheads="1"/>
          </p:cNvSpPr>
          <p:nvPr/>
        </p:nvSpPr>
        <p:spPr bwMode="auto">
          <a:xfrm>
            <a:off x="3429000" y="2362200"/>
            <a:ext cx="5715000" cy="2647950"/>
          </a:xfrm>
          <a:prstGeom prst="rect">
            <a:avLst/>
          </a:prstGeom>
          <a:noFill/>
          <a:ln w="9525">
            <a:noFill/>
            <a:miter lim="800000"/>
            <a:headEnd/>
            <a:tailEnd/>
          </a:ln>
          <a:effectLst/>
        </p:spPr>
        <p:txBody>
          <a:bodyPr>
            <a:spAutoFit/>
          </a:bodyPr>
          <a:lstStyle/>
          <a:p>
            <a:pPr algn="l"/>
            <a:r>
              <a:rPr lang="en-US"/>
              <a:t>Kita tahu perusahaan menggunakan tenaga kerja dan menyewa modal dalam jumlah yang memaksimalkan laba. Tapi bagaimana mengetahui jumlah yang memaksimalkan laba ? Untuk menjawabnya, kita harus mempertimbangkan jumlah tenaga kerja dan jumlah modal.</a:t>
            </a:r>
          </a:p>
        </p:txBody>
      </p:sp>
      <p:pic>
        <p:nvPicPr>
          <p:cNvPr id="44037" name="Picture 5" descr="MCj02382110000[1]"/>
          <p:cNvPicPr>
            <a:picLocks noChangeAspect="1" noChangeArrowheads="1"/>
          </p:cNvPicPr>
          <p:nvPr/>
        </p:nvPicPr>
        <p:blipFill>
          <a:blip r:embed="rId2"/>
          <a:srcRect/>
          <a:stretch>
            <a:fillRect/>
          </a:stretch>
        </p:blipFill>
        <p:spPr bwMode="auto">
          <a:xfrm>
            <a:off x="381000" y="1066800"/>
            <a:ext cx="3121025" cy="47244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wipe(right)">
                                      <p:cBhvr>
                                        <p:cTn id="12"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sp>
        <p:nvSpPr>
          <p:cNvPr id="35842" name="WordArt 2" descr="Narrow vertical"/>
          <p:cNvSpPr>
            <a:spLocks noChangeArrowheads="1" noChangeShapeType="1" noTextEdit="1"/>
          </p:cNvSpPr>
          <p:nvPr/>
        </p:nvSpPr>
        <p:spPr bwMode="auto">
          <a:xfrm>
            <a:off x="733425" y="223838"/>
            <a:ext cx="7562850" cy="609600"/>
          </a:xfrm>
          <a:prstGeom prst="rect">
            <a:avLst/>
          </a:prstGeom>
        </p:spPr>
        <p:txBody>
          <a:bodyPr wrap="none" fromWordArt="1">
            <a:prstTxWarp prst="textPlain">
              <a:avLst>
                <a:gd name="adj" fmla="val 50000"/>
              </a:avLst>
            </a:prstTxWarp>
          </a:bodyPr>
          <a:lstStyle/>
          <a:p>
            <a:r>
              <a:rPr lang="en-US" sz="3600" kern="10">
                <a:ln w="12700">
                  <a:solidFill>
                    <a:srgbClr val="000000"/>
                  </a:solidFill>
                  <a:round/>
                  <a:headEnd/>
                  <a:tailEnd/>
                </a:ln>
                <a:pattFill prst="dashHorz">
                  <a:fgClr>
                    <a:srgbClr val="808080"/>
                  </a:fgClr>
                  <a:bgClr>
                    <a:schemeClr val="accent2"/>
                  </a:bgClr>
                </a:pattFill>
                <a:effectLst>
                  <a:outerShdw dist="45791" dir="2021404" algn="ctr" rotWithShape="0">
                    <a:srgbClr val="808080"/>
                  </a:outerShdw>
                </a:effectLst>
                <a:latin typeface="Arial Black"/>
              </a:rPr>
              <a:t>Produk Marjinal Tenaga Kerja</a:t>
            </a:r>
          </a:p>
        </p:txBody>
      </p:sp>
      <p:sp>
        <p:nvSpPr>
          <p:cNvPr id="35843" name="Text Box 3"/>
          <p:cNvSpPr txBox="1">
            <a:spLocks noChangeArrowheads="1"/>
          </p:cNvSpPr>
          <p:nvPr/>
        </p:nvSpPr>
        <p:spPr bwMode="auto">
          <a:xfrm>
            <a:off x="0" y="685800"/>
            <a:ext cx="9196388" cy="3013075"/>
          </a:xfrm>
          <a:prstGeom prst="rect">
            <a:avLst/>
          </a:prstGeom>
          <a:noFill/>
          <a:ln w="9525">
            <a:noFill/>
            <a:miter lim="800000"/>
            <a:headEnd/>
            <a:tailEnd/>
          </a:ln>
          <a:effectLst/>
        </p:spPr>
        <p:txBody>
          <a:bodyPr wrap="none">
            <a:spAutoFit/>
          </a:bodyPr>
          <a:lstStyle/>
          <a:p>
            <a:pPr algn="l"/>
            <a:r>
              <a:rPr lang="en-US"/>
              <a:t>Produk marjinal tenaga kerja (</a:t>
            </a:r>
            <a:r>
              <a:rPr lang="en-US" i="1"/>
              <a:t>marginal product of labor</a:t>
            </a:r>
            <a:r>
              <a:rPr lang="en-US"/>
              <a:t>, </a:t>
            </a:r>
            <a:r>
              <a:rPr lang="en-US" i="1"/>
              <a:t>MPL</a:t>
            </a:r>
            <a:r>
              <a:rPr lang="en-US"/>
              <a:t>) adalah </a:t>
            </a:r>
          </a:p>
          <a:p>
            <a:pPr algn="l"/>
            <a:r>
              <a:rPr lang="en-US"/>
              <a:t>jumlah output tambahan yang didapat perusahaan dari satu unit tenaga</a:t>
            </a:r>
          </a:p>
          <a:p>
            <a:pPr algn="l"/>
            <a:r>
              <a:rPr lang="en-US"/>
              <a:t>kerja tambahan dengan modal tetap,digambarkan dengan fungsi produksi:</a:t>
            </a:r>
          </a:p>
          <a:p>
            <a:pPr algn="l"/>
            <a:r>
              <a:rPr lang="en-US"/>
              <a:t>		          </a:t>
            </a:r>
            <a:r>
              <a:rPr lang="en-US" i="1"/>
              <a:t>MPL = F(K, L + 1) - F(K, L).</a:t>
            </a:r>
          </a:p>
          <a:p>
            <a:pPr algn="l"/>
            <a:r>
              <a:rPr lang="en-US"/>
              <a:t>Sebagian besar fungsi produksi memiliki sifat </a:t>
            </a:r>
            <a:r>
              <a:rPr lang="en-US" b="1"/>
              <a:t>produk marjinal</a:t>
            </a:r>
          </a:p>
          <a:p>
            <a:pPr algn="l"/>
            <a:r>
              <a:rPr lang="en-US" b="1"/>
              <a:t>menurun</a:t>
            </a:r>
            <a:r>
              <a:rPr lang="en-US"/>
              <a:t> (</a:t>
            </a:r>
            <a:r>
              <a:rPr lang="en-US" i="1"/>
              <a:t>diminishing marginal product</a:t>
            </a:r>
            <a:r>
              <a:rPr lang="en-US" b="1"/>
              <a:t>):</a:t>
            </a:r>
            <a:r>
              <a:rPr lang="en-US" b="1" i="1"/>
              <a:t> </a:t>
            </a:r>
            <a:r>
              <a:rPr lang="en-US"/>
              <a:t>dengan modal tetap, </a:t>
            </a:r>
          </a:p>
          <a:p>
            <a:pPr algn="l"/>
            <a:r>
              <a:rPr lang="en-US"/>
              <a:t>produk marjinal tenaga kerja menurun bila jumlah tenaga kerja </a:t>
            </a:r>
          </a:p>
          <a:p>
            <a:pPr algn="l"/>
            <a:r>
              <a:rPr lang="en-US"/>
              <a:t>meningkat.</a:t>
            </a:r>
          </a:p>
        </p:txBody>
      </p:sp>
      <p:grpSp>
        <p:nvGrpSpPr>
          <p:cNvPr id="35890" name="Group 50"/>
          <p:cNvGrpSpPr>
            <a:grpSpLocks/>
          </p:cNvGrpSpPr>
          <p:nvPr/>
        </p:nvGrpSpPr>
        <p:grpSpPr bwMode="auto">
          <a:xfrm>
            <a:off x="5408613" y="4405313"/>
            <a:ext cx="3630612" cy="1966912"/>
            <a:chOff x="3407" y="2775"/>
            <a:chExt cx="2287" cy="1239"/>
          </a:xfrm>
        </p:grpSpPr>
        <p:sp>
          <p:nvSpPr>
            <p:cNvPr id="35862" name="Arc 22"/>
            <p:cNvSpPr>
              <a:spLocks/>
            </p:cNvSpPr>
            <p:nvPr/>
          </p:nvSpPr>
          <p:spPr bwMode="auto">
            <a:xfrm rot="16308572">
              <a:off x="3653" y="2677"/>
              <a:ext cx="1091" cy="1583"/>
            </a:xfrm>
            <a:custGeom>
              <a:avLst/>
              <a:gdLst>
                <a:gd name="G0" fmla="+- 10 0 0"/>
                <a:gd name="G1" fmla="+- 21600 0 0"/>
                <a:gd name="G2" fmla="+- 21600 0 0"/>
                <a:gd name="T0" fmla="*/ 0 w 21609"/>
                <a:gd name="T1" fmla="*/ 0 h 21600"/>
                <a:gd name="T2" fmla="*/ 21609 w 21609"/>
                <a:gd name="T3" fmla="*/ 21359 h 21600"/>
                <a:gd name="T4" fmla="*/ 10 w 21609"/>
                <a:gd name="T5" fmla="*/ 21600 h 21600"/>
              </a:gdLst>
              <a:ahLst/>
              <a:cxnLst>
                <a:cxn ang="0">
                  <a:pos x="T0" y="T1"/>
                </a:cxn>
                <a:cxn ang="0">
                  <a:pos x="T2" y="T3"/>
                </a:cxn>
                <a:cxn ang="0">
                  <a:pos x="T4" y="T5"/>
                </a:cxn>
              </a:cxnLst>
              <a:rect l="0" t="0" r="r" b="b"/>
              <a:pathLst>
                <a:path w="21609" h="21600" fill="none" extrusionOk="0">
                  <a:moveTo>
                    <a:pt x="0" y="0"/>
                  </a:moveTo>
                  <a:cubicBezTo>
                    <a:pt x="3" y="0"/>
                    <a:pt x="6" y="-1"/>
                    <a:pt x="10" y="0"/>
                  </a:cubicBezTo>
                  <a:cubicBezTo>
                    <a:pt x="11845" y="0"/>
                    <a:pt x="21476" y="9524"/>
                    <a:pt x="21608" y="21359"/>
                  </a:cubicBezTo>
                </a:path>
                <a:path w="21609" h="21600" stroke="0" extrusionOk="0">
                  <a:moveTo>
                    <a:pt x="0" y="0"/>
                  </a:moveTo>
                  <a:cubicBezTo>
                    <a:pt x="3" y="0"/>
                    <a:pt x="6" y="-1"/>
                    <a:pt x="10" y="0"/>
                  </a:cubicBezTo>
                  <a:cubicBezTo>
                    <a:pt x="11845" y="0"/>
                    <a:pt x="21476" y="9524"/>
                    <a:pt x="21608" y="21359"/>
                  </a:cubicBezTo>
                  <a:lnTo>
                    <a:pt x="10" y="21600"/>
                  </a:lnTo>
                  <a:close/>
                </a:path>
              </a:pathLst>
            </a:custGeom>
            <a:noFill/>
            <a:ln w="50800" cap="rnd">
              <a:solidFill>
                <a:srgbClr val="003399"/>
              </a:solidFill>
              <a:round/>
              <a:headEnd/>
              <a:tailEnd/>
            </a:ln>
            <a:effectLst/>
          </p:spPr>
          <p:txBody>
            <a:bodyPr vert="eaVert" wrap="none" anchor="ctr"/>
            <a:lstStyle/>
            <a:p>
              <a:endParaRPr lang="en-US"/>
            </a:p>
          </p:txBody>
        </p:sp>
        <p:sp>
          <p:nvSpPr>
            <p:cNvPr id="35863" name="Text Box 23"/>
            <p:cNvSpPr txBox="1">
              <a:spLocks noChangeArrowheads="1"/>
            </p:cNvSpPr>
            <p:nvPr/>
          </p:nvSpPr>
          <p:spPr bwMode="auto">
            <a:xfrm>
              <a:off x="4954" y="2775"/>
              <a:ext cx="740" cy="288"/>
            </a:xfrm>
            <a:prstGeom prst="rect">
              <a:avLst/>
            </a:prstGeom>
            <a:noFill/>
            <a:ln w="9525">
              <a:noFill/>
              <a:miter lim="800000"/>
              <a:headEnd/>
              <a:tailEnd/>
            </a:ln>
            <a:effectLst/>
          </p:spPr>
          <p:txBody>
            <a:bodyPr wrap="none">
              <a:spAutoFit/>
            </a:bodyPr>
            <a:lstStyle/>
            <a:p>
              <a:pPr algn="l"/>
              <a:r>
                <a:rPr lang="en-US" i="1"/>
                <a:t>F (K, L)</a:t>
              </a:r>
            </a:p>
          </p:txBody>
        </p:sp>
      </p:grpSp>
      <p:sp>
        <p:nvSpPr>
          <p:cNvPr id="35870" name="WordArt 30"/>
          <p:cNvSpPr>
            <a:spLocks noChangeArrowheads="1" noChangeShapeType="1" noTextEdit="1"/>
          </p:cNvSpPr>
          <p:nvPr/>
        </p:nvSpPr>
        <p:spPr bwMode="auto">
          <a:xfrm>
            <a:off x="5392738" y="3778250"/>
            <a:ext cx="1908175" cy="889000"/>
          </a:xfrm>
          <a:prstGeom prst="rect">
            <a:avLst/>
          </a:prstGeom>
        </p:spPr>
        <p:txBody>
          <a:bodyPr wrap="none" fromWordArt="1">
            <a:prstTxWarp prst="textPlain">
              <a:avLst>
                <a:gd name="adj" fmla="val 50000"/>
              </a:avLst>
            </a:prstTxWarp>
          </a:bodyPr>
          <a:lstStyle/>
          <a:p>
            <a:r>
              <a:rPr lang="en-US" sz="1400" kern="10">
                <a:ln w="9525">
                  <a:solidFill>
                    <a:srgbClr val="000000"/>
                  </a:solidFill>
                  <a:round/>
                  <a:headEnd/>
                  <a:tailEnd/>
                </a:ln>
                <a:solidFill>
                  <a:srgbClr val="000000"/>
                </a:solidFill>
                <a:latin typeface="Arial Black"/>
              </a:rPr>
              <a:t>Produk Marjinal </a:t>
            </a:r>
          </a:p>
          <a:p>
            <a:r>
              <a:rPr lang="en-US" sz="1400" kern="10">
                <a:ln w="9525">
                  <a:solidFill>
                    <a:srgbClr val="000000"/>
                  </a:solidFill>
                  <a:round/>
                  <a:headEnd/>
                  <a:tailEnd/>
                </a:ln>
                <a:solidFill>
                  <a:srgbClr val="000000"/>
                </a:solidFill>
                <a:latin typeface="Arial Black"/>
              </a:rPr>
              <a:t>Tenaga Kerja </a:t>
            </a:r>
          </a:p>
          <a:p>
            <a:r>
              <a:rPr lang="en-US" sz="1400" kern="10">
                <a:ln w="9525">
                  <a:solidFill>
                    <a:srgbClr val="000000"/>
                  </a:solidFill>
                  <a:round/>
                  <a:headEnd/>
                  <a:tailEnd/>
                </a:ln>
                <a:solidFill>
                  <a:srgbClr val="000000"/>
                </a:solidFill>
                <a:latin typeface="Arial Black"/>
              </a:rPr>
              <a:t>Menurun</a:t>
            </a:r>
          </a:p>
        </p:txBody>
      </p:sp>
      <p:sp>
        <p:nvSpPr>
          <p:cNvPr id="35871" name="Line 31"/>
          <p:cNvSpPr>
            <a:spLocks noChangeShapeType="1"/>
          </p:cNvSpPr>
          <p:nvPr/>
        </p:nvSpPr>
        <p:spPr bwMode="auto">
          <a:xfrm>
            <a:off x="8262938" y="4481513"/>
            <a:ext cx="228600" cy="0"/>
          </a:xfrm>
          <a:prstGeom prst="line">
            <a:avLst/>
          </a:prstGeom>
          <a:noFill/>
          <a:ln w="9525">
            <a:solidFill>
              <a:schemeClr val="tx1"/>
            </a:solidFill>
            <a:round/>
            <a:headEnd/>
            <a:tailEnd/>
          </a:ln>
          <a:effectLst/>
        </p:spPr>
        <p:txBody>
          <a:bodyPr/>
          <a:lstStyle/>
          <a:p>
            <a:endParaRPr lang="en-US"/>
          </a:p>
        </p:txBody>
      </p:sp>
      <p:sp>
        <p:nvSpPr>
          <p:cNvPr id="35857" name="Rectangle 17"/>
          <p:cNvSpPr>
            <a:spLocks noChangeArrowheads="1"/>
          </p:cNvSpPr>
          <p:nvPr/>
        </p:nvSpPr>
        <p:spPr bwMode="auto">
          <a:xfrm>
            <a:off x="4960938" y="3673475"/>
            <a:ext cx="477837" cy="900113"/>
          </a:xfrm>
          <a:prstGeom prst="rect">
            <a:avLst/>
          </a:prstGeom>
          <a:noFill/>
          <a:ln w="9525">
            <a:noFill/>
            <a:miter lim="800000"/>
            <a:headEnd/>
            <a:tailEnd/>
          </a:ln>
          <a:effectLst/>
        </p:spPr>
        <p:txBody>
          <a:bodyPr wrap="none" lIns="92075" tIns="46038" rIns="92075" bIns="46038">
            <a:spAutoFit/>
          </a:bodyPr>
          <a:lstStyle/>
          <a:p>
            <a:pPr algn="l" eaLnBrk="0" hangingPunct="0"/>
            <a:r>
              <a:rPr lang="en-US" sz="3200"/>
              <a:t>Y</a:t>
            </a:r>
          </a:p>
          <a:p>
            <a:pPr algn="l" eaLnBrk="0" hangingPunct="0"/>
            <a:endParaRPr lang="en-US" sz="3200" baseline="-25000">
              <a:effectLst>
                <a:outerShdw blurRad="38100" dist="38100" dir="2700000" algn="tl">
                  <a:srgbClr val="FFFFFF"/>
                </a:outerShdw>
              </a:effectLst>
            </a:endParaRPr>
          </a:p>
        </p:txBody>
      </p:sp>
      <p:sp>
        <p:nvSpPr>
          <p:cNvPr id="35858" name="Rectangle 18"/>
          <p:cNvSpPr>
            <a:spLocks noChangeArrowheads="1"/>
          </p:cNvSpPr>
          <p:nvPr/>
        </p:nvSpPr>
        <p:spPr bwMode="auto">
          <a:xfrm>
            <a:off x="7769225" y="6392863"/>
            <a:ext cx="431800" cy="579437"/>
          </a:xfrm>
          <a:prstGeom prst="rect">
            <a:avLst/>
          </a:prstGeom>
          <a:noFill/>
          <a:ln w="9525">
            <a:noFill/>
            <a:miter lim="800000"/>
            <a:headEnd/>
            <a:tailEnd/>
          </a:ln>
          <a:effectLst/>
        </p:spPr>
        <p:txBody>
          <a:bodyPr wrap="none" lIns="92075" tIns="46038" rIns="92075" bIns="46038">
            <a:spAutoFit/>
          </a:bodyPr>
          <a:lstStyle/>
          <a:p>
            <a:pPr algn="l" eaLnBrk="0" hangingPunct="0"/>
            <a:r>
              <a:rPr lang="en-US" sz="3200"/>
              <a:t>L</a:t>
            </a:r>
            <a:endParaRPr lang="en-US" sz="3200" baseline="-25000"/>
          </a:p>
        </p:txBody>
      </p:sp>
      <p:sp>
        <p:nvSpPr>
          <p:cNvPr id="35859" name="Line 19"/>
          <p:cNvSpPr>
            <a:spLocks noChangeShapeType="1"/>
          </p:cNvSpPr>
          <p:nvPr/>
        </p:nvSpPr>
        <p:spPr bwMode="auto">
          <a:xfrm>
            <a:off x="5335588" y="3916363"/>
            <a:ext cx="0" cy="2511425"/>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35860" name="Line 20"/>
          <p:cNvSpPr>
            <a:spLocks noChangeShapeType="1"/>
          </p:cNvSpPr>
          <p:nvPr/>
        </p:nvSpPr>
        <p:spPr bwMode="auto">
          <a:xfrm flipH="1">
            <a:off x="5335588" y="6427788"/>
            <a:ext cx="2711450" cy="0"/>
          </a:xfrm>
          <a:prstGeom prst="line">
            <a:avLst/>
          </a:prstGeom>
          <a:noFill/>
          <a:ln w="50800">
            <a:solidFill>
              <a:schemeClr val="tx1"/>
            </a:solidFill>
            <a:round/>
            <a:headEnd type="none" w="sm" len="sm"/>
            <a:tailEnd type="none" w="sm" len="sm"/>
          </a:ln>
          <a:effectLst/>
        </p:spPr>
        <p:txBody>
          <a:bodyPr wrap="none" anchor="ctr"/>
          <a:lstStyle/>
          <a:p>
            <a:endParaRPr lang="en-US"/>
          </a:p>
        </p:txBody>
      </p:sp>
      <p:grpSp>
        <p:nvGrpSpPr>
          <p:cNvPr id="35891" name="Group 51"/>
          <p:cNvGrpSpPr>
            <a:grpSpLocks/>
          </p:cNvGrpSpPr>
          <p:nvPr/>
        </p:nvGrpSpPr>
        <p:grpSpPr bwMode="auto">
          <a:xfrm>
            <a:off x="5443538" y="5091113"/>
            <a:ext cx="1846262" cy="1343025"/>
            <a:chOff x="3429" y="3207"/>
            <a:chExt cx="1163" cy="846"/>
          </a:xfrm>
        </p:grpSpPr>
        <p:sp>
          <p:nvSpPr>
            <p:cNvPr id="35876" name="Line 36"/>
            <p:cNvSpPr>
              <a:spLocks noChangeShapeType="1"/>
            </p:cNvSpPr>
            <p:nvPr/>
          </p:nvSpPr>
          <p:spPr bwMode="auto">
            <a:xfrm>
              <a:off x="3429" y="3810"/>
              <a:ext cx="528" cy="0"/>
            </a:xfrm>
            <a:prstGeom prst="line">
              <a:avLst/>
            </a:prstGeom>
            <a:noFill/>
            <a:ln w="9525">
              <a:solidFill>
                <a:schemeClr val="tx1"/>
              </a:solidFill>
              <a:round/>
              <a:headEnd/>
              <a:tailEnd type="triangle" w="med" len="med"/>
            </a:ln>
            <a:effectLst/>
          </p:spPr>
          <p:txBody>
            <a:bodyPr/>
            <a:lstStyle/>
            <a:p>
              <a:endParaRPr lang="en-US"/>
            </a:p>
          </p:txBody>
        </p:sp>
        <p:sp>
          <p:nvSpPr>
            <p:cNvPr id="35877" name="Text Box 37"/>
            <p:cNvSpPr txBox="1">
              <a:spLocks noChangeArrowheads="1"/>
            </p:cNvSpPr>
            <p:nvPr/>
          </p:nvSpPr>
          <p:spPr bwMode="auto">
            <a:xfrm>
              <a:off x="3612" y="3765"/>
              <a:ext cx="212" cy="288"/>
            </a:xfrm>
            <a:prstGeom prst="rect">
              <a:avLst/>
            </a:prstGeom>
            <a:noFill/>
            <a:ln w="9525">
              <a:noFill/>
              <a:miter lim="800000"/>
              <a:headEnd/>
              <a:tailEnd/>
            </a:ln>
            <a:effectLst/>
          </p:spPr>
          <p:txBody>
            <a:bodyPr wrap="none">
              <a:spAutoFit/>
            </a:bodyPr>
            <a:lstStyle/>
            <a:p>
              <a:pPr algn="l"/>
              <a:r>
                <a:rPr lang="en-US"/>
                <a:t>1</a:t>
              </a:r>
            </a:p>
          </p:txBody>
        </p:sp>
        <p:sp>
          <p:nvSpPr>
            <p:cNvPr id="35880" name="Text Box 40"/>
            <p:cNvSpPr txBox="1">
              <a:spLocks noChangeArrowheads="1"/>
            </p:cNvSpPr>
            <p:nvPr/>
          </p:nvSpPr>
          <p:spPr bwMode="auto">
            <a:xfrm>
              <a:off x="4092" y="3414"/>
              <a:ext cx="500" cy="288"/>
            </a:xfrm>
            <a:prstGeom prst="rect">
              <a:avLst/>
            </a:prstGeom>
            <a:noFill/>
            <a:ln w="9525">
              <a:noFill/>
              <a:miter lim="800000"/>
              <a:headEnd/>
              <a:tailEnd/>
            </a:ln>
            <a:effectLst/>
          </p:spPr>
          <p:txBody>
            <a:bodyPr wrap="none">
              <a:spAutoFit/>
            </a:bodyPr>
            <a:lstStyle/>
            <a:p>
              <a:pPr algn="l"/>
              <a:r>
                <a:rPr lang="en-US" i="1"/>
                <a:t>MPL</a:t>
              </a:r>
            </a:p>
          </p:txBody>
        </p:sp>
        <p:sp>
          <p:nvSpPr>
            <p:cNvPr id="35881" name="Line 41"/>
            <p:cNvSpPr>
              <a:spLocks noChangeShapeType="1"/>
            </p:cNvSpPr>
            <p:nvPr/>
          </p:nvSpPr>
          <p:spPr bwMode="auto">
            <a:xfrm flipV="1">
              <a:off x="3939" y="3207"/>
              <a:ext cx="0" cy="624"/>
            </a:xfrm>
            <a:prstGeom prst="line">
              <a:avLst/>
            </a:prstGeom>
            <a:noFill/>
            <a:ln w="9525">
              <a:solidFill>
                <a:schemeClr val="tx1"/>
              </a:solidFill>
              <a:round/>
              <a:headEnd/>
              <a:tailEnd type="triangle" w="med" len="med"/>
            </a:ln>
            <a:effectLst/>
          </p:spPr>
          <p:txBody>
            <a:bodyPr/>
            <a:lstStyle/>
            <a:p>
              <a:endParaRPr lang="en-US"/>
            </a:p>
          </p:txBody>
        </p:sp>
        <p:sp>
          <p:nvSpPr>
            <p:cNvPr id="35886" name="AutoShape 46"/>
            <p:cNvSpPr>
              <a:spLocks/>
            </p:cNvSpPr>
            <p:nvPr/>
          </p:nvSpPr>
          <p:spPr bwMode="auto">
            <a:xfrm>
              <a:off x="3996" y="3270"/>
              <a:ext cx="96" cy="528"/>
            </a:xfrm>
            <a:prstGeom prst="rightBrace">
              <a:avLst>
                <a:gd name="adj1" fmla="val 45833"/>
                <a:gd name="adj2" fmla="val 50000"/>
              </a:avLst>
            </a:prstGeom>
            <a:noFill/>
            <a:ln w="9525">
              <a:solidFill>
                <a:schemeClr val="tx1"/>
              </a:solidFill>
              <a:round/>
              <a:headEnd/>
              <a:tailEnd/>
            </a:ln>
            <a:effectLst/>
          </p:spPr>
          <p:txBody>
            <a:bodyPr wrap="none" anchor="ctr"/>
            <a:lstStyle/>
            <a:p>
              <a:endParaRPr lang="en-US"/>
            </a:p>
          </p:txBody>
        </p:sp>
      </p:grpSp>
      <p:grpSp>
        <p:nvGrpSpPr>
          <p:cNvPr id="35892" name="Group 52"/>
          <p:cNvGrpSpPr>
            <a:grpSpLocks/>
          </p:cNvGrpSpPr>
          <p:nvPr/>
        </p:nvGrpSpPr>
        <p:grpSpPr bwMode="auto">
          <a:xfrm>
            <a:off x="6396038" y="4667250"/>
            <a:ext cx="1701800" cy="757238"/>
            <a:chOff x="4029" y="2940"/>
            <a:chExt cx="1072" cy="477"/>
          </a:xfrm>
        </p:grpSpPr>
        <p:sp>
          <p:nvSpPr>
            <p:cNvPr id="35865" name="Line 25"/>
            <p:cNvSpPr>
              <a:spLocks noChangeShapeType="1"/>
            </p:cNvSpPr>
            <p:nvPr/>
          </p:nvSpPr>
          <p:spPr bwMode="auto">
            <a:xfrm>
              <a:off x="4029" y="3174"/>
              <a:ext cx="528" cy="0"/>
            </a:xfrm>
            <a:prstGeom prst="line">
              <a:avLst/>
            </a:prstGeom>
            <a:noFill/>
            <a:ln w="9525">
              <a:solidFill>
                <a:schemeClr val="tx1"/>
              </a:solidFill>
              <a:round/>
              <a:headEnd/>
              <a:tailEnd type="triangle" w="med" len="med"/>
            </a:ln>
            <a:effectLst/>
          </p:spPr>
          <p:txBody>
            <a:bodyPr/>
            <a:lstStyle/>
            <a:p>
              <a:endParaRPr lang="en-US"/>
            </a:p>
          </p:txBody>
        </p:sp>
        <p:sp>
          <p:nvSpPr>
            <p:cNvPr id="35866" name="Text Box 26"/>
            <p:cNvSpPr txBox="1">
              <a:spLocks noChangeArrowheads="1"/>
            </p:cNvSpPr>
            <p:nvPr/>
          </p:nvSpPr>
          <p:spPr bwMode="auto">
            <a:xfrm>
              <a:off x="4212" y="3129"/>
              <a:ext cx="212" cy="288"/>
            </a:xfrm>
            <a:prstGeom prst="rect">
              <a:avLst/>
            </a:prstGeom>
            <a:noFill/>
            <a:ln w="9525">
              <a:noFill/>
              <a:miter lim="800000"/>
              <a:headEnd/>
              <a:tailEnd/>
            </a:ln>
            <a:effectLst/>
          </p:spPr>
          <p:txBody>
            <a:bodyPr wrap="none">
              <a:spAutoFit/>
            </a:bodyPr>
            <a:lstStyle/>
            <a:p>
              <a:pPr algn="l"/>
              <a:r>
                <a:rPr lang="en-US"/>
                <a:t>1</a:t>
              </a:r>
            </a:p>
          </p:txBody>
        </p:sp>
        <p:sp>
          <p:nvSpPr>
            <p:cNvPr id="35869" name="Text Box 29"/>
            <p:cNvSpPr txBox="1">
              <a:spLocks noChangeArrowheads="1"/>
            </p:cNvSpPr>
            <p:nvPr/>
          </p:nvSpPr>
          <p:spPr bwMode="auto">
            <a:xfrm>
              <a:off x="4601" y="2940"/>
              <a:ext cx="500" cy="288"/>
            </a:xfrm>
            <a:prstGeom prst="rect">
              <a:avLst/>
            </a:prstGeom>
            <a:noFill/>
            <a:ln w="9525">
              <a:noFill/>
              <a:miter lim="800000"/>
              <a:headEnd/>
              <a:tailEnd/>
            </a:ln>
            <a:effectLst/>
          </p:spPr>
          <p:txBody>
            <a:bodyPr wrap="none">
              <a:spAutoFit/>
            </a:bodyPr>
            <a:lstStyle/>
            <a:p>
              <a:pPr algn="l"/>
              <a:r>
                <a:rPr lang="en-US" i="1"/>
                <a:t>MPL</a:t>
              </a:r>
            </a:p>
          </p:txBody>
        </p:sp>
        <p:sp>
          <p:nvSpPr>
            <p:cNvPr id="35885" name="Line 45"/>
            <p:cNvSpPr>
              <a:spLocks noChangeShapeType="1"/>
            </p:cNvSpPr>
            <p:nvPr/>
          </p:nvSpPr>
          <p:spPr bwMode="auto">
            <a:xfrm flipV="1">
              <a:off x="4533" y="2976"/>
              <a:ext cx="0" cy="192"/>
            </a:xfrm>
            <a:prstGeom prst="line">
              <a:avLst/>
            </a:prstGeom>
            <a:noFill/>
            <a:ln w="9525">
              <a:solidFill>
                <a:schemeClr val="tx1"/>
              </a:solidFill>
              <a:round/>
              <a:headEnd/>
              <a:tailEnd type="triangle" w="med" len="med"/>
            </a:ln>
            <a:effectLst/>
          </p:spPr>
          <p:txBody>
            <a:bodyPr/>
            <a:lstStyle/>
            <a:p>
              <a:endParaRPr lang="en-US"/>
            </a:p>
          </p:txBody>
        </p:sp>
        <p:sp>
          <p:nvSpPr>
            <p:cNvPr id="35887" name="AutoShape 47"/>
            <p:cNvSpPr>
              <a:spLocks/>
            </p:cNvSpPr>
            <p:nvPr/>
          </p:nvSpPr>
          <p:spPr bwMode="auto">
            <a:xfrm>
              <a:off x="4581" y="2985"/>
              <a:ext cx="48" cy="192"/>
            </a:xfrm>
            <a:prstGeom prst="rightBrace">
              <a:avLst>
                <a:gd name="adj1" fmla="val 33333"/>
                <a:gd name="adj2" fmla="val 50000"/>
              </a:avLst>
            </a:prstGeom>
            <a:noFill/>
            <a:ln w="9525">
              <a:solidFill>
                <a:schemeClr val="tx1"/>
              </a:solidFill>
              <a:round/>
              <a:headEnd/>
              <a:tailEnd/>
            </a:ln>
            <a:effectLst/>
          </p:spPr>
          <p:txBody>
            <a:bodyPr wrap="none" anchor="ctr"/>
            <a:lstStyle/>
            <a:p>
              <a:endParaRPr lang="en-US"/>
            </a:p>
          </p:txBody>
        </p:sp>
      </p:grpSp>
      <p:sp>
        <p:nvSpPr>
          <p:cNvPr id="35888" name="Text Box 48"/>
          <p:cNvSpPr txBox="1">
            <a:spLocks noChangeArrowheads="1"/>
          </p:cNvSpPr>
          <p:nvPr/>
        </p:nvSpPr>
        <p:spPr bwMode="auto">
          <a:xfrm>
            <a:off x="228600" y="3876675"/>
            <a:ext cx="4624388" cy="2282825"/>
          </a:xfrm>
          <a:prstGeom prst="rect">
            <a:avLst/>
          </a:prstGeom>
          <a:noFill/>
          <a:ln w="9525">
            <a:noFill/>
            <a:miter lim="800000"/>
            <a:headEnd/>
            <a:tailEnd/>
          </a:ln>
          <a:effectLst/>
        </p:spPr>
        <p:txBody>
          <a:bodyPr>
            <a:spAutoFit/>
          </a:bodyPr>
          <a:lstStyle/>
          <a:p>
            <a:pPr algn="l"/>
            <a:r>
              <a:rPr lang="en-US" b="1" i="1"/>
              <a:t>MPL</a:t>
            </a:r>
            <a:r>
              <a:rPr lang="en-US"/>
              <a:t> adalah perubahan output saat </a:t>
            </a:r>
          </a:p>
          <a:p>
            <a:pPr algn="l"/>
            <a:r>
              <a:rPr lang="en-US"/>
              <a:t>input tenaga kerja ditambah 1 unit.  Seiring jumlah tenaga kerja meningkat, fungsi produksi menjadi </a:t>
            </a:r>
          </a:p>
          <a:p>
            <a:pPr algn="l"/>
            <a:r>
              <a:rPr lang="en-US"/>
              <a:t>lebih datar, menunjukkan berkurangnya produk marjinal.</a:t>
            </a:r>
          </a:p>
        </p:txBody>
      </p:sp>
      <p:sp>
        <p:nvSpPr>
          <p:cNvPr id="35889" name="Line 49"/>
          <p:cNvSpPr>
            <a:spLocks noChangeShapeType="1"/>
          </p:cNvSpPr>
          <p:nvPr/>
        </p:nvSpPr>
        <p:spPr bwMode="auto">
          <a:xfrm>
            <a:off x="8610600" y="4487863"/>
            <a:ext cx="228600" cy="0"/>
          </a:xfrm>
          <a:prstGeom prst="line">
            <a:avLst/>
          </a:prstGeom>
          <a:noFill/>
          <a:ln w="9525">
            <a:solidFill>
              <a:schemeClr val="tx1"/>
            </a:solidFill>
            <a:round/>
            <a:headEnd/>
            <a:tailEnd/>
          </a:ln>
          <a:effectLst/>
        </p:spPr>
        <p:txBody>
          <a:bodyPr/>
          <a:lstStyle/>
          <a:p>
            <a:endParaRPr lang="en-US"/>
          </a:p>
        </p:txBody>
      </p:sp>
      <p:pic>
        <p:nvPicPr>
          <p:cNvPr id="35894" name="Picture 54" descr="MCj03317200000[1]"/>
          <p:cNvPicPr>
            <a:picLocks noChangeAspect="1" noChangeArrowheads="1"/>
          </p:cNvPicPr>
          <p:nvPr/>
        </p:nvPicPr>
        <p:blipFill>
          <a:blip r:embed="rId2"/>
          <a:srcRect/>
          <a:stretch>
            <a:fillRect/>
          </a:stretch>
        </p:blipFill>
        <p:spPr bwMode="auto">
          <a:xfrm>
            <a:off x="8001000" y="1981200"/>
            <a:ext cx="1066800" cy="1022350"/>
          </a:xfrm>
          <a:prstGeom prst="rect">
            <a:avLst/>
          </a:prstGeom>
          <a:noFill/>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sp>
        <p:nvSpPr>
          <p:cNvPr id="36866" name="WordArt 2"/>
          <p:cNvSpPr>
            <a:spLocks noChangeArrowheads="1" noChangeShapeType="1" noTextEdit="1"/>
          </p:cNvSpPr>
          <p:nvPr/>
        </p:nvSpPr>
        <p:spPr bwMode="auto">
          <a:xfrm>
            <a:off x="1752600" y="457200"/>
            <a:ext cx="6985000" cy="604838"/>
          </a:xfrm>
          <a:prstGeom prst="rect">
            <a:avLst/>
          </a:prstGeom>
        </p:spPr>
        <p:txBody>
          <a:bodyPr wrap="none" fromWordArt="1">
            <a:prstTxWarp prst="textPlain">
              <a:avLst>
                <a:gd name="adj" fmla="val 50000"/>
              </a:avLst>
            </a:prstTxWarp>
          </a:bodyPr>
          <a:lstStyle/>
          <a:p>
            <a:r>
              <a:rPr lang="fi-FI" sz="3600" b="1" i="1" kern="10">
                <a:ln w="9525">
                  <a:solidFill>
                    <a:schemeClr val="bg2"/>
                  </a:solidFill>
                  <a:round/>
                  <a:headEnd/>
                  <a:tailEnd/>
                </a:ln>
                <a:gradFill rotWithShape="0">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Dari MPL ke Permintaan Tenaga Kerja</a:t>
            </a:r>
            <a:endParaRPr lang="en-US" sz="3600" b="1" i="1" kern="10">
              <a:ln w="9525">
                <a:solidFill>
                  <a:schemeClr val="bg2"/>
                </a:solidFill>
                <a:round/>
                <a:headEnd/>
                <a:tailEnd/>
              </a:ln>
              <a:gradFill rotWithShape="0">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endParaRPr>
          </a:p>
        </p:txBody>
      </p:sp>
      <p:graphicFrame>
        <p:nvGraphicFramePr>
          <p:cNvPr id="36867" name="Object 3"/>
          <p:cNvGraphicFramePr>
            <a:graphicFrameLocks/>
          </p:cNvGraphicFramePr>
          <p:nvPr/>
        </p:nvGraphicFramePr>
        <p:xfrm>
          <a:off x="-4763" y="0"/>
          <a:ext cx="2290763" cy="3530600"/>
        </p:xfrm>
        <a:graphic>
          <a:graphicData uri="http://schemas.openxmlformats.org/presentationml/2006/ole">
            <mc:AlternateContent xmlns:mc="http://schemas.openxmlformats.org/markup-compatibility/2006">
              <mc:Choice xmlns:v="urn:schemas-microsoft-com:vml" Requires="v">
                <p:oleObj spid="_x0000_s36868" name="GALLERY Clipart" r:id="rId3" imgW="2311200" imgH="2671560" progId="">
                  <p:embed/>
                </p:oleObj>
              </mc:Choice>
              <mc:Fallback>
                <p:oleObj name="GALLERY Clipart" r:id="rId3" imgW="2311200" imgH="2671560" progId="">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2290763"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8" name="Text Box 4"/>
          <p:cNvSpPr txBox="1">
            <a:spLocks noChangeArrowheads="1"/>
          </p:cNvSpPr>
          <p:nvPr/>
        </p:nvSpPr>
        <p:spPr bwMode="auto">
          <a:xfrm>
            <a:off x="990600" y="1409700"/>
            <a:ext cx="8439150" cy="5568950"/>
          </a:xfrm>
          <a:prstGeom prst="rect">
            <a:avLst/>
          </a:prstGeom>
          <a:noFill/>
          <a:ln w="9525">
            <a:noFill/>
            <a:miter lim="800000"/>
            <a:headEnd/>
            <a:tailEnd/>
          </a:ln>
          <a:effectLst/>
        </p:spPr>
        <p:txBody>
          <a:bodyPr>
            <a:spAutoFit/>
          </a:bodyPr>
          <a:lstStyle/>
          <a:p>
            <a:pPr algn="l"/>
            <a:r>
              <a:rPr lang="en-US"/>
              <a:t>Saat memutuskan penambahan tenaga kerja, perusahaan</a:t>
            </a:r>
          </a:p>
          <a:p>
            <a:pPr algn="l"/>
            <a:r>
              <a:rPr lang="en-US"/>
              <a:t>kompetitif memaksimalkan laba mempertimbangkan bagaimana</a:t>
            </a:r>
          </a:p>
          <a:p>
            <a:pPr algn="l"/>
            <a:r>
              <a:rPr lang="en-US"/>
              <a:t>keputusan itu akan mempengaruhi laba. Ia membandingkan penerimaan tambahan dari kenaikan produksi dari hasil tenaga kerja tambahan terhadap biaya tambahan upah yang lebih banyak. Peningkatan penerimaan dari unit tenaga kerja tambahan bergantung pada dua variabel : </a:t>
            </a:r>
            <a:r>
              <a:rPr lang="en-US" i="1"/>
              <a:t>produk marjinal tenaga kerja</a:t>
            </a:r>
            <a:r>
              <a:rPr lang="en-US"/>
              <a:t> dan </a:t>
            </a:r>
            <a:r>
              <a:rPr lang="en-US" i="1"/>
              <a:t>harga output</a:t>
            </a:r>
            <a:r>
              <a:rPr lang="en-US"/>
              <a:t>. Karena satu unit tenaga kerja tambahan menghasilkan unit output </a:t>
            </a:r>
            <a:r>
              <a:rPr lang="en-US" i="1"/>
              <a:t>MPL</a:t>
            </a:r>
            <a:r>
              <a:rPr lang="en-US"/>
              <a:t> dan tiap unit output dijual seharga  </a:t>
            </a:r>
            <a:r>
              <a:rPr lang="en-US" i="1"/>
              <a:t>P</a:t>
            </a:r>
            <a:r>
              <a:rPr lang="en-US"/>
              <a:t> rupiah, penerimaan tambahannya </a:t>
            </a:r>
            <a:r>
              <a:rPr lang="en-US" i="1"/>
              <a:t>P </a:t>
            </a:r>
            <a:r>
              <a:rPr lang="en-US" i="1">
                <a:cs typeface="Times New Roman" pitchFamily="18" charset="0"/>
              </a:rPr>
              <a:t>× MPL.</a:t>
            </a:r>
            <a:r>
              <a:rPr lang="en-US">
                <a:cs typeface="Times New Roman" pitchFamily="18" charset="0"/>
              </a:rPr>
              <a:t> Biaya tambahan menggunakan satu unit lebih tenaga kerja adalah upah </a:t>
            </a:r>
            <a:r>
              <a:rPr lang="en-US" i="1">
                <a:cs typeface="Times New Roman" pitchFamily="18" charset="0"/>
              </a:rPr>
              <a:t>W.</a:t>
            </a:r>
            <a:r>
              <a:rPr lang="en-US">
                <a:cs typeface="Times New Roman" pitchFamily="18" charset="0"/>
              </a:rPr>
              <a:t>  Lalu, perubahan laba dari menggunakan satu unit tenaga kerja tambahan  </a:t>
            </a:r>
            <a:r>
              <a:rPr lang="en-US">
                <a:latin typeface="Symbol" pitchFamily="18" charset="2"/>
                <a:cs typeface="Times New Roman" pitchFamily="18" charset="0"/>
              </a:rPr>
              <a:t>D</a:t>
            </a:r>
            <a:r>
              <a:rPr lang="en-US">
                <a:cs typeface="Times New Roman" pitchFamily="18" charset="0"/>
              </a:rPr>
              <a:t> Laba = </a:t>
            </a:r>
            <a:r>
              <a:rPr lang="en-US">
                <a:latin typeface="Symbol" pitchFamily="18" charset="2"/>
                <a:cs typeface="Times New Roman" pitchFamily="18" charset="0"/>
              </a:rPr>
              <a:t>D</a:t>
            </a:r>
            <a:r>
              <a:rPr lang="en-US">
                <a:cs typeface="Times New Roman" pitchFamily="18" charset="0"/>
              </a:rPr>
              <a:t> Penerimaan - </a:t>
            </a:r>
            <a:r>
              <a:rPr lang="en-US">
                <a:latin typeface="Symbol" pitchFamily="18" charset="2"/>
                <a:cs typeface="Times New Roman" pitchFamily="18" charset="0"/>
              </a:rPr>
              <a:t>D</a:t>
            </a:r>
            <a:r>
              <a:rPr lang="en-US">
                <a:cs typeface="Times New Roman" pitchFamily="18" charset="0"/>
              </a:rPr>
              <a:t> Biaya	</a:t>
            </a:r>
          </a:p>
          <a:p>
            <a:pPr algn="l"/>
            <a:r>
              <a:rPr lang="en-US">
                <a:cs typeface="Times New Roman" pitchFamily="18" charset="0"/>
              </a:rPr>
              <a:t>            = </a:t>
            </a:r>
            <a:r>
              <a:rPr lang="en-US" i="1">
                <a:cs typeface="Times New Roman" pitchFamily="18" charset="0"/>
              </a:rPr>
              <a:t>(P × MPL) - W</a:t>
            </a:r>
          </a:p>
          <a:p>
            <a:pPr algn="l"/>
            <a:endParaRPr lang="en-US" i="1">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checkerboard(down)">
                                      <p:cBhvr>
                                        <p:cTn id="7" dur="500"/>
                                        <p:tgtEl>
                                          <p:spTgt spid="36867"/>
                                        </p:tgtEl>
                                      </p:cBhvr>
                                    </p:animEffect>
                                  </p:childTnLst>
                                </p:cTn>
                              </p:par>
                            </p:childTnLst>
                          </p:cTn>
                        </p:par>
                        <p:par>
                          <p:cTn id="8" fill="hold">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36866"/>
                                        </p:tgtEl>
                                        <p:attrNameLst>
                                          <p:attrName>style.visibility</p:attrName>
                                        </p:attrNameLst>
                                      </p:cBhvr>
                                      <p:to>
                                        <p:strVal val="visible"/>
                                      </p:to>
                                    </p:set>
                                    <p:animEffect transition="in" filter="checkerboard(down)">
                                      <p:cBhvr>
                                        <p:cTn id="11" dur="500"/>
                                        <p:tgtEl>
                                          <p:spTgt spid="36866"/>
                                        </p:tgtEl>
                                      </p:cBhvr>
                                    </p:animEffect>
                                  </p:childTnLst>
                                </p:cTn>
                              </p:par>
                            </p:childTnLst>
                          </p:cTn>
                        </p:par>
                        <p:par>
                          <p:cTn id="12" fill="hold">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36868"/>
                                        </p:tgtEl>
                                        <p:attrNameLst>
                                          <p:attrName>style.visibility</p:attrName>
                                        </p:attrNameLst>
                                      </p:cBhvr>
                                      <p:to>
                                        <p:strVal val="visible"/>
                                      </p:to>
                                    </p:set>
                                    <p:anim calcmode="lin" valueType="num">
                                      <p:cBhvr>
                                        <p:cTn id="15" dur="500" fill="hold"/>
                                        <p:tgtEl>
                                          <p:spTgt spid="36868"/>
                                        </p:tgtEl>
                                        <p:attrNameLst>
                                          <p:attrName>ppt_w</p:attrName>
                                        </p:attrNameLst>
                                      </p:cBhvr>
                                      <p:tavLst>
                                        <p:tav tm="0">
                                          <p:val>
                                            <p:fltVal val="0"/>
                                          </p:val>
                                        </p:tav>
                                        <p:tav tm="100000">
                                          <p:val>
                                            <p:strVal val="#ppt_w"/>
                                          </p:val>
                                        </p:tav>
                                      </p:tavLst>
                                    </p:anim>
                                    <p:anim calcmode="lin" valueType="num">
                                      <p:cBhvr>
                                        <p:cTn id="16" dur="500" fill="hold"/>
                                        <p:tgtEl>
                                          <p:spTgt spid="368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71438" y="228600"/>
            <a:ext cx="9072562" cy="2282825"/>
          </a:xfrm>
          <a:prstGeom prst="rect">
            <a:avLst/>
          </a:prstGeom>
          <a:noFill/>
          <a:ln w="9525">
            <a:noFill/>
            <a:miter lim="800000"/>
            <a:headEnd/>
            <a:tailEnd/>
          </a:ln>
          <a:effectLst/>
        </p:spPr>
        <p:txBody>
          <a:bodyPr>
            <a:spAutoFit/>
          </a:bodyPr>
          <a:lstStyle/>
          <a:p>
            <a:pPr algn="l"/>
            <a:r>
              <a:rPr lang="en-US"/>
              <a:t>Sehingga, permintaan perusahaan akan tenaga kerja ditentukan oleh</a:t>
            </a:r>
          </a:p>
          <a:p>
            <a:pPr algn="l"/>
            <a:r>
              <a:rPr lang="en-US" i="1"/>
              <a:t>P </a:t>
            </a:r>
            <a:r>
              <a:rPr lang="en-US" i="1">
                <a:cs typeface="Times New Roman" pitchFamily="18" charset="0"/>
              </a:rPr>
              <a:t>× MPL = W, </a:t>
            </a:r>
            <a:r>
              <a:rPr lang="en-US">
                <a:cs typeface="Times New Roman" pitchFamily="18" charset="0"/>
              </a:rPr>
              <a:t>atau cara lain mengungkapkannya </a:t>
            </a:r>
            <a:r>
              <a:rPr lang="en-US" i="1">
                <a:cs typeface="Times New Roman" pitchFamily="18" charset="0"/>
              </a:rPr>
              <a:t>MPL = W/P,</a:t>
            </a:r>
            <a:r>
              <a:rPr lang="en-US">
                <a:cs typeface="Times New Roman" pitchFamily="18" charset="0"/>
              </a:rPr>
              <a:t> di mana  </a:t>
            </a:r>
            <a:r>
              <a:rPr lang="en-US" i="1">
                <a:cs typeface="Times New Roman" pitchFamily="18" charset="0"/>
              </a:rPr>
              <a:t>W/P</a:t>
            </a:r>
            <a:r>
              <a:rPr lang="en-US">
                <a:cs typeface="Times New Roman" pitchFamily="18" charset="0"/>
              </a:rPr>
              <a:t> adalah upah riil– pembayaran terhadap tenaga kerja yang diukur dalam unit output bukan dalam mata uang. Untuk memaksimalkan laba, perusahaan terus menarik tenaga kerja sampai pada titik di mana penerimaan tambahan sama dengan upah riil.</a:t>
            </a:r>
          </a:p>
        </p:txBody>
      </p:sp>
      <p:sp>
        <p:nvSpPr>
          <p:cNvPr id="47120" name="Text Box 16"/>
          <p:cNvSpPr txBox="1">
            <a:spLocks noChangeArrowheads="1"/>
          </p:cNvSpPr>
          <p:nvPr/>
        </p:nvSpPr>
        <p:spPr bwMode="auto">
          <a:xfrm>
            <a:off x="3525838" y="2590800"/>
            <a:ext cx="5618162" cy="1917700"/>
          </a:xfrm>
          <a:prstGeom prst="rect">
            <a:avLst/>
          </a:prstGeom>
          <a:noFill/>
          <a:ln w="9525">
            <a:noFill/>
            <a:miter lim="800000"/>
            <a:headEnd/>
            <a:tailEnd/>
          </a:ln>
          <a:effectLst/>
        </p:spPr>
        <p:txBody>
          <a:bodyPr wrap="none">
            <a:spAutoFit/>
          </a:bodyPr>
          <a:lstStyle/>
          <a:p>
            <a:pPr algn="l"/>
            <a:r>
              <a:rPr lang="en-US" i="1"/>
              <a:t>MPL</a:t>
            </a:r>
            <a:r>
              <a:rPr lang="en-US"/>
              <a:t> bergantung jumlah tenaga kerja.</a:t>
            </a:r>
          </a:p>
          <a:p>
            <a:pPr algn="l"/>
            <a:r>
              <a:rPr lang="en-US"/>
              <a:t>Kurva </a:t>
            </a:r>
            <a:r>
              <a:rPr lang="en-US" i="1"/>
              <a:t>MPL</a:t>
            </a:r>
            <a:r>
              <a:rPr lang="en-US"/>
              <a:t> melandai ke bawah karena</a:t>
            </a:r>
          </a:p>
          <a:p>
            <a:pPr algn="l"/>
            <a:r>
              <a:rPr lang="en-US" i="1"/>
              <a:t>MPL</a:t>
            </a:r>
            <a:r>
              <a:rPr lang="en-US"/>
              <a:t> berkurang bila </a:t>
            </a:r>
            <a:r>
              <a:rPr lang="en-US" i="1"/>
              <a:t>L</a:t>
            </a:r>
            <a:r>
              <a:rPr lang="en-US"/>
              <a:t> meningkat. Grafik</a:t>
            </a:r>
          </a:p>
          <a:p>
            <a:pPr algn="l"/>
            <a:r>
              <a:rPr lang="en-US"/>
              <a:t>ini juga merupakan kurva permintaan tenaga</a:t>
            </a:r>
          </a:p>
          <a:p>
            <a:pPr algn="l"/>
            <a:r>
              <a:rPr lang="en-US"/>
              <a:t>kerja perusahaan.</a:t>
            </a:r>
          </a:p>
        </p:txBody>
      </p:sp>
      <p:grpSp>
        <p:nvGrpSpPr>
          <p:cNvPr id="47125" name="Group 21"/>
          <p:cNvGrpSpPr>
            <a:grpSpLocks/>
          </p:cNvGrpSpPr>
          <p:nvPr/>
        </p:nvGrpSpPr>
        <p:grpSpPr bwMode="auto">
          <a:xfrm>
            <a:off x="176213" y="2438400"/>
            <a:ext cx="8432800" cy="4114800"/>
            <a:chOff x="111" y="1536"/>
            <a:chExt cx="5312" cy="2592"/>
          </a:xfrm>
        </p:grpSpPr>
        <p:sp>
          <p:nvSpPr>
            <p:cNvPr id="47107" name="Line 3"/>
            <p:cNvSpPr>
              <a:spLocks noChangeShapeType="1"/>
            </p:cNvSpPr>
            <p:nvPr/>
          </p:nvSpPr>
          <p:spPr bwMode="auto">
            <a:xfrm>
              <a:off x="826" y="1632"/>
              <a:ext cx="0" cy="2208"/>
            </a:xfrm>
            <a:prstGeom prst="line">
              <a:avLst/>
            </a:prstGeom>
            <a:noFill/>
            <a:ln w="38100">
              <a:solidFill>
                <a:schemeClr val="tx1"/>
              </a:solidFill>
              <a:round/>
              <a:headEnd/>
              <a:tailEnd/>
            </a:ln>
            <a:effectLst/>
          </p:spPr>
          <p:txBody>
            <a:bodyPr wrap="none" anchor="ctr"/>
            <a:lstStyle/>
            <a:p>
              <a:endParaRPr lang="en-US"/>
            </a:p>
          </p:txBody>
        </p:sp>
        <p:sp>
          <p:nvSpPr>
            <p:cNvPr id="47108" name="Line 4"/>
            <p:cNvSpPr>
              <a:spLocks noChangeShapeType="1"/>
            </p:cNvSpPr>
            <p:nvPr/>
          </p:nvSpPr>
          <p:spPr bwMode="auto">
            <a:xfrm rot="5400000">
              <a:off x="1930" y="2736"/>
              <a:ext cx="0" cy="2208"/>
            </a:xfrm>
            <a:prstGeom prst="line">
              <a:avLst/>
            </a:prstGeom>
            <a:noFill/>
            <a:ln w="38100">
              <a:solidFill>
                <a:schemeClr val="tx1"/>
              </a:solidFill>
              <a:round/>
              <a:headEnd/>
              <a:tailEnd/>
            </a:ln>
            <a:effectLst/>
          </p:spPr>
          <p:txBody>
            <a:bodyPr wrap="none" anchor="ctr"/>
            <a:lstStyle/>
            <a:p>
              <a:endParaRPr lang="en-US"/>
            </a:p>
          </p:txBody>
        </p:sp>
        <p:sp>
          <p:nvSpPr>
            <p:cNvPr id="47110" name="Text Box 6"/>
            <p:cNvSpPr txBox="1">
              <a:spLocks noChangeArrowheads="1"/>
            </p:cNvSpPr>
            <p:nvPr/>
          </p:nvSpPr>
          <p:spPr bwMode="auto">
            <a:xfrm>
              <a:off x="111" y="1536"/>
              <a:ext cx="606" cy="518"/>
            </a:xfrm>
            <a:prstGeom prst="rect">
              <a:avLst/>
            </a:prstGeom>
            <a:noFill/>
            <a:ln w="9525">
              <a:noFill/>
              <a:miter lim="800000"/>
              <a:headEnd/>
              <a:tailEnd/>
            </a:ln>
            <a:effectLst/>
          </p:spPr>
          <p:txBody>
            <a:bodyPr wrap="none">
              <a:spAutoFit/>
            </a:bodyPr>
            <a:lstStyle/>
            <a:p>
              <a:pPr eaLnBrk="0" hangingPunct="0"/>
              <a:r>
                <a:rPr lang="en-US"/>
                <a:t>Unit</a:t>
              </a:r>
            </a:p>
            <a:p>
              <a:pPr eaLnBrk="0" hangingPunct="0"/>
              <a:r>
                <a:rPr lang="en-US"/>
                <a:t>output</a:t>
              </a:r>
            </a:p>
          </p:txBody>
        </p:sp>
        <p:sp>
          <p:nvSpPr>
            <p:cNvPr id="47111" name="Text Box 7"/>
            <p:cNvSpPr txBox="1">
              <a:spLocks noChangeArrowheads="1"/>
            </p:cNvSpPr>
            <p:nvPr/>
          </p:nvSpPr>
          <p:spPr bwMode="auto">
            <a:xfrm>
              <a:off x="1930" y="3840"/>
              <a:ext cx="1794" cy="288"/>
            </a:xfrm>
            <a:prstGeom prst="rect">
              <a:avLst/>
            </a:prstGeom>
            <a:noFill/>
            <a:ln w="9525">
              <a:noFill/>
              <a:miter lim="800000"/>
              <a:headEnd/>
              <a:tailEnd/>
            </a:ln>
            <a:effectLst/>
          </p:spPr>
          <p:txBody>
            <a:bodyPr>
              <a:spAutoFit/>
            </a:bodyPr>
            <a:lstStyle/>
            <a:p>
              <a:pPr algn="l" eaLnBrk="0" hangingPunct="0"/>
              <a:r>
                <a:rPr lang="en-US"/>
                <a:t>Unit tenaga kerja, </a:t>
              </a:r>
              <a:r>
                <a:rPr lang="en-US" i="1"/>
                <a:t>L</a:t>
              </a:r>
            </a:p>
          </p:txBody>
        </p:sp>
        <p:sp>
          <p:nvSpPr>
            <p:cNvPr id="47112" name="Arc 8"/>
            <p:cNvSpPr>
              <a:spLocks/>
            </p:cNvSpPr>
            <p:nvPr/>
          </p:nvSpPr>
          <p:spPr bwMode="auto">
            <a:xfrm rot="10780901">
              <a:off x="1066" y="1776"/>
              <a:ext cx="1920" cy="18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en-US"/>
            </a:p>
          </p:txBody>
        </p:sp>
        <p:sp>
          <p:nvSpPr>
            <p:cNvPr id="47113" name="Rectangle 9"/>
            <p:cNvSpPr>
              <a:spLocks noChangeArrowheads="1"/>
            </p:cNvSpPr>
            <p:nvPr/>
          </p:nvSpPr>
          <p:spPr bwMode="auto">
            <a:xfrm>
              <a:off x="2986" y="3456"/>
              <a:ext cx="2437" cy="288"/>
            </a:xfrm>
            <a:prstGeom prst="rect">
              <a:avLst/>
            </a:prstGeom>
            <a:noFill/>
            <a:ln w="9525">
              <a:noFill/>
              <a:miter lim="800000"/>
              <a:headEnd/>
              <a:tailEnd/>
            </a:ln>
            <a:effectLst/>
          </p:spPr>
          <p:txBody>
            <a:bodyPr wrap="none">
              <a:spAutoFit/>
            </a:bodyPr>
            <a:lstStyle/>
            <a:p>
              <a:pPr algn="l" eaLnBrk="0" hangingPunct="0"/>
              <a:r>
                <a:rPr lang="en-US" i="1"/>
                <a:t>MPL,</a:t>
              </a:r>
              <a:r>
                <a:rPr lang="en-US"/>
                <a:t> permintaan tenaga kerja</a:t>
              </a:r>
            </a:p>
          </p:txBody>
        </p:sp>
        <p:sp>
          <p:nvSpPr>
            <p:cNvPr id="47115" name="Line 11"/>
            <p:cNvSpPr>
              <a:spLocks noChangeShapeType="1"/>
            </p:cNvSpPr>
            <p:nvPr/>
          </p:nvSpPr>
          <p:spPr bwMode="auto">
            <a:xfrm>
              <a:off x="826" y="3122"/>
              <a:ext cx="854" cy="14"/>
            </a:xfrm>
            <a:prstGeom prst="line">
              <a:avLst/>
            </a:prstGeom>
            <a:noFill/>
            <a:ln w="28575">
              <a:solidFill>
                <a:schemeClr val="tx1"/>
              </a:solidFill>
              <a:prstDash val="dash"/>
              <a:round/>
              <a:headEnd/>
              <a:tailEnd/>
            </a:ln>
            <a:effectLst/>
          </p:spPr>
          <p:txBody>
            <a:bodyPr/>
            <a:lstStyle/>
            <a:p>
              <a:endParaRPr lang="en-US"/>
            </a:p>
          </p:txBody>
        </p:sp>
        <p:sp>
          <p:nvSpPr>
            <p:cNvPr id="47118" name="Oval 14"/>
            <p:cNvSpPr>
              <a:spLocks noChangeArrowheads="1"/>
            </p:cNvSpPr>
            <p:nvPr/>
          </p:nvSpPr>
          <p:spPr bwMode="auto">
            <a:xfrm>
              <a:off x="1584" y="3072"/>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7119" name="Line 15"/>
            <p:cNvSpPr>
              <a:spLocks noChangeShapeType="1"/>
            </p:cNvSpPr>
            <p:nvPr/>
          </p:nvSpPr>
          <p:spPr bwMode="auto">
            <a:xfrm>
              <a:off x="1664" y="3152"/>
              <a:ext cx="0" cy="672"/>
            </a:xfrm>
            <a:prstGeom prst="line">
              <a:avLst/>
            </a:prstGeom>
            <a:noFill/>
            <a:ln w="28575">
              <a:solidFill>
                <a:schemeClr val="tx1"/>
              </a:solidFill>
              <a:prstDash val="dash"/>
              <a:round/>
              <a:headEnd/>
              <a:tailEnd/>
            </a:ln>
            <a:effectLst/>
          </p:spPr>
          <p:txBody>
            <a:bodyPr/>
            <a:lstStyle/>
            <a:p>
              <a:endParaRPr lang="en-US"/>
            </a:p>
          </p:txBody>
        </p:sp>
        <p:sp>
          <p:nvSpPr>
            <p:cNvPr id="47121" name="Line 17"/>
            <p:cNvSpPr>
              <a:spLocks noChangeShapeType="1"/>
            </p:cNvSpPr>
            <p:nvPr/>
          </p:nvSpPr>
          <p:spPr bwMode="auto">
            <a:xfrm flipH="1">
              <a:off x="1776" y="3360"/>
              <a:ext cx="384" cy="384"/>
            </a:xfrm>
            <a:prstGeom prst="line">
              <a:avLst/>
            </a:prstGeom>
            <a:noFill/>
            <a:ln w="9525">
              <a:solidFill>
                <a:schemeClr val="tx1"/>
              </a:solidFill>
              <a:round/>
              <a:headEnd/>
              <a:tailEnd type="triangle" w="med" len="med"/>
            </a:ln>
            <a:effectLst/>
          </p:spPr>
          <p:txBody>
            <a:bodyPr/>
            <a:lstStyle/>
            <a:p>
              <a:endParaRPr lang="en-US"/>
            </a:p>
          </p:txBody>
        </p:sp>
        <p:sp>
          <p:nvSpPr>
            <p:cNvPr id="47122" name="Text Box 18"/>
            <p:cNvSpPr txBox="1">
              <a:spLocks noChangeArrowheads="1"/>
            </p:cNvSpPr>
            <p:nvPr/>
          </p:nvSpPr>
          <p:spPr bwMode="auto">
            <a:xfrm>
              <a:off x="2102" y="3146"/>
              <a:ext cx="2703" cy="288"/>
            </a:xfrm>
            <a:prstGeom prst="rect">
              <a:avLst/>
            </a:prstGeom>
            <a:noFill/>
            <a:ln w="9525">
              <a:noFill/>
              <a:miter lim="800000"/>
              <a:headEnd/>
              <a:tailEnd/>
            </a:ln>
            <a:effectLst/>
          </p:spPr>
          <p:txBody>
            <a:bodyPr wrap="none">
              <a:spAutoFit/>
            </a:bodyPr>
            <a:lstStyle/>
            <a:p>
              <a:pPr algn="l"/>
              <a:r>
                <a:rPr lang="en-US"/>
                <a:t>Jumlah tenaga kerja yang diminta</a:t>
              </a:r>
            </a:p>
          </p:txBody>
        </p:sp>
        <p:sp>
          <p:nvSpPr>
            <p:cNvPr id="47123" name="Line 19"/>
            <p:cNvSpPr>
              <a:spLocks noChangeShapeType="1"/>
            </p:cNvSpPr>
            <p:nvPr/>
          </p:nvSpPr>
          <p:spPr bwMode="auto">
            <a:xfrm>
              <a:off x="696" y="2896"/>
              <a:ext cx="96" cy="192"/>
            </a:xfrm>
            <a:prstGeom prst="line">
              <a:avLst/>
            </a:prstGeom>
            <a:noFill/>
            <a:ln w="9525">
              <a:solidFill>
                <a:schemeClr val="tx1"/>
              </a:solidFill>
              <a:round/>
              <a:headEnd/>
              <a:tailEnd type="triangle" w="med" len="med"/>
            </a:ln>
            <a:effectLst/>
          </p:spPr>
          <p:txBody>
            <a:bodyPr/>
            <a:lstStyle/>
            <a:p>
              <a:endParaRPr lang="en-US"/>
            </a:p>
          </p:txBody>
        </p:sp>
        <p:sp>
          <p:nvSpPr>
            <p:cNvPr id="47124" name="Text Box 20"/>
            <p:cNvSpPr txBox="1">
              <a:spLocks noChangeArrowheads="1"/>
            </p:cNvSpPr>
            <p:nvPr/>
          </p:nvSpPr>
          <p:spPr bwMode="auto">
            <a:xfrm>
              <a:off x="270" y="2416"/>
              <a:ext cx="532" cy="518"/>
            </a:xfrm>
            <a:prstGeom prst="rect">
              <a:avLst/>
            </a:prstGeom>
            <a:noFill/>
            <a:ln w="9525">
              <a:noFill/>
              <a:miter lim="800000"/>
              <a:headEnd/>
              <a:tailEnd/>
            </a:ln>
            <a:effectLst/>
          </p:spPr>
          <p:txBody>
            <a:bodyPr wrap="none">
              <a:spAutoFit/>
            </a:bodyPr>
            <a:lstStyle/>
            <a:p>
              <a:pPr algn="l"/>
              <a:r>
                <a:rPr lang="en-US"/>
                <a:t>Upah</a:t>
              </a:r>
            </a:p>
            <a:p>
              <a:pPr algn="l"/>
              <a:r>
                <a:rPr lang="en-US"/>
                <a:t>riil</a:t>
              </a:r>
            </a:p>
          </p:txBody>
        </p:sp>
      </p:grpSp>
      <p:pic>
        <p:nvPicPr>
          <p:cNvPr id="47126" name="Picture 22" descr="MCj03191940000[1]"/>
          <p:cNvPicPr>
            <a:picLocks noChangeAspect="1" noChangeArrowheads="1"/>
          </p:cNvPicPr>
          <p:nvPr/>
        </p:nvPicPr>
        <p:blipFill>
          <a:blip r:embed="rId2"/>
          <a:srcRect/>
          <a:stretch>
            <a:fillRect/>
          </a:stretch>
        </p:blipFill>
        <p:spPr bwMode="auto">
          <a:xfrm>
            <a:off x="1981200" y="2590800"/>
            <a:ext cx="1600200" cy="1443038"/>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0-#ppt_w/2"/>
                                          </p:val>
                                        </p:tav>
                                        <p:tav tm="100000">
                                          <p:val>
                                            <p:strVal val="#ppt_x"/>
                                          </p:val>
                                        </p:tav>
                                      </p:tavLst>
                                    </p:anim>
                                    <p:anim calcmode="lin" valueType="num">
                                      <p:cBhvr additive="base">
                                        <p:cTn id="8" dur="500" fill="hold"/>
                                        <p:tgtEl>
                                          <p:spTgt spid="471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7125"/>
                                        </p:tgtEl>
                                        <p:attrNameLst>
                                          <p:attrName>style.visibility</p:attrName>
                                        </p:attrNameLst>
                                      </p:cBhvr>
                                      <p:to>
                                        <p:strVal val="visible"/>
                                      </p:to>
                                    </p:set>
                                    <p:animEffect transition="in" filter="checkerboard(across)">
                                      <p:cBhvr>
                                        <p:cTn id="13" dur="500"/>
                                        <p:tgtEl>
                                          <p:spTgt spid="4712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7120"/>
                                        </p:tgtEl>
                                        <p:attrNameLst>
                                          <p:attrName>style.visibility</p:attrName>
                                        </p:attrNameLst>
                                      </p:cBhvr>
                                      <p:to>
                                        <p:strVal val="visible"/>
                                      </p:to>
                                    </p:set>
                                    <p:animEffect transition="in" filter="dissolve">
                                      <p:cBhvr>
                                        <p:cTn id="18" dur="500"/>
                                        <p:tgtEl>
                                          <p:spTgt spid="4712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7126"/>
                                        </p:tgtEl>
                                        <p:attrNameLst>
                                          <p:attrName>style.visibility</p:attrName>
                                        </p:attrNameLst>
                                      </p:cBhvr>
                                      <p:to>
                                        <p:strVal val="visible"/>
                                      </p:to>
                                    </p:set>
                                    <p:animEffect transition="in" filter="checkerboard(across)">
                                      <p:cBhvr>
                                        <p:cTn id="23" dur="500"/>
                                        <p:tgtEl>
                                          <p:spTgt spid="47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2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1981200" y="0"/>
            <a:ext cx="5149850" cy="6858000"/>
            <a:chOff x="1261" y="0"/>
            <a:chExt cx="3244" cy="4320"/>
          </a:xfrm>
        </p:grpSpPr>
        <p:sp>
          <p:nvSpPr>
            <p:cNvPr id="37891" name="Freeform 3"/>
            <p:cNvSpPr>
              <a:spLocks/>
            </p:cNvSpPr>
            <p:nvPr/>
          </p:nvSpPr>
          <p:spPr bwMode="auto">
            <a:xfrm>
              <a:off x="1270" y="17"/>
              <a:ext cx="3230" cy="4303"/>
            </a:xfrm>
            <a:custGeom>
              <a:avLst/>
              <a:gdLst/>
              <a:ahLst/>
              <a:cxnLst>
                <a:cxn ang="0">
                  <a:pos x="2290" y="4147"/>
                </a:cxn>
                <a:cxn ang="0">
                  <a:pos x="2331" y="3976"/>
                </a:cxn>
                <a:cxn ang="0">
                  <a:pos x="2480" y="3712"/>
                </a:cxn>
                <a:cxn ang="0">
                  <a:pos x="2817" y="3310"/>
                </a:cxn>
                <a:cxn ang="0">
                  <a:pos x="2941" y="3077"/>
                </a:cxn>
                <a:cxn ang="0">
                  <a:pos x="3028" y="2805"/>
                </a:cxn>
                <a:cxn ang="0">
                  <a:pos x="3119" y="2544"/>
                </a:cxn>
                <a:cxn ang="0">
                  <a:pos x="3148" y="2235"/>
                </a:cxn>
                <a:cxn ang="0">
                  <a:pos x="3226" y="1939"/>
                </a:cxn>
                <a:cxn ang="0">
                  <a:pos x="3179" y="1659"/>
                </a:cxn>
                <a:cxn ang="0">
                  <a:pos x="3077" y="1375"/>
                </a:cxn>
                <a:cxn ang="0">
                  <a:pos x="2691" y="1709"/>
                </a:cxn>
                <a:cxn ang="0">
                  <a:pos x="2688" y="2048"/>
                </a:cxn>
                <a:cxn ang="0">
                  <a:pos x="2531" y="2315"/>
                </a:cxn>
                <a:cxn ang="0">
                  <a:pos x="2467" y="2501"/>
                </a:cxn>
                <a:cxn ang="0">
                  <a:pos x="2478" y="2424"/>
                </a:cxn>
                <a:cxn ang="0">
                  <a:pos x="2514" y="2210"/>
                </a:cxn>
                <a:cxn ang="0">
                  <a:pos x="2501" y="2009"/>
                </a:cxn>
                <a:cxn ang="0">
                  <a:pos x="2494" y="1841"/>
                </a:cxn>
                <a:cxn ang="0">
                  <a:pos x="2502" y="1599"/>
                </a:cxn>
                <a:cxn ang="0">
                  <a:pos x="2528" y="1253"/>
                </a:cxn>
                <a:cxn ang="0">
                  <a:pos x="2553" y="916"/>
                </a:cxn>
                <a:cxn ang="0">
                  <a:pos x="2574" y="602"/>
                </a:cxn>
                <a:cxn ang="0">
                  <a:pos x="2543" y="343"/>
                </a:cxn>
                <a:cxn ang="0">
                  <a:pos x="2274" y="237"/>
                </a:cxn>
                <a:cxn ang="0">
                  <a:pos x="2127" y="734"/>
                </a:cxn>
                <a:cxn ang="0">
                  <a:pos x="2035" y="1273"/>
                </a:cxn>
                <a:cxn ang="0">
                  <a:pos x="1931" y="1694"/>
                </a:cxn>
                <a:cxn ang="0">
                  <a:pos x="1882" y="1266"/>
                </a:cxn>
                <a:cxn ang="0">
                  <a:pos x="1802" y="619"/>
                </a:cxn>
                <a:cxn ang="0">
                  <a:pos x="1635" y="22"/>
                </a:cxn>
                <a:cxn ang="0">
                  <a:pos x="1360" y="71"/>
                </a:cxn>
                <a:cxn ang="0">
                  <a:pos x="1333" y="501"/>
                </a:cxn>
                <a:cxn ang="0">
                  <a:pos x="1416" y="1102"/>
                </a:cxn>
                <a:cxn ang="0">
                  <a:pos x="1462" y="1621"/>
                </a:cxn>
                <a:cxn ang="0">
                  <a:pos x="1372" y="1774"/>
                </a:cxn>
                <a:cxn ang="0">
                  <a:pos x="1321" y="1605"/>
                </a:cxn>
                <a:cxn ang="0">
                  <a:pos x="1190" y="1220"/>
                </a:cxn>
                <a:cxn ang="0">
                  <a:pos x="1142" y="1041"/>
                </a:cxn>
                <a:cxn ang="0">
                  <a:pos x="1052" y="734"/>
                </a:cxn>
                <a:cxn ang="0">
                  <a:pos x="889" y="354"/>
                </a:cxn>
                <a:cxn ang="0">
                  <a:pos x="615" y="333"/>
                </a:cxn>
                <a:cxn ang="0">
                  <a:pos x="603" y="661"/>
                </a:cxn>
                <a:cxn ang="0">
                  <a:pos x="692" y="1054"/>
                </a:cxn>
                <a:cxn ang="0">
                  <a:pos x="806" y="1437"/>
                </a:cxn>
                <a:cxn ang="0">
                  <a:pos x="899" y="1774"/>
                </a:cxn>
                <a:cxn ang="0">
                  <a:pos x="885" y="1938"/>
                </a:cxn>
                <a:cxn ang="0">
                  <a:pos x="727" y="1661"/>
                </a:cxn>
                <a:cxn ang="0">
                  <a:pos x="467" y="1181"/>
                </a:cxn>
                <a:cxn ang="0">
                  <a:pos x="353" y="923"/>
                </a:cxn>
                <a:cxn ang="0">
                  <a:pos x="158" y="767"/>
                </a:cxn>
                <a:cxn ang="0">
                  <a:pos x="0" y="925"/>
                </a:cxn>
                <a:cxn ang="0">
                  <a:pos x="228" y="1588"/>
                </a:cxn>
                <a:cxn ang="0">
                  <a:pos x="364" y="1983"/>
                </a:cxn>
                <a:cxn ang="0">
                  <a:pos x="420" y="2288"/>
                </a:cxn>
                <a:cxn ang="0">
                  <a:pos x="430" y="2612"/>
                </a:cxn>
                <a:cxn ang="0">
                  <a:pos x="474" y="2945"/>
                </a:cxn>
                <a:cxn ang="0">
                  <a:pos x="544" y="3317"/>
                </a:cxn>
                <a:cxn ang="0">
                  <a:pos x="736" y="3640"/>
                </a:cxn>
                <a:cxn ang="0">
                  <a:pos x="675" y="4040"/>
                </a:cxn>
              </a:cxnLst>
              <a:rect l="0" t="0" r="r" b="b"/>
              <a:pathLst>
                <a:path w="3230" h="4303">
                  <a:moveTo>
                    <a:pt x="2290" y="4303"/>
                  </a:moveTo>
                  <a:lnTo>
                    <a:pt x="2290" y="4288"/>
                  </a:lnTo>
                  <a:lnTo>
                    <a:pt x="2290" y="4271"/>
                  </a:lnTo>
                  <a:lnTo>
                    <a:pt x="2290" y="4256"/>
                  </a:lnTo>
                  <a:lnTo>
                    <a:pt x="2288" y="4241"/>
                  </a:lnTo>
                  <a:lnTo>
                    <a:pt x="2288" y="4224"/>
                  </a:lnTo>
                  <a:lnTo>
                    <a:pt x="2288" y="4209"/>
                  </a:lnTo>
                  <a:lnTo>
                    <a:pt x="2288" y="4194"/>
                  </a:lnTo>
                  <a:lnTo>
                    <a:pt x="2288" y="4179"/>
                  </a:lnTo>
                  <a:lnTo>
                    <a:pt x="2288" y="4164"/>
                  </a:lnTo>
                  <a:lnTo>
                    <a:pt x="2290" y="4147"/>
                  </a:lnTo>
                  <a:lnTo>
                    <a:pt x="2290" y="4132"/>
                  </a:lnTo>
                  <a:lnTo>
                    <a:pt x="2290" y="4117"/>
                  </a:lnTo>
                  <a:lnTo>
                    <a:pt x="2290" y="4102"/>
                  </a:lnTo>
                  <a:lnTo>
                    <a:pt x="2290" y="4086"/>
                  </a:lnTo>
                  <a:lnTo>
                    <a:pt x="2291" y="4071"/>
                  </a:lnTo>
                  <a:lnTo>
                    <a:pt x="2291" y="4056"/>
                  </a:lnTo>
                  <a:lnTo>
                    <a:pt x="2291" y="4053"/>
                  </a:lnTo>
                  <a:lnTo>
                    <a:pt x="2297" y="4043"/>
                  </a:lnTo>
                  <a:lnTo>
                    <a:pt x="2305" y="4024"/>
                  </a:lnTo>
                  <a:lnTo>
                    <a:pt x="2317" y="4003"/>
                  </a:lnTo>
                  <a:lnTo>
                    <a:pt x="2331" y="3976"/>
                  </a:lnTo>
                  <a:lnTo>
                    <a:pt x="2346" y="3946"/>
                  </a:lnTo>
                  <a:lnTo>
                    <a:pt x="2365" y="3915"/>
                  </a:lnTo>
                  <a:lnTo>
                    <a:pt x="2382" y="3882"/>
                  </a:lnTo>
                  <a:lnTo>
                    <a:pt x="2400" y="3849"/>
                  </a:lnTo>
                  <a:lnTo>
                    <a:pt x="2417" y="3818"/>
                  </a:lnTo>
                  <a:lnTo>
                    <a:pt x="2434" y="3788"/>
                  </a:lnTo>
                  <a:lnTo>
                    <a:pt x="2450" y="3762"/>
                  </a:lnTo>
                  <a:lnTo>
                    <a:pt x="2463" y="3741"/>
                  </a:lnTo>
                  <a:lnTo>
                    <a:pt x="2472" y="3725"/>
                  </a:lnTo>
                  <a:lnTo>
                    <a:pt x="2478" y="3715"/>
                  </a:lnTo>
                  <a:lnTo>
                    <a:pt x="2480" y="3712"/>
                  </a:lnTo>
                  <a:lnTo>
                    <a:pt x="2642" y="3552"/>
                  </a:lnTo>
                  <a:lnTo>
                    <a:pt x="2672" y="3513"/>
                  </a:lnTo>
                  <a:lnTo>
                    <a:pt x="2698" y="3478"/>
                  </a:lnTo>
                  <a:lnTo>
                    <a:pt x="2720" y="3447"/>
                  </a:lnTo>
                  <a:lnTo>
                    <a:pt x="2740" y="3420"/>
                  </a:lnTo>
                  <a:lnTo>
                    <a:pt x="2757" y="3396"/>
                  </a:lnTo>
                  <a:lnTo>
                    <a:pt x="2771" y="3375"/>
                  </a:lnTo>
                  <a:lnTo>
                    <a:pt x="2784" y="3357"/>
                  </a:lnTo>
                  <a:lnTo>
                    <a:pt x="2796" y="3340"/>
                  </a:lnTo>
                  <a:lnTo>
                    <a:pt x="2807" y="3325"/>
                  </a:lnTo>
                  <a:lnTo>
                    <a:pt x="2817" y="3310"/>
                  </a:lnTo>
                  <a:lnTo>
                    <a:pt x="2827" y="3296"/>
                  </a:lnTo>
                  <a:lnTo>
                    <a:pt x="2835" y="3282"/>
                  </a:lnTo>
                  <a:lnTo>
                    <a:pt x="2847" y="3269"/>
                  </a:lnTo>
                  <a:lnTo>
                    <a:pt x="2859" y="3254"/>
                  </a:lnTo>
                  <a:lnTo>
                    <a:pt x="2871" y="3239"/>
                  </a:lnTo>
                  <a:lnTo>
                    <a:pt x="2886" y="3220"/>
                  </a:lnTo>
                  <a:lnTo>
                    <a:pt x="2907" y="3192"/>
                  </a:lnTo>
                  <a:lnTo>
                    <a:pt x="2922" y="3163"/>
                  </a:lnTo>
                  <a:lnTo>
                    <a:pt x="2931" y="3134"/>
                  </a:lnTo>
                  <a:lnTo>
                    <a:pt x="2937" y="3105"/>
                  </a:lnTo>
                  <a:lnTo>
                    <a:pt x="2941" y="3077"/>
                  </a:lnTo>
                  <a:lnTo>
                    <a:pt x="2946" y="3046"/>
                  </a:lnTo>
                  <a:lnTo>
                    <a:pt x="2953" y="3014"/>
                  </a:lnTo>
                  <a:lnTo>
                    <a:pt x="2961" y="2981"/>
                  </a:lnTo>
                  <a:lnTo>
                    <a:pt x="2970" y="2955"/>
                  </a:lnTo>
                  <a:lnTo>
                    <a:pt x="2978" y="2931"/>
                  </a:lnTo>
                  <a:lnTo>
                    <a:pt x="2987" y="2908"/>
                  </a:lnTo>
                  <a:lnTo>
                    <a:pt x="2995" y="2886"/>
                  </a:lnTo>
                  <a:lnTo>
                    <a:pt x="3002" y="2866"/>
                  </a:lnTo>
                  <a:lnTo>
                    <a:pt x="3011" y="2845"/>
                  </a:lnTo>
                  <a:lnTo>
                    <a:pt x="3019" y="2825"/>
                  </a:lnTo>
                  <a:lnTo>
                    <a:pt x="3028" y="2805"/>
                  </a:lnTo>
                  <a:lnTo>
                    <a:pt x="3036" y="2786"/>
                  </a:lnTo>
                  <a:lnTo>
                    <a:pt x="3045" y="2766"/>
                  </a:lnTo>
                  <a:lnTo>
                    <a:pt x="3053" y="2746"/>
                  </a:lnTo>
                  <a:lnTo>
                    <a:pt x="3063" y="2725"/>
                  </a:lnTo>
                  <a:lnTo>
                    <a:pt x="3073" y="2704"/>
                  </a:lnTo>
                  <a:lnTo>
                    <a:pt x="3084" y="2680"/>
                  </a:lnTo>
                  <a:lnTo>
                    <a:pt x="3096" y="2656"/>
                  </a:lnTo>
                  <a:lnTo>
                    <a:pt x="3107" y="2630"/>
                  </a:lnTo>
                  <a:lnTo>
                    <a:pt x="3114" y="2607"/>
                  </a:lnTo>
                  <a:lnTo>
                    <a:pt x="3118" y="2578"/>
                  </a:lnTo>
                  <a:lnTo>
                    <a:pt x="3119" y="2544"/>
                  </a:lnTo>
                  <a:lnTo>
                    <a:pt x="3119" y="2509"/>
                  </a:lnTo>
                  <a:lnTo>
                    <a:pt x="3118" y="2475"/>
                  </a:lnTo>
                  <a:lnTo>
                    <a:pt x="3118" y="2447"/>
                  </a:lnTo>
                  <a:lnTo>
                    <a:pt x="3116" y="2425"/>
                  </a:lnTo>
                  <a:lnTo>
                    <a:pt x="3116" y="2413"/>
                  </a:lnTo>
                  <a:lnTo>
                    <a:pt x="3118" y="2374"/>
                  </a:lnTo>
                  <a:lnTo>
                    <a:pt x="3119" y="2339"/>
                  </a:lnTo>
                  <a:lnTo>
                    <a:pt x="3124" y="2310"/>
                  </a:lnTo>
                  <a:lnTo>
                    <a:pt x="3131" y="2283"/>
                  </a:lnTo>
                  <a:lnTo>
                    <a:pt x="3138" y="2259"/>
                  </a:lnTo>
                  <a:lnTo>
                    <a:pt x="3148" y="2235"/>
                  </a:lnTo>
                  <a:lnTo>
                    <a:pt x="3157" y="2210"/>
                  </a:lnTo>
                  <a:lnTo>
                    <a:pt x="3167" y="2183"/>
                  </a:lnTo>
                  <a:lnTo>
                    <a:pt x="3170" y="2169"/>
                  </a:lnTo>
                  <a:lnTo>
                    <a:pt x="3179" y="2144"/>
                  </a:lnTo>
                  <a:lnTo>
                    <a:pt x="3189" y="2110"/>
                  </a:lnTo>
                  <a:lnTo>
                    <a:pt x="3201" y="2073"/>
                  </a:lnTo>
                  <a:lnTo>
                    <a:pt x="3211" y="2035"/>
                  </a:lnTo>
                  <a:lnTo>
                    <a:pt x="3221" y="2001"/>
                  </a:lnTo>
                  <a:lnTo>
                    <a:pt x="3228" y="1977"/>
                  </a:lnTo>
                  <a:lnTo>
                    <a:pt x="3230" y="1965"/>
                  </a:lnTo>
                  <a:lnTo>
                    <a:pt x="3226" y="1939"/>
                  </a:lnTo>
                  <a:lnTo>
                    <a:pt x="3223" y="1914"/>
                  </a:lnTo>
                  <a:lnTo>
                    <a:pt x="3220" y="1888"/>
                  </a:lnTo>
                  <a:lnTo>
                    <a:pt x="3215" y="1864"/>
                  </a:lnTo>
                  <a:lnTo>
                    <a:pt x="3209" y="1838"/>
                  </a:lnTo>
                  <a:lnTo>
                    <a:pt x="3204" y="1812"/>
                  </a:lnTo>
                  <a:lnTo>
                    <a:pt x="3199" y="1786"/>
                  </a:lnTo>
                  <a:lnTo>
                    <a:pt x="3194" y="1761"/>
                  </a:lnTo>
                  <a:lnTo>
                    <a:pt x="3189" y="1735"/>
                  </a:lnTo>
                  <a:lnTo>
                    <a:pt x="3186" y="1711"/>
                  </a:lnTo>
                  <a:lnTo>
                    <a:pt x="3182" y="1685"/>
                  </a:lnTo>
                  <a:lnTo>
                    <a:pt x="3179" y="1659"/>
                  </a:lnTo>
                  <a:lnTo>
                    <a:pt x="3177" y="1635"/>
                  </a:lnTo>
                  <a:lnTo>
                    <a:pt x="3175" y="1609"/>
                  </a:lnTo>
                  <a:lnTo>
                    <a:pt x="3177" y="1585"/>
                  </a:lnTo>
                  <a:lnTo>
                    <a:pt x="3179" y="1559"/>
                  </a:lnTo>
                  <a:lnTo>
                    <a:pt x="3179" y="1526"/>
                  </a:lnTo>
                  <a:lnTo>
                    <a:pt x="3170" y="1494"/>
                  </a:lnTo>
                  <a:lnTo>
                    <a:pt x="3158" y="1462"/>
                  </a:lnTo>
                  <a:lnTo>
                    <a:pt x="3140" y="1434"/>
                  </a:lnTo>
                  <a:lnTo>
                    <a:pt x="3119" y="1408"/>
                  </a:lnTo>
                  <a:lnTo>
                    <a:pt x="3097" y="1388"/>
                  </a:lnTo>
                  <a:lnTo>
                    <a:pt x="3077" y="1375"/>
                  </a:lnTo>
                  <a:lnTo>
                    <a:pt x="3056" y="1368"/>
                  </a:lnTo>
                  <a:lnTo>
                    <a:pt x="2994" y="1367"/>
                  </a:lnTo>
                  <a:lnTo>
                    <a:pt x="2937" y="1378"/>
                  </a:lnTo>
                  <a:lnTo>
                    <a:pt x="2886" y="1399"/>
                  </a:lnTo>
                  <a:lnTo>
                    <a:pt x="2842" y="1428"/>
                  </a:lnTo>
                  <a:lnTo>
                    <a:pt x="2805" y="1464"/>
                  </a:lnTo>
                  <a:lnTo>
                    <a:pt x="2773" y="1506"/>
                  </a:lnTo>
                  <a:lnTo>
                    <a:pt x="2744" y="1553"/>
                  </a:lnTo>
                  <a:lnTo>
                    <a:pt x="2722" y="1603"/>
                  </a:lnTo>
                  <a:lnTo>
                    <a:pt x="2703" y="1656"/>
                  </a:lnTo>
                  <a:lnTo>
                    <a:pt x="2691" y="1709"/>
                  </a:lnTo>
                  <a:lnTo>
                    <a:pt x="2681" y="1762"/>
                  </a:lnTo>
                  <a:lnTo>
                    <a:pt x="2676" y="1814"/>
                  </a:lnTo>
                  <a:lnTo>
                    <a:pt x="2674" y="1862"/>
                  </a:lnTo>
                  <a:lnTo>
                    <a:pt x="2676" y="1906"/>
                  </a:lnTo>
                  <a:lnTo>
                    <a:pt x="2681" y="1944"/>
                  </a:lnTo>
                  <a:lnTo>
                    <a:pt x="2688" y="1974"/>
                  </a:lnTo>
                  <a:lnTo>
                    <a:pt x="2691" y="1988"/>
                  </a:lnTo>
                  <a:lnTo>
                    <a:pt x="2693" y="2003"/>
                  </a:lnTo>
                  <a:lnTo>
                    <a:pt x="2693" y="2020"/>
                  </a:lnTo>
                  <a:lnTo>
                    <a:pt x="2691" y="2033"/>
                  </a:lnTo>
                  <a:lnTo>
                    <a:pt x="2688" y="2048"/>
                  </a:lnTo>
                  <a:lnTo>
                    <a:pt x="2684" y="2060"/>
                  </a:lnTo>
                  <a:lnTo>
                    <a:pt x="2679" y="2073"/>
                  </a:lnTo>
                  <a:lnTo>
                    <a:pt x="2674" y="2080"/>
                  </a:lnTo>
                  <a:lnTo>
                    <a:pt x="2655" y="2103"/>
                  </a:lnTo>
                  <a:lnTo>
                    <a:pt x="2637" y="2130"/>
                  </a:lnTo>
                  <a:lnTo>
                    <a:pt x="2618" y="2157"/>
                  </a:lnTo>
                  <a:lnTo>
                    <a:pt x="2599" y="2188"/>
                  </a:lnTo>
                  <a:lnTo>
                    <a:pt x="2580" y="2219"/>
                  </a:lnTo>
                  <a:lnTo>
                    <a:pt x="2563" y="2251"/>
                  </a:lnTo>
                  <a:lnTo>
                    <a:pt x="2546" y="2283"/>
                  </a:lnTo>
                  <a:lnTo>
                    <a:pt x="2531" y="2315"/>
                  </a:lnTo>
                  <a:lnTo>
                    <a:pt x="2518" y="2347"/>
                  </a:lnTo>
                  <a:lnTo>
                    <a:pt x="2506" y="2377"/>
                  </a:lnTo>
                  <a:lnTo>
                    <a:pt x="2495" y="2404"/>
                  </a:lnTo>
                  <a:lnTo>
                    <a:pt x="2487" y="2431"/>
                  </a:lnTo>
                  <a:lnTo>
                    <a:pt x="2484" y="2456"/>
                  </a:lnTo>
                  <a:lnTo>
                    <a:pt x="2482" y="2475"/>
                  </a:lnTo>
                  <a:lnTo>
                    <a:pt x="2484" y="2492"/>
                  </a:lnTo>
                  <a:lnTo>
                    <a:pt x="2489" y="2506"/>
                  </a:lnTo>
                  <a:lnTo>
                    <a:pt x="2478" y="2495"/>
                  </a:lnTo>
                  <a:lnTo>
                    <a:pt x="2472" y="2495"/>
                  </a:lnTo>
                  <a:lnTo>
                    <a:pt x="2467" y="2501"/>
                  </a:lnTo>
                  <a:lnTo>
                    <a:pt x="2463" y="2510"/>
                  </a:lnTo>
                  <a:lnTo>
                    <a:pt x="2461" y="2519"/>
                  </a:lnTo>
                  <a:lnTo>
                    <a:pt x="2460" y="2524"/>
                  </a:lnTo>
                  <a:lnTo>
                    <a:pt x="2461" y="2521"/>
                  </a:lnTo>
                  <a:lnTo>
                    <a:pt x="2463" y="2507"/>
                  </a:lnTo>
                  <a:lnTo>
                    <a:pt x="2465" y="2500"/>
                  </a:lnTo>
                  <a:lnTo>
                    <a:pt x="2467" y="2487"/>
                  </a:lnTo>
                  <a:lnTo>
                    <a:pt x="2470" y="2472"/>
                  </a:lnTo>
                  <a:lnTo>
                    <a:pt x="2473" y="2456"/>
                  </a:lnTo>
                  <a:lnTo>
                    <a:pt x="2475" y="2439"/>
                  </a:lnTo>
                  <a:lnTo>
                    <a:pt x="2478" y="2424"/>
                  </a:lnTo>
                  <a:lnTo>
                    <a:pt x="2480" y="2412"/>
                  </a:lnTo>
                  <a:lnTo>
                    <a:pt x="2482" y="2404"/>
                  </a:lnTo>
                  <a:lnTo>
                    <a:pt x="2485" y="2380"/>
                  </a:lnTo>
                  <a:lnTo>
                    <a:pt x="2490" y="2357"/>
                  </a:lnTo>
                  <a:lnTo>
                    <a:pt x="2494" y="2336"/>
                  </a:lnTo>
                  <a:lnTo>
                    <a:pt x="2499" y="2313"/>
                  </a:lnTo>
                  <a:lnTo>
                    <a:pt x="2502" y="2294"/>
                  </a:lnTo>
                  <a:lnTo>
                    <a:pt x="2506" y="2272"/>
                  </a:lnTo>
                  <a:lnTo>
                    <a:pt x="2509" y="2251"/>
                  </a:lnTo>
                  <a:lnTo>
                    <a:pt x="2512" y="2230"/>
                  </a:lnTo>
                  <a:lnTo>
                    <a:pt x="2514" y="2210"/>
                  </a:lnTo>
                  <a:lnTo>
                    <a:pt x="2516" y="2189"/>
                  </a:lnTo>
                  <a:lnTo>
                    <a:pt x="2518" y="2166"/>
                  </a:lnTo>
                  <a:lnTo>
                    <a:pt x="2518" y="2145"/>
                  </a:lnTo>
                  <a:lnTo>
                    <a:pt x="2516" y="2121"/>
                  </a:lnTo>
                  <a:lnTo>
                    <a:pt x="2514" y="2098"/>
                  </a:lnTo>
                  <a:lnTo>
                    <a:pt x="2511" y="2073"/>
                  </a:lnTo>
                  <a:lnTo>
                    <a:pt x="2506" y="2047"/>
                  </a:lnTo>
                  <a:lnTo>
                    <a:pt x="2504" y="2036"/>
                  </a:lnTo>
                  <a:lnTo>
                    <a:pt x="2502" y="2027"/>
                  </a:lnTo>
                  <a:lnTo>
                    <a:pt x="2502" y="2018"/>
                  </a:lnTo>
                  <a:lnTo>
                    <a:pt x="2501" y="2009"/>
                  </a:lnTo>
                  <a:lnTo>
                    <a:pt x="2501" y="2001"/>
                  </a:lnTo>
                  <a:lnTo>
                    <a:pt x="2501" y="1992"/>
                  </a:lnTo>
                  <a:lnTo>
                    <a:pt x="2499" y="1985"/>
                  </a:lnTo>
                  <a:lnTo>
                    <a:pt x="2499" y="1977"/>
                  </a:lnTo>
                  <a:lnTo>
                    <a:pt x="2497" y="1959"/>
                  </a:lnTo>
                  <a:lnTo>
                    <a:pt x="2497" y="1941"/>
                  </a:lnTo>
                  <a:lnTo>
                    <a:pt x="2495" y="1921"/>
                  </a:lnTo>
                  <a:lnTo>
                    <a:pt x="2495" y="1901"/>
                  </a:lnTo>
                  <a:lnTo>
                    <a:pt x="2495" y="1882"/>
                  </a:lnTo>
                  <a:lnTo>
                    <a:pt x="2494" y="1861"/>
                  </a:lnTo>
                  <a:lnTo>
                    <a:pt x="2494" y="1841"/>
                  </a:lnTo>
                  <a:lnTo>
                    <a:pt x="2494" y="1820"/>
                  </a:lnTo>
                  <a:lnTo>
                    <a:pt x="2494" y="1800"/>
                  </a:lnTo>
                  <a:lnTo>
                    <a:pt x="2494" y="1779"/>
                  </a:lnTo>
                  <a:lnTo>
                    <a:pt x="2494" y="1759"/>
                  </a:lnTo>
                  <a:lnTo>
                    <a:pt x="2494" y="1739"/>
                  </a:lnTo>
                  <a:lnTo>
                    <a:pt x="2494" y="1720"/>
                  </a:lnTo>
                  <a:lnTo>
                    <a:pt x="2495" y="1700"/>
                  </a:lnTo>
                  <a:lnTo>
                    <a:pt x="2495" y="1682"/>
                  </a:lnTo>
                  <a:lnTo>
                    <a:pt x="2497" y="1664"/>
                  </a:lnTo>
                  <a:lnTo>
                    <a:pt x="2499" y="1632"/>
                  </a:lnTo>
                  <a:lnTo>
                    <a:pt x="2502" y="1599"/>
                  </a:lnTo>
                  <a:lnTo>
                    <a:pt x="2504" y="1567"/>
                  </a:lnTo>
                  <a:lnTo>
                    <a:pt x="2506" y="1535"/>
                  </a:lnTo>
                  <a:lnTo>
                    <a:pt x="2509" y="1503"/>
                  </a:lnTo>
                  <a:lnTo>
                    <a:pt x="2511" y="1471"/>
                  </a:lnTo>
                  <a:lnTo>
                    <a:pt x="2514" y="1440"/>
                  </a:lnTo>
                  <a:lnTo>
                    <a:pt x="2516" y="1409"/>
                  </a:lnTo>
                  <a:lnTo>
                    <a:pt x="2518" y="1378"/>
                  </a:lnTo>
                  <a:lnTo>
                    <a:pt x="2521" y="1346"/>
                  </a:lnTo>
                  <a:lnTo>
                    <a:pt x="2523" y="1315"/>
                  </a:lnTo>
                  <a:lnTo>
                    <a:pt x="2526" y="1284"/>
                  </a:lnTo>
                  <a:lnTo>
                    <a:pt x="2528" y="1253"/>
                  </a:lnTo>
                  <a:lnTo>
                    <a:pt x="2529" y="1222"/>
                  </a:lnTo>
                  <a:lnTo>
                    <a:pt x="2533" y="1191"/>
                  </a:lnTo>
                  <a:lnTo>
                    <a:pt x="2535" y="1160"/>
                  </a:lnTo>
                  <a:lnTo>
                    <a:pt x="2538" y="1129"/>
                  </a:lnTo>
                  <a:lnTo>
                    <a:pt x="2540" y="1099"/>
                  </a:lnTo>
                  <a:lnTo>
                    <a:pt x="2541" y="1069"/>
                  </a:lnTo>
                  <a:lnTo>
                    <a:pt x="2545" y="1038"/>
                  </a:lnTo>
                  <a:lnTo>
                    <a:pt x="2546" y="1008"/>
                  </a:lnTo>
                  <a:lnTo>
                    <a:pt x="2548" y="976"/>
                  </a:lnTo>
                  <a:lnTo>
                    <a:pt x="2550" y="946"/>
                  </a:lnTo>
                  <a:lnTo>
                    <a:pt x="2553" y="916"/>
                  </a:lnTo>
                  <a:lnTo>
                    <a:pt x="2555" y="885"/>
                  </a:lnTo>
                  <a:lnTo>
                    <a:pt x="2557" y="855"/>
                  </a:lnTo>
                  <a:lnTo>
                    <a:pt x="2558" y="826"/>
                  </a:lnTo>
                  <a:lnTo>
                    <a:pt x="2562" y="796"/>
                  </a:lnTo>
                  <a:lnTo>
                    <a:pt x="2563" y="766"/>
                  </a:lnTo>
                  <a:lnTo>
                    <a:pt x="2565" y="736"/>
                  </a:lnTo>
                  <a:lnTo>
                    <a:pt x="2567" y="705"/>
                  </a:lnTo>
                  <a:lnTo>
                    <a:pt x="2569" y="675"/>
                  </a:lnTo>
                  <a:lnTo>
                    <a:pt x="2570" y="651"/>
                  </a:lnTo>
                  <a:lnTo>
                    <a:pt x="2572" y="627"/>
                  </a:lnTo>
                  <a:lnTo>
                    <a:pt x="2574" y="602"/>
                  </a:lnTo>
                  <a:lnTo>
                    <a:pt x="2574" y="578"/>
                  </a:lnTo>
                  <a:lnTo>
                    <a:pt x="2575" y="555"/>
                  </a:lnTo>
                  <a:lnTo>
                    <a:pt x="2575" y="531"/>
                  </a:lnTo>
                  <a:lnTo>
                    <a:pt x="2574" y="507"/>
                  </a:lnTo>
                  <a:lnTo>
                    <a:pt x="2574" y="483"/>
                  </a:lnTo>
                  <a:lnTo>
                    <a:pt x="2570" y="458"/>
                  </a:lnTo>
                  <a:lnTo>
                    <a:pt x="2569" y="436"/>
                  </a:lnTo>
                  <a:lnTo>
                    <a:pt x="2563" y="412"/>
                  </a:lnTo>
                  <a:lnTo>
                    <a:pt x="2558" y="389"/>
                  </a:lnTo>
                  <a:lnTo>
                    <a:pt x="2552" y="366"/>
                  </a:lnTo>
                  <a:lnTo>
                    <a:pt x="2543" y="343"/>
                  </a:lnTo>
                  <a:lnTo>
                    <a:pt x="2535" y="321"/>
                  </a:lnTo>
                  <a:lnTo>
                    <a:pt x="2523" y="299"/>
                  </a:lnTo>
                  <a:lnTo>
                    <a:pt x="2506" y="274"/>
                  </a:lnTo>
                  <a:lnTo>
                    <a:pt x="2489" y="253"/>
                  </a:lnTo>
                  <a:lnTo>
                    <a:pt x="2468" y="236"/>
                  </a:lnTo>
                  <a:lnTo>
                    <a:pt x="2444" y="225"/>
                  </a:lnTo>
                  <a:lnTo>
                    <a:pt x="2416" y="219"/>
                  </a:lnTo>
                  <a:lnTo>
                    <a:pt x="2380" y="218"/>
                  </a:lnTo>
                  <a:lnTo>
                    <a:pt x="2337" y="221"/>
                  </a:lnTo>
                  <a:lnTo>
                    <a:pt x="2286" y="230"/>
                  </a:lnTo>
                  <a:lnTo>
                    <a:pt x="2274" y="237"/>
                  </a:lnTo>
                  <a:lnTo>
                    <a:pt x="2261" y="254"/>
                  </a:lnTo>
                  <a:lnTo>
                    <a:pt x="2247" y="280"/>
                  </a:lnTo>
                  <a:lnTo>
                    <a:pt x="2234" y="315"/>
                  </a:lnTo>
                  <a:lnTo>
                    <a:pt x="2218" y="354"/>
                  </a:lnTo>
                  <a:lnTo>
                    <a:pt x="2205" y="401"/>
                  </a:lnTo>
                  <a:lnTo>
                    <a:pt x="2191" y="451"/>
                  </a:lnTo>
                  <a:lnTo>
                    <a:pt x="2178" y="504"/>
                  </a:lnTo>
                  <a:lnTo>
                    <a:pt x="2164" y="561"/>
                  </a:lnTo>
                  <a:lnTo>
                    <a:pt x="2152" y="619"/>
                  </a:lnTo>
                  <a:lnTo>
                    <a:pt x="2138" y="677"/>
                  </a:lnTo>
                  <a:lnTo>
                    <a:pt x="2127" y="734"/>
                  </a:lnTo>
                  <a:lnTo>
                    <a:pt x="2116" y="790"/>
                  </a:lnTo>
                  <a:lnTo>
                    <a:pt x="2106" y="843"/>
                  </a:lnTo>
                  <a:lnTo>
                    <a:pt x="2098" y="893"/>
                  </a:lnTo>
                  <a:lnTo>
                    <a:pt x="2089" y="937"/>
                  </a:lnTo>
                  <a:lnTo>
                    <a:pt x="2081" y="987"/>
                  </a:lnTo>
                  <a:lnTo>
                    <a:pt x="2072" y="1037"/>
                  </a:lnTo>
                  <a:lnTo>
                    <a:pt x="2065" y="1084"/>
                  </a:lnTo>
                  <a:lnTo>
                    <a:pt x="2057" y="1132"/>
                  </a:lnTo>
                  <a:lnTo>
                    <a:pt x="2050" y="1179"/>
                  </a:lnTo>
                  <a:lnTo>
                    <a:pt x="2042" y="1226"/>
                  </a:lnTo>
                  <a:lnTo>
                    <a:pt x="2035" y="1273"/>
                  </a:lnTo>
                  <a:lnTo>
                    <a:pt x="2026" y="1319"/>
                  </a:lnTo>
                  <a:lnTo>
                    <a:pt x="2016" y="1364"/>
                  </a:lnTo>
                  <a:lnTo>
                    <a:pt x="2008" y="1411"/>
                  </a:lnTo>
                  <a:lnTo>
                    <a:pt x="1997" y="1456"/>
                  </a:lnTo>
                  <a:lnTo>
                    <a:pt x="1987" y="1502"/>
                  </a:lnTo>
                  <a:lnTo>
                    <a:pt x="1975" y="1549"/>
                  </a:lnTo>
                  <a:lnTo>
                    <a:pt x="1962" y="1596"/>
                  </a:lnTo>
                  <a:lnTo>
                    <a:pt x="1948" y="1643"/>
                  </a:lnTo>
                  <a:lnTo>
                    <a:pt x="1933" y="1691"/>
                  </a:lnTo>
                  <a:lnTo>
                    <a:pt x="1931" y="1693"/>
                  </a:lnTo>
                  <a:lnTo>
                    <a:pt x="1931" y="1694"/>
                  </a:lnTo>
                  <a:lnTo>
                    <a:pt x="1929" y="1699"/>
                  </a:lnTo>
                  <a:lnTo>
                    <a:pt x="1929" y="1706"/>
                  </a:lnTo>
                  <a:lnTo>
                    <a:pt x="1926" y="1652"/>
                  </a:lnTo>
                  <a:lnTo>
                    <a:pt x="1921" y="1600"/>
                  </a:lnTo>
                  <a:lnTo>
                    <a:pt x="1916" y="1550"/>
                  </a:lnTo>
                  <a:lnTo>
                    <a:pt x="1911" y="1500"/>
                  </a:lnTo>
                  <a:lnTo>
                    <a:pt x="1906" y="1453"/>
                  </a:lnTo>
                  <a:lnTo>
                    <a:pt x="1900" y="1405"/>
                  </a:lnTo>
                  <a:lnTo>
                    <a:pt x="1894" y="1359"/>
                  </a:lnTo>
                  <a:lnTo>
                    <a:pt x="1889" y="1312"/>
                  </a:lnTo>
                  <a:lnTo>
                    <a:pt x="1882" y="1266"/>
                  </a:lnTo>
                  <a:lnTo>
                    <a:pt x="1875" y="1220"/>
                  </a:lnTo>
                  <a:lnTo>
                    <a:pt x="1870" y="1172"/>
                  </a:lnTo>
                  <a:lnTo>
                    <a:pt x="1863" y="1125"/>
                  </a:lnTo>
                  <a:lnTo>
                    <a:pt x="1856" y="1076"/>
                  </a:lnTo>
                  <a:lnTo>
                    <a:pt x="1849" y="1026"/>
                  </a:lnTo>
                  <a:lnTo>
                    <a:pt x="1843" y="975"/>
                  </a:lnTo>
                  <a:lnTo>
                    <a:pt x="1836" y="922"/>
                  </a:lnTo>
                  <a:lnTo>
                    <a:pt x="1827" y="846"/>
                  </a:lnTo>
                  <a:lnTo>
                    <a:pt x="1819" y="770"/>
                  </a:lnTo>
                  <a:lnTo>
                    <a:pt x="1810" y="695"/>
                  </a:lnTo>
                  <a:lnTo>
                    <a:pt x="1802" y="619"/>
                  </a:lnTo>
                  <a:lnTo>
                    <a:pt x="1792" y="546"/>
                  </a:lnTo>
                  <a:lnTo>
                    <a:pt x="1783" y="475"/>
                  </a:lnTo>
                  <a:lnTo>
                    <a:pt x="1773" y="405"/>
                  </a:lnTo>
                  <a:lnTo>
                    <a:pt x="1761" y="340"/>
                  </a:lnTo>
                  <a:lnTo>
                    <a:pt x="1747" y="278"/>
                  </a:lnTo>
                  <a:lnTo>
                    <a:pt x="1734" y="221"/>
                  </a:lnTo>
                  <a:lnTo>
                    <a:pt x="1719" y="169"/>
                  </a:lnTo>
                  <a:lnTo>
                    <a:pt x="1702" y="122"/>
                  </a:lnTo>
                  <a:lnTo>
                    <a:pt x="1681" y="81"/>
                  </a:lnTo>
                  <a:lnTo>
                    <a:pt x="1659" y="48"/>
                  </a:lnTo>
                  <a:lnTo>
                    <a:pt x="1635" y="22"/>
                  </a:lnTo>
                  <a:lnTo>
                    <a:pt x="1608" y="4"/>
                  </a:lnTo>
                  <a:lnTo>
                    <a:pt x="1588" y="0"/>
                  </a:lnTo>
                  <a:lnTo>
                    <a:pt x="1559" y="0"/>
                  </a:lnTo>
                  <a:lnTo>
                    <a:pt x="1523" y="3"/>
                  </a:lnTo>
                  <a:lnTo>
                    <a:pt x="1486" y="7"/>
                  </a:lnTo>
                  <a:lnTo>
                    <a:pt x="1450" y="13"/>
                  </a:lnTo>
                  <a:lnTo>
                    <a:pt x="1419" y="19"/>
                  </a:lnTo>
                  <a:lnTo>
                    <a:pt x="1397" y="25"/>
                  </a:lnTo>
                  <a:lnTo>
                    <a:pt x="1387" y="30"/>
                  </a:lnTo>
                  <a:lnTo>
                    <a:pt x="1373" y="48"/>
                  </a:lnTo>
                  <a:lnTo>
                    <a:pt x="1360" y="71"/>
                  </a:lnTo>
                  <a:lnTo>
                    <a:pt x="1351" y="100"/>
                  </a:lnTo>
                  <a:lnTo>
                    <a:pt x="1343" y="130"/>
                  </a:lnTo>
                  <a:lnTo>
                    <a:pt x="1336" y="165"/>
                  </a:lnTo>
                  <a:lnTo>
                    <a:pt x="1331" y="203"/>
                  </a:lnTo>
                  <a:lnTo>
                    <a:pt x="1327" y="242"/>
                  </a:lnTo>
                  <a:lnTo>
                    <a:pt x="1326" y="283"/>
                  </a:lnTo>
                  <a:lnTo>
                    <a:pt x="1324" y="325"/>
                  </a:lnTo>
                  <a:lnTo>
                    <a:pt x="1326" y="369"/>
                  </a:lnTo>
                  <a:lnTo>
                    <a:pt x="1327" y="413"/>
                  </a:lnTo>
                  <a:lnTo>
                    <a:pt x="1329" y="458"/>
                  </a:lnTo>
                  <a:lnTo>
                    <a:pt x="1333" y="501"/>
                  </a:lnTo>
                  <a:lnTo>
                    <a:pt x="1338" y="543"/>
                  </a:lnTo>
                  <a:lnTo>
                    <a:pt x="1343" y="584"/>
                  </a:lnTo>
                  <a:lnTo>
                    <a:pt x="1348" y="624"/>
                  </a:lnTo>
                  <a:lnTo>
                    <a:pt x="1358" y="686"/>
                  </a:lnTo>
                  <a:lnTo>
                    <a:pt x="1367" y="748"/>
                  </a:lnTo>
                  <a:lnTo>
                    <a:pt x="1377" y="808"/>
                  </a:lnTo>
                  <a:lnTo>
                    <a:pt x="1385" y="867"/>
                  </a:lnTo>
                  <a:lnTo>
                    <a:pt x="1394" y="926"/>
                  </a:lnTo>
                  <a:lnTo>
                    <a:pt x="1402" y="985"/>
                  </a:lnTo>
                  <a:lnTo>
                    <a:pt x="1409" y="1044"/>
                  </a:lnTo>
                  <a:lnTo>
                    <a:pt x="1416" y="1102"/>
                  </a:lnTo>
                  <a:lnTo>
                    <a:pt x="1423" y="1160"/>
                  </a:lnTo>
                  <a:lnTo>
                    <a:pt x="1429" y="1217"/>
                  </a:lnTo>
                  <a:lnTo>
                    <a:pt x="1436" y="1276"/>
                  </a:lnTo>
                  <a:lnTo>
                    <a:pt x="1441" y="1334"/>
                  </a:lnTo>
                  <a:lnTo>
                    <a:pt x="1446" y="1391"/>
                  </a:lnTo>
                  <a:lnTo>
                    <a:pt x="1452" y="1449"/>
                  </a:lnTo>
                  <a:lnTo>
                    <a:pt x="1455" y="1506"/>
                  </a:lnTo>
                  <a:lnTo>
                    <a:pt x="1458" y="1565"/>
                  </a:lnTo>
                  <a:lnTo>
                    <a:pt x="1460" y="1580"/>
                  </a:lnTo>
                  <a:lnTo>
                    <a:pt x="1460" y="1599"/>
                  </a:lnTo>
                  <a:lnTo>
                    <a:pt x="1462" y="1621"/>
                  </a:lnTo>
                  <a:lnTo>
                    <a:pt x="1460" y="1644"/>
                  </a:lnTo>
                  <a:lnTo>
                    <a:pt x="1457" y="1668"/>
                  </a:lnTo>
                  <a:lnTo>
                    <a:pt x="1450" y="1691"/>
                  </a:lnTo>
                  <a:lnTo>
                    <a:pt x="1438" y="1711"/>
                  </a:lnTo>
                  <a:lnTo>
                    <a:pt x="1421" y="1727"/>
                  </a:lnTo>
                  <a:lnTo>
                    <a:pt x="1416" y="1732"/>
                  </a:lnTo>
                  <a:lnTo>
                    <a:pt x="1407" y="1741"/>
                  </a:lnTo>
                  <a:lnTo>
                    <a:pt x="1397" y="1752"/>
                  </a:lnTo>
                  <a:lnTo>
                    <a:pt x="1387" y="1762"/>
                  </a:lnTo>
                  <a:lnTo>
                    <a:pt x="1377" y="1770"/>
                  </a:lnTo>
                  <a:lnTo>
                    <a:pt x="1372" y="1774"/>
                  </a:lnTo>
                  <a:lnTo>
                    <a:pt x="1368" y="1774"/>
                  </a:lnTo>
                  <a:lnTo>
                    <a:pt x="1372" y="1765"/>
                  </a:lnTo>
                  <a:lnTo>
                    <a:pt x="1377" y="1767"/>
                  </a:lnTo>
                  <a:lnTo>
                    <a:pt x="1385" y="1765"/>
                  </a:lnTo>
                  <a:lnTo>
                    <a:pt x="1390" y="1767"/>
                  </a:lnTo>
                  <a:lnTo>
                    <a:pt x="1380" y="1771"/>
                  </a:lnTo>
                  <a:lnTo>
                    <a:pt x="1368" y="1741"/>
                  </a:lnTo>
                  <a:lnTo>
                    <a:pt x="1358" y="1708"/>
                  </a:lnTo>
                  <a:lnTo>
                    <a:pt x="1346" y="1674"/>
                  </a:lnTo>
                  <a:lnTo>
                    <a:pt x="1334" y="1640"/>
                  </a:lnTo>
                  <a:lnTo>
                    <a:pt x="1321" y="1605"/>
                  </a:lnTo>
                  <a:lnTo>
                    <a:pt x="1309" y="1568"/>
                  </a:lnTo>
                  <a:lnTo>
                    <a:pt x="1297" y="1532"/>
                  </a:lnTo>
                  <a:lnTo>
                    <a:pt x="1283" y="1496"/>
                  </a:lnTo>
                  <a:lnTo>
                    <a:pt x="1271" y="1458"/>
                  </a:lnTo>
                  <a:lnTo>
                    <a:pt x="1259" y="1421"/>
                  </a:lnTo>
                  <a:lnTo>
                    <a:pt x="1246" y="1385"/>
                  </a:lnTo>
                  <a:lnTo>
                    <a:pt x="1234" y="1350"/>
                  </a:lnTo>
                  <a:lnTo>
                    <a:pt x="1222" y="1315"/>
                  </a:lnTo>
                  <a:lnTo>
                    <a:pt x="1212" y="1282"/>
                  </a:lnTo>
                  <a:lnTo>
                    <a:pt x="1200" y="1250"/>
                  </a:lnTo>
                  <a:lnTo>
                    <a:pt x="1190" y="1220"/>
                  </a:lnTo>
                  <a:lnTo>
                    <a:pt x="1185" y="1203"/>
                  </a:lnTo>
                  <a:lnTo>
                    <a:pt x="1180" y="1187"/>
                  </a:lnTo>
                  <a:lnTo>
                    <a:pt x="1174" y="1170"/>
                  </a:lnTo>
                  <a:lnTo>
                    <a:pt x="1169" y="1153"/>
                  </a:lnTo>
                  <a:lnTo>
                    <a:pt x="1166" y="1138"/>
                  </a:lnTo>
                  <a:lnTo>
                    <a:pt x="1161" y="1122"/>
                  </a:lnTo>
                  <a:lnTo>
                    <a:pt x="1157" y="1105"/>
                  </a:lnTo>
                  <a:lnTo>
                    <a:pt x="1154" y="1090"/>
                  </a:lnTo>
                  <a:lnTo>
                    <a:pt x="1151" y="1073"/>
                  </a:lnTo>
                  <a:lnTo>
                    <a:pt x="1146" y="1058"/>
                  </a:lnTo>
                  <a:lnTo>
                    <a:pt x="1142" y="1041"/>
                  </a:lnTo>
                  <a:lnTo>
                    <a:pt x="1139" y="1025"/>
                  </a:lnTo>
                  <a:lnTo>
                    <a:pt x="1134" y="1010"/>
                  </a:lnTo>
                  <a:lnTo>
                    <a:pt x="1130" y="993"/>
                  </a:lnTo>
                  <a:lnTo>
                    <a:pt x="1125" y="978"/>
                  </a:lnTo>
                  <a:lnTo>
                    <a:pt x="1120" y="961"/>
                  </a:lnTo>
                  <a:lnTo>
                    <a:pt x="1108" y="923"/>
                  </a:lnTo>
                  <a:lnTo>
                    <a:pt x="1096" y="885"/>
                  </a:lnTo>
                  <a:lnTo>
                    <a:pt x="1086" y="848"/>
                  </a:lnTo>
                  <a:lnTo>
                    <a:pt x="1074" y="810"/>
                  </a:lnTo>
                  <a:lnTo>
                    <a:pt x="1064" y="772"/>
                  </a:lnTo>
                  <a:lnTo>
                    <a:pt x="1052" y="734"/>
                  </a:lnTo>
                  <a:lnTo>
                    <a:pt x="1042" y="696"/>
                  </a:lnTo>
                  <a:lnTo>
                    <a:pt x="1030" y="658"/>
                  </a:lnTo>
                  <a:lnTo>
                    <a:pt x="1016" y="620"/>
                  </a:lnTo>
                  <a:lnTo>
                    <a:pt x="1004" y="584"/>
                  </a:lnTo>
                  <a:lnTo>
                    <a:pt x="989" y="548"/>
                  </a:lnTo>
                  <a:lnTo>
                    <a:pt x="976" y="511"/>
                  </a:lnTo>
                  <a:lnTo>
                    <a:pt x="959" y="475"/>
                  </a:lnTo>
                  <a:lnTo>
                    <a:pt x="942" y="440"/>
                  </a:lnTo>
                  <a:lnTo>
                    <a:pt x="921" y="405"/>
                  </a:lnTo>
                  <a:lnTo>
                    <a:pt x="901" y="371"/>
                  </a:lnTo>
                  <a:lnTo>
                    <a:pt x="889" y="354"/>
                  </a:lnTo>
                  <a:lnTo>
                    <a:pt x="874" y="336"/>
                  </a:lnTo>
                  <a:lnTo>
                    <a:pt x="855" y="319"/>
                  </a:lnTo>
                  <a:lnTo>
                    <a:pt x="834" y="304"/>
                  </a:lnTo>
                  <a:lnTo>
                    <a:pt x="812" y="292"/>
                  </a:lnTo>
                  <a:lnTo>
                    <a:pt x="787" y="284"/>
                  </a:lnTo>
                  <a:lnTo>
                    <a:pt x="761" y="280"/>
                  </a:lnTo>
                  <a:lnTo>
                    <a:pt x="732" y="283"/>
                  </a:lnTo>
                  <a:lnTo>
                    <a:pt x="702" y="290"/>
                  </a:lnTo>
                  <a:lnTo>
                    <a:pt x="670" y="301"/>
                  </a:lnTo>
                  <a:lnTo>
                    <a:pt x="641" y="316"/>
                  </a:lnTo>
                  <a:lnTo>
                    <a:pt x="615" y="333"/>
                  </a:lnTo>
                  <a:lnTo>
                    <a:pt x="593" y="351"/>
                  </a:lnTo>
                  <a:lnTo>
                    <a:pt x="578" y="374"/>
                  </a:lnTo>
                  <a:lnTo>
                    <a:pt x="568" y="398"/>
                  </a:lnTo>
                  <a:lnTo>
                    <a:pt x="566" y="424"/>
                  </a:lnTo>
                  <a:lnTo>
                    <a:pt x="569" y="455"/>
                  </a:lnTo>
                  <a:lnTo>
                    <a:pt x="573" y="489"/>
                  </a:lnTo>
                  <a:lnTo>
                    <a:pt x="578" y="522"/>
                  </a:lnTo>
                  <a:lnTo>
                    <a:pt x="583" y="557"/>
                  </a:lnTo>
                  <a:lnTo>
                    <a:pt x="590" y="592"/>
                  </a:lnTo>
                  <a:lnTo>
                    <a:pt x="596" y="627"/>
                  </a:lnTo>
                  <a:lnTo>
                    <a:pt x="603" y="661"/>
                  </a:lnTo>
                  <a:lnTo>
                    <a:pt x="610" y="696"/>
                  </a:lnTo>
                  <a:lnTo>
                    <a:pt x="619" y="733"/>
                  </a:lnTo>
                  <a:lnTo>
                    <a:pt x="625" y="767"/>
                  </a:lnTo>
                  <a:lnTo>
                    <a:pt x="634" y="804"/>
                  </a:lnTo>
                  <a:lnTo>
                    <a:pt x="642" y="839"/>
                  </a:lnTo>
                  <a:lnTo>
                    <a:pt x="649" y="873"/>
                  </a:lnTo>
                  <a:lnTo>
                    <a:pt x="658" y="908"/>
                  </a:lnTo>
                  <a:lnTo>
                    <a:pt x="666" y="943"/>
                  </a:lnTo>
                  <a:lnTo>
                    <a:pt x="673" y="978"/>
                  </a:lnTo>
                  <a:lnTo>
                    <a:pt x="681" y="1017"/>
                  </a:lnTo>
                  <a:lnTo>
                    <a:pt x="692" y="1054"/>
                  </a:lnTo>
                  <a:lnTo>
                    <a:pt x="700" y="1091"/>
                  </a:lnTo>
                  <a:lnTo>
                    <a:pt x="710" y="1126"/>
                  </a:lnTo>
                  <a:lnTo>
                    <a:pt x="721" y="1161"/>
                  </a:lnTo>
                  <a:lnTo>
                    <a:pt x="729" y="1196"/>
                  </a:lnTo>
                  <a:lnTo>
                    <a:pt x="739" y="1231"/>
                  </a:lnTo>
                  <a:lnTo>
                    <a:pt x="749" y="1264"/>
                  </a:lnTo>
                  <a:lnTo>
                    <a:pt x="761" y="1299"/>
                  </a:lnTo>
                  <a:lnTo>
                    <a:pt x="772" y="1332"/>
                  </a:lnTo>
                  <a:lnTo>
                    <a:pt x="782" y="1367"/>
                  </a:lnTo>
                  <a:lnTo>
                    <a:pt x="794" y="1402"/>
                  </a:lnTo>
                  <a:lnTo>
                    <a:pt x="806" y="1437"/>
                  </a:lnTo>
                  <a:lnTo>
                    <a:pt x="817" y="1473"/>
                  </a:lnTo>
                  <a:lnTo>
                    <a:pt x="829" y="1511"/>
                  </a:lnTo>
                  <a:lnTo>
                    <a:pt x="841" y="1549"/>
                  </a:lnTo>
                  <a:lnTo>
                    <a:pt x="848" y="1571"/>
                  </a:lnTo>
                  <a:lnTo>
                    <a:pt x="857" y="1597"/>
                  </a:lnTo>
                  <a:lnTo>
                    <a:pt x="863" y="1626"/>
                  </a:lnTo>
                  <a:lnTo>
                    <a:pt x="872" y="1655"/>
                  </a:lnTo>
                  <a:lnTo>
                    <a:pt x="879" y="1685"/>
                  </a:lnTo>
                  <a:lnTo>
                    <a:pt x="885" y="1715"/>
                  </a:lnTo>
                  <a:lnTo>
                    <a:pt x="894" y="1746"/>
                  </a:lnTo>
                  <a:lnTo>
                    <a:pt x="899" y="1774"/>
                  </a:lnTo>
                  <a:lnTo>
                    <a:pt x="906" y="1803"/>
                  </a:lnTo>
                  <a:lnTo>
                    <a:pt x="909" y="1829"/>
                  </a:lnTo>
                  <a:lnTo>
                    <a:pt x="914" y="1853"/>
                  </a:lnTo>
                  <a:lnTo>
                    <a:pt x="916" y="1874"/>
                  </a:lnTo>
                  <a:lnTo>
                    <a:pt x="918" y="1892"/>
                  </a:lnTo>
                  <a:lnTo>
                    <a:pt x="919" y="1908"/>
                  </a:lnTo>
                  <a:lnTo>
                    <a:pt x="918" y="1917"/>
                  </a:lnTo>
                  <a:lnTo>
                    <a:pt x="914" y="1921"/>
                  </a:lnTo>
                  <a:lnTo>
                    <a:pt x="902" y="1927"/>
                  </a:lnTo>
                  <a:lnTo>
                    <a:pt x="894" y="1932"/>
                  </a:lnTo>
                  <a:lnTo>
                    <a:pt x="885" y="1938"/>
                  </a:lnTo>
                  <a:lnTo>
                    <a:pt x="877" y="1941"/>
                  </a:lnTo>
                  <a:lnTo>
                    <a:pt x="872" y="1944"/>
                  </a:lnTo>
                  <a:lnTo>
                    <a:pt x="867" y="1944"/>
                  </a:lnTo>
                  <a:lnTo>
                    <a:pt x="863" y="1942"/>
                  </a:lnTo>
                  <a:lnTo>
                    <a:pt x="860" y="1938"/>
                  </a:lnTo>
                  <a:lnTo>
                    <a:pt x="841" y="1898"/>
                  </a:lnTo>
                  <a:lnTo>
                    <a:pt x="821" y="1856"/>
                  </a:lnTo>
                  <a:lnTo>
                    <a:pt x="799" y="1809"/>
                  </a:lnTo>
                  <a:lnTo>
                    <a:pt x="777" y="1762"/>
                  </a:lnTo>
                  <a:lnTo>
                    <a:pt x="753" y="1712"/>
                  </a:lnTo>
                  <a:lnTo>
                    <a:pt x="727" y="1661"/>
                  </a:lnTo>
                  <a:lnTo>
                    <a:pt x="702" y="1609"/>
                  </a:lnTo>
                  <a:lnTo>
                    <a:pt x="678" y="1556"/>
                  </a:lnTo>
                  <a:lnTo>
                    <a:pt x="651" y="1505"/>
                  </a:lnTo>
                  <a:lnTo>
                    <a:pt x="625" y="1455"/>
                  </a:lnTo>
                  <a:lnTo>
                    <a:pt x="602" y="1406"/>
                  </a:lnTo>
                  <a:lnTo>
                    <a:pt x="576" y="1359"/>
                  </a:lnTo>
                  <a:lnTo>
                    <a:pt x="552" y="1315"/>
                  </a:lnTo>
                  <a:lnTo>
                    <a:pt x="528" y="1275"/>
                  </a:lnTo>
                  <a:lnTo>
                    <a:pt x="506" y="1238"/>
                  </a:lnTo>
                  <a:lnTo>
                    <a:pt x="484" y="1206"/>
                  </a:lnTo>
                  <a:lnTo>
                    <a:pt x="467" y="1181"/>
                  </a:lnTo>
                  <a:lnTo>
                    <a:pt x="454" y="1157"/>
                  </a:lnTo>
                  <a:lnTo>
                    <a:pt x="440" y="1132"/>
                  </a:lnTo>
                  <a:lnTo>
                    <a:pt x="430" y="1108"/>
                  </a:lnTo>
                  <a:lnTo>
                    <a:pt x="420" y="1085"/>
                  </a:lnTo>
                  <a:lnTo>
                    <a:pt x="409" y="1061"/>
                  </a:lnTo>
                  <a:lnTo>
                    <a:pt x="401" y="1038"/>
                  </a:lnTo>
                  <a:lnTo>
                    <a:pt x="392" y="1014"/>
                  </a:lnTo>
                  <a:lnTo>
                    <a:pt x="384" y="991"/>
                  </a:lnTo>
                  <a:lnTo>
                    <a:pt x="374" y="969"/>
                  </a:lnTo>
                  <a:lnTo>
                    <a:pt x="364" y="946"/>
                  </a:lnTo>
                  <a:lnTo>
                    <a:pt x="353" y="923"/>
                  </a:lnTo>
                  <a:lnTo>
                    <a:pt x="340" y="901"/>
                  </a:lnTo>
                  <a:lnTo>
                    <a:pt x="324" y="878"/>
                  </a:lnTo>
                  <a:lnTo>
                    <a:pt x="307" y="854"/>
                  </a:lnTo>
                  <a:lnTo>
                    <a:pt x="287" y="831"/>
                  </a:lnTo>
                  <a:lnTo>
                    <a:pt x="272" y="817"/>
                  </a:lnTo>
                  <a:lnTo>
                    <a:pt x="256" y="804"/>
                  </a:lnTo>
                  <a:lnTo>
                    <a:pt x="238" y="793"/>
                  </a:lnTo>
                  <a:lnTo>
                    <a:pt x="219" y="784"/>
                  </a:lnTo>
                  <a:lnTo>
                    <a:pt x="199" y="776"/>
                  </a:lnTo>
                  <a:lnTo>
                    <a:pt x="178" y="772"/>
                  </a:lnTo>
                  <a:lnTo>
                    <a:pt x="158" y="767"/>
                  </a:lnTo>
                  <a:lnTo>
                    <a:pt x="137" y="766"/>
                  </a:lnTo>
                  <a:lnTo>
                    <a:pt x="117" y="766"/>
                  </a:lnTo>
                  <a:lnTo>
                    <a:pt x="98" y="769"/>
                  </a:lnTo>
                  <a:lnTo>
                    <a:pt x="80" y="773"/>
                  </a:lnTo>
                  <a:lnTo>
                    <a:pt x="63" y="781"/>
                  </a:lnTo>
                  <a:lnTo>
                    <a:pt x="47" y="790"/>
                  </a:lnTo>
                  <a:lnTo>
                    <a:pt x="34" y="802"/>
                  </a:lnTo>
                  <a:lnTo>
                    <a:pt x="24" y="817"/>
                  </a:lnTo>
                  <a:lnTo>
                    <a:pt x="15" y="834"/>
                  </a:lnTo>
                  <a:lnTo>
                    <a:pt x="3" y="878"/>
                  </a:lnTo>
                  <a:lnTo>
                    <a:pt x="0" y="925"/>
                  </a:lnTo>
                  <a:lnTo>
                    <a:pt x="1" y="978"/>
                  </a:lnTo>
                  <a:lnTo>
                    <a:pt x="10" y="1034"/>
                  </a:lnTo>
                  <a:lnTo>
                    <a:pt x="24" y="1093"/>
                  </a:lnTo>
                  <a:lnTo>
                    <a:pt x="42" y="1153"/>
                  </a:lnTo>
                  <a:lnTo>
                    <a:pt x="64" y="1216"/>
                  </a:lnTo>
                  <a:lnTo>
                    <a:pt x="88" y="1279"/>
                  </a:lnTo>
                  <a:lnTo>
                    <a:pt x="115" y="1343"/>
                  </a:lnTo>
                  <a:lnTo>
                    <a:pt x="144" y="1406"/>
                  </a:lnTo>
                  <a:lnTo>
                    <a:pt x="171" y="1468"/>
                  </a:lnTo>
                  <a:lnTo>
                    <a:pt x="200" y="1529"/>
                  </a:lnTo>
                  <a:lnTo>
                    <a:pt x="228" y="1588"/>
                  </a:lnTo>
                  <a:lnTo>
                    <a:pt x="253" y="1643"/>
                  </a:lnTo>
                  <a:lnTo>
                    <a:pt x="275" y="1696"/>
                  </a:lnTo>
                  <a:lnTo>
                    <a:pt x="294" y="1742"/>
                  </a:lnTo>
                  <a:lnTo>
                    <a:pt x="304" y="1776"/>
                  </a:lnTo>
                  <a:lnTo>
                    <a:pt x="314" y="1808"/>
                  </a:lnTo>
                  <a:lnTo>
                    <a:pt x="323" y="1838"/>
                  </a:lnTo>
                  <a:lnTo>
                    <a:pt x="330" y="1868"/>
                  </a:lnTo>
                  <a:lnTo>
                    <a:pt x="336" y="1897"/>
                  </a:lnTo>
                  <a:lnTo>
                    <a:pt x="345" y="1926"/>
                  </a:lnTo>
                  <a:lnTo>
                    <a:pt x="353" y="1954"/>
                  </a:lnTo>
                  <a:lnTo>
                    <a:pt x="364" y="1983"/>
                  </a:lnTo>
                  <a:lnTo>
                    <a:pt x="389" y="2042"/>
                  </a:lnTo>
                  <a:lnTo>
                    <a:pt x="408" y="2079"/>
                  </a:lnTo>
                  <a:lnTo>
                    <a:pt x="421" y="2101"/>
                  </a:lnTo>
                  <a:lnTo>
                    <a:pt x="430" y="2113"/>
                  </a:lnTo>
                  <a:lnTo>
                    <a:pt x="433" y="2123"/>
                  </a:lnTo>
                  <a:lnTo>
                    <a:pt x="433" y="2135"/>
                  </a:lnTo>
                  <a:lnTo>
                    <a:pt x="432" y="2156"/>
                  </a:lnTo>
                  <a:lnTo>
                    <a:pt x="428" y="2191"/>
                  </a:lnTo>
                  <a:lnTo>
                    <a:pt x="425" y="2224"/>
                  </a:lnTo>
                  <a:lnTo>
                    <a:pt x="423" y="2256"/>
                  </a:lnTo>
                  <a:lnTo>
                    <a:pt x="420" y="2288"/>
                  </a:lnTo>
                  <a:lnTo>
                    <a:pt x="420" y="2318"/>
                  </a:lnTo>
                  <a:lnTo>
                    <a:pt x="418" y="2348"/>
                  </a:lnTo>
                  <a:lnTo>
                    <a:pt x="418" y="2378"/>
                  </a:lnTo>
                  <a:lnTo>
                    <a:pt x="418" y="2409"/>
                  </a:lnTo>
                  <a:lnTo>
                    <a:pt x="418" y="2438"/>
                  </a:lnTo>
                  <a:lnTo>
                    <a:pt x="420" y="2468"/>
                  </a:lnTo>
                  <a:lnTo>
                    <a:pt x="420" y="2497"/>
                  </a:lnTo>
                  <a:lnTo>
                    <a:pt x="423" y="2525"/>
                  </a:lnTo>
                  <a:lnTo>
                    <a:pt x="425" y="2554"/>
                  </a:lnTo>
                  <a:lnTo>
                    <a:pt x="426" y="2583"/>
                  </a:lnTo>
                  <a:lnTo>
                    <a:pt x="430" y="2612"/>
                  </a:lnTo>
                  <a:lnTo>
                    <a:pt x="433" y="2642"/>
                  </a:lnTo>
                  <a:lnTo>
                    <a:pt x="437" y="2671"/>
                  </a:lnTo>
                  <a:lnTo>
                    <a:pt x="440" y="2699"/>
                  </a:lnTo>
                  <a:lnTo>
                    <a:pt x="443" y="2728"/>
                  </a:lnTo>
                  <a:lnTo>
                    <a:pt x="447" y="2759"/>
                  </a:lnTo>
                  <a:lnTo>
                    <a:pt x="452" y="2789"/>
                  </a:lnTo>
                  <a:lnTo>
                    <a:pt x="455" y="2819"/>
                  </a:lnTo>
                  <a:lnTo>
                    <a:pt x="460" y="2849"/>
                  </a:lnTo>
                  <a:lnTo>
                    <a:pt x="466" y="2881"/>
                  </a:lnTo>
                  <a:lnTo>
                    <a:pt x="469" y="2911"/>
                  </a:lnTo>
                  <a:lnTo>
                    <a:pt x="474" y="2945"/>
                  </a:lnTo>
                  <a:lnTo>
                    <a:pt x="479" y="2977"/>
                  </a:lnTo>
                  <a:lnTo>
                    <a:pt x="484" y="3010"/>
                  </a:lnTo>
                  <a:lnTo>
                    <a:pt x="488" y="3045"/>
                  </a:lnTo>
                  <a:lnTo>
                    <a:pt x="493" y="3080"/>
                  </a:lnTo>
                  <a:lnTo>
                    <a:pt x="498" y="3114"/>
                  </a:lnTo>
                  <a:lnTo>
                    <a:pt x="501" y="3151"/>
                  </a:lnTo>
                  <a:lnTo>
                    <a:pt x="506" y="3189"/>
                  </a:lnTo>
                  <a:lnTo>
                    <a:pt x="511" y="3222"/>
                  </a:lnTo>
                  <a:lnTo>
                    <a:pt x="520" y="3255"/>
                  </a:lnTo>
                  <a:lnTo>
                    <a:pt x="530" y="3287"/>
                  </a:lnTo>
                  <a:lnTo>
                    <a:pt x="544" y="3317"/>
                  </a:lnTo>
                  <a:lnTo>
                    <a:pt x="557" y="3348"/>
                  </a:lnTo>
                  <a:lnTo>
                    <a:pt x="573" y="3376"/>
                  </a:lnTo>
                  <a:lnTo>
                    <a:pt x="591" y="3407"/>
                  </a:lnTo>
                  <a:lnTo>
                    <a:pt x="608" y="3434"/>
                  </a:lnTo>
                  <a:lnTo>
                    <a:pt x="627" y="3463"/>
                  </a:lnTo>
                  <a:lnTo>
                    <a:pt x="646" y="3491"/>
                  </a:lnTo>
                  <a:lnTo>
                    <a:pt x="666" y="3520"/>
                  </a:lnTo>
                  <a:lnTo>
                    <a:pt x="685" y="3549"/>
                  </a:lnTo>
                  <a:lnTo>
                    <a:pt x="702" y="3579"/>
                  </a:lnTo>
                  <a:lnTo>
                    <a:pt x="719" y="3609"/>
                  </a:lnTo>
                  <a:lnTo>
                    <a:pt x="736" y="3640"/>
                  </a:lnTo>
                  <a:lnTo>
                    <a:pt x="749" y="3672"/>
                  </a:lnTo>
                  <a:lnTo>
                    <a:pt x="736" y="3746"/>
                  </a:lnTo>
                  <a:lnTo>
                    <a:pt x="731" y="3775"/>
                  </a:lnTo>
                  <a:lnTo>
                    <a:pt x="724" y="3805"/>
                  </a:lnTo>
                  <a:lnTo>
                    <a:pt x="719" y="3835"/>
                  </a:lnTo>
                  <a:lnTo>
                    <a:pt x="712" y="3867"/>
                  </a:lnTo>
                  <a:lnTo>
                    <a:pt x="705" y="3900"/>
                  </a:lnTo>
                  <a:lnTo>
                    <a:pt x="698" y="3934"/>
                  </a:lnTo>
                  <a:lnTo>
                    <a:pt x="690" y="3968"/>
                  </a:lnTo>
                  <a:lnTo>
                    <a:pt x="683" y="4003"/>
                  </a:lnTo>
                  <a:lnTo>
                    <a:pt x="675" y="4040"/>
                  </a:lnTo>
                  <a:lnTo>
                    <a:pt x="668" y="4074"/>
                  </a:lnTo>
                  <a:lnTo>
                    <a:pt x="659" y="4111"/>
                  </a:lnTo>
                  <a:lnTo>
                    <a:pt x="651" y="4147"/>
                  </a:lnTo>
                  <a:lnTo>
                    <a:pt x="642" y="4185"/>
                  </a:lnTo>
                  <a:lnTo>
                    <a:pt x="634" y="4221"/>
                  </a:lnTo>
                  <a:lnTo>
                    <a:pt x="625" y="4258"/>
                  </a:lnTo>
                  <a:lnTo>
                    <a:pt x="617" y="4294"/>
                  </a:lnTo>
                  <a:lnTo>
                    <a:pt x="2290" y="4303"/>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892" name="Freeform 4"/>
            <p:cNvSpPr>
              <a:spLocks/>
            </p:cNvSpPr>
            <p:nvPr/>
          </p:nvSpPr>
          <p:spPr bwMode="auto">
            <a:xfrm>
              <a:off x="1727" y="2544"/>
              <a:ext cx="862" cy="1358"/>
            </a:xfrm>
            <a:custGeom>
              <a:avLst/>
              <a:gdLst/>
              <a:ahLst/>
              <a:cxnLst>
                <a:cxn ang="0">
                  <a:pos x="811" y="1120"/>
                </a:cxn>
                <a:cxn ang="0">
                  <a:pos x="847" y="1175"/>
                </a:cxn>
                <a:cxn ang="0">
                  <a:pos x="862" y="1238"/>
                </a:cxn>
                <a:cxn ang="0">
                  <a:pos x="852" y="1301"/>
                </a:cxn>
                <a:cxn ang="0">
                  <a:pos x="823" y="1343"/>
                </a:cxn>
                <a:cxn ang="0">
                  <a:pos x="780" y="1357"/>
                </a:cxn>
                <a:cxn ang="0">
                  <a:pos x="724" y="1357"/>
                </a:cxn>
                <a:cxn ang="0">
                  <a:pos x="660" y="1344"/>
                </a:cxn>
                <a:cxn ang="0">
                  <a:pos x="593" y="1325"/>
                </a:cxn>
                <a:cxn ang="0">
                  <a:pos x="530" y="1301"/>
                </a:cxn>
                <a:cxn ang="0">
                  <a:pos x="474" y="1276"/>
                </a:cxn>
                <a:cxn ang="0">
                  <a:pos x="432" y="1255"/>
                </a:cxn>
                <a:cxn ang="0">
                  <a:pos x="328" y="1154"/>
                </a:cxn>
                <a:cxn ang="0">
                  <a:pos x="315" y="1098"/>
                </a:cxn>
                <a:cxn ang="0">
                  <a:pos x="289" y="1045"/>
                </a:cxn>
                <a:cxn ang="0">
                  <a:pos x="255" y="995"/>
                </a:cxn>
                <a:cxn ang="0">
                  <a:pos x="218" y="945"/>
                </a:cxn>
                <a:cxn ang="0">
                  <a:pos x="179" y="896"/>
                </a:cxn>
                <a:cxn ang="0">
                  <a:pos x="143" y="845"/>
                </a:cxn>
                <a:cxn ang="0">
                  <a:pos x="116" y="792"/>
                </a:cxn>
                <a:cxn ang="0">
                  <a:pos x="99" y="734"/>
                </a:cxn>
                <a:cxn ang="0">
                  <a:pos x="83" y="652"/>
                </a:cxn>
                <a:cxn ang="0">
                  <a:pos x="68" y="583"/>
                </a:cxn>
                <a:cxn ang="0">
                  <a:pos x="54" y="522"/>
                </a:cxn>
                <a:cxn ang="0">
                  <a:pos x="39" y="465"/>
                </a:cxn>
                <a:cxn ang="0">
                  <a:pos x="27" y="407"/>
                </a:cxn>
                <a:cxn ang="0">
                  <a:pos x="15" y="347"/>
                </a:cxn>
                <a:cxn ang="0">
                  <a:pos x="7" y="277"/>
                </a:cxn>
                <a:cxn ang="0">
                  <a:pos x="0" y="194"/>
                </a:cxn>
                <a:cxn ang="0">
                  <a:pos x="19" y="129"/>
                </a:cxn>
                <a:cxn ang="0">
                  <a:pos x="70" y="76"/>
                </a:cxn>
                <a:cxn ang="0">
                  <a:pos x="141" y="33"/>
                </a:cxn>
                <a:cxn ang="0">
                  <a:pos x="218" y="0"/>
                </a:cxn>
              </a:cxnLst>
              <a:rect l="0" t="0" r="r" b="b"/>
              <a:pathLst>
                <a:path w="862" h="1358">
                  <a:moveTo>
                    <a:pt x="785" y="1101"/>
                  </a:moveTo>
                  <a:lnTo>
                    <a:pt x="811" y="1120"/>
                  </a:lnTo>
                  <a:lnTo>
                    <a:pt x="831" y="1146"/>
                  </a:lnTo>
                  <a:lnTo>
                    <a:pt x="847" y="1175"/>
                  </a:lnTo>
                  <a:lnTo>
                    <a:pt x="857" y="1205"/>
                  </a:lnTo>
                  <a:lnTo>
                    <a:pt x="862" y="1238"/>
                  </a:lnTo>
                  <a:lnTo>
                    <a:pt x="860" y="1270"/>
                  </a:lnTo>
                  <a:lnTo>
                    <a:pt x="852" y="1301"/>
                  </a:lnTo>
                  <a:lnTo>
                    <a:pt x="836" y="1329"/>
                  </a:lnTo>
                  <a:lnTo>
                    <a:pt x="823" y="1343"/>
                  </a:lnTo>
                  <a:lnTo>
                    <a:pt x="802" y="1352"/>
                  </a:lnTo>
                  <a:lnTo>
                    <a:pt x="780" y="1357"/>
                  </a:lnTo>
                  <a:lnTo>
                    <a:pt x="753" y="1358"/>
                  </a:lnTo>
                  <a:lnTo>
                    <a:pt x="724" y="1357"/>
                  </a:lnTo>
                  <a:lnTo>
                    <a:pt x="694" y="1352"/>
                  </a:lnTo>
                  <a:lnTo>
                    <a:pt x="660" y="1344"/>
                  </a:lnTo>
                  <a:lnTo>
                    <a:pt x="627" y="1335"/>
                  </a:lnTo>
                  <a:lnTo>
                    <a:pt x="593" y="1325"/>
                  </a:lnTo>
                  <a:lnTo>
                    <a:pt x="561" y="1313"/>
                  </a:lnTo>
                  <a:lnTo>
                    <a:pt x="530" y="1301"/>
                  </a:lnTo>
                  <a:lnTo>
                    <a:pt x="500" y="1288"/>
                  </a:lnTo>
                  <a:lnTo>
                    <a:pt x="474" y="1276"/>
                  </a:lnTo>
                  <a:lnTo>
                    <a:pt x="451" y="1264"/>
                  </a:lnTo>
                  <a:lnTo>
                    <a:pt x="432" y="1255"/>
                  </a:lnTo>
                  <a:lnTo>
                    <a:pt x="417" y="1246"/>
                  </a:lnTo>
                  <a:lnTo>
                    <a:pt x="328" y="1154"/>
                  </a:lnTo>
                  <a:lnTo>
                    <a:pt x="323" y="1125"/>
                  </a:lnTo>
                  <a:lnTo>
                    <a:pt x="315" y="1098"/>
                  </a:lnTo>
                  <a:lnTo>
                    <a:pt x="303" y="1070"/>
                  </a:lnTo>
                  <a:lnTo>
                    <a:pt x="289" y="1045"/>
                  </a:lnTo>
                  <a:lnTo>
                    <a:pt x="272" y="1019"/>
                  </a:lnTo>
                  <a:lnTo>
                    <a:pt x="255" y="995"/>
                  </a:lnTo>
                  <a:lnTo>
                    <a:pt x="236" y="969"/>
                  </a:lnTo>
                  <a:lnTo>
                    <a:pt x="218" y="945"/>
                  </a:lnTo>
                  <a:lnTo>
                    <a:pt x="197" y="920"/>
                  </a:lnTo>
                  <a:lnTo>
                    <a:pt x="179" y="896"/>
                  </a:lnTo>
                  <a:lnTo>
                    <a:pt x="160" y="871"/>
                  </a:lnTo>
                  <a:lnTo>
                    <a:pt x="143" y="845"/>
                  </a:lnTo>
                  <a:lnTo>
                    <a:pt x="129" y="819"/>
                  </a:lnTo>
                  <a:lnTo>
                    <a:pt x="116" y="792"/>
                  </a:lnTo>
                  <a:lnTo>
                    <a:pt x="105" y="763"/>
                  </a:lnTo>
                  <a:lnTo>
                    <a:pt x="99" y="734"/>
                  </a:lnTo>
                  <a:lnTo>
                    <a:pt x="92" y="692"/>
                  </a:lnTo>
                  <a:lnTo>
                    <a:pt x="83" y="652"/>
                  </a:lnTo>
                  <a:lnTo>
                    <a:pt x="77" y="616"/>
                  </a:lnTo>
                  <a:lnTo>
                    <a:pt x="68" y="583"/>
                  </a:lnTo>
                  <a:lnTo>
                    <a:pt x="61" y="553"/>
                  </a:lnTo>
                  <a:lnTo>
                    <a:pt x="54" y="522"/>
                  </a:lnTo>
                  <a:lnTo>
                    <a:pt x="46" y="493"/>
                  </a:lnTo>
                  <a:lnTo>
                    <a:pt x="39" y="465"/>
                  </a:lnTo>
                  <a:lnTo>
                    <a:pt x="32" y="437"/>
                  </a:lnTo>
                  <a:lnTo>
                    <a:pt x="27" y="407"/>
                  </a:lnTo>
                  <a:lnTo>
                    <a:pt x="20" y="378"/>
                  </a:lnTo>
                  <a:lnTo>
                    <a:pt x="15" y="347"/>
                  </a:lnTo>
                  <a:lnTo>
                    <a:pt x="10" y="313"/>
                  </a:lnTo>
                  <a:lnTo>
                    <a:pt x="7" y="277"/>
                  </a:lnTo>
                  <a:lnTo>
                    <a:pt x="3" y="236"/>
                  </a:lnTo>
                  <a:lnTo>
                    <a:pt x="0" y="194"/>
                  </a:lnTo>
                  <a:lnTo>
                    <a:pt x="3" y="159"/>
                  </a:lnTo>
                  <a:lnTo>
                    <a:pt x="19" y="129"/>
                  </a:lnTo>
                  <a:lnTo>
                    <a:pt x="41" y="100"/>
                  </a:lnTo>
                  <a:lnTo>
                    <a:pt x="70" y="76"/>
                  </a:lnTo>
                  <a:lnTo>
                    <a:pt x="104" y="53"/>
                  </a:lnTo>
                  <a:lnTo>
                    <a:pt x="141" y="33"/>
                  </a:lnTo>
                  <a:lnTo>
                    <a:pt x="180" y="15"/>
                  </a:lnTo>
                  <a:lnTo>
                    <a:pt x="218" y="0"/>
                  </a:lnTo>
                  <a:lnTo>
                    <a:pt x="785" y="1101"/>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893" name="Freeform 5"/>
            <p:cNvSpPr>
              <a:spLocks/>
            </p:cNvSpPr>
            <p:nvPr/>
          </p:nvSpPr>
          <p:spPr bwMode="auto">
            <a:xfrm>
              <a:off x="1727" y="2544"/>
              <a:ext cx="862" cy="1358"/>
            </a:xfrm>
            <a:custGeom>
              <a:avLst/>
              <a:gdLst/>
              <a:ahLst/>
              <a:cxnLst>
                <a:cxn ang="0">
                  <a:pos x="785" y="1101"/>
                </a:cxn>
                <a:cxn ang="0">
                  <a:pos x="831" y="1146"/>
                </a:cxn>
                <a:cxn ang="0">
                  <a:pos x="857" y="1205"/>
                </a:cxn>
                <a:cxn ang="0">
                  <a:pos x="860" y="1270"/>
                </a:cxn>
                <a:cxn ang="0">
                  <a:pos x="836" y="1329"/>
                </a:cxn>
                <a:cxn ang="0">
                  <a:pos x="823" y="1343"/>
                </a:cxn>
                <a:cxn ang="0">
                  <a:pos x="780" y="1357"/>
                </a:cxn>
                <a:cxn ang="0">
                  <a:pos x="724" y="1357"/>
                </a:cxn>
                <a:cxn ang="0">
                  <a:pos x="660" y="1344"/>
                </a:cxn>
                <a:cxn ang="0">
                  <a:pos x="593" y="1325"/>
                </a:cxn>
                <a:cxn ang="0">
                  <a:pos x="530" y="1301"/>
                </a:cxn>
                <a:cxn ang="0">
                  <a:pos x="474" y="1276"/>
                </a:cxn>
                <a:cxn ang="0">
                  <a:pos x="432" y="1255"/>
                </a:cxn>
                <a:cxn ang="0">
                  <a:pos x="328" y="1154"/>
                </a:cxn>
                <a:cxn ang="0">
                  <a:pos x="323" y="1125"/>
                </a:cxn>
                <a:cxn ang="0">
                  <a:pos x="303" y="1070"/>
                </a:cxn>
                <a:cxn ang="0">
                  <a:pos x="272" y="1019"/>
                </a:cxn>
                <a:cxn ang="0">
                  <a:pos x="236" y="969"/>
                </a:cxn>
                <a:cxn ang="0">
                  <a:pos x="197" y="920"/>
                </a:cxn>
                <a:cxn ang="0">
                  <a:pos x="160" y="871"/>
                </a:cxn>
                <a:cxn ang="0">
                  <a:pos x="129" y="819"/>
                </a:cxn>
                <a:cxn ang="0">
                  <a:pos x="105" y="763"/>
                </a:cxn>
                <a:cxn ang="0">
                  <a:pos x="99" y="734"/>
                </a:cxn>
                <a:cxn ang="0">
                  <a:pos x="83" y="652"/>
                </a:cxn>
                <a:cxn ang="0">
                  <a:pos x="68" y="583"/>
                </a:cxn>
                <a:cxn ang="0">
                  <a:pos x="54" y="522"/>
                </a:cxn>
                <a:cxn ang="0">
                  <a:pos x="39" y="465"/>
                </a:cxn>
                <a:cxn ang="0">
                  <a:pos x="27" y="407"/>
                </a:cxn>
                <a:cxn ang="0">
                  <a:pos x="15" y="347"/>
                </a:cxn>
                <a:cxn ang="0">
                  <a:pos x="7" y="277"/>
                </a:cxn>
                <a:cxn ang="0">
                  <a:pos x="0" y="194"/>
                </a:cxn>
                <a:cxn ang="0">
                  <a:pos x="3" y="159"/>
                </a:cxn>
                <a:cxn ang="0">
                  <a:pos x="41" y="100"/>
                </a:cxn>
                <a:cxn ang="0">
                  <a:pos x="104" y="53"/>
                </a:cxn>
                <a:cxn ang="0">
                  <a:pos x="180" y="15"/>
                </a:cxn>
              </a:cxnLst>
              <a:rect l="0" t="0" r="r" b="b"/>
              <a:pathLst>
                <a:path w="862" h="1358">
                  <a:moveTo>
                    <a:pt x="785" y="1101"/>
                  </a:moveTo>
                  <a:lnTo>
                    <a:pt x="785" y="1101"/>
                  </a:lnTo>
                  <a:lnTo>
                    <a:pt x="811" y="1120"/>
                  </a:lnTo>
                  <a:lnTo>
                    <a:pt x="831" y="1146"/>
                  </a:lnTo>
                  <a:lnTo>
                    <a:pt x="847" y="1175"/>
                  </a:lnTo>
                  <a:lnTo>
                    <a:pt x="857" y="1205"/>
                  </a:lnTo>
                  <a:lnTo>
                    <a:pt x="862" y="1238"/>
                  </a:lnTo>
                  <a:lnTo>
                    <a:pt x="860" y="1270"/>
                  </a:lnTo>
                  <a:lnTo>
                    <a:pt x="852" y="1301"/>
                  </a:lnTo>
                  <a:lnTo>
                    <a:pt x="836" y="1329"/>
                  </a:lnTo>
                  <a:lnTo>
                    <a:pt x="836" y="1329"/>
                  </a:lnTo>
                  <a:lnTo>
                    <a:pt x="823" y="1343"/>
                  </a:lnTo>
                  <a:lnTo>
                    <a:pt x="802" y="1352"/>
                  </a:lnTo>
                  <a:lnTo>
                    <a:pt x="780" y="1357"/>
                  </a:lnTo>
                  <a:lnTo>
                    <a:pt x="753" y="1358"/>
                  </a:lnTo>
                  <a:lnTo>
                    <a:pt x="724" y="1357"/>
                  </a:lnTo>
                  <a:lnTo>
                    <a:pt x="694" y="1352"/>
                  </a:lnTo>
                  <a:lnTo>
                    <a:pt x="660" y="1344"/>
                  </a:lnTo>
                  <a:lnTo>
                    <a:pt x="627" y="1335"/>
                  </a:lnTo>
                  <a:lnTo>
                    <a:pt x="593" y="1325"/>
                  </a:lnTo>
                  <a:lnTo>
                    <a:pt x="561" y="1313"/>
                  </a:lnTo>
                  <a:lnTo>
                    <a:pt x="530" y="1301"/>
                  </a:lnTo>
                  <a:lnTo>
                    <a:pt x="500" y="1288"/>
                  </a:lnTo>
                  <a:lnTo>
                    <a:pt x="474" y="1276"/>
                  </a:lnTo>
                  <a:lnTo>
                    <a:pt x="451" y="1264"/>
                  </a:lnTo>
                  <a:lnTo>
                    <a:pt x="432" y="1255"/>
                  </a:lnTo>
                  <a:lnTo>
                    <a:pt x="417" y="1246"/>
                  </a:lnTo>
                  <a:lnTo>
                    <a:pt x="328" y="1154"/>
                  </a:lnTo>
                  <a:lnTo>
                    <a:pt x="328" y="1154"/>
                  </a:lnTo>
                  <a:lnTo>
                    <a:pt x="323" y="1125"/>
                  </a:lnTo>
                  <a:lnTo>
                    <a:pt x="315" y="1098"/>
                  </a:lnTo>
                  <a:lnTo>
                    <a:pt x="303" y="1070"/>
                  </a:lnTo>
                  <a:lnTo>
                    <a:pt x="289" y="1045"/>
                  </a:lnTo>
                  <a:lnTo>
                    <a:pt x="272" y="1019"/>
                  </a:lnTo>
                  <a:lnTo>
                    <a:pt x="255" y="995"/>
                  </a:lnTo>
                  <a:lnTo>
                    <a:pt x="236" y="969"/>
                  </a:lnTo>
                  <a:lnTo>
                    <a:pt x="218" y="945"/>
                  </a:lnTo>
                  <a:lnTo>
                    <a:pt x="197" y="920"/>
                  </a:lnTo>
                  <a:lnTo>
                    <a:pt x="179" y="896"/>
                  </a:lnTo>
                  <a:lnTo>
                    <a:pt x="160" y="871"/>
                  </a:lnTo>
                  <a:lnTo>
                    <a:pt x="143" y="845"/>
                  </a:lnTo>
                  <a:lnTo>
                    <a:pt x="129" y="819"/>
                  </a:lnTo>
                  <a:lnTo>
                    <a:pt x="116" y="792"/>
                  </a:lnTo>
                  <a:lnTo>
                    <a:pt x="105" y="763"/>
                  </a:lnTo>
                  <a:lnTo>
                    <a:pt x="99" y="734"/>
                  </a:lnTo>
                  <a:lnTo>
                    <a:pt x="99" y="734"/>
                  </a:lnTo>
                  <a:lnTo>
                    <a:pt x="92" y="692"/>
                  </a:lnTo>
                  <a:lnTo>
                    <a:pt x="83" y="652"/>
                  </a:lnTo>
                  <a:lnTo>
                    <a:pt x="77" y="616"/>
                  </a:lnTo>
                  <a:lnTo>
                    <a:pt x="68" y="583"/>
                  </a:lnTo>
                  <a:lnTo>
                    <a:pt x="61" y="553"/>
                  </a:lnTo>
                  <a:lnTo>
                    <a:pt x="54" y="522"/>
                  </a:lnTo>
                  <a:lnTo>
                    <a:pt x="46" y="493"/>
                  </a:lnTo>
                  <a:lnTo>
                    <a:pt x="39" y="465"/>
                  </a:lnTo>
                  <a:lnTo>
                    <a:pt x="32" y="437"/>
                  </a:lnTo>
                  <a:lnTo>
                    <a:pt x="27" y="407"/>
                  </a:lnTo>
                  <a:lnTo>
                    <a:pt x="20" y="378"/>
                  </a:lnTo>
                  <a:lnTo>
                    <a:pt x="15" y="347"/>
                  </a:lnTo>
                  <a:lnTo>
                    <a:pt x="10" y="313"/>
                  </a:lnTo>
                  <a:lnTo>
                    <a:pt x="7" y="277"/>
                  </a:lnTo>
                  <a:lnTo>
                    <a:pt x="3" y="236"/>
                  </a:lnTo>
                  <a:lnTo>
                    <a:pt x="0" y="194"/>
                  </a:lnTo>
                  <a:lnTo>
                    <a:pt x="0" y="194"/>
                  </a:lnTo>
                  <a:lnTo>
                    <a:pt x="3" y="159"/>
                  </a:lnTo>
                  <a:lnTo>
                    <a:pt x="19" y="129"/>
                  </a:lnTo>
                  <a:lnTo>
                    <a:pt x="41" y="100"/>
                  </a:lnTo>
                  <a:lnTo>
                    <a:pt x="70" y="76"/>
                  </a:lnTo>
                  <a:lnTo>
                    <a:pt x="104" y="53"/>
                  </a:lnTo>
                  <a:lnTo>
                    <a:pt x="141" y="33"/>
                  </a:lnTo>
                  <a:lnTo>
                    <a:pt x="180" y="15"/>
                  </a:lnTo>
                  <a:lnTo>
                    <a:pt x="218" y="0"/>
                  </a:lnTo>
                </a:path>
              </a:pathLst>
            </a:custGeom>
            <a:solidFill>
              <a:srgbClr val="FFFFCC">
                <a:alpha val="50000"/>
              </a:srgbClr>
            </a:solidFill>
            <a:ln w="0">
              <a:solidFill>
                <a:schemeClr val="folHlink"/>
              </a:solidFill>
              <a:prstDash val="solid"/>
              <a:round/>
              <a:headEnd/>
              <a:tailEnd/>
            </a:ln>
          </p:spPr>
          <p:txBody>
            <a:bodyPr/>
            <a:lstStyle/>
            <a:p>
              <a:endParaRPr lang="en-US"/>
            </a:p>
          </p:txBody>
        </p:sp>
        <p:sp>
          <p:nvSpPr>
            <p:cNvPr id="37894" name="Freeform 6"/>
            <p:cNvSpPr>
              <a:spLocks/>
            </p:cNvSpPr>
            <p:nvPr/>
          </p:nvSpPr>
          <p:spPr bwMode="auto">
            <a:xfrm>
              <a:off x="3577" y="2532"/>
              <a:ext cx="391" cy="266"/>
            </a:xfrm>
            <a:custGeom>
              <a:avLst/>
              <a:gdLst/>
              <a:ahLst/>
              <a:cxnLst>
                <a:cxn ang="0">
                  <a:pos x="391" y="266"/>
                </a:cxn>
                <a:cxn ang="0">
                  <a:pos x="391" y="266"/>
                </a:cxn>
                <a:cxn ang="0">
                  <a:pos x="384" y="263"/>
                </a:cxn>
                <a:cxn ang="0">
                  <a:pos x="372" y="257"/>
                </a:cxn>
                <a:cxn ang="0">
                  <a:pos x="355" y="248"/>
                </a:cxn>
                <a:cxn ang="0">
                  <a:pos x="338" y="236"/>
                </a:cxn>
                <a:cxn ang="0">
                  <a:pos x="319" y="225"/>
                </a:cxn>
                <a:cxn ang="0">
                  <a:pos x="304" y="215"/>
                </a:cxn>
                <a:cxn ang="0">
                  <a:pos x="294" y="206"/>
                </a:cxn>
                <a:cxn ang="0">
                  <a:pos x="287" y="201"/>
                </a:cxn>
                <a:cxn ang="0">
                  <a:pos x="287" y="201"/>
                </a:cxn>
                <a:cxn ang="0">
                  <a:pos x="268" y="178"/>
                </a:cxn>
                <a:cxn ang="0">
                  <a:pos x="250" y="154"/>
                </a:cxn>
                <a:cxn ang="0">
                  <a:pos x="233" y="130"/>
                </a:cxn>
                <a:cxn ang="0">
                  <a:pos x="217" y="104"/>
                </a:cxn>
                <a:cxn ang="0">
                  <a:pos x="202" y="77"/>
                </a:cxn>
                <a:cxn ang="0">
                  <a:pos x="188" y="51"/>
                </a:cxn>
                <a:cxn ang="0">
                  <a:pos x="178" y="25"/>
                </a:cxn>
                <a:cxn ang="0">
                  <a:pos x="168" y="0"/>
                </a:cxn>
                <a:cxn ang="0">
                  <a:pos x="168" y="0"/>
                </a:cxn>
                <a:cxn ang="0">
                  <a:pos x="175" y="32"/>
                </a:cxn>
                <a:cxn ang="0">
                  <a:pos x="177" y="65"/>
                </a:cxn>
                <a:cxn ang="0">
                  <a:pos x="171" y="98"/>
                </a:cxn>
                <a:cxn ang="0">
                  <a:pos x="161" y="128"/>
                </a:cxn>
                <a:cxn ang="0">
                  <a:pos x="146" y="157"/>
                </a:cxn>
                <a:cxn ang="0">
                  <a:pos x="126" y="180"/>
                </a:cxn>
                <a:cxn ang="0">
                  <a:pos x="100" y="195"/>
                </a:cxn>
                <a:cxn ang="0">
                  <a:pos x="71" y="203"/>
                </a:cxn>
                <a:cxn ang="0">
                  <a:pos x="71" y="203"/>
                </a:cxn>
                <a:cxn ang="0">
                  <a:pos x="63" y="204"/>
                </a:cxn>
                <a:cxn ang="0">
                  <a:pos x="54" y="206"/>
                </a:cxn>
                <a:cxn ang="0">
                  <a:pos x="46" y="207"/>
                </a:cxn>
                <a:cxn ang="0">
                  <a:pos x="35" y="210"/>
                </a:cxn>
                <a:cxn ang="0">
                  <a:pos x="25" y="215"/>
                </a:cxn>
                <a:cxn ang="0">
                  <a:pos x="15" y="221"/>
                </a:cxn>
                <a:cxn ang="0">
                  <a:pos x="7" y="227"/>
                </a:cxn>
                <a:cxn ang="0">
                  <a:pos x="0" y="234"/>
                </a:cxn>
              </a:cxnLst>
              <a:rect l="0" t="0" r="r" b="b"/>
              <a:pathLst>
                <a:path w="391" h="266">
                  <a:moveTo>
                    <a:pt x="391" y="266"/>
                  </a:moveTo>
                  <a:lnTo>
                    <a:pt x="391" y="266"/>
                  </a:lnTo>
                  <a:lnTo>
                    <a:pt x="384" y="263"/>
                  </a:lnTo>
                  <a:lnTo>
                    <a:pt x="372" y="257"/>
                  </a:lnTo>
                  <a:lnTo>
                    <a:pt x="355" y="248"/>
                  </a:lnTo>
                  <a:lnTo>
                    <a:pt x="338" y="236"/>
                  </a:lnTo>
                  <a:lnTo>
                    <a:pt x="319" y="225"/>
                  </a:lnTo>
                  <a:lnTo>
                    <a:pt x="304" y="215"/>
                  </a:lnTo>
                  <a:lnTo>
                    <a:pt x="294" y="206"/>
                  </a:lnTo>
                  <a:lnTo>
                    <a:pt x="287" y="201"/>
                  </a:lnTo>
                  <a:lnTo>
                    <a:pt x="287" y="201"/>
                  </a:lnTo>
                  <a:lnTo>
                    <a:pt x="268" y="178"/>
                  </a:lnTo>
                  <a:lnTo>
                    <a:pt x="250" y="154"/>
                  </a:lnTo>
                  <a:lnTo>
                    <a:pt x="233" y="130"/>
                  </a:lnTo>
                  <a:lnTo>
                    <a:pt x="217" y="104"/>
                  </a:lnTo>
                  <a:lnTo>
                    <a:pt x="202" y="77"/>
                  </a:lnTo>
                  <a:lnTo>
                    <a:pt x="188" y="51"/>
                  </a:lnTo>
                  <a:lnTo>
                    <a:pt x="178" y="25"/>
                  </a:lnTo>
                  <a:lnTo>
                    <a:pt x="168" y="0"/>
                  </a:lnTo>
                  <a:lnTo>
                    <a:pt x="168" y="0"/>
                  </a:lnTo>
                  <a:lnTo>
                    <a:pt x="175" y="32"/>
                  </a:lnTo>
                  <a:lnTo>
                    <a:pt x="177" y="65"/>
                  </a:lnTo>
                  <a:lnTo>
                    <a:pt x="171" y="98"/>
                  </a:lnTo>
                  <a:lnTo>
                    <a:pt x="161" y="128"/>
                  </a:lnTo>
                  <a:lnTo>
                    <a:pt x="146" y="157"/>
                  </a:lnTo>
                  <a:lnTo>
                    <a:pt x="126" y="180"/>
                  </a:lnTo>
                  <a:lnTo>
                    <a:pt x="100" y="195"/>
                  </a:lnTo>
                  <a:lnTo>
                    <a:pt x="71" y="203"/>
                  </a:lnTo>
                  <a:lnTo>
                    <a:pt x="71" y="203"/>
                  </a:lnTo>
                  <a:lnTo>
                    <a:pt x="63" y="204"/>
                  </a:lnTo>
                  <a:lnTo>
                    <a:pt x="54" y="206"/>
                  </a:lnTo>
                  <a:lnTo>
                    <a:pt x="46" y="207"/>
                  </a:lnTo>
                  <a:lnTo>
                    <a:pt x="35" y="210"/>
                  </a:lnTo>
                  <a:lnTo>
                    <a:pt x="25" y="215"/>
                  </a:lnTo>
                  <a:lnTo>
                    <a:pt x="15" y="221"/>
                  </a:lnTo>
                  <a:lnTo>
                    <a:pt x="7" y="227"/>
                  </a:lnTo>
                  <a:lnTo>
                    <a:pt x="0" y="234"/>
                  </a:lnTo>
                </a:path>
              </a:pathLst>
            </a:custGeom>
            <a:solidFill>
              <a:srgbClr val="FFFFCC">
                <a:alpha val="50000"/>
              </a:srgbClr>
            </a:solidFill>
            <a:ln w="0">
              <a:solidFill>
                <a:schemeClr val="folHlink"/>
              </a:solidFill>
              <a:prstDash val="solid"/>
              <a:round/>
              <a:headEnd/>
              <a:tailEnd/>
            </a:ln>
          </p:spPr>
          <p:txBody>
            <a:bodyPr/>
            <a:lstStyle/>
            <a:p>
              <a:endParaRPr lang="en-US"/>
            </a:p>
          </p:txBody>
        </p:sp>
        <p:sp>
          <p:nvSpPr>
            <p:cNvPr id="37895" name="Freeform 7"/>
            <p:cNvSpPr>
              <a:spLocks/>
            </p:cNvSpPr>
            <p:nvPr/>
          </p:nvSpPr>
          <p:spPr bwMode="auto">
            <a:xfrm>
              <a:off x="3490" y="2782"/>
              <a:ext cx="53" cy="54"/>
            </a:xfrm>
            <a:custGeom>
              <a:avLst/>
              <a:gdLst/>
              <a:ahLst/>
              <a:cxnLst>
                <a:cxn ang="0">
                  <a:pos x="53" y="0"/>
                </a:cxn>
                <a:cxn ang="0">
                  <a:pos x="53" y="0"/>
                </a:cxn>
                <a:cxn ang="0">
                  <a:pos x="46" y="6"/>
                </a:cxn>
                <a:cxn ang="0">
                  <a:pos x="39" y="13"/>
                </a:cxn>
                <a:cxn ang="0">
                  <a:pos x="32" y="21"/>
                </a:cxn>
                <a:cxn ang="0">
                  <a:pos x="27" y="28"/>
                </a:cxn>
                <a:cxn ang="0">
                  <a:pos x="22" y="36"/>
                </a:cxn>
                <a:cxn ang="0">
                  <a:pos x="15" y="42"/>
                </a:cxn>
                <a:cxn ang="0">
                  <a:pos x="9" y="50"/>
                </a:cxn>
                <a:cxn ang="0">
                  <a:pos x="0" y="54"/>
                </a:cxn>
              </a:cxnLst>
              <a:rect l="0" t="0" r="r" b="b"/>
              <a:pathLst>
                <a:path w="53" h="54">
                  <a:moveTo>
                    <a:pt x="53" y="0"/>
                  </a:moveTo>
                  <a:lnTo>
                    <a:pt x="53" y="0"/>
                  </a:lnTo>
                  <a:lnTo>
                    <a:pt x="46" y="6"/>
                  </a:lnTo>
                  <a:lnTo>
                    <a:pt x="39" y="13"/>
                  </a:lnTo>
                  <a:lnTo>
                    <a:pt x="32" y="21"/>
                  </a:lnTo>
                  <a:lnTo>
                    <a:pt x="27" y="28"/>
                  </a:lnTo>
                  <a:lnTo>
                    <a:pt x="22" y="36"/>
                  </a:lnTo>
                  <a:lnTo>
                    <a:pt x="15" y="42"/>
                  </a:lnTo>
                  <a:lnTo>
                    <a:pt x="9" y="50"/>
                  </a:lnTo>
                  <a:lnTo>
                    <a:pt x="0" y="54"/>
                  </a:lnTo>
                </a:path>
              </a:pathLst>
            </a:custGeom>
            <a:solidFill>
              <a:srgbClr val="FFFFCC">
                <a:alpha val="50000"/>
              </a:srgbClr>
            </a:solidFill>
            <a:ln w="0">
              <a:solidFill>
                <a:schemeClr val="folHlink"/>
              </a:solidFill>
              <a:prstDash val="solid"/>
              <a:round/>
              <a:headEnd/>
              <a:tailEnd/>
            </a:ln>
          </p:spPr>
          <p:txBody>
            <a:bodyPr/>
            <a:lstStyle/>
            <a:p>
              <a:endParaRPr lang="en-US"/>
            </a:p>
          </p:txBody>
        </p:sp>
        <p:sp>
          <p:nvSpPr>
            <p:cNvPr id="37896" name="Freeform 8"/>
            <p:cNvSpPr>
              <a:spLocks/>
            </p:cNvSpPr>
            <p:nvPr/>
          </p:nvSpPr>
          <p:spPr bwMode="auto">
            <a:xfrm>
              <a:off x="3225" y="1725"/>
              <a:ext cx="442" cy="144"/>
            </a:xfrm>
            <a:custGeom>
              <a:avLst/>
              <a:gdLst/>
              <a:ahLst/>
              <a:cxnLst>
                <a:cxn ang="0">
                  <a:pos x="0" y="13"/>
                </a:cxn>
                <a:cxn ang="0">
                  <a:pos x="29" y="12"/>
                </a:cxn>
                <a:cxn ang="0">
                  <a:pos x="56" y="13"/>
                </a:cxn>
                <a:cxn ang="0">
                  <a:pos x="83" y="16"/>
                </a:cxn>
                <a:cxn ang="0">
                  <a:pos x="112" y="22"/>
                </a:cxn>
                <a:cxn ang="0">
                  <a:pos x="141" y="28"/>
                </a:cxn>
                <a:cxn ang="0">
                  <a:pos x="168" y="38"/>
                </a:cxn>
                <a:cxn ang="0">
                  <a:pos x="197" y="47"/>
                </a:cxn>
                <a:cxn ang="0">
                  <a:pos x="223" y="57"/>
                </a:cxn>
                <a:cxn ang="0">
                  <a:pos x="251" y="68"/>
                </a:cxn>
                <a:cxn ang="0">
                  <a:pos x="279" y="80"/>
                </a:cxn>
                <a:cxn ang="0">
                  <a:pos x="306" y="92"/>
                </a:cxn>
                <a:cxn ang="0">
                  <a:pos x="333" y="103"/>
                </a:cxn>
                <a:cxn ang="0">
                  <a:pos x="359" y="115"/>
                </a:cxn>
                <a:cxn ang="0">
                  <a:pos x="386" y="125"/>
                </a:cxn>
                <a:cxn ang="0">
                  <a:pos x="413" y="134"/>
                </a:cxn>
                <a:cxn ang="0">
                  <a:pos x="438" y="144"/>
                </a:cxn>
                <a:cxn ang="0">
                  <a:pos x="442" y="131"/>
                </a:cxn>
                <a:cxn ang="0">
                  <a:pos x="416" y="122"/>
                </a:cxn>
                <a:cxn ang="0">
                  <a:pos x="393" y="113"/>
                </a:cxn>
                <a:cxn ang="0">
                  <a:pos x="365" y="103"/>
                </a:cxn>
                <a:cxn ang="0">
                  <a:pos x="340" y="91"/>
                </a:cxn>
                <a:cxn ang="0">
                  <a:pos x="313" y="80"/>
                </a:cxn>
                <a:cxn ang="0">
                  <a:pos x="285" y="68"/>
                </a:cxn>
                <a:cxn ang="0">
                  <a:pos x="258" y="56"/>
                </a:cxn>
                <a:cxn ang="0">
                  <a:pos x="229" y="45"/>
                </a:cxn>
                <a:cxn ang="0">
                  <a:pos x="200" y="34"/>
                </a:cxn>
                <a:cxn ang="0">
                  <a:pos x="172" y="25"/>
                </a:cxn>
                <a:cxn ang="0">
                  <a:pos x="144" y="16"/>
                </a:cxn>
                <a:cxn ang="0">
                  <a:pos x="115" y="10"/>
                </a:cxn>
                <a:cxn ang="0">
                  <a:pos x="87" y="4"/>
                </a:cxn>
                <a:cxn ang="0">
                  <a:pos x="56" y="1"/>
                </a:cxn>
                <a:cxn ang="0">
                  <a:pos x="29" y="0"/>
                </a:cxn>
                <a:cxn ang="0">
                  <a:pos x="0" y="1"/>
                </a:cxn>
                <a:cxn ang="0">
                  <a:pos x="0" y="13"/>
                </a:cxn>
              </a:cxnLst>
              <a:rect l="0" t="0" r="r" b="b"/>
              <a:pathLst>
                <a:path w="442" h="144">
                  <a:moveTo>
                    <a:pt x="0" y="13"/>
                  </a:moveTo>
                  <a:lnTo>
                    <a:pt x="29" y="12"/>
                  </a:lnTo>
                  <a:lnTo>
                    <a:pt x="56" y="13"/>
                  </a:lnTo>
                  <a:lnTo>
                    <a:pt x="83" y="16"/>
                  </a:lnTo>
                  <a:lnTo>
                    <a:pt x="112" y="22"/>
                  </a:lnTo>
                  <a:lnTo>
                    <a:pt x="141" y="28"/>
                  </a:lnTo>
                  <a:lnTo>
                    <a:pt x="168" y="38"/>
                  </a:lnTo>
                  <a:lnTo>
                    <a:pt x="197" y="47"/>
                  </a:lnTo>
                  <a:lnTo>
                    <a:pt x="223" y="57"/>
                  </a:lnTo>
                  <a:lnTo>
                    <a:pt x="251" y="68"/>
                  </a:lnTo>
                  <a:lnTo>
                    <a:pt x="279" y="80"/>
                  </a:lnTo>
                  <a:lnTo>
                    <a:pt x="306" y="92"/>
                  </a:lnTo>
                  <a:lnTo>
                    <a:pt x="333" y="103"/>
                  </a:lnTo>
                  <a:lnTo>
                    <a:pt x="359" y="115"/>
                  </a:lnTo>
                  <a:lnTo>
                    <a:pt x="386" y="125"/>
                  </a:lnTo>
                  <a:lnTo>
                    <a:pt x="413" y="134"/>
                  </a:lnTo>
                  <a:lnTo>
                    <a:pt x="438" y="144"/>
                  </a:lnTo>
                  <a:lnTo>
                    <a:pt x="442" y="131"/>
                  </a:lnTo>
                  <a:lnTo>
                    <a:pt x="416" y="122"/>
                  </a:lnTo>
                  <a:lnTo>
                    <a:pt x="393" y="113"/>
                  </a:lnTo>
                  <a:lnTo>
                    <a:pt x="365" y="103"/>
                  </a:lnTo>
                  <a:lnTo>
                    <a:pt x="340" y="91"/>
                  </a:lnTo>
                  <a:lnTo>
                    <a:pt x="313" y="80"/>
                  </a:lnTo>
                  <a:lnTo>
                    <a:pt x="285" y="68"/>
                  </a:lnTo>
                  <a:lnTo>
                    <a:pt x="258" y="56"/>
                  </a:lnTo>
                  <a:lnTo>
                    <a:pt x="229" y="45"/>
                  </a:lnTo>
                  <a:lnTo>
                    <a:pt x="200" y="34"/>
                  </a:lnTo>
                  <a:lnTo>
                    <a:pt x="172" y="25"/>
                  </a:lnTo>
                  <a:lnTo>
                    <a:pt x="144" y="16"/>
                  </a:lnTo>
                  <a:lnTo>
                    <a:pt x="115" y="10"/>
                  </a:lnTo>
                  <a:lnTo>
                    <a:pt x="87" y="4"/>
                  </a:lnTo>
                  <a:lnTo>
                    <a:pt x="56" y="1"/>
                  </a:lnTo>
                  <a:lnTo>
                    <a:pt x="29" y="0"/>
                  </a:lnTo>
                  <a:lnTo>
                    <a:pt x="0" y="1"/>
                  </a:lnTo>
                  <a:lnTo>
                    <a:pt x="0" y="13"/>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897" name="Freeform 9"/>
            <p:cNvSpPr>
              <a:spLocks/>
            </p:cNvSpPr>
            <p:nvPr/>
          </p:nvSpPr>
          <p:spPr bwMode="auto">
            <a:xfrm>
              <a:off x="2762" y="1723"/>
              <a:ext cx="313" cy="21"/>
            </a:xfrm>
            <a:custGeom>
              <a:avLst/>
              <a:gdLst/>
              <a:ahLst/>
              <a:cxnLst>
                <a:cxn ang="0">
                  <a:pos x="4" y="21"/>
                </a:cxn>
                <a:cxn ang="0">
                  <a:pos x="22" y="18"/>
                </a:cxn>
                <a:cxn ang="0">
                  <a:pos x="43" y="15"/>
                </a:cxn>
                <a:cxn ang="0">
                  <a:pos x="60" y="14"/>
                </a:cxn>
                <a:cxn ang="0">
                  <a:pos x="80" y="12"/>
                </a:cxn>
                <a:cxn ang="0">
                  <a:pos x="99" y="12"/>
                </a:cxn>
                <a:cxn ang="0">
                  <a:pos x="119" y="12"/>
                </a:cxn>
                <a:cxn ang="0">
                  <a:pos x="138" y="12"/>
                </a:cxn>
                <a:cxn ang="0">
                  <a:pos x="159" y="12"/>
                </a:cxn>
                <a:cxn ang="0">
                  <a:pos x="177" y="12"/>
                </a:cxn>
                <a:cxn ang="0">
                  <a:pos x="196" y="14"/>
                </a:cxn>
                <a:cxn ang="0">
                  <a:pos x="216" y="14"/>
                </a:cxn>
                <a:cxn ang="0">
                  <a:pos x="235" y="15"/>
                </a:cxn>
                <a:cxn ang="0">
                  <a:pos x="255" y="15"/>
                </a:cxn>
                <a:cxn ang="0">
                  <a:pos x="274" y="15"/>
                </a:cxn>
                <a:cxn ang="0">
                  <a:pos x="295" y="15"/>
                </a:cxn>
                <a:cxn ang="0">
                  <a:pos x="313" y="14"/>
                </a:cxn>
                <a:cxn ang="0">
                  <a:pos x="313" y="2"/>
                </a:cxn>
                <a:cxn ang="0">
                  <a:pos x="295" y="3"/>
                </a:cxn>
                <a:cxn ang="0">
                  <a:pos x="274" y="3"/>
                </a:cxn>
                <a:cxn ang="0">
                  <a:pos x="255" y="3"/>
                </a:cxn>
                <a:cxn ang="0">
                  <a:pos x="235" y="3"/>
                </a:cxn>
                <a:cxn ang="0">
                  <a:pos x="216" y="2"/>
                </a:cxn>
                <a:cxn ang="0">
                  <a:pos x="196" y="2"/>
                </a:cxn>
                <a:cxn ang="0">
                  <a:pos x="177" y="0"/>
                </a:cxn>
                <a:cxn ang="0">
                  <a:pos x="159" y="0"/>
                </a:cxn>
                <a:cxn ang="0">
                  <a:pos x="138" y="0"/>
                </a:cxn>
                <a:cxn ang="0">
                  <a:pos x="119" y="0"/>
                </a:cxn>
                <a:cxn ang="0">
                  <a:pos x="99" y="0"/>
                </a:cxn>
                <a:cxn ang="0">
                  <a:pos x="80" y="0"/>
                </a:cxn>
                <a:cxn ang="0">
                  <a:pos x="60" y="2"/>
                </a:cxn>
                <a:cxn ang="0">
                  <a:pos x="39" y="3"/>
                </a:cxn>
                <a:cxn ang="0">
                  <a:pos x="19" y="6"/>
                </a:cxn>
                <a:cxn ang="0">
                  <a:pos x="0" y="9"/>
                </a:cxn>
                <a:cxn ang="0">
                  <a:pos x="4" y="21"/>
                </a:cxn>
              </a:cxnLst>
              <a:rect l="0" t="0" r="r" b="b"/>
              <a:pathLst>
                <a:path w="313" h="21">
                  <a:moveTo>
                    <a:pt x="4" y="21"/>
                  </a:moveTo>
                  <a:lnTo>
                    <a:pt x="22" y="18"/>
                  </a:lnTo>
                  <a:lnTo>
                    <a:pt x="43" y="15"/>
                  </a:lnTo>
                  <a:lnTo>
                    <a:pt x="60" y="14"/>
                  </a:lnTo>
                  <a:lnTo>
                    <a:pt x="80" y="12"/>
                  </a:lnTo>
                  <a:lnTo>
                    <a:pt x="99" y="12"/>
                  </a:lnTo>
                  <a:lnTo>
                    <a:pt x="119" y="12"/>
                  </a:lnTo>
                  <a:lnTo>
                    <a:pt x="138" y="12"/>
                  </a:lnTo>
                  <a:lnTo>
                    <a:pt x="159" y="12"/>
                  </a:lnTo>
                  <a:lnTo>
                    <a:pt x="177" y="12"/>
                  </a:lnTo>
                  <a:lnTo>
                    <a:pt x="196" y="14"/>
                  </a:lnTo>
                  <a:lnTo>
                    <a:pt x="216" y="14"/>
                  </a:lnTo>
                  <a:lnTo>
                    <a:pt x="235" y="15"/>
                  </a:lnTo>
                  <a:lnTo>
                    <a:pt x="255" y="15"/>
                  </a:lnTo>
                  <a:lnTo>
                    <a:pt x="274" y="15"/>
                  </a:lnTo>
                  <a:lnTo>
                    <a:pt x="295" y="15"/>
                  </a:lnTo>
                  <a:lnTo>
                    <a:pt x="313" y="14"/>
                  </a:lnTo>
                  <a:lnTo>
                    <a:pt x="313" y="2"/>
                  </a:lnTo>
                  <a:lnTo>
                    <a:pt x="295" y="3"/>
                  </a:lnTo>
                  <a:lnTo>
                    <a:pt x="274" y="3"/>
                  </a:lnTo>
                  <a:lnTo>
                    <a:pt x="255" y="3"/>
                  </a:lnTo>
                  <a:lnTo>
                    <a:pt x="235" y="3"/>
                  </a:lnTo>
                  <a:lnTo>
                    <a:pt x="216" y="2"/>
                  </a:lnTo>
                  <a:lnTo>
                    <a:pt x="196" y="2"/>
                  </a:lnTo>
                  <a:lnTo>
                    <a:pt x="177" y="0"/>
                  </a:lnTo>
                  <a:lnTo>
                    <a:pt x="159" y="0"/>
                  </a:lnTo>
                  <a:lnTo>
                    <a:pt x="138" y="0"/>
                  </a:lnTo>
                  <a:lnTo>
                    <a:pt x="119" y="0"/>
                  </a:lnTo>
                  <a:lnTo>
                    <a:pt x="99" y="0"/>
                  </a:lnTo>
                  <a:lnTo>
                    <a:pt x="80" y="0"/>
                  </a:lnTo>
                  <a:lnTo>
                    <a:pt x="60" y="2"/>
                  </a:lnTo>
                  <a:lnTo>
                    <a:pt x="39" y="3"/>
                  </a:lnTo>
                  <a:lnTo>
                    <a:pt x="19" y="6"/>
                  </a:lnTo>
                  <a:lnTo>
                    <a:pt x="0" y="9"/>
                  </a:lnTo>
                  <a:lnTo>
                    <a:pt x="4" y="21"/>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898" name="Freeform 10"/>
            <p:cNvSpPr>
              <a:spLocks/>
            </p:cNvSpPr>
            <p:nvPr/>
          </p:nvSpPr>
          <p:spPr bwMode="auto">
            <a:xfrm>
              <a:off x="2206" y="1778"/>
              <a:ext cx="351" cy="165"/>
            </a:xfrm>
            <a:custGeom>
              <a:avLst/>
              <a:gdLst/>
              <a:ahLst/>
              <a:cxnLst>
                <a:cxn ang="0">
                  <a:pos x="7" y="165"/>
                </a:cxn>
                <a:cxn ang="0">
                  <a:pos x="28" y="153"/>
                </a:cxn>
                <a:cxn ang="0">
                  <a:pos x="46" y="140"/>
                </a:cxn>
                <a:cxn ang="0">
                  <a:pos x="67" y="128"/>
                </a:cxn>
                <a:cxn ang="0">
                  <a:pos x="87" y="118"/>
                </a:cxn>
                <a:cxn ang="0">
                  <a:pos x="109" y="107"/>
                </a:cxn>
                <a:cxn ang="0">
                  <a:pos x="130" y="98"/>
                </a:cxn>
                <a:cxn ang="0">
                  <a:pos x="152" y="89"/>
                </a:cxn>
                <a:cxn ang="0">
                  <a:pos x="174" y="80"/>
                </a:cxn>
                <a:cxn ang="0">
                  <a:pos x="196" y="71"/>
                </a:cxn>
                <a:cxn ang="0">
                  <a:pos x="218" y="62"/>
                </a:cxn>
                <a:cxn ang="0">
                  <a:pos x="240" y="53"/>
                </a:cxn>
                <a:cxn ang="0">
                  <a:pos x="262" y="44"/>
                </a:cxn>
                <a:cxn ang="0">
                  <a:pos x="283" y="36"/>
                </a:cxn>
                <a:cxn ang="0">
                  <a:pos x="306" y="28"/>
                </a:cxn>
                <a:cxn ang="0">
                  <a:pos x="330" y="19"/>
                </a:cxn>
                <a:cxn ang="0">
                  <a:pos x="351" y="12"/>
                </a:cxn>
                <a:cxn ang="0">
                  <a:pos x="347" y="0"/>
                </a:cxn>
                <a:cxn ang="0">
                  <a:pos x="323" y="7"/>
                </a:cxn>
                <a:cxn ang="0">
                  <a:pos x="300" y="16"/>
                </a:cxn>
                <a:cxn ang="0">
                  <a:pos x="279" y="24"/>
                </a:cxn>
                <a:cxn ang="0">
                  <a:pos x="255" y="31"/>
                </a:cxn>
                <a:cxn ang="0">
                  <a:pos x="233" y="41"/>
                </a:cxn>
                <a:cxn ang="0">
                  <a:pos x="211" y="50"/>
                </a:cxn>
                <a:cxn ang="0">
                  <a:pos x="189" y="59"/>
                </a:cxn>
                <a:cxn ang="0">
                  <a:pos x="167" y="68"/>
                </a:cxn>
                <a:cxn ang="0">
                  <a:pos x="145" y="77"/>
                </a:cxn>
                <a:cxn ang="0">
                  <a:pos x="123" y="86"/>
                </a:cxn>
                <a:cxn ang="0">
                  <a:pos x="102" y="98"/>
                </a:cxn>
                <a:cxn ang="0">
                  <a:pos x="80" y="109"/>
                </a:cxn>
                <a:cxn ang="0">
                  <a:pos x="60" y="119"/>
                </a:cxn>
                <a:cxn ang="0">
                  <a:pos x="40" y="131"/>
                </a:cxn>
                <a:cxn ang="0">
                  <a:pos x="21" y="144"/>
                </a:cxn>
                <a:cxn ang="0">
                  <a:pos x="0" y="156"/>
                </a:cxn>
                <a:cxn ang="0">
                  <a:pos x="7" y="165"/>
                </a:cxn>
              </a:cxnLst>
              <a:rect l="0" t="0" r="r" b="b"/>
              <a:pathLst>
                <a:path w="351" h="165">
                  <a:moveTo>
                    <a:pt x="7" y="165"/>
                  </a:moveTo>
                  <a:lnTo>
                    <a:pt x="28" y="153"/>
                  </a:lnTo>
                  <a:lnTo>
                    <a:pt x="46" y="140"/>
                  </a:lnTo>
                  <a:lnTo>
                    <a:pt x="67" y="128"/>
                  </a:lnTo>
                  <a:lnTo>
                    <a:pt x="87" y="118"/>
                  </a:lnTo>
                  <a:lnTo>
                    <a:pt x="109" y="107"/>
                  </a:lnTo>
                  <a:lnTo>
                    <a:pt x="130" y="98"/>
                  </a:lnTo>
                  <a:lnTo>
                    <a:pt x="152" y="89"/>
                  </a:lnTo>
                  <a:lnTo>
                    <a:pt x="174" y="80"/>
                  </a:lnTo>
                  <a:lnTo>
                    <a:pt x="196" y="71"/>
                  </a:lnTo>
                  <a:lnTo>
                    <a:pt x="218" y="62"/>
                  </a:lnTo>
                  <a:lnTo>
                    <a:pt x="240" y="53"/>
                  </a:lnTo>
                  <a:lnTo>
                    <a:pt x="262" y="44"/>
                  </a:lnTo>
                  <a:lnTo>
                    <a:pt x="283" y="36"/>
                  </a:lnTo>
                  <a:lnTo>
                    <a:pt x="306" y="28"/>
                  </a:lnTo>
                  <a:lnTo>
                    <a:pt x="330" y="19"/>
                  </a:lnTo>
                  <a:lnTo>
                    <a:pt x="351" y="12"/>
                  </a:lnTo>
                  <a:lnTo>
                    <a:pt x="347" y="0"/>
                  </a:lnTo>
                  <a:lnTo>
                    <a:pt x="323" y="7"/>
                  </a:lnTo>
                  <a:lnTo>
                    <a:pt x="300" y="16"/>
                  </a:lnTo>
                  <a:lnTo>
                    <a:pt x="279" y="24"/>
                  </a:lnTo>
                  <a:lnTo>
                    <a:pt x="255" y="31"/>
                  </a:lnTo>
                  <a:lnTo>
                    <a:pt x="233" y="41"/>
                  </a:lnTo>
                  <a:lnTo>
                    <a:pt x="211" y="50"/>
                  </a:lnTo>
                  <a:lnTo>
                    <a:pt x="189" y="59"/>
                  </a:lnTo>
                  <a:lnTo>
                    <a:pt x="167" y="68"/>
                  </a:lnTo>
                  <a:lnTo>
                    <a:pt x="145" y="77"/>
                  </a:lnTo>
                  <a:lnTo>
                    <a:pt x="123" y="86"/>
                  </a:lnTo>
                  <a:lnTo>
                    <a:pt x="102" y="98"/>
                  </a:lnTo>
                  <a:lnTo>
                    <a:pt x="80" y="109"/>
                  </a:lnTo>
                  <a:lnTo>
                    <a:pt x="60" y="119"/>
                  </a:lnTo>
                  <a:lnTo>
                    <a:pt x="40" y="131"/>
                  </a:lnTo>
                  <a:lnTo>
                    <a:pt x="21" y="144"/>
                  </a:lnTo>
                  <a:lnTo>
                    <a:pt x="0" y="156"/>
                  </a:lnTo>
                  <a:lnTo>
                    <a:pt x="7" y="165"/>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899" name="Freeform 11"/>
            <p:cNvSpPr>
              <a:spLocks/>
            </p:cNvSpPr>
            <p:nvPr/>
          </p:nvSpPr>
          <p:spPr bwMode="auto">
            <a:xfrm>
              <a:off x="4281" y="1454"/>
              <a:ext cx="149" cy="322"/>
            </a:xfrm>
            <a:custGeom>
              <a:avLst/>
              <a:gdLst/>
              <a:ahLst/>
              <a:cxnLst>
                <a:cxn ang="0">
                  <a:pos x="149" y="284"/>
                </a:cxn>
                <a:cxn ang="0">
                  <a:pos x="149" y="284"/>
                </a:cxn>
                <a:cxn ang="0">
                  <a:pos x="134" y="298"/>
                </a:cxn>
                <a:cxn ang="0">
                  <a:pos x="115" y="309"/>
                </a:cxn>
                <a:cxn ang="0">
                  <a:pos x="95" y="318"/>
                </a:cxn>
                <a:cxn ang="0">
                  <a:pos x="74" y="321"/>
                </a:cxn>
                <a:cxn ang="0">
                  <a:pos x="56" y="322"/>
                </a:cxn>
                <a:cxn ang="0">
                  <a:pos x="37" y="316"/>
                </a:cxn>
                <a:cxn ang="0">
                  <a:pos x="23" y="307"/>
                </a:cxn>
                <a:cxn ang="0">
                  <a:pos x="13" y="290"/>
                </a:cxn>
                <a:cxn ang="0">
                  <a:pos x="13" y="290"/>
                </a:cxn>
                <a:cxn ang="0">
                  <a:pos x="6" y="272"/>
                </a:cxn>
                <a:cxn ang="0">
                  <a:pos x="3" y="252"/>
                </a:cxn>
                <a:cxn ang="0">
                  <a:pos x="1" y="234"/>
                </a:cxn>
                <a:cxn ang="0">
                  <a:pos x="0" y="216"/>
                </a:cxn>
                <a:cxn ang="0">
                  <a:pos x="1" y="196"/>
                </a:cxn>
                <a:cxn ang="0">
                  <a:pos x="3" y="178"/>
                </a:cxn>
                <a:cxn ang="0">
                  <a:pos x="6" y="160"/>
                </a:cxn>
                <a:cxn ang="0">
                  <a:pos x="11" y="142"/>
                </a:cxn>
                <a:cxn ang="0">
                  <a:pos x="18" y="124"/>
                </a:cxn>
                <a:cxn ang="0">
                  <a:pos x="25" y="106"/>
                </a:cxn>
                <a:cxn ang="0">
                  <a:pos x="32" y="87"/>
                </a:cxn>
                <a:cxn ang="0">
                  <a:pos x="39" y="69"/>
                </a:cxn>
                <a:cxn ang="0">
                  <a:pos x="47" y="51"/>
                </a:cxn>
                <a:cxn ang="0">
                  <a:pos x="57" y="34"/>
                </a:cxn>
                <a:cxn ang="0">
                  <a:pos x="66" y="16"/>
                </a:cxn>
                <a:cxn ang="0">
                  <a:pos x="74" y="0"/>
                </a:cxn>
              </a:cxnLst>
              <a:rect l="0" t="0" r="r" b="b"/>
              <a:pathLst>
                <a:path w="149" h="322">
                  <a:moveTo>
                    <a:pt x="149" y="284"/>
                  </a:moveTo>
                  <a:lnTo>
                    <a:pt x="149" y="284"/>
                  </a:lnTo>
                  <a:lnTo>
                    <a:pt x="134" y="298"/>
                  </a:lnTo>
                  <a:lnTo>
                    <a:pt x="115" y="309"/>
                  </a:lnTo>
                  <a:lnTo>
                    <a:pt x="95" y="318"/>
                  </a:lnTo>
                  <a:lnTo>
                    <a:pt x="74" y="321"/>
                  </a:lnTo>
                  <a:lnTo>
                    <a:pt x="56" y="322"/>
                  </a:lnTo>
                  <a:lnTo>
                    <a:pt x="37" y="316"/>
                  </a:lnTo>
                  <a:lnTo>
                    <a:pt x="23" y="307"/>
                  </a:lnTo>
                  <a:lnTo>
                    <a:pt x="13" y="290"/>
                  </a:lnTo>
                  <a:lnTo>
                    <a:pt x="13" y="290"/>
                  </a:lnTo>
                  <a:lnTo>
                    <a:pt x="6" y="272"/>
                  </a:lnTo>
                  <a:lnTo>
                    <a:pt x="3" y="252"/>
                  </a:lnTo>
                  <a:lnTo>
                    <a:pt x="1" y="234"/>
                  </a:lnTo>
                  <a:lnTo>
                    <a:pt x="0" y="216"/>
                  </a:lnTo>
                  <a:lnTo>
                    <a:pt x="1" y="196"/>
                  </a:lnTo>
                  <a:lnTo>
                    <a:pt x="3" y="178"/>
                  </a:lnTo>
                  <a:lnTo>
                    <a:pt x="6" y="160"/>
                  </a:lnTo>
                  <a:lnTo>
                    <a:pt x="11" y="142"/>
                  </a:lnTo>
                  <a:lnTo>
                    <a:pt x="18" y="124"/>
                  </a:lnTo>
                  <a:lnTo>
                    <a:pt x="25" y="106"/>
                  </a:lnTo>
                  <a:lnTo>
                    <a:pt x="32" y="87"/>
                  </a:lnTo>
                  <a:lnTo>
                    <a:pt x="39" y="69"/>
                  </a:lnTo>
                  <a:lnTo>
                    <a:pt x="47" y="51"/>
                  </a:lnTo>
                  <a:lnTo>
                    <a:pt x="57" y="34"/>
                  </a:lnTo>
                  <a:lnTo>
                    <a:pt x="66" y="16"/>
                  </a:lnTo>
                  <a:lnTo>
                    <a:pt x="74" y="0"/>
                  </a:lnTo>
                </a:path>
              </a:pathLst>
            </a:custGeom>
            <a:solidFill>
              <a:srgbClr val="FFFFCC">
                <a:alpha val="50000"/>
              </a:srgbClr>
            </a:solidFill>
            <a:ln w="0">
              <a:solidFill>
                <a:schemeClr val="folHlink"/>
              </a:solidFill>
              <a:prstDash val="solid"/>
              <a:round/>
              <a:headEnd/>
              <a:tailEnd/>
            </a:ln>
          </p:spPr>
          <p:txBody>
            <a:bodyPr/>
            <a:lstStyle/>
            <a:p>
              <a:endParaRPr lang="en-US"/>
            </a:p>
          </p:txBody>
        </p:sp>
        <p:sp>
          <p:nvSpPr>
            <p:cNvPr id="37900" name="Freeform 12"/>
            <p:cNvSpPr>
              <a:spLocks/>
            </p:cNvSpPr>
            <p:nvPr/>
          </p:nvSpPr>
          <p:spPr bwMode="auto">
            <a:xfrm>
              <a:off x="3568" y="1231"/>
              <a:ext cx="157" cy="39"/>
            </a:xfrm>
            <a:custGeom>
              <a:avLst/>
              <a:gdLst/>
              <a:ahLst/>
              <a:cxnLst>
                <a:cxn ang="0">
                  <a:pos x="0" y="9"/>
                </a:cxn>
                <a:cxn ang="0">
                  <a:pos x="0" y="9"/>
                </a:cxn>
                <a:cxn ang="0">
                  <a:pos x="19" y="21"/>
                </a:cxn>
                <a:cxn ang="0">
                  <a:pos x="38" y="27"/>
                </a:cxn>
                <a:cxn ang="0">
                  <a:pos x="60" y="29"/>
                </a:cxn>
                <a:cxn ang="0">
                  <a:pos x="78" y="29"/>
                </a:cxn>
                <a:cxn ang="0">
                  <a:pos x="99" y="29"/>
                </a:cxn>
                <a:cxn ang="0">
                  <a:pos x="116" y="29"/>
                </a:cxn>
                <a:cxn ang="0">
                  <a:pos x="135" y="33"/>
                </a:cxn>
                <a:cxn ang="0">
                  <a:pos x="150" y="39"/>
                </a:cxn>
                <a:cxn ang="0">
                  <a:pos x="157" y="30"/>
                </a:cxn>
                <a:cxn ang="0">
                  <a:pos x="138" y="21"/>
                </a:cxn>
                <a:cxn ang="0">
                  <a:pos x="119" y="17"/>
                </a:cxn>
                <a:cxn ang="0">
                  <a:pos x="99" y="17"/>
                </a:cxn>
                <a:cxn ang="0">
                  <a:pos x="78" y="17"/>
                </a:cxn>
                <a:cxn ang="0">
                  <a:pos x="60" y="17"/>
                </a:cxn>
                <a:cxn ang="0">
                  <a:pos x="41" y="15"/>
                </a:cxn>
                <a:cxn ang="0">
                  <a:pos x="26" y="9"/>
                </a:cxn>
                <a:cxn ang="0">
                  <a:pos x="10" y="0"/>
                </a:cxn>
                <a:cxn ang="0">
                  <a:pos x="10" y="0"/>
                </a:cxn>
                <a:cxn ang="0">
                  <a:pos x="0" y="9"/>
                </a:cxn>
              </a:cxnLst>
              <a:rect l="0" t="0" r="r" b="b"/>
              <a:pathLst>
                <a:path w="157" h="39">
                  <a:moveTo>
                    <a:pt x="0" y="9"/>
                  </a:moveTo>
                  <a:lnTo>
                    <a:pt x="0" y="9"/>
                  </a:lnTo>
                  <a:lnTo>
                    <a:pt x="19" y="21"/>
                  </a:lnTo>
                  <a:lnTo>
                    <a:pt x="38" y="27"/>
                  </a:lnTo>
                  <a:lnTo>
                    <a:pt x="60" y="29"/>
                  </a:lnTo>
                  <a:lnTo>
                    <a:pt x="78" y="29"/>
                  </a:lnTo>
                  <a:lnTo>
                    <a:pt x="99" y="29"/>
                  </a:lnTo>
                  <a:lnTo>
                    <a:pt x="116" y="29"/>
                  </a:lnTo>
                  <a:lnTo>
                    <a:pt x="135" y="33"/>
                  </a:lnTo>
                  <a:lnTo>
                    <a:pt x="150" y="39"/>
                  </a:lnTo>
                  <a:lnTo>
                    <a:pt x="157" y="30"/>
                  </a:lnTo>
                  <a:lnTo>
                    <a:pt x="138" y="21"/>
                  </a:lnTo>
                  <a:lnTo>
                    <a:pt x="119" y="17"/>
                  </a:lnTo>
                  <a:lnTo>
                    <a:pt x="99" y="17"/>
                  </a:lnTo>
                  <a:lnTo>
                    <a:pt x="78" y="17"/>
                  </a:lnTo>
                  <a:lnTo>
                    <a:pt x="60" y="17"/>
                  </a:lnTo>
                  <a:lnTo>
                    <a:pt x="41" y="15"/>
                  </a:lnTo>
                  <a:lnTo>
                    <a:pt x="26" y="9"/>
                  </a:lnTo>
                  <a:lnTo>
                    <a:pt x="10" y="0"/>
                  </a:lnTo>
                  <a:lnTo>
                    <a:pt x="10" y="0"/>
                  </a:lnTo>
                  <a:lnTo>
                    <a:pt x="0" y="9"/>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01" name="Freeform 13"/>
            <p:cNvSpPr>
              <a:spLocks/>
            </p:cNvSpPr>
            <p:nvPr/>
          </p:nvSpPr>
          <p:spPr bwMode="auto">
            <a:xfrm>
              <a:off x="3424" y="1213"/>
              <a:ext cx="154" cy="27"/>
            </a:xfrm>
            <a:custGeom>
              <a:avLst/>
              <a:gdLst/>
              <a:ahLst/>
              <a:cxnLst>
                <a:cxn ang="0">
                  <a:pos x="7" y="27"/>
                </a:cxn>
                <a:cxn ang="0">
                  <a:pos x="25" y="21"/>
                </a:cxn>
                <a:cxn ang="0">
                  <a:pos x="46" y="17"/>
                </a:cxn>
                <a:cxn ang="0">
                  <a:pos x="66" y="13"/>
                </a:cxn>
                <a:cxn ang="0">
                  <a:pos x="86" y="12"/>
                </a:cxn>
                <a:cxn ang="0">
                  <a:pos x="105" y="13"/>
                </a:cxn>
                <a:cxn ang="0">
                  <a:pos x="122" y="17"/>
                </a:cxn>
                <a:cxn ang="0">
                  <a:pos x="136" y="21"/>
                </a:cxn>
                <a:cxn ang="0">
                  <a:pos x="144" y="27"/>
                </a:cxn>
                <a:cxn ang="0">
                  <a:pos x="154" y="18"/>
                </a:cxn>
                <a:cxn ang="0">
                  <a:pos x="143" y="9"/>
                </a:cxn>
                <a:cxn ang="0">
                  <a:pos x="126" y="4"/>
                </a:cxn>
                <a:cxn ang="0">
                  <a:pos x="109" y="1"/>
                </a:cxn>
                <a:cxn ang="0">
                  <a:pos x="86" y="0"/>
                </a:cxn>
                <a:cxn ang="0">
                  <a:pos x="66" y="1"/>
                </a:cxn>
                <a:cxn ang="0">
                  <a:pos x="42" y="4"/>
                </a:cxn>
                <a:cxn ang="0">
                  <a:pos x="22" y="9"/>
                </a:cxn>
                <a:cxn ang="0">
                  <a:pos x="0" y="15"/>
                </a:cxn>
                <a:cxn ang="0">
                  <a:pos x="7" y="27"/>
                </a:cxn>
              </a:cxnLst>
              <a:rect l="0" t="0" r="r" b="b"/>
              <a:pathLst>
                <a:path w="154" h="27">
                  <a:moveTo>
                    <a:pt x="7" y="27"/>
                  </a:moveTo>
                  <a:lnTo>
                    <a:pt x="25" y="21"/>
                  </a:lnTo>
                  <a:lnTo>
                    <a:pt x="46" y="17"/>
                  </a:lnTo>
                  <a:lnTo>
                    <a:pt x="66" y="13"/>
                  </a:lnTo>
                  <a:lnTo>
                    <a:pt x="86" y="12"/>
                  </a:lnTo>
                  <a:lnTo>
                    <a:pt x="105" y="13"/>
                  </a:lnTo>
                  <a:lnTo>
                    <a:pt x="122" y="17"/>
                  </a:lnTo>
                  <a:lnTo>
                    <a:pt x="136" y="21"/>
                  </a:lnTo>
                  <a:lnTo>
                    <a:pt x="144" y="27"/>
                  </a:lnTo>
                  <a:lnTo>
                    <a:pt x="154" y="18"/>
                  </a:lnTo>
                  <a:lnTo>
                    <a:pt x="143" y="9"/>
                  </a:lnTo>
                  <a:lnTo>
                    <a:pt x="126" y="4"/>
                  </a:lnTo>
                  <a:lnTo>
                    <a:pt x="109" y="1"/>
                  </a:lnTo>
                  <a:lnTo>
                    <a:pt x="86" y="0"/>
                  </a:lnTo>
                  <a:lnTo>
                    <a:pt x="66" y="1"/>
                  </a:lnTo>
                  <a:lnTo>
                    <a:pt x="42" y="4"/>
                  </a:lnTo>
                  <a:lnTo>
                    <a:pt x="22" y="9"/>
                  </a:lnTo>
                  <a:lnTo>
                    <a:pt x="0" y="15"/>
                  </a:lnTo>
                  <a:lnTo>
                    <a:pt x="7" y="27"/>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02" name="Freeform 14"/>
            <p:cNvSpPr>
              <a:spLocks/>
            </p:cNvSpPr>
            <p:nvPr/>
          </p:nvSpPr>
          <p:spPr bwMode="auto">
            <a:xfrm>
              <a:off x="3391" y="1158"/>
              <a:ext cx="272" cy="31"/>
            </a:xfrm>
            <a:custGeom>
              <a:avLst/>
              <a:gdLst/>
              <a:ahLst/>
              <a:cxnLst>
                <a:cxn ang="0">
                  <a:pos x="0" y="28"/>
                </a:cxn>
                <a:cxn ang="0">
                  <a:pos x="34" y="29"/>
                </a:cxn>
                <a:cxn ang="0">
                  <a:pos x="68" y="31"/>
                </a:cxn>
                <a:cxn ang="0">
                  <a:pos x="102" y="31"/>
                </a:cxn>
                <a:cxn ang="0">
                  <a:pos x="136" y="29"/>
                </a:cxn>
                <a:cxn ang="0">
                  <a:pos x="169" y="28"/>
                </a:cxn>
                <a:cxn ang="0">
                  <a:pos x="203" y="25"/>
                </a:cxn>
                <a:cxn ang="0">
                  <a:pos x="238" y="20"/>
                </a:cxn>
                <a:cxn ang="0">
                  <a:pos x="272" y="12"/>
                </a:cxn>
                <a:cxn ang="0">
                  <a:pos x="269" y="0"/>
                </a:cxn>
                <a:cxn ang="0">
                  <a:pos x="235" y="8"/>
                </a:cxn>
                <a:cxn ang="0">
                  <a:pos x="203" y="12"/>
                </a:cxn>
                <a:cxn ang="0">
                  <a:pos x="169" y="16"/>
                </a:cxn>
                <a:cxn ang="0">
                  <a:pos x="136" y="17"/>
                </a:cxn>
                <a:cxn ang="0">
                  <a:pos x="102" y="19"/>
                </a:cxn>
                <a:cxn ang="0">
                  <a:pos x="68" y="19"/>
                </a:cxn>
                <a:cxn ang="0">
                  <a:pos x="34" y="17"/>
                </a:cxn>
                <a:cxn ang="0">
                  <a:pos x="0" y="16"/>
                </a:cxn>
                <a:cxn ang="0">
                  <a:pos x="0" y="28"/>
                </a:cxn>
              </a:cxnLst>
              <a:rect l="0" t="0" r="r" b="b"/>
              <a:pathLst>
                <a:path w="272" h="31">
                  <a:moveTo>
                    <a:pt x="0" y="28"/>
                  </a:moveTo>
                  <a:lnTo>
                    <a:pt x="34" y="29"/>
                  </a:lnTo>
                  <a:lnTo>
                    <a:pt x="68" y="31"/>
                  </a:lnTo>
                  <a:lnTo>
                    <a:pt x="102" y="31"/>
                  </a:lnTo>
                  <a:lnTo>
                    <a:pt x="136" y="29"/>
                  </a:lnTo>
                  <a:lnTo>
                    <a:pt x="169" y="28"/>
                  </a:lnTo>
                  <a:lnTo>
                    <a:pt x="203" y="25"/>
                  </a:lnTo>
                  <a:lnTo>
                    <a:pt x="238" y="20"/>
                  </a:lnTo>
                  <a:lnTo>
                    <a:pt x="272" y="12"/>
                  </a:lnTo>
                  <a:lnTo>
                    <a:pt x="269" y="0"/>
                  </a:lnTo>
                  <a:lnTo>
                    <a:pt x="235" y="8"/>
                  </a:lnTo>
                  <a:lnTo>
                    <a:pt x="203" y="12"/>
                  </a:lnTo>
                  <a:lnTo>
                    <a:pt x="169" y="16"/>
                  </a:lnTo>
                  <a:lnTo>
                    <a:pt x="136" y="17"/>
                  </a:lnTo>
                  <a:lnTo>
                    <a:pt x="102" y="19"/>
                  </a:lnTo>
                  <a:lnTo>
                    <a:pt x="68" y="19"/>
                  </a:lnTo>
                  <a:lnTo>
                    <a:pt x="34" y="17"/>
                  </a:lnTo>
                  <a:lnTo>
                    <a:pt x="0" y="16"/>
                  </a:lnTo>
                  <a:lnTo>
                    <a:pt x="0" y="28"/>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03" name="Freeform 15"/>
            <p:cNvSpPr>
              <a:spLocks/>
            </p:cNvSpPr>
            <p:nvPr/>
          </p:nvSpPr>
          <p:spPr bwMode="auto">
            <a:xfrm>
              <a:off x="3505" y="574"/>
              <a:ext cx="226" cy="54"/>
            </a:xfrm>
            <a:custGeom>
              <a:avLst/>
              <a:gdLst/>
              <a:ahLst/>
              <a:cxnLst>
                <a:cxn ang="0">
                  <a:pos x="4" y="26"/>
                </a:cxn>
                <a:cxn ang="0">
                  <a:pos x="34" y="20"/>
                </a:cxn>
                <a:cxn ang="0">
                  <a:pos x="63" y="14"/>
                </a:cxn>
                <a:cxn ang="0">
                  <a:pos x="89" y="12"/>
                </a:cxn>
                <a:cxn ang="0">
                  <a:pos x="113" y="12"/>
                </a:cxn>
                <a:cxn ang="0">
                  <a:pos x="136" y="17"/>
                </a:cxn>
                <a:cxn ang="0">
                  <a:pos x="160" y="24"/>
                </a:cxn>
                <a:cxn ang="0">
                  <a:pos x="189" y="36"/>
                </a:cxn>
                <a:cxn ang="0">
                  <a:pos x="220" y="54"/>
                </a:cxn>
                <a:cxn ang="0">
                  <a:pos x="226" y="45"/>
                </a:cxn>
                <a:cxn ang="0">
                  <a:pos x="196" y="27"/>
                </a:cxn>
                <a:cxn ang="0">
                  <a:pos x="167" y="12"/>
                </a:cxn>
                <a:cxn ang="0">
                  <a:pos x="140" y="4"/>
                </a:cxn>
                <a:cxn ang="0">
                  <a:pos x="113" y="0"/>
                </a:cxn>
                <a:cxn ang="0">
                  <a:pos x="89" y="0"/>
                </a:cxn>
                <a:cxn ang="0">
                  <a:pos x="60" y="1"/>
                </a:cxn>
                <a:cxn ang="0">
                  <a:pos x="31" y="7"/>
                </a:cxn>
                <a:cxn ang="0">
                  <a:pos x="0" y="14"/>
                </a:cxn>
                <a:cxn ang="0">
                  <a:pos x="4" y="26"/>
                </a:cxn>
              </a:cxnLst>
              <a:rect l="0" t="0" r="r" b="b"/>
              <a:pathLst>
                <a:path w="226" h="54">
                  <a:moveTo>
                    <a:pt x="4" y="26"/>
                  </a:moveTo>
                  <a:lnTo>
                    <a:pt x="34" y="20"/>
                  </a:lnTo>
                  <a:lnTo>
                    <a:pt x="63" y="14"/>
                  </a:lnTo>
                  <a:lnTo>
                    <a:pt x="89" y="12"/>
                  </a:lnTo>
                  <a:lnTo>
                    <a:pt x="113" y="12"/>
                  </a:lnTo>
                  <a:lnTo>
                    <a:pt x="136" y="17"/>
                  </a:lnTo>
                  <a:lnTo>
                    <a:pt x="160" y="24"/>
                  </a:lnTo>
                  <a:lnTo>
                    <a:pt x="189" y="36"/>
                  </a:lnTo>
                  <a:lnTo>
                    <a:pt x="220" y="54"/>
                  </a:lnTo>
                  <a:lnTo>
                    <a:pt x="226" y="45"/>
                  </a:lnTo>
                  <a:lnTo>
                    <a:pt x="196" y="27"/>
                  </a:lnTo>
                  <a:lnTo>
                    <a:pt x="167" y="12"/>
                  </a:lnTo>
                  <a:lnTo>
                    <a:pt x="140" y="4"/>
                  </a:lnTo>
                  <a:lnTo>
                    <a:pt x="113" y="0"/>
                  </a:lnTo>
                  <a:lnTo>
                    <a:pt x="89" y="0"/>
                  </a:lnTo>
                  <a:lnTo>
                    <a:pt x="60" y="1"/>
                  </a:lnTo>
                  <a:lnTo>
                    <a:pt x="31" y="7"/>
                  </a:lnTo>
                  <a:lnTo>
                    <a:pt x="0" y="14"/>
                  </a:lnTo>
                  <a:lnTo>
                    <a:pt x="4" y="26"/>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04" name="Freeform 16"/>
            <p:cNvSpPr>
              <a:spLocks/>
            </p:cNvSpPr>
            <p:nvPr/>
          </p:nvSpPr>
          <p:spPr bwMode="auto">
            <a:xfrm>
              <a:off x="2701" y="1028"/>
              <a:ext cx="316" cy="36"/>
            </a:xfrm>
            <a:custGeom>
              <a:avLst/>
              <a:gdLst/>
              <a:ahLst/>
              <a:cxnLst>
                <a:cxn ang="0">
                  <a:pos x="7" y="36"/>
                </a:cxn>
                <a:cxn ang="0">
                  <a:pos x="24" y="30"/>
                </a:cxn>
                <a:cxn ang="0">
                  <a:pos x="44" y="24"/>
                </a:cxn>
                <a:cxn ang="0">
                  <a:pos x="63" y="21"/>
                </a:cxn>
                <a:cxn ang="0">
                  <a:pos x="82" y="18"/>
                </a:cxn>
                <a:cxn ang="0">
                  <a:pos x="100" y="15"/>
                </a:cxn>
                <a:cxn ang="0">
                  <a:pos x="121" y="14"/>
                </a:cxn>
                <a:cxn ang="0">
                  <a:pos x="140" y="12"/>
                </a:cxn>
                <a:cxn ang="0">
                  <a:pos x="160" y="12"/>
                </a:cxn>
                <a:cxn ang="0">
                  <a:pos x="179" y="12"/>
                </a:cxn>
                <a:cxn ang="0">
                  <a:pos x="199" y="12"/>
                </a:cxn>
                <a:cxn ang="0">
                  <a:pos x="218" y="14"/>
                </a:cxn>
                <a:cxn ang="0">
                  <a:pos x="238" y="14"/>
                </a:cxn>
                <a:cxn ang="0">
                  <a:pos x="259" y="14"/>
                </a:cxn>
                <a:cxn ang="0">
                  <a:pos x="277" y="14"/>
                </a:cxn>
                <a:cxn ang="0">
                  <a:pos x="298" y="14"/>
                </a:cxn>
                <a:cxn ang="0">
                  <a:pos x="316" y="14"/>
                </a:cxn>
                <a:cxn ang="0">
                  <a:pos x="316" y="2"/>
                </a:cxn>
                <a:cxn ang="0">
                  <a:pos x="298" y="2"/>
                </a:cxn>
                <a:cxn ang="0">
                  <a:pos x="277" y="2"/>
                </a:cxn>
                <a:cxn ang="0">
                  <a:pos x="259" y="2"/>
                </a:cxn>
                <a:cxn ang="0">
                  <a:pos x="238" y="2"/>
                </a:cxn>
                <a:cxn ang="0">
                  <a:pos x="218" y="2"/>
                </a:cxn>
                <a:cxn ang="0">
                  <a:pos x="199" y="0"/>
                </a:cxn>
                <a:cxn ang="0">
                  <a:pos x="179" y="0"/>
                </a:cxn>
                <a:cxn ang="0">
                  <a:pos x="160" y="0"/>
                </a:cxn>
                <a:cxn ang="0">
                  <a:pos x="140" y="0"/>
                </a:cxn>
                <a:cxn ang="0">
                  <a:pos x="121" y="2"/>
                </a:cxn>
                <a:cxn ang="0">
                  <a:pos x="100" y="3"/>
                </a:cxn>
                <a:cxn ang="0">
                  <a:pos x="78" y="6"/>
                </a:cxn>
                <a:cxn ang="0">
                  <a:pos x="60" y="9"/>
                </a:cxn>
                <a:cxn ang="0">
                  <a:pos x="41" y="12"/>
                </a:cxn>
                <a:cxn ang="0">
                  <a:pos x="21" y="18"/>
                </a:cxn>
                <a:cxn ang="0">
                  <a:pos x="0" y="24"/>
                </a:cxn>
                <a:cxn ang="0">
                  <a:pos x="7" y="36"/>
                </a:cxn>
              </a:cxnLst>
              <a:rect l="0" t="0" r="r" b="b"/>
              <a:pathLst>
                <a:path w="316" h="36">
                  <a:moveTo>
                    <a:pt x="7" y="36"/>
                  </a:moveTo>
                  <a:lnTo>
                    <a:pt x="24" y="30"/>
                  </a:lnTo>
                  <a:lnTo>
                    <a:pt x="44" y="24"/>
                  </a:lnTo>
                  <a:lnTo>
                    <a:pt x="63" y="21"/>
                  </a:lnTo>
                  <a:lnTo>
                    <a:pt x="82" y="18"/>
                  </a:lnTo>
                  <a:lnTo>
                    <a:pt x="100" y="15"/>
                  </a:lnTo>
                  <a:lnTo>
                    <a:pt x="121" y="14"/>
                  </a:lnTo>
                  <a:lnTo>
                    <a:pt x="140" y="12"/>
                  </a:lnTo>
                  <a:lnTo>
                    <a:pt x="160" y="12"/>
                  </a:lnTo>
                  <a:lnTo>
                    <a:pt x="179" y="12"/>
                  </a:lnTo>
                  <a:lnTo>
                    <a:pt x="199" y="12"/>
                  </a:lnTo>
                  <a:lnTo>
                    <a:pt x="218" y="14"/>
                  </a:lnTo>
                  <a:lnTo>
                    <a:pt x="238" y="14"/>
                  </a:lnTo>
                  <a:lnTo>
                    <a:pt x="259" y="14"/>
                  </a:lnTo>
                  <a:lnTo>
                    <a:pt x="277" y="14"/>
                  </a:lnTo>
                  <a:lnTo>
                    <a:pt x="298" y="14"/>
                  </a:lnTo>
                  <a:lnTo>
                    <a:pt x="316" y="14"/>
                  </a:lnTo>
                  <a:lnTo>
                    <a:pt x="316" y="2"/>
                  </a:lnTo>
                  <a:lnTo>
                    <a:pt x="298" y="2"/>
                  </a:lnTo>
                  <a:lnTo>
                    <a:pt x="277" y="2"/>
                  </a:lnTo>
                  <a:lnTo>
                    <a:pt x="259" y="2"/>
                  </a:lnTo>
                  <a:lnTo>
                    <a:pt x="238" y="2"/>
                  </a:lnTo>
                  <a:lnTo>
                    <a:pt x="218" y="2"/>
                  </a:lnTo>
                  <a:lnTo>
                    <a:pt x="199" y="0"/>
                  </a:lnTo>
                  <a:lnTo>
                    <a:pt x="179" y="0"/>
                  </a:lnTo>
                  <a:lnTo>
                    <a:pt x="160" y="0"/>
                  </a:lnTo>
                  <a:lnTo>
                    <a:pt x="140" y="0"/>
                  </a:lnTo>
                  <a:lnTo>
                    <a:pt x="121" y="2"/>
                  </a:lnTo>
                  <a:lnTo>
                    <a:pt x="100" y="3"/>
                  </a:lnTo>
                  <a:lnTo>
                    <a:pt x="78" y="6"/>
                  </a:lnTo>
                  <a:lnTo>
                    <a:pt x="60" y="9"/>
                  </a:lnTo>
                  <a:lnTo>
                    <a:pt x="41" y="12"/>
                  </a:lnTo>
                  <a:lnTo>
                    <a:pt x="21" y="18"/>
                  </a:lnTo>
                  <a:lnTo>
                    <a:pt x="0" y="24"/>
                  </a:lnTo>
                  <a:lnTo>
                    <a:pt x="7" y="36"/>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05" name="Freeform 17"/>
            <p:cNvSpPr>
              <a:spLocks/>
            </p:cNvSpPr>
            <p:nvPr/>
          </p:nvSpPr>
          <p:spPr bwMode="auto">
            <a:xfrm>
              <a:off x="2791" y="943"/>
              <a:ext cx="148" cy="20"/>
            </a:xfrm>
            <a:custGeom>
              <a:avLst/>
              <a:gdLst/>
              <a:ahLst/>
              <a:cxnLst>
                <a:cxn ang="0">
                  <a:pos x="4" y="20"/>
                </a:cxn>
                <a:cxn ang="0">
                  <a:pos x="22" y="17"/>
                </a:cxn>
                <a:cxn ang="0">
                  <a:pos x="38" y="15"/>
                </a:cxn>
                <a:cxn ang="0">
                  <a:pos x="56" y="14"/>
                </a:cxn>
                <a:cxn ang="0">
                  <a:pos x="75" y="12"/>
                </a:cxn>
                <a:cxn ang="0">
                  <a:pos x="92" y="12"/>
                </a:cxn>
                <a:cxn ang="0">
                  <a:pos x="111" y="12"/>
                </a:cxn>
                <a:cxn ang="0">
                  <a:pos x="130" y="12"/>
                </a:cxn>
                <a:cxn ang="0">
                  <a:pos x="148" y="12"/>
                </a:cxn>
                <a:cxn ang="0">
                  <a:pos x="148" y="0"/>
                </a:cxn>
                <a:cxn ang="0">
                  <a:pos x="130" y="0"/>
                </a:cxn>
                <a:cxn ang="0">
                  <a:pos x="111" y="0"/>
                </a:cxn>
                <a:cxn ang="0">
                  <a:pos x="92" y="0"/>
                </a:cxn>
                <a:cxn ang="0">
                  <a:pos x="75" y="0"/>
                </a:cxn>
                <a:cxn ang="0">
                  <a:pos x="56" y="2"/>
                </a:cxn>
                <a:cxn ang="0">
                  <a:pos x="38" y="3"/>
                </a:cxn>
                <a:cxn ang="0">
                  <a:pos x="19" y="5"/>
                </a:cxn>
                <a:cxn ang="0">
                  <a:pos x="0" y="8"/>
                </a:cxn>
                <a:cxn ang="0">
                  <a:pos x="4" y="20"/>
                </a:cxn>
              </a:cxnLst>
              <a:rect l="0" t="0" r="r" b="b"/>
              <a:pathLst>
                <a:path w="148" h="20">
                  <a:moveTo>
                    <a:pt x="4" y="20"/>
                  </a:moveTo>
                  <a:lnTo>
                    <a:pt x="22" y="17"/>
                  </a:lnTo>
                  <a:lnTo>
                    <a:pt x="38" y="15"/>
                  </a:lnTo>
                  <a:lnTo>
                    <a:pt x="56" y="14"/>
                  </a:lnTo>
                  <a:lnTo>
                    <a:pt x="75" y="12"/>
                  </a:lnTo>
                  <a:lnTo>
                    <a:pt x="92" y="12"/>
                  </a:lnTo>
                  <a:lnTo>
                    <a:pt x="111" y="12"/>
                  </a:lnTo>
                  <a:lnTo>
                    <a:pt x="130" y="12"/>
                  </a:lnTo>
                  <a:lnTo>
                    <a:pt x="148" y="12"/>
                  </a:lnTo>
                  <a:lnTo>
                    <a:pt x="148" y="0"/>
                  </a:lnTo>
                  <a:lnTo>
                    <a:pt x="130" y="0"/>
                  </a:lnTo>
                  <a:lnTo>
                    <a:pt x="111" y="0"/>
                  </a:lnTo>
                  <a:lnTo>
                    <a:pt x="92" y="0"/>
                  </a:lnTo>
                  <a:lnTo>
                    <a:pt x="75" y="0"/>
                  </a:lnTo>
                  <a:lnTo>
                    <a:pt x="56" y="2"/>
                  </a:lnTo>
                  <a:lnTo>
                    <a:pt x="38" y="3"/>
                  </a:lnTo>
                  <a:lnTo>
                    <a:pt x="19" y="5"/>
                  </a:lnTo>
                  <a:lnTo>
                    <a:pt x="0" y="8"/>
                  </a:lnTo>
                  <a:lnTo>
                    <a:pt x="4" y="2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06" name="Freeform 18"/>
            <p:cNvSpPr>
              <a:spLocks/>
            </p:cNvSpPr>
            <p:nvPr/>
          </p:nvSpPr>
          <p:spPr bwMode="auto">
            <a:xfrm>
              <a:off x="2667" y="512"/>
              <a:ext cx="281" cy="35"/>
            </a:xfrm>
            <a:custGeom>
              <a:avLst/>
              <a:gdLst/>
              <a:ahLst/>
              <a:cxnLst>
                <a:cxn ang="0">
                  <a:pos x="4" y="35"/>
                </a:cxn>
                <a:cxn ang="0">
                  <a:pos x="21" y="30"/>
                </a:cxn>
                <a:cxn ang="0">
                  <a:pos x="38" y="26"/>
                </a:cxn>
                <a:cxn ang="0">
                  <a:pos x="55" y="21"/>
                </a:cxn>
                <a:cxn ang="0">
                  <a:pos x="72" y="18"/>
                </a:cxn>
                <a:cxn ang="0">
                  <a:pos x="90" y="15"/>
                </a:cxn>
                <a:cxn ang="0">
                  <a:pos x="106" y="13"/>
                </a:cxn>
                <a:cxn ang="0">
                  <a:pos x="123" y="12"/>
                </a:cxn>
                <a:cxn ang="0">
                  <a:pos x="141" y="12"/>
                </a:cxn>
                <a:cxn ang="0">
                  <a:pos x="158" y="12"/>
                </a:cxn>
                <a:cxn ang="0">
                  <a:pos x="175" y="13"/>
                </a:cxn>
                <a:cxn ang="0">
                  <a:pos x="192" y="15"/>
                </a:cxn>
                <a:cxn ang="0">
                  <a:pos x="209" y="16"/>
                </a:cxn>
                <a:cxn ang="0">
                  <a:pos x="226" y="21"/>
                </a:cxn>
                <a:cxn ang="0">
                  <a:pos x="243" y="24"/>
                </a:cxn>
                <a:cxn ang="0">
                  <a:pos x="260" y="29"/>
                </a:cxn>
                <a:cxn ang="0">
                  <a:pos x="277" y="35"/>
                </a:cxn>
                <a:cxn ang="0">
                  <a:pos x="281" y="23"/>
                </a:cxn>
                <a:cxn ang="0">
                  <a:pos x="264" y="16"/>
                </a:cxn>
                <a:cxn ang="0">
                  <a:pos x="247" y="12"/>
                </a:cxn>
                <a:cxn ang="0">
                  <a:pos x="230" y="9"/>
                </a:cxn>
                <a:cxn ang="0">
                  <a:pos x="213" y="4"/>
                </a:cxn>
                <a:cxn ang="0">
                  <a:pos x="192" y="3"/>
                </a:cxn>
                <a:cxn ang="0">
                  <a:pos x="175" y="1"/>
                </a:cxn>
                <a:cxn ang="0">
                  <a:pos x="158" y="0"/>
                </a:cxn>
                <a:cxn ang="0">
                  <a:pos x="141" y="0"/>
                </a:cxn>
                <a:cxn ang="0">
                  <a:pos x="123" y="0"/>
                </a:cxn>
                <a:cxn ang="0">
                  <a:pos x="106" y="1"/>
                </a:cxn>
                <a:cxn ang="0">
                  <a:pos x="87" y="3"/>
                </a:cxn>
                <a:cxn ang="0">
                  <a:pos x="68" y="6"/>
                </a:cxn>
                <a:cxn ang="0">
                  <a:pos x="51" y="9"/>
                </a:cxn>
                <a:cxn ang="0">
                  <a:pos x="34" y="13"/>
                </a:cxn>
                <a:cxn ang="0">
                  <a:pos x="17" y="18"/>
                </a:cxn>
                <a:cxn ang="0">
                  <a:pos x="0" y="23"/>
                </a:cxn>
                <a:cxn ang="0">
                  <a:pos x="4" y="35"/>
                </a:cxn>
              </a:cxnLst>
              <a:rect l="0" t="0" r="r" b="b"/>
              <a:pathLst>
                <a:path w="281" h="35">
                  <a:moveTo>
                    <a:pt x="4" y="35"/>
                  </a:moveTo>
                  <a:lnTo>
                    <a:pt x="21" y="30"/>
                  </a:lnTo>
                  <a:lnTo>
                    <a:pt x="38" y="26"/>
                  </a:lnTo>
                  <a:lnTo>
                    <a:pt x="55" y="21"/>
                  </a:lnTo>
                  <a:lnTo>
                    <a:pt x="72" y="18"/>
                  </a:lnTo>
                  <a:lnTo>
                    <a:pt x="90" y="15"/>
                  </a:lnTo>
                  <a:lnTo>
                    <a:pt x="106" y="13"/>
                  </a:lnTo>
                  <a:lnTo>
                    <a:pt x="123" y="12"/>
                  </a:lnTo>
                  <a:lnTo>
                    <a:pt x="141" y="12"/>
                  </a:lnTo>
                  <a:lnTo>
                    <a:pt x="158" y="12"/>
                  </a:lnTo>
                  <a:lnTo>
                    <a:pt x="175" y="13"/>
                  </a:lnTo>
                  <a:lnTo>
                    <a:pt x="192" y="15"/>
                  </a:lnTo>
                  <a:lnTo>
                    <a:pt x="209" y="16"/>
                  </a:lnTo>
                  <a:lnTo>
                    <a:pt x="226" y="21"/>
                  </a:lnTo>
                  <a:lnTo>
                    <a:pt x="243" y="24"/>
                  </a:lnTo>
                  <a:lnTo>
                    <a:pt x="260" y="29"/>
                  </a:lnTo>
                  <a:lnTo>
                    <a:pt x="277" y="35"/>
                  </a:lnTo>
                  <a:lnTo>
                    <a:pt x="281" y="23"/>
                  </a:lnTo>
                  <a:lnTo>
                    <a:pt x="264" y="16"/>
                  </a:lnTo>
                  <a:lnTo>
                    <a:pt x="247" y="12"/>
                  </a:lnTo>
                  <a:lnTo>
                    <a:pt x="230" y="9"/>
                  </a:lnTo>
                  <a:lnTo>
                    <a:pt x="213" y="4"/>
                  </a:lnTo>
                  <a:lnTo>
                    <a:pt x="192" y="3"/>
                  </a:lnTo>
                  <a:lnTo>
                    <a:pt x="175" y="1"/>
                  </a:lnTo>
                  <a:lnTo>
                    <a:pt x="158" y="0"/>
                  </a:lnTo>
                  <a:lnTo>
                    <a:pt x="141" y="0"/>
                  </a:lnTo>
                  <a:lnTo>
                    <a:pt x="123" y="0"/>
                  </a:lnTo>
                  <a:lnTo>
                    <a:pt x="106" y="1"/>
                  </a:lnTo>
                  <a:lnTo>
                    <a:pt x="87" y="3"/>
                  </a:lnTo>
                  <a:lnTo>
                    <a:pt x="68" y="6"/>
                  </a:lnTo>
                  <a:lnTo>
                    <a:pt x="51" y="9"/>
                  </a:lnTo>
                  <a:lnTo>
                    <a:pt x="34" y="13"/>
                  </a:lnTo>
                  <a:lnTo>
                    <a:pt x="17" y="18"/>
                  </a:lnTo>
                  <a:lnTo>
                    <a:pt x="0" y="23"/>
                  </a:lnTo>
                  <a:lnTo>
                    <a:pt x="4" y="35"/>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07" name="Freeform 19"/>
            <p:cNvSpPr>
              <a:spLocks/>
            </p:cNvSpPr>
            <p:nvPr/>
          </p:nvSpPr>
          <p:spPr bwMode="auto">
            <a:xfrm>
              <a:off x="2021" y="728"/>
              <a:ext cx="189" cy="88"/>
            </a:xfrm>
            <a:custGeom>
              <a:avLst/>
              <a:gdLst/>
              <a:ahLst/>
              <a:cxnLst>
                <a:cxn ang="0">
                  <a:pos x="10" y="88"/>
                </a:cxn>
                <a:cxn ang="0">
                  <a:pos x="26" y="70"/>
                </a:cxn>
                <a:cxn ang="0">
                  <a:pos x="44" y="53"/>
                </a:cxn>
                <a:cxn ang="0">
                  <a:pos x="65" y="41"/>
                </a:cxn>
                <a:cxn ang="0">
                  <a:pos x="89" y="32"/>
                </a:cxn>
                <a:cxn ang="0">
                  <a:pos x="111" y="25"/>
                </a:cxn>
                <a:cxn ang="0">
                  <a:pos x="136" y="20"/>
                </a:cxn>
                <a:cxn ang="0">
                  <a:pos x="163" y="15"/>
                </a:cxn>
                <a:cxn ang="0">
                  <a:pos x="189" y="12"/>
                </a:cxn>
                <a:cxn ang="0">
                  <a:pos x="189" y="0"/>
                </a:cxn>
                <a:cxn ang="0">
                  <a:pos x="160" y="3"/>
                </a:cxn>
                <a:cxn ang="0">
                  <a:pos x="133" y="8"/>
                </a:cxn>
                <a:cxn ang="0">
                  <a:pos x="107" y="12"/>
                </a:cxn>
                <a:cxn ang="0">
                  <a:pos x="82" y="20"/>
                </a:cxn>
                <a:cxn ang="0">
                  <a:pos x="58" y="32"/>
                </a:cxn>
                <a:cxn ang="0">
                  <a:pos x="38" y="44"/>
                </a:cxn>
                <a:cxn ang="0">
                  <a:pos x="15" y="61"/>
                </a:cxn>
                <a:cxn ang="0">
                  <a:pos x="0" y="82"/>
                </a:cxn>
                <a:cxn ang="0">
                  <a:pos x="10" y="88"/>
                </a:cxn>
              </a:cxnLst>
              <a:rect l="0" t="0" r="r" b="b"/>
              <a:pathLst>
                <a:path w="189" h="88">
                  <a:moveTo>
                    <a:pt x="10" y="88"/>
                  </a:moveTo>
                  <a:lnTo>
                    <a:pt x="26" y="70"/>
                  </a:lnTo>
                  <a:lnTo>
                    <a:pt x="44" y="53"/>
                  </a:lnTo>
                  <a:lnTo>
                    <a:pt x="65" y="41"/>
                  </a:lnTo>
                  <a:lnTo>
                    <a:pt x="89" y="32"/>
                  </a:lnTo>
                  <a:lnTo>
                    <a:pt x="111" y="25"/>
                  </a:lnTo>
                  <a:lnTo>
                    <a:pt x="136" y="20"/>
                  </a:lnTo>
                  <a:lnTo>
                    <a:pt x="163" y="15"/>
                  </a:lnTo>
                  <a:lnTo>
                    <a:pt x="189" y="12"/>
                  </a:lnTo>
                  <a:lnTo>
                    <a:pt x="189" y="0"/>
                  </a:lnTo>
                  <a:lnTo>
                    <a:pt x="160" y="3"/>
                  </a:lnTo>
                  <a:lnTo>
                    <a:pt x="133" y="8"/>
                  </a:lnTo>
                  <a:lnTo>
                    <a:pt x="107" y="12"/>
                  </a:lnTo>
                  <a:lnTo>
                    <a:pt x="82" y="20"/>
                  </a:lnTo>
                  <a:lnTo>
                    <a:pt x="58" y="32"/>
                  </a:lnTo>
                  <a:lnTo>
                    <a:pt x="38" y="44"/>
                  </a:lnTo>
                  <a:lnTo>
                    <a:pt x="15" y="61"/>
                  </a:lnTo>
                  <a:lnTo>
                    <a:pt x="0" y="82"/>
                  </a:lnTo>
                  <a:lnTo>
                    <a:pt x="10" y="88"/>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08" name="Freeform 20"/>
            <p:cNvSpPr>
              <a:spLocks/>
            </p:cNvSpPr>
            <p:nvPr/>
          </p:nvSpPr>
          <p:spPr bwMode="auto">
            <a:xfrm>
              <a:off x="2140" y="1102"/>
              <a:ext cx="189" cy="102"/>
            </a:xfrm>
            <a:custGeom>
              <a:avLst/>
              <a:gdLst/>
              <a:ahLst/>
              <a:cxnLst>
                <a:cxn ang="0">
                  <a:pos x="14" y="102"/>
                </a:cxn>
                <a:cxn ang="0">
                  <a:pos x="24" y="81"/>
                </a:cxn>
                <a:cxn ang="0">
                  <a:pos x="43" y="65"/>
                </a:cxn>
                <a:cxn ang="0">
                  <a:pos x="61" y="53"/>
                </a:cxn>
                <a:cxn ang="0">
                  <a:pos x="85" y="44"/>
                </a:cxn>
                <a:cxn ang="0">
                  <a:pos x="111" y="37"/>
                </a:cxn>
                <a:cxn ang="0">
                  <a:pos x="138" y="29"/>
                </a:cxn>
                <a:cxn ang="0">
                  <a:pos x="165" y="22"/>
                </a:cxn>
                <a:cxn ang="0">
                  <a:pos x="189" y="9"/>
                </a:cxn>
                <a:cxn ang="0">
                  <a:pos x="182" y="0"/>
                </a:cxn>
                <a:cxn ang="0">
                  <a:pos x="158" y="9"/>
                </a:cxn>
                <a:cxn ang="0">
                  <a:pos x="134" y="17"/>
                </a:cxn>
                <a:cxn ang="0">
                  <a:pos x="107" y="25"/>
                </a:cxn>
                <a:cxn ang="0">
                  <a:pos x="82" y="32"/>
                </a:cxn>
                <a:cxn ang="0">
                  <a:pos x="55" y="44"/>
                </a:cxn>
                <a:cxn ang="0">
                  <a:pos x="32" y="56"/>
                </a:cxn>
                <a:cxn ang="0">
                  <a:pos x="14" y="75"/>
                </a:cxn>
                <a:cxn ang="0">
                  <a:pos x="0" y="99"/>
                </a:cxn>
                <a:cxn ang="0">
                  <a:pos x="14" y="102"/>
                </a:cxn>
              </a:cxnLst>
              <a:rect l="0" t="0" r="r" b="b"/>
              <a:pathLst>
                <a:path w="189" h="102">
                  <a:moveTo>
                    <a:pt x="14" y="102"/>
                  </a:moveTo>
                  <a:lnTo>
                    <a:pt x="24" y="81"/>
                  </a:lnTo>
                  <a:lnTo>
                    <a:pt x="43" y="65"/>
                  </a:lnTo>
                  <a:lnTo>
                    <a:pt x="61" y="53"/>
                  </a:lnTo>
                  <a:lnTo>
                    <a:pt x="85" y="44"/>
                  </a:lnTo>
                  <a:lnTo>
                    <a:pt x="111" y="37"/>
                  </a:lnTo>
                  <a:lnTo>
                    <a:pt x="138" y="29"/>
                  </a:lnTo>
                  <a:lnTo>
                    <a:pt x="165" y="22"/>
                  </a:lnTo>
                  <a:lnTo>
                    <a:pt x="189" y="9"/>
                  </a:lnTo>
                  <a:lnTo>
                    <a:pt x="182" y="0"/>
                  </a:lnTo>
                  <a:lnTo>
                    <a:pt x="158" y="9"/>
                  </a:lnTo>
                  <a:lnTo>
                    <a:pt x="134" y="17"/>
                  </a:lnTo>
                  <a:lnTo>
                    <a:pt x="107" y="25"/>
                  </a:lnTo>
                  <a:lnTo>
                    <a:pt x="82" y="32"/>
                  </a:lnTo>
                  <a:lnTo>
                    <a:pt x="55" y="44"/>
                  </a:lnTo>
                  <a:lnTo>
                    <a:pt x="32" y="56"/>
                  </a:lnTo>
                  <a:lnTo>
                    <a:pt x="14" y="75"/>
                  </a:lnTo>
                  <a:lnTo>
                    <a:pt x="0" y="99"/>
                  </a:lnTo>
                  <a:lnTo>
                    <a:pt x="14" y="102"/>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09" name="Freeform 21"/>
            <p:cNvSpPr>
              <a:spLocks/>
            </p:cNvSpPr>
            <p:nvPr/>
          </p:nvSpPr>
          <p:spPr bwMode="auto">
            <a:xfrm>
              <a:off x="1613" y="1587"/>
              <a:ext cx="138" cy="70"/>
            </a:xfrm>
            <a:custGeom>
              <a:avLst/>
              <a:gdLst/>
              <a:ahLst/>
              <a:cxnLst>
                <a:cxn ang="0">
                  <a:pos x="4" y="70"/>
                </a:cxn>
                <a:cxn ang="0">
                  <a:pos x="21" y="63"/>
                </a:cxn>
                <a:cxn ang="0">
                  <a:pos x="39" y="57"/>
                </a:cxn>
                <a:cxn ang="0">
                  <a:pos x="56" y="50"/>
                </a:cxn>
                <a:cxn ang="0">
                  <a:pos x="72" y="42"/>
                </a:cxn>
                <a:cxn ang="0">
                  <a:pos x="89" y="35"/>
                </a:cxn>
                <a:cxn ang="0">
                  <a:pos x="106" y="27"/>
                </a:cxn>
                <a:cxn ang="0">
                  <a:pos x="121" y="20"/>
                </a:cxn>
                <a:cxn ang="0">
                  <a:pos x="138" y="12"/>
                </a:cxn>
                <a:cxn ang="0">
                  <a:pos x="131" y="0"/>
                </a:cxn>
                <a:cxn ang="0">
                  <a:pos x="114" y="7"/>
                </a:cxn>
                <a:cxn ang="0">
                  <a:pos x="99" y="15"/>
                </a:cxn>
                <a:cxn ang="0">
                  <a:pos x="82" y="23"/>
                </a:cxn>
                <a:cxn ang="0">
                  <a:pos x="65" y="30"/>
                </a:cxn>
                <a:cxn ang="0">
                  <a:pos x="49" y="38"/>
                </a:cxn>
                <a:cxn ang="0">
                  <a:pos x="32" y="45"/>
                </a:cxn>
                <a:cxn ang="0">
                  <a:pos x="17" y="51"/>
                </a:cxn>
                <a:cxn ang="0">
                  <a:pos x="0" y="57"/>
                </a:cxn>
                <a:cxn ang="0">
                  <a:pos x="4" y="70"/>
                </a:cxn>
              </a:cxnLst>
              <a:rect l="0" t="0" r="r" b="b"/>
              <a:pathLst>
                <a:path w="138" h="70">
                  <a:moveTo>
                    <a:pt x="4" y="70"/>
                  </a:moveTo>
                  <a:lnTo>
                    <a:pt x="21" y="63"/>
                  </a:lnTo>
                  <a:lnTo>
                    <a:pt x="39" y="57"/>
                  </a:lnTo>
                  <a:lnTo>
                    <a:pt x="56" y="50"/>
                  </a:lnTo>
                  <a:lnTo>
                    <a:pt x="72" y="42"/>
                  </a:lnTo>
                  <a:lnTo>
                    <a:pt x="89" y="35"/>
                  </a:lnTo>
                  <a:lnTo>
                    <a:pt x="106" y="27"/>
                  </a:lnTo>
                  <a:lnTo>
                    <a:pt x="121" y="20"/>
                  </a:lnTo>
                  <a:lnTo>
                    <a:pt x="138" y="12"/>
                  </a:lnTo>
                  <a:lnTo>
                    <a:pt x="131" y="0"/>
                  </a:lnTo>
                  <a:lnTo>
                    <a:pt x="114" y="7"/>
                  </a:lnTo>
                  <a:lnTo>
                    <a:pt x="99" y="15"/>
                  </a:lnTo>
                  <a:lnTo>
                    <a:pt x="82" y="23"/>
                  </a:lnTo>
                  <a:lnTo>
                    <a:pt x="65" y="30"/>
                  </a:lnTo>
                  <a:lnTo>
                    <a:pt x="49" y="38"/>
                  </a:lnTo>
                  <a:lnTo>
                    <a:pt x="32" y="45"/>
                  </a:lnTo>
                  <a:lnTo>
                    <a:pt x="17" y="51"/>
                  </a:lnTo>
                  <a:lnTo>
                    <a:pt x="0" y="57"/>
                  </a:lnTo>
                  <a:lnTo>
                    <a:pt x="4" y="7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10" name="Freeform 22"/>
            <p:cNvSpPr>
              <a:spLocks/>
            </p:cNvSpPr>
            <p:nvPr/>
          </p:nvSpPr>
          <p:spPr bwMode="auto">
            <a:xfrm>
              <a:off x="1671" y="1504"/>
              <a:ext cx="110" cy="69"/>
            </a:xfrm>
            <a:custGeom>
              <a:avLst/>
              <a:gdLst/>
              <a:ahLst/>
              <a:cxnLst>
                <a:cxn ang="0">
                  <a:pos x="3" y="69"/>
                </a:cxn>
                <a:cxn ang="0">
                  <a:pos x="20" y="62"/>
                </a:cxn>
                <a:cxn ang="0">
                  <a:pos x="32" y="54"/>
                </a:cxn>
                <a:cxn ang="0">
                  <a:pos x="48" y="47"/>
                </a:cxn>
                <a:cxn ang="0">
                  <a:pos x="59" y="36"/>
                </a:cxn>
                <a:cxn ang="0">
                  <a:pos x="70" y="28"/>
                </a:cxn>
                <a:cxn ang="0">
                  <a:pos x="83" y="19"/>
                </a:cxn>
                <a:cxn ang="0">
                  <a:pos x="95" y="15"/>
                </a:cxn>
                <a:cxn ang="0">
                  <a:pos x="110" y="12"/>
                </a:cxn>
                <a:cxn ang="0">
                  <a:pos x="107" y="0"/>
                </a:cxn>
                <a:cxn ang="0">
                  <a:pos x="92" y="3"/>
                </a:cxn>
                <a:cxn ang="0">
                  <a:pos x="76" y="10"/>
                </a:cxn>
                <a:cxn ang="0">
                  <a:pos x="63" y="19"/>
                </a:cxn>
                <a:cxn ang="0">
                  <a:pos x="49" y="27"/>
                </a:cxn>
                <a:cxn ang="0">
                  <a:pos x="37" y="37"/>
                </a:cxn>
                <a:cxn ang="0">
                  <a:pos x="25" y="45"/>
                </a:cxn>
                <a:cxn ang="0">
                  <a:pos x="14" y="53"/>
                </a:cxn>
                <a:cxn ang="0">
                  <a:pos x="0" y="57"/>
                </a:cxn>
                <a:cxn ang="0">
                  <a:pos x="3" y="69"/>
                </a:cxn>
              </a:cxnLst>
              <a:rect l="0" t="0" r="r" b="b"/>
              <a:pathLst>
                <a:path w="110" h="69">
                  <a:moveTo>
                    <a:pt x="3" y="69"/>
                  </a:moveTo>
                  <a:lnTo>
                    <a:pt x="20" y="62"/>
                  </a:lnTo>
                  <a:lnTo>
                    <a:pt x="32" y="54"/>
                  </a:lnTo>
                  <a:lnTo>
                    <a:pt x="48" y="47"/>
                  </a:lnTo>
                  <a:lnTo>
                    <a:pt x="59" y="36"/>
                  </a:lnTo>
                  <a:lnTo>
                    <a:pt x="70" y="28"/>
                  </a:lnTo>
                  <a:lnTo>
                    <a:pt x="83" y="19"/>
                  </a:lnTo>
                  <a:lnTo>
                    <a:pt x="95" y="15"/>
                  </a:lnTo>
                  <a:lnTo>
                    <a:pt x="110" y="12"/>
                  </a:lnTo>
                  <a:lnTo>
                    <a:pt x="107" y="0"/>
                  </a:lnTo>
                  <a:lnTo>
                    <a:pt x="92" y="3"/>
                  </a:lnTo>
                  <a:lnTo>
                    <a:pt x="76" y="10"/>
                  </a:lnTo>
                  <a:lnTo>
                    <a:pt x="63" y="19"/>
                  </a:lnTo>
                  <a:lnTo>
                    <a:pt x="49" y="27"/>
                  </a:lnTo>
                  <a:lnTo>
                    <a:pt x="37" y="37"/>
                  </a:lnTo>
                  <a:lnTo>
                    <a:pt x="25" y="45"/>
                  </a:lnTo>
                  <a:lnTo>
                    <a:pt x="14" y="53"/>
                  </a:lnTo>
                  <a:lnTo>
                    <a:pt x="0" y="57"/>
                  </a:lnTo>
                  <a:lnTo>
                    <a:pt x="3" y="69"/>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11" name="Freeform 23"/>
            <p:cNvSpPr>
              <a:spLocks/>
            </p:cNvSpPr>
            <p:nvPr/>
          </p:nvSpPr>
          <p:spPr bwMode="auto">
            <a:xfrm>
              <a:off x="1397" y="1142"/>
              <a:ext cx="248" cy="115"/>
            </a:xfrm>
            <a:custGeom>
              <a:avLst/>
              <a:gdLst/>
              <a:ahLst/>
              <a:cxnLst>
                <a:cxn ang="0">
                  <a:pos x="14" y="115"/>
                </a:cxn>
                <a:cxn ang="0">
                  <a:pos x="31" y="91"/>
                </a:cxn>
                <a:cxn ang="0">
                  <a:pos x="53" y="71"/>
                </a:cxn>
                <a:cxn ang="0">
                  <a:pos x="80" y="54"/>
                </a:cxn>
                <a:cxn ang="0">
                  <a:pos x="109" y="44"/>
                </a:cxn>
                <a:cxn ang="0">
                  <a:pos x="143" y="35"/>
                </a:cxn>
                <a:cxn ang="0">
                  <a:pos x="177" y="27"/>
                </a:cxn>
                <a:cxn ang="0">
                  <a:pos x="213" y="19"/>
                </a:cxn>
                <a:cxn ang="0">
                  <a:pos x="248" y="12"/>
                </a:cxn>
                <a:cxn ang="0">
                  <a:pos x="245" y="0"/>
                </a:cxn>
                <a:cxn ang="0">
                  <a:pos x="209" y="7"/>
                </a:cxn>
                <a:cxn ang="0">
                  <a:pos x="174" y="15"/>
                </a:cxn>
                <a:cxn ang="0">
                  <a:pos x="140" y="22"/>
                </a:cxn>
                <a:cxn ang="0">
                  <a:pos x="106" y="32"/>
                </a:cxn>
                <a:cxn ang="0">
                  <a:pos x="73" y="45"/>
                </a:cxn>
                <a:cxn ang="0">
                  <a:pos x="46" y="62"/>
                </a:cxn>
                <a:cxn ang="0">
                  <a:pos x="21" y="81"/>
                </a:cxn>
                <a:cxn ang="0">
                  <a:pos x="0" y="109"/>
                </a:cxn>
                <a:cxn ang="0">
                  <a:pos x="14" y="115"/>
                </a:cxn>
              </a:cxnLst>
              <a:rect l="0" t="0" r="r" b="b"/>
              <a:pathLst>
                <a:path w="248" h="115">
                  <a:moveTo>
                    <a:pt x="14" y="115"/>
                  </a:moveTo>
                  <a:lnTo>
                    <a:pt x="31" y="91"/>
                  </a:lnTo>
                  <a:lnTo>
                    <a:pt x="53" y="71"/>
                  </a:lnTo>
                  <a:lnTo>
                    <a:pt x="80" y="54"/>
                  </a:lnTo>
                  <a:lnTo>
                    <a:pt x="109" y="44"/>
                  </a:lnTo>
                  <a:lnTo>
                    <a:pt x="143" y="35"/>
                  </a:lnTo>
                  <a:lnTo>
                    <a:pt x="177" y="27"/>
                  </a:lnTo>
                  <a:lnTo>
                    <a:pt x="213" y="19"/>
                  </a:lnTo>
                  <a:lnTo>
                    <a:pt x="248" y="12"/>
                  </a:lnTo>
                  <a:lnTo>
                    <a:pt x="245" y="0"/>
                  </a:lnTo>
                  <a:lnTo>
                    <a:pt x="209" y="7"/>
                  </a:lnTo>
                  <a:lnTo>
                    <a:pt x="174" y="15"/>
                  </a:lnTo>
                  <a:lnTo>
                    <a:pt x="140" y="22"/>
                  </a:lnTo>
                  <a:lnTo>
                    <a:pt x="106" y="32"/>
                  </a:lnTo>
                  <a:lnTo>
                    <a:pt x="73" y="45"/>
                  </a:lnTo>
                  <a:lnTo>
                    <a:pt x="46" y="62"/>
                  </a:lnTo>
                  <a:lnTo>
                    <a:pt x="21" y="81"/>
                  </a:lnTo>
                  <a:lnTo>
                    <a:pt x="0" y="109"/>
                  </a:lnTo>
                  <a:lnTo>
                    <a:pt x="14" y="115"/>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12" name="Freeform 24"/>
            <p:cNvSpPr>
              <a:spLocks/>
            </p:cNvSpPr>
            <p:nvPr/>
          </p:nvSpPr>
          <p:spPr bwMode="auto">
            <a:xfrm>
              <a:off x="2596" y="2433"/>
              <a:ext cx="617" cy="1266"/>
            </a:xfrm>
            <a:custGeom>
              <a:avLst/>
              <a:gdLst/>
              <a:ahLst/>
              <a:cxnLst>
                <a:cxn ang="0">
                  <a:pos x="8" y="1266"/>
                </a:cxn>
                <a:cxn ang="0">
                  <a:pos x="7" y="1225"/>
                </a:cxn>
                <a:cxn ang="0">
                  <a:pos x="3" y="1190"/>
                </a:cxn>
                <a:cxn ang="0">
                  <a:pos x="1" y="1157"/>
                </a:cxn>
                <a:cxn ang="0">
                  <a:pos x="0" y="1125"/>
                </a:cxn>
                <a:cxn ang="0">
                  <a:pos x="3" y="1095"/>
                </a:cxn>
                <a:cxn ang="0">
                  <a:pos x="12" y="1065"/>
                </a:cxn>
                <a:cxn ang="0">
                  <a:pos x="29" y="1031"/>
                </a:cxn>
                <a:cxn ang="0">
                  <a:pos x="52" y="997"/>
                </a:cxn>
                <a:cxn ang="0">
                  <a:pos x="69" y="975"/>
                </a:cxn>
                <a:cxn ang="0">
                  <a:pos x="102" y="930"/>
                </a:cxn>
                <a:cxn ang="0">
                  <a:pos x="131" y="885"/>
                </a:cxn>
                <a:cxn ang="0">
                  <a:pos x="154" y="838"/>
                </a:cxn>
                <a:cxn ang="0">
                  <a:pos x="175" y="788"/>
                </a:cxn>
                <a:cxn ang="0">
                  <a:pos x="192" y="738"/>
                </a:cxn>
                <a:cxn ang="0">
                  <a:pos x="204" y="685"/>
                </a:cxn>
                <a:cxn ang="0">
                  <a:pos x="211" y="630"/>
                </a:cxn>
                <a:cxn ang="0">
                  <a:pos x="212" y="603"/>
                </a:cxn>
                <a:cxn ang="0">
                  <a:pos x="226" y="600"/>
                </a:cxn>
                <a:cxn ang="0">
                  <a:pos x="241" y="594"/>
                </a:cxn>
                <a:cxn ang="0">
                  <a:pos x="248" y="574"/>
                </a:cxn>
                <a:cxn ang="0">
                  <a:pos x="263" y="535"/>
                </a:cxn>
                <a:cxn ang="0">
                  <a:pos x="280" y="497"/>
                </a:cxn>
                <a:cxn ang="0">
                  <a:pos x="297" y="459"/>
                </a:cxn>
                <a:cxn ang="0">
                  <a:pos x="316" y="421"/>
                </a:cxn>
                <a:cxn ang="0">
                  <a:pos x="333" y="383"/>
                </a:cxn>
                <a:cxn ang="0">
                  <a:pos x="352" y="346"/>
                </a:cxn>
                <a:cxn ang="0">
                  <a:pos x="369" y="308"/>
                </a:cxn>
                <a:cxn ang="0">
                  <a:pos x="377" y="288"/>
                </a:cxn>
                <a:cxn ang="0">
                  <a:pos x="396" y="279"/>
                </a:cxn>
                <a:cxn ang="0">
                  <a:pos x="415" y="270"/>
                </a:cxn>
                <a:cxn ang="0">
                  <a:pos x="425" y="252"/>
                </a:cxn>
                <a:cxn ang="0">
                  <a:pos x="445" y="214"/>
                </a:cxn>
                <a:cxn ang="0">
                  <a:pos x="466" y="177"/>
                </a:cxn>
                <a:cxn ang="0">
                  <a:pos x="488" y="141"/>
                </a:cxn>
                <a:cxn ang="0">
                  <a:pos x="510" y="106"/>
                </a:cxn>
                <a:cxn ang="0">
                  <a:pos x="537" y="73"/>
                </a:cxn>
                <a:cxn ang="0">
                  <a:pos x="566" y="41"/>
                </a:cxn>
                <a:cxn ang="0">
                  <a:pos x="598" y="14"/>
                </a:cxn>
              </a:cxnLst>
              <a:rect l="0" t="0" r="r" b="b"/>
              <a:pathLst>
                <a:path w="617" h="1266">
                  <a:moveTo>
                    <a:pt x="8" y="1266"/>
                  </a:moveTo>
                  <a:lnTo>
                    <a:pt x="8" y="1266"/>
                  </a:lnTo>
                  <a:lnTo>
                    <a:pt x="8" y="1245"/>
                  </a:lnTo>
                  <a:lnTo>
                    <a:pt x="7" y="1225"/>
                  </a:lnTo>
                  <a:lnTo>
                    <a:pt x="5" y="1207"/>
                  </a:lnTo>
                  <a:lnTo>
                    <a:pt x="3" y="1190"/>
                  </a:lnTo>
                  <a:lnTo>
                    <a:pt x="1" y="1174"/>
                  </a:lnTo>
                  <a:lnTo>
                    <a:pt x="1" y="1157"/>
                  </a:lnTo>
                  <a:lnTo>
                    <a:pt x="0" y="1141"/>
                  </a:lnTo>
                  <a:lnTo>
                    <a:pt x="0" y="1125"/>
                  </a:lnTo>
                  <a:lnTo>
                    <a:pt x="1" y="1110"/>
                  </a:lnTo>
                  <a:lnTo>
                    <a:pt x="3" y="1095"/>
                  </a:lnTo>
                  <a:lnTo>
                    <a:pt x="7" y="1080"/>
                  </a:lnTo>
                  <a:lnTo>
                    <a:pt x="12" y="1065"/>
                  </a:lnTo>
                  <a:lnTo>
                    <a:pt x="18" y="1048"/>
                  </a:lnTo>
                  <a:lnTo>
                    <a:pt x="29" y="1031"/>
                  </a:lnTo>
                  <a:lnTo>
                    <a:pt x="39" y="1015"/>
                  </a:lnTo>
                  <a:lnTo>
                    <a:pt x="52" y="997"/>
                  </a:lnTo>
                  <a:lnTo>
                    <a:pt x="52" y="997"/>
                  </a:lnTo>
                  <a:lnTo>
                    <a:pt x="69" y="975"/>
                  </a:lnTo>
                  <a:lnTo>
                    <a:pt x="86" y="953"/>
                  </a:lnTo>
                  <a:lnTo>
                    <a:pt x="102" y="930"/>
                  </a:lnTo>
                  <a:lnTo>
                    <a:pt x="115" y="907"/>
                  </a:lnTo>
                  <a:lnTo>
                    <a:pt x="131" y="885"/>
                  </a:lnTo>
                  <a:lnTo>
                    <a:pt x="143" y="860"/>
                  </a:lnTo>
                  <a:lnTo>
                    <a:pt x="154" y="838"/>
                  </a:lnTo>
                  <a:lnTo>
                    <a:pt x="166" y="813"/>
                  </a:lnTo>
                  <a:lnTo>
                    <a:pt x="175" y="788"/>
                  </a:lnTo>
                  <a:lnTo>
                    <a:pt x="183" y="763"/>
                  </a:lnTo>
                  <a:lnTo>
                    <a:pt x="192" y="738"/>
                  </a:lnTo>
                  <a:lnTo>
                    <a:pt x="199" y="712"/>
                  </a:lnTo>
                  <a:lnTo>
                    <a:pt x="204" y="685"/>
                  </a:lnTo>
                  <a:lnTo>
                    <a:pt x="207" y="657"/>
                  </a:lnTo>
                  <a:lnTo>
                    <a:pt x="211" y="630"/>
                  </a:lnTo>
                  <a:lnTo>
                    <a:pt x="212" y="603"/>
                  </a:lnTo>
                  <a:lnTo>
                    <a:pt x="212" y="603"/>
                  </a:lnTo>
                  <a:lnTo>
                    <a:pt x="216" y="601"/>
                  </a:lnTo>
                  <a:lnTo>
                    <a:pt x="226" y="600"/>
                  </a:lnTo>
                  <a:lnTo>
                    <a:pt x="236" y="597"/>
                  </a:lnTo>
                  <a:lnTo>
                    <a:pt x="241" y="594"/>
                  </a:lnTo>
                  <a:lnTo>
                    <a:pt x="241" y="594"/>
                  </a:lnTo>
                  <a:lnTo>
                    <a:pt x="248" y="574"/>
                  </a:lnTo>
                  <a:lnTo>
                    <a:pt x="257" y="555"/>
                  </a:lnTo>
                  <a:lnTo>
                    <a:pt x="263" y="535"/>
                  </a:lnTo>
                  <a:lnTo>
                    <a:pt x="272" y="515"/>
                  </a:lnTo>
                  <a:lnTo>
                    <a:pt x="280" y="497"/>
                  </a:lnTo>
                  <a:lnTo>
                    <a:pt x="289" y="477"/>
                  </a:lnTo>
                  <a:lnTo>
                    <a:pt x="297" y="459"/>
                  </a:lnTo>
                  <a:lnTo>
                    <a:pt x="308" y="439"/>
                  </a:lnTo>
                  <a:lnTo>
                    <a:pt x="316" y="421"/>
                  </a:lnTo>
                  <a:lnTo>
                    <a:pt x="325" y="402"/>
                  </a:lnTo>
                  <a:lnTo>
                    <a:pt x="333" y="383"/>
                  </a:lnTo>
                  <a:lnTo>
                    <a:pt x="343" y="364"/>
                  </a:lnTo>
                  <a:lnTo>
                    <a:pt x="352" y="346"/>
                  </a:lnTo>
                  <a:lnTo>
                    <a:pt x="360" y="326"/>
                  </a:lnTo>
                  <a:lnTo>
                    <a:pt x="369" y="308"/>
                  </a:lnTo>
                  <a:lnTo>
                    <a:pt x="377" y="288"/>
                  </a:lnTo>
                  <a:lnTo>
                    <a:pt x="377" y="288"/>
                  </a:lnTo>
                  <a:lnTo>
                    <a:pt x="384" y="282"/>
                  </a:lnTo>
                  <a:lnTo>
                    <a:pt x="396" y="279"/>
                  </a:lnTo>
                  <a:lnTo>
                    <a:pt x="408" y="276"/>
                  </a:lnTo>
                  <a:lnTo>
                    <a:pt x="415" y="270"/>
                  </a:lnTo>
                  <a:lnTo>
                    <a:pt x="415" y="270"/>
                  </a:lnTo>
                  <a:lnTo>
                    <a:pt x="425" y="252"/>
                  </a:lnTo>
                  <a:lnTo>
                    <a:pt x="435" y="232"/>
                  </a:lnTo>
                  <a:lnTo>
                    <a:pt x="445" y="214"/>
                  </a:lnTo>
                  <a:lnTo>
                    <a:pt x="455" y="196"/>
                  </a:lnTo>
                  <a:lnTo>
                    <a:pt x="466" y="177"/>
                  </a:lnTo>
                  <a:lnTo>
                    <a:pt x="476" y="159"/>
                  </a:lnTo>
                  <a:lnTo>
                    <a:pt x="488" y="141"/>
                  </a:lnTo>
                  <a:lnTo>
                    <a:pt x="498" y="123"/>
                  </a:lnTo>
                  <a:lnTo>
                    <a:pt x="510" y="106"/>
                  </a:lnTo>
                  <a:lnTo>
                    <a:pt x="523" y="90"/>
                  </a:lnTo>
                  <a:lnTo>
                    <a:pt x="537" y="73"/>
                  </a:lnTo>
                  <a:lnTo>
                    <a:pt x="551" y="58"/>
                  </a:lnTo>
                  <a:lnTo>
                    <a:pt x="566" y="41"/>
                  </a:lnTo>
                  <a:lnTo>
                    <a:pt x="581" y="28"/>
                  </a:lnTo>
                  <a:lnTo>
                    <a:pt x="598" y="14"/>
                  </a:lnTo>
                  <a:lnTo>
                    <a:pt x="617" y="0"/>
                  </a:lnTo>
                </a:path>
              </a:pathLst>
            </a:custGeom>
            <a:solidFill>
              <a:srgbClr val="FFFFCC">
                <a:alpha val="50000"/>
              </a:srgbClr>
            </a:solidFill>
            <a:ln w="0">
              <a:solidFill>
                <a:schemeClr val="folHlink"/>
              </a:solidFill>
              <a:prstDash val="solid"/>
              <a:round/>
              <a:headEnd/>
              <a:tailEnd/>
            </a:ln>
          </p:spPr>
          <p:txBody>
            <a:bodyPr/>
            <a:lstStyle/>
            <a:p>
              <a:endParaRPr lang="en-US"/>
            </a:p>
          </p:txBody>
        </p:sp>
        <p:sp>
          <p:nvSpPr>
            <p:cNvPr id="37913" name="Freeform 25"/>
            <p:cNvSpPr>
              <a:spLocks/>
            </p:cNvSpPr>
            <p:nvPr/>
          </p:nvSpPr>
          <p:spPr bwMode="auto">
            <a:xfrm>
              <a:off x="2130" y="2318"/>
              <a:ext cx="1309" cy="564"/>
            </a:xfrm>
            <a:custGeom>
              <a:avLst/>
              <a:gdLst/>
              <a:ahLst/>
              <a:cxnLst>
                <a:cxn ang="0">
                  <a:pos x="1309" y="0"/>
                </a:cxn>
                <a:cxn ang="0">
                  <a:pos x="1265" y="15"/>
                </a:cxn>
                <a:cxn ang="0">
                  <a:pos x="1222" y="32"/>
                </a:cxn>
                <a:cxn ang="0">
                  <a:pos x="1180" y="49"/>
                </a:cxn>
                <a:cxn ang="0">
                  <a:pos x="1137" y="67"/>
                </a:cxn>
                <a:cxn ang="0">
                  <a:pos x="1095" y="85"/>
                </a:cxn>
                <a:cxn ang="0">
                  <a:pos x="1052" y="105"/>
                </a:cxn>
                <a:cxn ang="0">
                  <a:pos x="1012" y="123"/>
                </a:cxn>
                <a:cxn ang="0">
                  <a:pos x="969" y="143"/>
                </a:cxn>
                <a:cxn ang="0">
                  <a:pos x="952" y="149"/>
                </a:cxn>
                <a:cxn ang="0">
                  <a:pos x="916" y="161"/>
                </a:cxn>
                <a:cxn ang="0">
                  <a:pos x="881" y="168"/>
                </a:cxn>
                <a:cxn ang="0">
                  <a:pos x="843" y="177"/>
                </a:cxn>
                <a:cxn ang="0">
                  <a:pos x="825" y="182"/>
                </a:cxn>
                <a:cxn ang="0">
                  <a:pos x="792" y="197"/>
                </a:cxn>
                <a:cxn ang="0">
                  <a:pos x="768" y="220"/>
                </a:cxn>
                <a:cxn ang="0">
                  <a:pos x="745" y="244"/>
                </a:cxn>
                <a:cxn ang="0">
                  <a:pos x="716" y="265"/>
                </a:cxn>
                <a:cxn ang="0">
                  <a:pos x="687" y="280"/>
                </a:cxn>
                <a:cxn ang="0">
                  <a:pos x="626" y="305"/>
                </a:cxn>
                <a:cxn ang="0">
                  <a:pos x="563" y="326"/>
                </a:cxn>
                <a:cxn ang="0">
                  <a:pos x="500" y="347"/>
                </a:cxn>
                <a:cxn ang="0">
                  <a:pos x="469" y="358"/>
                </a:cxn>
                <a:cxn ang="0">
                  <a:pos x="452" y="365"/>
                </a:cxn>
                <a:cxn ang="0">
                  <a:pos x="435" y="377"/>
                </a:cxn>
                <a:cxn ang="0">
                  <a:pos x="420" y="388"/>
                </a:cxn>
                <a:cxn ang="0">
                  <a:pos x="405" y="397"/>
                </a:cxn>
                <a:cxn ang="0">
                  <a:pos x="379" y="408"/>
                </a:cxn>
                <a:cxn ang="0">
                  <a:pos x="328" y="427"/>
                </a:cxn>
                <a:cxn ang="0">
                  <a:pos x="277" y="447"/>
                </a:cxn>
                <a:cxn ang="0">
                  <a:pos x="226" y="465"/>
                </a:cxn>
                <a:cxn ang="0">
                  <a:pos x="175" y="485"/>
                </a:cxn>
                <a:cxn ang="0">
                  <a:pos x="124" y="506"/>
                </a:cxn>
                <a:cxn ang="0">
                  <a:pos x="73" y="527"/>
                </a:cxn>
                <a:cxn ang="0">
                  <a:pos x="24" y="551"/>
                </a:cxn>
              </a:cxnLst>
              <a:rect l="0" t="0" r="r" b="b"/>
              <a:pathLst>
                <a:path w="1309" h="564">
                  <a:moveTo>
                    <a:pt x="1309" y="0"/>
                  </a:moveTo>
                  <a:lnTo>
                    <a:pt x="1309" y="0"/>
                  </a:lnTo>
                  <a:lnTo>
                    <a:pt x="1287" y="8"/>
                  </a:lnTo>
                  <a:lnTo>
                    <a:pt x="1265" y="15"/>
                  </a:lnTo>
                  <a:lnTo>
                    <a:pt x="1244" y="23"/>
                  </a:lnTo>
                  <a:lnTo>
                    <a:pt x="1222" y="32"/>
                  </a:lnTo>
                  <a:lnTo>
                    <a:pt x="1200" y="40"/>
                  </a:lnTo>
                  <a:lnTo>
                    <a:pt x="1180" y="49"/>
                  </a:lnTo>
                  <a:lnTo>
                    <a:pt x="1158" y="58"/>
                  </a:lnTo>
                  <a:lnTo>
                    <a:pt x="1137" y="67"/>
                  </a:lnTo>
                  <a:lnTo>
                    <a:pt x="1115" y="76"/>
                  </a:lnTo>
                  <a:lnTo>
                    <a:pt x="1095" y="85"/>
                  </a:lnTo>
                  <a:lnTo>
                    <a:pt x="1074" y="94"/>
                  </a:lnTo>
                  <a:lnTo>
                    <a:pt x="1052" y="105"/>
                  </a:lnTo>
                  <a:lnTo>
                    <a:pt x="1032" y="114"/>
                  </a:lnTo>
                  <a:lnTo>
                    <a:pt x="1012" y="123"/>
                  </a:lnTo>
                  <a:lnTo>
                    <a:pt x="989" y="133"/>
                  </a:lnTo>
                  <a:lnTo>
                    <a:pt x="969" y="143"/>
                  </a:lnTo>
                  <a:lnTo>
                    <a:pt x="969" y="143"/>
                  </a:lnTo>
                  <a:lnTo>
                    <a:pt x="952" y="149"/>
                  </a:lnTo>
                  <a:lnTo>
                    <a:pt x="935" y="155"/>
                  </a:lnTo>
                  <a:lnTo>
                    <a:pt x="916" y="161"/>
                  </a:lnTo>
                  <a:lnTo>
                    <a:pt x="899" y="164"/>
                  </a:lnTo>
                  <a:lnTo>
                    <a:pt x="881" y="168"/>
                  </a:lnTo>
                  <a:lnTo>
                    <a:pt x="862" y="173"/>
                  </a:lnTo>
                  <a:lnTo>
                    <a:pt x="843" y="177"/>
                  </a:lnTo>
                  <a:lnTo>
                    <a:pt x="825" y="182"/>
                  </a:lnTo>
                  <a:lnTo>
                    <a:pt x="825" y="182"/>
                  </a:lnTo>
                  <a:lnTo>
                    <a:pt x="808" y="188"/>
                  </a:lnTo>
                  <a:lnTo>
                    <a:pt x="792" y="197"/>
                  </a:lnTo>
                  <a:lnTo>
                    <a:pt x="779" y="208"/>
                  </a:lnTo>
                  <a:lnTo>
                    <a:pt x="768" y="220"/>
                  </a:lnTo>
                  <a:lnTo>
                    <a:pt x="757" y="232"/>
                  </a:lnTo>
                  <a:lnTo>
                    <a:pt x="745" y="244"/>
                  </a:lnTo>
                  <a:lnTo>
                    <a:pt x="731" y="255"/>
                  </a:lnTo>
                  <a:lnTo>
                    <a:pt x="716" y="265"/>
                  </a:lnTo>
                  <a:lnTo>
                    <a:pt x="716" y="265"/>
                  </a:lnTo>
                  <a:lnTo>
                    <a:pt x="687" y="280"/>
                  </a:lnTo>
                  <a:lnTo>
                    <a:pt x="656" y="292"/>
                  </a:lnTo>
                  <a:lnTo>
                    <a:pt x="626" y="305"/>
                  </a:lnTo>
                  <a:lnTo>
                    <a:pt x="595" y="315"/>
                  </a:lnTo>
                  <a:lnTo>
                    <a:pt x="563" y="326"/>
                  </a:lnTo>
                  <a:lnTo>
                    <a:pt x="532" y="336"/>
                  </a:lnTo>
                  <a:lnTo>
                    <a:pt x="500" y="347"/>
                  </a:lnTo>
                  <a:lnTo>
                    <a:pt x="469" y="358"/>
                  </a:lnTo>
                  <a:lnTo>
                    <a:pt x="469" y="358"/>
                  </a:lnTo>
                  <a:lnTo>
                    <a:pt x="461" y="361"/>
                  </a:lnTo>
                  <a:lnTo>
                    <a:pt x="452" y="365"/>
                  </a:lnTo>
                  <a:lnTo>
                    <a:pt x="444" y="371"/>
                  </a:lnTo>
                  <a:lnTo>
                    <a:pt x="435" y="377"/>
                  </a:lnTo>
                  <a:lnTo>
                    <a:pt x="428" y="382"/>
                  </a:lnTo>
                  <a:lnTo>
                    <a:pt x="420" y="388"/>
                  </a:lnTo>
                  <a:lnTo>
                    <a:pt x="413" y="392"/>
                  </a:lnTo>
                  <a:lnTo>
                    <a:pt x="405" y="397"/>
                  </a:lnTo>
                  <a:lnTo>
                    <a:pt x="405" y="397"/>
                  </a:lnTo>
                  <a:lnTo>
                    <a:pt x="379" y="408"/>
                  </a:lnTo>
                  <a:lnTo>
                    <a:pt x="354" y="417"/>
                  </a:lnTo>
                  <a:lnTo>
                    <a:pt x="328" y="427"/>
                  </a:lnTo>
                  <a:lnTo>
                    <a:pt x="303" y="436"/>
                  </a:lnTo>
                  <a:lnTo>
                    <a:pt x="277" y="447"/>
                  </a:lnTo>
                  <a:lnTo>
                    <a:pt x="252" y="456"/>
                  </a:lnTo>
                  <a:lnTo>
                    <a:pt x="226" y="465"/>
                  </a:lnTo>
                  <a:lnTo>
                    <a:pt x="201" y="476"/>
                  </a:lnTo>
                  <a:lnTo>
                    <a:pt x="175" y="485"/>
                  </a:lnTo>
                  <a:lnTo>
                    <a:pt x="150" y="495"/>
                  </a:lnTo>
                  <a:lnTo>
                    <a:pt x="124" y="506"/>
                  </a:lnTo>
                  <a:lnTo>
                    <a:pt x="99" y="517"/>
                  </a:lnTo>
                  <a:lnTo>
                    <a:pt x="73" y="527"/>
                  </a:lnTo>
                  <a:lnTo>
                    <a:pt x="49" y="539"/>
                  </a:lnTo>
                  <a:lnTo>
                    <a:pt x="24" y="551"/>
                  </a:lnTo>
                  <a:lnTo>
                    <a:pt x="0" y="564"/>
                  </a:lnTo>
                </a:path>
              </a:pathLst>
            </a:custGeom>
            <a:solidFill>
              <a:srgbClr val="FFFFCC">
                <a:alpha val="50000"/>
              </a:srgbClr>
            </a:solidFill>
            <a:ln w="0">
              <a:solidFill>
                <a:schemeClr val="folHlink"/>
              </a:solidFill>
              <a:prstDash val="solid"/>
              <a:round/>
              <a:headEnd/>
              <a:tailEnd/>
            </a:ln>
          </p:spPr>
          <p:txBody>
            <a:bodyPr/>
            <a:lstStyle/>
            <a:p>
              <a:endParaRPr lang="en-US"/>
            </a:p>
          </p:txBody>
        </p:sp>
        <p:sp>
          <p:nvSpPr>
            <p:cNvPr id="37914" name="Freeform 26"/>
            <p:cNvSpPr>
              <a:spLocks/>
            </p:cNvSpPr>
            <p:nvPr/>
          </p:nvSpPr>
          <p:spPr bwMode="auto">
            <a:xfrm>
              <a:off x="2400" y="2835"/>
              <a:ext cx="158" cy="655"/>
            </a:xfrm>
            <a:custGeom>
              <a:avLst/>
              <a:gdLst/>
              <a:ahLst/>
              <a:cxnLst>
                <a:cxn ang="0">
                  <a:pos x="0" y="3"/>
                </a:cxn>
                <a:cxn ang="0">
                  <a:pos x="0" y="3"/>
                </a:cxn>
                <a:cxn ang="0">
                  <a:pos x="16" y="50"/>
                </a:cxn>
                <a:cxn ang="0">
                  <a:pos x="33" y="96"/>
                </a:cxn>
                <a:cxn ang="0">
                  <a:pos x="50" y="140"/>
                </a:cxn>
                <a:cxn ang="0">
                  <a:pos x="67" y="183"/>
                </a:cxn>
                <a:cxn ang="0">
                  <a:pos x="84" y="225"/>
                </a:cxn>
                <a:cxn ang="0">
                  <a:pos x="97" y="266"/>
                </a:cxn>
                <a:cxn ang="0">
                  <a:pos x="111" y="305"/>
                </a:cxn>
                <a:cxn ang="0">
                  <a:pos x="123" y="345"/>
                </a:cxn>
                <a:cxn ang="0">
                  <a:pos x="133" y="384"/>
                </a:cxn>
                <a:cxn ang="0">
                  <a:pos x="140" y="421"/>
                </a:cxn>
                <a:cxn ang="0">
                  <a:pos x="143" y="458"/>
                </a:cxn>
                <a:cxn ang="0">
                  <a:pos x="145" y="498"/>
                </a:cxn>
                <a:cxn ang="0">
                  <a:pos x="140" y="534"/>
                </a:cxn>
                <a:cxn ang="0">
                  <a:pos x="133" y="572"/>
                </a:cxn>
                <a:cxn ang="0">
                  <a:pos x="119" y="611"/>
                </a:cxn>
                <a:cxn ang="0">
                  <a:pos x="102" y="649"/>
                </a:cxn>
                <a:cxn ang="0">
                  <a:pos x="116" y="655"/>
                </a:cxn>
                <a:cxn ang="0">
                  <a:pos x="133" y="614"/>
                </a:cxn>
                <a:cxn ang="0">
                  <a:pos x="146" y="575"/>
                </a:cxn>
                <a:cxn ang="0">
                  <a:pos x="153" y="537"/>
                </a:cxn>
                <a:cxn ang="0">
                  <a:pos x="158" y="498"/>
                </a:cxn>
                <a:cxn ang="0">
                  <a:pos x="157" y="458"/>
                </a:cxn>
                <a:cxn ang="0">
                  <a:pos x="153" y="421"/>
                </a:cxn>
                <a:cxn ang="0">
                  <a:pos x="146" y="381"/>
                </a:cxn>
                <a:cxn ang="0">
                  <a:pos x="136" y="342"/>
                </a:cxn>
                <a:cxn ang="0">
                  <a:pos x="124" y="302"/>
                </a:cxn>
                <a:cxn ang="0">
                  <a:pos x="111" y="263"/>
                </a:cxn>
                <a:cxn ang="0">
                  <a:pos x="97" y="222"/>
                </a:cxn>
                <a:cxn ang="0">
                  <a:pos x="80" y="180"/>
                </a:cxn>
                <a:cxn ang="0">
                  <a:pos x="63" y="137"/>
                </a:cxn>
                <a:cxn ang="0">
                  <a:pos x="46" y="93"/>
                </a:cxn>
                <a:cxn ang="0">
                  <a:pos x="29" y="47"/>
                </a:cxn>
                <a:cxn ang="0">
                  <a:pos x="14" y="0"/>
                </a:cxn>
                <a:cxn ang="0">
                  <a:pos x="14" y="0"/>
                </a:cxn>
                <a:cxn ang="0">
                  <a:pos x="0" y="3"/>
                </a:cxn>
              </a:cxnLst>
              <a:rect l="0" t="0" r="r" b="b"/>
              <a:pathLst>
                <a:path w="158" h="655">
                  <a:moveTo>
                    <a:pt x="0" y="3"/>
                  </a:moveTo>
                  <a:lnTo>
                    <a:pt x="0" y="3"/>
                  </a:lnTo>
                  <a:lnTo>
                    <a:pt x="16" y="50"/>
                  </a:lnTo>
                  <a:lnTo>
                    <a:pt x="33" y="96"/>
                  </a:lnTo>
                  <a:lnTo>
                    <a:pt x="50" y="140"/>
                  </a:lnTo>
                  <a:lnTo>
                    <a:pt x="67" y="183"/>
                  </a:lnTo>
                  <a:lnTo>
                    <a:pt x="84" y="225"/>
                  </a:lnTo>
                  <a:lnTo>
                    <a:pt x="97" y="266"/>
                  </a:lnTo>
                  <a:lnTo>
                    <a:pt x="111" y="305"/>
                  </a:lnTo>
                  <a:lnTo>
                    <a:pt x="123" y="345"/>
                  </a:lnTo>
                  <a:lnTo>
                    <a:pt x="133" y="384"/>
                  </a:lnTo>
                  <a:lnTo>
                    <a:pt x="140" y="421"/>
                  </a:lnTo>
                  <a:lnTo>
                    <a:pt x="143" y="458"/>
                  </a:lnTo>
                  <a:lnTo>
                    <a:pt x="145" y="498"/>
                  </a:lnTo>
                  <a:lnTo>
                    <a:pt x="140" y="534"/>
                  </a:lnTo>
                  <a:lnTo>
                    <a:pt x="133" y="572"/>
                  </a:lnTo>
                  <a:lnTo>
                    <a:pt x="119" y="611"/>
                  </a:lnTo>
                  <a:lnTo>
                    <a:pt x="102" y="649"/>
                  </a:lnTo>
                  <a:lnTo>
                    <a:pt x="116" y="655"/>
                  </a:lnTo>
                  <a:lnTo>
                    <a:pt x="133" y="614"/>
                  </a:lnTo>
                  <a:lnTo>
                    <a:pt x="146" y="575"/>
                  </a:lnTo>
                  <a:lnTo>
                    <a:pt x="153" y="537"/>
                  </a:lnTo>
                  <a:lnTo>
                    <a:pt x="158" y="498"/>
                  </a:lnTo>
                  <a:lnTo>
                    <a:pt x="157" y="458"/>
                  </a:lnTo>
                  <a:lnTo>
                    <a:pt x="153" y="421"/>
                  </a:lnTo>
                  <a:lnTo>
                    <a:pt x="146" y="381"/>
                  </a:lnTo>
                  <a:lnTo>
                    <a:pt x="136" y="342"/>
                  </a:lnTo>
                  <a:lnTo>
                    <a:pt x="124" y="302"/>
                  </a:lnTo>
                  <a:lnTo>
                    <a:pt x="111" y="263"/>
                  </a:lnTo>
                  <a:lnTo>
                    <a:pt x="97" y="222"/>
                  </a:lnTo>
                  <a:lnTo>
                    <a:pt x="80" y="180"/>
                  </a:lnTo>
                  <a:lnTo>
                    <a:pt x="63" y="137"/>
                  </a:lnTo>
                  <a:lnTo>
                    <a:pt x="46" y="93"/>
                  </a:lnTo>
                  <a:lnTo>
                    <a:pt x="29" y="47"/>
                  </a:lnTo>
                  <a:lnTo>
                    <a:pt x="14" y="0"/>
                  </a:lnTo>
                  <a:lnTo>
                    <a:pt x="14" y="0"/>
                  </a:lnTo>
                  <a:lnTo>
                    <a:pt x="0" y="3"/>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15" name="Freeform 27"/>
            <p:cNvSpPr>
              <a:spLocks/>
            </p:cNvSpPr>
            <p:nvPr/>
          </p:nvSpPr>
          <p:spPr bwMode="auto">
            <a:xfrm>
              <a:off x="2169" y="2412"/>
              <a:ext cx="245" cy="426"/>
            </a:xfrm>
            <a:custGeom>
              <a:avLst/>
              <a:gdLst/>
              <a:ahLst/>
              <a:cxnLst>
                <a:cxn ang="0">
                  <a:pos x="0" y="9"/>
                </a:cxn>
                <a:cxn ang="0">
                  <a:pos x="22" y="32"/>
                </a:cxn>
                <a:cxn ang="0">
                  <a:pos x="43" y="56"/>
                </a:cxn>
                <a:cxn ang="0">
                  <a:pos x="63" y="80"/>
                </a:cxn>
                <a:cxn ang="0">
                  <a:pos x="82" y="106"/>
                </a:cxn>
                <a:cxn ang="0">
                  <a:pos x="99" y="132"/>
                </a:cxn>
                <a:cxn ang="0">
                  <a:pos x="114" y="159"/>
                </a:cxn>
                <a:cxn ang="0">
                  <a:pos x="129" y="185"/>
                </a:cxn>
                <a:cxn ang="0">
                  <a:pos x="145" y="212"/>
                </a:cxn>
                <a:cxn ang="0">
                  <a:pos x="158" y="239"/>
                </a:cxn>
                <a:cxn ang="0">
                  <a:pos x="170" y="265"/>
                </a:cxn>
                <a:cxn ang="0">
                  <a:pos x="182" y="292"/>
                </a:cxn>
                <a:cxn ang="0">
                  <a:pos x="194" y="320"/>
                </a:cxn>
                <a:cxn ang="0">
                  <a:pos x="204" y="347"/>
                </a:cxn>
                <a:cxn ang="0">
                  <a:pos x="214" y="373"/>
                </a:cxn>
                <a:cxn ang="0">
                  <a:pos x="223" y="400"/>
                </a:cxn>
                <a:cxn ang="0">
                  <a:pos x="231" y="426"/>
                </a:cxn>
                <a:cxn ang="0">
                  <a:pos x="245" y="423"/>
                </a:cxn>
                <a:cxn ang="0">
                  <a:pos x="236" y="397"/>
                </a:cxn>
                <a:cxn ang="0">
                  <a:pos x="228" y="370"/>
                </a:cxn>
                <a:cxn ang="0">
                  <a:pos x="218" y="344"/>
                </a:cxn>
                <a:cxn ang="0">
                  <a:pos x="207" y="317"/>
                </a:cxn>
                <a:cxn ang="0">
                  <a:pos x="196" y="289"/>
                </a:cxn>
                <a:cxn ang="0">
                  <a:pos x="184" y="262"/>
                </a:cxn>
                <a:cxn ang="0">
                  <a:pos x="172" y="233"/>
                </a:cxn>
                <a:cxn ang="0">
                  <a:pos x="158" y="206"/>
                </a:cxn>
                <a:cxn ang="0">
                  <a:pos x="143" y="179"/>
                </a:cxn>
                <a:cxn ang="0">
                  <a:pos x="128" y="153"/>
                </a:cxn>
                <a:cxn ang="0">
                  <a:pos x="109" y="126"/>
                </a:cxn>
                <a:cxn ang="0">
                  <a:pos x="92" y="100"/>
                </a:cxn>
                <a:cxn ang="0">
                  <a:pos x="73" y="74"/>
                </a:cxn>
                <a:cxn ang="0">
                  <a:pos x="53" y="50"/>
                </a:cxn>
                <a:cxn ang="0">
                  <a:pos x="32" y="26"/>
                </a:cxn>
                <a:cxn ang="0">
                  <a:pos x="10" y="0"/>
                </a:cxn>
                <a:cxn ang="0">
                  <a:pos x="0" y="9"/>
                </a:cxn>
              </a:cxnLst>
              <a:rect l="0" t="0" r="r" b="b"/>
              <a:pathLst>
                <a:path w="245" h="426">
                  <a:moveTo>
                    <a:pt x="0" y="9"/>
                  </a:moveTo>
                  <a:lnTo>
                    <a:pt x="22" y="32"/>
                  </a:lnTo>
                  <a:lnTo>
                    <a:pt x="43" y="56"/>
                  </a:lnTo>
                  <a:lnTo>
                    <a:pt x="63" y="80"/>
                  </a:lnTo>
                  <a:lnTo>
                    <a:pt x="82" y="106"/>
                  </a:lnTo>
                  <a:lnTo>
                    <a:pt x="99" y="132"/>
                  </a:lnTo>
                  <a:lnTo>
                    <a:pt x="114" y="159"/>
                  </a:lnTo>
                  <a:lnTo>
                    <a:pt x="129" y="185"/>
                  </a:lnTo>
                  <a:lnTo>
                    <a:pt x="145" y="212"/>
                  </a:lnTo>
                  <a:lnTo>
                    <a:pt x="158" y="239"/>
                  </a:lnTo>
                  <a:lnTo>
                    <a:pt x="170" y="265"/>
                  </a:lnTo>
                  <a:lnTo>
                    <a:pt x="182" y="292"/>
                  </a:lnTo>
                  <a:lnTo>
                    <a:pt x="194" y="320"/>
                  </a:lnTo>
                  <a:lnTo>
                    <a:pt x="204" y="347"/>
                  </a:lnTo>
                  <a:lnTo>
                    <a:pt x="214" y="373"/>
                  </a:lnTo>
                  <a:lnTo>
                    <a:pt x="223" y="400"/>
                  </a:lnTo>
                  <a:lnTo>
                    <a:pt x="231" y="426"/>
                  </a:lnTo>
                  <a:lnTo>
                    <a:pt x="245" y="423"/>
                  </a:lnTo>
                  <a:lnTo>
                    <a:pt x="236" y="397"/>
                  </a:lnTo>
                  <a:lnTo>
                    <a:pt x="228" y="370"/>
                  </a:lnTo>
                  <a:lnTo>
                    <a:pt x="218" y="344"/>
                  </a:lnTo>
                  <a:lnTo>
                    <a:pt x="207" y="317"/>
                  </a:lnTo>
                  <a:lnTo>
                    <a:pt x="196" y="289"/>
                  </a:lnTo>
                  <a:lnTo>
                    <a:pt x="184" y="262"/>
                  </a:lnTo>
                  <a:lnTo>
                    <a:pt x="172" y="233"/>
                  </a:lnTo>
                  <a:lnTo>
                    <a:pt x="158" y="206"/>
                  </a:lnTo>
                  <a:lnTo>
                    <a:pt x="143" y="179"/>
                  </a:lnTo>
                  <a:lnTo>
                    <a:pt x="128" y="153"/>
                  </a:lnTo>
                  <a:lnTo>
                    <a:pt x="109" y="126"/>
                  </a:lnTo>
                  <a:lnTo>
                    <a:pt x="92" y="100"/>
                  </a:lnTo>
                  <a:lnTo>
                    <a:pt x="73" y="74"/>
                  </a:lnTo>
                  <a:lnTo>
                    <a:pt x="53" y="50"/>
                  </a:lnTo>
                  <a:lnTo>
                    <a:pt x="32" y="26"/>
                  </a:lnTo>
                  <a:lnTo>
                    <a:pt x="10" y="0"/>
                  </a:lnTo>
                  <a:lnTo>
                    <a:pt x="0" y="9"/>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16" name="Freeform 28"/>
            <p:cNvSpPr>
              <a:spLocks/>
            </p:cNvSpPr>
            <p:nvPr/>
          </p:nvSpPr>
          <p:spPr bwMode="auto">
            <a:xfrm>
              <a:off x="2597" y="2302"/>
              <a:ext cx="269" cy="819"/>
            </a:xfrm>
            <a:custGeom>
              <a:avLst/>
              <a:gdLst/>
              <a:ahLst/>
              <a:cxnLst>
                <a:cxn ang="0">
                  <a:pos x="0" y="819"/>
                </a:cxn>
                <a:cxn ang="0">
                  <a:pos x="0" y="819"/>
                </a:cxn>
                <a:cxn ang="0">
                  <a:pos x="11" y="802"/>
                </a:cxn>
                <a:cxn ang="0">
                  <a:pos x="21" y="785"/>
                </a:cxn>
                <a:cxn ang="0">
                  <a:pos x="31" y="770"/>
                </a:cxn>
                <a:cxn ang="0">
                  <a:pos x="40" y="754"/>
                </a:cxn>
                <a:cxn ang="0">
                  <a:pos x="48" y="737"/>
                </a:cxn>
                <a:cxn ang="0">
                  <a:pos x="57" y="719"/>
                </a:cxn>
                <a:cxn ang="0">
                  <a:pos x="65" y="702"/>
                </a:cxn>
                <a:cxn ang="0">
                  <a:pos x="72" y="686"/>
                </a:cxn>
                <a:cxn ang="0">
                  <a:pos x="80" y="667"/>
                </a:cxn>
                <a:cxn ang="0">
                  <a:pos x="85" y="651"/>
                </a:cxn>
                <a:cxn ang="0">
                  <a:pos x="92" y="633"/>
                </a:cxn>
                <a:cxn ang="0">
                  <a:pos x="99" y="614"/>
                </a:cxn>
                <a:cxn ang="0">
                  <a:pos x="104" y="596"/>
                </a:cxn>
                <a:cxn ang="0">
                  <a:pos x="109" y="578"/>
                </a:cxn>
                <a:cxn ang="0">
                  <a:pos x="113" y="558"/>
                </a:cxn>
                <a:cxn ang="0">
                  <a:pos x="118" y="540"/>
                </a:cxn>
                <a:cxn ang="0">
                  <a:pos x="118" y="540"/>
                </a:cxn>
                <a:cxn ang="0">
                  <a:pos x="121" y="525"/>
                </a:cxn>
                <a:cxn ang="0">
                  <a:pos x="121" y="510"/>
                </a:cxn>
                <a:cxn ang="0">
                  <a:pos x="121" y="493"/>
                </a:cxn>
                <a:cxn ang="0">
                  <a:pos x="121" y="478"/>
                </a:cxn>
                <a:cxn ang="0">
                  <a:pos x="121" y="463"/>
                </a:cxn>
                <a:cxn ang="0">
                  <a:pos x="121" y="448"/>
                </a:cxn>
                <a:cxn ang="0">
                  <a:pos x="123" y="433"/>
                </a:cxn>
                <a:cxn ang="0">
                  <a:pos x="126" y="417"/>
                </a:cxn>
                <a:cxn ang="0">
                  <a:pos x="126" y="417"/>
                </a:cxn>
                <a:cxn ang="0">
                  <a:pos x="135" y="390"/>
                </a:cxn>
                <a:cxn ang="0">
                  <a:pos x="143" y="363"/>
                </a:cxn>
                <a:cxn ang="0">
                  <a:pos x="153" y="337"/>
                </a:cxn>
                <a:cxn ang="0">
                  <a:pos x="164" y="312"/>
                </a:cxn>
                <a:cxn ang="0">
                  <a:pos x="174" y="286"/>
                </a:cxn>
                <a:cxn ang="0">
                  <a:pos x="184" y="260"/>
                </a:cxn>
                <a:cxn ang="0">
                  <a:pos x="194" y="234"/>
                </a:cxn>
                <a:cxn ang="0">
                  <a:pos x="204" y="209"/>
                </a:cxn>
                <a:cxn ang="0">
                  <a:pos x="215" y="184"/>
                </a:cxn>
                <a:cxn ang="0">
                  <a:pos x="223" y="159"/>
                </a:cxn>
                <a:cxn ang="0">
                  <a:pos x="233" y="133"/>
                </a:cxn>
                <a:cxn ang="0">
                  <a:pos x="242" y="107"/>
                </a:cxn>
                <a:cxn ang="0">
                  <a:pos x="250" y="81"/>
                </a:cxn>
                <a:cxn ang="0">
                  <a:pos x="257" y="54"/>
                </a:cxn>
                <a:cxn ang="0">
                  <a:pos x="264" y="27"/>
                </a:cxn>
                <a:cxn ang="0">
                  <a:pos x="269" y="0"/>
                </a:cxn>
              </a:cxnLst>
              <a:rect l="0" t="0" r="r" b="b"/>
              <a:pathLst>
                <a:path w="269" h="819">
                  <a:moveTo>
                    <a:pt x="0" y="819"/>
                  </a:moveTo>
                  <a:lnTo>
                    <a:pt x="0" y="819"/>
                  </a:lnTo>
                  <a:lnTo>
                    <a:pt x="11" y="802"/>
                  </a:lnTo>
                  <a:lnTo>
                    <a:pt x="21" y="785"/>
                  </a:lnTo>
                  <a:lnTo>
                    <a:pt x="31" y="770"/>
                  </a:lnTo>
                  <a:lnTo>
                    <a:pt x="40" y="754"/>
                  </a:lnTo>
                  <a:lnTo>
                    <a:pt x="48" y="737"/>
                  </a:lnTo>
                  <a:lnTo>
                    <a:pt x="57" y="719"/>
                  </a:lnTo>
                  <a:lnTo>
                    <a:pt x="65" y="702"/>
                  </a:lnTo>
                  <a:lnTo>
                    <a:pt x="72" y="686"/>
                  </a:lnTo>
                  <a:lnTo>
                    <a:pt x="80" y="667"/>
                  </a:lnTo>
                  <a:lnTo>
                    <a:pt x="85" y="651"/>
                  </a:lnTo>
                  <a:lnTo>
                    <a:pt x="92" y="633"/>
                  </a:lnTo>
                  <a:lnTo>
                    <a:pt x="99" y="614"/>
                  </a:lnTo>
                  <a:lnTo>
                    <a:pt x="104" y="596"/>
                  </a:lnTo>
                  <a:lnTo>
                    <a:pt x="109" y="578"/>
                  </a:lnTo>
                  <a:lnTo>
                    <a:pt x="113" y="558"/>
                  </a:lnTo>
                  <a:lnTo>
                    <a:pt x="118" y="540"/>
                  </a:lnTo>
                  <a:lnTo>
                    <a:pt x="118" y="540"/>
                  </a:lnTo>
                  <a:lnTo>
                    <a:pt x="121" y="525"/>
                  </a:lnTo>
                  <a:lnTo>
                    <a:pt x="121" y="510"/>
                  </a:lnTo>
                  <a:lnTo>
                    <a:pt x="121" y="493"/>
                  </a:lnTo>
                  <a:lnTo>
                    <a:pt x="121" y="478"/>
                  </a:lnTo>
                  <a:lnTo>
                    <a:pt x="121" y="463"/>
                  </a:lnTo>
                  <a:lnTo>
                    <a:pt x="121" y="448"/>
                  </a:lnTo>
                  <a:lnTo>
                    <a:pt x="123" y="433"/>
                  </a:lnTo>
                  <a:lnTo>
                    <a:pt x="126" y="417"/>
                  </a:lnTo>
                  <a:lnTo>
                    <a:pt x="126" y="417"/>
                  </a:lnTo>
                  <a:lnTo>
                    <a:pt x="135" y="390"/>
                  </a:lnTo>
                  <a:lnTo>
                    <a:pt x="143" y="363"/>
                  </a:lnTo>
                  <a:lnTo>
                    <a:pt x="153" y="337"/>
                  </a:lnTo>
                  <a:lnTo>
                    <a:pt x="164" y="312"/>
                  </a:lnTo>
                  <a:lnTo>
                    <a:pt x="174" y="286"/>
                  </a:lnTo>
                  <a:lnTo>
                    <a:pt x="184" y="260"/>
                  </a:lnTo>
                  <a:lnTo>
                    <a:pt x="194" y="234"/>
                  </a:lnTo>
                  <a:lnTo>
                    <a:pt x="204" y="209"/>
                  </a:lnTo>
                  <a:lnTo>
                    <a:pt x="215" y="184"/>
                  </a:lnTo>
                  <a:lnTo>
                    <a:pt x="223" y="159"/>
                  </a:lnTo>
                  <a:lnTo>
                    <a:pt x="233" y="133"/>
                  </a:lnTo>
                  <a:lnTo>
                    <a:pt x="242" y="107"/>
                  </a:lnTo>
                  <a:lnTo>
                    <a:pt x="250" y="81"/>
                  </a:lnTo>
                  <a:lnTo>
                    <a:pt x="257" y="54"/>
                  </a:lnTo>
                  <a:lnTo>
                    <a:pt x="264" y="27"/>
                  </a:lnTo>
                  <a:lnTo>
                    <a:pt x="269" y="0"/>
                  </a:lnTo>
                </a:path>
              </a:pathLst>
            </a:custGeom>
            <a:solidFill>
              <a:srgbClr val="FFFFCC">
                <a:alpha val="50000"/>
              </a:srgbClr>
            </a:solidFill>
            <a:ln w="0">
              <a:solidFill>
                <a:schemeClr val="folHlink"/>
              </a:solidFill>
              <a:prstDash val="solid"/>
              <a:round/>
              <a:headEnd/>
              <a:tailEnd/>
            </a:ln>
          </p:spPr>
          <p:txBody>
            <a:bodyPr/>
            <a:lstStyle/>
            <a:p>
              <a:endParaRPr lang="en-US"/>
            </a:p>
          </p:txBody>
        </p:sp>
        <p:sp>
          <p:nvSpPr>
            <p:cNvPr id="37917" name="Freeform 29"/>
            <p:cNvSpPr>
              <a:spLocks/>
            </p:cNvSpPr>
            <p:nvPr/>
          </p:nvSpPr>
          <p:spPr bwMode="auto">
            <a:xfrm>
              <a:off x="1785" y="2598"/>
              <a:ext cx="12" cy="11"/>
            </a:xfrm>
            <a:custGeom>
              <a:avLst/>
              <a:gdLst/>
              <a:ahLst/>
              <a:cxnLst>
                <a:cxn ang="0">
                  <a:pos x="2" y="0"/>
                </a:cxn>
                <a:cxn ang="0">
                  <a:pos x="0" y="5"/>
                </a:cxn>
                <a:cxn ang="0">
                  <a:pos x="2" y="9"/>
                </a:cxn>
                <a:cxn ang="0">
                  <a:pos x="7" y="11"/>
                </a:cxn>
                <a:cxn ang="0">
                  <a:pos x="12" y="9"/>
                </a:cxn>
                <a:cxn ang="0">
                  <a:pos x="2" y="0"/>
                </a:cxn>
              </a:cxnLst>
              <a:rect l="0" t="0" r="r" b="b"/>
              <a:pathLst>
                <a:path w="12" h="11">
                  <a:moveTo>
                    <a:pt x="2" y="0"/>
                  </a:moveTo>
                  <a:lnTo>
                    <a:pt x="0" y="5"/>
                  </a:lnTo>
                  <a:lnTo>
                    <a:pt x="2" y="9"/>
                  </a:lnTo>
                  <a:lnTo>
                    <a:pt x="7" y="11"/>
                  </a:lnTo>
                  <a:lnTo>
                    <a:pt x="12" y="9"/>
                  </a:lnTo>
                  <a:lnTo>
                    <a:pt x="2"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18" name="Freeform 30"/>
            <p:cNvSpPr>
              <a:spLocks/>
            </p:cNvSpPr>
            <p:nvPr/>
          </p:nvSpPr>
          <p:spPr bwMode="auto">
            <a:xfrm>
              <a:off x="1787" y="2470"/>
              <a:ext cx="578" cy="137"/>
            </a:xfrm>
            <a:custGeom>
              <a:avLst/>
              <a:gdLst/>
              <a:ahLst/>
              <a:cxnLst>
                <a:cxn ang="0">
                  <a:pos x="574" y="0"/>
                </a:cxn>
                <a:cxn ang="0">
                  <a:pos x="574" y="0"/>
                </a:cxn>
                <a:cxn ang="0">
                  <a:pos x="538" y="4"/>
                </a:cxn>
                <a:cxn ang="0">
                  <a:pos x="501" y="6"/>
                </a:cxn>
                <a:cxn ang="0">
                  <a:pos x="462" y="9"/>
                </a:cxn>
                <a:cxn ang="0">
                  <a:pos x="425" y="10"/>
                </a:cxn>
                <a:cxn ang="0">
                  <a:pos x="387" y="12"/>
                </a:cxn>
                <a:cxn ang="0">
                  <a:pos x="350" y="13"/>
                </a:cxn>
                <a:cxn ang="0">
                  <a:pos x="311" y="16"/>
                </a:cxn>
                <a:cxn ang="0">
                  <a:pos x="275" y="19"/>
                </a:cxn>
                <a:cxn ang="0">
                  <a:pos x="236" y="24"/>
                </a:cxn>
                <a:cxn ang="0">
                  <a:pos x="200" y="31"/>
                </a:cxn>
                <a:cxn ang="0">
                  <a:pos x="164" y="41"/>
                </a:cxn>
                <a:cxn ang="0">
                  <a:pos x="130" y="51"/>
                </a:cxn>
                <a:cxn ang="0">
                  <a:pos x="95" y="65"/>
                </a:cxn>
                <a:cxn ang="0">
                  <a:pos x="62" y="83"/>
                </a:cxn>
                <a:cxn ang="0">
                  <a:pos x="30" y="104"/>
                </a:cxn>
                <a:cxn ang="0">
                  <a:pos x="0" y="128"/>
                </a:cxn>
                <a:cxn ang="0">
                  <a:pos x="10" y="137"/>
                </a:cxn>
                <a:cxn ang="0">
                  <a:pos x="40" y="113"/>
                </a:cxn>
                <a:cxn ang="0">
                  <a:pos x="69" y="92"/>
                </a:cxn>
                <a:cxn ang="0">
                  <a:pos x="102" y="77"/>
                </a:cxn>
                <a:cxn ang="0">
                  <a:pos x="134" y="63"/>
                </a:cxn>
                <a:cxn ang="0">
                  <a:pos x="168" y="53"/>
                </a:cxn>
                <a:cxn ang="0">
                  <a:pos x="204" y="44"/>
                </a:cxn>
                <a:cxn ang="0">
                  <a:pos x="239" y="36"/>
                </a:cxn>
                <a:cxn ang="0">
                  <a:pos x="275" y="31"/>
                </a:cxn>
                <a:cxn ang="0">
                  <a:pos x="311" y="28"/>
                </a:cxn>
                <a:cxn ang="0">
                  <a:pos x="350" y="25"/>
                </a:cxn>
                <a:cxn ang="0">
                  <a:pos x="387" y="24"/>
                </a:cxn>
                <a:cxn ang="0">
                  <a:pos x="425" y="22"/>
                </a:cxn>
                <a:cxn ang="0">
                  <a:pos x="462" y="21"/>
                </a:cxn>
                <a:cxn ang="0">
                  <a:pos x="501" y="18"/>
                </a:cxn>
                <a:cxn ang="0">
                  <a:pos x="538" y="16"/>
                </a:cxn>
                <a:cxn ang="0">
                  <a:pos x="578" y="12"/>
                </a:cxn>
                <a:cxn ang="0">
                  <a:pos x="578" y="12"/>
                </a:cxn>
                <a:cxn ang="0">
                  <a:pos x="574" y="0"/>
                </a:cxn>
              </a:cxnLst>
              <a:rect l="0" t="0" r="r" b="b"/>
              <a:pathLst>
                <a:path w="578" h="137">
                  <a:moveTo>
                    <a:pt x="574" y="0"/>
                  </a:moveTo>
                  <a:lnTo>
                    <a:pt x="574" y="0"/>
                  </a:lnTo>
                  <a:lnTo>
                    <a:pt x="538" y="4"/>
                  </a:lnTo>
                  <a:lnTo>
                    <a:pt x="501" y="6"/>
                  </a:lnTo>
                  <a:lnTo>
                    <a:pt x="462" y="9"/>
                  </a:lnTo>
                  <a:lnTo>
                    <a:pt x="425" y="10"/>
                  </a:lnTo>
                  <a:lnTo>
                    <a:pt x="387" y="12"/>
                  </a:lnTo>
                  <a:lnTo>
                    <a:pt x="350" y="13"/>
                  </a:lnTo>
                  <a:lnTo>
                    <a:pt x="311" y="16"/>
                  </a:lnTo>
                  <a:lnTo>
                    <a:pt x="275" y="19"/>
                  </a:lnTo>
                  <a:lnTo>
                    <a:pt x="236" y="24"/>
                  </a:lnTo>
                  <a:lnTo>
                    <a:pt x="200" y="31"/>
                  </a:lnTo>
                  <a:lnTo>
                    <a:pt x="164" y="41"/>
                  </a:lnTo>
                  <a:lnTo>
                    <a:pt x="130" y="51"/>
                  </a:lnTo>
                  <a:lnTo>
                    <a:pt x="95" y="65"/>
                  </a:lnTo>
                  <a:lnTo>
                    <a:pt x="62" y="83"/>
                  </a:lnTo>
                  <a:lnTo>
                    <a:pt x="30" y="104"/>
                  </a:lnTo>
                  <a:lnTo>
                    <a:pt x="0" y="128"/>
                  </a:lnTo>
                  <a:lnTo>
                    <a:pt x="10" y="137"/>
                  </a:lnTo>
                  <a:lnTo>
                    <a:pt x="40" y="113"/>
                  </a:lnTo>
                  <a:lnTo>
                    <a:pt x="69" y="92"/>
                  </a:lnTo>
                  <a:lnTo>
                    <a:pt x="102" y="77"/>
                  </a:lnTo>
                  <a:lnTo>
                    <a:pt x="134" y="63"/>
                  </a:lnTo>
                  <a:lnTo>
                    <a:pt x="168" y="53"/>
                  </a:lnTo>
                  <a:lnTo>
                    <a:pt x="204" y="44"/>
                  </a:lnTo>
                  <a:lnTo>
                    <a:pt x="239" y="36"/>
                  </a:lnTo>
                  <a:lnTo>
                    <a:pt x="275" y="31"/>
                  </a:lnTo>
                  <a:lnTo>
                    <a:pt x="311" y="28"/>
                  </a:lnTo>
                  <a:lnTo>
                    <a:pt x="350" y="25"/>
                  </a:lnTo>
                  <a:lnTo>
                    <a:pt x="387" y="24"/>
                  </a:lnTo>
                  <a:lnTo>
                    <a:pt x="425" y="22"/>
                  </a:lnTo>
                  <a:lnTo>
                    <a:pt x="462" y="21"/>
                  </a:lnTo>
                  <a:lnTo>
                    <a:pt x="501" y="18"/>
                  </a:lnTo>
                  <a:lnTo>
                    <a:pt x="538" y="16"/>
                  </a:lnTo>
                  <a:lnTo>
                    <a:pt x="578" y="12"/>
                  </a:lnTo>
                  <a:lnTo>
                    <a:pt x="578" y="12"/>
                  </a:lnTo>
                  <a:lnTo>
                    <a:pt x="574"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19" name="Freeform 31"/>
            <p:cNvSpPr>
              <a:spLocks/>
            </p:cNvSpPr>
            <p:nvPr/>
          </p:nvSpPr>
          <p:spPr bwMode="auto">
            <a:xfrm>
              <a:off x="2361" y="2435"/>
              <a:ext cx="134" cy="47"/>
            </a:xfrm>
            <a:custGeom>
              <a:avLst/>
              <a:gdLst/>
              <a:ahLst/>
              <a:cxnLst>
                <a:cxn ang="0">
                  <a:pos x="131" y="0"/>
                </a:cxn>
                <a:cxn ang="0">
                  <a:pos x="114" y="4"/>
                </a:cxn>
                <a:cxn ang="0">
                  <a:pos x="99" y="9"/>
                </a:cxn>
                <a:cxn ang="0">
                  <a:pos x="82" y="15"/>
                </a:cxn>
                <a:cxn ang="0">
                  <a:pos x="66" y="20"/>
                </a:cxn>
                <a:cxn ang="0">
                  <a:pos x="49" y="24"/>
                </a:cxn>
                <a:cxn ang="0">
                  <a:pos x="32" y="29"/>
                </a:cxn>
                <a:cxn ang="0">
                  <a:pos x="17" y="32"/>
                </a:cxn>
                <a:cxn ang="0">
                  <a:pos x="0" y="35"/>
                </a:cxn>
                <a:cxn ang="0">
                  <a:pos x="4" y="47"/>
                </a:cxn>
                <a:cxn ang="0">
                  <a:pos x="21" y="44"/>
                </a:cxn>
                <a:cxn ang="0">
                  <a:pos x="36" y="41"/>
                </a:cxn>
                <a:cxn ang="0">
                  <a:pos x="53" y="36"/>
                </a:cxn>
                <a:cxn ang="0">
                  <a:pos x="70" y="32"/>
                </a:cxn>
                <a:cxn ang="0">
                  <a:pos x="85" y="27"/>
                </a:cxn>
                <a:cxn ang="0">
                  <a:pos x="102" y="21"/>
                </a:cxn>
                <a:cxn ang="0">
                  <a:pos x="117" y="16"/>
                </a:cxn>
                <a:cxn ang="0">
                  <a:pos x="134" y="12"/>
                </a:cxn>
                <a:cxn ang="0">
                  <a:pos x="131" y="0"/>
                </a:cxn>
              </a:cxnLst>
              <a:rect l="0" t="0" r="r" b="b"/>
              <a:pathLst>
                <a:path w="134" h="47">
                  <a:moveTo>
                    <a:pt x="131" y="0"/>
                  </a:moveTo>
                  <a:lnTo>
                    <a:pt x="114" y="4"/>
                  </a:lnTo>
                  <a:lnTo>
                    <a:pt x="99" y="9"/>
                  </a:lnTo>
                  <a:lnTo>
                    <a:pt x="82" y="15"/>
                  </a:lnTo>
                  <a:lnTo>
                    <a:pt x="66" y="20"/>
                  </a:lnTo>
                  <a:lnTo>
                    <a:pt x="49" y="24"/>
                  </a:lnTo>
                  <a:lnTo>
                    <a:pt x="32" y="29"/>
                  </a:lnTo>
                  <a:lnTo>
                    <a:pt x="17" y="32"/>
                  </a:lnTo>
                  <a:lnTo>
                    <a:pt x="0" y="35"/>
                  </a:lnTo>
                  <a:lnTo>
                    <a:pt x="4" y="47"/>
                  </a:lnTo>
                  <a:lnTo>
                    <a:pt x="21" y="44"/>
                  </a:lnTo>
                  <a:lnTo>
                    <a:pt x="36" y="41"/>
                  </a:lnTo>
                  <a:lnTo>
                    <a:pt x="53" y="36"/>
                  </a:lnTo>
                  <a:lnTo>
                    <a:pt x="70" y="32"/>
                  </a:lnTo>
                  <a:lnTo>
                    <a:pt x="85" y="27"/>
                  </a:lnTo>
                  <a:lnTo>
                    <a:pt x="102" y="21"/>
                  </a:lnTo>
                  <a:lnTo>
                    <a:pt x="117" y="16"/>
                  </a:lnTo>
                  <a:lnTo>
                    <a:pt x="134" y="12"/>
                  </a:lnTo>
                  <a:lnTo>
                    <a:pt x="131"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20" name="Freeform 32"/>
            <p:cNvSpPr>
              <a:spLocks/>
            </p:cNvSpPr>
            <p:nvPr/>
          </p:nvSpPr>
          <p:spPr bwMode="auto">
            <a:xfrm>
              <a:off x="2492" y="2435"/>
              <a:ext cx="9" cy="12"/>
            </a:xfrm>
            <a:custGeom>
              <a:avLst/>
              <a:gdLst/>
              <a:ahLst/>
              <a:cxnLst>
                <a:cxn ang="0">
                  <a:pos x="3" y="12"/>
                </a:cxn>
                <a:cxn ang="0">
                  <a:pos x="9" y="9"/>
                </a:cxn>
                <a:cxn ang="0">
                  <a:pos x="9" y="4"/>
                </a:cxn>
                <a:cxn ang="0">
                  <a:pos x="5" y="1"/>
                </a:cxn>
                <a:cxn ang="0">
                  <a:pos x="0" y="0"/>
                </a:cxn>
                <a:cxn ang="0">
                  <a:pos x="3" y="12"/>
                </a:cxn>
              </a:cxnLst>
              <a:rect l="0" t="0" r="r" b="b"/>
              <a:pathLst>
                <a:path w="9" h="12">
                  <a:moveTo>
                    <a:pt x="3" y="12"/>
                  </a:moveTo>
                  <a:lnTo>
                    <a:pt x="9" y="9"/>
                  </a:lnTo>
                  <a:lnTo>
                    <a:pt x="9" y="4"/>
                  </a:lnTo>
                  <a:lnTo>
                    <a:pt x="5" y="1"/>
                  </a:lnTo>
                  <a:lnTo>
                    <a:pt x="0" y="0"/>
                  </a:lnTo>
                  <a:lnTo>
                    <a:pt x="3" y="12"/>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21" name="Freeform 33"/>
            <p:cNvSpPr>
              <a:spLocks/>
            </p:cNvSpPr>
            <p:nvPr/>
          </p:nvSpPr>
          <p:spPr bwMode="auto">
            <a:xfrm>
              <a:off x="2582" y="2388"/>
              <a:ext cx="10" cy="12"/>
            </a:xfrm>
            <a:custGeom>
              <a:avLst/>
              <a:gdLst/>
              <a:ahLst/>
              <a:cxnLst>
                <a:cxn ang="0">
                  <a:pos x="4" y="0"/>
                </a:cxn>
                <a:cxn ang="0">
                  <a:pos x="0" y="3"/>
                </a:cxn>
                <a:cxn ang="0">
                  <a:pos x="0" y="7"/>
                </a:cxn>
                <a:cxn ang="0">
                  <a:pos x="5" y="12"/>
                </a:cxn>
                <a:cxn ang="0">
                  <a:pos x="10" y="12"/>
                </a:cxn>
                <a:cxn ang="0">
                  <a:pos x="4" y="0"/>
                </a:cxn>
              </a:cxnLst>
              <a:rect l="0" t="0" r="r" b="b"/>
              <a:pathLst>
                <a:path w="10" h="12">
                  <a:moveTo>
                    <a:pt x="4" y="0"/>
                  </a:moveTo>
                  <a:lnTo>
                    <a:pt x="0" y="3"/>
                  </a:lnTo>
                  <a:lnTo>
                    <a:pt x="0" y="7"/>
                  </a:lnTo>
                  <a:lnTo>
                    <a:pt x="5" y="12"/>
                  </a:lnTo>
                  <a:lnTo>
                    <a:pt x="10" y="12"/>
                  </a:lnTo>
                  <a:lnTo>
                    <a:pt x="4"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22" name="Freeform 34"/>
            <p:cNvSpPr>
              <a:spLocks/>
            </p:cNvSpPr>
            <p:nvPr/>
          </p:nvSpPr>
          <p:spPr bwMode="auto">
            <a:xfrm>
              <a:off x="2586" y="2143"/>
              <a:ext cx="697" cy="257"/>
            </a:xfrm>
            <a:custGeom>
              <a:avLst/>
              <a:gdLst/>
              <a:ahLst/>
              <a:cxnLst>
                <a:cxn ang="0">
                  <a:pos x="697" y="0"/>
                </a:cxn>
                <a:cxn ang="0">
                  <a:pos x="651" y="4"/>
                </a:cxn>
                <a:cxn ang="0">
                  <a:pos x="605" y="10"/>
                </a:cxn>
                <a:cxn ang="0">
                  <a:pos x="561" y="19"/>
                </a:cxn>
                <a:cxn ang="0">
                  <a:pos x="515" y="31"/>
                </a:cxn>
                <a:cxn ang="0">
                  <a:pos x="471" y="45"/>
                </a:cxn>
                <a:cxn ang="0">
                  <a:pos x="425" y="60"/>
                </a:cxn>
                <a:cxn ang="0">
                  <a:pos x="379" y="77"/>
                </a:cxn>
                <a:cxn ang="0">
                  <a:pos x="335" y="95"/>
                </a:cxn>
                <a:cxn ang="0">
                  <a:pos x="290" y="113"/>
                </a:cxn>
                <a:cxn ang="0">
                  <a:pos x="248" y="133"/>
                </a:cxn>
                <a:cxn ang="0">
                  <a:pos x="205" y="153"/>
                </a:cxn>
                <a:cxn ang="0">
                  <a:pos x="163" y="171"/>
                </a:cxn>
                <a:cxn ang="0">
                  <a:pos x="120" y="190"/>
                </a:cxn>
                <a:cxn ang="0">
                  <a:pos x="79" y="210"/>
                </a:cxn>
                <a:cxn ang="0">
                  <a:pos x="39" y="228"/>
                </a:cxn>
                <a:cxn ang="0">
                  <a:pos x="0" y="245"/>
                </a:cxn>
                <a:cxn ang="0">
                  <a:pos x="6" y="257"/>
                </a:cxn>
                <a:cxn ang="0">
                  <a:pos x="45" y="240"/>
                </a:cxn>
                <a:cxn ang="0">
                  <a:pos x="86" y="222"/>
                </a:cxn>
                <a:cxn ang="0">
                  <a:pos x="127" y="202"/>
                </a:cxn>
                <a:cxn ang="0">
                  <a:pos x="170" y="183"/>
                </a:cxn>
                <a:cxn ang="0">
                  <a:pos x="212" y="165"/>
                </a:cxn>
                <a:cxn ang="0">
                  <a:pos x="255" y="145"/>
                </a:cxn>
                <a:cxn ang="0">
                  <a:pos x="297" y="125"/>
                </a:cxn>
                <a:cxn ang="0">
                  <a:pos x="341" y="107"/>
                </a:cxn>
                <a:cxn ang="0">
                  <a:pos x="386" y="89"/>
                </a:cxn>
                <a:cxn ang="0">
                  <a:pos x="428" y="72"/>
                </a:cxn>
                <a:cxn ang="0">
                  <a:pos x="474" y="57"/>
                </a:cxn>
                <a:cxn ang="0">
                  <a:pos x="518" y="43"/>
                </a:cxn>
                <a:cxn ang="0">
                  <a:pos x="564" y="31"/>
                </a:cxn>
                <a:cxn ang="0">
                  <a:pos x="608" y="22"/>
                </a:cxn>
                <a:cxn ang="0">
                  <a:pos x="654" y="16"/>
                </a:cxn>
                <a:cxn ang="0">
                  <a:pos x="697" y="12"/>
                </a:cxn>
                <a:cxn ang="0">
                  <a:pos x="697" y="0"/>
                </a:cxn>
              </a:cxnLst>
              <a:rect l="0" t="0" r="r" b="b"/>
              <a:pathLst>
                <a:path w="697" h="257">
                  <a:moveTo>
                    <a:pt x="697" y="0"/>
                  </a:moveTo>
                  <a:lnTo>
                    <a:pt x="651" y="4"/>
                  </a:lnTo>
                  <a:lnTo>
                    <a:pt x="605" y="10"/>
                  </a:lnTo>
                  <a:lnTo>
                    <a:pt x="561" y="19"/>
                  </a:lnTo>
                  <a:lnTo>
                    <a:pt x="515" y="31"/>
                  </a:lnTo>
                  <a:lnTo>
                    <a:pt x="471" y="45"/>
                  </a:lnTo>
                  <a:lnTo>
                    <a:pt x="425" y="60"/>
                  </a:lnTo>
                  <a:lnTo>
                    <a:pt x="379" y="77"/>
                  </a:lnTo>
                  <a:lnTo>
                    <a:pt x="335" y="95"/>
                  </a:lnTo>
                  <a:lnTo>
                    <a:pt x="290" y="113"/>
                  </a:lnTo>
                  <a:lnTo>
                    <a:pt x="248" y="133"/>
                  </a:lnTo>
                  <a:lnTo>
                    <a:pt x="205" y="153"/>
                  </a:lnTo>
                  <a:lnTo>
                    <a:pt x="163" y="171"/>
                  </a:lnTo>
                  <a:lnTo>
                    <a:pt x="120" y="190"/>
                  </a:lnTo>
                  <a:lnTo>
                    <a:pt x="79" y="210"/>
                  </a:lnTo>
                  <a:lnTo>
                    <a:pt x="39" y="228"/>
                  </a:lnTo>
                  <a:lnTo>
                    <a:pt x="0" y="245"/>
                  </a:lnTo>
                  <a:lnTo>
                    <a:pt x="6" y="257"/>
                  </a:lnTo>
                  <a:lnTo>
                    <a:pt x="45" y="240"/>
                  </a:lnTo>
                  <a:lnTo>
                    <a:pt x="86" y="222"/>
                  </a:lnTo>
                  <a:lnTo>
                    <a:pt x="127" y="202"/>
                  </a:lnTo>
                  <a:lnTo>
                    <a:pt x="170" y="183"/>
                  </a:lnTo>
                  <a:lnTo>
                    <a:pt x="212" y="165"/>
                  </a:lnTo>
                  <a:lnTo>
                    <a:pt x="255" y="145"/>
                  </a:lnTo>
                  <a:lnTo>
                    <a:pt x="297" y="125"/>
                  </a:lnTo>
                  <a:lnTo>
                    <a:pt x="341" y="107"/>
                  </a:lnTo>
                  <a:lnTo>
                    <a:pt x="386" y="89"/>
                  </a:lnTo>
                  <a:lnTo>
                    <a:pt x="428" y="72"/>
                  </a:lnTo>
                  <a:lnTo>
                    <a:pt x="474" y="57"/>
                  </a:lnTo>
                  <a:lnTo>
                    <a:pt x="518" y="43"/>
                  </a:lnTo>
                  <a:lnTo>
                    <a:pt x="564" y="31"/>
                  </a:lnTo>
                  <a:lnTo>
                    <a:pt x="608" y="22"/>
                  </a:lnTo>
                  <a:lnTo>
                    <a:pt x="654" y="16"/>
                  </a:lnTo>
                  <a:lnTo>
                    <a:pt x="697" y="12"/>
                  </a:lnTo>
                  <a:lnTo>
                    <a:pt x="697"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23" name="Freeform 35"/>
            <p:cNvSpPr>
              <a:spLocks/>
            </p:cNvSpPr>
            <p:nvPr/>
          </p:nvSpPr>
          <p:spPr bwMode="auto">
            <a:xfrm>
              <a:off x="3283" y="2143"/>
              <a:ext cx="6" cy="12"/>
            </a:xfrm>
            <a:custGeom>
              <a:avLst/>
              <a:gdLst/>
              <a:ahLst/>
              <a:cxnLst>
                <a:cxn ang="0">
                  <a:pos x="0" y="12"/>
                </a:cxn>
                <a:cxn ang="0">
                  <a:pos x="5" y="10"/>
                </a:cxn>
                <a:cxn ang="0">
                  <a:pos x="6" y="6"/>
                </a:cxn>
                <a:cxn ang="0">
                  <a:pos x="5" y="1"/>
                </a:cxn>
                <a:cxn ang="0">
                  <a:pos x="0" y="0"/>
                </a:cxn>
                <a:cxn ang="0">
                  <a:pos x="0" y="12"/>
                </a:cxn>
              </a:cxnLst>
              <a:rect l="0" t="0" r="r" b="b"/>
              <a:pathLst>
                <a:path w="6" h="12">
                  <a:moveTo>
                    <a:pt x="0" y="12"/>
                  </a:moveTo>
                  <a:lnTo>
                    <a:pt x="5" y="10"/>
                  </a:lnTo>
                  <a:lnTo>
                    <a:pt x="6" y="6"/>
                  </a:lnTo>
                  <a:lnTo>
                    <a:pt x="5" y="1"/>
                  </a:lnTo>
                  <a:lnTo>
                    <a:pt x="0" y="0"/>
                  </a:lnTo>
                  <a:lnTo>
                    <a:pt x="0" y="12"/>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24" name="Freeform 36"/>
            <p:cNvSpPr>
              <a:spLocks/>
            </p:cNvSpPr>
            <p:nvPr/>
          </p:nvSpPr>
          <p:spPr bwMode="auto">
            <a:xfrm>
              <a:off x="1702" y="2258"/>
              <a:ext cx="583" cy="375"/>
            </a:xfrm>
            <a:custGeom>
              <a:avLst/>
              <a:gdLst/>
              <a:ahLst/>
              <a:cxnLst>
                <a:cxn ang="0">
                  <a:pos x="583" y="181"/>
                </a:cxn>
                <a:cxn ang="0">
                  <a:pos x="545" y="183"/>
                </a:cxn>
                <a:cxn ang="0">
                  <a:pos x="508" y="186"/>
                </a:cxn>
                <a:cxn ang="0">
                  <a:pos x="469" y="190"/>
                </a:cxn>
                <a:cxn ang="0">
                  <a:pos x="430" y="195"/>
                </a:cxn>
                <a:cxn ang="0">
                  <a:pos x="391" y="200"/>
                </a:cxn>
                <a:cxn ang="0">
                  <a:pos x="351" y="207"/>
                </a:cxn>
                <a:cxn ang="0">
                  <a:pos x="312" y="215"/>
                </a:cxn>
                <a:cxn ang="0">
                  <a:pos x="275" y="225"/>
                </a:cxn>
                <a:cxn ang="0">
                  <a:pos x="238" y="236"/>
                </a:cxn>
                <a:cxn ang="0">
                  <a:pos x="202" y="250"/>
                </a:cxn>
                <a:cxn ang="0">
                  <a:pos x="168" y="265"/>
                </a:cxn>
                <a:cxn ang="0">
                  <a:pos x="136" y="281"/>
                </a:cxn>
                <a:cxn ang="0">
                  <a:pos x="105" y="301"/>
                </a:cxn>
                <a:cxn ang="0">
                  <a:pos x="76" y="324"/>
                </a:cxn>
                <a:cxn ang="0">
                  <a:pos x="51" y="348"/>
                </a:cxn>
                <a:cxn ang="0">
                  <a:pos x="27" y="375"/>
                </a:cxn>
                <a:cxn ang="0">
                  <a:pos x="23" y="351"/>
                </a:cxn>
                <a:cxn ang="0">
                  <a:pos x="20" y="328"/>
                </a:cxn>
                <a:cxn ang="0">
                  <a:pos x="17" y="304"/>
                </a:cxn>
                <a:cxn ang="0">
                  <a:pos x="13" y="280"/>
                </a:cxn>
                <a:cxn ang="0">
                  <a:pos x="10" y="257"/>
                </a:cxn>
                <a:cxn ang="0">
                  <a:pos x="6" y="233"/>
                </a:cxn>
                <a:cxn ang="0">
                  <a:pos x="5" y="209"/>
                </a:cxn>
                <a:cxn ang="0">
                  <a:pos x="1" y="184"/>
                </a:cxn>
                <a:cxn ang="0">
                  <a:pos x="1" y="162"/>
                </a:cxn>
                <a:cxn ang="0">
                  <a:pos x="0" y="137"/>
                </a:cxn>
                <a:cxn ang="0">
                  <a:pos x="1" y="115"/>
                </a:cxn>
                <a:cxn ang="0">
                  <a:pos x="3" y="91"/>
                </a:cxn>
                <a:cxn ang="0">
                  <a:pos x="5" y="68"/>
                </a:cxn>
                <a:cxn ang="0">
                  <a:pos x="10" y="45"/>
                </a:cxn>
                <a:cxn ang="0">
                  <a:pos x="15" y="22"/>
                </a:cxn>
                <a:cxn ang="0">
                  <a:pos x="22" y="0"/>
                </a:cxn>
                <a:cxn ang="0">
                  <a:pos x="583" y="181"/>
                </a:cxn>
              </a:cxnLst>
              <a:rect l="0" t="0" r="r" b="b"/>
              <a:pathLst>
                <a:path w="583" h="375">
                  <a:moveTo>
                    <a:pt x="583" y="181"/>
                  </a:moveTo>
                  <a:lnTo>
                    <a:pt x="545" y="183"/>
                  </a:lnTo>
                  <a:lnTo>
                    <a:pt x="508" y="186"/>
                  </a:lnTo>
                  <a:lnTo>
                    <a:pt x="469" y="190"/>
                  </a:lnTo>
                  <a:lnTo>
                    <a:pt x="430" y="195"/>
                  </a:lnTo>
                  <a:lnTo>
                    <a:pt x="391" y="200"/>
                  </a:lnTo>
                  <a:lnTo>
                    <a:pt x="351" y="207"/>
                  </a:lnTo>
                  <a:lnTo>
                    <a:pt x="312" y="215"/>
                  </a:lnTo>
                  <a:lnTo>
                    <a:pt x="275" y="225"/>
                  </a:lnTo>
                  <a:lnTo>
                    <a:pt x="238" y="236"/>
                  </a:lnTo>
                  <a:lnTo>
                    <a:pt x="202" y="250"/>
                  </a:lnTo>
                  <a:lnTo>
                    <a:pt x="168" y="265"/>
                  </a:lnTo>
                  <a:lnTo>
                    <a:pt x="136" y="281"/>
                  </a:lnTo>
                  <a:lnTo>
                    <a:pt x="105" y="301"/>
                  </a:lnTo>
                  <a:lnTo>
                    <a:pt x="76" y="324"/>
                  </a:lnTo>
                  <a:lnTo>
                    <a:pt x="51" y="348"/>
                  </a:lnTo>
                  <a:lnTo>
                    <a:pt x="27" y="375"/>
                  </a:lnTo>
                  <a:lnTo>
                    <a:pt x="23" y="351"/>
                  </a:lnTo>
                  <a:lnTo>
                    <a:pt x="20" y="328"/>
                  </a:lnTo>
                  <a:lnTo>
                    <a:pt x="17" y="304"/>
                  </a:lnTo>
                  <a:lnTo>
                    <a:pt x="13" y="280"/>
                  </a:lnTo>
                  <a:lnTo>
                    <a:pt x="10" y="257"/>
                  </a:lnTo>
                  <a:lnTo>
                    <a:pt x="6" y="233"/>
                  </a:lnTo>
                  <a:lnTo>
                    <a:pt x="5" y="209"/>
                  </a:lnTo>
                  <a:lnTo>
                    <a:pt x="1" y="184"/>
                  </a:lnTo>
                  <a:lnTo>
                    <a:pt x="1" y="162"/>
                  </a:lnTo>
                  <a:lnTo>
                    <a:pt x="0" y="137"/>
                  </a:lnTo>
                  <a:lnTo>
                    <a:pt x="1" y="115"/>
                  </a:lnTo>
                  <a:lnTo>
                    <a:pt x="3" y="91"/>
                  </a:lnTo>
                  <a:lnTo>
                    <a:pt x="5" y="68"/>
                  </a:lnTo>
                  <a:lnTo>
                    <a:pt x="10" y="45"/>
                  </a:lnTo>
                  <a:lnTo>
                    <a:pt x="15" y="22"/>
                  </a:lnTo>
                  <a:lnTo>
                    <a:pt x="22" y="0"/>
                  </a:lnTo>
                  <a:lnTo>
                    <a:pt x="583" y="181"/>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25" name="Freeform 37"/>
            <p:cNvSpPr>
              <a:spLocks/>
            </p:cNvSpPr>
            <p:nvPr/>
          </p:nvSpPr>
          <p:spPr bwMode="auto">
            <a:xfrm>
              <a:off x="1702" y="2258"/>
              <a:ext cx="583" cy="375"/>
            </a:xfrm>
            <a:custGeom>
              <a:avLst/>
              <a:gdLst/>
              <a:ahLst/>
              <a:cxnLst>
                <a:cxn ang="0">
                  <a:pos x="583" y="181"/>
                </a:cxn>
                <a:cxn ang="0">
                  <a:pos x="583" y="181"/>
                </a:cxn>
                <a:cxn ang="0">
                  <a:pos x="545" y="183"/>
                </a:cxn>
                <a:cxn ang="0">
                  <a:pos x="508" y="186"/>
                </a:cxn>
                <a:cxn ang="0">
                  <a:pos x="469" y="190"/>
                </a:cxn>
                <a:cxn ang="0">
                  <a:pos x="430" y="195"/>
                </a:cxn>
                <a:cxn ang="0">
                  <a:pos x="391" y="200"/>
                </a:cxn>
                <a:cxn ang="0">
                  <a:pos x="351" y="207"/>
                </a:cxn>
                <a:cxn ang="0">
                  <a:pos x="312" y="215"/>
                </a:cxn>
                <a:cxn ang="0">
                  <a:pos x="275" y="225"/>
                </a:cxn>
                <a:cxn ang="0">
                  <a:pos x="238" y="236"/>
                </a:cxn>
                <a:cxn ang="0">
                  <a:pos x="202" y="250"/>
                </a:cxn>
                <a:cxn ang="0">
                  <a:pos x="168" y="265"/>
                </a:cxn>
                <a:cxn ang="0">
                  <a:pos x="136" y="281"/>
                </a:cxn>
                <a:cxn ang="0">
                  <a:pos x="105" y="301"/>
                </a:cxn>
                <a:cxn ang="0">
                  <a:pos x="76" y="324"/>
                </a:cxn>
                <a:cxn ang="0">
                  <a:pos x="51" y="348"/>
                </a:cxn>
                <a:cxn ang="0">
                  <a:pos x="27" y="375"/>
                </a:cxn>
                <a:cxn ang="0">
                  <a:pos x="27" y="375"/>
                </a:cxn>
                <a:cxn ang="0">
                  <a:pos x="23" y="351"/>
                </a:cxn>
                <a:cxn ang="0">
                  <a:pos x="20" y="328"/>
                </a:cxn>
                <a:cxn ang="0">
                  <a:pos x="17" y="304"/>
                </a:cxn>
                <a:cxn ang="0">
                  <a:pos x="13" y="280"/>
                </a:cxn>
                <a:cxn ang="0">
                  <a:pos x="10" y="257"/>
                </a:cxn>
                <a:cxn ang="0">
                  <a:pos x="6" y="233"/>
                </a:cxn>
                <a:cxn ang="0">
                  <a:pos x="5" y="209"/>
                </a:cxn>
                <a:cxn ang="0">
                  <a:pos x="1" y="184"/>
                </a:cxn>
                <a:cxn ang="0">
                  <a:pos x="1" y="162"/>
                </a:cxn>
                <a:cxn ang="0">
                  <a:pos x="0" y="137"/>
                </a:cxn>
                <a:cxn ang="0">
                  <a:pos x="1" y="115"/>
                </a:cxn>
                <a:cxn ang="0">
                  <a:pos x="3" y="91"/>
                </a:cxn>
                <a:cxn ang="0">
                  <a:pos x="5" y="68"/>
                </a:cxn>
                <a:cxn ang="0">
                  <a:pos x="10" y="45"/>
                </a:cxn>
                <a:cxn ang="0">
                  <a:pos x="15" y="22"/>
                </a:cxn>
                <a:cxn ang="0">
                  <a:pos x="22" y="0"/>
                </a:cxn>
              </a:cxnLst>
              <a:rect l="0" t="0" r="r" b="b"/>
              <a:pathLst>
                <a:path w="583" h="375">
                  <a:moveTo>
                    <a:pt x="583" y="181"/>
                  </a:moveTo>
                  <a:lnTo>
                    <a:pt x="583" y="181"/>
                  </a:lnTo>
                  <a:lnTo>
                    <a:pt x="545" y="183"/>
                  </a:lnTo>
                  <a:lnTo>
                    <a:pt x="508" y="186"/>
                  </a:lnTo>
                  <a:lnTo>
                    <a:pt x="469" y="190"/>
                  </a:lnTo>
                  <a:lnTo>
                    <a:pt x="430" y="195"/>
                  </a:lnTo>
                  <a:lnTo>
                    <a:pt x="391" y="200"/>
                  </a:lnTo>
                  <a:lnTo>
                    <a:pt x="351" y="207"/>
                  </a:lnTo>
                  <a:lnTo>
                    <a:pt x="312" y="215"/>
                  </a:lnTo>
                  <a:lnTo>
                    <a:pt x="275" y="225"/>
                  </a:lnTo>
                  <a:lnTo>
                    <a:pt x="238" y="236"/>
                  </a:lnTo>
                  <a:lnTo>
                    <a:pt x="202" y="250"/>
                  </a:lnTo>
                  <a:lnTo>
                    <a:pt x="168" y="265"/>
                  </a:lnTo>
                  <a:lnTo>
                    <a:pt x="136" y="281"/>
                  </a:lnTo>
                  <a:lnTo>
                    <a:pt x="105" y="301"/>
                  </a:lnTo>
                  <a:lnTo>
                    <a:pt x="76" y="324"/>
                  </a:lnTo>
                  <a:lnTo>
                    <a:pt x="51" y="348"/>
                  </a:lnTo>
                  <a:lnTo>
                    <a:pt x="27" y="375"/>
                  </a:lnTo>
                  <a:lnTo>
                    <a:pt x="27" y="375"/>
                  </a:lnTo>
                  <a:lnTo>
                    <a:pt x="23" y="351"/>
                  </a:lnTo>
                  <a:lnTo>
                    <a:pt x="20" y="328"/>
                  </a:lnTo>
                  <a:lnTo>
                    <a:pt x="17" y="304"/>
                  </a:lnTo>
                  <a:lnTo>
                    <a:pt x="13" y="280"/>
                  </a:lnTo>
                  <a:lnTo>
                    <a:pt x="10" y="257"/>
                  </a:lnTo>
                  <a:lnTo>
                    <a:pt x="6" y="233"/>
                  </a:lnTo>
                  <a:lnTo>
                    <a:pt x="5" y="209"/>
                  </a:lnTo>
                  <a:lnTo>
                    <a:pt x="1" y="184"/>
                  </a:lnTo>
                  <a:lnTo>
                    <a:pt x="1" y="162"/>
                  </a:lnTo>
                  <a:lnTo>
                    <a:pt x="0" y="137"/>
                  </a:lnTo>
                  <a:lnTo>
                    <a:pt x="1" y="115"/>
                  </a:lnTo>
                  <a:lnTo>
                    <a:pt x="3" y="91"/>
                  </a:lnTo>
                  <a:lnTo>
                    <a:pt x="5" y="68"/>
                  </a:lnTo>
                  <a:lnTo>
                    <a:pt x="10" y="45"/>
                  </a:lnTo>
                  <a:lnTo>
                    <a:pt x="15" y="22"/>
                  </a:lnTo>
                  <a:lnTo>
                    <a:pt x="22" y="0"/>
                  </a:lnTo>
                </a:path>
              </a:pathLst>
            </a:custGeom>
            <a:solidFill>
              <a:srgbClr val="FFFFCC">
                <a:alpha val="50000"/>
              </a:srgbClr>
            </a:solidFill>
            <a:ln w="0">
              <a:solidFill>
                <a:schemeClr val="folHlink"/>
              </a:solidFill>
              <a:prstDash val="solid"/>
              <a:round/>
              <a:headEnd/>
              <a:tailEnd/>
            </a:ln>
          </p:spPr>
          <p:txBody>
            <a:bodyPr/>
            <a:lstStyle/>
            <a:p>
              <a:endParaRPr lang="en-US"/>
            </a:p>
          </p:txBody>
        </p:sp>
        <p:sp>
          <p:nvSpPr>
            <p:cNvPr id="37926" name="Freeform 38"/>
            <p:cNvSpPr>
              <a:spLocks/>
            </p:cNvSpPr>
            <p:nvPr/>
          </p:nvSpPr>
          <p:spPr bwMode="auto">
            <a:xfrm>
              <a:off x="3104" y="3790"/>
              <a:ext cx="559" cy="145"/>
            </a:xfrm>
            <a:custGeom>
              <a:avLst/>
              <a:gdLst/>
              <a:ahLst/>
              <a:cxnLst>
                <a:cxn ang="0">
                  <a:pos x="0" y="133"/>
                </a:cxn>
                <a:cxn ang="0">
                  <a:pos x="0" y="133"/>
                </a:cxn>
                <a:cxn ang="0">
                  <a:pos x="29" y="139"/>
                </a:cxn>
                <a:cxn ang="0">
                  <a:pos x="61" y="144"/>
                </a:cxn>
                <a:cxn ang="0">
                  <a:pos x="95" y="145"/>
                </a:cxn>
                <a:cxn ang="0">
                  <a:pos x="131" y="144"/>
                </a:cxn>
                <a:cxn ang="0">
                  <a:pos x="170" y="141"/>
                </a:cxn>
                <a:cxn ang="0">
                  <a:pos x="209" y="135"/>
                </a:cxn>
                <a:cxn ang="0">
                  <a:pos x="248" y="127"/>
                </a:cxn>
                <a:cxn ang="0">
                  <a:pos x="287" y="118"/>
                </a:cxn>
                <a:cxn ang="0">
                  <a:pos x="327" y="108"/>
                </a:cxn>
                <a:cxn ang="0">
                  <a:pos x="364" y="97"/>
                </a:cxn>
                <a:cxn ang="0">
                  <a:pos x="403" y="83"/>
                </a:cxn>
                <a:cxn ang="0">
                  <a:pos x="439" y="70"/>
                </a:cxn>
                <a:cxn ang="0">
                  <a:pos x="473" y="56"/>
                </a:cxn>
                <a:cxn ang="0">
                  <a:pos x="505" y="39"/>
                </a:cxn>
                <a:cxn ang="0">
                  <a:pos x="534" y="24"/>
                </a:cxn>
                <a:cxn ang="0">
                  <a:pos x="559" y="9"/>
                </a:cxn>
                <a:cxn ang="0">
                  <a:pos x="553" y="0"/>
                </a:cxn>
                <a:cxn ang="0">
                  <a:pos x="527" y="15"/>
                </a:cxn>
                <a:cxn ang="0">
                  <a:pos x="498" y="30"/>
                </a:cxn>
                <a:cxn ang="0">
                  <a:pos x="466" y="44"/>
                </a:cxn>
                <a:cxn ang="0">
                  <a:pos x="432" y="58"/>
                </a:cxn>
                <a:cxn ang="0">
                  <a:pos x="396" y="71"/>
                </a:cxn>
                <a:cxn ang="0">
                  <a:pos x="361" y="85"/>
                </a:cxn>
                <a:cxn ang="0">
                  <a:pos x="323" y="95"/>
                </a:cxn>
                <a:cxn ang="0">
                  <a:pos x="284" y="106"/>
                </a:cxn>
                <a:cxn ang="0">
                  <a:pos x="245" y="115"/>
                </a:cxn>
                <a:cxn ang="0">
                  <a:pos x="206" y="123"/>
                </a:cxn>
                <a:cxn ang="0">
                  <a:pos x="167" y="129"/>
                </a:cxn>
                <a:cxn ang="0">
                  <a:pos x="131" y="132"/>
                </a:cxn>
                <a:cxn ang="0">
                  <a:pos x="95" y="133"/>
                </a:cxn>
                <a:cxn ang="0">
                  <a:pos x="61" y="132"/>
                </a:cxn>
                <a:cxn ang="0">
                  <a:pos x="32" y="127"/>
                </a:cxn>
                <a:cxn ang="0">
                  <a:pos x="4" y="121"/>
                </a:cxn>
                <a:cxn ang="0">
                  <a:pos x="4" y="121"/>
                </a:cxn>
                <a:cxn ang="0">
                  <a:pos x="0" y="133"/>
                </a:cxn>
              </a:cxnLst>
              <a:rect l="0" t="0" r="r" b="b"/>
              <a:pathLst>
                <a:path w="559" h="145">
                  <a:moveTo>
                    <a:pt x="0" y="133"/>
                  </a:moveTo>
                  <a:lnTo>
                    <a:pt x="0" y="133"/>
                  </a:lnTo>
                  <a:lnTo>
                    <a:pt x="29" y="139"/>
                  </a:lnTo>
                  <a:lnTo>
                    <a:pt x="61" y="144"/>
                  </a:lnTo>
                  <a:lnTo>
                    <a:pt x="95" y="145"/>
                  </a:lnTo>
                  <a:lnTo>
                    <a:pt x="131" y="144"/>
                  </a:lnTo>
                  <a:lnTo>
                    <a:pt x="170" y="141"/>
                  </a:lnTo>
                  <a:lnTo>
                    <a:pt x="209" y="135"/>
                  </a:lnTo>
                  <a:lnTo>
                    <a:pt x="248" y="127"/>
                  </a:lnTo>
                  <a:lnTo>
                    <a:pt x="287" y="118"/>
                  </a:lnTo>
                  <a:lnTo>
                    <a:pt x="327" y="108"/>
                  </a:lnTo>
                  <a:lnTo>
                    <a:pt x="364" y="97"/>
                  </a:lnTo>
                  <a:lnTo>
                    <a:pt x="403" y="83"/>
                  </a:lnTo>
                  <a:lnTo>
                    <a:pt x="439" y="70"/>
                  </a:lnTo>
                  <a:lnTo>
                    <a:pt x="473" y="56"/>
                  </a:lnTo>
                  <a:lnTo>
                    <a:pt x="505" y="39"/>
                  </a:lnTo>
                  <a:lnTo>
                    <a:pt x="534" y="24"/>
                  </a:lnTo>
                  <a:lnTo>
                    <a:pt x="559" y="9"/>
                  </a:lnTo>
                  <a:lnTo>
                    <a:pt x="553" y="0"/>
                  </a:lnTo>
                  <a:lnTo>
                    <a:pt x="527" y="15"/>
                  </a:lnTo>
                  <a:lnTo>
                    <a:pt x="498" y="30"/>
                  </a:lnTo>
                  <a:lnTo>
                    <a:pt x="466" y="44"/>
                  </a:lnTo>
                  <a:lnTo>
                    <a:pt x="432" y="58"/>
                  </a:lnTo>
                  <a:lnTo>
                    <a:pt x="396" y="71"/>
                  </a:lnTo>
                  <a:lnTo>
                    <a:pt x="361" y="85"/>
                  </a:lnTo>
                  <a:lnTo>
                    <a:pt x="323" y="95"/>
                  </a:lnTo>
                  <a:lnTo>
                    <a:pt x="284" y="106"/>
                  </a:lnTo>
                  <a:lnTo>
                    <a:pt x="245" y="115"/>
                  </a:lnTo>
                  <a:lnTo>
                    <a:pt x="206" y="123"/>
                  </a:lnTo>
                  <a:lnTo>
                    <a:pt x="167" y="129"/>
                  </a:lnTo>
                  <a:lnTo>
                    <a:pt x="131" y="132"/>
                  </a:lnTo>
                  <a:lnTo>
                    <a:pt x="95" y="133"/>
                  </a:lnTo>
                  <a:lnTo>
                    <a:pt x="61" y="132"/>
                  </a:lnTo>
                  <a:lnTo>
                    <a:pt x="32" y="127"/>
                  </a:lnTo>
                  <a:lnTo>
                    <a:pt x="4" y="121"/>
                  </a:lnTo>
                  <a:lnTo>
                    <a:pt x="4" y="121"/>
                  </a:lnTo>
                  <a:lnTo>
                    <a:pt x="0" y="133"/>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27" name="Freeform 39"/>
            <p:cNvSpPr>
              <a:spLocks/>
            </p:cNvSpPr>
            <p:nvPr/>
          </p:nvSpPr>
          <p:spPr bwMode="auto">
            <a:xfrm>
              <a:off x="2835" y="3478"/>
              <a:ext cx="273" cy="445"/>
            </a:xfrm>
            <a:custGeom>
              <a:avLst/>
              <a:gdLst/>
              <a:ahLst/>
              <a:cxnLst>
                <a:cxn ang="0">
                  <a:pos x="9" y="0"/>
                </a:cxn>
                <a:cxn ang="0">
                  <a:pos x="9" y="0"/>
                </a:cxn>
                <a:cxn ang="0">
                  <a:pos x="2" y="38"/>
                </a:cxn>
                <a:cxn ang="0">
                  <a:pos x="0" y="74"/>
                </a:cxn>
                <a:cxn ang="0">
                  <a:pos x="0" y="109"/>
                </a:cxn>
                <a:cxn ang="0">
                  <a:pos x="6" y="145"/>
                </a:cxn>
                <a:cxn ang="0">
                  <a:pos x="12" y="179"/>
                </a:cxn>
                <a:cxn ang="0">
                  <a:pos x="23" y="212"/>
                </a:cxn>
                <a:cxn ang="0">
                  <a:pos x="36" y="245"/>
                </a:cxn>
                <a:cxn ang="0">
                  <a:pos x="53" y="276"/>
                </a:cxn>
                <a:cxn ang="0">
                  <a:pos x="72" y="304"/>
                </a:cxn>
                <a:cxn ang="0">
                  <a:pos x="94" y="330"/>
                </a:cxn>
                <a:cxn ang="0">
                  <a:pos x="118" y="357"/>
                </a:cxn>
                <a:cxn ang="0">
                  <a:pos x="143" y="380"/>
                </a:cxn>
                <a:cxn ang="0">
                  <a:pos x="172" y="400"/>
                </a:cxn>
                <a:cxn ang="0">
                  <a:pos x="203" y="417"/>
                </a:cxn>
                <a:cxn ang="0">
                  <a:pos x="233" y="433"/>
                </a:cxn>
                <a:cxn ang="0">
                  <a:pos x="269" y="445"/>
                </a:cxn>
                <a:cxn ang="0">
                  <a:pos x="273" y="433"/>
                </a:cxn>
                <a:cxn ang="0">
                  <a:pos x="240" y="421"/>
                </a:cxn>
                <a:cxn ang="0">
                  <a:pos x="210" y="407"/>
                </a:cxn>
                <a:cxn ang="0">
                  <a:pos x="179" y="391"/>
                </a:cxn>
                <a:cxn ang="0">
                  <a:pos x="154" y="371"/>
                </a:cxn>
                <a:cxn ang="0">
                  <a:pos x="128" y="348"/>
                </a:cxn>
                <a:cxn ang="0">
                  <a:pos x="104" y="324"/>
                </a:cxn>
                <a:cxn ang="0">
                  <a:pos x="82" y="298"/>
                </a:cxn>
                <a:cxn ang="0">
                  <a:pos x="67" y="270"/>
                </a:cxn>
                <a:cxn ang="0">
                  <a:pos x="50" y="239"/>
                </a:cxn>
                <a:cxn ang="0">
                  <a:pos x="36" y="209"/>
                </a:cxn>
                <a:cxn ang="0">
                  <a:pos x="26" y="176"/>
                </a:cxn>
                <a:cxn ang="0">
                  <a:pos x="19" y="142"/>
                </a:cxn>
                <a:cxn ang="0">
                  <a:pos x="14" y="109"/>
                </a:cxn>
                <a:cxn ang="0">
                  <a:pos x="14" y="74"/>
                </a:cxn>
                <a:cxn ang="0">
                  <a:pos x="16" y="38"/>
                </a:cxn>
                <a:cxn ang="0">
                  <a:pos x="23" y="3"/>
                </a:cxn>
                <a:cxn ang="0">
                  <a:pos x="23" y="3"/>
                </a:cxn>
                <a:cxn ang="0">
                  <a:pos x="9" y="0"/>
                </a:cxn>
              </a:cxnLst>
              <a:rect l="0" t="0" r="r" b="b"/>
              <a:pathLst>
                <a:path w="273" h="445">
                  <a:moveTo>
                    <a:pt x="9" y="0"/>
                  </a:moveTo>
                  <a:lnTo>
                    <a:pt x="9" y="0"/>
                  </a:lnTo>
                  <a:lnTo>
                    <a:pt x="2" y="38"/>
                  </a:lnTo>
                  <a:lnTo>
                    <a:pt x="0" y="74"/>
                  </a:lnTo>
                  <a:lnTo>
                    <a:pt x="0" y="109"/>
                  </a:lnTo>
                  <a:lnTo>
                    <a:pt x="6" y="145"/>
                  </a:lnTo>
                  <a:lnTo>
                    <a:pt x="12" y="179"/>
                  </a:lnTo>
                  <a:lnTo>
                    <a:pt x="23" y="212"/>
                  </a:lnTo>
                  <a:lnTo>
                    <a:pt x="36" y="245"/>
                  </a:lnTo>
                  <a:lnTo>
                    <a:pt x="53" y="276"/>
                  </a:lnTo>
                  <a:lnTo>
                    <a:pt x="72" y="304"/>
                  </a:lnTo>
                  <a:lnTo>
                    <a:pt x="94" y="330"/>
                  </a:lnTo>
                  <a:lnTo>
                    <a:pt x="118" y="357"/>
                  </a:lnTo>
                  <a:lnTo>
                    <a:pt x="143" y="380"/>
                  </a:lnTo>
                  <a:lnTo>
                    <a:pt x="172" y="400"/>
                  </a:lnTo>
                  <a:lnTo>
                    <a:pt x="203" y="417"/>
                  </a:lnTo>
                  <a:lnTo>
                    <a:pt x="233" y="433"/>
                  </a:lnTo>
                  <a:lnTo>
                    <a:pt x="269" y="445"/>
                  </a:lnTo>
                  <a:lnTo>
                    <a:pt x="273" y="433"/>
                  </a:lnTo>
                  <a:lnTo>
                    <a:pt x="240" y="421"/>
                  </a:lnTo>
                  <a:lnTo>
                    <a:pt x="210" y="407"/>
                  </a:lnTo>
                  <a:lnTo>
                    <a:pt x="179" y="391"/>
                  </a:lnTo>
                  <a:lnTo>
                    <a:pt x="154" y="371"/>
                  </a:lnTo>
                  <a:lnTo>
                    <a:pt x="128" y="348"/>
                  </a:lnTo>
                  <a:lnTo>
                    <a:pt x="104" y="324"/>
                  </a:lnTo>
                  <a:lnTo>
                    <a:pt x="82" y="298"/>
                  </a:lnTo>
                  <a:lnTo>
                    <a:pt x="67" y="270"/>
                  </a:lnTo>
                  <a:lnTo>
                    <a:pt x="50" y="239"/>
                  </a:lnTo>
                  <a:lnTo>
                    <a:pt x="36" y="209"/>
                  </a:lnTo>
                  <a:lnTo>
                    <a:pt x="26" y="176"/>
                  </a:lnTo>
                  <a:lnTo>
                    <a:pt x="19" y="142"/>
                  </a:lnTo>
                  <a:lnTo>
                    <a:pt x="14" y="109"/>
                  </a:lnTo>
                  <a:lnTo>
                    <a:pt x="14" y="74"/>
                  </a:lnTo>
                  <a:lnTo>
                    <a:pt x="16" y="38"/>
                  </a:lnTo>
                  <a:lnTo>
                    <a:pt x="23" y="3"/>
                  </a:lnTo>
                  <a:lnTo>
                    <a:pt x="23" y="3"/>
                  </a:lnTo>
                  <a:lnTo>
                    <a:pt x="9"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28" name="Freeform 40"/>
            <p:cNvSpPr>
              <a:spLocks/>
            </p:cNvSpPr>
            <p:nvPr/>
          </p:nvSpPr>
          <p:spPr bwMode="auto">
            <a:xfrm>
              <a:off x="2844" y="3228"/>
              <a:ext cx="109" cy="253"/>
            </a:xfrm>
            <a:custGeom>
              <a:avLst/>
              <a:gdLst/>
              <a:ahLst/>
              <a:cxnLst>
                <a:cxn ang="0">
                  <a:pos x="99" y="0"/>
                </a:cxn>
                <a:cxn ang="0">
                  <a:pos x="87" y="18"/>
                </a:cxn>
                <a:cxn ang="0">
                  <a:pos x="73" y="37"/>
                </a:cxn>
                <a:cxn ang="0">
                  <a:pos x="65" y="52"/>
                </a:cxn>
                <a:cxn ang="0">
                  <a:pos x="56" y="65"/>
                </a:cxn>
                <a:cxn ang="0">
                  <a:pos x="49" y="79"/>
                </a:cxn>
                <a:cxn ang="0">
                  <a:pos x="43" y="94"/>
                </a:cxn>
                <a:cxn ang="0">
                  <a:pos x="37" y="108"/>
                </a:cxn>
                <a:cxn ang="0">
                  <a:pos x="32" y="120"/>
                </a:cxn>
                <a:cxn ang="0">
                  <a:pos x="27" y="132"/>
                </a:cxn>
                <a:cxn ang="0">
                  <a:pos x="24" y="146"/>
                </a:cxn>
                <a:cxn ang="0">
                  <a:pos x="20" y="159"/>
                </a:cxn>
                <a:cxn ang="0">
                  <a:pos x="15" y="174"/>
                </a:cxn>
                <a:cxn ang="0">
                  <a:pos x="12" y="191"/>
                </a:cxn>
                <a:cxn ang="0">
                  <a:pos x="9" y="209"/>
                </a:cxn>
                <a:cxn ang="0">
                  <a:pos x="5" y="229"/>
                </a:cxn>
                <a:cxn ang="0">
                  <a:pos x="0" y="250"/>
                </a:cxn>
                <a:cxn ang="0">
                  <a:pos x="14" y="253"/>
                </a:cxn>
                <a:cxn ang="0">
                  <a:pos x="19" y="232"/>
                </a:cxn>
                <a:cxn ang="0">
                  <a:pos x="22" y="212"/>
                </a:cxn>
                <a:cxn ang="0">
                  <a:pos x="26" y="194"/>
                </a:cxn>
                <a:cxn ang="0">
                  <a:pos x="29" y="177"/>
                </a:cxn>
                <a:cxn ang="0">
                  <a:pos x="34" y="162"/>
                </a:cxn>
                <a:cxn ang="0">
                  <a:pos x="37" y="149"/>
                </a:cxn>
                <a:cxn ang="0">
                  <a:pos x="41" y="135"/>
                </a:cxn>
                <a:cxn ang="0">
                  <a:pos x="46" y="123"/>
                </a:cxn>
                <a:cxn ang="0">
                  <a:pos x="51" y="111"/>
                </a:cxn>
                <a:cxn ang="0">
                  <a:pos x="56" y="97"/>
                </a:cxn>
                <a:cxn ang="0">
                  <a:pos x="63" y="85"/>
                </a:cxn>
                <a:cxn ang="0">
                  <a:pos x="70" y="71"/>
                </a:cxn>
                <a:cxn ang="0">
                  <a:pos x="78" y="58"/>
                </a:cxn>
                <a:cxn ang="0">
                  <a:pos x="87" y="43"/>
                </a:cxn>
                <a:cxn ang="0">
                  <a:pos x="97" y="24"/>
                </a:cxn>
                <a:cxn ang="0">
                  <a:pos x="109" y="6"/>
                </a:cxn>
                <a:cxn ang="0">
                  <a:pos x="99" y="0"/>
                </a:cxn>
              </a:cxnLst>
              <a:rect l="0" t="0" r="r" b="b"/>
              <a:pathLst>
                <a:path w="109" h="253">
                  <a:moveTo>
                    <a:pt x="99" y="0"/>
                  </a:moveTo>
                  <a:lnTo>
                    <a:pt x="87" y="18"/>
                  </a:lnTo>
                  <a:lnTo>
                    <a:pt x="73" y="37"/>
                  </a:lnTo>
                  <a:lnTo>
                    <a:pt x="65" y="52"/>
                  </a:lnTo>
                  <a:lnTo>
                    <a:pt x="56" y="65"/>
                  </a:lnTo>
                  <a:lnTo>
                    <a:pt x="49" y="79"/>
                  </a:lnTo>
                  <a:lnTo>
                    <a:pt x="43" y="94"/>
                  </a:lnTo>
                  <a:lnTo>
                    <a:pt x="37" y="108"/>
                  </a:lnTo>
                  <a:lnTo>
                    <a:pt x="32" y="120"/>
                  </a:lnTo>
                  <a:lnTo>
                    <a:pt x="27" y="132"/>
                  </a:lnTo>
                  <a:lnTo>
                    <a:pt x="24" y="146"/>
                  </a:lnTo>
                  <a:lnTo>
                    <a:pt x="20" y="159"/>
                  </a:lnTo>
                  <a:lnTo>
                    <a:pt x="15" y="174"/>
                  </a:lnTo>
                  <a:lnTo>
                    <a:pt x="12" y="191"/>
                  </a:lnTo>
                  <a:lnTo>
                    <a:pt x="9" y="209"/>
                  </a:lnTo>
                  <a:lnTo>
                    <a:pt x="5" y="229"/>
                  </a:lnTo>
                  <a:lnTo>
                    <a:pt x="0" y="250"/>
                  </a:lnTo>
                  <a:lnTo>
                    <a:pt x="14" y="253"/>
                  </a:lnTo>
                  <a:lnTo>
                    <a:pt x="19" y="232"/>
                  </a:lnTo>
                  <a:lnTo>
                    <a:pt x="22" y="212"/>
                  </a:lnTo>
                  <a:lnTo>
                    <a:pt x="26" y="194"/>
                  </a:lnTo>
                  <a:lnTo>
                    <a:pt x="29" y="177"/>
                  </a:lnTo>
                  <a:lnTo>
                    <a:pt x="34" y="162"/>
                  </a:lnTo>
                  <a:lnTo>
                    <a:pt x="37" y="149"/>
                  </a:lnTo>
                  <a:lnTo>
                    <a:pt x="41" y="135"/>
                  </a:lnTo>
                  <a:lnTo>
                    <a:pt x="46" y="123"/>
                  </a:lnTo>
                  <a:lnTo>
                    <a:pt x="51" y="111"/>
                  </a:lnTo>
                  <a:lnTo>
                    <a:pt x="56" y="97"/>
                  </a:lnTo>
                  <a:lnTo>
                    <a:pt x="63" y="85"/>
                  </a:lnTo>
                  <a:lnTo>
                    <a:pt x="70" y="71"/>
                  </a:lnTo>
                  <a:lnTo>
                    <a:pt x="78" y="58"/>
                  </a:lnTo>
                  <a:lnTo>
                    <a:pt x="87" y="43"/>
                  </a:lnTo>
                  <a:lnTo>
                    <a:pt x="97" y="24"/>
                  </a:lnTo>
                  <a:lnTo>
                    <a:pt x="109" y="6"/>
                  </a:lnTo>
                  <a:lnTo>
                    <a:pt x="99"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29" name="Freeform 41"/>
            <p:cNvSpPr>
              <a:spLocks/>
            </p:cNvSpPr>
            <p:nvPr/>
          </p:nvSpPr>
          <p:spPr bwMode="auto">
            <a:xfrm>
              <a:off x="2995" y="2991"/>
              <a:ext cx="203" cy="186"/>
            </a:xfrm>
            <a:custGeom>
              <a:avLst/>
              <a:gdLst/>
              <a:ahLst/>
              <a:cxnLst>
                <a:cxn ang="0">
                  <a:pos x="0" y="186"/>
                </a:cxn>
                <a:cxn ang="0">
                  <a:pos x="0" y="186"/>
                </a:cxn>
                <a:cxn ang="0">
                  <a:pos x="28" y="165"/>
                </a:cxn>
                <a:cxn ang="0">
                  <a:pos x="53" y="142"/>
                </a:cxn>
                <a:cxn ang="0">
                  <a:pos x="77" y="116"/>
                </a:cxn>
                <a:cxn ang="0">
                  <a:pos x="99" y="92"/>
                </a:cxn>
                <a:cxn ang="0">
                  <a:pos x="123" y="66"/>
                </a:cxn>
                <a:cxn ang="0">
                  <a:pos x="147" y="42"/>
                </a:cxn>
                <a:cxn ang="0">
                  <a:pos x="174" y="19"/>
                </a:cxn>
                <a:cxn ang="0">
                  <a:pos x="203" y="0"/>
                </a:cxn>
              </a:cxnLst>
              <a:rect l="0" t="0" r="r" b="b"/>
              <a:pathLst>
                <a:path w="203" h="186">
                  <a:moveTo>
                    <a:pt x="0" y="186"/>
                  </a:moveTo>
                  <a:lnTo>
                    <a:pt x="0" y="186"/>
                  </a:lnTo>
                  <a:lnTo>
                    <a:pt x="28" y="165"/>
                  </a:lnTo>
                  <a:lnTo>
                    <a:pt x="53" y="142"/>
                  </a:lnTo>
                  <a:lnTo>
                    <a:pt x="77" y="116"/>
                  </a:lnTo>
                  <a:lnTo>
                    <a:pt x="99" y="92"/>
                  </a:lnTo>
                  <a:lnTo>
                    <a:pt x="123" y="66"/>
                  </a:lnTo>
                  <a:lnTo>
                    <a:pt x="147" y="42"/>
                  </a:lnTo>
                  <a:lnTo>
                    <a:pt x="174" y="19"/>
                  </a:lnTo>
                  <a:lnTo>
                    <a:pt x="203" y="0"/>
                  </a:lnTo>
                </a:path>
              </a:pathLst>
            </a:custGeom>
            <a:solidFill>
              <a:srgbClr val="FFFFCC">
                <a:alpha val="50000"/>
              </a:srgbClr>
            </a:solidFill>
            <a:ln w="0">
              <a:solidFill>
                <a:schemeClr val="folHlink"/>
              </a:solidFill>
              <a:prstDash val="solid"/>
              <a:round/>
              <a:headEnd/>
              <a:tailEnd/>
            </a:ln>
          </p:spPr>
          <p:txBody>
            <a:bodyPr/>
            <a:lstStyle/>
            <a:p>
              <a:endParaRPr lang="en-US"/>
            </a:p>
          </p:txBody>
        </p:sp>
        <p:sp>
          <p:nvSpPr>
            <p:cNvPr id="37930" name="Freeform 42"/>
            <p:cNvSpPr>
              <a:spLocks/>
            </p:cNvSpPr>
            <p:nvPr/>
          </p:nvSpPr>
          <p:spPr bwMode="auto">
            <a:xfrm>
              <a:off x="1763" y="1994"/>
              <a:ext cx="309" cy="196"/>
            </a:xfrm>
            <a:custGeom>
              <a:avLst/>
              <a:gdLst/>
              <a:ahLst/>
              <a:cxnLst>
                <a:cxn ang="0">
                  <a:pos x="7" y="196"/>
                </a:cxn>
                <a:cxn ang="0">
                  <a:pos x="25" y="183"/>
                </a:cxn>
                <a:cxn ang="0">
                  <a:pos x="46" y="170"/>
                </a:cxn>
                <a:cxn ang="0">
                  <a:pos x="63" y="158"/>
                </a:cxn>
                <a:cxn ang="0">
                  <a:pos x="81" y="144"/>
                </a:cxn>
                <a:cxn ang="0">
                  <a:pos x="100" y="130"/>
                </a:cxn>
                <a:cxn ang="0">
                  <a:pos x="117" y="118"/>
                </a:cxn>
                <a:cxn ang="0">
                  <a:pos x="134" y="105"/>
                </a:cxn>
                <a:cxn ang="0">
                  <a:pos x="153" y="93"/>
                </a:cxn>
                <a:cxn ang="0">
                  <a:pos x="171" y="80"/>
                </a:cxn>
                <a:cxn ang="0">
                  <a:pos x="190" y="68"/>
                </a:cxn>
                <a:cxn ang="0">
                  <a:pos x="209" y="56"/>
                </a:cxn>
                <a:cxn ang="0">
                  <a:pos x="229" y="46"/>
                </a:cxn>
                <a:cxn ang="0">
                  <a:pos x="248" y="35"/>
                </a:cxn>
                <a:cxn ang="0">
                  <a:pos x="268" y="27"/>
                </a:cxn>
                <a:cxn ang="0">
                  <a:pos x="287" y="20"/>
                </a:cxn>
                <a:cxn ang="0">
                  <a:pos x="309" y="12"/>
                </a:cxn>
                <a:cxn ang="0">
                  <a:pos x="306" y="0"/>
                </a:cxn>
                <a:cxn ang="0">
                  <a:pos x="284" y="8"/>
                </a:cxn>
                <a:cxn ang="0">
                  <a:pos x="262" y="15"/>
                </a:cxn>
                <a:cxn ang="0">
                  <a:pos x="241" y="26"/>
                </a:cxn>
                <a:cxn ang="0">
                  <a:pos x="222" y="37"/>
                </a:cxn>
                <a:cxn ang="0">
                  <a:pos x="202" y="47"/>
                </a:cxn>
                <a:cxn ang="0">
                  <a:pos x="183" y="59"/>
                </a:cxn>
                <a:cxn ang="0">
                  <a:pos x="165" y="71"/>
                </a:cxn>
                <a:cxn ang="0">
                  <a:pos x="146" y="83"/>
                </a:cxn>
                <a:cxn ang="0">
                  <a:pos x="127" y="96"/>
                </a:cxn>
                <a:cxn ang="0">
                  <a:pos x="107" y="109"/>
                </a:cxn>
                <a:cxn ang="0">
                  <a:pos x="90" y="121"/>
                </a:cxn>
                <a:cxn ang="0">
                  <a:pos x="71" y="135"/>
                </a:cxn>
                <a:cxn ang="0">
                  <a:pos x="52" y="149"/>
                </a:cxn>
                <a:cxn ang="0">
                  <a:pos x="35" y="161"/>
                </a:cxn>
                <a:cxn ang="0">
                  <a:pos x="18" y="174"/>
                </a:cxn>
                <a:cxn ang="0">
                  <a:pos x="0" y="186"/>
                </a:cxn>
                <a:cxn ang="0">
                  <a:pos x="7" y="196"/>
                </a:cxn>
              </a:cxnLst>
              <a:rect l="0" t="0" r="r" b="b"/>
              <a:pathLst>
                <a:path w="309" h="196">
                  <a:moveTo>
                    <a:pt x="7" y="196"/>
                  </a:moveTo>
                  <a:lnTo>
                    <a:pt x="25" y="183"/>
                  </a:lnTo>
                  <a:lnTo>
                    <a:pt x="46" y="170"/>
                  </a:lnTo>
                  <a:lnTo>
                    <a:pt x="63" y="158"/>
                  </a:lnTo>
                  <a:lnTo>
                    <a:pt x="81" y="144"/>
                  </a:lnTo>
                  <a:lnTo>
                    <a:pt x="100" y="130"/>
                  </a:lnTo>
                  <a:lnTo>
                    <a:pt x="117" y="118"/>
                  </a:lnTo>
                  <a:lnTo>
                    <a:pt x="134" y="105"/>
                  </a:lnTo>
                  <a:lnTo>
                    <a:pt x="153" y="93"/>
                  </a:lnTo>
                  <a:lnTo>
                    <a:pt x="171" y="80"/>
                  </a:lnTo>
                  <a:lnTo>
                    <a:pt x="190" y="68"/>
                  </a:lnTo>
                  <a:lnTo>
                    <a:pt x="209" y="56"/>
                  </a:lnTo>
                  <a:lnTo>
                    <a:pt x="229" y="46"/>
                  </a:lnTo>
                  <a:lnTo>
                    <a:pt x="248" y="35"/>
                  </a:lnTo>
                  <a:lnTo>
                    <a:pt x="268" y="27"/>
                  </a:lnTo>
                  <a:lnTo>
                    <a:pt x="287" y="20"/>
                  </a:lnTo>
                  <a:lnTo>
                    <a:pt x="309" y="12"/>
                  </a:lnTo>
                  <a:lnTo>
                    <a:pt x="306" y="0"/>
                  </a:lnTo>
                  <a:lnTo>
                    <a:pt x="284" y="8"/>
                  </a:lnTo>
                  <a:lnTo>
                    <a:pt x="262" y="15"/>
                  </a:lnTo>
                  <a:lnTo>
                    <a:pt x="241" y="26"/>
                  </a:lnTo>
                  <a:lnTo>
                    <a:pt x="222" y="37"/>
                  </a:lnTo>
                  <a:lnTo>
                    <a:pt x="202" y="47"/>
                  </a:lnTo>
                  <a:lnTo>
                    <a:pt x="183" y="59"/>
                  </a:lnTo>
                  <a:lnTo>
                    <a:pt x="165" y="71"/>
                  </a:lnTo>
                  <a:lnTo>
                    <a:pt x="146" y="83"/>
                  </a:lnTo>
                  <a:lnTo>
                    <a:pt x="127" y="96"/>
                  </a:lnTo>
                  <a:lnTo>
                    <a:pt x="107" y="109"/>
                  </a:lnTo>
                  <a:lnTo>
                    <a:pt x="90" y="121"/>
                  </a:lnTo>
                  <a:lnTo>
                    <a:pt x="71" y="135"/>
                  </a:lnTo>
                  <a:lnTo>
                    <a:pt x="52" y="149"/>
                  </a:lnTo>
                  <a:lnTo>
                    <a:pt x="35" y="161"/>
                  </a:lnTo>
                  <a:lnTo>
                    <a:pt x="18" y="174"/>
                  </a:lnTo>
                  <a:lnTo>
                    <a:pt x="0" y="186"/>
                  </a:lnTo>
                  <a:lnTo>
                    <a:pt x="7" y="196"/>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31" name="Freeform 43"/>
            <p:cNvSpPr>
              <a:spLocks/>
            </p:cNvSpPr>
            <p:nvPr/>
          </p:nvSpPr>
          <p:spPr bwMode="auto">
            <a:xfrm>
              <a:off x="2365" y="4094"/>
              <a:ext cx="714" cy="120"/>
            </a:xfrm>
            <a:custGeom>
              <a:avLst/>
              <a:gdLst/>
              <a:ahLst/>
              <a:cxnLst>
                <a:cxn ang="0">
                  <a:pos x="714" y="120"/>
                </a:cxn>
                <a:cxn ang="0">
                  <a:pos x="714" y="120"/>
                </a:cxn>
                <a:cxn ang="0">
                  <a:pos x="697" y="114"/>
                </a:cxn>
                <a:cxn ang="0">
                  <a:pos x="678" y="108"/>
                </a:cxn>
                <a:cxn ang="0">
                  <a:pos x="658" y="102"/>
                </a:cxn>
                <a:cxn ang="0">
                  <a:pos x="635" y="96"/>
                </a:cxn>
                <a:cxn ang="0">
                  <a:pos x="615" y="91"/>
                </a:cxn>
                <a:cxn ang="0">
                  <a:pos x="595" y="87"/>
                </a:cxn>
                <a:cxn ang="0">
                  <a:pos x="576" y="84"/>
                </a:cxn>
                <a:cxn ang="0">
                  <a:pos x="559" y="84"/>
                </a:cxn>
                <a:cxn ang="0">
                  <a:pos x="559" y="84"/>
                </a:cxn>
                <a:cxn ang="0">
                  <a:pos x="525" y="85"/>
                </a:cxn>
                <a:cxn ang="0">
                  <a:pos x="489" y="84"/>
                </a:cxn>
                <a:cxn ang="0">
                  <a:pos x="455" y="81"/>
                </a:cxn>
                <a:cxn ang="0">
                  <a:pos x="419" y="78"/>
                </a:cxn>
                <a:cxn ang="0">
                  <a:pos x="384" y="73"/>
                </a:cxn>
                <a:cxn ang="0">
                  <a:pos x="350" y="67"/>
                </a:cxn>
                <a:cxn ang="0">
                  <a:pos x="314" y="59"/>
                </a:cxn>
                <a:cxn ang="0">
                  <a:pos x="280" y="52"/>
                </a:cxn>
                <a:cxn ang="0">
                  <a:pos x="244" y="44"/>
                </a:cxn>
                <a:cxn ang="0">
                  <a:pos x="209" y="37"/>
                </a:cxn>
                <a:cxn ang="0">
                  <a:pos x="175" y="29"/>
                </a:cxn>
                <a:cxn ang="0">
                  <a:pos x="139" y="22"/>
                </a:cxn>
                <a:cxn ang="0">
                  <a:pos x="103" y="16"/>
                </a:cxn>
                <a:cxn ang="0">
                  <a:pos x="69" y="9"/>
                </a:cxn>
                <a:cxn ang="0">
                  <a:pos x="34" y="5"/>
                </a:cxn>
                <a:cxn ang="0">
                  <a:pos x="0" y="0"/>
                </a:cxn>
              </a:cxnLst>
              <a:rect l="0" t="0" r="r" b="b"/>
              <a:pathLst>
                <a:path w="714" h="120">
                  <a:moveTo>
                    <a:pt x="714" y="120"/>
                  </a:moveTo>
                  <a:lnTo>
                    <a:pt x="714" y="120"/>
                  </a:lnTo>
                  <a:lnTo>
                    <a:pt x="697" y="114"/>
                  </a:lnTo>
                  <a:lnTo>
                    <a:pt x="678" y="108"/>
                  </a:lnTo>
                  <a:lnTo>
                    <a:pt x="658" y="102"/>
                  </a:lnTo>
                  <a:lnTo>
                    <a:pt x="635" y="96"/>
                  </a:lnTo>
                  <a:lnTo>
                    <a:pt x="615" y="91"/>
                  </a:lnTo>
                  <a:lnTo>
                    <a:pt x="595" y="87"/>
                  </a:lnTo>
                  <a:lnTo>
                    <a:pt x="576" y="84"/>
                  </a:lnTo>
                  <a:lnTo>
                    <a:pt x="559" y="84"/>
                  </a:lnTo>
                  <a:lnTo>
                    <a:pt x="559" y="84"/>
                  </a:lnTo>
                  <a:lnTo>
                    <a:pt x="525" y="85"/>
                  </a:lnTo>
                  <a:lnTo>
                    <a:pt x="489" y="84"/>
                  </a:lnTo>
                  <a:lnTo>
                    <a:pt x="455" y="81"/>
                  </a:lnTo>
                  <a:lnTo>
                    <a:pt x="419" y="78"/>
                  </a:lnTo>
                  <a:lnTo>
                    <a:pt x="384" y="73"/>
                  </a:lnTo>
                  <a:lnTo>
                    <a:pt x="350" y="67"/>
                  </a:lnTo>
                  <a:lnTo>
                    <a:pt x="314" y="59"/>
                  </a:lnTo>
                  <a:lnTo>
                    <a:pt x="280" y="52"/>
                  </a:lnTo>
                  <a:lnTo>
                    <a:pt x="244" y="44"/>
                  </a:lnTo>
                  <a:lnTo>
                    <a:pt x="209" y="37"/>
                  </a:lnTo>
                  <a:lnTo>
                    <a:pt x="175" y="29"/>
                  </a:lnTo>
                  <a:lnTo>
                    <a:pt x="139" y="22"/>
                  </a:lnTo>
                  <a:lnTo>
                    <a:pt x="103" y="16"/>
                  </a:lnTo>
                  <a:lnTo>
                    <a:pt x="69" y="9"/>
                  </a:lnTo>
                  <a:lnTo>
                    <a:pt x="34" y="5"/>
                  </a:lnTo>
                  <a:lnTo>
                    <a:pt x="0" y="0"/>
                  </a:lnTo>
                </a:path>
              </a:pathLst>
            </a:custGeom>
            <a:solidFill>
              <a:srgbClr val="FFFFCC">
                <a:alpha val="50000"/>
              </a:srgbClr>
            </a:solidFill>
            <a:ln w="0">
              <a:solidFill>
                <a:schemeClr val="folHlink"/>
              </a:solidFill>
              <a:prstDash val="solid"/>
              <a:round/>
              <a:headEnd/>
              <a:tailEnd/>
            </a:ln>
          </p:spPr>
          <p:txBody>
            <a:bodyPr/>
            <a:lstStyle/>
            <a:p>
              <a:endParaRPr lang="en-US"/>
            </a:p>
          </p:txBody>
        </p:sp>
        <p:sp>
          <p:nvSpPr>
            <p:cNvPr id="37932" name="Freeform 44"/>
            <p:cNvSpPr>
              <a:spLocks/>
            </p:cNvSpPr>
            <p:nvPr/>
          </p:nvSpPr>
          <p:spPr bwMode="auto">
            <a:xfrm>
              <a:off x="1882" y="3749"/>
              <a:ext cx="129" cy="563"/>
            </a:xfrm>
            <a:custGeom>
              <a:avLst/>
              <a:gdLst/>
              <a:ahLst/>
              <a:cxnLst>
                <a:cxn ang="0">
                  <a:pos x="115" y="0"/>
                </a:cxn>
                <a:cxn ang="0">
                  <a:pos x="115" y="0"/>
                </a:cxn>
                <a:cxn ang="0">
                  <a:pos x="110" y="29"/>
                </a:cxn>
                <a:cxn ang="0">
                  <a:pos x="103" y="59"/>
                </a:cxn>
                <a:cxn ang="0">
                  <a:pos x="98" y="91"/>
                </a:cxn>
                <a:cxn ang="0">
                  <a:pos x="92" y="124"/>
                </a:cxn>
                <a:cxn ang="0">
                  <a:pos x="85" y="158"/>
                </a:cxn>
                <a:cxn ang="0">
                  <a:pos x="78" y="191"/>
                </a:cxn>
                <a:cxn ang="0">
                  <a:pos x="71" y="227"/>
                </a:cxn>
                <a:cxn ang="0">
                  <a:pos x="63" y="262"/>
                </a:cxn>
                <a:cxn ang="0">
                  <a:pos x="56" y="298"/>
                </a:cxn>
                <a:cxn ang="0">
                  <a:pos x="47" y="336"/>
                </a:cxn>
                <a:cxn ang="0">
                  <a:pos x="41" y="373"/>
                </a:cxn>
                <a:cxn ang="0">
                  <a:pos x="32" y="410"/>
                </a:cxn>
                <a:cxn ang="0">
                  <a:pos x="24" y="448"/>
                </a:cxn>
                <a:cxn ang="0">
                  <a:pos x="17" y="486"/>
                </a:cxn>
                <a:cxn ang="0">
                  <a:pos x="8" y="523"/>
                </a:cxn>
                <a:cxn ang="0">
                  <a:pos x="0" y="560"/>
                </a:cxn>
                <a:cxn ang="0">
                  <a:pos x="13" y="563"/>
                </a:cxn>
                <a:cxn ang="0">
                  <a:pos x="22" y="526"/>
                </a:cxn>
                <a:cxn ang="0">
                  <a:pos x="30" y="489"/>
                </a:cxn>
                <a:cxn ang="0">
                  <a:pos x="37" y="451"/>
                </a:cxn>
                <a:cxn ang="0">
                  <a:pos x="46" y="414"/>
                </a:cxn>
                <a:cxn ang="0">
                  <a:pos x="54" y="376"/>
                </a:cxn>
                <a:cxn ang="0">
                  <a:pos x="61" y="339"/>
                </a:cxn>
                <a:cxn ang="0">
                  <a:pos x="69" y="301"/>
                </a:cxn>
                <a:cxn ang="0">
                  <a:pos x="76" y="265"/>
                </a:cxn>
                <a:cxn ang="0">
                  <a:pos x="85" y="230"/>
                </a:cxn>
                <a:cxn ang="0">
                  <a:pos x="92" y="194"/>
                </a:cxn>
                <a:cxn ang="0">
                  <a:pos x="98" y="161"/>
                </a:cxn>
                <a:cxn ang="0">
                  <a:pos x="105" y="127"/>
                </a:cxn>
                <a:cxn ang="0">
                  <a:pos x="112" y="94"/>
                </a:cxn>
                <a:cxn ang="0">
                  <a:pos x="117" y="62"/>
                </a:cxn>
                <a:cxn ang="0">
                  <a:pos x="124" y="32"/>
                </a:cxn>
                <a:cxn ang="0">
                  <a:pos x="129" y="3"/>
                </a:cxn>
                <a:cxn ang="0">
                  <a:pos x="129" y="3"/>
                </a:cxn>
                <a:cxn ang="0">
                  <a:pos x="115" y="0"/>
                </a:cxn>
              </a:cxnLst>
              <a:rect l="0" t="0" r="r" b="b"/>
              <a:pathLst>
                <a:path w="129" h="563">
                  <a:moveTo>
                    <a:pt x="115" y="0"/>
                  </a:moveTo>
                  <a:lnTo>
                    <a:pt x="115" y="0"/>
                  </a:lnTo>
                  <a:lnTo>
                    <a:pt x="110" y="29"/>
                  </a:lnTo>
                  <a:lnTo>
                    <a:pt x="103" y="59"/>
                  </a:lnTo>
                  <a:lnTo>
                    <a:pt x="98" y="91"/>
                  </a:lnTo>
                  <a:lnTo>
                    <a:pt x="92" y="124"/>
                  </a:lnTo>
                  <a:lnTo>
                    <a:pt x="85" y="158"/>
                  </a:lnTo>
                  <a:lnTo>
                    <a:pt x="78" y="191"/>
                  </a:lnTo>
                  <a:lnTo>
                    <a:pt x="71" y="227"/>
                  </a:lnTo>
                  <a:lnTo>
                    <a:pt x="63" y="262"/>
                  </a:lnTo>
                  <a:lnTo>
                    <a:pt x="56" y="298"/>
                  </a:lnTo>
                  <a:lnTo>
                    <a:pt x="47" y="336"/>
                  </a:lnTo>
                  <a:lnTo>
                    <a:pt x="41" y="373"/>
                  </a:lnTo>
                  <a:lnTo>
                    <a:pt x="32" y="410"/>
                  </a:lnTo>
                  <a:lnTo>
                    <a:pt x="24" y="448"/>
                  </a:lnTo>
                  <a:lnTo>
                    <a:pt x="17" y="486"/>
                  </a:lnTo>
                  <a:lnTo>
                    <a:pt x="8" y="523"/>
                  </a:lnTo>
                  <a:lnTo>
                    <a:pt x="0" y="560"/>
                  </a:lnTo>
                  <a:lnTo>
                    <a:pt x="13" y="563"/>
                  </a:lnTo>
                  <a:lnTo>
                    <a:pt x="22" y="526"/>
                  </a:lnTo>
                  <a:lnTo>
                    <a:pt x="30" y="489"/>
                  </a:lnTo>
                  <a:lnTo>
                    <a:pt x="37" y="451"/>
                  </a:lnTo>
                  <a:lnTo>
                    <a:pt x="46" y="414"/>
                  </a:lnTo>
                  <a:lnTo>
                    <a:pt x="54" y="376"/>
                  </a:lnTo>
                  <a:lnTo>
                    <a:pt x="61" y="339"/>
                  </a:lnTo>
                  <a:lnTo>
                    <a:pt x="69" y="301"/>
                  </a:lnTo>
                  <a:lnTo>
                    <a:pt x="76" y="265"/>
                  </a:lnTo>
                  <a:lnTo>
                    <a:pt x="85" y="230"/>
                  </a:lnTo>
                  <a:lnTo>
                    <a:pt x="92" y="194"/>
                  </a:lnTo>
                  <a:lnTo>
                    <a:pt x="98" y="161"/>
                  </a:lnTo>
                  <a:lnTo>
                    <a:pt x="105" y="127"/>
                  </a:lnTo>
                  <a:lnTo>
                    <a:pt x="112" y="94"/>
                  </a:lnTo>
                  <a:lnTo>
                    <a:pt x="117" y="62"/>
                  </a:lnTo>
                  <a:lnTo>
                    <a:pt x="124" y="32"/>
                  </a:lnTo>
                  <a:lnTo>
                    <a:pt x="129" y="3"/>
                  </a:lnTo>
                  <a:lnTo>
                    <a:pt x="129" y="3"/>
                  </a:lnTo>
                  <a:lnTo>
                    <a:pt x="115"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33" name="Freeform 45"/>
            <p:cNvSpPr>
              <a:spLocks/>
            </p:cNvSpPr>
            <p:nvPr/>
          </p:nvSpPr>
          <p:spPr bwMode="auto">
            <a:xfrm>
              <a:off x="1997" y="3676"/>
              <a:ext cx="28" cy="76"/>
            </a:xfrm>
            <a:custGeom>
              <a:avLst/>
              <a:gdLst/>
              <a:ahLst/>
              <a:cxnLst>
                <a:cxn ang="0">
                  <a:pos x="14" y="3"/>
                </a:cxn>
                <a:cxn ang="0">
                  <a:pos x="14" y="0"/>
                </a:cxn>
                <a:cxn ang="0">
                  <a:pos x="0" y="73"/>
                </a:cxn>
                <a:cxn ang="0">
                  <a:pos x="14" y="76"/>
                </a:cxn>
                <a:cxn ang="0">
                  <a:pos x="28" y="3"/>
                </a:cxn>
                <a:cxn ang="0">
                  <a:pos x="28" y="0"/>
                </a:cxn>
                <a:cxn ang="0">
                  <a:pos x="28" y="3"/>
                </a:cxn>
                <a:cxn ang="0">
                  <a:pos x="28" y="2"/>
                </a:cxn>
                <a:cxn ang="0">
                  <a:pos x="28" y="0"/>
                </a:cxn>
                <a:cxn ang="0">
                  <a:pos x="14" y="3"/>
                </a:cxn>
              </a:cxnLst>
              <a:rect l="0" t="0" r="r" b="b"/>
              <a:pathLst>
                <a:path w="28" h="76">
                  <a:moveTo>
                    <a:pt x="14" y="3"/>
                  </a:moveTo>
                  <a:lnTo>
                    <a:pt x="14" y="0"/>
                  </a:lnTo>
                  <a:lnTo>
                    <a:pt x="0" y="73"/>
                  </a:lnTo>
                  <a:lnTo>
                    <a:pt x="14" y="76"/>
                  </a:lnTo>
                  <a:lnTo>
                    <a:pt x="28" y="3"/>
                  </a:lnTo>
                  <a:lnTo>
                    <a:pt x="28" y="0"/>
                  </a:lnTo>
                  <a:lnTo>
                    <a:pt x="28" y="3"/>
                  </a:lnTo>
                  <a:lnTo>
                    <a:pt x="28" y="2"/>
                  </a:lnTo>
                  <a:lnTo>
                    <a:pt x="28" y="0"/>
                  </a:lnTo>
                  <a:lnTo>
                    <a:pt x="14" y="3"/>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34" name="Freeform 46"/>
            <p:cNvSpPr>
              <a:spLocks/>
            </p:cNvSpPr>
            <p:nvPr/>
          </p:nvSpPr>
          <p:spPr bwMode="auto">
            <a:xfrm>
              <a:off x="1768" y="3195"/>
              <a:ext cx="257" cy="484"/>
            </a:xfrm>
            <a:custGeom>
              <a:avLst/>
              <a:gdLst/>
              <a:ahLst/>
              <a:cxnLst>
                <a:cxn ang="0">
                  <a:pos x="0" y="0"/>
                </a:cxn>
                <a:cxn ang="0">
                  <a:pos x="0" y="0"/>
                </a:cxn>
                <a:cxn ang="0">
                  <a:pos x="5" y="35"/>
                </a:cxn>
                <a:cxn ang="0">
                  <a:pos x="13" y="68"/>
                </a:cxn>
                <a:cxn ang="0">
                  <a:pos x="24" y="100"/>
                </a:cxn>
                <a:cxn ang="0">
                  <a:pos x="37" y="130"/>
                </a:cxn>
                <a:cxn ang="0">
                  <a:pos x="51" y="162"/>
                </a:cxn>
                <a:cxn ang="0">
                  <a:pos x="66" y="191"/>
                </a:cxn>
                <a:cxn ang="0">
                  <a:pos x="87" y="221"/>
                </a:cxn>
                <a:cxn ang="0">
                  <a:pos x="104" y="248"/>
                </a:cxn>
                <a:cxn ang="0">
                  <a:pos x="122" y="277"/>
                </a:cxn>
                <a:cxn ang="0">
                  <a:pos x="141" y="306"/>
                </a:cxn>
                <a:cxn ang="0">
                  <a:pos x="161" y="335"/>
                </a:cxn>
                <a:cxn ang="0">
                  <a:pos x="178" y="363"/>
                </a:cxn>
                <a:cxn ang="0">
                  <a:pos x="195" y="394"/>
                </a:cxn>
                <a:cxn ang="0">
                  <a:pos x="212" y="424"/>
                </a:cxn>
                <a:cxn ang="0">
                  <a:pos x="229" y="454"/>
                </a:cxn>
                <a:cxn ang="0">
                  <a:pos x="243" y="484"/>
                </a:cxn>
                <a:cxn ang="0">
                  <a:pos x="257" y="481"/>
                </a:cxn>
                <a:cxn ang="0">
                  <a:pos x="243" y="448"/>
                </a:cxn>
                <a:cxn ang="0">
                  <a:pos x="226" y="418"/>
                </a:cxn>
                <a:cxn ang="0">
                  <a:pos x="209" y="388"/>
                </a:cxn>
                <a:cxn ang="0">
                  <a:pos x="192" y="357"/>
                </a:cxn>
                <a:cxn ang="0">
                  <a:pos x="172" y="329"/>
                </a:cxn>
                <a:cxn ang="0">
                  <a:pos x="151" y="300"/>
                </a:cxn>
                <a:cxn ang="0">
                  <a:pos x="132" y="271"/>
                </a:cxn>
                <a:cxn ang="0">
                  <a:pos x="114" y="242"/>
                </a:cxn>
                <a:cxn ang="0">
                  <a:pos x="97" y="215"/>
                </a:cxn>
                <a:cxn ang="0">
                  <a:pos x="80" y="185"/>
                </a:cxn>
                <a:cxn ang="0">
                  <a:pos x="64" y="156"/>
                </a:cxn>
                <a:cxn ang="0">
                  <a:pos x="51" y="127"/>
                </a:cxn>
                <a:cxn ang="0">
                  <a:pos x="37" y="97"/>
                </a:cxn>
                <a:cxn ang="0">
                  <a:pos x="27" y="65"/>
                </a:cxn>
                <a:cxn ang="0">
                  <a:pos x="19" y="32"/>
                </a:cxn>
                <a:cxn ang="0">
                  <a:pos x="13" y="0"/>
                </a:cxn>
                <a:cxn ang="0">
                  <a:pos x="13" y="0"/>
                </a:cxn>
                <a:cxn ang="0">
                  <a:pos x="0" y="0"/>
                </a:cxn>
              </a:cxnLst>
              <a:rect l="0" t="0" r="r" b="b"/>
              <a:pathLst>
                <a:path w="257" h="484">
                  <a:moveTo>
                    <a:pt x="0" y="0"/>
                  </a:moveTo>
                  <a:lnTo>
                    <a:pt x="0" y="0"/>
                  </a:lnTo>
                  <a:lnTo>
                    <a:pt x="5" y="35"/>
                  </a:lnTo>
                  <a:lnTo>
                    <a:pt x="13" y="68"/>
                  </a:lnTo>
                  <a:lnTo>
                    <a:pt x="24" y="100"/>
                  </a:lnTo>
                  <a:lnTo>
                    <a:pt x="37" y="130"/>
                  </a:lnTo>
                  <a:lnTo>
                    <a:pt x="51" y="162"/>
                  </a:lnTo>
                  <a:lnTo>
                    <a:pt x="66" y="191"/>
                  </a:lnTo>
                  <a:lnTo>
                    <a:pt x="87" y="221"/>
                  </a:lnTo>
                  <a:lnTo>
                    <a:pt x="104" y="248"/>
                  </a:lnTo>
                  <a:lnTo>
                    <a:pt x="122" y="277"/>
                  </a:lnTo>
                  <a:lnTo>
                    <a:pt x="141" y="306"/>
                  </a:lnTo>
                  <a:lnTo>
                    <a:pt x="161" y="335"/>
                  </a:lnTo>
                  <a:lnTo>
                    <a:pt x="178" y="363"/>
                  </a:lnTo>
                  <a:lnTo>
                    <a:pt x="195" y="394"/>
                  </a:lnTo>
                  <a:lnTo>
                    <a:pt x="212" y="424"/>
                  </a:lnTo>
                  <a:lnTo>
                    <a:pt x="229" y="454"/>
                  </a:lnTo>
                  <a:lnTo>
                    <a:pt x="243" y="484"/>
                  </a:lnTo>
                  <a:lnTo>
                    <a:pt x="257" y="481"/>
                  </a:lnTo>
                  <a:lnTo>
                    <a:pt x="243" y="448"/>
                  </a:lnTo>
                  <a:lnTo>
                    <a:pt x="226" y="418"/>
                  </a:lnTo>
                  <a:lnTo>
                    <a:pt x="209" y="388"/>
                  </a:lnTo>
                  <a:lnTo>
                    <a:pt x="192" y="357"/>
                  </a:lnTo>
                  <a:lnTo>
                    <a:pt x="172" y="329"/>
                  </a:lnTo>
                  <a:lnTo>
                    <a:pt x="151" y="300"/>
                  </a:lnTo>
                  <a:lnTo>
                    <a:pt x="132" y="271"/>
                  </a:lnTo>
                  <a:lnTo>
                    <a:pt x="114" y="242"/>
                  </a:lnTo>
                  <a:lnTo>
                    <a:pt x="97" y="215"/>
                  </a:lnTo>
                  <a:lnTo>
                    <a:pt x="80" y="185"/>
                  </a:lnTo>
                  <a:lnTo>
                    <a:pt x="64" y="156"/>
                  </a:lnTo>
                  <a:lnTo>
                    <a:pt x="51" y="127"/>
                  </a:lnTo>
                  <a:lnTo>
                    <a:pt x="37" y="97"/>
                  </a:lnTo>
                  <a:lnTo>
                    <a:pt x="27" y="65"/>
                  </a:lnTo>
                  <a:lnTo>
                    <a:pt x="19" y="32"/>
                  </a:lnTo>
                  <a:lnTo>
                    <a:pt x="13" y="0"/>
                  </a:lnTo>
                  <a:lnTo>
                    <a:pt x="13" y="0"/>
                  </a:lnTo>
                  <a:lnTo>
                    <a:pt x="0"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35" name="Freeform 47"/>
            <p:cNvSpPr>
              <a:spLocks/>
            </p:cNvSpPr>
            <p:nvPr/>
          </p:nvSpPr>
          <p:spPr bwMode="auto">
            <a:xfrm>
              <a:off x="1678" y="2197"/>
              <a:ext cx="103" cy="998"/>
            </a:xfrm>
            <a:custGeom>
              <a:avLst/>
              <a:gdLst/>
              <a:ahLst/>
              <a:cxnLst>
                <a:cxn ang="0">
                  <a:pos x="10" y="0"/>
                </a:cxn>
                <a:cxn ang="0">
                  <a:pos x="5" y="65"/>
                </a:cxn>
                <a:cxn ang="0">
                  <a:pos x="1" y="127"/>
                </a:cxn>
                <a:cxn ang="0">
                  <a:pos x="0" y="188"/>
                </a:cxn>
                <a:cxn ang="0">
                  <a:pos x="1" y="247"/>
                </a:cxn>
                <a:cxn ang="0">
                  <a:pos x="3" y="306"/>
                </a:cxn>
                <a:cxn ang="0">
                  <a:pos x="8" y="364"/>
                </a:cxn>
                <a:cxn ang="0">
                  <a:pos x="13" y="421"/>
                </a:cxn>
                <a:cxn ang="0">
                  <a:pos x="20" y="479"/>
                </a:cxn>
                <a:cxn ang="0">
                  <a:pos x="27" y="538"/>
                </a:cxn>
                <a:cxn ang="0">
                  <a:pos x="35" y="598"/>
                </a:cxn>
                <a:cxn ang="0">
                  <a:pos x="44" y="660"/>
                </a:cxn>
                <a:cxn ang="0">
                  <a:pos x="52" y="721"/>
                </a:cxn>
                <a:cxn ang="0">
                  <a:pos x="63" y="787"/>
                </a:cxn>
                <a:cxn ang="0">
                  <a:pos x="71" y="854"/>
                </a:cxn>
                <a:cxn ang="0">
                  <a:pos x="81" y="924"/>
                </a:cxn>
                <a:cxn ang="0">
                  <a:pos x="90" y="998"/>
                </a:cxn>
                <a:cxn ang="0">
                  <a:pos x="98" y="960"/>
                </a:cxn>
                <a:cxn ang="0">
                  <a:pos x="90" y="887"/>
                </a:cxn>
                <a:cxn ang="0">
                  <a:pos x="81" y="819"/>
                </a:cxn>
                <a:cxn ang="0">
                  <a:pos x="71" y="751"/>
                </a:cxn>
                <a:cxn ang="0">
                  <a:pos x="63" y="689"/>
                </a:cxn>
                <a:cxn ang="0">
                  <a:pos x="52" y="627"/>
                </a:cxn>
                <a:cxn ang="0">
                  <a:pos x="44" y="566"/>
                </a:cxn>
                <a:cxn ang="0">
                  <a:pos x="37" y="509"/>
                </a:cxn>
                <a:cxn ang="0">
                  <a:pos x="30" y="450"/>
                </a:cxn>
                <a:cxn ang="0">
                  <a:pos x="24" y="392"/>
                </a:cxn>
                <a:cxn ang="0">
                  <a:pos x="18" y="335"/>
                </a:cxn>
                <a:cxn ang="0">
                  <a:pos x="15" y="277"/>
                </a:cxn>
                <a:cxn ang="0">
                  <a:pos x="13" y="218"/>
                </a:cxn>
                <a:cxn ang="0">
                  <a:pos x="13" y="158"/>
                </a:cxn>
                <a:cxn ang="0">
                  <a:pos x="17" y="95"/>
                </a:cxn>
                <a:cxn ang="0">
                  <a:pos x="20" y="33"/>
                </a:cxn>
                <a:cxn ang="0">
                  <a:pos x="24" y="0"/>
                </a:cxn>
              </a:cxnLst>
              <a:rect l="0" t="0" r="r" b="b"/>
              <a:pathLst>
                <a:path w="103" h="998">
                  <a:moveTo>
                    <a:pt x="10" y="0"/>
                  </a:moveTo>
                  <a:lnTo>
                    <a:pt x="10" y="0"/>
                  </a:lnTo>
                  <a:lnTo>
                    <a:pt x="7" y="33"/>
                  </a:lnTo>
                  <a:lnTo>
                    <a:pt x="5" y="65"/>
                  </a:lnTo>
                  <a:lnTo>
                    <a:pt x="3" y="95"/>
                  </a:lnTo>
                  <a:lnTo>
                    <a:pt x="1" y="127"/>
                  </a:lnTo>
                  <a:lnTo>
                    <a:pt x="0" y="158"/>
                  </a:lnTo>
                  <a:lnTo>
                    <a:pt x="0" y="188"/>
                  </a:lnTo>
                  <a:lnTo>
                    <a:pt x="0" y="218"/>
                  </a:lnTo>
                  <a:lnTo>
                    <a:pt x="1" y="247"/>
                  </a:lnTo>
                  <a:lnTo>
                    <a:pt x="1" y="277"/>
                  </a:lnTo>
                  <a:lnTo>
                    <a:pt x="3" y="306"/>
                  </a:lnTo>
                  <a:lnTo>
                    <a:pt x="5" y="335"/>
                  </a:lnTo>
                  <a:lnTo>
                    <a:pt x="8" y="364"/>
                  </a:lnTo>
                  <a:lnTo>
                    <a:pt x="10" y="392"/>
                  </a:lnTo>
                  <a:lnTo>
                    <a:pt x="13" y="421"/>
                  </a:lnTo>
                  <a:lnTo>
                    <a:pt x="17" y="450"/>
                  </a:lnTo>
                  <a:lnTo>
                    <a:pt x="20" y="479"/>
                  </a:lnTo>
                  <a:lnTo>
                    <a:pt x="24" y="509"/>
                  </a:lnTo>
                  <a:lnTo>
                    <a:pt x="27" y="538"/>
                  </a:lnTo>
                  <a:lnTo>
                    <a:pt x="30" y="569"/>
                  </a:lnTo>
                  <a:lnTo>
                    <a:pt x="35" y="598"/>
                  </a:lnTo>
                  <a:lnTo>
                    <a:pt x="39" y="627"/>
                  </a:lnTo>
                  <a:lnTo>
                    <a:pt x="44" y="660"/>
                  </a:lnTo>
                  <a:lnTo>
                    <a:pt x="49" y="689"/>
                  </a:lnTo>
                  <a:lnTo>
                    <a:pt x="52" y="721"/>
                  </a:lnTo>
                  <a:lnTo>
                    <a:pt x="58" y="754"/>
                  </a:lnTo>
                  <a:lnTo>
                    <a:pt x="63" y="787"/>
                  </a:lnTo>
                  <a:lnTo>
                    <a:pt x="68" y="819"/>
                  </a:lnTo>
                  <a:lnTo>
                    <a:pt x="71" y="854"/>
                  </a:lnTo>
                  <a:lnTo>
                    <a:pt x="76" y="890"/>
                  </a:lnTo>
                  <a:lnTo>
                    <a:pt x="81" y="924"/>
                  </a:lnTo>
                  <a:lnTo>
                    <a:pt x="85" y="960"/>
                  </a:lnTo>
                  <a:lnTo>
                    <a:pt x="90" y="998"/>
                  </a:lnTo>
                  <a:lnTo>
                    <a:pt x="103" y="998"/>
                  </a:lnTo>
                  <a:lnTo>
                    <a:pt x="98" y="960"/>
                  </a:lnTo>
                  <a:lnTo>
                    <a:pt x="95" y="924"/>
                  </a:lnTo>
                  <a:lnTo>
                    <a:pt x="90" y="887"/>
                  </a:lnTo>
                  <a:lnTo>
                    <a:pt x="85" y="854"/>
                  </a:lnTo>
                  <a:lnTo>
                    <a:pt x="81" y="819"/>
                  </a:lnTo>
                  <a:lnTo>
                    <a:pt x="76" y="784"/>
                  </a:lnTo>
                  <a:lnTo>
                    <a:pt x="71" y="751"/>
                  </a:lnTo>
                  <a:lnTo>
                    <a:pt x="66" y="721"/>
                  </a:lnTo>
                  <a:lnTo>
                    <a:pt x="63" y="689"/>
                  </a:lnTo>
                  <a:lnTo>
                    <a:pt x="58" y="657"/>
                  </a:lnTo>
                  <a:lnTo>
                    <a:pt x="52" y="627"/>
                  </a:lnTo>
                  <a:lnTo>
                    <a:pt x="49" y="595"/>
                  </a:lnTo>
                  <a:lnTo>
                    <a:pt x="44" y="566"/>
                  </a:lnTo>
                  <a:lnTo>
                    <a:pt x="41" y="538"/>
                  </a:lnTo>
                  <a:lnTo>
                    <a:pt x="37" y="509"/>
                  </a:lnTo>
                  <a:lnTo>
                    <a:pt x="34" y="479"/>
                  </a:lnTo>
                  <a:lnTo>
                    <a:pt x="30" y="450"/>
                  </a:lnTo>
                  <a:lnTo>
                    <a:pt x="27" y="421"/>
                  </a:lnTo>
                  <a:lnTo>
                    <a:pt x="24" y="392"/>
                  </a:lnTo>
                  <a:lnTo>
                    <a:pt x="22" y="364"/>
                  </a:lnTo>
                  <a:lnTo>
                    <a:pt x="18" y="335"/>
                  </a:lnTo>
                  <a:lnTo>
                    <a:pt x="17" y="306"/>
                  </a:lnTo>
                  <a:lnTo>
                    <a:pt x="15" y="277"/>
                  </a:lnTo>
                  <a:lnTo>
                    <a:pt x="15" y="247"/>
                  </a:lnTo>
                  <a:lnTo>
                    <a:pt x="13" y="218"/>
                  </a:lnTo>
                  <a:lnTo>
                    <a:pt x="13" y="188"/>
                  </a:lnTo>
                  <a:lnTo>
                    <a:pt x="13" y="158"/>
                  </a:lnTo>
                  <a:lnTo>
                    <a:pt x="15" y="127"/>
                  </a:lnTo>
                  <a:lnTo>
                    <a:pt x="17" y="95"/>
                  </a:lnTo>
                  <a:lnTo>
                    <a:pt x="18" y="65"/>
                  </a:lnTo>
                  <a:lnTo>
                    <a:pt x="20" y="33"/>
                  </a:lnTo>
                  <a:lnTo>
                    <a:pt x="24" y="0"/>
                  </a:lnTo>
                  <a:lnTo>
                    <a:pt x="24" y="0"/>
                  </a:lnTo>
                  <a:lnTo>
                    <a:pt x="10"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36" name="Freeform 48"/>
            <p:cNvSpPr>
              <a:spLocks/>
            </p:cNvSpPr>
            <p:nvPr/>
          </p:nvSpPr>
          <p:spPr bwMode="auto">
            <a:xfrm>
              <a:off x="1625" y="1988"/>
              <a:ext cx="83" cy="209"/>
            </a:xfrm>
            <a:custGeom>
              <a:avLst/>
              <a:gdLst/>
              <a:ahLst/>
              <a:cxnLst>
                <a:cxn ang="0">
                  <a:pos x="0" y="3"/>
                </a:cxn>
                <a:cxn ang="0">
                  <a:pos x="0" y="3"/>
                </a:cxn>
                <a:cxn ang="0">
                  <a:pos x="26" y="64"/>
                </a:cxn>
                <a:cxn ang="0">
                  <a:pos x="44" y="100"/>
                </a:cxn>
                <a:cxn ang="0">
                  <a:pos x="60" y="123"/>
                </a:cxn>
                <a:cxn ang="0">
                  <a:pos x="66" y="135"/>
                </a:cxn>
                <a:cxn ang="0">
                  <a:pos x="70" y="142"/>
                </a:cxn>
                <a:cxn ang="0">
                  <a:pos x="70" y="153"/>
                </a:cxn>
                <a:cxn ang="0">
                  <a:pos x="68" y="173"/>
                </a:cxn>
                <a:cxn ang="0">
                  <a:pos x="63" y="209"/>
                </a:cxn>
                <a:cxn ang="0">
                  <a:pos x="77" y="209"/>
                </a:cxn>
                <a:cxn ang="0">
                  <a:pos x="82" y="173"/>
                </a:cxn>
                <a:cxn ang="0">
                  <a:pos x="83" y="153"/>
                </a:cxn>
                <a:cxn ang="0">
                  <a:pos x="83" y="139"/>
                </a:cxn>
                <a:cxn ang="0">
                  <a:pos x="80" y="129"/>
                </a:cxn>
                <a:cxn ang="0">
                  <a:pos x="70" y="117"/>
                </a:cxn>
                <a:cxn ang="0">
                  <a:pos x="58" y="94"/>
                </a:cxn>
                <a:cxn ang="0">
                  <a:pos x="39" y="58"/>
                </a:cxn>
                <a:cxn ang="0">
                  <a:pos x="14" y="0"/>
                </a:cxn>
                <a:cxn ang="0">
                  <a:pos x="14" y="0"/>
                </a:cxn>
                <a:cxn ang="0">
                  <a:pos x="0" y="3"/>
                </a:cxn>
              </a:cxnLst>
              <a:rect l="0" t="0" r="r" b="b"/>
              <a:pathLst>
                <a:path w="83" h="209">
                  <a:moveTo>
                    <a:pt x="0" y="3"/>
                  </a:moveTo>
                  <a:lnTo>
                    <a:pt x="0" y="3"/>
                  </a:lnTo>
                  <a:lnTo>
                    <a:pt x="26" y="64"/>
                  </a:lnTo>
                  <a:lnTo>
                    <a:pt x="44" y="100"/>
                  </a:lnTo>
                  <a:lnTo>
                    <a:pt x="60" y="123"/>
                  </a:lnTo>
                  <a:lnTo>
                    <a:pt x="66" y="135"/>
                  </a:lnTo>
                  <a:lnTo>
                    <a:pt x="70" y="142"/>
                  </a:lnTo>
                  <a:lnTo>
                    <a:pt x="70" y="153"/>
                  </a:lnTo>
                  <a:lnTo>
                    <a:pt x="68" y="173"/>
                  </a:lnTo>
                  <a:lnTo>
                    <a:pt x="63" y="209"/>
                  </a:lnTo>
                  <a:lnTo>
                    <a:pt x="77" y="209"/>
                  </a:lnTo>
                  <a:lnTo>
                    <a:pt x="82" y="173"/>
                  </a:lnTo>
                  <a:lnTo>
                    <a:pt x="83" y="153"/>
                  </a:lnTo>
                  <a:lnTo>
                    <a:pt x="83" y="139"/>
                  </a:lnTo>
                  <a:lnTo>
                    <a:pt x="80" y="129"/>
                  </a:lnTo>
                  <a:lnTo>
                    <a:pt x="70" y="117"/>
                  </a:lnTo>
                  <a:lnTo>
                    <a:pt x="58" y="94"/>
                  </a:lnTo>
                  <a:lnTo>
                    <a:pt x="39" y="58"/>
                  </a:lnTo>
                  <a:lnTo>
                    <a:pt x="14" y="0"/>
                  </a:lnTo>
                  <a:lnTo>
                    <a:pt x="14" y="0"/>
                  </a:lnTo>
                  <a:lnTo>
                    <a:pt x="0" y="3"/>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37" name="Freeform 49"/>
            <p:cNvSpPr>
              <a:spLocks/>
            </p:cNvSpPr>
            <p:nvPr/>
          </p:nvSpPr>
          <p:spPr bwMode="auto">
            <a:xfrm>
              <a:off x="1555" y="1746"/>
              <a:ext cx="84" cy="245"/>
            </a:xfrm>
            <a:custGeom>
              <a:avLst/>
              <a:gdLst/>
              <a:ahLst/>
              <a:cxnLst>
                <a:cxn ang="0">
                  <a:pos x="0" y="3"/>
                </a:cxn>
                <a:cxn ang="0">
                  <a:pos x="0" y="3"/>
                </a:cxn>
                <a:cxn ang="0">
                  <a:pos x="5" y="20"/>
                </a:cxn>
                <a:cxn ang="0">
                  <a:pos x="11" y="36"/>
                </a:cxn>
                <a:cxn ang="0">
                  <a:pos x="16" y="53"/>
                </a:cxn>
                <a:cxn ang="0">
                  <a:pos x="21" y="68"/>
                </a:cxn>
                <a:cxn ang="0">
                  <a:pos x="24" y="85"/>
                </a:cxn>
                <a:cxn ang="0">
                  <a:pos x="29" y="100"/>
                </a:cxn>
                <a:cxn ang="0">
                  <a:pos x="33" y="115"/>
                </a:cxn>
                <a:cxn ang="0">
                  <a:pos x="36" y="130"/>
                </a:cxn>
                <a:cxn ang="0">
                  <a:pos x="39" y="145"/>
                </a:cxn>
                <a:cxn ang="0">
                  <a:pos x="43" y="159"/>
                </a:cxn>
                <a:cxn ang="0">
                  <a:pos x="46" y="174"/>
                </a:cxn>
                <a:cxn ang="0">
                  <a:pos x="51" y="188"/>
                </a:cxn>
                <a:cxn ang="0">
                  <a:pos x="55" y="203"/>
                </a:cxn>
                <a:cxn ang="0">
                  <a:pos x="60" y="216"/>
                </a:cxn>
                <a:cxn ang="0">
                  <a:pos x="65" y="232"/>
                </a:cxn>
                <a:cxn ang="0">
                  <a:pos x="70" y="245"/>
                </a:cxn>
                <a:cxn ang="0">
                  <a:pos x="84" y="242"/>
                </a:cxn>
                <a:cxn ang="0">
                  <a:pos x="79" y="229"/>
                </a:cxn>
                <a:cxn ang="0">
                  <a:pos x="73" y="213"/>
                </a:cxn>
                <a:cxn ang="0">
                  <a:pos x="68" y="200"/>
                </a:cxn>
                <a:cxn ang="0">
                  <a:pos x="65" y="185"/>
                </a:cxn>
                <a:cxn ang="0">
                  <a:pos x="60" y="171"/>
                </a:cxn>
                <a:cxn ang="0">
                  <a:pos x="56" y="156"/>
                </a:cxn>
                <a:cxn ang="0">
                  <a:pos x="53" y="142"/>
                </a:cxn>
                <a:cxn ang="0">
                  <a:pos x="50" y="127"/>
                </a:cxn>
                <a:cxn ang="0">
                  <a:pos x="46" y="112"/>
                </a:cxn>
                <a:cxn ang="0">
                  <a:pos x="43" y="97"/>
                </a:cxn>
                <a:cxn ang="0">
                  <a:pos x="38" y="82"/>
                </a:cxn>
                <a:cxn ang="0">
                  <a:pos x="34" y="65"/>
                </a:cxn>
                <a:cxn ang="0">
                  <a:pos x="29" y="50"/>
                </a:cxn>
                <a:cxn ang="0">
                  <a:pos x="24" y="33"/>
                </a:cxn>
                <a:cxn ang="0">
                  <a:pos x="19" y="17"/>
                </a:cxn>
                <a:cxn ang="0">
                  <a:pos x="14" y="0"/>
                </a:cxn>
                <a:cxn ang="0">
                  <a:pos x="14" y="0"/>
                </a:cxn>
                <a:cxn ang="0">
                  <a:pos x="0" y="3"/>
                </a:cxn>
              </a:cxnLst>
              <a:rect l="0" t="0" r="r" b="b"/>
              <a:pathLst>
                <a:path w="84" h="245">
                  <a:moveTo>
                    <a:pt x="0" y="3"/>
                  </a:moveTo>
                  <a:lnTo>
                    <a:pt x="0" y="3"/>
                  </a:lnTo>
                  <a:lnTo>
                    <a:pt x="5" y="20"/>
                  </a:lnTo>
                  <a:lnTo>
                    <a:pt x="11" y="36"/>
                  </a:lnTo>
                  <a:lnTo>
                    <a:pt x="16" y="53"/>
                  </a:lnTo>
                  <a:lnTo>
                    <a:pt x="21" y="68"/>
                  </a:lnTo>
                  <a:lnTo>
                    <a:pt x="24" y="85"/>
                  </a:lnTo>
                  <a:lnTo>
                    <a:pt x="29" y="100"/>
                  </a:lnTo>
                  <a:lnTo>
                    <a:pt x="33" y="115"/>
                  </a:lnTo>
                  <a:lnTo>
                    <a:pt x="36" y="130"/>
                  </a:lnTo>
                  <a:lnTo>
                    <a:pt x="39" y="145"/>
                  </a:lnTo>
                  <a:lnTo>
                    <a:pt x="43" y="159"/>
                  </a:lnTo>
                  <a:lnTo>
                    <a:pt x="46" y="174"/>
                  </a:lnTo>
                  <a:lnTo>
                    <a:pt x="51" y="188"/>
                  </a:lnTo>
                  <a:lnTo>
                    <a:pt x="55" y="203"/>
                  </a:lnTo>
                  <a:lnTo>
                    <a:pt x="60" y="216"/>
                  </a:lnTo>
                  <a:lnTo>
                    <a:pt x="65" y="232"/>
                  </a:lnTo>
                  <a:lnTo>
                    <a:pt x="70" y="245"/>
                  </a:lnTo>
                  <a:lnTo>
                    <a:pt x="84" y="242"/>
                  </a:lnTo>
                  <a:lnTo>
                    <a:pt x="79" y="229"/>
                  </a:lnTo>
                  <a:lnTo>
                    <a:pt x="73" y="213"/>
                  </a:lnTo>
                  <a:lnTo>
                    <a:pt x="68" y="200"/>
                  </a:lnTo>
                  <a:lnTo>
                    <a:pt x="65" y="185"/>
                  </a:lnTo>
                  <a:lnTo>
                    <a:pt x="60" y="171"/>
                  </a:lnTo>
                  <a:lnTo>
                    <a:pt x="56" y="156"/>
                  </a:lnTo>
                  <a:lnTo>
                    <a:pt x="53" y="142"/>
                  </a:lnTo>
                  <a:lnTo>
                    <a:pt x="50" y="127"/>
                  </a:lnTo>
                  <a:lnTo>
                    <a:pt x="46" y="112"/>
                  </a:lnTo>
                  <a:lnTo>
                    <a:pt x="43" y="97"/>
                  </a:lnTo>
                  <a:lnTo>
                    <a:pt x="38" y="82"/>
                  </a:lnTo>
                  <a:lnTo>
                    <a:pt x="34" y="65"/>
                  </a:lnTo>
                  <a:lnTo>
                    <a:pt x="29" y="50"/>
                  </a:lnTo>
                  <a:lnTo>
                    <a:pt x="24" y="33"/>
                  </a:lnTo>
                  <a:lnTo>
                    <a:pt x="19" y="17"/>
                  </a:lnTo>
                  <a:lnTo>
                    <a:pt x="14" y="0"/>
                  </a:lnTo>
                  <a:lnTo>
                    <a:pt x="14" y="0"/>
                  </a:lnTo>
                  <a:lnTo>
                    <a:pt x="0" y="3"/>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38" name="Freeform 50"/>
            <p:cNvSpPr>
              <a:spLocks/>
            </p:cNvSpPr>
            <p:nvPr/>
          </p:nvSpPr>
          <p:spPr bwMode="auto">
            <a:xfrm>
              <a:off x="1261" y="837"/>
              <a:ext cx="308" cy="912"/>
            </a:xfrm>
            <a:custGeom>
              <a:avLst/>
              <a:gdLst/>
              <a:ahLst/>
              <a:cxnLst>
                <a:cxn ang="0">
                  <a:pos x="16" y="0"/>
                </a:cxn>
                <a:cxn ang="0">
                  <a:pos x="16" y="0"/>
                </a:cxn>
                <a:cxn ang="0">
                  <a:pos x="4" y="44"/>
                </a:cxn>
                <a:cxn ang="0">
                  <a:pos x="0" y="93"/>
                </a:cxn>
                <a:cxn ang="0">
                  <a:pos x="2" y="146"/>
                </a:cxn>
                <a:cxn ang="0">
                  <a:pos x="10" y="203"/>
                </a:cxn>
                <a:cxn ang="0">
                  <a:pos x="24" y="262"/>
                </a:cxn>
                <a:cxn ang="0">
                  <a:pos x="43" y="323"/>
                </a:cxn>
                <a:cxn ang="0">
                  <a:pos x="65" y="385"/>
                </a:cxn>
                <a:cxn ang="0">
                  <a:pos x="89" y="449"/>
                </a:cxn>
                <a:cxn ang="0">
                  <a:pos x="116" y="514"/>
                </a:cxn>
                <a:cxn ang="0">
                  <a:pos x="145" y="576"/>
                </a:cxn>
                <a:cxn ang="0">
                  <a:pos x="172" y="639"/>
                </a:cxn>
                <a:cxn ang="0">
                  <a:pos x="201" y="701"/>
                </a:cxn>
                <a:cxn ang="0">
                  <a:pos x="228" y="759"/>
                </a:cxn>
                <a:cxn ang="0">
                  <a:pos x="254" y="813"/>
                </a:cxn>
                <a:cxn ang="0">
                  <a:pos x="276" y="865"/>
                </a:cxn>
                <a:cxn ang="0">
                  <a:pos x="294" y="912"/>
                </a:cxn>
                <a:cxn ang="0">
                  <a:pos x="308" y="909"/>
                </a:cxn>
                <a:cxn ang="0">
                  <a:pos x="289" y="862"/>
                </a:cxn>
                <a:cxn ang="0">
                  <a:pos x="267" y="810"/>
                </a:cxn>
                <a:cxn ang="0">
                  <a:pos x="242" y="753"/>
                </a:cxn>
                <a:cxn ang="0">
                  <a:pos x="214" y="695"/>
                </a:cxn>
                <a:cxn ang="0">
                  <a:pos x="186" y="636"/>
                </a:cxn>
                <a:cxn ang="0">
                  <a:pos x="158" y="573"/>
                </a:cxn>
                <a:cxn ang="0">
                  <a:pos x="129" y="511"/>
                </a:cxn>
                <a:cxn ang="0">
                  <a:pos x="102" y="446"/>
                </a:cxn>
                <a:cxn ang="0">
                  <a:pos x="78" y="382"/>
                </a:cxn>
                <a:cxn ang="0">
                  <a:pos x="56" y="320"/>
                </a:cxn>
                <a:cxn ang="0">
                  <a:pos x="38" y="259"/>
                </a:cxn>
                <a:cxn ang="0">
                  <a:pos x="24" y="200"/>
                </a:cxn>
                <a:cxn ang="0">
                  <a:pos x="16" y="146"/>
                </a:cxn>
                <a:cxn ang="0">
                  <a:pos x="14" y="93"/>
                </a:cxn>
                <a:cxn ang="0">
                  <a:pos x="17" y="47"/>
                </a:cxn>
                <a:cxn ang="0">
                  <a:pos x="29" y="3"/>
                </a:cxn>
                <a:cxn ang="0">
                  <a:pos x="29" y="3"/>
                </a:cxn>
                <a:cxn ang="0">
                  <a:pos x="16" y="0"/>
                </a:cxn>
              </a:cxnLst>
              <a:rect l="0" t="0" r="r" b="b"/>
              <a:pathLst>
                <a:path w="308" h="912">
                  <a:moveTo>
                    <a:pt x="16" y="0"/>
                  </a:moveTo>
                  <a:lnTo>
                    <a:pt x="16" y="0"/>
                  </a:lnTo>
                  <a:lnTo>
                    <a:pt x="4" y="44"/>
                  </a:lnTo>
                  <a:lnTo>
                    <a:pt x="0" y="93"/>
                  </a:lnTo>
                  <a:lnTo>
                    <a:pt x="2" y="146"/>
                  </a:lnTo>
                  <a:lnTo>
                    <a:pt x="10" y="203"/>
                  </a:lnTo>
                  <a:lnTo>
                    <a:pt x="24" y="262"/>
                  </a:lnTo>
                  <a:lnTo>
                    <a:pt x="43" y="323"/>
                  </a:lnTo>
                  <a:lnTo>
                    <a:pt x="65" y="385"/>
                  </a:lnTo>
                  <a:lnTo>
                    <a:pt x="89" y="449"/>
                  </a:lnTo>
                  <a:lnTo>
                    <a:pt x="116" y="514"/>
                  </a:lnTo>
                  <a:lnTo>
                    <a:pt x="145" y="576"/>
                  </a:lnTo>
                  <a:lnTo>
                    <a:pt x="172" y="639"/>
                  </a:lnTo>
                  <a:lnTo>
                    <a:pt x="201" y="701"/>
                  </a:lnTo>
                  <a:lnTo>
                    <a:pt x="228" y="759"/>
                  </a:lnTo>
                  <a:lnTo>
                    <a:pt x="254" y="813"/>
                  </a:lnTo>
                  <a:lnTo>
                    <a:pt x="276" y="865"/>
                  </a:lnTo>
                  <a:lnTo>
                    <a:pt x="294" y="912"/>
                  </a:lnTo>
                  <a:lnTo>
                    <a:pt x="308" y="909"/>
                  </a:lnTo>
                  <a:lnTo>
                    <a:pt x="289" y="862"/>
                  </a:lnTo>
                  <a:lnTo>
                    <a:pt x="267" y="810"/>
                  </a:lnTo>
                  <a:lnTo>
                    <a:pt x="242" y="753"/>
                  </a:lnTo>
                  <a:lnTo>
                    <a:pt x="214" y="695"/>
                  </a:lnTo>
                  <a:lnTo>
                    <a:pt x="186" y="636"/>
                  </a:lnTo>
                  <a:lnTo>
                    <a:pt x="158" y="573"/>
                  </a:lnTo>
                  <a:lnTo>
                    <a:pt x="129" y="511"/>
                  </a:lnTo>
                  <a:lnTo>
                    <a:pt x="102" y="446"/>
                  </a:lnTo>
                  <a:lnTo>
                    <a:pt x="78" y="382"/>
                  </a:lnTo>
                  <a:lnTo>
                    <a:pt x="56" y="320"/>
                  </a:lnTo>
                  <a:lnTo>
                    <a:pt x="38" y="259"/>
                  </a:lnTo>
                  <a:lnTo>
                    <a:pt x="24" y="200"/>
                  </a:lnTo>
                  <a:lnTo>
                    <a:pt x="16" y="146"/>
                  </a:lnTo>
                  <a:lnTo>
                    <a:pt x="14" y="93"/>
                  </a:lnTo>
                  <a:lnTo>
                    <a:pt x="17" y="47"/>
                  </a:lnTo>
                  <a:lnTo>
                    <a:pt x="29" y="3"/>
                  </a:lnTo>
                  <a:lnTo>
                    <a:pt x="29" y="3"/>
                  </a:lnTo>
                  <a:lnTo>
                    <a:pt x="16"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39" name="Freeform 51"/>
            <p:cNvSpPr>
              <a:spLocks/>
            </p:cNvSpPr>
            <p:nvPr/>
          </p:nvSpPr>
          <p:spPr bwMode="auto">
            <a:xfrm>
              <a:off x="1277" y="766"/>
              <a:ext cx="283" cy="76"/>
            </a:xfrm>
            <a:custGeom>
              <a:avLst/>
              <a:gdLst/>
              <a:ahLst/>
              <a:cxnLst>
                <a:cxn ang="0">
                  <a:pos x="283" y="67"/>
                </a:cxn>
                <a:cxn ang="0">
                  <a:pos x="283" y="67"/>
                </a:cxn>
                <a:cxn ang="0">
                  <a:pos x="268" y="53"/>
                </a:cxn>
                <a:cxn ang="0">
                  <a:pos x="251" y="40"/>
                </a:cxn>
                <a:cxn ang="0">
                  <a:pos x="232" y="29"/>
                </a:cxn>
                <a:cxn ang="0">
                  <a:pos x="214" y="18"/>
                </a:cxn>
                <a:cxn ang="0">
                  <a:pos x="192" y="11"/>
                </a:cxn>
                <a:cxn ang="0">
                  <a:pos x="171" y="5"/>
                </a:cxn>
                <a:cxn ang="0">
                  <a:pos x="149" y="2"/>
                </a:cxn>
                <a:cxn ang="0">
                  <a:pos x="129" y="0"/>
                </a:cxn>
                <a:cxn ang="0">
                  <a:pos x="108" y="0"/>
                </a:cxn>
                <a:cxn ang="0">
                  <a:pos x="88" y="3"/>
                </a:cxn>
                <a:cxn ang="0">
                  <a:pos x="69" y="8"/>
                </a:cxn>
                <a:cxn ang="0">
                  <a:pos x="51" y="15"/>
                </a:cxn>
                <a:cxn ang="0">
                  <a:pos x="34" y="26"/>
                </a:cxn>
                <a:cxn ang="0">
                  <a:pos x="20" y="37"/>
                </a:cxn>
                <a:cxn ang="0">
                  <a:pos x="8" y="53"/>
                </a:cxn>
                <a:cxn ang="0">
                  <a:pos x="0" y="71"/>
                </a:cxn>
                <a:cxn ang="0">
                  <a:pos x="13" y="74"/>
                </a:cxn>
                <a:cxn ang="0">
                  <a:pos x="22" y="59"/>
                </a:cxn>
                <a:cxn ang="0">
                  <a:pos x="30" y="46"/>
                </a:cxn>
                <a:cxn ang="0">
                  <a:pos x="44" y="35"/>
                </a:cxn>
                <a:cxn ang="0">
                  <a:pos x="57" y="24"/>
                </a:cxn>
                <a:cxn ang="0">
                  <a:pos x="73" y="20"/>
                </a:cxn>
                <a:cxn ang="0">
                  <a:pos x="91" y="15"/>
                </a:cxn>
                <a:cxn ang="0">
                  <a:pos x="108" y="12"/>
                </a:cxn>
                <a:cxn ang="0">
                  <a:pos x="129" y="12"/>
                </a:cxn>
                <a:cxn ang="0">
                  <a:pos x="149" y="14"/>
                </a:cxn>
                <a:cxn ang="0">
                  <a:pos x="168" y="17"/>
                </a:cxn>
                <a:cxn ang="0">
                  <a:pos x="188" y="23"/>
                </a:cxn>
                <a:cxn ang="0">
                  <a:pos x="207" y="30"/>
                </a:cxn>
                <a:cxn ang="0">
                  <a:pos x="226" y="38"/>
                </a:cxn>
                <a:cxn ang="0">
                  <a:pos x="244" y="49"/>
                </a:cxn>
                <a:cxn ang="0">
                  <a:pos x="258" y="62"/>
                </a:cxn>
                <a:cxn ang="0">
                  <a:pos x="273" y="76"/>
                </a:cxn>
                <a:cxn ang="0">
                  <a:pos x="273" y="76"/>
                </a:cxn>
                <a:cxn ang="0">
                  <a:pos x="283" y="67"/>
                </a:cxn>
              </a:cxnLst>
              <a:rect l="0" t="0" r="r" b="b"/>
              <a:pathLst>
                <a:path w="283" h="76">
                  <a:moveTo>
                    <a:pt x="283" y="67"/>
                  </a:moveTo>
                  <a:lnTo>
                    <a:pt x="283" y="67"/>
                  </a:lnTo>
                  <a:lnTo>
                    <a:pt x="268" y="53"/>
                  </a:lnTo>
                  <a:lnTo>
                    <a:pt x="251" y="40"/>
                  </a:lnTo>
                  <a:lnTo>
                    <a:pt x="232" y="29"/>
                  </a:lnTo>
                  <a:lnTo>
                    <a:pt x="214" y="18"/>
                  </a:lnTo>
                  <a:lnTo>
                    <a:pt x="192" y="11"/>
                  </a:lnTo>
                  <a:lnTo>
                    <a:pt x="171" y="5"/>
                  </a:lnTo>
                  <a:lnTo>
                    <a:pt x="149" y="2"/>
                  </a:lnTo>
                  <a:lnTo>
                    <a:pt x="129" y="0"/>
                  </a:lnTo>
                  <a:lnTo>
                    <a:pt x="108" y="0"/>
                  </a:lnTo>
                  <a:lnTo>
                    <a:pt x="88" y="3"/>
                  </a:lnTo>
                  <a:lnTo>
                    <a:pt x="69" y="8"/>
                  </a:lnTo>
                  <a:lnTo>
                    <a:pt x="51" y="15"/>
                  </a:lnTo>
                  <a:lnTo>
                    <a:pt x="34" y="26"/>
                  </a:lnTo>
                  <a:lnTo>
                    <a:pt x="20" y="37"/>
                  </a:lnTo>
                  <a:lnTo>
                    <a:pt x="8" y="53"/>
                  </a:lnTo>
                  <a:lnTo>
                    <a:pt x="0" y="71"/>
                  </a:lnTo>
                  <a:lnTo>
                    <a:pt x="13" y="74"/>
                  </a:lnTo>
                  <a:lnTo>
                    <a:pt x="22" y="59"/>
                  </a:lnTo>
                  <a:lnTo>
                    <a:pt x="30" y="46"/>
                  </a:lnTo>
                  <a:lnTo>
                    <a:pt x="44" y="35"/>
                  </a:lnTo>
                  <a:lnTo>
                    <a:pt x="57" y="24"/>
                  </a:lnTo>
                  <a:lnTo>
                    <a:pt x="73" y="20"/>
                  </a:lnTo>
                  <a:lnTo>
                    <a:pt x="91" y="15"/>
                  </a:lnTo>
                  <a:lnTo>
                    <a:pt x="108" y="12"/>
                  </a:lnTo>
                  <a:lnTo>
                    <a:pt x="129" y="12"/>
                  </a:lnTo>
                  <a:lnTo>
                    <a:pt x="149" y="14"/>
                  </a:lnTo>
                  <a:lnTo>
                    <a:pt x="168" y="17"/>
                  </a:lnTo>
                  <a:lnTo>
                    <a:pt x="188" y="23"/>
                  </a:lnTo>
                  <a:lnTo>
                    <a:pt x="207" y="30"/>
                  </a:lnTo>
                  <a:lnTo>
                    <a:pt x="226" y="38"/>
                  </a:lnTo>
                  <a:lnTo>
                    <a:pt x="244" y="49"/>
                  </a:lnTo>
                  <a:lnTo>
                    <a:pt x="258" y="62"/>
                  </a:lnTo>
                  <a:lnTo>
                    <a:pt x="273" y="76"/>
                  </a:lnTo>
                  <a:lnTo>
                    <a:pt x="273" y="76"/>
                  </a:lnTo>
                  <a:lnTo>
                    <a:pt x="283" y="67"/>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40" name="Freeform 52"/>
            <p:cNvSpPr>
              <a:spLocks/>
            </p:cNvSpPr>
            <p:nvPr/>
          </p:nvSpPr>
          <p:spPr bwMode="auto">
            <a:xfrm>
              <a:off x="1550" y="833"/>
              <a:ext cx="208" cy="383"/>
            </a:xfrm>
            <a:custGeom>
              <a:avLst/>
              <a:gdLst/>
              <a:ahLst/>
              <a:cxnLst>
                <a:cxn ang="0">
                  <a:pos x="208" y="377"/>
                </a:cxn>
                <a:cxn ang="0">
                  <a:pos x="208" y="377"/>
                </a:cxn>
                <a:cxn ang="0">
                  <a:pos x="192" y="351"/>
                </a:cxn>
                <a:cxn ang="0">
                  <a:pos x="179" y="327"/>
                </a:cxn>
                <a:cxn ang="0">
                  <a:pos x="165" y="303"/>
                </a:cxn>
                <a:cxn ang="0">
                  <a:pos x="155" y="280"/>
                </a:cxn>
                <a:cxn ang="0">
                  <a:pos x="145" y="256"/>
                </a:cxn>
                <a:cxn ang="0">
                  <a:pos x="135" y="233"/>
                </a:cxn>
                <a:cxn ang="0">
                  <a:pos x="126" y="209"/>
                </a:cxn>
                <a:cxn ang="0">
                  <a:pos x="118" y="186"/>
                </a:cxn>
                <a:cxn ang="0">
                  <a:pos x="109" y="163"/>
                </a:cxn>
                <a:cxn ang="0">
                  <a:pos x="99" y="141"/>
                </a:cxn>
                <a:cxn ang="0">
                  <a:pos x="89" y="116"/>
                </a:cxn>
                <a:cxn ang="0">
                  <a:pos x="78" y="92"/>
                </a:cxn>
                <a:cxn ang="0">
                  <a:pos x="63" y="69"/>
                </a:cxn>
                <a:cxn ang="0">
                  <a:pos x="48" y="47"/>
                </a:cxn>
                <a:cxn ang="0">
                  <a:pos x="31" y="24"/>
                </a:cxn>
                <a:cxn ang="0">
                  <a:pos x="10" y="0"/>
                </a:cxn>
                <a:cxn ang="0">
                  <a:pos x="0" y="9"/>
                </a:cxn>
                <a:cxn ang="0">
                  <a:pos x="21" y="30"/>
                </a:cxn>
                <a:cxn ang="0">
                  <a:pos x="38" y="53"/>
                </a:cxn>
                <a:cxn ang="0">
                  <a:pos x="53" y="76"/>
                </a:cxn>
                <a:cxn ang="0">
                  <a:pos x="65" y="98"/>
                </a:cxn>
                <a:cxn ang="0">
                  <a:pos x="75" y="119"/>
                </a:cxn>
                <a:cxn ang="0">
                  <a:pos x="85" y="144"/>
                </a:cxn>
                <a:cxn ang="0">
                  <a:pos x="95" y="166"/>
                </a:cxn>
                <a:cxn ang="0">
                  <a:pos x="104" y="189"/>
                </a:cxn>
                <a:cxn ang="0">
                  <a:pos x="112" y="212"/>
                </a:cxn>
                <a:cxn ang="0">
                  <a:pos x="121" y="236"/>
                </a:cxn>
                <a:cxn ang="0">
                  <a:pos x="131" y="259"/>
                </a:cxn>
                <a:cxn ang="0">
                  <a:pos x="141" y="283"/>
                </a:cxn>
                <a:cxn ang="0">
                  <a:pos x="152" y="309"/>
                </a:cxn>
                <a:cxn ang="0">
                  <a:pos x="165" y="333"/>
                </a:cxn>
                <a:cxn ang="0">
                  <a:pos x="179" y="357"/>
                </a:cxn>
                <a:cxn ang="0">
                  <a:pos x="197" y="383"/>
                </a:cxn>
                <a:cxn ang="0">
                  <a:pos x="197" y="383"/>
                </a:cxn>
                <a:cxn ang="0">
                  <a:pos x="208" y="377"/>
                </a:cxn>
              </a:cxnLst>
              <a:rect l="0" t="0" r="r" b="b"/>
              <a:pathLst>
                <a:path w="208" h="383">
                  <a:moveTo>
                    <a:pt x="208" y="377"/>
                  </a:moveTo>
                  <a:lnTo>
                    <a:pt x="208" y="377"/>
                  </a:lnTo>
                  <a:lnTo>
                    <a:pt x="192" y="351"/>
                  </a:lnTo>
                  <a:lnTo>
                    <a:pt x="179" y="327"/>
                  </a:lnTo>
                  <a:lnTo>
                    <a:pt x="165" y="303"/>
                  </a:lnTo>
                  <a:lnTo>
                    <a:pt x="155" y="280"/>
                  </a:lnTo>
                  <a:lnTo>
                    <a:pt x="145" y="256"/>
                  </a:lnTo>
                  <a:lnTo>
                    <a:pt x="135" y="233"/>
                  </a:lnTo>
                  <a:lnTo>
                    <a:pt x="126" y="209"/>
                  </a:lnTo>
                  <a:lnTo>
                    <a:pt x="118" y="186"/>
                  </a:lnTo>
                  <a:lnTo>
                    <a:pt x="109" y="163"/>
                  </a:lnTo>
                  <a:lnTo>
                    <a:pt x="99" y="141"/>
                  </a:lnTo>
                  <a:lnTo>
                    <a:pt x="89" y="116"/>
                  </a:lnTo>
                  <a:lnTo>
                    <a:pt x="78" y="92"/>
                  </a:lnTo>
                  <a:lnTo>
                    <a:pt x="63" y="69"/>
                  </a:lnTo>
                  <a:lnTo>
                    <a:pt x="48" y="47"/>
                  </a:lnTo>
                  <a:lnTo>
                    <a:pt x="31" y="24"/>
                  </a:lnTo>
                  <a:lnTo>
                    <a:pt x="10" y="0"/>
                  </a:lnTo>
                  <a:lnTo>
                    <a:pt x="0" y="9"/>
                  </a:lnTo>
                  <a:lnTo>
                    <a:pt x="21" y="30"/>
                  </a:lnTo>
                  <a:lnTo>
                    <a:pt x="38" y="53"/>
                  </a:lnTo>
                  <a:lnTo>
                    <a:pt x="53" y="76"/>
                  </a:lnTo>
                  <a:lnTo>
                    <a:pt x="65" y="98"/>
                  </a:lnTo>
                  <a:lnTo>
                    <a:pt x="75" y="119"/>
                  </a:lnTo>
                  <a:lnTo>
                    <a:pt x="85" y="144"/>
                  </a:lnTo>
                  <a:lnTo>
                    <a:pt x="95" y="166"/>
                  </a:lnTo>
                  <a:lnTo>
                    <a:pt x="104" y="189"/>
                  </a:lnTo>
                  <a:lnTo>
                    <a:pt x="112" y="212"/>
                  </a:lnTo>
                  <a:lnTo>
                    <a:pt x="121" y="236"/>
                  </a:lnTo>
                  <a:lnTo>
                    <a:pt x="131" y="259"/>
                  </a:lnTo>
                  <a:lnTo>
                    <a:pt x="141" y="283"/>
                  </a:lnTo>
                  <a:lnTo>
                    <a:pt x="152" y="309"/>
                  </a:lnTo>
                  <a:lnTo>
                    <a:pt x="165" y="333"/>
                  </a:lnTo>
                  <a:lnTo>
                    <a:pt x="179" y="357"/>
                  </a:lnTo>
                  <a:lnTo>
                    <a:pt x="197" y="383"/>
                  </a:lnTo>
                  <a:lnTo>
                    <a:pt x="197" y="383"/>
                  </a:lnTo>
                  <a:lnTo>
                    <a:pt x="208" y="377"/>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41" name="Freeform 53"/>
            <p:cNvSpPr>
              <a:spLocks/>
            </p:cNvSpPr>
            <p:nvPr/>
          </p:nvSpPr>
          <p:spPr bwMode="auto">
            <a:xfrm>
              <a:off x="1747" y="1210"/>
              <a:ext cx="388" cy="736"/>
            </a:xfrm>
            <a:custGeom>
              <a:avLst/>
              <a:gdLst/>
              <a:ahLst/>
              <a:cxnLst>
                <a:cxn ang="0">
                  <a:pos x="388" y="731"/>
                </a:cxn>
                <a:cxn ang="0">
                  <a:pos x="388" y="730"/>
                </a:cxn>
                <a:cxn ang="0">
                  <a:pos x="369" y="690"/>
                </a:cxn>
                <a:cxn ang="0">
                  <a:pos x="349" y="648"/>
                </a:cxn>
                <a:cxn ang="0">
                  <a:pos x="327" y="601"/>
                </a:cxn>
                <a:cxn ang="0">
                  <a:pos x="305" y="554"/>
                </a:cxn>
                <a:cxn ang="0">
                  <a:pos x="281" y="504"/>
                </a:cxn>
                <a:cxn ang="0">
                  <a:pos x="255" y="453"/>
                </a:cxn>
                <a:cxn ang="0">
                  <a:pos x="230" y="401"/>
                </a:cxn>
                <a:cxn ang="0">
                  <a:pos x="206" y="350"/>
                </a:cxn>
                <a:cxn ang="0">
                  <a:pos x="179" y="298"/>
                </a:cxn>
                <a:cxn ang="0">
                  <a:pos x="153" y="248"/>
                </a:cxn>
                <a:cxn ang="0">
                  <a:pos x="130" y="200"/>
                </a:cxn>
                <a:cxn ang="0">
                  <a:pos x="104" y="153"/>
                </a:cxn>
                <a:cxn ang="0">
                  <a:pos x="80" y="109"/>
                </a:cxn>
                <a:cxn ang="0">
                  <a:pos x="57" y="68"/>
                </a:cxn>
                <a:cxn ang="0">
                  <a:pos x="33" y="32"/>
                </a:cxn>
                <a:cxn ang="0">
                  <a:pos x="11" y="0"/>
                </a:cxn>
                <a:cxn ang="0">
                  <a:pos x="0" y="6"/>
                </a:cxn>
                <a:cxn ang="0">
                  <a:pos x="23" y="38"/>
                </a:cxn>
                <a:cxn ang="0">
                  <a:pos x="43" y="74"/>
                </a:cxn>
                <a:cxn ang="0">
                  <a:pos x="67" y="115"/>
                </a:cxn>
                <a:cxn ang="0">
                  <a:pos x="91" y="159"/>
                </a:cxn>
                <a:cxn ang="0">
                  <a:pos x="116" y="206"/>
                </a:cxn>
                <a:cxn ang="0">
                  <a:pos x="140" y="254"/>
                </a:cxn>
                <a:cxn ang="0">
                  <a:pos x="165" y="304"/>
                </a:cxn>
                <a:cxn ang="0">
                  <a:pos x="193" y="356"/>
                </a:cxn>
                <a:cxn ang="0">
                  <a:pos x="216" y="407"/>
                </a:cxn>
                <a:cxn ang="0">
                  <a:pos x="242" y="459"/>
                </a:cxn>
                <a:cxn ang="0">
                  <a:pos x="267" y="510"/>
                </a:cxn>
                <a:cxn ang="0">
                  <a:pos x="291" y="560"/>
                </a:cxn>
                <a:cxn ang="0">
                  <a:pos x="313" y="607"/>
                </a:cxn>
                <a:cxn ang="0">
                  <a:pos x="335" y="654"/>
                </a:cxn>
                <a:cxn ang="0">
                  <a:pos x="356" y="696"/>
                </a:cxn>
                <a:cxn ang="0">
                  <a:pos x="374" y="736"/>
                </a:cxn>
                <a:cxn ang="0">
                  <a:pos x="374" y="734"/>
                </a:cxn>
                <a:cxn ang="0">
                  <a:pos x="388" y="731"/>
                </a:cxn>
              </a:cxnLst>
              <a:rect l="0" t="0" r="r" b="b"/>
              <a:pathLst>
                <a:path w="388" h="736">
                  <a:moveTo>
                    <a:pt x="388" y="731"/>
                  </a:moveTo>
                  <a:lnTo>
                    <a:pt x="388" y="730"/>
                  </a:lnTo>
                  <a:lnTo>
                    <a:pt x="369" y="690"/>
                  </a:lnTo>
                  <a:lnTo>
                    <a:pt x="349" y="648"/>
                  </a:lnTo>
                  <a:lnTo>
                    <a:pt x="327" y="601"/>
                  </a:lnTo>
                  <a:lnTo>
                    <a:pt x="305" y="554"/>
                  </a:lnTo>
                  <a:lnTo>
                    <a:pt x="281" y="504"/>
                  </a:lnTo>
                  <a:lnTo>
                    <a:pt x="255" y="453"/>
                  </a:lnTo>
                  <a:lnTo>
                    <a:pt x="230" y="401"/>
                  </a:lnTo>
                  <a:lnTo>
                    <a:pt x="206" y="350"/>
                  </a:lnTo>
                  <a:lnTo>
                    <a:pt x="179" y="298"/>
                  </a:lnTo>
                  <a:lnTo>
                    <a:pt x="153" y="248"/>
                  </a:lnTo>
                  <a:lnTo>
                    <a:pt x="130" y="200"/>
                  </a:lnTo>
                  <a:lnTo>
                    <a:pt x="104" y="153"/>
                  </a:lnTo>
                  <a:lnTo>
                    <a:pt x="80" y="109"/>
                  </a:lnTo>
                  <a:lnTo>
                    <a:pt x="57" y="68"/>
                  </a:lnTo>
                  <a:lnTo>
                    <a:pt x="33" y="32"/>
                  </a:lnTo>
                  <a:lnTo>
                    <a:pt x="11" y="0"/>
                  </a:lnTo>
                  <a:lnTo>
                    <a:pt x="0" y="6"/>
                  </a:lnTo>
                  <a:lnTo>
                    <a:pt x="23" y="38"/>
                  </a:lnTo>
                  <a:lnTo>
                    <a:pt x="43" y="74"/>
                  </a:lnTo>
                  <a:lnTo>
                    <a:pt x="67" y="115"/>
                  </a:lnTo>
                  <a:lnTo>
                    <a:pt x="91" y="159"/>
                  </a:lnTo>
                  <a:lnTo>
                    <a:pt x="116" y="206"/>
                  </a:lnTo>
                  <a:lnTo>
                    <a:pt x="140" y="254"/>
                  </a:lnTo>
                  <a:lnTo>
                    <a:pt x="165" y="304"/>
                  </a:lnTo>
                  <a:lnTo>
                    <a:pt x="193" y="356"/>
                  </a:lnTo>
                  <a:lnTo>
                    <a:pt x="216" y="407"/>
                  </a:lnTo>
                  <a:lnTo>
                    <a:pt x="242" y="459"/>
                  </a:lnTo>
                  <a:lnTo>
                    <a:pt x="267" y="510"/>
                  </a:lnTo>
                  <a:lnTo>
                    <a:pt x="291" y="560"/>
                  </a:lnTo>
                  <a:lnTo>
                    <a:pt x="313" y="607"/>
                  </a:lnTo>
                  <a:lnTo>
                    <a:pt x="335" y="654"/>
                  </a:lnTo>
                  <a:lnTo>
                    <a:pt x="356" y="696"/>
                  </a:lnTo>
                  <a:lnTo>
                    <a:pt x="374" y="736"/>
                  </a:lnTo>
                  <a:lnTo>
                    <a:pt x="374" y="734"/>
                  </a:lnTo>
                  <a:lnTo>
                    <a:pt x="388" y="731"/>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42" name="Freeform 54"/>
            <p:cNvSpPr>
              <a:spLocks/>
            </p:cNvSpPr>
            <p:nvPr/>
          </p:nvSpPr>
          <p:spPr bwMode="auto">
            <a:xfrm>
              <a:off x="2121" y="1922"/>
              <a:ext cx="63" cy="33"/>
            </a:xfrm>
            <a:custGeom>
              <a:avLst/>
              <a:gdLst/>
              <a:ahLst/>
              <a:cxnLst>
                <a:cxn ang="0">
                  <a:pos x="57" y="0"/>
                </a:cxn>
                <a:cxn ang="0">
                  <a:pos x="57" y="1"/>
                </a:cxn>
                <a:cxn ang="0">
                  <a:pos x="46" y="7"/>
                </a:cxn>
                <a:cxn ang="0">
                  <a:pos x="36" y="10"/>
                </a:cxn>
                <a:cxn ang="0">
                  <a:pos x="28" y="16"/>
                </a:cxn>
                <a:cxn ang="0">
                  <a:pos x="21" y="19"/>
                </a:cxn>
                <a:cxn ang="0">
                  <a:pos x="17" y="21"/>
                </a:cxn>
                <a:cxn ang="0">
                  <a:pos x="16" y="21"/>
                </a:cxn>
                <a:cxn ang="0">
                  <a:pos x="16" y="21"/>
                </a:cxn>
                <a:cxn ang="0">
                  <a:pos x="14" y="19"/>
                </a:cxn>
                <a:cxn ang="0">
                  <a:pos x="0" y="22"/>
                </a:cxn>
                <a:cxn ang="0">
                  <a:pos x="6" y="30"/>
                </a:cxn>
                <a:cxn ang="0">
                  <a:pos x="12" y="33"/>
                </a:cxn>
                <a:cxn ang="0">
                  <a:pos x="21" y="33"/>
                </a:cxn>
                <a:cxn ang="0">
                  <a:pos x="28" y="28"/>
                </a:cxn>
                <a:cxn ang="0">
                  <a:pos x="34" y="25"/>
                </a:cxn>
                <a:cxn ang="0">
                  <a:pos x="43" y="22"/>
                </a:cxn>
                <a:cxn ang="0">
                  <a:pos x="53" y="16"/>
                </a:cxn>
                <a:cxn ang="0">
                  <a:pos x="63" y="10"/>
                </a:cxn>
                <a:cxn ang="0">
                  <a:pos x="63" y="12"/>
                </a:cxn>
                <a:cxn ang="0">
                  <a:pos x="57" y="0"/>
                </a:cxn>
              </a:cxnLst>
              <a:rect l="0" t="0" r="r" b="b"/>
              <a:pathLst>
                <a:path w="63" h="33">
                  <a:moveTo>
                    <a:pt x="57" y="0"/>
                  </a:moveTo>
                  <a:lnTo>
                    <a:pt x="57" y="1"/>
                  </a:lnTo>
                  <a:lnTo>
                    <a:pt x="46" y="7"/>
                  </a:lnTo>
                  <a:lnTo>
                    <a:pt x="36" y="10"/>
                  </a:lnTo>
                  <a:lnTo>
                    <a:pt x="28" y="16"/>
                  </a:lnTo>
                  <a:lnTo>
                    <a:pt x="21" y="19"/>
                  </a:lnTo>
                  <a:lnTo>
                    <a:pt x="17" y="21"/>
                  </a:lnTo>
                  <a:lnTo>
                    <a:pt x="16" y="21"/>
                  </a:lnTo>
                  <a:lnTo>
                    <a:pt x="16" y="21"/>
                  </a:lnTo>
                  <a:lnTo>
                    <a:pt x="14" y="19"/>
                  </a:lnTo>
                  <a:lnTo>
                    <a:pt x="0" y="22"/>
                  </a:lnTo>
                  <a:lnTo>
                    <a:pt x="6" y="30"/>
                  </a:lnTo>
                  <a:lnTo>
                    <a:pt x="12" y="33"/>
                  </a:lnTo>
                  <a:lnTo>
                    <a:pt x="21" y="33"/>
                  </a:lnTo>
                  <a:lnTo>
                    <a:pt x="28" y="28"/>
                  </a:lnTo>
                  <a:lnTo>
                    <a:pt x="34" y="25"/>
                  </a:lnTo>
                  <a:lnTo>
                    <a:pt x="43" y="22"/>
                  </a:lnTo>
                  <a:lnTo>
                    <a:pt x="53" y="16"/>
                  </a:lnTo>
                  <a:lnTo>
                    <a:pt x="63" y="10"/>
                  </a:lnTo>
                  <a:lnTo>
                    <a:pt x="63" y="12"/>
                  </a:lnTo>
                  <a:lnTo>
                    <a:pt x="57"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43" name="Freeform 55"/>
            <p:cNvSpPr>
              <a:spLocks/>
            </p:cNvSpPr>
            <p:nvPr/>
          </p:nvSpPr>
          <p:spPr bwMode="auto">
            <a:xfrm>
              <a:off x="2103" y="1552"/>
              <a:ext cx="90" cy="382"/>
            </a:xfrm>
            <a:custGeom>
              <a:avLst/>
              <a:gdLst/>
              <a:ahLst/>
              <a:cxnLst>
                <a:cxn ang="0">
                  <a:pos x="0" y="3"/>
                </a:cxn>
                <a:cxn ang="0">
                  <a:pos x="0" y="3"/>
                </a:cxn>
                <a:cxn ang="0">
                  <a:pos x="7" y="27"/>
                </a:cxn>
                <a:cxn ang="0">
                  <a:pos x="15" y="53"/>
                </a:cxn>
                <a:cxn ang="0">
                  <a:pos x="22" y="80"/>
                </a:cxn>
                <a:cxn ang="0">
                  <a:pos x="30" y="111"/>
                </a:cxn>
                <a:cxn ang="0">
                  <a:pos x="37" y="139"/>
                </a:cxn>
                <a:cxn ang="0">
                  <a:pos x="44" y="171"/>
                </a:cxn>
                <a:cxn ang="0">
                  <a:pos x="51" y="201"/>
                </a:cxn>
                <a:cxn ang="0">
                  <a:pos x="58" y="230"/>
                </a:cxn>
                <a:cxn ang="0">
                  <a:pos x="63" y="259"/>
                </a:cxn>
                <a:cxn ang="0">
                  <a:pos x="68" y="285"/>
                </a:cxn>
                <a:cxn ang="0">
                  <a:pos x="71" y="309"/>
                </a:cxn>
                <a:cxn ang="0">
                  <a:pos x="75" y="329"/>
                </a:cxn>
                <a:cxn ang="0">
                  <a:pos x="76" y="347"/>
                </a:cxn>
                <a:cxn ang="0">
                  <a:pos x="76" y="362"/>
                </a:cxn>
                <a:cxn ang="0">
                  <a:pos x="75" y="370"/>
                </a:cxn>
                <a:cxn ang="0">
                  <a:pos x="75" y="370"/>
                </a:cxn>
                <a:cxn ang="0">
                  <a:pos x="81" y="382"/>
                </a:cxn>
                <a:cxn ang="0">
                  <a:pos x="88" y="373"/>
                </a:cxn>
                <a:cxn ang="0">
                  <a:pos x="90" y="362"/>
                </a:cxn>
                <a:cxn ang="0">
                  <a:pos x="90" y="347"/>
                </a:cxn>
                <a:cxn ang="0">
                  <a:pos x="88" y="329"/>
                </a:cxn>
                <a:cxn ang="0">
                  <a:pos x="85" y="306"/>
                </a:cxn>
                <a:cxn ang="0">
                  <a:pos x="81" y="282"/>
                </a:cxn>
                <a:cxn ang="0">
                  <a:pos x="76" y="256"/>
                </a:cxn>
                <a:cxn ang="0">
                  <a:pos x="71" y="227"/>
                </a:cxn>
                <a:cxn ang="0">
                  <a:pos x="64" y="198"/>
                </a:cxn>
                <a:cxn ang="0">
                  <a:pos x="58" y="168"/>
                </a:cxn>
                <a:cxn ang="0">
                  <a:pos x="51" y="136"/>
                </a:cxn>
                <a:cxn ang="0">
                  <a:pos x="44" y="108"/>
                </a:cxn>
                <a:cxn ang="0">
                  <a:pos x="35" y="77"/>
                </a:cxn>
                <a:cxn ang="0">
                  <a:pos x="29" y="50"/>
                </a:cxn>
                <a:cxn ang="0">
                  <a:pos x="20" y="24"/>
                </a:cxn>
                <a:cxn ang="0">
                  <a:pos x="13" y="0"/>
                </a:cxn>
                <a:cxn ang="0">
                  <a:pos x="13" y="0"/>
                </a:cxn>
                <a:cxn ang="0">
                  <a:pos x="0" y="3"/>
                </a:cxn>
              </a:cxnLst>
              <a:rect l="0" t="0" r="r" b="b"/>
              <a:pathLst>
                <a:path w="90" h="382">
                  <a:moveTo>
                    <a:pt x="0" y="3"/>
                  </a:moveTo>
                  <a:lnTo>
                    <a:pt x="0" y="3"/>
                  </a:lnTo>
                  <a:lnTo>
                    <a:pt x="7" y="27"/>
                  </a:lnTo>
                  <a:lnTo>
                    <a:pt x="15" y="53"/>
                  </a:lnTo>
                  <a:lnTo>
                    <a:pt x="22" y="80"/>
                  </a:lnTo>
                  <a:lnTo>
                    <a:pt x="30" y="111"/>
                  </a:lnTo>
                  <a:lnTo>
                    <a:pt x="37" y="139"/>
                  </a:lnTo>
                  <a:lnTo>
                    <a:pt x="44" y="171"/>
                  </a:lnTo>
                  <a:lnTo>
                    <a:pt x="51" y="201"/>
                  </a:lnTo>
                  <a:lnTo>
                    <a:pt x="58" y="230"/>
                  </a:lnTo>
                  <a:lnTo>
                    <a:pt x="63" y="259"/>
                  </a:lnTo>
                  <a:lnTo>
                    <a:pt x="68" y="285"/>
                  </a:lnTo>
                  <a:lnTo>
                    <a:pt x="71" y="309"/>
                  </a:lnTo>
                  <a:lnTo>
                    <a:pt x="75" y="329"/>
                  </a:lnTo>
                  <a:lnTo>
                    <a:pt x="76" y="347"/>
                  </a:lnTo>
                  <a:lnTo>
                    <a:pt x="76" y="362"/>
                  </a:lnTo>
                  <a:lnTo>
                    <a:pt x="75" y="370"/>
                  </a:lnTo>
                  <a:lnTo>
                    <a:pt x="75" y="370"/>
                  </a:lnTo>
                  <a:lnTo>
                    <a:pt x="81" y="382"/>
                  </a:lnTo>
                  <a:lnTo>
                    <a:pt x="88" y="373"/>
                  </a:lnTo>
                  <a:lnTo>
                    <a:pt x="90" y="362"/>
                  </a:lnTo>
                  <a:lnTo>
                    <a:pt x="90" y="347"/>
                  </a:lnTo>
                  <a:lnTo>
                    <a:pt x="88" y="329"/>
                  </a:lnTo>
                  <a:lnTo>
                    <a:pt x="85" y="306"/>
                  </a:lnTo>
                  <a:lnTo>
                    <a:pt x="81" y="282"/>
                  </a:lnTo>
                  <a:lnTo>
                    <a:pt x="76" y="256"/>
                  </a:lnTo>
                  <a:lnTo>
                    <a:pt x="71" y="227"/>
                  </a:lnTo>
                  <a:lnTo>
                    <a:pt x="64" y="198"/>
                  </a:lnTo>
                  <a:lnTo>
                    <a:pt x="58" y="168"/>
                  </a:lnTo>
                  <a:lnTo>
                    <a:pt x="51" y="136"/>
                  </a:lnTo>
                  <a:lnTo>
                    <a:pt x="44" y="108"/>
                  </a:lnTo>
                  <a:lnTo>
                    <a:pt x="35" y="77"/>
                  </a:lnTo>
                  <a:lnTo>
                    <a:pt x="29" y="50"/>
                  </a:lnTo>
                  <a:lnTo>
                    <a:pt x="20" y="24"/>
                  </a:lnTo>
                  <a:lnTo>
                    <a:pt x="13" y="0"/>
                  </a:lnTo>
                  <a:lnTo>
                    <a:pt x="13" y="0"/>
                  </a:lnTo>
                  <a:lnTo>
                    <a:pt x="0" y="3"/>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44" name="Freeform 56"/>
            <p:cNvSpPr>
              <a:spLocks/>
            </p:cNvSpPr>
            <p:nvPr/>
          </p:nvSpPr>
          <p:spPr bwMode="auto">
            <a:xfrm>
              <a:off x="1934" y="981"/>
              <a:ext cx="182" cy="574"/>
            </a:xfrm>
            <a:custGeom>
              <a:avLst/>
              <a:gdLst/>
              <a:ahLst/>
              <a:cxnLst>
                <a:cxn ang="0">
                  <a:pos x="0" y="3"/>
                </a:cxn>
                <a:cxn ang="0">
                  <a:pos x="0" y="3"/>
                </a:cxn>
                <a:cxn ang="0">
                  <a:pos x="9" y="43"/>
                </a:cxn>
                <a:cxn ang="0">
                  <a:pos x="19" y="80"/>
                </a:cxn>
                <a:cxn ang="0">
                  <a:pos x="28" y="117"/>
                </a:cxn>
                <a:cxn ang="0">
                  <a:pos x="38" y="153"/>
                </a:cxn>
                <a:cxn ang="0">
                  <a:pos x="48" y="188"/>
                </a:cxn>
                <a:cxn ang="0">
                  <a:pos x="57" y="223"/>
                </a:cxn>
                <a:cxn ang="0">
                  <a:pos x="67" y="256"/>
                </a:cxn>
                <a:cxn ang="0">
                  <a:pos x="77" y="291"/>
                </a:cxn>
                <a:cxn ang="0">
                  <a:pos x="89" y="324"/>
                </a:cxn>
                <a:cxn ang="0">
                  <a:pos x="99" y="358"/>
                </a:cxn>
                <a:cxn ang="0">
                  <a:pos x="109" y="392"/>
                </a:cxn>
                <a:cxn ang="0">
                  <a:pos x="121" y="427"/>
                </a:cxn>
                <a:cxn ang="0">
                  <a:pos x="133" y="462"/>
                </a:cxn>
                <a:cxn ang="0">
                  <a:pos x="145" y="498"/>
                </a:cxn>
                <a:cxn ang="0">
                  <a:pos x="157" y="536"/>
                </a:cxn>
                <a:cxn ang="0">
                  <a:pos x="169" y="574"/>
                </a:cxn>
                <a:cxn ang="0">
                  <a:pos x="182" y="571"/>
                </a:cxn>
                <a:cxn ang="0">
                  <a:pos x="170" y="533"/>
                </a:cxn>
                <a:cxn ang="0">
                  <a:pos x="159" y="495"/>
                </a:cxn>
                <a:cxn ang="0">
                  <a:pos x="147" y="459"/>
                </a:cxn>
                <a:cxn ang="0">
                  <a:pos x="135" y="424"/>
                </a:cxn>
                <a:cxn ang="0">
                  <a:pos x="123" y="389"/>
                </a:cxn>
                <a:cxn ang="0">
                  <a:pos x="113" y="355"/>
                </a:cxn>
                <a:cxn ang="0">
                  <a:pos x="102" y="321"/>
                </a:cxn>
                <a:cxn ang="0">
                  <a:pos x="91" y="288"/>
                </a:cxn>
                <a:cxn ang="0">
                  <a:pos x="80" y="253"/>
                </a:cxn>
                <a:cxn ang="0">
                  <a:pos x="70" y="220"/>
                </a:cxn>
                <a:cxn ang="0">
                  <a:pos x="62" y="185"/>
                </a:cxn>
                <a:cxn ang="0">
                  <a:pos x="51" y="150"/>
                </a:cxn>
                <a:cxn ang="0">
                  <a:pos x="41" y="114"/>
                </a:cxn>
                <a:cxn ang="0">
                  <a:pos x="33" y="77"/>
                </a:cxn>
                <a:cxn ang="0">
                  <a:pos x="23" y="40"/>
                </a:cxn>
                <a:cxn ang="0">
                  <a:pos x="14" y="0"/>
                </a:cxn>
                <a:cxn ang="0">
                  <a:pos x="14" y="0"/>
                </a:cxn>
                <a:cxn ang="0">
                  <a:pos x="0" y="3"/>
                </a:cxn>
              </a:cxnLst>
              <a:rect l="0" t="0" r="r" b="b"/>
              <a:pathLst>
                <a:path w="182" h="574">
                  <a:moveTo>
                    <a:pt x="0" y="3"/>
                  </a:moveTo>
                  <a:lnTo>
                    <a:pt x="0" y="3"/>
                  </a:lnTo>
                  <a:lnTo>
                    <a:pt x="9" y="43"/>
                  </a:lnTo>
                  <a:lnTo>
                    <a:pt x="19" y="80"/>
                  </a:lnTo>
                  <a:lnTo>
                    <a:pt x="28" y="117"/>
                  </a:lnTo>
                  <a:lnTo>
                    <a:pt x="38" y="153"/>
                  </a:lnTo>
                  <a:lnTo>
                    <a:pt x="48" y="188"/>
                  </a:lnTo>
                  <a:lnTo>
                    <a:pt x="57" y="223"/>
                  </a:lnTo>
                  <a:lnTo>
                    <a:pt x="67" y="256"/>
                  </a:lnTo>
                  <a:lnTo>
                    <a:pt x="77" y="291"/>
                  </a:lnTo>
                  <a:lnTo>
                    <a:pt x="89" y="324"/>
                  </a:lnTo>
                  <a:lnTo>
                    <a:pt x="99" y="358"/>
                  </a:lnTo>
                  <a:lnTo>
                    <a:pt x="109" y="392"/>
                  </a:lnTo>
                  <a:lnTo>
                    <a:pt x="121" y="427"/>
                  </a:lnTo>
                  <a:lnTo>
                    <a:pt x="133" y="462"/>
                  </a:lnTo>
                  <a:lnTo>
                    <a:pt x="145" y="498"/>
                  </a:lnTo>
                  <a:lnTo>
                    <a:pt x="157" y="536"/>
                  </a:lnTo>
                  <a:lnTo>
                    <a:pt x="169" y="574"/>
                  </a:lnTo>
                  <a:lnTo>
                    <a:pt x="182" y="571"/>
                  </a:lnTo>
                  <a:lnTo>
                    <a:pt x="170" y="533"/>
                  </a:lnTo>
                  <a:lnTo>
                    <a:pt x="159" y="495"/>
                  </a:lnTo>
                  <a:lnTo>
                    <a:pt x="147" y="459"/>
                  </a:lnTo>
                  <a:lnTo>
                    <a:pt x="135" y="424"/>
                  </a:lnTo>
                  <a:lnTo>
                    <a:pt x="123" y="389"/>
                  </a:lnTo>
                  <a:lnTo>
                    <a:pt x="113" y="355"/>
                  </a:lnTo>
                  <a:lnTo>
                    <a:pt x="102" y="321"/>
                  </a:lnTo>
                  <a:lnTo>
                    <a:pt x="91" y="288"/>
                  </a:lnTo>
                  <a:lnTo>
                    <a:pt x="80" y="253"/>
                  </a:lnTo>
                  <a:lnTo>
                    <a:pt x="70" y="220"/>
                  </a:lnTo>
                  <a:lnTo>
                    <a:pt x="62" y="185"/>
                  </a:lnTo>
                  <a:lnTo>
                    <a:pt x="51" y="150"/>
                  </a:lnTo>
                  <a:lnTo>
                    <a:pt x="41" y="114"/>
                  </a:lnTo>
                  <a:lnTo>
                    <a:pt x="33" y="77"/>
                  </a:lnTo>
                  <a:lnTo>
                    <a:pt x="23" y="40"/>
                  </a:lnTo>
                  <a:lnTo>
                    <a:pt x="14" y="0"/>
                  </a:lnTo>
                  <a:lnTo>
                    <a:pt x="14" y="0"/>
                  </a:lnTo>
                  <a:lnTo>
                    <a:pt x="0" y="3"/>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45" name="Freeform 57"/>
            <p:cNvSpPr>
              <a:spLocks/>
            </p:cNvSpPr>
            <p:nvPr/>
          </p:nvSpPr>
          <p:spPr bwMode="auto">
            <a:xfrm>
              <a:off x="1827" y="430"/>
              <a:ext cx="121" cy="554"/>
            </a:xfrm>
            <a:custGeom>
              <a:avLst/>
              <a:gdLst/>
              <a:ahLst/>
              <a:cxnLst>
                <a:cxn ang="0">
                  <a:pos x="0" y="0"/>
                </a:cxn>
                <a:cxn ang="0">
                  <a:pos x="0" y="0"/>
                </a:cxn>
                <a:cxn ang="0">
                  <a:pos x="4" y="32"/>
                </a:cxn>
                <a:cxn ang="0">
                  <a:pos x="7" y="65"/>
                </a:cxn>
                <a:cxn ang="0">
                  <a:pos x="12" y="100"/>
                </a:cxn>
                <a:cxn ang="0">
                  <a:pos x="17" y="135"/>
                </a:cxn>
                <a:cxn ang="0">
                  <a:pos x="24" y="170"/>
                </a:cxn>
                <a:cxn ang="0">
                  <a:pos x="31" y="204"/>
                </a:cxn>
                <a:cxn ang="0">
                  <a:pos x="38" y="239"/>
                </a:cxn>
                <a:cxn ang="0">
                  <a:pos x="45" y="274"/>
                </a:cxn>
                <a:cxn ang="0">
                  <a:pos x="53" y="310"/>
                </a:cxn>
                <a:cxn ang="0">
                  <a:pos x="60" y="345"/>
                </a:cxn>
                <a:cxn ang="0">
                  <a:pos x="68" y="380"/>
                </a:cxn>
                <a:cxn ang="0">
                  <a:pos x="77" y="416"/>
                </a:cxn>
                <a:cxn ang="0">
                  <a:pos x="84" y="451"/>
                </a:cxn>
                <a:cxn ang="0">
                  <a:pos x="92" y="486"/>
                </a:cxn>
                <a:cxn ang="0">
                  <a:pos x="101" y="521"/>
                </a:cxn>
                <a:cxn ang="0">
                  <a:pos x="107" y="554"/>
                </a:cxn>
                <a:cxn ang="0">
                  <a:pos x="121" y="551"/>
                </a:cxn>
                <a:cxn ang="0">
                  <a:pos x="114" y="518"/>
                </a:cxn>
                <a:cxn ang="0">
                  <a:pos x="106" y="483"/>
                </a:cxn>
                <a:cxn ang="0">
                  <a:pos x="97" y="448"/>
                </a:cxn>
                <a:cxn ang="0">
                  <a:pos x="90" y="413"/>
                </a:cxn>
                <a:cxn ang="0">
                  <a:pos x="82" y="377"/>
                </a:cxn>
                <a:cxn ang="0">
                  <a:pos x="73" y="342"/>
                </a:cxn>
                <a:cxn ang="0">
                  <a:pos x="67" y="307"/>
                </a:cxn>
                <a:cxn ang="0">
                  <a:pos x="58" y="271"/>
                </a:cxn>
                <a:cxn ang="0">
                  <a:pos x="51" y="236"/>
                </a:cxn>
                <a:cxn ang="0">
                  <a:pos x="45" y="201"/>
                </a:cxn>
                <a:cxn ang="0">
                  <a:pos x="38" y="167"/>
                </a:cxn>
                <a:cxn ang="0">
                  <a:pos x="31" y="132"/>
                </a:cxn>
                <a:cxn ang="0">
                  <a:pos x="26" y="97"/>
                </a:cxn>
                <a:cxn ang="0">
                  <a:pos x="21" y="65"/>
                </a:cxn>
                <a:cxn ang="0">
                  <a:pos x="17" y="32"/>
                </a:cxn>
                <a:cxn ang="0">
                  <a:pos x="14" y="0"/>
                </a:cxn>
                <a:cxn ang="0">
                  <a:pos x="14" y="0"/>
                </a:cxn>
                <a:cxn ang="0">
                  <a:pos x="0" y="0"/>
                </a:cxn>
              </a:cxnLst>
              <a:rect l="0" t="0" r="r" b="b"/>
              <a:pathLst>
                <a:path w="121" h="554">
                  <a:moveTo>
                    <a:pt x="0" y="0"/>
                  </a:moveTo>
                  <a:lnTo>
                    <a:pt x="0" y="0"/>
                  </a:lnTo>
                  <a:lnTo>
                    <a:pt x="4" y="32"/>
                  </a:lnTo>
                  <a:lnTo>
                    <a:pt x="7" y="65"/>
                  </a:lnTo>
                  <a:lnTo>
                    <a:pt x="12" y="100"/>
                  </a:lnTo>
                  <a:lnTo>
                    <a:pt x="17" y="135"/>
                  </a:lnTo>
                  <a:lnTo>
                    <a:pt x="24" y="170"/>
                  </a:lnTo>
                  <a:lnTo>
                    <a:pt x="31" y="204"/>
                  </a:lnTo>
                  <a:lnTo>
                    <a:pt x="38" y="239"/>
                  </a:lnTo>
                  <a:lnTo>
                    <a:pt x="45" y="274"/>
                  </a:lnTo>
                  <a:lnTo>
                    <a:pt x="53" y="310"/>
                  </a:lnTo>
                  <a:lnTo>
                    <a:pt x="60" y="345"/>
                  </a:lnTo>
                  <a:lnTo>
                    <a:pt x="68" y="380"/>
                  </a:lnTo>
                  <a:lnTo>
                    <a:pt x="77" y="416"/>
                  </a:lnTo>
                  <a:lnTo>
                    <a:pt x="84" y="451"/>
                  </a:lnTo>
                  <a:lnTo>
                    <a:pt x="92" y="486"/>
                  </a:lnTo>
                  <a:lnTo>
                    <a:pt x="101" y="521"/>
                  </a:lnTo>
                  <a:lnTo>
                    <a:pt x="107" y="554"/>
                  </a:lnTo>
                  <a:lnTo>
                    <a:pt x="121" y="551"/>
                  </a:lnTo>
                  <a:lnTo>
                    <a:pt x="114" y="518"/>
                  </a:lnTo>
                  <a:lnTo>
                    <a:pt x="106" y="483"/>
                  </a:lnTo>
                  <a:lnTo>
                    <a:pt x="97" y="448"/>
                  </a:lnTo>
                  <a:lnTo>
                    <a:pt x="90" y="413"/>
                  </a:lnTo>
                  <a:lnTo>
                    <a:pt x="82" y="377"/>
                  </a:lnTo>
                  <a:lnTo>
                    <a:pt x="73" y="342"/>
                  </a:lnTo>
                  <a:lnTo>
                    <a:pt x="67" y="307"/>
                  </a:lnTo>
                  <a:lnTo>
                    <a:pt x="58" y="271"/>
                  </a:lnTo>
                  <a:lnTo>
                    <a:pt x="51" y="236"/>
                  </a:lnTo>
                  <a:lnTo>
                    <a:pt x="45" y="201"/>
                  </a:lnTo>
                  <a:lnTo>
                    <a:pt x="38" y="167"/>
                  </a:lnTo>
                  <a:lnTo>
                    <a:pt x="31" y="132"/>
                  </a:lnTo>
                  <a:lnTo>
                    <a:pt x="26" y="97"/>
                  </a:lnTo>
                  <a:lnTo>
                    <a:pt x="21" y="65"/>
                  </a:lnTo>
                  <a:lnTo>
                    <a:pt x="17" y="32"/>
                  </a:lnTo>
                  <a:lnTo>
                    <a:pt x="14" y="0"/>
                  </a:lnTo>
                  <a:lnTo>
                    <a:pt x="14" y="0"/>
                  </a:lnTo>
                  <a:lnTo>
                    <a:pt x="0"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46" name="Freeform 58"/>
            <p:cNvSpPr>
              <a:spLocks/>
            </p:cNvSpPr>
            <p:nvPr/>
          </p:nvSpPr>
          <p:spPr bwMode="auto">
            <a:xfrm>
              <a:off x="1827" y="283"/>
              <a:ext cx="174" cy="147"/>
            </a:xfrm>
            <a:custGeom>
              <a:avLst/>
              <a:gdLst/>
              <a:ahLst/>
              <a:cxnLst>
                <a:cxn ang="0">
                  <a:pos x="170" y="0"/>
                </a:cxn>
                <a:cxn ang="0">
                  <a:pos x="170" y="0"/>
                </a:cxn>
                <a:cxn ang="0">
                  <a:pos x="140" y="8"/>
                </a:cxn>
                <a:cxn ang="0">
                  <a:pos x="107" y="18"/>
                </a:cxn>
                <a:cxn ang="0">
                  <a:pos x="79" y="33"/>
                </a:cxn>
                <a:cxn ang="0">
                  <a:pos x="51" y="50"/>
                </a:cxn>
                <a:cxn ang="0">
                  <a:pos x="29" y="70"/>
                </a:cxn>
                <a:cxn ang="0">
                  <a:pos x="12" y="93"/>
                </a:cxn>
                <a:cxn ang="0">
                  <a:pos x="2" y="118"/>
                </a:cxn>
                <a:cxn ang="0">
                  <a:pos x="0" y="147"/>
                </a:cxn>
                <a:cxn ang="0">
                  <a:pos x="14" y="147"/>
                </a:cxn>
                <a:cxn ang="0">
                  <a:pos x="16" y="121"/>
                </a:cxn>
                <a:cxn ang="0">
                  <a:pos x="26" y="99"/>
                </a:cxn>
                <a:cxn ang="0">
                  <a:pos x="39" y="79"/>
                </a:cxn>
                <a:cxn ang="0">
                  <a:pos x="62" y="59"/>
                </a:cxn>
                <a:cxn ang="0">
                  <a:pos x="85" y="43"/>
                </a:cxn>
                <a:cxn ang="0">
                  <a:pos x="114" y="30"/>
                </a:cxn>
                <a:cxn ang="0">
                  <a:pos x="143" y="20"/>
                </a:cxn>
                <a:cxn ang="0">
                  <a:pos x="174" y="12"/>
                </a:cxn>
                <a:cxn ang="0">
                  <a:pos x="174" y="12"/>
                </a:cxn>
                <a:cxn ang="0">
                  <a:pos x="170" y="0"/>
                </a:cxn>
              </a:cxnLst>
              <a:rect l="0" t="0" r="r" b="b"/>
              <a:pathLst>
                <a:path w="174" h="147">
                  <a:moveTo>
                    <a:pt x="170" y="0"/>
                  </a:moveTo>
                  <a:lnTo>
                    <a:pt x="170" y="0"/>
                  </a:lnTo>
                  <a:lnTo>
                    <a:pt x="140" y="8"/>
                  </a:lnTo>
                  <a:lnTo>
                    <a:pt x="107" y="18"/>
                  </a:lnTo>
                  <a:lnTo>
                    <a:pt x="79" y="33"/>
                  </a:lnTo>
                  <a:lnTo>
                    <a:pt x="51" y="50"/>
                  </a:lnTo>
                  <a:lnTo>
                    <a:pt x="29" y="70"/>
                  </a:lnTo>
                  <a:lnTo>
                    <a:pt x="12" y="93"/>
                  </a:lnTo>
                  <a:lnTo>
                    <a:pt x="2" y="118"/>
                  </a:lnTo>
                  <a:lnTo>
                    <a:pt x="0" y="147"/>
                  </a:lnTo>
                  <a:lnTo>
                    <a:pt x="14" y="147"/>
                  </a:lnTo>
                  <a:lnTo>
                    <a:pt x="16" y="121"/>
                  </a:lnTo>
                  <a:lnTo>
                    <a:pt x="26" y="99"/>
                  </a:lnTo>
                  <a:lnTo>
                    <a:pt x="39" y="79"/>
                  </a:lnTo>
                  <a:lnTo>
                    <a:pt x="62" y="59"/>
                  </a:lnTo>
                  <a:lnTo>
                    <a:pt x="85" y="43"/>
                  </a:lnTo>
                  <a:lnTo>
                    <a:pt x="114" y="30"/>
                  </a:lnTo>
                  <a:lnTo>
                    <a:pt x="143" y="20"/>
                  </a:lnTo>
                  <a:lnTo>
                    <a:pt x="174" y="12"/>
                  </a:lnTo>
                  <a:lnTo>
                    <a:pt x="174" y="12"/>
                  </a:lnTo>
                  <a:lnTo>
                    <a:pt x="170"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47" name="Freeform 59"/>
            <p:cNvSpPr>
              <a:spLocks/>
            </p:cNvSpPr>
            <p:nvPr/>
          </p:nvSpPr>
          <p:spPr bwMode="auto">
            <a:xfrm>
              <a:off x="1997" y="280"/>
              <a:ext cx="177" cy="100"/>
            </a:xfrm>
            <a:custGeom>
              <a:avLst/>
              <a:gdLst/>
              <a:ahLst/>
              <a:cxnLst>
                <a:cxn ang="0">
                  <a:pos x="177" y="94"/>
                </a:cxn>
                <a:cxn ang="0">
                  <a:pos x="177" y="94"/>
                </a:cxn>
                <a:cxn ang="0">
                  <a:pos x="165" y="77"/>
                </a:cxn>
                <a:cxn ang="0">
                  <a:pos x="150" y="58"/>
                </a:cxn>
                <a:cxn ang="0">
                  <a:pos x="131" y="41"/>
                </a:cxn>
                <a:cxn ang="0">
                  <a:pos x="109" y="26"/>
                </a:cxn>
                <a:cxn ang="0">
                  <a:pos x="87" y="12"/>
                </a:cxn>
                <a:cxn ang="0">
                  <a:pos x="60" y="5"/>
                </a:cxn>
                <a:cxn ang="0">
                  <a:pos x="31" y="0"/>
                </a:cxn>
                <a:cxn ang="0">
                  <a:pos x="0" y="3"/>
                </a:cxn>
                <a:cxn ang="0">
                  <a:pos x="4" y="15"/>
                </a:cxn>
                <a:cxn ang="0">
                  <a:pos x="31" y="12"/>
                </a:cxn>
                <a:cxn ang="0">
                  <a:pos x="56" y="17"/>
                </a:cxn>
                <a:cxn ang="0">
                  <a:pos x="80" y="24"/>
                </a:cxn>
                <a:cxn ang="0">
                  <a:pos x="102" y="35"/>
                </a:cxn>
                <a:cxn ang="0">
                  <a:pos x="121" y="50"/>
                </a:cxn>
                <a:cxn ang="0">
                  <a:pos x="140" y="67"/>
                </a:cxn>
                <a:cxn ang="0">
                  <a:pos x="155" y="83"/>
                </a:cxn>
                <a:cxn ang="0">
                  <a:pos x="167" y="100"/>
                </a:cxn>
                <a:cxn ang="0">
                  <a:pos x="167" y="100"/>
                </a:cxn>
                <a:cxn ang="0">
                  <a:pos x="177" y="94"/>
                </a:cxn>
              </a:cxnLst>
              <a:rect l="0" t="0" r="r" b="b"/>
              <a:pathLst>
                <a:path w="177" h="100">
                  <a:moveTo>
                    <a:pt x="177" y="94"/>
                  </a:moveTo>
                  <a:lnTo>
                    <a:pt x="177" y="94"/>
                  </a:lnTo>
                  <a:lnTo>
                    <a:pt x="165" y="77"/>
                  </a:lnTo>
                  <a:lnTo>
                    <a:pt x="150" y="58"/>
                  </a:lnTo>
                  <a:lnTo>
                    <a:pt x="131" y="41"/>
                  </a:lnTo>
                  <a:lnTo>
                    <a:pt x="109" y="26"/>
                  </a:lnTo>
                  <a:lnTo>
                    <a:pt x="87" y="12"/>
                  </a:lnTo>
                  <a:lnTo>
                    <a:pt x="60" y="5"/>
                  </a:lnTo>
                  <a:lnTo>
                    <a:pt x="31" y="0"/>
                  </a:lnTo>
                  <a:lnTo>
                    <a:pt x="0" y="3"/>
                  </a:lnTo>
                  <a:lnTo>
                    <a:pt x="4" y="15"/>
                  </a:lnTo>
                  <a:lnTo>
                    <a:pt x="31" y="12"/>
                  </a:lnTo>
                  <a:lnTo>
                    <a:pt x="56" y="17"/>
                  </a:lnTo>
                  <a:lnTo>
                    <a:pt x="80" y="24"/>
                  </a:lnTo>
                  <a:lnTo>
                    <a:pt x="102" y="35"/>
                  </a:lnTo>
                  <a:lnTo>
                    <a:pt x="121" y="50"/>
                  </a:lnTo>
                  <a:lnTo>
                    <a:pt x="140" y="67"/>
                  </a:lnTo>
                  <a:lnTo>
                    <a:pt x="155" y="83"/>
                  </a:lnTo>
                  <a:lnTo>
                    <a:pt x="167" y="100"/>
                  </a:lnTo>
                  <a:lnTo>
                    <a:pt x="167" y="100"/>
                  </a:lnTo>
                  <a:lnTo>
                    <a:pt x="177" y="94"/>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48" name="Freeform 60"/>
            <p:cNvSpPr>
              <a:spLocks/>
            </p:cNvSpPr>
            <p:nvPr/>
          </p:nvSpPr>
          <p:spPr bwMode="auto">
            <a:xfrm>
              <a:off x="2164" y="374"/>
              <a:ext cx="231" cy="595"/>
            </a:xfrm>
            <a:custGeom>
              <a:avLst/>
              <a:gdLst/>
              <a:ahLst/>
              <a:cxnLst>
                <a:cxn ang="0">
                  <a:pos x="231" y="592"/>
                </a:cxn>
                <a:cxn ang="0">
                  <a:pos x="231" y="592"/>
                </a:cxn>
                <a:cxn ang="0">
                  <a:pos x="219" y="554"/>
                </a:cxn>
                <a:cxn ang="0">
                  <a:pos x="207" y="516"/>
                </a:cxn>
                <a:cxn ang="0">
                  <a:pos x="197" y="478"/>
                </a:cxn>
                <a:cxn ang="0">
                  <a:pos x="185" y="441"/>
                </a:cxn>
                <a:cxn ang="0">
                  <a:pos x="175" y="403"/>
                </a:cxn>
                <a:cxn ang="0">
                  <a:pos x="163" y="365"/>
                </a:cxn>
                <a:cxn ang="0">
                  <a:pos x="153" y="327"/>
                </a:cxn>
                <a:cxn ang="0">
                  <a:pos x="141" y="289"/>
                </a:cxn>
                <a:cxn ang="0">
                  <a:pos x="127" y="251"/>
                </a:cxn>
                <a:cxn ang="0">
                  <a:pos x="116" y="215"/>
                </a:cxn>
                <a:cxn ang="0">
                  <a:pos x="100" y="177"/>
                </a:cxn>
                <a:cxn ang="0">
                  <a:pos x="87" y="141"/>
                </a:cxn>
                <a:cxn ang="0">
                  <a:pos x="70" y="104"/>
                </a:cxn>
                <a:cxn ang="0">
                  <a:pos x="53" y="68"/>
                </a:cxn>
                <a:cxn ang="0">
                  <a:pos x="32" y="35"/>
                </a:cxn>
                <a:cxn ang="0">
                  <a:pos x="10" y="0"/>
                </a:cxn>
                <a:cxn ang="0">
                  <a:pos x="0" y="6"/>
                </a:cxn>
                <a:cxn ang="0">
                  <a:pos x="19" y="41"/>
                </a:cxn>
                <a:cxn ang="0">
                  <a:pos x="39" y="74"/>
                </a:cxn>
                <a:cxn ang="0">
                  <a:pos x="56" y="111"/>
                </a:cxn>
                <a:cxn ang="0">
                  <a:pos x="73" y="144"/>
                </a:cxn>
                <a:cxn ang="0">
                  <a:pos x="87" y="180"/>
                </a:cxn>
                <a:cxn ang="0">
                  <a:pos x="102" y="218"/>
                </a:cxn>
                <a:cxn ang="0">
                  <a:pos x="114" y="254"/>
                </a:cxn>
                <a:cxn ang="0">
                  <a:pos x="127" y="292"/>
                </a:cxn>
                <a:cxn ang="0">
                  <a:pos x="139" y="330"/>
                </a:cxn>
                <a:cxn ang="0">
                  <a:pos x="150" y="368"/>
                </a:cxn>
                <a:cxn ang="0">
                  <a:pos x="161" y="406"/>
                </a:cxn>
                <a:cxn ang="0">
                  <a:pos x="172" y="444"/>
                </a:cxn>
                <a:cxn ang="0">
                  <a:pos x="184" y="482"/>
                </a:cxn>
                <a:cxn ang="0">
                  <a:pos x="194" y="519"/>
                </a:cxn>
                <a:cxn ang="0">
                  <a:pos x="206" y="557"/>
                </a:cxn>
                <a:cxn ang="0">
                  <a:pos x="218" y="595"/>
                </a:cxn>
                <a:cxn ang="0">
                  <a:pos x="218" y="595"/>
                </a:cxn>
                <a:cxn ang="0">
                  <a:pos x="231" y="592"/>
                </a:cxn>
              </a:cxnLst>
              <a:rect l="0" t="0" r="r" b="b"/>
              <a:pathLst>
                <a:path w="231" h="595">
                  <a:moveTo>
                    <a:pt x="231" y="592"/>
                  </a:moveTo>
                  <a:lnTo>
                    <a:pt x="231" y="592"/>
                  </a:lnTo>
                  <a:lnTo>
                    <a:pt x="219" y="554"/>
                  </a:lnTo>
                  <a:lnTo>
                    <a:pt x="207" y="516"/>
                  </a:lnTo>
                  <a:lnTo>
                    <a:pt x="197" y="478"/>
                  </a:lnTo>
                  <a:lnTo>
                    <a:pt x="185" y="441"/>
                  </a:lnTo>
                  <a:lnTo>
                    <a:pt x="175" y="403"/>
                  </a:lnTo>
                  <a:lnTo>
                    <a:pt x="163" y="365"/>
                  </a:lnTo>
                  <a:lnTo>
                    <a:pt x="153" y="327"/>
                  </a:lnTo>
                  <a:lnTo>
                    <a:pt x="141" y="289"/>
                  </a:lnTo>
                  <a:lnTo>
                    <a:pt x="127" y="251"/>
                  </a:lnTo>
                  <a:lnTo>
                    <a:pt x="116" y="215"/>
                  </a:lnTo>
                  <a:lnTo>
                    <a:pt x="100" y="177"/>
                  </a:lnTo>
                  <a:lnTo>
                    <a:pt x="87" y="141"/>
                  </a:lnTo>
                  <a:lnTo>
                    <a:pt x="70" y="104"/>
                  </a:lnTo>
                  <a:lnTo>
                    <a:pt x="53" y="68"/>
                  </a:lnTo>
                  <a:lnTo>
                    <a:pt x="32" y="35"/>
                  </a:lnTo>
                  <a:lnTo>
                    <a:pt x="10" y="0"/>
                  </a:lnTo>
                  <a:lnTo>
                    <a:pt x="0" y="6"/>
                  </a:lnTo>
                  <a:lnTo>
                    <a:pt x="19" y="41"/>
                  </a:lnTo>
                  <a:lnTo>
                    <a:pt x="39" y="74"/>
                  </a:lnTo>
                  <a:lnTo>
                    <a:pt x="56" y="111"/>
                  </a:lnTo>
                  <a:lnTo>
                    <a:pt x="73" y="144"/>
                  </a:lnTo>
                  <a:lnTo>
                    <a:pt x="87" y="180"/>
                  </a:lnTo>
                  <a:lnTo>
                    <a:pt x="102" y="218"/>
                  </a:lnTo>
                  <a:lnTo>
                    <a:pt x="114" y="254"/>
                  </a:lnTo>
                  <a:lnTo>
                    <a:pt x="127" y="292"/>
                  </a:lnTo>
                  <a:lnTo>
                    <a:pt x="139" y="330"/>
                  </a:lnTo>
                  <a:lnTo>
                    <a:pt x="150" y="368"/>
                  </a:lnTo>
                  <a:lnTo>
                    <a:pt x="161" y="406"/>
                  </a:lnTo>
                  <a:lnTo>
                    <a:pt x="172" y="444"/>
                  </a:lnTo>
                  <a:lnTo>
                    <a:pt x="184" y="482"/>
                  </a:lnTo>
                  <a:lnTo>
                    <a:pt x="194" y="519"/>
                  </a:lnTo>
                  <a:lnTo>
                    <a:pt x="206" y="557"/>
                  </a:lnTo>
                  <a:lnTo>
                    <a:pt x="218" y="595"/>
                  </a:lnTo>
                  <a:lnTo>
                    <a:pt x="218" y="595"/>
                  </a:lnTo>
                  <a:lnTo>
                    <a:pt x="231" y="592"/>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49" name="Freeform 61"/>
            <p:cNvSpPr>
              <a:spLocks/>
            </p:cNvSpPr>
            <p:nvPr/>
          </p:nvSpPr>
          <p:spPr bwMode="auto">
            <a:xfrm>
              <a:off x="2382" y="966"/>
              <a:ext cx="83" cy="260"/>
            </a:xfrm>
            <a:custGeom>
              <a:avLst/>
              <a:gdLst/>
              <a:ahLst/>
              <a:cxnLst>
                <a:cxn ang="0">
                  <a:pos x="83" y="257"/>
                </a:cxn>
                <a:cxn ang="0">
                  <a:pos x="83" y="257"/>
                </a:cxn>
                <a:cxn ang="0">
                  <a:pos x="78" y="241"/>
                </a:cxn>
                <a:cxn ang="0">
                  <a:pos x="73" y="224"/>
                </a:cxn>
                <a:cxn ang="0">
                  <a:pos x="68" y="209"/>
                </a:cxn>
                <a:cxn ang="0">
                  <a:pos x="62" y="192"/>
                </a:cxn>
                <a:cxn ang="0">
                  <a:pos x="59" y="176"/>
                </a:cxn>
                <a:cxn ang="0">
                  <a:pos x="54" y="161"/>
                </a:cxn>
                <a:cxn ang="0">
                  <a:pos x="51" y="144"/>
                </a:cxn>
                <a:cxn ang="0">
                  <a:pos x="47" y="129"/>
                </a:cxn>
                <a:cxn ang="0">
                  <a:pos x="44" y="112"/>
                </a:cxn>
                <a:cxn ang="0">
                  <a:pos x="39" y="97"/>
                </a:cxn>
                <a:cxn ang="0">
                  <a:pos x="35" y="80"/>
                </a:cxn>
                <a:cxn ang="0">
                  <a:pos x="32" y="64"/>
                </a:cxn>
                <a:cxn ang="0">
                  <a:pos x="27" y="49"/>
                </a:cxn>
                <a:cxn ang="0">
                  <a:pos x="23" y="32"/>
                </a:cxn>
                <a:cxn ang="0">
                  <a:pos x="18" y="17"/>
                </a:cxn>
                <a:cxn ang="0">
                  <a:pos x="13" y="0"/>
                </a:cxn>
                <a:cxn ang="0">
                  <a:pos x="0" y="3"/>
                </a:cxn>
                <a:cxn ang="0">
                  <a:pos x="5" y="20"/>
                </a:cxn>
                <a:cxn ang="0">
                  <a:pos x="10" y="35"/>
                </a:cxn>
                <a:cxn ang="0">
                  <a:pos x="13" y="52"/>
                </a:cxn>
                <a:cxn ang="0">
                  <a:pos x="18" y="67"/>
                </a:cxn>
                <a:cxn ang="0">
                  <a:pos x="22" y="83"/>
                </a:cxn>
                <a:cxn ang="0">
                  <a:pos x="25" y="100"/>
                </a:cxn>
                <a:cxn ang="0">
                  <a:pos x="30" y="115"/>
                </a:cxn>
                <a:cxn ang="0">
                  <a:pos x="34" y="132"/>
                </a:cxn>
                <a:cxn ang="0">
                  <a:pos x="37" y="147"/>
                </a:cxn>
                <a:cxn ang="0">
                  <a:pos x="40" y="164"/>
                </a:cxn>
                <a:cxn ang="0">
                  <a:pos x="45" y="179"/>
                </a:cxn>
                <a:cxn ang="0">
                  <a:pos x="49" y="195"/>
                </a:cxn>
                <a:cxn ang="0">
                  <a:pos x="54" y="212"/>
                </a:cxn>
                <a:cxn ang="0">
                  <a:pos x="59" y="227"/>
                </a:cxn>
                <a:cxn ang="0">
                  <a:pos x="64" y="244"/>
                </a:cxn>
                <a:cxn ang="0">
                  <a:pos x="69" y="260"/>
                </a:cxn>
                <a:cxn ang="0">
                  <a:pos x="69" y="260"/>
                </a:cxn>
                <a:cxn ang="0">
                  <a:pos x="83" y="257"/>
                </a:cxn>
              </a:cxnLst>
              <a:rect l="0" t="0" r="r" b="b"/>
              <a:pathLst>
                <a:path w="83" h="260">
                  <a:moveTo>
                    <a:pt x="83" y="257"/>
                  </a:moveTo>
                  <a:lnTo>
                    <a:pt x="83" y="257"/>
                  </a:lnTo>
                  <a:lnTo>
                    <a:pt x="78" y="241"/>
                  </a:lnTo>
                  <a:lnTo>
                    <a:pt x="73" y="224"/>
                  </a:lnTo>
                  <a:lnTo>
                    <a:pt x="68" y="209"/>
                  </a:lnTo>
                  <a:lnTo>
                    <a:pt x="62" y="192"/>
                  </a:lnTo>
                  <a:lnTo>
                    <a:pt x="59" y="176"/>
                  </a:lnTo>
                  <a:lnTo>
                    <a:pt x="54" y="161"/>
                  </a:lnTo>
                  <a:lnTo>
                    <a:pt x="51" y="144"/>
                  </a:lnTo>
                  <a:lnTo>
                    <a:pt x="47" y="129"/>
                  </a:lnTo>
                  <a:lnTo>
                    <a:pt x="44" y="112"/>
                  </a:lnTo>
                  <a:lnTo>
                    <a:pt x="39" y="97"/>
                  </a:lnTo>
                  <a:lnTo>
                    <a:pt x="35" y="80"/>
                  </a:lnTo>
                  <a:lnTo>
                    <a:pt x="32" y="64"/>
                  </a:lnTo>
                  <a:lnTo>
                    <a:pt x="27" y="49"/>
                  </a:lnTo>
                  <a:lnTo>
                    <a:pt x="23" y="32"/>
                  </a:lnTo>
                  <a:lnTo>
                    <a:pt x="18" y="17"/>
                  </a:lnTo>
                  <a:lnTo>
                    <a:pt x="13" y="0"/>
                  </a:lnTo>
                  <a:lnTo>
                    <a:pt x="0" y="3"/>
                  </a:lnTo>
                  <a:lnTo>
                    <a:pt x="5" y="20"/>
                  </a:lnTo>
                  <a:lnTo>
                    <a:pt x="10" y="35"/>
                  </a:lnTo>
                  <a:lnTo>
                    <a:pt x="13" y="52"/>
                  </a:lnTo>
                  <a:lnTo>
                    <a:pt x="18" y="67"/>
                  </a:lnTo>
                  <a:lnTo>
                    <a:pt x="22" y="83"/>
                  </a:lnTo>
                  <a:lnTo>
                    <a:pt x="25" y="100"/>
                  </a:lnTo>
                  <a:lnTo>
                    <a:pt x="30" y="115"/>
                  </a:lnTo>
                  <a:lnTo>
                    <a:pt x="34" y="132"/>
                  </a:lnTo>
                  <a:lnTo>
                    <a:pt x="37" y="147"/>
                  </a:lnTo>
                  <a:lnTo>
                    <a:pt x="40" y="164"/>
                  </a:lnTo>
                  <a:lnTo>
                    <a:pt x="45" y="179"/>
                  </a:lnTo>
                  <a:lnTo>
                    <a:pt x="49" y="195"/>
                  </a:lnTo>
                  <a:lnTo>
                    <a:pt x="54" y="212"/>
                  </a:lnTo>
                  <a:lnTo>
                    <a:pt x="59" y="227"/>
                  </a:lnTo>
                  <a:lnTo>
                    <a:pt x="64" y="244"/>
                  </a:lnTo>
                  <a:lnTo>
                    <a:pt x="69" y="260"/>
                  </a:lnTo>
                  <a:lnTo>
                    <a:pt x="69" y="260"/>
                  </a:lnTo>
                  <a:lnTo>
                    <a:pt x="83" y="257"/>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50" name="Freeform 62"/>
            <p:cNvSpPr>
              <a:spLocks/>
            </p:cNvSpPr>
            <p:nvPr/>
          </p:nvSpPr>
          <p:spPr bwMode="auto">
            <a:xfrm>
              <a:off x="2451" y="1223"/>
              <a:ext cx="204" cy="564"/>
            </a:xfrm>
            <a:custGeom>
              <a:avLst/>
              <a:gdLst/>
              <a:ahLst/>
              <a:cxnLst>
                <a:cxn ang="0">
                  <a:pos x="194" y="549"/>
                </a:cxn>
                <a:cxn ang="0">
                  <a:pos x="204" y="553"/>
                </a:cxn>
                <a:cxn ang="0">
                  <a:pos x="192" y="523"/>
                </a:cxn>
                <a:cxn ang="0">
                  <a:pos x="182" y="490"/>
                </a:cxn>
                <a:cxn ang="0">
                  <a:pos x="170" y="456"/>
                </a:cxn>
                <a:cxn ang="0">
                  <a:pos x="158" y="421"/>
                </a:cxn>
                <a:cxn ang="0">
                  <a:pos x="145" y="385"/>
                </a:cxn>
                <a:cxn ang="0">
                  <a:pos x="133" y="349"/>
                </a:cxn>
                <a:cxn ang="0">
                  <a:pos x="121" y="312"/>
                </a:cxn>
                <a:cxn ang="0">
                  <a:pos x="107" y="276"/>
                </a:cxn>
                <a:cxn ang="0">
                  <a:pos x="95" y="238"/>
                </a:cxn>
                <a:cxn ang="0">
                  <a:pos x="84" y="202"/>
                </a:cxn>
                <a:cxn ang="0">
                  <a:pos x="70" y="166"/>
                </a:cxn>
                <a:cxn ang="0">
                  <a:pos x="58" y="131"/>
                </a:cxn>
                <a:cxn ang="0">
                  <a:pos x="46" y="96"/>
                </a:cxn>
                <a:cxn ang="0">
                  <a:pos x="36" y="63"/>
                </a:cxn>
                <a:cxn ang="0">
                  <a:pos x="24" y="31"/>
                </a:cxn>
                <a:cxn ang="0">
                  <a:pos x="14" y="0"/>
                </a:cxn>
                <a:cxn ang="0">
                  <a:pos x="0" y="3"/>
                </a:cxn>
                <a:cxn ang="0">
                  <a:pos x="10" y="34"/>
                </a:cxn>
                <a:cxn ang="0">
                  <a:pos x="22" y="66"/>
                </a:cxn>
                <a:cxn ang="0">
                  <a:pos x="33" y="99"/>
                </a:cxn>
                <a:cxn ang="0">
                  <a:pos x="44" y="134"/>
                </a:cxn>
                <a:cxn ang="0">
                  <a:pos x="56" y="169"/>
                </a:cxn>
                <a:cxn ang="0">
                  <a:pos x="70" y="205"/>
                </a:cxn>
                <a:cxn ang="0">
                  <a:pos x="82" y="241"/>
                </a:cxn>
                <a:cxn ang="0">
                  <a:pos x="94" y="279"/>
                </a:cxn>
                <a:cxn ang="0">
                  <a:pos x="107" y="315"/>
                </a:cxn>
                <a:cxn ang="0">
                  <a:pos x="119" y="352"/>
                </a:cxn>
                <a:cxn ang="0">
                  <a:pos x="131" y="388"/>
                </a:cxn>
                <a:cxn ang="0">
                  <a:pos x="145" y="424"/>
                </a:cxn>
                <a:cxn ang="0">
                  <a:pos x="157" y="459"/>
                </a:cxn>
                <a:cxn ang="0">
                  <a:pos x="169" y="493"/>
                </a:cxn>
                <a:cxn ang="0">
                  <a:pos x="179" y="526"/>
                </a:cxn>
                <a:cxn ang="0">
                  <a:pos x="191" y="556"/>
                </a:cxn>
                <a:cxn ang="0">
                  <a:pos x="201" y="561"/>
                </a:cxn>
                <a:cxn ang="0">
                  <a:pos x="191" y="556"/>
                </a:cxn>
                <a:cxn ang="0">
                  <a:pos x="194" y="564"/>
                </a:cxn>
                <a:cxn ang="0">
                  <a:pos x="201" y="561"/>
                </a:cxn>
                <a:cxn ang="0">
                  <a:pos x="194" y="549"/>
                </a:cxn>
              </a:cxnLst>
              <a:rect l="0" t="0" r="r" b="b"/>
              <a:pathLst>
                <a:path w="204" h="564">
                  <a:moveTo>
                    <a:pt x="194" y="549"/>
                  </a:moveTo>
                  <a:lnTo>
                    <a:pt x="204" y="553"/>
                  </a:lnTo>
                  <a:lnTo>
                    <a:pt x="192" y="523"/>
                  </a:lnTo>
                  <a:lnTo>
                    <a:pt x="182" y="490"/>
                  </a:lnTo>
                  <a:lnTo>
                    <a:pt x="170" y="456"/>
                  </a:lnTo>
                  <a:lnTo>
                    <a:pt x="158" y="421"/>
                  </a:lnTo>
                  <a:lnTo>
                    <a:pt x="145" y="385"/>
                  </a:lnTo>
                  <a:lnTo>
                    <a:pt x="133" y="349"/>
                  </a:lnTo>
                  <a:lnTo>
                    <a:pt x="121" y="312"/>
                  </a:lnTo>
                  <a:lnTo>
                    <a:pt x="107" y="276"/>
                  </a:lnTo>
                  <a:lnTo>
                    <a:pt x="95" y="238"/>
                  </a:lnTo>
                  <a:lnTo>
                    <a:pt x="84" y="202"/>
                  </a:lnTo>
                  <a:lnTo>
                    <a:pt x="70" y="166"/>
                  </a:lnTo>
                  <a:lnTo>
                    <a:pt x="58" y="131"/>
                  </a:lnTo>
                  <a:lnTo>
                    <a:pt x="46" y="96"/>
                  </a:lnTo>
                  <a:lnTo>
                    <a:pt x="36" y="63"/>
                  </a:lnTo>
                  <a:lnTo>
                    <a:pt x="24" y="31"/>
                  </a:lnTo>
                  <a:lnTo>
                    <a:pt x="14" y="0"/>
                  </a:lnTo>
                  <a:lnTo>
                    <a:pt x="0" y="3"/>
                  </a:lnTo>
                  <a:lnTo>
                    <a:pt x="10" y="34"/>
                  </a:lnTo>
                  <a:lnTo>
                    <a:pt x="22" y="66"/>
                  </a:lnTo>
                  <a:lnTo>
                    <a:pt x="33" y="99"/>
                  </a:lnTo>
                  <a:lnTo>
                    <a:pt x="44" y="134"/>
                  </a:lnTo>
                  <a:lnTo>
                    <a:pt x="56" y="169"/>
                  </a:lnTo>
                  <a:lnTo>
                    <a:pt x="70" y="205"/>
                  </a:lnTo>
                  <a:lnTo>
                    <a:pt x="82" y="241"/>
                  </a:lnTo>
                  <a:lnTo>
                    <a:pt x="94" y="279"/>
                  </a:lnTo>
                  <a:lnTo>
                    <a:pt x="107" y="315"/>
                  </a:lnTo>
                  <a:lnTo>
                    <a:pt x="119" y="352"/>
                  </a:lnTo>
                  <a:lnTo>
                    <a:pt x="131" y="388"/>
                  </a:lnTo>
                  <a:lnTo>
                    <a:pt x="145" y="424"/>
                  </a:lnTo>
                  <a:lnTo>
                    <a:pt x="157" y="459"/>
                  </a:lnTo>
                  <a:lnTo>
                    <a:pt x="169" y="493"/>
                  </a:lnTo>
                  <a:lnTo>
                    <a:pt x="179" y="526"/>
                  </a:lnTo>
                  <a:lnTo>
                    <a:pt x="191" y="556"/>
                  </a:lnTo>
                  <a:lnTo>
                    <a:pt x="201" y="561"/>
                  </a:lnTo>
                  <a:lnTo>
                    <a:pt x="191" y="556"/>
                  </a:lnTo>
                  <a:lnTo>
                    <a:pt x="194" y="564"/>
                  </a:lnTo>
                  <a:lnTo>
                    <a:pt x="201" y="561"/>
                  </a:lnTo>
                  <a:lnTo>
                    <a:pt x="194" y="549"/>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51" name="Freeform 63"/>
            <p:cNvSpPr>
              <a:spLocks/>
            </p:cNvSpPr>
            <p:nvPr/>
          </p:nvSpPr>
          <p:spPr bwMode="auto">
            <a:xfrm>
              <a:off x="2633" y="1766"/>
              <a:ext cx="29" cy="18"/>
            </a:xfrm>
            <a:custGeom>
              <a:avLst/>
              <a:gdLst/>
              <a:ahLst/>
              <a:cxnLst>
                <a:cxn ang="0">
                  <a:pos x="14" y="9"/>
                </a:cxn>
                <a:cxn ang="0">
                  <a:pos x="2" y="1"/>
                </a:cxn>
                <a:cxn ang="0">
                  <a:pos x="10" y="12"/>
                </a:cxn>
                <a:cxn ang="0">
                  <a:pos x="21" y="12"/>
                </a:cxn>
                <a:cxn ang="0">
                  <a:pos x="19" y="4"/>
                </a:cxn>
                <a:cxn ang="0">
                  <a:pos x="12" y="6"/>
                </a:cxn>
                <a:cxn ang="0">
                  <a:pos x="19" y="18"/>
                </a:cxn>
                <a:cxn ang="0">
                  <a:pos x="29" y="10"/>
                </a:cxn>
                <a:cxn ang="0">
                  <a:pos x="21" y="0"/>
                </a:cxn>
                <a:cxn ang="0">
                  <a:pos x="10" y="0"/>
                </a:cxn>
                <a:cxn ang="0">
                  <a:pos x="12" y="10"/>
                </a:cxn>
                <a:cxn ang="0">
                  <a:pos x="0" y="3"/>
                </a:cxn>
                <a:cxn ang="0">
                  <a:pos x="14" y="9"/>
                </a:cxn>
              </a:cxnLst>
              <a:rect l="0" t="0" r="r" b="b"/>
              <a:pathLst>
                <a:path w="29" h="18">
                  <a:moveTo>
                    <a:pt x="14" y="9"/>
                  </a:moveTo>
                  <a:lnTo>
                    <a:pt x="2" y="1"/>
                  </a:lnTo>
                  <a:lnTo>
                    <a:pt x="10" y="12"/>
                  </a:lnTo>
                  <a:lnTo>
                    <a:pt x="21" y="12"/>
                  </a:lnTo>
                  <a:lnTo>
                    <a:pt x="19" y="4"/>
                  </a:lnTo>
                  <a:lnTo>
                    <a:pt x="12" y="6"/>
                  </a:lnTo>
                  <a:lnTo>
                    <a:pt x="19" y="18"/>
                  </a:lnTo>
                  <a:lnTo>
                    <a:pt x="29" y="10"/>
                  </a:lnTo>
                  <a:lnTo>
                    <a:pt x="21" y="0"/>
                  </a:lnTo>
                  <a:lnTo>
                    <a:pt x="10" y="0"/>
                  </a:lnTo>
                  <a:lnTo>
                    <a:pt x="12" y="10"/>
                  </a:lnTo>
                  <a:lnTo>
                    <a:pt x="0" y="3"/>
                  </a:lnTo>
                  <a:lnTo>
                    <a:pt x="14" y="9"/>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52" name="Freeform 64"/>
            <p:cNvSpPr>
              <a:spLocks/>
            </p:cNvSpPr>
            <p:nvPr/>
          </p:nvSpPr>
          <p:spPr bwMode="auto">
            <a:xfrm>
              <a:off x="2630" y="1728"/>
              <a:ext cx="63" cy="57"/>
            </a:xfrm>
            <a:custGeom>
              <a:avLst/>
              <a:gdLst/>
              <a:ahLst/>
              <a:cxnLst>
                <a:cxn ang="0">
                  <a:pos x="56" y="0"/>
                </a:cxn>
                <a:cxn ang="0">
                  <a:pos x="56" y="0"/>
                </a:cxn>
                <a:cxn ang="0">
                  <a:pos x="49" y="4"/>
                </a:cxn>
                <a:cxn ang="0">
                  <a:pos x="41" y="13"/>
                </a:cxn>
                <a:cxn ang="0">
                  <a:pos x="30" y="24"/>
                </a:cxn>
                <a:cxn ang="0">
                  <a:pos x="20" y="35"/>
                </a:cxn>
                <a:cxn ang="0">
                  <a:pos x="10" y="44"/>
                </a:cxn>
                <a:cxn ang="0">
                  <a:pos x="7" y="48"/>
                </a:cxn>
                <a:cxn ang="0">
                  <a:pos x="13" y="53"/>
                </a:cxn>
                <a:cxn ang="0">
                  <a:pos x="17" y="47"/>
                </a:cxn>
                <a:cxn ang="0">
                  <a:pos x="3" y="41"/>
                </a:cxn>
                <a:cxn ang="0">
                  <a:pos x="0" y="53"/>
                </a:cxn>
                <a:cxn ang="0">
                  <a:pos x="13" y="57"/>
                </a:cxn>
                <a:cxn ang="0">
                  <a:pos x="20" y="53"/>
                </a:cxn>
                <a:cxn ang="0">
                  <a:pos x="30" y="44"/>
                </a:cxn>
                <a:cxn ang="0">
                  <a:pos x="41" y="33"/>
                </a:cxn>
                <a:cxn ang="0">
                  <a:pos x="51" y="22"/>
                </a:cxn>
                <a:cxn ang="0">
                  <a:pos x="59" y="13"/>
                </a:cxn>
                <a:cxn ang="0">
                  <a:pos x="63" y="9"/>
                </a:cxn>
                <a:cxn ang="0">
                  <a:pos x="63" y="9"/>
                </a:cxn>
                <a:cxn ang="0">
                  <a:pos x="56" y="0"/>
                </a:cxn>
              </a:cxnLst>
              <a:rect l="0" t="0" r="r" b="b"/>
              <a:pathLst>
                <a:path w="63" h="57">
                  <a:moveTo>
                    <a:pt x="56" y="0"/>
                  </a:moveTo>
                  <a:lnTo>
                    <a:pt x="56" y="0"/>
                  </a:lnTo>
                  <a:lnTo>
                    <a:pt x="49" y="4"/>
                  </a:lnTo>
                  <a:lnTo>
                    <a:pt x="41" y="13"/>
                  </a:lnTo>
                  <a:lnTo>
                    <a:pt x="30" y="24"/>
                  </a:lnTo>
                  <a:lnTo>
                    <a:pt x="20" y="35"/>
                  </a:lnTo>
                  <a:lnTo>
                    <a:pt x="10" y="44"/>
                  </a:lnTo>
                  <a:lnTo>
                    <a:pt x="7" y="48"/>
                  </a:lnTo>
                  <a:lnTo>
                    <a:pt x="13" y="53"/>
                  </a:lnTo>
                  <a:lnTo>
                    <a:pt x="17" y="47"/>
                  </a:lnTo>
                  <a:lnTo>
                    <a:pt x="3" y="41"/>
                  </a:lnTo>
                  <a:lnTo>
                    <a:pt x="0" y="53"/>
                  </a:lnTo>
                  <a:lnTo>
                    <a:pt x="13" y="57"/>
                  </a:lnTo>
                  <a:lnTo>
                    <a:pt x="20" y="53"/>
                  </a:lnTo>
                  <a:lnTo>
                    <a:pt x="30" y="44"/>
                  </a:lnTo>
                  <a:lnTo>
                    <a:pt x="41" y="33"/>
                  </a:lnTo>
                  <a:lnTo>
                    <a:pt x="51" y="22"/>
                  </a:lnTo>
                  <a:lnTo>
                    <a:pt x="59" y="13"/>
                  </a:lnTo>
                  <a:lnTo>
                    <a:pt x="63" y="9"/>
                  </a:lnTo>
                  <a:lnTo>
                    <a:pt x="63" y="9"/>
                  </a:lnTo>
                  <a:lnTo>
                    <a:pt x="56"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53" name="Freeform 65"/>
            <p:cNvSpPr>
              <a:spLocks/>
            </p:cNvSpPr>
            <p:nvPr/>
          </p:nvSpPr>
          <p:spPr bwMode="auto">
            <a:xfrm>
              <a:off x="2686" y="1572"/>
              <a:ext cx="51" cy="165"/>
            </a:xfrm>
            <a:custGeom>
              <a:avLst/>
              <a:gdLst/>
              <a:ahLst/>
              <a:cxnLst>
                <a:cxn ang="0">
                  <a:pos x="34" y="0"/>
                </a:cxn>
                <a:cxn ang="0">
                  <a:pos x="34" y="0"/>
                </a:cxn>
                <a:cxn ang="0">
                  <a:pos x="36" y="13"/>
                </a:cxn>
                <a:cxn ang="0">
                  <a:pos x="36" y="33"/>
                </a:cxn>
                <a:cxn ang="0">
                  <a:pos x="37" y="54"/>
                </a:cxn>
                <a:cxn ang="0">
                  <a:pos x="36" y="77"/>
                </a:cxn>
                <a:cxn ang="0">
                  <a:pos x="32" y="100"/>
                </a:cxn>
                <a:cxn ang="0">
                  <a:pos x="25" y="122"/>
                </a:cxn>
                <a:cxn ang="0">
                  <a:pos x="15" y="141"/>
                </a:cxn>
                <a:cxn ang="0">
                  <a:pos x="0" y="156"/>
                </a:cxn>
                <a:cxn ang="0">
                  <a:pos x="7" y="165"/>
                </a:cxn>
                <a:cxn ang="0">
                  <a:pos x="25" y="147"/>
                </a:cxn>
                <a:cxn ang="0">
                  <a:pos x="39" y="125"/>
                </a:cxn>
                <a:cxn ang="0">
                  <a:pos x="46" y="103"/>
                </a:cxn>
                <a:cxn ang="0">
                  <a:pos x="49" y="77"/>
                </a:cxn>
                <a:cxn ang="0">
                  <a:pos x="51" y="54"/>
                </a:cxn>
                <a:cxn ang="0">
                  <a:pos x="49" y="33"/>
                </a:cxn>
                <a:cxn ang="0">
                  <a:pos x="49" y="13"/>
                </a:cxn>
                <a:cxn ang="0">
                  <a:pos x="47" y="0"/>
                </a:cxn>
                <a:cxn ang="0">
                  <a:pos x="47" y="0"/>
                </a:cxn>
                <a:cxn ang="0">
                  <a:pos x="34" y="0"/>
                </a:cxn>
              </a:cxnLst>
              <a:rect l="0" t="0" r="r" b="b"/>
              <a:pathLst>
                <a:path w="51" h="165">
                  <a:moveTo>
                    <a:pt x="34" y="0"/>
                  </a:moveTo>
                  <a:lnTo>
                    <a:pt x="34" y="0"/>
                  </a:lnTo>
                  <a:lnTo>
                    <a:pt x="36" y="13"/>
                  </a:lnTo>
                  <a:lnTo>
                    <a:pt x="36" y="33"/>
                  </a:lnTo>
                  <a:lnTo>
                    <a:pt x="37" y="54"/>
                  </a:lnTo>
                  <a:lnTo>
                    <a:pt x="36" y="77"/>
                  </a:lnTo>
                  <a:lnTo>
                    <a:pt x="32" y="100"/>
                  </a:lnTo>
                  <a:lnTo>
                    <a:pt x="25" y="122"/>
                  </a:lnTo>
                  <a:lnTo>
                    <a:pt x="15" y="141"/>
                  </a:lnTo>
                  <a:lnTo>
                    <a:pt x="0" y="156"/>
                  </a:lnTo>
                  <a:lnTo>
                    <a:pt x="7" y="165"/>
                  </a:lnTo>
                  <a:lnTo>
                    <a:pt x="25" y="147"/>
                  </a:lnTo>
                  <a:lnTo>
                    <a:pt x="39" y="125"/>
                  </a:lnTo>
                  <a:lnTo>
                    <a:pt x="46" y="103"/>
                  </a:lnTo>
                  <a:lnTo>
                    <a:pt x="49" y="77"/>
                  </a:lnTo>
                  <a:lnTo>
                    <a:pt x="51" y="54"/>
                  </a:lnTo>
                  <a:lnTo>
                    <a:pt x="49" y="33"/>
                  </a:lnTo>
                  <a:lnTo>
                    <a:pt x="49" y="13"/>
                  </a:lnTo>
                  <a:lnTo>
                    <a:pt x="47" y="0"/>
                  </a:lnTo>
                  <a:lnTo>
                    <a:pt x="47" y="0"/>
                  </a:lnTo>
                  <a:lnTo>
                    <a:pt x="34"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54" name="Freeform 66"/>
            <p:cNvSpPr>
              <a:spLocks/>
            </p:cNvSpPr>
            <p:nvPr/>
          </p:nvSpPr>
          <p:spPr bwMode="auto">
            <a:xfrm>
              <a:off x="2609" y="628"/>
              <a:ext cx="124" cy="944"/>
            </a:xfrm>
            <a:custGeom>
              <a:avLst/>
              <a:gdLst/>
              <a:ahLst/>
              <a:cxnLst>
                <a:cxn ang="0">
                  <a:pos x="0" y="3"/>
                </a:cxn>
                <a:cxn ang="0">
                  <a:pos x="0" y="3"/>
                </a:cxn>
                <a:cxn ang="0">
                  <a:pos x="11" y="66"/>
                </a:cxn>
                <a:cxn ang="0">
                  <a:pos x="19" y="126"/>
                </a:cxn>
                <a:cxn ang="0">
                  <a:pos x="29" y="187"/>
                </a:cxn>
                <a:cxn ang="0">
                  <a:pos x="38" y="247"/>
                </a:cxn>
                <a:cxn ang="0">
                  <a:pos x="46" y="305"/>
                </a:cxn>
                <a:cxn ang="0">
                  <a:pos x="53" y="364"/>
                </a:cxn>
                <a:cxn ang="0">
                  <a:pos x="62" y="421"/>
                </a:cxn>
                <a:cxn ang="0">
                  <a:pos x="68" y="479"/>
                </a:cxn>
                <a:cxn ang="0">
                  <a:pos x="75" y="538"/>
                </a:cxn>
                <a:cxn ang="0">
                  <a:pos x="82" y="595"/>
                </a:cxn>
                <a:cxn ang="0">
                  <a:pos x="87" y="653"/>
                </a:cxn>
                <a:cxn ang="0">
                  <a:pos x="94" y="711"/>
                </a:cxn>
                <a:cxn ang="0">
                  <a:pos x="99" y="768"/>
                </a:cxn>
                <a:cxn ang="0">
                  <a:pos x="102" y="827"/>
                </a:cxn>
                <a:cxn ang="0">
                  <a:pos x="107" y="885"/>
                </a:cxn>
                <a:cxn ang="0">
                  <a:pos x="111" y="944"/>
                </a:cxn>
                <a:cxn ang="0">
                  <a:pos x="124" y="944"/>
                </a:cxn>
                <a:cxn ang="0">
                  <a:pos x="121" y="885"/>
                </a:cxn>
                <a:cxn ang="0">
                  <a:pos x="116" y="827"/>
                </a:cxn>
                <a:cxn ang="0">
                  <a:pos x="113" y="768"/>
                </a:cxn>
                <a:cxn ang="0">
                  <a:pos x="107" y="711"/>
                </a:cxn>
                <a:cxn ang="0">
                  <a:pos x="101" y="653"/>
                </a:cxn>
                <a:cxn ang="0">
                  <a:pos x="96" y="595"/>
                </a:cxn>
                <a:cxn ang="0">
                  <a:pos x="89" y="538"/>
                </a:cxn>
                <a:cxn ang="0">
                  <a:pos x="82" y="479"/>
                </a:cxn>
                <a:cxn ang="0">
                  <a:pos x="75" y="421"/>
                </a:cxn>
                <a:cxn ang="0">
                  <a:pos x="67" y="364"/>
                </a:cxn>
                <a:cxn ang="0">
                  <a:pos x="60" y="305"/>
                </a:cxn>
                <a:cxn ang="0">
                  <a:pos x="51" y="244"/>
                </a:cxn>
                <a:cxn ang="0">
                  <a:pos x="43" y="184"/>
                </a:cxn>
                <a:cxn ang="0">
                  <a:pos x="33" y="123"/>
                </a:cxn>
                <a:cxn ang="0">
                  <a:pos x="24" y="62"/>
                </a:cxn>
                <a:cxn ang="0">
                  <a:pos x="14" y="0"/>
                </a:cxn>
                <a:cxn ang="0">
                  <a:pos x="14" y="0"/>
                </a:cxn>
                <a:cxn ang="0">
                  <a:pos x="0" y="3"/>
                </a:cxn>
              </a:cxnLst>
              <a:rect l="0" t="0" r="r" b="b"/>
              <a:pathLst>
                <a:path w="124" h="944">
                  <a:moveTo>
                    <a:pt x="0" y="3"/>
                  </a:moveTo>
                  <a:lnTo>
                    <a:pt x="0" y="3"/>
                  </a:lnTo>
                  <a:lnTo>
                    <a:pt x="11" y="66"/>
                  </a:lnTo>
                  <a:lnTo>
                    <a:pt x="19" y="126"/>
                  </a:lnTo>
                  <a:lnTo>
                    <a:pt x="29" y="187"/>
                  </a:lnTo>
                  <a:lnTo>
                    <a:pt x="38" y="247"/>
                  </a:lnTo>
                  <a:lnTo>
                    <a:pt x="46" y="305"/>
                  </a:lnTo>
                  <a:lnTo>
                    <a:pt x="53" y="364"/>
                  </a:lnTo>
                  <a:lnTo>
                    <a:pt x="62" y="421"/>
                  </a:lnTo>
                  <a:lnTo>
                    <a:pt x="68" y="479"/>
                  </a:lnTo>
                  <a:lnTo>
                    <a:pt x="75" y="538"/>
                  </a:lnTo>
                  <a:lnTo>
                    <a:pt x="82" y="595"/>
                  </a:lnTo>
                  <a:lnTo>
                    <a:pt x="87" y="653"/>
                  </a:lnTo>
                  <a:lnTo>
                    <a:pt x="94" y="711"/>
                  </a:lnTo>
                  <a:lnTo>
                    <a:pt x="99" y="768"/>
                  </a:lnTo>
                  <a:lnTo>
                    <a:pt x="102" y="827"/>
                  </a:lnTo>
                  <a:lnTo>
                    <a:pt x="107" y="885"/>
                  </a:lnTo>
                  <a:lnTo>
                    <a:pt x="111" y="944"/>
                  </a:lnTo>
                  <a:lnTo>
                    <a:pt x="124" y="944"/>
                  </a:lnTo>
                  <a:lnTo>
                    <a:pt x="121" y="885"/>
                  </a:lnTo>
                  <a:lnTo>
                    <a:pt x="116" y="827"/>
                  </a:lnTo>
                  <a:lnTo>
                    <a:pt x="113" y="768"/>
                  </a:lnTo>
                  <a:lnTo>
                    <a:pt x="107" y="711"/>
                  </a:lnTo>
                  <a:lnTo>
                    <a:pt x="101" y="653"/>
                  </a:lnTo>
                  <a:lnTo>
                    <a:pt x="96" y="595"/>
                  </a:lnTo>
                  <a:lnTo>
                    <a:pt x="89" y="538"/>
                  </a:lnTo>
                  <a:lnTo>
                    <a:pt x="82" y="479"/>
                  </a:lnTo>
                  <a:lnTo>
                    <a:pt x="75" y="421"/>
                  </a:lnTo>
                  <a:lnTo>
                    <a:pt x="67" y="364"/>
                  </a:lnTo>
                  <a:lnTo>
                    <a:pt x="60" y="305"/>
                  </a:lnTo>
                  <a:lnTo>
                    <a:pt x="51" y="244"/>
                  </a:lnTo>
                  <a:lnTo>
                    <a:pt x="43" y="184"/>
                  </a:lnTo>
                  <a:lnTo>
                    <a:pt x="33" y="123"/>
                  </a:lnTo>
                  <a:lnTo>
                    <a:pt x="24" y="62"/>
                  </a:lnTo>
                  <a:lnTo>
                    <a:pt x="14" y="0"/>
                  </a:lnTo>
                  <a:lnTo>
                    <a:pt x="14" y="0"/>
                  </a:lnTo>
                  <a:lnTo>
                    <a:pt x="0" y="3"/>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55" name="Freeform 67"/>
            <p:cNvSpPr>
              <a:spLocks/>
            </p:cNvSpPr>
            <p:nvPr/>
          </p:nvSpPr>
          <p:spPr bwMode="auto">
            <a:xfrm>
              <a:off x="2586" y="32"/>
              <a:ext cx="74" cy="599"/>
            </a:xfrm>
            <a:custGeom>
              <a:avLst/>
              <a:gdLst/>
              <a:ahLst/>
              <a:cxnLst>
                <a:cxn ang="0">
                  <a:pos x="64" y="1"/>
                </a:cxn>
                <a:cxn ang="0">
                  <a:pos x="64" y="0"/>
                </a:cxn>
                <a:cxn ang="0">
                  <a:pos x="51" y="19"/>
                </a:cxn>
                <a:cxn ang="0">
                  <a:pos x="35" y="44"/>
                </a:cxn>
                <a:cxn ang="0">
                  <a:pos x="27" y="72"/>
                </a:cxn>
                <a:cxn ang="0">
                  <a:pos x="18" y="103"/>
                </a:cxn>
                <a:cxn ang="0">
                  <a:pos x="11" y="138"/>
                </a:cxn>
                <a:cxn ang="0">
                  <a:pos x="6" y="177"/>
                </a:cxn>
                <a:cxn ang="0">
                  <a:pos x="3" y="216"/>
                </a:cxn>
                <a:cxn ang="0">
                  <a:pos x="1" y="257"/>
                </a:cxn>
                <a:cxn ang="0">
                  <a:pos x="0" y="300"/>
                </a:cxn>
                <a:cxn ang="0">
                  <a:pos x="1" y="344"/>
                </a:cxn>
                <a:cxn ang="0">
                  <a:pos x="3" y="387"/>
                </a:cxn>
                <a:cxn ang="0">
                  <a:pos x="5" y="433"/>
                </a:cxn>
                <a:cxn ang="0">
                  <a:pos x="8" y="475"/>
                </a:cxn>
                <a:cxn ang="0">
                  <a:pos x="13" y="518"/>
                </a:cxn>
                <a:cxn ang="0">
                  <a:pos x="18" y="559"/>
                </a:cxn>
                <a:cxn ang="0">
                  <a:pos x="23" y="599"/>
                </a:cxn>
                <a:cxn ang="0">
                  <a:pos x="37" y="596"/>
                </a:cxn>
                <a:cxn ang="0">
                  <a:pos x="32" y="559"/>
                </a:cxn>
                <a:cxn ang="0">
                  <a:pos x="27" y="518"/>
                </a:cxn>
                <a:cxn ang="0">
                  <a:pos x="22" y="475"/>
                </a:cxn>
                <a:cxn ang="0">
                  <a:pos x="18" y="433"/>
                </a:cxn>
                <a:cxn ang="0">
                  <a:pos x="17" y="387"/>
                </a:cxn>
                <a:cxn ang="0">
                  <a:pos x="15" y="344"/>
                </a:cxn>
                <a:cxn ang="0">
                  <a:pos x="13" y="300"/>
                </a:cxn>
                <a:cxn ang="0">
                  <a:pos x="15" y="257"/>
                </a:cxn>
                <a:cxn ang="0">
                  <a:pos x="17" y="216"/>
                </a:cxn>
                <a:cxn ang="0">
                  <a:pos x="20" y="177"/>
                </a:cxn>
                <a:cxn ang="0">
                  <a:pos x="25" y="141"/>
                </a:cxn>
                <a:cxn ang="0">
                  <a:pos x="32" y="106"/>
                </a:cxn>
                <a:cxn ang="0">
                  <a:pos x="40" y="76"/>
                </a:cxn>
                <a:cxn ang="0">
                  <a:pos x="49" y="47"/>
                </a:cxn>
                <a:cxn ang="0">
                  <a:pos x="61" y="26"/>
                </a:cxn>
                <a:cxn ang="0">
                  <a:pos x="74" y="9"/>
                </a:cxn>
                <a:cxn ang="0">
                  <a:pos x="74" y="7"/>
                </a:cxn>
                <a:cxn ang="0">
                  <a:pos x="64" y="1"/>
                </a:cxn>
              </a:cxnLst>
              <a:rect l="0" t="0" r="r" b="b"/>
              <a:pathLst>
                <a:path w="74" h="599">
                  <a:moveTo>
                    <a:pt x="64" y="1"/>
                  </a:moveTo>
                  <a:lnTo>
                    <a:pt x="64" y="0"/>
                  </a:lnTo>
                  <a:lnTo>
                    <a:pt x="51" y="19"/>
                  </a:lnTo>
                  <a:lnTo>
                    <a:pt x="35" y="44"/>
                  </a:lnTo>
                  <a:lnTo>
                    <a:pt x="27" y="72"/>
                  </a:lnTo>
                  <a:lnTo>
                    <a:pt x="18" y="103"/>
                  </a:lnTo>
                  <a:lnTo>
                    <a:pt x="11" y="138"/>
                  </a:lnTo>
                  <a:lnTo>
                    <a:pt x="6" y="177"/>
                  </a:lnTo>
                  <a:lnTo>
                    <a:pt x="3" y="216"/>
                  </a:lnTo>
                  <a:lnTo>
                    <a:pt x="1" y="257"/>
                  </a:lnTo>
                  <a:lnTo>
                    <a:pt x="0" y="300"/>
                  </a:lnTo>
                  <a:lnTo>
                    <a:pt x="1" y="344"/>
                  </a:lnTo>
                  <a:lnTo>
                    <a:pt x="3" y="387"/>
                  </a:lnTo>
                  <a:lnTo>
                    <a:pt x="5" y="433"/>
                  </a:lnTo>
                  <a:lnTo>
                    <a:pt x="8" y="475"/>
                  </a:lnTo>
                  <a:lnTo>
                    <a:pt x="13" y="518"/>
                  </a:lnTo>
                  <a:lnTo>
                    <a:pt x="18" y="559"/>
                  </a:lnTo>
                  <a:lnTo>
                    <a:pt x="23" y="599"/>
                  </a:lnTo>
                  <a:lnTo>
                    <a:pt x="37" y="596"/>
                  </a:lnTo>
                  <a:lnTo>
                    <a:pt x="32" y="559"/>
                  </a:lnTo>
                  <a:lnTo>
                    <a:pt x="27" y="518"/>
                  </a:lnTo>
                  <a:lnTo>
                    <a:pt x="22" y="475"/>
                  </a:lnTo>
                  <a:lnTo>
                    <a:pt x="18" y="433"/>
                  </a:lnTo>
                  <a:lnTo>
                    <a:pt x="17" y="387"/>
                  </a:lnTo>
                  <a:lnTo>
                    <a:pt x="15" y="344"/>
                  </a:lnTo>
                  <a:lnTo>
                    <a:pt x="13" y="300"/>
                  </a:lnTo>
                  <a:lnTo>
                    <a:pt x="15" y="257"/>
                  </a:lnTo>
                  <a:lnTo>
                    <a:pt x="17" y="216"/>
                  </a:lnTo>
                  <a:lnTo>
                    <a:pt x="20" y="177"/>
                  </a:lnTo>
                  <a:lnTo>
                    <a:pt x="25" y="141"/>
                  </a:lnTo>
                  <a:lnTo>
                    <a:pt x="32" y="106"/>
                  </a:lnTo>
                  <a:lnTo>
                    <a:pt x="40" y="76"/>
                  </a:lnTo>
                  <a:lnTo>
                    <a:pt x="49" y="47"/>
                  </a:lnTo>
                  <a:lnTo>
                    <a:pt x="61" y="26"/>
                  </a:lnTo>
                  <a:lnTo>
                    <a:pt x="74" y="9"/>
                  </a:lnTo>
                  <a:lnTo>
                    <a:pt x="74" y="7"/>
                  </a:lnTo>
                  <a:lnTo>
                    <a:pt x="64" y="1"/>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56" name="Freeform 68"/>
            <p:cNvSpPr>
              <a:spLocks/>
            </p:cNvSpPr>
            <p:nvPr/>
          </p:nvSpPr>
          <p:spPr bwMode="auto">
            <a:xfrm>
              <a:off x="2650" y="0"/>
              <a:ext cx="230" cy="39"/>
            </a:xfrm>
            <a:custGeom>
              <a:avLst/>
              <a:gdLst/>
              <a:ahLst/>
              <a:cxnLst>
                <a:cxn ang="0">
                  <a:pos x="230" y="5"/>
                </a:cxn>
                <a:cxn ang="0">
                  <a:pos x="230" y="5"/>
                </a:cxn>
                <a:cxn ang="0">
                  <a:pos x="206" y="0"/>
                </a:cxn>
                <a:cxn ang="0">
                  <a:pos x="177" y="0"/>
                </a:cxn>
                <a:cxn ang="0">
                  <a:pos x="141" y="2"/>
                </a:cxn>
                <a:cxn ang="0">
                  <a:pos x="102" y="6"/>
                </a:cxn>
                <a:cxn ang="0">
                  <a:pos x="66" y="12"/>
                </a:cxn>
                <a:cxn ang="0">
                  <a:pos x="36" y="20"/>
                </a:cxn>
                <a:cxn ang="0">
                  <a:pos x="14" y="26"/>
                </a:cxn>
                <a:cxn ang="0">
                  <a:pos x="0" y="33"/>
                </a:cxn>
                <a:cxn ang="0">
                  <a:pos x="10" y="39"/>
                </a:cxn>
                <a:cxn ang="0">
                  <a:pos x="17" y="38"/>
                </a:cxn>
                <a:cxn ang="0">
                  <a:pos x="39" y="32"/>
                </a:cxn>
                <a:cxn ang="0">
                  <a:pos x="70" y="24"/>
                </a:cxn>
                <a:cxn ang="0">
                  <a:pos x="106" y="18"/>
                </a:cxn>
                <a:cxn ang="0">
                  <a:pos x="141" y="14"/>
                </a:cxn>
                <a:cxn ang="0">
                  <a:pos x="177" y="12"/>
                </a:cxn>
                <a:cxn ang="0">
                  <a:pos x="206" y="12"/>
                </a:cxn>
                <a:cxn ang="0">
                  <a:pos x="223" y="17"/>
                </a:cxn>
                <a:cxn ang="0">
                  <a:pos x="223" y="17"/>
                </a:cxn>
                <a:cxn ang="0">
                  <a:pos x="230" y="5"/>
                </a:cxn>
              </a:cxnLst>
              <a:rect l="0" t="0" r="r" b="b"/>
              <a:pathLst>
                <a:path w="230" h="39">
                  <a:moveTo>
                    <a:pt x="230" y="5"/>
                  </a:moveTo>
                  <a:lnTo>
                    <a:pt x="230" y="5"/>
                  </a:lnTo>
                  <a:lnTo>
                    <a:pt x="206" y="0"/>
                  </a:lnTo>
                  <a:lnTo>
                    <a:pt x="177" y="0"/>
                  </a:lnTo>
                  <a:lnTo>
                    <a:pt x="141" y="2"/>
                  </a:lnTo>
                  <a:lnTo>
                    <a:pt x="102" y="6"/>
                  </a:lnTo>
                  <a:lnTo>
                    <a:pt x="66" y="12"/>
                  </a:lnTo>
                  <a:lnTo>
                    <a:pt x="36" y="20"/>
                  </a:lnTo>
                  <a:lnTo>
                    <a:pt x="14" y="26"/>
                  </a:lnTo>
                  <a:lnTo>
                    <a:pt x="0" y="33"/>
                  </a:lnTo>
                  <a:lnTo>
                    <a:pt x="10" y="39"/>
                  </a:lnTo>
                  <a:lnTo>
                    <a:pt x="17" y="38"/>
                  </a:lnTo>
                  <a:lnTo>
                    <a:pt x="39" y="32"/>
                  </a:lnTo>
                  <a:lnTo>
                    <a:pt x="70" y="24"/>
                  </a:lnTo>
                  <a:lnTo>
                    <a:pt x="106" y="18"/>
                  </a:lnTo>
                  <a:lnTo>
                    <a:pt x="141" y="14"/>
                  </a:lnTo>
                  <a:lnTo>
                    <a:pt x="177" y="12"/>
                  </a:lnTo>
                  <a:lnTo>
                    <a:pt x="206" y="12"/>
                  </a:lnTo>
                  <a:lnTo>
                    <a:pt x="223" y="17"/>
                  </a:lnTo>
                  <a:lnTo>
                    <a:pt x="223" y="17"/>
                  </a:lnTo>
                  <a:lnTo>
                    <a:pt x="230" y="5"/>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57" name="Freeform 69"/>
            <p:cNvSpPr>
              <a:spLocks/>
            </p:cNvSpPr>
            <p:nvPr/>
          </p:nvSpPr>
          <p:spPr bwMode="auto">
            <a:xfrm>
              <a:off x="2873" y="5"/>
              <a:ext cx="238" cy="922"/>
            </a:xfrm>
            <a:custGeom>
              <a:avLst/>
              <a:gdLst/>
              <a:ahLst/>
              <a:cxnLst>
                <a:cxn ang="0">
                  <a:pos x="238" y="922"/>
                </a:cxn>
                <a:cxn ang="0">
                  <a:pos x="238" y="922"/>
                </a:cxn>
                <a:cxn ang="0">
                  <a:pos x="229" y="846"/>
                </a:cxn>
                <a:cxn ang="0">
                  <a:pos x="221" y="770"/>
                </a:cxn>
                <a:cxn ang="0">
                  <a:pos x="211" y="695"/>
                </a:cxn>
                <a:cxn ang="0">
                  <a:pos x="202" y="620"/>
                </a:cxn>
                <a:cxn ang="0">
                  <a:pos x="194" y="546"/>
                </a:cxn>
                <a:cxn ang="0">
                  <a:pos x="184" y="473"/>
                </a:cxn>
                <a:cxn ang="0">
                  <a:pos x="173" y="405"/>
                </a:cxn>
                <a:cxn ang="0">
                  <a:pos x="163" y="339"/>
                </a:cxn>
                <a:cxn ang="0">
                  <a:pos x="150" y="278"/>
                </a:cxn>
                <a:cxn ang="0">
                  <a:pos x="136" y="221"/>
                </a:cxn>
                <a:cxn ang="0">
                  <a:pos x="121" y="168"/>
                </a:cxn>
                <a:cxn ang="0">
                  <a:pos x="102" y="122"/>
                </a:cxn>
                <a:cxn ang="0">
                  <a:pos x="83" y="80"/>
                </a:cxn>
                <a:cxn ang="0">
                  <a:pos x="59" y="46"/>
                </a:cxn>
                <a:cxn ang="0">
                  <a:pos x="36" y="19"/>
                </a:cxn>
                <a:cxn ang="0">
                  <a:pos x="7" y="0"/>
                </a:cxn>
                <a:cxn ang="0">
                  <a:pos x="0" y="12"/>
                </a:cxn>
                <a:cxn ang="0">
                  <a:pos x="25" y="28"/>
                </a:cxn>
                <a:cxn ang="0">
                  <a:pos x="49" y="53"/>
                </a:cxn>
                <a:cxn ang="0">
                  <a:pos x="70" y="86"/>
                </a:cxn>
                <a:cxn ang="0">
                  <a:pos x="88" y="125"/>
                </a:cxn>
                <a:cxn ang="0">
                  <a:pos x="107" y="171"/>
                </a:cxn>
                <a:cxn ang="0">
                  <a:pos x="122" y="224"/>
                </a:cxn>
                <a:cxn ang="0">
                  <a:pos x="136" y="281"/>
                </a:cxn>
                <a:cxn ang="0">
                  <a:pos x="150" y="342"/>
                </a:cxn>
                <a:cxn ang="0">
                  <a:pos x="160" y="408"/>
                </a:cxn>
                <a:cxn ang="0">
                  <a:pos x="170" y="477"/>
                </a:cxn>
                <a:cxn ang="0">
                  <a:pos x="180" y="546"/>
                </a:cxn>
                <a:cxn ang="0">
                  <a:pos x="189" y="620"/>
                </a:cxn>
                <a:cxn ang="0">
                  <a:pos x="197" y="695"/>
                </a:cxn>
                <a:cxn ang="0">
                  <a:pos x="207" y="770"/>
                </a:cxn>
                <a:cxn ang="0">
                  <a:pos x="216" y="846"/>
                </a:cxn>
                <a:cxn ang="0">
                  <a:pos x="224" y="922"/>
                </a:cxn>
                <a:cxn ang="0">
                  <a:pos x="224" y="922"/>
                </a:cxn>
                <a:cxn ang="0">
                  <a:pos x="238" y="922"/>
                </a:cxn>
              </a:cxnLst>
              <a:rect l="0" t="0" r="r" b="b"/>
              <a:pathLst>
                <a:path w="238" h="922">
                  <a:moveTo>
                    <a:pt x="238" y="922"/>
                  </a:moveTo>
                  <a:lnTo>
                    <a:pt x="238" y="922"/>
                  </a:lnTo>
                  <a:lnTo>
                    <a:pt x="229" y="846"/>
                  </a:lnTo>
                  <a:lnTo>
                    <a:pt x="221" y="770"/>
                  </a:lnTo>
                  <a:lnTo>
                    <a:pt x="211" y="695"/>
                  </a:lnTo>
                  <a:lnTo>
                    <a:pt x="202" y="620"/>
                  </a:lnTo>
                  <a:lnTo>
                    <a:pt x="194" y="546"/>
                  </a:lnTo>
                  <a:lnTo>
                    <a:pt x="184" y="473"/>
                  </a:lnTo>
                  <a:lnTo>
                    <a:pt x="173" y="405"/>
                  </a:lnTo>
                  <a:lnTo>
                    <a:pt x="163" y="339"/>
                  </a:lnTo>
                  <a:lnTo>
                    <a:pt x="150" y="278"/>
                  </a:lnTo>
                  <a:lnTo>
                    <a:pt x="136" y="221"/>
                  </a:lnTo>
                  <a:lnTo>
                    <a:pt x="121" y="168"/>
                  </a:lnTo>
                  <a:lnTo>
                    <a:pt x="102" y="122"/>
                  </a:lnTo>
                  <a:lnTo>
                    <a:pt x="83" y="80"/>
                  </a:lnTo>
                  <a:lnTo>
                    <a:pt x="59" y="46"/>
                  </a:lnTo>
                  <a:lnTo>
                    <a:pt x="36" y="19"/>
                  </a:lnTo>
                  <a:lnTo>
                    <a:pt x="7" y="0"/>
                  </a:lnTo>
                  <a:lnTo>
                    <a:pt x="0" y="12"/>
                  </a:lnTo>
                  <a:lnTo>
                    <a:pt x="25" y="28"/>
                  </a:lnTo>
                  <a:lnTo>
                    <a:pt x="49" y="53"/>
                  </a:lnTo>
                  <a:lnTo>
                    <a:pt x="70" y="86"/>
                  </a:lnTo>
                  <a:lnTo>
                    <a:pt x="88" y="125"/>
                  </a:lnTo>
                  <a:lnTo>
                    <a:pt x="107" y="171"/>
                  </a:lnTo>
                  <a:lnTo>
                    <a:pt x="122" y="224"/>
                  </a:lnTo>
                  <a:lnTo>
                    <a:pt x="136" y="281"/>
                  </a:lnTo>
                  <a:lnTo>
                    <a:pt x="150" y="342"/>
                  </a:lnTo>
                  <a:lnTo>
                    <a:pt x="160" y="408"/>
                  </a:lnTo>
                  <a:lnTo>
                    <a:pt x="170" y="477"/>
                  </a:lnTo>
                  <a:lnTo>
                    <a:pt x="180" y="546"/>
                  </a:lnTo>
                  <a:lnTo>
                    <a:pt x="189" y="620"/>
                  </a:lnTo>
                  <a:lnTo>
                    <a:pt x="197" y="695"/>
                  </a:lnTo>
                  <a:lnTo>
                    <a:pt x="207" y="770"/>
                  </a:lnTo>
                  <a:lnTo>
                    <a:pt x="216" y="846"/>
                  </a:lnTo>
                  <a:lnTo>
                    <a:pt x="224" y="922"/>
                  </a:lnTo>
                  <a:lnTo>
                    <a:pt x="224" y="922"/>
                  </a:lnTo>
                  <a:lnTo>
                    <a:pt x="238" y="922"/>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58" name="Freeform 70"/>
            <p:cNvSpPr>
              <a:spLocks/>
            </p:cNvSpPr>
            <p:nvPr/>
          </p:nvSpPr>
          <p:spPr bwMode="auto">
            <a:xfrm>
              <a:off x="3097" y="927"/>
              <a:ext cx="107" cy="784"/>
            </a:xfrm>
            <a:custGeom>
              <a:avLst/>
              <a:gdLst/>
              <a:ahLst/>
              <a:cxnLst>
                <a:cxn ang="0">
                  <a:pos x="94" y="784"/>
                </a:cxn>
                <a:cxn ang="0">
                  <a:pos x="107" y="784"/>
                </a:cxn>
                <a:cxn ang="0">
                  <a:pos x="102" y="730"/>
                </a:cxn>
                <a:cxn ang="0">
                  <a:pos x="99" y="678"/>
                </a:cxn>
                <a:cxn ang="0">
                  <a:pos x="94" y="628"/>
                </a:cxn>
                <a:cxn ang="0">
                  <a:pos x="89" y="578"/>
                </a:cxn>
                <a:cxn ang="0">
                  <a:pos x="84" y="531"/>
                </a:cxn>
                <a:cxn ang="0">
                  <a:pos x="77" y="483"/>
                </a:cxn>
                <a:cxn ang="0">
                  <a:pos x="72" y="437"/>
                </a:cxn>
                <a:cxn ang="0">
                  <a:pos x="67" y="390"/>
                </a:cxn>
                <a:cxn ang="0">
                  <a:pos x="60" y="342"/>
                </a:cxn>
                <a:cxn ang="0">
                  <a:pos x="53" y="296"/>
                </a:cxn>
                <a:cxn ang="0">
                  <a:pos x="46" y="250"/>
                </a:cxn>
                <a:cxn ang="0">
                  <a:pos x="41" y="203"/>
                </a:cxn>
                <a:cxn ang="0">
                  <a:pos x="34" y="154"/>
                </a:cxn>
                <a:cxn ang="0">
                  <a:pos x="28" y="104"/>
                </a:cxn>
                <a:cxn ang="0">
                  <a:pos x="21" y="53"/>
                </a:cxn>
                <a:cxn ang="0">
                  <a:pos x="14" y="0"/>
                </a:cxn>
                <a:cxn ang="0">
                  <a:pos x="0" y="0"/>
                </a:cxn>
                <a:cxn ang="0">
                  <a:pos x="7" y="53"/>
                </a:cxn>
                <a:cxn ang="0">
                  <a:pos x="14" y="104"/>
                </a:cxn>
                <a:cxn ang="0">
                  <a:pos x="21" y="154"/>
                </a:cxn>
                <a:cxn ang="0">
                  <a:pos x="28" y="203"/>
                </a:cxn>
                <a:cxn ang="0">
                  <a:pos x="33" y="250"/>
                </a:cxn>
                <a:cxn ang="0">
                  <a:pos x="39" y="299"/>
                </a:cxn>
                <a:cxn ang="0">
                  <a:pos x="46" y="345"/>
                </a:cxn>
                <a:cxn ang="0">
                  <a:pos x="53" y="390"/>
                </a:cxn>
                <a:cxn ang="0">
                  <a:pos x="58" y="437"/>
                </a:cxn>
                <a:cxn ang="0">
                  <a:pos x="63" y="483"/>
                </a:cxn>
                <a:cxn ang="0">
                  <a:pos x="70" y="531"/>
                </a:cxn>
                <a:cxn ang="0">
                  <a:pos x="75" y="578"/>
                </a:cxn>
                <a:cxn ang="0">
                  <a:pos x="80" y="628"/>
                </a:cxn>
                <a:cxn ang="0">
                  <a:pos x="85" y="678"/>
                </a:cxn>
                <a:cxn ang="0">
                  <a:pos x="89" y="730"/>
                </a:cxn>
                <a:cxn ang="0">
                  <a:pos x="94" y="784"/>
                </a:cxn>
                <a:cxn ang="0">
                  <a:pos x="107" y="784"/>
                </a:cxn>
                <a:cxn ang="0">
                  <a:pos x="94" y="784"/>
                </a:cxn>
              </a:cxnLst>
              <a:rect l="0" t="0" r="r" b="b"/>
              <a:pathLst>
                <a:path w="107" h="784">
                  <a:moveTo>
                    <a:pt x="94" y="784"/>
                  </a:moveTo>
                  <a:lnTo>
                    <a:pt x="107" y="784"/>
                  </a:lnTo>
                  <a:lnTo>
                    <a:pt x="102" y="730"/>
                  </a:lnTo>
                  <a:lnTo>
                    <a:pt x="99" y="678"/>
                  </a:lnTo>
                  <a:lnTo>
                    <a:pt x="94" y="628"/>
                  </a:lnTo>
                  <a:lnTo>
                    <a:pt x="89" y="578"/>
                  </a:lnTo>
                  <a:lnTo>
                    <a:pt x="84" y="531"/>
                  </a:lnTo>
                  <a:lnTo>
                    <a:pt x="77" y="483"/>
                  </a:lnTo>
                  <a:lnTo>
                    <a:pt x="72" y="437"/>
                  </a:lnTo>
                  <a:lnTo>
                    <a:pt x="67" y="390"/>
                  </a:lnTo>
                  <a:lnTo>
                    <a:pt x="60" y="342"/>
                  </a:lnTo>
                  <a:lnTo>
                    <a:pt x="53" y="296"/>
                  </a:lnTo>
                  <a:lnTo>
                    <a:pt x="46" y="250"/>
                  </a:lnTo>
                  <a:lnTo>
                    <a:pt x="41" y="203"/>
                  </a:lnTo>
                  <a:lnTo>
                    <a:pt x="34" y="154"/>
                  </a:lnTo>
                  <a:lnTo>
                    <a:pt x="28" y="104"/>
                  </a:lnTo>
                  <a:lnTo>
                    <a:pt x="21" y="53"/>
                  </a:lnTo>
                  <a:lnTo>
                    <a:pt x="14" y="0"/>
                  </a:lnTo>
                  <a:lnTo>
                    <a:pt x="0" y="0"/>
                  </a:lnTo>
                  <a:lnTo>
                    <a:pt x="7" y="53"/>
                  </a:lnTo>
                  <a:lnTo>
                    <a:pt x="14" y="104"/>
                  </a:lnTo>
                  <a:lnTo>
                    <a:pt x="21" y="154"/>
                  </a:lnTo>
                  <a:lnTo>
                    <a:pt x="28" y="203"/>
                  </a:lnTo>
                  <a:lnTo>
                    <a:pt x="33" y="250"/>
                  </a:lnTo>
                  <a:lnTo>
                    <a:pt x="39" y="299"/>
                  </a:lnTo>
                  <a:lnTo>
                    <a:pt x="46" y="345"/>
                  </a:lnTo>
                  <a:lnTo>
                    <a:pt x="53" y="390"/>
                  </a:lnTo>
                  <a:lnTo>
                    <a:pt x="58" y="437"/>
                  </a:lnTo>
                  <a:lnTo>
                    <a:pt x="63" y="483"/>
                  </a:lnTo>
                  <a:lnTo>
                    <a:pt x="70" y="531"/>
                  </a:lnTo>
                  <a:lnTo>
                    <a:pt x="75" y="578"/>
                  </a:lnTo>
                  <a:lnTo>
                    <a:pt x="80" y="628"/>
                  </a:lnTo>
                  <a:lnTo>
                    <a:pt x="85" y="678"/>
                  </a:lnTo>
                  <a:lnTo>
                    <a:pt x="89" y="730"/>
                  </a:lnTo>
                  <a:lnTo>
                    <a:pt x="94" y="784"/>
                  </a:lnTo>
                  <a:lnTo>
                    <a:pt x="107" y="784"/>
                  </a:lnTo>
                  <a:lnTo>
                    <a:pt x="94" y="784"/>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59" name="Freeform 71"/>
            <p:cNvSpPr>
              <a:spLocks/>
            </p:cNvSpPr>
            <p:nvPr/>
          </p:nvSpPr>
          <p:spPr bwMode="auto">
            <a:xfrm>
              <a:off x="3191" y="1694"/>
              <a:ext cx="17" cy="17"/>
            </a:xfrm>
            <a:custGeom>
              <a:avLst/>
              <a:gdLst/>
              <a:ahLst/>
              <a:cxnLst>
                <a:cxn ang="0">
                  <a:pos x="3" y="2"/>
                </a:cxn>
                <a:cxn ang="0">
                  <a:pos x="3" y="0"/>
                </a:cxn>
                <a:cxn ang="0">
                  <a:pos x="2" y="2"/>
                </a:cxn>
                <a:cxn ang="0">
                  <a:pos x="2" y="5"/>
                </a:cxn>
                <a:cxn ang="0">
                  <a:pos x="0" y="8"/>
                </a:cxn>
                <a:cxn ang="0">
                  <a:pos x="0" y="17"/>
                </a:cxn>
                <a:cxn ang="0">
                  <a:pos x="13" y="17"/>
                </a:cxn>
                <a:cxn ang="0">
                  <a:pos x="13" y="11"/>
                </a:cxn>
                <a:cxn ang="0">
                  <a:pos x="15" y="8"/>
                </a:cxn>
                <a:cxn ang="0">
                  <a:pos x="15" y="8"/>
                </a:cxn>
                <a:cxn ang="0">
                  <a:pos x="17" y="6"/>
                </a:cxn>
                <a:cxn ang="0">
                  <a:pos x="17" y="5"/>
                </a:cxn>
                <a:cxn ang="0">
                  <a:pos x="3" y="2"/>
                </a:cxn>
              </a:cxnLst>
              <a:rect l="0" t="0" r="r" b="b"/>
              <a:pathLst>
                <a:path w="17" h="17">
                  <a:moveTo>
                    <a:pt x="3" y="2"/>
                  </a:moveTo>
                  <a:lnTo>
                    <a:pt x="3" y="0"/>
                  </a:lnTo>
                  <a:lnTo>
                    <a:pt x="2" y="2"/>
                  </a:lnTo>
                  <a:lnTo>
                    <a:pt x="2" y="5"/>
                  </a:lnTo>
                  <a:lnTo>
                    <a:pt x="0" y="8"/>
                  </a:lnTo>
                  <a:lnTo>
                    <a:pt x="0" y="17"/>
                  </a:lnTo>
                  <a:lnTo>
                    <a:pt x="13" y="17"/>
                  </a:lnTo>
                  <a:lnTo>
                    <a:pt x="13" y="11"/>
                  </a:lnTo>
                  <a:lnTo>
                    <a:pt x="15" y="8"/>
                  </a:lnTo>
                  <a:lnTo>
                    <a:pt x="15" y="8"/>
                  </a:lnTo>
                  <a:lnTo>
                    <a:pt x="17" y="6"/>
                  </a:lnTo>
                  <a:lnTo>
                    <a:pt x="17" y="5"/>
                  </a:lnTo>
                  <a:lnTo>
                    <a:pt x="3" y="2"/>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60" name="Freeform 72"/>
            <p:cNvSpPr>
              <a:spLocks/>
            </p:cNvSpPr>
            <p:nvPr/>
          </p:nvSpPr>
          <p:spPr bwMode="auto">
            <a:xfrm>
              <a:off x="3194" y="940"/>
              <a:ext cx="170" cy="759"/>
            </a:xfrm>
            <a:custGeom>
              <a:avLst/>
              <a:gdLst/>
              <a:ahLst/>
              <a:cxnLst>
                <a:cxn ang="0">
                  <a:pos x="157" y="0"/>
                </a:cxn>
                <a:cxn ang="0">
                  <a:pos x="157" y="0"/>
                </a:cxn>
                <a:cxn ang="0">
                  <a:pos x="148" y="50"/>
                </a:cxn>
                <a:cxn ang="0">
                  <a:pos x="140" y="100"/>
                </a:cxn>
                <a:cxn ang="0">
                  <a:pos x="133" y="149"/>
                </a:cxn>
                <a:cxn ang="0">
                  <a:pos x="124" y="196"/>
                </a:cxn>
                <a:cxn ang="0">
                  <a:pos x="118" y="243"/>
                </a:cxn>
                <a:cxn ang="0">
                  <a:pos x="109" y="290"/>
                </a:cxn>
                <a:cxn ang="0">
                  <a:pos x="102" y="336"/>
                </a:cxn>
                <a:cxn ang="0">
                  <a:pos x="94" y="382"/>
                </a:cxn>
                <a:cxn ang="0">
                  <a:pos x="84" y="429"/>
                </a:cxn>
                <a:cxn ang="0">
                  <a:pos x="75" y="474"/>
                </a:cxn>
                <a:cxn ang="0">
                  <a:pos x="65" y="521"/>
                </a:cxn>
                <a:cxn ang="0">
                  <a:pos x="55" y="567"/>
                </a:cxn>
                <a:cxn ang="0">
                  <a:pos x="43" y="614"/>
                </a:cxn>
                <a:cxn ang="0">
                  <a:pos x="29" y="661"/>
                </a:cxn>
                <a:cxn ang="0">
                  <a:pos x="16" y="707"/>
                </a:cxn>
                <a:cxn ang="0">
                  <a:pos x="0" y="756"/>
                </a:cxn>
                <a:cxn ang="0">
                  <a:pos x="14" y="759"/>
                </a:cxn>
                <a:cxn ang="0">
                  <a:pos x="29" y="710"/>
                </a:cxn>
                <a:cxn ang="0">
                  <a:pos x="43" y="664"/>
                </a:cxn>
                <a:cxn ang="0">
                  <a:pos x="56" y="617"/>
                </a:cxn>
                <a:cxn ang="0">
                  <a:pos x="68" y="570"/>
                </a:cxn>
                <a:cxn ang="0">
                  <a:pos x="78" y="524"/>
                </a:cxn>
                <a:cxn ang="0">
                  <a:pos x="89" y="477"/>
                </a:cxn>
                <a:cxn ang="0">
                  <a:pos x="97" y="432"/>
                </a:cxn>
                <a:cxn ang="0">
                  <a:pos x="107" y="385"/>
                </a:cxn>
                <a:cxn ang="0">
                  <a:pos x="116" y="339"/>
                </a:cxn>
                <a:cxn ang="0">
                  <a:pos x="123" y="293"/>
                </a:cxn>
                <a:cxn ang="0">
                  <a:pos x="131" y="246"/>
                </a:cxn>
                <a:cxn ang="0">
                  <a:pos x="138" y="199"/>
                </a:cxn>
                <a:cxn ang="0">
                  <a:pos x="146" y="152"/>
                </a:cxn>
                <a:cxn ang="0">
                  <a:pos x="153" y="103"/>
                </a:cxn>
                <a:cxn ang="0">
                  <a:pos x="162" y="53"/>
                </a:cxn>
                <a:cxn ang="0">
                  <a:pos x="170" y="3"/>
                </a:cxn>
                <a:cxn ang="0">
                  <a:pos x="170" y="3"/>
                </a:cxn>
                <a:cxn ang="0">
                  <a:pos x="157" y="0"/>
                </a:cxn>
              </a:cxnLst>
              <a:rect l="0" t="0" r="r" b="b"/>
              <a:pathLst>
                <a:path w="170" h="759">
                  <a:moveTo>
                    <a:pt x="157" y="0"/>
                  </a:moveTo>
                  <a:lnTo>
                    <a:pt x="157" y="0"/>
                  </a:lnTo>
                  <a:lnTo>
                    <a:pt x="148" y="50"/>
                  </a:lnTo>
                  <a:lnTo>
                    <a:pt x="140" y="100"/>
                  </a:lnTo>
                  <a:lnTo>
                    <a:pt x="133" y="149"/>
                  </a:lnTo>
                  <a:lnTo>
                    <a:pt x="124" y="196"/>
                  </a:lnTo>
                  <a:lnTo>
                    <a:pt x="118" y="243"/>
                  </a:lnTo>
                  <a:lnTo>
                    <a:pt x="109" y="290"/>
                  </a:lnTo>
                  <a:lnTo>
                    <a:pt x="102" y="336"/>
                  </a:lnTo>
                  <a:lnTo>
                    <a:pt x="94" y="382"/>
                  </a:lnTo>
                  <a:lnTo>
                    <a:pt x="84" y="429"/>
                  </a:lnTo>
                  <a:lnTo>
                    <a:pt x="75" y="474"/>
                  </a:lnTo>
                  <a:lnTo>
                    <a:pt x="65" y="521"/>
                  </a:lnTo>
                  <a:lnTo>
                    <a:pt x="55" y="567"/>
                  </a:lnTo>
                  <a:lnTo>
                    <a:pt x="43" y="614"/>
                  </a:lnTo>
                  <a:lnTo>
                    <a:pt x="29" y="661"/>
                  </a:lnTo>
                  <a:lnTo>
                    <a:pt x="16" y="707"/>
                  </a:lnTo>
                  <a:lnTo>
                    <a:pt x="0" y="756"/>
                  </a:lnTo>
                  <a:lnTo>
                    <a:pt x="14" y="759"/>
                  </a:lnTo>
                  <a:lnTo>
                    <a:pt x="29" y="710"/>
                  </a:lnTo>
                  <a:lnTo>
                    <a:pt x="43" y="664"/>
                  </a:lnTo>
                  <a:lnTo>
                    <a:pt x="56" y="617"/>
                  </a:lnTo>
                  <a:lnTo>
                    <a:pt x="68" y="570"/>
                  </a:lnTo>
                  <a:lnTo>
                    <a:pt x="78" y="524"/>
                  </a:lnTo>
                  <a:lnTo>
                    <a:pt x="89" y="477"/>
                  </a:lnTo>
                  <a:lnTo>
                    <a:pt x="97" y="432"/>
                  </a:lnTo>
                  <a:lnTo>
                    <a:pt x="107" y="385"/>
                  </a:lnTo>
                  <a:lnTo>
                    <a:pt x="116" y="339"/>
                  </a:lnTo>
                  <a:lnTo>
                    <a:pt x="123" y="293"/>
                  </a:lnTo>
                  <a:lnTo>
                    <a:pt x="131" y="246"/>
                  </a:lnTo>
                  <a:lnTo>
                    <a:pt x="138" y="199"/>
                  </a:lnTo>
                  <a:lnTo>
                    <a:pt x="146" y="152"/>
                  </a:lnTo>
                  <a:lnTo>
                    <a:pt x="153" y="103"/>
                  </a:lnTo>
                  <a:lnTo>
                    <a:pt x="162" y="53"/>
                  </a:lnTo>
                  <a:lnTo>
                    <a:pt x="170" y="3"/>
                  </a:lnTo>
                  <a:lnTo>
                    <a:pt x="170" y="3"/>
                  </a:lnTo>
                  <a:lnTo>
                    <a:pt x="157"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61" name="Freeform 73"/>
            <p:cNvSpPr>
              <a:spLocks/>
            </p:cNvSpPr>
            <p:nvPr/>
          </p:nvSpPr>
          <p:spPr bwMode="auto">
            <a:xfrm>
              <a:off x="3351" y="229"/>
              <a:ext cx="204" cy="714"/>
            </a:xfrm>
            <a:custGeom>
              <a:avLst/>
              <a:gdLst/>
              <a:ahLst/>
              <a:cxnLst>
                <a:cxn ang="0">
                  <a:pos x="200" y="0"/>
                </a:cxn>
                <a:cxn ang="0">
                  <a:pos x="200" y="0"/>
                </a:cxn>
                <a:cxn ang="0">
                  <a:pos x="185" y="9"/>
                </a:cxn>
                <a:cxn ang="0">
                  <a:pos x="170" y="28"/>
                </a:cxn>
                <a:cxn ang="0">
                  <a:pos x="156" y="54"/>
                </a:cxn>
                <a:cxn ang="0">
                  <a:pos x="142" y="89"/>
                </a:cxn>
                <a:cxn ang="0">
                  <a:pos x="129" y="130"/>
                </a:cxn>
                <a:cxn ang="0">
                  <a:pos x="115" y="175"/>
                </a:cxn>
                <a:cxn ang="0">
                  <a:pos x="102" y="227"/>
                </a:cxn>
                <a:cxn ang="0">
                  <a:pos x="88" y="280"/>
                </a:cxn>
                <a:cxn ang="0">
                  <a:pos x="74" y="336"/>
                </a:cxn>
                <a:cxn ang="0">
                  <a:pos x="61" y="393"/>
                </a:cxn>
                <a:cxn ang="0">
                  <a:pos x="49" y="452"/>
                </a:cxn>
                <a:cxn ang="0">
                  <a:pos x="37" y="510"/>
                </a:cxn>
                <a:cxn ang="0">
                  <a:pos x="27" y="564"/>
                </a:cxn>
                <a:cxn ang="0">
                  <a:pos x="17" y="617"/>
                </a:cxn>
                <a:cxn ang="0">
                  <a:pos x="8" y="667"/>
                </a:cxn>
                <a:cxn ang="0">
                  <a:pos x="0" y="711"/>
                </a:cxn>
                <a:cxn ang="0">
                  <a:pos x="13" y="714"/>
                </a:cxn>
                <a:cxn ang="0">
                  <a:pos x="22" y="670"/>
                </a:cxn>
                <a:cxn ang="0">
                  <a:pos x="30" y="620"/>
                </a:cxn>
                <a:cxn ang="0">
                  <a:pos x="40" y="567"/>
                </a:cxn>
                <a:cxn ang="0">
                  <a:pos x="51" y="513"/>
                </a:cxn>
                <a:cxn ang="0">
                  <a:pos x="63" y="455"/>
                </a:cxn>
                <a:cxn ang="0">
                  <a:pos x="74" y="396"/>
                </a:cxn>
                <a:cxn ang="0">
                  <a:pos x="88" y="339"/>
                </a:cxn>
                <a:cxn ang="0">
                  <a:pos x="102" y="283"/>
                </a:cxn>
                <a:cxn ang="0">
                  <a:pos x="115" y="230"/>
                </a:cxn>
                <a:cxn ang="0">
                  <a:pos x="129" y="178"/>
                </a:cxn>
                <a:cxn ang="0">
                  <a:pos x="142" y="133"/>
                </a:cxn>
                <a:cxn ang="0">
                  <a:pos x="156" y="92"/>
                </a:cxn>
                <a:cxn ang="0">
                  <a:pos x="170" y="60"/>
                </a:cxn>
                <a:cxn ang="0">
                  <a:pos x="183" y="34"/>
                </a:cxn>
                <a:cxn ang="0">
                  <a:pos x="195" y="18"/>
                </a:cxn>
                <a:cxn ang="0">
                  <a:pos x="204" y="12"/>
                </a:cxn>
                <a:cxn ang="0">
                  <a:pos x="204" y="12"/>
                </a:cxn>
                <a:cxn ang="0">
                  <a:pos x="200" y="0"/>
                </a:cxn>
              </a:cxnLst>
              <a:rect l="0" t="0" r="r" b="b"/>
              <a:pathLst>
                <a:path w="204" h="714">
                  <a:moveTo>
                    <a:pt x="200" y="0"/>
                  </a:moveTo>
                  <a:lnTo>
                    <a:pt x="200" y="0"/>
                  </a:lnTo>
                  <a:lnTo>
                    <a:pt x="185" y="9"/>
                  </a:lnTo>
                  <a:lnTo>
                    <a:pt x="170" y="28"/>
                  </a:lnTo>
                  <a:lnTo>
                    <a:pt x="156" y="54"/>
                  </a:lnTo>
                  <a:lnTo>
                    <a:pt x="142" y="89"/>
                  </a:lnTo>
                  <a:lnTo>
                    <a:pt x="129" y="130"/>
                  </a:lnTo>
                  <a:lnTo>
                    <a:pt x="115" y="175"/>
                  </a:lnTo>
                  <a:lnTo>
                    <a:pt x="102" y="227"/>
                  </a:lnTo>
                  <a:lnTo>
                    <a:pt x="88" y="280"/>
                  </a:lnTo>
                  <a:lnTo>
                    <a:pt x="74" y="336"/>
                  </a:lnTo>
                  <a:lnTo>
                    <a:pt x="61" y="393"/>
                  </a:lnTo>
                  <a:lnTo>
                    <a:pt x="49" y="452"/>
                  </a:lnTo>
                  <a:lnTo>
                    <a:pt x="37" y="510"/>
                  </a:lnTo>
                  <a:lnTo>
                    <a:pt x="27" y="564"/>
                  </a:lnTo>
                  <a:lnTo>
                    <a:pt x="17" y="617"/>
                  </a:lnTo>
                  <a:lnTo>
                    <a:pt x="8" y="667"/>
                  </a:lnTo>
                  <a:lnTo>
                    <a:pt x="0" y="711"/>
                  </a:lnTo>
                  <a:lnTo>
                    <a:pt x="13" y="714"/>
                  </a:lnTo>
                  <a:lnTo>
                    <a:pt x="22" y="670"/>
                  </a:lnTo>
                  <a:lnTo>
                    <a:pt x="30" y="620"/>
                  </a:lnTo>
                  <a:lnTo>
                    <a:pt x="40" y="567"/>
                  </a:lnTo>
                  <a:lnTo>
                    <a:pt x="51" y="513"/>
                  </a:lnTo>
                  <a:lnTo>
                    <a:pt x="63" y="455"/>
                  </a:lnTo>
                  <a:lnTo>
                    <a:pt x="74" y="396"/>
                  </a:lnTo>
                  <a:lnTo>
                    <a:pt x="88" y="339"/>
                  </a:lnTo>
                  <a:lnTo>
                    <a:pt x="102" y="283"/>
                  </a:lnTo>
                  <a:lnTo>
                    <a:pt x="115" y="230"/>
                  </a:lnTo>
                  <a:lnTo>
                    <a:pt x="129" y="178"/>
                  </a:lnTo>
                  <a:lnTo>
                    <a:pt x="142" y="133"/>
                  </a:lnTo>
                  <a:lnTo>
                    <a:pt x="156" y="92"/>
                  </a:lnTo>
                  <a:lnTo>
                    <a:pt x="170" y="60"/>
                  </a:lnTo>
                  <a:lnTo>
                    <a:pt x="183" y="34"/>
                  </a:lnTo>
                  <a:lnTo>
                    <a:pt x="195" y="18"/>
                  </a:lnTo>
                  <a:lnTo>
                    <a:pt x="204" y="12"/>
                  </a:lnTo>
                  <a:lnTo>
                    <a:pt x="204" y="12"/>
                  </a:lnTo>
                  <a:lnTo>
                    <a:pt x="200"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62" name="Freeform 74"/>
            <p:cNvSpPr>
              <a:spLocks/>
            </p:cNvSpPr>
            <p:nvPr/>
          </p:nvSpPr>
          <p:spPr bwMode="auto">
            <a:xfrm>
              <a:off x="3551" y="217"/>
              <a:ext cx="247" cy="92"/>
            </a:xfrm>
            <a:custGeom>
              <a:avLst/>
              <a:gdLst/>
              <a:ahLst/>
              <a:cxnLst>
                <a:cxn ang="0">
                  <a:pos x="247" y="86"/>
                </a:cxn>
                <a:cxn ang="0">
                  <a:pos x="247" y="86"/>
                </a:cxn>
                <a:cxn ang="0">
                  <a:pos x="228" y="59"/>
                </a:cxn>
                <a:cxn ang="0">
                  <a:pos x="211" y="36"/>
                </a:cxn>
                <a:cxn ang="0">
                  <a:pos x="189" y="21"/>
                </a:cxn>
                <a:cxn ang="0">
                  <a:pos x="163" y="7"/>
                </a:cxn>
                <a:cxn ang="0">
                  <a:pos x="135" y="1"/>
                </a:cxn>
                <a:cxn ang="0">
                  <a:pos x="97" y="0"/>
                </a:cxn>
                <a:cxn ang="0">
                  <a:pos x="53" y="4"/>
                </a:cxn>
                <a:cxn ang="0">
                  <a:pos x="0" y="12"/>
                </a:cxn>
                <a:cxn ang="0">
                  <a:pos x="4" y="24"/>
                </a:cxn>
                <a:cxn ang="0">
                  <a:pos x="56" y="16"/>
                </a:cxn>
                <a:cxn ang="0">
                  <a:pos x="97" y="12"/>
                </a:cxn>
                <a:cxn ang="0">
                  <a:pos x="131" y="13"/>
                </a:cxn>
                <a:cxn ang="0">
                  <a:pos x="160" y="19"/>
                </a:cxn>
                <a:cxn ang="0">
                  <a:pos x="182" y="30"/>
                </a:cxn>
                <a:cxn ang="0">
                  <a:pos x="201" y="45"/>
                </a:cxn>
                <a:cxn ang="0">
                  <a:pos x="218" y="65"/>
                </a:cxn>
                <a:cxn ang="0">
                  <a:pos x="233" y="92"/>
                </a:cxn>
                <a:cxn ang="0">
                  <a:pos x="233" y="92"/>
                </a:cxn>
                <a:cxn ang="0">
                  <a:pos x="247" y="86"/>
                </a:cxn>
              </a:cxnLst>
              <a:rect l="0" t="0" r="r" b="b"/>
              <a:pathLst>
                <a:path w="247" h="92">
                  <a:moveTo>
                    <a:pt x="247" y="86"/>
                  </a:moveTo>
                  <a:lnTo>
                    <a:pt x="247" y="86"/>
                  </a:lnTo>
                  <a:lnTo>
                    <a:pt x="228" y="59"/>
                  </a:lnTo>
                  <a:lnTo>
                    <a:pt x="211" y="36"/>
                  </a:lnTo>
                  <a:lnTo>
                    <a:pt x="189" y="21"/>
                  </a:lnTo>
                  <a:lnTo>
                    <a:pt x="163" y="7"/>
                  </a:lnTo>
                  <a:lnTo>
                    <a:pt x="135" y="1"/>
                  </a:lnTo>
                  <a:lnTo>
                    <a:pt x="97" y="0"/>
                  </a:lnTo>
                  <a:lnTo>
                    <a:pt x="53" y="4"/>
                  </a:lnTo>
                  <a:lnTo>
                    <a:pt x="0" y="12"/>
                  </a:lnTo>
                  <a:lnTo>
                    <a:pt x="4" y="24"/>
                  </a:lnTo>
                  <a:lnTo>
                    <a:pt x="56" y="16"/>
                  </a:lnTo>
                  <a:lnTo>
                    <a:pt x="97" y="12"/>
                  </a:lnTo>
                  <a:lnTo>
                    <a:pt x="131" y="13"/>
                  </a:lnTo>
                  <a:lnTo>
                    <a:pt x="160" y="19"/>
                  </a:lnTo>
                  <a:lnTo>
                    <a:pt x="182" y="30"/>
                  </a:lnTo>
                  <a:lnTo>
                    <a:pt x="201" y="45"/>
                  </a:lnTo>
                  <a:lnTo>
                    <a:pt x="218" y="65"/>
                  </a:lnTo>
                  <a:lnTo>
                    <a:pt x="233" y="92"/>
                  </a:lnTo>
                  <a:lnTo>
                    <a:pt x="233" y="92"/>
                  </a:lnTo>
                  <a:lnTo>
                    <a:pt x="247" y="86"/>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63" name="Freeform 75"/>
            <p:cNvSpPr>
              <a:spLocks/>
            </p:cNvSpPr>
            <p:nvPr/>
          </p:nvSpPr>
          <p:spPr bwMode="auto">
            <a:xfrm>
              <a:off x="3784" y="303"/>
              <a:ext cx="72" cy="375"/>
            </a:xfrm>
            <a:custGeom>
              <a:avLst/>
              <a:gdLst/>
              <a:ahLst/>
              <a:cxnLst>
                <a:cxn ang="0">
                  <a:pos x="68" y="375"/>
                </a:cxn>
                <a:cxn ang="0">
                  <a:pos x="68" y="375"/>
                </a:cxn>
                <a:cxn ang="0">
                  <a:pos x="70" y="351"/>
                </a:cxn>
                <a:cxn ang="0">
                  <a:pos x="72" y="327"/>
                </a:cxn>
                <a:cxn ang="0">
                  <a:pos x="72" y="304"/>
                </a:cxn>
                <a:cxn ang="0">
                  <a:pos x="72" y="280"/>
                </a:cxn>
                <a:cxn ang="0">
                  <a:pos x="72" y="256"/>
                </a:cxn>
                <a:cxn ang="0">
                  <a:pos x="72" y="232"/>
                </a:cxn>
                <a:cxn ang="0">
                  <a:pos x="70" y="209"/>
                </a:cxn>
                <a:cxn ang="0">
                  <a:pos x="68" y="185"/>
                </a:cxn>
                <a:cxn ang="0">
                  <a:pos x="65" y="159"/>
                </a:cxn>
                <a:cxn ang="0">
                  <a:pos x="61" y="136"/>
                </a:cxn>
                <a:cxn ang="0">
                  <a:pos x="56" y="113"/>
                </a:cxn>
                <a:cxn ang="0">
                  <a:pos x="51" y="91"/>
                </a:cxn>
                <a:cxn ang="0">
                  <a:pos x="43" y="68"/>
                </a:cxn>
                <a:cxn ang="0">
                  <a:pos x="34" y="45"/>
                </a:cxn>
                <a:cxn ang="0">
                  <a:pos x="26" y="21"/>
                </a:cxn>
                <a:cxn ang="0">
                  <a:pos x="14" y="0"/>
                </a:cxn>
                <a:cxn ang="0">
                  <a:pos x="0" y="6"/>
                </a:cxn>
                <a:cxn ang="0">
                  <a:pos x="12" y="27"/>
                </a:cxn>
                <a:cxn ang="0">
                  <a:pos x="21" y="48"/>
                </a:cxn>
                <a:cxn ang="0">
                  <a:pos x="29" y="71"/>
                </a:cxn>
                <a:cxn ang="0">
                  <a:pos x="38" y="94"/>
                </a:cxn>
                <a:cxn ang="0">
                  <a:pos x="43" y="116"/>
                </a:cxn>
                <a:cxn ang="0">
                  <a:pos x="48" y="139"/>
                </a:cxn>
                <a:cxn ang="0">
                  <a:pos x="51" y="162"/>
                </a:cxn>
                <a:cxn ang="0">
                  <a:pos x="55" y="185"/>
                </a:cxn>
                <a:cxn ang="0">
                  <a:pos x="56" y="209"/>
                </a:cxn>
                <a:cxn ang="0">
                  <a:pos x="58" y="232"/>
                </a:cxn>
                <a:cxn ang="0">
                  <a:pos x="58" y="256"/>
                </a:cxn>
                <a:cxn ang="0">
                  <a:pos x="58" y="280"/>
                </a:cxn>
                <a:cxn ang="0">
                  <a:pos x="58" y="304"/>
                </a:cxn>
                <a:cxn ang="0">
                  <a:pos x="58" y="327"/>
                </a:cxn>
                <a:cxn ang="0">
                  <a:pos x="56" y="351"/>
                </a:cxn>
                <a:cxn ang="0">
                  <a:pos x="55" y="375"/>
                </a:cxn>
                <a:cxn ang="0">
                  <a:pos x="55" y="375"/>
                </a:cxn>
                <a:cxn ang="0">
                  <a:pos x="68" y="375"/>
                </a:cxn>
              </a:cxnLst>
              <a:rect l="0" t="0" r="r" b="b"/>
              <a:pathLst>
                <a:path w="72" h="375">
                  <a:moveTo>
                    <a:pt x="68" y="375"/>
                  </a:moveTo>
                  <a:lnTo>
                    <a:pt x="68" y="375"/>
                  </a:lnTo>
                  <a:lnTo>
                    <a:pt x="70" y="351"/>
                  </a:lnTo>
                  <a:lnTo>
                    <a:pt x="72" y="327"/>
                  </a:lnTo>
                  <a:lnTo>
                    <a:pt x="72" y="304"/>
                  </a:lnTo>
                  <a:lnTo>
                    <a:pt x="72" y="280"/>
                  </a:lnTo>
                  <a:lnTo>
                    <a:pt x="72" y="256"/>
                  </a:lnTo>
                  <a:lnTo>
                    <a:pt x="72" y="232"/>
                  </a:lnTo>
                  <a:lnTo>
                    <a:pt x="70" y="209"/>
                  </a:lnTo>
                  <a:lnTo>
                    <a:pt x="68" y="185"/>
                  </a:lnTo>
                  <a:lnTo>
                    <a:pt x="65" y="159"/>
                  </a:lnTo>
                  <a:lnTo>
                    <a:pt x="61" y="136"/>
                  </a:lnTo>
                  <a:lnTo>
                    <a:pt x="56" y="113"/>
                  </a:lnTo>
                  <a:lnTo>
                    <a:pt x="51" y="91"/>
                  </a:lnTo>
                  <a:lnTo>
                    <a:pt x="43" y="68"/>
                  </a:lnTo>
                  <a:lnTo>
                    <a:pt x="34" y="45"/>
                  </a:lnTo>
                  <a:lnTo>
                    <a:pt x="26" y="21"/>
                  </a:lnTo>
                  <a:lnTo>
                    <a:pt x="14" y="0"/>
                  </a:lnTo>
                  <a:lnTo>
                    <a:pt x="0" y="6"/>
                  </a:lnTo>
                  <a:lnTo>
                    <a:pt x="12" y="27"/>
                  </a:lnTo>
                  <a:lnTo>
                    <a:pt x="21" y="48"/>
                  </a:lnTo>
                  <a:lnTo>
                    <a:pt x="29" y="71"/>
                  </a:lnTo>
                  <a:lnTo>
                    <a:pt x="38" y="94"/>
                  </a:lnTo>
                  <a:lnTo>
                    <a:pt x="43" y="116"/>
                  </a:lnTo>
                  <a:lnTo>
                    <a:pt x="48" y="139"/>
                  </a:lnTo>
                  <a:lnTo>
                    <a:pt x="51" y="162"/>
                  </a:lnTo>
                  <a:lnTo>
                    <a:pt x="55" y="185"/>
                  </a:lnTo>
                  <a:lnTo>
                    <a:pt x="56" y="209"/>
                  </a:lnTo>
                  <a:lnTo>
                    <a:pt x="58" y="232"/>
                  </a:lnTo>
                  <a:lnTo>
                    <a:pt x="58" y="256"/>
                  </a:lnTo>
                  <a:lnTo>
                    <a:pt x="58" y="280"/>
                  </a:lnTo>
                  <a:lnTo>
                    <a:pt x="58" y="304"/>
                  </a:lnTo>
                  <a:lnTo>
                    <a:pt x="58" y="327"/>
                  </a:lnTo>
                  <a:lnTo>
                    <a:pt x="56" y="351"/>
                  </a:lnTo>
                  <a:lnTo>
                    <a:pt x="55" y="375"/>
                  </a:lnTo>
                  <a:lnTo>
                    <a:pt x="55" y="375"/>
                  </a:lnTo>
                  <a:lnTo>
                    <a:pt x="68" y="375"/>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64" name="Freeform 76"/>
            <p:cNvSpPr>
              <a:spLocks/>
            </p:cNvSpPr>
            <p:nvPr/>
          </p:nvSpPr>
          <p:spPr bwMode="auto">
            <a:xfrm>
              <a:off x="3759" y="678"/>
              <a:ext cx="93" cy="992"/>
            </a:xfrm>
            <a:custGeom>
              <a:avLst/>
              <a:gdLst/>
              <a:ahLst/>
              <a:cxnLst>
                <a:cxn ang="0">
                  <a:pos x="13" y="992"/>
                </a:cxn>
                <a:cxn ang="0">
                  <a:pos x="18" y="927"/>
                </a:cxn>
                <a:cxn ang="0">
                  <a:pos x="23" y="863"/>
                </a:cxn>
                <a:cxn ang="0">
                  <a:pos x="29" y="800"/>
                </a:cxn>
                <a:cxn ang="0">
                  <a:pos x="34" y="736"/>
                </a:cxn>
                <a:cxn ang="0">
                  <a:pos x="39" y="673"/>
                </a:cxn>
                <a:cxn ang="0">
                  <a:pos x="44" y="611"/>
                </a:cxn>
                <a:cxn ang="0">
                  <a:pos x="49" y="548"/>
                </a:cxn>
                <a:cxn ang="0">
                  <a:pos x="56" y="486"/>
                </a:cxn>
                <a:cxn ang="0">
                  <a:pos x="61" y="424"/>
                </a:cxn>
                <a:cxn ang="0">
                  <a:pos x="66" y="364"/>
                </a:cxn>
                <a:cxn ang="0">
                  <a:pos x="71" y="303"/>
                </a:cxn>
                <a:cxn ang="0">
                  <a:pos x="76" y="243"/>
                </a:cxn>
                <a:cxn ang="0">
                  <a:pos x="81" y="182"/>
                </a:cxn>
                <a:cxn ang="0">
                  <a:pos x="85" y="121"/>
                </a:cxn>
                <a:cxn ang="0">
                  <a:pos x="90" y="61"/>
                </a:cxn>
                <a:cxn ang="0">
                  <a:pos x="93" y="0"/>
                </a:cxn>
                <a:cxn ang="0">
                  <a:pos x="78" y="31"/>
                </a:cxn>
                <a:cxn ang="0">
                  <a:pos x="74" y="91"/>
                </a:cxn>
                <a:cxn ang="0">
                  <a:pos x="69" y="152"/>
                </a:cxn>
                <a:cxn ang="0">
                  <a:pos x="64" y="212"/>
                </a:cxn>
                <a:cxn ang="0">
                  <a:pos x="61" y="273"/>
                </a:cxn>
                <a:cxn ang="0">
                  <a:pos x="56" y="333"/>
                </a:cxn>
                <a:cxn ang="0">
                  <a:pos x="49" y="394"/>
                </a:cxn>
                <a:cxn ang="0">
                  <a:pos x="44" y="456"/>
                </a:cxn>
                <a:cxn ang="0">
                  <a:pos x="39" y="518"/>
                </a:cxn>
                <a:cxn ang="0">
                  <a:pos x="34" y="579"/>
                </a:cxn>
                <a:cxn ang="0">
                  <a:pos x="29" y="642"/>
                </a:cxn>
                <a:cxn ang="0">
                  <a:pos x="22" y="704"/>
                </a:cxn>
                <a:cxn ang="0">
                  <a:pos x="17" y="768"/>
                </a:cxn>
                <a:cxn ang="0">
                  <a:pos x="12" y="832"/>
                </a:cxn>
                <a:cxn ang="0">
                  <a:pos x="6" y="895"/>
                </a:cxn>
                <a:cxn ang="0">
                  <a:pos x="1" y="960"/>
                </a:cxn>
                <a:cxn ang="0">
                  <a:pos x="0" y="992"/>
                </a:cxn>
              </a:cxnLst>
              <a:rect l="0" t="0" r="r" b="b"/>
              <a:pathLst>
                <a:path w="93" h="992">
                  <a:moveTo>
                    <a:pt x="13" y="992"/>
                  </a:moveTo>
                  <a:lnTo>
                    <a:pt x="13" y="992"/>
                  </a:lnTo>
                  <a:lnTo>
                    <a:pt x="15" y="960"/>
                  </a:lnTo>
                  <a:lnTo>
                    <a:pt x="18" y="927"/>
                  </a:lnTo>
                  <a:lnTo>
                    <a:pt x="20" y="895"/>
                  </a:lnTo>
                  <a:lnTo>
                    <a:pt x="23" y="863"/>
                  </a:lnTo>
                  <a:lnTo>
                    <a:pt x="25" y="832"/>
                  </a:lnTo>
                  <a:lnTo>
                    <a:pt x="29" y="800"/>
                  </a:lnTo>
                  <a:lnTo>
                    <a:pt x="30" y="768"/>
                  </a:lnTo>
                  <a:lnTo>
                    <a:pt x="34" y="736"/>
                  </a:lnTo>
                  <a:lnTo>
                    <a:pt x="35" y="704"/>
                  </a:lnTo>
                  <a:lnTo>
                    <a:pt x="39" y="673"/>
                  </a:lnTo>
                  <a:lnTo>
                    <a:pt x="42" y="642"/>
                  </a:lnTo>
                  <a:lnTo>
                    <a:pt x="44" y="611"/>
                  </a:lnTo>
                  <a:lnTo>
                    <a:pt x="47" y="579"/>
                  </a:lnTo>
                  <a:lnTo>
                    <a:pt x="49" y="548"/>
                  </a:lnTo>
                  <a:lnTo>
                    <a:pt x="52" y="518"/>
                  </a:lnTo>
                  <a:lnTo>
                    <a:pt x="56" y="486"/>
                  </a:lnTo>
                  <a:lnTo>
                    <a:pt x="57" y="456"/>
                  </a:lnTo>
                  <a:lnTo>
                    <a:pt x="61" y="424"/>
                  </a:lnTo>
                  <a:lnTo>
                    <a:pt x="63" y="394"/>
                  </a:lnTo>
                  <a:lnTo>
                    <a:pt x="66" y="364"/>
                  </a:lnTo>
                  <a:lnTo>
                    <a:pt x="69" y="333"/>
                  </a:lnTo>
                  <a:lnTo>
                    <a:pt x="71" y="303"/>
                  </a:lnTo>
                  <a:lnTo>
                    <a:pt x="74" y="273"/>
                  </a:lnTo>
                  <a:lnTo>
                    <a:pt x="76" y="243"/>
                  </a:lnTo>
                  <a:lnTo>
                    <a:pt x="78" y="212"/>
                  </a:lnTo>
                  <a:lnTo>
                    <a:pt x="81" y="182"/>
                  </a:lnTo>
                  <a:lnTo>
                    <a:pt x="83" y="152"/>
                  </a:lnTo>
                  <a:lnTo>
                    <a:pt x="85" y="121"/>
                  </a:lnTo>
                  <a:lnTo>
                    <a:pt x="88" y="91"/>
                  </a:lnTo>
                  <a:lnTo>
                    <a:pt x="90" y="61"/>
                  </a:lnTo>
                  <a:lnTo>
                    <a:pt x="91" y="31"/>
                  </a:lnTo>
                  <a:lnTo>
                    <a:pt x="93" y="0"/>
                  </a:lnTo>
                  <a:lnTo>
                    <a:pt x="80" y="0"/>
                  </a:lnTo>
                  <a:lnTo>
                    <a:pt x="78" y="31"/>
                  </a:lnTo>
                  <a:lnTo>
                    <a:pt x="76" y="61"/>
                  </a:lnTo>
                  <a:lnTo>
                    <a:pt x="74" y="91"/>
                  </a:lnTo>
                  <a:lnTo>
                    <a:pt x="71" y="121"/>
                  </a:lnTo>
                  <a:lnTo>
                    <a:pt x="69" y="152"/>
                  </a:lnTo>
                  <a:lnTo>
                    <a:pt x="68" y="182"/>
                  </a:lnTo>
                  <a:lnTo>
                    <a:pt x="64" y="212"/>
                  </a:lnTo>
                  <a:lnTo>
                    <a:pt x="63" y="243"/>
                  </a:lnTo>
                  <a:lnTo>
                    <a:pt x="61" y="273"/>
                  </a:lnTo>
                  <a:lnTo>
                    <a:pt x="57" y="303"/>
                  </a:lnTo>
                  <a:lnTo>
                    <a:pt x="56" y="333"/>
                  </a:lnTo>
                  <a:lnTo>
                    <a:pt x="52" y="364"/>
                  </a:lnTo>
                  <a:lnTo>
                    <a:pt x="49" y="394"/>
                  </a:lnTo>
                  <a:lnTo>
                    <a:pt x="47" y="424"/>
                  </a:lnTo>
                  <a:lnTo>
                    <a:pt x="44" y="456"/>
                  </a:lnTo>
                  <a:lnTo>
                    <a:pt x="42" y="486"/>
                  </a:lnTo>
                  <a:lnTo>
                    <a:pt x="39" y="518"/>
                  </a:lnTo>
                  <a:lnTo>
                    <a:pt x="35" y="548"/>
                  </a:lnTo>
                  <a:lnTo>
                    <a:pt x="34" y="579"/>
                  </a:lnTo>
                  <a:lnTo>
                    <a:pt x="30" y="611"/>
                  </a:lnTo>
                  <a:lnTo>
                    <a:pt x="29" y="642"/>
                  </a:lnTo>
                  <a:lnTo>
                    <a:pt x="25" y="673"/>
                  </a:lnTo>
                  <a:lnTo>
                    <a:pt x="22" y="704"/>
                  </a:lnTo>
                  <a:lnTo>
                    <a:pt x="20" y="736"/>
                  </a:lnTo>
                  <a:lnTo>
                    <a:pt x="17" y="768"/>
                  </a:lnTo>
                  <a:lnTo>
                    <a:pt x="15" y="800"/>
                  </a:lnTo>
                  <a:lnTo>
                    <a:pt x="12" y="832"/>
                  </a:lnTo>
                  <a:lnTo>
                    <a:pt x="10" y="863"/>
                  </a:lnTo>
                  <a:lnTo>
                    <a:pt x="6" y="895"/>
                  </a:lnTo>
                  <a:lnTo>
                    <a:pt x="5" y="927"/>
                  </a:lnTo>
                  <a:lnTo>
                    <a:pt x="1" y="960"/>
                  </a:lnTo>
                  <a:lnTo>
                    <a:pt x="0" y="992"/>
                  </a:lnTo>
                  <a:lnTo>
                    <a:pt x="0" y="992"/>
                  </a:lnTo>
                  <a:lnTo>
                    <a:pt x="13" y="992"/>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65" name="Freeform 77"/>
            <p:cNvSpPr>
              <a:spLocks/>
            </p:cNvSpPr>
            <p:nvPr/>
          </p:nvSpPr>
          <p:spPr bwMode="auto">
            <a:xfrm>
              <a:off x="3755" y="1670"/>
              <a:ext cx="19" cy="312"/>
            </a:xfrm>
            <a:custGeom>
              <a:avLst/>
              <a:gdLst/>
              <a:ahLst/>
              <a:cxnLst>
                <a:cxn ang="0">
                  <a:pos x="19" y="312"/>
                </a:cxn>
                <a:cxn ang="0">
                  <a:pos x="19" y="312"/>
                </a:cxn>
                <a:cxn ang="0">
                  <a:pos x="17" y="294"/>
                </a:cxn>
                <a:cxn ang="0">
                  <a:pos x="17" y="276"/>
                </a:cxn>
                <a:cxn ang="0">
                  <a:pos x="16" y="256"/>
                </a:cxn>
                <a:cxn ang="0">
                  <a:pos x="16" y="236"/>
                </a:cxn>
                <a:cxn ang="0">
                  <a:pos x="16" y="217"/>
                </a:cxn>
                <a:cxn ang="0">
                  <a:pos x="14" y="197"/>
                </a:cxn>
                <a:cxn ang="0">
                  <a:pos x="14" y="176"/>
                </a:cxn>
                <a:cxn ang="0">
                  <a:pos x="14" y="156"/>
                </a:cxn>
                <a:cxn ang="0">
                  <a:pos x="14" y="136"/>
                </a:cxn>
                <a:cxn ang="0">
                  <a:pos x="14" y="115"/>
                </a:cxn>
                <a:cxn ang="0">
                  <a:pos x="14" y="96"/>
                </a:cxn>
                <a:cxn ang="0">
                  <a:pos x="14" y="76"/>
                </a:cxn>
                <a:cxn ang="0">
                  <a:pos x="14" y="56"/>
                </a:cxn>
                <a:cxn ang="0">
                  <a:pos x="16" y="36"/>
                </a:cxn>
                <a:cxn ang="0">
                  <a:pos x="16" y="18"/>
                </a:cxn>
                <a:cxn ang="0">
                  <a:pos x="17" y="0"/>
                </a:cxn>
                <a:cxn ang="0">
                  <a:pos x="4" y="0"/>
                </a:cxn>
                <a:cxn ang="0">
                  <a:pos x="2" y="18"/>
                </a:cxn>
                <a:cxn ang="0">
                  <a:pos x="2" y="36"/>
                </a:cxn>
                <a:cxn ang="0">
                  <a:pos x="0" y="56"/>
                </a:cxn>
                <a:cxn ang="0">
                  <a:pos x="0" y="76"/>
                </a:cxn>
                <a:cxn ang="0">
                  <a:pos x="0" y="96"/>
                </a:cxn>
                <a:cxn ang="0">
                  <a:pos x="0" y="115"/>
                </a:cxn>
                <a:cxn ang="0">
                  <a:pos x="0" y="136"/>
                </a:cxn>
                <a:cxn ang="0">
                  <a:pos x="0" y="156"/>
                </a:cxn>
                <a:cxn ang="0">
                  <a:pos x="0" y="176"/>
                </a:cxn>
                <a:cxn ang="0">
                  <a:pos x="0" y="197"/>
                </a:cxn>
                <a:cxn ang="0">
                  <a:pos x="2" y="217"/>
                </a:cxn>
                <a:cxn ang="0">
                  <a:pos x="2" y="236"/>
                </a:cxn>
                <a:cxn ang="0">
                  <a:pos x="2" y="256"/>
                </a:cxn>
                <a:cxn ang="0">
                  <a:pos x="4" y="276"/>
                </a:cxn>
                <a:cxn ang="0">
                  <a:pos x="4" y="294"/>
                </a:cxn>
                <a:cxn ang="0">
                  <a:pos x="5" y="312"/>
                </a:cxn>
                <a:cxn ang="0">
                  <a:pos x="5" y="312"/>
                </a:cxn>
                <a:cxn ang="0">
                  <a:pos x="19" y="312"/>
                </a:cxn>
              </a:cxnLst>
              <a:rect l="0" t="0" r="r" b="b"/>
              <a:pathLst>
                <a:path w="19" h="312">
                  <a:moveTo>
                    <a:pt x="19" y="312"/>
                  </a:moveTo>
                  <a:lnTo>
                    <a:pt x="19" y="312"/>
                  </a:lnTo>
                  <a:lnTo>
                    <a:pt x="17" y="294"/>
                  </a:lnTo>
                  <a:lnTo>
                    <a:pt x="17" y="276"/>
                  </a:lnTo>
                  <a:lnTo>
                    <a:pt x="16" y="256"/>
                  </a:lnTo>
                  <a:lnTo>
                    <a:pt x="16" y="236"/>
                  </a:lnTo>
                  <a:lnTo>
                    <a:pt x="16" y="217"/>
                  </a:lnTo>
                  <a:lnTo>
                    <a:pt x="14" y="197"/>
                  </a:lnTo>
                  <a:lnTo>
                    <a:pt x="14" y="176"/>
                  </a:lnTo>
                  <a:lnTo>
                    <a:pt x="14" y="156"/>
                  </a:lnTo>
                  <a:lnTo>
                    <a:pt x="14" y="136"/>
                  </a:lnTo>
                  <a:lnTo>
                    <a:pt x="14" y="115"/>
                  </a:lnTo>
                  <a:lnTo>
                    <a:pt x="14" y="96"/>
                  </a:lnTo>
                  <a:lnTo>
                    <a:pt x="14" y="76"/>
                  </a:lnTo>
                  <a:lnTo>
                    <a:pt x="14" y="56"/>
                  </a:lnTo>
                  <a:lnTo>
                    <a:pt x="16" y="36"/>
                  </a:lnTo>
                  <a:lnTo>
                    <a:pt x="16" y="18"/>
                  </a:lnTo>
                  <a:lnTo>
                    <a:pt x="17" y="0"/>
                  </a:lnTo>
                  <a:lnTo>
                    <a:pt x="4" y="0"/>
                  </a:lnTo>
                  <a:lnTo>
                    <a:pt x="2" y="18"/>
                  </a:lnTo>
                  <a:lnTo>
                    <a:pt x="2" y="36"/>
                  </a:lnTo>
                  <a:lnTo>
                    <a:pt x="0" y="56"/>
                  </a:lnTo>
                  <a:lnTo>
                    <a:pt x="0" y="76"/>
                  </a:lnTo>
                  <a:lnTo>
                    <a:pt x="0" y="96"/>
                  </a:lnTo>
                  <a:lnTo>
                    <a:pt x="0" y="115"/>
                  </a:lnTo>
                  <a:lnTo>
                    <a:pt x="0" y="136"/>
                  </a:lnTo>
                  <a:lnTo>
                    <a:pt x="0" y="156"/>
                  </a:lnTo>
                  <a:lnTo>
                    <a:pt x="0" y="176"/>
                  </a:lnTo>
                  <a:lnTo>
                    <a:pt x="0" y="197"/>
                  </a:lnTo>
                  <a:lnTo>
                    <a:pt x="2" y="217"/>
                  </a:lnTo>
                  <a:lnTo>
                    <a:pt x="2" y="236"/>
                  </a:lnTo>
                  <a:lnTo>
                    <a:pt x="2" y="256"/>
                  </a:lnTo>
                  <a:lnTo>
                    <a:pt x="4" y="276"/>
                  </a:lnTo>
                  <a:lnTo>
                    <a:pt x="4" y="294"/>
                  </a:lnTo>
                  <a:lnTo>
                    <a:pt x="5" y="312"/>
                  </a:lnTo>
                  <a:lnTo>
                    <a:pt x="5" y="312"/>
                  </a:lnTo>
                  <a:lnTo>
                    <a:pt x="19" y="312"/>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66" name="Freeform 78"/>
            <p:cNvSpPr>
              <a:spLocks/>
            </p:cNvSpPr>
            <p:nvPr/>
          </p:nvSpPr>
          <p:spPr bwMode="auto">
            <a:xfrm>
              <a:off x="3760" y="1982"/>
              <a:ext cx="21" cy="73"/>
            </a:xfrm>
            <a:custGeom>
              <a:avLst/>
              <a:gdLst/>
              <a:ahLst/>
              <a:cxnLst>
                <a:cxn ang="0">
                  <a:pos x="21" y="70"/>
                </a:cxn>
                <a:cxn ang="0">
                  <a:pos x="21" y="70"/>
                </a:cxn>
                <a:cxn ang="0">
                  <a:pos x="19" y="59"/>
                </a:cxn>
                <a:cxn ang="0">
                  <a:pos x="17" y="52"/>
                </a:cxn>
                <a:cxn ang="0">
                  <a:pos x="17" y="42"/>
                </a:cxn>
                <a:cxn ang="0">
                  <a:pos x="16" y="33"/>
                </a:cxn>
                <a:cxn ang="0">
                  <a:pos x="16" y="24"/>
                </a:cxn>
                <a:cxn ang="0">
                  <a:pos x="16" y="17"/>
                </a:cxn>
                <a:cxn ang="0">
                  <a:pos x="14" y="8"/>
                </a:cxn>
                <a:cxn ang="0">
                  <a:pos x="14" y="0"/>
                </a:cxn>
                <a:cxn ang="0">
                  <a:pos x="0" y="0"/>
                </a:cxn>
                <a:cxn ang="0">
                  <a:pos x="0" y="8"/>
                </a:cxn>
                <a:cxn ang="0">
                  <a:pos x="2" y="17"/>
                </a:cxn>
                <a:cxn ang="0">
                  <a:pos x="2" y="24"/>
                </a:cxn>
                <a:cxn ang="0">
                  <a:pos x="2" y="33"/>
                </a:cxn>
                <a:cxn ang="0">
                  <a:pos x="4" y="42"/>
                </a:cxn>
                <a:cxn ang="0">
                  <a:pos x="4" y="52"/>
                </a:cxn>
                <a:cxn ang="0">
                  <a:pos x="5" y="62"/>
                </a:cxn>
                <a:cxn ang="0">
                  <a:pos x="7" y="73"/>
                </a:cxn>
                <a:cxn ang="0">
                  <a:pos x="7" y="73"/>
                </a:cxn>
                <a:cxn ang="0">
                  <a:pos x="21" y="70"/>
                </a:cxn>
              </a:cxnLst>
              <a:rect l="0" t="0" r="r" b="b"/>
              <a:pathLst>
                <a:path w="21" h="73">
                  <a:moveTo>
                    <a:pt x="21" y="70"/>
                  </a:moveTo>
                  <a:lnTo>
                    <a:pt x="21" y="70"/>
                  </a:lnTo>
                  <a:lnTo>
                    <a:pt x="19" y="59"/>
                  </a:lnTo>
                  <a:lnTo>
                    <a:pt x="17" y="52"/>
                  </a:lnTo>
                  <a:lnTo>
                    <a:pt x="17" y="42"/>
                  </a:lnTo>
                  <a:lnTo>
                    <a:pt x="16" y="33"/>
                  </a:lnTo>
                  <a:lnTo>
                    <a:pt x="16" y="24"/>
                  </a:lnTo>
                  <a:lnTo>
                    <a:pt x="16" y="17"/>
                  </a:lnTo>
                  <a:lnTo>
                    <a:pt x="14" y="8"/>
                  </a:lnTo>
                  <a:lnTo>
                    <a:pt x="14" y="0"/>
                  </a:lnTo>
                  <a:lnTo>
                    <a:pt x="0" y="0"/>
                  </a:lnTo>
                  <a:lnTo>
                    <a:pt x="0" y="8"/>
                  </a:lnTo>
                  <a:lnTo>
                    <a:pt x="2" y="17"/>
                  </a:lnTo>
                  <a:lnTo>
                    <a:pt x="2" y="24"/>
                  </a:lnTo>
                  <a:lnTo>
                    <a:pt x="2" y="33"/>
                  </a:lnTo>
                  <a:lnTo>
                    <a:pt x="4" y="42"/>
                  </a:lnTo>
                  <a:lnTo>
                    <a:pt x="4" y="52"/>
                  </a:lnTo>
                  <a:lnTo>
                    <a:pt x="5" y="62"/>
                  </a:lnTo>
                  <a:lnTo>
                    <a:pt x="7" y="73"/>
                  </a:lnTo>
                  <a:lnTo>
                    <a:pt x="7" y="73"/>
                  </a:lnTo>
                  <a:lnTo>
                    <a:pt x="21" y="7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67" name="Freeform 79"/>
            <p:cNvSpPr>
              <a:spLocks/>
            </p:cNvSpPr>
            <p:nvPr/>
          </p:nvSpPr>
          <p:spPr bwMode="auto">
            <a:xfrm>
              <a:off x="3743" y="2052"/>
              <a:ext cx="50" cy="359"/>
            </a:xfrm>
            <a:custGeom>
              <a:avLst/>
              <a:gdLst/>
              <a:ahLst/>
              <a:cxnLst>
                <a:cxn ang="0">
                  <a:pos x="14" y="357"/>
                </a:cxn>
                <a:cxn ang="0">
                  <a:pos x="14" y="359"/>
                </a:cxn>
                <a:cxn ang="0">
                  <a:pos x="17" y="334"/>
                </a:cxn>
                <a:cxn ang="0">
                  <a:pos x="22" y="312"/>
                </a:cxn>
                <a:cxn ang="0">
                  <a:pos x="26" y="290"/>
                </a:cxn>
                <a:cxn ang="0">
                  <a:pos x="31" y="269"/>
                </a:cxn>
                <a:cxn ang="0">
                  <a:pos x="34" y="248"/>
                </a:cxn>
                <a:cxn ang="0">
                  <a:pos x="38" y="227"/>
                </a:cxn>
                <a:cxn ang="0">
                  <a:pos x="41" y="206"/>
                </a:cxn>
                <a:cxn ang="0">
                  <a:pos x="45" y="184"/>
                </a:cxn>
                <a:cxn ang="0">
                  <a:pos x="46" y="163"/>
                </a:cxn>
                <a:cxn ang="0">
                  <a:pos x="48" y="142"/>
                </a:cxn>
                <a:cxn ang="0">
                  <a:pos x="50" y="121"/>
                </a:cxn>
                <a:cxn ang="0">
                  <a:pos x="50" y="98"/>
                </a:cxn>
                <a:cxn ang="0">
                  <a:pos x="48" y="75"/>
                </a:cxn>
                <a:cxn ang="0">
                  <a:pos x="46" y="53"/>
                </a:cxn>
                <a:cxn ang="0">
                  <a:pos x="43" y="25"/>
                </a:cxn>
                <a:cxn ang="0">
                  <a:pos x="38" y="0"/>
                </a:cxn>
                <a:cxn ang="0">
                  <a:pos x="24" y="3"/>
                </a:cxn>
                <a:cxn ang="0">
                  <a:pos x="29" y="29"/>
                </a:cxn>
                <a:cxn ang="0">
                  <a:pos x="33" y="53"/>
                </a:cxn>
                <a:cxn ang="0">
                  <a:pos x="34" y="75"/>
                </a:cxn>
                <a:cxn ang="0">
                  <a:pos x="36" y="98"/>
                </a:cxn>
                <a:cxn ang="0">
                  <a:pos x="36" y="121"/>
                </a:cxn>
                <a:cxn ang="0">
                  <a:pos x="34" y="142"/>
                </a:cxn>
                <a:cxn ang="0">
                  <a:pos x="33" y="163"/>
                </a:cxn>
                <a:cxn ang="0">
                  <a:pos x="31" y="184"/>
                </a:cxn>
                <a:cxn ang="0">
                  <a:pos x="28" y="203"/>
                </a:cxn>
                <a:cxn ang="0">
                  <a:pos x="24" y="224"/>
                </a:cxn>
                <a:cxn ang="0">
                  <a:pos x="21" y="245"/>
                </a:cxn>
                <a:cxn ang="0">
                  <a:pos x="17" y="266"/>
                </a:cxn>
                <a:cxn ang="0">
                  <a:pos x="12" y="287"/>
                </a:cxn>
                <a:cxn ang="0">
                  <a:pos x="9" y="309"/>
                </a:cxn>
                <a:cxn ang="0">
                  <a:pos x="4" y="331"/>
                </a:cxn>
                <a:cxn ang="0">
                  <a:pos x="0" y="356"/>
                </a:cxn>
                <a:cxn ang="0">
                  <a:pos x="0" y="357"/>
                </a:cxn>
                <a:cxn ang="0">
                  <a:pos x="14" y="357"/>
                </a:cxn>
              </a:cxnLst>
              <a:rect l="0" t="0" r="r" b="b"/>
              <a:pathLst>
                <a:path w="50" h="359">
                  <a:moveTo>
                    <a:pt x="14" y="357"/>
                  </a:moveTo>
                  <a:lnTo>
                    <a:pt x="14" y="359"/>
                  </a:lnTo>
                  <a:lnTo>
                    <a:pt x="17" y="334"/>
                  </a:lnTo>
                  <a:lnTo>
                    <a:pt x="22" y="312"/>
                  </a:lnTo>
                  <a:lnTo>
                    <a:pt x="26" y="290"/>
                  </a:lnTo>
                  <a:lnTo>
                    <a:pt x="31" y="269"/>
                  </a:lnTo>
                  <a:lnTo>
                    <a:pt x="34" y="248"/>
                  </a:lnTo>
                  <a:lnTo>
                    <a:pt x="38" y="227"/>
                  </a:lnTo>
                  <a:lnTo>
                    <a:pt x="41" y="206"/>
                  </a:lnTo>
                  <a:lnTo>
                    <a:pt x="45" y="184"/>
                  </a:lnTo>
                  <a:lnTo>
                    <a:pt x="46" y="163"/>
                  </a:lnTo>
                  <a:lnTo>
                    <a:pt x="48" y="142"/>
                  </a:lnTo>
                  <a:lnTo>
                    <a:pt x="50" y="121"/>
                  </a:lnTo>
                  <a:lnTo>
                    <a:pt x="50" y="98"/>
                  </a:lnTo>
                  <a:lnTo>
                    <a:pt x="48" y="75"/>
                  </a:lnTo>
                  <a:lnTo>
                    <a:pt x="46" y="53"/>
                  </a:lnTo>
                  <a:lnTo>
                    <a:pt x="43" y="25"/>
                  </a:lnTo>
                  <a:lnTo>
                    <a:pt x="38" y="0"/>
                  </a:lnTo>
                  <a:lnTo>
                    <a:pt x="24" y="3"/>
                  </a:lnTo>
                  <a:lnTo>
                    <a:pt x="29" y="29"/>
                  </a:lnTo>
                  <a:lnTo>
                    <a:pt x="33" y="53"/>
                  </a:lnTo>
                  <a:lnTo>
                    <a:pt x="34" y="75"/>
                  </a:lnTo>
                  <a:lnTo>
                    <a:pt x="36" y="98"/>
                  </a:lnTo>
                  <a:lnTo>
                    <a:pt x="36" y="121"/>
                  </a:lnTo>
                  <a:lnTo>
                    <a:pt x="34" y="142"/>
                  </a:lnTo>
                  <a:lnTo>
                    <a:pt x="33" y="163"/>
                  </a:lnTo>
                  <a:lnTo>
                    <a:pt x="31" y="184"/>
                  </a:lnTo>
                  <a:lnTo>
                    <a:pt x="28" y="203"/>
                  </a:lnTo>
                  <a:lnTo>
                    <a:pt x="24" y="224"/>
                  </a:lnTo>
                  <a:lnTo>
                    <a:pt x="21" y="245"/>
                  </a:lnTo>
                  <a:lnTo>
                    <a:pt x="17" y="266"/>
                  </a:lnTo>
                  <a:lnTo>
                    <a:pt x="12" y="287"/>
                  </a:lnTo>
                  <a:lnTo>
                    <a:pt x="9" y="309"/>
                  </a:lnTo>
                  <a:lnTo>
                    <a:pt x="4" y="331"/>
                  </a:lnTo>
                  <a:lnTo>
                    <a:pt x="0" y="356"/>
                  </a:lnTo>
                  <a:lnTo>
                    <a:pt x="0" y="357"/>
                  </a:lnTo>
                  <a:lnTo>
                    <a:pt x="14" y="357"/>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68" name="Freeform 80"/>
            <p:cNvSpPr>
              <a:spLocks/>
            </p:cNvSpPr>
            <p:nvPr/>
          </p:nvSpPr>
          <p:spPr bwMode="auto">
            <a:xfrm>
              <a:off x="3725" y="2409"/>
              <a:ext cx="32" cy="105"/>
            </a:xfrm>
            <a:custGeom>
              <a:avLst/>
              <a:gdLst/>
              <a:ahLst/>
              <a:cxnLst>
                <a:cxn ang="0">
                  <a:pos x="13" y="103"/>
                </a:cxn>
                <a:cxn ang="0">
                  <a:pos x="13" y="105"/>
                </a:cxn>
                <a:cxn ang="0">
                  <a:pos x="15" y="97"/>
                </a:cxn>
                <a:cxn ang="0">
                  <a:pos x="17" y="86"/>
                </a:cxn>
                <a:cxn ang="0">
                  <a:pos x="20" y="71"/>
                </a:cxn>
                <a:cxn ang="0">
                  <a:pos x="23" y="53"/>
                </a:cxn>
                <a:cxn ang="0">
                  <a:pos x="25" y="36"/>
                </a:cxn>
                <a:cxn ang="0">
                  <a:pos x="29" y="21"/>
                </a:cxn>
                <a:cxn ang="0">
                  <a:pos x="30" y="9"/>
                </a:cxn>
                <a:cxn ang="0">
                  <a:pos x="32" y="0"/>
                </a:cxn>
                <a:cxn ang="0">
                  <a:pos x="18" y="0"/>
                </a:cxn>
                <a:cxn ang="0">
                  <a:pos x="17" y="6"/>
                </a:cxn>
                <a:cxn ang="0">
                  <a:pos x="15" y="18"/>
                </a:cxn>
                <a:cxn ang="0">
                  <a:pos x="12" y="33"/>
                </a:cxn>
                <a:cxn ang="0">
                  <a:pos x="10" y="50"/>
                </a:cxn>
                <a:cxn ang="0">
                  <a:pos x="6" y="68"/>
                </a:cxn>
                <a:cxn ang="0">
                  <a:pos x="3" y="83"/>
                </a:cxn>
                <a:cxn ang="0">
                  <a:pos x="1" y="94"/>
                </a:cxn>
                <a:cxn ang="0">
                  <a:pos x="0" y="102"/>
                </a:cxn>
                <a:cxn ang="0">
                  <a:pos x="0" y="103"/>
                </a:cxn>
                <a:cxn ang="0">
                  <a:pos x="13" y="103"/>
                </a:cxn>
              </a:cxnLst>
              <a:rect l="0" t="0" r="r" b="b"/>
              <a:pathLst>
                <a:path w="32" h="105">
                  <a:moveTo>
                    <a:pt x="13" y="103"/>
                  </a:moveTo>
                  <a:lnTo>
                    <a:pt x="13" y="105"/>
                  </a:lnTo>
                  <a:lnTo>
                    <a:pt x="15" y="97"/>
                  </a:lnTo>
                  <a:lnTo>
                    <a:pt x="17" y="86"/>
                  </a:lnTo>
                  <a:lnTo>
                    <a:pt x="20" y="71"/>
                  </a:lnTo>
                  <a:lnTo>
                    <a:pt x="23" y="53"/>
                  </a:lnTo>
                  <a:lnTo>
                    <a:pt x="25" y="36"/>
                  </a:lnTo>
                  <a:lnTo>
                    <a:pt x="29" y="21"/>
                  </a:lnTo>
                  <a:lnTo>
                    <a:pt x="30" y="9"/>
                  </a:lnTo>
                  <a:lnTo>
                    <a:pt x="32" y="0"/>
                  </a:lnTo>
                  <a:lnTo>
                    <a:pt x="18" y="0"/>
                  </a:lnTo>
                  <a:lnTo>
                    <a:pt x="17" y="6"/>
                  </a:lnTo>
                  <a:lnTo>
                    <a:pt x="15" y="18"/>
                  </a:lnTo>
                  <a:lnTo>
                    <a:pt x="12" y="33"/>
                  </a:lnTo>
                  <a:lnTo>
                    <a:pt x="10" y="50"/>
                  </a:lnTo>
                  <a:lnTo>
                    <a:pt x="6" y="68"/>
                  </a:lnTo>
                  <a:lnTo>
                    <a:pt x="3" y="83"/>
                  </a:lnTo>
                  <a:lnTo>
                    <a:pt x="1" y="94"/>
                  </a:lnTo>
                  <a:lnTo>
                    <a:pt x="0" y="102"/>
                  </a:lnTo>
                  <a:lnTo>
                    <a:pt x="0" y="103"/>
                  </a:lnTo>
                  <a:lnTo>
                    <a:pt x="13" y="103"/>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69" name="Freeform 81"/>
            <p:cNvSpPr>
              <a:spLocks/>
            </p:cNvSpPr>
            <p:nvPr/>
          </p:nvSpPr>
          <p:spPr bwMode="auto">
            <a:xfrm>
              <a:off x="3721" y="2497"/>
              <a:ext cx="41" cy="33"/>
            </a:xfrm>
            <a:custGeom>
              <a:avLst/>
              <a:gdLst/>
              <a:ahLst/>
              <a:cxnLst>
                <a:cxn ang="0">
                  <a:pos x="31" y="17"/>
                </a:cxn>
                <a:cxn ang="0">
                  <a:pos x="41" y="11"/>
                </a:cxn>
                <a:cxn ang="0">
                  <a:pos x="29" y="0"/>
                </a:cxn>
                <a:cxn ang="0">
                  <a:pos x="16" y="0"/>
                </a:cxn>
                <a:cxn ang="0">
                  <a:pos x="7" y="7"/>
                </a:cxn>
                <a:cxn ang="0">
                  <a:pos x="4" y="18"/>
                </a:cxn>
                <a:cxn ang="0">
                  <a:pos x="2" y="27"/>
                </a:cxn>
                <a:cxn ang="0">
                  <a:pos x="0" y="33"/>
                </a:cxn>
                <a:cxn ang="0">
                  <a:pos x="16" y="32"/>
                </a:cxn>
                <a:cxn ang="0">
                  <a:pos x="17" y="15"/>
                </a:cxn>
                <a:cxn ang="0">
                  <a:pos x="4" y="15"/>
                </a:cxn>
                <a:cxn ang="0">
                  <a:pos x="2" y="29"/>
                </a:cxn>
                <a:cxn ang="0">
                  <a:pos x="14" y="33"/>
                </a:cxn>
                <a:cxn ang="0">
                  <a:pos x="16" y="30"/>
                </a:cxn>
                <a:cxn ang="0">
                  <a:pos x="17" y="21"/>
                </a:cxn>
                <a:cxn ang="0">
                  <a:pos x="21" y="14"/>
                </a:cxn>
                <a:cxn ang="0">
                  <a:pos x="22" y="9"/>
                </a:cxn>
                <a:cxn ang="0">
                  <a:pos x="22" y="9"/>
                </a:cxn>
                <a:cxn ang="0">
                  <a:pos x="31" y="17"/>
                </a:cxn>
                <a:cxn ang="0">
                  <a:pos x="41" y="11"/>
                </a:cxn>
                <a:cxn ang="0">
                  <a:pos x="31" y="17"/>
                </a:cxn>
              </a:cxnLst>
              <a:rect l="0" t="0" r="r" b="b"/>
              <a:pathLst>
                <a:path w="41" h="33">
                  <a:moveTo>
                    <a:pt x="31" y="17"/>
                  </a:moveTo>
                  <a:lnTo>
                    <a:pt x="41" y="11"/>
                  </a:lnTo>
                  <a:lnTo>
                    <a:pt x="29" y="0"/>
                  </a:lnTo>
                  <a:lnTo>
                    <a:pt x="16" y="0"/>
                  </a:lnTo>
                  <a:lnTo>
                    <a:pt x="7" y="7"/>
                  </a:lnTo>
                  <a:lnTo>
                    <a:pt x="4" y="18"/>
                  </a:lnTo>
                  <a:lnTo>
                    <a:pt x="2" y="27"/>
                  </a:lnTo>
                  <a:lnTo>
                    <a:pt x="0" y="33"/>
                  </a:lnTo>
                  <a:lnTo>
                    <a:pt x="16" y="32"/>
                  </a:lnTo>
                  <a:lnTo>
                    <a:pt x="17" y="15"/>
                  </a:lnTo>
                  <a:lnTo>
                    <a:pt x="4" y="15"/>
                  </a:lnTo>
                  <a:lnTo>
                    <a:pt x="2" y="29"/>
                  </a:lnTo>
                  <a:lnTo>
                    <a:pt x="14" y="33"/>
                  </a:lnTo>
                  <a:lnTo>
                    <a:pt x="16" y="30"/>
                  </a:lnTo>
                  <a:lnTo>
                    <a:pt x="17" y="21"/>
                  </a:lnTo>
                  <a:lnTo>
                    <a:pt x="21" y="14"/>
                  </a:lnTo>
                  <a:lnTo>
                    <a:pt x="22" y="9"/>
                  </a:lnTo>
                  <a:lnTo>
                    <a:pt x="22" y="9"/>
                  </a:lnTo>
                  <a:lnTo>
                    <a:pt x="31" y="17"/>
                  </a:lnTo>
                  <a:lnTo>
                    <a:pt x="41" y="11"/>
                  </a:lnTo>
                  <a:lnTo>
                    <a:pt x="31" y="17"/>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70" name="Freeform 82"/>
            <p:cNvSpPr>
              <a:spLocks/>
            </p:cNvSpPr>
            <p:nvPr/>
          </p:nvSpPr>
          <p:spPr bwMode="auto">
            <a:xfrm>
              <a:off x="3742" y="2082"/>
              <a:ext cx="205" cy="432"/>
            </a:xfrm>
            <a:custGeom>
              <a:avLst/>
              <a:gdLst/>
              <a:ahLst/>
              <a:cxnLst>
                <a:cxn ang="0">
                  <a:pos x="195" y="0"/>
                </a:cxn>
                <a:cxn ang="0">
                  <a:pos x="195" y="0"/>
                </a:cxn>
                <a:cxn ang="0">
                  <a:pos x="176" y="24"/>
                </a:cxn>
                <a:cxn ang="0">
                  <a:pos x="158" y="50"/>
                </a:cxn>
                <a:cxn ang="0">
                  <a:pos x="139" y="79"/>
                </a:cxn>
                <a:cxn ang="0">
                  <a:pos x="119" y="108"/>
                </a:cxn>
                <a:cxn ang="0">
                  <a:pos x="100" y="139"/>
                </a:cxn>
                <a:cxn ang="0">
                  <a:pos x="83" y="171"/>
                </a:cxn>
                <a:cxn ang="0">
                  <a:pos x="66" y="203"/>
                </a:cxn>
                <a:cxn ang="0">
                  <a:pos x="51" y="235"/>
                </a:cxn>
                <a:cxn ang="0">
                  <a:pos x="35" y="268"/>
                </a:cxn>
                <a:cxn ang="0">
                  <a:pos x="23" y="298"/>
                </a:cxn>
                <a:cxn ang="0">
                  <a:pos x="13" y="327"/>
                </a:cxn>
                <a:cxn ang="0">
                  <a:pos x="6" y="353"/>
                </a:cxn>
                <a:cxn ang="0">
                  <a:pos x="1" y="377"/>
                </a:cxn>
                <a:cxn ang="0">
                  <a:pos x="0" y="398"/>
                </a:cxn>
                <a:cxn ang="0">
                  <a:pos x="3" y="416"/>
                </a:cxn>
                <a:cxn ang="0">
                  <a:pos x="10" y="432"/>
                </a:cxn>
                <a:cxn ang="0">
                  <a:pos x="20" y="426"/>
                </a:cxn>
                <a:cxn ang="0">
                  <a:pos x="17" y="413"/>
                </a:cxn>
                <a:cxn ang="0">
                  <a:pos x="13" y="398"/>
                </a:cxn>
                <a:cxn ang="0">
                  <a:pos x="15" y="380"/>
                </a:cxn>
                <a:cxn ang="0">
                  <a:pos x="20" y="356"/>
                </a:cxn>
                <a:cxn ang="0">
                  <a:pos x="27" y="330"/>
                </a:cxn>
                <a:cxn ang="0">
                  <a:pos x="37" y="301"/>
                </a:cxn>
                <a:cxn ang="0">
                  <a:pos x="49" y="271"/>
                </a:cxn>
                <a:cxn ang="0">
                  <a:pos x="64" y="241"/>
                </a:cxn>
                <a:cxn ang="0">
                  <a:pos x="80" y="209"/>
                </a:cxn>
                <a:cxn ang="0">
                  <a:pos x="97" y="177"/>
                </a:cxn>
                <a:cxn ang="0">
                  <a:pos x="114" y="145"/>
                </a:cxn>
                <a:cxn ang="0">
                  <a:pos x="132" y="114"/>
                </a:cxn>
                <a:cxn ang="0">
                  <a:pos x="149" y="85"/>
                </a:cxn>
                <a:cxn ang="0">
                  <a:pos x="168" y="56"/>
                </a:cxn>
                <a:cxn ang="0">
                  <a:pos x="187" y="30"/>
                </a:cxn>
                <a:cxn ang="0">
                  <a:pos x="205" y="6"/>
                </a:cxn>
                <a:cxn ang="0">
                  <a:pos x="205" y="6"/>
                </a:cxn>
                <a:cxn ang="0">
                  <a:pos x="195" y="0"/>
                </a:cxn>
              </a:cxnLst>
              <a:rect l="0" t="0" r="r" b="b"/>
              <a:pathLst>
                <a:path w="205" h="432">
                  <a:moveTo>
                    <a:pt x="195" y="0"/>
                  </a:moveTo>
                  <a:lnTo>
                    <a:pt x="195" y="0"/>
                  </a:lnTo>
                  <a:lnTo>
                    <a:pt x="176" y="24"/>
                  </a:lnTo>
                  <a:lnTo>
                    <a:pt x="158" y="50"/>
                  </a:lnTo>
                  <a:lnTo>
                    <a:pt x="139" y="79"/>
                  </a:lnTo>
                  <a:lnTo>
                    <a:pt x="119" y="108"/>
                  </a:lnTo>
                  <a:lnTo>
                    <a:pt x="100" y="139"/>
                  </a:lnTo>
                  <a:lnTo>
                    <a:pt x="83" y="171"/>
                  </a:lnTo>
                  <a:lnTo>
                    <a:pt x="66" y="203"/>
                  </a:lnTo>
                  <a:lnTo>
                    <a:pt x="51" y="235"/>
                  </a:lnTo>
                  <a:lnTo>
                    <a:pt x="35" y="268"/>
                  </a:lnTo>
                  <a:lnTo>
                    <a:pt x="23" y="298"/>
                  </a:lnTo>
                  <a:lnTo>
                    <a:pt x="13" y="327"/>
                  </a:lnTo>
                  <a:lnTo>
                    <a:pt x="6" y="353"/>
                  </a:lnTo>
                  <a:lnTo>
                    <a:pt x="1" y="377"/>
                  </a:lnTo>
                  <a:lnTo>
                    <a:pt x="0" y="398"/>
                  </a:lnTo>
                  <a:lnTo>
                    <a:pt x="3" y="416"/>
                  </a:lnTo>
                  <a:lnTo>
                    <a:pt x="10" y="432"/>
                  </a:lnTo>
                  <a:lnTo>
                    <a:pt x="20" y="426"/>
                  </a:lnTo>
                  <a:lnTo>
                    <a:pt x="17" y="413"/>
                  </a:lnTo>
                  <a:lnTo>
                    <a:pt x="13" y="398"/>
                  </a:lnTo>
                  <a:lnTo>
                    <a:pt x="15" y="380"/>
                  </a:lnTo>
                  <a:lnTo>
                    <a:pt x="20" y="356"/>
                  </a:lnTo>
                  <a:lnTo>
                    <a:pt x="27" y="330"/>
                  </a:lnTo>
                  <a:lnTo>
                    <a:pt x="37" y="301"/>
                  </a:lnTo>
                  <a:lnTo>
                    <a:pt x="49" y="271"/>
                  </a:lnTo>
                  <a:lnTo>
                    <a:pt x="64" y="241"/>
                  </a:lnTo>
                  <a:lnTo>
                    <a:pt x="80" y="209"/>
                  </a:lnTo>
                  <a:lnTo>
                    <a:pt x="97" y="177"/>
                  </a:lnTo>
                  <a:lnTo>
                    <a:pt x="114" y="145"/>
                  </a:lnTo>
                  <a:lnTo>
                    <a:pt x="132" y="114"/>
                  </a:lnTo>
                  <a:lnTo>
                    <a:pt x="149" y="85"/>
                  </a:lnTo>
                  <a:lnTo>
                    <a:pt x="168" y="56"/>
                  </a:lnTo>
                  <a:lnTo>
                    <a:pt x="187" y="30"/>
                  </a:lnTo>
                  <a:lnTo>
                    <a:pt x="205" y="6"/>
                  </a:lnTo>
                  <a:lnTo>
                    <a:pt x="205" y="6"/>
                  </a:lnTo>
                  <a:lnTo>
                    <a:pt x="195"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71" name="Freeform 83"/>
            <p:cNvSpPr>
              <a:spLocks/>
            </p:cNvSpPr>
            <p:nvPr/>
          </p:nvSpPr>
          <p:spPr bwMode="auto">
            <a:xfrm>
              <a:off x="3937" y="1978"/>
              <a:ext cx="31" cy="110"/>
            </a:xfrm>
            <a:custGeom>
              <a:avLst/>
              <a:gdLst/>
              <a:ahLst/>
              <a:cxnLst>
                <a:cxn ang="0">
                  <a:pos x="10" y="3"/>
                </a:cxn>
                <a:cxn ang="0">
                  <a:pos x="10" y="3"/>
                </a:cxn>
                <a:cxn ang="0">
                  <a:pos x="14" y="18"/>
                </a:cxn>
                <a:cxn ang="0">
                  <a:pos x="17" y="31"/>
                </a:cxn>
                <a:cxn ang="0">
                  <a:pos x="17" y="46"/>
                </a:cxn>
                <a:cxn ang="0">
                  <a:pos x="15" y="60"/>
                </a:cxn>
                <a:cxn ang="0">
                  <a:pos x="12" y="74"/>
                </a:cxn>
                <a:cxn ang="0">
                  <a:pos x="9" y="87"/>
                </a:cxn>
                <a:cxn ang="0">
                  <a:pos x="4" y="96"/>
                </a:cxn>
                <a:cxn ang="0">
                  <a:pos x="0" y="104"/>
                </a:cxn>
                <a:cxn ang="0">
                  <a:pos x="10" y="110"/>
                </a:cxn>
                <a:cxn ang="0">
                  <a:pos x="17" y="103"/>
                </a:cxn>
                <a:cxn ang="0">
                  <a:pos x="22" y="90"/>
                </a:cxn>
                <a:cxn ang="0">
                  <a:pos x="26" y="77"/>
                </a:cxn>
                <a:cxn ang="0">
                  <a:pos x="29" y="63"/>
                </a:cxn>
                <a:cxn ang="0">
                  <a:pos x="31" y="46"/>
                </a:cxn>
                <a:cxn ang="0">
                  <a:pos x="31" y="31"/>
                </a:cxn>
                <a:cxn ang="0">
                  <a:pos x="27" y="15"/>
                </a:cxn>
                <a:cxn ang="0">
                  <a:pos x="24" y="0"/>
                </a:cxn>
                <a:cxn ang="0">
                  <a:pos x="24" y="0"/>
                </a:cxn>
                <a:cxn ang="0">
                  <a:pos x="10" y="3"/>
                </a:cxn>
              </a:cxnLst>
              <a:rect l="0" t="0" r="r" b="b"/>
              <a:pathLst>
                <a:path w="31" h="110">
                  <a:moveTo>
                    <a:pt x="10" y="3"/>
                  </a:moveTo>
                  <a:lnTo>
                    <a:pt x="10" y="3"/>
                  </a:lnTo>
                  <a:lnTo>
                    <a:pt x="14" y="18"/>
                  </a:lnTo>
                  <a:lnTo>
                    <a:pt x="17" y="31"/>
                  </a:lnTo>
                  <a:lnTo>
                    <a:pt x="17" y="46"/>
                  </a:lnTo>
                  <a:lnTo>
                    <a:pt x="15" y="60"/>
                  </a:lnTo>
                  <a:lnTo>
                    <a:pt x="12" y="74"/>
                  </a:lnTo>
                  <a:lnTo>
                    <a:pt x="9" y="87"/>
                  </a:lnTo>
                  <a:lnTo>
                    <a:pt x="4" y="96"/>
                  </a:lnTo>
                  <a:lnTo>
                    <a:pt x="0" y="104"/>
                  </a:lnTo>
                  <a:lnTo>
                    <a:pt x="10" y="110"/>
                  </a:lnTo>
                  <a:lnTo>
                    <a:pt x="17" y="103"/>
                  </a:lnTo>
                  <a:lnTo>
                    <a:pt x="22" y="90"/>
                  </a:lnTo>
                  <a:lnTo>
                    <a:pt x="26" y="77"/>
                  </a:lnTo>
                  <a:lnTo>
                    <a:pt x="29" y="63"/>
                  </a:lnTo>
                  <a:lnTo>
                    <a:pt x="31" y="46"/>
                  </a:lnTo>
                  <a:lnTo>
                    <a:pt x="31" y="31"/>
                  </a:lnTo>
                  <a:lnTo>
                    <a:pt x="27" y="15"/>
                  </a:lnTo>
                  <a:lnTo>
                    <a:pt x="24" y="0"/>
                  </a:lnTo>
                  <a:lnTo>
                    <a:pt x="24" y="0"/>
                  </a:lnTo>
                  <a:lnTo>
                    <a:pt x="10" y="3"/>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72" name="Freeform 84"/>
            <p:cNvSpPr>
              <a:spLocks/>
            </p:cNvSpPr>
            <p:nvPr/>
          </p:nvSpPr>
          <p:spPr bwMode="auto">
            <a:xfrm>
              <a:off x="3934" y="1367"/>
              <a:ext cx="391" cy="614"/>
            </a:xfrm>
            <a:custGeom>
              <a:avLst/>
              <a:gdLst/>
              <a:ahLst/>
              <a:cxnLst>
                <a:cxn ang="0">
                  <a:pos x="391" y="0"/>
                </a:cxn>
                <a:cxn ang="0">
                  <a:pos x="391" y="0"/>
                </a:cxn>
                <a:cxn ang="0">
                  <a:pos x="328" y="0"/>
                </a:cxn>
                <a:cxn ang="0">
                  <a:pos x="270" y="9"/>
                </a:cxn>
                <a:cxn ang="0">
                  <a:pos x="217" y="32"/>
                </a:cxn>
                <a:cxn ang="0">
                  <a:pos x="171" y="61"/>
                </a:cxn>
                <a:cxn ang="0">
                  <a:pos x="134" y="97"/>
                </a:cxn>
                <a:cxn ang="0">
                  <a:pos x="100" y="141"/>
                </a:cxn>
                <a:cxn ang="0">
                  <a:pos x="71" y="188"/>
                </a:cxn>
                <a:cxn ang="0">
                  <a:pos x="49" y="241"/>
                </a:cxn>
                <a:cxn ang="0">
                  <a:pos x="30" y="294"/>
                </a:cxn>
                <a:cxn ang="0">
                  <a:pos x="17" y="347"/>
                </a:cxn>
                <a:cxn ang="0">
                  <a:pos x="8" y="400"/>
                </a:cxn>
                <a:cxn ang="0">
                  <a:pos x="1" y="452"/>
                </a:cxn>
                <a:cxn ang="0">
                  <a:pos x="0" y="500"/>
                </a:cxn>
                <a:cxn ang="0">
                  <a:pos x="1" y="544"/>
                </a:cxn>
                <a:cxn ang="0">
                  <a:pos x="7" y="583"/>
                </a:cxn>
                <a:cxn ang="0">
                  <a:pos x="13" y="614"/>
                </a:cxn>
                <a:cxn ang="0">
                  <a:pos x="27" y="611"/>
                </a:cxn>
                <a:cxn ang="0">
                  <a:pos x="20" y="580"/>
                </a:cxn>
                <a:cxn ang="0">
                  <a:pos x="15" y="544"/>
                </a:cxn>
                <a:cxn ang="0">
                  <a:pos x="13" y="500"/>
                </a:cxn>
                <a:cxn ang="0">
                  <a:pos x="15" y="452"/>
                </a:cxn>
                <a:cxn ang="0">
                  <a:pos x="22" y="403"/>
                </a:cxn>
                <a:cxn ang="0">
                  <a:pos x="30" y="350"/>
                </a:cxn>
                <a:cxn ang="0">
                  <a:pos x="44" y="297"/>
                </a:cxn>
                <a:cxn ang="0">
                  <a:pos x="63" y="244"/>
                </a:cxn>
                <a:cxn ang="0">
                  <a:pos x="85" y="194"/>
                </a:cxn>
                <a:cxn ang="0">
                  <a:pos x="110" y="147"/>
                </a:cxn>
                <a:cxn ang="0">
                  <a:pos x="144" y="106"/>
                </a:cxn>
                <a:cxn ang="0">
                  <a:pos x="182" y="70"/>
                </a:cxn>
                <a:cxn ang="0">
                  <a:pos x="224" y="41"/>
                </a:cxn>
                <a:cxn ang="0">
                  <a:pos x="273" y="22"/>
                </a:cxn>
                <a:cxn ang="0">
                  <a:pos x="328" y="12"/>
                </a:cxn>
                <a:cxn ang="0">
                  <a:pos x="391" y="12"/>
                </a:cxn>
                <a:cxn ang="0">
                  <a:pos x="391" y="12"/>
                </a:cxn>
                <a:cxn ang="0">
                  <a:pos x="391" y="0"/>
                </a:cxn>
              </a:cxnLst>
              <a:rect l="0" t="0" r="r" b="b"/>
              <a:pathLst>
                <a:path w="391" h="614">
                  <a:moveTo>
                    <a:pt x="391" y="0"/>
                  </a:moveTo>
                  <a:lnTo>
                    <a:pt x="391" y="0"/>
                  </a:lnTo>
                  <a:lnTo>
                    <a:pt x="328" y="0"/>
                  </a:lnTo>
                  <a:lnTo>
                    <a:pt x="270" y="9"/>
                  </a:lnTo>
                  <a:lnTo>
                    <a:pt x="217" y="32"/>
                  </a:lnTo>
                  <a:lnTo>
                    <a:pt x="171" y="61"/>
                  </a:lnTo>
                  <a:lnTo>
                    <a:pt x="134" y="97"/>
                  </a:lnTo>
                  <a:lnTo>
                    <a:pt x="100" y="141"/>
                  </a:lnTo>
                  <a:lnTo>
                    <a:pt x="71" y="188"/>
                  </a:lnTo>
                  <a:lnTo>
                    <a:pt x="49" y="241"/>
                  </a:lnTo>
                  <a:lnTo>
                    <a:pt x="30" y="294"/>
                  </a:lnTo>
                  <a:lnTo>
                    <a:pt x="17" y="347"/>
                  </a:lnTo>
                  <a:lnTo>
                    <a:pt x="8" y="400"/>
                  </a:lnTo>
                  <a:lnTo>
                    <a:pt x="1" y="452"/>
                  </a:lnTo>
                  <a:lnTo>
                    <a:pt x="0" y="500"/>
                  </a:lnTo>
                  <a:lnTo>
                    <a:pt x="1" y="544"/>
                  </a:lnTo>
                  <a:lnTo>
                    <a:pt x="7" y="583"/>
                  </a:lnTo>
                  <a:lnTo>
                    <a:pt x="13" y="614"/>
                  </a:lnTo>
                  <a:lnTo>
                    <a:pt x="27" y="611"/>
                  </a:lnTo>
                  <a:lnTo>
                    <a:pt x="20" y="580"/>
                  </a:lnTo>
                  <a:lnTo>
                    <a:pt x="15" y="544"/>
                  </a:lnTo>
                  <a:lnTo>
                    <a:pt x="13" y="500"/>
                  </a:lnTo>
                  <a:lnTo>
                    <a:pt x="15" y="452"/>
                  </a:lnTo>
                  <a:lnTo>
                    <a:pt x="22" y="403"/>
                  </a:lnTo>
                  <a:lnTo>
                    <a:pt x="30" y="350"/>
                  </a:lnTo>
                  <a:lnTo>
                    <a:pt x="44" y="297"/>
                  </a:lnTo>
                  <a:lnTo>
                    <a:pt x="63" y="244"/>
                  </a:lnTo>
                  <a:lnTo>
                    <a:pt x="85" y="194"/>
                  </a:lnTo>
                  <a:lnTo>
                    <a:pt x="110" y="147"/>
                  </a:lnTo>
                  <a:lnTo>
                    <a:pt x="144" y="106"/>
                  </a:lnTo>
                  <a:lnTo>
                    <a:pt x="182" y="70"/>
                  </a:lnTo>
                  <a:lnTo>
                    <a:pt x="224" y="41"/>
                  </a:lnTo>
                  <a:lnTo>
                    <a:pt x="273" y="22"/>
                  </a:lnTo>
                  <a:lnTo>
                    <a:pt x="328" y="12"/>
                  </a:lnTo>
                  <a:lnTo>
                    <a:pt x="391" y="12"/>
                  </a:lnTo>
                  <a:lnTo>
                    <a:pt x="391" y="12"/>
                  </a:lnTo>
                  <a:lnTo>
                    <a:pt x="391" y="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73" name="Freeform 85"/>
            <p:cNvSpPr>
              <a:spLocks/>
            </p:cNvSpPr>
            <p:nvPr/>
          </p:nvSpPr>
          <p:spPr bwMode="auto">
            <a:xfrm>
              <a:off x="4325" y="1367"/>
              <a:ext cx="129" cy="197"/>
            </a:xfrm>
            <a:custGeom>
              <a:avLst/>
              <a:gdLst/>
              <a:ahLst/>
              <a:cxnLst>
                <a:cxn ang="0">
                  <a:pos x="129" y="197"/>
                </a:cxn>
                <a:cxn ang="0">
                  <a:pos x="129" y="197"/>
                </a:cxn>
                <a:cxn ang="0">
                  <a:pos x="129" y="164"/>
                </a:cxn>
                <a:cxn ang="0">
                  <a:pos x="120" y="131"/>
                </a:cxn>
                <a:cxn ang="0">
                  <a:pos x="109" y="97"/>
                </a:cxn>
                <a:cxn ang="0">
                  <a:pos x="88" y="68"/>
                </a:cxn>
                <a:cxn ang="0">
                  <a:pos x="68" y="41"/>
                </a:cxn>
                <a:cxn ang="0">
                  <a:pos x="46" y="22"/>
                </a:cxn>
                <a:cxn ang="0">
                  <a:pos x="24" y="6"/>
                </a:cxn>
                <a:cxn ang="0">
                  <a:pos x="0" y="0"/>
                </a:cxn>
                <a:cxn ang="0">
                  <a:pos x="0" y="12"/>
                </a:cxn>
                <a:cxn ang="0">
                  <a:pos x="17" y="18"/>
                </a:cxn>
                <a:cxn ang="0">
                  <a:pos x="35" y="31"/>
                </a:cxn>
                <a:cxn ang="0">
                  <a:pos x="58" y="50"/>
                </a:cxn>
                <a:cxn ang="0">
                  <a:pos x="78" y="75"/>
                </a:cxn>
                <a:cxn ang="0">
                  <a:pos x="95" y="103"/>
                </a:cxn>
                <a:cxn ang="0">
                  <a:pos x="107" y="134"/>
                </a:cxn>
                <a:cxn ang="0">
                  <a:pos x="115" y="164"/>
                </a:cxn>
                <a:cxn ang="0">
                  <a:pos x="115" y="197"/>
                </a:cxn>
                <a:cxn ang="0">
                  <a:pos x="115" y="197"/>
                </a:cxn>
                <a:cxn ang="0">
                  <a:pos x="129" y="197"/>
                </a:cxn>
              </a:cxnLst>
              <a:rect l="0" t="0" r="r" b="b"/>
              <a:pathLst>
                <a:path w="129" h="197">
                  <a:moveTo>
                    <a:pt x="129" y="197"/>
                  </a:moveTo>
                  <a:lnTo>
                    <a:pt x="129" y="197"/>
                  </a:lnTo>
                  <a:lnTo>
                    <a:pt x="129" y="164"/>
                  </a:lnTo>
                  <a:lnTo>
                    <a:pt x="120" y="131"/>
                  </a:lnTo>
                  <a:lnTo>
                    <a:pt x="109" y="97"/>
                  </a:lnTo>
                  <a:lnTo>
                    <a:pt x="88" y="68"/>
                  </a:lnTo>
                  <a:lnTo>
                    <a:pt x="68" y="41"/>
                  </a:lnTo>
                  <a:lnTo>
                    <a:pt x="46" y="22"/>
                  </a:lnTo>
                  <a:lnTo>
                    <a:pt x="24" y="6"/>
                  </a:lnTo>
                  <a:lnTo>
                    <a:pt x="0" y="0"/>
                  </a:lnTo>
                  <a:lnTo>
                    <a:pt x="0" y="12"/>
                  </a:lnTo>
                  <a:lnTo>
                    <a:pt x="17" y="18"/>
                  </a:lnTo>
                  <a:lnTo>
                    <a:pt x="35" y="31"/>
                  </a:lnTo>
                  <a:lnTo>
                    <a:pt x="58" y="50"/>
                  </a:lnTo>
                  <a:lnTo>
                    <a:pt x="78" y="75"/>
                  </a:lnTo>
                  <a:lnTo>
                    <a:pt x="95" y="103"/>
                  </a:lnTo>
                  <a:lnTo>
                    <a:pt x="107" y="134"/>
                  </a:lnTo>
                  <a:lnTo>
                    <a:pt x="115" y="164"/>
                  </a:lnTo>
                  <a:lnTo>
                    <a:pt x="115" y="197"/>
                  </a:lnTo>
                  <a:lnTo>
                    <a:pt x="115" y="197"/>
                  </a:lnTo>
                  <a:lnTo>
                    <a:pt x="129" y="197"/>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74" name="Freeform 86"/>
            <p:cNvSpPr>
              <a:spLocks/>
            </p:cNvSpPr>
            <p:nvPr/>
          </p:nvSpPr>
          <p:spPr bwMode="auto">
            <a:xfrm>
              <a:off x="4437" y="1564"/>
              <a:ext cx="68" cy="407"/>
            </a:xfrm>
            <a:custGeom>
              <a:avLst/>
              <a:gdLst/>
              <a:ahLst/>
              <a:cxnLst>
                <a:cxn ang="0">
                  <a:pos x="68" y="407"/>
                </a:cxn>
                <a:cxn ang="0">
                  <a:pos x="68" y="407"/>
                </a:cxn>
                <a:cxn ang="0">
                  <a:pos x="65" y="382"/>
                </a:cxn>
                <a:cxn ang="0">
                  <a:pos x="61" y="356"/>
                </a:cxn>
                <a:cxn ang="0">
                  <a:pos x="58" y="329"/>
                </a:cxn>
                <a:cxn ang="0">
                  <a:pos x="53" y="303"/>
                </a:cxn>
                <a:cxn ang="0">
                  <a:pos x="48" y="277"/>
                </a:cxn>
                <a:cxn ang="0">
                  <a:pos x="42" y="252"/>
                </a:cxn>
                <a:cxn ang="0">
                  <a:pos x="37" y="227"/>
                </a:cxn>
                <a:cxn ang="0">
                  <a:pos x="32" y="202"/>
                </a:cxn>
                <a:cxn ang="0">
                  <a:pos x="27" y="176"/>
                </a:cxn>
                <a:cxn ang="0">
                  <a:pos x="24" y="152"/>
                </a:cxn>
                <a:cxn ang="0">
                  <a:pos x="20" y="126"/>
                </a:cxn>
                <a:cxn ang="0">
                  <a:pos x="17" y="102"/>
                </a:cxn>
                <a:cxn ang="0">
                  <a:pos x="15" y="76"/>
                </a:cxn>
                <a:cxn ang="0">
                  <a:pos x="14" y="50"/>
                </a:cxn>
                <a:cxn ang="0">
                  <a:pos x="15" y="26"/>
                </a:cxn>
                <a:cxn ang="0">
                  <a:pos x="17" y="0"/>
                </a:cxn>
                <a:cxn ang="0">
                  <a:pos x="3" y="0"/>
                </a:cxn>
                <a:cxn ang="0">
                  <a:pos x="2" y="26"/>
                </a:cxn>
                <a:cxn ang="0">
                  <a:pos x="0" y="50"/>
                </a:cxn>
                <a:cxn ang="0">
                  <a:pos x="2" y="76"/>
                </a:cxn>
                <a:cxn ang="0">
                  <a:pos x="3" y="102"/>
                </a:cxn>
                <a:cxn ang="0">
                  <a:pos x="7" y="126"/>
                </a:cxn>
                <a:cxn ang="0">
                  <a:pos x="10" y="152"/>
                </a:cxn>
                <a:cxn ang="0">
                  <a:pos x="14" y="179"/>
                </a:cxn>
                <a:cxn ang="0">
                  <a:pos x="19" y="205"/>
                </a:cxn>
                <a:cxn ang="0">
                  <a:pos x="24" y="230"/>
                </a:cxn>
                <a:cxn ang="0">
                  <a:pos x="29" y="255"/>
                </a:cxn>
                <a:cxn ang="0">
                  <a:pos x="34" y="280"/>
                </a:cxn>
                <a:cxn ang="0">
                  <a:pos x="39" y="306"/>
                </a:cxn>
                <a:cxn ang="0">
                  <a:pos x="44" y="332"/>
                </a:cxn>
                <a:cxn ang="0">
                  <a:pos x="48" y="356"/>
                </a:cxn>
                <a:cxn ang="0">
                  <a:pos x="51" y="382"/>
                </a:cxn>
                <a:cxn ang="0">
                  <a:pos x="54" y="407"/>
                </a:cxn>
                <a:cxn ang="0">
                  <a:pos x="54" y="407"/>
                </a:cxn>
                <a:cxn ang="0">
                  <a:pos x="68" y="407"/>
                </a:cxn>
              </a:cxnLst>
              <a:rect l="0" t="0" r="r" b="b"/>
              <a:pathLst>
                <a:path w="68" h="407">
                  <a:moveTo>
                    <a:pt x="68" y="407"/>
                  </a:moveTo>
                  <a:lnTo>
                    <a:pt x="68" y="407"/>
                  </a:lnTo>
                  <a:lnTo>
                    <a:pt x="65" y="382"/>
                  </a:lnTo>
                  <a:lnTo>
                    <a:pt x="61" y="356"/>
                  </a:lnTo>
                  <a:lnTo>
                    <a:pt x="58" y="329"/>
                  </a:lnTo>
                  <a:lnTo>
                    <a:pt x="53" y="303"/>
                  </a:lnTo>
                  <a:lnTo>
                    <a:pt x="48" y="277"/>
                  </a:lnTo>
                  <a:lnTo>
                    <a:pt x="42" y="252"/>
                  </a:lnTo>
                  <a:lnTo>
                    <a:pt x="37" y="227"/>
                  </a:lnTo>
                  <a:lnTo>
                    <a:pt x="32" y="202"/>
                  </a:lnTo>
                  <a:lnTo>
                    <a:pt x="27" y="176"/>
                  </a:lnTo>
                  <a:lnTo>
                    <a:pt x="24" y="152"/>
                  </a:lnTo>
                  <a:lnTo>
                    <a:pt x="20" y="126"/>
                  </a:lnTo>
                  <a:lnTo>
                    <a:pt x="17" y="102"/>
                  </a:lnTo>
                  <a:lnTo>
                    <a:pt x="15" y="76"/>
                  </a:lnTo>
                  <a:lnTo>
                    <a:pt x="14" y="50"/>
                  </a:lnTo>
                  <a:lnTo>
                    <a:pt x="15" y="26"/>
                  </a:lnTo>
                  <a:lnTo>
                    <a:pt x="17" y="0"/>
                  </a:lnTo>
                  <a:lnTo>
                    <a:pt x="3" y="0"/>
                  </a:lnTo>
                  <a:lnTo>
                    <a:pt x="2" y="26"/>
                  </a:lnTo>
                  <a:lnTo>
                    <a:pt x="0" y="50"/>
                  </a:lnTo>
                  <a:lnTo>
                    <a:pt x="2" y="76"/>
                  </a:lnTo>
                  <a:lnTo>
                    <a:pt x="3" y="102"/>
                  </a:lnTo>
                  <a:lnTo>
                    <a:pt x="7" y="126"/>
                  </a:lnTo>
                  <a:lnTo>
                    <a:pt x="10" y="152"/>
                  </a:lnTo>
                  <a:lnTo>
                    <a:pt x="14" y="179"/>
                  </a:lnTo>
                  <a:lnTo>
                    <a:pt x="19" y="205"/>
                  </a:lnTo>
                  <a:lnTo>
                    <a:pt x="24" y="230"/>
                  </a:lnTo>
                  <a:lnTo>
                    <a:pt x="29" y="255"/>
                  </a:lnTo>
                  <a:lnTo>
                    <a:pt x="34" y="280"/>
                  </a:lnTo>
                  <a:lnTo>
                    <a:pt x="39" y="306"/>
                  </a:lnTo>
                  <a:lnTo>
                    <a:pt x="44" y="332"/>
                  </a:lnTo>
                  <a:lnTo>
                    <a:pt x="48" y="356"/>
                  </a:lnTo>
                  <a:lnTo>
                    <a:pt x="51" y="382"/>
                  </a:lnTo>
                  <a:lnTo>
                    <a:pt x="54" y="407"/>
                  </a:lnTo>
                  <a:lnTo>
                    <a:pt x="54" y="407"/>
                  </a:lnTo>
                  <a:lnTo>
                    <a:pt x="68" y="407"/>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75" name="Freeform 87"/>
            <p:cNvSpPr>
              <a:spLocks/>
            </p:cNvSpPr>
            <p:nvPr/>
          </p:nvSpPr>
          <p:spPr bwMode="auto">
            <a:xfrm>
              <a:off x="4428" y="1971"/>
              <a:ext cx="77" cy="220"/>
            </a:xfrm>
            <a:custGeom>
              <a:avLst/>
              <a:gdLst/>
              <a:ahLst/>
              <a:cxnLst>
                <a:cxn ang="0">
                  <a:pos x="14" y="220"/>
                </a:cxn>
                <a:cxn ang="0">
                  <a:pos x="14" y="220"/>
                </a:cxn>
                <a:cxn ang="0">
                  <a:pos x="17" y="206"/>
                </a:cxn>
                <a:cxn ang="0">
                  <a:pos x="26" y="181"/>
                </a:cxn>
                <a:cxn ang="0">
                  <a:pos x="36" y="147"/>
                </a:cxn>
                <a:cxn ang="0">
                  <a:pos x="48" y="110"/>
                </a:cxn>
                <a:cxn ang="0">
                  <a:pos x="58" y="72"/>
                </a:cxn>
                <a:cxn ang="0">
                  <a:pos x="68" y="38"/>
                </a:cxn>
                <a:cxn ang="0">
                  <a:pos x="75" y="14"/>
                </a:cxn>
                <a:cxn ang="0">
                  <a:pos x="77" y="0"/>
                </a:cxn>
                <a:cxn ang="0">
                  <a:pos x="63" y="0"/>
                </a:cxn>
                <a:cxn ang="0">
                  <a:pos x="62" y="11"/>
                </a:cxn>
                <a:cxn ang="0">
                  <a:pos x="55" y="35"/>
                </a:cxn>
                <a:cxn ang="0">
                  <a:pos x="45" y="69"/>
                </a:cxn>
                <a:cxn ang="0">
                  <a:pos x="34" y="106"/>
                </a:cxn>
                <a:cxn ang="0">
                  <a:pos x="23" y="144"/>
                </a:cxn>
                <a:cxn ang="0">
                  <a:pos x="12" y="178"/>
                </a:cxn>
                <a:cxn ang="0">
                  <a:pos x="4" y="203"/>
                </a:cxn>
                <a:cxn ang="0">
                  <a:pos x="0" y="217"/>
                </a:cxn>
                <a:cxn ang="0">
                  <a:pos x="0" y="217"/>
                </a:cxn>
                <a:cxn ang="0">
                  <a:pos x="14" y="220"/>
                </a:cxn>
              </a:cxnLst>
              <a:rect l="0" t="0" r="r" b="b"/>
              <a:pathLst>
                <a:path w="77" h="220">
                  <a:moveTo>
                    <a:pt x="14" y="220"/>
                  </a:moveTo>
                  <a:lnTo>
                    <a:pt x="14" y="220"/>
                  </a:lnTo>
                  <a:lnTo>
                    <a:pt x="17" y="206"/>
                  </a:lnTo>
                  <a:lnTo>
                    <a:pt x="26" y="181"/>
                  </a:lnTo>
                  <a:lnTo>
                    <a:pt x="36" y="147"/>
                  </a:lnTo>
                  <a:lnTo>
                    <a:pt x="48" y="110"/>
                  </a:lnTo>
                  <a:lnTo>
                    <a:pt x="58" y="72"/>
                  </a:lnTo>
                  <a:lnTo>
                    <a:pt x="68" y="38"/>
                  </a:lnTo>
                  <a:lnTo>
                    <a:pt x="75" y="14"/>
                  </a:lnTo>
                  <a:lnTo>
                    <a:pt x="77" y="0"/>
                  </a:lnTo>
                  <a:lnTo>
                    <a:pt x="63" y="0"/>
                  </a:lnTo>
                  <a:lnTo>
                    <a:pt x="62" y="11"/>
                  </a:lnTo>
                  <a:lnTo>
                    <a:pt x="55" y="35"/>
                  </a:lnTo>
                  <a:lnTo>
                    <a:pt x="45" y="69"/>
                  </a:lnTo>
                  <a:lnTo>
                    <a:pt x="34" y="106"/>
                  </a:lnTo>
                  <a:lnTo>
                    <a:pt x="23" y="144"/>
                  </a:lnTo>
                  <a:lnTo>
                    <a:pt x="12" y="178"/>
                  </a:lnTo>
                  <a:lnTo>
                    <a:pt x="4" y="203"/>
                  </a:lnTo>
                  <a:lnTo>
                    <a:pt x="0" y="217"/>
                  </a:lnTo>
                  <a:lnTo>
                    <a:pt x="0" y="217"/>
                  </a:lnTo>
                  <a:lnTo>
                    <a:pt x="14" y="220"/>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76" name="Freeform 88"/>
            <p:cNvSpPr>
              <a:spLocks/>
            </p:cNvSpPr>
            <p:nvPr/>
          </p:nvSpPr>
          <p:spPr bwMode="auto">
            <a:xfrm>
              <a:off x="4376" y="2188"/>
              <a:ext cx="66" cy="232"/>
            </a:xfrm>
            <a:custGeom>
              <a:avLst/>
              <a:gdLst/>
              <a:ahLst/>
              <a:cxnLst>
                <a:cxn ang="0">
                  <a:pos x="13" y="232"/>
                </a:cxn>
                <a:cxn ang="0">
                  <a:pos x="13" y="232"/>
                </a:cxn>
                <a:cxn ang="0">
                  <a:pos x="15" y="192"/>
                </a:cxn>
                <a:cxn ang="0">
                  <a:pos x="18" y="157"/>
                </a:cxn>
                <a:cxn ang="0">
                  <a:pos x="24" y="130"/>
                </a:cxn>
                <a:cxn ang="0">
                  <a:pos x="30" y="103"/>
                </a:cxn>
                <a:cxn ang="0">
                  <a:pos x="37" y="79"/>
                </a:cxn>
                <a:cxn ang="0">
                  <a:pos x="47" y="55"/>
                </a:cxn>
                <a:cxn ang="0">
                  <a:pos x="56" y="30"/>
                </a:cxn>
                <a:cxn ang="0">
                  <a:pos x="66" y="3"/>
                </a:cxn>
                <a:cxn ang="0">
                  <a:pos x="52" y="0"/>
                </a:cxn>
                <a:cxn ang="0">
                  <a:pos x="42" y="27"/>
                </a:cxn>
                <a:cxn ang="0">
                  <a:pos x="34" y="51"/>
                </a:cxn>
                <a:cxn ang="0">
                  <a:pos x="24" y="76"/>
                </a:cxn>
                <a:cxn ang="0">
                  <a:pos x="17" y="100"/>
                </a:cxn>
                <a:cxn ang="0">
                  <a:pos x="10" y="127"/>
                </a:cxn>
                <a:cxn ang="0">
                  <a:pos x="5" y="157"/>
                </a:cxn>
                <a:cxn ang="0">
                  <a:pos x="1" y="192"/>
                </a:cxn>
                <a:cxn ang="0">
                  <a:pos x="0" y="232"/>
                </a:cxn>
                <a:cxn ang="0">
                  <a:pos x="0" y="232"/>
                </a:cxn>
                <a:cxn ang="0">
                  <a:pos x="13" y="232"/>
                </a:cxn>
              </a:cxnLst>
              <a:rect l="0" t="0" r="r" b="b"/>
              <a:pathLst>
                <a:path w="66" h="232">
                  <a:moveTo>
                    <a:pt x="13" y="232"/>
                  </a:moveTo>
                  <a:lnTo>
                    <a:pt x="13" y="232"/>
                  </a:lnTo>
                  <a:lnTo>
                    <a:pt x="15" y="192"/>
                  </a:lnTo>
                  <a:lnTo>
                    <a:pt x="18" y="157"/>
                  </a:lnTo>
                  <a:lnTo>
                    <a:pt x="24" y="130"/>
                  </a:lnTo>
                  <a:lnTo>
                    <a:pt x="30" y="103"/>
                  </a:lnTo>
                  <a:lnTo>
                    <a:pt x="37" y="79"/>
                  </a:lnTo>
                  <a:lnTo>
                    <a:pt x="47" y="55"/>
                  </a:lnTo>
                  <a:lnTo>
                    <a:pt x="56" y="30"/>
                  </a:lnTo>
                  <a:lnTo>
                    <a:pt x="66" y="3"/>
                  </a:lnTo>
                  <a:lnTo>
                    <a:pt x="52" y="0"/>
                  </a:lnTo>
                  <a:lnTo>
                    <a:pt x="42" y="27"/>
                  </a:lnTo>
                  <a:lnTo>
                    <a:pt x="34" y="51"/>
                  </a:lnTo>
                  <a:lnTo>
                    <a:pt x="24" y="76"/>
                  </a:lnTo>
                  <a:lnTo>
                    <a:pt x="17" y="100"/>
                  </a:lnTo>
                  <a:lnTo>
                    <a:pt x="10" y="127"/>
                  </a:lnTo>
                  <a:lnTo>
                    <a:pt x="5" y="157"/>
                  </a:lnTo>
                  <a:lnTo>
                    <a:pt x="1" y="192"/>
                  </a:lnTo>
                  <a:lnTo>
                    <a:pt x="0" y="232"/>
                  </a:lnTo>
                  <a:lnTo>
                    <a:pt x="0" y="232"/>
                  </a:lnTo>
                  <a:lnTo>
                    <a:pt x="13" y="232"/>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77" name="Freeform 89"/>
            <p:cNvSpPr>
              <a:spLocks/>
            </p:cNvSpPr>
            <p:nvPr/>
          </p:nvSpPr>
          <p:spPr bwMode="auto">
            <a:xfrm>
              <a:off x="4369" y="2420"/>
              <a:ext cx="25" cy="218"/>
            </a:xfrm>
            <a:custGeom>
              <a:avLst/>
              <a:gdLst/>
              <a:ahLst/>
              <a:cxnLst>
                <a:cxn ang="0">
                  <a:pos x="14" y="218"/>
                </a:cxn>
                <a:cxn ang="0">
                  <a:pos x="14" y="218"/>
                </a:cxn>
                <a:cxn ang="0">
                  <a:pos x="20" y="194"/>
                </a:cxn>
                <a:cxn ang="0">
                  <a:pos x="24" y="163"/>
                </a:cxn>
                <a:cxn ang="0">
                  <a:pos x="25" y="130"/>
                </a:cxn>
                <a:cxn ang="0">
                  <a:pos x="25" y="95"/>
                </a:cxn>
                <a:cxn ang="0">
                  <a:pos x="24" y="62"/>
                </a:cxn>
                <a:cxn ang="0">
                  <a:pos x="22" y="33"/>
                </a:cxn>
                <a:cxn ang="0">
                  <a:pos x="20" y="12"/>
                </a:cxn>
                <a:cxn ang="0">
                  <a:pos x="20" y="0"/>
                </a:cxn>
                <a:cxn ang="0">
                  <a:pos x="7" y="0"/>
                </a:cxn>
                <a:cxn ang="0">
                  <a:pos x="7" y="12"/>
                </a:cxn>
                <a:cxn ang="0">
                  <a:pos x="8" y="33"/>
                </a:cxn>
                <a:cxn ang="0">
                  <a:pos x="10" y="62"/>
                </a:cxn>
                <a:cxn ang="0">
                  <a:pos x="12" y="95"/>
                </a:cxn>
                <a:cxn ang="0">
                  <a:pos x="12" y="130"/>
                </a:cxn>
                <a:cxn ang="0">
                  <a:pos x="10" y="163"/>
                </a:cxn>
                <a:cxn ang="0">
                  <a:pos x="7" y="190"/>
                </a:cxn>
                <a:cxn ang="0">
                  <a:pos x="0" y="212"/>
                </a:cxn>
                <a:cxn ang="0">
                  <a:pos x="0" y="212"/>
                </a:cxn>
                <a:cxn ang="0">
                  <a:pos x="14" y="218"/>
                </a:cxn>
              </a:cxnLst>
              <a:rect l="0" t="0" r="r" b="b"/>
              <a:pathLst>
                <a:path w="25" h="218">
                  <a:moveTo>
                    <a:pt x="14" y="218"/>
                  </a:moveTo>
                  <a:lnTo>
                    <a:pt x="14" y="218"/>
                  </a:lnTo>
                  <a:lnTo>
                    <a:pt x="20" y="194"/>
                  </a:lnTo>
                  <a:lnTo>
                    <a:pt x="24" y="163"/>
                  </a:lnTo>
                  <a:lnTo>
                    <a:pt x="25" y="130"/>
                  </a:lnTo>
                  <a:lnTo>
                    <a:pt x="25" y="95"/>
                  </a:lnTo>
                  <a:lnTo>
                    <a:pt x="24" y="62"/>
                  </a:lnTo>
                  <a:lnTo>
                    <a:pt x="22" y="33"/>
                  </a:lnTo>
                  <a:lnTo>
                    <a:pt x="20" y="12"/>
                  </a:lnTo>
                  <a:lnTo>
                    <a:pt x="20" y="0"/>
                  </a:lnTo>
                  <a:lnTo>
                    <a:pt x="7" y="0"/>
                  </a:lnTo>
                  <a:lnTo>
                    <a:pt x="7" y="12"/>
                  </a:lnTo>
                  <a:lnTo>
                    <a:pt x="8" y="33"/>
                  </a:lnTo>
                  <a:lnTo>
                    <a:pt x="10" y="62"/>
                  </a:lnTo>
                  <a:lnTo>
                    <a:pt x="12" y="95"/>
                  </a:lnTo>
                  <a:lnTo>
                    <a:pt x="12" y="130"/>
                  </a:lnTo>
                  <a:lnTo>
                    <a:pt x="10" y="163"/>
                  </a:lnTo>
                  <a:lnTo>
                    <a:pt x="7" y="190"/>
                  </a:lnTo>
                  <a:lnTo>
                    <a:pt x="0" y="212"/>
                  </a:lnTo>
                  <a:lnTo>
                    <a:pt x="0" y="212"/>
                  </a:lnTo>
                  <a:lnTo>
                    <a:pt x="14" y="218"/>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78" name="Freeform 90"/>
            <p:cNvSpPr>
              <a:spLocks/>
            </p:cNvSpPr>
            <p:nvPr/>
          </p:nvSpPr>
          <p:spPr bwMode="auto">
            <a:xfrm>
              <a:off x="4223" y="2632"/>
              <a:ext cx="160" cy="357"/>
            </a:xfrm>
            <a:custGeom>
              <a:avLst/>
              <a:gdLst/>
              <a:ahLst/>
              <a:cxnLst>
                <a:cxn ang="0">
                  <a:pos x="13" y="357"/>
                </a:cxn>
                <a:cxn ang="0">
                  <a:pos x="13" y="357"/>
                </a:cxn>
                <a:cxn ang="0">
                  <a:pos x="22" y="331"/>
                </a:cxn>
                <a:cxn ang="0">
                  <a:pos x="30" y="307"/>
                </a:cxn>
                <a:cxn ang="0">
                  <a:pos x="39" y="284"/>
                </a:cxn>
                <a:cxn ang="0">
                  <a:pos x="47" y="262"/>
                </a:cxn>
                <a:cxn ang="0">
                  <a:pos x="54" y="240"/>
                </a:cxn>
                <a:cxn ang="0">
                  <a:pos x="63" y="221"/>
                </a:cxn>
                <a:cxn ang="0">
                  <a:pos x="71" y="201"/>
                </a:cxn>
                <a:cxn ang="0">
                  <a:pos x="80" y="181"/>
                </a:cxn>
                <a:cxn ang="0">
                  <a:pos x="86" y="162"/>
                </a:cxn>
                <a:cxn ang="0">
                  <a:pos x="97" y="144"/>
                </a:cxn>
                <a:cxn ang="0">
                  <a:pos x="105" y="121"/>
                </a:cxn>
                <a:cxn ang="0">
                  <a:pos x="115" y="101"/>
                </a:cxn>
                <a:cxn ang="0">
                  <a:pos x="126" y="78"/>
                </a:cxn>
                <a:cxn ang="0">
                  <a:pos x="136" y="56"/>
                </a:cxn>
                <a:cxn ang="0">
                  <a:pos x="148" y="31"/>
                </a:cxn>
                <a:cxn ang="0">
                  <a:pos x="160" y="6"/>
                </a:cxn>
                <a:cxn ang="0">
                  <a:pos x="146" y="0"/>
                </a:cxn>
                <a:cxn ang="0">
                  <a:pos x="134" y="25"/>
                </a:cxn>
                <a:cxn ang="0">
                  <a:pos x="122" y="50"/>
                </a:cxn>
                <a:cxn ang="0">
                  <a:pos x="112" y="75"/>
                </a:cxn>
                <a:cxn ang="0">
                  <a:pos x="102" y="95"/>
                </a:cxn>
                <a:cxn ang="0">
                  <a:pos x="92" y="118"/>
                </a:cxn>
                <a:cxn ang="0">
                  <a:pos x="83" y="137"/>
                </a:cxn>
                <a:cxn ang="0">
                  <a:pos x="73" y="159"/>
                </a:cxn>
                <a:cxn ang="0">
                  <a:pos x="66" y="178"/>
                </a:cxn>
                <a:cxn ang="0">
                  <a:pos x="58" y="198"/>
                </a:cxn>
                <a:cxn ang="0">
                  <a:pos x="49" y="218"/>
                </a:cxn>
                <a:cxn ang="0">
                  <a:pos x="41" y="237"/>
                </a:cxn>
                <a:cxn ang="0">
                  <a:pos x="34" y="259"/>
                </a:cxn>
                <a:cxn ang="0">
                  <a:pos x="25" y="281"/>
                </a:cxn>
                <a:cxn ang="0">
                  <a:pos x="17" y="304"/>
                </a:cxn>
                <a:cxn ang="0">
                  <a:pos x="8" y="328"/>
                </a:cxn>
                <a:cxn ang="0">
                  <a:pos x="0" y="354"/>
                </a:cxn>
                <a:cxn ang="0">
                  <a:pos x="0" y="354"/>
                </a:cxn>
                <a:cxn ang="0">
                  <a:pos x="13" y="357"/>
                </a:cxn>
              </a:cxnLst>
              <a:rect l="0" t="0" r="r" b="b"/>
              <a:pathLst>
                <a:path w="160" h="357">
                  <a:moveTo>
                    <a:pt x="13" y="357"/>
                  </a:moveTo>
                  <a:lnTo>
                    <a:pt x="13" y="357"/>
                  </a:lnTo>
                  <a:lnTo>
                    <a:pt x="22" y="331"/>
                  </a:lnTo>
                  <a:lnTo>
                    <a:pt x="30" y="307"/>
                  </a:lnTo>
                  <a:lnTo>
                    <a:pt x="39" y="284"/>
                  </a:lnTo>
                  <a:lnTo>
                    <a:pt x="47" y="262"/>
                  </a:lnTo>
                  <a:lnTo>
                    <a:pt x="54" y="240"/>
                  </a:lnTo>
                  <a:lnTo>
                    <a:pt x="63" y="221"/>
                  </a:lnTo>
                  <a:lnTo>
                    <a:pt x="71" y="201"/>
                  </a:lnTo>
                  <a:lnTo>
                    <a:pt x="80" y="181"/>
                  </a:lnTo>
                  <a:lnTo>
                    <a:pt x="86" y="162"/>
                  </a:lnTo>
                  <a:lnTo>
                    <a:pt x="97" y="144"/>
                  </a:lnTo>
                  <a:lnTo>
                    <a:pt x="105" y="121"/>
                  </a:lnTo>
                  <a:lnTo>
                    <a:pt x="115" y="101"/>
                  </a:lnTo>
                  <a:lnTo>
                    <a:pt x="126" y="78"/>
                  </a:lnTo>
                  <a:lnTo>
                    <a:pt x="136" y="56"/>
                  </a:lnTo>
                  <a:lnTo>
                    <a:pt x="148" y="31"/>
                  </a:lnTo>
                  <a:lnTo>
                    <a:pt x="160" y="6"/>
                  </a:lnTo>
                  <a:lnTo>
                    <a:pt x="146" y="0"/>
                  </a:lnTo>
                  <a:lnTo>
                    <a:pt x="134" y="25"/>
                  </a:lnTo>
                  <a:lnTo>
                    <a:pt x="122" y="50"/>
                  </a:lnTo>
                  <a:lnTo>
                    <a:pt x="112" y="75"/>
                  </a:lnTo>
                  <a:lnTo>
                    <a:pt x="102" y="95"/>
                  </a:lnTo>
                  <a:lnTo>
                    <a:pt x="92" y="118"/>
                  </a:lnTo>
                  <a:lnTo>
                    <a:pt x="83" y="137"/>
                  </a:lnTo>
                  <a:lnTo>
                    <a:pt x="73" y="159"/>
                  </a:lnTo>
                  <a:lnTo>
                    <a:pt x="66" y="178"/>
                  </a:lnTo>
                  <a:lnTo>
                    <a:pt x="58" y="198"/>
                  </a:lnTo>
                  <a:lnTo>
                    <a:pt x="49" y="218"/>
                  </a:lnTo>
                  <a:lnTo>
                    <a:pt x="41" y="237"/>
                  </a:lnTo>
                  <a:lnTo>
                    <a:pt x="34" y="259"/>
                  </a:lnTo>
                  <a:lnTo>
                    <a:pt x="25" y="281"/>
                  </a:lnTo>
                  <a:lnTo>
                    <a:pt x="17" y="304"/>
                  </a:lnTo>
                  <a:lnTo>
                    <a:pt x="8" y="328"/>
                  </a:lnTo>
                  <a:lnTo>
                    <a:pt x="0" y="354"/>
                  </a:lnTo>
                  <a:lnTo>
                    <a:pt x="0" y="354"/>
                  </a:lnTo>
                  <a:lnTo>
                    <a:pt x="13" y="357"/>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79" name="Freeform 91"/>
            <p:cNvSpPr>
              <a:spLocks/>
            </p:cNvSpPr>
            <p:nvPr/>
          </p:nvSpPr>
          <p:spPr bwMode="auto">
            <a:xfrm>
              <a:off x="4150" y="2986"/>
              <a:ext cx="86" cy="242"/>
            </a:xfrm>
            <a:custGeom>
              <a:avLst/>
              <a:gdLst/>
              <a:ahLst/>
              <a:cxnLst>
                <a:cxn ang="0">
                  <a:pos x="10" y="242"/>
                </a:cxn>
                <a:cxn ang="0">
                  <a:pos x="10" y="242"/>
                </a:cxn>
                <a:cxn ang="0">
                  <a:pos x="30" y="213"/>
                </a:cxn>
                <a:cxn ang="0">
                  <a:pos x="47" y="183"/>
                </a:cxn>
                <a:cxn ang="0">
                  <a:pos x="56" y="154"/>
                </a:cxn>
                <a:cxn ang="0">
                  <a:pos x="63" y="126"/>
                </a:cxn>
                <a:cxn ang="0">
                  <a:pos x="66" y="97"/>
                </a:cxn>
                <a:cxn ang="0">
                  <a:pos x="71" y="67"/>
                </a:cxn>
                <a:cxn ang="0">
                  <a:pos x="78" y="36"/>
                </a:cxn>
                <a:cxn ang="0">
                  <a:pos x="86" y="3"/>
                </a:cxn>
                <a:cxn ang="0">
                  <a:pos x="73" y="0"/>
                </a:cxn>
                <a:cxn ang="0">
                  <a:pos x="64" y="33"/>
                </a:cxn>
                <a:cxn ang="0">
                  <a:pos x="57" y="64"/>
                </a:cxn>
                <a:cxn ang="0">
                  <a:pos x="52" y="94"/>
                </a:cxn>
                <a:cxn ang="0">
                  <a:pos x="49" y="123"/>
                </a:cxn>
                <a:cxn ang="0">
                  <a:pos x="42" y="151"/>
                </a:cxn>
                <a:cxn ang="0">
                  <a:pos x="34" y="180"/>
                </a:cxn>
                <a:cxn ang="0">
                  <a:pos x="20" y="207"/>
                </a:cxn>
                <a:cxn ang="0">
                  <a:pos x="0" y="236"/>
                </a:cxn>
                <a:cxn ang="0">
                  <a:pos x="0" y="236"/>
                </a:cxn>
                <a:cxn ang="0">
                  <a:pos x="10" y="242"/>
                </a:cxn>
              </a:cxnLst>
              <a:rect l="0" t="0" r="r" b="b"/>
              <a:pathLst>
                <a:path w="86" h="242">
                  <a:moveTo>
                    <a:pt x="10" y="242"/>
                  </a:moveTo>
                  <a:lnTo>
                    <a:pt x="10" y="242"/>
                  </a:lnTo>
                  <a:lnTo>
                    <a:pt x="30" y="213"/>
                  </a:lnTo>
                  <a:lnTo>
                    <a:pt x="47" y="183"/>
                  </a:lnTo>
                  <a:lnTo>
                    <a:pt x="56" y="154"/>
                  </a:lnTo>
                  <a:lnTo>
                    <a:pt x="63" y="126"/>
                  </a:lnTo>
                  <a:lnTo>
                    <a:pt x="66" y="97"/>
                  </a:lnTo>
                  <a:lnTo>
                    <a:pt x="71" y="67"/>
                  </a:lnTo>
                  <a:lnTo>
                    <a:pt x="78" y="36"/>
                  </a:lnTo>
                  <a:lnTo>
                    <a:pt x="86" y="3"/>
                  </a:lnTo>
                  <a:lnTo>
                    <a:pt x="73" y="0"/>
                  </a:lnTo>
                  <a:lnTo>
                    <a:pt x="64" y="33"/>
                  </a:lnTo>
                  <a:lnTo>
                    <a:pt x="57" y="64"/>
                  </a:lnTo>
                  <a:lnTo>
                    <a:pt x="52" y="94"/>
                  </a:lnTo>
                  <a:lnTo>
                    <a:pt x="49" y="123"/>
                  </a:lnTo>
                  <a:lnTo>
                    <a:pt x="42" y="151"/>
                  </a:lnTo>
                  <a:lnTo>
                    <a:pt x="34" y="180"/>
                  </a:lnTo>
                  <a:lnTo>
                    <a:pt x="20" y="207"/>
                  </a:lnTo>
                  <a:lnTo>
                    <a:pt x="0" y="236"/>
                  </a:lnTo>
                  <a:lnTo>
                    <a:pt x="0" y="236"/>
                  </a:lnTo>
                  <a:lnTo>
                    <a:pt x="10" y="242"/>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80" name="Freeform 92"/>
            <p:cNvSpPr>
              <a:spLocks/>
            </p:cNvSpPr>
            <p:nvPr/>
          </p:nvSpPr>
          <p:spPr bwMode="auto">
            <a:xfrm>
              <a:off x="3905" y="3222"/>
              <a:ext cx="255" cy="341"/>
            </a:xfrm>
            <a:custGeom>
              <a:avLst/>
              <a:gdLst/>
              <a:ahLst/>
              <a:cxnLst>
                <a:cxn ang="0">
                  <a:pos x="10" y="341"/>
                </a:cxn>
                <a:cxn ang="0">
                  <a:pos x="10" y="339"/>
                </a:cxn>
                <a:cxn ang="0">
                  <a:pos x="41" y="300"/>
                </a:cxn>
                <a:cxn ang="0">
                  <a:pos x="66" y="265"/>
                </a:cxn>
                <a:cxn ang="0">
                  <a:pos x="88" y="233"/>
                </a:cxn>
                <a:cxn ang="0">
                  <a:pos x="109" y="206"/>
                </a:cxn>
                <a:cxn ang="0">
                  <a:pos x="126" y="182"/>
                </a:cxn>
                <a:cxn ang="0">
                  <a:pos x="139" y="161"/>
                </a:cxn>
                <a:cxn ang="0">
                  <a:pos x="153" y="143"/>
                </a:cxn>
                <a:cxn ang="0">
                  <a:pos x="165" y="126"/>
                </a:cxn>
                <a:cxn ang="0">
                  <a:pos x="175" y="111"/>
                </a:cxn>
                <a:cxn ang="0">
                  <a:pos x="185" y="96"/>
                </a:cxn>
                <a:cxn ang="0">
                  <a:pos x="195" y="82"/>
                </a:cxn>
                <a:cxn ang="0">
                  <a:pos x="204" y="68"/>
                </a:cxn>
                <a:cxn ang="0">
                  <a:pos x="216" y="55"/>
                </a:cxn>
                <a:cxn ang="0">
                  <a:pos x="228" y="40"/>
                </a:cxn>
                <a:cxn ang="0">
                  <a:pos x="240" y="24"/>
                </a:cxn>
                <a:cxn ang="0">
                  <a:pos x="255" y="6"/>
                </a:cxn>
                <a:cxn ang="0">
                  <a:pos x="245" y="0"/>
                </a:cxn>
                <a:cxn ang="0">
                  <a:pos x="229" y="18"/>
                </a:cxn>
                <a:cxn ang="0">
                  <a:pos x="217" y="34"/>
                </a:cxn>
                <a:cxn ang="0">
                  <a:pos x="206" y="49"/>
                </a:cxn>
                <a:cxn ang="0">
                  <a:pos x="194" y="62"/>
                </a:cxn>
                <a:cxn ang="0">
                  <a:pos x="185" y="76"/>
                </a:cxn>
                <a:cxn ang="0">
                  <a:pos x="175" y="90"/>
                </a:cxn>
                <a:cxn ang="0">
                  <a:pos x="165" y="105"/>
                </a:cxn>
                <a:cxn ang="0">
                  <a:pos x="155" y="120"/>
                </a:cxn>
                <a:cxn ang="0">
                  <a:pos x="143" y="136"/>
                </a:cxn>
                <a:cxn ang="0">
                  <a:pos x="129" y="155"/>
                </a:cxn>
                <a:cxn ang="0">
                  <a:pos x="115" y="176"/>
                </a:cxn>
                <a:cxn ang="0">
                  <a:pos x="98" y="200"/>
                </a:cxn>
                <a:cxn ang="0">
                  <a:pos x="78" y="227"/>
                </a:cxn>
                <a:cxn ang="0">
                  <a:pos x="56" y="259"/>
                </a:cxn>
                <a:cxn ang="0">
                  <a:pos x="30" y="294"/>
                </a:cxn>
                <a:cxn ang="0">
                  <a:pos x="0" y="333"/>
                </a:cxn>
                <a:cxn ang="0">
                  <a:pos x="0" y="332"/>
                </a:cxn>
                <a:cxn ang="0">
                  <a:pos x="10" y="341"/>
                </a:cxn>
                <a:cxn ang="0">
                  <a:pos x="10" y="339"/>
                </a:cxn>
                <a:cxn ang="0">
                  <a:pos x="10" y="339"/>
                </a:cxn>
                <a:cxn ang="0">
                  <a:pos x="10" y="341"/>
                </a:cxn>
              </a:cxnLst>
              <a:rect l="0" t="0" r="r" b="b"/>
              <a:pathLst>
                <a:path w="255" h="341">
                  <a:moveTo>
                    <a:pt x="10" y="341"/>
                  </a:moveTo>
                  <a:lnTo>
                    <a:pt x="10" y="339"/>
                  </a:lnTo>
                  <a:lnTo>
                    <a:pt x="41" y="300"/>
                  </a:lnTo>
                  <a:lnTo>
                    <a:pt x="66" y="265"/>
                  </a:lnTo>
                  <a:lnTo>
                    <a:pt x="88" y="233"/>
                  </a:lnTo>
                  <a:lnTo>
                    <a:pt x="109" y="206"/>
                  </a:lnTo>
                  <a:lnTo>
                    <a:pt x="126" y="182"/>
                  </a:lnTo>
                  <a:lnTo>
                    <a:pt x="139" y="161"/>
                  </a:lnTo>
                  <a:lnTo>
                    <a:pt x="153" y="143"/>
                  </a:lnTo>
                  <a:lnTo>
                    <a:pt x="165" y="126"/>
                  </a:lnTo>
                  <a:lnTo>
                    <a:pt x="175" y="111"/>
                  </a:lnTo>
                  <a:lnTo>
                    <a:pt x="185" y="96"/>
                  </a:lnTo>
                  <a:lnTo>
                    <a:pt x="195" y="82"/>
                  </a:lnTo>
                  <a:lnTo>
                    <a:pt x="204" y="68"/>
                  </a:lnTo>
                  <a:lnTo>
                    <a:pt x="216" y="55"/>
                  </a:lnTo>
                  <a:lnTo>
                    <a:pt x="228" y="40"/>
                  </a:lnTo>
                  <a:lnTo>
                    <a:pt x="240" y="24"/>
                  </a:lnTo>
                  <a:lnTo>
                    <a:pt x="255" y="6"/>
                  </a:lnTo>
                  <a:lnTo>
                    <a:pt x="245" y="0"/>
                  </a:lnTo>
                  <a:lnTo>
                    <a:pt x="229" y="18"/>
                  </a:lnTo>
                  <a:lnTo>
                    <a:pt x="217" y="34"/>
                  </a:lnTo>
                  <a:lnTo>
                    <a:pt x="206" y="49"/>
                  </a:lnTo>
                  <a:lnTo>
                    <a:pt x="194" y="62"/>
                  </a:lnTo>
                  <a:lnTo>
                    <a:pt x="185" y="76"/>
                  </a:lnTo>
                  <a:lnTo>
                    <a:pt x="175" y="90"/>
                  </a:lnTo>
                  <a:lnTo>
                    <a:pt x="165" y="105"/>
                  </a:lnTo>
                  <a:lnTo>
                    <a:pt x="155" y="120"/>
                  </a:lnTo>
                  <a:lnTo>
                    <a:pt x="143" y="136"/>
                  </a:lnTo>
                  <a:lnTo>
                    <a:pt x="129" y="155"/>
                  </a:lnTo>
                  <a:lnTo>
                    <a:pt x="115" y="176"/>
                  </a:lnTo>
                  <a:lnTo>
                    <a:pt x="98" y="200"/>
                  </a:lnTo>
                  <a:lnTo>
                    <a:pt x="78" y="227"/>
                  </a:lnTo>
                  <a:lnTo>
                    <a:pt x="56" y="259"/>
                  </a:lnTo>
                  <a:lnTo>
                    <a:pt x="30" y="294"/>
                  </a:lnTo>
                  <a:lnTo>
                    <a:pt x="0" y="333"/>
                  </a:lnTo>
                  <a:lnTo>
                    <a:pt x="0" y="332"/>
                  </a:lnTo>
                  <a:lnTo>
                    <a:pt x="10" y="341"/>
                  </a:lnTo>
                  <a:lnTo>
                    <a:pt x="10" y="339"/>
                  </a:lnTo>
                  <a:lnTo>
                    <a:pt x="10" y="339"/>
                  </a:lnTo>
                  <a:lnTo>
                    <a:pt x="10" y="341"/>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81" name="Freeform 93"/>
            <p:cNvSpPr>
              <a:spLocks/>
            </p:cNvSpPr>
            <p:nvPr/>
          </p:nvSpPr>
          <p:spPr bwMode="auto">
            <a:xfrm>
              <a:off x="3738" y="3554"/>
              <a:ext cx="177" cy="183"/>
            </a:xfrm>
            <a:custGeom>
              <a:avLst/>
              <a:gdLst/>
              <a:ahLst/>
              <a:cxnLst>
                <a:cxn ang="0">
                  <a:pos x="4" y="163"/>
                </a:cxn>
                <a:cxn ang="0">
                  <a:pos x="16" y="169"/>
                </a:cxn>
                <a:cxn ang="0">
                  <a:pos x="177" y="9"/>
                </a:cxn>
                <a:cxn ang="0">
                  <a:pos x="167" y="0"/>
                </a:cxn>
                <a:cxn ang="0">
                  <a:pos x="5" y="160"/>
                </a:cxn>
                <a:cxn ang="0">
                  <a:pos x="17" y="166"/>
                </a:cxn>
                <a:cxn ang="0">
                  <a:pos x="4" y="163"/>
                </a:cxn>
                <a:cxn ang="0">
                  <a:pos x="0" y="183"/>
                </a:cxn>
                <a:cxn ang="0">
                  <a:pos x="16" y="169"/>
                </a:cxn>
                <a:cxn ang="0">
                  <a:pos x="4" y="163"/>
                </a:cxn>
              </a:cxnLst>
              <a:rect l="0" t="0" r="r" b="b"/>
              <a:pathLst>
                <a:path w="177" h="183">
                  <a:moveTo>
                    <a:pt x="4" y="163"/>
                  </a:moveTo>
                  <a:lnTo>
                    <a:pt x="16" y="169"/>
                  </a:lnTo>
                  <a:lnTo>
                    <a:pt x="177" y="9"/>
                  </a:lnTo>
                  <a:lnTo>
                    <a:pt x="167" y="0"/>
                  </a:lnTo>
                  <a:lnTo>
                    <a:pt x="5" y="160"/>
                  </a:lnTo>
                  <a:lnTo>
                    <a:pt x="17" y="166"/>
                  </a:lnTo>
                  <a:lnTo>
                    <a:pt x="4" y="163"/>
                  </a:lnTo>
                  <a:lnTo>
                    <a:pt x="0" y="183"/>
                  </a:lnTo>
                  <a:lnTo>
                    <a:pt x="16" y="169"/>
                  </a:lnTo>
                  <a:lnTo>
                    <a:pt x="4" y="163"/>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82" name="Freeform 94"/>
            <p:cNvSpPr>
              <a:spLocks/>
            </p:cNvSpPr>
            <p:nvPr/>
          </p:nvSpPr>
          <p:spPr bwMode="auto">
            <a:xfrm>
              <a:off x="3553" y="3717"/>
              <a:ext cx="202" cy="352"/>
            </a:xfrm>
            <a:custGeom>
              <a:avLst/>
              <a:gdLst/>
              <a:ahLst/>
              <a:cxnLst>
                <a:cxn ang="0">
                  <a:pos x="14" y="346"/>
                </a:cxn>
                <a:cxn ang="0">
                  <a:pos x="5" y="340"/>
                </a:cxn>
                <a:cxn ang="0">
                  <a:pos x="14" y="344"/>
                </a:cxn>
                <a:cxn ang="0">
                  <a:pos x="19" y="333"/>
                </a:cxn>
                <a:cxn ang="0">
                  <a:pos x="27" y="317"/>
                </a:cxn>
                <a:cxn ang="0">
                  <a:pos x="39" y="294"/>
                </a:cxn>
                <a:cxn ang="0">
                  <a:pos x="53" y="267"/>
                </a:cxn>
                <a:cxn ang="0">
                  <a:pos x="68" y="238"/>
                </a:cxn>
                <a:cxn ang="0">
                  <a:pos x="87" y="206"/>
                </a:cxn>
                <a:cxn ang="0">
                  <a:pos x="104" y="173"/>
                </a:cxn>
                <a:cxn ang="0">
                  <a:pos x="122" y="141"/>
                </a:cxn>
                <a:cxn ang="0">
                  <a:pos x="139" y="109"/>
                </a:cxn>
                <a:cxn ang="0">
                  <a:pos x="156" y="81"/>
                </a:cxn>
                <a:cxn ang="0">
                  <a:pos x="172" y="55"/>
                </a:cxn>
                <a:cxn ang="0">
                  <a:pos x="185" y="32"/>
                </a:cxn>
                <a:cxn ang="0">
                  <a:pos x="194" y="17"/>
                </a:cxn>
                <a:cxn ang="0">
                  <a:pos x="199" y="6"/>
                </a:cxn>
                <a:cxn ang="0">
                  <a:pos x="189" y="0"/>
                </a:cxn>
                <a:cxn ang="0">
                  <a:pos x="202" y="3"/>
                </a:cxn>
                <a:cxn ang="0">
                  <a:pos x="189" y="0"/>
                </a:cxn>
                <a:cxn ang="0">
                  <a:pos x="180" y="11"/>
                </a:cxn>
                <a:cxn ang="0">
                  <a:pos x="172" y="26"/>
                </a:cxn>
                <a:cxn ang="0">
                  <a:pos x="158" y="49"/>
                </a:cxn>
                <a:cxn ang="0">
                  <a:pos x="143" y="75"/>
                </a:cxn>
                <a:cxn ang="0">
                  <a:pos x="126" y="103"/>
                </a:cxn>
                <a:cxn ang="0">
                  <a:pos x="109" y="135"/>
                </a:cxn>
                <a:cxn ang="0">
                  <a:pos x="90" y="167"/>
                </a:cxn>
                <a:cxn ang="0">
                  <a:pos x="73" y="200"/>
                </a:cxn>
                <a:cxn ang="0">
                  <a:pos x="54" y="232"/>
                </a:cxn>
                <a:cxn ang="0">
                  <a:pos x="39" y="261"/>
                </a:cxn>
                <a:cxn ang="0">
                  <a:pos x="25" y="288"/>
                </a:cxn>
                <a:cxn ang="0">
                  <a:pos x="14" y="311"/>
                </a:cxn>
                <a:cxn ang="0">
                  <a:pos x="5" y="327"/>
                </a:cxn>
                <a:cxn ang="0">
                  <a:pos x="0" y="341"/>
                </a:cxn>
                <a:cxn ang="0">
                  <a:pos x="8" y="352"/>
                </a:cxn>
                <a:cxn ang="0">
                  <a:pos x="0" y="346"/>
                </a:cxn>
                <a:cxn ang="0">
                  <a:pos x="14" y="346"/>
                </a:cxn>
                <a:cxn ang="0">
                  <a:pos x="14" y="338"/>
                </a:cxn>
                <a:cxn ang="0">
                  <a:pos x="5" y="340"/>
                </a:cxn>
                <a:cxn ang="0">
                  <a:pos x="14" y="346"/>
                </a:cxn>
              </a:cxnLst>
              <a:rect l="0" t="0" r="r" b="b"/>
              <a:pathLst>
                <a:path w="202" h="352">
                  <a:moveTo>
                    <a:pt x="14" y="346"/>
                  </a:moveTo>
                  <a:lnTo>
                    <a:pt x="5" y="340"/>
                  </a:lnTo>
                  <a:lnTo>
                    <a:pt x="14" y="344"/>
                  </a:lnTo>
                  <a:lnTo>
                    <a:pt x="19" y="333"/>
                  </a:lnTo>
                  <a:lnTo>
                    <a:pt x="27" y="317"/>
                  </a:lnTo>
                  <a:lnTo>
                    <a:pt x="39" y="294"/>
                  </a:lnTo>
                  <a:lnTo>
                    <a:pt x="53" y="267"/>
                  </a:lnTo>
                  <a:lnTo>
                    <a:pt x="68" y="238"/>
                  </a:lnTo>
                  <a:lnTo>
                    <a:pt x="87" y="206"/>
                  </a:lnTo>
                  <a:lnTo>
                    <a:pt x="104" y="173"/>
                  </a:lnTo>
                  <a:lnTo>
                    <a:pt x="122" y="141"/>
                  </a:lnTo>
                  <a:lnTo>
                    <a:pt x="139" y="109"/>
                  </a:lnTo>
                  <a:lnTo>
                    <a:pt x="156" y="81"/>
                  </a:lnTo>
                  <a:lnTo>
                    <a:pt x="172" y="55"/>
                  </a:lnTo>
                  <a:lnTo>
                    <a:pt x="185" y="32"/>
                  </a:lnTo>
                  <a:lnTo>
                    <a:pt x="194" y="17"/>
                  </a:lnTo>
                  <a:lnTo>
                    <a:pt x="199" y="6"/>
                  </a:lnTo>
                  <a:lnTo>
                    <a:pt x="189" y="0"/>
                  </a:lnTo>
                  <a:lnTo>
                    <a:pt x="202" y="3"/>
                  </a:lnTo>
                  <a:lnTo>
                    <a:pt x="189" y="0"/>
                  </a:lnTo>
                  <a:lnTo>
                    <a:pt x="180" y="11"/>
                  </a:lnTo>
                  <a:lnTo>
                    <a:pt x="172" y="26"/>
                  </a:lnTo>
                  <a:lnTo>
                    <a:pt x="158" y="49"/>
                  </a:lnTo>
                  <a:lnTo>
                    <a:pt x="143" y="75"/>
                  </a:lnTo>
                  <a:lnTo>
                    <a:pt x="126" y="103"/>
                  </a:lnTo>
                  <a:lnTo>
                    <a:pt x="109" y="135"/>
                  </a:lnTo>
                  <a:lnTo>
                    <a:pt x="90" y="167"/>
                  </a:lnTo>
                  <a:lnTo>
                    <a:pt x="73" y="200"/>
                  </a:lnTo>
                  <a:lnTo>
                    <a:pt x="54" y="232"/>
                  </a:lnTo>
                  <a:lnTo>
                    <a:pt x="39" y="261"/>
                  </a:lnTo>
                  <a:lnTo>
                    <a:pt x="25" y="288"/>
                  </a:lnTo>
                  <a:lnTo>
                    <a:pt x="14" y="311"/>
                  </a:lnTo>
                  <a:lnTo>
                    <a:pt x="5" y="327"/>
                  </a:lnTo>
                  <a:lnTo>
                    <a:pt x="0" y="341"/>
                  </a:lnTo>
                  <a:lnTo>
                    <a:pt x="8" y="352"/>
                  </a:lnTo>
                  <a:lnTo>
                    <a:pt x="0" y="346"/>
                  </a:lnTo>
                  <a:lnTo>
                    <a:pt x="14" y="346"/>
                  </a:lnTo>
                  <a:lnTo>
                    <a:pt x="14" y="338"/>
                  </a:lnTo>
                  <a:lnTo>
                    <a:pt x="5" y="340"/>
                  </a:lnTo>
                  <a:lnTo>
                    <a:pt x="14" y="346"/>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83" name="Freeform 95"/>
            <p:cNvSpPr>
              <a:spLocks/>
            </p:cNvSpPr>
            <p:nvPr/>
          </p:nvSpPr>
          <p:spPr bwMode="auto">
            <a:xfrm>
              <a:off x="3551" y="4063"/>
              <a:ext cx="16" cy="255"/>
            </a:xfrm>
            <a:custGeom>
              <a:avLst/>
              <a:gdLst/>
              <a:ahLst/>
              <a:cxnLst>
                <a:cxn ang="0">
                  <a:pos x="16" y="255"/>
                </a:cxn>
                <a:cxn ang="0">
                  <a:pos x="16" y="239"/>
                </a:cxn>
                <a:cxn ang="0">
                  <a:pos x="14" y="222"/>
                </a:cxn>
                <a:cxn ang="0">
                  <a:pos x="14" y="206"/>
                </a:cxn>
                <a:cxn ang="0">
                  <a:pos x="14" y="189"/>
                </a:cxn>
                <a:cxn ang="0">
                  <a:pos x="14" y="172"/>
                </a:cxn>
                <a:cxn ang="0">
                  <a:pos x="14" y="157"/>
                </a:cxn>
                <a:cxn ang="0">
                  <a:pos x="14" y="140"/>
                </a:cxn>
                <a:cxn ang="0">
                  <a:pos x="14" y="125"/>
                </a:cxn>
                <a:cxn ang="0">
                  <a:pos x="14" y="109"/>
                </a:cxn>
                <a:cxn ang="0">
                  <a:pos x="14" y="93"/>
                </a:cxn>
                <a:cxn ang="0">
                  <a:pos x="14" y="77"/>
                </a:cxn>
                <a:cxn ang="0">
                  <a:pos x="14" y="62"/>
                </a:cxn>
                <a:cxn ang="0">
                  <a:pos x="14" y="47"/>
                </a:cxn>
                <a:cxn ang="0">
                  <a:pos x="14" y="31"/>
                </a:cxn>
                <a:cxn ang="0">
                  <a:pos x="16" y="15"/>
                </a:cxn>
                <a:cxn ang="0">
                  <a:pos x="16" y="0"/>
                </a:cxn>
                <a:cxn ang="0">
                  <a:pos x="2" y="0"/>
                </a:cxn>
                <a:cxn ang="0">
                  <a:pos x="2" y="15"/>
                </a:cxn>
                <a:cxn ang="0">
                  <a:pos x="0" y="31"/>
                </a:cxn>
                <a:cxn ang="0">
                  <a:pos x="0" y="47"/>
                </a:cxn>
                <a:cxn ang="0">
                  <a:pos x="0" y="62"/>
                </a:cxn>
                <a:cxn ang="0">
                  <a:pos x="0" y="77"/>
                </a:cxn>
                <a:cxn ang="0">
                  <a:pos x="0" y="93"/>
                </a:cxn>
                <a:cxn ang="0">
                  <a:pos x="0" y="109"/>
                </a:cxn>
                <a:cxn ang="0">
                  <a:pos x="0" y="125"/>
                </a:cxn>
                <a:cxn ang="0">
                  <a:pos x="0" y="140"/>
                </a:cxn>
                <a:cxn ang="0">
                  <a:pos x="0" y="157"/>
                </a:cxn>
                <a:cxn ang="0">
                  <a:pos x="0" y="172"/>
                </a:cxn>
                <a:cxn ang="0">
                  <a:pos x="0" y="189"/>
                </a:cxn>
                <a:cxn ang="0">
                  <a:pos x="0" y="206"/>
                </a:cxn>
                <a:cxn ang="0">
                  <a:pos x="0" y="222"/>
                </a:cxn>
                <a:cxn ang="0">
                  <a:pos x="2" y="239"/>
                </a:cxn>
                <a:cxn ang="0">
                  <a:pos x="2" y="255"/>
                </a:cxn>
                <a:cxn ang="0">
                  <a:pos x="16" y="255"/>
                </a:cxn>
              </a:cxnLst>
              <a:rect l="0" t="0" r="r" b="b"/>
              <a:pathLst>
                <a:path w="16" h="255">
                  <a:moveTo>
                    <a:pt x="16" y="255"/>
                  </a:moveTo>
                  <a:lnTo>
                    <a:pt x="16" y="239"/>
                  </a:lnTo>
                  <a:lnTo>
                    <a:pt x="14" y="222"/>
                  </a:lnTo>
                  <a:lnTo>
                    <a:pt x="14" y="206"/>
                  </a:lnTo>
                  <a:lnTo>
                    <a:pt x="14" y="189"/>
                  </a:lnTo>
                  <a:lnTo>
                    <a:pt x="14" y="172"/>
                  </a:lnTo>
                  <a:lnTo>
                    <a:pt x="14" y="157"/>
                  </a:lnTo>
                  <a:lnTo>
                    <a:pt x="14" y="140"/>
                  </a:lnTo>
                  <a:lnTo>
                    <a:pt x="14" y="125"/>
                  </a:lnTo>
                  <a:lnTo>
                    <a:pt x="14" y="109"/>
                  </a:lnTo>
                  <a:lnTo>
                    <a:pt x="14" y="93"/>
                  </a:lnTo>
                  <a:lnTo>
                    <a:pt x="14" y="77"/>
                  </a:lnTo>
                  <a:lnTo>
                    <a:pt x="14" y="62"/>
                  </a:lnTo>
                  <a:lnTo>
                    <a:pt x="14" y="47"/>
                  </a:lnTo>
                  <a:lnTo>
                    <a:pt x="14" y="31"/>
                  </a:lnTo>
                  <a:lnTo>
                    <a:pt x="16" y="15"/>
                  </a:lnTo>
                  <a:lnTo>
                    <a:pt x="16" y="0"/>
                  </a:lnTo>
                  <a:lnTo>
                    <a:pt x="2" y="0"/>
                  </a:lnTo>
                  <a:lnTo>
                    <a:pt x="2" y="15"/>
                  </a:lnTo>
                  <a:lnTo>
                    <a:pt x="0" y="31"/>
                  </a:lnTo>
                  <a:lnTo>
                    <a:pt x="0" y="47"/>
                  </a:lnTo>
                  <a:lnTo>
                    <a:pt x="0" y="62"/>
                  </a:lnTo>
                  <a:lnTo>
                    <a:pt x="0" y="77"/>
                  </a:lnTo>
                  <a:lnTo>
                    <a:pt x="0" y="93"/>
                  </a:lnTo>
                  <a:lnTo>
                    <a:pt x="0" y="109"/>
                  </a:lnTo>
                  <a:lnTo>
                    <a:pt x="0" y="125"/>
                  </a:lnTo>
                  <a:lnTo>
                    <a:pt x="0" y="140"/>
                  </a:lnTo>
                  <a:lnTo>
                    <a:pt x="0" y="157"/>
                  </a:lnTo>
                  <a:lnTo>
                    <a:pt x="0" y="172"/>
                  </a:lnTo>
                  <a:lnTo>
                    <a:pt x="0" y="189"/>
                  </a:lnTo>
                  <a:lnTo>
                    <a:pt x="0" y="206"/>
                  </a:lnTo>
                  <a:lnTo>
                    <a:pt x="0" y="222"/>
                  </a:lnTo>
                  <a:lnTo>
                    <a:pt x="2" y="239"/>
                  </a:lnTo>
                  <a:lnTo>
                    <a:pt x="2" y="255"/>
                  </a:lnTo>
                  <a:lnTo>
                    <a:pt x="16" y="255"/>
                  </a:lnTo>
                  <a:close/>
                </a:path>
              </a:pathLst>
            </a:custGeom>
            <a:solidFill>
              <a:srgbClr val="FFFFCC">
                <a:alpha val="50000"/>
              </a:srgbClr>
            </a:solidFill>
            <a:ln w="9525">
              <a:solidFill>
                <a:schemeClr val="folHlink"/>
              </a:solidFill>
              <a:round/>
              <a:headEnd/>
              <a:tailEnd/>
            </a:ln>
          </p:spPr>
          <p:txBody>
            <a:bodyPr/>
            <a:lstStyle/>
            <a:p>
              <a:endParaRPr lang="en-US"/>
            </a:p>
          </p:txBody>
        </p:sp>
        <p:sp>
          <p:nvSpPr>
            <p:cNvPr id="37984" name="Freeform 96"/>
            <p:cNvSpPr>
              <a:spLocks/>
            </p:cNvSpPr>
            <p:nvPr/>
          </p:nvSpPr>
          <p:spPr bwMode="auto">
            <a:xfrm>
              <a:off x="3939" y="2097"/>
              <a:ext cx="173" cy="56"/>
            </a:xfrm>
            <a:custGeom>
              <a:avLst/>
              <a:gdLst/>
              <a:ahLst/>
              <a:cxnLst>
                <a:cxn ang="0">
                  <a:pos x="173" y="55"/>
                </a:cxn>
                <a:cxn ang="0">
                  <a:pos x="173" y="55"/>
                </a:cxn>
                <a:cxn ang="0">
                  <a:pos x="148" y="56"/>
                </a:cxn>
                <a:cxn ang="0">
                  <a:pos x="124" y="56"/>
                </a:cxn>
                <a:cxn ang="0">
                  <a:pos x="100" y="55"/>
                </a:cxn>
                <a:cxn ang="0">
                  <a:pos x="76" y="50"/>
                </a:cxn>
                <a:cxn ang="0">
                  <a:pos x="56" y="43"/>
                </a:cxn>
                <a:cxn ang="0">
                  <a:pos x="36" y="32"/>
                </a:cxn>
                <a:cxn ang="0">
                  <a:pos x="17" y="18"/>
                </a:cxn>
                <a:cxn ang="0">
                  <a:pos x="0" y="0"/>
                </a:cxn>
              </a:cxnLst>
              <a:rect l="0" t="0" r="r" b="b"/>
              <a:pathLst>
                <a:path w="173" h="56">
                  <a:moveTo>
                    <a:pt x="173" y="55"/>
                  </a:moveTo>
                  <a:lnTo>
                    <a:pt x="173" y="55"/>
                  </a:lnTo>
                  <a:lnTo>
                    <a:pt x="148" y="56"/>
                  </a:lnTo>
                  <a:lnTo>
                    <a:pt x="124" y="56"/>
                  </a:lnTo>
                  <a:lnTo>
                    <a:pt x="100" y="55"/>
                  </a:lnTo>
                  <a:lnTo>
                    <a:pt x="76" y="50"/>
                  </a:lnTo>
                  <a:lnTo>
                    <a:pt x="56" y="43"/>
                  </a:lnTo>
                  <a:lnTo>
                    <a:pt x="36" y="32"/>
                  </a:lnTo>
                  <a:lnTo>
                    <a:pt x="17" y="18"/>
                  </a:lnTo>
                  <a:lnTo>
                    <a:pt x="0" y="0"/>
                  </a:lnTo>
                </a:path>
              </a:pathLst>
            </a:custGeom>
            <a:solidFill>
              <a:srgbClr val="FFFFCC">
                <a:alpha val="50000"/>
              </a:srgbClr>
            </a:solidFill>
            <a:ln w="0">
              <a:solidFill>
                <a:schemeClr val="folHlink"/>
              </a:solidFill>
              <a:prstDash val="solid"/>
              <a:round/>
              <a:headEnd/>
              <a:tailEnd/>
            </a:ln>
          </p:spPr>
          <p:txBody>
            <a:bodyPr/>
            <a:lstStyle/>
            <a:p>
              <a:endParaRPr lang="en-US"/>
            </a:p>
          </p:txBody>
        </p:sp>
        <p:sp>
          <p:nvSpPr>
            <p:cNvPr id="37985" name="Freeform 97"/>
            <p:cNvSpPr>
              <a:spLocks/>
            </p:cNvSpPr>
            <p:nvPr/>
          </p:nvSpPr>
          <p:spPr bwMode="auto">
            <a:xfrm>
              <a:off x="2161" y="3975"/>
              <a:ext cx="583" cy="139"/>
            </a:xfrm>
            <a:custGeom>
              <a:avLst/>
              <a:gdLst/>
              <a:ahLst/>
              <a:cxnLst>
                <a:cxn ang="0">
                  <a:pos x="583" y="116"/>
                </a:cxn>
                <a:cxn ang="0">
                  <a:pos x="583" y="116"/>
                </a:cxn>
                <a:cxn ang="0">
                  <a:pos x="521" y="127"/>
                </a:cxn>
                <a:cxn ang="0">
                  <a:pos x="465" y="133"/>
                </a:cxn>
                <a:cxn ang="0">
                  <a:pos x="416" y="138"/>
                </a:cxn>
                <a:cxn ang="0">
                  <a:pos x="370" y="139"/>
                </a:cxn>
                <a:cxn ang="0">
                  <a:pos x="328" y="138"/>
                </a:cxn>
                <a:cxn ang="0">
                  <a:pos x="289" y="135"/>
                </a:cxn>
                <a:cxn ang="0">
                  <a:pos x="253" y="128"/>
                </a:cxn>
                <a:cxn ang="0">
                  <a:pos x="221" y="121"/>
                </a:cxn>
                <a:cxn ang="0">
                  <a:pos x="190" y="110"/>
                </a:cxn>
                <a:cxn ang="0">
                  <a:pos x="161" y="98"/>
                </a:cxn>
                <a:cxn ang="0">
                  <a:pos x="134" y="86"/>
                </a:cxn>
                <a:cxn ang="0">
                  <a:pos x="107" y="71"/>
                </a:cxn>
                <a:cxn ang="0">
                  <a:pos x="81" y="54"/>
                </a:cxn>
                <a:cxn ang="0">
                  <a:pos x="54" y="38"/>
                </a:cxn>
                <a:cxn ang="0">
                  <a:pos x="27" y="19"/>
                </a:cxn>
                <a:cxn ang="0">
                  <a:pos x="0" y="0"/>
                </a:cxn>
              </a:cxnLst>
              <a:rect l="0" t="0" r="r" b="b"/>
              <a:pathLst>
                <a:path w="583" h="139">
                  <a:moveTo>
                    <a:pt x="583" y="116"/>
                  </a:moveTo>
                  <a:lnTo>
                    <a:pt x="583" y="116"/>
                  </a:lnTo>
                  <a:lnTo>
                    <a:pt x="521" y="127"/>
                  </a:lnTo>
                  <a:lnTo>
                    <a:pt x="465" y="133"/>
                  </a:lnTo>
                  <a:lnTo>
                    <a:pt x="416" y="138"/>
                  </a:lnTo>
                  <a:lnTo>
                    <a:pt x="370" y="139"/>
                  </a:lnTo>
                  <a:lnTo>
                    <a:pt x="328" y="138"/>
                  </a:lnTo>
                  <a:lnTo>
                    <a:pt x="289" y="135"/>
                  </a:lnTo>
                  <a:lnTo>
                    <a:pt x="253" y="128"/>
                  </a:lnTo>
                  <a:lnTo>
                    <a:pt x="221" y="121"/>
                  </a:lnTo>
                  <a:lnTo>
                    <a:pt x="190" y="110"/>
                  </a:lnTo>
                  <a:lnTo>
                    <a:pt x="161" y="98"/>
                  </a:lnTo>
                  <a:lnTo>
                    <a:pt x="134" y="86"/>
                  </a:lnTo>
                  <a:lnTo>
                    <a:pt x="107" y="71"/>
                  </a:lnTo>
                  <a:lnTo>
                    <a:pt x="81" y="54"/>
                  </a:lnTo>
                  <a:lnTo>
                    <a:pt x="54" y="38"/>
                  </a:lnTo>
                  <a:lnTo>
                    <a:pt x="27" y="19"/>
                  </a:lnTo>
                  <a:lnTo>
                    <a:pt x="0" y="0"/>
                  </a:lnTo>
                </a:path>
              </a:pathLst>
            </a:custGeom>
            <a:solidFill>
              <a:srgbClr val="FFFFCC">
                <a:alpha val="50000"/>
              </a:srgbClr>
            </a:solidFill>
            <a:ln w="0">
              <a:solidFill>
                <a:schemeClr val="folHlink"/>
              </a:solidFill>
              <a:prstDash val="solid"/>
              <a:round/>
              <a:headEnd/>
              <a:tailEnd/>
            </a:ln>
          </p:spPr>
          <p:txBody>
            <a:bodyPr/>
            <a:lstStyle/>
            <a:p>
              <a:endParaRPr lang="en-US"/>
            </a:p>
          </p:txBody>
        </p:sp>
        <p:sp>
          <p:nvSpPr>
            <p:cNvPr id="37986" name="Freeform 98"/>
            <p:cNvSpPr>
              <a:spLocks/>
            </p:cNvSpPr>
            <p:nvPr/>
          </p:nvSpPr>
          <p:spPr bwMode="auto">
            <a:xfrm>
              <a:off x="2188" y="4119"/>
              <a:ext cx="340" cy="78"/>
            </a:xfrm>
            <a:custGeom>
              <a:avLst/>
              <a:gdLst/>
              <a:ahLst/>
              <a:cxnLst>
                <a:cxn ang="0">
                  <a:pos x="340" y="62"/>
                </a:cxn>
                <a:cxn ang="0">
                  <a:pos x="340" y="62"/>
                </a:cxn>
                <a:cxn ang="0">
                  <a:pos x="318" y="71"/>
                </a:cxn>
                <a:cxn ang="0">
                  <a:pos x="296" y="77"/>
                </a:cxn>
                <a:cxn ang="0">
                  <a:pos x="275" y="78"/>
                </a:cxn>
                <a:cxn ang="0">
                  <a:pos x="253" y="78"/>
                </a:cxn>
                <a:cxn ang="0">
                  <a:pos x="233" y="77"/>
                </a:cxn>
                <a:cxn ang="0">
                  <a:pos x="211" y="72"/>
                </a:cxn>
                <a:cxn ang="0">
                  <a:pos x="190" y="66"/>
                </a:cxn>
                <a:cxn ang="0">
                  <a:pos x="170" y="59"/>
                </a:cxn>
                <a:cxn ang="0">
                  <a:pos x="149" y="51"/>
                </a:cxn>
                <a:cxn ang="0">
                  <a:pos x="129" y="42"/>
                </a:cxn>
                <a:cxn ang="0">
                  <a:pos x="107" y="33"/>
                </a:cxn>
                <a:cxn ang="0">
                  <a:pos x="86" y="25"/>
                </a:cxn>
                <a:cxn ang="0">
                  <a:pos x="64" y="16"/>
                </a:cxn>
                <a:cxn ang="0">
                  <a:pos x="44" y="10"/>
                </a:cxn>
                <a:cxn ang="0">
                  <a:pos x="22" y="4"/>
                </a:cxn>
                <a:cxn ang="0">
                  <a:pos x="0" y="0"/>
                </a:cxn>
              </a:cxnLst>
              <a:rect l="0" t="0" r="r" b="b"/>
              <a:pathLst>
                <a:path w="340" h="78">
                  <a:moveTo>
                    <a:pt x="340" y="62"/>
                  </a:moveTo>
                  <a:lnTo>
                    <a:pt x="340" y="62"/>
                  </a:lnTo>
                  <a:lnTo>
                    <a:pt x="318" y="71"/>
                  </a:lnTo>
                  <a:lnTo>
                    <a:pt x="296" y="77"/>
                  </a:lnTo>
                  <a:lnTo>
                    <a:pt x="275" y="78"/>
                  </a:lnTo>
                  <a:lnTo>
                    <a:pt x="253" y="78"/>
                  </a:lnTo>
                  <a:lnTo>
                    <a:pt x="233" y="77"/>
                  </a:lnTo>
                  <a:lnTo>
                    <a:pt x="211" y="72"/>
                  </a:lnTo>
                  <a:lnTo>
                    <a:pt x="190" y="66"/>
                  </a:lnTo>
                  <a:lnTo>
                    <a:pt x="170" y="59"/>
                  </a:lnTo>
                  <a:lnTo>
                    <a:pt x="149" y="51"/>
                  </a:lnTo>
                  <a:lnTo>
                    <a:pt x="129" y="42"/>
                  </a:lnTo>
                  <a:lnTo>
                    <a:pt x="107" y="33"/>
                  </a:lnTo>
                  <a:lnTo>
                    <a:pt x="86" y="25"/>
                  </a:lnTo>
                  <a:lnTo>
                    <a:pt x="64" y="16"/>
                  </a:lnTo>
                  <a:lnTo>
                    <a:pt x="44" y="10"/>
                  </a:lnTo>
                  <a:lnTo>
                    <a:pt x="22" y="4"/>
                  </a:lnTo>
                  <a:lnTo>
                    <a:pt x="0" y="0"/>
                  </a:lnTo>
                </a:path>
              </a:pathLst>
            </a:custGeom>
            <a:solidFill>
              <a:srgbClr val="FFFFCC">
                <a:alpha val="50000"/>
              </a:srgbClr>
            </a:solidFill>
            <a:ln w="0">
              <a:solidFill>
                <a:schemeClr val="folHlink"/>
              </a:solidFill>
              <a:prstDash val="solid"/>
              <a:round/>
              <a:headEnd/>
              <a:tailEnd/>
            </a:ln>
          </p:spPr>
          <p:txBody>
            <a:bodyPr/>
            <a:lstStyle/>
            <a:p>
              <a:endParaRPr lang="en-US"/>
            </a:p>
          </p:txBody>
        </p:sp>
      </p:grpSp>
      <p:sp>
        <p:nvSpPr>
          <p:cNvPr id="37988" name="Text Box 100"/>
          <p:cNvSpPr txBox="1">
            <a:spLocks noChangeArrowheads="1"/>
          </p:cNvSpPr>
          <p:nvPr/>
        </p:nvSpPr>
        <p:spPr bwMode="auto">
          <a:xfrm>
            <a:off x="4572000" y="6248400"/>
            <a:ext cx="1454150" cy="184150"/>
          </a:xfrm>
          <a:prstGeom prst="rect">
            <a:avLst/>
          </a:prstGeom>
          <a:noFill/>
          <a:ln w="9525">
            <a:noFill/>
            <a:miter lim="800000"/>
            <a:headEnd/>
            <a:tailEnd/>
          </a:ln>
          <a:effectLst/>
        </p:spPr>
        <p:txBody>
          <a:bodyPr wrap="none" lIns="92075" tIns="46038" rIns="92075" bIns="46038" anchor="ctr">
            <a:spAutoFit/>
          </a:bodyPr>
          <a:lstStyle/>
          <a:p>
            <a:pPr eaLnBrk="0" hangingPunct="0"/>
            <a:r>
              <a:rPr lang="en-US" sz="600">
                <a:solidFill>
                  <a:schemeClr val="bg1"/>
                </a:solidFill>
              </a:rPr>
              <a:t>Copyright 1997 </a:t>
            </a:r>
            <a:r>
              <a:rPr lang="en-US" sz="600" i="1">
                <a:solidFill>
                  <a:schemeClr val="bg1"/>
                </a:solidFill>
              </a:rPr>
              <a:t>Dead Economists Society</a:t>
            </a:r>
            <a:endParaRPr lang="en-US" sz="700">
              <a:solidFill>
                <a:schemeClr val="bg1"/>
              </a:solidFill>
              <a:latin typeface="Heather" charset="0"/>
            </a:endParaRPr>
          </a:p>
        </p:txBody>
      </p:sp>
      <p:sp>
        <p:nvSpPr>
          <p:cNvPr id="37990" name="WordArt 102"/>
          <p:cNvSpPr>
            <a:spLocks noChangeArrowheads="1" noChangeShapeType="1" noTextEdit="1"/>
          </p:cNvSpPr>
          <p:nvPr/>
        </p:nvSpPr>
        <p:spPr bwMode="auto">
          <a:xfrm>
            <a:off x="1752600" y="609600"/>
            <a:ext cx="7162800" cy="647700"/>
          </a:xfrm>
          <a:prstGeom prst="rect">
            <a:avLst/>
          </a:prstGeom>
        </p:spPr>
        <p:txBody>
          <a:bodyPr wrap="none" fromWordArt="1">
            <a:prstTxWarp prst="textCanUp">
              <a:avLst>
                <a:gd name="adj" fmla="val 85713"/>
              </a:avLst>
            </a:prstTxWarp>
          </a:bodyPr>
          <a:lstStyle/>
          <a:p>
            <a:r>
              <a:rPr lang="en-US" sz="3600" b="1" kern="10">
                <a:ln w="9525">
                  <a:solidFill>
                    <a:srgbClr val="000000"/>
                  </a:solidFill>
                  <a:round/>
                  <a:headEnd/>
                  <a:tailEnd/>
                </a:ln>
                <a:solidFill>
                  <a:srgbClr val="000000"/>
                </a:solidFill>
                <a:latin typeface="Times New Roman"/>
                <a:cs typeface="Times New Roman"/>
              </a:rPr>
              <a:t>Model Klasik Ekonomi</a:t>
            </a:r>
          </a:p>
        </p:txBody>
      </p:sp>
      <p:sp>
        <p:nvSpPr>
          <p:cNvPr id="37991" name="Text Box 103"/>
          <p:cNvSpPr txBox="1">
            <a:spLocks noChangeArrowheads="1"/>
          </p:cNvSpPr>
          <p:nvPr/>
        </p:nvSpPr>
        <p:spPr bwMode="auto">
          <a:xfrm>
            <a:off x="533400" y="2209800"/>
            <a:ext cx="7954963" cy="3743325"/>
          </a:xfrm>
          <a:prstGeom prst="rect">
            <a:avLst/>
          </a:prstGeom>
          <a:noFill/>
          <a:ln w="9525">
            <a:noFill/>
            <a:miter lim="800000"/>
            <a:headEnd/>
            <a:tailEnd/>
          </a:ln>
          <a:effectLst/>
        </p:spPr>
        <p:txBody>
          <a:bodyPr>
            <a:spAutoFit/>
          </a:bodyPr>
          <a:lstStyle/>
          <a:p>
            <a:pPr eaLnBrk="0" hangingPunct="0"/>
            <a:r>
              <a:rPr lang="en-US"/>
              <a:t>Model ini sangat sederhana namun kuat, dibangun antara pembeli dan penjual mengejar kepentingan mereka sendiri (dalam aturan yang dibuat pemerintah). Penekanannya pada konsekuensi kompetisi dan </a:t>
            </a:r>
            <a:r>
              <a:rPr lang="en-US" b="1" i="1"/>
              <a:t>harga/upah fleksibel</a:t>
            </a:r>
            <a:r>
              <a:rPr lang="en-US"/>
              <a:t> untuk keseluruhan angkatan kerja dan output riil. Ini bermula sejak  1776</a:t>
            </a:r>
            <a:r>
              <a:rPr lang="en-US">
                <a:cs typeface="Times New Roman" pitchFamily="18" charset="0"/>
              </a:rPr>
              <a:t>— pada buku</a:t>
            </a:r>
            <a:r>
              <a:rPr lang="en-US"/>
              <a:t> Adam Smith, </a:t>
            </a:r>
            <a:r>
              <a:rPr lang="en-US" i="1"/>
              <a:t>Wealth of Nations</a:t>
            </a:r>
            <a:r>
              <a:rPr lang="en-US"/>
              <a:t>. Buku ini menyatakan bahwa ekonomi dikendalikan oleh ‘tangan yang tak terlihat’ di mana sistem pasar, bukannnya pemerintah,  yang merupakan mekanisme terbaik untuk perekonomian yang sehat.</a:t>
            </a:r>
          </a:p>
        </p:txBody>
      </p:sp>
      <p:pic>
        <p:nvPicPr>
          <p:cNvPr id="37992" name="Picture 104"/>
          <p:cNvPicPr>
            <a:picLocks noChangeAspect="1" noChangeArrowheads="1"/>
          </p:cNvPicPr>
          <p:nvPr/>
        </p:nvPicPr>
        <p:blipFill>
          <a:blip r:embed="rId3"/>
          <a:srcRect/>
          <a:stretch>
            <a:fillRect/>
          </a:stretch>
        </p:blipFill>
        <p:spPr bwMode="auto">
          <a:xfrm>
            <a:off x="228600" y="228600"/>
            <a:ext cx="1341438" cy="1447800"/>
          </a:xfrm>
          <a:prstGeom prst="rect">
            <a:avLst/>
          </a:prstGeom>
          <a:noFill/>
          <a:ln w="9525">
            <a:noFill/>
            <a:miter lim="800000"/>
            <a:headEnd/>
            <a:tailEnd/>
          </a:ln>
          <a:effectLst>
            <a:outerShdw dist="107763" dir="2700000" algn="ctr" rotWithShape="0">
              <a:schemeClr val="bg2"/>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0" y="533400"/>
            <a:ext cx="9244013" cy="6299200"/>
          </a:xfrm>
          <a:prstGeom prst="rect">
            <a:avLst/>
          </a:prstGeom>
          <a:noFill/>
          <a:ln w="9525">
            <a:noFill/>
            <a:miter lim="800000"/>
            <a:headEnd/>
            <a:tailEnd/>
          </a:ln>
          <a:effectLst/>
        </p:spPr>
        <p:txBody>
          <a:bodyPr wrap="none">
            <a:spAutoFit/>
          </a:bodyPr>
          <a:lstStyle/>
          <a:p>
            <a:pPr algn="l"/>
            <a:r>
              <a:rPr lang="en-US"/>
              <a:t>Perusahaan memutuskan berapa banyak modal yang disewa dengan cara</a:t>
            </a:r>
          </a:p>
          <a:p>
            <a:pPr algn="l"/>
            <a:r>
              <a:rPr lang="en-US"/>
              <a:t>sama seperti memutuskan berapa banyak tenaga kerja yang digunakan.</a:t>
            </a:r>
          </a:p>
          <a:p>
            <a:pPr algn="l"/>
            <a:r>
              <a:rPr lang="en-US" b="1"/>
              <a:t>Produk marjinal modal</a:t>
            </a:r>
            <a:r>
              <a:rPr lang="en-US"/>
              <a:t> (</a:t>
            </a:r>
            <a:r>
              <a:rPr lang="en-US" i="1"/>
              <a:t>marginal product of capital</a:t>
            </a:r>
            <a:r>
              <a:rPr lang="en-US"/>
              <a:t>), atau </a:t>
            </a:r>
            <a:r>
              <a:rPr lang="en-US" i="1"/>
              <a:t>MPK, </a:t>
            </a:r>
            <a:r>
              <a:rPr lang="en-US"/>
              <a:t>adalah</a:t>
            </a:r>
            <a:endParaRPr lang="en-US" i="1"/>
          </a:p>
          <a:p>
            <a:pPr algn="l"/>
            <a:r>
              <a:rPr lang="en-US"/>
              <a:t>jumlah output tambahan yang perusahaan dapatkan dari unit modal</a:t>
            </a:r>
          </a:p>
          <a:p>
            <a:pPr algn="l"/>
            <a:r>
              <a:rPr lang="en-US"/>
              <a:t>tambahan, dengan jumlah tenaga kerja konstan :	         </a:t>
            </a:r>
          </a:p>
          <a:p>
            <a:pPr algn="l"/>
            <a:r>
              <a:rPr lang="en-US"/>
              <a:t>                                 </a:t>
            </a:r>
            <a:r>
              <a:rPr lang="en-US" i="1"/>
              <a:t>MPK = F (K + 1, L) – F (K, L).</a:t>
            </a:r>
          </a:p>
          <a:p>
            <a:pPr algn="l"/>
            <a:r>
              <a:rPr lang="en-US"/>
              <a:t>Maka, </a:t>
            </a:r>
            <a:r>
              <a:rPr lang="en-US" i="1"/>
              <a:t>MPK</a:t>
            </a:r>
            <a:r>
              <a:rPr lang="en-US"/>
              <a:t> adalah perbedaan antara jumlah output yang dihasilkan </a:t>
            </a:r>
          </a:p>
          <a:p>
            <a:pPr algn="l"/>
            <a:r>
              <a:rPr lang="en-US"/>
              <a:t>modal unit K+1 dan yang dihasilkan modal unit</a:t>
            </a:r>
            <a:r>
              <a:rPr lang="en-US" i="1"/>
              <a:t> K</a:t>
            </a:r>
            <a:r>
              <a:rPr lang="en-US"/>
              <a:t>. Seperti tenaga kerja, </a:t>
            </a:r>
          </a:p>
          <a:p>
            <a:pPr algn="l"/>
            <a:r>
              <a:rPr lang="en-US"/>
              <a:t>modal bersifat produk marjinal menurun. Peningkatan laba dari menyewa</a:t>
            </a:r>
          </a:p>
          <a:p>
            <a:pPr algn="l"/>
            <a:r>
              <a:rPr lang="en-US"/>
              <a:t>mesin tambahan adalah penerimaan tambahan dari menjual output mesin</a:t>
            </a:r>
          </a:p>
          <a:p>
            <a:pPr algn="l"/>
            <a:r>
              <a:rPr lang="en-US"/>
              <a:t>tersebut dikurangi harga sewa mesin :</a:t>
            </a:r>
          </a:p>
          <a:p>
            <a:pPr algn="l"/>
            <a:r>
              <a:rPr lang="en-US"/>
              <a:t> </a:t>
            </a:r>
            <a:r>
              <a:rPr lang="en-US">
                <a:latin typeface="Symbol" pitchFamily="18" charset="2"/>
                <a:cs typeface="Times New Roman" pitchFamily="18" charset="0"/>
              </a:rPr>
              <a:t>D</a:t>
            </a:r>
            <a:r>
              <a:rPr lang="en-US">
                <a:cs typeface="Times New Roman" pitchFamily="18" charset="0"/>
              </a:rPr>
              <a:t> Laba = </a:t>
            </a:r>
            <a:r>
              <a:rPr lang="en-US">
                <a:latin typeface="Symbol" pitchFamily="18" charset="2"/>
                <a:cs typeface="Times New Roman" pitchFamily="18" charset="0"/>
              </a:rPr>
              <a:t>D</a:t>
            </a:r>
            <a:r>
              <a:rPr lang="en-US">
                <a:cs typeface="Times New Roman" pitchFamily="18" charset="0"/>
              </a:rPr>
              <a:t> Penerimaan - </a:t>
            </a:r>
            <a:r>
              <a:rPr lang="en-US">
                <a:latin typeface="Symbol" pitchFamily="18" charset="2"/>
                <a:cs typeface="Times New Roman" pitchFamily="18" charset="0"/>
              </a:rPr>
              <a:t>D</a:t>
            </a:r>
            <a:r>
              <a:rPr lang="en-US">
                <a:cs typeface="Times New Roman" pitchFamily="18" charset="0"/>
              </a:rPr>
              <a:t> Biaya  = </a:t>
            </a:r>
            <a:r>
              <a:rPr lang="en-US" i="1">
                <a:cs typeface="Times New Roman" pitchFamily="18" charset="0"/>
              </a:rPr>
              <a:t>(P × MPK) – R.</a:t>
            </a:r>
          </a:p>
          <a:p>
            <a:pPr algn="l"/>
            <a:r>
              <a:rPr lang="en-US">
                <a:cs typeface="Times New Roman" pitchFamily="18" charset="0"/>
              </a:rPr>
              <a:t>Untuk memaksimalkan laba, perusahaan terus menyewa modal lebih </a:t>
            </a:r>
          </a:p>
          <a:p>
            <a:pPr algn="l"/>
            <a:r>
              <a:rPr lang="en-US">
                <a:cs typeface="Times New Roman" pitchFamily="18" charset="0"/>
              </a:rPr>
              <a:t>banyak sampai </a:t>
            </a:r>
            <a:r>
              <a:rPr lang="en-US" i="1">
                <a:cs typeface="Times New Roman" pitchFamily="18" charset="0"/>
              </a:rPr>
              <a:t>MPK </a:t>
            </a:r>
            <a:r>
              <a:rPr lang="en-US">
                <a:cs typeface="Times New Roman" pitchFamily="18" charset="0"/>
              </a:rPr>
              <a:t>turun sama dengan harga sewa riil, </a:t>
            </a:r>
            <a:r>
              <a:rPr lang="en-US" i="1">
                <a:cs typeface="Times New Roman" pitchFamily="18" charset="0"/>
              </a:rPr>
              <a:t>MPK = R/P.</a:t>
            </a:r>
          </a:p>
          <a:p>
            <a:pPr algn="l"/>
            <a:r>
              <a:rPr lang="en-US" b="1">
                <a:cs typeface="Times New Roman" pitchFamily="18" charset="0"/>
              </a:rPr>
              <a:t>Harga sewa modal riil</a:t>
            </a:r>
            <a:r>
              <a:rPr lang="en-US">
                <a:cs typeface="Times New Roman" pitchFamily="18" charset="0"/>
              </a:rPr>
              <a:t> (</a:t>
            </a:r>
            <a:r>
              <a:rPr lang="en-US" i="1">
                <a:cs typeface="Times New Roman" pitchFamily="18" charset="0"/>
              </a:rPr>
              <a:t>real rental price of capital</a:t>
            </a:r>
            <a:r>
              <a:rPr lang="en-US">
                <a:cs typeface="Times New Roman" pitchFamily="18" charset="0"/>
              </a:rPr>
              <a:t>) diukur dalam unit </a:t>
            </a:r>
          </a:p>
          <a:p>
            <a:pPr algn="l"/>
            <a:r>
              <a:rPr lang="en-US">
                <a:cs typeface="Times New Roman" pitchFamily="18" charset="0"/>
              </a:rPr>
              <a:t>barang bukan rupiah. </a:t>
            </a:r>
            <a:r>
              <a:rPr lang="en-US" i="1">
                <a:cs typeface="Times New Roman" pitchFamily="18" charset="0"/>
              </a:rPr>
              <a:t>Perusahaan meminta tiap faktor produksi sampai</a:t>
            </a:r>
          </a:p>
          <a:p>
            <a:pPr algn="l"/>
            <a:r>
              <a:rPr lang="en-US" i="1">
                <a:cs typeface="Times New Roman" pitchFamily="18" charset="0"/>
              </a:rPr>
              <a:t>produk marjinal faktor tersebut turun sama dengan harga faktor riilnya.</a:t>
            </a:r>
            <a:endParaRPr lang="en-US">
              <a:cs typeface="Times New Roman" pitchFamily="18" charset="0"/>
            </a:endParaRPr>
          </a:p>
        </p:txBody>
      </p:sp>
      <p:sp>
        <p:nvSpPr>
          <p:cNvPr id="12308" name="WordArt 20"/>
          <p:cNvSpPr>
            <a:spLocks noChangeArrowheads="1" noChangeShapeType="1" noTextEdit="1"/>
          </p:cNvSpPr>
          <p:nvPr/>
        </p:nvSpPr>
        <p:spPr bwMode="auto">
          <a:xfrm>
            <a:off x="1219200" y="203200"/>
            <a:ext cx="6477000" cy="406400"/>
          </a:xfrm>
          <a:prstGeom prst="rect">
            <a:avLst/>
          </a:prstGeom>
        </p:spPr>
        <p:txBody>
          <a:bodyPr wrap="none" fromWordArt="1">
            <a:prstTxWarp prst="textPlain">
              <a:avLst>
                <a:gd name="adj" fmla="val 50000"/>
              </a:avLst>
            </a:prstTxWarp>
          </a:bodyPr>
          <a:lstStyle/>
          <a:p>
            <a:r>
              <a:rPr lang="en-US" sz="3600" kern="10">
                <a:ln w="9525">
                  <a:solidFill>
                    <a:schemeClr val="bg2"/>
                  </a:solidFill>
                  <a:round/>
                  <a:headEnd/>
                  <a:tailEnd/>
                </a:ln>
                <a:gradFill rotWithShape="0">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MPK dan Permintaan Modal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08"/>
                                        </p:tgtEl>
                                        <p:attrNameLst>
                                          <p:attrName>style.visibility</p:attrName>
                                        </p:attrNameLst>
                                      </p:cBhvr>
                                      <p:to>
                                        <p:strVal val="visible"/>
                                      </p:to>
                                    </p:set>
                                    <p:animEffect transition="in" filter="dissolve">
                                      <p:cBhvr>
                                        <p:cTn id="7" dur="500"/>
                                        <p:tgtEl>
                                          <p:spTgt spid="12308"/>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12293"/>
                                        </p:tgtEl>
                                        <p:attrNameLst>
                                          <p:attrName>style.visibility</p:attrName>
                                        </p:attrNameLst>
                                      </p:cBhvr>
                                      <p:to>
                                        <p:strVal val="visible"/>
                                      </p:to>
                                    </p:set>
                                    <p:animEffect transition="in" filter="barn(inHorizontal)">
                                      <p:cBhvr>
                                        <p:cTn id="11"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utoUpdateAnimBg="0"/>
      <p:bldP spid="1230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8" name="WordArt 16"/>
          <p:cNvSpPr>
            <a:spLocks noChangeArrowheads="1" noChangeShapeType="1" noTextEdit="1"/>
          </p:cNvSpPr>
          <p:nvPr/>
        </p:nvSpPr>
        <p:spPr bwMode="auto">
          <a:xfrm>
            <a:off x="685800" y="241300"/>
            <a:ext cx="7972425" cy="647700"/>
          </a:xfrm>
          <a:prstGeom prst="rect">
            <a:avLst/>
          </a:prstGeom>
        </p:spPr>
        <p:txBody>
          <a:bodyPr wrap="none" fromWordArt="1">
            <a:prstTxWarp prst="textPlain">
              <a:avLst>
                <a:gd name="adj" fmla="val 50000"/>
              </a:avLst>
            </a:prstTxWarp>
          </a:bodyPr>
          <a:lstStyle/>
          <a:p>
            <a:r>
              <a:rPr lang="en-US" sz="3600" kern="10">
                <a:ln w="12700">
                  <a:solidFill>
                    <a:schemeClr val="tx1"/>
                  </a:solidFill>
                  <a:round/>
                  <a:headEnd/>
                  <a:tailEnd/>
                </a:ln>
                <a:gradFill rotWithShape="0">
                  <a:gsLst>
                    <a:gs pos="0">
                      <a:srgbClr val="0000FF"/>
                    </a:gs>
                    <a:gs pos="100000">
                      <a:srgbClr val="9400ED"/>
                    </a:gs>
                  </a:gsLst>
                  <a:lin ang="0" scaled="1"/>
                </a:gradFill>
                <a:effectLst>
                  <a:outerShdw dist="107763" dir="2700000" algn="ctr" rotWithShape="0">
                    <a:srgbClr val="C0C0C0"/>
                  </a:outerShdw>
                </a:effectLst>
                <a:latin typeface="Arial Black"/>
              </a:rPr>
              <a:t>Pembagian Pendapatan Nasional </a:t>
            </a:r>
          </a:p>
        </p:txBody>
      </p:sp>
      <p:sp>
        <p:nvSpPr>
          <p:cNvPr id="13329" name="Text Box 17"/>
          <p:cNvSpPr txBox="1">
            <a:spLocks noChangeArrowheads="1"/>
          </p:cNvSpPr>
          <p:nvPr/>
        </p:nvSpPr>
        <p:spPr bwMode="auto">
          <a:xfrm>
            <a:off x="-38100" y="927100"/>
            <a:ext cx="9229725" cy="5568950"/>
          </a:xfrm>
          <a:prstGeom prst="rect">
            <a:avLst/>
          </a:prstGeom>
          <a:noFill/>
          <a:ln w="9525">
            <a:noFill/>
            <a:miter lim="800000"/>
            <a:headEnd/>
            <a:tailEnd/>
          </a:ln>
          <a:effectLst/>
        </p:spPr>
        <p:txBody>
          <a:bodyPr wrap="none">
            <a:spAutoFit/>
          </a:bodyPr>
          <a:lstStyle/>
          <a:p>
            <a:pPr algn="l"/>
            <a:r>
              <a:rPr lang="en-US"/>
              <a:t>Pendapatan tersisa setelah perusahaan membayar faktor-faktor produksi</a:t>
            </a:r>
          </a:p>
          <a:p>
            <a:pPr algn="l"/>
            <a:r>
              <a:rPr lang="en-US"/>
              <a:t>adalah </a:t>
            </a:r>
            <a:r>
              <a:rPr lang="en-US" b="1"/>
              <a:t>laba ekonomis</a:t>
            </a:r>
            <a:r>
              <a:rPr lang="en-US"/>
              <a:t> (</a:t>
            </a:r>
            <a:r>
              <a:rPr lang="en-US" i="1"/>
              <a:t>economic profit</a:t>
            </a:r>
            <a:r>
              <a:rPr lang="en-US"/>
              <a:t>) pemilik perusahaan. Laba </a:t>
            </a:r>
          </a:p>
          <a:p>
            <a:pPr algn="l"/>
            <a:r>
              <a:rPr lang="en-US"/>
              <a:t>ekonomis riil adalah : Laba Ekonomis = </a:t>
            </a:r>
            <a:r>
              <a:rPr lang="en-US" i="1"/>
              <a:t>Y - (MPL </a:t>
            </a:r>
            <a:r>
              <a:rPr lang="en-US" i="1">
                <a:cs typeface="Times New Roman" pitchFamily="18" charset="0"/>
              </a:rPr>
              <a:t>× L) - (MPK × K)</a:t>
            </a:r>
            <a:r>
              <a:rPr lang="en-US">
                <a:cs typeface="Times New Roman" pitchFamily="18" charset="0"/>
              </a:rPr>
              <a:t> </a:t>
            </a:r>
          </a:p>
          <a:p>
            <a:pPr algn="l"/>
            <a:r>
              <a:rPr lang="en-US">
                <a:cs typeface="Times New Roman" pitchFamily="18" charset="0"/>
              </a:rPr>
              <a:t>atau disusun ulang : </a:t>
            </a:r>
            <a:r>
              <a:rPr lang="en-US" i="1">
                <a:cs typeface="Times New Roman" pitchFamily="18" charset="0"/>
              </a:rPr>
              <a:t>Y = </a:t>
            </a:r>
            <a:r>
              <a:rPr lang="en-US" i="1"/>
              <a:t>(MPL </a:t>
            </a:r>
            <a:r>
              <a:rPr lang="en-US" i="1">
                <a:cs typeface="Times New Roman" pitchFamily="18" charset="0"/>
              </a:rPr>
              <a:t>× L) - (MPK × K)</a:t>
            </a:r>
            <a:r>
              <a:rPr lang="en-US">
                <a:cs typeface="Times New Roman" pitchFamily="18" charset="0"/>
              </a:rPr>
              <a:t> + Laba Ekonomis.</a:t>
            </a:r>
          </a:p>
          <a:p>
            <a:pPr algn="l"/>
            <a:r>
              <a:rPr lang="en-US">
                <a:cs typeface="Times New Roman" pitchFamily="18" charset="0"/>
              </a:rPr>
              <a:t>Pendapatan total dibagi di antara pengembalian kepada tenaga kerja,</a:t>
            </a:r>
          </a:p>
          <a:p>
            <a:pPr algn="l"/>
            <a:r>
              <a:rPr lang="en-US">
                <a:cs typeface="Times New Roman" pitchFamily="18" charset="0"/>
              </a:rPr>
              <a:t>pengembalian kepada modal, dan laba ekonomis.</a:t>
            </a:r>
          </a:p>
          <a:p>
            <a:pPr algn="l"/>
            <a:r>
              <a:rPr lang="en-US">
                <a:cs typeface="Times New Roman" pitchFamily="18" charset="0"/>
              </a:rPr>
              <a:t>Berapa besarnya laba ekonomis ? Jika fungsi produksi memiliki  sifat</a:t>
            </a:r>
          </a:p>
          <a:p>
            <a:pPr algn="l"/>
            <a:r>
              <a:rPr lang="en-US">
                <a:cs typeface="Times New Roman" pitchFamily="18" charset="0"/>
              </a:rPr>
              <a:t>skala hasil konstan, maka </a:t>
            </a:r>
            <a:r>
              <a:rPr lang="en-US" i="1">
                <a:cs typeface="Times New Roman" pitchFamily="18" charset="0"/>
              </a:rPr>
              <a:t>laba ekonomis adalah nol.  </a:t>
            </a:r>
            <a:r>
              <a:rPr lang="en-US">
                <a:cs typeface="Times New Roman" pitchFamily="18" charset="0"/>
              </a:rPr>
              <a:t>Kesimpulan ini</a:t>
            </a:r>
          </a:p>
          <a:p>
            <a:pPr algn="l"/>
            <a:r>
              <a:rPr lang="en-US">
                <a:cs typeface="Times New Roman" pitchFamily="18" charset="0"/>
              </a:rPr>
              <a:t>berasal dari </a:t>
            </a:r>
            <a:r>
              <a:rPr lang="en-US" i="1">
                <a:cs typeface="Times New Roman" pitchFamily="18" charset="0"/>
              </a:rPr>
              <a:t>Teorema Euler, </a:t>
            </a:r>
            <a:r>
              <a:rPr lang="en-US">
                <a:cs typeface="Times New Roman" pitchFamily="18" charset="0"/>
              </a:rPr>
              <a:t>yang menyatakan jika fungsi produsi punya</a:t>
            </a:r>
          </a:p>
          <a:p>
            <a:pPr algn="l"/>
            <a:r>
              <a:rPr lang="en-US">
                <a:cs typeface="Times New Roman" pitchFamily="18" charset="0"/>
              </a:rPr>
              <a:t>skala hasil konstan, maka</a:t>
            </a:r>
          </a:p>
          <a:p>
            <a:pPr algn="l"/>
            <a:r>
              <a:rPr lang="en-US">
                <a:cs typeface="Times New Roman" pitchFamily="18" charset="0"/>
              </a:rPr>
              <a:t>		</a:t>
            </a:r>
            <a:r>
              <a:rPr lang="en-US" i="1">
                <a:cs typeface="Times New Roman" pitchFamily="18" charset="0"/>
              </a:rPr>
              <a:t>F(K,L) = (MPK × K) - (MPL × L) </a:t>
            </a:r>
          </a:p>
          <a:p>
            <a:pPr algn="l"/>
            <a:r>
              <a:rPr lang="en-US">
                <a:cs typeface="Times New Roman" pitchFamily="18" charset="0"/>
              </a:rPr>
              <a:t>Jika tiap faktor produksi dibayar pada produk marjinalnya, maka jumlah</a:t>
            </a:r>
          </a:p>
          <a:p>
            <a:pPr algn="l"/>
            <a:r>
              <a:rPr lang="en-US">
                <a:cs typeface="Times New Roman" pitchFamily="18" charset="0"/>
              </a:rPr>
              <a:t>pembayaran faktor-faktor ini sama dengan output total. Dengan kata lain, </a:t>
            </a:r>
          </a:p>
          <a:p>
            <a:pPr algn="l"/>
            <a:r>
              <a:rPr lang="en-US">
                <a:cs typeface="Times New Roman" pitchFamily="18" charset="0"/>
              </a:rPr>
              <a:t>skala hasil konstan, maksimasi laba, dan persaingan competition bersama-</a:t>
            </a:r>
          </a:p>
          <a:p>
            <a:pPr algn="l"/>
            <a:r>
              <a:rPr lang="en-US">
                <a:cs typeface="Times New Roman" pitchFamily="18" charset="0"/>
              </a:rPr>
              <a:t>sama mengimplikasikan bahwa laba ekonomis adalah nol.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28"/>
                                        </p:tgtEl>
                                        <p:attrNameLst>
                                          <p:attrName>style.visibility</p:attrName>
                                        </p:attrNameLst>
                                      </p:cBhvr>
                                      <p:to>
                                        <p:strVal val="visible"/>
                                      </p:to>
                                    </p:set>
                                    <p:animEffect transition="in" filter="dissolve">
                                      <p:cBhvr>
                                        <p:cTn id="7" dur="500"/>
                                        <p:tgtEl>
                                          <p:spTgt spid="1332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29"/>
                                        </p:tgtEl>
                                        <p:attrNameLst>
                                          <p:attrName>style.visibility</p:attrName>
                                        </p:attrNameLst>
                                      </p:cBhvr>
                                      <p:to>
                                        <p:strVal val="visible"/>
                                      </p:to>
                                    </p:set>
                                    <p:animEffect transition="in" filter="dissolve">
                                      <p:cBhvr>
                                        <p:cTn id="11" dur="500"/>
                                        <p:tgtEl>
                                          <p:spTgt spid="13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8" grpId="0" animBg="1"/>
      <p:bldP spid="1332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CC00CC"/>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grpSp>
        <p:nvGrpSpPr>
          <p:cNvPr id="69642" name="Group 10"/>
          <p:cNvGrpSpPr>
            <a:grpSpLocks/>
          </p:cNvGrpSpPr>
          <p:nvPr/>
        </p:nvGrpSpPr>
        <p:grpSpPr bwMode="auto">
          <a:xfrm>
            <a:off x="266700" y="330200"/>
            <a:ext cx="5913438" cy="822325"/>
            <a:chOff x="616" y="336"/>
            <a:chExt cx="3725" cy="518"/>
          </a:xfrm>
        </p:grpSpPr>
        <p:sp>
          <p:nvSpPr>
            <p:cNvPr id="69636" name="Text Box 4"/>
            <p:cNvSpPr txBox="1">
              <a:spLocks noChangeArrowheads="1"/>
            </p:cNvSpPr>
            <p:nvPr/>
          </p:nvSpPr>
          <p:spPr bwMode="auto">
            <a:xfrm>
              <a:off x="624" y="336"/>
              <a:ext cx="116" cy="500"/>
            </a:xfrm>
            <a:prstGeom prst="rect">
              <a:avLst/>
            </a:prstGeom>
            <a:noFill/>
            <a:ln w="9525">
              <a:noFill/>
              <a:miter lim="800000"/>
              <a:headEnd/>
              <a:tailEnd/>
            </a:ln>
            <a:effectLst/>
          </p:spPr>
          <p:txBody>
            <a:bodyPr wrap="none">
              <a:spAutoFit/>
            </a:bodyPr>
            <a:lstStyle/>
            <a:p>
              <a:pPr algn="l"/>
              <a:endParaRPr lang="en-US" sz="4600">
                <a:latin typeface="Agency FB" pitchFamily="34" charset="0"/>
              </a:endParaRPr>
            </a:p>
          </p:txBody>
        </p:sp>
        <p:sp>
          <p:nvSpPr>
            <p:cNvPr id="69637" name="Text Box 5"/>
            <p:cNvSpPr txBox="1">
              <a:spLocks noChangeArrowheads="1"/>
            </p:cNvSpPr>
            <p:nvPr/>
          </p:nvSpPr>
          <p:spPr bwMode="auto">
            <a:xfrm>
              <a:off x="616" y="354"/>
              <a:ext cx="3725" cy="500"/>
            </a:xfrm>
            <a:prstGeom prst="rect">
              <a:avLst/>
            </a:prstGeom>
            <a:noFill/>
            <a:ln w="9525">
              <a:noFill/>
              <a:miter lim="800000"/>
              <a:headEnd/>
              <a:tailEnd/>
            </a:ln>
            <a:effectLst/>
          </p:spPr>
          <p:txBody>
            <a:bodyPr wrap="none">
              <a:spAutoFit/>
            </a:bodyPr>
            <a:lstStyle/>
            <a:p>
              <a:pPr algn="l"/>
              <a:r>
                <a:rPr lang="en-US" sz="4600">
                  <a:solidFill>
                    <a:srgbClr val="CC00CC"/>
                  </a:solidFill>
                  <a:latin typeface="Agency FB" pitchFamily="34" charset="0"/>
                </a:rPr>
                <a:t>Fungsi Produksi Cobb–Douglas </a:t>
              </a:r>
            </a:p>
          </p:txBody>
        </p:sp>
      </p:grpSp>
      <p:pic>
        <p:nvPicPr>
          <p:cNvPr id="69638" name="Picture 6" descr="160px-Paul_Douglas"/>
          <p:cNvPicPr>
            <a:picLocks noChangeAspect="1" noChangeArrowheads="1"/>
          </p:cNvPicPr>
          <p:nvPr/>
        </p:nvPicPr>
        <p:blipFill>
          <a:blip r:embed="rId2"/>
          <a:srcRect/>
          <a:stretch>
            <a:fillRect/>
          </a:stretch>
        </p:blipFill>
        <p:spPr bwMode="auto">
          <a:xfrm>
            <a:off x="381000" y="1600200"/>
            <a:ext cx="1951038" cy="1731963"/>
          </a:xfrm>
          <a:prstGeom prst="rect">
            <a:avLst/>
          </a:prstGeom>
          <a:noFill/>
        </p:spPr>
      </p:pic>
      <p:sp>
        <p:nvSpPr>
          <p:cNvPr id="69639" name="Text Box 7"/>
          <p:cNvSpPr txBox="1">
            <a:spLocks noChangeArrowheads="1"/>
          </p:cNvSpPr>
          <p:nvPr/>
        </p:nvSpPr>
        <p:spPr bwMode="auto">
          <a:xfrm>
            <a:off x="762000" y="3306763"/>
            <a:ext cx="1001713" cy="274637"/>
          </a:xfrm>
          <a:prstGeom prst="rect">
            <a:avLst/>
          </a:prstGeom>
          <a:noFill/>
          <a:ln w="9525">
            <a:noFill/>
            <a:miter lim="800000"/>
            <a:headEnd/>
            <a:tailEnd/>
          </a:ln>
          <a:effectLst/>
        </p:spPr>
        <p:txBody>
          <a:bodyPr wrap="none">
            <a:spAutoFit/>
          </a:bodyPr>
          <a:lstStyle/>
          <a:p>
            <a:pPr algn="l"/>
            <a:r>
              <a:rPr lang="en-US" sz="1200"/>
              <a:t>Paul Douglas</a:t>
            </a:r>
          </a:p>
        </p:txBody>
      </p:sp>
      <p:sp>
        <p:nvSpPr>
          <p:cNvPr id="69640" name="Text Box 8"/>
          <p:cNvSpPr txBox="1">
            <a:spLocks noChangeArrowheads="1"/>
          </p:cNvSpPr>
          <p:nvPr/>
        </p:nvSpPr>
        <p:spPr bwMode="auto">
          <a:xfrm>
            <a:off x="2438400" y="1260475"/>
            <a:ext cx="6477000" cy="3378200"/>
          </a:xfrm>
          <a:prstGeom prst="rect">
            <a:avLst/>
          </a:prstGeom>
          <a:noFill/>
          <a:ln w="9525">
            <a:noFill/>
            <a:miter lim="800000"/>
            <a:headEnd/>
            <a:tailEnd/>
          </a:ln>
          <a:effectLst/>
        </p:spPr>
        <p:txBody>
          <a:bodyPr>
            <a:spAutoFit/>
          </a:bodyPr>
          <a:lstStyle/>
          <a:p>
            <a:pPr algn="l"/>
            <a:r>
              <a:rPr lang="en-US"/>
              <a:t>Paul Douglas mengamati bahwa pembagian pendapatan nasional antara modal dan tenaga kerja adalah konstan sepanjang waktu. Dengan kata lain,  </a:t>
            </a:r>
          </a:p>
          <a:p>
            <a:pPr algn="l"/>
            <a:r>
              <a:rPr lang="en-US"/>
              <a:t>pendapatan total pekerja dan pendapatan total pemilik modal tumbuh dengan kecepatan yang hampir sama. Ia ingin tahu kondisi apa yang menimbulkan pembagian faktor sama. Cobb, seorang ahli matematika, mengatakan fungsi produksi haruslah memiliki sifat :</a:t>
            </a:r>
          </a:p>
        </p:txBody>
      </p:sp>
      <p:sp>
        <p:nvSpPr>
          <p:cNvPr id="69641" name="Text Box 9"/>
          <p:cNvSpPr txBox="1">
            <a:spLocks noChangeArrowheads="1"/>
          </p:cNvSpPr>
          <p:nvPr/>
        </p:nvSpPr>
        <p:spPr bwMode="auto">
          <a:xfrm>
            <a:off x="2514600" y="4959350"/>
            <a:ext cx="5486400" cy="831850"/>
          </a:xfrm>
          <a:prstGeom prst="rect">
            <a:avLst/>
          </a:prstGeom>
          <a:solidFill>
            <a:srgbClr val="CC00CC"/>
          </a:solidFill>
          <a:ln w="9525">
            <a:solidFill>
              <a:schemeClr val="tx1"/>
            </a:solidFill>
            <a:miter lim="800000"/>
            <a:headEnd/>
            <a:tailEnd/>
          </a:ln>
          <a:effectLst/>
        </p:spPr>
        <p:txBody>
          <a:bodyPr>
            <a:spAutoFit/>
          </a:bodyPr>
          <a:lstStyle/>
          <a:p>
            <a:pPr algn="l"/>
            <a:r>
              <a:rPr lang="en-US"/>
              <a:t>Pendapatan Modal = </a:t>
            </a:r>
            <a:r>
              <a:rPr lang="en-US" i="1"/>
              <a:t>MPK × K = </a:t>
            </a:r>
            <a:r>
              <a:rPr lang="el-GR" i="1">
                <a:cs typeface="Times New Roman" pitchFamily="18" charset="0"/>
              </a:rPr>
              <a:t>α</a:t>
            </a:r>
            <a:endParaRPr lang="en-US" i="1">
              <a:cs typeface="Times New Roman" pitchFamily="18" charset="0"/>
            </a:endParaRPr>
          </a:p>
          <a:p>
            <a:pPr algn="l"/>
            <a:r>
              <a:rPr lang="en-US">
                <a:cs typeface="Times New Roman" pitchFamily="18" charset="0"/>
              </a:rPr>
              <a:t>Pendapatan Pekerja = </a:t>
            </a:r>
            <a:r>
              <a:rPr lang="en-US" i="1">
                <a:cs typeface="Times New Roman" pitchFamily="18" charset="0"/>
              </a:rPr>
              <a:t>MPL </a:t>
            </a:r>
            <a:r>
              <a:rPr lang="en-US" i="1"/>
              <a:t>× L = (1- </a:t>
            </a:r>
            <a:r>
              <a:rPr lang="el-GR" i="1"/>
              <a:t>α</a:t>
            </a:r>
            <a:r>
              <a:rPr lang="en-US" i="1"/>
              <a:t>) </a:t>
            </a:r>
            <a:r>
              <a:rPr lang="en-US" i="1">
                <a:cs typeface="Times New Roman" pitchFamily="18" charset="0"/>
              </a:rPr>
              <a:t>Y</a:t>
            </a:r>
            <a:r>
              <a:rPr lang="en-US"/>
              <a:t> </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CC00CC"/>
            </a:gs>
          </a:gsLst>
          <a:lin ang="2700000" scaled="1"/>
        </a:gradFill>
        <a:effectLst/>
      </p:bgPr>
    </p:bg>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2257425" y="920750"/>
            <a:ext cx="6200775" cy="831850"/>
          </a:xfrm>
          <a:prstGeom prst="rect">
            <a:avLst/>
          </a:prstGeom>
          <a:solidFill>
            <a:srgbClr val="99FF66"/>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l"/>
            <a:r>
              <a:rPr lang="en-US"/>
              <a:t>Pendapatan Modal = </a:t>
            </a:r>
            <a:r>
              <a:rPr lang="en-US" i="1"/>
              <a:t>MPK × </a:t>
            </a:r>
            <a:r>
              <a:rPr lang="en-US" i="1">
                <a:solidFill>
                  <a:schemeClr val="accent2"/>
                </a:solidFill>
              </a:rPr>
              <a:t>K</a:t>
            </a:r>
            <a:r>
              <a:rPr lang="en-US" i="1"/>
              <a:t> = </a:t>
            </a:r>
            <a:r>
              <a:rPr lang="el-GR" i="1">
                <a:solidFill>
                  <a:srgbClr val="CC00CC"/>
                </a:solidFill>
                <a:cs typeface="Times New Roman" pitchFamily="18" charset="0"/>
              </a:rPr>
              <a:t>α</a:t>
            </a:r>
            <a:r>
              <a:rPr lang="en-US" i="1">
                <a:solidFill>
                  <a:srgbClr val="CC00CC"/>
                </a:solidFill>
                <a:cs typeface="Times New Roman" pitchFamily="18" charset="0"/>
              </a:rPr>
              <a:t> </a:t>
            </a:r>
            <a:r>
              <a:rPr lang="en-US" i="1">
                <a:cs typeface="Times New Roman" pitchFamily="18" charset="0"/>
              </a:rPr>
              <a:t>Y</a:t>
            </a:r>
          </a:p>
          <a:p>
            <a:pPr algn="l"/>
            <a:r>
              <a:rPr lang="en-US">
                <a:cs typeface="Times New Roman" pitchFamily="18" charset="0"/>
              </a:rPr>
              <a:t>Pendapatan Pekerja = </a:t>
            </a:r>
            <a:r>
              <a:rPr lang="en-US" i="1">
                <a:cs typeface="Times New Roman" pitchFamily="18" charset="0"/>
              </a:rPr>
              <a:t>MPL </a:t>
            </a:r>
            <a:r>
              <a:rPr lang="en-US" i="1"/>
              <a:t>× </a:t>
            </a:r>
            <a:r>
              <a:rPr lang="en-US" i="1">
                <a:solidFill>
                  <a:srgbClr val="008A45"/>
                </a:solidFill>
              </a:rPr>
              <a:t>L</a:t>
            </a:r>
            <a:r>
              <a:rPr lang="en-US" i="1"/>
              <a:t> = (1- </a:t>
            </a:r>
            <a:r>
              <a:rPr lang="el-GR" i="1">
                <a:solidFill>
                  <a:srgbClr val="CC00CC"/>
                </a:solidFill>
              </a:rPr>
              <a:t>α</a:t>
            </a:r>
            <a:r>
              <a:rPr lang="en-US" i="1"/>
              <a:t>) </a:t>
            </a:r>
            <a:r>
              <a:rPr lang="en-US" i="1">
                <a:cs typeface="Times New Roman" pitchFamily="18" charset="0"/>
              </a:rPr>
              <a:t>Y</a:t>
            </a:r>
            <a:r>
              <a:rPr lang="en-US" i="1"/>
              <a:t> </a:t>
            </a:r>
          </a:p>
        </p:txBody>
      </p:sp>
      <p:sp>
        <p:nvSpPr>
          <p:cNvPr id="70661" name="Rectangle 5"/>
          <p:cNvSpPr>
            <a:spLocks noChangeArrowheads="1"/>
          </p:cNvSpPr>
          <p:nvPr/>
        </p:nvSpPr>
        <p:spPr bwMode="auto">
          <a:xfrm>
            <a:off x="2230438" y="2085975"/>
            <a:ext cx="6227762" cy="1066800"/>
          </a:xfrm>
          <a:prstGeom prst="rect">
            <a:avLst/>
          </a:prstGeom>
          <a:solidFill>
            <a:srgbClr val="99FF66"/>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r>
              <a:rPr lang="el-GR" i="1">
                <a:solidFill>
                  <a:srgbClr val="CC00CC"/>
                </a:solidFill>
                <a:cs typeface="Times New Roman" pitchFamily="18" charset="0"/>
              </a:rPr>
              <a:t>α</a:t>
            </a:r>
            <a:r>
              <a:rPr lang="en-US">
                <a:cs typeface="Times New Roman" pitchFamily="18" charset="0"/>
              </a:rPr>
              <a:t> adalah konstanta antara</a:t>
            </a:r>
            <a:r>
              <a:rPr lang="en-US"/>
              <a:t> nol dan satu dan </a:t>
            </a:r>
          </a:p>
          <a:p>
            <a:r>
              <a:rPr lang="en-US"/>
              <a:t>mengukur bagian pendapatan modal dan pekerja.</a:t>
            </a:r>
          </a:p>
        </p:txBody>
      </p:sp>
      <p:sp>
        <p:nvSpPr>
          <p:cNvPr id="70663" name="Line 7"/>
          <p:cNvSpPr>
            <a:spLocks noChangeShapeType="1"/>
          </p:cNvSpPr>
          <p:nvPr/>
        </p:nvSpPr>
        <p:spPr bwMode="auto">
          <a:xfrm flipV="1">
            <a:off x="2914650" y="1295400"/>
            <a:ext cx="3486150" cy="1076325"/>
          </a:xfrm>
          <a:prstGeom prst="line">
            <a:avLst/>
          </a:prstGeom>
          <a:noFill/>
          <a:ln w="9525">
            <a:solidFill>
              <a:schemeClr val="tx1"/>
            </a:solidFill>
            <a:round/>
            <a:headEnd/>
            <a:tailEnd type="triangle" w="med" len="med"/>
          </a:ln>
          <a:effectLst/>
        </p:spPr>
        <p:txBody>
          <a:bodyPr/>
          <a:lstStyle/>
          <a:p>
            <a:endParaRPr lang="en-US"/>
          </a:p>
        </p:txBody>
      </p:sp>
      <p:sp>
        <p:nvSpPr>
          <p:cNvPr id="70664" name="Line 8"/>
          <p:cNvSpPr>
            <a:spLocks noChangeShapeType="1"/>
          </p:cNvSpPr>
          <p:nvPr/>
        </p:nvSpPr>
        <p:spPr bwMode="auto">
          <a:xfrm flipV="1">
            <a:off x="2971800" y="1676400"/>
            <a:ext cx="4038600" cy="685800"/>
          </a:xfrm>
          <a:prstGeom prst="line">
            <a:avLst/>
          </a:prstGeom>
          <a:noFill/>
          <a:ln w="9525">
            <a:solidFill>
              <a:schemeClr val="tx1"/>
            </a:solidFill>
            <a:round/>
            <a:headEnd/>
            <a:tailEnd type="triangle" w="med" len="med"/>
          </a:ln>
          <a:effectLst/>
        </p:spPr>
        <p:txBody>
          <a:bodyPr/>
          <a:lstStyle/>
          <a:p>
            <a:endParaRPr lang="en-US"/>
          </a:p>
        </p:txBody>
      </p:sp>
      <p:sp>
        <p:nvSpPr>
          <p:cNvPr id="70665" name="Text Box 9"/>
          <p:cNvSpPr txBox="1">
            <a:spLocks noChangeArrowheads="1"/>
          </p:cNvSpPr>
          <p:nvPr/>
        </p:nvSpPr>
        <p:spPr bwMode="auto">
          <a:xfrm>
            <a:off x="2286000" y="3429000"/>
            <a:ext cx="6332538" cy="1196975"/>
          </a:xfrm>
          <a:prstGeom prst="rect">
            <a:avLst/>
          </a:prstGeom>
          <a:solidFill>
            <a:schemeClr val="hlink"/>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r>
              <a:rPr lang="en-US"/>
              <a:t>Cobb menunjukkan fungsi dengan sifat ini adalah:</a:t>
            </a:r>
          </a:p>
          <a:p>
            <a:endParaRPr lang="en-US"/>
          </a:p>
          <a:p>
            <a:r>
              <a:rPr lang="en-US" i="1"/>
              <a:t>F (</a:t>
            </a:r>
            <a:r>
              <a:rPr lang="en-US" i="1">
                <a:solidFill>
                  <a:schemeClr val="accent2"/>
                </a:solidFill>
              </a:rPr>
              <a:t>K</a:t>
            </a:r>
            <a:r>
              <a:rPr lang="en-US" i="1"/>
              <a:t>, </a:t>
            </a:r>
            <a:r>
              <a:rPr lang="en-US" i="1">
                <a:solidFill>
                  <a:srgbClr val="008A45"/>
                </a:solidFill>
              </a:rPr>
              <a:t>L</a:t>
            </a:r>
            <a:r>
              <a:rPr lang="en-US" i="1"/>
              <a:t>) = </a:t>
            </a:r>
            <a:r>
              <a:rPr lang="en-US" i="1">
                <a:solidFill>
                  <a:srgbClr val="FF0000"/>
                </a:solidFill>
              </a:rPr>
              <a:t>A</a:t>
            </a:r>
            <a:r>
              <a:rPr lang="en-US" i="1">
                <a:solidFill>
                  <a:schemeClr val="accent2"/>
                </a:solidFill>
              </a:rPr>
              <a:t> K</a:t>
            </a:r>
            <a:r>
              <a:rPr lang="el-GR" i="1" baseline="50000">
                <a:solidFill>
                  <a:srgbClr val="CC00CC"/>
                </a:solidFill>
              </a:rPr>
              <a:t>α</a:t>
            </a:r>
            <a:r>
              <a:rPr lang="en-US" i="1"/>
              <a:t> </a:t>
            </a:r>
            <a:r>
              <a:rPr lang="en-US" i="1">
                <a:solidFill>
                  <a:srgbClr val="008A45"/>
                </a:solidFill>
              </a:rPr>
              <a:t>L</a:t>
            </a:r>
            <a:r>
              <a:rPr lang="en-US" i="1" baseline="50000">
                <a:solidFill>
                  <a:srgbClr val="CC00CC"/>
                </a:solidFill>
              </a:rPr>
              <a:t>1- </a:t>
            </a:r>
            <a:r>
              <a:rPr lang="el-GR" i="1" baseline="50000">
                <a:solidFill>
                  <a:srgbClr val="CC00CC"/>
                </a:solidFill>
              </a:rPr>
              <a:t>α</a:t>
            </a:r>
            <a:endParaRPr lang="en-US" i="1" baseline="50000">
              <a:solidFill>
                <a:srgbClr val="CC00CC"/>
              </a:solidFill>
            </a:endParaRPr>
          </a:p>
        </p:txBody>
      </p:sp>
      <p:sp>
        <p:nvSpPr>
          <p:cNvPr id="70666" name="Rectangle 10"/>
          <p:cNvSpPr>
            <a:spLocks noChangeArrowheads="1"/>
          </p:cNvSpPr>
          <p:nvPr/>
        </p:nvSpPr>
        <p:spPr bwMode="auto">
          <a:xfrm>
            <a:off x="2133600" y="4800600"/>
            <a:ext cx="6324600" cy="1066800"/>
          </a:xfrm>
          <a:prstGeom prst="rect">
            <a:avLst/>
          </a:prstGeom>
          <a:solidFill>
            <a:srgbClr val="99FF66"/>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r>
              <a:rPr lang="en-US" i="1">
                <a:solidFill>
                  <a:srgbClr val="FF0000"/>
                </a:solidFill>
                <a:cs typeface="Times New Roman" pitchFamily="18" charset="0"/>
              </a:rPr>
              <a:t>A</a:t>
            </a:r>
            <a:r>
              <a:rPr lang="en-US">
                <a:cs typeface="Times New Roman" pitchFamily="18" charset="0"/>
              </a:rPr>
              <a:t> adalah</a:t>
            </a:r>
            <a:r>
              <a:rPr lang="en-US"/>
              <a:t> parameter lebih besar dari nol yang </a:t>
            </a:r>
          </a:p>
          <a:p>
            <a:r>
              <a:rPr lang="en-US"/>
              <a:t>mengukur produktivitas </a:t>
            </a:r>
          </a:p>
          <a:p>
            <a:r>
              <a:rPr lang="en-US"/>
              <a:t> teknologi yang tersedia. </a:t>
            </a:r>
          </a:p>
        </p:txBody>
      </p:sp>
      <p:sp>
        <p:nvSpPr>
          <p:cNvPr id="70667" name="Line 11"/>
          <p:cNvSpPr>
            <a:spLocks noChangeShapeType="1"/>
          </p:cNvSpPr>
          <p:nvPr/>
        </p:nvSpPr>
        <p:spPr bwMode="auto">
          <a:xfrm flipV="1">
            <a:off x="3048000" y="4572000"/>
            <a:ext cx="2230438" cy="304800"/>
          </a:xfrm>
          <a:prstGeom prst="line">
            <a:avLst/>
          </a:prstGeom>
          <a:noFill/>
          <a:ln w="9525">
            <a:solidFill>
              <a:schemeClr val="tx1"/>
            </a:solidFill>
            <a:round/>
            <a:headEnd/>
            <a:tailEnd type="triangle" w="med" len="med"/>
          </a:ln>
          <a:effectLst/>
        </p:spPr>
        <p:txBody>
          <a:bodyPr/>
          <a:lstStyle/>
          <a:p>
            <a:endParaRPr lang="en-US"/>
          </a:p>
        </p:txBody>
      </p:sp>
      <p:sp>
        <p:nvSpPr>
          <p:cNvPr id="70672" name="AutoShape 16"/>
          <p:cNvSpPr>
            <a:spLocks noChangeArrowheads="1"/>
          </p:cNvSpPr>
          <p:nvPr/>
        </p:nvSpPr>
        <p:spPr bwMode="auto">
          <a:xfrm>
            <a:off x="457200" y="2057400"/>
            <a:ext cx="1600200" cy="3962400"/>
          </a:xfrm>
          <a:prstGeom prst="rightArrowCallout">
            <a:avLst>
              <a:gd name="adj1" fmla="val 61905"/>
              <a:gd name="adj2" fmla="val 61905"/>
              <a:gd name="adj3" fmla="val 16667"/>
              <a:gd name="adj4" fmla="val 66667"/>
            </a:avLst>
          </a:prstGeom>
          <a:gradFill rotWithShape="1">
            <a:gsLst>
              <a:gs pos="0">
                <a:srgbClr val="99FF66"/>
              </a:gs>
              <a:gs pos="100000">
                <a:schemeClr val="accent2"/>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70673" name="Text Box 17"/>
          <p:cNvSpPr txBox="1">
            <a:spLocks noChangeArrowheads="1"/>
          </p:cNvSpPr>
          <p:nvPr/>
        </p:nvSpPr>
        <p:spPr bwMode="auto">
          <a:xfrm rot="16200000">
            <a:off x="-117475" y="3586163"/>
            <a:ext cx="2174875" cy="822325"/>
          </a:xfrm>
          <a:prstGeom prst="rect">
            <a:avLst/>
          </a:prstGeom>
          <a:noFill/>
          <a:ln w="9525">
            <a:noFill/>
            <a:miter lim="800000"/>
            <a:headEnd/>
            <a:tailEnd/>
          </a:ln>
          <a:effectLst/>
        </p:spPr>
        <p:txBody>
          <a:bodyPr wrap="none">
            <a:spAutoFit/>
          </a:bodyPr>
          <a:lstStyle/>
          <a:p>
            <a:r>
              <a:rPr lang="en-US"/>
              <a:t>Fungsi Produksi</a:t>
            </a:r>
          </a:p>
          <a:p>
            <a:r>
              <a:rPr lang="en-US"/>
              <a:t>Cobb-Douglas</a:t>
            </a:r>
          </a:p>
        </p:txBody>
      </p:sp>
      <p:grpSp>
        <p:nvGrpSpPr>
          <p:cNvPr id="70674" name="Group 18"/>
          <p:cNvGrpSpPr>
            <a:grpSpLocks/>
          </p:cNvGrpSpPr>
          <p:nvPr/>
        </p:nvGrpSpPr>
        <p:grpSpPr bwMode="auto">
          <a:xfrm>
            <a:off x="152400" y="304800"/>
            <a:ext cx="2139950" cy="350838"/>
            <a:chOff x="616" y="770"/>
            <a:chExt cx="23856" cy="405"/>
          </a:xfrm>
        </p:grpSpPr>
        <p:sp>
          <p:nvSpPr>
            <p:cNvPr id="70675" name="Text Box 19"/>
            <p:cNvSpPr txBox="1">
              <a:spLocks noChangeArrowheads="1"/>
            </p:cNvSpPr>
            <p:nvPr/>
          </p:nvSpPr>
          <p:spPr bwMode="auto">
            <a:xfrm>
              <a:off x="616" y="770"/>
              <a:ext cx="23574" cy="389"/>
            </a:xfrm>
            <a:prstGeom prst="rect">
              <a:avLst/>
            </a:prstGeom>
            <a:noFill/>
            <a:ln w="9525">
              <a:noFill/>
              <a:miter lim="800000"/>
              <a:headEnd/>
              <a:tailEnd/>
            </a:ln>
            <a:effectLst/>
          </p:spPr>
          <p:txBody>
            <a:bodyPr wrap="none">
              <a:spAutoFit/>
            </a:bodyPr>
            <a:lstStyle/>
            <a:p>
              <a:pPr algn="l"/>
              <a:r>
                <a:rPr lang="en-US" sz="1600">
                  <a:latin typeface="Agency FB" pitchFamily="34" charset="0"/>
                </a:rPr>
                <a:t>Fungsi Produksi Cobb-Douglas</a:t>
              </a:r>
            </a:p>
          </p:txBody>
        </p:sp>
        <p:sp>
          <p:nvSpPr>
            <p:cNvPr id="70676" name="Text Box 20"/>
            <p:cNvSpPr txBox="1">
              <a:spLocks noChangeArrowheads="1"/>
            </p:cNvSpPr>
            <p:nvPr/>
          </p:nvSpPr>
          <p:spPr bwMode="auto">
            <a:xfrm>
              <a:off x="616" y="786"/>
              <a:ext cx="23856" cy="389"/>
            </a:xfrm>
            <a:prstGeom prst="rect">
              <a:avLst/>
            </a:prstGeom>
            <a:noFill/>
            <a:ln w="9525">
              <a:noFill/>
              <a:miter lim="800000"/>
              <a:headEnd/>
              <a:tailEnd/>
            </a:ln>
            <a:effectLst/>
          </p:spPr>
          <p:txBody>
            <a:bodyPr wrap="none">
              <a:spAutoFit/>
            </a:bodyPr>
            <a:lstStyle/>
            <a:p>
              <a:pPr algn="l"/>
              <a:r>
                <a:rPr lang="en-US" sz="1600">
                  <a:solidFill>
                    <a:srgbClr val="CC00CC"/>
                  </a:solidFill>
                  <a:latin typeface="Agency FB" pitchFamily="34" charset="0"/>
                </a:rPr>
                <a:t>Fungsi Produksi Cobb–Douglas</a:t>
              </a:r>
            </a:p>
          </p:txBody>
        </p:sp>
      </p:grpSp>
      <p:pic>
        <p:nvPicPr>
          <p:cNvPr id="70677" name="Picture 21" descr="160px-Paul_Douglas"/>
          <p:cNvPicPr>
            <a:picLocks noChangeAspect="1" noChangeArrowheads="1"/>
          </p:cNvPicPr>
          <p:nvPr/>
        </p:nvPicPr>
        <p:blipFill>
          <a:blip r:embed="rId2"/>
          <a:srcRect/>
          <a:stretch>
            <a:fillRect/>
          </a:stretch>
        </p:blipFill>
        <p:spPr bwMode="auto">
          <a:xfrm>
            <a:off x="457200" y="882650"/>
            <a:ext cx="1066800" cy="946150"/>
          </a:xfrm>
          <a:prstGeom prst="rect">
            <a:avLst/>
          </a:prstGeom>
          <a:noFill/>
          <a:ln w="9525">
            <a:solidFill>
              <a:schemeClr val="tx1"/>
            </a:solidFill>
            <a:miter lim="800000"/>
            <a:headEnd/>
            <a:tailEnd/>
          </a:ln>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CC"/>
            </a:gs>
            <a:gs pos="50000">
              <a:schemeClr val="bg1"/>
            </a:gs>
            <a:gs pos="100000">
              <a:srgbClr val="CC00CC"/>
            </a:gs>
          </a:gsLst>
          <a:lin ang="5400000" scaled="1"/>
        </a:gradFill>
        <a:effectLst/>
      </p:bgPr>
    </p:bg>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871538" y="987425"/>
            <a:ext cx="7553325" cy="4727575"/>
          </a:xfrm>
          <a:prstGeom prst="rect">
            <a:avLst/>
          </a:prstGeom>
          <a:solidFill>
            <a:srgbClr val="99FF66"/>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algn="l"/>
            <a:r>
              <a:rPr lang="en-US"/>
              <a:t>Selanjutnya, perhatikan produk marjinal fungsi produksi</a:t>
            </a:r>
          </a:p>
          <a:p>
            <a:pPr algn="l"/>
            <a:r>
              <a:rPr lang="en-US"/>
              <a:t>Cobb</a:t>
            </a:r>
            <a:r>
              <a:rPr lang="en-US">
                <a:cs typeface="Times New Roman" pitchFamily="18" charset="0"/>
              </a:rPr>
              <a:t>–</a:t>
            </a:r>
            <a:r>
              <a:rPr lang="en-US"/>
              <a:t>Douglas. Produk marjinal tenaga kerja adalah :</a:t>
            </a:r>
          </a:p>
          <a:p>
            <a:pPr algn="l"/>
            <a:endParaRPr lang="en-US"/>
          </a:p>
          <a:p>
            <a:pPr algn="l"/>
            <a:r>
              <a:rPr lang="en-US" i="1"/>
              <a:t>MPL = (</a:t>
            </a:r>
            <a:r>
              <a:rPr lang="en-US" i="1">
                <a:solidFill>
                  <a:srgbClr val="CC00CC"/>
                </a:solidFill>
              </a:rPr>
              <a:t>1- </a:t>
            </a:r>
            <a:r>
              <a:rPr lang="el-GR" i="1">
                <a:solidFill>
                  <a:srgbClr val="CC00CC"/>
                </a:solidFill>
              </a:rPr>
              <a:t>α</a:t>
            </a:r>
            <a:r>
              <a:rPr lang="en-US" i="1"/>
              <a:t>)</a:t>
            </a:r>
            <a:r>
              <a:rPr lang="en-US" i="1">
                <a:solidFill>
                  <a:srgbClr val="CC00CC"/>
                </a:solidFill>
              </a:rPr>
              <a:t> </a:t>
            </a:r>
            <a:r>
              <a:rPr lang="en-US" i="1">
                <a:solidFill>
                  <a:srgbClr val="FF0000"/>
                </a:solidFill>
              </a:rPr>
              <a:t>A</a:t>
            </a:r>
            <a:r>
              <a:rPr lang="en-US" i="1">
                <a:solidFill>
                  <a:schemeClr val="accent2"/>
                </a:solidFill>
              </a:rPr>
              <a:t> K</a:t>
            </a:r>
            <a:r>
              <a:rPr lang="el-GR" i="1" baseline="50000">
                <a:solidFill>
                  <a:srgbClr val="CC00CC"/>
                </a:solidFill>
              </a:rPr>
              <a:t>α</a:t>
            </a:r>
            <a:r>
              <a:rPr lang="en-US" i="1"/>
              <a:t> </a:t>
            </a:r>
            <a:r>
              <a:rPr lang="en-US" i="1">
                <a:solidFill>
                  <a:srgbClr val="008A45"/>
                </a:solidFill>
              </a:rPr>
              <a:t>L</a:t>
            </a:r>
            <a:r>
              <a:rPr lang="en-US" i="1" baseline="50000">
                <a:solidFill>
                  <a:srgbClr val="CC00CC"/>
                </a:solidFill>
              </a:rPr>
              <a:t>–</a:t>
            </a:r>
            <a:r>
              <a:rPr lang="el-GR" i="1" baseline="50000">
                <a:solidFill>
                  <a:srgbClr val="CC00CC"/>
                </a:solidFill>
              </a:rPr>
              <a:t>α</a:t>
            </a:r>
            <a:r>
              <a:rPr lang="en-US">
                <a:solidFill>
                  <a:srgbClr val="CC00CC"/>
                </a:solidFill>
              </a:rPr>
              <a:t> </a:t>
            </a:r>
            <a:r>
              <a:rPr lang="en-US"/>
              <a:t>atau,  </a:t>
            </a:r>
            <a:r>
              <a:rPr lang="en-US" i="1"/>
              <a:t>MPL =</a:t>
            </a:r>
            <a:r>
              <a:rPr lang="en-US" i="1">
                <a:solidFill>
                  <a:srgbClr val="CC00CC"/>
                </a:solidFill>
              </a:rPr>
              <a:t> </a:t>
            </a:r>
            <a:r>
              <a:rPr lang="en-US" i="1"/>
              <a:t>(</a:t>
            </a:r>
            <a:r>
              <a:rPr lang="en-US" i="1">
                <a:solidFill>
                  <a:srgbClr val="CC00CC"/>
                </a:solidFill>
              </a:rPr>
              <a:t>1- </a:t>
            </a:r>
            <a:r>
              <a:rPr lang="el-GR" i="1">
                <a:solidFill>
                  <a:srgbClr val="CC00CC"/>
                </a:solidFill>
              </a:rPr>
              <a:t>α</a:t>
            </a:r>
            <a:r>
              <a:rPr lang="en-US" i="1"/>
              <a:t>) Y / </a:t>
            </a:r>
            <a:r>
              <a:rPr lang="en-US" i="1">
                <a:solidFill>
                  <a:srgbClr val="008A45"/>
                </a:solidFill>
              </a:rPr>
              <a:t>L</a:t>
            </a:r>
          </a:p>
          <a:p>
            <a:pPr algn="l"/>
            <a:endParaRPr lang="en-US" i="1"/>
          </a:p>
          <a:p>
            <a:pPr algn="l"/>
            <a:r>
              <a:rPr lang="en-US"/>
              <a:t>dan produk marjinal modal adalah :</a:t>
            </a:r>
          </a:p>
          <a:p>
            <a:pPr algn="l"/>
            <a:endParaRPr lang="en-US"/>
          </a:p>
          <a:p>
            <a:pPr algn="l"/>
            <a:r>
              <a:rPr lang="en-US" i="1"/>
              <a:t>MPK</a:t>
            </a:r>
            <a:r>
              <a:rPr lang="en-US"/>
              <a:t> = </a:t>
            </a:r>
            <a:r>
              <a:rPr lang="el-GR">
                <a:solidFill>
                  <a:srgbClr val="CC00CC"/>
                </a:solidFill>
              </a:rPr>
              <a:t>α</a:t>
            </a:r>
            <a:r>
              <a:rPr lang="en-US">
                <a:solidFill>
                  <a:srgbClr val="CC00CC"/>
                </a:solidFill>
              </a:rPr>
              <a:t> </a:t>
            </a:r>
            <a:r>
              <a:rPr lang="en-US">
                <a:solidFill>
                  <a:srgbClr val="FF0000"/>
                </a:solidFill>
              </a:rPr>
              <a:t>A</a:t>
            </a:r>
            <a:r>
              <a:rPr lang="en-US">
                <a:solidFill>
                  <a:schemeClr val="accent2"/>
                </a:solidFill>
              </a:rPr>
              <a:t> K</a:t>
            </a:r>
            <a:r>
              <a:rPr lang="el-GR" baseline="50000">
                <a:solidFill>
                  <a:srgbClr val="CC00CC"/>
                </a:solidFill>
              </a:rPr>
              <a:t>α</a:t>
            </a:r>
            <a:r>
              <a:rPr lang="en-US" baseline="50000">
                <a:solidFill>
                  <a:srgbClr val="CC00CC"/>
                </a:solidFill>
              </a:rPr>
              <a:t>-1</a:t>
            </a:r>
            <a:r>
              <a:rPr lang="en-US">
                <a:solidFill>
                  <a:srgbClr val="008A45"/>
                </a:solidFill>
              </a:rPr>
              <a:t>L</a:t>
            </a:r>
            <a:r>
              <a:rPr lang="en-US" baseline="50000">
                <a:solidFill>
                  <a:srgbClr val="CC00CC"/>
                </a:solidFill>
              </a:rPr>
              <a:t>1–</a:t>
            </a:r>
            <a:r>
              <a:rPr lang="el-GR" baseline="50000">
                <a:solidFill>
                  <a:srgbClr val="CC00CC"/>
                </a:solidFill>
              </a:rPr>
              <a:t>α</a:t>
            </a:r>
            <a:r>
              <a:rPr lang="en-US" baseline="50000">
                <a:solidFill>
                  <a:srgbClr val="CC00CC"/>
                </a:solidFill>
              </a:rPr>
              <a:t> </a:t>
            </a:r>
            <a:r>
              <a:rPr lang="en-US"/>
              <a:t>atau,  </a:t>
            </a:r>
            <a:r>
              <a:rPr lang="en-US" i="1"/>
              <a:t>MPK =</a:t>
            </a:r>
            <a:r>
              <a:rPr lang="en-US" i="1">
                <a:solidFill>
                  <a:srgbClr val="CC00CC"/>
                </a:solidFill>
              </a:rPr>
              <a:t> </a:t>
            </a:r>
            <a:r>
              <a:rPr lang="el-GR" i="1">
                <a:solidFill>
                  <a:srgbClr val="CC00CC"/>
                </a:solidFill>
              </a:rPr>
              <a:t>α</a:t>
            </a:r>
            <a:r>
              <a:rPr lang="en-US" i="1"/>
              <a:t> Y/</a:t>
            </a:r>
            <a:r>
              <a:rPr lang="en-US" i="1">
                <a:solidFill>
                  <a:schemeClr val="accent2"/>
                </a:solidFill>
              </a:rPr>
              <a:t>K</a:t>
            </a:r>
          </a:p>
          <a:p>
            <a:pPr algn="l"/>
            <a:endParaRPr lang="en-US" i="1" baseline="50000">
              <a:solidFill>
                <a:srgbClr val="CC00CC"/>
              </a:solidFill>
            </a:endParaRPr>
          </a:p>
          <a:p>
            <a:pPr algn="l"/>
            <a:endParaRPr lang="en-US"/>
          </a:p>
          <a:p>
            <a:pPr algn="l"/>
            <a:r>
              <a:rPr lang="en-US"/>
              <a:t>Mari kita memahami cara persamaan-persamaan ini bekerja.</a:t>
            </a:r>
          </a:p>
          <a:p>
            <a:pPr algn="l"/>
            <a:endParaRPr lang="en-US"/>
          </a:p>
          <a:p>
            <a:pPr algn="l"/>
            <a:endParaRPr lang="en-US"/>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CC"/>
            </a:gs>
            <a:gs pos="50000">
              <a:schemeClr val="bg1"/>
            </a:gs>
            <a:gs pos="100000">
              <a:srgbClr val="CC00CC"/>
            </a:gs>
          </a:gsLst>
          <a:lin ang="5400000" scaled="1"/>
        </a:gradFill>
        <a:effectLst/>
      </p:bgPr>
    </p:bg>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457200" y="381000"/>
            <a:ext cx="7808913" cy="579438"/>
          </a:xfrm>
          <a:prstGeom prst="rect">
            <a:avLst/>
          </a:prstGeom>
          <a:noFill/>
          <a:ln w="9525">
            <a:noFill/>
            <a:miter lim="800000"/>
            <a:headEnd/>
            <a:tailEnd/>
          </a:ln>
          <a:effectLst/>
        </p:spPr>
        <p:txBody>
          <a:bodyPr wrap="none">
            <a:spAutoFit/>
          </a:bodyPr>
          <a:lstStyle/>
          <a:p>
            <a:pPr algn="l"/>
            <a:r>
              <a:rPr lang="en-US" sz="3200">
                <a:latin typeface="Eurostile" pitchFamily="34" charset="0"/>
              </a:rPr>
              <a:t>Sifat-sifat Fungsi Produksi Cobb–Douglas </a:t>
            </a:r>
          </a:p>
        </p:txBody>
      </p:sp>
      <p:sp>
        <p:nvSpPr>
          <p:cNvPr id="74757" name="Text Box 5"/>
          <p:cNvSpPr txBox="1">
            <a:spLocks noChangeArrowheads="1"/>
          </p:cNvSpPr>
          <p:nvPr/>
        </p:nvSpPr>
        <p:spPr bwMode="auto">
          <a:xfrm>
            <a:off x="533400" y="1076325"/>
            <a:ext cx="7859713" cy="1552575"/>
          </a:xfrm>
          <a:prstGeom prst="rect">
            <a:avLst/>
          </a:prstGeom>
          <a:noFill/>
          <a:ln w="9525">
            <a:noFill/>
            <a:miter lim="800000"/>
            <a:headEnd/>
            <a:tailEnd/>
          </a:ln>
          <a:effectLst/>
        </p:spPr>
        <p:txBody>
          <a:bodyPr wrap="none">
            <a:spAutoFit/>
          </a:bodyPr>
          <a:lstStyle/>
          <a:p>
            <a:pPr algn="l"/>
            <a:r>
              <a:rPr lang="en-US"/>
              <a:t>Fungsi produksi Cobb</a:t>
            </a:r>
            <a:r>
              <a:rPr lang="en-US">
                <a:cs typeface="Times New Roman" pitchFamily="18" charset="0"/>
              </a:rPr>
              <a:t>–</a:t>
            </a:r>
            <a:r>
              <a:rPr lang="en-US"/>
              <a:t>Douglas memiliki skala hasil konstan</a:t>
            </a:r>
          </a:p>
          <a:p>
            <a:pPr algn="l"/>
            <a:r>
              <a:rPr lang="en-US"/>
              <a:t>(ingat Mankiw’s Bakery). Yakni, jika modal dan tenaga kerja</a:t>
            </a:r>
          </a:p>
          <a:p>
            <a:pPr algn="l"/>
            <a:r>
              <a:rPr lang="en-US"/>
              <a:t>ditingkatkan dengan proporsi tertentu, maka output meningkat </a:t>
            </a:r>
          </a:p>
          <a:p>
            <a:pPr algn="l"/>
            <a:r>
              <a:rPr lang="en-US"/>
              <a:t>dengan proporsi yang sama.</a:t>
            </a:r>
          </a:p>
        </p:txBody>
      </p:sp>
      <p:sp>
        <p:nvSpPr>
          <p:cNvPr id="74758" name="Text Box 6"/>
          <p:cNvSpPr txBox="1">
            <a:spLocks noChangeArrowheads="1"/>
          </p:cNvSpPr>
          <p:nvPr/>
        </p:nvSpPr>
        <p:spPr bwMode="auto">
          <a:xfrm>
            <a:off x="539750" y="2505075"/>
            <a:ext cx="8355013" cy="3743325"/>
          </a:xfrm>
          <a:prstGeom prst="rect">
            <a:avLst/>
          </a:prstGeom>
          <a:noFill/>
          <a:ln w="9525">
            <a:noFill/>
            <a:miter lim="800000"/>
            <a:headEnd/>
            <a:tailEnd/>
          </a:ln>
          <a:effectLst/>
        </p:spPr>
        <p:txBody>
          <a:bodyPr wrap="none">
            <a:spAutoFit/>
          </a:bodyPr>
          <a:lstStyle/>
          <a:p>
            <a:pPr algn="l"/>
            <a:r>
              <a:rPr lang="en-US"/>
              <a:t>Lalu, perhatikan produk marjinal untuk fungsi produksi </a:t>
            </a:r>
          </a:p>
          <a:p>
            <a:pPr algn="l"/>
            <a:r>
              <a:rPr lang="en-US"/>
              <a:t>Cobb</a:t>
            </a:r>
            <a:r>
              <a:rPr lang="en-US">
                <a:cs typeface="Times New Roman" pitchFamily="18" charset="0"/>
              </a:rPr>
              <a:t>–</a:t>
            </a:r>
            <a:r>
              <a:rPr lang="en-US"/>
              <a:t>Douglas. </a:t>
            </a:r>
            <a:r>
              <a:rPr lang="en-US" i="1"/>
              <a:t>MPL :</a:t>
            </a:r>
          </a:p>
          <a:p>
            <a:pPr algn="l"/>
            <a:r>
              <a:rPr lang="en-US" i="1"/>
              <a:t>			MPL = (1- </a:t>
            </a:r>
            <a:r>
              <a:rPr lang="el-GR" i="1">
                <a:cs typeface="Times New Roman" pitchFamily="18" charset="0"/>
              </a:rPr>
              <a:t>α</a:t>
            </a:r>
            <a:r>
              <a:rPr lang="en-US" i="1">
                <a:cs typeface="Times New Roman" pitchFamily="18" charset="0"/>
              </a:rPr>
              <a:t>)Y/L</a:t>
            </a:r>
          </a:p>
          <a:p>
            <a:pPr algn="l"/>
            <a:r>
              <a:rPr lang="en-US" i="1">
                <a:cs typeface="Times New Roman" pitchFamily="18" charset="0"/>
              </a:rPr>
              <a:t>			MPK= </a:t>
            </a:r>
            <a:r>
              <a:rPr lang="el-GR" i="1"/>
              <a:t>α</a:t>
            </a:r>
            <a:r>
              <a:rPr lang="en-US" i="1"/>
              <a:t> A/ K</a:t>
            </a:r>
          </a:p>
          <a:p>
            <a:pPr algn="l"/>
            <a:r>
              <a:rPr lang="en-US" i="1"/>
              <a:t>MPL</a:t>
            </a:r>
            <a:r>
              <a:rPr lang="en-US"/>
              <a:t> proporsional terhadap output per pekerja, dan </a:t>
            </a:r>
            <a:r>
              <a:rPr lang="en-US" i="1"/>
              <a:t>MPK</a:t>
            </a:r>
            <a:endParaRPr lang="en-US"/>
          </a:p>
          <a:p>
            <a:pPr algn="l"/>
            <a:r>
              <a:rPr lang="en-US"/>
              <a:t>proporsional terhadap output per unit modal. Y/L disebut </a:t>
            </a:r>
          </a:p>
          <a:p>
            <a:pPr algn="l"/>
            <a:r>
              <a:rPr lang="en-US" i="1"/>
              <a:t>produktivitas tenaga kerja rata-rata</a:t>
            </a:r>
            <a:r>
              <a:rPr lang="en-US"/>
              <a:t>,</a:t>
            </a:r>
            <a:r>
              <a:rPr lang="en-US" i="1"/>
              <a:t> </a:t>
            </a:r>
            <a:r>
              <a:rPr lang="en-US"/>
              <a:t>dan </a:t>
            </a:r>
            <a:r>
              <a:rPr lang="en-US" i="1"/>
              <a:t>Y/K</a:t>
            </a:r>
            <a:r>
              <a:rPr lang="en-US"/>
              <a:t> disebut </a:t>
            </a:r>
            <a:r>
              <a:rPr lang="en-US" i="1"/>
              <a:t>produktivitas</a:t>
            </a:r>
          </a:p>
          <a:p>
            <a:pPr algn="l"/>
            <a:r>
              <a:rPr lang="en-US" i="1"/>
              <a:t>modal rata-rata</a:t>
            </a:r>
            <a:r>
              <a:rPr lang="en-US"/>
              <a:t>.</a:t>
            </a:r>
            <a:r>
              <a:rPr lang="en-US" i="1"/>
              <a:t> </a:t>
            </a:r>
            <a:r>
              <a:rPr lang="en-US"/>
              <a:t>Jika fungsi produksi adalah Cobb</a:t>
            </a:r>
            <a:r>
              <a:rPr lang="en-US">
                <a:cs typeface="Times New Roman" pitchFamily="18" charset="0"/>
              </a:rPr>
              <a:t>–</a:t>
            </a:r>
            <a:r>
              <a:rPr lang="en-US"/>
              <a:t>Douglas, maka</a:t>
            </a:r>
          </a:p>
          <a:p>
            <a:pPr algn="l"/>
            <a:r>
              <a:rPr lang="en-US"/>
              <a:t>produktivitas marjinal sebuah faktor proporsional terhadap </a:t>
            </a:r>
          </a:p>
          <a:p>
            <a:pPr algn="l"/>
            <a:r>
              <a:rPr lang="en-US"/>
              <a:t>produktivitas rata-ratanya.</a:t>
            </a:r>
            <a:endParaRPr lang="el-G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CC"/>
            </a:gs>
            <a:gs pos="50000">
              <a:schemeClr val="bg1"/>
            </a:gs>
            <a:gs pos="100000">
              <a:srgbClr val="CC00CC"/>
            </a:gs>
          </a:gsLst>
          <a:lin ang="0" scaled="1"/>
        </a:gradFill>
        <a:effectLst/>
      </p:bgPr>
    </p:bg>
    <p:spTree>
      <p:nvGrpSpPr>
        <p:cNvPr id="1" name=""/>
        <p:cNvGrpSpPr/>
        <p:nvPr/>
      </p:nvGrpSpPr>
      <p:grpSpPr>
        <a:xfrm>
          <a:off x="0" y="0"/>
          <a:ext cx="0" cy="0"/>
          <a:chOff x="0" y="0"/>
          <a:chExt cx="0" cy="0"/>
        </a:xfrm>
      </p:grpSpPr>
      <p:sp>
        <p:nvSpPr>
          <p:cNvPr id="72708" name="Text Box 4"/>
          <p:cNvSpPr txBox="1">
            <a:spLocks noChangeArrowheads="1"/>
          </p:cNvSpPr>
          <p:nvPr/>
        </p:nvSpPr>
        <p:spPr bwMode="auto">
          <a:xfrm>
            <a:off x="914400" y="914400"/>
            <a:ext cx="7650163" cy="4848225"/>
          </a:xfrm>
          <a:prstGeom prst="rect">
            <a:avLst/>
          </a:prstGeom>
          <a:solidFill>
            <a:srgbClr val="99FF66"/>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algn="l"/>
            <a:r>
              <a:rPr lang="en-US"/>
              <a:t>Kenaikan jumlah modal meningkatkan </a:t>
            </a:r>
            <a:r>
              <a:rPr lang="en-US" i="1"/>
              <a:t>MPL </a:t>
            </a:r>
            <a:r>
              <a:rPr lang="en-US"/>
              <a:t>dan mengurangi</a:t>
            </a:r>
          </a:p>
          <a:p>
            <a:pPr algn="l"/>
            <a:r>
              <a:rPr lang="en-US" i="1"/>
              <a:t>MPK.</a:t>
            </a:r>
            <a:r>
              <a:rPr lang="en-US"/>
              <a:t> Secara serupa, kenaikan parameter</a:t>
            </a:r>
          </a:p>
          <a:p>
            <a:pPr algn="l"/>
            <a:endParaRPr lang="en-US"/>
          </a:p>
          <a:p>
            <a:pPr algn="l"/>
            <a:r>
              <a:rPr lang="en-US" i="1"/>
              <a:t>MPL = (</a:t>
            </a:r>
            <a:r>
              <a:rPr lang="en-US" i="1">
                <a:solidFill>
                  <a:srgbClr val="CC00CC"/>
                </a:solidFill>
              </a:rPr>
              <a:t>1- </a:t>
            </a:r>
            <a:r>
              <a:rPr lang="el-GR" i="1">
                <a:solidFill>
                  <a:srgbClr val="CC00CC"/>
                </a:solidFill>
              </a:rPr>
              <a:t>α</a:t>
            </a:r>
            <a:r>
              <a:rPr lang="en-US" i="1"/>
              <a:t>)</a:t>
            </a:r>
            <a:r>
              <a:rPr lang="en-US" i="1">
                <a:solidFill>
                  <a:srgbClr val="CC00CC"/>
                </a:solidFill>
              </a:rPr>
              <a:t> </a:t>
            </a:r>
            <a:r>
              <a:rPr lang="en-US" i="1">
                <a:solidFill>
                  <a:srgbClr val="FF0000"/>
                </a:solidFill>
              </a:rPr>
              <a:t>A</a:t>
            </a:r>
            <a:r>
              <a:rPr lang="en-US" i="1">
                <a:solidFill>
                  <a:schemeClr val="accent2"/>
                </a:solidFill>
              </a:rPr>
              <a:t> K</a:t>
            </a:r>
            <a:r>
              <a:rPr lang="el-GR" i="1">
                <a:solidFill>
                  <a:srgbClr val="CC00CC"/>
                </a:solidFill>
              </a:rPr>
              <a:t>α</a:t>
            </a:r>
            <a:r>
              <a:rPr lang="en-US" i="1"/>
              <a:t> </a:t>
            </a:r>
            <a:r>
              <a:rPr lang="en-US" i="1">
                <a:solidFill>
                  <a:srgbClr val="008A45"/>
                </a:solidFill>
              </a:rPr>
              <a:t>L</a:t>
            </a:r>
            <a:r>
              <a:rPr lang="en-US" i="1">
                <a:solidFill>
                  <a:srgbClr val="CC00CC"/>
                </a:solidFill>
              </a:rPr>
              <a:t>–</a:t>
            </a:r>
            <a:r>
              <a:rPr lang="el-GR" i="1">
                <a:solidFill>
                  <a:srgbClr val="CC00CC"/>
                </a:solidFill>
              </a:rPr>
              <a:t>α</a:t>
            </a:r>
            <a:r>
              <a:rPr lang="en-US">
                <a:solidFill>
                  <a:srgbClr val="CC00CC"/>
                </a:solidFill>
              </a:rPr>
              <a:t> </a:t>
            </a:r>
            <a:r>
              <a:rPr lang="en-US"/>
              <a:t>atau,  </a:t>
            </a:r>
            <a:r>
              <a:rPr lang="en-US" i="1"/>
              <a:t>MPL =</a:t>
            </a:r>
            <a:r>
              <a:rPr lang="en-US" i="1">
                <a:solidFill>
                  <a:srgbClr val="CC00CC"/>
                </a:solidFill>
              </a:rPr>
              <a:t> </a:t>
            </a:r>
            <a:r>
              <a:rPr lang="en-US" i="1"/>
              <a:t>(</a:t>
            </a:r>
            <a:r>
              <a:rPr lang="en-US" i="1">
                <a:solidFill>
                  <a:srgbClr val="CC00CC"/>
                </a:solidFill>
              </a:rPr>
              <a:t>1- </a:t>
            </a:r>
            <a:r>
              <a:rPr lang="el-GR" i="1">
                <a:solidFill>
                  <a:srgbClr val="CC00CC"/>
                </a:solidFill>
              </a:rPr>
              <a:t>α</a:t>
            </a:r>
            <a:r>
              <a:rPr lang="en-US" i="1"/>
              <a:t>) Y / </a:t>
            </a:r>
            <a:r>
              <a:rPr lang="en-US" i="1">
                <a:solidFill>
                  <a:srgbClr val="008A45"/>
                </a:solidFill>
              </a:rPr>
              <a:t>L</a:t>
            </a:r>
          </a:p>
          <a:p>
            <a:pPr algn="l"/>
            <a:endParaRPr lang="en-US" i="1"/>
          </a:p>
          <a:p>
            <a:pPr algn="l"/>
            <a:r>
              <a:rPr lang="en-US"/>
              <a:t>dan produk marjinal modal adalah :</a:t>
            </a:r>
          </a:p>
          <a:p>
            <a:pPr algn="l"/>
            <a:endParaRPr lang="en-US"/>
          </a:p>
          <a:p>
            <a:pPr algn="l"/>
            <a:r>
              <a:rPr lang="en-US" i="1"/>
              <a:t>MPK</a:t>
            </a:r>
            <a:r>
              <a:rPr lang="en-US"/>
              <a:t> = </a:t>
            </a:r>
            <a:r>
              <a:rPr lang="el-GR">
                <a:solidFill>
                  <a:srgbClr val="CC00CC"/>
                </a:solidFill>
              </a:rPr>
              <a:t>α</a:t>
            </a:r>
            <a:r>
              <a:rPr lang="en-US">
                <a:solidFill>
                  <a:srgbClr val="CC00CC"/>
                </a:solidFill>
              </a:rPr>
              <a:t> </a:t>
            </a:r>
            <a:r>
              <a:rPr lang="en-US">
                <a:solidFill>
                  <a:srgbClr val="FF0000"/>
                </a:solidFill>
              </a:rPr>
              <a:t>A</a:t>
            </a:r>
            <a:r>
              <a:rPr lang="en-US">
                <a:solidFill>
                  <a:schemeClr val="accent2"/>
                </a:solidFill>
              </a:rPr>
              <a:t> K</a:t>
            </a:r>
            <a:r>
              <a:rPr lang="el-GR">
                <a:solidFill>
                  <a:srgbClr val="CC00CC"/>
                </a:solidFill>
              </a:rPr>
              <a:t>α</a:t>
            </a:r>
            <a:r>
              <a:rPr lang="en-US">
                <a:solidFill>
                  <a:srgbClr val="CC00CC"/>
                </a:solidFill>
              </a:rPr>
              <a:t>-1</a:t>
            </a:r>
            <a:r>
              <a:rPr lang="en-US">
                <a:solidFill>
                  <a:srgbClr val="008A45"/>
                </a:solidFill>
              </a:rPr>
              <a:t>L</a:t>
            </a:r>
            <a:r>
              <a:rPr lang="en-US">
                <a:solidFill>
                  <a:srgbClr val="CC00CC"/>
                </a:solidFill>
              </a:rPr>
              <a:t>1–</a:t>
            </a:r>
            <a:r>
              <a:rPr lang="el-GR">
                <a:solidFill>
                  <a:srgbClr val="CC00CC"/>
                </a:solidFill>
              </a:rPr>
              <a:t>α</a:t>
            </a:r>
            <a:r>
              <a:rPr lang="en-US">
                <a:solidFill>
                  <a:srgbClr val="CC00CC"/>
                </a:solidFill>
              </a:rPr>
              <a:t> </a:t>
            </a:r>
            <a:r>
              <a:rPr lang="en-US"/>
              <a:t>atau,  </a:t>
            </a:r>
            <a:r>
              <a:rPr lang="en-US" i="1"/>
              <a:t>MPK =</a:t>
            </a:r>
            <a:r>
              <a:rPr lang="en-US" i="1">
                <a:solidFill>
                  <a:srgbClr val="CC00CC"/>
                </a:solidFill>
              </a:rPr>
              <a:t> </a:t>
            </a:r>
            <a:r>
              <a:rPr lang="el-GR" i="1">
                <a:solidFill>
                  <a:srgbClr val="CC00CC"/>
                </a:solidFill>
              </a:rPr>
              <a:t>α</a:t>
            </a:r>
            <a:r>
              <a:rPr lang="en-US" i="1"/>
              <a:t> Y/</a:t>
            </a:r>
            <a:r>
              <a:rPr lang="en-US" i="1">
                <a:solidFill>
                  <a:schemeClr val="accent2"/>
                </a:solidFill>
              </a:rPr>
              <a:t>K</a:t>
            </a:r>
          </a:p>
          <a:p>
            <a:pPr algn="l"/>
            <a:endParaRPr lang="en-US" i="1">
              <a:solidFill>
                <a:srgbClr val="CC00CC"/>
              </a:solidFill>
            </a:endParaRPr>
          </a:p>
          <a:p>
            <a:pPr algn="l"/>
            <a:endParaRPr lang="en-US"/>
          </a:p>
          <a:p>
            <a:pPr algn="l"/>
            <a:r>
              <a:rPr lang="en-US"/>
              <a:t>Mari kita memahami cara persamaan-persamaan ini bekerja.</a:t>
            </a:r>
          </a:p>
          <a:p>
            <a:pPr algn="l"/>
            <a:endParaRPr lang="en-US"/>
          </a:p>
          <a:p>
            <a:pPr algn="l"/>
            <a:endParaRPr lang="en-US"/>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00CC"/>
            </a:gs>
          </a:gsLst>
          <a:path path="shape">
            <a:fillToRect l="50000" t="50000" r="50000" b="50000"/>
          </a:path>
        </a:gradFill>
        <a:effectLst/>
      </p:bgPr>
    </p:bg>
    <p:spTree>
      <p:nvGrpSpPr>
        <p:cNvPr id="1" name=""/>
        <p:cNvGrpSpPr/>
        <p:nvPr/>
      </p:nvGrpSpPr>
      <p:grpSpPr>
        <a:xfrm>
          <a:off x="0" y="0"/>
          <a:ext cx="0" cy="0"/>
          <a:chOff x="0" y="0"/>
          <a:chExt cx="0" cy="0"/>
        </a:xfrm>
      </p:grpSpPr>
      <p:sp>
        <p:nvSpPr>
          <p:cNvPr id="77828" name="Text Box 4"/>
          <p:cNvSpPr txBox="1">
            <a:spLocks noChangeArrowheads="1"/>
          </p:cNvSpPr>
          <p:nvPr/>
        </p:nvSpPr>
        <p:spPr bwMode="auto">
          <a:xfrm>
            <a:off x="127000" y="533400"/>
            <a:ext cx="8748713" cy="5591175"/>
          </a:xfrm>
          <a:prstGeom prst="rect">
            <a:avLst/>
          </a:prstGeom>
          <a:solidFill>
            <a:schemeClr val="bg1"/>
          </a:solidFill>
          <a:ln w="22225" algn="ctr">
            <a:solidFill>
              <a:schemeClr val="tx1"/>
            </a:solidFill>
            <a:miter lim="800000"/>
            <a:headEnd/>
            <a:tailEnd/>
          </a:ln>
          <a:effectLst/>
        </p:spPr>
        <p:txBody>
          <a:bodyPr wrap="none">
            <a:spAutoFit/>
          </a:bodyPr>
          <a:lstStyle/>
          <a:p>
            <a:r>
              <a:rPr lang="en-US"/>
              <a:t>Kita sekarang bisa menegaskan jika faktor (</a:t>
            </a:r>
            <a:r>
              <a:rPr lang="en-US" i="1"/>
              <a:t>K</a:t>
            </a:r>
            <a:r>
              <a:rPr lang="en-US"/>
              <a:t> dan </a:t>
            </a:r>
            <a:r>
              <a:rPr lang="en-US" i="1"/>
              <a:t>L</a:t>
            </a:r>
            <a:r>
              <a:rPr lang="en-US"/>
              <a:t>) mendapat </a:t>
            </a:r>
          </a:p>
          <a:p>
            <a:r>
              <a:rPr lang="en-US"/>
              <a:t>produk  marjinalnya, maka parameter </a:t>
            </a:r>
            <a:r>
              <a:rPr lang="el-GR">
                <a:cs typeface="Times New Roman" pitchFamily="18" charset="0"/>
              </a:rPr>
              <a:t>α</a:t>
            </a:r>
            <a:r>
              <a:rPr lang="en-US">
                <a:cs typeface="Times New Roman" pitchFamily="18" charset="0"/>
              </a:rPr>
              <a:t> tentu menyatakan berapa</a:t>
            </a:r>
          </a:p>
          <a:p>
            <a:r>
              <a:rPr lang="en-US">
                <a:cs typeface="Times New Roman" pitchFamily="18" charset="0"/>
              </a:rPr>
              <a:t> banyak pendapatan yang masuk ke tenaga kerja dan modal.</a:t>
            </a:r>
          </a:p>
          <a:p>
            <a:r>
              <a:rPr lang="en-US">
                <a:cs typeface="Times New Roman" pitchFamily="18" charset="0"/>
              </a:rPr>
              <a:t> Jumlah total yang dibayar ke tenaga kerja adalah  </a:t>
            </a:r>
            <a:r>
              <a:rPr lang="en-US" i="1"/>
              <a:t>MPL × </a:t>
            </a:r>
            <a:r>
              <a:rPr lang="en-US" i="1">
                <a:solidFill>
                  <a:srgbClr val="008A45"/>
                </a:solidFill>
              </a:rPr>
              <a:t>L</a:t>
            </a:r>
            <a:r>
              <a:rPr lang="en-US"/>
              <a:t> = (1- </a:t>
            </a:r>
            <a:r>
              <a:rPr lang="el-GR" i="1">
                <a:solidFill>
                  <a:srgbClr val="CC00CC"/>
                </a:solidFill>
              </a:rPr>
              <a:t>α</a:t>
            </a:r>
            <a:r>
              <a:rPr lang="en-US"/>
              <a:t>). </a:t>
            </a:r>
          </a:p>
          <a:p>
            <a:r>
              <a:rPr lang="en-US"/>
              <a:t>Sehingga (1- </a:t>
            </a:r>
            <a:r>
              <a:rPr lang="el-GR" i="1">
                <a:solidFill>
                  <a:srgbClr val="CC00CC"/>
                </a:solidFill>
              </a:rPr>
              <a:t>α</a:t>
            </a:r>
            <a:r>
              <a:rPr lang="en-US"/>
              <a:t>) adalah bagian output </a:t>
            </a:r>
            <a:r>
              <a:rPr lang="en-US" i="1"/>
              <a:t>Y </a:t>
            </a:r>
            <a:r>
              <a:rPr lang="en-US"/>
              <a:t>yang dihasilkan tenaga kerja</a:t>
            </a:r>
            <a:r>
              <a:rPr lang="en-US" i="1"/>
              <a:t>.</a:t>
            </a:r>
            <a:r>
              <a:rPr lang="en-US"/>
              <a:t> </a:t>
            </a:r>
          </a:p>
          <a:p>
            <a:r>
              <a:rPr lang="en-US"/>
              <a:t>Serupa, jumlah total yang dibayar ke modal, </a:t>
            </a:r>
            <a:r>
              <a:rPr lang="en-US" i="1"/>
              <a:t>MPK × </a:t>
            </a:r>
            <a:r>
              <a:rPr lang="en-US" i="1">
                <a:solidFill>
                  <a:schemeClr val="accent2"/>
                </a:solidFill>
              </a:rPr>
              <a:t>K</a:t>
            </a:r>
            <a:r>
              <a:rPr lang="en-US" i="1"/>
              <a:t> </a:t>
            </a:r>
            <a:r>
              <a:rPr lang="en-US"/>
              <a:t>adalah</a:t>
            </a:r>
            <a:r>
              <a:rPr lang="en-US" i="1"/>
              <a:t> </a:t>
            </a:r>
            <a:r>
              <a:rPr lang="el-GR" i="1">
                <a:solidFill>
                  <a:srgbClr val="CC00CC"/>
                </a:solidFill>
              </a:rPr>
              <a:t>α</a:t>
            </a:r>
            <a:r>
              <a:rPr lang="en-US" i="1"/>
              <a:t>Y </a:t>
            </a:r>
            <a:r>
              <a:rPr lang="en-US"/>
              <a:t>dan </a:t>
            </a:r>
          </a:p>
          <a:p>
            <a:r>
              <a:rPr lang="el-GR" i="1">
                <a:solidFill>
                  <a:srgbClr val="CC00CC"/>
                </a:solidFill>
              </a:rPr>
              <a:t>α</a:t>
            </a:r>
            <a:r>
              <a:rPr lang="en-US">
                <a:solidFill>
                  <a:srgbClr val="CC00CC"/>
                </a:solidFill>
              </a:rPr>
              <a:t> </a:t>
            </a:r>
            <a:r>
              <a:rPr lang="en-US"/>
              <a:t>adalah bagian output yang dihasilkan modal. Rasio pendapatan </a:t>
            </a:r>
          </a:p>
          <a:p>
            <a:r>
              <a:rPr lang="en-US"/>
              <a:t>tenaga kerja terhadap pendapatan modal adalah konstan (1- </a:t>
            </a:r>
            <a:r>
              <a:rPr lang="el-GR" i="1">
                <a:solidFill>
                  <a:srgbClr val="CC00CC"/>
                </a:solidFill>
              </a:rPr>
              <a:t>α</a:t>
            </a:r>
            <a:r>
              <a:rPr lang="en-US"/>
              <a:t>)/ </a:t>
            </a:r>
            <a:r>
              <a:rPr lang="el-GR" i="1">
                <a:solidFill>
                  <a:srgbClr val="CC00CC"/>
                </a:solidFill>
              </a:rPr>
              <a:t>α</a:t>
            </a:r>
            <a:r>
              <a:rPr lang="en-US" i="1"/>
              <a:t>,</a:t>
            </a:r>
          </a:p>
          <a:p>
            <a:r>
              <a:rPr lang="en-US"/>
              <a:t> seperti yang Douglas amati. Bagian faktor bergantung hanya pada </a:t>
            </a:r>
          </a:p>
          <a:p>
            <a:r>
              <a:rPr lang="en-US"/>
              <a:t>parameter </a:t>
            </a:r>
            <a:r>
              <a:rPr lang="el-GR" i="1">
                <a:solidFill>
                  <a:srgbClr val="CC00CC"/>
                </a:solidFill>
                <a:cs typeface="Times New Roman" pitchFamily="18" charset="0"/>
              </a:rPr>
              <a:t>α</a:t>
            </a:r>
            <a:r>
              <a:rPr lang="en-US" i="1">
                <a:cs typeface="Times New Roman" pitchFamily="18" charset="0"/>
              </a:rPr>
              <a:t>,</a:t>
            </a:r>
            <a:r>
              <a:rPr lang="en-US">
                <a:cs typeface="Times New Roman" pitchFamily="18" charset="0"/>
              </a:rPr>
              <a:t> bukan pada jumlah modal atau tenaga kerja atau pada </a:t>
            </a:r>
          </a:p>
          <a:p>
            <a:r>
              <a:rPr lang="en-US">
                <a:cs typeface="Times New Roman" pitchFamily="18" charset="0"/>
              </a:rPr>
              <a:t>teknologi sebagaimana diukur parameter </a:t>
            </a:r>
            <a:r>
              <a:rPr lang="en-US" i="1">
                <a:solidFill>
                  <a:srgbClr val="FF0000"/>
                </a:solidFill>
                <a:cs typeface="Times New Roman" pitchFamily="18" charset="0"/>
              </a:rPr>
              <a:t>A.</a:t>
            </a:r>
          </a:p>
          <a:p>
            <a:r>
              <a:rPr lang="en-US">
                <a:cs typeface="Times New Roman" pitchFamily="18" charset="0"/>
              </a:rPr>
              <a:t>Meskipun banyak perubahan dalam perekonomian selama 40 tahun </a:t>
            </a:r>
          </a:p>
          <a:p>
            <a:r>
              <a:rPr lang="en-US">
                <a:cs typeface="Times New Roman" pitchFamily="18" charset="0"/>
              </a:rPr>
              <a:t>terakhir, rasio ini cenderung tetap sekitar 0.7. Pembagian pendapatan</a:t>
            </a:r>
          </a:p>
          <a:p>
            <a:r>
              <a:rPr lang="en-US">
                <a:cs typeface="Times New Roman" pitchFamily="18" charset="0"/>
              </a:rPr>
              <a:t>ini dengan mudah dijelaskan oleh fungsi produksi Cobb–Douglas, di</a:t>
            </a:r>
          </a:p>
          <a:p>
            <a:r>
              <a:rPr lang="en-US">
                <a:cs typeface="Times New Roman" pitchFamily="18" charset="0"/>
              </a:rPr>
              <a:t>mana parameter</a:t>
            </a:r>
            <a:r>
              <a:rPr lang="en-US"/>
              <a:t> </a:t>
            </a:r>
            <a:r>
              <a:rPr lang="el-GR" i="1">
                <a:solidFill>
                  <a:srgbClr val="CC00CC"/>
                </a:solidFill>
              </a:rPr>
              <a:t>α</a:t>
            </a:r>
            <a:r>
              <a:rPr lang="en-US"/>
              <a:t> sekitar 0.3.</a:t>
            </a:r>
            <a:endParaRPr lang="el-G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9" name="WordArt 13"/>
          <p:cNvSpPr>
            <a:spLocks noChangeArrowheads="1" noChangeShapeType="1" noTextEdit="1"/>
          </p:cNvSpPr>
          <p:nvPr/>
        </p:nvSpPr>
        <p:spPr bwMode="auto">
          <a:xfrm>
            <a:off x="165100" y="101600"/>
            <a:ext cx="4343400" cy="1600200"/>
          </a:xfrm>
          <a:prstGeom prst="rect">
            <a:avLst/>
          </a:prstGeom>
        </p:spPr>
        <p:txBody>
          <a:bodyPr wrap="none" fromWordArt="1">
            <a:prstTxWarp prst="textSlantUp">
              <a:avLst>
                <a:gd name="adj" fmla="val 32056"/>
              </a:avLst>
            </a:prstTxWarp>
          </a:bodyPr>
          <a:lstStyle/>
          <a:p>
            <a:r>
              <a:rPr lang="en-US" sz="2000" kern="10">
                <a:ln w="9525">
                  <a:solidFill>
                    <a:srgbClr val="777777"/>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Apa yang Menentukan Permintaan</a:t>
            </a:r>
          </a:p>
          <a:p>
            <a:r>
              <a:rPr lang="en-US" sz="2000" kern="10">
                <a:ln w="9525">
                  <a:solidFill>
                    <a:srgbClr val="777777"/>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 terhadap Barang dan Jasa ?</a:t>
            </a:r>
          </a:p>
        </p:txBody>
      </p:sp>
      <p:sp>
        <p:nvSpPr>
          <p:cNvPr id="14350" name="Text Box 14"/>
          <p:cNvSpPr txBox="1">
            <a:spLocks noChangeArrowheads="1"/>
          </p:cNvSpPr>
          <p:nvPr/>
        </p:nvSpPr>
        <p:spPr bwMode="auto">
          <a:xfrm>
            <a:off x="2743200" y="1524000"/>
            <a:ext cx="3965575" cy="650875"/>
          </a:xfrm>
          <a:prstGeom prst="rect">
            <a:avLst/>
          </a:prstGeom>
          <a:solidFill>
            <a:srgbClr val="00FFCC"/>
          </a:solidFill>
          <a:ln w="9525">
            <a:solidFill>
              <a:schemeClr val="tx1"/>
            </a:solidFill>
            <a:miter lim="800000"/>
            <a:headEnd/>
            <a:tailEnd/>
          </a:ln>
          <a:effectLst>
            <a:outerShdw dist="35921" dir="2700000" algn="ctr" rotWithShape="0">
              <a:schemeClr val="bg2"/>
            </a:outerShdw>
          </a:effectLst>
        </p:spPr>
        <p:txBody>
          <a:bodyPr wrap="none">
            <a:spAutoFit/>
          </a:bodyPr>
          <a:lstStyle/>
          <a:p>
            <a:pPr algn="l" eaLnBrk="0" hangingPunct="0"/>
            <a:r>
              <a:rPr lang="en-US" sz="3600" i="1">
                <a:effectLst>
                  <a:outerShdw blurRad="38100" dist="38100" dir="2700000" algn="tl">
                    <a:srgbClr val="FFFFFF"/>
                  </a:outerShdw>
                </a:effectLst>
              </a:rPr>
              <a:t>Y = C + I + G + NX</a:t>
            </a:r>
            <a:endParaRPr lang="en-US" sz="3600" i="1"/>
          </a:p>
        </p:txBody>
      </p:sp>
      <p:grpSp>
        <p:nvGrpSpPr>
          <p:cNvPr id="14351" name="Group 15"/>
          <p:cNvGrpSpPr>
            <a:grpSpLocks/>
          </p:cNvGrpSpPr>
          <p:nvPr/>
        </p:nvGrpSpPr>
        <p:grpSpPr bwMode="auto">
          <a:xfrm>
            <a:off x="0" y="2209800"/>
            <a:ext cx="2811463" cy="1970088"/>
            <a:chOff x="149" y="2256"/>
            <a:chExt cx="1627" cy="1241"/>
          </a:xfrm>
        </p:grpSpPr>
        <p:sp>
          <p:nvSpPr>
            <p:cNvPr id="14352" name="Line 16"/>
            <p:cNvSpPr>
              <a:spLocks noChangeShapeType="1"/>
            </p:cNvSpPr>
            <p:nvPr/>
          </p:nvSpPr>
          <p:spPr bwMode="auto">
            <a:xfrm flipV="1">
              <a:off x="1296" y="2256"/>
              <a:ext cx="480" cy="432"/>
            </a:xfrm>
            <a:prstGeom prst="line">
              <a:avLst/>
            </a:prstGeom>
            <a:noFill/>
            <a:ln w="9525">
              <a:solidFill>
                <a:schemeClr val="tx1"/>
              </a:solidFill>
              <a:round/>
              <a:headEnd/>
              <a:tailEnd type="triangle" w="med" len="med"/>
            </a:ln>
            <a:effectLst>
              <a:outerShdw dist="35921" dir="2700000" algn="ctr" rotWithShape="0">
                <a:schemeClr val="bg2"/>
              </a:outerShdw>
            </a:effectLst>
          </p:spPr>
          <p:txBody>
            <a:bodyPr wrap="none" anchor="ctr"/>
            <a:lstStyle/>
            <a:p>
              <a:endParaRPr lang="en-US"/>
            </a:p>
          </p:txBody>
        </p:sp>
        <p:sp>
          <p:nvSpPr>
            <p:cNvPr id="14353" name="Text Box 17"/>
            <p:cNvSpPr txBox="1">
              <a:spLocks noChangeArrowheads="1"/>
            </p:cNvSpPr>
            <p:nvPr/>
          </p:nvSpPr>
          <p:spPr bwMode="auto">
            <a:xfrm>
              <a:off x="149" y="2513"/>
              <a:ext cx="1181" cy="984"/>
            </a:xfrm>
            <a:prstGeom prst="rect">
              <a:avLst/>
            </a:prstGeom>
            <a:solidFill>
              <a:srgbClr val="FFCC99"/>
            </a:solidFill>
            <a:ln w="9525">
              <a:solidFill>
                <a:schemeClr val="tx1"/>
              </a:solidFill>
              <a:miter lim="800000"/>
              <a:headEnd/>
              <a:tailEnd/>
            </a:ln>
            <a:effectLst>
              <a:outerShdw dist="35921" dir="2700000" algn="ctr" rotWithShape="0">
                <a:schemeClr val="bg2"/>
              </a:outerShdw>
            </a:effectLst>
          </p:spPr>
          <p:txBody>
            <a:bodyPr>
              <a:spAutoFit/>
            </a:bodyPr>
            <a:lstStyle/>
            <a:p>
              <a:pPr eaLnBrk="0" hangingPunct="0"/>
              <a:r>
                <a:rPr lang="en-US"/>
                <a:t>Permintaan total untuk output lokal </a:t>
              </a:r>
            </a:p>
            <a:p>
              <a:pPr eaLnBrk="0" hangingPunct="0"/>
              <a:r>
                <a:rPr lang="en-US"/>
                <a:t> (GDP)</a:t>
              </a:r>
            </a:p>
          </p:txBody>
        </p:sp>
      </p:grpSp>
      <p:sp>
        <p:nvSpPr>
          <p:cNvPr id="14369" name="Text Box 33"/>
          <p:cNvSpPr txBox="1">
            <a:spLocks noChangeArrowheads="1"/>
          </p:cNvSpPr>
          <p:nvPr/>
        </p:nvSpPr>
        <p:spPr bwMode="auto">
          <a:xfrm>
            <a:off x="4686300" y="190500"/>
            <a:ext cx="4457700" cy="822325"/>
          </a:xfrm>
          <a:prstGeom prst="rect">
            <a:avLst/>
          </a:prstGeom>
          <a:noFill/>
          <a:ln w="9525">
            <a:noFill/>
            <a:miter lim="800000"/>
            <a:headEnd/>
            <a:tailEnd/>
          </a:ln>
          <a:effectLst/>
        </p:spPr>
        <p:txBody>
          <a:bodyPr>
            <a:spAutoFit/>
          </a:bodyPr>
          <a:lstStyle/>
          <a:p>
            <a:pPr algn="l"/>
            <a:r>
              <a:rPr lang="en-US"/>
              <a:t>Pada Bab 2, kita mengidentifikasi empat komponen GDP:</a:t>
            </a:r>
          </a:p>
        </p:txBody>
      </p:sp>
      <p:sp>
        <p:nvSpPr>
          <p:cNvPr id="14370" name="Text Box 34"/>
          <p:cNvSpPr txBox="1">
            <a:spLocks noChangeArrowheads="1"/>
          </p:cNvSpPr>
          <p:nvPr/>
        </p:nvSpPr>
        <p:spPr bwMode="auto">
          <a:xfrm>
            <a:off x="0" y="5292725"/>
            <a:ext cx="9144000" cy="1552575"/>
          </a:xfrm>
          <a:prstGeom prst="rect">
            <a:avLst/>
          </a:prstGeom>
          <a:solidFill>
            <a:schemeClr val="bg1"/>
          </a:solidFill>
          <a:ln w="9525">
            <a:noFill/>
            <a:miter lim="800000"/>
            <a:headEnd/>
            <a:tailEnd/>
          </a:ln>
          <a:effectLst/>
        </p:spPr>
        <p:txBody>
          <a:bodyPr>
            <a:spAutoFit/>
          </a:bodyPr>
          <a:lstStyle/>
          <a:p>
            <a:pPr algn="l"/>
            <a:r>
              <a:rPr lang="en-US"/>
              <a:t>Kita akan mengasumsikan ekonomi kita sebagai ekonomi tertutup, ekspor neto, </a:t>
            </a:r>
            <a:r>
              <a:rPr lang="en-US" i="1"/>
              <a:t>NX</a:t>
            </a:r>
            <a:r>
              <a:rPr lang="en-US"/>
              <a:t>, dianggap nol</a:t>
            </a:r>
            <a:r>
              <a:rPr lang="en-US" i="1"/>
              <a:t>.</a:t>
            </a:r>
            <a:r>
              <a:rPr lang="en-US"/>
              <a:t> Jadi, tiga komponen GDP adalah konsumsi (</a:t>
            </a:r>
            <a:r>
              <a:rPr lang="en-US" i="1"/>
              <a:t>C</a:t>
            </a:r>
            <a:r>
              <a:rPr lang="en-US"/>
              <a:t>), Investasi (</a:t>
            </a:r>
            <a:r>
              <a:rPr lang="en-US" i="1"/>
              <a:t>I</a:t>
            </a:r>
            <a:r>
              <a:rPr lang="en-US"/>
              <a:t>) dan belanja pemerintah (</a:t>
            </a:r>
            <a:r>
              <a:rPr lang="en-US" i="1"/>
              <a:t>G</a:t>
            </a:r>
            <a:r>
              <a:rPr lang="en-US"/>
              <a:t>). Mari kita lihat bagaimana GDP dialokasikan di antara ketiganya.</a:t>
            </a:r>
          </a:p>
        </p:txBody>
      </p:sp>
      <p:grpSp>
        <p:nvGrpSpPr>
          <p:cNvPr id="14357" name="Group 21"/>
          <p:cNvGrpSpPr>
            <a:grpSpLocks/>
          </p:cNvGrpSpPr>
          <p:nvPr/>
        </p:nvGrpSpPr>
        <p:grpSpPr bwMode="auto">
          <a:xfrm>
            <a:off x="2576513" y="2265363"/>
            <a:ext cx="2459037" cy="2690812"/>
            <a:chOff x="-80357" y="2208"/>
            <a:chExt cx="166318" cy="1806"/>
          </a:xfrm>
        </p:grpSpPr>
        <p:sp>
          <p:nvSpPr>
            <p:cNvPr id="14358" name="Line 22"/>
            <p:cNvSpPr>
              <a:spLocks noChangeShapeType="1"/>
            </p:cNvSpPr>
            <p:nvPr/>
          </p:nvSpPr>
          <p:spPr bwMode="auto">
            <a:xfrm flipH="1" flipV="1">
              <a:off x="2352" y="2208"/>
              <a:ext cx="144" cy="1248"/>
            </a:xfrm>
            <a:prstGeom prst="line">
              <a:avLst/>
            </a:prstGeom>
            <a:noFill/>
            <a:ln w="9525">
              <a:solidFill>
                <a:schemeClr val="tx1"/>
              </a:solidFill>
              <a:round/>
              <a:headEnd/>
              <a:tailEnd type="triangle" w="med" len="med"/>
            </a:ln>
            <a:effectLst>
              <a:outerShdw dist="35921" dir="2700000" algn="ctr" rotWithShape="0">
                <a:schemeClr val="bg2"/>
              </a:outerShdw>
            </a:effectLst>
          </p:spPr>
          <p:txBody>
            <a:bodyPr wrap="none" anchor="ctr"/>
            <a:lstStyle/>
            <a:p>
              <a:endParaRPr lang="en-US"/>
            </a:p>
          </p:txBody>
        </p:sp>
        <p:sp>
          <p:nvSpPr>
            <p:cNvPr id="14359" name="Text Box 23"/>
            <p:cNvSpPr txBox="1">
              <a:spLocks noChangeArrowheads="1"/>
            </p:cNvSpPr>
            <p:nvPr/>
          </p:nvSpPr>
          <p:spPr bwMode="auto">
            <a:xfrm>
              <a:off x="-80357" y="3456"/>
              <a:ext cx="166318" cy="558"/>
            </a:xfrm>
            <a:prstGeom prst="rect">
              <a:avLst/>
            </a:prstGeom>
            <a:solidFill>
              <a:srgbClr val="CCFF33"/>
            </a:solidFill>
            <a:ln w="9525">
              <a:solidFill>
                <a:schemeClr val="tx1"/>
              </a:solidFill>
              <a:miter lim="800000"/>
              <a:headEnd/>
              <a:tailEnd/>
            </a:ln>
            <a:effectLst>
              <a:outerShdw dist="35921" dir="2700000" algn="ctr" rotWithShape="0">
                <a:schemeClr val="bg2"/>
              </a:outerShdw>
            </a:effectLst>
          </p:spPr>
          <p:txBody>
            <a:bodyPr wrap="none">
              <a:spAutoFit/>
            </a:bodyPr>
            <a:lstStyle/>
            <a:p>
              <a:pPr eaLnBrk="0" hangingPunct="0"/>
              <a:r>
                <a:rPr lang="en-US"/>
                <a:t>Belanja konsumsi</a:t>
              </a:r>
            </a:p>
            <a:p>
              <a:pPr eaLnBrk="0" hangingPunct="0"/>
              <a:r>
                <a:rPr lang="en-US"/>
                <a:t>oleh rumah tangga</a:t>
              </a:r>
            </a:p>
          </p:txBody>
        </p:sp>
      </p:grpSp>
      <p:grpSp>
        <p:nvGrpSpPr>
          <p:cNvPr id="14354" name="Group 18"/>
          <p:cNvGrpSpPr>
            <a:grpSpLocks/>
          </p:cNvGrpSpPr>
          <p:nvPr/>
        </p:nvGrpSpPr>
        <p:grpSpPr bwMode="auto">
          <a:xfrm>
            <a:off x="2397125" y="2278063"/>
            <a:ext cx="1562100" cy="1179512"/>
            <a:chOff x="1444" y="2208"/>
            <a:chExt cx="984" cy="743"/>
          </a:xfrm>
        </p:grpSpPr>
        <p:sp>
          <p:nvSpPr>
            <p:cNvPr id="14355" name="Line 19"/>
            <p:cNvSpPr>
              <a:spLocks noChangeShapeType="1"/>
            </p:cNvSpPr>
            <p:nvPr/>
          </p:nvSpPr>
          <p:spPr bwMode="auto">
            <a:xfrm flipV="1">
              <a:off x="2064" y="2208"/>
              <a:ext cx="0" cy="528"/>
            </a:xfrm>
            <a:prstGeom prst="line">
              <a:avLst/>
            </a:prstGeom>
            <a:noFill/>
            <a:ln w="9525">
              <a:solidFill>
                <a:schemeClr val="tx1"/>
              </a:solidFill>
              <a:round/>
              <a:headEnd/>
              <a:tailEnd type="triangle" w="med" len="med"/>
            </a:ln>
            <a:effectLst>
              <a:outerShdw dist="35921" dir="2700000" algn="ctr" rotWithShape="0">
                <a:schemeClr val="bg2"/>
              </a:outerShdw>
            </a:effectLst>
          </p:spPr>
          <p:txBody>
            <a:bodyPr wrap="none" anchor="ctr"/>
            <a:lstStyle/>
            <a:p>
              <a:endParaRPr lang="en-US"/>
            </a:p>
          </p:txBody>
        </p:sp>
        <p:sp>
          <p:nvSpPr>
            <p:cNvPr id="14356" name="Text Box 20"/>
            <p:cNvSpPr txBox="1">
              <a:spLocks noChangeArrowheads="1"/>
            </p:cNvSpPr>
            <p:nvPr/>
          </p:nvSpPr>
          <p:spPr bwMode="auto">
            <a:xfrm>
              <a:off x="1444" y="2657"/>
              <a:ext cx="984" cy="294"/>
            </a:xfrm>
            <a:prstGeom prst="rect">
              <a:avLst/>
            </a:prstGeom>
            <a:solidFill>
              <a:srgbClr val="CC66FF"/>
            </a:solidFill>
            <a:ln w="9525">
              <a:solidFill>
                <a:schemeClr val="tx1"/>
              </a:solidFill>
              <a:miter lim="800000"/>
              <a:headEnd/>
              <a:tailEnd/>
            </a:ln>
            <a:effectLst>
              <a:outerShdw dist="35921" dir="2700000" algn="ctr" rotWithShape="0">
                <a:schemeClr val="bg2"/>
              </a:outerShdw>
            </a:effectLst>
          </p:spPr>
          <p:txBody>
            <a:bodyPr wrap="none">
              <a:spAutoFit/>
            </a:bodyPr>
            <a:lstStyle/>
            <a:p>
              <a:pPr eaLnBrk="0" hangingPunct="0"/>
              <a:r>
                <a:rPr lang="en-US"/>
                <a:t>terdiri dari </a:t>
              </a:r>
            </a:p>
          </p:txBody>
        </p:sp>
      </p:grpSp>
      <p:grpSp>
        <p:nvGrpSpPr>
          <p:cNvPr id="14366" name="Group 30"/>
          <p:cNvGrpSpPr>
            <a:grpSpLocks/>
          </p:cNvGrpSpPr>
          <p:nvPr/>
        </p:nvGrpSpPr>
        <p:grpSpPr bwMode="auto">
          <a:xfrm>
            <a:off x="5097463" y="2259013"/>
            <a:ext cx="2570162" cy="2355850"/>
            <a:chOff x="3383" y="2208"/>
            <a:chExt cx="802" cy="1547"/>
          </a:xfrm>
        </p:grpSpPr>
        <p:sp>
          <p:nvSpPr>
            <p:cNvPr id="14367" name="Line 31"/>
            <p:cNvSpPr>
              <a:spLocks noChangeShapeType="1"/>
            </p:cNvSpPr>
            <p:nvPr/>
          </p:nvSpPr>
          <p:spPr bwMode="auto">
            <a:xfrm flipH="1" flipV="1">
              <a:off x="3456" y="2208"/>
              <a:ext cx="720" cy="1200"/>
            </a:xfrm>
            <a:prstGeom prst="line">
              <a:avLst/>
            </a:prstGeom>
            <a:noFill/>
            <a:ln w="9525">
              <a:solidFill>
                <a:schemeClr val="tx1"/>
              </a:solidFill>
              <a:round/>
              <a:headEnd/>
              <a:tailEnd type="triangle" w="med" len="med"/>
            </a:ln>
            <a:effectLst>
              <a:outerShdw dist="35921" dir="2700000" algn="ctr" rotWithShape="0">
                <a:schemeClr val="bg2"/>
              </a:outerShdw>
            </a:effectLst>
          </p:spPr>
          <p:txBody>
            <a:bodyPr wrap="none" anchor="ctr"/>
            <a:lstStyle/>
            <a:p>
              <a:endParaRPr lang="en-US"/>
            </a:p>
          </p:txBody>
        </p:sp>
        <p:sp>
          <p:nvSpPr>
            <p:cNvPr id="14368" name="Text Box 32"/>
            <p:cNvSpPr txBox="1">
              <a:spLocks noChangeArrowheads="1"/>
            </p:cNvSpPr>
            <p:nvPr/>
          </p:nvSpPr>
          <p:spPr bwMode="auto">
            <a:xfrm>
              <a:off x="3383" y="3449"/>
              <a:ext cx="802" cy="306"/>
            </a:xfrm>
            <a:prstGeom prst="rect">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spAutoFit/>
            </a:bodyPr>
            <a:lstStyle/>
            <a:p>
              <a:pPr eaLnBrk="0" hangingPunct="0"/>
              <a:r>
                <a:rPr lang="en-US"/>
                <a:t>Belanja pemerintah</a:t>
              </a:r>
            </a:p>
          </p:txBody>
        </p:sp>
      </p:grpSp>
      <p:grpSp>
        <p:nvGrpSpPr>
          <p:cNvPr id="14360" name="Group 24"/>
          <p:cNvGrpSpPr>
            <a:grpSpLocks/>
          </p:cNvGrpSpPr>
          <p:nvPr/>
        </p:nvGrpSpPr>
        <p:grpSpPr bwMode="auto">
          <a:xfrm>
            <a:off x="4451350" y="2260600"/>
            <a:ext cx="1876425" cy="1784350"/>
            <a:chOff x="2722" y="2256"/>
            <a:chExt cx="1089" cy="2055"/>
          </a:xfrm>
        </p:grpSpPr>
        <p:sp>
          <p:nvSpPr>
            <p:cNvPr id="14361" name="Line 25"/>
            <p:cNvSpPr>
              <a:spLocks noChangeShapeType="1"/>
            </p:cNvSpPr>
            <p:nvPr/>
          </p:nvSpPr>
          <p:spPr bwMode="auto">
            <a:xfrm flipH="1" flipV="1">
              <a:off x="2784" y="2256"/>
              <a:ext cx="336" cy="432"/>
            </a:xfrm>
            <a:prstGeom prst="line">
              <a:avLst/>
            </a:prstGeom>
            <a:noFill/>
            <a:ln w="9525">
              <a:solidFill>
                <a:schemeClr val="tx1"/>
              </a:solidFill>
              <a:round/>
              <a:headEnd/>
              <a:tailEnd type="triangle" w="med" len="med"/>
            </a:ln>
            <a:effectLst>
              <a:outerShdw dist="35921" dir="2700000" algn="ctr" rotWithShape="0">
                <a:schemeClr val="bg2"/>
              </a:outerShdw>
            </a:effectLst>
          </p:spPr>
          <p:txBody>
            <a:bodyPr wrap="none" anchor="ctr"/>
            <a:lstStyle/>
            <a:p>
              <a:endParaRPr lang="en-US"/>
            </a:p>
          </p:txBody>
        </p:sp>
        <p:sp>
          <p:nvSpPr>
            <p:cNvPr id="14362" name="Text Box 26"/>
            <p:cNvSpPr txBox="1">
              <a:spLocks noChangeArrowheads="1"/>
            </p:cNvSpPr>
            <p:nvPr/>
          </p:nvSpPr>
          <p:spPr bwMode="auto">
            <a:xfrm>
              <a:off x="2722" y="2512"/>
              <a:ext cx="1089" cy="1799"/>
            </a:xfrm>
            <a:prstGeom prst="rect">
              <a:avLst/>
            </a:prstGeom>
            <a:solidFill>
              <a:srgbClr val="66FF66"/>
            </a:solidFill>
            <a:ln w="9525">
              <a:solidFill>
                <a:schemeClr val="tx1"/>
              </a:solidFill>
              <a:miter lim="800000"/>
              <a:headEnd/>
              <a:tailEnd/>
            </a:ln>
            <a:effectLst>
              <a:outerShdw dist="35921" dir="2700000" algn="ctr" rotWithShape="0">
                <a:schemeClr val="bg2"/>
              </a:outerShdw>
            </a:effectLst>
          </p:spPr>
          <p:txBody>
            <a:bodyPr wrap="none">
              <a:spAutoFit/>
            </a:bodyPr>
            <a:lstStyle/>
            <a:p>
              <a:pPr eaLnBrk="0" hangingPunct="0"/>
              <a:r>
                <a:rPr lang="en-US"/>
                <a:t>Investasi oleh</a:t>
              </a:r>
            </a:p>
            <a:p>
              <a:pPr eaLnBrk="0" hangingPunct="0"/>
              <a:r>
                <a:rPr lang="en-US"/>
                <a:t>perusahaan</a:t>
              </a:r>
            </a:p>
            <a:p>
              <a:pPr eaLnBrk="0" hangingPunct="0"/>
              <a:r>
                <a:rPr lang="en-US"/>
                <a:t>dan rumah</a:t>
              </a:r>
            </a:p>
            <a:p>
              <a:pPr eaLnBrk="0" hangingPunct="0"/>
              <a:r>
                <a:rPr lang="en-US"/>
                <a:t>tangga</a:t>
              </a:r>
            </a:p>
          </p:txBody>
        </p:sp>
      </p:grpSp>
      <p:grpSp>
        <p:nvGrpSpPr>
          <p:cNvPr id="14363" name="Group 27"/>
          <p:cNvGrpSpPr>
            <a:grpSpLocks/>
          </p:cNvGrpSpPr>
          <p:nvPr/>
        </p:nvGrpSpPr>
        <p:grpSpPr bwMode="auto">
          <a:xfrm>
            <a:off x="6248400" y="2265363"/>
            <a:ext cx="2573338" cy="936625"/>
            <a:chOff x="3264" y="2256"/>
            <a:chExt cx="1624" cy="1937"/>
          </a:xfrm>
        </p:grpSpPr>
        <p:sp>
          <p:nvSpPr>
            <p:cNvPr id="14364" name="Line 28"/>
            <p:cNvSpPr>
              <a:spLocks noChangeShapeType="1"/>
            </p:cNvSpPr>
            <p:nvPr/>
          </p:nvSpPr>
          <p:spPr bwMode="auto">
            <a:xfrm flipH="1" flipV="1">
              <a:off x="3264" y="2256"/>
              <a:ext cx="1056" cy="1056"/>
            </a:xfrm>
            <a:prstGeom prst="line">
              <a:avLst/>
            </a:prstGeom>
            <a:noFill/>
            <a:ln w="9525">
              <a:solidFill>
                <a:schemeClr val="tx1"/>
              </a:solidFill>
              <a:round/>
              <a:headEnd/>
              <a:tailEnd type="triangle" w="med" len="med"/>
            </a:ln>
            <a:effectLst>
              <a:outerShdw dist="35921" dir="2700000" algn="ctr" rotWithShape="0">
                <a:schemeClr val="bg2"/>
              </a:outerShdw>
            </a:effectLst>
          </p:spPr>
          <p:txBody>
            <a:bodyPr wrap="none" anchor="ctr"/>
            <a:lstStyle/>
            <a:p>
              <a:endParaRPr lang="en-US"/>
            </a:p>
          </p:txBody>
        </p:sp>
        <p:sp>
          <p:nvSpPr>
            <p:cNvPr id="14365" name="Text Box 29"/>
            <p:cNvSpPr txBox="1">
              <a:spLocks noChangeArrowheads="1"/>
            </p:cNvSpPr>
            <p:nvPr/>
          </p:nvSpPr>
          <p:spPr bwMode="auto">
            <a:xfrm>
              <a:off x="3842" y="3228"/>
              <a:ext cx="1046" cy="965"/>
            </a:xfrm>
            <a:prstGeom prst="rect">
              <a:avLst/>
            </a:prstGeom>
            <a:solidFill>
              <a:srgbClr val="FF5050"/>
            </a:solidFill>
            <a:ln w="9525">
              <a:solidFill>
                <a:schemeClr val="tx1"/>
              </a:solidFill>
              <a:miter lim="800000"/>
              <a:headEnd/>
              <a:tailEnd/>
            </a:ln>
            <a:effectLst>
              <a:outerShdw dist="35921" dir="2700000" algn="ctr" rotWithShape="0">
                <a:schemeClr val="bg2"/>
              </a:outerShdw>
            </a:effectLst>
          </p:spPr>
          <p:txBody>
            <a:bodyPr wrap="none">
              <a:spAutoFit/>
            </a:bodyPr>
            <a:lstStyle/>
            <a:p>
              <a:pPr eaLnBrk="0" hangingPunct="0"/>
              <a:r>
                <a:rPr lang="en-US"/>
                <a:t>Ekspor neto</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9"/>
                                        </p:tgtEl>
                                        <p:attrNameLst>
                                          <p:attrName>style.visibility</p:attrName>
                                        </p:attrNameLst>
                                      </p:cBhvr>
                                      <p:to>
                                        <p:strVal val="visible"/>
                                      </p:to>
                                    </p:set>
                                    <p:anim calcmode="lin" valueType="num">
                                      <p:cBhvr additive="base">
                                        <p:cTn id="7" dur="500" fill="hold"/>
                                        <p:tgtEl>
                                          <p:spTgt spid="14349"/>
                                        </p:tgtEl>
                                        <p:attrNameLst>
                                          <p:attrName>ppt_x</p:attrName>
                                        </p:attrNameLst>
                                      </p:cBhvr>
                                      <p:tavLst>
                                        <p:tav tm="0">
                                          <p:val>
                                            <p:strVal val="0-#ppt_w/2"/>
                                          </p:val>
                                        </p:tav>
                                        <p:tav tm="100000">
                                          <p:val>
                                            <p:strVal val="#ppt_x"/>
                                          </p:val>
                                        </p:tav>
                                      </p:tavLst>
                                    </p:anim>
                                    <p:anim calcmode="lin" valueType="num">
                                      <p:cBhvr additive="base">
                                        <p:cTn id="8" dur="500" fill="hold"/>
                                        <p:tgtEl>
                                          <p:spTgt spid="143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69"/>
                                        </p:tgtEl>
                                        <p:attrNameLst>
                                          <p:attrName>style.visibility</p:attrName>
                                        </p:attrNameLst>
                                      </p:cBhvr>
                                      <p:to>
                                        <p:strVal val="visible"/>
                                      </p:to>
                                    </p:set>
                                    <p:anim calcmode="lin" valueType="num">
                                      <p:cBhvr additive="base">
                                        <p:cTn id="13" dur="500" fill="hold"/>
                                        <p:tgtEl>
                                          <p:spTgt spid="14369"/>
                                        </p:tgtEl>
                                        <p:attrNameLst>
                                          <p:attrName>ppt_x</p:attrName>
                                        </p:attrNameLst>
                                      </p:cBhvr>
                                      <p:tavLst>
                                        <p:tav tm="0">
                                          <p:val>
                                            <p:strVal val="0-#ppt_w/2"/>
                                          </p:val>
                                        </p:tav>
                                        <p:tav tm="100000">
                                          <p:val>
                                            <p:strVal val="#ppt_x"/>
                                          </p:val>
                                        </p:tav>
                                      </p:tavLst>
                                    </p:anim>
                                    <p:anim calcmode="lin" valueType="num">
                                      <p:cBhvr additive="base">
                                        <p:cTn id="14" dur="500" fill="hold"/>
                                        <p:tgtEl>
                                          <p:spTgt spid="1436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528" fill="hold" grpId="0" nodeType="clickEffect">
                                  <p:stCondLst>
                                    <p:cond delay="0"/>
                                  </p:stCondLst>
                                  <p:childTnLst>
                                    <p:set>
                                      <p:cBhvr>
                                        <p:cTn id="18" dur="1" fill="hold">
                                          <p:stCondLst>
                                            <p:cond delay="0"/>
                                          </p:stCondLst>
                                        </p:cTn>
                                        <p:tgtEl>
                                          <p:spTgt spid="14350"/>
                                        </p:tgtEl>
                                        <p:attrNameLst>
                                          <p:attrName>style.visibility</p:attrName>
                                        </p:attrNameLst>
                                      </p:cBhvr>
                                      <p:to>
                                        <p:strVal val="visible"/>
                                      </p:to>
                                    </p:set>
                                    <p:anim calcmode="lin" valueType="num">
                                      <p:cBhvr>
                                        <p:cTn id="19" dur="500" fill="hold"/>
                                        <p:tgtEl>
                                          <p:spTgt spid="14350"/>
                                        </p:tgtEl>
                                        <p:attrNameLst>
                                          <p:attrName>ppt_w</p:attrName>
                                        </p:attrNameLst>
                                      </p:cBhvr>
                                      <p:tavLst>
                                        <p:tav tm="0">
                                          <p:val>
                                            <p:fltVal val="0"/>
                                          </p:val>
                                        </p:tav>
                                        <p:tav tm="100000">
                                          <p:val>
                                            <p:strVal val="#ppt_w"/>
                                          </p:val>
                                        </p:tav>
                                      </p:tavLst>
                                    </p:anim>
                                    <p:anim calcmode="lin" valueType="num">
                                      <p:cBhvr>
                                        <p:cTn id="20" dur="500" fill="hold"/>
                                        <p:tgtEl>
                                          <p:spTgt spid="14350"/>
                                        </p:tgtEl>
                                        <p:attrNameLst>
                                          <p:attrName>ppt_h</p:attrName>
                                        </p:attrNameLst>
                                      </p:cBhvr>
                                      <p:tavLst>
                                        <p:tav tm="0">
                                          <p:val>
                                            <p:fltVal val="0"/>
                                          </p:val>
                                        </p:tav>
                                        <p:tav tm="100000">
                                          <p:val>
                                            <p:strVal val="#ppt_h"/>
                                          </p:val>
                                        </p:tav>
                                      </p:tavLst>
                                    </p:anim>
                                    <p:anim calcmode="lin" valueType="num">
                                      <p:cBhvr>
                                        <p:cTn id="21" dur="500" fill="hold"/>
                                        <p:tgtEl>
                                          <p:spTgt spid="14350"/>
                                        </p:tgtEl>
                                        <p:attrNameLst>
                                          <p:attrName>ppt_x</p:attrName>
                                        </p:attrNameLst>
                                      </p:cBhvr>
                                      <p:tavLst>
                                        <p:tav tm="0">
                                          <p:val>
                                            <p:fltVal val="0.5"/>
                                          </p:val>
                                        </p:tav>
                                        <p:tav tm="100000">
                                          <p:val>
                                            <p:strVal val="#ppt_x"/>
                                          </p:val>
                                        </p:tav>
                                      </p:tavLst>
                                    </p:anim>
                                    <p:anim calcmode="lin" valueType="num">
                                      <p:cBhvr>
                                        <p:cTn id="22" dur="500" fill="hold"/>
                                        <p:tgtEl>
                                          <p:spTgt spid="14350"/>
                                        </p:tgtEl>
                                        <p:attrNameLst>
                                          <p:attrName>ppt_y</p:attrName>
                                        </p:attrNameLst>
                                      </p:cBhvr>
                                      <p:tavLst>
                                        <p:tav tm="0">
                                          <p:val>
                                            <p:fltVal val="0.5"/>
                                          </p:val>
                                        </p:tav>
                                        <p:tav tm="100000">
                                          <p:val>
                                            <p:strVal val="#ppt_y"/>
                                          </p:val>
                                        </p:tav>
                                      </p:tavLst>
                                    </p:anim>
                                  </p:childTnLst>
                                </p:cTn>
                              </p:par>
                            </p:childTnLst>
                          </p:cTn>
                        </p:par>
                        <p:par>
                          <p:cTn id="23" fill="hold">
                            <p:stCondLst>
                              <p:cond delay="500"/>
                            </p:stCondLst>
                            <p:childTnLst>
                              <p:par>
                                <p:cTn id="24" presetID="2" presetClass="entr" presetSubtype="12" fill="hold" nodeType="afterEffect">
                                  <p:stCondLst>
                                    <p:cond delay="0"/>
                                  </p:stCondLst>
                                  <p:childTnLst>
                                    <p:set>
                                      <p:cBhvr>
                                        <p:cTn id="25" dur="1" fill="hold">
                                          <p:stCondLst>
                                            <p:cond delay="0"/>
                                          </p:stCondLst>
                                        </p:cTn>
                                        <p:tgtEl>
                                          <p:spTgt spid="14351"/>
                                        </p:tgtEl>
                                        <p:attrNameLst>
                                          <p:attrName>style.visibility</p:attrName>
                                        </p:attrNameLst>
                                      </p:cBhvr>
                                      <p:to>
                                        <p:strVal val="visible"/>
                                      </p:to>
                                    </p:set>
                                    <p:anim calcmode="lin" valueType="num">
                                      <p:cBhvr additive="base">
                                        <p:cTn id="26" dur="500" fill="hold"/>
                                        <p:tgtEl>
                                          <p:spTgt spid="14351"/>
                                        </p:tgtEl>
                                        <p:attrNameLst>
                                          <p:attrName>ppt_x</p:attrName>
                                        </p:attrNameLst>
                                      </p:cBhvr>
                                      <p:tavLst>
                                        <p:tav tm="0">
                                          <p:val>
                                            <p:strVal val="0-#ppt_w/2"/>
                                          </p:val>
                                        </p:tav>
                                        <p:tav tm="100000">
                                          <p:val>
                                            <p:strVal val="#ppt_x"/>
                                          </p:val>
                                        </p:tav>
                                      </p:tavLst>
                                    </p:anim>
                                    <p:anim calcmode="lin" valueType="num">
                                      <p:cBhvr additive="base">
                                        <p:cTn id="27" dur="500" fill="hold"/>
                                        <p:tgtEl>
                                          <p:spTgt spid="14351"/>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14354"/>
                                        </p:tgtEl>
                                        <p:attrNameLst>
                                          <p:attrName>style.visibility</p:attrName>
                                        </p:attrNameLst>
                                      </p:cBhvr>
                                      <p:to>
                                        <p:strVal val="visible"/>
                                      </p:to>
                                    </p:set>
                                    <p:anim calcmode="lin" valueType="num">
                                      <p:cBhvr additive="base">
                                        <p:cTn id="31" dur="500" fill="hold"/>
                                        <p:tgtEl>
                                          <p:spTgt spid="14354"/>
                                        </p:tgtEl>
                                        <p:attrNameLst>
                                          <p:attrName>ppt_x</p:attrName>
                                        </p:attrNameLst>
                                      </p:cBhvr>
                                      <p:tavLst>
                                        <p:tav tm="0">
                                          <p:val>
                                            <p:strVal val="#ppt_x"/>
                                          </p:val>
                                        </p:tav>
                                        <p:tav tm="100000">
                                          <p:val>
                                            <p:strVal val="#ppt_x"/>
                                          </p:val>
                                        </p:tav>
                                      </p:tavLst>
                                    </p:anim>
                                    <p:anim calcmode="lin" valueType="num">
                                      <p:cBhvr additive="base">
                                        <p:cTn id="32" dur="500" fill="hold"/>
                                        <p:tgtEl>
                                          <p:spTgt spid="14354"/>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nodeType="afterEffect">
                                  <p:stCondLst>
                                    <p:cond delay="0"/>
                                  </p:stCondLst>
                                  <p:childTnLst>
                                    <p:set>
                                      <p:cBhvr>
                                        <p:cTn id="35" dur="1" fill="hold">
                                          <p:stCondLst>
                                            <p:cond delay="0"/>
                                          </p:stCondLst>
                                        </p:cTn>
                                        <p:tgtEl>
                                          <p:spTgt spid="14357"/>
                                        </p:tgtEl>
                                        <p:attrNameLst>
                                          <p:attrName>style.visibility</p:attrName>
                                        </p:attrNameLst>
                                      </p:cBhvr>
                                      <p:to>
                                        <p:strVal val="visible"/>
                                      </p:to>
                                    </p:set>
                                    <p:anim calcmode="lin" valueType="num">
                                      <p:cBhvr additive="base">
                                        <p:cTn id="36" dur="500" fill="hold"/>
                                        <p:tgtEl>
                                          <p:spTgt spid="14357"/>
                                        </p:tgtEl>
                                        <p:attrNameLst>
                                          <p:attrName>ppt_x</p:attrName>
                                        </p:attrNameLst>
                                      </p:cBhvr>
                                      <p:tavLst>
                                        <p:tav tm="0">
                                          <p:val>
                                            <p:strVal val="#ppt_x"/>
                                          </p:val>
                                        </p:tav>
                                        <p:tav tm="100000">
                                          <p:val>
                                            <p:strVal val="#ppt_x"/>
                                          </p:val>
                                        </p:tav>
                                      </p:tavLst>
                                    </p:anim>
                                    <p:anim calcmode="lin" valueType="num">
                                      <p:cBhvr additive="base">
                                        <p:cTn id="37" dur="500" fill="hold"/>
                                        <p:tgtEl>
                                          <p:spTgt spid="1435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4360"/>
                                        </p:tgtEl>
                                        <p:attrNameLst>
                                          <p:attrName>style.visibility</p:attrName>
                                        </p:attrNameLst>
                                      </p:cBhvr>
                                      <p:to>
                                        <p:strVal val="visible"/>
                                      </p:to>
                                    </p:set>
                                    <p:anim calcmode="lin" valueType="num">
                                      <p:cBhvr additive="base">
                                        <p:cTn id="41" dur="500" fill="hold"/>
                                        <p:tgtEl>
                                          <p:spTgt spid="14360"/>
                                        </p:tgtEl>
                                        <p:attrNameLst>
                                          <p:attrName>ppt_x</p:attrName>
                                        </p:attrNameLst>
                                      </p:cBhvr>
                                      <p:tavLst>
                                        <p:tav tm="0">
                                          <p:val>
                                            <p:strVal val="#ppt_x"/>
                                          </p:val>
                                        </p:tav>
                                        <p:tav tm="100000">
                                          <p:val>
                                            <p:strVal val="#ppt_x"/>
                                          </p:val>
                                        </p:tav>
                                      </p:tavLst>
                                    </p:anim>
                                    <p:anim calcmode="lin" valueType="num">
                                      <p:cBhvr additive="base">
                                        <p:cTn id="42" dur="500" fill="hold"/>
                                        <p:tgtEl>
                                          <p:spTgt spid="14360"/>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8" fill="hold" nodeType="afterEffect">
                                  <p:stCondLst>
                                    <p:cond delay="0"/>
                                  </p:stCondLst>
                                  <p:childTnLst>
                                    <p:set>
                                      <p:cBhvr>
                                        <p:cTn id="45" dur="1" fill="hold">
                                          <p:stCondLst>
                                            <p:cond delay="0"/>
                                          </p:stCondLst>
                                        </p:cTn>
                                        <p:tgtEl>
                                          <p:spTgt spid="14366"/>
                                        </p:tgtEl>
                                        <p:attrNameLst>
                                          <p:attrName>style.visibility</p:attrName>
                                        </p:attrNameLst>
                                      </p:cBhvr>
                                      <p:to>
                                        <p:strVal val="visible"/>
                                      </p:to>
                                    </p:set>
                                    <p:anim calcmode="lin" valueType="num">
                                      <p:cBhvr additive="base">
                                        <p:cTn id="46" dur="500" fill="hold"/>
                                        <p:tgtEl>
                                          <p:spTgt spid="14366"/>
                                        </p:tgtEl>
                                        <p:attrNameLst>
                                          <p:attrName>ppt_x</p:attrName>
                                        </p:attrNameLst>
                                      </p:cBhvr>
                                      <p:tavLst>
                                        <p:tav tm="0">
                                          <p:val>
                                            <p:strVal val="0-#ppt_w/2"/>
                                          </p:val>
                                        </p:tav>
                                        <p:tav tm="100000">
                                          <p:val>
                                            <p:strVal val="#ppt_x"/>
                                          </p:val>
                                        </p:tav>
                                      </p:tavLst>
                                    </p:anim>
                                    <p:anim calcmode="lin" valueType="num">
                                      <p:cBhvr additive="base">
                                        <p:cTn id="47" dur="500" fill="hold"/>
                                        <p:tgtEl>
                                          <p:spTgt spid="14366"/>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6" fill="hold" nodeType="afterEffect">
                                  <p:stCondLst>
                                    <p:cond delay="0"/>
                                  </p:stCondLst>
                                  <p:childTnLst>
                                    <p:set>
                                      <p:cBhvr>
                                        <p:cTn id="50" dur="1" fill="hold">
                                          <p:stCondLst>
                                            <p:cond delay="0"/>
                                          </p:stCondLst>
                                        </p:cTn>
                                        <p:tgtEl>
                                          <p:spTgt spid="14363"/>
                                        </p:tgtEl>
                                        <p:attrNameLst>
                                          <p:attrName>style.visibility</p:attrName>
                                        </p:attrNameLst>
                                      </p:cBhvr>
                                      <p:to>
                                        <p:strVal val="visible"/>
                                      </p:to>
                                    </p:set>
                                    <p:anim calcmode="lin" valueType="num">
                                      <p:cBhvr additive="base">
                                        <p:cTn id="51" dur="500" fill="hold"/>
                                        <p:tgtEl>
                                          <p:spTgt spid="14363"/>
                                        </p:tgtEl>
                                        <p:attrNameLst>
                                          <p:attrName>ppt_x</p:attrName>
                                        </p:attrNameLst>
                                      </p:cBhvr>
                                      <p:tavLst>
                                        <p:tav tm="0">
                                          <p:val>
                                            <p:strVal val="1+#ppt_w/2"/>
                                          </p:val>
                                        </p:tav>
                                        <p:tav tm="100000">
                                          <p:val>
                                            <p:strVal val="#ppt_x"/>
                                          </p:val>
                                        </p:tav>
                                      </p:tavLst>
                                    </p:anim>
                                    <p:anim calcmode="lin" valueType="num">
                                      <p:cBhvr additive="base">
                                        <p:cTn id="52" dur="500" fill="hold"/>
                                        <p:tgtEl>
                                          <p:spTgt spid="14363"/>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14370"/>
                                        </p:tgtEl>
                                        <p:attrNameLst>
                                          <p:attrName>style.visibility</p:attrName>
                                        </p:attrNameLst>
                                      </p:cBhvr>
                                      <p:to>
                                        <p:strVal val="visible"/>
                                      </p:to>
                                    </p:set>
                                    <p:anim calcmode="lin" valueType="num">
                                      <p:cBhvr additive="base">
                                        <p:cTn id="56" dur="500" fill="hold"/>
                                        <p:tgtEl>
                                          <p:spTgt spid="14370"/>
                                        </p:tgtEl>
                                        <p:attrNameLst>
                                          <p:attrName>ppt_x</p:attrName>
                                        </p:attrNameLst>
                                      </p:cBhvr>
                                      <p:tavLst>
                                        <p:tav tm="0">
                                          <p:val>
                                            <p:strVal val="#ppt_x"/>
                                          </p:val>
                                        </p:tav>
                                        <p:tav tm="100000">
                                          <p:val>
                                            <p:strVal val="#ppt_x"/>
                                          </p:val>
                                        </p:tav>
                                      </p:tavLst>
                                    </p:anim>
                                    <p:anim calcmode="lin" valueType="num">
                                      <p:cBhvr additive="base">
                                        <p:cTn id="57" dur="500" fill="hold"/>
                                        <p:tgtEl>
                                          <p:spTgt spid="14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nimBg="1"/>
      <p:bldP spid="14350" grpId="0" animBg="1" autoUpdateAnimBg="0"/>
      <p:bldP spid="14369" grpId="0" autoUpdateAnimBg="0"/>
      <p:bldP spid="14370"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228600" y="241300"/>
            <a:ext cx="2698750" cy="2120900"/>
          </a:xfrm>
          <a:prstGeom prst="rect">
            <a:avLst/>
          </a:prstGeom>
          <a:noFill/>
          <a:ln w="9525">
            <a:noFill/>
            <a:miter lim="800000"/>
            <a:headEnd/>
            <a:tailEnd/>
          </a:ln>
          <a:effectLst/>
        </p:spPr>
      </p:pic>
      <p:sp>
        <p:nvSpPr>
          <p:cNvPr id="30723" name="WordArt 3" descr="Narrow vertical"/>
          <p:cNvSpPr>
            <a:spLocks noChangeArrowheads="1" noChangeShapeType="1" noTextEdit="1"/>
          </p:cNvSpPr>
          <p:nvPr/>
        </p:nvSpPr>
        <p:spPr bwMode="auto">
          <a:xfrm>
            <a:off x="1803400" y="495300"/>
            <a:ext cx="6883400" cy="1104900"/>
          </a:xfrm>
          <a:prstGeom prst="rect">
            <a:avLst/>
          </a:prstGeom>
        </p:spPr>
        <p:txBody>
          <a:bodyPr wrap="none" fromWordArt="1">
            <a:prstTxWarp prst="textPlain">
              <a:avLst>
                <a:gd name="adj" fmla="val 50000"/>
              </a:avLst>
            </a:prstTxWarp>
          </a:bodyPr>
          <a:lstStyle/>
          <a:p>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Juice ITC"/>
              </a:rPr>
              <a:t>Fungsi Konsumsi</a:t>
            </a:r>
          </a:p>
        </p:txBody>
      </p:sp>
      <p:sp>
        <p:nvSpPr>
          <p:cNvPr id="30724" name="Text Box 4"/>
          <p:cNvSpPr txBox="1">
            <a:spLocks noChangeArrowheads="1"/>
          </p:cNvSpPr>
          <p:nvPr/>
        </p:nvSpPr>
        <p:spPr bwMode="auto">
          <a:xfrm>
            <a:off x="1295400" y="2443163"/>
            <a:ext cx="2682875" cy="681037"/>
          </a:xfrm>
          <a:prstGeom prst="rect">
            <a:avLst/>
          </a:prstGeom>
          <a:solidFill>
            <a:srgbClr val="CCFF33"/>
          </a:solidFill>
          <a:ln w="9525">
            <a:solidFill>
              <a:schemeClr val="tx1"/>
            </a:solidFill>
            <a:miter lim="800000"/>
            <a:headEnd/>
            <a:tailEnd/>
          </a:ln>
          <a:effectLst>
            <a:outerShdw dist="35921" dir="2700000" algn="ctr" rotWithShape="0">
              <a:schemeClr val="bg2"/>
            </a:outerShdw>
          </a:effectLst>
        </p:spPr>
        <p:txBody>
          <a:bodyPr>
            <a:spAutoFit/>
          </a:bodyPr>
          <a:lstStyle/>
          <a:p>
            <a:pPr algn="l" eaLnBrk="0" hangingPunct="0"/>
            <a:r>
              <a:rPr lang="en-US" sz="3800" i="1">
                <a:effectLst>
                  <a:outerShdw blurRad="38100" dist="38100" dir="2700000" algn="tl">
                    <a:srgbClr val="FFFFFF"/>
                  </a:outerShdw>
                </a:effectLst>
              </a:rPr>
              <a:t>C = C(Y- T)</a:t>
            </a:r>
            <a:r>
              <a:rPr lang="en-US" sz="3800">
                <a:effectLst>
                  <a:outerShdw blurRad="38100" dist="38100" dir="2700000" algn="tl">
                    <a:srgbClr val="FFFFFF"/>
                  </a:outerShdw>
                </a:effectLst>
              </a:rPr>
              <a:t> </a:t>
            </a:r>
          </a:p>
        </p:txBody>
      </p:sp>
      <p:grpSp>
        <p:nvGrpSpPr>
          <p:cNvPr id="30725" name="Group 5"/>
          <p:cNvGrpSpPr>
            <a:grpSpLocks/>
          </p:cNvGrpSpPr>
          <p:nvPr/>
        </p:nvGrpSpPr>
        <p:grpSpPr bwMode="auto">
          <a:xfrm>
            <a:off x="0" y="2971800"/>
            <a:ext cx="2357438" cy="3209925"/>
            <a:chOff x="179" y="2256"/>
            <a:chExt cx="2070" cy="777"/>
          </a:xfrm>
        </p:grpSpPr>
        <p:sp>
          <p:nvSpPr>
            <p:cNvPr id="30726" name="Line 6"/>
            <p:cNvSpPr>
              <a:spLocks noChangeShapeType="1"/>
            </p:cNvSpPr>
            <p:nvPr/>
          </p:nvSpPr>
          <p:spPr bwMode="auto">
            <a:xfrm flipV="1">
              <a:off x="1104" y="2256"/>
              <a:ext cx="624" cy="432"/>
            </a:xfrm>
            <a:prstGeom prst="line">
              <a:avLst/>
            </a:prstGeom>
            <a:noFill/>
            <a:ln w="9525">
              <a:solidFill>
                <a:schemeClr val="tx1"/>
              </a:solidFill>
              <a:round/>
              <a:headEnd/>
              <a:tailEnd type="triangle" w="med" len="med"/>
            </a:ln>
            <a:effectLst/>
          </p:spPr>
          <p:txBody>
            <a:bodyPr wrap="none" anchor="ctr"/>
            <a:lstStyle/>
            <a:p>
              <a:endParaRPr lang="en-US"/>
            </a:p>
          </p:txBody>
        </p:sp>
        <p:sp>
          <p:nvSpPr>
            <p:cNvPr id="30727" name="Text Box 7"/>
            <p:cNvSpPr txBox="1">
              <a:spLocks noChangeArrowheads="1"/>
            </p:cNvSpPr>
            <p:nvPr/>
          </p:nvSpPr>
          <p:spPr bwMode="auto">
            <a:xfrm>
              <a:off x="179" y="2657"/>
              <a:ext cx="2070" cy="376"/>
            </a:xfrm>
            <a:prstGeom prst="rect">
              <a:avLst/>
            </a:prstGeom>
            <a:noFill/>
            <a:ln w="9525">
              <a:noFill/>
              <a:miter lim="800000"/>
              <a:headEnd/>
              <a:tailEnd/>
            </a:ln>
            <a:effectLst/>
          </p:spPr>
          <p:txBody>
            <a:bodyPr wrap="none">
              <a:spAutoFit/>
            </a:bodyPr>
            <a:lstStyle/>
            <a:p>
              <a:pPr eaLnBrk="0" hangingPunct="0"/>
              <a:r>
                <a:rPr lang="en-US">
                  <a:effectLst>
                    <a:outerShdw blurRad="38100" dist="38100" dir="2700000" algn="tl">
                      <a:srgbClr val="C0C0C0"/>
                    </a:outerShdw>
                  </a:effectLst>
                </a:rPr>
                <a:t>Belanja konsumsi</a:t>
              </a:r>
            </a:p>
            <a:p>
              <a:pPr eaLnBrk="0" hangingPunct="0"/>
              <a:r>
                <a:rPr lang="en-US">
                  <a:effectLst>
                    <a:outerShdw blurRad="38100" dist="38100" dir="2700000" algn="tl">
                      <a:srgbClr val="C0C0C0"/>
                    </a:outerShdw>
                  </a:effectLst>
                </a:rPr>
                <a:t>oleh rumah</a:t>
              </a:r>
            </a:p>
            <a:p>
              <a:pPr eaLnBrk="0" hangingPunct="0"/>
              <a:r>
                <a:rPr lang="en-US">
                  <a:effectLst>
                    <a:outerShdw blurRad="38100" dist="38100" dir="2700000" algn="tl">
                      <a:srgbClr val="C0C0C0"/>
                    </a:outerShdw>
                  </a:effectLst>
                </a:rPr>
                <a:t> tangga</a:t>
              </a:r>
            </a:p>
            <a:p>
              <a:pPr eaLnBrk="0" hangingPunct="0"/>
              <a:endParaRPr lang="en-US">
                <a:effectLst>
                  <a:outerShdw blurRad="38100" dist="38100" dir="2700000" algn="tl">
                    <a:srgbClr val="C0C0C0"/>
                  </a:outerShdw>
                </a:effectLst>
              </a:endParaRPr>
            </a:p>
          </p:txBody>
        </p:sp>
      </p:grpSp>
      <p:grpSp>
        <p:nvGrpSpPr>
          <p:cNvPr id="30728" name="Group 8"/>
          <p:cNvGrpSpPr>
            <a:grpSpLocks/>
          </p:cNvGrpSpPr>
          <p:nvPr/>
        </p:nvGrpSpPr>
        <p:grpSpPr bwMode="auto">
          <a:xfrm>
            <a:off x="1338263" y="2895600"/>
            <a:ext cx="1554162" cy="1760538"/>
            <a:chOff x="1559" y="2256"/>
            <a:chExt cx="979" cy="933"/>
          </a:xfrm>
        </p:grpSpPr>
        <p:sp>
          <p:nvSpPr>
            <p:cNvPr id="30729" name="Line 9"/>
            <p:cNvSpPr>
              <a:spLocks noChangeShapeType="1"/>
            </p:cNvSpPr>
            <p:nvPr/>
          </p:nvSpPr>
          <p:spPr bwMode="auto">
            <a:xfrm flipV="1">
              <a:off x="2064" y="2256"/>
              <a:ext cx="48" cy="576"/>
            </a:xfrm>
            <a:prstGeom prst="line">
              <a:avLst/>
            </a:prstGeom>
            <a:noFill/>
            <a:ln w="9525">
              <a:solidFill>
                <a:schemeClr val="tx1"/>
              </a:solidFill>
              <a:round/>
              <a:headEnd/>
              <a:tailEnd type="triangle" w="med" len="med"/>
            </a:ln>
            <a:effectLst/>
          </p:spPr>
          <p:txBody>
            <a:bodyPr wrap="none" anchor="ctr"/>
            <a:lstStyle/>
            <a:p>
              <a:endParaRPr lang="en-US"/>
            </a:p>
          </p:txBody>
        </p:sp>
        <p:sp>
          <p:nvSpPr>
            <p:cNvPr id="30730" name="Text Box 10"/>
            <p:cNvSpPr txBox="1">
              <a:spLocks noChangeArrowheads="1"/>
            </p:cNvSpPr>
            <p:nvPr/>
          </p:nvSpPr>
          <p:spPr bwMode="auto">
            <a:xfrm>
              <a:off x="1559" y="2753"/>
              <a:ext cx="979" cy="436"/>
            </a:xfrm>
            <a:prstGeom prst="rect">
              <a:avLst/>
            </a:prstGeom>
            <a:noFill/>
            <a:ln w="9525">
              <a:noFill/>
              <a:miter lim="800000"/>
              <a:headEnd/>
              <a:tailEnd/>
            </a:ln>
            <a:effectLst/>
          </p:spPr>
          <p:txBody>
            <a:bodyPr wrap="none">
              <a:spAutoFit/>
            </a:bodyPr>
            <a:lstStyle/>
            <a:p>
              <a:pPr eaLnBrk="0" hangingPunct="0"/>
              <a:r>
                <a:rPr lang="en-US">
                  <a:effectLst>
                    <a:outerShdw blurRad="38100" dist="38100" dir="2700000" algn="tl">
                      <a:srgbClr val="C0C0C0"/>
                    </a:outerShdw>
                  </a:effectLst>
                </a:rPr>
                <a:t>bergantung</a:t>
              </a:r>
            </a:p>
            <a:p>
              <a:pPr eaLnBrk="0" hangingPunct="0"/>
              <a:r>
                <a:rPr lang="en-US">
                  <a:effectLst>
                    <a:outerShdw blurRad="38100" dist="38100" dir="2700000" algn="tl">
                      <a:srgbClr val="C0C0C0"/>
                    </a:outerShdw>
                  </a:effectLst>
                </a:rPr>
                <a:t>pada</a:t>
              </a:r>
            </a:p>
          </p:txBody>
        </p:sp>
      </p:grpSp>
      <p:grpSp>
        <p:nvGrpSpPr>
          <p:cNvPr id="30737" name="Group 17"/>
          <p:cNvGrpSpPr>
            <a:grpSpLocks/>
          </p:cNvGrpSpPr>
          <p:nvPr/>
        </p:nvGrpSpPr>
        <p:grpSpPr bwMode="auto">
          <a:xfrm>
            <a:off x="2857500" y="3175000"/>
            <a:ext cx="2741613" cy="1473200"/>
            <a:chOff x="3168" y="2256"/>
            <a:chExt cx="1367" cy="928"/>
          </a:xfrm>
        </p:grpSpPr>
        <p:sp>
          <p:nvSpPr>
            <p:cNvPr id="30738" name="AutoShape 18"/>
            <p:cNvSpPr>
              <a:spLocks/>
            </p:cNvSpPr>
            <p:nvPr/>
          </p:nvSpPr>
          <p:spPr bwMode="auto">
            <a:xfrm rot="5264370">
              <a:off x="3240" y="2184"/>
              <a:ext cx="240" cy="384"/>
            </a:xfrm>
            <a:prstGeom prst="rightBrace">
              <a:avLst>
                <a:gd name="adj1" fmla="val 13333"/>
                <a:gd name="adj2" fmla="val 50000"/>
              </a:avLst>
            </a:prstGeom>
            <a:noFill/>
            <a:ln w="9525">
              <a:solidFill>
                <a:schemeClr val="tx1"/>
              </a:solidFill>
              <a:round/>
              <a:headEnd/>
              <a:tailEnd/>
            </a:ln>
            <a:effectLst/>
          </p:spPr>
          <p:txBody>
            <a:bodyPr wrap="none" anchor="ctr"/>
            <a:lstStyle/>
            <a:p>
              <a:endParaRPr lang="en-US"/>
            </a:p>
          </p:txBody>
        </p:sp>
        <p:sp>
          <p:nvSpPr>
            <p:cNvPr id="30739" name="Line 19"/>
            <p:cNvSpPr>
              <a:spLocks noChangeShapeType="1"/>
            </p:cNvSpPr>
            <p:nvPr/>
          </p:nvSpPr>
          <p:spPr bwMode="auto">
            <a:xfrm flipH="1" flipV="1">
              <a:off x="3408" y="2544"/>
              <a:ext cx="432"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30740" name="Text Box 20"/>
            <p:cNvSpPr txBox="1">
              <a:spLocks noChangeArrowheads="1"/>
            </p:cNvSpPr>
            <p:nvPr/>
          </p:nvSpPr>
          <p:spPr bwMode="auto">
            <a:xfrm>
              <a:off x="3752" y="2666"/>
              <a:ext cx="783" cy="518"/>
            </a:xfrm>
            <a:prstGeom prst="rect">
              <a:avLst/>
            </a:prstGeom>
            <a:noFill/>
            <a:ln w="9525">
              <a:noFill/>
              <a:miter lim="800000"/>
              <a:headEnd/>
              <a:tailEnd/>
            </a:ln>
            <a:effectLst/>
          </p:spPr>
          <p:txBody>
            <a:bodyPr wrap="none">
              <a:spAutoFit/>
            </a:bodyPr>
            <a:lstStyle/>
            <a:p>
              <a:pPr eaLnBrk="0" hangingPunct="0"/>
              <a:r>
                <a:rPr lang="en-US">
                  <a:effectLst>
                    <a:outerShdw blurRad="38100" dist="38100" dir="2700000" algn="tl">
                      <a:srgbClr val="C0C0C0"/>
                    </a:outerShdw>
                  </a:effectLst>
                </a:rPr>
                <a:t>pendapatan</a:t>
              </a:r>
            </a:p>
            <a:p>
              <a:pPr eaLnBrk="0" hangingPunct="0"/>
              <a:r>
                <a:rPr lang="en-US">
                  <a:effectLst>
                    <a:outerShdw blurRad="38100" dist="38100" dir="2700000" algn="tl">
                      <a:srgbClr val="C0C0C0"/>
                    </a:outerShdw>
                  </a:effectLst>
                </a:rPr>
                <a:t>disposabel</a:t>
              </a:r>
            </a:p>
          </p:txBody>
        </p:sp>
      </p:grpSp>
      <p:grpSp>
        <p:nvGrpSpPr>
          <p:cNvPr id="30753" name="Group 33"/>
          <p:cNvGrpSpPr>
            <a:grpSpLocks/>
          </p:cNvGrpSpPr>
          <p:nvPr/>
        </p:nvGrpSpPr>
        <p:grpSpPr bwMode="auto">
          <a:xfrm>
            <a:off x="3962400" y="2438400"/>
            <a:ext cx="5334000" cy="3997325"/>
            <a:chOff x="2640" y="1658"/>
            <a:chExt cx="3120" cy="2506"/>
          </a:xfrm>
        </p:grpSpPr>
        <p:sp>
          <p:nvSpPr>
            <p:cNvPr id="30742" name="Text Box 22"/>
            <p:cNvSpPr txBox="1">
              <a:spLocks noChangeArrowheads="1"/>
            </p:cNvSpPr>
            <p:nvPr/>
          </p:nvSpPr>
          <p:spPr bwMode="auto">
            <a:xfrm>
              <a:off x="3452" y="1658"/>
              <a:ext cx="226" cy="287"/>
            </a:xfrm>
            <a:prstGeom prst="rect">
              <a:avLst/>
            </a:prstGeom>
            <a:noFill/>
            <a:ln w="9525">
              <a:noFill/>
              <a:miter lim="800000"/>
              <a:headEnd/>
              <a:tailEnd/>
            </a:ln>
            <a:effectLst/>
          </p:spPr>
          <p:txBody>
            <a:bodyPr wrap="none">
              <a:spAutoFit/>
            </a:bodyPr>
            <a:lstStyle/>
            <a:p>
              <a:pPr algn="l"/>
              <a:r>
                <a:rPr lang="en-US" i="1"/>
                <a:t>C</a:t>
              </a:r>
            </a:p>
          </p:txBody>
        </p:sp>
        <p:sp>
          <p:nvSpPr>
            <p:cNvPr id="30744" name="Line 24"/>
            <p:cNvSpPr>
              <a:spLocks noChangeShapeType="1"/>
            </p:cNvSpPr>
            <p:nvPr/>
          </p:nvSpPr>
          <p:spPr bwMode="auto">
            <a:xfrm>
              <a:off x="3696" y="1776"/>
              <a:ext cx="0" cy="1488"/>
            </a:xfrm>
            <a:prstGeom prst="line">
              <a:avLst/>
            </a:prstGeom>
            <a:noFill/>
            <a:ln w="9525">
              <a:solidFill>
                <a:schemeClr val="tx1"/>
              </a:solidFill>
              <a:round/>
              <a:headEnd/>
              <a:tailEnd/>
            </a:ln>
            <a:effectLst/>
          </p:spPr>
          <p:txBody>
            <a:bodyPr wrap="none">
              <a:spAutoFit/>
            </a:bodyPr>
            <a:lstStyle/>
            <a:p>
              <a:endParaRPr lang="en-US"/>
            </a:p>
          </p:txBody>
        </p:sp>
        <p:sp>
          <p:nvSpPr>
            <p:cNvPr id="30745" name="Line 25"/>
            <p:cNvSpPr>
              <a:spLocks noChangeShapeType="1"/>
            </p:cNvSpPr>
            <p:nvPr/>
          </p:nvSpPr>
          <p:spPr bwMode="auto">
            <a:xfrm>
              <a:off x="3696" y="3264"/>
              <a:ext cx="1728" cy="0"/>
            </a:xfrm>
            <a:prstGeom prst="line">
              <a:avLst/>
            </a:prstGeom>
            <a:noFill/>
            <a:ln w="9525">
              <a:solidFill>
                <a:schemeClr val="tx1"/>
              </a:solidFill>
              <a:round/>
              <a:headEnd/>
              <a:tailEnd/>
            </a:ln>
            <a:effectLst/>
          </p:spPr>
          <p:txBody>
            <a:bodyPr wrap="none">
              <a:spAutoFit/>
            </a:bodyPr>
            <a:lstStyle/>
            <a:p>
              <a:endParaRPr lang="en-US"/>
            </a:p>
          </p:txBody>
        </p:sp>
        <p:sp>
          <p:nvSpPr>
            <p:cNvPr id="30746" name="Text Box 26"/>
            <p:cNvSpPr txBox="1">
              <a:spLocks noChangeArrowheads="1"/>
            </p:cNvSpPr>
            <p:nvPr/>
          </p:nvSpPr>
          <p:spPr bwMode="auto">
            <a:xfrm>
              <a:off x="5270" y="3216"/>
              <a:ext cx="455" cy="286"/>
            </a:xfrm>
            <a:prstGeom prst="rect">
              <a:avLst/>
            </a:prstGeom>
            <a:noFill/>
            <a:ln w="9525">
              <a:noFill/>
              <a:miter lim="800000"/>
              <a:headEnd/>
              <a:tailEnd/>
            </a:ln>
            <a:effectLst/>
          </p:spPr>
          <p:txBody>
            <a:bodyPr wrap="none">
              <a:spAutoFit/>
            </a:bodyPr>
            <a:lstStyle/>
            <a:p>
              <a:pPr algn="l"/>
              <a:r>
                <a:rPr lang="en-US" i="1"/>
                <a:t>Y - T</a:t>
              </a:r>
            </a:p>
          </p:txBody>
        </p:sp>
        <p:sp>
          <p:nvSpPr>
            <p:cNvPr id="30747" name="Line 27"/>
            <p:cNvSpPr>
              <a:spLocks noChangeShapeType="1"/>
            </p:cNvSpPr>
            <p:nvPr/>
          </p:nvSpPr>
          <p:spPr bwMode="auto">
            <a:xfrm flipV="1">
              <a:off x="3696" y="1824"/>
              <a:ext cx="1680" cy="1296"/>
            </a:xfrm>
            <a:prstGeom prst="line">
              <a:avLst/>
            </a:prstGeom>
            <a:noFill/>
            <a:ln w="9525">
              <a:solidFill>
                <a:schemeClr val="tx1"/>
              </a:solidFill>
              <a:round/>
              <a:headEnd/>
              <a:tailEnd/>
            </a:ln>
            <a:effectLst/>
          </p:spPr>
          <p:txBody>
            <a:bodyPr wrap="none">
              <a:spAutoFit/>
            </a:bodyPr>
            <a:lstStyle/>
            <a:p>
              <a:endParaRPr lang="en-US"/>
            </a:p>
          </p:txBody>
        </p:sp>
        <p:sp>
          <p:nvSpPr>
            <p:cNvPr id="30750" name="Line 30"/>
            <p:cNvSpPr>
              <a:spLocks noChangeShapeType="1"/>
            </p:cNvSpPr>
            <p:nvPr/>
          </p:nvSpPr>
          <p:spPr bwMode="auto">
            <a:xfrm flipV="1">
              <a:off x="4032" y="2688"/>
              <a:ext cx="384" cy="1008"/>
            </a:xfrm>
            <a:prstGeom prst="line">
              <a:avLst/>
            </a:prstGeom>
            <a:noFill/>
            <a:ln w="38100">
              <a:solidFill>
                <a:schemeClr val="tx1"/>
              </a:solidFill>
              <a:round/>
              <a:headEnd/>
              <a:tailEnd type="triangle" w="med" len="med"/>
            </a:ln>
            <a:effectLst/>
          </p:spPr>
          <p:txBody>
            <a:bodyPr wrap="none">
              <a:spAutoFit/>
            </a:bodyPr>
            <a:lstStyle/>
            <a:p>
              <a:endParaRPr lang="en-US"/>
            </a:p>
          </p:txBody>
        </p:sp>
        <p:sp>
          <p:nvSpPr>
            <p:cNvPr id="30751" name="Text Box 31"/>
            <p:cNvSpPr txBox="1">
              <a:spLocks noChangeArrowheads="1"/>
            </p:cNvSpPr>
            <p:nvPr/>
          </p:nvSpPr>
          <p:spPr bwMode="auto">
            <a:xfrm>
              <a:off x="2640" y="3648"/>
              <a:ext cx="3120" cy="516"/>
            </a:xfrm>
            <a:prstGeom prst="rect">
              <a:avLst/>
            </a:prstGeom>
            <a:noFill/>
            <a:ln w="9525">
              <a:noFill/>
              <a:miter lim="800000"/>
              <a:headEnd/>
              <a:tailEnd/>
            </a:ln>
            <a:effectLst/>
          </p:spPr>
          <p:txBody>
            <a:bodyPr>
              <a:spAutoFit/>
            </a:bodyPr>
            <a:lstStyle/>
            <a:p>
              <a:pPr algn="l"/>
              <a:r>
                <a:rPr lang="en-US"/>
                <a:t>Kemiringan fungsi konsumsi adalah </a:t>
              </a:r>
              <a:r>
                <a:rPr lang="en-US" i="1"/>
                <a:t>MPC.</a:t>
              </a:r>
            </a:p>
          </p:txBody>
        </p:sp>
        <p:sp>
          <p:nvSpPr>
            <p:cNvPr id="30752" name="Text Box 32"/>
            <p:cNvSpPr txBox="1">
              <a:spLocks noChangeArrowheads="1"/>
            </p:cNvSpPr>
            <p:nvPr/>
          </p:nvSpPr>
          <p:spPr bwMode="auto">
            <a:xfrm rot="-2206742">
              <a:off x="4544" y="2192"/>
              <a:ext cx="1026" cy="269"/>
            </a:xfrm>
            <a:prstGeom prst="rect">
              <a:avLst/>
            </a:prstGeom>
            <a:solidFill>
              <a:srgbClr val="CCFF33"/>
            </a:solidFill>
            <a:ln w="9525">
              <a:noFill/>
              <a:miter lim="800000"/>
              <a:headEnd/>
              <a:tailEnd/>
            </a:ln>
            <a:effectLst>
              <a:outerShdw dist="107763" dir="18900000" algn="ctr" rotWithShape="0">
                <a:schemeClr val="bg2"/>
              </a:outerShdw>
            </a:effectLst>
          </p:spPr>
          <p:txBody>
            <a:bodyPr>
              <a:spAutoFit/>
            </a:bodyPr>
            <a:lstStyle/>
            <a:p>
              <a:pPr algn="l" eaLnBrk="0" hangingPunct="0"/>
              <a:r>
                <a:rPr lang="en-US" sz="2200" i="1">
                  <a:effectLst>
                    <a:outerShdw blurRad="38100" dist="38100" dir="2700000" algn="tl">
                      <a:srgbClr val="FFFFFF"/>
                    </a:outerShdw>
                  </a:effectLst>
                </a:rPr>
                <a:t>C = C(</a:t>
              </a:r>
              <a:r>
                <a:rPr lang="en-US" sz="2200" i="1" baseline="-25000">
                  <a:effectLst>
                    <a:outerShdw blurRad="38100" dist="38100" dir="2700000" algn="tl">
                      <a:srgbClr val="FFFFFF"/>
                    </a:outerShdw>
                  </a:effectLst>
                </a:rPr>
                <a:t> </a:t>
              </a:r>
              <a:r>
                <a:rPr lang="en-US" sz="2200" i="1">
                  <a:effectLst>
                    <a:outerShdw blurRad="38100" dist="38100" dir="2700000" algn="tl">
                      <a:srgbClr val="FFFFFF"/>
                    </a:outerShdw>
                  </a:effectLst>
                </a:rPr>
                <a:t>Y-T) </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box(in)">
                                      <p:cBhvr>
                                        <p:cTn id="12" dur="500"/>
                                        <p:tgtEl>
                                          <p:spTgt spid="30723"/>
                                        </p:tgtEl>
                                      </p:cBhvr>
                                    </p:animEffect>
                                  </p:childTnLst>
                                </p:cTn>
                              </p:par>
                            </p:childTnLst>
                          </p:cTn>
                        </p:par>
                        <p:par>
                          <p:cTn id="13" fill="hold">
                            <p:stCondLst>
                              <p:cond delay="1000"/>
                            </p:stCondLst>
                            <p:childTnLst>
                              <p:par>
                                <p:cTn id="14" presetID="23" presetClass="entr" presetSubtype="272" fill="hold" grpId="0" nodeType="afterEffect">
                                  <p:stCondLst>
                                    <p:cond delay="0"/>
                                  </p:stCondLst>
                                  <p:childTnLst>
                                    <p:set>
                                      <p:cBhvr>
                                        <p:cTn id="15" dur="1" fill="hold">
                                          <p:stCondLst>
                                            <p:cond delay="0"/>
                                          </p:stCondLst>
                                        </p:cTn>
                                        <p:tgtEl>
                                          <p:spTgt spid="30724"/>
                                        </p:tgtEl>
                                        <p:attrNameLst>
                                          <p:attrName>style.visibility</p:attrName>
                                        </p:attrNameLst>
                                      </p:cBhvr>
                                      <p:to>
                                        <p:strVal val="visible"/>
                                      </p:to>
                                    </p:set>
                                    <p:anim calcmode="lin" valueType="num">
                                      <p:cBhvr>
                                        <p:cTn id="16" dur="500" fill="hold"/>
                                        <p:tgtEl>
                                          <p:spTgt spid="30724"/>
                                        </p:tgtEl>
                                        <p:attrNameLst>
                                          <p:attrName>ppt_w</p:attrName>
                                        </p:attrNameLst>
                                      </p:cBhvr>
                                      <p:tavLst>
                                        <p:tav tm="0">
                                          <p:val>
                                            <p:strVal val="2/3*#ppt_w"/>
                                          </p:val>
                                        </p:tav>
                                        <p:tav tm="100000">
                                          <p:val>
                                            <p:strVal val="#ppt_w"/>
                                          </p:val>
                                        </p:tav>
                                      </p:tavLst>
                                    </p:anim>
                                    <p:anim calcmode="lin" valueType="num">
                                      <p:cBhvr>
                                        <p:cTn id="17" dur="500" fill="hold"/>
                                        <p:tgtEl>
                                          <p:spTgt spid="30724"/>
                                        </p:tgtEl>
                                        <p:attrNameLst>
                                          <p:attrName>ppt_h</p:attrName>
                                        </p:attrNameLst>
                                      </p:cBhvr>
                                      <p:tavLst>
                                        <p:tav tm="0">
                                          <p:val>
                                            <p:strVal val="2/3*#ppt_h"/>
                                          </p:val>
                                        </p:tav>
                                        <p:tav tm="100000">
                                          <p:val>
                                            <p:strVal val="#ppt_h"/>
                                          </p:val>
                                        </p:tav>
                                      </p:tavLst>
                                    </p:anim>
                                  </p:childTnLst>
                                </p:cTn>
                              </p:par>
                            </p:childTnLst>
                          </p:cTn>
                        </p:par>
                        <p:par>
                          <p:cTn id="18" fill="hold">
                            <p:stCondLst>
                              <p:cond delay="1500"/>
                            </p:stCondLst>
                            <p:childTnLst>
                              <p:par>
                                <p:cTn id="19" presetID="2" presetClass="entr" presetSubtype="12" fill="hold" nodeType="afterEffect">
                                  <p:stCondLst>
                                    <p:cond delay="0"/>
                                  </p:stCondLst>
                                  <p:childTnLst>
                                    <p:set>
                                      <p:cBhvr>
                                        <p:cTn id="20" dur="1" fill="hold">
                                          <p:stCondLst>
                                            <p:cond delay="0"/>
                                          </p:stCondLst>
                                        </p:cTn>
                                        <p:tgtEl>
                                          <p:spTgt spid="30725"/>
                                        </p:tgtEl>
                                        <p:attrNameLst>
                                          <p:attrName>style.visibility</p:attrName>
                                        </p:attrNameLst>
                                      </p:cBhvr>
                                      <p:to>
                                        <p:strVal val="visible"/>
                                      </p:to>
                                    </p:set>
                                    <p:anim calcmode="lin" valueType="num">
                                      <p:cBhvr additive="base">
                                        <p:cTn id="21" dur="500" fill="hold"/>
                                        <p:tgtEl>
                                          <p:spTgt spid="30725"/>
                                        </p:tgtEl>
                                        <p:attrNameLst>
                                          <p:attrName>ppt_x</p:attrName>
                                        </p:attrNameLst>
                                      </p:cBhvr>
                                      <p:tavLst>
                                        <p:tav tm="0">
                                          <p:val>
                                            <p:strVal val="0-#ppt_w/2"/>
                                          </p:val>
                                        </p:tav>
                                        <p:tav tm="100000">
                                          <p:val>
                                            <p:strVal val="#ppt_x"/>
                                          </p:val>
                                        </p:tav>
                                      </p:tavLst>
                                    </p:anim>
                                    <p:anim calcmode="lin" valueType="num">
                                      <p:cBhvr additive="base">
                                        <p:cTn id="22" dur="500" fill="hold"/>
                                        <p:tgtEl>
                                          <p:spTgt spid="3072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728"/>
                                        </p:tgtEl>
                                        <p:attrNameLst>
                                          <p:attrName>style.visibility</p:attrName>
                                        </p:attrNameLst>
                                      </p:cBhvr>
                                      <p:to>
                                        <p:strVal val="visible"/>
                                      </p:to>
                                    </p:set>
                                    <p:anim calcmode="lin" valueType="num">
                                      <p:cBhvr additive="base">
                                        <p:cTn id="26" dur="500" fill="hold"/>
                                        <p:tgtEl>
                                          <p:spTgt spid="30728"/>
                                        </p:tgtEl>
                                        <p:attrNameLst>
                                          <p:attrName>ppt_x</p:attrName>
                                        </p:attrNameLst>
                                      </p:cBhvr>
                                      <p:tavLst>
                                        <p:tav tm="0">
                                          <p:val>
                                            <p:strVal val="#ppt_x"/>
                                          </p:val>
                                        </p:tav>
                                        <p:tav tm="100000">
                                          <p:val>
                                            <p:strVal val="#ppt_x"/>
                                          </p:val>
                                        </p:tav>
                                      </p:tavLst>
                                    </p:anim>
                                    <p:anim calcmode="lin" valueType="num">
                                      <p:cBhvr additive="base">
                                        <p:cTn id="27" dur="500" fill="hold"/>
                                        <p:tgtEl>
                                          <p:spTgt spid="3072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30737"/>
                                        </p:tgtEl>
                                        <p:attrNameLst>
                                          <p:attrName>style.visibility</p:attrName>
                                        </p:attrNameLst>
                                      </p:cBhvr>
                                      <p:to>
                                        <p:strVal val="visible"/>
                                      </p:to>
                                    </p:set>
                                    <p:anim calcmode="lin" valueType="num">
                                      <p:cBhvr additive="base">
                                        <p:cTn id="31" dur="500" fill="hold"/>
                                        <p:tgtEl>
                                          <p:spTgt spid="30737"/>
                                        </p:tgtEl>
                                        <p:attrNameLst>
                                          <p:attrName>ppt_x</p:attrName>
                                        </p:attrNameLst>
                                      </p:cBhvr>
                                      <p:tavLst>
                                        <p:tav tm="0">
                                          <p:val>
                                            <p:strVal val="1+#ppt_w/2"/>
                                          </p:val>
                                        </p:tav>
                                        <p:tav tm="100000">
                                          <p:val>
                                            <p:strVal val="#ppt_x"/>
                                          </p:val>
                                        </p:tav>
                                      </p:tavLst>
                                    </p:anim>
                                    <p:anim calcmode="lin" valueType="num">
                                      <p:cBhvr additive="base">
                                        <p:cTn id="32" dur="500" fill="hold"/>
                                        <p:tgtEl>
                                          <p:spTgt spid="3073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753"/>
                                        </p:tgtEl>
                                        <p:attrNameLst>
                                          <p:attrName>style.visibility</p:attrName>
                                        </p:attrNameLst>
                                      </p:cBhvr>
                                      <p:to>
                                        <p:strVal val="visible"/>
                                      </p:to>
                                    </p:set>
                                    <p:animEffect transition="in" filter="dissolve">
                                      <p:cBhvr>
                                        <p:cTn id="37" dur="500"/>
                                        <p:tgtEl>
                                          <p:spTgt spid="30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381000" y="509588"/>
            <a:ext cx="6724650" cy="466725"/>
          </a:xfrm>
          <a:prstGeom prst="rect">
            <a:avLst/>
          </a:prstGeom>
        </p:spPr>
        <p:txBody>
          <a:bodyPr wrap="none" fromWordArt="1">
            <a:prstTxWarp prst="textPlain">
              <a:avLst>
                <a:gd name="adj" fmla="val 50000"/>
              </a:avLst>
            </a:prstTxWarp>
          </a:bodyPr>
          <a:lstStyle/>
          <a:p>
            <a:r>
              <a:rPr lang="en-US" sz="2800" kern="10">
                <a:ln w="9525">
                  <a:solidFill>
                    <a:srgbClr val="008000"/>
                  </a:solidFill>
                  <a:round/>
                  <a:headEnd/>
                  <a:tailEnd/>
                </a:ln>
                <a:solidFill>
                  <a:srgbClr val="008A45"/>
                </a:solidFill>
                <a:effectLst>
                  <a:outerShdw dist="563972" dir="14049741" sx="125000" sy="125000" algn="tl" rotWithShape="0">
                    <a:srgbClr val="C7DFD3"/>
                  </a:outerShdw>
                </a:effectLst>
                <a:latin typeface="Times New Roman"/>
                <a:cs typeface="Times New Roman"/>
              </a:rPr>
              <a:t>Mengapa Model Klasik Penting ?</a:t>
            </a:r>
          </a:p>
        </p:txBody>
      </p:sp>
      <p:sp>
        <p:nvSpPr>
          <p:cNvPr id="38915" name="Text Box 3"/>
          <p:cNvSpPr txBox="1">
            <a:spLocks noChangeArrowheads="1"/>
          </p:cNvSpPr>
          <p:nvPr/>
        </p:nvSpPr>
        <p:spPr bwMode="auto">
          <a:xfrm>
            <a:off x="2438400" y="2209800"/>
            <a:ext cx="6477000" cy="2282825"/>
          </a:xfrm>
          <a:prstGeom prst="rect">
            <a:avLst/>
          </a:prstGeom>
          <a:noFill/>
          <a:ln w="9525">
            <a:noFill/>
            <a:miter lim="800000"/>
            <a:headEnd/>
            <a:tailEnd/>
          </a:ln>
          <a:effectLst/>
        </p:spPr>
        <p:txBody>
          <a:bodyPr>
            <a:spAutoFit/>
          </a:bodyPr>
          <a:lstStyle/>
          <a:p>
            <a:pPr algn="l" eaLnBrk="0" hangingPunct="0"/>
            <a:r>
              <a:rPr lang="en-US"/>
              <a:t>Inti sistem pasar terletak pada proses ‘kliring pasar’ dan konsekuensi dari individu-individu yang mengejar kepentingannya masing-masing. Pada modul ini, kita akan mengembangkan model klasik dasar untuk menjelaskan berbagai interaksi ekonomi..  </a:t>
            </a:r>
          </a:p>
        </p:txBody>
      </p:sp>
      <p:pic>
        <p:nvPicPr>
          <p:cNvPr id="38916" name="Picture 4"/>
          <p:cNvPicPr>
            <a:picLocks noChangeAspect="1" noChangeArrowheads="1"/>
          </p:cNvPicPr>
          <p:nvPr/>
        </p:nvPicPr>
        <p:blipFill>
          <a:blip r:embed="rId2"/>
          <a:srcRect/>
          <a:stretch>
            <a:fillRect/>
          </a:stretch>
        </p:blipFill>
        <p:spPr bwMode="auto">
          <a:xfrm>
            <a:off x="304800" y="1981200"/>
            <a:ext cx="2073275" cy="222885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8916"/>
                                        </p:tgtEl>
                                        <p:attrNameLst>
                                          <p:attrName>style.visibility</p:attrName>
                                        </p:attrNameLst>
                                      </p:cBhvr>
                                      <p:to>
                                        <p:strVal val="visible"/>
                                      </p:to>
                                    </p:set>
                                    <p:anim calcmode="lin" valueType="num">
                                      <p:cBhvr>
                                        <p:cTn id="11" dur="500" fill="hold"/>
                                        <p:tgtEl>
                                          <p:spTgt spid="38916"/>
                                        </p:tgtEl>
                                        <p:attrNameLst>
                                          <p:attrName>ppt_w</p:attrName>
                                        </p:attrNameLst>
                                      </p:cBhvr>
                                      <p:tavLst>
                                        <p:tav tm="0">
                                          <p:val>
                                            <p:fltVal val="0"/>
                                          </p:val>
                                        </p:tav>
                                        <p:tav tm="100000">
                                          <p:val>
                                            <p:strVal val="#ppt_w"/>
                                          </p:val>
                                        </p:tav>
                                      </p:tavLst>
                                    </p:anim>
                                    <p:anim calcmode="lin" valueType="num">
                                      <p:cBhvr>
                                        <p:cTn id="12" dur="500" fill="hold"/>
                                        <p:tgtEl>
                                          <p:spTgt spid="3891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8915"/>
                                        </p:tgtEl>
                                        <p:attrNameLst>
                                          <p:attrName>style.visibility</p:attrName>
                                        </p:attrNameLst>
                                      </p:cBhvr>
                                      <p:to>
                                        <p:strVal val="visible"/>
                                      </p:to>
                                    </p:set>
                                    <p:anim calcmode="lin" valueType="num">
                                      <p:cBhvr additive="base">
                                        <p:cTn id="16" dur="500" fill="hold"/>
                                        <p:tgtEl>
                                          <p:spTgt spid="38915"/>
                                        </p:tgtEl>
                                        <p:attrNameLst>
                                          <p:attrName>ppt_x</p:attrName>
                                        </p:attrNameLst>
                                      </p:cBhvr>
                                      <p:tavLst>
                                        <p:tav tm="0">
                                          <p:val>
                                            <p:strVal val="0-#ppt_w/2"/>
                                          </p:val>
                                        </p:tav>
                                        <p:tav tm="100000">
                                          <p:val>
                                            <p:strVal val="#ppt_x"/>
                                          </p:val>
                                        </p:tav>
                                      </p:tavLst>
                                    </p:anim>
                                    <p:anim calcmode="lin" valueType="num">
                                      <p:cBhvr additive="base">
                                        <p:cTn id="17" dur="500" fill="hold"/>
                                        <p:tgtEl>
                                          <p:spTgt spid="389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8" name="Picture 14" descr="MCj03963020000[1]"/>
          <p:cNvPicPr>
            <a:picLocks noChangeAspect="1" noChangeArrowheads="1"/>
          </p:cNvPicPr>
          <p:nvPr/>
        </p:nvPicPr>
        <p:blipFill>
          <a:blip r:embed="rId2"/>
          <a:srcRect/>
          <a:stretch>
            <a:fillRect/>
          </a:stretch>
        </p:blipFill>
        <p:spPr bwMode="auto">
          <a:xfrm rot="-1265021">
            <a:off x="381000" y="457200"/>
            <a:ext cx="2090738" cy="2209800"/>
          </a:xfrm>
          <a:prstGeom prst="rect">
            <a:avLst/>
          </a:prstGeom>
          <a:noFill/>
        </p:spPr>
      </p:pic>
      <p:sp>
        <p:nvSpPr>
          <p:cNvPr id="31746" name="Text Box 2"/>
          <p:cNvSpPr txBox="1">
            <a:spLocks noChangeArrowheads="1"/>
          </p:cNvSpPr>
          <p:nvPr/>
        </p:nvSpPr>
        <p:spPr bwMode="auto">
          <a:xfrm>
            <a:off x="304800" y="3225800"/>
            <a:ext cx="8382000" cy="3387725"/>
          </a:xfrm>
          <a:prstGeom prst="rect">
            <a:avLst/>
          </a:prstGeom>
          <a:gradFill rotWithShape="0">
            <a:gsLst>
              <a:gs pos="0">
                <a:schemeClr val="accent2"/>
              </a:gs>
              <a:gs pos="100000">
                <a:schemeClr val="accent2">
                  <a:gamma/>
                  <a:tint val="49412"/>
                  <a:invGamma/>
                </a:schemeClr>
              </a:gs>
            </a:gsLst>
            <a:path path="shape">
              <a:fillToRect l="50000" t="50000" r="50000" b="50000"/>
            </a:path>
          </a:gradFill>
          <a:ln w="9525">
            <a:solidFill>
              <a:schemeClr val="tx1"/>
            </a:solidFill>
            <a:miter lim="800000"/>
            <a:headEnd/>
            <a:tailEnd/>
          </a:ln>
          <a:effectLst>
            <a:outerShdw dist="107763" dir="2700000" algn="ctr" rotWithShape="0">
              <a:schemeClr val="bg2"/>
            </a:outerShdw>
          </a:effectLst>
        </p:spPr>
        <p:txBody>
          <a:bodyPr>
            <a:spAutoFit/>
          </a:bodyPr>
          <a:lstStyle/>
          <a:p>
            <a:pPr eaLnBrk="0" hangingPunct="0"/>
            <a:r>
              <a:rPr lang="en-US" b="1"/>
              <a:t>Kecenderungan mengkonsumsi marjinal </a:t>
            </a:r>
            <a:r>
              <a:rPr lang="en-US"/>
              <a:t>(</a:t>
            </a:r>
            <a:r>
              <a:rPr lang="en-US" i="1"/>
              <a:t>marginal propensity to consume, MPC</a:t>
            </a:r>
            <a:r>
              <a:rPr lang="en-US"/>
              <a:t>)</a:t>
            </a:r>
            <a:r>
              <a:rPr lang="en-US" b="1" i="1"/>
              <a:t> </a:t>
            </a:r>
            <a:r>
              <a:rPr lang="en-US"/>
              <a:t>adalah jumlah perubahan konsumsi ketika pendapatan disposabel (</a:t>
            </a:r>
            <a:r>
              <a:rPr lang="en-US" i="1"/>
              <a:t>Y - T</a:t>
            </a:r>
            <a:r>
              <a:rPr lang="en-US"/>
              <a:t>) meningkat satu dollar. Untuk memahami </a:t>
            </a:r>
            <a:r>
              <a:rPr lang="en-US" i="1"/>
              <a:t>MPC,</a:t>
            </a:r>
            <a:r>
              <a:rPr lang="en-US"/>
              <a:t> perhatikan suatu skenario belanja. Seseorang yang senang belanja mungkin memiliki </a:t>
            </a:r>
            <a:r>
              <a:rPr lang="en-US" i="1"/>
              <a:t>MPC </a:t>
            </a:r>
            <a:r>
              <a:rPr lang="en-US"/>
              <a:t>yang besar</a:t>
            </a:r>
            <a:r>
              <a:rPr lang="en-US" i="1"/>
              <a:t>, </a:t>
            </a:r>
            <a:r>
              <a:rPr lang="en-US"/>
              <a:t>misal  0,99. Ini berarti untuk tiap satu dolar </a:t>
            </a:r>
            <a:r>
              <a:rPr lang="en-US" i="1"/>
              <a:t>tambahan </a:t>
            </a:r>
            <a:r>
              <a:rPr lang="en-US"/>
              <a:t>yang dia dapat setelah dikurangi pajak, akan dia belanjakan $ 0,99. </a:t>
            </a:r>
          </a:p>
          <a:p>
            <a:pPr eaLnBrk="0" hangingPunct="0"/>
            <a:r>
              <a:rPr lang="en-US" i="1"/>
              <a:t>MPC</a:t>
            </a:r>
            <a:r>
              <a:rPr lang="en-US"/>
              <a:t> mengukur sensitivitas perubahan pada satu variabel (</a:t>
            </a:r>
            <a:r>
              <a:rPr lang="en-US" i="1"/>
              <a:t>C</a:t>
            </a:r>
            <a:r>
              <a:rPr lang="en-US"/>
              <a:t>) terhadap perubahan variabel lain (</a:t>
            </a:r>
            <a:r>
              <a:rPr lang="en-US" i="1"/>
              <a:t>Y - T</a:t>
            </a:r>
            <a:r>
              <a:rPr lang="en-US"/>
              <a:t>). </a:t>
            </a:r>
          </a:p>
        </p:txBody>
      </p:sp>
      <p:sp>
        <p:nvSpPr>
          <p:cNvPr id="31749" name="WordArt 5"/>
          <p:cNvSpPr>
            <a:spLocks noChangeArrowheads="1" noChangeShapeType="1" noTextEdit="1"/>
          </p:cNvSpPr>
          <p:nvPr/>
        </p:nvSpPr>
        <p:spPr bwMode="auto">
          <a:xfrm>
            <a:off x="1752600" y="228600"/>
            <a:ext cx="7162800" cy="1066800"/>
          </a:xfrm>
          <a:prstGeom prst="rect">
            <a:avLst/>
          </a:prstGeom>
        </p:spPr>
        <p:txBody>
          <a:bodyPr wrap="none" fromWordArt="1">
            <a:prstTxWarp prst="textPlain">
              <a:avLst>
                <a:gd name="adj" fmla="val 50000"/>
              </a:avLst>
            </a:prstTxWarp>
          </a:bodyPr>
          <a:lstStyle/>
          <a:p>
            <a:r>
              <a:rPr lang="en-US" sz="2000" kern="10">
                <a:ln w="9525">
                  <a:solidFill>
                    <a:srgbClr val="000000"/>
                  </a:solidFill>
                  <a:round/>
                  <a:headEnd/>
                  <a:tailEnd/>
                </a:ln>
                <a:gradFill rotWithShape="1">
                  <a:gsLst>
                    <a:gs pos="0">
                      <a:srgbClr val="99CC00"/>
                    </a:gs>
                    <a:gs pos="100000">
                      <a:srgbClr val="6699FF"/>
                    </a:gs>
                  </a:gsLst>
                  <a:lin ang="5400000" scaled="1"/>
                </a:gradFill>
                <a:latin typeface="Jokerman"/>
              </a:rPr>
              <a:t>Kecenderungan Mengkonsumsi Marjinal</a:t>
            </a:r>
          </a:p>
        </p:txBody>
      </p:sp>
      <p:pic>
        <p:nvPicPr>
          <p:cNvPr id="31761" name="Picture 17" descr="MCj03963000000[1]"/>
          <p:cNvPicPr>
            <a:picLocks noChangeAspect="1" noChangeArrowheads="1"/>
          </p:cNvPicPr>
          <p:nvPr/>
        </p:nvPicPr>
        <p:blipFill>
          <a:blip r:embed="rId3"/>
          <a:srcRect/>
          <a:stretch>
            <a:fillRect/>
          </a:stretch>
        </p:blipFill>
        <p:spPr bwMode="auto">
          <a:xfrm>
            <a:off x="6629400" y="990600"/>
            <a:ext cx="1963738" cy="2133600"/>
          </a:xfrm>
          <a:prstGeom prst="rect">
            <a:avLst/>
          </a:prstGeom>
          <a:noFill/>
        </p:spPr>
      </p:pic>
      <p:pic>
        <p:nvPicPr>
          <p:cNvPr id="31762" name="Picture 18" descr="MCj03474930000[1]"/>
          <p:cNvPicPr>
            <a:picLocks noChangeAspect="1" noChangeArrowheads="1"/>
          </p:cNvPicPr>
          <p:nvPr/>
        </p:nvPicPr>
        <p:blipFill>
          <a:blip r:embed="rId4"/>
          <a:srcRect/>
          <a:stretch>
            <a:fillRect/>
          </a:stretch>
        </p:blipFill>
        <p:spPr bwMode="auto">
          <a:xfrm>
            <a:off x="3733800" y="1246188"/>
            <a:ext cx="1471613" cy="2106612"/>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checkerboard(down)">
                                      <p:cBhvr>
                                        <p:cTn id="7" dur="500"/>
                                        <p:tgtEl>
                                          <p:spTgt spid="31749"/>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31746"/>
                                        </p:tgtEl>
                                        <p:attrNameLst>
                                          <p:attrName>style.visibility</p:attrName>
                                        </p:attrNameLst>
                                      </p:cBhvr>
                                      <p:to>
                                        <p:strVal val="visible"/>
                                      </p:to>
                                    </p:set>
                                    <p:anim calcmode="lin" valueType="num">
                                      <p:cBhvr>
                                        <p:cTn id="11" dur="500" fill="hold"/>
                                        <p:tgtEl>
                                          <p:spTgt spid="31746"/>
                                        </p:tgtEl>
                                        <p:attrNameLst>
                                          <p:attrName>ppt_w</p:attrName>
                                        </p:attrNameLst>
                                      </p:cBhvr>
                                      <p:tavLst>
                                        <p:tav tm="0">
                                          <p:val>
                                            <p:strVal val="4/3*#ppt_w"/>
                                          </p:val>
                                        </p:tav>
                                        <p:tav tm="100000">
                                          <p:val>
                                            <p:strVal val="#ppt_w"/>
                                          </p:val>
                                        </p:tav>
                                      </p:tavLst>
                                    </p:anim>
                                    <p:anim calcmode="lin" valueType="num">
                                      <p:cBhvr>
                                        <p:cTn id="12" dur="500" fill="hold"/>
                                        <p:tgtEl>
                                          <p:spTgt spid="3174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3174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6083300" y="-38100"/>
            <a:ext cx="2716213" cy="1909763"/>
          </a:xfrm>
          <a:prstGeom prst="rect">
            <a:avLst/>
          </a:prstGeom>
          <a:noFill/>
          <a:ln w="9525">
            <a:noFill/>
            <a:miter lim="800000"/>
            <a:headEnd/>
            <a:tailEnd/>
          </a:ln>
          <a:effectLst/>
        </p:spPr>
      </p:pic>
      <p:sp>
        <p:nvSpPr>
          <p:cNvPr id="51203" name="WordArt 3"/>
          <p:cNvSpPr>
            <a:spLocks noChangeArrowheads="1" noChangeShapeType="1" noTextEdit="1"/>
          </p:cNvSpPr>
          <p:nvPr/>
        </p:nvSpPr>
        <p:spPr bwMode="auto">
          <a:xfrm>
            <a:off x="152400" y="381000"/>
            <a:ext cx="5867400" cy="8382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gradFill rotWithShape="0">
                  <a:gsLst>
                    <a:gs pos="0">
                      <a:srgbClr val="6600CC"/>
                    </a:gs>
                    <a:gs pos="100000">
                      <a:schemeClr val="accent1"/>
                    </a:gs>
                  </a:gsLst>
                  <a:lin ang="5400000" scaled="1"/>
                </a:gradFill>
                <a:effectLst>
                  <a:outerShdw dist="35921" dir="2700000" algn="ctr" rotWithShape="0">
                    <a:srgbClr val="9999FF"/>
                  </a:outerShdw>
                </a:effectLst>
                <a:latin typeface="Goudy Stout"/>
              </a:rPr>
              <a:t>Fungsi investasi</a:t>
            </a:r>
          </a:p>
        </p:txBody>
      </p:sp>
      <p:sp>
        <p:nvSpPr>
          <p:cNvPr id="51204" name="Text Box 4"/>
          <p:cNvSpPr txBox="1">
            <a:spLocks noChangeArrowheads="1"/>
          </p:cNvSpPr>
          <p:nvPr/>
        </p:nvSpPr>
        <p:spPr bwMode="auto">
          <a:xfrm>
            <a:off x="3835400" y="1308100"/>
            <a:ext cx="1508125" cy="681038"/>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spAutoFit/>
          </a:bodyPr>
          <a:lstStyle/>
          <a:p>
            <a:pPr algn="l" eaLnBrk="0" hangingPunct="0"/>
            <a:r>
              <a:rPr lang="en-US" sz="3800"/>
              <a:t>I = I(r)</a:t>
            </a:r>
          </a:p>
        </p:txBody>
      </p:sp>
      <p:grpSp>
        <p:nvGrpSpPr>
          <p:cNvPr id="51205" name="Group 5"/>
          <p:cNvGrpSpPr>
            <a:grpSpLocks/>
          </p:cNvGrpSpPr>
          <p:nvPr/>
        </p:nvGrpSpPr>
        <p:grpSpPr bwMode="auto">
          <a:xfrm>
            <a:off x="1757363" y="1841500"/>
            <a:ext cx="1965325" cy="1244600"/>
            <a:chOff x="634" y="1200"/>
            <a:chExt cx="1238" cy="784"/>
          </a:xfrm>
        </p:grpSpPr>
        <p:sp>
          <p:nvSpPr>
            <p:cNvPr id="51206" name="Line 6"/>
            <p:cNvSpPr>
              <a:spLocks noChangeShapeType="1"/>
            </p:cNvSpPr>
            <p:nvPr/>
          </p:nvSpPr>
          <p:spPr bwMode="auto">
            <a:xfrm flipV="1">
              <a:off x="1200" y="1200"/>
              <a:ext cx="672" cy="336"/>
            </a:xfrm>
            <a:prstGeom prst="line">
              <a:avLst/>
            </a:prstGeom>
            <a:noFill/>
            <a:ln w="9525">
              <a:solidFill>
                <a:schemeClr val="tx1"/>
              </a:solidFill>
              <a:round/>
              <a:headEnd/>
              <a:tailEnd type="triangle" w="med" len="med"/>
            </a:ln>
            <a:effectLst/>
          </p:spPr>
          <p:txBody>
            <a:bodyPr wrap="none" anchor="ctr"/>
            <a:lstStyle/>
            <a:p>
              <a:endParaRPr lang="en-US"/>
            </a:p>
          </p:txBody>
        </p:sp>
        <p:sp>
          <p:nvSpPr>
            <p:cNvPr id="51207" name="Text Box 7"/>
            <p:cNvSpPr txBox="1">
              <a:spLocks noChangeArrowheads="1"/>
            </p:cNvSpPr>
            <p:nvPr/>
          </p:nvSpPr>
          <p:spPr bwMode="auto">
            <a:xfrm>
              <a:off x="634" y="1466"/>
              <a:ext cx="787" cy="518"/>
            </a:xfrm>
            <a:prstGeom prst="rect">
              <a:avLst/>
            </a:prstGeom>
            <a:noFill/>
            <a:ln w="9525">
              <a:noFill/>
              <a:miter lim="800000"/>
              <a:headEnd/>
              <a:tailEnd/>
            </a:ln>
            <a:effectLst/>
          </p:spPr>
          <p:txBody>
            <a:bodyPr wrap="none">
              <a:spAutoFit/>
            </a:bodyPr>
            <a:lstStyle/>
            <a:p>
              <a:pPr eaLnBrk="0" hangingPunct="0"/>
              <a:r>
                <a:rPr lang="en-US"/>
                <a:t>Belanja</a:t>
              </a:r>
            </a:p>
            <a:p>
              <a:pPr eaLnBrk="0" hangingPunct="0"/>
              <a:r>
                <a:rPr lang="en-US"/>
                <a:t>investasi</a:t>
              </a:r>
            </a:p>
          </p:txBody>
        </p:sp>
      </p:grpSp>
      <p:grpSp>
        <p:nvGrpSpPr>
          <p:cNvPr id="51208" name="Group 8"/>
          <p:cNvGrpSpPr>
            <a:grpSpLocks/>
          </p:cNvGrpSpPr>
          <p:nvPr/>
        </p:nvGrpSpPr>
        <p:grpSpPr bwMode="auto">
          <a:xfrm>
            <a:off x="3103563" y="1968500"/>
            <a:ext cx="1554162" cy="1268413"/>
            <a:chOff x="1116" y="1392"/>
            <a:chExt cx="1261" cy="730"/>
          </a:xfrm>
        </p:grpSpPr>
        <p:sp>
          <p:nvSpPr>
            <p:cNvPr id="51209" name="Line 9"/>
            <p:cNvSpPr>
              <a:spLocks noChangeShapeType="1"/>
            </p:cNvSpPr>
            <p:nvPr/>
          </p:nvSpPr>
          <p:spPr bwMode="auto">
            <a:xfrm flipV="1">
              <a:off x="1776" y="1392"/>
              <a:ext cx="336"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51210" name="Text Box 10"/>
            <p:cNvSpPr txBox="1">
              <a:spLocks noChangeArrowheads="1"/>
            </p:cNvSpPr>
            <p:nvPr/>
          </p:nvSpPr>
          <p:spPr bwMode="auto">
            <a:xfrm>
              <a:off x="1116" y="1649"/>
              <a:ext cx="1261" cy="473"/>
            </a:xfrm>
            <a:prstGeom prst="rect">
              <a:avLst/>
            </a:prstGeom>
            <a:noFill/>
            <a:ln w="9525">
              <a:noFill/>
              <a:miter lim="800000"/>
              <a:headEnd/>
              <a:tailEnd/>
            </a:ln>
            <a:effectLst/>
          </p:spPr>
          <p:txBody>
            <a:bodyPr wrap="none">
              <a:spAutoFit/>
            </a:bodyPr>
            <a:lstStyle/>
            <a:p>
              <a:pPr eaLnBrk="0" hangingPunct="0"/>
              <a:r>
                <a:rPr lang="en-US"/>
                <a:t>bergantung</a:t>
              </a:r>
            </a:p>
            <a:p>
              <a:pPr eaLnBrk="0" hangingPunct="0"/>
              <a:r>
                <a:rPr lang="en-US"/>
                <a:t>pada</a:t>
              </a:r>
            </a:p>
          </p:txBody>
        </p:sp>
      </p:grpSp>
      <p:grpSp>
        <p:nvGrpSpPr>
          <p:cNvPr id="51217" name="Group 17"/>
          <p:cNvGrpSpPr>
            <a:grpSpLocks/>
          </p:cNvGrpSpPr>
          <p:nvPr/>
        </p:nvGrpSpPr>
        <p:grpSpPr bwMode="auto">
          <a:xfrm>
            <a:off x="4902200" y="1993900"/>
            <a:ext cx="3803650" cy="1017588"/>
            <a:chOff x="3168" y="1344"/>
            <a:chExt cx="2396" cy="641"/>
          </a:xfrm>
        </p:grpSpPr>
        <p:sp>
          <p:nvSpPr>
            <p:cNvPr id="51218" name="Line 18"/>
            <p:cNvSpPr>
              <a:spLocks noChangeShapeType="1"/>
            </p:cNvSpPr>
            <p:nvPr/>
          </p:nvSpPr>
          <p:spPr bwMode="auto">
            <a:xfrm flipH="1" flipV="1">
              <a:off x="3168" y="1344"/>
              <a:ext cx="912" cy="480"/>
            </a:xfrm>
            <a:prstGeom prst="line">
              <a:avLst/>
            </a:prstGeom>
            <a:noFill/>
            <a:ln w="9525">
              <a:solidFill>
                <a:schemeClr val="tx1"/>
              </a:solidFill>
              <a:round/>
              <a:headEnd/>
              <a:tailEnd type="triangle" w="med" len="med"/>
            </a:ln>
            <a:effectLst/>
          </p:spPr>
          <p:txBody>
            <a:bodyPr wrap="none" anchor="ctr"/>
            <a:lstStyle/>
            <a:p>
              <a:endParaRPr lang="en-US"/>
            </a:p>
          </p:txBody>
        </p:sp>
        <p:sp>
          <p:nvSpPr>
            <p:cNvPr id="51219" name="Text Box 19"/>
            <p:cNvSpPr txBox="1">
              <a:spLocks noChangeArrowheads="1"/>
            </p:cNvSpPr>
            <p:nvPr/>
          </p:nvSpPr>
          <p:spPr bwMode="auto">
            <a:xfrm>
              <a:off x="4128" y="1697"/>
              <a:ext cx="1436" cy="288"/>
            </a:xfrm>
            <a:prstGeom prst="rect">
              <a:avLst/>
            </a:prstGeom>
            <a:noFill/>
            <a:ln w="9525">
              <a:noFill/>
              <a:miter lim="800000"/>
              <a:headEnd/>
              <a:tailEnd/>
            </a:ln>
            <a:effectLst/>
          </p:spPr>
          <p:txBody>
            <a:bodyPr wrap="none">
              <a:spAutoFit/>
            </a:bodyPr>
            <a:lstStyle/>
            <a:p>
              <a:pPr algn="l" eaLnBrk="0" hangingPunct="0"/>
              <a:r>
                <a:rPr lang="en-US"/>
                <a:t>tingkat bunga riil</a:t>
              </a:r>
            </a:p>
          </p:txBody>
        </p:sp>
      </p:grpSp>
      <p:sp>
        <p:nvSpPr>
          <p:cNvPr id="51220" name="Text Box 20"/>
          <p:cNvSpPr txBox="1">
            <a:spLocks noChangeArrowheads="1"/>
          </p:cNvSpPr>
          <p:nvPr/>
        </p:nvSpPr>
        <p:spPr bwMode="auto">
          <a:xfrm>
            <a:off x="80963" y="3162300"/>
            <a:ext cx="8948737" cy="3387725"/>
          </a:xfrm>
          <a:prstGeom prst="rect">
            <a:avLst/>
          </a:prstGeom>
          <a:gradFill rotWithShape="0">
            <a:gsLst>
              <a:gs pos="0">
                <a:schemeClr val="accent1"/>
              </a:gs>
              <a:gs pos="50000">
                <a:schemeClr val="accent1">
                  <a:gamma/>
                  <a:tint val="30196"/>
                  <a:invGamma/>
                </a:schemeClr>
              </a:gs>
              <a:gs pos="100000">
                <a:schemeClr val="accent1"/>
              </a:gs>
            </a:gsLst>
            <a:lin ang="18900000" scaled="1"/>
          </a:gradFill>
          <a:ln w="9525">
            <a:solidFill>
              <a:schemeClr val="tx1"/>
            </a:solidFill>
            <a:miter lim="800000"/>
            <a:headEnd/>
            <a:tailEnd/>
          </a:ln>
          <a:effectLst>
            <a:outerShdw dist="107763" dir="2700000" algn="ctr" rotWithShape="0">
              <a:schemeClr val="bg2"/>
            </a:outerShdw>
          </a:effectLst>
        </p:spPr>
        <p:txBody>
          <a:bodyPr>
            <a:spAutoFit/>
          </a:bodyPr>
          <a:lstStyle/>
          <a:p>
            <a:pPr algn="l"/>
            <a:r>
              <a:rPr lang="en-US"/>
              <a:t>Jumlah investasi bergantung pada tingkat bunga riil, yang mengukur biaya dari dana yang digunakan untuk membiayai investasi. Ketika meneliti peran tingkat suku bunga dalam perekonomian, ekonom membedakan antara tingkat bunga nominal dan tingkat bunga riil, yang terutama relevan ketika tingkat harga keseluruhan berubah. </a:t>
            </a:r>
            <a:r>
              <a:rPr lang="en-US" b="1"/>
              <a:t>Tingkat bunga nominal</a:t>
            </a:r>
            <a:r>
              <a:rPr lang="en-US"/>
              <a:t> (</a:t>
            </a:r>
            <a:r>
              <a:rPr lang="en-US" i="1"/>
              <a:t>nominal interest rate</a:t>
            </a:r>
            <a:r>
              <a:rPr lang="en-US"/>
              <a:t>) adalah tingkat bunga yang biasa dilaporkan; tingkat bunga yang dibayar investor untuk meminjam uang. </a:t>
            </a:r>
            <a:r>
              <a:rPr lang="en-US" b="1"/>
              <a:t>Tingkat bunga riil</a:t>
            </a:r>
            <a:r>
              <a:rPr lang="en-US"/>
              <a:t> (</a:t>
            </a:r>
            <a:r>
              <a:rPr lang="en-US" i="1"/>
              <a:t>real interest rate</a:t>
            </a:r>
            <a:r>
              <a:rPr lang="en-US"/>
              <a:t>) adalah tingkat bunga nominal yang dikoreksi untuk menghilangkan pengaruh inflasi.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checkerboard(across)">
                                      <p:cBhvr>
                                        <p:cTn id="7" dur="500"/>
                                        <p:tgtEl>
                                          <p:spTgt spid="5120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1202"/>
                                        </p:tgtEl>
                                        <p:attrNameLst>
                                          <p:attrName>style.visibility</p:attrName>
                                        </p:attrNameLst>
                                      </p:cBhvr>
                                      <p:to>
                                        <p:strVal val="visible"/>
                                      </p:to>
                                    </p:set>
                                    <p:anim calcmode="lin" valueType="num">
                                      <p:cBhvr additive="base">
                                        <p:cTn id="11" dur="500" fill="hold"/>
                                        <p:tgtEl>
                                          <p:spTgt spid="51202"/>
                                        </p:tgtEl>
                                        <p:attrNameLst>
                                          <p:attrName>ppt_x</p:attrName>
                                        </p:attrNameLst>
                                      </p:cBhvr>
                                      <p:tavLst>
                                        <p:tav tm="0">
                                          <p:val>
                                            <p:strVal val="0-#ppt_w/2"/>
                                          </p:val>
                                        </p:tav>
                                        <p:tav tm="100000">
                                          <p:val>
                                            <p:strVal val="#ppt_x"/>
                                          </p:val>
                                        </p:tav>
                                      </p:tavLst>
                                    </p:anim>
                                    <p:anim calcmode="lin" valueType="num">
                                      <p:cBhvr additive="base">
                                        <p:cTn id="12" dur="500" fill="hold"/>
                                        <p:tgtEl>
                                          <p:spTgt spid="5120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3" presetClass="entr" presetSubtype="272" fill="hold" grpId="0" nodeType="afterEffect">
                                  <p:stCondLst>
                                    <p:cond delay="0"/>
                                  </p:stCondLst>
                                  <p:childTnLst>
                                    <p:set>
                                      <p:cBhvr>
                                        <p:cTn id="15" dur="1" fill="hold">
                                          <p:stCondLst>
                                            <p:cond delay="0"/>
                                          </p:stCondLst>
                                        </p:cTn>
                                        <p:tgtEl>
                                          <p:spTgt spid="51204"/>
                                        </p:tgtEl>
                                        <p:attrNameLst>
                                          <p:attrName>style.visibility</p:attrName>
                                        </p:attrNameLst>
                                      </p:cBhvr>
                                      <p:to>
                                        <p:strVal val="visible"/>
                                      </p:to>
                                    </p:set>
                                    <p:anim calcmode="lin" valueType="num">
                                      <p:cBhvr>
                                        <p:cTn id="16" dur="500" fill="hold"/>
                                        <p:tgtEl>
                                          <p:spTgt spid="51204"/>
                                        </p:tgtEl>
                                        <p:attrNameLst>
                                          <p:attrName>ppt_w</p:attrName>
                                        </p:attrNameLst>
                                      </p:cBhvr>
                                      <p:tavLst>
                                        <p:tav tm="0">
                                          <p:val>
                                            <p:strVal val="2/3*#ppt_w"/>
                                          </p:val>
                                        </p:tav>
                                        <p:tav tm="100000">
                                          <p:val>
                                            <p:strVal val="#ppt_w"/>
                                          </p:val>
                                        </p:tav>
                                      </p:tavLst>
                                    </p:anim>
                                    <p:anim calcmode="lin" valueType="num">
                                      <p:cBhvr>
                                        <p:cTn id="17" dur="500" fill="hold"/>
                                        <p:tgtEl>
                                          <p:spTgt spid="51204"/>
                                        </p:tgtEl>
                                        <p:attrNameLst>
                                          <p:attrName>ppt_h</p:attrName>
                                        </p:attrNameLst>
                                      </p:cBhvr>
                                      <p:tavLst>
                                        <p:tav tm="0">
                                          <p:val>
                                            <p:strVal val="2/3*#ppt_h"/>
                                          </p:val>
                                        </p:tav>
                                        <p:tav tm="100000">
                                          <p:val>
                                            <p:strVal val="#ppt_h"/>
                                          </p:val>
                                        </p:tav>
                                      </p:tavLst>
                                    </p:anim>
                                  </p:childTnLst>
                                </p:cTn>
                              </p:par>
                            </p:childTnLst>
                          </p:cTn>
                        </p:par>
                        <p:par>
                          <p:cTn id="18" fill="hold">
                            <p:stCondLst>
                              <p:cond delay="1500"/>
                            </p:stCondLst>
                            <p:childTnLst>
                              <p:par>
                                <p:cTn id="19" presetID="2" presetClass="entr" presetSubtype="12" fill="hold" nodeType="afterEffect">
                                  <p:stCondLst>
                                    <p:cond delay="0"/>
                                  </p:stCondLst>
                                  <p:childTnLst>
                                    <p:set>
                                      <p:cBhvr>
                                        <p:cTn id="20" dur="1" fill="hold">
                                          <p:stCondLst>
                                            <p:cond delay="0"/>
                                          </p:stCondLst>
                                        </p:cTn>
                                        <p:tgtEl>
                                          <p:spTgt spid="51205"/>
                                        </p:tgtEl>
                                        <p:attrNameLst>
                                          <p:attrName>style.visibility</p:attrName>
                                        </p:attrNameLst>
                                      </p:cBhvr>
                                      <p:to>
                                        <p:strVal val="visible"/>
                                      </p:to>
                                    </p:set>
                                    <p:anim calcmode="lin" valueType="num">
                                      <p:cBhvr additive="base">
                                        <p:cTn id="21" dur="500" fill="hold"/>
                                        <p:tgtEl>
                                          <p:spTgt spid="51205"/>
                                        </p:tgtEl>
                                        <p:attrNameLst>
                                          <p:attrName>ppt_x</p:attrName>
                                        </p:attrNameLst>
                                      </p:cBhvr>
                                      <p:tavLst>
                                        <p:tav tm="0">
                                          <p:val>
                                            <p:strVal val="0-#ppt_w/2"/>
                                          </p:val>
                                        </p:tav>
                                        <p:tav tm="100000">
                                          <p:val>
                                            <p:strVal val="#ppt_x"/>
                                          </p:val>
                                        </p:tav>
                                      </p:tavLst>
                                    </p:anim>
                                    <p:anim calcmode="lin" valueType="num">
                                      <p:cBhvr additive="base">
                                        <p:cTn id="22" dur="500" fill="hold"/>
                                        <p:tgtEl>
                                          <p:spTgt spid="5120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2" fill="hold" nodeType="afterEffect">
                                  <p:stCondLst>
                                    <p:cond delay="0"/>
                                  </p:stCondLst>
                                  <p:childTnLst>
                                    <p:set>
                                      <p:cBhvr>
                                        <p:cTn id="25" dur="1" fill="hold">
                                          <p:stCondLst>
                                            <p:cond delay="0"/>
                                          </p:stCondLst>
                                        </p:cTn>
                                        <p:tgtEl>
                                          <p:spTgt spid="51208"/>
                                        </p:tgtEl>
                                        <p:attrNameLst>
                                          <p:attrName>style.visibility</p:attrName>
                                        </p:attrNameLst>
                                      </p:cBhvr>
                                      <p:to>
                                        <p:strVal val="visible"/>
                                      </p:to>
                                    </p:set>
                                    <p:anim calcmode="lin" valueType="num">
                                      <p:cBhvr additive="base">
                                        <p:cTn id="26" dur="500" fill="hold"/>
                                        <p:tgtEl>
                                          <p:spTgt spid="51208"/>
                                        </p:tgtEl>
                                        <p:attrNameLst>
                                          <p:attrName>ppt_x</p:attrName>
                                        </p:attrNameLst>
                                      </p:cBhvr>
                                      <p:tavLst>
                                        <p:tav tm="0">
                                          <p:val>
                                            <p:strVal val="0-#ppt_w/2"/>
                                          </p:val>
                                        </p:tav>
                                        <p:tav tm="100000">
                                          <p:val>
                                            <p:strVal val="#ppt_x"/>
                                          </p:val>
                                        </p:tav>
                                      </p:tavLst>
                                    </p:anim>
                                    <p:anim calcmode="lin" valueType="num">
                                      <p:cBhvr additive="base">
                                        <p:cTn id="27" dur="500" fill="hold"/>
                                        <p:tgtEl>
                                          <p:spTgt spid="5120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6" fill="hold" nodeType="afterEffect">
                                  <p:stCondLst>
                                    <p:cond delay="0"/>
                                  </p:stCondLst>
                                  <p:childTnLst>
                                    <p:set>
                                      <p:cBhvr>
                                        <p:cTn id="30" dur="1" fill="hold">
                                          <p:stCondLst>
                                            <p:cond delay="0"/>
                                          </p:stCondLst>
                                        </p:cTn>
                                        <p:tgtEl>
                                          <p:spTgt spid="51217"/>
                                        </p:tgtEl>
                                        <p:attrNameLst>
                                          <p:attrName>style.visibility</p:attrName>
                                        </p:attrNameLst>
                                      </p:cBhvr>
                                      <p:to>
                                        <p:strVal val="visible"/>
                                      </p:to>
                                    </p:set>
                                    <p:anim calcmode="lin" valueType="num">
                                      <p:cBhvr additive="base">
                                        <p:cTn id="31" dur="500" fill="hold"/>
                                        <p:tgtEl>
                                          <p:spTgt spid="51217"/>
                                        </p:tgtEl>
                                        <p:attrNameLst>
                                          <p:attrName>ppt_x</p:attrName>
                                        </p:attrNameLst>
                                      </p:cBhvr>
                                      <p:tavLst>
                                        <p:tav tm="0">
                                          <p:val>
                                            <p:strVal val="1+#ppt_w/2"/>
                                          </p:val>
                                        </p:tav>
                                        <p:tav tm="100000">
                                          <p:val>
                                            <p:strVal val="#ppt_x"/>
                                          </p:val>
                                        </p:tav>
                                      </p:tavLst>
                                    </p:anim>
                                    <p:anim calcmode="lin" valueType="num">
                                      <p:cBhvr additive="base">
                                        <p:cTn id="32" dur="500" fill="hold"/>
                                        <p:tgtEl>
                                          <p:spTgt spid="5121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51220"/>
                                        </p:tgtEl>
                                        <p:attrNameLst>
                                          <p:attrName>style.visibility</p:attrName>
                                        </p:attrNameLst>
                                      </p:cBhvr>
                                      <p:to>
                                        <p:strVal val="visible"/>
                                      </p:to>
                                    </p:set>
                                    <p:animEffect transition="in" filter="dissolve">
                                      <p:cBhvr>
                                        <p:cTn id="36" dur="500"/>
                                        <p:tgtEl>
                                          <p:spTgt spid="51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P spid="51204" grpId="0" animBg="1" autoUpdateAnimBg="0"/>
      <p:bldP spid="51220"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45" name="Group 17"/>
          <p:cNvGrpSpPr>
            <a:grpSpLocks/>
          </p:cNvGrpSpPr>
          <p:nvPr/>
        </p:nvGrpSpPr>
        <p:grpSpPr bwMode="auto">
          <a:xfrm>
            <a:off x="1625600" y="2209800"/>
            <a:ext cx="6527800" cy="4114800"/>
            <a:chOff x="1024" y="1392"/>
            <a:chExt cx="4112" cy="2592"/>
          </a:xfrm>
        </p:grpSpPr>
        <p:sp>
          <p:nvSpPr>
            <p:cNvPr id="48131" name="Line 3"/>
            <p:cNvSpPr>
              <a:spLocks noChangeShapeType="1"/>
            </p:cNvSpPr>
            <p:nvPr/>
          </p:nvSpPr>
          <p:spPr bwMode="auto">
            <a:xfrm>
              <a:off x="1791" y="1488"/>
              <a:ext cx="0" cy="2208"/>
            </a:xfrm>
            <a:prstGeom prst="line">
              <a:avLst/>
            </a:prstGeom>
            <a:noFill/>
            <a:ln w="38100">
              <a:solidFill>
                <a:schemeClr val="tx1"/>
              </a:solidFill>
              <a:round/>
              <a:headEnd/>
              <a:tailEnd/>
            </a:ln>
            <a:effectLst/>
          </p:spPr>
          <p:txBody>
            <a:bodyPr wrap="none" anchor="ctr"/>
            <a:lstStyle/>
            <a:p>
              <a:endParaRPr lang="en-US"/>
            </a:p>
          </p:txBody>
        </p:sp>
        <p:sp>
          <p:nvSpPr>
            <p:cNvPr id="48132" name="Line 4"/>
            <p:cNvSpPr>
              <a:spLocks noChangeShapeType="1"/>
            </p:cNvSpPr>
            <p:nvPr/>
          </p:nvSpPr>
          <p:spPr bwMode="auto">
            <a:xfrm rot="5400000">
              <a:off x="2895" y="2592"/>
              <a:ext cx="0" cy="2208"/>
            </a:xfrm>
            <a:prstGeom prst="line">
              <a:avLst/>
            </a:prstGeom>
            <a:noFill/>
            <a:ln w="38100">
              <a:solidFill>
                <a:schemeClr val="tx1"/>
              </a:solidFill>
              <a:round/>
              <a:headEnd/>
              <a:tailEnd/>
            </a:ln>
            <a:effectLst/>
          </p:spPr>
          <p:txBody>
            <a:bodyPr wrap="none" anchor="ctr"/>
            <a:lstStyle/>
            <a:p>
              <a:endParaRPr lang="en-US"/>
            </a:p>
          </p:txBody>
        </p:sp>
        <p:sp>
          <p:nvSpPr>
            <p:cNvPr id="48134" name="Text Box 6"/>
            <p:cNvSpPr txBox="1">
              <a:spLocks noChangeArrowheads="1"/>
            </p:cNvSpPr>
            <p:nvPr/>
          </p:nvSpPr>
          <p:spPr bwMode="auto">
            <a:xfrm>
              <a:off x="1024" y="1392"/>
              <a:ext cx="712" cy="748"/>
            </a:xfrm>
            <a:prstGeom prst="rect">
              <a:avLst/>
            </a:prstGeom>
            <a:noFill/>
            <a:ln w="9525">
              <a:noFill/>
              <a:miter lim="800000"/>
              <a:headEnd/>
              <a:tailEnd/>
            </a:ln>
            <a:effectLst/>
          </p:spPr>
          <p:txBody>
            <a:bodyPr wrap="none">
              <a:spAutoFit/>
            </a:bodyPr>
            <a:lstStyle/>
            <a:p>
              <a:pPr eaLnBrk="0" hangingPunct="0"/>
              <a:r>
                <a:rPr lang="en-US"/>
                <a:t>Tingkat</a:t>
              </a:r>
            </a:p>
            <a:p>
              <a:pPr eaLnBrk="0" hangingPunct="0"/>
              <a:r>
                <a:rPr lang="en-US"/>
                <a:t>bunga</a:t>
              </a:r>
            </a:p>
            <a:p>
              <a:pPr eaLnBrk="0" hangingPunct="0"/>
              <a:r>
                <a:rPr lang="en-US"/>
                <a:t>riil, </a:t>
              </a:r>
              <a:r>
                <a:rPr lang="en-US" i="1"/>
                <a:t>r</a:t>
              </a:r>
            </a:p>
          </p:txBody>
        </p:sp>
        <p:sp>
          <p:nvSpPr>
            <p:cNvPr id="48135" name="Text Box 7"/>
            <p:cNvSpPr txBox="1">
              <a:spLocks noChangeArrowheads="1"/>
            </p:cNvSpPr>
            <p:nvPr/>
          </p:nvSpPr>
          <p:spPr bwMode="auto">
            <a:xfrm>
              <a:off x="2895" y="3696"/>
              <a:ext cx="2241" cy="288"/>
            </a:xfrm>
            <a:prstGeom prst="rect">
              <a:avLst/>
            </a:prstGeom>
            <a:noFill/>
            <a:ln w="9525">
              <a:noFill/>
              <a:miter lim="800000"/>
              <a:headEnd/>
              <a:tailEnd/>
            </a:ln>
            <a:effectLst/>
          </p:spPr>
          <p:txBody>
            <a:bodyPr>
              <a:spAutoFit/>
            </a:bodyPr>
            <a:lstStyle/>
            <a:p>
              <a:pPr algn="l" eaLnBrk="0" hangingPunct="0"/>
              <a:r>
                <a:rPr lang="en-US"/>
                <a:t>Jumlah investasi, </a:t>
              </a:r>
              <a:r>
                <a:rPr lang="en-US" i="1"/>
                <a:t>I</a:t>
              </a:r>
            </a:p>
          </p:txBody>
        </p:sp>
      </p:grpSp>
      <p:grpSp>
        <p:nvGrpSpPr>
          <p:cNvPr id="48146" name="Group 18"/>
          <p:cNvGrpSpPr>
            <a:grpSpLocks/>
          </p:cNvGrpSpPr>
          <p:nvPr/>
        </p:nvGrpSpPr>
        <p:grpSpPr bwMode="auto">
          <a:xfrm>
            <a:off x="3224213" y="2590800"/>
            <a:ext cx="5426075" cy="3022600"/>
            <a:chOff x="2031" y="1632"/>
            <a:chExt cx="3418" cy="1904"/>
          </a:xfrm>
        </p:grpSpPr>
        <p:sp>
          <p:nvSpPr>
            <p:cNvPr id="48136" name="Arc 8"/>
            <p:cNvSpPr>
              <a:spLocks/>
            </p:cNvSpPr>
            <p:nvPr/>
          </p:nvSpPr>
          <p:spPr bwMode="auto">
            <a:xfrm rot="10780901">
              <a:off x="2031" y="1632"/>
              <a:ext cx="1920" cy="18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en-US"/>
            </a:p>
          </p:txBody>
        </p:sp>
        <p:sp>
          <p:nvSpPr>
            <p:cNvPr id="48137" name="Rectangle 9"/>
            <p:cNvSpPr>
              <a:spLocks noChangeArrowheads="1"/>
            </p:cNvSpPr>
            <p:nvPr/>
          </p:nvSpPr>
          <p:spPr bwMode="auto">
            <a:xfrm>
              <a:off x="3728" y="3248"/>
              <a:ext cx="1721" cy="288"/>
            </a:xfrm>
            <a:prstGeom prst="rect">
              <a:avLst/>
            </a:prstGeom>
            <a:noFill/>
            <a:ln w="9525">
              <a:noFill/>
              <a:miter lim="800000"/>
              <a:headEnd/>
              <a:tailEnd/>
            </a:ln>
            <a:effectLst/>
          </p:spPr>
          <p:txBody>
            <a:bodyPr wrap="none">
              <a:spAutoFit/>
            </a:bodyPr>
            <a:lstStyle/>
            <a:p>
              <a:pPr algn="l" eaLnBrk="0" hangingPunct="0"/>
              <a:r>
                <a:rPr lang="en-US"/>
                <a:t>Fungsi investasi, </a:t>
              </a:r>
              <a:r>
                <a:rPr lang="en-US" i="1"/>
                <a:t>I(r</a:t>
              </a:r>
              <a:r>
                <a:rPr lang="en-US"/>
                <a:t>)</a:t>
              </a:r>
            </a:p>
          </p:txBody>
        </p:sp>
      </p:grpSp>
      <p:grpSp>
        <p:nvGrpSpPr>
          <p:cNvPr id="48147" name="Group 19"/>
          <p:cNvGrpSpPr>
            <a:grpSpLocks/>
          </p:cNvGrpSpPr>
          <p:nvPr/>
        </p:nvGrpSpPr>
        <p:grpSpPr bwMode="auto">
          <a:xfrm>
            <a:off x="88900" y="165100"/>
            <a:ext cx="8990013" cy="1981200"/>
            <a:chOff x="56" y="104"/>
            <a:chExt cx="5663" cy="1248"/>
          </a:xfrm>
        </p:grpSpPr>
        <p:sp>
          <p:nvSpPr>
            <p:cNvPr id="48144" name="Rectangle 16"/>
            <p:cNvSpPr>
              <a:spLocks noChangeArrowheads="1"/>
            </p:cNvSpPr>
            <p:nvPr/>
          </p:nvSpPr>
          <p:spPr bwMode="auto">
            <a:xfrm>
              <a:off x="56" y="104"/>
              <a:ext cx="5616" cy="1248"/>
            </a:xfrm>
            <a:prstGeom prst="rect">
              <a:avLst/>
            </a:prstGeom>
            <a:gradFill rotWithShape="0">
              <a:gsLst>
                <a:gs pos="0">
                  <a:schemeClr val="accent1"/>
                </a:gs>
                <a:gs pos="50000">
                  <a:schemeClr val="accent1">
                    <a:gamma/>
                    <a:tint val="18824"/>
                    <a:invGamma/>
                  </a:schemeClr>
                </a:gs>
                <a:gs pos="100000">
                  <a:schemeClr val="accent1"/>
                </a:gs>
              </a:gsLst>
              <a:lin ang="0" scaled="1"/>
            </a:gra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48143" name="Text Box 15"/>
            <p:cNvSpPr txBox="1">
              <a:spLocks noChangeArrowheads="1"/>
            </p:cNvSpPr>
            <p:nvPr/>
          </p:nvSpPr>
          <p:spPr bwMode="auto">
            <a:xfrm>
              <a:off x="134" y="122"/>
              <a:ext cx="5585" cy="1208"/>
            </a:xfrm>
            <a:prstGeom prst="rect">
              <a:avLst/>
            </a:prstGeom>
            <a:noFill/>
            <a:ln w="9525">
              <a:noFill/>
              <a:miter lim="800000"/>
              <a:headEnd/>
              <a:tailEnd/>
            </a:ln>
            <a:effectLst/>
          </p:spPr>
          <p:txBody>
            <a:bodyPr wrap="none">
              <a:spAutoFit/>
            </a:bodyPr>
            <a:lstStyle/>
            <a:p>
              <a:pPr algn="l"/>
              <a:r>
                <a:rPr lang="en-US"/>
                <a:t>Fungsi investasi menghubungkan jumlah investasi </a:t>
              </a:r>
              <a:r>
                <a:rPr lang="en-US" i="1"/>
                <a:t>I</a:t>
              </a:r>
              <a:r>
                <a:rPr lang="en-US"/>
                <a:t> dengan tingkat </a:t>
              </a:r>
            </a:p>
            <a:p>
              <a:pPr algn="l"/>
              <a:r>
                <a:rPr lang="en-US"/>
                <a:t>bunga riil </a:t>
              </a:r>
              <a:r>
                <a:rPr lang="en-US" i="1"/>
                <a:t>r.</a:t>
              </a:r>
              <a:r>
                <a:rPr lang="en-US"/>
                <a:t> Investasi bergantung pada tingkat bunga riil karena tingkat</a:t>
              </a:r>
            </a:p>
            <a:p>
              <a:pPr algn="l"/>
              <a:r>
                <a:rPr lang="en-US"/>
                <a:t>bunga adalah biaya pinjaman. Fungsi investasi melandai ke bawah; </a:t>
              </a:r>
            </a:p>
            <a:p>
              <a:pPr algn="l"/>
              <a:r>
                <a:rPr lang="en-US"/>
                <a:t>ketika tingkat bunga naik, semakin sedikit proyek investasi yang </a:t>
              </a:r>
            </a:p>
            <a:p>
              <a:pPr algn="l"/>
              <a:r>
                <a:rPr lang="en-US"/>
                <a:t>menguntungkan.</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8147"/>
                                        </p:tgtEl>
                                        <p:attrNameLst>
                                          <p:attrName>style.visibility</p:attrName>
                                        </p:attrNameLst>
                                      </p:cBhvr>
                                      <p:to>
                                        <p:strVal val="visible"/>
                                      </p:to>
                                    </p:set>
                                    <p:animEffect transition="in" filter="dissolve">
                                      <p:cBhvr>
                                        <p:cTn id="7" dur="500"/>
                                        <p:tgtEl>
                                          <p:spTgt spid="4814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48145"/>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48146"/>
                                        </p:tgtEl>
                                        <p:attrNameLst>
                                          <p:attrName>style.visibility</p:attrName>
                                        </p:attrNameLst>
                                      </p:cBhvr>
                                      <p:to>
                                        <p:strVal val="visible"/>
                                      </p:to>
                                    </p:set>
                                    <p:animEffect transition="in" filter="wipe(up)">
                                      <p:cBhvr>
                                        <p:cTn id="14" dur="500"/>
                                        <p:tgtEl>
                                          <p:spTgt spid="48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533400" y="2768600"/>
            <a:ext cx="7366000" cy="4003675"/>
          </a:xfrm>
          <a:prstGeom prst="rect">
            <a:avLst/>
          </a:prstGeom>
          <a:noFill/>
          <a:ln w="9525">
            <a:noFill/>
            <a:miter lim="800000"/>
            <a:headEnd/>
            <a:tailEnd/>
          </a:ln>
          <a:effectLst/>
        </p:spPr>
      </p:pic>
      <p:sp>
        <p:nvSpPr>
          <p:cNvPr id="52227" name="WordArt 3"/>
          <p:cNvSpPr>
            <a:spLocks noChangeArrowheads="1" noChangeShapeType="1" noTextEdit="1"/>
          </p:cNvSpPr>
          <p:nvPr/>
        </p:nvSpPr>
        <p:spPr bwMode="auto">
          <a:xfrm>
            <a:off x="2070100" y="228600"/>
            <a:ext cx="5219700" cy="6858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effectLst>
                  <a:outerShdw dist="35921" dir="2700000" algn="ctr" rotWithShape="0">
                    <a:srgbClr val="868686"/>
                  </a:outerShdw>
                </a:effectLst>
                <a:latin typeface="Arial Black"/>
              </a:rPr>
              <a:t>Belanja Pemerintah</a:t>
            </a:r>
          </a:p>
        </p:txBody>
      </p:sp>
      <p:sp>
        <p:nvSpPr>
          <p:cNvPr id="52229" name="Text Box 5"/>
          <p:cNvSpPr txBox="1">
            <a:spLocks noChangeArrowheads="1"/>
          </p:cNvSpPr>
          <p:nvPr/>
        </p:nvSpPr>
        <p:spPr bwMode="auto">
          <a:xfrm>
            <a:off x="2273300" y="1193800"/>
            <a:ext cx="7391400" cy="2647950"/>
          </a:xfrm>
          <a:prstGeom prst="rect">
            <a:avLst/>
          </a:prstGeom>
          <a:noFill/>
          <a:ln w="9525">
            <a:noFill/>
            <a:miter lim="800000"/>
            <a:headEnd/>
            <a:tailEnd/>
          </a:ln>
          <a:effectLst/>
        </p:spPr>
        <p:txBody>
          <a:bodyPr>
            <a:spAutoFit/>
          </a:bodyPr>
          <a:lstStyle/>
          <a:p>
            <a:pPr algn="l" eaLnBrk="0" hangingPunct="0"/>
            <a:r>
              <a:rPr lang="en-US"/>
              <a:t>Jika belanja pemerintah sama dengan pajak dikurangi  transfer, maka </a:t>
            </a:r>
            <a:r>
              <a:rPr lang="en-US" i="1"/>
              <a:t>G = T,</a:t>
            </a:r>
            <a:r>
              <a:rPr lang="en-US"/>
              <a:t> dan pemerintah memiliki </a:t>
            </a:r>
          </a:p>
          <a:p>
            <a:pPr algn="l" eaLnBrk="0" hangingPunct="0"/>
            <a:r>
              <a:rPr lang="en-US" b="1"/>
              <a:t>anggaran berimbang</a:t>
            </a:r>
            <a:r>
              <a:rPr lang="en-US"/>
              <a:t> (</a:t>
            </a:r>
            <a:r>
              <a:rPr lang="en-US" i="1"/>
              <a:t>balanced budget</a:t>
            </a:r>
            <a:r>
              <a:rPr lang="en-US"/>
              <a:t>)</a:t>
            </a:r>
            <a:r>
              <a:rPr lang="en-US" b="1" i="1"/>
              <a:t>. </a:t>
            </a:r>
            <a:r>
              <a:rPr lang="en-US"/>
              <a:t>Jika </a:t>
            </a:r>
            <a:r>
              <a:rPr lang="en-US" i="1"/>
              <a:t>G &gt; T,</a:t>
            </a:r>
          </a:p>
          <a:p>
            <a:pPr algn="l" eaLnBrk="0" hangingPunct="0"/>
            <a:r>
              <a:rPr lang="en-US"/>
              <a:t>maka pemerintah mengalami </a:t>
            </a:r>
            <a:r>
              <a:rPr lang="en-US" b="1"/>
              <a:t>defisit anggaran</a:t>
            </a:r>
            <a:r>
              <a:rPr lang="en-US"/>
              <a:t>  </a:t>
            </a:r>
          </a:p>
          <a:p>
            <a:pPr algn="l" eaLnBrk="0" hangingPunct="0"/>
            <a:r>
              <a:rPr lang="en-US"/>
              <a:t>		(</a:t>
            </a:r>
            <a:r>
              <a:rPr lang="en-US" i="1"/>
              <a:t>budget deficit</a:t>
            </a:r>
            <a:r>
              <a:rPr lang="en-US"/>
              <a:t>)</a:t>
            </a:r>
            <a:r>
              <a:rPr lang="en-US" b="1" i="1"/>
              <a:t>.</a:t>
            </a:r>
            <a:r>
              <a:rPr lang="en-US"/>
              <a:t> Jika </a:t>
            </a:r>
            <a:r>
              <a:rPr lang="en-US" i="1"/>
              <a:t>G &lt; T,</a:t>
            </a:r>
            <a:r>
              <a:rPr lang="en-US"/>
              <a:t> maka			pemerintah mengalami </a:t>
            </a:r>
            <a:r>
              <a:rPr lang="en-US" b="1"/>
              <a:t>surplus </a:t>
            </a:r>
          </a:p>
          <a:p>
            <a:pPr algn="l" eaLnBrk="0" hangingPunct="0"/>
            <a:r>
              <a:rPr lang="en-US" b="1"/>
              <a:t>		anggaran</a:t>
            </a:r>
            <a:r>
              <a:rPr lang="en-US"/>
              <a:t> (</a:t>
            </a:r>
            <a:r>
              <a:rPr lang="en-US" i="1"/>
              <a:t>budget surplus</a:t>
            </a:r>
            <a:r>
              <a:rPr lang="en-US"/>
              <a:t>)</a:t>
            </a:r>
            <a:r>
              <a:rPr lang="en-US" b="1" i="1"/>
              <a:t>.</a:t>
            </a:r>
          </a:p>
        </p:txBody>
      </p:sp>
      <p:grpSp>
        <p:nvGrpSpPr>
          <p:cNvPr id="52234" name="Group 10"/>
          <p:cNvGrpSpPr>
            <a:grpSpLocks/>
          </p:cNvGrpSpPr>
          <p:nvPr/>
        </p:nvGrpSpPr>
        <p:grpSpPr bwMode="auto">
          <a:xfrm>
            <a:off x="495300" y="2913063"/>
            <a:ext cx="1458913" cy="1506537"/>
            <a:chOff x="312" y="768"/>
            <a:chExt cx="919" cy="949"/>
          </a:xfrm>
        </p:grpSpPr>
        <p:sp>
          <p:nvSpPr>
            <p:cNvPr id="52228" name="Text Box 4"/>
            <p:cNvSpPr txBox="1">
              <a:spLocks noChangeArrowheads="1"/>
            </p:cNvSpPr>
            <p:nvPr/>
          </p:nvSpPr>
          <p:spPr bwMode="auto">
            <a:xfrm>
              <a:off x="312" y="768"/>
              <a:ext cx="919" cy="429"/>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lgn="l" eaLnBrk="0" hangingPunct="0"/>
              <a:r>
                <a:rPr lang="en-US" sz="3800" i="1"/>
                <a:t>G = G</a:t>
              </a:r>
            </a:p>
          </p:txBody>
        </p:sp>
        <p:sp>
          <p:nvSpPr>
            <p:cNvPr id="52231" name="Line 7"/>
            <p:cNvSpPr>
              <a:spLocks noChangeShapeType="1"/>
            </p:cNvSpPr>
            <p:nvPr/>
          </p:nvSpPr>
          <p:spPr bwMode="auto">
            <a:xfrm>
              <a:off x="888" y="848"/>
              <a:ext cx="240" cy="0"/>
            </a:xfrm>
            <a:prstGeom prst="line">
              <a:avLst/>
            </a:prstGeom>
            <a:noFill/>
            <a:ln w="28575">
              <a:solidFill>
                <a:schemeClr val="tx1"/>
              </a:solidFill>
              <a:round/>
              <a:headEnd/>
              <a:tailEnd/>
            </a:ln>
            <a:effectLst/>
          </p:spPr>
          <p:txBody>
            <a:bodyPr/>
            <a:lstStyle/>
            <a:p>
              <a:endParaRPr lang="en-US"/>
            </a:p>
          </p:txBody>
        </p:sp>
        <p:sp>
          <p:nvSpPr>
            <p:cNvPr id="52232" name="Text Box 8"/>
            <p:cNvSpPr txBox="1">
              <a:spLocks noChangeArrowheads="1"/>
            </p:cNvSpPr>
            <p:nvPr/>
          </p:nvSpPr>
          <p:spPr bwMode="auto">
            <a:xfrm>
              <a:off x="312" y="1288"/>
              <a:ext cx="893" cy="429"/>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lgn="l" eaLnBrk="0" hangingPunct="0"/>
              <a:r>
                <a:rPr lang="en-US" sz="3800" i="1"/>
                <a:t>T = T</a:t>
              </a:r>
              <a:r>
                <a:rPr lang="en-US" sz="3800"/>
                <a:t> </a:t>
              </a:r>
            </a:p>
          </p:txBody>
        </p:sp>
        <p:sp>
          <p:nvSpPr>
            <p:cNvPr id="52233" name="Line 9"/>
            <p:cNvSpPr>
              <a:spLocks noChangeShapeType="1"/>
            </p:cNvSpPr>
            <p:nvPr/>
          </p:nvSpPr>
          <p:spPr bwMode="auto">
            <a:xfrm>
              <a:off x="864" y="1376"/>
              <a:ext cx="240" cy="0"/>
            </a:xfrm>
            <a:prstGeom prst="line">
              <a:avLst/>
            </a:prstGeom>
            <a:noFill/>
            <a:ln w="28575">
              <a:solidFill>
                <a:schemeClr val="tx1"/>
              </a:solidFill>
              <a:round/>
              <a:headEnd/>
              <a:tailEnd/>
            </a:ln>
            <a:effectLst/>
          </p:spPr>
          <p:txBody>
            <a:bodyPr/>
            <a:lstStyle/>
            <a:p>
              <a:endParaRPr lang="en-US"/>
            </a:p>
          </p:txBody>
        </p:sp>
      </p:grpSp>
      <p:pic>
        <p:nvPicPr>
          <p:cNvPr id="52237" name="Picture 13" descr="MCj03475070000[1]"/>
          <p:cNvPicPr>
            <a:picLocks noChangeAspect="1" noChangeArrowheads="1"/>
          </p:cNvPicPr>
          <p:nvPr/>
        </p:nvPicPr>
        <p:blipFill>
          <a:blip r:embed="rId3"/>
          <a:srcRect/>
          <a:stretch>
            <a:fillRect/>
          </a:stretch>
        </p:blipFill>
        <p:spPr bwMode="auto">
          <a:xfrm>
            <a:off x="762000" y="228600"/>
            <a:ext cx="963613" cy="2058988"/>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37"/>
                                        </p:tgtEl>
                                        <p:attrNameLst>
                                          <p:attrName>style.visibility</p:attrName>
                                        </p:attrNameLst>
                                      </p:cBhvr>
                                      <p:to>
                                        <p:strVal val="visible"/>
                                      </p:to>
                                    </p:set>
                                    <p:anim calcmode="lin" valueType="num">
                                      <p:cBhvr additive="base">
                                        <p:cTn id="7" dur="500" fill="hold"/>
                                        <p:tgtEl>
                                          <p:spTgt spid="52237"/>
                                        </p:tgtEl>
                                        <p:attrNameLst>
                                          <p:attrName>ppt_x</p:attrName>
                                        </p:attrNameLst>
                                      </p:cBhvr>
                                      <p:tavLst>
                                        <p:tav tm="0">
                                          <p:val>
                                            <p:strVal val="#ppt_x"/>
                                          </p:val>
                                        </p:tav>
                                        <p:tav tm="100000">
                                          <p:val>
                                            <p:strVal val="#ppt_x"/>
                                          </p:val>
                                        </p:tav>
                                      </p:tavLst>
                                    </p:anim>
                                    <p:anim calcmode="lin" valueType="num">
                                      <p:cBhvr additive="base">
                                        <p:cTn id="8" dur="500" fill="hold"/>
                                        <p:tgtEl>
                                          <p:spTgt spid="522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2227"/>
                                        </p:tgtEl>
                                        <p:attrNameLst>
                                          <p:attrName>style.visibility</p:attrName>
                                        </p:attrNameLst>
                                      </p:cBhvr>
                                      <p:to>
                                        <p:strVal val="visible"/>
                                      </p:to>
                                    </p:set>
                                    <p:animEffect transition="in" filter="wipe(left)">
                                      <p:cBhvr>
                                        <p:cTn id="13" dur="500"/>
                                        <p:tgtEl>
                                          <p:spTgt spid="52227"/>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2226"/>
                                        </p:tgtEl>
                                        <p:attrNameLst>
                                          <p:attrName>style.visibility</p:attrName>
                                        </p:attrNameLst>
                                      </p:cBhvr>
                                      <p:to>
                                        <p:strVal val="visible"/>
                                      </p:to>
                                    </p:set>
                                    <p:anim calcmode="lin" valueType="num">
                                      <p:cBhvr additive="base">
                                        <p:cTn id="17" dur="500" fill="hold"/>
                                        <p:tgtEl>
                                          <p:spTgt spid="52226"/>
                                        </p:tgtEl>
                                        <p:attrNameLst>
                                          <p:attrName>ppt_x</p:attrName>
                                        </p:attrNameLst>
                                      </p:cBhvr>
                                      <p:tavLst>
                                        <p:tav tm="0">
                                          <p:val>
                                            <p:strVal val="0-#ppt_w/2"/>
                                          </p:val>
                                        </p:tav>
                                        <p:tav tm="100000">
                                          <p:val>
                                            <p:strVal val="#ppt_x"/>
                                          </p:val>
                                        </p:tav>
                                      </p:tavLst>
                                    </p:anim>
                                    <p:anim calcmode="lin" valueType="num">
                                      <p:cBhvr additive="base">
                                        <p:cTn id="18" dur="500" fill="hold"/>
                                        <p:tgtEl>
                                          <p:spTgt spid="5222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52234"/>
                                        </p:tgtEl>
                                        <p:attrNameLst>
                                          <p:attrName>style.visibility</p:attrName>
                                        </p:attrNameLst>
                                      </p:cBhvr>
                                      <p:to>
                                        <p:strVal val="visible"/>
                                      </p:to>
                                    </p:set>
                                    <p:anim calcmode="lin" valueType="num">
                                      <p:cBhvr additive="base">
                                        <p:cTn id="22" dur="500" fill="hold"/>
                                        <p:tgtEl>
                                          <p:spTgt spid="52234"/>
                                        </p:tgtEl>
                                        <p:attrNameLst>
                                          <p:attrName>ppt_x</p:attrName>
                                        </p:attrNameLst>
                                      </p:cBhvr>
                                      <p:tavLst>
                                        <p:tav tm="0">
                                          <p:val>
                                            <p:strVal val="0-#ppt_w/2"/>
                                          </p:val>
                                        </p:tav>
                                        <p:tav tm="100000">
                                          <p:val>
                                            <p:strVal val="#ppt_x"/>
                                          </p:val>
                                        </p:tav>
                                      </p:tavLst>
                                    </p:anim>
                                    <p:anim calcmode="lin" valueType="num">
                                      <p:cBhvr additive="base">
                                        <p:cTn id="23" dur="500" fill="hold"/>
                                        <p:tgtEl>
                                          <p:spTgt spid="5223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52229"/>
                                        </p:tgtEl>
                                        <p:attrNameLst>
                                          <p:attrName>style.visibility</p:attrName>
                                        </p:attrNameLst>
                                      </p:cBhvr>
                                      <p:to>
                                        <p:strVal val="visible"/>
                                      </p:to>
                                    </p:set>
                                    <p:animEffect transition="in" filter="dissolve">
                                      <p:cBhvr>
                                        <p:cTn id="27"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P spid="5222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2"/>
          <p:cNvSpPr>
            <a:spLocks noChangeArrowheads="1" noChangeShapeType="1" noTextEdit="1"/>
          </p:cNvSpPr>
          <p:nvPr/>
        </p:nvSpPr>
        <p:spPr bwMode="auto">
          <a:xfrm>
            <a:off x="469900" y="428625"/>
            <a:ext cx="8124825" cy="1019175"/>
          </a:xfrm>
          <a:prstGeom prst="rect">
            <a:avLst/>
          </a:prstGeom>
        </p:spPr>
        <p:txBody>
          <a:bodyPr wrap="none" fromWordArt="1">
            <a:prstTxWarp prst="textPlain">
              <a:avLst>
                <a:gd name="adj" fmla="val 50000"/>
              </a:avLst>
            </a:prstTxWarp>
          </a:bodyPr>
          <a:lstStyle/>
          <a:p>
            <a:r>
              <a:rPr lang="en-US" sz="2000" i="1" kern="10">
                <a:ln w="9525">
                  <a:solidFill>
                    <a:srgbClr val="000000"/>
                  </a:solidFill>
                  <a:round/>
                  <a:headEnd/>
                  <a:tailEnd/>
                </a:ln>
                <a:solidFill>
                  <a:schemeClr val="accent2"/>
                </a:solidFill>
                <a:effectLst>
                  <a:outerShdw dist="35921" dir="2700000" algn="ctr" rotWithShape="0">
                    <a:srgbClr val="808080"/>
                  </a:outerShdw>
                </a:effectLst>
                <a:latin typeface="Arial Black"/>
              </a:rPr>
              <a:t>Apa yang Menyeimbangkan Permintaan dan </a:t>
            </a:r>
          </a:p>
          <a:p>
            <a:r>
              <a:rPr lang="en-US" sz="2000" i="1" kern="10">
                <a:ln w="9525">
                  <a:solidFill>
                    <a:srgbClr val="000000"/>
                  </a:solidFill>
                  <a:round/>
                  <a:headEnd/>
                  <a:tailEnd/>
                </a:ln>
                <a:solidFill>
                  <a:schemeClr val="accent2"/>
                </a:solidFill>
                <a:effectLst>
                  <a:outerShdw dist="35921" dir="2700000" algn="ctr" rotWithShape="0">
                    <a:srgbClr val="808080"/>
                  </a:outerShdw>
                </a:effectLst>
                <a:latin typeface="Arial Black"/>
              </a:rPr>
              <a:t>Penawaran akan Barang dan Jasa ?</a:t>
            </a:r>
          </a:p>
        </p:txBody>
      </p:sp>
      <p:sp>
        <p:nvSpPr>
          <p:cNvPr id="49155" name="Rectangle 3"/>
          <p:cNvSpPr>
            <a:spLocks noChangeArrowheads="1"/>
          </p:cNvSpPr>
          <p:nvPr/>
        </p:nvSpPr>
        <p:spPr bwMode="auto">
          <a:xfrm>
            <a:off x="228600" y="1524000"/>
            <a:ext cx="8945563" cy="822325"/>
          </a:xfrm>
          <a:prstGeom prst="rect">
            <a:avLst/>
          </a:prstGeom>
          <a:noFill/>
          <a:ln w="9525">
            <a:noFill/>
            <a:miter lim="800000"/>
            <a:headEnd/>
            <a:tailEnd/>
          </a:ln>
          <a:effectLst/>
        </p:spPr>
        <p:txBody>
          <a:bodyPr lIns="92075" tIns="46038" rIns="92075" bIns="46038">
            <a:spAutoFit/>
          </a:bodyPr>
          <a:lstStyle/>
          <a:p>
            <a:pPr algn="l" eaLnBrk="0" hangingPunct="0"/>
            <a:r>
              <a:rPr lang="en-US"/>
              <a:t>Persamaan berikut meringkas pembahasan tentang permintaan akan barang dan jasa :</a:t>
            </a:r>
          </a:p>
        </p:txBody>
      </p:sp>
      <p:grpSp>
        <p:nvGrpSpPr>
          <p:cNvPr id="49164" name="Group 12"/>
          <p:cNvGrpSpPr>
            <a:grpSpLocks/>
          </p:cNvGrpSpPr>
          <p:nvPr/>
        </p:nvGrpSpPr>
        <p:grpSpPr bwMode="auto">
          <a:xfrm>
            <a:off x="228600" y="2362200"/>
            <a:ext cx="8686800" cy="1927225"/>
            <a:chOff x="762" y="1501"/>
            <a:chExt cx="4300" cy="1214"/>
          </a:xfrm>
        </p:grpSpPr>
        <p:sp>
          <p:nvSpPr>
            <p:cNvPr id="49157" name="Rectangle 5"/>
            <p:cNvSpPr>
              <a:spLocks noChangeArrowheads="1"/>
            </p:cNvSpPr>
            <p:nvPr/>
          </p:nvSpPr>
          <p:spPr bwMode="auto">
            <a:xfrm>
              <a:off x="762" y="1501"/>
              <a:ext cx="4300" cy="1214"/>
            </a:xfrm>
            <a:prstGeom prst="rect">
              <a:avLst/>
            </a:prstGeom>
            <a:solidFill>
              <a:srgbClr val="6699FF"/>
            </a:solidFill>
            <a:ln w="9525">
              <a:solidFill>
                <a:schemeClr val="tx1"/>
              </a:solidFill>
              <a:miter lim="800000"/>
              <a:headEnd/>
              <a:tailEnd/>
            </a:ln>
            <a:effectLst>
              <a:outerShdw dist="107763" dir="2700000" algn="ctr" rotWithShape="0">
                <a:schemeClr val="bg2"/>
              </a:outerShdw>
            </a:effectLst>
          </p:spPr>
          <p:txBody>
            <a:bodyPr lIns="92075" tIns="46038" rIns="92075" bIns="46038">
              <a:spAutoFit/>
            </a:bodyPr>
            <a:lstStyle/>
            <a:p>
              <a:pPr algn="l" eaLnBrk="0" hangingPunct="0"/>
              <a:r>
                <a:rPr lang="en-US"/>
                <a:t>1) </a:t>
              </a:r>
              <a:r>
                <a:rPr lang="en-US" i="1"/>
                <a:t>Y = C + I + G</a:t>
              </a:r>
              <a:r>
                <a:rPr lang="en-US"/>
                <a:t>	Permintaan terhadap output perekonomian</a:t>
              </a:r>
            </a:p>
            <a:p>
              <a:pPr algn="l" eaLnBrk="0" hangingPunct="0"/>
              <a:r>
                <a:rPr lang="en-US"/>
                <a:t>2) </a:t>
              </a:r>
              <a:r>
                <a:rPr lang="en-US" i="1"/>
                <a:t>C = C(Y - T)</a:t>
              </a:r>
              <a:r>
                <a:rPr lang="en-US"/>
                <a:t>	Fungsi Konsumsi</a:t>
              </a:r>
            </a:p>
            <a:p>
              <a:pPr algn="l" eaLnBrk="0" hangingPunct="0"/>
              <a:r>
                <a:rPr lang="en-US"/>
                <a:t>3)  </a:t>
              </a:r>
              <a:r>
                <a:rPr lang="en-US" i="1"/>
                <a:t>I = I(r)</a:t>
              </a:r>
              <a:r>
                <a:rPr lang="en-US"/>
                <a:t>		Fungsi Investasi Riil</a:t>
              </a:r>
            </a:p>
            <a:p>
              <a:pPr algn="l" eaLnBrk="0" hangingPunct="0"/>
              <a:r>
                <a:rPr lang="en-US"/>
                <a:t>4)  </a:t>
              </a:r>
              <a:r>
                <a:rPr lang="en-US" i="1"/>
                <a:t>G =   G</a:t>
              </a:r>
              <a:r>
                <a:rPr lang="en-US"/>
                <a:t>		Belanja Pemerintah</a:t>
              </a:r>
            </a:p>
            <a:p>
              <a:pPr algn="l" eaLnBrk="0" hangingPunct="0"/>
              <a:r>
                <a:rPr lang="en-US"/>
                <a:t>5)  </a:t>
              </a:r>
              <a:r>
                <a:rPr lang="en-US" i="1"/>
                <a:t>T =   T</a:t>
              </a:r>
              <a:r>
                <a:rPr lang="en-US"/>
                <a:t>		Pajak </a:t>
              </a:r>
            </a:p>
          </p:txBody>
        </p:sp>
        <p:sp>
          <p:nvSpPr>
            <p:cNvPr id="49160" name="Line 8"/>
            <p:cNvSpPr>
              <a:spLocks noChangeShapeType="1"/>
            </p:cNvSpPr>
            <p:nvPr/>
          </p:nvSpPr>
          <p:spPr bwMode="auto">
            <a:xfrm>
              <a:off x="1376" y="2240"/>
              <a:ext cx="144" cy="0"/>
            </a:xfrm>
            <a:prstGeom prst="line">
              <a:avLst/>
            </a:prstGeom>
            <a:noFill/>
            <a:ln w="9525">
              <a:solidFill>
                <a:schemeClr val="tx1"/>
              </a:solidFill>
              <a:round/>
              <a:headEnd/>
              <a:tailEnd/>
            </a:ln>
            <a:effectLst/>
          </p:spPr>
          <p:txBody>
            <a:bodyPr/>
            <a:lstStyle/>
            <a:p>
              <a:endParaRPr lang="en-US"/>
            </a:p>
          </p:txBody>
        </p:sp>
        <p:sp>
          <p:nvSpPr>
            <p:cNvPr id="49161" name="Line 9"/>
            <p:cNvSpPr>
              <a:spLocks noChangeShapeType="1"/>
            </p:cNvSpPr>
            <p:nvPr/>
          </p:nvSpPr>
          <p:spPr bwMode="auto">
            <a:xfrm>
              <a:off x="1336" y="2472"/>
              <a:ext cx="144" cy="0"/>
            </a:xfrm>
            <a:prstGeom prst="line">
              <a:avLst/>
            </a:prstGeom>
            <a:noFill/>
            <a:ln w="9525">
              <a:solidFill>
                <a:schemeClr val="tx1"/>
              </a:solidFill>
              <a:round/>
              <a:headEnd/>
              <a:tailEnd/>
            </a:ln>
            <a:effectLst/>
          </p:spPr>
          <p:txBody>
            <a:bodyPr/>
            <a:lstStyle/>
            <a:p>
              <a:endParaRPr lang="en-US"/>
            </a:p>
          </p:txBody>
        </p:sp>
      </p:grpSp>
      <p:sp>
        <p:nvSpPr>
          <p:cNvPr id="49163" name="Text Box 11"/>
          <p:cNvSpPr txBox="1">
            <a:spLocks noChangeArrowheads="1"/>
          </p:cNvSpPr>
          <p:nvPr/>
        </p:nvSpPr>
        <p:spPr bwMode="auto">
          <a:xfrm>
            <a:off x="0" y="4419600"/>
            <a:ext cx="9393238" cy="1917700"/>
          </a:xfrm>
          <a:prstGeom prst="rect">
            <a:avLst/>
          </a:prstGeom>
          <a:noFill/>
          <a:ln w="9525">
            <a:noFill/>
            <a:miter lim="800000"/>
            <a:headEnd/>
            <a:tailEnd/>
          </a:ln>
          <a:effectLst/>
        </p:spPr>
        <p:txBody>
          <a:bodyPr>
            <a:spAutoFit/>
          </a:bodyPr>
          <a:lstStyle/>
          <a:p>
            <a:pPr algn="l"/>
            <a:r>
              <a:rPr lang="en-US"/>
              <a:t>Permintaan terhadap output perekonomian berasal dari konsumsi,</a:t>
            </a:r>
          </a:p>
          <a:p>
            <a:pPr algn="l"/>
            <a:r>
              <a:rPr lang="en-US"/>
              <a:t>investasi, dan belanja pemerintah. Konsumsi bergantung pada </a:t>
            </a:r>
            <a:r>
              <a:rPr lang="en-US" i="1"/>
              <a:t>disposable</a:t>
            </a:r>
          </a:p>
          <a:p>
            <a:pPr algn="l"/>
            <a:r>
              <a:rPr lang="en-US" i="1"/>
              <a:t>income</a:t>
            </a:r>
            <a:r>
              <a:rPr lang="en-US"/>
              <a:t>; investasi bergantung pada tingkat bunga riil; belanja pemerintah </a:t>
            </a:r>
          </a:p>
          <a:p>
            <a:pPr algn="l"/>
            <a:r>
              <a:rPr lang="en-US"/>
              <a:t>dan pajak adalah variabel eksogen yang ditetapkan pembuat kebijakan fiskal.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ppt_w</p:attrName>
                                        </p:attrNameLst>
                                      </p:cBhvr>
                                      <p:tavLst>
                                        <p:tav tm="0">
                                          <p:val>
                                            <p:fltVal val="0"/>
                                          </p:val>
                                        </p:tav>
                                        <p:tav tm="100000">
                                          <p:val>
                                            <p:strVal val="#ppt_w"/>
                                          </p:val>
                                        </p:tav>
                                      </p:tavLst>
                                    </p:anim>
                                    <p:anim calcmode="lin" valueType="num">
                                      <p:cBhvr>
                                        <p:cTn id="8" dur="1000" fill="hold"/>
                                        <p:tgtEl>
                                          <p:spTgt spid="49154"/>
                                        </p:tgtEl>
                                        <p:attrNameLst>
                                          <p:attrName>ppt_h</p:attrName>
                                        </p:attrNameLst>
                                      </p:cBhvr>
                                      <p:tavLst>
                                        <p:tav tm="0">
                                          <p:val>
                                            <p:fltVal val="0"/>
                                          </p:val>
                                        </p:tav>
                                        <p:tav tm="100000">
                                          <p:val>
                                            <p:strVal val="#ppt_h"/>
                                          </p:val>
                                        </p:tav>
                                      </p:tavLst>
                                    </p:anim>
                                    <p:anim calcmode="lin" valueType="num">
                                      <p:cBhvr>
                                        <p:cTn id="9" dur="1000" fill="hold"/>
                                        <p:tgtEl>
                                          <p:spTgt spid="491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15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49155"/>
                                        </p:tgtEl>
                                        <p:attrNameLst>
                                          <p:attrName>style.visibility</p:attrName>
                                        </p:attrNameLst>
                                      </p:cBhvr>
                                      <p:to>
                                        <p:strVal val="visible"/>
                                      </p:to>
                                    </p:se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49164"/>
                                        </p:tgtEl>
                                        <p:attrNameLst>
                                          <p:attrName>style.visibility</p:attrName>
                                        </p:attrNameLst>
                                      </p:cBhvr>
                                      <p:to>
                                        <p:strVal val="visible"/>
                                      </p:to>
                                    </p:set>
                                    <p:anim calcmode="lin" valueType="num">
                                      <p:cBhvr>
                                        <p:cTn id="17" dur="500" fill="hold"/>
                                        <p:tgtEl>
                                          <p:spTgt spid="49164"/>
                                        </p:tgtEl>
                                        <p:attrNameLst>
                                          <p:attrName>ppt_w</p:attrName>
                                        </p:attrNameLst>
                                      </p:cBhvr>
                                      <p:tavLst>
                                        <p:tav tm="0">
                                          <p:val>
                                            <p:fltVal val="0"/>
                                          </p:val>
                                        </p:tav>
                                        <p:tav tm="100000">
                                          <p:val>
                                            <p:strVal val="#ppt_w"/>
                                          </p:val>
                                        </p:tav>
                                      </p:tavLst>
                                    </p:anim>
                                    <p:anim calcmode="lin" valueType="num">
                                      <p:cBhvr>
                                        <p:cTn id="18" dur="500" fill="hold"/>
                                        <p:tgtEl>
                                          <p:spTgt spid="49164"/>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2" presetClass="entr" presetSubtype="6" fill="hold" grpId="0" nodeType="afterEffect">
                                  <p:stCondLst>
                                    <p:cond delay="0"/>
                                  </p:stCondLst>
                                  <p:childTnLst>
                                    <p:set>
                                      <p:cBhvr>
                                        <p:cTn id="21" dur="1" fill="hold">
                                          <p:stCondLst>
                                            <p:cond delay="0"/>
                                          </p:stCondLst>
                                        </p:cTn>
                                        <p:tgtEl>
                                          <p:spTgt spid="49163"/>
                                        </p:tgtEl>
                                        <p:attrNameLst>
                                          <p:attrName>style.visibility</p:attrName>
                                        </p:attrNameLst>
                                      </p:cBhvr>
                                      <p:to>
                                        <p:strVal val="visible"/>
                                      </p:to>
                                    </p:set>
                                    <p:anim calcmode="lin" valueType="num">
                                      <p:cBhvr additive="base">
                                        <p:cTn id="22" dur="500" fill="hold"/>
                                        <p:tgtEl>
                                          <p:spTgt spid="49163"/>
                                        </p:tgtEl>
                                        <p:attrNameLst>
                                          <p:attrName>ppt_x</p:attrName>
                                        </p:attrNameLst>
                                      </p:cBhvr>
                                      <p:tavLst>
                                        <p:tav tm="0">
                                          <p:val>
                                            <p:strVal val="1+#ppt_w/2"/>
                                          </p:val>
                                        </p:tav>
                                        <p:tav tm="100000">
                                          <p:val>
                                            <p:strVal val="#ppt_x"/>
                                          </p:val>
                                        </p:tav>
                                      </p:tavLst>
                                    </p:anim>
                                    <p:anim calcmode="lin" valueType="num">
                                      <p:cBhvr additive="base">
                                        <p:cTn id="23" dur="500" fill="hold"/>
                                        <p:tgtEl>
                                          <p:spTgt spid="49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55" grpId="0" autoUpdateAnimBg="0"/>
      <p:bldP spid="4916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9" name="Rectangle 13"/>
          <p:cNvSpPr>
            <a:spLocks noChangeArrowheads="1"/>
          </p:cNvSpPr>
          <p:nvPr/>
        </p:nvSpPr>
        <p:spPr bwMode="auto">
          <a:xfrm>
            <a:off x="609600" y="6400800"/>
            <a:ext cx="990600" cy="304800"/>
          </a:xfrm>
          <a:prstGeom prst="rect">
            <a:avLst/>
          </a:prstGeom>
          <a:solidFill>
            <a:schemeClr val="bg1"/>
          </a:solidFill>
          <a:ln w="9525">
            <a:noFill/>
            <a:miter lim="800000"/>
            <a:headEnd/>
            <a:tailEnd/>
          </a:ln>
          <a:effectLst/>
        </p:spPr>
        <p:txBody>
          <a:bodyPr wrap="none" anchor="ctr"/>
          <a:lstStyle/>
          <a:p>
            <a:endParaRPr lang="en-US"/>
          </a:p>
        </p:txBody>
      </p:sp>
      <p:sp>
        <p:nvSpPr>
          <p:cNvPr id="50187" name="AutoShape 11"/>
          <p:cNvSpPr>
            <a:spLocks noChangeArrowheads="1"/>
          </p:cNvSpPr>
          <p:nvPr/>
        </p:nvSpPr>
        <p:spPr bwMode="auto">
          <a:xfrm>
            <a:off x="152400" y="152400"/>
            <a:ext cx="8839200" cy="6629400"/>
          </a:xfrm>
          <a:prstGeom prst="flowChartDocument">
            <a:avLst/>
          </a:prstGeom>
          <a:solidFill>
            <a:srgbClr val="66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50178" name="Text Box 2"/>
          <p:cNvSpPr txBox="1">
            <a:spLocks noChangeArrowheads="1"/>
          </p:cNvSpPr>
          <p:nvPr/>
        </p:nvSpPr>
        <p:spPr bwMode="auto">
          <a:xfrm>
            <a:off x="415925" y="190500"/>
            <a:ext cx="8715375" cy="6664325"/>
          </a:xfrm>
          <a:prstGeom prst="rect">
            <a:avLst/>
          </a:prstGeom>
          <a:noFill/>
          <a:ln w="9525">
            <a:noFill/>
            <a:miter lim="800000"/>
            <a:headEnd/>
            <a:tailEnd/>
          </a:ln>
          <a:effectLst/>
        </p:spPr>
        <p:txBody>
          <a:bodyPr>
            <a:spAutoFit/>
          </a:bodyPr>
          <a:lstStyle/>
          <a:p>
            <a:pPr algn="l"/>
            <a:r>
              <a:rPr lang="en-US"/>
              <a:t>Pada analisis ini, kita tambahkan apa yang telah kita pelajari tentang penawaran barang dan jasa. Di sana kita melihat bahwa faktor-faktor  produksi dan fungsi produksi menentukan jumlah output ditawarkan pada perekonomian :</a:t>
            </a:r>
          </a:p>
          <a:p>
            <a:pPr algn="l"/>
            <a:r>
              <a:rPr lang="en-US"/>
              <a:t>			    </a:t>
            </a:r>
            <a:r>
              <a:rPr lang="en-US" i="1"/>
              <a:t>Y = F (K, L)</a:t>
            </a:r>
          </a:p>
          <a:p>
            <a:pPr algn="l"/>
            <a:r>
              <a:rPr lang="en-US" i="1"/>
              <a:t>			        = Y</a:t>
            </a:r>
          </a:p>
          <a:p>
            <a:pPr algn="l"/>
            <a:r>
              <a:rPr lang="en-US"/>
              <a:t>Sekarang, kita gabungkan persamaan yang menjelaskan penawaran dan permintaan terhadap output </a:t>
            </a:r>
            <a:r>
              <a:rPr lang="en-US" i="1"/>
              <a:t>Y </a:t>
            </a:r>
            <a:r>
              <a:rPr lang="en-US"/>
              <a:t>ini. Mengganti semua persamaan menjadi identitas pos pendapatan nasional, kita dapatkan :</a:t>
            </a:r>
          </a:p>
          <a:p>
            <a:pPr algn="l"/>
            <a:r>
              <a:rPr lang="en-US"/>
              <a:t>			</a:t>
            </a:r>
            <a:r>
              <a:rPr lang="en-US" i="1"/>
              <a:t>Y = C(Y - T) + I(r) + G</a:t>
            </a:r>
          </a:p>
          <a:p>
            <a:pPr algn="l"/>
            <a:r>
              <a:rPr lang="en-US"/>
              <a:t>dan lalu, menyamakan penawaran dengan permintaan, kita peroleh kondisi ekuilibrium :</a:t>
            </a:r>
          </a:p>
          <a:p>
            <a:pPr algn="l"/>
            <a:r>
              <a:rPr lang="en-US"/>
              <a:t>			</a:t>
            </a:r>
            <a:r>
              <a:rPr lang="en-US" i="1"/>
              <a:t>Y = C(Y - T) + I(r) + G</a:t>
            </a:r>
          </a:p>
          <a:p>
            <a:pPr algn="l"/>
            <a:r>
              <a:rPr lang="en-US"/>
              <a:t>Persamaan ini menyatakan bahwa penawaran output sama dengan permintaannya, yang merupakan jumlah dari </a:t>
            </a:r>
          </a:p>
          <a:p>
            <a:pPr algn="l"/>
            <a:r>
              <a:rPr lang="en-US"/>
              <a:t>konsumsi, investasi, dan belanja</a:t>
            </a:r>
          </a:p>
          <a:p>
            <a:pPr algn="l"/>
            <a:r>
              <a:rPr lang="en-US"/>
              <a:t>pemerintah.</a:t>
            </a:r>
          </a:p>
          <a:p>
            <a:pPr algn="l"/>
            <a:endParaRPr lang="en-US"/>
          </a:p>
        </p:txBody>
      </p:sp>
      <p:sp>
        <p:nvSpPr>
          <p:cNvPr id="50179" name="Line 3"/>
          <p:cNvSpPr>
            <a:spLocks noChangeShapeType="1"/>
          </p:cNvSpPr>
          <p:nvPr/>
        </p:nvSpPr>
        <p:spPr bwMode="auto">
          <a:xfrm>
            <a:off x="4457700" y="1724025"/>
            <a:ext cx="152400" cy="0"/>
          </a:xfrm>
          <a:prstGeom prst="line">
            <a:avLst/>
          </a:prstGeom>
          <a:noFill/>
          <a:ln w="9525">
            <a:solidFill>
              <a:schemeClr val="tx1"/>
            </a:solidFill>
            <a:round/>
            <a:headEnd/>
            <a:tailEnd/>
          </a:ln>
          <a:effectLst/>
        </p:spPr>
        <p:txBody>
          <a:bodyPr/>
          <a:lstStyle/>
          <a:p>
            <a:endParaRPr lang="en-US"/>
          </a:p>
        </p:txBody>
      </p:sp>
      <p:sp>
        <p:nvSpPr>
          <p:cNvPr id="50180" name="Line 4"/>
          <p:cNvSpPr>
            <a:spLocks noChangeShapeType="1"/>
          </p:cNvSpPr>
          <p:nvPr/>
        </p:nvSpPr>
        <p:spPr bwMode="auto">
          <a:xfrm>
            <a:off x="4737100" y="1736725"/>
            <a:ext cx="152400" cy="0"/>
          </a:xfrm>
          <a:prstGeom prst="line">
            <a:avLst/>
          </a:prstGeom>
          <a:noFill/>
          <a:ln w="9525">
            <a:solidFill>
              <a:schemeClr val="tx1"/>
            </a:solidFill>
            <a:round/>
            <a:headEnd/>
            <a:tailEnd/>
          </a:ln>
          <a:effectLst/>
        </p:spPr>
        <p:txBody>
          <a:bodyPr/>
          <a:lstStyle/>
          <a:p>
            <a:endParaRPr lang="en-US"/>
          </a:p>
        </p:txBody>
      </p:sp>
      <p:sp>
        <p:nvSpPr>
          <p:cNvPr id="50181" name="Line 5"/>
          <p:cNvSpPr>
            <a:spLocks noChangeShapeType="1"/>
          </p:cNvSpPr>
          <p:nvPr/>
        </p:nvSpPr>
        <p:spPr bwMode="auto">
          <a:xfrm>
            <a:off x="4140200" y="2092325"/>
            <a:ext cx="152400" cy="0"/>
          </a:xfrm>
          <a:prstGeom prst="line">
            <a:avLst/>
          </a:prstGeom>
          <a:noFill/>
          <a:ln w="9525">
            <a:solidFill>
              <a:schemeClr val="tx1"/>
            </a:solidFill>
            <a:round/>
            <a:headEnd/>
            <a:tailEnd/>
          </a:ln>
          <a:effectLst/>
        </p:spPr>
        <p:txBody>
          <a:bodyPr/>
          <a:lstStyle/>
          <a:p>
            <a:endParaRPr lang="en-US"/>
          </a:p>
        </p:txBody>
      </p:sp>
      <p:sp>
        <p:nvSpPr>
          <p:cNvPr id="50182" name="Line 6"/>
          <p:cNvSpPr>
            <a:spLocks noChangeShapeType="1"/>
          </p:cNvSpPr>
          <p:nvPr/>
        </p:nvSpPr>
        <p:spPr bwMode="auto">
          <a:xfrm>
            <a:off x="3314700" y="4648200"/>
            <a:ext cx="152400" cy="0"/>
          </a:xfrm>
          <a:prstGeom prst="line">
            <a:avLst/>
          </a:prstGeom>
          <a:noFill/>
          <a:ln w="9525">
            <a:solidFill>
              <a:schemeClr val="tx1"/>
            </a:solidFill>
            <a:round/>
            <a:headEnd/>
            <a:tailEnd/>
          </a:ln>
          <a:effectLst/>
        </p:spPr>
        <p:txBody>
          <a:bodyPr/>
          <a:lstStyle/>
          <a:p>
            <a:endParaRPr lang="en-US"/>
          </a:p>
        </p:txBody>
      </p:sp>
      <p:sp>
        <p:nvSpPr>
          <p:cNvPr id="50183" name="Line 7"/>
          <p:cNvSpPr>
            <a:spLocks noChangeShapeType="1"/>
          </p:cNvSpPr>
          <p:nvPr/>
        </p:nvSpPr>
        <p:spPr bwMode="auto">
          <a:xfrm>
            <a:off x="4140200" y="4635500"/>
            <a:ext cx="152400" cy="0"/>
          </a:xfrm>
          <a:prstGeom prst="line">
            <a:avLst/>
          </a:prstGeom>
          <a:noFill/>
          <a:ln w="9525">
            <a:solidFill>
              <a:schemeClr val="tx1"/>
            </a:solidFill>
            <a:round/>
            <a:headEnd/>
            <a:tailEnd/>
          </a:ln>
          <a:effectLst/>
        </p:spPr>
        <p:txBody>
          <a:bodyPr/>
          <a:lstStyle/>
          <a:p>
            <a:endParaRPr lang="en-US"/>
          </a:p>
        </p:txBody>
      </p:sp>
      <p:sp>
        <p:nvSpPr>
          <p:cNvPr id="50184" name="Line 8"/>
          <p:cNvSpPr>
            <a:spLocks noChangeShapeType="1"/>
          </p:cNvSpPr>
          <p:nvPr/>
        </p:nvSpPr>
        <p:spPr bwMode="auto">
          <a:xfrm>
            <a:off x="4445000" y="4635500"/>
            <a:ext cx="152400" cy="0"/>
          </a:xfrm>
          <a:prstGeom prst="line">
            <a:avLst/>
          </a:prstGeom>
          <a:noFill/>
          <a:ln w="9525">
            <a:solidFill>
              <a:schemeClr val="tx1"/>
            </a:solidFill>
            <a:round/>
            <a:headEnd/>
            <a:tailEnd/>
          </a:ln>
          <a:effectLst/>
        </p:spPr>
        <p:txBody>
          <a:bodyPr/>
          <a:lstStyle/>
          <a:p>
            <a:endParaRPr lang="en-US"/>
          </a:p>
        </p:txBody>
      </p:sp>
      <p:sp>
        <p:nvSpPr>
          <p:cNvPr id="50185" name="Line 9"/>
          <p:cNvSpPr>
            <a:spLocks noChangeShapeType="1"/>
          </p:cNvSpPr>
          <p:nvPr/>
        </p:nvSpPr>
        <p:spPr bwMode="auto">
          <a:xfrm>
            <a:off x="5791200" y="4648200"/>
            <a:ext cx="152400"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7" name="Group 9"/>
          <p:cNvGrpSpPr>
            <a:grpSpLocks/>
          </p:cNvGrpSpPr>
          <p:nvPr/>
        </p:nvGrpSpPr>
        <p:grpSpPr bwMode="auto">
          <a:xfrm>
            <a:off x="2209800" y="241300"/>
            <a:ext cx="4419600" cy="914400"/>
            <a:chOff x="1392" y="152"/>
            <a:chExt cx="2784" cy="576"/>
          </a:xfrm>
        </p:grpSpPr>
        <p:sp>
          <p:nvSpPr>
            <p:cNvPr id="53256" name="Oval 8"/>
            <p:cNvSpPr>
              <a:spLocks noChangeArrowheads="1"/>
            </p:cNvSpPr>
            <p:nvPr/>
          </p:nvSpPr>
          <p:spPr bwMode="auto">
            <a:xfrm>
              <a:off x="1392" y="152"/>
              <a:ext cx="2784" cy="576"/>
            </a:xfrm>
            <a:prstGeom prst="ellipse">
              <a:avLst/>
            </a:prstGeom>
            <a:solidFill>
              <a:srgbClr val="FF0000"/>
            </a:solidFill>
            <a:ln w="9525">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53250" name="Line 2"/>
            <p:cNvSpPr>
              <a:spLocks noChangeShapeType="1"/>
            </p:cNvSpPr>
            <p:nvPr/>
          </p:nvSpPr>
          <p:spPr bwMode="auto">
            <a:xfrm>
              <a:off x="1974" y="360"/>
              <a:ext cx="96" cy="0"/>
            </a:xfrm>
            <a:prstGeom prst="line">
              <a:avLst/>
            </a:prstGeom>
            <a:noFill/>
            <a:ln w="9525">
              <a:solidFill>
                <a:schemeClr val="tx1"/>
              </a:solidFill>
              <a:round/>
              <a:headEnd/>
              <a:tailEnd/>
            </a:ln>
            <a:effectLst/>
          </p:spPr>
          <p:txBody>
            <a:bodyPr/>
            <a:lstStyle/>
            <a:p>
              <a:endParaRPr lang="en-US"/>
            </a:p>
          </p:txBody>
        </p:sp>
        <p:sp>
          <p:nvSpPr>
            <p:cNvPr id="53251" name="Line 3"/>
            <p:cNvSpPr>
              <a:spLocks noChangeShapeType="1"/>
            </p:cNvSpPr>
            <p:nvPr/>
          </p:nvSpPr>
          <p:spPr bwMode="auto">
            <a:xfrm>
              <a:off x="2494" y="352"/>
              <a:ext cx="96" cy="0"/>
            </a:xfrm>
            <a:prstGeom prst="line">
              <a:avLst/>
            </a:prstGeom>
            <a:noFill/>
            <a:ln w="9525">
              <a:solidFill>
                <a:schemeClr val="tx1"/>
              </a:solidFill>
              <a:round/>
              <a:headEnd/>
              <a:tailEnd/>
            </a:ln>
            <a:effectLst/>
          </p:spPr>
          <p:txBody>
            <a:bodyPr/>
            <a:lstStyle/>
            <a:p>
              <a:endParaRPr lang="en-US"/>
            </a:p>
          </p:txBody>
        </p:sp>
        <p:sp>
          <p:nvSpPr>
            <p:cNvPr id="53252" name="Line 4"/>
            <p:cNvSpPr>
              <a:spLocks noChangeShapeType="1"/>
            </p:cNvSpPr>
            <p:nvPr/>
          </p:nvSpPr>
          <p:spPr bwMode="auto">
            <a:xfrm>
              <a:off x="2686" y="352"/>
              <a:ext cx="96" cy="0"/>
            </a:xfrm>
            <a:prstGeom prst="line">
              <a:avLst/>
            </a:prstGeom>
            <a:noFill/>
            <a:ln w="9525">
              <a:solidFill>
                <a:schemeClr val="tx1"/>
              </a:solidFill>
              <a:round/>
              <a:headEnd/>
              <a:tailEnd/>
            </a:ln>
            <a:effectLst/>
          </p:spPr>
          <p:txBody>
            <a:bodyPr/>
            <a:lstStyle/>
            <a:p>
              <a:endParaRPr lang="en-US"/>
            </a:p>
          </p:txBody>
        </p:sp>
        <p:sp>
          <p:nvSpPr>
            <p:cNvPr id="53253" name="Line 5"/>
            <p:cNvSpPr>
              <a:spLocks noChangeShapeType="1"/>
            </p:cNvSpPr>
            <p:nvPr/>
          </p:nvSpPr>
          <p:spPr bwMode="auto">
            <a:xfrm>
              <a:off x="3534" y="360"/>
              <a:ext cx="96" cy="0"/>
            </a:xfrm>
            <a:prstGeom prst="line">
              <a:avLst/>
            </a:prstGeom>
            <a:noFill/>
            <a:ln w="9525">
              <a:solidFill>
                <a:schemeClr val="tx1"/>
              </a:solidFill>
              <a:round/>
              <a:headEnd/>
              <a:tailEnd/>
            </a:ln>
            <a:effectLst/>
          </p:spPr>
          <p:txBody>
            <a:bodyPr/>
            <a:lstStyle/>
            <a:p>
              <a:endParaRPr lang="en-US"/>
            </a:p>
          </p:txBody>
        </p:sp>
        <p:sp>
          <p:nvSpPr>
            <p:cNvPr id="53254" name="Rectangle 6"/>
            <p:cNvSpPr>
              <a:spLocks noChangeArrowheads="1"/>
            </p:cNvSpPr>
            <p:nvPr/>
          </p:nvSpPr>
          <p:spPr bwMode="auto">
            <a:xfrm>
              <a:off x="1888" y="304"/>
              <a:ext cx="1937" cy="288"/>
            </a:xfrm>
            <a:prstGeom prst="rect">
              <a:avLst/>
            </a:prstGeom>
            <a:noFill/>
            <a:ln w="9525">
              <a:noFill/>
              <a:miter lim="800000"/>
              <a:headEnd/>
              <a:tailEnd/>
            </a:ln>
            <a:effectLst/>
          </p:spPr>
          <p:txBody>
            <a:bodyPr wrap="none">
              <a:spAutoFit/>
            </a:bodyPr>
            <a:lstStyle/>
            <a:p>
              <a:pPr algn="l"/>
              <a:r>
                <a:rPr lang="en-US" i="1"/>
                <a:t>Y = C(Y - T) + I(r) + G</a:t>
              </a:r>
            </a:p>
          </p:txBody>
        </p:sp>
      </p:grpSp>
      <p:sp>
        <p:nvSpPr>
          <p:cNvPr id="53255" name="Text Box 7"/>
          <p:cNvSpPr txBox="1">
            <a:spLocks noChangeArrowheads="1"/>
          </p:cNvSpPr>
          <p:nvPr/>
        </p:nvSpPr>
        <p:spPr bwMode="auto">
          <a:xfrm>
            <a:off x="127000" y="1358900"/>
            <a:ext cx="9142413" cy="5203825"/>
          </a:xfrm>
          <a:prstGeom prst="rect">
            <a:avLst/>
          </a:prstGeom>
          <a:noFill/>
          <a:ln w="9525">
            <a:noFill/>
            <a:miter lim="800000"/>
            <a:headEnd/>
            <a:tailEnd/>
          </a:ln>
          <a:effectLst/>
        </p:spPr>
        <p:txBody>
          <a:bodyPr wrap="none">
            <a:spAutoFit/>
          </a:bodyPr>
          <a:lstStyle/>
          <a:p>
            <a:pPr algn="l"/>
            <a:r>
              <a:rPr lang="en-US"/>
              <a:t>Tingkat bunga </a:t>
            </a:r>
            <a:r>
              <a:rPr lang="en-US" i="1"/>
              <a:t>r</a:t>
            </a:r>
            <a:r>
              <a:rPr lang="en-US"/>
              <a:t> adalah satu-satunya variabel yang tidak ditentukan pada</a:t>
            </a:r>
          </a:p>
          <a:p>
            <a:pPr algn="l"/>
            <a:r>
              <a:rPr lang="en-US"/>
              <a:t>persamaan terakhir. Ini karena tingkat bunga masih berperan penting : </a:t>
            </a:r>
          </a:p>
          <a:p>
            <a:pPr algn="l"/>
            <a:r>
              <a:rPr lang="en-US"/>
              <a:t>tingkat bunga harus disesuaikan untuk memastikan permintaan barang </a:t>
            </a:r>
          </a:p>
          <a:p>
            <a:pPr algn="l"/>
            <a:r>
              <a:rPr lang="en-US"/>
              <a:t>sama dengan penawarannnya. Semakin besar tingkat bunga, semakin </a:t>
            </a:r>
          </a:p>
          <a:p>
            <a:pPr algn="l"/>
            <a:r>
              <a:rPr lang="en-US"/>
              <a:t>rendah tingkat investasi dan semakin rendah permintaan terhadap barang</a:t>
            </a:r>
          </a:p>
          <a:p>
            <a:pPr algn="l"/>
            <a:r>
              <a:rPr lang="en-US"/>
              <a:t>dan jasa, </a:t>
            </a:r>
            <a:r>
              <a:rPr lang="en-US" i="1"/>
              <a:t>C + I + G.</a:t>
            </a:r>
          </a:p>
          <a:p>
            <a:pPr algn="l"/>
            <a:endParaRPr lang="en-US" i="1"/>
          </a:p>
          <a:p>
            <a:pPr algn="l"/>
            <a:r>
              <a:rPr lang="en-US"/>
              <a:t>Jika tingkat bunga terlalu tinggi, investasi terlalu rendah, dan permintaan </a:t>
            </a:r>
          </a:p>
          <a:p>
            <a:pPr algn="l"/>
            <a:r>
              <a:rPr lang="en-US"/>
              <a:t>akan output lebih rendah dari penawarannya. Jika tingkat bunga terlalu </a:t>
            </a:r>
          </a:p>
          <a:p>
            <a:pPr algn="l"/>
            <a:r>
              <a:rPr lang="en-US"/>
              <a:t>rendah, investasi terlalu tinggi, dan permintaan melebihi penawaran.</a:t>
            </a:r>
          </a:p>
          <a:p>
            <a:pPr algn="l"/>
            <a:r>
              <a:rPr lang="en-US" i="1"/>
              <a:t>Pada tingkat bunga ekuilibrium, permintaan untuk barang dan jasa </a:t>
            </a:r>
          </a:p>
          <a:p>
            <a:pPr algn="l"/>
            <a:r>
              <a:rPr lang="en-US" i="1"/>
              <a:t>sama dengan penawarannya.</a:t>
            </a:r>
          </a:p>
          <a:p>
            <a:pPr algn="l"/>
            <a:endParaRPr lang="en-US"/>
          </a:p>
          <a:p>
            <a:pPr algn="l"/>
            <a:r>
              <a:rPr lang="en-US"/>
              <a:t>Mari kita sekarang memeriksa bagaimana pasar finansial bekerja.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3257"/>
                                        </p:tgtEl>
                                        <p:attrNameLst>
                                          <p:attrName>style.visibility</p:attrName>
                                        </p:attrNameLst>
                                      </p:cBhvr>
                                      <p:to>
                                        <p:strVal val="visible"/>
                                      </p:to>
                                    </p:set>
                                    <p:anim calcmode="lin" valueType="num">
                                      <p:cBhvr>
                                        <p:cTn id="7" dur="1000" fill="hold"/>
                                        <p:tgtEl>
                                          <p:spTgt spid="53257"/>
                                        </p:tgtEl>
                                        <p:attrNameLst>
                                          <p:attrName>ppt_w</p:attrName>
                                        </p:attrNameLst>
                                      </p:cBhvr>
                                      <p:tavLst>
                                        <p:tav tm="0">
                                          <p:val>
                                            <p:fltVal val="0"/>
                                          </p:val>
                                        </p:tav>
                                        <p:tav tm="100000">
                                          <p:val>
                                            <p:strVal val="#ppt_w"/>
                                          </p:val>
                                        </p:tav>
                                      </p:tavLst>
                                    </p:anim>
                                    <p:anim calcmode="lin" valueType="num">
                                      <p:cBhvr>
                                        <p:cTn id="8" dur="1000" fill="hold"/>
                                        <p:tgtEl>
                                          <p:spTgt spid="53257"/>
                                        </p:tgtEl>
                                        <p:attrNameLst>
                                          <p:attrName>ppt_h</p:attrName>
                                        </p:attrNameLst>
                                      </p:cBhvr>
                                      <p:tavLst>
                                        <p:tav tm="0">
                                          <p:val>
                                            <p:fltVal val="0"/>
                                          </p:val>
                                        </p:tav>
                                        <p:tav tm="100000">
                                          <p:val>
                                            <p:strVal val="#ppt_h"/>
                                          </p:val>
                                        </p:tav>
                                      </p:tavLst>
                                    </p:anim>
                                    <p:anim calcmode="lin" valueType="num">
                                      <p:cBhvr>
                                        <p:cTn id="9" dur="1000" fill="hold"/>
                                        <p:tgtEl>
                                          <p:spTgt spid="532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325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53255"/>
                                        </p:tgtEl>
                                        <p:attrNameLst>
                                          <p:attrName>style.visibility</p:attrName>
                                        </p:attrNameLst>
                                      </p:cBhvr>
                                      <p:to>
                                        <p:strVal val="visible"/>
                                      </p:to>
                                    </p:set>
                                    <p:animEffect transition="in" filter="dissolve">
                                      <p:cBhvr>
                                        <p:cTn id="14"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WordArt 2"/>
          <p:cNvSpPr>
            <a:spLocks noChangeArrowheads="1" noChangeShapeType="1" noTextEdit="1"/>
          </p:cNvSpPr>
          <p:nvPr/>
        </p:nvSpPr>
        <p:spPr bwMode="auto">
          <a:xfrm>
            <a:off x="228600" y="266700"/>
            <a:ext cx="8686800" cy="647700"/>
          </a:xfrm>
          <a:prstGeom prst="rect">
            <a:avLst/>
          </a:prstGeom>
        </p:spPr>
        <p:txBody>
          <a:bodyPr wrap="none" fromWordArt="1">
            <a:prstTxWarp prst="textPlain">
              <a:avLst>
                <a:gd name="adj" fmla="val 50000"/>
              </a:avLst>
            </a:prstTxWarp>
          </a:bodyPr>
          <a:lstStyle/>
          <a:p>
            <a:r>
              <a:rPr lang="fi-FI" sz="3600" kern="10">
                <a:ln w="9525">
                  <a:solidFill>
                    <a:srgbClr val="000000"/>
                  </a:solidFill>
                  <a:round/>
                  <a:headEnd/>
                  <a:tailEnd/>
                </a:ln>
                <a:gradFill rotWithShape="0">
                  <a:gsLst>
                    <a:gs pos="0">
                      <a:srgbClr val="008A45"/>
                    </a:gs>
                    <a:gs pos="50000">
                      <a:srgbClr val="008A45">
                        <a:gamma/>
                        <a:shade val="63922"/>
                        <a:invGamma/>
                      </a:srgbClr>
                    </a:gs>
                    <a:gs pos="100000">
                      <a:srgbClr val="008A45"/>
                    </a:gs>
                  </a:gsLst>
                  <a:lin ang="5400000" scaled="1"/>
                </a:gradFill>
                <a:effectLst>
                  <a:outerShdw dist="35921" dir="2700000" algn="ctr" rotWithShape="0">
                    <a:srgbClr val="868686"/>
                  </a:outerShdw>
                </a:effectLst>
                <a:latin typeface="Arial Black"/>
              </a:rPr>
              <a:t>Penawaran dan Permintaan terhadap Dana Pinjaman</a:t>
            </a:r>
            <a:endParaRPr lang="en-US" sz="3600" kern="10">
              <a:ln w="9525">
                <a:solidFill>
                  <a:srgbClr val="000000"/>
                </a:solidFill>
                <a:round/>
                <a:headEnd/>
                <a:tailEnd/>
              </a:ln>
              <a:gradFill rotWithShape="0">
                <a:gsLst>
                  <a:gs pos="0">
                    <a:srgbClr val="008A45"/>
                  </a:gs>
                  <a:gs pos="50000">
                    <a:srgbClr val="008A45">
                      <a:gamma/>
                      <a:shade val="63922"/>
                      <a:invGamma/>
                    </a:srgbClr>
                  </a:gs>
                  <a:gs pos="100000">
                    <a:srgbClr val="008A45"/>
                  </a:gs>
                </a:gsLst>
                <a:lin ang="5400000" scaled="1"/>
              </a:gradFill>
              <a:effectLst>
                <a:outerShdw dist="35921" dir="2700000" algn="ctr" rotWithShape="0">
                  <a:srgbClr val="868686"/>
                </a:outerShdw>
              </a:effectLst>
              <a:latin typeface="Arial Black"/>
            </a:endParaRPr>
          </a:p>
        </p:txBody>
      </p:sp>
      <p:sp>
        <p:nvSpPr>
          <p:cNvPr id="54275" name="Text Box 3"/>
          <p:cNvSpPr txBox="1">
            <a:spLocks noChangeArrowheads="1"/>
          </p:cNvSpPr>
          <p:nvPr/>
        </p:nvSpPr>
        <p:spPr bwMode="auto">
          <a:xfrm>
            <a:off x="76200" y="901700"/>
            <a:ext cx="9144000" cy="5934075"/>
          </a:xfrm>
          <a:prstGeom prst="rect">
            <a:avLst/>
          </a:prstGeom>
          <a:noFill/>
          <a:ln w="9525">
            <a:noFill/>
            <a:miter lim="800000"/>
            <a:headEnd/>
            <a:tailEnd/>
          </a:ln>
          <a:effectLst/>
        </p:spPr>
        <p:txBody>
          <a:bodyPr>
            <a:spAutoFit/>
          </a:bodyPr>
          <a:lstStyle/>
          <a:p>
            <a:pPr algn="l"/>
            <a:r>
              <a:rPr lang="en-US"/>
              <a:t>Tulis ulang identitas pos pendapatan nasional sebagai </a:t>
            </a:r>
            <a:r>
              <a:rPr lang="en-US" i="1"/>
              <a:t>Y - C - G = I. </a:t>
            </a:r>
          </a:p>
          <a:p>
            <a:pPr algn="l"/>
            <a:r>
              <a:rPr lang="en-US" i="1"/>
              <a:t>Y </a:t>
            </a:r>
            <a:r>
              <a:rPr lang="en-US" i="1">
                <a:cs typeface="Times New Roman" pitchFamily="18" charset="0"/>
              </a:rPr>
              <a:t>- </a:t>
            </a:r>
            <a:r>
              <a:rPr lang="en-US" i="1"/>
              <a:t>C </a:t>
            </a:r>
            <a:r>
              <a:rPr lang="en-US" i="1">
                <a:cs typeface="Times New Roman" pitchFamily="18" charset="0"/>
              </a:rPr>
              <a:t>-</a:t>
            </a:r>
            <a:r>
              <a:rPr lang="en-US" i="1"/>
              <a:t> G</a:t>
            </a:r>
            <a:r>
              <a:rPr lang="en-US"/>
              <a:t> adalah output yang tersisa setelah permintaan konsumen dan pemerintah dipenuhi; ini disebut </a:t>
            </a:r>
            <a:r>
              <a:rPr lang="en-US" b="1"/>
              <a:t>tabungan nasional</a:t>
            </a:r>
            <a:r>
              <a:rPr lang="en-US"/>
              <a:t> (</a:t>
            </a:r>
            <a:r>
              <a:rPr lang="en-US" i="1"/>
              <a:t>national saving</a:t>
            </a:r>
            <a:r>
              <a:rPr lang="en-US"/>
              <a:t>)</a:t>
            </a:r>
            <a:r>
              <a:rPr lang="en-US" b="1" i="1"/>
              <a:t> </a:t>
            </a:r>
            <a:r>
              <a:rPr lang="en-US"/>
              <a:t>atau hanya, </a:t>
            </a:r>
            <a:r>
              <a:rPr lang="en-US" b="1"/>
              <a:t>tabungan</a:t>
            </a:r>
            <a:r>
              <a:rPr lang="en-US"/>
              <a:t> (</a:t>
            </a:r>
            <a:r>
              <a:rPr lang="en-US" i="1"/>
              <a:t>saving, </a:t>
            </a:r>
            <a:r>
              <a:rPr lang="en-US" b="1" i="1"/>
              <a:t>S</a:t>
            </a:r>
            <a:r>
              <a:rPr lang="en-US"/>
              <a:t>)</a:t>
            </a:r>
            <a:r>
              <a:rPr lang="en-US" b="1" i="1"/>
              <a:t>. </a:t>
            </a:r>
            <a:r>
              <a:rPr lang="en-US"/>
              <a:t>Pada bentuk ini, identitas pos pendapatan nasional menunjukkan bahwa tabungan sama dengan investasi.</a:t>
            </a:r>
          </a:p>
          <a:p>
            <a:pPr algn="l"/>
            <a:r>
              <a:rPr lang="en-US"/>
              <a:t>Untuk memahami dengan lebih baik, kita bagi tabungan nasional menjadi dua bagian– satu menunjukkan tabungan sektor swasta dan yang lain mewakili tabungan pemerintah.</a:t>
            </a:r>
          </a:p>
          <a:p>
            <a:pPr algn="l"/>
            <a:r>
              <a:rPr lang="en-US"/>
              <a:t>			    </a:t>
            </a:r>
            <a:r>
              <a:rPr lang="en-US" i="1"/>
              <a:t>(Y </a:t>
            </a:r>
            <a:r>
              <a:rPr lang="en-US" i="1">
                <a:cs typeface="Times New Roman" pitchFamily="18" charset="0"/>
              </a:rPr>
              <a:t>-</a:t>
            </a:r>
            <a:r>
              <a:rPr lang="en-US" i="1"/>
              <a:t> T - C) + (T - G) = I</a:t>
            </a:r>
          </a:p>
          <a:p>
            <a:pPr algn="l"/>
            <a:r>
              <a:rPr lang="en-US"/>
              <a:t>(</a:t>
            </a:r>
            <a:r>
              <a:rPr lang="en-US" i="1"/>
              <a:t>Y </a:t>
            </a:r>
            <a:r>
              <a:rPr lang="en-US" i="1">
                <a:cs typeface="Times New Roman" pitchFamily="18" charset="0"/>
              </a:rPr>
              <a:t>-</a:t>
            </a:r>
            <a:r>
              <a:rPr lang="en-US" i="1"/>
              <a:t> T - C</a:t>
            </a:r>
            <a:r>
              <a:rPr lang="en-US"/>
              <a:t>) adalah </a:t>
            </a:r>
            <a:r>
              <a:rPr lang="en-US" i="1"/>
              <a:t>disposable income</a:t>
            </a:r>
            <a:r>
              <a:rPr lang="en-US"/>
              <a:t> dikurangi konsumsi, yang adalah  </a:t>
            </a:r>
            <a:endParaRPr lang="en-US" b="1" i="1"/>
          </a:p>
          <a:p>
            <a:pPr algn="l"/>
            <a:r>
              <a:rPr lang="en-US" b="1"/>
              <a:t>tabungan swasta</a:t>
            </a:r>
            <a:r>
              <a:rPr lang="en-US" b="1" i="1"/>
              <a:t> </a:t>
            </a:r>
            <a:r>
              <a:rPr lang="en-US"/>
              <a:t>(</a:t>
            </a:r>
            <a:r>
              <a:rPr lang="en-US" i="1"/>
              <a:t>private saving</a:t>
            </a:r>
            <a:r>
              <a:rPr lang="en-US"/>
              <a:t>)</a:t>
            </a:r>
            <a:r>
              <a:rPr lang="en-US" b="1" i="1"/>
              <a:t>. </a:t>
            </a:r>
            <a:r>
              <a:rPr lang="en-US"/>
              <a:t>(</a:t>
            </a:r>
            <a:r>
              <a:rPr lang="en-US" i="1"/>
              <a:t>T - G</a:t>
            </a:r>
            <a:r>
              <a:rPr lang="en-US"/>
              <a:t>) adalah penerimaan pemerintah dikurangi pengeluaran/belanja pemerintah, yang adalah </a:t>
            </a:r>
            <a:r>
              <a:rPr lang="en-US" b="1"/>
              <a:t>tabungan publik</a:t>
            </a:r>
            <a:r>
              <a:rPr lang="en-US"/>
              <a:t> (</a:t>
            </a:r>
            <a:r>
              <a:rPr lang="en-US" i="1"/>
              <a:t>public saving</a:t>
            </a:r>
            <a:r>
              <a:rPr lang="en-US"/>
              <a:t>)</a:t>
            </a:r>
            <a:r>
              <a:rPr lang="en-US" b="1" i="1"/>
              <a:t>.  </a:t>
            </a:r>
            <a:r>
              <a:rPr lang="en-US"/>
              <a:t>Tabungan nasional adalah jumlah dari tabungan swasta dan tabungan publik.</a:t>
            </a:r>
          </a:p>
          <a:p>
            <a:pPr algn="l"/>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0-#ppt_w/2"/>
                                          </p:val>
                                        </p:tav>
                                        <p:tav tm="100000">
                                          <p:val>
                                            <p:strVal val="#ppt_x"/>
                                          </p:val>
                                        </p:tav>
                                      </p:tavLst>
                                    </p:anim>
                                    <p:anim calcmode="lin" valueType="num">
                                      <p:cBhvr additive="base">
                                        <p:cTn id="8" dur="500" fill="hold"/>
                                        <p:tgtEl>
                                          <p:spTgt spid="542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4275"/>
                                        </p:tgtEl>
                                        <p:attrNameLst>
                                          <p:attrName>style.visibility</p:attrName>
                                        </p:attrNameLst>
                                      </p:cBhvr>
                                      <p:to>
                                        <p:strVal val="visible"/>
                                      </p:to>
                                    </p:set>
                                    <p:anim calcmode="lin" valueType="num">
                                      <p:cBhvr additive="base">
                                        <p:cTn id="12" dur="500" fill="hold"/>
                                        <p:tgtEl>
                                          <p:spTgt spid="54275"/>
                                        </p:tgtEl>
                                        <p:attrNameLst>
                                          <p:attrName>ppt_x</p:attrName>
                                        </p:attrNameLst>
                                      </p:cBhvr>
                                      <p:tavLst>
                                        <p:tav tm="0">
                                          <p:val>
                                            <p:strVal val="0-#ppt_w/2"/>
                                          </p:val>
                                        </p:tav>
                                        <p:tav tm="100000">
                                          <p:val>
                                            <p:strVal val="#ppt_x"/>
                                          </p:val>
                                        </p:tav>
                                      </p:tavLst>
                                    </p:anim>
                                    <p:anim calcmode="lin" valueType="num">
                                      <p:cBhvr additive="base">
                                        <p:cTn id="13" dur="500" fill="hold"/>
                                        <p:tgtEl>
                                          <p:spTgt spid="54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5427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3" name="Line 17"/>
          <p:cNvSpPr>
            <a:spLocks noChangeShapeType="1"/>
          </p:cNvSpPr>
          <p:nvPr/>
        </p:nvSpPr>
        <p:spPr bwMode="auto">
          <a:xfrm flipH="1">
            <a:off x="1206500" y="4419600"/>
            <a:ext cx="2133600" cy="609600"/>
          </a:xfrm>
          <a:prstGeom prst="line">
            <a:avLst/>
          </a:prstGeom>
          <a:noFill/>
          <a:ln w="9525">
            <a:solidFill>
              <a:schemeClr val="tx1"/>
            </a:solidFill>
            <a:round/>
            <a:headEnd/>
            <a:tailEnd type="triangle" w="med" len="med"/>
          </a:ln>
          <a:effectLst/>
        </p:spPr>
        <p:txBody>
          <a:bodyPr/>
          <a:lstStyle/>
          <a:p>
            <a:endParaRPr lang="en-US"/>
          </a:p>
        </p:txBody>
      </p:sp>
      <p:sp>
        <p:nvSpPr>
          <p:cNvPr id="55323" name="Oval 27"/>
          <p:cNvSpPr>
            <a:spLocks noChangeArrowheads="1"/>
          </p:cNvSpPr>
          <p:nvPr/>
        </p:nvSpPr>
        <p:spPr bwMode="auto">
          <a:xfrm>
            <a:off x="2959100" y="3665538"/>
            <a:ext cx="1651000" cy="1508125"/>
          </a:xfrm>
          <a:prstGeom prst="ellipse">
            <a:avLst/>
          </a:prstGeom>
          <a:solidFill>
            <a:srgbClr val="FF0000"/>
          </a:solidFill>
          <a:ln w="9525">
            <a:solidFill>
              <a:schemeClr val="tx1"/>
            </a:solidFill>
            <a:round/>
            <a:headEnd/>
            <a:tailEnd/>
          </a:ln>
          <a:effectLst>
            <a:outerShdw dist="107763" dir="2700000" algn="ctr" rotWithShape="0">
              <a:schemeClr val="bg2"/>
            </a:outerShdw>
          </a:effectLst>
        </p:spPr>
        <p:txBody>
          <a:bodyPr wrap="none" anchor="ctr"/>
          <a:lstStyle/>
          <a:p>
            <a:endParaRPr lang="en-US"/>
          </a:p>
        </p:txBody>
      </p:sp>
      <p:grpSp>
        <p:nvGrpSpPr>
          <p:cNvPr id="55316" name="Group 20"/>
          <p:cNvGrpSpPr>
            <a:grpSpLocks/>
          </p:cNvGrpSpPr>
          <p:nvPr/>
        </p:nvGrpSpPr>
        <p:grpSpPr bwMode="auto">
          <a:xfrm>
            <a:off x="0" y="0"/>
            <a:ext cx="9228138" cy="2647950"/>
            <a:chOff x="118" y="50"/>
            <a:chExt cx="5813" cy="1668"/>
          </a:xfrm>
        </p:grpSpPr>
        <p:sp>
          <p:nvSpPr>
            <p:cNvPr id="55298" name="Text Box 2"/>
            <p:cNvSpPr txBox="1">
              <a:spLocks noChangeArrowheads="1"/>
            </p:cNvSpPr>
            <p:nvPr/>
          </p:nvSpPr>
          <p:spPr bwMode="auto">
            <a:xfrm>
              <a:off x="118" y="50"/>
              <a:ext cx="5813" cy="1668"/>
            </a:xfrm>
            <a:prstGeom prst="rect">
              <a:avLst/>
            </a:prstGeom>
            <a:noFill/>
            <a:ln w="9525">
              <a:noFill/>
              <a:miter lim="800000"/>
              <a:headEnd/>
              <a:tailEnd/>
            </a:ln>
            <a:effectLst/>
          </p:spPr>
          <p:txBody>
            <a:bodyPr wrap="none">
              <a:spAutoFit/>
            </a:bodyPr>
            <a:lstStyle/>
            <a:p>
              <a:pPr algn="l"/>
              <a:r>
                <a:rPr lang="en-US"/>
                <a:t>Untuk melihat bagaimana tingkat bunga menyeimbangkan pasar finansial,</a:t>
              </a:r>
            </a:p>
            <a:p>
              <a:pPr algn="l"/>
              <a:r>
                <a:rPr lang="en-US"/>
                <a:t>substitusikan fungsi konsumsi dan fungsi investasi ke dalam identitas pos</a:t>
              </a:r>
            </a:p>
            <a:p>
              <a:pPr algn="l"/>
              <a:r>
                <a:rPr lang="en-US"/>
                <a:t>pendapatan nasional :</a:t>
              </a:r>
            </a:p>
            <a:p>
              <a:pPr algn="l"/>
              <a:r>
                <a:rPr lang="en-US"/>
                <a:t>			</a:t>
              </a:r>
              <a:r>
                <a:rPr lang="en-US" i="1"/>
                <a:t>Y - C (Y - T) - G = I(r)</a:t>
              </a:r>
            </a:p>
            <a:p>
              <a:pPr algn="l"/>
              <a:r>
                <a:rPr lang="en-US"/>
                <a:t>ingat </a:t>
              </a:r>
              <a:r>
                <a:rPr lang="en-US" i="1"/>
                <a:t>G </a:t>
              </a:r>
              <a:r>
                <a:rPr lang="en-US"/>
                <a:t>dan </a:t>
              </a:r>
              <a:r>
                <a:rPr lang="en-US" i="1"/>
                <a:t>T</a:t>
              </a:r>
              <a:r>
                <a:rPr lang="en-US"/>
                <a:t> ditetapkan oleh kebijakan dan </a:t>
              </a:r>
              <a:r>
                <a:rPr lang="en-US" i="1"/>
                <a:t>Y</a:t>
              </a:r>
              <a:r>
                <a:rPr lang="en-US"/>
                <a:t> ditetapkan oleh faktor-</a:t>
              </a:r>
            </a:p>
            <a:p>
              <a:pPr algn="l"/>
              <a:r>
                <a:rPr lang="en-US"/>
                <a:t>faktor produksi dan fungsi produksi  :             </a:t>
              </a:r>
              <a:r>
                <a:rPr lang="en-US" i="1"/>
                <a:t>Y - C (Y - T) - G = I(r)</a:t>
              </a:r>
            </a:p>
            <a:p>
              <a:pPr algn="l"/>
              <a:r>
                <a:rPr lang="en-US" i="1"/>
                <a:t>				           			           S = I(r)</a:t>
              </a:r>
            </a:p>
          </p:txBody>
        </p:sp>
        <p:sp>
          <p:nvSpPr>
            <p:cNvPr id="55299" name="Line 3"/>
            <p:cNvSpPr>
              <a:spLocks noChangeShapeType="1"/>
            </p:cNvSpPr>
            <p:nvPr/>
          </p:nvSpPr>
          <p:spPr bwMode="auto">
            <a:xfrm>
              <a:off x="4696" y="1472"/>
              <a:ext cx="144" cy="0"/>
            </a:xfrm>
            <a:prstGeom prst="line">
              <a:avLst/>
            </a:prstGeom>
            <a:noFill/>
            <a:ln w="9525">
              <a:solidFill>
                <a:schemeClr val="tx1"/>
              </a:solidFill>
              <a:round/>
              <a:headEnd/>
              <a:tailEnd/>
            </a:ln>
            <a:effectLst/>
          </p:spPr>
          <p:txBody>
            <a:bodyPr/>
            <a:lstStyle/>
            <a:p>
              <a:endParaRPr lang="en-US"/>
            </a:p>
          </p:txBody>
        </p:sp>
      </p:grpSp>
      <p:sp>
        <p:nvSpPr>
          <p:cNvPr id="55300" name="Line 4"/>
          <p:cNvSpPr>
            <a:spLocks noChangeShapeType="1"/>
          </p:cNvSpPr>
          <p:nvPr/>
        </p:nvSpPr>
        <p:spPr bwMode="auto">
          <a:xfrm>
            <a:off x="1117600" y="2667000"/>
            <a:ext cx="0" cy="3505200"/>
          </a:xfrm>
          <a:prstGeom prst="line">
            <a:avLst/>
          </a:prstGeom>
          <a:noFill/>
          <a:ln w="38100">
            <a:solidFill>
              <a:schemeClr val="tx1"/>
            </a:solidFill>
            <a:round/>
            <a:headEnd/>
            <a:tailEnd/>
          </a:ln>
          <a:effectLst/>
        </p:spPr>
        <p:txBody>
          <a:bodyPr wrap="none" anchor="ctr"/>
          <a:lstStyle/>
          <a:p>
            <a:endParaRPr lang="en-US"/>
          </a:p>
        </p:txBody>
      </p:sp>
      <p:sp>
        <p:nvSpPr>
          <p:cNvPr id="55301" name="Line 5"/>
          <p:cNvSpPr>
            <a:spLocks noChangeShapeType="1"/>
          </p:cNvSpPr>
          <p:nvPr/>
        </p:nvSpPr>
        <p:spPr bwMode="auto">
          <a:xfrm rot="5400000">
            <a:off x="2870200" y="4419600"/>
            <a:ext cx="0" cy="3505200"/>
          </a:xfrm>
          <a:prstGeom prst="line">
            <a:avLst/>
          </a:prstGeom>
          <a:noFill/>
          <a:ln w="38100">
            <a:solidFill>
              <a:schemeClr val="tx1"/>
            </a:solidFill>
            <a:round/>
            <a:headEnd/>
            <a:tailEnd/>
          </a:ln>
          <a:effectLst/>
        </p:spPr>
        <p:txBody>
          <a:bodyPr wrap="none" anchor="ctr"/>
          <a:lstStyle/>
          <a:p>
            <a:endParaRPr lang="en-US"/>
          </a:p>
        </p:txBody>
      </p:sp>
      <p:sp>
        <p:nvSpPr>
          <p:cNvPr id="55302" name="Text Box 6"/>
          <p:cNvSpPr txBox="1">
            <a:spLocks noChangeArrowheads="1"/>
          </p:cNvSpPr>
          <p:nvPr/>
        </p:nvSpPr>
        <p:spPr bwMode="auto">
          <a:xfrm>
            <a:off x="3200400" y="6159500"/>
            <a:ext cx="3557588" cy="457200"/>
          </a:xfrm>
          <a:prstGeom prst="rect">
            <a:avLst/>
          </a:prstGeom>
          <a:noFill/>
          <a:ln w="9525">
            <a:noFill/>
            <a:miter lim="800000"/>
            <a:headEnd/>
            <a:tailEnd/>
          </a:ln>
          <a:effectLst/>
        </p:spPr>
        <p:txBody>
          <a:bodyPr>
            <a:spAutoFit/>
          </a:bodyPr>
          <a:lstStyle/>
          <a:p>
            <a:pPr algn="l" eaLnBrk="0" hangingPunct="0"/>
            <a:r>
              <a:rPr lang="en-US"/>
              <a:t>Investasi, Tabungan, </a:t>
            </a:r>
            <a:r>
              <a:rPr lang="en-US" i="1"/>
              <a:t>I, S</a:t>
            </a:r>
          </a:p>
        </p:txBody>
      </p:sp>
      <p:sp>
        <p:nvSpPr>
          <p:cNvPr id="55303" name="Arc 7"/>
          <p:cNvSpPr>
            <a:spLocks/>
          </p:cNvSpPr>
          <p:nvPr/>
        </p:nvSpPr>
        <p:spPr bwMode="auto">
          <a:xfrm rot="10780901">
            <a:off x="1498600" y="2895600"/>
            <a:ext cx="3048000" cy="29733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en-US"/>
          </a:p>
        </p:txBody>
      </p:sp>
      <p:sp>
        <p:nvSpPr>
          <p:cNvPr id="55304" name="Rectangle 8"/>
          <p:cNvSpPr>
            <a:spLocks noChangeArrowheads="1"/>
          </p:cNvSpPr>
          <p:nvPr/>
        </p:nvSpPr>
        <p:spPr bwMode="auto">
          <a:xfrm>
            <a:off x="2552700" y="5753100"/>
            <a:ext cx="3889375" cy="457200"/>
          </a:xfrm>
          <a:prstGeom prst="rect">
            <a:avLst/>
          </a:prstGeom>
          <a:noFill/>
          <a:ln w="9525">
            <a:noFill/>
            <a:miter lim="800000"/>
            <a:headEnd/>
            <a:tailEnd/>
          </a:ln>
          <a:effectLst/>
        </p:spPr>
        <p:txBody>
          <a:bodyPr wrap="none">
            <a:spAutoFit/>
          </a:bodyPr>
          <a:lstStyle/>
          <a:p>
            <a:pPr algn="l" eaLnBrk="0" hangingPunct="0"/>
            <a:r>
              <a:rPr lang="en-US"/>
              <a:t>Investasi yang diinginkan, </a:t>
            </a:r>
            <a:r>
              <a:rPr lang="en-US" i="1"/>
              <a:t>I(r)</a:t>
            </a:r>
          </a:p>
        </p:txBody>
      </p:sp>
      <p:sp>
        <p:nvSpPr>
          <p:cNvPr id="55305" name="Text Box 9"/>
          <p:cNvSpPr txBox="1">
            <a:spLocks noChangeArrowheads="1"/>
          </p:cNvSpPr>
          <p:nvPr/>
        </p:nvSpPr>
        <p:spPr bwMode="auto">
          <a:xfrm>
            <a:off x="-12700" y="2597150"/>
            <a:ext cx="1130300" cy="1187450"/>
          </a:xfrm>
          <a:prstGeom prst="rect">
            <a:avLst/>
          </a:prstGeom>
          <a:noFill/>
          <a:ln w="9525">
            <a:noFill/>
            <a:miter lim="800000"/>
            <a:headEnd/>
            <a:tailEnd/>
          </a:ln>
          <a:effectLst/>
        </p:spPr>
        <p:txBody>
          <a:bodyPr wrap="none">
            <a:spAutoFit/>
          </a:bodyPr>
          <a:lstStyle/>
          <a:p>
            <a:pPr eaLnBrk="0" hangingPunct="0"/>
            <a:r>
              <a:rPr lang="en-US"/>
              <a:t>Tingkat</a:t>
            </a:r>
          </a:p>
          <a:p>
            <a:pPr eaLnBrk="0" hangingPunct="0"/>
            <a:r>
              <a:rPr lang="en-US"/>
              <a:t>bunga</a:t>
            </a:r>
          </a:p>
          <a:p>
            <a:pPr eaLnBrk="0" hangingPunct="0"/>
            <a:r>
              <a:rPr lang="en-US"/>
              <a:t>riil, </a:t>
            </a:r>
            <a:r>
              <a:rPr lang="en-US" i="1"/>
              <a:t>r</a:t>
            </a:r>
          </a:p>
        </p:txBody>
      </p:sp>
      <p:sp>
        <p:nvSpPr>
          <p:cNvPr id="55306" name="Line 10"/>
          <p:cNvSpPr>
            <a:spLocks noChangeShapeType="1"/>
          </p:cNvSpPr>
          <p:nvPr/>
        </p:nvSpPr>
        <p:spPr bwMode="auto">
          <a:xfrm flipV="1">
            <a:off x="2578100" y="2971800"/>
            <a:ext cx="0" cy="3200400"/>
          </a:xfrm>
          <a:prstGeom prst="line">
            <a:avLst/>
          </a:prstGeom>
          <a:noFill/>
          <a:ln w="38100">
            <a:solidFill>
              <a:schemeClr val="tx1"/>
            </a:solidFill>
            <a:round/>
            <a:headEnd/>
            <a:tailEnd/>
          </a:ln>
          <a:effectLst/>
        </p:spPr>
        <p:txBody>
          <a:bodyPr wrap="none" anchor="ctr"/>
          <a:lstStyle/>
          <a:p>
            <a:endParaRPr lang="en-US"/>
          </a:p>
        </p:txBody>
      </p:sp>
      <p:sp>
        <p:nvSpPr>
          <p:cNvPr id="55307" name="Rectangle 11"/>
          <p:cNvSpPr>
            <a:spLocks noChangeArrowheads="1"/>
          </p:cNvSpPr>
          <p:nvPr/>
        </p:nvSpPr>
        <p:spPr bwMode="auto">
          <a:xfrm>
            <a:off x="2578100" y="2819400"/>
            <a:ext cx="1706563" cy="457200"/>
          </a:xfrm>
          <a:prstGeom prst="rect">
            <a:avLst/>
          </a:prstGeom>
          <a:noFill/>
          <a:ln w="9525">
            <a:noFill/>
            <a:miter lim="800000"/>
            <a:headEnd/>
            <a:tailEnd/>
          </a:ln>
          <a:effectLst/>
        </p:spPr>
        <p:txBody>
          <a:bodyPr wrap="none">
            <a:spAutoFit/>
          </a:bodyPr>
          <a:lstStyle/>
          <a:p>
            <a:pPr algn="l"/>
            <a:r>
              <a:rPr lang="en-US"/>
              <a:t>Tabungan, </a:t>
            </a:r>
            <a:r>
              <a:rPr lang="en-US" i="1"/>
              <a:t>S</a:t>
            </a:r>
          </a:p>
        </p:txBody>
      </p:sp>
      <p:sp>
        <p:nvSpPr>
          <p:cNvPr id="55308" name="Line 12"/>
          <p:cNvSpPr>
            <a:spLocks noChangeShapeType="1"/>
          </p:cNvSpPr>
          <p:nvPr/>
        </p:nvSpPr>
        <p:spPr bwMode="auto">
          <a:xfrm>
            <a:off x="1206500" y="5133975"/>
            <a:ext cx="1355725" cy="22225"/>
          </a:xfrm>
          <a:prstGeom prst="line">
            <a:avLst/>
          </a:prstGeom>
          <a:noFill/>
          <a:ln w="28575">
            <a:solidFill>
              <a:schemeClr val="tx1"/>
            </a:solidFill>
            <a:prstDash val="dash"/>
            <a:round/>
            <a:headEnd/>
            <a:tailEnd/>
          </a:ln>
          <a:effectLst/>
        </p:spPr>
        <p:txBody>
          <a:bodyPr/>
          <a:lstStyle/>
          <a:p>
            <a:endParaRPr lang="en-US"/>
          </a:p>
        </p:txBody>
      </p:sp>
      <p:sp>
        <p:nvSpPr>
          <p:cNvPr id="55309" name="Oval 13"/>
          <p:cNvSpPr>
            <a:spLocks noChangeArrowheads="1"/>
          </p:cNvSpPr>
          <p:nvPr/>
        </p:nvSpPr>
        <p:spPr bwMode="auto">
          <a:xfrm>
            <a:off x="2409825" y="5054600"/>
            <a:ext cx="228600" cy="2286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5311" name="Rectangle 15"/>
          <p:cNvSpPr>
            <a:spLocks noChangeArrowheads="1"/>
          </p:cNvSpPr>
          <p:nvPr/>
        </p:nvSpPr>
        <p:spPr bwMode="auto">
          <a:xfrm>
            <a:off x="2427288" y="6172200"/>
            <a:ext cx="336550" cy="457200"/>
          </a:xfrm>
          <a:prstGeom prst="rect">
            <a:avLst/>
          </a:prstGeom>
          <a:noFill/>
          <a:ln w="9525">
            <a:noFill/>
            <a:miter lim="800000"/>
            <a:headEnd/>
            <a:tailEnd/>
          </a:ln>
          <a:effectLst/>
        </p:spPr>
        <p:txBody>
          <a:bodyPr wrap="none">
            <a:spAutoFit/>
          </a:bodyPr>
          <a:lstStyle/>
          <a:p>
            <a:pPr algn="l"/>
            <a:r>
              <a:rPr lang="en-US" i="1"/>
              <a:t>S</a:t>
            </a:r>
          </a:p>
        </p:txBody>
      </p:sp>
      <p:sp>
        <p:nvSpPr>
          <p:cNvPr id="55312" name="Line 16"/>
          <p:cNvSpPr>
            <a:spLocks noChangeShapeType="1"/>
          </p:cNvSpPr>
          <p:nvPr/>
        </p:nvSpPr>
        <p:spPr bwMode="auto">
          <a:xfrm>
            <a:off x="2451100" y="6248400"/>
            <a:ext cx="228600" cy="0"/>
          </a:xfrm>
          <a:prstGeom prst="line">
            <a:avLst/>
          </a:prstGeom>
          <a:noFill/>
          <a:ln w="9525">
            <a:solidFill>
              <a:schemeClr val="tx1"/>
            </a:solidFill>
            <a:round/>
            <a:headEnd/>
            <a:tailEnd/>
          </a:ln>
          <a:effectLst/>
        </p:spPr>
        <p:txBody>
          <a:bodyPr/>
          <a:lstStyle/>
          <a:p>
            <a:endParaRPr lang="en-US"/>
          </a:p>
        </p:txBody>
      </p:sp>
      <p:sp>
        <p:nvSpPr>
          <p:cNvPr id="55314" name="Text Box 18"/>
          <p:cNvSpPr txBox="1">
            <a:spLocks noChangeArrowheads="1"/>
          </p:cNvSpPr>
          <p:nvPr/>
        </p:nvSpPr>
        <p:spPr bwMode="auto">
          <a:xfrm>
            <a:off x="2971800" y="3733800"/>
            <a:ext cx="1603375" cy="1187450"/>
          </a:xfrm>
          <a:prstGeom prst="rect">
            <a:avLst/>
          </a:prstGeom>
          <a:noFill/>
          <a:ln w="9525">
            <a:noFill/>
            <a:miter lim="800000"/>
            <a:headEnd/>
            <a:tailEnd/>
          </a:ln>
          <a:effectLst/>
        </p:spPr>
        <p:txBody>
          <a:bodyPr wrap="none">
            <a:spAutoFit/>
          </a:bodyPr>
          <a:lstStyle/>
          <a:p>
            <a:r>
              <a:rPr lang="en-US"/>
              <a:t>Tingkat </a:t>
            </a:r>
          </a:p>
          <a:p>
            <a:r>
              <a:rPr lang="en-US"/>
              <a:t>bunga</a:t>
            </a:r>
          </a:p>
          <a:p>
            <a:r>
              <a:rPr lang="en-US"/>
              <a:t>ekuilibrium</a:t>
            </a:r>
          </a:p>
        </p:txBody>
      </p:sp>
      <p:sp>
        <p:nvSpPr>
          <p:cNvPr id="55315" name="Text Box 19"/>
          <p:cNvSpPr txBox="1">
            <a:spLocks noChangeArrowheads="1"/>
          </p:cNvSpPr>
          <p:nvPr/>
        </p:nvSpPr>
        <p:spPr bwMode="auto">
          <a:xfrm>
            <a:off x="4927600" y="2882900"/>
            <a:ext cx="4051300" cy="2657475"/>
          </a:xfrm>
          <a:prstGeom prst="rect">
            <a:avLst/>
          </a:prstGeom>
          <a:gradFill rotWithShape="0">
            <a:gsLst>
              <a:gs pos="0">
                <a:srgbClr val="FF0000"/>
              </a:gs>
              <a:gs pos="50000">
                <a:srgbClr val="FF0000">
                  <a:gamma/>
                  <a:tint val="21176"/>
                  <a:invGamma/>
                </a:srgbClr>
              </a:gs>
              <a:gs pos="100000">
                <a:srgbClr val="FF0000"/>
              </a:gs>
            </a:gsLst>
            <a:lin ang="18900000" scaled="1"/>
          </a:gradFill>
          <a:ln w="9525">
            <a:solidFill>
              <a:schemeClr val="tx1"/>
            </a:solidFill>
            <a:miter lim="800000"/>
            <a:headEnd/>
            <a:tailEnd/>
          </a:ln>
          <a:effectLst>
            <a:outerShdw dist="107763" dir="2700000" algn="ctr" rotWithShape="0">
              <a:schemeClr val="bg2"/>
            </a:outerShdw>
          </a:effectLst>
        </p:spPr>
        <p:txBody>
          <a:bodyPr>
            <a:spAutoFit/>
          </a:bodyPr>
          <a:lstStyle/>
          <a:p>
            <a:r>
              <a:rPr lang="en-US"/>
              <a:t>Garis vertikal mewakili tabungan– penawaran dana pinjaman. Garis melandai ke bawah mewakili investasi– permintaan dana pinjaman. Perpotongannya menentukan tingkat bunga ekuilibrium.</a:t>
            </a:r>
          </a:p>
        </p:txBody>
      </p:sp>
      <p:sp>
        <p:nvSpPr>
          <p:cNvPr id="55319" name="Line 23"/>
          <p:cNvSpPr>
            <a:spLocks noChangeShapeType="1"/>
          </p:cNvSpPr>
          <p:nvPr/>
        </p:nvSpPr>
        <p:spPr bwMode="auto">
          <a:xfrm>
            <a:off x="6934200" y="1981200"/>
            <a:ext cx="228600" cy="0"/>
          </a:xfrm>
          <a:prstGeom prst="line">
            <a:avLst/>
          </a:prstGeom>
          <a:noFill/>
          <a:ln w="9525">
            <a:solidFill>
              <a:schemeClr val="tx1"/>
            </a:solidFill>
            <a:round/>
            <a:headEnd/>
            <a:tailEnd/>
          </a:ln>
          <a:effectLst/>
        </p:spPr>
        <p:txBody>
          <a:bodyPr/>
          <a:lstStyle/>
          <a:p>
            <a:endParaRPr lang="en-US"/>
          </a:p>
        </p:txBody>
      </p:sp>
      <p:sp>
        <p:nvSpPr>
          <p:cNvPr id="55320" name="Line 24"/>
          <p:cNvSpPr>
            <a:spLocks noChangeShapeType="1"/>
          </p:cNvSpPr>
          <p:nvPr/>
        </p:nvSpPr>
        <p:spPr bwMode="auto">
          <a:xfrm>
            <a:off x="6578600" y="1981200"/>
            <a:ext cx="228600" cy="0"/>
          </a:xfrm>
          <a:prstGeom prst="line">
            <a:avLst/>
          </a:prstGeom>
          <a:noFill/>
          <a:ln w="9525">
            <a:solidFill>
              <a:schemeClr val="tx1"/>
            </a:solidFill>
            <a:round/>
            <a:headEnd/>
            <a:tailEnd/>
          </a:ln>
          <a:effectLst/>
        </p:spPr>
        <p:txBody>
          <a:bodyPr/>
          <a:lstStyle/>
          <a:p>
            <a:endParaRPr lang="en-US"/>
          </a:p>
        </p:txBody>
      </p:sp>
      <p:sp>
        <p:nvSpPr>
          <p:cNvPr id="55321" name="Line 25"/>
          <p:cNvSpPr>
            <a:spLocks noChangeShapeType="1"/>
          </p:cNvSpPr>
          <p:nvPr/>
        </p:nvSpPr>
        <p:spPr bwMode="auto">
          <a:xfrm>
            <a:off x="7467600" y="1981200"/>
            <a:ext cx="228600" cy="0"/>
          </a:xfrm>
          <a:prstGeom prst="line">
            <a:avLst/>
          </a:prstGeom>
          <a:noFill/>
          <a:ln w="9525">
            <a:solidFill>
              <a:schemeClr val="tx1"/>
            </a:solidFill>
            <a:round/>
            <a:headEnd/>
            <a:tailEnd/>
          </a:ln>
          <a:effectLst/>
        </p:spPr>
        <p:txBody>
          <a:bodyPr/>
          <a:lstStyle/>
          <a:p>
            <a:endParaRPr lang="en-US"/>
          </a:p>
        </p:txBody>
      </p:sp>
      <p:sp>
        <p:nvSpPr>
          <p:cNvPr id="55322" name="Line 26"/>
          <p:cNvSpPr>
            <a:spLocks noChangeShapeType="1"/>
          </p:cNvSpPr>
          <p:nvPr/>
        </p:nvSpPr>
        <p:spPr bwMode="auto">
          <a:xfrm>
            <a:off x="5753100" y="1993900"/>
            <a:ext cx="228600"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WordArt 2"/>
          <p:cNvSpPr>
            <a:spLocks noChangeArrowheads="1" noChangeShapeType="1" noTextEdit="1"/>
          </p:cNvSpPr>
          <p:nvPr/>
        </p:nvSpPr>
        <p:spPr bwMode="auto">
          <a:xfrm>
            <a:off x="228600" y="203200"/>
            <a:ext cx="8615363" cy="609600"/>
          </a:xfrm>
          <a:prstGeom prst="rect">
            <a:avLst/>
          </a:prstGeom>
        </p:spPr>
        <p:txBody>
          <a:bodyPr wrap="none" fromWordArt="1">
            <a:prstTxWarp prst="textPlain">
              <a:avLst>
                <a:gd name="adj" fmla="val 50000"/>
              </a:avLst>
            </a:prstTxWarp>
          </a:bodyPr>
          <a:lstStyle/>
          <a:p>
            <a:r>
              <a:rPr lang="en-US" sz="3600" kern="10" spc="720">
                <a:ln w="9525">
                  <a:solidFill>
                    <a:schemeClr val="tx1"/>
                  </a:solid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Perubahan Tabungan : Dampak Kebijakan Fiskal</a:t>
            </a:r>
          </a:p>
        </p:txBody>
      </p:sp>
      <p:sp>
        <p:nvSpPr>
          <p:cNvPr id="58371" name="Text Box 3"/>
          <p:cNvSpPr txBox="1">
            <a:spLocks noChangeArrowheads="1"/>
          </p:cNvSpPr>
          <p:nvPr/>
        </p:nvSpPr>
        <p:spPr bwMode="auto">
          <a:xfrm>
            <a:off x="-76200" y="762000"/>
            <a:ext cx="9313863" cy="3743325"/>
          </a:xfrm>
          <a:prstGeom prst="rect">
            <a:avLst/>
          </a:prstGeom>
          <a:noFill/>
          <a:ln w="9525">
            <a:noFill/>
            <a:miter lim="800000"/>
            <a:headEnd/>
            <a:tailEnd/>
          </a:ln>
          <a:effectLst/>
        </p:spPr>
        <p:txBody>
          <a:bodyPr wrap="none">
            <a:spAutoFit/>
          </a:bodyPr>
          <a:lstStyle/>
          <a:p>
            <a:pPr algn="l"/>
            <a:r>
              <a:rPr lang="en-US" b="1" u="sng">
                <a:solidFill>
                  <a:srgbClr val="008A45"/>
                </a:solidFill>
              </a:rPr>
              <a:t>Peningkatan Belanja Pemerintah:</a:t>
            </a:r>
            <a:r>
              <a:rPr lang="en-US"/>
              <a:t> Jika kita tingkatkan belanja </a:t>
            </a:r>
          </a:p>
          <a:p>
            <a:pPr algn="l"/>
            <a:r>
              <a:rPr lang="en-US"/>
              <a:t>pemerintah sebesar </a:t>
            </a:r>
            <a:r>
              <a:rPr lang="en-US" i="1">
                <a:latin typeface="Symbol" pitchFamily="18" charset="2"/>
              </a:rPr>
              <a:t>D</a:t>
            </a:r>
            <a:r>
              <a:rPr lang="en-US" i="1"/>
              <a:t>G,</a:t>
            </a:r>
            <a:r>
              <a:rPr lang="en-US"/>
              <a:t> dampak langsungnya adalah meningkatkan </a:t>
            </a:r>
          </a:p>
          <a:p>
            <a:pPr algn="l"/>
            <a:r>
              <a:rPr lang="en-US"/>
              <a:t>permintaan barang dan jasa sebesar </a:t>
            </a:r>
            <a:r>
              <a:rPr lang="en-US" i="1">
                <a:latin typeface="Symbol" pitchFamily="18" charset="2"/>
              </a:rPr>
              <a:t>D</a:t>
            </a:r>
            <a:r>
              <a:rPr lang="en-US" i="1"/>
              <a:t>G.</a:t>
            </a:r>
            <a:r>
              <a:rPr lang="en-US"/>
              <a:t> Tetapi karena output total </a:t>
            </a:r>
          </a:p>
          <a:p>
            <a:pPr algn="l"/>
            <a:r>
              <a:rPr lang="en-US"/>
              <a:t>ditetapkan oleh faktor-faktor produksi, kenaikan belanja pemerintah harus</a:t>
            </a:r>
          </a:p>
          <a:p>
            <a:pPr algn="l"/>
            <a:r>
              <a:rPr lang="en-US"/>
              <a:t>dipenuhi dengan penurunan beberapa kategori permintaan lain. Karena</a:t>
            </a:r>
          </a:p>
          <a:p>
            <a:pPr algn="l"/>
            <a:r>
              <a:rPr lang="en-US" i="1"/>
              <a:t>Y-T</a:t>
            </a:r>
            <a:r>
              <a:rPr lang="en-US"/>
              <a:t> </a:t>
            </a:r>
            <a:r>
              <a:rPr lang="en-US" i="1"/>
              <a:t>disposable</a:t>
            </a:r>
            <a:r>
              <a:rPr lang="en-US"/>
              <a:t> tak berubah, konsumsi tak berubah. Kenaikan belanja</a:t>
            </a:r>
          </a:p>
          <a:p>
            <a:pPr algn="l"/>
            <a:r>
              <a:rPr lang="en-US"/>
              <a:t>pemerintah harus dipenuhi oleh penurunan investasi dalam jumlah sama.</a:t>
            </a:r>
          </a:p>
          <a:p>
            <a:pPr algn="l"/>
            <a:r>
              <a:rPr lang="en-US"/>
              <a:t>Agar investasi turun, tingkat bunga harus naik. Jadi, kenaikan belanja </a:t>
            </a:r>
          </a:p>
          <a:p>
            <a:pPr algn="l"/>
            <a:r>
              <a:rPr lang="en-US"/>
              <a:t>pemerintah menyebabkan tingkat bunga meningkat dan investasi menurun.</a:t>
            </a:r>
          </a:p>
          <a:p>
            <a:pPr algn="l"/>
            <a:r>
              <a:rPr lang="en-US"/>
              <a:t>Sehingga, belanja pemerintah dikatakan investasi </a:t>
            </a:r>
            <a:r>
              <a:rPr lang="en-US" b="1" i="1"/>
              <a:t>crowd out</a:t>
            </a:r>
            <a:r>
              <a:rPr lang="en-US"/>
              <a:t>.</a:t>
            </a:r>
          </a:p>
        </p:txBody>
      </p:sp>
      <p:sp>
        <p:nvSpPr>
          <p:cNvPr id="58372" name="Text Box 4"/>
          <p:cNvSpPr txBox="1">
            <a:spLocks noChangeArrowheads="1"/>
          </p:cNvSpPr>
          <p:nvPr/>
        </p:nvSpPr>
        <p:spPr bwMode="auto">
          <a:xfrm>
            <a:off x="-63500" y="4470400"/>
            <a:ext cx="9024938" cy="2282825"/>
          </a:xfrm>
          <a:prstGeom prst="rect">
            <a:avLst/>
          </a:prstGeom>
          <a:noFill/>
          <a:ln w="9525">
            <a:noFill/>
            <a:miter lim="800000"/>
            <a:headEnd/>
            <a:tailEnd/>
          </a:ln>
          <a:effectLst/>
        </p:spPr>
        <p:txBody>
          <a:bodyPr wrap="none">
            <a:spAutoFit/>
          </a:bodyPr>
          <a:lstStyle/>
          <a:p>
            <a:pPr algn="l"/>
            <a:r>
              <a:rPr lang="en-US" b="1" u="sng">
                <a:solidFill>
                  <a:srgbClr val="008A45"/>
                </a:solidFill>
              </a:rPr>
              <a:t>Penurunan Pajak :</a:t>
            </a:r>
            <a:r>
              <a:rPr lang="en-US"/>
              <a:t> Dampak langsung penurunan pajak adalah naiknya </a:t>
            </a:r>
          </a:p>
          <a:p>
            <a:pPr algn="l"/>
            <a:r>
              <a:rPr lang="en-US" i="1"/>
              <a:t>disposable income</a:t>
            </a:r>
            <a:r>
              <a:rPr lang="en-US"/>
              <a:t> dan konsumsi. </a:t>
            </a:r>
            <a:r>
              <a:rPr lang="en-US" i="1"/>
              <a:t>Disposable income</a:t>
            </a:r>
            <a:r>
              <a:rPr lang="en-US"/>
              <a:t> naik sebesar </a:t>
            </a:r>
            <a:r>
              <a:rPr lang="en-US" i="1">
                <a:latin typeface="Symbol" pitchFamily="18" charset="2"/>
              </a:rPr>
              <a:t>D</a:t>
            </a:r>
            <a:r>
              <a:rPr lang="en-US" i="1"/>
              <a:t>T,</a:t>
            </a:r>
            <a:r>
              <a:rPr lang="en-US"/>
              <a:t> </a:t>
            </a:r>
          </a:p>
          <a:p>
            <a:pPr algn="l"/>
            <a:r>
              <a:rPr lang="en-US"/>
              <a:t>dan konsumsi naik sejumlah </a:t>
            </a:r>
            <a:r>
              <a:rPr lang="en-US" i="1">
                <a:latin typeface="Symbol" pitchFamily="18" charset="2"/>
              </a:rPr>
              <a:t>D</a:t>
            </a:r>
            <a:r>
              <a:rPr lang="en-US" i="1"/>
              <a:t>T</a:t>
            </a:r>
            <a:r>
              <a:rPr lang="en-US"/>
              <a:t> dikali kecenderungan konsumsi </a:t>
            </a:r>
            <a:r>
              <a:rPr lang="en-US" i="1"/>
              <a:t>MPC</a:t>
            </a:r>
            <a:r>
              <a:rPr lang="en-US"/>
              <a:t>.</a:t>
            </a:r>
          </a:p>
          <a:p>
            <a:pPr algn="l"/>
            <a:r>
              <a:rPr lang="en-US"/>
              <a:t>Semakin tinggi </a:t>
            </a:r>
            <a:r>
              <a:rPr lang="en-US" i="1"/>
              <a:t>MPC,</a:t>
            </a:r>
            <a:r>
              <a:rPr lang="en-US"/>
              <a:t> semakin besar dampak penurunan pajak pada</a:t>
            </a:r>
          </a:p>
          <a:p>
            <a:pPr algn="l"/>
            <a:r>
              <a:rPr lang="en-US"/>
              <a:t>konsumsi. Seperti kenaikan belanja pemerintah, penurunan pajak meng-</a:t>
            </a:r>
          </a:p>
          <a:p>
            <a:pPr algn="l"/>
            <a:r>
              <a:rPr lang="en-US"/>
              <a:t>                     </a:t>
            </a:r>
            <a:r>
              <a:rPr lang="en-US" i="1"/>
              <a:t>crowd-out</a:t>
            </a:r>
            <a:r>
              <a:rPr lang="en-US"/>
              <a:t> investasi dan meningkatkan tingkat bunga.</a:t>
            </a:r>
            <a:endParaRPr lang="en-US" u="sng"/>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ppt_x"/>
                                          </p:val>
                                        </p:tav>
                                        <p:tav tm="100000">
                                          <p:val>
                                            <p:strVal val="#ppt_x"/>
                                          </p:val>
                                        </p:tav>
                                      </p:tavLst>
                                    </p:anim>
                                    <p:anim calcmode="lin" valueType="num">
                                      <p:cBhvr additive="base">
                                        <p:cTn id="8" dur="500" fill="hold"/>
                                        <p:tgtEl>
                                          <p:spTgt spid="583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8371"/>
                                        </p:tgtEl>
                                        <p:attrNameLst>
                                          <p:attrName>style.visibility</p:attrName>
                                        </p:attrNameLst>
                                      </p:cBhvr>
                                      <p:to>
                                        <p:strVal val="visible"/>
                                      </p:to>
                                    </p:set>
                                    <p:anim calcmode="lin" valueType="num">
                                      <p:cBhvr additive="base">
                                        <p:cTn id="12" dur="500" fill="hold"/>
                                        <p:tgtEl>
                                          <p:spTgt spid="58371"/>
                                        </p:tgtEl>
                                        <p:attrNameLst>
                                          <p:attrName>ppt_x</p:attrName>
                                        </p:attrNameLst>
                                      </p:cBhvr>
                                      <p:tavLst>
                                        <p:tav tm="0">
                                          <p:val>
                                            <p:strVal val="0-#ppt_w/2"/>
                                          </p:val>
                                        </p:tav>
                                        <p:tav tm="100000">
                                          <p:val>
                                            <p:strVal val="#ppt_x"/>
                                          </p:val>
                                        </p:tav>
                                      </p:tavLst>
                                    </p:anim>
                                    <p:anim calcmode="lin" valueType="num">
                                      <p:cBhvr additive="base">
                                        <p:cTn id="13" dur="500" fill="hold"/>
                                        <p:tgtEl>
                                          <p:spTgt spid="5837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8372"/>
                                        </p:tgtEl>
                                        <p:attrNameLst>
                                          <p:attrName>style.visibility</p:attrName>
                                        </p:attrNameLst>
                                      </p:cBhvr>
                                      <p:to>
                                        <p:strVal val="visible"/>
                                      </p:to>
                                    </p:set>
                                    <p:anim calcmode="lin" valueType="num">
                                      <p:cBhvr additive="base">
                                        <p:cTn id="17" dur="500" fill="hold"/>
                                        <p:tgtEl>
                                          <p:spTgt spid="58372"/>
                                        </p:tgtEl>
                                        <p:attrNameLst>
                                          <p:attrName>ppt_x</p:attrName>
                                        </p:attrNameLst>
                                      </p:cBhvr>
                                      <p:tavLst>
                                        <p:tav tm="0">
                                          <p:val>
                                            <p:strVal val="0-#ppt_w/2"/>
                                          </p:val>
                                        </p:tav>
                                        <p:tav tm="100000">
                                          <p:val>
                                            <p:strVal val="#ppt_x"/>
                                          </p:val>
                                        </p:tav>
                                      </p:tavLst>
                                    </p:anim>
                                    <p:anim calcmode="lin" valueType="num">
                                      <p:cBhvr additive="base">
                                        <p:cTn id="18" dur="500" fill="hold"/>
                                        <p:tgtEl>
                                          <p:spTgt spid="58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58371" grpId="0" autoUpdateAnimBg="0"/>
      <p:bldP spid="5837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1143000" y="304800"/>
            <a:ext cx="6118225" cy="762000"/>
          </a:xfrm>
          <a:prstGeom prst="rect">
            <a:avLst/>
          </a:prstGeom>
          <a:noFill/>
          <a:ln w="9525">
            <a:noFill/>
            <a:miter lim="800000"/>
            <a:headEnd/>
            <a:tailEnd/>
          </a:ln>
          <a:effectLst/>
        </p:spPr>
        <p:txBody>
          <a:bodyPr wrap="none">
            <a:spAutoFit/>
          </a:bodyPr>
          <a:lstStyle/>
          <a:p>
            <a:r>
              <a:rPr lang="en-US" sz="4400">
                <a:latin typeface="Eurostile" pitchFamily="34" charset="0"/>
              </a:rPr>
              <a:t>teori distribusi neoklasik</a:t>
            </a:r>
          </a:p>
        </p:txBody>
      </p:sp>
      <p:pic>
        <p:nvPicPr>
          <p:cNvPr id="68613" name="Picture 5" descr="PROGRES3"/>
          <p:cNvPicPr>
            <a:picLocks noChangeAspect="1" noChangeArrowheads="1"/>
          </p:cNvPicPr>
          <p:nvPr/>
        </p:nvPicPr>
        <p:blipFill>
          <a:blip r:embed="rId2"/>
          <a:srcRect/>
          <a:stretch>
            <a:fillRect/>
          </a:stretch>
        </p:blipFill>
        <p:spPr bwMode="auto">
          <a:xfrm>
            <a:off x="2895600" y="1143000"/>
            <a:ext cx="3048000" cy="1952625"/>
          </a:xfrm>
          <a:prstGeom prst="rect">
            <a:avLst/>
          </a:prstGeom>
          <a:noFill/>
        </p:spPr>
      </p:pic>
      <p:sp>
        <p:nvSpPr>
          <p:cNvPr id="68614" name="Text Box 6"/>
          <p:cNvSpPr txBox="1">
            <a:spLocks noChangeArrowheads="1"/>
          </p:cNvSpPr>
          <p:nvPr/>
        </p:nvSpPr>
        <p:spPr bwMode="auto">
          <a:xfrm>
            <a:off x="23813" y="3028950"/>
            <a:ext cx="8905875" cy="3387725"/>
          </a:xfrm>
          <a:prstGeom prst="rect">
            <a:avLst/>
          </a:prstGeom>
          <a:solidFill>
            <a:srgbClr val="008A45"/>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algn="l"/>
            <a:r>
              <a:rPr lang="en-US"/>
              <a:t>Kita akan memeriksa dengan hati-hati teori modern tentang bagaimana </a:t>
            </a:r>
          </a:p>
          <a:p>
            <a:pPr algn="l"/>
            <a:r>
              <a:rPr lang="en-US"/>
              <a:t>pendapatan nasional didistribusikan di antara faktor-faktor produksi.</a:t>
            </a:r>
          </a:p>
          <a:p>
            <a:pPr algn="l"/>
            <a:r>
              <a:rPr lang="en-US"/>
              <a:t>Ini berdasar pada ide klasik (abad delapan belas) bahwa harga berubah </a:t>
            </a:r>
          </a:p>
          <a:p>
            <a:pPr algn="l"/>
            <a:r>
              <a:rPr lang="en-US"/>
              <a:t>menyeimbangkan penawaran dan permintaan, diterapkan di sini untuk </a:t>
            </a:r>
          </a:p>
          <a:p>
            <a:pPr algn="l"/>
            <a:r>
              <a:rPr lang="en-US"/>
              <a:t>pasar faktor-faktor produksi, bersamaan dengan ide yang lebih baru </a:t>
            </a:r>
          </a:p>
          <a:p>
            <a:pPr algn="l"/>
            <a:r>
              <a:rPr lang="en-US"/>
              <a:t>(abad sembilan belas) bahwa permintaan untuk tiap faktor produksi </a:t>
            </a:r>
          </a:p>
          <a:p>
            <a:pPr algn="l"/>
            <a:r>
              <a:rPr lang="en-US"/>
              <a:t>bergantung pada produktivitas marjinal faktor itu. Lanjutkan ke slide </a:t>
            </a:r>
          </a:p>
          <a:p>
            <a:pPr algn="l"/>
            <a:r>
              <a:rPr lang="en-US"/>
              <a:t>berikut ke ‘PABRIK KLASIK’ untuk mempelajari bagaimana </a:t>
            </a:r>
          </a:p>
          <a:p>
            <a:pPr algn="l"/>
            <a:r>
              <a:rPr lang="en-US"/>
              <a:t>membentuk model klasik.</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1" nodeType="withEffect">
                                  <p:stCondLst>
                                    <p:cond delay="0"/>
                                  </p:stCondLst>
                                  <p:iterate type="lt">
                                    <p:tmPct val="4000"/>
                                  </p:iterate>
                                  <p:childTnLst>
                                    <p:set>
                                      <p:cBhvr override="childStyle">
                                        <p:cTn id="6" dur="500" fill="hold"/>
                                        <p:tgtEl>
                                          <p:spTgt spid="68612"/>
                                        </p:tgtEl>
                                        <p:attrNameLst>
                                          <p:attrName>style.textDecorationUnderline</p:attrName>
                                        </p:attrNameLst>
                                      </p:cBhvr>
                                      <p:to>
                                        <p:strVal val="true"/>
                                      </p:to>
                                    </p:set>
                                  </p:childTnLst>
                                </p:cTn>
                              </p:par>
                            </p:childTnLst>
                          </p:cTn>
                        </p:par>
                        <p:par>
                          <p:cTn id="7" fill="hold">
                            <p:stCondLst>
                              <p:cond delay="960"/>
                            </p:stCondLst>
                            <p:childTnLst>
                              <p:par>
                                <p:cTn id="8" presetID="2" presetClass="exit" presetSubtype="1" fill="hold" nodeType="afterEffect">
                                  <p:stCondLst>
                                    <p:cond delay="0"/>
                                  </p:stCondLst>
                                  <p:childTnLst>
                                    <p:anim calcmode="lin" valueType="num">
                                      <p:cBhvr additive="base">
                                        <p:cTn id="9" dur="500"/>
                                        <p:tgtEl>
                                          <p:spTgt spid="68613"/>
                                        </p:tgtEl>
                                        <p:attrNameLst>
                                          <p:attrName>ppt_x</p:attrName>
                                        </p:attrNameLst>
                                      </p:cBhvr>
                                      <p:tavLst>
                                        <p:tav tm="0">
                                          <p:val>
                                            <p:strVal val="ppt_x"/>
                                          </p:val>
                                        </p:tav>
                                        <p:tav tm="100000">
                                          <p:val>
                                            <p:strVal val="ppt_x"/>
                                          </p:val>
                                        </p:tav>
                                      </p:tavLst>
                                    </p:anim>
                                    <p:anim calcmode="lin" valueType="num">
                                      <p:cBhvr additive="base">
                                        <p:cTn id="10" dur="500"/>
                                        <p:tgtEl>
                                          <p:spTgt spid="68613"/>
                                        </p:tgtEl>
                                        <p:attrNameLst>
                                          <p:attrName>ppt_y</p:attrName>
                                        </p:attrNameLst>
                                      </p:cBhvr>
                                      <p:tavLst>
                                        <p:tav tm="0">
                                          <p:val>
                                            <p:strVal val="ppt_y"/>
                                          </p:val>
                                        </p:tav>
                                        <p:tav tm="100000">
                                          <p:val>
                                            <p:strVal val="0-ppt_h/2"/>
                                          </p:val>
                                        </p:tav>
                                      </p:tavLst>
                                    </p:anim>
                                    <p:set>
                                      <p:cBhvr>
                                        <p:cTn id="11" dur="1" fill="hold">
                                          <p:stCondLst>
                                            <p:cond delay="499"/>
                                          </p:stCondLst>
                                        </p:cTn>
                                        <p:tgtEl>
                                          <p:spTgt spid="68613"/>
                                        </p:tgtEl>
                                        <p:attrNameLst>
                                          <p:attrName>style.visibility</p:attrName>
                                        </p:attrNameLst>
                                      </p:cBhvr>
                                      <p:to>
                                        <p:strVal val="hidden"/>
                                      </p:to>
                                    </p:set>
                                  </p:childTnLst>
                                </p:cTn>
                              </p:par>
                            </p:childTnLst>
                          </p:cTn>
                        </p:par>
                        <p:par>
                          <p:cTn id="12" fill="hold">
                            <p:stCondLst>
                              <p:cond delay="1460"/>
                            </p:stCondLst>
                            <p:childTnLst>
                              <p:par>
                                <p:cTn id="13" presetID="3" presetClass="entr" presetSubtype="10" fill="hold" grpId="0" nodeType="afterEffect">
                                  <p:stCondLst>
                                    <p:cond delay="0"/>
                                  </p:stCondLst>
                                  <p:childTnLst>
                                    <p:set>
                                      <p:cBhvr>
                                        <p:cTn id="14" dur="1" fill="hold">
                                          <p:stCondLst>
                                            <p:cond delay="0"/>
                                          </p:stCondLst>
                                        </p:cTn>
                                        <p:tgtEl>
                                          <p:spTgt spid="68614"/>
                                        </p:tgtEl>
                                        <p:attrNameLst>
                                          <p:attrName>style.visibility</p:attrName>
                                        </p:attrNameLst>
                                      </p:cBhvr>
                                      <p:to>
                                        <p:strVal val="visible"/>
                                      </p:to>
                                    </p:set>
                                    <p:animEffect transition="in" filter="blinds(horizontal)">
                                      <p:cBhvr>
                                        <p:cTn id="15" dur="500"/>
                                        <p:tgtEl>
                                          <p:spTgt spid="686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8613"/>
                                        </p:tgtEl>
                                        <p:attrNameLst>
                                          <p:attrName>style.visibility</p:attrName>
                                        </p:attrNameLst>
                                      </p:cBhvr>
                                      <p:to>
                                        <p:strVal val="visible"/>
                                      </p:to>
                                    </p:set>
                                    <p:anim calcmode="lin" valueType="num">
                                      <p:cBhvr additive="base">
                                        <p:cTn id="20" dur="500" fill="hold"/>
                                        <p:tgtEl>
                                          <p:spTgt spid="68613"/>
                                        </p:tgtEl>
                                        <p:attrNameLst>
                                          <p:attrName>ppt_x</p:attrName>
                                        </p:attrNameLst>
                                      </p:cBhvr>
                                      <p:tavLst>
                                        <p:tav tm="0">
                                          <p:val>
                                            <p:strVal val="#ppt_x"/>
                                          </p:val>
                                        </p:tav>
                                        <p:tav tm="100000">
                                          <p:val>
                                            <p:strVal val="#ppt_x"/>
                                          </p:val>
                                        </p:tav>
                                      </p:tavLst>
                                    </p:anim>
                                    <p:anim calcmode="lin" valueType="num">
                                      <p:cBhvr additive="base">
                                        <p:cTn id="21" dur="500" fill="hold"/>
                                        <p:tgtEl>
                                          <p:spTgt spid="686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1"/>
      <p:bldP spid="686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73" name="Picture 37" descr="MPj04004590000[1]"/>
          <p:cNvPicPr>
            <a:picLocks noChangeAspect="1" noChangeArrowheads="1"/>
          </p:cNvPicPr>
          <p:nvPr/>
        </p:nvPicPr>
        <p:blipFill>
          <a:blip r:embed="rId2"/>
          <a:srcRect/>
          <a:stretch>
            <a:fillRect/>
          </a:stretch>
        </p:blipFill>
        <p:spPr bwMode="auto">
          <a:xfrm>
            <a:off x="0" y="3175"/>
            <a:ext cx="9144000" cy="6854825"/>
          </a:xfrm>
          <a:prstGeom prst="rect">
            <a:avLst/>
          </a:prstGeom>
          <a:noFill/>
          <a:ln w="9525">
            <a:noFill/>
            <a:miter lim="800000"/>
            <a:headEnd/>
            <a:tailEnd/>
          </a:ln>
        </p:spPr>
      </p:pic>
      <p:grpSp>
        <p:nvGrpSpPr>
          <p:cNvPr id="65570" name="Group 34"/>
          <p:cNvGrpSpPr>
            <a:grpSpLocks/>
          </p:cNvGrpSpPr>
          <p:nvPr/>
        </p:nvGrpSpPr>
        <p:grpSpPr bwMode="auto">
          <a:xfrm>
            <a:off x="990600" y="1905000"/>
            <a:ext cx="1447800" cy="3543300"/>
            <a:chOff x="624" y="1200"/>
            <a:chExt cx="912" cy="2232"/>
          </a:xfrm>
        </p:grpSpPr>
        <p:sp>
          <p:nvSpPr>
            <p:cNvPr id="65568" name="Line 32"/>
            <p:cNvSpPr>
              <a:spLocks noChangeShapeType="1"/>
            </p:cNvSpPr>
            <p:nvPr/>
          </p:nvSpPr>
          <p:spPr bwMode="auto">
            <a:xfrm>
              <a:off x="696" y="2184"/>
              <a:ext cx="480" cy="0"/>
            </a:xfrm>
            <a:prstGeom prst="line">
              <a:avLst/>
            </a:prstGeom>
            <a:noFill/>
            <a:ln w="28575">
              <a:solidFill>
                <a:schemeClr val="tx1"/>
              </a:solidFill>
              <a:prstDash val="dash"/>
              <a:round/>
              <a:headEnd/>
              <a:tailEnd/>
            </a:ln>
            <a:effectLst/>
          </p:spPr>
          <p:txBody>
            <a:bodyPr/>
            <a:lstStyle/>
            <a:p>
              <a:endParaRPr lang="en-US"/>
            </a:p>
          </p:txBody>
        </p:sp>
        <p:grpSp>
          <p:nvGrpSpPr>
            <p:cNvPr id="65563" name="Group 27"/>
            <p:cNvGrpSpPr>
              <a:grpSpLocks/>
            </p:cNvGrpSpPr>
            <p:nvPr/>
          </p:nvGrpSpPr>
          <p:grpSpPr bwMode="auto">
            <a:xfrm>
              <a:off x="1200" y="1200"/>
              <a:ext cx="336" cy="2232"/>
              <a:chOff x="1200" y="1200"/>
              <a:chExt cx="336" cy="2232"/>
            </a:xfrm>
          </p:grpSpPr>
          <p:sp>
            <p:nvSpPr>
              <p:cNvPr id="65554" name="Line 18"/>
              <p:cNvSpPr>
                <a:spLocks noChangeShapeType="1"/>
              </p:cNvSpPr>
              <p:nvPr/>
            </p:nvSpPr>
            <p:spPr bwMode="auto">
              <a:xfrm flipV="1">
                <a:off x="1200" y="1296"/>
                <a:ext cx="0" cy="2016"/>
              </a:xfrm>
              <a:prstGeom prst="line">
                <a:avLst/>
              </a:prstGeom>
              <a:noFill/>
              <a:ln w="38100">
                <a:solidFill>
                  <a:srgbClr val="FF0000"/>
                </a:solidFill>
                <a:round/>
                <a:headEnd/>
                <a:tailEnd/>
              </a:ln>
              <a:effectLst/>
            </p:spPr>
            <p:txBody>
              <a:bodyPr wrap="none" anchor="ctr"/>
              <a:lstStyle/>
              <a:p>
                <a:endParaRPr lang="en-US"/>
              </a:p>
            </p:txBody>
          </p:sp>
          <p:sp>
            <p:nvSpPr>
              <p:cNvPr id="65555" name="Line 19"/>
              <p:cNvSpPr>
                <a:spLocks noChangeShapeType="1"/>
              </p:cNvSpPr>
              <p:nvPr/>
            </p:nvSpPr>
            <p:spPr bwMode="auto">
              <a:xfrm flipH="1">
                <a:off x="1296" y="1968"/>
                <a:ext cx="240" cy="0"/>
              </a:xfrm>
              <a:prstGeom prst="line">
                <a:avLst/>
              </a:prstGeom>
              <a:noFill/>
              <a:ln w="19050">
                <a:solidFill>
                  <a:schemeClr val="tx1"/>
                </a:solidFill>
                <a:round/>
                <a:headEnd/>
                <a:tailEnd type="triangle" w="med" len="med"/>
              </a:ln>
              <a:effectLst/>
            </p:spPr>
            <p:txBody>
              <a:bodyPr/>
              <a:lstStyle/>
              <a:p>
                <a:endParaRPr lang="en-US"/>
              </a:p>
            </p:txBody>
          </p:sp>
          <p:sp>
            <p:nvSpPr>
              <p:cNvPr id="65557" name="Line 21"/>
              <p:cNvSpPr>
                <a:spLocks noChangeShapeType="1"/>
              </p:cNvSpPr>
              <p:nvPr/>
            </p:nvSpPr>
            <p:spPr bwMode="auto">
              <a:xfrm flipH="1">
                <a:off x="1296" y="3432"/>
                <a:ext cx="240" cy="0"/>
              </a:xfrm>
              <a:prstGeom prst="line">
                <a:avLst/>
              </a:prstGeom>
              <a:noFill/>
              <a:ln w="19050">
                <a:solidFill>
                  <a:schemeClr val="tx1"/>
                </a:solidFill>
                <a:round/>
                <a:headEnd/>
                <a:tailEnd type="triangle" w="med" len="med"/>
              </a:ln>
              <a:effectLst/>
            </p:spPr>
            <p:txBody>
              <a:bodyPr/>
              <a:lstStyle/>
              <a:p>
                <a:endParaRPr lang="en-US"/>
              </a:p>
            </p:txBody>
          </p:sp>
          <p:sp>
            <p:nvSpPr>
              <p:cNvPr id="65561" name="Rectangle 25"/>
              <p:cNvSpPr>
                <a:spLocks noChangeArrowheads="1"/>
              </p:cNvSpPr>
              <p:nvPr/>
            </p:nvSpPr>
            <p:spPr bwMode="auto">
              <a:xfrm>
                <a:off x="1200" y="1200"/>
                <a:ext cx="258" cy="288"/>
              </a:xfrm>
              <a:prstGeom prst="rect">
                <a:avLst/>
              </a:prstGeom>
              <a:noFill/>
              <a:ln w="9525">
                <a:noFill/>
                <a:miter lim="800000"/>
                <a:headEnd/>
                <a:tailEnd/>
              </a:ln>
              <a:effectLst/>
            </p:spPr>
            <p:txBody>
              <a:bodyPr wrap="none">
                <a:spAutoFit/>
              </a:bodyPr>
              <a:lstStyle/>
              <a:p>
                <a:pPr algn="l"/>
                <a:r>
                  <a:rPr lang="en-US">
                    <a:solidFill>
                      <a:srgbClr val="FF0000"/>
                    </a:solidFill>
                  </a:rPr>
                  <a:t>S</a:t>
                </a:r>
                <a:r>
                  <a:rPr lang="en-US">
                    <a:solidFill>
                      <a:srgbClr val="FF0000"/>
                    </a:solidFill>
                    <a:cs typeface="Times New Roman" pitchFamily="18" charset="0"/>
                  </a:rPr>
                  <a:t>'</a:t>
                </a:r>
                <a:endParaRPr lang="en-US">
                  <a:solidFill>
                    <a:srgbClr val="FF0000"/>
                  </a:solidFill>
                </a:endParaRPr>
              </a:p>
            </p:txBody>
          </p:sp>
        </p:grpSp>
        <p:sp>
          <p:nvSpPr>
            <p:cNvPr id="65569" name="Line 33"/>
            <p:cNvSpPr>
              <a:spLocks noChangeShapeType="1"/>
            </p:cNvSpPr>
            <p:nvPr/>
          </p:nvSpPr>
          <p:spPr bwMode="auto">
            <a:xfrm flipV="1">
              <a:off x="624" y="2304"/>
              <a:ext cx="0" cy="240"/>
            </a:xfrm>
            <a:prstGeom prst="line">
              <a:avLst/>
            </a:prstGeom>
            <a:noFill/>
            <a:ln w="19050">
              <a:solidFill>
                <a:schemeClr val="tx1"/>
              </a:solidFill>
              <a:round/>
              <a:headEnd/>
              <a:tailEnd type="triangle" w="med" len="med"/>
            </a:ln>
            <a:effectLst/>
          </p:spPr>
          <p:txBody>
            <a:bodyPr/>
            <a:lstStyle/>
            <a:p>
              <a:endParaRPr lang="en-US"/>
            </a:p>
          </p:txBody>
        </p:sp>
      </p:grpSp>
      <p:sp>
        <p:nvSpPr>
          <p:cNvPr id="65538" name="WordArt 2"/>
          <p:cNvSpPr>
            <a:spLocks noChangeArrowheads="1" noChangeShapeType="1" noTextEdit="1"/>
          </p:cNvSpPr>
          <p:nvPr/>
        </p:nvSpPr>
        <p:spPr bwMode="auto">
          <a:xfrm>
            <a:off x="419100" y="38100"/>
            <a:ext cx="8382000" cy="1685925"/>
          </a:xfrm>
          <a:prstGeom prst="rect">
            <a:avLst/>
          </a:prstGeom>
        </p:spPr>
        <p:txBody>
          <a:bodyPr wrap="none" fromWordArt="1">
            <a:prstTxWarp prst="textInflate">
              <a:avLst>
                <a:gd name="adj" fmla="val 13634"/>
              </a:avLst>
            </a:prstTxWarp>
          </a:bodyPr>
          <a:lstStyle/>
          <a:p>
            <a:r>
              <a:rPr lang="en-US" sz="3600" b="1" i="1" kern="10">
                <a:ln w="9525">
                  <a:solidFill>
                    <a:schemeClr val="tx1"/>
                  </a:solidFill>
                  <a:round/>
                  <a:headEnd/>
                  <a:tailEnd/>
                </a:ln>
                <a:solidFill>
                  <a:srgbClr val="FFFF00"/>
                </a:solidFill>
                <a:effectLst>
                  <a:outerShdw dist="107763" dir="2700000" algn="ctr" rotWithShape="0">
                    <a:srgbClr val="868686">
                      <a:alpha val="50000"/>
                    </a:srgbClr>
                  </a:outerShdw>
                </a:effectLst>
                <a:latin typeface="Arial Black"/>
              </a:rPr>
              <a:t>Sekilas "Crowding Out"</a:t>
            </a:r>
          </a:p>
        </p:txBody>
      </p:sp>
      <p:sp>
        <p:nvSpPr>
          <p:cNvPr id="65575" name="Rectangle 39"/>
          <p:cNvSpPr>
            <a:spLocks noChangeArrowheads="1"/>
          </p:cNvSpPr>
          <p:nvPr/>
        </p:nvSpPr>
        <p:spPr bwMode="auto">
          <a:xfrm>
            <a:off x="0" y="1828800"/>
            <a:ext cx="9144000" cy="5029200"/>
          </a:xfrm>
          <a:prstGeom prst="rect">
            <a:avLst/>
          </a:prstGeom>
          <a:solidFill>
            <a:srgbClr val="33CC33"/>
          </a:solidFill>
          <a:ln w="22225" algn="ctr">
            <a:solidFill>
              <a:srgbClr val="003300"/>
            </a:solidFill>
            <a:miter lim="800000"/>
            <a:headEnd/>
            <a:tailEnd/>
          </a:ln>
          <a:effectLst>
            <a:outerShdw dist="35921" dir="2700000" algn="ctr" rotWithShape="0">
              <a:srgbClr val="990000"/>
            </a:outerShdw>
          </a:effectLst>
        </p:spPr>
        <p:txBody>
          <a:bodyPr wrap="none" anchor="ctr"/>
          <a:lstStyle/>
          <a:p>
            <a:endParaRPr lang="en-US"/>
          </a:p>
        </p:txBody>
      </p:sp>
      <p:grpSp>
        <p:nvGrpSpPr>
          <p:cNvPr id="65565" name="Group 29"/>
          <p:cNvGrpSpPr>
            <a:grpSpLocks/>
          </p:cNvGrpSpPr>
          <p:nvPr/>
        </p:nvGrpSpPr>
        <p:grpSpPr bwMode="auto">
          <a:xfrm>
            <a:off x="0" y="1752600"/>
            <a:ext cx="6770688" cy="4032250"/>
            <a:chOff x="-8" y="1056"/>
            <a:chExt cx="4265" cy="2540"/>
          </a:xfrm>
        </p:grpSpPr>
        <p:grpSp>
          <p:nvGrpSpPr>
            <p:cNvPr id="65562" name="Group 26"/>
            <p:cNvGrpSpPr>
              <a:grpSpLocks/>
            </p:cNvGrpSpPr>
            <p:nvPr/>
          </p:nvGrpSpPr>
          <p:grpSpPr bwMode="auto">
            <a:xfrm>
              <a:off x="-8" y="1056"/>
              <a:ext cx="4265" cy="2540"/>
              <a:chOff x="-8" y="1056"/>
              <a:chExt cx="4265" cy="2540"/>
            </a:xfrm>
          </p:grpSpPr>
          <p:sp>
            <p:nvSpPr>
              <p:cNvPr id="65541" name="Line 5"/>
              <p:cNvSpPr>
                <a:spLocks noChangeShapeType="1"/>
              </p:cNvSpPr>
              <p:nvPr/>
            </p:nvSpPr>
            <p:spPr bwMode="auto">
              <a:xfrm>
                <a:off x="704" y="1100"/>
                <a:ext cx="0" cy="2208"/>
              </a:xfrm>
              <a:prstGeom prst="line">
                <a:avLst/>
              </a:prstGeom>
              <a:noFill/>
              <a:ln w="38100">
                <a:solidFill>
                  <a:schemeClr val="tx1"/>
                </a:solidFill>
                <a:round/>
                <a:headEnd/>
                <a:tailEnd/>
              </a:ln>
              <a:effectLst/>
            </p:spPr>
            <p:txBody>
              <a:bodyPr wrap="none" anchor="ctr"/>
              <a:lstStyle/>
              <a:p>
                <a:endParaRPr lang="en-US"/>
              </a:p>
            </p:txBody>
          </p:sp>
          <p:sp>
            <p:nvSpPr>
              <p:cNvPr id="65542" name="Line 6"/>
              <p:cNvSpPr>
                <a:spLocks noChangeShapeType="1"/>
              </p:cNvSpPr>
              <p:nvPr/>
            </p:nvSpPr>
            <p:spPr bwMode="auto">
              <a:xfrm rot="5400000">
                <a:off x="1808" y="2204"/>
                <a:ext cx="0" cy="2208"/>
              </a:xfrm>
              <a:prstGeom prst="line">
                <a:avLst/>
              </a:prstGeom>
              <a:noFill/>
              <a:ln w="38100">
                <a:solidFill>
                  <a:schemeClr val="tx1"/>
                </a:solidFill>
                <a:round/>
                <a:headEnd/>
                <a:tailEnd/>
              </a:ln>
              <a:effectLst/>
            </p:spPr>
            <p:txBody>
              <a:bodyPr wrap="none" anchor="ctr"/>
              <a:lstStyle/>
              <a:p>
                <a:endParaRPr lang="en-US"/>
              </a:p>
            </p:txBody>
          </p:sp>
          <p:sp>
            <p:nvSpPr>
              <p:cNvPr id="65543" name="Text Box 7"/>
              <p:cNvSpPr txBox="1">
                <a:spLocks noChangeArrowheads="1"/>
              </p:cNvSpPr>
              <p:nvPr/>
            </p:nvSpPr>
            <p:spPr bwMode="auto">
              <a:xfrm>
                <a:off x="2016" y="3300"/>
                <a:ext cx="2241" cy="288"/>
              </a:xfrm>
              <a:prstGeom prst="rect">
                <a:avLst/>
              </a:prstGeom>
              <a:noFill/>
              <a:ln w="9525">
                <a:noFill/>
                <a:miter lim="800000"/>
                <a:headEnd/>
                <a:tailEnd/>
              </a:ln>
              <a:effectLst/>
            </p:spPr>
            <p:txBody>
              <a:bodyPr>
                <a:spAutoFit/>
              </a:bodyPr>
              <a:lstStyle/>
              <a:p>
                <a:pPr algn="l" eaLnBrk="0" hangingPunct="0"/>
                <a:r>
                  <a:rPr lang="en-US" i="1"/>
                  <a:t>Investasi, Tabungan,</a:t>
                </a:r>
                <a:r>
                  <a:rPr lang="en-US"/>
                  <a:t> </a:t>
                </a:r>
                <a:r>
                  <a:rPr lang="en-US" i="1"/>
                  <a:t>I, S</a:t>
                </a:r>
              </a:p>
            </p:txBody>
          </p:sp>
          <p:sp>
            <p:nvSpPr>
              <p:cNvPr id="65544" name="Arc 8"/>
              <p:cNvSpPr>
                <a:spLocks/>
              </p:cNvSpPr>
              <p:nvPr/>
            </p:nvSpPr>
            <p:spPr bwMode="auto">
              <a:xfrm rot="10780901">
                <a:off x="944" y="1244"/>
                <a:ext cx="1920" cy="18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en-US"/>
              </a:p>
            </p:txBody>
          </p:sp>
          <p:sp>
            <p:nvSpPr>
              <p:cNvPr id="65545" name="Rectangle 9"/>
              <p:cNvSpPr>
                <a:spLocks noChangeArrowheads="1"/>
              </p:cNvSpPr>
              <p:nvPr/>
            </p:nvSpPr>
            <p:spPr bwMode="auto">
              <a:xfrm>
                <a:off x="1608" y="3044"/>
                <a:ext cx="2450" cy="288"/>
              </a:xfrm>
              <a:prstGeom prst="rect">
                <a:avLst/>
              </a:prstGeom>
              <a:noFill/>
              <a:ln w="9525">
                <a:noFill/>
                <a:miter lim="800000"/>
                <a:headEnd/>
                <a:tailEnd/>
              </a:ln>
              <a:effectLst/>
            </p:spPr>
            <p:txBody>
              <a:bodyPr wrap="none">
                <a:spAutoFit/>
              </a:bodyPr>
              <a:lstStyle/>
              <a:p>
                <a:pPr algn="l" eaLnBrk="0" hangingPunct="0"/>
                <a:r>
                  <a:rPr lang="en-US"/>
                  <a:t>Investasi yang diinginkan, </a:t>
                </a:r>
                <a:r>
                  <a:rPr lang="en-US" i="1"/>
                  <a:t>I(r)</a:t>
                </a:r>
              </a:p>
            </p:txBody>
          </p:sp>
          <p:sp>
            <p:nvSpPr>
              <p:cNvPr id="65546" name="Text Box 10"/>
              <p:cNvSpPr txBox="1">
                <a:spLocks noChangeArrowheads="1"/>
              </p:cNvSpPr>
              <p:nvPr/>
            </p:nvSpPr>
            <p:spPr bwMode="auto">
              <a:xfrm>
                <a:off x="-8" y="1056"/>
                <a:ext cx="712" cy="748"/>
              </a:xfrm>
              <a:prstGeom prst="rect">
                <a:avLst/>
              </a:prstGeom>
              <a:noFill/>
              <a:ln w="9525">
                <a:noFill/>
                <a:miter lim="800000"/>
                <a:headEnd/>
                <a:tailEnd/>
              </a:ln>
              <a:effectLst/>
            </p:spPr>
            <p:txBody>
              <a:bodyPr wrap="none">
                <a:spAutoFit/>
              </a:bodyPr>
              <a:lstStyle/>
              <a:p>
                <a:pPr eaLnBrk="0" hangingPunct="0"/>
                <a:r>
                  <a:rPr lang="en-US"/>
                  <a:t>Tingkat</a:t>
                </a:r>
              </a:p>
              <a:p>
                <a:pPr eaLnBrk="0" hangingPunct="0"/>
                <a:r>
                  <a:rPr lang="en-US"/>
                  <a:t>bunga</a:t>
                </a:r>
              </a:p>
              <a:p>
                <a:pPr eaLnBrk="0" hangingPunct="0"/>
                <a:r>
                  <a:rPr lang="en-US"/>
                  <a:t>riil, </a:t>
                </a:r>
                <a:r>
                  <a:rPr lang="en-US" i="1"/>
                  <a:t>r</a:t>
                </a:r>
              </a:p>
            </p:txBody>
          </p:sp>
          <p:sp>
            <p:nvSpPr>
              <p:cNvPr id="65547" name="Line 11"/>
              <p:cNvSpPr>
                <a:spLocks noChangeShapeType="1"/>
              </p:cNvSpPr>
              <p:nvPr/>
            </p:nvSpPr>
            <p:spPr bwMode="auto">
              <a:xfrm flipV="1">
                <a:off x="1624" y="1292"/>
                <a:ext cx="0" cy="2016"/>
              </a:xfrm>
              <a:prstGeom prst="line">
                <a:avLst/>
              </a:prstGeom>
              <a:noFill/>
              <a:ln w="38100">
                <a:solidFill>
                  <a:schemeClr val="tx1"/>
                </a:solidFill>
                <a:round/>
                <a:headEnd/>
                <a:tailEnd/>
              </a:ln>
              <a:effectLst/>
            </p:spPr>
            <p:txBody>
              <a:bodyPr wrap="none" anchor="ctr"/>
              <a:lstStyle/>
              <a:p>
                <a:endParaRPr lang="en-US"/>
              </a:p>
            </p:txBody>
          </p:sp>
          <p:sp>
            <p:nvSpPr>
              <p:cNvPr id="65548" name="Rectangle 12"/>
              <p:cNvSpPr>
                <a:spLocks noChangeArrowheads="1"/>
              </p:cNvSpPr>
              <p:nvPr/>
            </p:nvSpPr>
            <p:spPr bwMode="auto">
              <a:xfrm>
                <a:off x="1624" y="1196"/>
                <a:ext cx="1075" cy="288"/>
              </a:xfrm>
              <a:prstGeom prst="rect">
                <a:avLst/>
              </a:prstGeom>
              <a:noFill/>
              <a:ln w="9525">
                <a:noFill/>
                <a:miter lim="800000"/>
                <a:headEnd/>
                <a:tailEnd/>
              </a:ln>
              <a:effectLst/>
            </p:spPr>
            <p:txBody>
              <a:bodyPr wrap="none">
                <a:spAutoFit/>
              </a:bodyPr>
              <a:lstStyle/>
              <a:p>
                <a:pPr algn="l"/>
                <a:r>
                  <a:rPr lang="en-US"/>
                  <a:t>Tabungan, </a:t>
                </a:r>
                <a:r>
                  <a:rPr lang="en-US" i="1"/>
                  <a:t>S</a:t>
                </a:r>
              </a:p>
            </p:txBody>
          </p:sp>
          <p:sp>
            <p:nvSpPr>
              <p:cNvPr id="65549" name="Line 13"/>
              <p:cNvSpPr>
                <a:spLocks noChangeShapeType="1"/>
              </p:cNvSpPr>
              <p:nvPr/>
            </p:nvSpPr>
            <p:spPr bwMode="auto">
              <a:xfrm>
                <a:off x="760" y="2654"/>
                <a:ext cx="854" cy="14"/>
              </a:xfrm>
              <a:prstGeom prst="line">
                <a:avLst/>
              </a:prstGeom>
              <a:noFill/>
              <a:ln w="28575">
                <a:solidFill>
                  <a:schemeClr val="tx1"/>
                </a:solidFill>
                <a:prstDash val="dash"/>
                <a:round/>
                <a:headEnd/>
                <a:tailEnd/>
              </a:ln>
              <a:effectLst/>
            </p:spPr>
            <p:txBody>
              <a:bodyPr/>
              <a:lstStyle/>
              <a:p>
                <a:endParaRPr lang="en-US"/>
              </a:p>
            </p:txBody>
          </p:sp>
          <p:sp>
            <p:nvSpPr>
              <p:cNvPr id="65550" name="Oval 14"/>
              <p:cNvSpPr>
                <a:spLocks noChangeArrowheads="1"/>
              </p:cNvSpPr>
              <p:nvPr/>
            </p:nvSpPr>
            <p:spPr bwMode="auto">
              <a:xfrm>
                <a:off x="1550" y="2588"/>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65551" name="Rectangle 15"/>
              <p:cNvSpPr>
                <a:spLocks noChangeArrowheads="1"/>
              </p:cNvSpPr>
              <p:nvPr/>
            </p:nvSpPr>
            <p:spPr bwMode="auto">
              <a:xfrm>
                <a:off x="1529" y="3308"/>
                <a:ext cx="223" cy="288"/>
              </a:xfrm>
              <a:prstGeom prst="rect">
                <a:avLst/>
              </a:prstGeom>
              <a:noFill/>
              <a:ln w="9525">
                <a:noFill/>
                <a:miter lim="800000"/>
                <a:headEnd/>
                <a:tailEnd/>
              </a:ln>
              <a:effectLst/>
            </p:spPr>
            <p:txBody>
              <a:bodyPr wrap="none">
                <a:spAutoFit/>
              </a:bodyPr>
              <a:lstStyle/>
              <a:p>
                <a:pPr algn="l"/>
                <a:r>
                  <a:rPr lang="en-US"/>
                  <a:t>S</a:t>
                </a:r>
              </a:p>
            </p:txBody>
          </p:sp>
        </p:grpSp>
        <p:sp>
          <p:nvSpPr>
            <p:cNvPr id="65552" name="Line 16"/>
            <p:cNvSpPr>
              <a:spLocks noChangeShapeType="1"/>
            </p:cNvSpPr>
            <p:nvPr/>
          </p:nvSpPr>
          <p:spPr bwMode="auto">
            <a:xfrm>
              <a:off x="1544" y="3356"/>
              <a:ext cx="144" cy="0"/>
            </a:xfrm>
            <a:prstGeom prst="line">
              <a:avLst/>
            </a:prstGeom>
            <a:noFill/>
            <a:ln w="9525">
              <a:solidFill>
                <a:schemeClr val="tx1"/>
              </a:solidFill>
              <a:round/>
              <a:headEnd/>
              <a:tailEnd/>
            </a:ln>
            <a:effectLst/>
          </p:spPr>
          <p:txBody>
            <a:bodyPr/>
            <a:lstStyle/>
            <a:p>
              <a:endParaRPr lang="en-US"/>
            </a:p>
          </p:txBody>
        </p:sp>
      </p:grpSp>
      <p:sp>
        <p:nvSpPr>
          <p:cNvPr id="65576" name="Line 40"/>
          <p:cNvSpPr>
            <a:spLocks noChangeShapeType="1"/>
          </p:cNvSpPr>
          <p:nvPr/>
        </p:nvSpPr>
        <p:spPr bwMode="auto">
          <a:xfrm>
            <a:off x="1866900" y="2032000"/>
            <a:ext cx="0" cy="3200400"/>
          </a:xfrm>
          <a:prstGeom prst="line">
            <a:avLst/>
          </a:prstGeom>
          <a:noFill/>
          <a:ln w="22225">
            <a:solidFill>
              <a:srgbClr val="003300"/>
            </a:solidFill>
            <a:round/>
            <a:headEnd/>
            <a:tailEnd/>
          </a:ln>
          <a:effectLst>
            <a:outerShdw dist="35921" dir="2700000" algn="ctr" rotWithShape="0">
              <a:srgbClr val="990000"/>
            </a:outerShdw>
          </a:effectLst>
        </p:spPr>
        <p:txBody>
          <a:bodyPr/>
          <a:lstStyle/>
          <a:p>
            <a:endParaRPr lang="en-US"/>
          </a:p>
        </p:txBody>
      </p:sp>
      <p:sp>
        <p:nvSpPr>
          <p:cNvPr id="65559" name="Text Box 23"/>
          <p:cNvSpPr txBox="1">
            <a:spLocks noChangeArrowheads="1"/>
          </p:cNvSpPr>
          <p:nvPr/>
        </p:nvSpPr>
        <p:spPr bwMode="auto">
          <a:xfrm>
            <a:off x="1066800" y="5715000"/>
            <a:ext cx="7356475" cy="466725"/>
          </a:xfrm>
          <a:prstGeom prst="rect">
            <a:avLst/>
          </a:prstGeom>
          <a:solidFill>
            <a:srgbClr val="FF0000"/>
          </a:solidFill>
          <a:ln w="9525">
            <a:solidFill>
              <a:schemeClr val="tx1"/>
            </a:solidFill>
            <a:miter lim="800000"/>
            <a:headEnd/>
            <a:tailEnd/>
          </a:ln>
          <a:effectLst>
            <a:outerShdw dist="107763" dir="2700000" algn="ctr" rotWithShape="0">
              <a:schemeClr val="bg2"/>
            </a:outerShdw>
          </a:effectLst>
        </p:spPr>
        <p:txBody>
          <a:bodyPr wrap="none">
            <a:spAutoFit/>
          </a:bodyPr>
          <a:lstStyle/>
          <a:p>
            <a:pPr algn="l"/>
            <a:r>
              <a:rPr lang="en-US"/>
              <a:t>Aksi kebijakan fiskal dikatakan meng-</a:t>
            </a:r>
            <a:r>
              <a:rPr lang="en-US" b="1" i="1">
                <a:solidFill>
                  <a:srgbClr val="FFFF00"/>
                </a:solidFill>
              </a:rPr>
              <a:t>crowd out</a:t>
            </a:r>
            <a:r>
              <a:rPr lang="en-US" b="1" i="1"/>
              <a:t> </a:t>
            </a:r>
            <a:r>
              <a:rPr lang="en-US"/>
              <a:t>investasi.</a:t>
            </a:r>
          </a:p>
        </p:txBody>
      </p:sp>
      <p:grpSp>
        <p:nvGrpSpPr>
          <p:cNvPr id="65566" name="Group 30"/>
          <p:cNvGrpSpPr>
            <a:grpSpLocks/>
          </p:cNvGrpSpPr>
          <p:nvPr/>
        </p:nvGrpSpPr>
        <p:grpSpPr bwMode="auto">
          <a:xfrm>
            <a:off x="2012950" y="1828800"/>
            <a:ext cx="7100888" cy="3022600"/>
            <a:chOff x="1128" y="1024"/>
            <a:chExt cx="4473" cy="1904"/>
          </a:xfrm>
        </p:grpSpPr>
        <p:sp>
          <p:nvSpPr>
            <p:cNvPr id="65560" name="Line 24"/>
            <p:cNvSpPr>
              <a:spLocks noChangeShapeType="1"/>
            </p:cNvSpPr>
            <p:nvPr/>
          </p:nvSpPr>
          <p:spPr bwMode="auto">
            <a:xfrm flipV="1">
              <a:off x="1248" y="1680"/>
              <a:ext cx="1296" cy="480"/>
            </a:xfrm>
            <a:prstGeom prst="line">
              <a:avLst/>
            </a:prstGeom>
            <a:noFill/>
            <a:ln w="9525">
              <a:solidFill>
                <a:schemeClr val="tx1"/>
              </a:solidFill>
              <a:round/>
              <a:headEnd/>
              <a:tailEnd/>
            </a:ln>
            <a:effectLst/>
          </p:spPr>
          <p:txBody>
            <a:bodyPr/>
            <a:lstStyle/>
            <a:p>
              <a:endParaRPr lang="en-US"/>
            </a:p>
          </p:txBody>
        </p:sp>
        <p:sp>
          <p:nvSpPr>
            <p:cNvPr id="65556" name="Oval 20"/>
            <p:cNvSpPr>
              <a:spLocks noChangeArrowheads="1"/>
            </p:cNvSpPr>
            <p:nvPr/>
          </p:nvSpPr>
          <p:spPr bwMode="auto">
            <a:xfrm>
              <a:off x="1128" y="2112"/>
              <a:ext cx="144" cy="144"/>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65558" name="Text Box 22"/>
            <p:cNvSpPr txBox="1">
              <a:spLocks noChangeArrowheads="1"/>
            </p:cNvSpPr>
            <p:nvPr/>
          </p:nvSpPr>
          <p:spPr bwMode="auto">
            <a:xfrm>
              <a:off x="2552" y="1024"/>
              <a:ext cx="3049" cy="1904"/>
            </a:xfrm>
            <a:prstGeom prst="rect">
              <a:avLst/>
            </a:prstGeom>
            <a:solidFill>
              <a:srgbClr val="FF0000"/>
            </a:solidFill>
            <a:ln w="9525">
              <a:solidFill>
                <a:schemeClr val="tx1"/>
              </a:solidFill>
              <a:miter lim="800000"/>
              <a:headEnd/>
              <a:tailEnd/>
            </a:ln>
            <a:effectLst>
              <a:outerShdw dist="107763" dir="2700000" algn="ctr" rotWithShape="0">
                <a:schemeClr val="bg2"/>
              </a:outerShdw>
            </a:effectLst>
          </p:spPr>
          <p:txBody>
            <a:bodyPr wrap="none">
              <a:spAutoFit/>
            </a:bodyPr>
            <a:lstStyle/>
            <a:p>
              <a:pPr algn="l"/>
              <a:r>
                <a:rPr lang="en-US"/>
                <a:t>Penurunan tabungan, mungkin hasil </a:t>
              </a:r>
            </a:p>
            <a:p>
              <a:pPr algn="l"/>
              <a:r>
                <a:rPr lang="en-US"/>
                <a:t>perubahan kebijakan fiskal,</a:t>
              </a:r>
            </a:p>
            <a:p>
              <a:pPr algn="l"/>
              <a:r>
                <a:rPr lang="en-US">
                  <a:solidFill>
                    <a:srgbClr val="FFFF00"/>
                  </a:solidFill>
                </a:rPr>
                <a:t>menggeser kurva menabung ke kiri</a:t>
              </a:r>
              <a:r>
                <a:rPr lang="en-US"/>
                <a:t>.</a:t>
              </a:r>
            </a:p>
            <a:p>
              <a:pPr algn="l"/>
              <a:r>
                <a:rPr lang="en-US"/>
                <a:t>Ekuilibrium baru adalah titik di mana </a:t>
              </a:r>
            </a:p>
            <a:p>
              <a:pPr algn="l"/>
              <a:r>
                <a:rPr lang="en-US"/>
                <a:t>kurva menabung baru melewati</a:t>
              </a:r>
            </a:p>
            <a:p>
              <a:pPr algn="l"/>
              <a:r>
                <a:rPr lang="en-US"/>
                <a:t>kurva investasi. Penurunan tabungan </a:t>
              </a:r>
            </a:p>
            <a:p>
              <a:pPr algn="l"/>
              <a:r>
                <a:rPr lang="en-US"/>
                <a:t>menurunkan jumlah investasi dan </a:t>
              </a:r>
            </a:p>
            <a:p>
              <a:pPr algn="l"/>
              <a:r>
                <a:rPr lang="en-US"/>
                <a:t>meningkatkan bunga.</a:t>
              </a:r>
            </a:p>
          </p:txBody>
        </p:sp>
      </p:grpSp>
      <p:sp>
        <p:nvSpPr>
          <p:cNvPr id="65577" name="AutoShape 41"/>
          <p:cNvSpPr>
            <a:spLocks noChangeArrowheads="1"/>
          </p:cNvSpPr>
          <p:nvPr/>
        </p:nvSpPr>
        <p:spPr bwMode="auto">
          <a:xfrm>
            <a:off x="1981200" y="2590800"/>
            <a:ext cx="457200" cy="228600"/>
          </a:xfrm>
          <a:prstGeom prst="leftArrow">
            <a:avLst>
              <a:gd name="adj1" fmla="val 50000"/>
              <a:gd name="adj2" fmla="val 50000"/>
            </a:avLst>
          </a:prstGeom>
          <a:solidFill>
            <a:srgbClr val="FFFF00"/>
          </a:solidFill>
          <a:ln w="22225" algn="ctr">
            <a:solidFill>
              <a:srgbClr val="003300"/>
            </a:solidFill>
            <a:miter lim="800000"/>
            <a:headEnd/>
            <a:tailEnd/>
          </a:ln>
          <a:effectLst>
            <a:outerShdw dist="35921" dir="2700000" algn="ctr" rotWithShape="0">
              <a:srgbClr val="990000"/>
            </a:outerShdw>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dissolve">
                                      <p:cBhvr>
                                        <p:cTn id="7" dur="5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5565"/>
                                        </p:tgtEl>
                                        <p:attrNameLst>
                                          <p:attrName>style.visibility</p:attrName>
                                        </p:attrNameLst>
                                      </p:cBhvr>
                                      <p:to>
                                        <p:strVal val="visible"/>
                                      </p:to>
                                    </p:set>
                                    <p:animEffect transition="in" filter="dissolve">
                                      <p:cBhvr>
                                        <p:cTn id="12" dur="500"/>
                                        <p:tgtEl>
                                          <p:spTgt spid="65565"/>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2" fill="hold" nodeType="clickEffect">
                                  <p:stCondLst>
                                    <p:cond delay="0"/>
                                  </p:stCondLst>
                                  <p:childTnLst>
                                    <p:set>
                                      <p:cBhvr>
                                        <p:cTn id="16" dur="1" fill="hold">
                                          <p:stCondLst>
                                            <p:cond delay="0"/>
                                          </p:stCondLst>
                                        </p:cTn>
                                        <p:tgtEl>
                                          <p:spTgt spid="65570"/>
                                        </p:tgtEl>
                                        <p:attrNameLst>
                                          <p:attrName>style.visibility</p:attrName>
                                        </p:attrNameLst>
                                      </p:cBhvr>
                                      <p:to>
                                        <p:strVal val="visible"/>
                                      </p:to>
                                    </p:set>
                                    <p:anim calcmode="lin" valueType="num">
                                      <p:cBhvr>
                                        <p:cTn id="17" dur="500" fill="hold"/>
                                        <p:tgtEl>
                                          <p:spTgt spid="65570"/>
                                        </p:tgtEl>
                                        <p:attrNameLst>
                                          <p:attrName>ppt_x</p:attrName>
                                        </p:attrNameLst>
                                      </p:cBhvr>
                                      <p:tavLst>
                                        <p:tav tm="0">
                                          <p:val>
                                            <p:strVal val="#ppt_x+#ppt_w/2"/>
                                          </p:val>
                                        </p:tav>
                                        <p:tav tm="100000">
                                          <p:val>
                                            <p:strVal val="#ppt_x"/>
                                          </p:val>
                                        </p:tav>
                                      </p:tavLst>
                                    </p:anim>
                                    <p:anim calcmode="lin" valueType="num">
                                      <p:cBhvr>
                                        <p:cTn id="18" dur="500" fill="hold"/>
                                        <p:tgtEl>
                                          <p:spTgt spid="65570"/>
                                        </p:tgtEl>
                                        <p:attrNameLst>
                                          <p:attrName>ppt_y</p:attrName>
                                        </p:attrNameLst>
                                      </p:cBhvr>
                                      <p:tavLst>
                                        <p:tav tm="0">
                                          <p:val>
                                            <p:strVal val="#ppt_y"/>
                                          </p:val>
                                        </p:tav>
                                        <p:tav tm="100000">
                                          <p:val>
                                            <p:strVal val="#ppt_y"/>
                                          </p:val>
                                        </p:tav>
                                      </p:tavLst>
                                    </p:anim>
                                    <p:anim calcmode="lin" valueType="num">
                                      <p:cBhvr>
                                        <p:cTn id="19" dur="500" fill="hold"/>
                                        <p:tgtEl>
                                          <p:spTgt spid="65570"/>
                                        </p:tgtEl>
                                        <p:attrNameLst>
                                          <p:attrName>ppt_w</p:attrName>
                                        </p:attrNameLst>
                                      </p:cBhvr>
                                      <p:tavLst>
                                        <p:tav tm="0">
                                          <p:val>
                                            <p:fltVal val="0"/>
                                          </p:val>
                                        </p:tav>
                                        <p:tav tm="100000">
                                          <p:val>
                                            <p:strVal val="#ppt_w"/>
                                          </p:val>
                                        </p:tav>
                                      </p:tavLst>
                                    </p:anim>
                                    <p:anim calcmode="lin" valueType="num">
                                      <p:cBhvr>
                                        <p:cTn id="20" dur="500" fill="hold"/>
                                        <p:tgtEl>
                                          <p:spTgt spid="6557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65559"/>
                                        </p:tgtEl>
                                        <p:attrNameLst>
                                          <p:attrName>style.visibility</p:attrName>
                                        </p:attrNameLst>
                                      </p:cBhvr>
                                      <p:to>
                                        <p:strVal val="visible"/>
                                      </p:to>
                                    </p:set>
                                    <p:animEffect transition="in" filter="barn(inHorizontal)">
                                      <p:cBhvr>
                                        <p:cTn id="25" dur="500"/>
                                        <p:tgtEl>
                                          <p:spTgt spid="6555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5576"/>
                                        </p:tgtEl>
                                        <p:attrNameLst>
                                          <p:attrName>style.visibility</p:attrName>
                                        </p:attrNameLst>
                                      </p:cBhvr>
                                      <p:to>
                                        <p:strVal val="visible"/>
                                      </p:to>
                                    </p:set>
                                    <p:animEffect transition="in" filter="blinds(horizontal)">
                                      <p:cBhvr>
                                        <p:cTn id="30" dur="500"/>
                                        <p:tgtEl>
                                          <p:spTgt spid="6557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5577"/>
                                        </p:tgtEl>
                                        <p:attrNameLst>
                                          <p:attrName>style.visibility</p:attrName>
                                        </p:attrNameLst>
                                      </p:cBhvr>
                                      <p:to>
                                        <p:strVal val="visible"/>
                                      </p:to>
                                    </p:set>
                                    <p:animEffect transition="in" filter="blinds(horizontal)">
                                      <p:cBhvr>
                                        <p:cTn id="33" dur="500"/>
                                        <p:tgtEl>
                                          <p:spTgt spid="65577"/>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2" fill="hold" nodeType="clickEffect">
                                  <p:stCondLst>
                                    <p:cond delay="0"/>
                                  </p:stCondLst>
                                  <p:childTnLst>
                                    <p:set>
                                      <p:cBhvr>
                                        <p:cTn id="37" dur="1" fill="hold">
                                          <p:stCondLst>
                                            <p:cond delay="0"/>
                                          </p:stCondLst>
                                        </p:cTn>
                                        <p:tgtEl>
                                          <p:spTgt spid="65566"/>
                                        </p:tgtEl>
                                        <p:attrNameLst>
                                          <p:attrName>style.visibility</p:attrName>
                                        </p:attrNameLst>
                                      </p:cBhvr>
                                      <p:to>
                                        <p:strVal val="visible"/>
                                      </p:to>
                                    </p:set>
                                    <p:anim calcmode="lin" valueType="num">
                                      <p:cBhvr>
                                        <p:cTn id="38" dur="500" fill="hold"/>
                                        <p:tgtEl>
                                          <p:spTgt spid="65566"/>
                                        </p:tgtEl>
                                        <p:attrNameLst>
                                          <p:attrName>ppt_x</p:attrName>
                                        </p:attrNameLst>
                                      </p:cBhvr>
                                      <p:tavLst>
                                        <p:tav tm="0">
                                          <p:val>
                                            <p:strVal val="#ppt_x+#ppt_w/2"/>
                                          </p:val>
                                        </p:tav>
                                        <p:tav tm="100000">
                                          <p:val>
                                            <p:strVal val="#ppt_x"/>
                                          </p:val>
                                        </p:tav>
                                      </p:tavLst>
                                    </p:anim>
                                    <p:anim calcmode="lin" valueType="num">
                                      <p:cBhvr>
                                        <p:cTn id="39" dur="500" fill="hold"/>
                                        <p:tgtEl>
                                          <p:spTgt spid="65566"/>
                                        </p:tgtEl>
                                        <p:attrNameLst>
                                          <p:attrName>ppt_y</p:attrName>
                                        </p:attrNameLst>
                                      </p:cBhvr>
                                      <p:tavLst>
                                        <p:tav tm="0">
                                          <p:val>
                                            <p:strVal val="#ppt_y"/>
                                          </p:val>
                                        </p:tav>
                                        <p:tav tm="100000">
                                          <p:val>
                                            <p:strVal val="#ppt_y"/>
                                          </p:val>
                                        </p:tav>
                                      </p:tavLst>
                                    </p:anim>
                                    <p:anim calcmode="lin" valueType="num">
                                      <p:cBhvr>
                                        <p:cTn id="40" dur="500" fill="hold"/>
                                        <p:tgtEl>
                                          <p:spTgt spid="65566"/>
                                        </p:tgtEl>
                                        <p:attrNameLst>
                                          <p:attrName>ppt_w</p:attrName>
                                        </p:attrNameLst>
                                      </p:cBhvr>
                                      <p:tavLst>
                                        <p:tav tm="0">
                                          <p:val>
                                            <p:fltVal val="0"/>
                                          </p:val>
                                        </p:tav>
                                        <p:tav tm="100000">
                                          <p:val>
                                            <p:strVal val="#ppt_w"/>
                                          </p:val>
                                        </p:tav>
                                      </p:tavLst>
                                    </p:anim>
                                    <p:anim calcmode="lin" valueType="num">
                                      <p:cBhvr>
                                        <p:cTn id="41" dur="500" fill="hold"/>
                                        <p:tgtEl>
                                          <p:spTgt spid="655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P spid="65576" grpId="0" animBg="1"/>
      <p:bldP spid="65559" grpId="0" animBg="1" autoUpdateAnimBg="0"/>
      <p:bldP spid="6557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WordArt 2"/>
          <p:cNvSpPr>
            <a:spLocks noChangeArrowheads="1" noChangeShapeType="1" noTextEdit="1"/>
          </p:cNvSpPr>
          <p:nvPr/>
        </p:nvSpPr>
        <p:spPr bwMode="auto">
          <a:xfrm>
            <a:off x="1724025" y="304800"/>
            <a:ext cx="5743575" cy="611188"/>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00"/>
                </a:solidFill>
                <a:latin typeface="Times New Roman"/>
                <a:cs typeface="Times New Roman"/>
              </a:rPr>
              <a:t>Perubahan Permintaan Investasi</a:t>
            </a:r>
          </a:p>
        </p:txBody>
      </p:sp>
      <p:sp>
        <p:nvSpPr>
          <p:cNvPr id="56323" name="WordArt 3"/>
          <p:cNvSpPr>
            <a:spLocks noChangeArrowheads="1" noChangeShapeType="1" noTextEdit="1"/>
          </p:cNvSpPr>
          <p:nvPr/>
        </p:nvSpPr>
        <p:spPr bwMode="auto">
          <a:xfrm>
            <a:off x="1676400" y="304800"/>
            <a:ext cx="5743575" cy="611188"/>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99CC"/>
                </a:solidFill>
                <a:latin typeface="Times New Roman"/>
                <a:cs typeface="Times New Roman"/>
              </a:rPr>
              <a:t>Perubahan Permintaan Investasi</a:t>
            </a:r>
          </a:p>
        </p:txBody>
      </p:sp>
      <p:sp>
        <p:nvSpPr>
          <p:cNvPr id="56343" name="Text Box 23"/>
          <p:cNvSpPr txBox="1">
            <a:spLocks noChangeArrowheads="1"/>
          </p:cNvSpPr>
          <p:nvPr/>
        </p:nvSpPr>
        <p:spPr bwMode="auto">
          <a:xfrm>
            <a:off x="4038600" y="1066800"/>
            <a:ext cx="5195888" cy="3378200"/>
          </a:xfrm>
          <a:prstGeom prst="rect">
            <a:avLst/>
          </a:prstGeom>
          <a:noFill/>
          <a:ln w="9525">
            <a:noFill/>
            <a:miter lim="800000"/>
            <a:headEnd/>
            <a:tailEnd/>
          </a:ln>
          <a:effectLst/>
        </p:spPr>
        <p:txBody>
          <a:bodyPr wrap="none">
            <a:spAutoFit/>
          </a:bodyPr>
          <a:lstStyle/>
          <a:p>
            <a:pPr algn="l"/>
            <a:r>
              <a:rPr lang="en-US"/>
              <a:t>Kenaikan permintaan barang-barang </a:t>
            </a:r>
          </a:p>
          <a:p>
            <a:pPr algn="l"/>
            <a:r>
              <a:rPr lang="en-US"/>
              <a:t>investasi menggeser kurva investasi</a:t>
            </a:r>
          </a:p>
          <a:p>
            <a:pPr algn="l"/>
            <a:r>
              <a:rPr lang="en-US"/>
              <a:t>ke kanan. Pada tingkat bunga berapapun,</a:t>
            </a:r>
          </a:p>
          <a:p>
            <a:pPr algn="l"/>
            <a:r>
              <a:rPr lang="en-US"/>
              <a:t>jumlah investasi lebih besar. Ekuilibrium</a:t>
            </a:r>
          </a:p>
          <a:p>
            <a:pPr algn="l"/>
            <a:r>
              <a:rPr lang="en-US"/>
              <a:t>bergerak dari A ke B. Karena jumlah</a:t>
            </a:r>
          </a:p>
          <a:p>
            <a:pPr algn="l"/>
            <a:r>
              <a:rPr lang="en-US"/>
              <a:t>tabungan tetap, kenaikan permintaan</a:t>
            </a:r>
          </a:p>
          <a:p>
            <a:pPr algn="l"/>
            <a:r>
              <a:rPr lang="en-US"/>
              <a:t>investasi meningkatkan tingkat bunga</a:t>
            </a:r>
          </a:p>
          <a:p>
            <a:pPr algn="l"/>
            <a:r>
              <a:rPr lang="en-US"/>
              <a:t>	    sedangkan jumlah investasi</a:t>
            </a:r>
          </a:p>
          <a:p>
            <a:pPr algn="l"/>
            <a:r>
              <a:rPr lang="en-US"/>
              <a:t>	    ekuilibrium tidak berubah.</a:t>
            </a:r>
          </a:p>
        </p:txBody>
      </p:sp>
      <p:sp>
        <p:nvSpPr>
          <p:cNvPr id="56344" name="Text Box 24"/>
          <p:cNvSpPr txBox="1">
            <a:spLocks noChangeArrowheads="1"/>
          </p:cNvSpPr>
          <p:nvPr/>
        </p:nvSpPr>
        <p:spPr bwMode="auto">
          <a:xfrm>
            <a:off x="152400" y="5181600"/>
            <a:ext cx="7510463" cy="1187450"/>
          </a:xfrm>
          <a:prstGeom prst="rect">
            <a:avLst/>
          </a:prstGeom>
          <a:noFill/>
          <a:ln w="9525">
            <a:noFill/>
            <a:miter lim="800000"/>
            <a:headEnd/>
            <a:tailEnd/>
          </a:ln>
          <a:effectLst/>
        </p:spPr>
        <p:txBody>
          <a:bodyPr wrap="none">
            <a:spAutoFit/>
          </a:bodyPr>
          <a:lstStyle/>
          <a:p>
            <a:pPr algn="l"/>
            <a:r>
              <a:rPr lang="en-US"/>
              <a:t>Sekarang mari kita lihat apa yang terjadi pada tingkat bunga</a:t>
            </a:r>
          </a:p>
          <a:p>
            <a:pPr algn="l"/>
            <a:r>
              <a:rPr lang="en-US"/>
              <a:t>dan tabungan ketika tabungan bergantung pada tingkat</a:t>
            </a:r>
          </a:p>
          <a:p>
            <a:pPr algn="l"/>
            <a:r>
              <a:rPr lang="en-US"/>
              <a:t>bunga (kurva tabungan (S) melandai ke atas).</a:t>
            </a:r>
          </a:p>
        </p:txBody>
      </p:sp>
      <p:grpSp>
        <p:nvGrpSpPr>
          <p:cNvPr id="56347" name="Group 27"/>
          <p:cNvGrpSpPr>
            <a:grpSpLocks/>
          </p:cNvGrpSpPr>
          <p:nvPr/>
        </p:nvGrpSpPr>
        <p:grpSpPr bwMode="auto">
          <a:xfrm>
            <a:off x="0" y="990600"/>
            <a:ext cx="6389688" cy="4114800"/>
            <a:chOff x="-64" y="768"/>
            <a:chExt cx="4025" cy="2592"/>
          </a:xfrm>
        </p:grpSpPr>
        <p:sp>
          <p:nvSpPr>
            <p:cNvPr id="56324" name="Line 4"/>
            <p:cNvSpPr>
              <a:spLocks noChangeShapeType="1"/>
            </p:cNvSpPr>
            <p:nvPr/>
          </p:nvSpPr>
          <p:spPr bwMode="auto">
            <a:xfrm>
              <a:off x="648" y="864"/>
              <a:ext cx="1" cy="2208"/>
            </a:xfrm>
            <a:prstGeom prst="line">
              <a:avLst/>
            </a:prstGeom>
            <a:noFill/>
            <a:ln w="38100">
              <a:solidFill>
                <a:schemeClr val="tx1"/>
              </a:solidFill>
              <a:round/>
              <a:headEnd/>
              <a:tailEnd/>
            </a:ln>
            <a:effectLst/>
          </p:spPr>
          <p:txBody>
            <a:bodyPr wrap="none" anchor="ctr"/>
            <a:lstStyle/>
            <a:p>
              <a:endParaRPr lang="en-US"/>
            </a:p>
          </p:txBody>
        </p:sp>
        <p:sp>
          <p:nvSpPr>
            <p:cNvPr id="56325" name="Line 5"/>
            <p:cNvSpPr>
              <a:spLocks noChangeShapeType="1"/>
            </p:cNvSpPr>
            <p:nvPr/>
          </p:nvSpPr>
          <p:spPr bwMode="auto">
            <a:xfrm rot="5400000">
              <a:off x="1751" y="1969"/>
              <a:ext cx="1" cy="2208"/>
            </a:xfrm>
            <a:prstGeom prst="line">
              <a:avLst/>
            </a:prstGeom>
            <a:noFill/>
            <a:ln w="38100">
              <a:solidFill>
                <a:schemeClr val="tx1"/>
              </a:solidFill>
              <a:round/>
              <a:headEnd/>
              <a:tailEnd/>
            </a:ln>
            <a:effectLst/>
          </p:spPr>
          <p:txBody>
            <a:bodyPr wrap="none" anchor="ctr"/>
            <a:lstStyle/>
            <a:p>
              <a:endParaRPr lang="en-US"/>
            </a:p>
          </p:txBody>
        </p:sp>
        <p:sp>
          <p:nvSpPr>
            <p:cNvPr id="56326" name="Text Box 6"/>
            <p:cNvSpPr txBox="1">
              <a:spLocks noChangeArrowheads="1"/>
            </p:cNvSpPr>
            <p:nvPr/>
          </p:nvSpPr>
          <p:spPr bwMode="auto">
            <a:xfrm>
              <a:off x="1720" y="3064"/>
              <a:ext cx="2241" cy="288"/>
            </a:xfrm>
            <a:prstGeom prst="rect">
              <a:avLst/>
            </a:prstGeom>
            <a:noFill/>
            <a:ln w="9525">
              <a:noFill/>
              <a:miter lim="800000"/>
              <a:headEnd/>
              <a:tailEnd/>
            </a:ln>
            <a:effectLst/>
          </p:spPr>
          <p:txBody>
            <a:bodyPr>
              <a:spAutoFit/>
            </a:bodyPr>
            <a:lstStyle/>
            <a:p>
              <a:pPr algn="l" eaLnBrk="0" hangingPunct="0"/>
              <a:r>
                <a:rPr lang="en-US"/>
                <a:t>Investasi, Tabungan, I, S</a:t>
              </a:r>
            </a:p>
          </p:txBody>
        </p:sp>
        <p:sp>
          <p:nvSpPr>
            <p:cNvPr id="56327" name="Arc 7"/>
            <p:cNvSpPr>
              <a:spLocks/>
            </p:cNvSpPr>
            <p:nvPr/>
          </p:nvSpPr>
          <p:spPr bwMode="auto">
            <a:xfrm rot="10780901">
              <a:off x="888" y="1008"/>
              <a:ext cx="1920" cy="18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en-US"/>
            </a:p>
          </p:txBody>
        </p:sp>
        <p:sp>
          <p:nvSpPr>
            <p:cNvPr id="56328" name="Rectangle 8"/>
            <p:cNvSpPr>
              <a:spLocks noChangeArrowheads="1"/>
            </p:cNvSpPr>
            <p:nvPr/>
          </p:nvSpPr>
          <p:spPr bwMode="auto">
            <a:xfrm>
              <a:off x="2760" y="2728"/>
              <a:ext cx="244" cy="288"/>
            </a:xfrm>
            <a:prstGeom prst="rect">
              <a:avLst/>
            </a:prstGeom>
            <a:noFill/>
            <a:ln w="9525">
              <a:noFill/>
              <a:miter lim="800000"/>
              <a:headEnd/>
              <a:tailEnd/>
            </a:ln>
            <a:effectLst/>
          </p:spPr>
          <p:txBody>
            <a:bodyPr wrap="none">
              <a:spAutoFit/>
            </a:bodyPr>
            <a:lstStyle/>
            <a:p>
              <a:pPr algn="l" eaLnBrk="0" hangingPunct="0"/>
              <a:r>
                <a:rPr lang="en-US"/>
                <a:t>I</a:t>
              </a:r>
              <a:r>
                <a:rPr lang="en-US" baseline="-25000"/>
                <a:t>1</a:t>
              </a:r>
            </a:p>
          </p:txBody>
        </p:sp>
        <p:sp>
          <p:nvSpPr>
            <p:cNvPr id="56329" name="Text Box 9"/>
            <p:cNvSpPr txBox="1">
              <a:spLocks noChangeArrowheads="1"/>
            </p:cNvSpPr>
            <p:nvPr/>
          </p:nvSpPr>
          <p:spPr bwMode="auto">
            <a:xfrm>
              <a:off x="-64" y="820"/>
              <a:ext cx="712" cy="748"/>
            </a:xfrm>
            <a:prstGeom prst="rect">
              <a:avLst/>
            </a:prstGeom>
            <a:noFill/>
            <a:ln w="9525">
              <a:noFill/>
              <a:miter lim="800000"/>
              <a:headEnd/>
              <a:tailEnd/>
            </a:ln>
            <a:effectLst/>
          </p:spPr>
          <p:txBody>
            <a:bodyPr wrap="none">
              <a:spAutoFit/>
            </a:bodyPr>
            <a:lstStyle/>
            <a:p>
              <a:pPr eaLnBrk="0" hangingPunct="0"/>
              <a:r>
                <a:rPr lang="en-US"/>
                <a:t>Tingkat</a:t>
              </a:r>
            </a:p>
            <a:p>
              <a:pPr eaLnBrk="0" hangingPunct="0"/>
              <a:r>
                <a:rPr lang="en-US"/>
                <a:t>bunga</a:t>
              </a:r>
            </a:p>
            <a:p>
              <a:pPr eaLnBrk="0" hangingPunct="0"/>
              <a:r>
                <a:rPr lang="en-US"/>
                <a:t>riil, r</a:t>
              </a:r>
            </a:p>
          </p:txBody>
        </p:sp>
        <p:sp>
          <p:nvSpPr>
            <p:cNvPr id="56330" name="Line 10"/>
            <p:cNvSpPr>
              <a:spLocks noChangeShapeType="1"/>
            </p:cNvSpPr>
            <p:nvPr/>
          </p:nvSpPr>
          <p:spPr bwMode="auto">
            <a:xfrm flipV="1">
              <a:off x="1568" y="1056"/>
              <a:ext cx="1" cy="2016"/>
            </a:xfrm>
            <a:prstGeom prst="line">
              <a:avLst/>
            </a:prstGeom>
            <a:noFill/>
            <a:ln w="38100">
              <a:solidFill>
                <a:schemeClr val="tx1"/>
              </a:solidFill>
              <a:round/>
              <a:headEnd/>
              <a:tailEnd/>
            </a:ln>
            <a:effectLst/>
          </p:spPr>
          <p:txBody>
            <a:bodyPr wrap="none" anchor="ctr"/>
            <a:lstStyle/>
            <a:p>
              <a:endParaRPr lang="en-US"/>
            </a:p>
          </p:txBody>
        </p:sp>
        <p:sp>
          <p:nvSpPr>
            <p:cNvPr id="56331" name="Rectangle 11"/>
            <p:cNvSpPr>
              <a:spLocks noChangeArrowheads="1"/>
            </p:cNvSpPr>
            <p:nvPr/>
          </p:nvSpPr>
          <p:spPr bwMode="auto">
            <a:xfrm>
              <a:off x="1568" y="960"/>
              <a:ext cx="1086" cy="288"/>
            </a:xfrm>
            <a:prstGeom prst="rect">
              <a:avLst/>
            </a:prstGeom>
            <a:noFill/>
            <a:ln w="9525">
              <a:noFill/>
              <a:miter lim="800000"/>
              <a:headEnd/>
              <a:tailEnd/>
            </a:ln>
            <a:effectLst/>
          </p:spPr>
          <p:txBody>
            <a:bodyPr wrap="none">
              <a:spAutoFit/>
            </a:bodyPr>
            <a:lstStyle/>
            <a:p>
              <a:pPr algn="l"/>
              <a:r>
                <a:rPr lang="en-US"/>
                <a:t>Tabungan, S</a:t>
              </a:r>
            </a:p>
          </p:txBody>
        </p:sp>
        <p:sp>
          <p:nvSpPr>
            <p:cNvPr id="56332" name="Line 12"/>
            <p:cNvSpPr>
              <a:spLocks noChangeShapeType="1"/>
            </p:cNvSpPr>
            <p:nvPr/>
          </p:nvSpPr>
          <p:spPr bwMode="auto">
            <a:xfrm>
              <a:off x="704" y="2418"/>
              <a:ext cx="854" cy="14"/>
            </a:xfrm>
            <a:prstGeom prst="line">
              <a:avLst/>
            </a:prstGeom>
            <a:noFill/>
            <a:ln w="28575">
              <a:solidFill>
                <a:schemeClr val="tx1"/>
              </a:solidFill>
              <a:prstDash val="dash"/>
              <a:round/>
              <a:headEnd/>
              <a:tailEnd/>
            </a:ln>
            <a:effectLst/>
          </p:spPr>
          <p:txBody>
            <a:bodyPr/>
            <a:lstStyle/>
            <a:p>
              <a:endParaRPr lang="en-US"/>
            </a:p>
          </p:txBody>
        </p:sp>
        <p:sp>
          <p:nvSpPr>
            <p:cNvPr id="56333" name="Oval 13"/>
            <p:cNvSpPr>
              <a:spLocks noChangeArrowheads="1"/>
            </p:cNvSpPr>
            <p:nvPr/>
          </p:nvSpPr>
          <p:spPr bwMode="auto">
            <a:xfrm>
              <a:off x="1478" y="2368"/>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6334" name="Rectangle 14"/>
            <p:cNvSpPr>
              <a:spLocks noChangeArrowheads="1"/>
            </p:cNvSpPr>
            <p:nvPr/>
          </p:nvSpPr>
          <p:spPr bwMode="auto">
            <a:xfrm>
              <a:off x="1473" y="3072"/>
              <a:ext cx="223" cy="288"/>
            </a:xfrm>
            <a:prstGeom prst="rect">
              <a:avLst/>
            </a:prstGeom>
            <a:noFill/>
            <a:ln w="9525">
              <a:noFill/>
              <a:miter lim="800000"/>
              <a:headEnd/>
              <a:tailEnd/>
            </a:ln>
            <a:effectLst/>
          </p:spPr>
          <p:txBody>
            <a:bodyPr wrap="none">
              <a:spAutoFit/>
            </a:bodyPr>
            <a:lstStyle/>
            <a:p>
              <a:pPr algn="l"/>
              <a:r>
                <a:rPr lang="en-US"/>
                <a:t>S</a:t>
              </a:r>
            </a:p>
          </p:txBody>
        </p:sp>
        <p:sp>
          <p:nvSpPr>
            <p:cNvPr id="56338" name="Arc 18"/>
            <p:cNvSpPr>
              <a:spLocks/>
            </p:cNvSpPr>
            <p:nvPr/>
          </p:nvSpPr>
          <p:spPr bwMode="auto">
            <a:xfrm rot="10780901">
              <a:off x="1152" y="768"/>
              <a:ext cx="1920" cy="18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en-US"/>
            </a:p>
          </p:txBody>
        </p:sp>
        <p:sp>
          <p:nvSpPr>
            <p:cNvPr id="56339" name="Rectangle 19"/>
            <p:cNvSpPr>
              <a:spLocks noChangeArrowheads="1"/>
            </p:cNvSpPr>
            <p:nvPr/>
          </p:nvSpPr>
          <p:spPr bwMode="auto">
            <a:xfrm>
              <a:off x="3020" y="2496"/>
              <a:ext cx="244" cy="288"/>
            </a:xfrm>
            <a:prstGeom prst="rect">
              <a:avLst/>
            </a:prstGeom>
            <a:noFill/>
            <a:ln w="9525">
              <a:noFill/>
              <a:miter lim="800000"/>
              <a:headEnd/>
              <a:tailEnd/>
            </a:ln>
            <a:effectLst/>
          </p:spPr>
          <p:txBody>
            <a:bodyPr wrap="none">
              <a:spAutoFit/>
            </a:bodyPr>
            <a:lstStyle/>
            <a:p>
              <a:pPr algn="l" eaLnBrk="0" hangingPunct="0"/>
              <a:r>
                <a:rPr lang="en-US"/>
                <a:t>I</a:t>
              </a:r>
              <a:r>
                <a:rPr lang="en-US" baseline="-25000"/>
                <a:t>2</a:t>
              </a:r>
            </a:p>
          </p:txBody>
        </p:sp>
        <p:sp>
          <p:nvSpPr>
            <p:cNvPr id="56340" name="Oval 20"/>
            <p:cNvSpPr>
              <a:spLocks noChangeArrowheads="1"/>
            </p:cNvSpPr>
            <p:nvPr/>
          </p:nvSpPr>
          <p:spPr bwMode="auto">
            <a:xfrm>
              <a:off x="1488" y="1872"/>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6341" name="Text Box 21"/>
            <p:cNvSpPr txBox="1">
              <a:spLocks noChangeArrowheads="1"/>
            </p:cNvSpPr>
            <p:nvPr/>
          </p:nvSpPr>
          <p:spPr bwMode="auto">
            <a:xfrm>
              <a:off x="1334" y="2426"/>
              <a:ext cx="255" cy="288"/>
            </a:xfrm>
            <a:prstGeom prst="rect">
              <a:avLst/>
            </a:prstGeom>
            <a:noFill/>
            <a:ln w="9525">
              <a:noFill/>
              <a:miter lim="800000"/>
              <a:headEnd/>
              <a:tailEnd/>
            </a:ln>
            <a:effectLst/>
          </p:spPr>
          <p:txBody>
            <a:bodyPr wrap="none">
              <a:spAutoFit/>
            </a:bodyPr>
            <a:lstStyle/>
            <a:p>
              <a:pPr algn="l"/>
              <a:r>
                <a:rPr lang="en-US"/>
                <a:t>A</a:t>
              </a:r>
            </a:p>
          </p:txBody>
        </p:sp>
        <p:sp>
          <p:nvSpPr>
            <p:cNvPr id="56342" name="Text Box 22"/>
            <p:cNvSpPr txBox="1">
              <a:spLocks noChangeArrowheads="1"/>
            </p:cNvSpPr>
            <p:nvPr/>
          </p:nvSpPr>
          <p:spPr bwMode="auto">
            <a:xfrm>
              <a:off x="1334" y="1922"/>
              <a:ext cx="244" cy="288"/>
            </a:xfrm>
            <a:prstGeom prst="rect">
              <a:avLst/>
            </a:prstGeom>
            <a:noFill/>
            <a:ln w="9525">
              <a:noFill/>
              <a:miter lim="800000"/>
              <a:headEnd/>
              <a:tailEnd/>
            </a:ln>
            <a:effectLst/>
          </p:spPr>
          <p:txBody>
            <a:bodyPr wrap="none">
              <a:spAutoFit/>
            </a:bodyPr>
            <a:lstStyle/>
            <a:p>
              <a:pPr algn="l"/>
              <a:r>
                <a:rPr lang="en-US"/>
                <a:t>B</a:t>
              </a:r>
            </a:p>
          </p:txBody>
        </p:sp>
        <p:sp>
          <p:nvSpPr>
            <p:cNvPr id="56345" name="Line 25"/>
            <p:cNvSpPr>
              <a:spLocks noChangeShapeType="1"/>
            </p:cNvSpPr>
            <p:nvPr/>
          </p:nvSpPr>
          <p:spPr bwMode="auto">
            <a:xfrm>
              <a:off x="624" y="1954"/>
              <a:ext cx="854" cy="14"/>
            </a:xfrm>
            <a:prstGeom prst="line">
              <a:avLst/>
            </a:prstGeom>
            <a:noFill/>
            <a:ln w="28575">
              <a:solidFill>
                <a:schemeClr val="tx1"/>
              </a:solidFill>
              <a:prstDash val="dash"/>
              <a:round/>
              <a:headEnd/>
              <a:tailEnd/>
            </a:ln>
            <a:effectLst/>
          </p:spPr>
          <p:txBody>
            <a:bodyPr/>
            <a:lstStyle/>
            <a:p>
              <a:endParaRPr lang="en-US"/>
            </a:p>
          </p:txBody>
        </p:sp>
        <p:sp>
          <p:nvSpPr>
            <p:cNvPr id="56346" name="Line 26"/>
            <p:cNvSpPr>
              <a:spLocks noChangeShapeType="1"/>
            </p:cNvSpPr>
            <p:nvPr/>
          </p:nvSpPr>
          <p:spPr bwMode="auto">
            <a:xfrm>
              <a:off x="1504" y="3120"/>
              <a:ext cx="144" cy="0"/>
            </a:xfrm>
            <a:prstGeom prst="line">
              <a:avLst/>
            </a:prstGeom>
            <a:noFill/>
            <a:ln w="9525">
              <a:solidFill>
                <a:schemeClr val="tx1"/>
              </a:solidFill>
              <a:round/>
              <a:headEnd/>
              <a:tailEnd/>
            </a:ln>
            <a:effectLst/>
          </p:spPr>
          <p:txBody>
            <a:bodyPr/>
            <a:lstStyle/>
            <a:p>
              <a:endParaRPr lang="en-US"/>
            </a:p>
          </p:txBody>
        </p:sp>
      </p:grpSp>
      <p:sp>
        <p:nvSpPr>
          <p:cNvPr id="56348" name="AutoShape 28"/>
          <p:cNvSpPr>
            <a:spLocks noChangeArrowheads="1"/>
          </p:cNvSpPr>
          <p:nvPr/>
        </p:nvSpPr>
        <p:spPr bwMode="auto">
          <a:xfrm>
            <a:off x="2705100" y="3429000"/>
            <a:ext cx="304800" cy="304800"/>
          </a:xfrm>
          <a:prstGeom prst="rightArrow">
            <a:avLst>
              <a:gd name="adj1" fmla="val 50000"/>
              <a:gd name="adj2" fmla="val 25000"/>
            </a:avLst>
          </a:prstGeom>
          <a:solidFill>
            <a:srgbClr val="FF3399"/>
          </a:solidFill>
          <a:ln w="22225" algn="ctr">
            <a:solidFill>
              <a:srgbClr val="003300"/>
            </a:solidFill>
            <a:miter lim="800000"/>
            <a:headEnd/>
            <a:tailEnd/>
          </a:ln>
          <a:effectLst>
            <a:outerShdw dist="35921" dir="2700000" algn="ctr" rotWithShape="0">
              <a:srgbClr val="990000"/>
            </a:outerShdw>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checkerboard(across)">
                                      <p:cBhvr>
                                        <p:cTn id="7" dur="500"/>
                                        <p:tgtEl>
                                          <p:spTgt spid="5632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6323"/>
                                        </p:tgtEl>
                                        <p:attrNameLst>
                                          <p:attrName>style.visibility</p:attrName>
                                        </p:attrNameLst>
                                      </p:cBhvr>
                                      <p:to>
                                        <p:strVal val="visible"/>
                                      </p:to>
                                    </p:set>
                                    <p:animEffect transition="in" filter="checkerboard(across)">
                                      <p:cBhvr>
                                        <p:cTn id="11" dur="500"/>
                                        <p:tgtEl>
                                          <p:spTgt spid="5632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6347"/>
                                        </p:tgtEl>
                                        <p:attrNameLst>
                                          <p:attrName>style.visibility</p:attrName>
                                        </p:attrNameLst>
                                      </p:cBhvr>
                                      <p:to>
                                        <p:strVal val="visible"/>
                                      </p:to>
                                    </p:set>
                                    <p:animEffect transition="in" filter="dissolve">
                                      <p:cBhvr>
                                        <p:cTn id="15" dur="500"/>
                                        <p:tgtEl>
                                          <p:spTgt spid="56347"/>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56343"/>
                                        </p:tgtEl>
                                        <p:attrNameLst>
                                          <p:attrName>style.visibility</p:attrName>
                                        </p:attrNameLst>
                                      </p:cBhvr>
                                      <p:to>
                                        <p:strVal val="visible"/>
                                      </p:to>
                                    </p:set>
                                    <p:anim calcmode="lin" valueType="num">
                                      <p:cBhvr additive="base">
                                        <p:cTn id="19" dur="500" fill="hold"/>
                                        <p:tgtEl>
                                          <p:spTgt spid="56343"/>
                                        </p:tgtEl>
                                        <p:attrNameLst>
                                          <p:attrName>ppt_x</p:attrName>
                                        </p:attrNameLst>
                                      </p:cBhvr>
                                      <p:tavLst>
                                        <p:tav tm="0">
                                          <p:val>
                                            <p:strVal val="0-#ppt_w/2"/>
                                          </p:val>
                                        </p:tav>
                                        <p:tav tm="100000">
                                          <p:val>
                                            <p:strVal val="#ppt_x"/>
                                          </p:val>
                                        </p:tav>
                                      </p:tavLst>
                                    </p:anim>
                                    <p:anim calcmode="lin" valueType="num">
                                      <p:cBhvr additive="base">
                                        <p:cTn id="20" dur="500" fill="hold"/>
                                        <p:tgtEl>
                                          <p:spTgt spid="5634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6" presetClass="entr" presetSubtype="26" fill="hold" grpId="0" nodeType="afterEffect">
                                  <p:stCondLst>
                                    <p:cond delay="0"/>
                                  </p:stCondLst>
                                  <p:childTnLst>
                                    <p:set>
                                      <p:cBhvr>
                                        <p:cTn id="23" dur="1" fill="hold">
                                          <p:stCondLst>
                                            <p:cond delay="0"/>
                                          </p:stCondLst>
                                        </p:cTn>
                                        <p:tgtEl>
                                          <p:spTgt spid="56344"/>
                                        </p:tgtEl>
                                        <p:attrNameLst>
                                          <p:attrName>style.visibility</p:attrName>
                                        </p:attrNameLst>
                                      </p:cBhvr>
                                      <p:to>
                                        <p:strVal val="visible"/>
                                      </p:to>
                                    </p:set>
                                    <p:animEffect transition="in" filter="barn(inHorizontal)">
                                      <p:cBhvr>
                                        <p:cTn id="24" dur="500"/>
                                        <p:tgtEl>
                                          <p:spTgt spid="56344"/>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56348"/>
                                        </p:tgtEl>
                                        <p:attrNameLst>
                                          <p:attrName>style.visibility</p:attrName>
                                        </p:attrNameLst>
                                      </p:cBhvr>
                                      <p:to>
                                        <p:strVal val="visible"/>
                                      </p:to>
                                    </p:set>
                                    <p:animEffect transition="in" filter="box(in)">
                                      <p:cBhvr>
                                        <p:cTn id="29" dur="500"/>
                                        <p:tgtEl>
                                          <p:spTgt spid="56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animBg="1"/>
      <p:bldP spid="56343" grpId="0" autoUpdateAnimBg="0"/>
      <p:bldP spid="56344" grpId="0" autoUpdateAnimBg="0"/>
      <p:bldP spid="5634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17" name="Text Box 25"/>
          <p:cNvSpPr txBox="1">
            <a:spLocks noChangeArrowheads="1"/>
          </p:cNvSpPr>
          <p:nvPr/>
        </p:nvSpPr>
        <p:spPr bwMode="auto">
          <a:xfrm>
            <a:off x="152400" y="4406900"/>
            <a:ext cx="8597900" cy="2292350"/>
          </a:xfrm>
          <a:prstGeom prst="rect">
            <a:avLst/>
          </a:prstGeom>
          <a:gradFill rotWithShape="1">
            <a:gsLst>
              <a:gs pos="0">
                <a:srgbClr val="FF3399"/>
              </a:gs>
              <a:gs pos="50000">
                <a:srgbClr val="99FF66"/>
              </a:gs>
              <a:gs pos="100000">
                <a:srgbClr val="FF3399"/>
              </a:gs>
            </a:gsLst>
            <a:lin ang="5400000" scaled="1"/>
          </a:gradFill>
          <a:ln w="9525">
            <a:solidFill>
              <a:schemeClr val="tx1"/>
            </a:solidFill>
            <a:miter lim="800000"/>
            <a:headEnd/>
            <a:tailEnd/>
          </a:ln>
          <a:effectLst/>
        </p:spPr>
        <p:txBody>
          <a:bodyPr>
            <a:spAutoFit/>
          </a:bodyPr>
          <a:lstStyle/>
          <a:p>
            <a:pPr algn="l"/>
            <a:r>
              <a:rPr lang="en-US"/>
              <a:t>Ketika tabungan berelasi positif dengan tingkat bunga, sebagaimana ditunjukkan oleh kurva </a:t>
            </a:r>
            <a:r>
              <a:rPr lang="en-US" i="1"/>
              <a:t>S(r)</a:t>
            </a:r>
            <a:r>
              <a:rPr lang="en-US"/>
              <a:t> melandai ke atas, pergeseran ke kanan pada kurva investasi </a:t>
            </a:r>
            <a:r>
              <a:rPr lang="en-US" i="1"/>
              <a:t>I(r),</a:t>
            </a:r>
            <a:r>
              <a:rPr lang="en-US"/>
              <a:t> meningkatkan tingkat bunga dan jumlah  investasi. Tingkat bunga lebih tinggi mendorong orang-orang meningkatkan tabungan, yang kemudian membuat investasi meningkat.</a:t>
            </a:r>
          </a:p>
        </p:txBody>
      </p:sp>
      <p:grpSp>
        <p:nvGrpSpPr>
          <p:cNvPr id="59421" name="Group 29"/>
          <p:cNvGrpSpPr>
            <a:grpSpLocks/>
          </p:cNvGrpSpPr>
          <p:nvPr/>
        </p:nvGrpSpPr>
        <p:grpSpPr bwMode="auto">
          <a:xfrm>
            <a:off x="1498600" y="228600"/>
            <a:ext cx="7797800" cy="4140200"/>
            <a:chOff x="920" y="152"/>
            <a:chExt cx="4912" cy="2608"/>
          </a:xfrm>
        </p:grpSpPr>
        <p:sp>
          <p:nvSpPr>
            <p:cNvPr id="59396" name="Text Box 4"/>
            <p:cNvSpPr txBox="1">
              <a:spLocks noChangeArrowheads="1"/>
            </p:cNvSpPr>
            <p:nvPr/>
          </p:nvSpPr>
          <p:spPr bwMode="auto">
            <a:xfrm>
              <a:off x="3040" y="2472"/>
              <a:ext cx="2792" cy="288"/>
            </a:xfrm>
            <a:prstGeom prst="rect">
              <a:avLst/>
            </a:prstGeom>
            <a:noFill/>
            <a:ln w="9525">
              <a:noFill/>
              <a:miter lim="800000"/>
              <a:headEnd/>
              <a:tailEnd/>
            </a:ln>
            <a:effectLst/>
          </p:spPr>
          <p:txBody>
            <a:bodyPr>
              <a:spAutoFit/>
            </a:bodyPr>
            <a:lstStyle/>
            <a:p>
              <a:pPr algn="l" eaLnBrk="0" hangingPunct="0"/>
              <a:r>
                <a:rPr lang="en-US"/>
                <a:t>      Investasi, Tabungan </a:t>
              </a:r>
              <a:r>
                <a:rPr lang="en-US" i="1"/>
                <a:t>I, S</a:t>
              </a:r>
            </a:p>
          </p:txBody>
        </p:sp>
        <p:grpSp>
          <p:nvGrpSpPr>
            <p:cNvPr id="59420" name="Group 28"/>
            <p:cNvGrpSpPr>
              <a:grpSpLocks/>
            </p:cNvGrpSpPr>
            <p:nvPr/>
          </p:nvGrpSpPr>
          <p:grpSpPr bwMode="auto">
            <a:xfrm>
              <a:off x="920" y="152"/>
              <a:ext cx="3328" cy="2560"/>
              <a:chOff x="920" y="152"/>
              <a:chExt cx="3328" cy="2560"/>
            </a:xfrm>
          </p:grpSpPr>
          <p:sp>
            <p:nvSpPr>
              <p:cNvPr id="59394" name="Line 2"/>
              <p:cNvSpPr>
                <a:spLocks noChangeShapeType="1"/>
              </p:cNvSpPr>
              <p:nvPr/>
            </p:nvSpPr>
            <p:spPr bwMode="auto">
              <a:xfrm>
                <a:off x="1632" y="296"/>
                <a:ext cx="1" cy="2208"/>
              </a:xfrm>
              <a:prstGeom prst="line">
                <a:avLst/>
              </a:prstGeom>
              <a:noFill/>
              <a:ln w="38100">
                <a:solidFill>
                  <a:schemeClr val="tx1"/>
                </a:solidFill>
                <a:round/>
                <a:headEnd/>
                <a:tailEnd/>
              </a:ln>
              <a:effectLst/>
            </p:spPr>
            <p:txBody>
              <a:bodyPr wrap="none" anchor="ctr"/>
              <a:lstStyle/>
              <a:p>
                <a:endParaRPr lang="en-US"/>
              </a:p>
            </p:txBody>
          </p:sp>
          <p:sp>
            <p:nvSpPr>
              <p:cNvPr id="59395" name="Line 3"/>
              <p:cNvSpPr>
                <a:spLocks noChangeShapeType="1"/>
              </p:cNvSpPr>
              <p:nvPr/>
            </p:nvSpPr>
            <p:spPr bwMode="auto">
              <a:xfrm rot="5400000">
                <a:off x="2735" y="1401"/>
                <a:ext cx="1" cy="2208"/>
              </a:xfrm>
              <a:prstGeom prst="line">
                <a:avLst/>
              </a:prstGeom>
              <a:noFill/>
              <a:ln w="38100">
                <a:solidFill>
                  <a:schemeClr val="tx1"/>
                </a:solidFill>
                <a:round/>
                <a:headEnd/>
                <a:tailEnd/>
              </a:ln>
              <a:effectLst/>
            </p:spPr>
            <p:txBody>
              <a:bodyPr wrap="none" anchor="ctr"/>
              <a:lstStyle/>
              <a:p>
                <a:endParaRPr lang="en-US"/>
              </a:p>
            </p:txBody>
          </p:sp>
          <p:sp>
            <p:nvSpPr>
              <p:cNvPr id="59397" name="Arc 5"/>
              <p:cNvSpPr>
                <a:spLocks/>
              </p:cNvSpPr>
              <p:nvPr/>
            </p:nvSpPr>
            <p:spPr bwMode="auto">
              <a:xfrm rot="10780901">
                <a:off x="1872" y="440"/>
                <a:ext cx="1920" cy="18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en-US"/>
              </a:p>
            </p:txBody>
          </p:sp>
          <p:sp>
            <p:nvSpPr>
              <p:cNvPr id="59398" name="Rectangle 6"/>
              <p:cNvSpPr>
                <a:spLocks noChangeArrowheads="1"/>
              </p:cNvSpPr>
              <p:nvPr/>
            </p:nvSpPr>
            <p:spPr bwMode="auto">
              <a:xfrm>
                <a:off x="3744" y="2160"/>
                <a:ext cx="244" cy="288"/>
              </a:xfrm>
              <a:prstGeom prst="rect">
                <a:avLst/>
              </a:prstGeom>
              <a:noFill/>
              <a:ln w="9525">
                <a:noFill/>
                <a:miter lim="800000"/>
                <a:headEnd/>
                <a:tailEnd/>
              </a:ln>
              <a:effectLst/>
            </p:spPr>
            <p:txBody>
              <a:bodyPr wrap="none">
                <a:spAutoFit/>
              </a:bodyPr>
              <a:lstStyle/>
              <a:p>
                <a:pPr algn="l" eaLnBrk="0" hangingPunct="0"/>
                <a:r>
                  <a:rPr lang="en-US" i="1"/>
                  <a:t>I</a:t>
                </a:r>
                <a:r>
                  <a:rPr lang="en-US" baseline="-25000"/>
                  <a:t>1</a:t>
                </a:r>
              </a:p>
            </p:txBody>
          </p:sp>
          <p:sp>
            <p:nvSpPr>
              <p:cNvPr id="59399" name="Text Box 7"/>
              <p:cNvSpPr txBox="1">
                <a:spLocks noChangeArrowheads="1"/>
              </p:cNvSpPr>
              <p:nvPr/>
            </p:nvSpPr>
            <p:spPr bwMode="auto">
              <a:xfrm>
                <a:off x="920" y="252"/>
                <a:ext cx="712" cy="748"/>
              </a:xfrm>
              <a:prstGeom prst="rect">
                <a:avLst/>
              </a:prstGeom>
              <a:noFill/>
              <a:ln w="9525">
                <a:noFill/>
                <a:miter lim="800000"/>
                <a:headEnd/>
                <a:tailEnd/>
              </a:ln>
              <a:effectLst/>
            </p:spPr>
            <p:txBody>
              <a:bodyPr wrap="none">
                <a:spAutoFit/>
              </a:bodyPr>
              <a:lstStyle/>
              <a:p>
                <a:pPr eaLnBrk="0" hangingPunct="0"/>
                <a:r>
                  <a:rPr lang="en-US"/>
                  <a:t>Tingkat</a:t>
                </a:r>
              </a:p>
              <a:p>
                <a:pPr eaLnBrk="0" hangingPunct="0"/>
                <a:r>
                  <a:rPr lang="en-US"/>
                  <a:t>bunga</a:t>
                </a:r>
              </a:p>
              <a:p>
                <a:pPr eaLnBrk="0" hangingPunct="0"/>
                <a:r>
                  <a:rPr lang="en-US"/>
                  <a:t>riil, </a:t>
                </a:r>
                <a:r>
                  <a:rPr lang="en-US" i="1"/>
                  <a:t>r</a:t>
                </a:r>
              </a:p>
            </p:txBody>
          </p:sp>
          <p:sp>
            <p:nvSpPr>
              <p:cNvPr id="59401" name="Rectangle 9"/>
              <p:cNvSpPr>
                <a:spLocks noChangeArrowheads="1"/>
              </p:cNvSpPr>
              <p:nvPr/>
            </p:nvSpPr>
            <p:spPr bwMode="auto">
              <a:xfrm>
                <a:off x="3641" y="152"/>
                <a:ext cx="415" cy="288"/>
              </a:xfrm>
              <a:prstGeom prst="rect">
                <a:avLst/>
              </a:prstGeom>
              <a:noFill/>
              <a:ln w="9525">
                <a:noFill/>
                <a:miter lim="800000"/>
                <a:headEnd/>
                <a:tailEnd/>
              </a:ln>
              <a:effectLst/>
            </p:spPr>
            <p:txBody>
              <a:bodyPr wrap="none">
                <a:spAutoFit/>
              </a:bodyPr>
              <a:lstStyle/>
              <a:p>
                <a:pPr algn="l"/>
                <a:r>
                  <a:rPr lang="en-US" i="1"/>
                  <a:t>S(r)</a:t>
                </a:r>
              </a:p>
            </p:txBody>
          </p:sp>
          <p:sp>
            <p:nvSpPr>
              <p:cNvPr id="59402" name="Line 10"/>
              <p:cNvSpPr>
                <a:spLocks noChangeShapeType="1"/>
              </p:cNvSpPr>
              <p:nvPr/>
            </p:nvSpPr>
            <p:spPr bwMode="auto">
              <a:xfrm>
                <a:off x="1656" y="2016"/>
                <a:ext cx="1104" cy="0"/>
              </a:xfrm>
              <a:prstGeom prst="line">
                <a:avLst/>
              </a:prstGeom>
              <a:noFill/>
              <a:ln w="28575">
                <a:solidFill>
                  <a:schemeClr val="tx1"/>
                </a:solidFill>
                <a:prstDash val="dash"/>
                <a:round/>
                <a:headEnd/>
                <a:tailEnd/>
              </a:ln>
              <a:effectLst/>
            </p:spPr>
            <p:txBody>
              <a:bodyPr/>
              <a:lstStyle/>
              <a:p>
                <a:endParaRPr lang="en-US"/>
              </a:p>
            </p:txBody>
          </p:sp>
          <p:sp>
            <p:nvSpPr>
              <p:cNvPr id="59403" name="Oval 11"/>
              <p:cNvSpPr>
                <a:spLocks noChangeArrowheads="1"/>
              </p:cNvSpPr>
              <p:nvPr/>
            </p:nvSpPr>
            <p:spPr bwMode="auto">
              <a:xfrm>
                <a:off x="2664" y="1928"/>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9406" name="Arc 14"/>
              <p:cNvSpPr>
                <a:spLocks/>
              </p:cNvSpPr>
              <p:nvPr/>
            </p:nvSpPr>
            <p:spPr bwMode="auto">
              <a:xfrm rot="10780901">
                <a:off x="2136" y="200"/>
                <a:ext cx="1920" cy="18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en-US"/>
              </a:p>
            </p:txBody>
          </p:sp>
          <p:sp>
            <p:nvSpPr>
              <p:cNvPr id="59407" name="Rectangle 15"/>
              <p:cNvSpPr>
                <a:spLocks noChangeArrowheads="1"/>
              </p:cNvSpPr>
              <p:nvPr/>
            </p:nvSpPr>
            <p:spPr bwMode="auto">
              <a:xfrm>
                <a:off x="4004" y="1928"/>
                <a:ext cx="244" cy="288"/>
              </a:xfrm>
              <a:prstGeom prst="rect">
                <a:avLst/>
              </a:prstGeom>
              <a:noFill/>
              <a:ln w="9525">
                <a:noFill/>
                <a:miter lim="800000"/>
                <a:headEnd/>
                <a:tailEnd/>
              </a:ln>
              <a:effectLst/>
            </p:spPr>
            <p:txBody>
              <a:bodyPr wrap="none">
                <a:spAutoFit/>
              </a:bodyPr>
              <a:lstStyle/>
              <a:p>
                <a:pPr algn="l" eaLnBrk="0" hangingPunct="0"/>
                <a:r>
                  <a:rPr lang="en-US" i="1"/>
                  <a:t>I</a:t>
                </a:r>
                <a:r>
                  <a:rPr lang="en-US" baseline="-25000"/>
                  <a:t>2</a:t>
                </a:r>
              </a:p>
            </p:txBody>
          </p:sp>
          <p:sp>
            <p:nvSpPr>
              <p:cNvPr id="59408" name="Oval 16"/>
              <p:cNvSpPr>
                <a:spLocks noChangeArrowheads="1"/>
              </p:cNvSpPr>
              <p:nvPr/>
            </p:nvSpPr>
            <p:spPr bwMode="auto">
              <a:xfrm>
                <a:off x="2976" y="1728"/>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9409" name="Text Box 17"/>
              <p:cNvSpPr txBox="1">
                <a:spLocks noChangeArrowheads="1"/>
              </p:cNvSpPr>
              <p:nvPr/>
            </p:nvSpPr>
            <p:spPr bwMode="auto">
              <a:xfrm>
                <a:off x="2568" y="2016"/>
                <a:ext cx="233" cy="288"/>
              </a:xfrm>
              <a:prstGeom prst="rect">
                <a:avLst/>
              </a:prstGeom>
              <a:noFill/>
              <a:ln w="9525">
                <a:noFill/>
                <a:miter lim="800000"/>
                <a:headEnd/>
                <a:tailEnd/>
              </a:ln>
              <a:effectLst/>
            </p:spPr>
            <p:txBody>
              <a:bodyPr wrap="none">
                <a:spAutoFit/>
              </a:bodyPr>
              <a:lstStyle/>
              <a:p>
                <a:pPr algn="l"/>
                <a:r>
                  <a:rPr lang="en-US" i="1"/>
                  <a:t>A</a:t>
                </a:r>
              </a:p>
            </p:txBody>
          </p:sp>
          <p:sp>
            <p:nvSpPr>
              <p:cNvPr id="59410" name="Text Box 18"/>
              <p:cNvSpPr txBox="1">
                <a:spLocks noChangeArrowheads="1"/>
              </p:cNvSpPr>
              <p:nvPr/>
            </p:nvSpPr>
            <p:spPr bwMode="auto">
              <a:xfrm>
                <a:off x="3012" y="1816"/>
                <a:ext cx="233" cy="288"/>
              </a:xfrm>
              <a:prstGeom prst="rect">
                <a:avLst/>
              </a:prstGeom>
              <a:noFill/>
              <a:ln w="9525">
                <a:noFill/>
                <a:miter lim="800000"/>
                <a:headEnd/>
                <a:tailEnd/>
              </a:ln>
              <a:effectLst/>
            </p:spPr>
            <p:txBody>
              <a:bodyPr wrap="none">
                <a:spAutoFit/>
              </a:bodyPr>
              <a:lstStyle/>
              <a:p>
                <a:pPr algn="l"/>
                <a:r>
                  <a:rPr lang="en-US" i="1"/>
                  <a:t>B</a:t>
                </a:r>
              </a:p>
            </p:txBody>
          </p:sp>
          <p:sp>
            <p:nvSpPr>
              <p:cNvPr id="59411" name="Arc 19"/>
              <p:cNvSpPr>
                <a:spLocks/>
              </p:cNvSpPr>
              <p:nvPr/>
            </p:nvSpPr>
            <p:spPr bwMode="auto">
              <a:xfrm rot="26823146">
                <a:off x="1777" y="367"/>
                <a:ext cx="1920" cy="18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en-US"/>
              </a:p>
            </p:txBody>
          </p:sp>
          <p:sp>
            <p:nvSpPr>
              <p:cNvPr id="59412" name="Line 20"/>
              <p:cNvSpPr>
                <a:spLocks noChangeShapeType="1"/>
              </p:cNvSpPr>
              <p:nvPr/>
            </p:nvSpPr>
            <p:spPr bwMode="auto">
              <a:xfrm>
                <a:off x="1648" y="1776"/>
                <a:ext cx="1392" cy="0"/>
              </a:xfrm>
              <a:prstGeom prst="line">
                <a:avLst/>
              </a:prstGeom>
              <a:noFill/>
              <a:ln w="28575">
                <a:solidFill>
                  <a:schemeClr val="tx1"/>
                </a:solidFill>
                <a:prstDash val="dash"/>
                <a:round/>
                <a:headEnd/>
                <a:tailEnd/>
              </a:ln>
              <a:effectLst/>
            </p:spPr>
            <p:txBody>
              <a:bodyPr/>
              <a:lstStyle/>
              <a:p>
                <a:endParaRPr lang="en-US"/>
              </a:p>
            </p:txBody>
          </p:sp>
          <p:sp>
            <p:nvSpPr>
              <p:cNvPr id="59414" name="Line 22"/>
              <p:cNvSpPr>
                <a:spLocks noChangeShapeType="1"/>
              </p:cNvSpPr>
              <p:nvPr/>
            </p:nvSpPr>
            <p:spPr bwMode="auto">
              <a:xfrm>
                <a:off x="2760" y="2024"/>
                <a:ext cx="0" cy="480"/>
              </a:xfrm>
              <a:prstGeom prst="line">
                <a:avLst/>
              </a:prstGeom>
              <a:noFill/>
              <a:ln w="28575">
                <a:solidFill>
                  <a:schemeClr val="tx1"/>
                </a:solidFill>
                <a:prstDash val="dash"/>
                <a:round/>
                <a:headEnd/>
                <a:tailEnd/>
              </a:ln>
              <a:effectLst/>
            </p:spPr>
            <p:txBody>
              <a:bodyPr/>
              <a:lstStyle/>
              <a:p>
                <a:endParaRPr lang="en-US"/>
              </a:p>
            </p:txBody>
          </p:sp>
          <p:sp>
            <p:nvSpPr>
              <p:cNvPr id="59415" name="Line 23"/>
              <p:cNvSpPr>
                <a:spLocks noChangeShapeType="1"/>
              </p:cNvSpPr>
              <p:nvPr/>
            </p:nvSpPr>
            <p:spPr bwMode="auto">
              <a:xfrm>
                <a:off x="3048" y="1784"/>
                <a:ext cx="0" cy="720"/>
              </a:xfrm>
              <a:prstGeom prst="line">
                <a:avLst/>
              </a:prstGeom>
              <a:noFill/>
              <a:ln w="28575">
                <a:solidFill>
                  <a:schemeClr val="tx1"/>
                </a:solidFill>
                <a:prstDash val="dash"/>
                <a:round/>
                <a:headEnd/>
                <a:tailEnd/>
              </a:ln>
              <a:effectLst/>
            </p:spPr>
            <p:txBody>
              <a:bodyPr/>
              <a:lstStyle/>
              <a:p>
                <a:endParaRPr lang="en-US"/>
              </a:p>
            </p:txBody>
          </p:sp>
          <p:sp>
            <p:nvSpPr>
              <p:cNvPr id="59418" name="AutoShape 26"/>
              <p:cNvSpPr>
                <a:spLocks noChangeArrowheads="1"/>
              </p:cNvSpPr>
              <p:nvPr/>
            </p:nvSpPr>
            <p:spPr bwMode="auto">
              <a:xfrm>
                <a:off x="1440" y="1768"/>
                <a:ext cx="144" cy="240"/>
              </a:xfrm>
              <a:prstGeom prst="up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en-US"/>
              </a:p>
            </p:txBody>
          </p:sp>
          <p:sp>
            <p:nvSpPr>
              <p:cNvPr id="59419" name="AutoShape 27"/>
              <p:cNvSpPr>
                <a:spLocks noChangeArrowheads="1"/>
              </p:cNvSpPr>
              <p:nvPr/>
            </p:nvSpPr>
            <p:spPr bwMode="auto">
              <a:xfrm>
                <a:off x="2784" y="2568"/>
                <a:ext cx="240" cy="144"/>
              </a:xfrm>
              <a:prstGeom prst="right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en-US"/>
              </a:p>
            </p:txBody>
          </p:sp>
        </p:grpSp>
      </p:grpSp>
      <p:sp>
        <p:nvSpPr>
          <p:cNvPr id="59422" name="AutoShape 30"/>
          <p:cNvSpPr>
            <a:spLocks noChangeArrowheads="1"/>
          </p:cNvSpPr>
          <p:nvPr/>
        </p:nvSpPr>
        <p:spPr bwMode="auto">
          <a:xfrm>
            <a:off x="5638800" y="990600"/>
            <a:ext cx="3505200" cy="990600"/>
          </a:xfrm>
          <a:prstGeom prst="leftArrow">
            <a:avLst>
              <a:gd name="adj1" fmla="val 50000"/>
              <a:gd name="adj2" fmla="val 88462"/>
            </a:avLst>
          </a:prstGeom>
          <a:solidFill>
            <a:srgbClr val="33CC33"/>
          </a:solidFill>
          <a:ln w="22225" algn="ctr">
            <a:solidFill>
              <a:srgbClr val="003300"/>
            </a:solidFill>
            <a:miter lim="800000"/>
            <a:headEnd/>
            <a:tailEnd/>
          </a:ln>
          <a:effectLst>
            <a:outerShdw dist="35921" dir="2700000" algn="ctr" rotWithShape="0">
              <a:srgbClr val="990000"/>
            </a:outerShdw>
          </a:effectLst>
        </p:spPr>
        <p:txBody>
          <a:bodyPr wrap="none" anchor="ctr"/>
          <a:lstStyle/>
          <a:p>
            <a:r>
              <a:rPr lang="en-US"/>
              <a:t>Tabungan miring ke atas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421"/>
                                        </p:tgtEl>
                                        <p:attrNameLst>
                                          <p:attrName>style.visibility</p:attrName>
                                        </p:attrNameLst>
                                      </p:cBhvr>
                                      <p:to>
                                        <p:strVal val="visible"/>
                                      </p:to>
                                    </p:set>
                                    <p:animEffect transition="in" filter="dissolve">
                                      <p:cBhvr>
                                        <p:cTn id="7" dur="500"/>
                                        <p:tgtEl>
                                          <p:spTgt spid="5942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9417"/>
                                        </p:tgtEl>
                                        <p:attrNameLst>
                                          <p:attrName>style.visibility</p:attrName>
                                        </p:attrNameLst>
                                      </p:cBhvr>
                                      <p:to>
                                        <p:strVal val="visible"/>
                                      </p:to>
                                    </p:set>
                                    <p:anim calcmode="lin" valueType="num">
                                      <p:cBhvr>
                                        <p:cTn id="11" dur="500" fill="hold"/>
                                        <p:tgtEl>
                                          <p:spTgt spid="59417"/>
                                        </p:tgtEl>
                                        <p:attrNameLst>
                                          <p:attrName>ppt_w</p:attrName>
                                        </p:attrNameLst>
                                      </p:cBhvr>
                                      <p:tavLst>
                                        <p:tav tm="0">
                                          <p:val>
                                            <p:fltVal val="0"/>
                                          </p:val>
                                        </p:tav>
                                        <p:tav tm="100000">
                                          <p:val>
                                            <p:strVal val="#ppt_w"/>
                                          </p:val>
                                        </p:tav>
                                      </p:tavLst>
                                    </p:anim>
                                    <p:anim calcmode="lin" valueType="num">
                                      <p:cBhvr>
                                        <p:cTn id="12" dur="500" fill="hold"/>
                                        <p:tgtEl>
                                          <p:spTgt spid="5941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9422"/>
                                        </p:tgtEl>
                                        <p:attrNameLst>
                                          <p:attrName>style.visibility</p:attrName>
                                        </p:attrNameLst>
                                      </p:cBhvr>
                                      <p:to>
                                        <p:strVal val="visible"/>
                                      </p:to>
                                    </p:set>
                                    <p:anim calcmode="lin" valueType="num">
                                      <p:cBhvr additive="base">
                                        <p:cTn id="17" dur="500" fill="hold"/>
                                        <p:tgtEl>
                                          <p:spTgt spid="59422"/>
                                        </p:tgtEl>
                                        <p:attrNameLst>
                                          <p:attrName>ppt_x</p:attrName>
                                        </p:attrNameLst>
                                      </p:cBhvr>
                                      <p:tavLst>
                                        <p:tav tm="0">
                                          <p:val>
                                            <p:strVal val="1+#ppt_w/2"/>
                                          </p:val>
                                        </p:tav>
                                        <p:tav tm="100000">
                                          <p:val>
                                            <p:strVal val="#ppt_x"/>
                                          </p:val>
                                        </p:tav>
                                      </p:tavLst>
                                    </p:anim>
                                    <p:anim calcmode="lin" valueType="num">
                                      <p:cBhvr additive="base">
                                        <p:cTn id="18" dur="500" fill="hold"/>
                                        <p:tgtEl>
                                          <p:spTgt spid="594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7" grpId="0" animBg="1" autoUpdateAnimBg="0"/>
      <p:bldP spid="594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6" name="Group 8"/>
          <p:cNvGrpSpPr>
            <a:grpSpLocks/>
          </p:cNvGrpSpPr>
          <p:nvPr/>
        </p:nvGrpSpPr>
        <p:grpSpPr bwMode="auto">
          <a:xfrm>
            <a:off x="0" y="152400"/>
            <a:ext cx="9144000" cy="6629400"/>
            <a:chOff x="0" y="96"/>
            <a:chExt cx="5760" cy="4176"/>
          </a:xfrm>
        </p:grpSpPr>
        <p:sp>
          <p:nvSpPr>
            <p:cNvPr id="78855" name="AutoShape 7"/>
            <p:cNvSpPr>
              <a:spLocks noChangeArrowheads="1"/>
            </p:cNvSpPr>
            <p:nvPr/>
          </p:nvSpPr>
          <p:spPr bwMode="auto">
            <a:xfrm>
              <a:off x="0" y="96"/>
              <a:ext cx="5760" cy="4176"/>
            </a:xfrm>
            <a:prstGeom prst="star24">
              <a:avLst>
                <a:gd name="adj" fmla="val 37500"/>
              </a:avLst>
            </a:prstGeom>
            <a:solidFill>
              <a:srgbClr val="FFFF99"/>
            </a:solidFill>
            <a:ln w="22225" algn="ctr">
              <a:solidFill>
                <a:srgbClr val="003300"/>
              </a:solidFill>
              <a:miter lim="800000"/>
              <a:headEnd/>
              <a:tailEnd/>
            </a:ln>
            <a:effectLst>
              <a:outerShdw dist="35921" dir="2700000" algn="ctr" rotWithShape="0">
                <a:srgbClr val="990000"/>
              </a:outerShdw>
            </a:effectLst>
          </p:spPr>
          <p:txBody>
            <a:bodyPr wrap="none" anchor="ctr"/>
            <a:lstStyle/>
            <a:p>
              <a:endParaRPr lang="en-US"/>
            </a:p>
          </p:txBody>
        </p:sp>
        <p:sp>
          <p:nvSpPr>
            <p:cNvPr id="78852" name="Text Box 4"/>
            <p:cNvSpPr txBox="1">
              <a:spLocks noChangeArrowheads="1"/>
            </p:cNvSpPr>
            <p:nvPr/>
          </p:nvSpPr>
          <p:spPr bwMode="auto">
            <a:xfrm>
              <a:off x="849" y="904"/>
              <a:ext cx="3961" cy="1208"/>
            </a:xfrm>
            <a:prstGeom prst="rect">
              <a:avLst/>
            </a:prstGeom>
            <a:noFill/>
            <a:ln w="22225" algn="ctr">
              <a:noFill/>
              <a:miter lim="800000"/>
              <a:headEnd/>
              <a:tailEnd/>
            </a:ln>
            <a:effectLst/>
          </p:spPr>
          <p:txBody>
            <a:bodyPr wrap="none">
              <a:spAutoFit/>
            </a:bodyPr>
            <a:lstStyle/>
            <a:p>
              <a:r>
                <a:rPr lang="en-US"/>
                <a:t>Mari kita tinjau ulang beberapa asumsi</a:t>
              </a:r>
            </a:p>
            <a:p>
              <a:r>
                <a:rPr lang="en-US"/>
                <a:t>sederhana yang kita buat pada bab ini.</a:t>
              </a:r>
            </a:p>
            <a:p>
              <a:r>
                <a:rPr lang="en-US"/>
                <a:t>Pada bab-bab berikut kita akan meninggalkan</a:t>
              </a:r>
            </a:p>
            <a:p>
              <a:r>
                <a:rPr lang="en-US"/>
                <a:t>beberapa asumsi ini untuk menjawab pertanyaan- </a:t>
              </a:r>
            </a:p>
            <a:p>
              <a:r>
                <a:rPr lang="en-US"/>
                <a:t>pertanyaan yang lebih luas.</a:t>
              </a:r>
            </a:p>
          </p:txBody>
        </p:sp>
        <p:sp>
          <p:nvSpPr>
            <p:cNvPr id="78853" name="Text Box 5"/>
            <p:cNvSpPr txBox="1">
              <a:spLocks noChangeArrowheads="1"/>
            </p:cNvSpPr>
            <p:nvPr/>
          </p:nvSpPr>
          <p:spPr bwMode="auto">
            <a:xfrm>
              <a:off x="783" y="2040"/>
              <a:ext cx="4062" cy="1438"/>
            </a:xfrm>
            <a:prstGeom prst="rect">
              <a:avLst/>
            </a:prstGeom>
            <a:noFill/>
            <a:ln w="22225" algn="ctr">
              <a:noFill/>
              <a:miter lim="800000"/>
              <a:headEnd/>
              <a:tailEnd/>
            </a:ln>
            <a:effectLst/>
          </p:spPr>
          <p:txBody>
            <a:bodyPr wrap="none">
              <a:spAutoFit/>
            </a:bodyPr>
            <a:lstStyle/>
            <a:p>
              <a:r>
                <a:rPr lang="en-US"/>
                <a:t>Kita telah : mengabaikan peran uang, </a:t>
              </a:r>
            </a:p>
            <a:p>
              <a:r>
                <a:rPr lang="en-US"/>
                <a:t>mengasumsikan tak ada perdagangan internasional,</a:t>
              </a:r>
            </a:p>
            <a:p>
              <a:r>
                <a:rPr lang="en-US"/>
                <a:t>angkatan kerja digunakan sepenuhnya,</a:t>
              </a:r>
            </a:p>
            <a:p>
              <a:r>
                <a:rPr lang="en-US"/>
                <a:t>persediaan modal, angkatan kerja, </a:t>
              </a:r>
            </a:p>
            <a:p>
              <a:r>
                <a:rPr lang="en-US"/>
                <a:t>dan teknologi produksi dianggap tetap dan</a:t>
              </a:r>
            </a:p>
            <a:p>
              <a:r>
                <a:rPr lang="en-US"/>
                <a:t> mengabaikan peran harga jangka-pendek kaku</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wedge">
                                      <p:cBhvr>
                                        <p:cTn id="7" dur="2000"/>
                                        <p:tgtEl>
                                          <p:spTgt spid="78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6" name="Picture 14" descr="mankiwcover"/>
          <p:cNvPicPr>
            <a:picLocks noChangeAspect="1" noChangeArrowheads="1"/>
          </p:cNvPicPr>
          <p:nvPr/>
        </p:nvPicPr>
        <p:blipFill>
          <a:blip r:embed="rId2">
            <a:lum bright="48000"/>
          </a:blip>
          <a:srcRect l="9717" t="12447" r="30318" b="17027"/>
          <a:stretch>
            <a:fillRect/>
          </a:stretch>
        </p:blipFill>
        <p:spPr bwMode="auto">
          <a:xfrm>
            <a:off x="0" y="0"/>
            <a:ext cx="9144000" cy="6858000"/>
          </a:xfrm>
          <a:prstGeom prst="rect">
            <a:avLst/>
          </a:prstGeom>
          <a:noFill/>
        </p:spPr>
      </p:pic>
      <p:sp>
        <p:nvSpPr>
          <p:cNvPr id="33797" name="Rectangle 5"/>
          <p:cNvSpPr>
            <a:spLocks noChangeArrowheads="1"/>
          </p:cNvSpPr>
          <p:nvPr/>
        </p:nvSpPr>
        <p:spPr bwMode="auto">
          <a:xfrm>
            <a:off x="0" y="533400"/>
            <a:ext cx="9144000" cy="6324600"/>
          </a:xfrm>
          <a:prstGeom prst="rect">
            <a:avLst/>
          </a:prstGeom>
          <a:gradFill rotWithShape="0">
            <a:gsLst>
              <a:gs pos="0">
                <a:schemeClr val="accent2"/>
              </a:gs>
              <a:gs pos="50000">
                <a:srgbClr val="6699FF"/>
              </a:gs>
              <a:gs pos="100000">
                <a:schemeClr val="accent2"/>
              </a:gs>
            </a:gsLst>
            <a:lin ang="2700000" scaled="1"/>
          </a:gra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3802" name="Text Box 10"/>
          <p:cNvSpPr txBox="1">
            <a:spLocks noChangeArrowheads="1"/>
          </p:cNvSpPr>
          <p:nvPr/>
        </p:nvSpPr>
        <p:spPr bwMode="auto">
          <a:xfrm>
            <a:off x="0" y="558800"/>
            <a:ext cx="5456238" cy="6299200"/>
          </a:xfrm>
          <a:prstGeom prst="rect">
            <a:avLst/>
          </a:prstGeom>
          <a:noFill/>
          <a:ln w="9525">
            <a:noFill/>
            <a:miter lim="800000"/>
            <a:headEnd/>
            <a:tailEnd/>
          </a:ln>
          <a:effectLst/>
        </p:spPr>
        <p:txBody>
          <a:bodyPr>
            <a:spAutoFit/>
          </a:bodyPr>
          <a:lstStyle/>
          <a:p>
            <a:pPr algn="l"/>
            <a:r>
              <a:rPr lang="en-US"/>
              <a:t>Faktor produksi (</a:t>
            </a:r>
            <a:r>
              <a:rPr lang="en-US" i="1"/>
              <a:t>Factors of production</a:t>
            </a:r>
            <a:r>
              <a:rPr lang="en-US"/>
              <a:t>) </a:t>
            </a:r>
          </a:p>
          <a:p>
            <a:pPr algn="l"/>
            <a:r>
              <a:rPr lang="en-US"/>
              <a:t>Fungsi produksi (</a:t>
            </a:r>
            <a:r>
              <a:rPr lang="en-US" i="1"/>
              <a:t>Production function</a:t>
            </a:r>
            <a:r>
              <a:rPr lang="en-US"/>
              <a:t>)</a:t>
            </a:r>
          </a:p>
          <a:p>
            <a:pPr algn="l"/>
            <a:r>
              <a:rPr lang="en-US"/>
              <a:t>Skala hasil konstan </a:t>
            </a:r>
          </a:p>
          <a:p>
            <a:pPr algn="l"/>
            <a:r>
              <a:rPr lang="en-US"/>
              <a:t>Harga-harga faktor (</a:t>
            </a:r>
            <a:r>
              <a:rPr lang="en-US" i="1"/>
              <a:t>Factor prices</a:t>
            </a:r>
            <a:r>
              <a:rPr lang="en-US"/>
              <a:t>)</a:t>
            </a:r>
          </a:p>
          <a:p>
            <a:pPr algn="l"/>
            <a:r>
              <a:rPr lang="en-US"/>
              <a:t>Persaingan (</a:t>
            </a:r>
            <a:r>
              <a:rPr lang="en-US" i="1"/>
              <a:t>Competition</a:t>
            </a:r>
            <a:r>
              <a:rPr lang="en-US"/>
              <a:t>)</a:t>
            </a:r>
          </a:p>
          <a:p>
            <a:pPr algn="l"/>
            <a:r>
              <a:rPr lang="en-US"/>
              <a:t>Produk marjinal tenaga kerja (</a:t>
            </a:r>
            <a:r>
              <a:rPr lang="en-US" i="1"/>
              <a:t>MPL</a:t>
            </a:r>
            <a:r>
              <a:rPr lang="en-US"/>
              <a:t>)</a:t>
            </a:r>
          </a:p>
          <a:p>
            <a:pPr algn="l"/>
            <a:r>
              <a:rPr lang="en-US"/>
              <a:t>Produk marjinal menurun (</a:t>
            </a:r>
            <a:r>
              <a:rPr lang="en-US" i="1"/>
              <a:t>Diminishing marginal product</a:t>
            </a:r>
            <a:r>
              <a:rPr lang="en-US"/>
              <a:t>)</a:t>
            </a:r>
          </a:p>
          <a:p>
            <a:pPr algn="l"/>
            <a:r>
              <a:rPr lang="en-US"/>
              <a:t>Upah riil (</a:t>
            </a:r>
            <a:r>
              <a:rPr lang="en-US" i="1"/>
              <a:t>Real wage</a:t>
            </a:r>
            <a:r>
              <a:rPr lang="en-US"/>
              <a:t>)</a:t>
            </a:r>
          </a:p>
          <a:p>
            <a:pPr algn="l"/>
            <a:r>
              <a:rPr lang="en-US"/>
              <a:t>Produk marjinal modal (</a:t>
            </a:r>
            <a:r>
              <a:rPr lang="en-US" i="1"/>
              <a:t>MPK</a:t>
            </a:r>
            <a:r>
              <a:rPr lang="en-US"/>
              <a:t>)</a:t>
            </a:r>
          </a:p>
          <a:p>
            <a:pPr algn="l"/>
            <a:r>
              <a:rPr lang="en-US"/>
              <a:t>Harga sewa modal riil </a:t>
            </a:r>
          </a:p>
          <a:p>
            <a:pPr algn="l"/>
            <a:r>
              <a:rPr lang="en-US"/>
              <a:t>Laba ekonomis vs laba akuntansi </a:t>
            </a:r>
          </a:p>
          <a:p>
            <a:pPr algn="l"/>
            <a:r>
              <a:rPr lang="en-US"/>
              <a:t>Fungsi produksi Cobb-Douglas </a:t>
            </a:r>
            <a:r>
              <a:rPr lang="en-US" i="1"/>
              <a:t>Disposable income</a:t>
            </a:r>
            <a:endParaRPr lang="en-US"/>
          </a:p>
          <a:p>
            <a:pPr algn="l"/>
            <a:r>
              <a:rPr lang="en-US"/>
              <a:t>Fungsi Konsumsi  (</a:t>
            </a:r>
            <a:r>
              <a:rPr lang="en-US" i="1"/>
              <a:t>Consumption function</a:t>
            </a:r>
            <a:r>
              <a:rPr lang="en-US"/>
              <a:t>)</a:t>
            </a:r>
          </a:p>
          <a:p>
            <a:pPr algn="l"/>
            <a:r>
              <a:rPr lang="en-US"/>
              <a:t>Kecenderungan mengkonsumsi marjinal (</a:t>
            </a:r>
            <a:r>
              <a:rPr lang="en-US" i="1"/>
              <a:t>MPC</a:t>
            </a:r>
            <a:r>
              <a:rPr lang="en-US"/>
              <a:t>)</a:t>
            </a:r>
          </a:p>
        </p:txBody>
      </p:sp>
      <p:sp>
        <p:nvSpPr>
          <p:cNvPr id="33803" name="Text Box 11"/>
          <p:cNvSpPr txBox="1">
            <a:spLocks noChangeArrowheads="1"/>
          </p:cNvSpPr>
          <p:nvPr/>
        </p:nvSpPr>
        <p:spPr bwMode="auto">
          <a:xfrm>
            <a:off x="5332413" y="609600"/>
            <a:ext cx="3811587" cy="5203825"/>
          </a:xfrm>
          <a:prstGeom prst="rect">
            <a:avLst/>
          </a:prstGeom>
          <a:noFill/>
          <a:ln w="9525">
            <a:noFill/>
            <a:miter lim="800000"/>
            <a:headEnd/>
            <a:tailEnd/>
          </a:ln>
          <a:effectLst/>
        </p:spPr>
        <p:txBody>
          <a:bodyPr wrap="none">
            <a:spAutoFit/>
          </a:bodyPr>
          <a:lstStyle/>
          <a:p>
            <a:pPr algn="l"/>
            <a:r>
              <a:rPr lang="en-US"/>
              <a:t>Tingkat bunga (</a:t>
            </a:r>
            <a:r>
              <a:rPr lang="en-US" i="1"/>
              <a:t>Interest rate</a:t>
            </a:r>
            <a:r>
              <a:rPr lang="en-US"/>
              <a:t>)</a:t>
            </a:r>
          </a:p>
          <a:p>
            <a:pPr algn="l"/>
            <a:r>
              <a:rPr lang="en-US"/>
              <a:t>Tingkat bunga nominal </a:t>
            </a:r>
          </a:p>
          <a:p>
            <a:pPr algn="l"/>
            <a:r>
              <a:rPr lang="en-US"/>
              <a:t>(</a:t>
            </a:r>
            <a:r>
              <a:rPr lang="en-US" i="1"/>
              <a:t>Nominal interest rate</a:t>
            </a:r>
            <a:r>
              <a:rPr lang="en-US"/>
              <a:t>)</a:t>
            </a:r>
          </a:p>
          <a:p>
            <a:pPr algn="l"/>
            <a:r>
              <a:rPr lang="en-US"/>
              <a:t>Tingkat bunga riil (</a:t>
            </a:r>
            <a:r>
              <a:rPr lang="en-US" i="1"/>
              <a:t>Real</a:t>
            </a:r>
          </a:p>
          <a:p>
            <a:pPr algn="l"/>
            <a:r>
              <a:rPr lang="en-US" i="1"/>
              <a:t>interest rate</a:t>
            </a:r>
            <a:r>
              <a:rPr lang="en-US"/>
              <a:t>)</a:t>
            </a:r>
          </a:p>
          <a:p>
            <a:pPr algn="l"/>
            <a:r>
              <a:rPr lang="en-US"/>
              <a:t>Tabungan nasional (</a:t>
            </a:r>
            <a:r>
              <a:rPr lang="en-US" i="1"/>
              <a:t>National </a:t>
            </a:r>
          </a:p>
          <a:p>
            <a:pPr algn="l"/>
            <a:r>
              <a:rPr lang="en-US" i="1"/>
              <a:t>saving </a:t>
            </a:r>
            <a:r>
              <a:rPr lang="en-US"/>
              <a:t>[</a:t>
            </a:r>
            <a:r>
              <a:rPr lang="en-US" i="1"/>
              <a:t>saving</a:t>
            </a:r>
            <a:r>
              <a:rPr lang="en-US"/>
              <a:t>])</a:t>
            </a:r>
          </a:p>
          <a:p>
            <a:pPr algn="l"/>
            <a:r>
              <a:rPr lang="en-US"/>
              <a:t>Tabungan swasta (</a:t>
            </a:r>
            <a:r>
              <a:rPr lang="en-US" i="1"/>
              <a:t>Private </a:t>
            </a:r>
          </a:p>
          <a:p>
            <a:pPr algn="l"/>
            <a:r>
              <a:rPr lang="en-US" i="1"/>
              <a:t>saving</a:t>
            </a:r>
            <a:r>
              <a:rPr lang="en-US"/>
              <a:t>)</a:t>
            </a:r>
          </a:p>
          <a:p>
            <a:pPr algn="l"/>
            <a:r>
              <a:rPr lang="en-US"/>
              <a:t>Tabungan publik (</a:t>
            </a:r>
            <a:r>
              <a:rPr lang="en-US" i="1"/>
              <a:t>Public</a:t>
            </a:r>
          </a:p>
          <a:p>
            <a:pPr algn="l"/>
            <a:r>
              <a:rPr lang="en-US" i="1"/>
              <a:t>saving</a:t>
            </a:r>
            <a:r>
              <a:rPr lang="en-US"/>
              <a:t>)</a:t>
            </a:r>
          </a:p>
          <a:p>
            <a:pPr algn="l"/>
            <a:r>
              <a:rPr lang="en-US"/>
              <a:t>Dana pinjaman (</a:t>
            </a:r>
            <a:r>
              <a:rPr lang="en-US" i="1"/>
              <a:t>Loanable </a:t>
            </a:r>
          </a:p>
          <a:p>
            <a:pPr algn="l"/>
            <a:r>
              <a:rPr lang="en-US" i="1"/>
              <a:t>funds</a:t>
            </a:r>
            <a:r>
              <a:rPr lang="en-US"/>
              <a:t>)</a:t>
            </a:r>
          </a:p>
          <a:p>
            <a:pPr algn="l"/>
            <a:r>
              <a:rPr lang="en-US"/>
              <a:t>Crowding out</a:t>
            </a:r>
          </a:p>
        </p:txBody>
      </p:sp>
      <p:sp>
        <p:nvSpPr>
          <p:cNvPr id="33807" name="WordArt 15"/>
          <p:cNvSpPr>
            <a:spLocks noChangeArrowheads="1" noChangeShapeType="1" noTextEdit="1"/>
          </p:cNvSpPr>
          <p:nvPr/>
        </p:nvSpPr>
        <p:spPr bwMode="auto">
          <a:xfrm>
            <a:off x="1828800" y="0"/>
            <a:ext cx="5638800" cy="609600"/>
          </a:xfrm>
          <a:prstGeom prst="rect">
            <a:avLst/>
          </a:prstGeom>
        </p:spPr>
        <p:txBody>
          <a:bodyPr wrap="none" fromWordArt="1">
            <a:prstTxWarp prst="textPlain">
              <a:avLst>
                <a:gd name="adj" fmla="val 50000"/>
              </a:avLst>
            </a:prstTxWarp>
          </a:bodyPr>
          <a:lstStyle/>
          <a:p>
            <a:r>
              <a:rPr lang="en-US" sz="3600" kern="10">
                <a:ln w="19050">
                  <a:solidFill>
                    <a:schemeClr val="tx1"/>
                  </a:solidFill>
                  <a:round/>
                  <a:headEnd/>
                  <a:tailEnd/>
                </a:ln>
                <a:solidFill>
                  <a:schemeClr val="bg1"/>
                </a:solidFill>
                <a:effectLst>
                  <a:outerShdw dist="35921" dir="2700000" algn="ctr" rotWithShape="0">
                    <a:srgbClr val="990000"/>
                  </a:outerShdw>
                </a:effectLst>
                <a:latin typeface="Eurostile"/>
              </a:rPr>
              <a:t>Konsep-konsep Penting Bab 3</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pic>
        <p:nvPicPr>
          <p:cNvPr id="39938" name="Picture 2" descr="Narrow vertical"/>
          <p:cNvPicPr>
            <a:picLocks noChangeAspect="1" noChangeArrowheads="1"/>
          </p:cNvPicPr>
          <p:nvPr/>
        </p:nvPicPr>
        <p:blipFill>
          <a:blip r:embed="rId2"/>
          <a:srcRect/>
          <a:stretch>
            <a:fillRect/>
          </a:stretch>
        </p:blipFill>
        <p:spPr bwMode="auto">
          <a:xfrm>
            <a:off x="6372225" y="3505200"/>
            <a:ext cx="2771775" cy="3352800"/>
          </a:xfrm>
          <a:prstGeom prst="rect">
            <a:avLst/>
          </a:prstGeom>
          <a:noFill/>
          <a:ln w="12700">
            <a:noFill/>
            <a:miter lim="800000"/>
            <a:headEnd/>
            <a:tailEnd/>
          </a:ln>
          <a:effectLst>
            <a:outerShdw dist="45791" dir="2021404" algn="ctr" rotWithShape="0">
              <a:srgbClr val="808080"/>
            </a:outerShdw>
          </a:effectLst>
        </p:spPr>
      </p:pic>
      <p:pic>
        <p:nvPicPr>
          <p:cNvPr id="39939" name="Picture 3" descr="Narrow vertical"/>
          <p:cNvPicPr>
            <a:picLocks noChangeAspect="1" noChangeArrowheads="1"/>
          </p:cNvPicPr>
          <p:nvPr/>
        </p:nvPicPr>
        <p:blipFill>
          <a:blip r:embed="rId3"/>
          <a:srcRect/>
          <a:stretch>
            <a:fillRect/>
          </a:stretch>
        </p:blipFill>
        <p:spPr bwMode="auto">
          <a:xfrm>
            <a:off x="9525" y="3486150"/>
            <a:ext cx="3343275" cy="3352800"/>
          </a:xfrm>
          <a:prstGeom prst="rect">
            <a:avLst/>
          </a:prstGeom>
          <a:noFill/>
          <a:ln w="12700">
            <a:noFill/>
            <a:miter lim="800000"/>
            <a:headEnd/>
            <a:tailEnd/>
          </a:ln>
          <a:effectLst>
            <a:outerShdw dist="45791" dir="2021404" algn="ctr" rotWithShape="0">
              <a:srgbClr val="808080"/>
            </a:outerShdw>
          </a:effectLst>
        </p:spPr>
      </p:pic>
      <p:sp>
        <p:nvSpPr>
          <p:cNvPr id="39940" name="WordArt 4"/>
          <p:cNvSpPr>
            <a:spLocks noChangeArrowheads="1" noChangeShapeType="1" noTextEdit="1"/>
          </p:cNvSpPr>
          <p:nvPr/>
        </p:nvSpPr>
        <p:spPr bwMode="auto">
          <a:xfrm>
            <a:off x="228600" y="1828800"/>
            <a:ext cx="8763000" cy="1524000"/>
          </a:xfrm>
          <a:prstGeom prst="rect">
            <a:avLst/>
          </a:prstGeom>
        </p:spPr>
        <p:txBody>
          <a:bodyPr wrap="none" fromWordArt="1">
            <a:prstTxWarp prst="textPlain">
              <a:avLst>
                <a:gd name="adj" fmla="val 50000"/>
              </a:avLst>
            </a:prstTxWarp>
          </a:bodyPr>
          <a:lstStyle/>
          <a:p>
            <a:r>
              <a:rPr lang="en-US" sz="3600" kern="10">
                <a:ln w="22225">
                  <a:solidFill>
                    <a:srgbClr val="003300"/>
                  </a:solidFill>
                  <a:round/>
                  <a:headEnd/>
                  <a:tailEnd/>
                </a:ln>
                <a:solidFill>
                  <a:srgbClr val="33CC33"/>
                </a:solidFill>
                <a:effectLst>
                  <a:outerShdw dist="35921" dir="2700000" algn="ctr" rotWithShape="0">
                    <a:srgbClr val="990000"/>
                  </a:outerShdw>
                </a:effectLst>
                <a:latin typeface="Impact"/>
              </a:rPr>
              <a:t>Pabrik  Klasik</a:t>
            </a:r>
          </a:p>
        </p:txBody>
      </p:sp>
      <p:grpSp>
        <p:nvGrpSpPr>
          <p:cNvPr id="39941" name="Group 5"/>
          <p:cNvGrpSpPr>
            <a:grpSpLocks/>
          </p:cNvGrpSpPr>
          <p:nvPr/>
        </p:nvGrpSpPr>
        <p:grpSpPr bwMode="auto">
          <a:xfrm>
            <a:off x="6629400" y="0"/>
            <a:ext cx="1323975" cy="1708150"/>
            <a:chOff x="4522" y="0"/>
            <a:chExt cx="952" cy="1229"/>
          </a:xfrm>
        </p:grpSpPr>
        <p:sp>
          <p:nvSpPr>
            <p:cNvPr id="39942" name="Freeform 6"/>
            <p:cNvSpPr>
              <a:spLocks/>
            </p:cNvSpPr>
            <p:nvPr/>
          </p:nvSpPr>
          <p:spPr bwMode="auto">
            <a:xfrm>
              <a:off x="4538" y="950"/>
              <a:ext cx="529" cy="270"/>
            </a:xfrm>
            <a:custGeom>
              <a:avLst/>
              <a:gdLst/>
              <a:ahLst/>
              <a:cxnLst>
                <a:cxn ang="0">
                  <a:pos x="0" y="694"/>
                </a:cxn>
                <a:cxn ang="0">
                  <a:pos x="106" y="794"/>
                </a:cxn>
                <a:cxn ang="0">
                  <a:pos x="217" y="886"/>
                </a:cxn>
                <a:cxn ang="0">
                  <a:pos x="336" y="973"/>
                </a:cxn>
                <a:cxn ang="0">
                  <a:pos x="458" y="1050"/>
                </a:cxn>
                <a:cxn ang="0">
                  <a:pos x="585" y="1120"/>
                </a:cxn>
                <a:cxn ang="0">
                  <a:pos x="717" y="1182"/>
                </a:cxn>
                <a:cxn ang="0">
                  <a:pos x="851" y="1235"/>
                </a:cxn>
                <a:cxn ang="0">
                  <a:pos x="988" y="1277"/>
                </a:cxn>
                <a:cxn ang="0">
                  <a:pos x="1128" y="1311"/>
                </a:cxn>
                <a:cxn ang="0">
                  <a:pos x="1269" y="1335"/>
                </a:cxn>
                <a:cxn ang="0">
                  <a:pos x="1410" y="1348"/>
                </a:cxn>
                <a:cxn ang="0">
                  <a:pos x="1551" y="1350"/>
                </a:cxn>
                <a:cxn ang="0">
                  <a:pos x="1692" y="1341"/>
                </a:cxn>
                <a:cxn ang="0">
                  <a:pos x="1831" y="1321"/>
                </a:cxn>
                <a:cxn ang="0">
                  <a:pos x="1970" y="1289"/>
                </a:cxn>
                <a:cxn ang="0">
                  <a:pos x="2105" y="1244"/>
                </a:cxn>
                <a:cxn ang="0">
                  <a:pos x="2206" y="1194"/>
                </a:cxn>
                <a:cxn ang="0">
                  <a:pos x="2304" y="1126"/>
                </a:cxn>
                <a:cxn ang="0">
                  <a:pos x="2395" y="1042"/>
                </a:cxn>
                <a:cxn ang="0">
                  <a:pos x="2477" y="947"/>
                </a:cxn>
                <a:cxn ang="0">
                  <a:pos x="2547" y="843"/>
                </a:cxn>
                <a:cxn ang="0">
                  <a:pos x="2601" y="736"/>
                </a:cxn>
                <a:cxn ang="0">
                  <a:pos x="2635" y="628"/>
                </a:cxn>
                <a:cxn ang="0">
                  <a:pos x="2647" y="522"/>
                </a:cxn>
                <a:cxn ang="0">
                  <a:pos x="2567" y="453"/>
                </a:cxn>
                <a:cxn ang="0">
                  <a:pos x="2483" y="402"/>
                </a:cxn>
                <a:cxn ang="0">
                  <a:pos x="2394" y="362"/>
                </a:cxn>
                <a:cxn ang="0">
                  <a:pos x="2303" y="332"/>
                </a:cxn>
                <a:cxn ang="0">
                  <a:pos x="2210" y="309"/>
                </a:cxn>
                <a:cxn ang="0">
                  <a:pos x="2117" y="290"/>
                </a:cxn>
                <a:cxn ang="0">
                  <a:pos x="2025" y="270"/>
                </a:cxn>
                <a:cxn ang="0">
                  <a:pos x="1935" y="248"/>
                </a:cxn>
                <a:cxn ang="0">
                  <a:pos x="1850" y="222"/>
                </a:cxn>
                <a:cxn ang="0">
                  <a:pos x="1761" y="196"/>
                </a:cxn>
                <a:cxn ang="0">
                  <a:pos x="1670" y="171"/>
                </a:cxn>
                <a:cxn ang="0">
                  <a:pos x="1577" y="146"/>
                </a:cxn>
                <a:cxn ang="0">
                  <a:pos x="1481" y="124"/>
                </a:cxn>
                <a:cxn ang="0">
                  <a:pos x="1384" y="101"/>
                </a:cxn>
                <a:cxn ang="0">
                  <a:pos x="1287" y="81"/>
                </a:cxn>
                <a:cxn ang="0">
                  <a:pos x="1187" y="62"/>
                </a:cxn>
                <a:cxn ang="0">
                  <a:pos x="1090" y="45"/>
                </a:cxn>
                <a:cxn ang="0">
                  <a:pos x="992" y="31"/>
                </a:cxn>
                <a:cxn ang="0">
                  <a:pos x="894" y="19"/>
                </a:cxn>
                <a:cxn ang="0">
                  <a:pos x="798" y="10"/>
                </a:cxn>
                <a:cxn ang="0">
                  <a:pos x="705" y="4"/>
                </a:cxn>
                <a:cxn ang="0">
                  <a:pos x="614" y="1"/>
                </a:cxn>
                <a:cxn ang="0">
                  <a:pos x="526" y="1"/>
                </a:cxn>
                <a:cxn ang="0">
                  <a:pos x="441" y="6"/>
                </a:cxn>
              </a:cxnLst>
              <a:rect l="0" t="0" r="r" b="b"/>
              <a:pathLst>
                <a:path w="2647" h="1350">
                  <a:moveTo>
                    <a:pt x="441" y="6"/>
                  </a:moveTo>
                  <a:lnTo>
                    <a:pt x="0" y="694"/>
                  </a:lnTo>
                  <a:lnTo>
                    <a:pt x="52" y="745"/>
                  </a:lnTo>
                  <a:lnTo>
                    <a:pt x="106" y="794"/>
                  </a:lnTo>
                  <a:lnTo>
                    <a:pt x="161" y="841"/>
                  </a:lnTo>
                  <a:lnTo>
                    <a:pt x="217" y="886"/>
                  </a:lnTo>
                  <a:lnTo>
                    <a:pt x="276" y="930"/>
                  </a:lnTo>
                  <a:lnTo>
                    <a:pt x="336" y="973"/>
                  </a:lnTo>
                  <a:lnTo>
                    <a:pt x="396" y="1012"/>
                  </a:lnTo>
                  <a:lnTo>
                    <a:pt x="458" y="1050"/>
                  </a:lnTo>
                  <a:lnTo>
                    <a:pt x="521" y="1086"/>
                  </a:lnTo>
                  <a:lnTo>
                    <a:pt x="585" y="1120"/>
                  </a:lnTo>
                  <a:lnTo>
                    <a:pt x="651" y="1153"/>
                  </a:lnTo>
                  <a:lnTo>
                    <a:pt x="717" y="1182"/>
                  </a:lnTo>
                  <a:lnTo>
                    <a:pt x="783" y="1209"/>
                  </a:lnTo>
                  <a:lnTo>
                    <a:pt x="851" y="1235"/>
                  </a:lnTo>
                  <a:lnTo>
                    <a:pt x="920" y="1257"/>
                  </a:lnTo>
                  <a:lnTo>
                    <a:pt x="988" y="1277"/>
                  </a:lnTo>
                  <a:lnTo>
                    <a:pt x="1058" y="1295"/>
                  </a:lnTo>
                  <a:lnTo>
                    <a:pt x="1128" y="1311"/>
                  </a:lnTo>
                  <a:lnTo>
                    <a:pt x="1198" y="1325"/>
                  </a:lnTo>
                  <a:lnTo>
                    <a:pt x="1269" y="1335"/>
                  </a:lnTo>
                  <a:lnTo>
                    <a:pt x="1339" y="1344"/>
                  </a:lnTo>
                  <a:lnTo>
                    <a:pt x="1410" y="1348"/>
                  </a:lnTo>
                  <a:lnTo>
                    <a:pt x="1480" y="1350"/>
                  </a:lnTo>
                  <a:lnTo>
                    <a:pt x="1551" y="1350"/>
                  </a:lnTo>
                  <a:lnTo>
                    <a:pt x="1622" y="1348"/>
                  </a:lnTo>
                  <a:lnTo>
                    <a:pt x="1692" y="1341"/>
                  </a:lnTo>
                  <a:lnTo>
                    <a:pt x="1763" y="1334"/>
                  </a:lnTo>
                  <a:lnTo>
                    <a:pt x="1831" y="1321"/>
                  </a:lnTo>
                  <a:lnTo>
                    <a:pt x="1901" y="1307"/>
                  </a:lnTo>
                  <a:lnTo>
                    <a:pt x="1970" y="1289"/>
                  </a:lnTo>
                  <a:lnTo>
                    <a:pt x="2037" y="1267"/>
                  </a:lnTo>
                  <a:lnTo>
                    <a:pt x="2105" y="1244"/>
                  </a:lnTo>
                  <a:lnTo>
                    <a:pt x="2155" y="1221"/>
                  </a:lnTo>
                  <a:lnTo>
                    <a:pt x="2206" y="1194"/>
                  </a:lnTo>
                  <a:lnTo>
                    <a:pt x="2255" y="1162"/>
                  </a:lnTo>
                  <a:lnTo>
                    <a:pt x="2304" y="1126"/>
                  </a:lnTo>
                  <a:lnTo>
                    <a:pt x="2351" y="1085"/>
                  </a:lnTo>
                  <a:lnTo>
                    <a:pt x="2395" y="1042"/>
                  </a:lnTo>
                  <a:lnTo>
                    <a:pt x="2438" y="995"/>
                  </a:lnTo>
                  <a:lnTo>
                    <a:pt x="2477" y="947"/>
                  </a:lnTo>
                  <a:lnTo>
                    <a:pt x="2514" y="896"/>
                  </a:lnTo>
                  <a:lnTo>
                    <a:pt x="2547" y="843"/>
                  </a:lnTo>
                  <a:lnTo>
                    <a:pt x="2576" y="789"/>
                  </a:lnTo>
                  <a:lnTo>
                    <a:pt x="2601" y="736"/>
                  </a:lnTo>
                  <a:lnTo>
                    <a:pt x="2620" y="682"/>
                  </a:lnTo>
                  <a:lnTo>
                    <a:pt x="2635" y="628"/>
                  </a:lnTo>
                  <a:lnTo>
                    <a:pt x="2644" y="574"/>
                  </a:lnTo>
                  <a:lnTo>
                    <a:pt x="2647" y="522"/>
                  </a:lnTo>
                  <a:lnTo>
                    <a:pt x="2608" y="486"/>
                  </a:lnTo>
                  <a:lnTo>
                    <a:pt x="2567" y="453"/>
                  </a:lnTo>
                  <a:lnTo>
                    <a:pt x="2525" y="425"/>
                  </a:lnTo>
                  <a:lnTo>
                    <a:pt x="2483" y="402"/>
                  </a:lnTo>
                  <a:lnTo>
                    <a:pt x="2439" y="380"/>
                  </a:lnTo>
                  <a:lnTo>
                    <a:pt x="2394" y="362"/>
                  </a:lnTo>
                  <a:lnTo>
                    <a:pt x="2349" y="347"/>
                  </a:lnTo>
                  <a:lnTo>
                    <a:pt x="2303" y="332"/>
                  </a:lnTo>
                  <a:lnTo>
                    <a:pt x="2257" y="321"/>
                  </a:lnTo>
                  <a:lnTo>
                    <a:pt x="2210" y="309"/>
                  </a:lnTo>
                  <a:lnTo>
                    <a:pt x="2163" y="299"/>
                  </a:lnTo>
                  <a:lnTo>
                    <a:pt x="2117" y="290"/>
                  </a:lnTo>
                  <a:lnTo>
                    <a:pt x="2071" y="280"/>
                  </a:lnTo>
                  <a:lnTo>
                    <a:pt x="2025" y="270"/>
                  </a:lnTo>
                  <a:lnTo>
                    <a:pt x="1980" y="260"/>
                  </a:lnTo>
                  <a:lnTo>
                    <a:pt x="1935" y="248"/>
                  </a:lnTo>
                  <a:lnTo>
                    <a:pt x="1893" y="234"/>
                  </a:lnTo>
                  <a:lnTo>
                    <a:pt x="1850" y="222"/>
                  </a:lnTo>
                  <a:lnTo>
                    <a:pt x="1806" y="209"/>
                  </a:lnTo>
                  <a:lnTo>
                    <a:pt x="1761" y="196"/>
                  </a:lnTo>
                  <a:lnTo>
                    <a:pt x="1716" y="184"/>
                  </a:lnTo>
                  <a:lnTo>
                    <a:pt x="1670" y="171"/>
                  </a:lnTo>
                  <a:lnTo>
                    <a:pt x="1624" y="159"/>
                  </a:lnTo>
                  <a:lnTo>
                    <a:pt x="1577" y="146"/>
                  </a:lnTo>
                  <a:lnTo>
                    <a:pt x="1530" y="135"/>
                  </a:lnTo>
                  <a:lnTo>
                    <a:pt x="1481" y="124"/>
                  </a:lnTo>
                  <a:lnTo>
                    <a:pt x="1433" y="113"/>
                  </a:lnTo>
                  <a:lnTo>
                    <a:pt x="1384" y="101"/>
                  </a:lnTo>
                  <a:lnTo>
                    <a:pt x="1335" y="91"/>
                  </a:lnTo>
                  <a:lnTo>
                    <a:pt x="1287" y="81"/>
                  </a:lnTo>
                  <a:lnTo>
                    <a:pt x="1237" y="71"/>
                  </a:lnTo>
                  <a:lnTo>
                    <a:pt x="1187" y="62"/>
                  </a:lnTo>
                  <a:lnTo>
                    <a:pt x="1138" y="53"/>
                  </a:lnTo>
                  <a:lnTo>
                    <a:pt x="1090" y="45"/>
                  </a:lnTo>
                  <a:lnTo>
                    <a:pt x="1040" y="38"/>
                  </a:lnTo>
                  <a:lnTo>
                    <a:pt x="992" y="31"/>
                  </a:lnTo>
                  <a:lnTo>
                    <a:pt x="942" y="25"/>
                  </a:lnTo>
                  <a:lnTo>
                    <a:pt x="894" y="19"/>
                  </a:lnTo>
                  <a:lnTo>
                    <a:pt x="847" y="14"/>
                  </a:lnTo>
                  <a:lnTo>
                    <a:pt x="798" y="10"/>
                  </a:lnTo>
                  <a:lnTo>
                    <a:pt x="752" y="7"/>
                  </a:lnTo>
                  <a:lnTo>
                    <a:pt x="705" y="4"/>
                  </a:lnTo>
                  <a:lnTo>
                    <a:pt x="660" y="1"/>
                  </a:lnTo>
                  <a:lnTo>
                    <a:pt x="614" y="1"/>
                  </a:lnTo>
                  <a:lnTo>
                    <a:pt x="570" y="0"/>
                  </a:lnTo>
                  <a:lnTo>
                    <a:pt x="526" y="1"/>
                  </a:lnTo>
                  <a:lnTo>
                    <a:pt x="483" y="4"/>
                  </a:lnTo>
                  <a:lnTo>
                    <a:pt x="441" y="6"/>
                  </a:lnTo>
                  <a:close/>
                </a:path>
              </a:pathLst>
            </a:custGeom>
            <a:solidFill>
              <a:srgbClr val="33CC33"/>
            </a:solidFill>
            <a:ln w="9525">
              <a:noFill/>
              <a:round/>
              <a:headEnd/>
              <a:tailEnd/>
            </a:ln>
          </p:spPr>
          <p:txBody>
            <a:bodyPr/>
            <a:lstStyle/>
            <a:p>
              <a:endParaRPr lang="en-US"/>
            </a:p>
          </p:txBody>
        </p:sp>
        <p:sp>
          <p:nvSpPr>
            <p:cNvPr id="39943" name="Freeform 7"/>
            <p:cNvSpPr>
              <a:spLocks noEditPoints="1"/>
            </p:cNvSpPr>
            <p:nvPr/>
          </p:nvSpPr>
          <p:spPr bwMode="auto">
            <a:xfrm>
              <a:off x="4522" y="1054"/>
              <a:ext cx="561" cy="175"/>
            </a:xfrm>
            <a:custGeom>
              <a:avLst/>
              <a:gdLst/>
              <a:ahLst/>
              <a:cxnLst>
                <a:cxn ang="0">
                  <a:pos x="2537" y="177"/>
                </a:cxn>
                <a:cxn ang="0">
                  <a:pos x="2439" y="322"/>
                </a:cxn>
                <a:cxn ang="0">
                  <a:pos x="2313" y="450"/>
                </a:cxn>
                <a:cxn ang="0">
                  <a:pos x="2163" y="554"/>
                </a:cxn>
                <a:cxn ang="0">
                  <a:pos x="2010" y="603"/>
                </a:cxn>
                <a:cxn ang="0">
                  <a:pos x="1870" y="649"/>
                </a:cxn>
                <a:cxn ang="0">
                  <a:pos x="1801" y="729"/>
                </a:cxn>
                <a:cxn ang="0">
                  <a:pos x="1852" y="791"/>
                </a:cxn>
                <a:cxn ang="0">
                  <a:pos x="1938" y="829"/>
                </a:cxn>
                <a:cxn ang="0">
                  <a:pos x="2058" y="828"/>
                </a:cxn>
                <a:cxn ang="0">
                  <a:pos x="2242" y="780"/>
                </a:cxn>
                <a:cxn ang="0">
                  <a:pos x="2396" y="679"/>
                </a:cxn>
                <a:cxn ang="0">
                  <a:pos x="2525" y="539"/>
                </a:cxn>
                <a:cxn ang="0">
                  <a:pos x="2632" y="380"/>
                </a:cxn>
                <a:cxn ang="0">
                  <a:pos x="2719" y="218"/>
                </a:cxn>
                <a:cxn ang="0">
                  <a:pos x="2793" y="69"/>
                </a:cxn>
                <a:cxn ang="0">
                  <a:pos x="2778" y="2"/>
                </a:cxn>
                <a:cxn ang="0">
                  <a:pos x="2716" y="9"/>
                </a:cxn>
                <a:cxn ang="0">
                  <a:pos x="2633" y="37"/>
                </a:cxn>
                <a:cxn ang="0">
                  <a:pos x="23" y="177"/>
                </a:cxn>
                <a:cxn ang="0">
                  <a:pos x="22" y="269"/>
                </a:cxn>
                <a:cxn ang="0">
                  <a:pos x="150" y="326"/>
                </a:cxn>
                <a:cxn ang="0">
                  <a:pos x="214" y="388"/>
                </a:cxn>
                <a:cxn ang="0">
                  <a:pos x="261" y="458"/>
                </a:cxn>
                <a:cxn ang="0">
                  <a:pos x="340" y="471"/>
                </a:cxn>
                <a:cxn ang="0">
                  <a:pos x="427" y="491"/>
                </a:cxn>
                <a:cxn ang="0">
                  <a:pos x="513" y="518"/>
                </a:cxn>
                <a:cxn ang="0">
                  <a:pos x="626" y="560"/>
                </a:cxn>
                <a:cxn ang="0">
                  <a:pos x="744" y="653"/>
                </a:cxn>
                <a:cxn ang="0">
                  <a:pos x="863" y="746"/>
                </a:cxn>
                <a:cxn ang="0">
                  <a:pos x="1024" y="787"/>
                </a:cxn>
                <a:cxn ang="0">
                  <a:pos x="1182" y="812"/>
                </a:cxn>
                <a:cxn ang="0">
                  <a:pos x="1421" y="852"/>
                </a:cxn>
                <a:cxn ang="0">
                  <a:pos x="1549" y="872"/>
                </a:cxn>
                <a:cxn ang="0">
                  <a:pos x="1671" y="837"/>
                </a:cxn>
                <a:cxn ang="0">
                  <a:pos x="1617" y="799"/>
                </a:cxn>
                <a:cxn ang="0">
                  <a:pos x="1484" y="779"/>
                </a:cxn>
                <a:cxn ang="0">
                  <a:pos x="1343" y="777"/>
                </a:cxn>
                <a:cxn ang="0">
                  <a:pos x="1211" y="759"/>
                </a:cxn>
                <a:cxn ang="0">
                  <a:pos x="1080" y="708"/>
                </a:cxn>
                <a:cxn ang="0">
                  <a:pos x="952" y="640"/>
                </a:cxn>
                <a:cxn ang="0">
                  <a:pos x="827" y="576"/>
                </a:cxn>
                <a:cxn ang="0">
                  <a:pos x="742" y="529"/>
                </a:cxn>
                <a:cxn ang="0">
                  <a:pos x="668" y="473"/>
                </a:cxn>
                <a:cxn ang="0">
                  <a:pos x="589" y="436"/>
                </a:cxn>
                <a:cxn ang="0">
                  <a:pos x="458" y="422"/>
                </a:cxn>
                <a:cxn ang="0">
                  <a:pos x="329" y="349"/>
                </a:cxn>
                <a:cxn ang="0">
                  <a:pos x="252" y="274"/>
                </a:cxn>
                <a:cxn ang="0">
                  <a:pos x="222" y="237"/>
                </a:cxn>
                <a:cxn ang="0">
                  <a:pos x="171" y="184"/>
                </a:cxn>
                <a:cxn ang="0">
                  <a:pos x="103" y="149"/>
                </a:cxn>
              </a:cxnLst>
              <a:rect l="0" t="0" r="r" b="b"/>
              <a:pathLst>
                <a:path w="2806" h="872">
                  <a:moveTo>
                    <a:pt x="2596" y="42"/>
                  </a:moveTo>
                  <a:lnTo>
                    <a:pt x="2582" y="78"/>
                  </a:lnTo>
                  <a:lnTo>
                    <a:pt x="2569" y="112"/>
                  </a:lnTo>
                  <a:lnTo>
                    <a:pt x="2553" y="146"/>
                  </a:lnTo>
                  <a:lnTo>
                    <a:pt x="2537" y="177"/>
                  </a:lnTo>
                  <a:lnTo>
                    <a:pt x="2520" y="209"/>
                  </a:lnTo>
                  <a:lnTo>
                    <a:pt x="2501" y="238"/>
                  </a:lnTo>
                  <a:lnTo>
                    <a:pt x="2482" y="267"/>
                  </a:lnTo>
                  <a:lnTo>
                    <a:pt x="2461" y="295"/>
                  </a:lnTo>
                  <a:lnTo>
                    <a:pt x="2439" y="322"/>
                  </a:lnTo>
                  <a:lnTo>
                    <a:pt x="2417" y="349"/>
                  </a:lnTo>
                  <a:lnTo>
                    <a:pt x="2392" y="375"/>
                  </a:lnTo>
                  <a:lnTo>
                    <a:pt x="2367" y="401"/>
                  </a:lnTo>
                  <a:lnTo>
                    <a:pt x="2340" y="426"/>
                  </a:lnTo>
                  <a:lnTo>
                    <a:pt x="2313" y="450"/>
                  </a:lnTo>
                  <a:lnTo>
                    <a:pt x="2284" y="475"/>
                  </a:lnTo>
                  <a:lnTo>
                    <a:pt x="2255" y="499"/>
                  </a:lnTo>
                  <a:lnTo>
                    <a:pt x="2224" y="520"/>
                  </a:lnTo>
                  <a:lnTo>
                    <a:pt x="2194" y="539"/>
                  </a:lnTo>
                  <a:lnTo>
                    <a:pt x="2163" y="554"/>
                  </a:lnTo>
                  <a:lnTo>
                    <a:pt x="2132" y="567"/>
                  </a:lnTo>
                  <a:lnTo>
                    <a:pt x="2102" y="579"/>
                  </a:lnTo>
                  <a:lnTo>
                    <a:pt x="2071" y="588"/>
                  </a:lnTo>
                  <a:lnTo>
                    <a:pt x="2041" y="596"/>
                  </a:lnTo>
                  <a:lnTo>
                    <a:pt x="2010" y="603"/>
                  </a:lnTo>
                  <a:lnTo>
                    <a:pt x="1981" y="610"/>
                  </a:lnTo>
                  <a:lnTo>
                    <a:pt x="1952" y="619"/>
                  </a:lnTo>
                  <a:lnTo>
                    <a:pt x="1924" y="627"/>
                  </a:lnTo>
                  <a:lnTo>
                    <a:pt x="1897" y="637"/>
                  </a:lnTo>
                  <a:lnTo>
                    <a:pt x="1870" y="649"/>
                  </a:lnTo>
                  <a:lnTo>
                    <a:pt x="1844" y="664"/>
                  </a:lnTo>
                  <a:lnTo>
                    <a:pt x="1819" y="682"/>
                  </a:lnTo>
                  <a:lnTo>
                    <a:pt x="1796" y="702"/>
                  </a:lnTo>
                  <a:lnTo>
                    <a:pt x="1797" y="716"/>
                  </a:lnTo>
                  <a:lnTo>
                    <a:pt x="1801" y="729"/>
                  </a:lnTo>
                  <a:lnTo>
                    <a:pt x="1807" y="743"/>
                  </a:lnTo>
                  <a:lnTo>
                    <a:pt x="1816" y="755"/>
                  </a:lnTo>
                  <a:lnTo>
                    <a:pt x="1826" y="769"/>
                  </a:lnTo>
                  <a:lnTo>
                    <a:pt x="1838" y="780"/>
                  </a:lnTo>
                  <a:lnTo>
                    <a:pt x="1852" y="791"/>
                  </a:lnTo>
                  <a:lnTo>
                    <a:pt x="1866" y="801"/>
                  </a:lnTo>
                  <a:lnTo>
                    <a:pt x="1883" y="810"/>
                  </a:lnTo>
                  <a:lnTo>
                    <a:pt x="1900" y="818"/>
                  </a:lnTo>
                  <a:lnTo>
                    <a:pt x="1919" y="825"/>
                  </a:lnTo>
                  <a:lnTo>
                    <a:pt x="1938" y="829"/>
                  </a:lnTo>
                  <a:lnTo>
                    <a:pt x="1958" y="832"/>
                  </a:lnTo>
                  <a:lnTo>
                    <a:pt x="1978" y="834"/>
                  </a:lnTo>
                  <a:lnTo>
                    <a:pt x="1997" y="833"/>
                  </a:lnTo>
                  <a:lnTo>
                    <a:pt x="2017" y="829"/>
                  </a:lnTo>
                  <a:lnTo>
                    <a:pt x="2058" y="828"/>
                  </a:lnTo>
                  <a:lnTo>
                    <a:pt x="2097" y="824"/>
                  </a:lnTo>
                  <a:lnTo>
                    <a:pt x="2135" y="817"/>
                  </a:lnTo>
                  <a:lnTo>
                    <a:pt x="2172" y="807"/>
                  </a:lnTo>
                  <a:lnTo>
                    <a:pt x="2207" y="795"/>
                  </a:lnTo>
                  <a:lnTo>
                    <a:pt x="2242" y="780"/>
                  </a:lnTo>
                  <a:lnTo>
                    <a:pt x="2275" y="764"/>
                  </a:lnTo>
                  <a:lnTo>
                    <a:pt x="2308" y="745"/>
                  </a:lnTo>
                  <a:lnTo>
                    <a:pt x="2338" y="725"/>
                  </a:lnTo>
                  <a:lnTo>
                    <a:pt x="2368" y="702"/>
                  </a:lnTo>
                  <a:lnTo>
                    <a:pt x="2396" y="679"/>
                  </a:lnTo>
                  <a:lnTo>
                    <a:pt x="2425" y="653"/>
                  </a:lnTo>
                  <a:lnTo>
                    <a:pt x="2450" y="626"/>
                  </a:lnTo>
                  <a:lnTo>
                    <a:pt x="2476" y="598"/>
                  </a:lnTo>
                  <a:lnTo>
                    <a:pt x="2501" y="570"/>
                  </a:lnTo>
                  <a:lnTo>
                    <a:pt x="2525" y="539"/>
                  </a:lnTo>
                  <a:lnTo>
                    <a:pt x="2548" y="508"/>
                  </a:lnTo>
                  <a:lnTo>
                    <a:pt x="2570" y="476"/>
                  </a:lnTo>
                  <a:lnTo>
                    <a:pt x="2591" y="445"/>
                  </a:lnTo>
                  <a:lnTo>
                    <a:pt x="2612" y="412"/>
                  </a:lnTo>
                  <a:lnTo>
                    <a:pt x="2632" y="380"/>
                  </a:lnTo>
                  <a:lnTo>
                    <a:pt x="2651" y="347"/>
                  </a:lnTo>
                  <a:lnTo>
                    <a:pt x="2669" y="314"/>
                  </a:lnTo>
                  <a:lnTo>
                    <a:pt x="2687" y="282"/>
                  </a:lnTo>
                  <a:lnTo>
                    <a:pt x="2704" y="249"/>
                  </a:lnTo>
                  <a:lnTo>
                    <a:pt x="2719" y="218"/>
                  </a:lnTo>
                  <a:lnTo>
                    <a:pt x="2735" y="186"/>
                  </a:lnTo>
                  <a:lnTo>
                    <a:pt x="2751" y="155"/>
                  </a:lnTo>
                  <a:lnTo>
                    <a:pt x="2766" y="126"/>
                  </a:lnTo>
                  <a:lnTo>
                    <a:pt x="2779" y="96"/>
                  </a:lnTo>
                  <a:lnTo>
                    <a:pt x="2793" y="69"/>
                  </a:lnTo>
                  <a:lnTo>
                    <a:pt x="2806" y="42"/>
                  </a:lnTo>
                  <a:lnTo>
                    <a:pt x="2802" y="27"/>
                  </a:lnTo>
                  <a:lnTo>
                    <a:pt x="2795" y="15"/>
                  </a:lnTo>
                  <a:lnTo>
                    <a:pt x="2787" y="6"/>
                  </a:lnTo>
                  <a:lnTo>
                    <a:pt x="2778" y="2"/>
                  </a:lnTo>
                  <a:lnTo>
                    <a:pt x="2768" y="0"/>
                  </a:lnTo>
                  <a:lnTo>
                    <a:pt x="2757" y="0"/>
                  </a:lnTo>
                  <a:lnTo>
                    <a:pt x="2743" y="1"/>
                  </a:lnTo>
                  <a:lnTo>
                    <a:pt x="2730" y="4"/>
                  </a:lnTo>
                  <a:lnTo>
                    <a:pt x="2716" y="9"/>
                  </a:lnTo>
                  <a:lnTo>
                    <a:pt x="2700" y="14"/>
                  </a:lnTo>
                  <a:lnTo>
                    <a:pt x="2684" y="20"/>
                  </a:lnTo>
                  <a:lnTo>
                    <a:pt x="2668" y="27"/>
                  </a:lnTo>
                  <a:lnTo>
                    <a:pt x="2651" y="32"/>
                  </a:lnTo>
                  <a:lnTo>
                    <a:pt x="2633" y="37"/>
                  </a:lnTo>
                  <a:lnTo>
                    <a:pt x="2615" y="40"/>
                  </a:lnTo>
                  <a:lnTo>
                    <a:pt x="2596" y="42"/>
                  </a:lnTo>
                  <a:close/>
                  <a:moveTo>
                    <a:pt x="48" y="156"/>
                  </a:moveTo>
                  <a:lnTo>
                    <a:pt x="37" y="166"/>
                  </a:lnTo>
                  <a:lnTo>
                    <a:pt x="23" y="177"/>
                  </a:lnTo>
                  <a:lnTo>
                    <a:pt x="11" y="191"/>
                  </a:lnTo>
                  <a:lnTo>
                    <a:pt x="2" y="207"/>
                  </a:lnTo>
                  <a:lnTo>
                    <a:pt x="0" y="225"/>
                  </a:lnTo>
                  <a:lnTo>
                    <a:pt x="5" y="246"/>
                  </a:lnTo>
                  <a:lnTo>
                    <a:pt x="22" y="269"/>
                  </a:lnTo>
                  <a:lnTo>
                    <a:pt x="52" y="295"/>
                  </a:lnTo>
                  <a:lnTo>
                    <a:pt x="70" y="308"/>
                  </a:lnTo>
                  <a:lnTo>
                    <a:pt x="95" y="316"/>
                  </a:lnTo>
                  <a:lnTo>
                    <a:pt x="122" y="321"/>
                  </a:lnTo>
                  <a:lnTo>
                    <a:pt x="150" y="326"/>
                  </a:lnTo>
                  <a:lnTo>
                    <a:pt x="177" y="331"/>
                  </a:lnTo>
                  <a:lnTo>
                    <a:pt x="199" y="339"/>
                  </a:lnTo>
                  <a:lnTo>
                    <a:pt x="213" y="350"/>
                  </a:lnTo>
                  <a:lnTo>
                    <a:pt x="218" y="367"/>
                  </a:lnTo>
                  <a:lnTo>
                    <a:pt x="214" y="388"/>
                  </a:lnTo>
                  <a:lnTo>
                    <a:pt x="217" y="407"/>
                  </a:lnTo>
                  <a:lnTo>
                    <a:pt x="223" y="424"/>
                  </a:lnTo>
                  <a:lnTo>
                    <a:pt x="234" y="437"/>
                  </a:lnTo>
                  <a:lnTo>
                    <a:pt x="246" y="449"/>
                  </a:lnTo>
                  <a:lnTo>
                    <a:pt x="261" y="458"/>
                  </a:lnTo>
                  <a:lnTo>
                    <a:pt x="275" y="464"/>
                  </a:lnTo>
                  <a:lnTo>
                    <a:pt x="290" y="466"/>
                  </a:lnTo>
                  <a:lnTo>
                    <a:pt x="307" y="467"/>
                  </a:lnTo>
                  <a:lnTo>
                    <a:pt x="322" y="468"/>
                  </a:lnTo>
                  <a:lnTo>
                    <a:pt x="340" y="471"/>
                  </a:lnTo>
                  <a:lnTo>
                    <a:pt x="357" y="474"/>
                  </a:lnTo>
                  <a:lnTo>
                    <a:pt x="374" y="477"/>
                  </a:lnTo>
                  <a:lnTo>
                    <a:pt x="392" y="482"/>
                  </a:lnTo>
                  <a:lnTo>
                    <a:pt x="409" y="486"/>
                  </a:lnTo>
                  <a:lnTo>
                    <a:pt x="427" y="491"/>
                  </a:lnTo>
                  <a:lnTo>
                    <a:pt x="444" y="497"/>
                  </a:lnTo>
                  <a:lnTo>
                    <a:pt x="462" y="501"/>
                  </a:lnTo>
                  <a:lnTo>
                    <a:pt x="479" y="507"/>
                  </a:lnTo>
                  <a:lnTo>
                    <a:pt x="496" y="512"/>
                  </a:lnTo>
                  <a:lnTo>
                    <a:pt x="513" y="518"/>
                  </a:lnTo>
                  <a:lnTo>
                    <a:pt x="528" y="522"/>
                  </a:lnTo>
                  <a:lnTo>
                    <a:pt x="544" y="528"/>
                  </a:lnTo>
                  <a:lnTo>
                    <a:pt x="560" y="533"/>
                  </a:lnTo>
                  <a:lnTo>
                    <a:pt x="595" y="545"/>
                  </a:lnTo>
                  <a:lnTo>
                    <a:pt x="626" y="560"/>
                  </a:lnTo>
                  <a:lnTo>
                    <a:pt x="654" y="575"/>
                  </a:lnTo>
                  <a:lnTo>
                    <a:pt x="679" y="593"/>
                  </a:lnTo>
                  <a:lnTo>
                    <a:pt x="702" y="612"/>
                  </a:lnTo>
                  <a:lnTo>
                    <a:pt x="723" y="633"/>
                  </a:lnTo>
                  <a:lnTo>
                    <a:pt x="744" y="653"/>
                  </a:lnTo>
                  <a:lnTo>
                    <a:pt x="765" y="673"/>
                  </a:lnTo>
                  <a:lnTo>
                    <a:pt x="786" y="693"/>
                  </a:lnTo>
                  <a:lnTo>
                    <a:pt x="810" y="712"/>
                  </a:lnTo>
                  <a:lnTo>
                    <a:pt x="834" y="730"/>
                  </a:lnTo>
                  <a:lnTo>
                    <a:pt x="863" y="746"/>
                  </a:lnTo>
                  <a:lnTo>
                    <a:pt x="894" y="760"/>
                  </a:lnTo>
                  <a:lnTo>
                    <a:pt x="930" y="772"/>
                  </a:lnTo>
                  <a:lnTo>
                    <a:pt x="972" y="780"/>
                  </a:lnTo>
                  <a:lnTo>
                    <a:pt x="1018" y="786"/>
                  </a:lnTo>
                  <a:lnTo>
                    <a:pt x="1024" y="787"/>
                  </a:lnTo>
                  <a:lnTo>
                    <a:pt x="1040" y="789"/>
                  </a:lnTo>
                  <a:lnTo>
                    <a:pt x="1066" y="793"/>
                  </a:lnTo>
                  <a:lnTo>
                    <a:pt x="1099" y="799"/>
                  </a:lnTo>
                  <a:lnTo>
                    <a:pt x="1138" y="806"/>
                  </a:lnTo>
                  <a:lnTo>
                    <a:pt x="1182" y="812"/>
                  </a:lnTo>
                  <a:lnTo>
                    <a:pt x="1229" y="820"/>
                  </a:lnTo>
                  <a:lnTo>
                    <a:pt x="1279" y="828"/>
                  </a:lnTo>
                  <a:lnTo>
                    <a:pt x="1327" y="837"/>
                  </a:lnTo>
                  <a:lnTo>
                    <a:pt x="1376" y="845"/>
                  </a:lnTo>
                  <a:lnTo>
                    <a:pt x="1421" y="852"/>
                  </a:lnTo>
                  <a:lnTo>
                    <a:pt x="1461" y="859"/>
                  </a:lnTo>
                  <a:lnTo>
                    <a:pt x="1495" y="864"/>
                  </a:lnTo>
                  <a:lnTo>
                    <a:pt x="1523" y="869"/>
                  </a:lnTo>
                  <a:lnTo>
                    <a:pt x="1541" y="871"/>
                  </a:lnTo>
                  <a:lnTo>
                    <a:pt x="1549" y="872"/>
                  </a:lnTo>
                  <a:lnTo>
                    <a:pt x="1685" y="872"/>
                  </a:lnTo>
                  <a:lnTo>
                    <a:pt x="1684" y="865"/>
                  </a:lnTo>
                  <a:lnTo>
                    <a:pt x="1681" y="856"/>
                  </a:lnTo>
                  <a:lnTo>
                    <a:pt x="1676" y="847"/>
                  </a:lnTo>
                  <a:lnTo>
                    <a:pt x="1671" y="837"/>
                  </a:lnTo>
                  <a:lnTo>
                    <a:pt x="1664" y="827"/>
                  </a:lnTo>
                  <a:lnTo>
                    <a:pt x="1657" y="819"/>
                  </a:lnTo>
                  <a:lnTo>
                    <a:pt x="1649" y="812"/>
                  </a:lnTo>
                  <a:lnTo>
                    <a:pt x="1641" y="808"/>
                  </a:lnTo>
                  <a:lnTo>
                    <a:pt x="1617" y="799"/>
                  </a:lnTo>
                  <a:lnTo>
                    <a:pt x="1592" y="792"/>
                  </a:lnTo>
                  <a:lnTo>
                    <a:pt x="1565" y="787"/>
                  </a:lnTo>
                  <a:lnTo>
                    <a:pt x="1539" y="783"/>
                  </a:lnTo>
                  <a:lnTo>
                    <a:pt x="1511" y="781"/>
                  </a:lnTo>
                  <a:lnTo>
                    <a:pt x="1484" y="779"/>
                  </a:lnTo>
                  <a:lnTo>
                    <a:pt x="1456" y="779"/>
                  </a:lnTo>
                  <a:lnTo>
                    <a:pt x="1428" y="778"/>
                  </a:lnTo>
                  <a:lnTo>
                    <a:pt x="1399" y="778"/>
                  </a:lnTo>
                  <a:lnTo>
                    <a:pt x="1371" y="777"/>
                  </a:lnTo>
                  <a:lnTo>
                    <a:pt x="1343" y="777"/>
                  </a:lnTo>
                  <a:lnTo>
                    <a:pt x="1316" y="775"/>
                  </a:lnTo>
                  <a:lnTo>
                    <a:pt x="1289" y="773"/>
                  </a:lnTo>
                  <a:lnTo>
                    <a:pt x="1262" y="770"/>
                  </a:lnTo>
                  <a:lnTo>
                    <a:pt x="1236" y="765"/>
                  </a:lnTo>
                  <a:lnTo>
                    <a:pt x="1211" y="759"/>
                  </a:lnTo>
                  <a:lnTo>
                    <a:pt x="1184" y="751"/>
                  </a:lnTo>
                  <a:lnTo>
                    <a:pt x="1157" y="742"/>
                  </a:lnTo>
                  <a:lnTo>
                    <a:pt x="1132" y="732"/>
                  </a:lnTo>
                  <a:lnTo>
                    <a:pt x="1106" y="720"/>
                  </a:lnTo>
                  <a:lnTo>
                    <a:pt x="1080" y="708"/>
                  </a:lnTo>
                  <a:lnTo>
                    <a:pt x="1054" y="696"/>
                  </a:lnTo>
                  <a:lnTo>
                    <a:pt x="1028" y="682"/>
                  </a:lnTo>
                  <a:lnTo>
                    <a:pt x="1002" y="669"/>
                  </a:lnTo>
                  <a:lnTo>
                    <a:pt x="977" y="654"/>
                  </a:lnTo>
                  <a:lnTo>
                    <a:pt x="952" y="640"/>
                  </a:lnTo>
                  <a:lnTo>
                    <a:pt x="927" y="627"/>
                  </a:lnTo>
                  <a:lnTo>
                    <a:pt x="902" y="614"/>
                  </a:lnTo>
                  <a:lnTo>
                    <a:pt x="876" y="600"/>
                  </a:lnTo>
                  <a:lnTo>
                    <a:pt x="851" y="588"/>
                  </a:lnTo>
                  <a:lnTo>
                    <a:pt x="827" y="576"/>
                  </a:lnTo>
                  <a:lnTo>
                    <a:pt x="802" y="565"/>
                  </a:lnTo>
                  <a:lnTo>
                    <a:pt x="786" y="558"/>
                  </a:lnTo>
                  <a:lnTo>
                    <a:pt x="771" y="549"/>
                  </a:lnTo>
                  <a:lnTo>
                    <a:pt x="757" y="540"/>
                  </a:lnTo>
                  <a:lnTo>
                    <a:pt x="742" y="529"/>
                  </a:lnTo>
                  <a:lnTo>
                    <a:pt x="728" y="519"/>
                  </a:lnTo>
                  <a:lnTo>
                    <a:pt x="713" y="507"/>
                  </a:lnTo>
                  <a:lnTo>
                    <a:pt x="698" y="495"/>
                  </a:lnTo>
                  <a:lnTo>
                    <a:pt x="684" y="484"/>
                  </a:lnTo>
                  <a:lnTo>
                    <a:pt x="668" y="473"/>
                  </a:lnTo>
                  <a:lnTo>
                    <a:pt x="653" y="463"/>
                  </a:lnTo>
                  <a:lnTo>
                    <a:pt x="638" y="454"/>
                  </a:lnTo>
                  <a:lnTo>
                    <a:pt x="622" y="446"/>
                  </a:lnTo>
                  <a:lnTo>
                    <a:pt x="606" y="440"/>
                  </a:lnTo>
                  <a:lnTo>
                    <a:pt x="589" y="436"/>
                  </a:lnTo>
                  <a:lnTo>
                    <a:pt x="572" y="434"/>
                  </a:lnTo>
                  <a:lnTo>
                    <a:pt x="554" y="434"/>
                  </a:lnTo>
                  <a:lnTo>
                    <a:pt x="521" y="434"/>
                  </a:lnTo>
                  <a:lnTo>
                    <a:pt x="489" y="430"/>
                  </a:lnTo>
                  <a:lnTo>
                    <a:pt x="458" y="422"/>
                  </a:lnTo>
                  <a:lnTo>
                    <a:pt x="428" y="411"/>
                  </a:lnTo>
                  <a:lnTo>
                    <a:pt x="401" y="399"/>
                  </a:lnTo>
                  <a:lnTo>
                    <a:pt x="375" y="383"/>
                  </a:lnTo>
                  <a:lnTo>
                    <a:pt x="351" y="367"/>
                  </a:lnTo>
                  <a:lnTo>
                    <a:pt x="329" y="349"/>
                  </a:lnTo>
                  <a:lnTo>
                    <a:pt x="309" y="332"/>
                  </a:lnTo>
                  <a:lnTo>
                    <a:pt x="291" y="316"/>
                  </a:lnTo>
                  <a:lnTo>
                    <a:pt x="275" y="300"/>
                  </a:lnTo>
                  <a:lnTo>
                    <a:pt x="262" y="285"/>
                  </a:lnTo>
                  <a:lnTo>
                    <a:pt x="252" y="274"/>
                  </a:lnTo>
                  <a:lnTo>
                    <a:pt x="244" y="264"/>
                  </a:lnTo>
                  <a:lnTo>
                    <a:pt x="238" y="258"/>
                  </a:lnTo>
                  <a:lnTo>
                    <a:pt x="236" y="256"/>
                  </a:lnTo>
                  <a:lnTo>
                    <a:pt x="229" y="247"/>
                  </a:lnTo>
                  <a:lnTo>
                    <a:pt x="222" y="237"/>
                  </a:lnTo>
                  <a:lnTo>
                    <a:pt x="213" y="226"/>
                  </a:lnTo>
                  <a:lnTo>
                    <a:pt x="204" y="216"/>
                  </a:lnTo>
                  <a:lnTo>
                    <a:pt x="193" y="204"/>
                  </a:lnTo>
                  <a:lnTo>
                    <a:pt x="182" y="194"/>
                  </a:lnTo>
                  <a:lnTo>
                    <a:pt x="171" y="184"/>
                  </a:lnTo>
                  <a:lnTo>
                    <a:pt x="157" y="175"/>
                  </a:lnTo>
                  <a:lnTo>
                    <a:pt x="145" y="166"/>
                  </a:lnTo>
                  <a:lnTo>
                    <a:pt x="131" y="159"/>
                  </a:lnTo>
                  <a:lnTo>
                    <a:pt x="118" y="154"/>
                  </a:lnTo>
                  <a:lnTo>
                    <a:pt x="103" y="149"/>
                  </a:lnTo>
                  <a:lnTo>
                    <a:pt x="90" y="148"/>
                  </a:lnTo>
                  <a:lnTo>
                    <a:pt x="75" y="148"/>
                  </a:lnTo>
                  <a:lnTo>
                    <a:pt x="61" y="150"/>
                  </a:lnTo>
                  <a:lnTo>
                    <a:pt x="48" y="156"/>
                  </a:lnTo>
                  <a:close/>
                </a:path>
              </a:pathLst>
            </a:custGeom>
            <a:solidFill>
              <a:srgbClr val="007FFF"/>
            </a:solidFill>
            <a:ln w="9525">
              <a:noFill/>
              <a:round/>
              <a:headEnd/>
              <a:tailEnd/>
            </a:ln>
          </p:spPr>
          <p:txBody>
            <a:bodyPr/>
            <a:lstStyle/>
            <a:p>
              <a:endParaRPr lang="en-US"/>
            </a:p>
          </p:txBody>
        </p:sp>
        <p:grpSp>
          <p:nvGrpSpPr>
            <p:cNvPr id="39944" name="Group 8"/>
            <p:cNvGrpSpPr>
              <a:grpSpLocks/>
            </p:cNvGrpSpPr>
            <p:nvPr/>
          </p:nvGrpSpPr>
          <p:grpSpPr bwMode="auto">
            <a:xfrm>
              <a:off x="4608" y="0"/>
              <a:ext cx="866" cy="1060"/>
              <a:chOff x="4636" y="0"/>
              <a:chExt cx="866" cy="1061"/>
            </a:xfrm>
          </p:grpSpPr>
          <p:sp>
            <p:nvSpPr>
              <p:cNvPr id="39945" name="Freeform 9"/>
              <p:cNvSpPr>
                <a:spLocks/>
              </p:cNvSpPr>
              <p:nvPr/>
            </p:nvSpPr>
            <p:spPr bwMode="auto">
              <a:xfrm>
                <a:off x="4697" y="595"/>
                <a:ext cx="624" cy="351"/>
              </a:xfrm>
              <a:custGeom>
                <a:avLst/>
                <a:gdLst/>
                <a:ahLst/>
                <a:cxnLst>
                  <a:cxn ang="0">
                    <a:pos x="0" y="1164"/>
                  </a:cxn>
                  <a:cxn ang="0">
                    <a:pos x="747" y="0"/>
                  </a:cxn>
                  <a:cxn ang="0">
                    <a:pos x="2988" y="396"/>
                  </a:cxn>
                  <a:cxn ang="0">
                    <a:pos x="3120" y="592"/>
                  </a:cxn>
                  <a:cxn ang="0">
                    <a:pos x="2417" y="1756"/>
                  </a:cxn>
                  <a:cxn ang="0">
                    <a:pos x="2263" y="1603"/>
                  </a:cxn>
                  <a:cxn ang="0">
                    <a:pos x="0" y="1164"/>
                  </a:cxn>
                </a:cxnLst>
                <a:rect l="0" t="0" r="r" b="b"/>
                <a:pathLst>
                  <a:path w="3120" h="1756">
                    <a:moveTo>
                      <a:pt x="0" y="1164"/>
                    </a:moveTo>
                    <a:lnTo>
                      <a:pt x="747" y="0"/>
                    </a:lnTo>
                    <a:lnTo>
                      <a:pt x="2988" y="396"/>
                    </a:lnTo>
                    <a:lnTo>
                      <a:pt x="3120" y="592"/>
                    </a:lnTo>
                    <a:lnTo>
                      <a:pt x="2417" y="1756"/>
                    </a:lnTo>
                    <a:lnTo>
                      <a:pt x="2263" y="1603"/>
                    </a:lnTo>
                    <a:lnTo>
                      <a:pt x="0" y="1164"/>
                    </a:lnTo>
                    <a:close/>
                  </a:path>
                </a:pathLst>
              </a:custGeom>
              <a:solidFill>
                <a:srgbClr val="D9D9D9"/>
              </a:solidFill>
              <a:ln w="9525">
                <a:noFill/>
                <a:round/>
                <a:headEnd/>
                <a:tailEnd/>
              </a:ln>
            </p:spPr>
            <p:txBody>
              <a:bodyPr/>
              <a:lstStyle/>
              <a:p>
                <a:endParaRPr lang="en-US"/>
              </a:p>
            </p:txBody>
          </p:sp>
          <p:sp>
            <p:nvSpPr>
              <p:cNvPr id="39946" name="Freeform 10"/>
              <p:cNvSpPr>
                <a:spLocks/>
              </p:cNvSpPr>
              <p:nvPr/>
            </p:nvSpPr>
            <p:spPr bwMode="auto">
              <a:xfrm>
                <a:off x="4697" y="595"/>
                <a:ext cx="624" cy="351"/>
              </a:xfrm>
              <a:custGeom>
                <a:avLst/>
                <a:gdLst/>
                <a:ahLst/>
                <a:cxnLst>
                  <a:cxn ang="0">
                    <a:pos x="0" y="1164"/>
                  </a:cxn>
                  <a:cxn ang="0">
                    <a:pos x="747" y="0"/>
                  </a:cxn>
                  <a:cxn ang="0">
                    <a:pos x="2988" y="396"/>
                  </a:cxn>
                  <a:cxn ang="0">
                    <a:pos x="3120" y="592"/>
                  </a:cxn>
                  <a:cxn ang="0">
                    <a:pos x="2417" y="1756"/>
                  </a:cxn>
                  <a:cxn ang="0">
                    <a:pos x="2263" y="1603"/>
                  </a:cxn>
                  <a:cxn ang="0">
                    <a:pos x="0" y="1164"/>
                  </a:cxn>
                </a:cxnLst>
                <a:rect l="0" t="0" r="r" b="b"/>
                <a:pathLst>
                  <a:path w="3120" h="1756">
                    <a:moveTo>
                      <a:pt x="0" y="1164"/>
                    </a:moveTo>
                    <a:lnTo>
                      <a:pt x="747" y="0"/>
                    </a:lnTo>
                    <a:lnTo>
                      <a:pt x="2988" y="396"/>
                    </a:lnTo>
                    <a:lnTo>
                      <a:pt x="3120" y="592"/>
                    </a:lnTo>
                    <a:lnTo>
                      <a:pt x="2417" y="1756"/>
                    </a:lnTo>
                    <a:lnTo>
                      <a:pt x="2263" y="1603"/>
                    </a:lnTo>
                    <a:lnTo>
                      <a:pt x="0" y="1164"/>
                    </a:lnTo>
                  </a:path>
                </a:pathLst>
              </a:custGeom>
              <a:noFill/>
              <a:ln w="0">
                <a:solidFill>
                  <a:srgbClr val="000000"/>
                </a:solidFill>
                <a:prstDash val="solid"/>
                <a:round/>
                <a:headEnd/>
                <a:tailEnd/>
              </a:ln>
            </p:spPr>
            <p:txBody>
              <a:bodyPr/>
              <a:lstStyle/>
              <a:p>
                <a:endParaRPr lang="en-US"/>
              </a:p>
            </p:txBody>
          </p:sp>
          <p:sp>
            <p:nvSpPr>
              <p:cNvPr id="39947" name="Freeform 11"/>
              <p:cNvSpPr>
                <a:spLocks/>
              </p:cNvSpPr>
              <p:nvPr/>
            </p:nvSpPr>
            <p:spPr bwMode="auto">
              <a:xfrm>
                <a:off x="4848" y="0"/>
                <a:ext cx="654" cy="712"/>
              </a:xfrm>
              <a:custGeom>
                <a:avLst/>
                <a:gdLst/>
                <a:ahLst/>
                <a:cxnLst>
                  <a:cxn ang="0">
                    <a:pos x="22" y="2929"/>
                  </a:cxn>
                  <a:cxn ang="0">
                    <a:pos x="81" y="2842"/>
                  </a:cxn>
                  <a:cxn ang="0">
                    <a:pos x="157" y="2759"/>
                  </a:cxn>
                  <a:cxn ang="0">
                    <a:pos x="237" y="2714"/>
                  </a:cxn>
                  <a:cxn ang="0">
                    <a:pos x="313" y="2713"/>
                  </a:cxn>
                  <a:cxn ang="0">
                    <a:pos x="420" y="2714"/>
                  </a:cxn>
                  <a:cxn ang="0">
                    <a:pos x="556" y="2711"/>
                  </a:cxn>
                  <a:cxn ang="0">
                    <a:pos x="707" y="2703"/>
                  </a:cxn>
                  <a:cxn ang="0">
                    <a:pos x="861" y="2687"/>
                  </a:cxn>
                  <a:cxn ang="0">
                    <a:pos x="1007" y="2661"/>
                  </a:cxn>
                  <a:cxn ang="0">
                    <a:pos x="1134" y="2625"/>
                  </a:cxn>
                  <a:cxn ang="0">
                    <a:pos x="1229" y="2573"/>
                  </a:cxn>
                  <a:cxn ang="0">
                    <a:pos x="1320" y="2486"/>
                  </a:cxn>
                  <a:cxn ang="0">
                    <a:pos x="1406" y="2367"/>
                  </a:cxn>
                  <a:cxn ang="0">
                    <a:pos x="1481" y="2227"/>
                  </a:cxn>
                  <a:cxn ang="0">
                    <a:pos x="1543" y="2075"/>
                  </a:cxn>
                  <a:cxn ang="0">
                    <a:pos x="1597" y="1916"/>
                  </a:cxn>
                  <a:cxn ang="0">
                    <a:pos x="1643" y="1757"/>
                  </a:cxn>
                  <a:cxn ang="0">
                    <a:pos x="1682" y="1605"/>
                  </a:cxn>
                  <a:cxn ang="0">
                    <a:pos x="1718" y="1466"/>
                  </a:cxn>
                  <a:cxn ang="0">
                    <a:pos x="1808" y="1179"/>
                  </a:cxn>
                  <a:cxn ang="0">
                    <a:pos x="1932" y="893"/>
                  </a:cxn>
                  <a:cxn ang="0">
                    <a:pos x="2070" y="660"/>
                  </a:cxn>
                  <a:cxn ang="0">
                    <a:pos x="2218" y="476"/>
                  </a:cxn>
                  <a:cxn ang="0">
                    <a:pos x="2372" y="329"/>
                  </a:cxn>
                  <a:cxn ang="0">
                    <a:pos x="2528" y="215"/>
                  </a:cxn>
                  <a:cxn ang="0">
                    <a:pos x="2685" y="125"/>
                  </a:cxn>
                  <a:cxn ang="0">
                    <a:pos x="2836" y="51"/>
                  </a:cxn>
                  <a:cxn ang="0">
                    <a:pos x="2968" y="4"/>
                  </a:cxn>
                  <a:cxn ang="0">
                    <a:pos x="3096" y="7"/>
                  </a:cxn>
                  <a:cxn ang="0">
                    <a:pos x="3202" y="52"/>
                  </a:cxn>
                  <a:cxn ang="0">
                    <a:pos x="3262" y="138"/>
                  </a:cxn>
                  <a:cxn ang="0">
                    <a:pos x="3270" y="311"/>
                  </a:cxn>
                  <a:cxn ang="0">
                    <a:pos x="3262" y="483"/>
                  </a:cxn>
                  <a:cxn ang="0">
                    <a:pos x="3242" y="635"/>
                  </a:cxn>
                  <a:cxn ang="0">
                    <a:pos x="3211" y="771"/>
                  </a:cxn>
                  <a:cxn ang="0">
                    <a:pos x="3171" y="901"/>
                  </a:cxn>
                  <a:cxn ang="0">
                    <a:pos x="3121" y="1025"/>
                  </a:cxn>
                  <a:cxn ang="0">
                    <a:pos x="3064" y="1155"/>
                  </a:cxn>
                  <a:cxn ang="0">
                    <a:pos x="2999" y="1292"/>
                  </a:cxn>
                  <a:cxn ang="0">
                    <a:pos x="2898" y="1476"/>
                  </a:cxn>
                  <a:cxn ang="0">
                    <a:pos x="2749" y="1670"/>
                  </a:cxn>
                  <a:cxn ang="0">
                    <a:pos x="2576" y="1860"/>
                  </a:cxn>
                  <a:cxn ang="0">
                    <a:pos x="2394" y="2044"/>
                  </a:cxn>
                  <a:cxn ang="0">
                    <a:pos x="2225" y="2222"/>
                  </a:cxn>
                  <a:cxn ang="0">
                    <a:pos x="2084" y="2392"/>
                  </a:cxn>
                  <a:cxn ang="0">
                    <a:pos x="1991" y="2553"/>
                  </a:cxn>
                  <a:cxn ang="0">
                    <a:pos x="1961" y="2704"/>
                  </a:cxn>
                  <a:cxn ang="0">
                    <a:pos x="1992" y="2814"/>
                  </a:cxn>
                  <a:cxn ang="0">
                    <a:pos x="2101" y="2897"/>
                  </a:cxn>
                  <a:cxn ang="0">
                    <a:pos x="2248" y="2998"/>
                  </a:cxn>
                  <a:cxn ang="0">
                    <a:pos x="2384" y="3161"/>
                  </a:cxn>
                  <a:cxn ang="0">
                    <a:pos x="2423" y="3279"/>
                  </a:cxn>
                  <a:cxn ang="0">
                    <a:pos x="2410" y="3367"/>
                  </a:cxn>
                  <a:cxn ang="0">
                    <a:pos x="2384" y="3455"/>
                  </a:cxn>
                  <a:cxn ang="0">
                    <a:pos x="2366" y="3540"/>
                  </a:cxn>
                </a:cxnLst>
                <a:rect l="0" t="0" r="r" b="b"/>
                <a:pathLst>
                  <a:path w="3270" h="3562">
                    <a:moveTo>
                      <a:pt x="0" y="2978"/>
                    </a:moveTo>
                    <a:lnTo>
                      <a:pt x="5" y="2965"/>
                    </a:lnTo>
                    <a:lnTo>
                      <a:pt x="13" y="2948"/>
                    </a:lnTo>
                    <a:lnTo>
                      <a:pt x="22" y="2929"/>
                    </a:lnTo>
                    <a:lnTo>
                      <a:pt x="35" y="2908"/>
                    </a:lnTo>
                    <a:lnTo>
                      <a:pt x="48" y="2887"/>
                    </a:lnTo>
                    <a:lnTo>
                      <a:pt x="64" y="2865"/>
                    </a:lnTo>
                    <a:lnTo>
                      <a:pt x="81" y="2842"/>
                    </a:lnTo>
                    <a:lnTo>
                      <a:pt x="99" y="2820"/>
                    </a:lnTo>
                    <a:lnTo>
                      <a:pt x="117" y="2798"/>
                    </a:lnTo>
                    <a:lnTo>
                      <a:pt x="137" y="2778"/>
                    </a:lnTo>
                    <a:lnTo>
                      <a:pt x="157" y="2759"/>
                    </a:lnTo>
                    <a:lnTo>
                      <a:pt x="178" y="2743"/>
                    </a:lnTo>
                    <a:lnTo>
                      <a:pt x="198" y="2730"/>
                    </a:lnTo>
                    <a:lnTo>
                      <a:pt x="217" y="2720"/>
                    </a:lnTo>
                    <a:lnTo>
                      <a:pt x="237" y="2714"/>
                    </a:lnTo>
                    <a:lnTo>
                      <a:pt x="256" y="2712"/>
                    </a:lnTo>
                    <a:lnTo>
                      <a:pt x="272" y="2712"/>
                    </a:lnTo>
                    <a:lnTo>
                      <a:pt x="291" y="2713"/>
                    </a:lnTo>
                    <a:lnTo>
                      <a:pt x="313" y="2713"/>
                    </a:lnTo>
                    <a:lnTo>
                      <a:pt x="336" y="2713"/>
                    </a:lnTo>
                    <a:lnTo>
                      <a:pt x="362" y="2714"/>
                    </a:lnTo>
                    <a:lnTo>
                      <a:pt x="390" y="2714"/>
                    </a:lnTo>
                    <a:lnTo>
                      <a:pt x="420" y="2714"/>
                    </a:lnTo>
                    <a:lnTo>
                      <a:pt x="452" y="2713"/>
                    </a:lnTo>
                    <a:lnTo>
                      <a:pt x="485" y="2713"/>
                    </a:lnTo>
                    <a:lnTo>
                      <a:pt x="520" y="2712"/>
                    </a:lnTo>
                    <a:lnTo>
                      <a:pt x="556" y="2711"/>
                    </a:lnTo>
                    <a:lnTo>
                      <a:pt x="592" y="2709"/>
                    </a:lnTo>
                    <a:lnTo>
                      <a:pt x="630" y="2707"/>
                    </a:lnTo>
                    <a:lnTo>
                      <a:pt x="668" y="2705"/>
                    </a:lnTo>
                    <a:lnTo>
                      <a:pt x="707" y="2703"/>
                    </a:lnTo>
                    <a:lnTo>
                      <a:pt x="745" y="2699"/>
                    </a:lnTo>
                    <a:lnTo>
                      <a:pt x="784" y="2696"/>
                    </a:lnTo>
                    <a:lnTo>
                      <a:pt x="822" y="2691"/>
                    </a:lnTo>
                    <a:lnTo>
                      <a:pt x="861" y="2687"/>
                    </a:lnTo>
                    <a:lnTo>
                      <a:pt x="899" y="2681"/>
                    </a:lnTo>
                    <a:lnTo>
                      <a:pt x="936" y="2676"/>
                    </a:lnTo>
                    <a:lnTo>
                      <a:pt x="972" y="2669"/>
                    </a:lnTo>
                    <a:lnTo>
                      <a:pt x="1007" y="2661"/>
                    </a:lnTo>
                    <a:lnTo>
                      <a:pt x="1042" y="2653"/>
                    </a:lnTo>
                    <a:lnTo>
                      <a:pt x="1073" y="2644"/>
                    </a:lnTo>
                    <a:lnTo>
                      <a:pt x="1105" y="2635"/>
                    </a:lnTo>
                    <a:lnTo>
                      <a:pt x="1134" y="2625"/>
                    </a:lnTo>
                    <a:lnTo>
                      <a:pt x="1161" y="2613"/>
                    </a:lnTo>
                    <a:lnTo>
                      <a:pt x="1186" y="2602"/>
                    </a:lnTo>
                    <a:lnTo>
                      <a:pt x="1208" y="2588"/>
                    </a:lnTo>
                    <a:lnTo>
                      <a:pt x="1229" y="2573"/>
                    </a:lnTo>
                    <a:lnTo>
                      <a:pt x="1246" y="2559"/>
                    </a:lnTo>
                    <a:lnTo>
                      <a:pt x="1271" y="2536"/>
                    </a:lnTo>
                    <a:lnTo>
                      <a:pt x="1296" y="2513"/>
                    </a:lnTo>
                    <a:lnTo>
                      <a:pt x="1320" y="2486"/>
                    </a:lnTo>
                    <a:lnTo>
                      <a:pt x="1343" y="2459"/>
                    </a:lnTo>
                    <a:lnTo>
                      <a:pt x="1365" y="2430"/>
                    </a:lnTo>
                    <a:lnTo>
                      <a:pt x="1386" y="2399"/>
                    </a:lnTo>
                    <a:lnTo>
                      <a:pt x="1406" y="2367"/>
                    </a:lnTo>
                    <a:lnTo>
                      <a:pt x="1427" y="2334"/>
                    </a:lnTo>
                    <a:lnTo>
                      <a:pt x="1445" y="2299"/>
                    </a:lnTo>
                    <a:lnTo>
                      <a:pt x="1463" y="2264"/>
                    </a:lnTo>
                    <a:lnTo>
                      <a:pt x="1481" y="2227"/>
                    </a:lnTo>
                    <a:lnTo>
                      <a:pt x="1496" y="2190"/>
                    </a:lnTo>
                    <a:lnTo>
                      <a:pt x="1513" y="2152"/>
                    </a:lnTo>
                    <a:lnTo>
                      <a:pt x="1528" y="2114"/>
                    </a:lnTo>
                    <a:lnTo>
                      <a:pt x="1543" y="2075"/>
                    </a:lnTo>
                    <a:lnTo>
                      <a:pt x="1557" y="2035"/>
                    </a:lnTo>
                    <a:lnTo>
                      <a:pt x="1571" y="1996"/>
                    </a:lnTo>
                    <a:lnTo>
                      <a:pt x="1584" y="1956"/>
                    </a:lnTo>
                    <a:lnTo>
                      <a:pt x="1597" y="1916"/>
                    </a:lnTo>
                    <a:lnTo>
                      <a:pt x="1609" y="1876"/>
                    </a:lnTo>
                    <a:lnTo>
                      <a:pt x="1620" y="1836"/>
                    </a:lnTo>
                    <a:lnTo>
                      <a:pt x="1632" y="1797"/>
                    </a:lnTo>
                    <a:lnTo>
                      <a:pt x="1643" y="1757"/>
                    </a:lnTo>
                    <a:lnTo>
                      <a:pt x="1653" y="1718"/>
                    </a:lnTo>
                    <a:lnTo>
                      <a:pt x="1663" y="1680"/>
                    </a:lnTo>
                    <a:lnTo>
                      <a:pt x="1673" y="1641"/>
                    </a:lnTo>
                    <a:lnTo>
                      <a:pt x="1682" y="1605"/>
                    </a:lnTo>
                    <a:lnTo>
                      <a:pt x="1692" y="1568"/>
                    </a:lnTo>
                    <a:lnTo>
                      <a:pt x="1701" y="1533"/>
                    </a:lnTo>
                    <a:lnTo>
                      <a:pt x="1710" y="1500"/>
                    </a:lnTo>
                    <a:lnTo>
                      <a:pt x="1718" y="1466"/>
                    </a:lnTo>
                    <a:lnTo>
                      <a:pt x="1727" y="1435"/>
                    </a:lnTo>
                    <a:lnTo>
                      <a:pt x="1753" y="1346"/>
                    </a:lnTo>
                    <a:lnTo>
                      <a:pt x="1780" y="1260"/>
                    </a:lnTo>
                    <a:lnTo>
                      <a:pt x="1808" y="1179"/>
                    </a:lnTo>
                    <a:lnTo>
                      <a:pt x="1839" y="1102"/>
                    </a:lnTo>
                    <a:lnTo>
                      <a:pt x="1869" y="1029"/>
                    </a:lnTo>
                    <a:lnTo>
                      <a:pt x="1900" y="959"/>
                    </a:lnTo>
                    <a:lnTo>
                      <a:pt x="1932" y="893"/>
                    </a:lnTo>
                    <a:lnTo>
                      <a:pt x="1966" y="830"/>
                    </a:lnTo>
                    <a:lnTo>
                      <a:pt x="2000" y="770"/>
                    </a:lnTo>
                    <a:lnTo>
                      <a:pt x="2034" y="714"/>
                    </a:lnTo>
                    <a:lnTo>
                      <a:pt x="2070" y="660"/>
                    </a:lnTo>
                    <a:lnTo>
                      <a:pt x="2106" y="610"/>
                    </a:lnTo>
                    <a:lnTo>
                      <a:pt x="2142" y="562"/>
                    </a:lnTo>
                    <a:lnTo>
                      <a:pt x="2181" y="517"/>
                    </a:lnTo>
                    <a:lnTo>
                      <a:pt x="2218" y="476"/>
                    </a:lnTo>
                    <a:lnTo>
                      <a:pt x="2256" y="435"/>
                    </a:lnTo>
                    <a:lnTo>
                      <a:pt x="2294" y="398"/>
                    </a:lnTo>
                    <a:lnTo>
                      <a:pt x="2333" y="362"/>
                    </a:lnTo>
                    <a:lnTo>
                      <a:pt x="2372" y="329"/>
                    </a:lnTo>
                    <a:lnTo>
                      <a:pt x="2411" y="298"/>
                    </a:lnTo>
                    <a:lnTo>
                      <a:pt x="2451" y="269"/>
                    </a:lnTo>
                    <a:lnTo>
                      <a:pt x="2489" y="241"/>
                    </a:lnTo>
                    <a:lnTo>
                      <a:pt x="2528" y="215"/>
                    </a:lnTo>
                    <a:lnTo>
                      <a:pt x="2568" y="190"/>
                    </a:lnTo>
                    <a:lnTo>
                      <a:pt x="2607" y="168"/>
                    </a:lnTo>
                    <a:lnTo>
                      <a:pt x="2645" y="145"/>
                    </a:lnTo>
                    <a:lnTo>
                      <a:pt x="2685" y="125"/>
                    </a:lnTo>
                    <a:lnTo>
                      <a:pt x="2723" y="105"/>
                    </a:lnTo>
                    <a:lnTo>
                      <a:pt x="2760" y="85"/>
                    </a:lnTo>
                    <a:lnTo>
                      <a:pt x="2798" y="67"/>
                    </a:lnTo>
                    <a:lnTo>
                      <a:pt x="2836" y="51"/>
                    </a:lnTo>
                    <a:lnTo>
                      <a:pt x="2872" y="34"/>
                    </a:lnTo>
                    <a:lnTo>
                      <a:pt x="2903" y="21"/>
                    </a:lnTo>
                    <a:lnTo>
                      <a:pt x="2935" y="11"/>
                    </a:lnTo>
                    <a:lnTo>
                      <a:pt x="2968" y="4"/>
                    </a:lnTo>
                    <a:lnTo>
                      <a:pt x="3001" y="1"/>
                    </a:lnTo>
                    <a:lnTo>
                      <a:pt x="3034" y="0"/>
                    </a:lnTo>
                    <a:lnTo>
                      <a:pt x="3065" y="2"/>
                    </a:lnTo>
                    <a:lnTo>
                      <a:pt x="3096" y="7"/>
                    </a:lnTo>
                    <a:lnTo>
                      <a:pt x="3126" y="13"/>
                    </a:lnTo>
                    <a:lnTo>
                      <a:pt x="3153" y="24"/>
                    </a:lnTo>
                    <a:lnTo>
                      <a:pt x="3179" y="37"/>
                    </a:lnTo>
                    <a:lnTo>
                      <a:pt x="3202" y="52"/>
                    </a:lnTo>
                    <a:lnTo>
                      <a:pt x="3223" y="70"/>
                    </a:lnTo>
                    <a:lnTo>
                      <a:pt x="3240" y="90"/>
                    </a:lnTo>
                    <a:lnTo>
                      <a:pt x="3253" y="112"/>
                    </a:lnTo>
                    <a:lnTo>
                      <a:pt x="3262" y="138"/>
                    </a:lnTo>
                    <a:lnTo>
                      <a:pt x="3268" y="165"/>
                    </a:lnTo>
                    <a:lnTo>
                      <a:pt x="3269" y="216"/>
                    </a:lnTo>
                    <a:lnTo>
                      <a:pt x="3270" y="264"/>
                    </a:lnTo>
                    <a:lnTo>
                      <a:pt x="3270" y="311"/>
                    </a:lnTo>
                    <a:lnTo>
                      <a:pt x="3269" y="356"/>
                    </a:lnTo>
                    <a:lnTo>
                      <a:pt x="3268" y="400"/>
                    </a:lnTo>
                    <a:lnTo>
                      <a:pt x="3265" y="443"/>
                    </a:lnTo>
                    <a:lnTo>
                      <a:pt x="3262" y="483"/>
                    </a:lnTo>
                    <a:lnTo>
                      <a:pt x="3259" y="523"/>
                    </a:lnTo>
                    <a:lnTo>
                      <a:pt x="3253" y="561"/>
                    </a:lnTo>
                    <a:lnTo>
                      <a:pt x="3249" y="598"/>
                    </a:lnTo>
                    <a:lnTo>
                      <a:pt x="3242" y="635"/>
                    </a:lnTo>
                    <a:lnTo>
                      <a:pt x="3235" y="670"/>
                    </a:lnTo>
                    <a:lnTo>
                      <a:pt x="3228" y="705"/>
                    </a:lnTo>
                    <a:lnTo>
                      <a:pt x="3220" y="739"/>
                    </a:lnTo>
                    <a:lnTo>
                      <a:pt x="3211" y="771"/>
                    </a:lnTo>
                    <a:lnTo>
                      <a:pt x="3202" y="804"/>
                    </a:lnTo>
                    <a:lnTo>
                      <a:pt x="3192" y="836"/>
                    </a:lnTo>
                    <a:lnTo>
                      <a:pt x="3182" y="868"/>
                    </a:lnTo>
                    <a:lnTo>
                      <a:pt x="3171" y="901"/>
                    </a:lnTo>
                    <a:lnTo>
                      <a:pt x="3160" y="932"/>
                    </a:lnTo>
                    <a:lnTo>
                      <a:pt x="3147" y="962"/>
                    </a:lnTo>
                    <a:lnTo>
                      <a:pt x="3135" y="994"/>
                    </a:lnTo>
                    <a:lnTo>
                      <a:pt x="3121" y="1025"/>
                    </a:lnTo>
                    <a:lnTo>
                      <a:pt x="3108" y="1057"/>
                    </a:lnTo>
                    <a:lnTo>
                      <a:pt x="3093" y="1089"/>
                    </a:lnTo>
                    <a:lnTo>
                      <a:pt x="3079" y="1122"/>
                    </a:lnTo>
                    <a:lnTo>
                      <a:pt x="3064" y="1155"/>
                    </a:lnTo>
                    <a:lnTo>
                      <a:pt x="3048" y="1187"/>
                    </a:lnTo>
                    <a:lnTo>
                      <a:pt x="3033" y="1222"/>
                    </a:lnTo>
                    <a:lnTo>
                      <a:pt x="3016" y="1257"/>
                    </a:lnTo>
                    <a:lnTo>
                      <a:pt x="2999" y="1292"/>
                    </a:lnTo>
                    <a:lnTo>
                      <a:pt x="2982" y="1329"/>
                    </a:lnTo>
                    <a:lnTo>
                      <a:pt x="2957" y="1378"/>
                    </a:lnTo>
                    <a:lnTo>
                      <a:pt x="2929" y="1427"/>
                    </a:lnTo>
                    <a:lnTo>
                      <a:pt x="2898" y="1476"/>
                    </a:lnTo>
                    <a:lnTo>
                      <a:pt x="2864" y="1524"/>
                    </a:lnTo>
                    <a:lnTo>
                      <a:pt x="2828" y="1573"/>
                    </a:lnTo>
                    <a:lnTo>
                      <a:pt x="2789" y="1621"/>
                    </a:lnTo>
                    <a:lnTo>
                      <a:pt x="2749" y="1670"/>
                    </a:lnTo>
                    <a:lnTo>
                      <a:pt x="2707" y="1718"/>
                    </a:lnTo>
                    <a:lnTo>
                      <a:pt x="2665" y="1765"/>
                    </a:lnTo>
                    <a:lnTo>
                      <a:pt x="2621" y="1812"/>
                    </a:lnTo>
                    <a:lnTo>
                      <a:pt x="2576" y="1860"/>
                    </a:lnTo>
                    <a:lnTo>
                      <a:pt x="2531" y="1906"/>
                    </a:lnTo>
                    <a:lnTo>
                      <a:pt x="2486" y="1953"/>
                    </a:lnTo>
                    <a:lnTo>
                      <a:pt x="2440" y="1999"/>
                    </a:lnTo>
                    <a:lnTo>
                      <a:pt x="2394" y="2044"/>
                    </a:lnTo>
                    <a:lnTo>
                      <a:pt x="2351" y="2089"/>
                    </a:lnTo>
                    <a:lnTo>
                      <a:pt x="2308" y="2134"/>
                    </a:lnTo>
                    <a:lnTo>
                      <a:pt x="2265" y="2178"/>
                    </a:lnTo>
                    <a:lnTo>
                      <a:pt x="2225" y="2222"/>
                    </a:lnTo>
                    <a:lnTo>
                      <a:pt x="2186" y="2265"/>
                    </a:lnTo>
                    <a:lnTo>
                      <a:pt x="2150" y="2308"/>
                    </a:lnTo>
                    <a:lnTo>
                      <a:pt x="2115" y="2351"/>
                    </a:lnTo>
                    <a:lnTo>
                      <a:pt x="2084" y="2392"/>
                    </a:lnTo>
                    <a:lnTo>
                      <a:pt x="2056" y="2433"/>
                    </a:lnTo>
                    <a:lnTo>
                      <a:pt x="2030" y="2474"/>
                    </a:lnTo>
                    <a:lnTo>
                      <a:pt x="2009" y="2514"/>
                    </a:lnTo>
                    <a:lnTo>
                      <a:pt x="1991" y="2553"/>
                    </a:lnTo>
                    <a:lnTo>
                      <a:pt x="1977" y="2591"/>
                    </a:lnTo>
                    <a:lnTo>
                      <a:pt x="1967" y="2630"/>
                    </a:lnTo>
                    <a:lnTo>
                      <a:pt x="1962" y="2668"/>
                    </a:lnTo>
                    <a:lnTo>
                      <a:pt x="1961" y="2704"/>
                    </a:lnTo>
                    <a:lnTo>
                      <a:pt x="1967" y="2740"/>
                    </a:lnTo>
                    <a:lnTo>
                      <a:pt x="1968" y="2767"/>
                    </a:lnTo>
                    <a:lnTo>
                      <a:pt x="1977" y="2792"/>
                    </a:lnTo>
                    <a:lnTo>
                      <a:pt x="1992" y="2814"/>
                    </a:lnTo>
                    <a:lnTo>
                      <a:pt x="2012" y="2835"/>
                    </a:lnTo>
                    <a:lnTo>
                      <a:pt x="2038" y="2856"/>
                    </a:lnTo>
                    <a:lnTo>
                      <a:pt x="2067" y="2876"/>
                    </a:lnTo>
                    <a:lnTo>
                      <a:pt x="2101" y="2897"/>
                    </a:lnTo>
                    <a:lnTo>
                      <a:pt x="2136" y="2919"/>
                    </a:lnTo>
                    <a:lnTo>
                      <a:pt x="2173" y="2942"/>
                    </a:lnTo>
                    <a:lnTo>
                      <a:pt x="2211" y="2969"/>
                    </a:lnTo>
                    <a:lnTo>
                      <a:pt x="2248" y="2998"/>
                    </a:lnTo>
                    <a:lnTo>
                      <a:pt x="2285" y="3031"/>
                    </a:lnTo>
                    <a:lnTo>
                      <a:pt x="2321" y="3069"/>
                    </a:lnTo>
                    <a:lnTo>
                      <a:pt x="2354" y="3112"/>
                    </a:lnTo>
                    <a:lnTo>
                      <a:pt x="2384" y="3161"/>
                    </a:lnTo>
                    <a:lnTo>
                      <a:pt x="2410" y="3217"/>
                    </a:lnTo>
                    <a:lnTo>
                      <a:pt x="2417" y="3238"/>
                    </a:lnTo>
                    <a:lnTo>
                      <a:pt x="2420" y="3258"/>
                    </a:lnTo>
                    <a:lnTo>
                      <a:pt x="2423" y="3279"/>
                    </a:lnTo>
                    <a:lnTo>
                      <a:pt x="2421" y="3302"/>
                    </a:lnTo>
                    <a:lnTo>
                      <a:pt x="2419" y="3323"/>
                    </a:lnTo>
                    <a:lnTo>
                      <a:pt x="2415" y="3345"/>
                    </a:lnTo>
                    <a:lnTo>
                      <a:pt x="2410" y="3367"/>
                    </a:lnTo>
                    <a:lnTo>
                      <a:pt x="2405" y="3389"/>
                    </a:lnTo>
                    <a:lnTo>
                      <a:pt x="2398" y="3411"/>
                    </a:lnTo>
                    <a:lnTo>
                      <a:pt x="2391" y="3433"/>
                    </a:lnTo>
                    <a:lnTo>
                      <a:pt x="2384" y="3455"/>
                    </a:lnTo>
                    <a:lnTo>
                      <a:pt x="2379" y="3476"/>
                    </a:lnTo>
                    <a:lnTo>
                      <a:pt x="2373" y="3499"/>
                    </a:lnTo>
                    <a:lnTo>
                      <a:pt x="2369" y="3520"/>
                    </a:lnTo>
                    <a:lnTo>
                      <a:pt x="2366" y="3540"/>
                    </a:lnTo>
                    <a:lnTo>
                      <a:pt x="2365" y="3562"/>
                    </a:lnTo>
                    <a:lnTo>
                      <a:pt x="2235" y="3369"/>
                    </a:lnTo>
                    <a:lnTo>
                      <a:pt x="0" y="2978"/>
                    </a:lnTo>
                    <a:close/>
                  </a:path>
                </a:pathLst>
              </a:custGeom>
              <a:solidFill>
                <a:srgbClr val="D9A659"/>
              </a:solidFill>
              <a:ln w="9525">
                <a:noFill/>
                <a:round/>
                <a:headEnd/>
                <a:tailEnd/>
              </a:ln>
            </p:spPr>
            <p:txBody>
              <a:bodyPr/>
              <a:lstStyle/>
              <a:p>
                <a:endParaRPr lang="en-US"/>
              </a:p>
            </p:txBody>
          </p:sp>
          <p:sp>
            <p:nvSpPr>
              <p:cNvPr id="39948" name="Freeform 12"/>
              <p:cNvSpPr>
                <a:spLocks/>
              </p:cNvSpPr>
              <p:nvPr/>
            </p:nvSpPr>
            <p:spPr bwMode="auto">
              <a:xfrm>
                <a:off x="4848" y="0"/>
                <a:ext cx="654" cy="712"/>
              </a:xfrm>
              <a:custGeom>
                <a:avLst/>
                <a:gdLst/>
                <a:ahLst/>
                <a:cxnLst>
                  <a:cxn ang="0">
                    <a:pos x="13" y="2948"/>
                  </a:cxn>
                  <a:cxn ang="0">
                    <a:pos x="64" y="2865"/>
                  </a:cxn>
                  <a:cxn ang="0">
                    <a:pos x="137" y="2778"/>
                  </a:cxn>
                  <a:cxn ang="0">
                    <a:pos x="217" y="2720"/>
                  </a:cxn>
                  <a:cxn ang="0">
                    <a:pos x="272" y="2712"/>
                  </a:cxn>
                  <a:cxn ang="0">
                    <a:pos x="362" y="2714"/>
                  </a:cxn>
                  <a:cxn ang="0">
                    <a:pos x="485" y="2713"/>
                  </a:cxn>
                  <a:cxn ang="0">
                    <a:pos x="630" y="2707"/>
                  </a:cxn>
                  <a:cxn ang="0">
                    <a:pos x="784" y="2696"/>
                  </a:cxn>
                  <a:cxn ang="0">
                    <a:pos x="936" y="2676"/>
                  </a:cxn>
                  <a:cxn ang="0">
                    <a:pos x="1073" y="2644"/>
                  </a:cxn>
                  <a:cxn ang="0">
                    <a:pos x="1186" y="2602"/>
                  </a:cxn>
                  <a:cxn ang="0">
                    <a:pos x="1246" y="2559"/>
                  </a:cxn>
                  <a:cxn ang="0">
                    <a:pos x="1343" y="2459"/>
                  </a:cxn>
                  <a:cxn ang="0">
                    <a:pos x="1427" y="2334"/>
                  </a:cxn>
                  <a:cxn ang="0">
                    <a:pos x="1496" y="2190"/>
                  </a:cxn>
                  <a:cxn ang="0">
                    <a:pos x="1557" y="2035"/>
                  </a:cxn>
                  <a:cxn ang="0">
                    <a:pos x="1609" y="1876"/>
                  </a:cxn>
                  <a:cxn ang="0">
                    <a:pos x="1653" y="1718"/>
                  </a:cxn>
                  <a:cxn ang="0">
                    <a:pos x="1692" y="1568"/>
                  </a:cxn>
                  <a:cxn ang="0">
                    <a:pos x="1727" y="1435"/>
                  </a:cxn>
                  <a:cxn ang="0">
                    <a:pos x="1808" y="1179"/>
                  </a:cxn>
                  <a:cxn ang="0">
                    <a:pos x="1932" y="893"/>
                  </a:cxn>
                  <a:cxn ang="0">
                    <a:pos x="2070" y="660"/>
                  </a:cxn>
                  <a:cxn ang="0">
                    <a:pos x="2218" y="476"/>
                  </a:cxn>
                  <a:cxn ang="0">
                    <a:pos x="2372" y="329"/>
                  </a:cxn>
                  <a:cxn ang="0">
                    <a:pos x="2528" y="215"/>
                  </a:cxn>
                  <a:cxn ang="0">
                    <a:pos x="2685" y="125"/>
                  </a:cxn>
                  <a:cxn ang="0">
                    <a:pos x="2836" y="51"/>
                  </a:cxn>
                  <a:cxn ang="0">
                    <a:pos x="2935" y="11"/>
                  </a:cxn>
                  <a:cxn ang="0">
                    <a:pos x="3065" y="2"/>
                  </a:cxn>
                  <a:cxn ang="0">
                    <a:pos x="3179" y="37"/>
                  </a:cxn>
                  <a:cxn ang="0">
                    <a:pos x="3253" y="112"/>
                  </a:cxn>
                  <a:cxn ang="0">
                    <a:pos x="3269" y="216"/>
                  </a:cxn>
                  <a:cxn ang="0">
                    <a:pos x="3268" y="400"/>
                  </a:cxn>
                  <a:cxn ang="0">
                    <a:pos x="3253" y="561"/>
                  </a:cxn>
                  <a:cxn ang="0">
                    <a:pos x="3228" y="705"/>
                  </a:cxn>
                  <a:cxn ang="0">
                    <a:pos x="3192" y="836"/>
                  </a:cxn>
                  <a:cxn ang="0">
                    <a:pos x="3147" y="962"/>
                  </a:cxn>
                  <a:cxn ang="0">
                    <a:pos x="3093" y="1089"/>
                  </a:cxn>
                  <a:cxn ang="0">
                    <a:pos x="3033" y="1222"/>
                  </a:cxn>
                  <a:cxn ang="0">
                    <a:pos x="2982" y="1329"/>
                  </a:cxn>
                  <a:cxn ang="0">
                    <a:pos x="2864" y="1524"/>
                  </a:cxn>
                  <a:cxn ang="0">
                    <a:pos x="2707" y="1718"/>
                  </a:cxn>
                  <a:cxn ang="0">
                    <a:pos x="2531" y="1906"/>
                  </a:cxn>
                  <a:cxn ang="0">
                    <a:pos x="2351" y="2089"/>
                  </a:cxn>
                  <a:cxn ang="0">
                    <a:pos x="2186" y="2265"/>
                  </a:cxn>
                  <a:cxn ang="0">
                    <a:pos x="2056" y="2433"/>
                  </a:cxn>
                  <a:cxn ang="0">
                    <a:pos x="1977" y="2591"/>
                  </a:cxn>
                  <a:cxn ang="0">
                    <a:pos x="1967" y="2740"/>
                  </a:cxn>
                  <a:cxn ang="0">
                    <a:pos x="1992" y="2814"/>
                  </a:cxn>
                  <a:cxn ang="0">
                    <a:pos x="2101" y="2897"/>
                  </a:cxn>
                  <a:cxn ang="0">
                    <a:pos x="2248" y="2998"/>
                  </a:cxn>
                  <a:cxn ang="0">
                    <a:pos x="2384" y="3161"/>
                  </a:cxn>
                  <a:cxn ang="0">
                    <a:pos x="2420" y="3258"/>
                  </a:cxn>
                  <a:cxn ang="0">
                    <a:pos x="2415" y="3345"/>
                  </a:cxn>
                  <a:cxn ang="0">
                    <a:pos x="2391" y="3433"/>
                  </a:cxn>
                  <a:cxn ang="0">
                    <a:pos x="2369" y="3520"/>
                  </a:cxn>
                  <a:cxn ang="0">
                    <a:pos x="0" y="2978"/>
                  </a:cxn>
                </a:cxnLst>
                <a:rect l="0" t="0" r="r" b="b"/>
                <a:pathLst>
                  <a:path w="3270" h="3562">
                    <a:moveTo>
                      <a:pt x="0" y="2978"/>
                    </a:moveTo>
                    <a:lnTo>
                      <a:pt x="0" y="2978"/>
                    </a:lnTo>
                    <a:lnTo>
                      <a:pt x="5" y="2965"/>
                    </a:lnTo>
                    <a:lnTo>
                      <a:pt x="13" y="2948"/>
                    </a:lnTo>
                    <a:lnTo>
                      <a:pt x="22" y="2929"/>
                    </a:lnTo>
                    <a:lnTo>
                      <a:pt x="35" y="2908"/>
                    </a:lnTo>
                    <a:lnTo>
                      <a:pt x="48" y="2887"/>
                    </a:lnTo>
                    <a:lnTo>
                      <a:pt x="64" y="2865"/>
                    </a:lnTo>
                    <a:lnTo>
                      <a:pt x="81" y="2842"/>
                    </a:lnTo>
                    <a:lnTo>
                      <a:pt x="99" y="2820"/>
                    </a:lnTo>
                    <a:lnTo>
                      <a:pt x="117" y="2798"/>
                    </a:lnTo>
                    <a:lnTo>
                      <a:pt x="137" y="2778"/>
                    </a:lnTo>
                    <a:lnTo>
                      <a:pt x="157" y="2759"/>
                    </a:lnTo>
                    <a:lnTo>
                      <a:pt x="178" y="2743"/>
                    </a:lnTo>
                    <a:lnTo>
                      <a:pt x="198" y="2730"/>
                    </a:lnTo>
                    <a:lnTo>
                      <a:pt x="217" y="2720"/>
                    </a:lnTo>
                    <a:lnTo>
                      <a:pt x="237" y="2714"/>
                    </a:lnTo>
                    <a:lnTo>
                      <a:pt x="256" y="2712"/>
                    </a:lnTo>
                    <a:lnTo>
                      <a:pt x="256" y="2712"/>
                    </a:lnTo>
                    <a:lnTo>
                      <a:pt x="272" y="2712"/>
                    </a:lnTo>
                    <a:lnTo>
                      <a:pt x="291" y="2713"/>
                    </a:lnTo>
                    <a:lnTo>
                      <a:pt x="313" y="2713"/>
                    </a:lnTo>
                    <a:lnTo>
                      <a:pt x="336" y="2713"/>
                    </a:lnTo>
                    <a:lnTo>
                      <a:pt x="362" y="2714"/>
                    </a:lnTo>
                    <a:lnTo>
                      <a:pt x="390" y="2714"/>
                    </a:lnTo>
                    <a:lnTo>
                      <a:pt x="420" y="2714"/>
                    </a:lnTo>
                    <a:lnTo>
                      <a:pt x="452" y="2713"/>
                    </a:lnTo>
                    <a:lnTo>
                      <a:pt x="485" y="2713"/>
                    </a:lnTo>
                    <a:lnTo>
                      <a:pt x="520" y="2712"/>
                    </a:lnTo>
                    <a:lnTo>
                      <a:pt x="556" y="2711"/>
                    </a:lnTo>
                    <a:lnTo>
                      <a:pt x="592" y="2709"/>
                    </a:lnTo>
                    <a:lnTo>
                      <a:pt x="630" y="2707"/>
                    </a:lnTo>
                    <a:lnTo>
                      <a:pt x="668" y="2705"/>
                    </a:lnTo>
                    <a:lnTo>
                      <a:pt x="707" y="2703"/>
                    </a:lnTo>
                    <a:lnTo>
                      <a:pt x="745" y="2699"/>
                    </a:lnTo>
                    <a:lnTo>
                      <a:pt x="784" y="2696"/>
                    </a:lnTo>
                    <a:lnTo>
                      <a:pt x="822" y="2691"/>
                    </a:lnTo>
                    <a:lnTo>
                      <a:pt x="861" y="2687"/>
                    </a:lnTo>
                    <a:lnTo>
                      <a:pt x="899" y="2681"/>
                    </a:lnTo>
                    <a:lnTo>
                      <a:pt x="936" y="2676"/>
                    </a:lnTo>
                    <a:lnTo>
                      <a:pt x="972" y="2669"/>
                    </a:lnTo>
                    <a:lnTo>
                      <a:pt x="1007" y="2661"/>
                    </a:lnTo>
                    <a:lnTo>
                      <a:pt x="1042" y="2653"/>
                    </a:lnTo>
                    <a:lnTo>
                      <a:pt x="1073" y="2644"/>
                    </a:lnTo>
                    <a:lnTo>
                      <a:pt x="1105" y="2635"/>
                    </a:lnTo>
                    <a:lnTo>
                      <a:pt x="1134" y="2625"/>
                    </a:lnTo>
                    <a:lnTo>
                      <a:pt x="1161" y="2613"/>
                    </a:lnTo>
                    <a:lnTo>
                      <a:pt x="1186" y="2602"/>
                    </a:lnTo>
                    <a:lnTo>
                      <a:pt x="1208" y="2588"/>
                    </a:lnTo>
                    <a:lnTo>
                      <a:pt x="1229" y="2573"/>
                    </a:lnTo>
                    <a:lnTo>
                      <a:pt x="1246" y="2559"/>
                    </a:lnTo>
                    <a:lnTo>
                      <a:pt x="1246" y="2559"/>
                    </a:lnTo>
                    <a:lnTo>
                      <a:pt x="1271" y="2536"/>
                    </a:lnTo>
                    <a:lnTo>
                      <a:pt x="1296" y="2513"/>
                    </a:lnTo>
                    <a:lnTo>
                      <a:pt x="1320" y="2486"/>
                    </a:lnTo>
                    <a:lnTo>
                      <a:pt x="1343" y="2459"/>
                    </a:lnTo>
                    <a:lnTo>
                      <a:pt x="1365" y="2430"/>
                    </a:lnTo>
                    <a:lnTo>
                      <a:pt x="1386" y="2399"/>
                    </a:lnTo>
                    <a:lnTo>
                      <a:pt x="1406" y="2367"/>
                    </a:lnTo>
                    <a:lnTo>
                      <a:pt x="1427" y="2334"/>
                    </a:lnTo>
                    <a:lnTo>
                      <a:pt x="1445" y="2299"/>
                    </a:lnTo>
                    <a:lnTo>
                      <a:pt x="1463" y="2264"/>
                    </a:lnTo>
                    <a:lnTo>
                      <a:pt x="1481" y="2227"/>
                    </a:lnTo>
                    <a:lnTo>
                      <a:pt x="1496" y="2190"/>
                    </a:lnTo>
                    <a:lnTo>
                      <a:pt x="1513" y="2152"/>
                    </a:lnTo>
                    <a:lnTo>
                      <a:pt x="1528" y="2114"/>
                    </a:lnTo>
                    <a:lnTo>
                      <a:pt x="1543" y="2075"/>
                    </a:lnTo>
                    <a:lnTo>
                      <a:pt x="1557" y="2035"/>
                    </a:lnTo>
                    <a:lnTo>
                      <a:pt x="1571" y="1996"/>
                    </a:lnTo>
                    <a:lnTo>
                      <a:pt x="1584" y="1956"/>
                    </a:lnTo>
                    <a:lnTo>
                      <a:pt x="1597" y="1916"/>
                    </a:lnTo>
                    <a:lnTo>
                      <a:pt x="1609" y="1876"/>
                    </a:lnTo>
                    <a:lnTo>
                      <a:pt x="1620" y="1836"/>
                    </a:lnTo>
                    <a:lnTo>
                      <a:pt x="1632" y="1797"/>
                    </a:lnTo>
                    <a:lnTo>
                      <a:pt x="1643" y="1757"/>
                    </a:lnTo>
                    <a:lnTo>
                      <a:pt x="1653" y="1718"/>
                    </a:lnTo>
                    <a:lnTo>
                      <a:pt x="1663" y="1680"/>
                    </a:lnTo>
                    <a:lnTo>
                      <a:pt x="1673" y="1641"/>
                    </a:lnTo>
                    <a:lnTo>
                      <a:pt x="1682" y="1605"/>
                    </a:lnTo>
                    <a:lnTo>
                      <a:pt x="1692" y="1568"/>
                    </a:lnTo>
                    <a:lnTo>
                      <a:pt x="1701" y="1533"/>
                    </a:lnTo>
                    <a:lnTo>
                      <a:pt x="1710" y="1500"/>
                    </a:lnTo>
                    <a:lnTo>
                      <a:pt x="1718" y="1466"/>
                    </a:lnTo>
                    <a:lnTo>
                      <a:pt x="1727" y="1435"/>
                    </a:lnTo>
                    <a:lnTo>
                      <a:pt x="1727" y="1435"/>
                    </a:lnTo>
                    <a:lnTo>
                      <a:pt x="1753" y="1346"/>
                    </a:lnTo>
                    <a:lnTo>
                      <a:pt x="1780" y="1260"/>
                    </a:lnTo>
                    <a:lnTo>
                      <a:pt x="1808" y="1179"/>
                    </a:lnTo>
                    <a:lnTo>
                      <a:pt x="1839" y="1102"/>
                    </a:lnTo>
                    <a:lnTo>
                      <a:pt x="1869" y="1029"/>
                    </a:lnTo>
                    <a:lnTo>
                      <a:pt x="1900" y="959"/>
                    </a:lnTo>
                    <a:lnTo>
                      <a:pt x="1932" y="893"/>
                    </a:lnTo>
                    <a:lnTo>
                      <a:pt x="1966" y="830"/>
                    </a:lnTo>
                    <a:lnTo>
                      <a:pt x="2000" y="770"/>
                    </a:lnTo>
                    <a:lnTo>
                      <a:pt x="2034" y="714"/>
                    </a:lnTo>
                    <a:lnTo>
                      <a:pt x="2070" y="660"/>
                    </a:lnTo>
                    <a:lnTo>
                      <a:pt x="2106" y="610"/>
                    </a:lnTo>
                    <a:lnTo>
                      <a:pt x="2142" y="562"/>
                    </a:lnTo>
                    <a:lnTo>
                      <a:pt x="2181" y="517"/>
                    </a:lnTo>
                    <a:lnTo>
                      <a:pt x="2218" y="476"/>
                    </a:lnTo>
                    <a:lnTo>
                      <a:pt x="2256" y="435"/>
                    </a:lnTo>
                    <a:lnTo>
                      <a:pt x="2294" y="398"/>
                    </a:lnTo>
                    <a:lnTo>
                      <a:pt x="2333" y="362"/>
                    </a:lnTo>
                    <a:lnTo>
                      <a:pt x="2372" y="329"/>
                    </a:lnTo>
                    <a:lnTo>
                      <a:pt x="2411" y="298"/>
                    </a:lnTo>
                    <a:lnTo>
                      <a:pt x="2451" y="269"/>
                    </a:lnTo>
                    <a:lnTo>
                      <a:pt x="2489" y="241"/>
                    </a:lnTo>
                    <a:lnTo>
                      <a:pt x="2528" y="215"/>
                    </a:lnTo>
                    <a:lnTo>
                      <a:pt x="2568" y="190"/>
                    </a:lnTo>
                    <a:lnTo>
                      <a:pt x="2607" y="168"/>
                    </a:lnTo>
                    <a:lnTo>
                      <a:pt x="2645" y="145"/>
                    </a:lnTo>
                    <a:lnTo>
                      <a:pt x="2685" y="125"/>
                    </a:lnTo>
                    <a:lnTo>
                      <a:pt x="2723" y="105"/>
                    </a:lnTo>
                    <a:lnTo>
                      <a:pt x="2760" y="85"/>
                    </a:lnTo>
                    <a:lnTo>
                      <a:pt x="2798" y="67"/>
                    </a:lnTo>
                    <a:lnTo>
                      <a:pt x="2836" y="51"/>
                    </a:lnTo>
                    <a:lnTo>
                      <a:pt x="2872" y="34"/>
                    </a:lnTo>
                    <a:lnTo>
                      <a:pt x="2872" y="34"/>
                    </a:lnTo>
                    <a:lnTo>
                      <a:pt x="2903" y="21"/>
                    </a:lnTo>
                    <a:lnTo>
                      <a:pt x="2935" y="11"/>
                    </a:lnTo>
                    <a:lnTo>
                      <a:pt x="2968" y="4"/>
                    </a:lnTo>
                    <a:lnTo>
                      <a:pt x="3001" y="1"/>
                    </a:lnTo>
                    <a:lnTo>
                      <a:pt x="3034" y="0"/>
                    </a:lnTo>
                    <a:lnTo>
                      <a:pt x="3065" y="2"/>
                    </a:lnTo>
                    <a:lnTo>
                      <a:pt x="3096" y="7"/>
                    </a:lnTo>
                    <a:lnTo>
                      <a:pt x="3126" y="13"/>
                    </a:lnTo>
                    <a:lnTo>
                      <a:pt x="3153" y="24"/>
                    </a:lnTo>
                    <a:lnTo>
                      <a:pt x="3179" y="37"/>
                    </a:lnTo>
                    <a:lnTo>
                      <a:pt x="3202" y="52"/>
                    </a:lnTo>
                    <a:lnTo>
                      <a:pt x="3223" y="70"/>
                    </a:lnTo>
                    <a:lnTo>
                      <a:pt x="3240" y="90"/>
                    </a:lnTo>
                    <a:lnTo>
                      <a:pt x="3253" y="112"/>
                    </a:lnTo>
                    <a:lnTo>
                      <a:pt x="3262" y="138"/>
                    </a:lnTo>
                    <a:lnTo>
                      <a:pt x="3268" y="165"/>
                    </a:lnTo>
                    <a:lnTo>
                      <a:pt x="3268" y="165"/>
                    </a:lnTo>
                    <a:lnTo>
                      <a:pt x="3269" y="216"/>
                    </a:lnTo>
                    <a:lnTo>
                      <a:pt x="3270" y="264"/>
                    </a:lnTo>
                    <a:lnTo>
                      <a:pt x="3270" y="311"/>
                    </a:lnTo>
                    <a:lnTo>
                      <a:pt x="3269" y="356"/>
                    </a:lnTo>
                    <a:lnTo>
                      <a:pt x="3268" y="400"/>
                    </a:lnTo>
                    <a:lnTo>
                      <a:pt x="3265" y="443"/>
                    </a:lnTo>
                    <a:lnTo>
                      <a:pt x="3262" y="483"/>
                    </a:lnTo>
                    <a:lnTo>
                      <a:pt x="3259" y="523"/>
                    </a:lnTo>
                    <a:lnTo>
                      <a:pt x="3253" y="561"/>
                    </a:lnTo>
                    <a:lnTo>
                      <a:pt x="3249" y="598"/>
                    </a:lnTo>
                    <a:lnTo>
                      <a:pt x="3242" y="635"/>
                    </a:lnTo>
                    <a:lnTo>
                      <a:pt x="3235" y="670"/>
                    </a:lnTo>
                    <a:lnTo>
                      <a:pt x="3228" y="705"/>
                    </a:lnTo>
                    <a:lnTo>
                      <a:pt x="3220" y="739"/>
                    </a:lnTo>
                    <a:lnTo>
                      <a:pt x="3211" y="771"/>
                    </a:lnTo>
                    <a:lnTo>
                      <a:pt x="3202" y="804"/>
                    </a:lnTo>
                    <a:lnTo>
                      <a:pt x="3192" y="836"/>
                    </a:lnTo>
                    <a:lnTo>
                      <a:pt x="3182" y="868"/>
                    </a:lnTo>
                    <a:lnTo>
                      <a:pt x="3171" y="901"/>
                    </a:lnTo>
                    <a:lnTo>
                      <a:pt x="3160" y="932"/>
                    </a:lnTo>
                    <a:lnTo>
                      <a:pt x="3147" y="962"/>
                    </a:lnTo>
                    <a:lnTo>
                      <a:pt x="3135" y="994"/>
                    </a:lnTo>
                    <a:lnTo>
                      <a:pt x="3121" y="1025"/>
                    </a:lnTo>
                    <a:lnTo>
                      <a:pt x="3108" y="1057"/>
                    </a:lnTo>
                    <a:lnTo>
                      <a:pt x="3093" y="1089"/>
                    </a:lnTo>
                    <a:lnTo>
                      <a:pt x="3079" y="1122"/>
                    </a:lnTo>
                    <a:lnTo>
                      <a:pt x="3064" y="1155"/>
                    </a:lnTo>
                    <a:lnTo>
                      <a:pt x="3048" y="1187"/>
                    </a:lnTo>
                    <a:lnTo>
                      <a:pt x="3033" y="1222"/>
                    </a:lnTo>
                    <a:lnTo>
                      <a:pt x="3016" y="1257"/>
                    </a:lnTo>
                    <a:lnTo>
                      <a:pt x="2999" y="1292"/>
                    </a:lnTo>
                    <a:lnTo>
                      <a:pt x="2982" y="1329"/>
                    </a:lnTo>
                    <a:lnTo>
                      <a:pt x="2982" y="1329"/>
                    </a:lnTo>
                    <a:lnTo>
                      <a:pt x="2957" y="1378"/>
                    </a:lnTo>
                    <a:lnTo>
                      <a:pt x="2929" y="1427"/>
                    </a:lnTo>
                    <a:lnTo>
                      <a:pt x="2898" y="1476"/>
                    </a:lnTo>
                    <a:lnTo>
                      <a:pt x="2864" y="1524"/>
                    </a:lnTo>
                    <a:lnTo>
                      <a:pt x="2828" y="1573"/>
                    </a:lnTo>
                    <a:lnTo>
                      <a:pt x="2789" y="1621"/>
                    </a:lnTo>
                    <a:lnTo>
                      <a:pt x="2749" y="1670"/>
                    </a:lnTo>
                    <a:lnTo>
                      <a:pt x="2707" y="1718"/>
                    </a:lnTo>
                    <a:lnTo>
                      <a:pt x="2665" y="1765"/>
                    </a:lnTo>
                    <a:lnTo>
                      <a:pt x="2621" y="1812"/>
                    </a:lnTo>
                    <a:lnTo>
                      <a:pt x="2576" y="1860"/>
                    </a:lnTo>
                    <a:lnTo>
                      <a:pt x="2531" y="1906"/>
                    </a:lnTo>
                    <a:lnTo>
                      <a:pt x="2486" y="1953"/>
                    </a:lnTo>
                    <a:lnTo>
                      <a:pt x="2440" y="1999"/>
                    </a:lnTo>
                    <a:lnTo>
                      <a:pt x="2394" y="2044"/>
                    </a:lnTo>
                    <a:lnTo>
                      <a:pt x="2351" y="2089"/>
                    </a:lnTo>
                    <a:lnTo>
                      <a:pt x="2308" y="2134"/>
                    </a:lnTo>
                    <a:lnTo>
                      <a:pt x="2265" y="2178"/>
                    </a:lnTo>
                    <a:lnTo>
                      <a:pt x="2225" y="2222"/>
                    </a:lnTo>
                    <a:lnTo>
                      <a:pt x="2186" y="2265"/>
                    </a:lnTo>
                    <a:lnTo>
                      <a:pt x="2150" y="2308"/>
                    </a:lnTo>
                    <a:lnTo>
                      <a:pt x="2115" y="2351"/>
                    </a:lnTo>
                    <a:lnTo>
                      <a:pt x="2084" y="2392"/>
                    </a:lnTo>
                    <a:lnTo>
                      <a:pt x="2056" y="2433"/>
                    </a:lnTo>
                    <a:lnTo>
                      <a:pt x="2030" y="2474"/>
                    </a:lnTo>
                    <a:lnTo>
                      <a:pt x="2009" y="2514"/>
                    </a:lnTo>
                    <a:lnTo>
                      <a:pt x="1991" y="2553"/>
                    </a:lnTo>
                    <a:lnTo>
                      <a:pt x="1977" y="2591"/>
                    </a:lnTo>
                    <a:lnTo>
                      <a:pt x="1967" y="2630"/>
                    </a:lnTo>
                    <a:lnTo>
                      <a:pt x="1962" y="2668"/>
                    </a:lnTo>
                    <a:lnTo>
                      <a:pt x="1961" y="2704"/>
                    </a:lnTo>
                    <a:lnTo>
                      <a:pt x="1967" y="2740"/>
                    </a:lnTo>
                    <a:lnTo>
                      <a:pt x="1967" y="2740"/>
                    </a:lnTo>
                    <a:lnTo>
                      <a:pt x="1968" y="2767"/>
                    </a:lnTo>
                    <a:lnTo>
                      <a:pt x="1977" y="2792"/>
                    </a:lnTo>
                    <a:lnTo>
                      <a:pt x="1992" y="2814"/>
                    </a:lnTo>
                    <a:lnTo>
                      <a:pt x="2012" y="2835"/>
                    </a:lnTo>
                    <a:lnTo>
                      <a:pt x="2038" y="2856"/>
                    </a:lnTo>
                    <a:lnTo>
                      <a:pt x="2067" y="2876"/>
                    </a:lnTo>
                    <a:lnTo>
                      <a:pt x="2101" y="2897"/>
                    </a:lnTo>
                    <a:lnTo>
                      <a:pt x="2136" y="2919"/>
                    </a:lnTo>
                    <a:lnTo>
                      <a:pt x="2173" y="2942"/>
                    </a:lnTo>
                    <a:lnTo>
                      <a:pt x="2211" y="2969"/>
                    </a:lnTo>
                    <a:lnTo>
                      <a:pt x="2248" y="2998"/>
                    </a:lnTo>
                    <a:lnTo>
                      <a:pt x="2285" y="3031"/>
                    </a:lnTo>
                    <a:lnTo>
                      <a:pt x="2321" y="3069"/>
                    </a:lnTo>
                    <a:lnTo>
                      <a:pt x="2354" y="3112"/>
                    </a:lnTo>
                    <a:lnTo>
                      <a:pt x="2384" y="3161"/>
                    </a:lnTo>
                    <a:lnTo>
                      <a:pt x="2410" y="3217"/>
                    </a:lnTo>
                    <a:lnTo>
                      <a:pt x="2410" y="3217"/>
                    </a:lnTo>
                    <a:lnTo>
                      <a:pt x="2417" y="3238"/>
                    </a:lnTo>
                    <a:lnTo>
                      <a:pt x="2420" y="3258"/>
                    </a:lnTo>
                    <a:lnTo>
                      <a:pt x="2423" y="3279"/>
                    </a:lnTo>
                    <a:lnTo>
                      <a:pt x="2421" y="3302"/>
                    </a:lnTo>
                    <a:lnTo>
                      <a:pt x="2419" y="3323"/>
                    </a:lnTo>
                    <a:lnTo>
                      <a:pt x="2415" y="3345"/>
                    </a:lnTo>
                    <a:lnTo>
                      <a:pt x="2410" y="3367"/>
                    </a:lnTo>
                    <a:lnTo>
                      <a:pt x="2405" y="3389"/>
                    </a:lnTo>
                    <a:lnTo>
                      <a:pt x="2398" y="3411"/>
                    </a:lnTo>
                    <a:lnTo>
                      <a:pt x="2391" y="3433"/>
                    </a:lnTo>
                    <a:lnTo>
                      <a:pt x="2384" y="3455"/>
                    </a:lnTo>
                    <a:lnTo>
                      <a:pt x="2379" y="3476"/>
                    </a:lnTo>
                    <a:lnTo>
                      <a:pt x="2373" y="3499"/>
                    </a:lnTo>
                    <a:lnTo>
                      <a:pt x="2369" y="3520"/>
                    </a:lnTo>
                    <a:lnTo>
                      <a:pt x="2366" y="3540"/>
                    </a:lnTo>
                    <a:lnTo>
                      <a:pt x="2365" y="3562"/>
                    </a:lnTo>
                    <a:lnTo>
                      <a:pt x="2235" y="3369"/>
                    </a:lnTo>
                    <a:lnTo>
                      <a:pt x="0" y="2978"/>
                    </a:lnTo>
                  </a:path>
                </a:pathLst>
              </a:custGeom>
              <a:noFill/>
              <a:ln w="0">
                <a:solidFill>
                  <a:srgbClr val="000000"/>
                </a:solidFill>
                <a:prstDash val="solid"/>
                <a:round/>
                <a:headEnd/>
                <a:tailEnd/>
              </a:ln>
            </p:spPr>
            <p:txBody>
              <a:bodyPr/>
              <a:lstStyle/>
              <a:p>
                <a:endParaRPr lang="en-US"/>
              </a:p>
            </p:txBody>
          </p:sp>
          <p:sp>
            <p:nvSpPr>
              <p:cNvPr id="39949" name="Freeform 13"/>
              <p:cNvSpPr>
                <a:spLocks noEditPoints="1"/>
              </p:cNvSpPr>
              <p:nvPr/>
            </p:nvSpPr>
            <p:spPr bwMode="auto">
              <a:xfrm>
                <a:off x="4716" y="608"/>
                <a:ext cx="592" cy="321"/>
              </a:xfrm>
              <a:custGeom>
                <a:avLst/>
                <a:gdLst/>
                <a:ahLst/>
                <a:cxnLst>
                  <a:cxn ang="0">
                    <a:pos x="621" y="66"/>
                  </a:cxn>
                  <a:cxn ang="0">
                    <a:pos x="2788" y="457"/>
                  </a:cxn>
                  <a:cxn ang="0">
                    <a:pos x="2920" y="631"/>
                  </a:cxn>
                  <a:cxn ang="0">
                    <a:pos x="2961" y="565"/>
                  </a:cxn>
                  <a:cxn ang="0">
                    <a:pos x="2819" y="386"/>
                  </a:cxn>
                  <a:cxn ang="0">
                    <a:pos x="661" y="0"/>
                  </a:cxn>
                  <a:cxn ang="0">
                    <a:pos x="621" y="66"/>
                  </a:cxn>
                  <a:cxn ang="0">
                    <a:pos x="0" y="1042"/>
                  </a:cxn>
                  <a:cxn ang="0">
                    <a:pos x="2170" y="1465"/>
                  </a:cxn>
                  <a:cxn ang="0">
                    <a:pos x="2319" y="1602"/>
                  </a:cxn>
                  <a:cxn ang="0">
                    <a:pos x="2359" y="1536"/>
                  </a:cxn>
                  <a:cxn ang="0">
                    <a:pos x="2202" y="1394"/>
                  </a:cxn>
                  <a:cxn ang="0">
                    <a:pos x="40" y="976"/>
                  </a:cxn>
                  <a:cxn ang="0">
                    <a:pos x="0" y="1042"/>
                  </a:cxn>
                </a:cxnLst>
                <a:rect l="0" t="0" r="r" b="b"/>
                <a:pathLst>
                  <a:path w="2961" h="1602">
                    <a:moveTo>
                      <a:pt x="621" y="66"/>
                    </a:moveTo>
                    <a:lnTo>
                      <a:pt x="2788" y="457"/>
                    </a:lnTo>
                    <a:lnTo>
                      <a:pt x="2920" y="631"/>
                    </a:lnTo>
                    <a:lnTo>
                      <a:pt x="2961" y="565"/>
                    </a:lnTo>
                    <a:lnTo>
                      <a:pt x="2819" y="386"/>
                    </a:lnTo>
                    <a:lnTo>
                      <a:pt x="661" y="0"/>
                    </a:lnTo>
                    <a:lnTo>
                      <a:pt x="621" y="66"/>
                    </a:lnTo>
                    <a:close/>
                    <a:moveTo>
                      <a:pt x="0" y="1042"/>
                    </a:moveTo>
                    <a:lnTo>
                      <a:pt x="2170" y="1465"/>
                    </a:lnTo>
                    <a:lnTo>
                      <a:pt x="2319" y="1602"/>
                    </a:lnTo>
                    <a:lnTo>
                      <a:pt x="2359" y="1536"/>
                    </a:lnTo>
                    <a:lnTo>
                      <a:pt x="2202" y="1394"/>
                    </a:lnTo>
                    <a:lnTo>
                      <a:pt x="40" y="976"/>
                    </a:lnTo>
                    <a:lnTo>
                      <a:pt x="0" y="1042"/>
                    </a:lnTo>
                    <a:close/>
                  </a:path>
                </a:pathLst>
              </a:custGeom>
              <a:solidFill>
                <a:srgbClr val="999999"/>
              </a:solidFill>
              <a:ln w="9525">
                <a:noFill/>
                <a:round/>
                <a:headEnd/>
                <a:tailEnd/>
              </a:ln>
            </p:spPr>
            <p:txBody>
              <a:bodyPr/>
              <a:lstStyle/>
              <a:p>
                <a:endParaRPr lang="en-US"/>
              </a:p>
            </p:txBody>
          </p:sp>
          <p:sp>
            <p:nvSpPr>
              <p:cNvPr id="39950" name="Freeform 14"/>
              <p:cNvSpPr>
                <a:spLocks/>
              </p:cNvSpPr>
              <p:nvPr/>
            </p:nvSpPr>
            <p:spPr bwMode="auto">
              <a:xfrm>
                <a:off x="5207" y="5"/>
                <a:ext cx="294" cy="700"/>
              </a:xfrm>
              <a:custGeom>
                <a:avLst/>
                <a:gdLst/>
                <a:ahLst/>
                <a:cxnLst>
                  <a:cxn ang="0">
                    <a:pos x="1371" y="117"/>
                  </a:cxn>
                  <a:cxn ang="0">
                    <a:pos x="1387" y="269"/>
                  </a:cxn>
                  <a:cxn ang="0">
                    <a:pos x="1376" y="426"/>
                  </a:cxn>
                  <a:cxn ang="0">
                    <a:pos x="1334" y="596"/>
                  </a:cxn>
                  <a:cxn ang="0">
                    <a:pos x="1252" y="786"/>
                  </a:cxn>
                  <a:cxn ang="0">
                    <a:pos x="1123" y="1006"/>
                  </a:cxn>
                  <a:cxn ang="0">
                    <a:pos x="942" y="1264"/>
                  </a:cxn>
                  <a:cxn ang="0">
                    <a:pos x="700" y="1567"/>
                  </a:cxn>
                  <a:cxn ang="0">
                    <a:pos x="567" y="1721"/>
                  </a:cxn>
                  <a:cxn ang="0">
                    <a:pos x="478" y="1819"/>
                  </a:cxn>
                  <a:cxn ang="0">
                    <a:pos x="386" y="1921"/>
                  </a:cxn>
                  <a:cxn ang="0">
                    <a:pos x="295" y="2027"/>
                  </a:cxn>
                  <a:cxn ang="0">
                    <a:pos x="208" y="2136"/>
                  </a:cxn>
                  <a:cxn ang="0">
                    <a:pos x="132" y="2250"/>
                  </a:cxn>
                  <a:cxn ang="0">
                    <a:pos x="69" y="2365"/>
                  </a:cxn>
                  <a:cxn ang="0">
                    <a:pos x="26" y="2483"/>
                  </a:cxn>
                  <a:cxn ang="0">
                    <a:pos x="0" y="2654"/>
                  </a:cxn>
                  <a:cxn ang="0">
                    <a:pos x="35" y="2760"/>
                  </a:cxn>
                  <a:cxn ang="0">
                    <a:pos x="103" y="2836"/>
                  </a:cxn>
                  <a:cxn ang="0">
                    <a:pos x="166" y="2958"/>
                  </a:cxn>
                  <a:cxn ang="0">
                    <a:pos x="176" y="3043"/>
                  </a:cxn>
                  <a:cxn ang="0">
                    <a:pos x="166" y="3121"/>
                  </a:cxn>
                  <a:cxn ang="0">
                    <a:pos x="149" y="3204"/>
                  </a:cxn>
                  <a:cxn ang="0">
                    <a:pos x="131" y="3266"/>
                  </a:cxn>
                  <a:cxn ang="0">
                    <a:pos x="588" y="3421"/>
                  </a:cxn>
                  <a:cxn ang="0">
                    <a:pos x="574" y="3158"/>
                  </a:cxn>
                  <a:cxn ang="0">
                    <a:pos x="432" y="2972"/>
                  </a:cxn>
                  <a:cxn ang="0">
                    <a:pos x="270" y="2859"/>
                  </a:cxn>
                  <a:cxn ang="0">
                    <a:pos x="189" y="2809"/>
                  </a:cxn>
                  <a:cxn ang="0">
                    <a:pos x="157" y="2749"/>
                  </a:cxn>
                  <a:cxn ang="0">
                    <a:pos x="149" y="2673"/>
                  </a:cxn>
                  <a:cxn ang="0">
                    <a:pos x="155" y="2600"/>
                  </a:cxn>
                  <a:cxn ang="0">
                    <a:pos x="185" y="2513"/>
                  </a:cxn>
                  <a:cxn ang="0">
                    <a:pos x="279" y="2348"/>
                  </a:cxn>
                  <a:cxn ang="0">
                    <a:pos x="401" y="2199"/>
                  </a:cxn>
                  <a:cxn ang="0">
                    <a:pos x="531" y="2062"/>
                  </a:cxn>
                  <a:cxn ang="0">
                    <a:pos x="662" y="1934"/>
                  </a:cxn>
                  <a:cxn ang="0">
                    <a:pos x="800" y="1803"/>
                  </a:cxn>
                  <a:cxn ang="0">
                    <a:pos x="930" y="1654"/>
                  </a:cxn>
                  <a:cxn ang="0">
                    <a:pos x="1049" y="1490"/>
                  </a:cxn>
                  <a:cxn ang="0">
                    <a:pos x="1157" y="1319"/>
                  </a:cxn>
                  <a:cxn ang="0">
                    <a:pos x="1250" y="1144"/>
                  </a:cxn>
                  <a:cxn ang="0">
                    <a:pos x="1328" y="972"/>
                  </a:cxn>
                  <a:cxn ang="0">
                    <a:pos x="1388" y="807"/>
                  </a:cxn>
                  <a:cxn ang="0">
                    <a:pos x="1426" y="654"/>
                  </a:cxn>
                  <a:cxn ang="0">
                    <a:pos x="1454" y="454"/>
                  </a:cxn>
                  <a:cxn ang="0">
                    <a:pos x="1466" y="230"/>
                  </a:cxn>
                  <a:cxn ang="0">
                    <a:pos x="1428" y="55"/>
                  </a:cxn>
                </a:cxnLst>
                <a:rect l="0" t="0" r="r" b="b"/>
                <a:pathLst>
                  <a:path w="1466" h="3499">
                    <a:moveTo>
                      <a:pt x="1346" y="0"/>
                    </a:moveTo>
                    <a:lnTo>
                      <a:pt x="1355" y="39"/>
                    </a:lnTo>
                    <a:lnTo>
                      <a:pt x="1364" y="79"/>
                    </a:lnTo>
                    <a:lnTo>
                      <a:pt x="1371" y="117"/>
                    </a:lnTo>
                    <a:lnTo>
                      <a:pt x="1376" y="155"/>
                    </a:lnTo>
                    <a:lnTo>
                      <a:pt x="1382" y="193"/>
                    </a:lnTo>
                    <a:lnTo>
                      <a:pt x="1385" y="230"/>
                    </a:lnTo>
                    <a:lnTo>
                      <a:pt x="1387" y="269"/>
                    </a:lnTo>
                    <a:lnTo>
                      <a:pt x="1387" y="308"/>
                    </a:lnTo>
                    <a:lnTo>
                      <a:pt x="1385" y="346"/>
                    </a:lnTo>
                    <a:lnTo>
                      <a:pt x="1382" y="385"/>
                    </a:lnTo>
                    <a:lnTo>
                      <a:pt x="1376" y="426"/>
                    </a:lnTo>
                    <a:lnTo>
                      <a:pt x="1370" y="466"/>
                    </a:lnTo>
                    <a:lnTo>
                      <a:pt x="1360" y="509"/>
                    </a:lnTo>
                    <a:lnTo>
                      <a:pt x="1348" y="552"/>
                    </a:lnTo>
                    <a:lnTo>
                      <a:pt x="1334" y="596"/>
                    </a:lnTo>
                    <a:lnTo>
                      <a:pt x="1318" y="641"/>
                    </a:lnTo>
                    <a:lnTo>
                      <a:pt x="1299" y="688"/>
                    </a:lnTo>
                    <a:lnTo>
                      <a:pt x="1276" y="736"/>
                    </a:lnTo>
                    <a:lnTo>
                      <a:pt x="1252" y="786"/>
                    </a:lnTo>
                    <a:lnTo>
                      <a:pt x="1225" y="839"/>
                    </a:lnTo>
                    <a:lnTo>
                      <a:pt x="1194" y="893"/>
                    </a:lnTo>
                    <a:lnTo>
                      <a:pt x="1160" y="948"/>
                    </a:lnTo>
                    <a:lnTo>
                      <a:pt x="1123" y="1006"/>
                    </a:lnTo>
                    <a:lnTo>
                      <a:pt x="1084" y="1067"/>
                    </a:lnTo>
                    <a:lnTo>
                      <a:pt x="1040" y="1130"/>
                    </a:lnTo>
                    <a:lnTo>
                      <a:pt x="993" y="1195"/>
                    </a:lnTo>
                    <a:lnTo>
                      <a:pt x="942" y="1264"/>
                    </a:lnTo>
                    <a:lnTo>
                      <a:pt x="887" y="1335"/>
                    </a:lnTo>
                    <a:lnTo>
                      <a:pt x="828" y="1410"/>
                    </a:lnTo>
                    <a:lnTo>
                      <a:pt x="767" y="1486"/>
                    </a:lnTo>
                    <a:lnTo>
                      <a:pt x="700" y="1567"/>
                    </a:lnTo>
                    <a:lnTo>
                      <a:pt x="629" y="1651"/>
                    </a:lnTo>
                    <a:lnTo>
                      <a:pt x="609" y="1675"/>
                    </a:lnTo>
                    <a:lnTo>
                      <a:pt x="589" y="1697"/>
                    </a:lnTo>
                    <a:lnTo>
                      <a:pt x="567" y="1721"/>
                    </a:lnTo>
                    <a:lnTo>
                      <a:pt x="546" y="1746"/>
                    </a:lnTo>
                    <a:lnTo>
                      <a:pt x="525" y="1769"/>
                    </a:lnTo>
                    <a:lnTo>
                      <a:pt x="502" y="1794"/>
                    </a:lnTo>
                    <a:lnTo>
                      <a:pt x="478" y="1819"/>
                    </a:lnTo>
                    <a:lnTo>
                      <a:pt x="456" y="1845"/>
                    </a:lnTo>
                    <a:lnTo>
                      <a:pt x="432" y="1870"/>
                    </a:lnTo>
                    <a:lnTo>
                      <a:pt x="410" y="1895"/>
                    </a:lnTo>
                    <a:lnTo>
                      <a:pt x="386" y="1921"/>
                    </a:lnTo>
                    <a:lnTo>
                      <a:pt x="364" y="1947"/>
                    </a:lnTo>
                    <a:lnTo>
                      <a:pt x="340" y="1973"/>
                    </a:lnTo>
                    <a:lnTo>
                      <a:pt x="318" y="2000"/>
                    </a:lnTo>
                    <a:lnTo>
                      <a:pt x="295" y="2027"/>
                    </a:lnTo>
                    <a:lnTo>
                      <a:pt x="273" y="2054"/>
                    </a:lnTo>
                    <a:lnTo>
                      <a:pt x="250" y="2081"/>
                    </a:lnTo>
                    <a:lnTo>
                      <a:pt x="229" y="2109"/>
                    </a:lnTo>
                    <a:lnTo>
                      <a:pt x="208" y="2136"/>
                    </a:lnTo>
                    <a:lnTo>
                      <a:pt x="188" y="2164"/>
                    </a:lnTo>
                    <a:lnTo>
                      <a:pt x="168" y="2192"/>
                    </a:lnTo>
                    <a:lnTo>
                      <a:pt x="150" y="2220"/>
                    </a:lnTo>
                    <a:lnTo>
                      <a:pt x="132" y="2250"/>
                    </a:lnTo>
                    <a:lnTo>
                      <a:pt x="114" y="2278"/>
                    </a:lnTo>
                    <a:lnTo>
                      <a:pt x="98" y="2307"/>
                    </a:lnTo>
                    <a:lnTo>
                      <a:pt x="83" y="2336"/>
                    </a:lnTo>
                    <a:lnTo>
                      <a:pt x="69" y="2365"/>
                    </a:lnTo>
                    <a:lnTo>
                      <a:pt x="56" y="2395"/>
                    </a:lnTo>
                    <a:lnTo>
                      <a:pt x="45" y="2424"/>
                    </a:lnTo>
                    <a:lnTo>
                      <a:pt x="34" y="2454"/>
                    </a:lnTo>
                    <a:lnTo>
                      <a:pt x="26" y="2483"/>
                    </a:lnTo>
                    <a:lnTo>
                      <a:pt x="18" y="2514"/>
                    </a:lnTo>
                    <a:lnTo>
                      <a:pt x="7" y="2569"/>
                    </a:lnTo>
                    <a:lnTo>
                      <a:pt x="1" y="2615"/>
                    </a:lnTo>
                    <a:lnTo>
                      <a:pt x="0" y="2654"/>
                    </a:lnTo>
                    <a:lnTo>
                      <a:pt x="4" y="2687"/>
                    </a:lnTo>
                    <a:lnTo>
                      <a:pt x="11" y="2715"/>
                    </a:lnTo>
                    <a:lnTo>
                      <a:pt x="22" y="2739"/>
                    </a:lnTo>
                    <a:lnTo>
                      <a:pt x="35" y="2760"/>
                    </a:lnTo>
                    <a:lnTo>
                      <a:pt x="51" y="2779"/>
                    </a:lnTo>
                    <a:lnTo>
                      <a:pt x="68" y="2797"/>
                    </a:lnTo>
                    <a:lnTo>
                      <a:pt x="85" y="2816"/>
                    </a:lnTo>
                    <a:lnTo>
                      <a:pt x="103" y="2836"/>
                    </a:lnTo>
                    <a:lnTo>
                      <a:pt x="121" y="2860"/>
                    </a:lnTo>
                    <a:lnTo>
                      <a:pt x="137" y="2887"/>
                    </a:lnTo>
                    <a:lnTo>
                      <a:pt x="152" y="2920"/>
                    </a:lnTo>
                    <a:lnTo>
                      <a:pt x="166" y="2958"/>
                    </a:lnTo>
                    <a:lnTo>
                      <a:pt x="176" y="3003"/>
                    </a:lnTo>
                    <a:lnTo>
                      <a:pt x="177" y="3014"/>
                    </a:lnTo>
                    <a:lnTo>
                      <a:pt x="177" y="3027"/>
                    </a:lnTo>
                    <a:lnTo>
                      <a:pt x="176" y="3043"/>
                    </a:lnTo>
                    <a:lnTo>
                      <a:pt x="175" y="3061"/>
                    </a:lnTo>
                    <a:lnTo>
                      <a:pt x="172" y="3080"/>
                    </a:lnTo>
                    <a:lnTo>
                      <a:pt x="169" y="3101"/>
                    </a:lnTo>
                    <a:lnTo>
                      <a:pt x="166" y="3121"/>
                    </a:lnTo>
                    <a:lnTo>
                      <a:pt x="162" y="3142"/>
                    </a:lnTo>
                    <a:lnTo>
                      <a:pt x="158" y="3164"/>
                    </a:lnTo>
                    <a:lnTo>
                      <a:pt x="153" y="3184"/>
                    </a:lnTo>
                    <a:lnTo>
                      <a:pt x="149" y="3204"/>
                    </a:lnTo>
                    <a:lnTo>
                      <a:pt x="144" y="3222"/>
                    </a:lnTo>
                    <a:lnTo>
                      <a:pt x="140" y="3239"/>
                    </a:lnTo>
                    <a:lnTo>
                      <a:pt x="135" y="3253"/>
                    </a:lnTo>
                    <a:lnTo>
                      <a:pt x="131" y="3266"/>
                    </a:lnTo>
                    <a:lnTo>
                      <a:pt x="127" y="3276"/>
                    </a:lnTo>
                    <a:lnTo>
                      <a:pt x="444" y="3341"/>
                    </a:lnTo>
                    <a:lnTo>
                      <a:pt x="557" y="3499"/>
                    </a:lnTo>
                    <a:lnTo>
                      <a:pt x="588" y="3421"/>
                    </a:lnTo>
                    <a:lnTo>
                      <a:pt x="602" y="3348"/>
                    </a:lnTo>
                    <a:lnTo>
                      <a:pt x="603" y="3279"/>
                    </a:lnTo>
                    <a:lnTo>
                      <a:pt x="594" y="3216"/>
                    </a:lnTo>
                    <a:lnTo>
                      <a:pt x="574" y="3158"/>
                    </a:lnTo>
                    <a:lnTo>
                      <a:pt x="547" y="3105"/>
                    </a:lnTo>
                    <a:lnTo>
                      <a:pt x="512" y="3056"/>
                    </a:lnTo>
                    <a:lnTo>
                      <a:pt x="474" y="3012"/>
                    </a:lnTo>
                    <a:lnTo>
                      <a:pt x="432" y="2972"/>
                    </a:lnTo>
                    <a:lnTo>
                      <a:pt x="390" y="2938"/>
                    </a:lnTo>
                    <a:lnTo>
                      <a:pt x="347" y="2907"/>
                    </a:lnTo>
                    <a:lnTo>
                      <a:pt x="306" y="2881"/>
                    </a:lnTo>
                    <a:lnTo>
                      <a:pt x="270" y="2859"/>
                    </a:lnTo>
                    <a:lnTo>
                      <a:pt x="240" y="2842"/>
                    </a:lnTo>
                    <a:lnTo>
                      <a:pt x="216" y="2830"/>
                    </a:lnTo>
                    <a:lnTo>
                      <a:pt x="202" y="2821"/>
                    </a:lnTo>
                    <a:lnTo>
                      <a:pt x="189" y="2809"/>
                    </a:lnTo>
                    <a:lnTo>
                      <a:pt x="178" y="2797"/>
                    </a:lnTo>
                    <a:lnTo>
                      <a:pt x="169" y="2782"/>
                    </a:lnTo>
                    <a:lnTo>
                      <a:pt x="162" y="2767"/>
                    </a:lnTo>
                    <a:lnTo>
                      <a:pt x="157" y="2749"/>
                    </a:lnTo>
                    <a:lnTo>
                      <a:pt x="153" y="2731"/>
                    </a:lnTo>
                    <a:lnTo>
                      <a:pt x="150" y="2712"/>
                    </a:lnTo>
                    <a:lnTo>
                      <a:pt x="149" y="2692"/>
                    </a:lnTo>
                    <a:lnTo>
                      <a:pt x="149" y="2673"/>
                    </a:lnTo>
                    <a:lnTo>
                      <a:pt x="149" y="2654"/>
                    </a:lnTo>
                    <a:lnTo>
                      <a:pt x="151" y="2635"/>
                    </a:lnTo>
                    <a:lnTo>
                      <a:pt x="153" y="2617"/>
                    </a:lnTo>
                    <a:lnTo>
                      <a:pt x="155" y="2600"/>
                    </a:lnTo>
                    <a:lnTo>
                      <a:pt x="159" y="2585"/>
                    </a:lnTo>
                    <a:lnTo>
                      <a:pt x="163" y="2570"/>
                    </a:lnTo>
                    <a:lnTo>
                      <a:pt x="167" y="2558"/>
                    </a:lnTo>
                    <a:lnTo>
                      <a:pt x="185" y="2513"/>
                    </a:lnTo>
                    <a:lnTo>
                      <a:pt x="205" y="2470"/>
                    </a:lnTo>
                    <a:lnTo>
                      <a:pt x="228" y="2428"/>
                    </a:lnTo>
                    <a:lnTo>
                      <a:pt x="253" y="2388"/>
                    </a:lnTo>
                    <a:lnTo>
                      <a:pt x="279" y="2348"/>
                    </a:lnTo>
                    <a:lnTo>
                      <a:pt x="309" y="2309"/>
                    </a:lnTo>
                    <a:lnTo>
                      <a:pt x="338" y="2272"/>
                    </a:lnTo>
                    <a:lnTo>
                      <a:pt x="369" y="2235"/>
                    </a:lnTo>
                    <a:lnTo>
                      <a:pt x="401" y="2199"/>
                    </a:lnTo>
                    <a:lnTo>
                      <a:pt x="433" y="2164"/>
                    </a:lnTo>
                    <a:lnTo>
                      <a:pt x="466" y="2129"/>
                    </a:lnTo>
                    <a:lnTo>
                      <a:pt x="499" y="2095"/>
                    </a:lnTo>
                    <a:lnTo>
                      <a:pt x="531" y="2062"/>
                    </a:lnTo>
                    <a:lnTo>
                      <a:pt x="564" y="2028"/>
                    </a:lnTo>
                    <a:lnTo>
                      <a:pt x="595" y="1995"/>
                    </a:lnTo>
                    <a:lnTo>
                      <a:pt x="626" y="1963"/>
                    </a:lnTo>
                    <a:lnTo>
                      <a:pt x="662" y="1934"/>
                    </a:lnTo>
                    <a:lnTo>
                      <a:pt x="697" y="1903"/>
                    </a:lnTo>
                    <a:lnTo>
                      <a:pt x="732" y="1871"/>
                    </a:lnTo>
                    <a:lnTo>
                      <a:pt x="767" y="1838"/>
                    </a:lnTo>
                    <a:lnTo>
                      <a:pt x="800" y="1803"/>
                    </a:lnTo>
                    <a:lnTo>
                      <a:pt x="833" y="1767"/>
                    </a:lnTo>
                    <a:lnTo>
                      <a:pt x="867" y="1730"/>
                    </a:lnTo>
                    <a:lnTo>
                      <a:pt x="898" y="1692"/>
                    </a:lnTo>
                    <a:lnTo>
                      <a:pt x="930" y="1654"/>
                    </a:lnTo>
                    <a:lnTo>
                      <a:pt x="961" y="1613"/>
                    </a:lnTo>
                    <a:lnTo>
                      <a:pt x="992" y="1573"/>
                    </a:lnTo>
                    <a:lnTo>
                      <a:pt x="1021" y="1532"/>
                    </a:lnTo>
                    <a:lnTo>
                      <a:pt x="1049" y="1490"/>
                    </a:lnTo>
                    <a:lnTo>
                      <a:pt x="1077" y="1448"/>
                    </a:lnTo>
                    <a:lnTo>
                      <a:pt x="1105" y="1405"/>
                    </a:lnTo>
                    <a:lnTo>
                      <a:pt x="1131" y="1361"/>
                    </a:lnTo>
                    <a:lnTo>
                      <a:pt x="1157" y="1319"/>
                    </a:lnTo>
                    <a:lnTo>
                      <a:pt x="1182" y="1275"/>
                    </a:lnTo>
                    <a:lnTo>
                      <a:pt x="1205" y="1231"/>
                    </a:lnTo>
                    <a:lnTo>
                      <a:pt x="1228" y="1187"/>
                    </a:lnTo>
                    <a:lnTo>
                      <a:pt x="1250" y="1144"/>
                    </a:lnTo>
                    <a:lnTo>
                      <a:pt x="1271" y="1101"/>
                    </a:lnTo>
                    <a:lnTo>
                      <a:pt x="1291" y="1058"/>
                    </a:lnTo>
                    <a:lnTo>
                      <a:pt x="1310" y="1014"/>
                    </a:lnTo>
                    <a:lnTo>
                      <a:pt x="1328" y="972"/>
                    </a:lnTo>
                    <a:lnTo>
                      <a:pt x="1345" y="930"/>
                    </a:lnTo>
                    <a:lnTo>
                      <a:pt x="1360" y="888"/>
                    </a:lnTo>
                    <a:lnTo>
                      <a:pt x="1374" y="848"/>
                    </a:lnTo>
                    <a:lnTo>
                      <a:pt x="1388" y="807"/>
                    </a:lnTo>
                    <a:lnTo>
                      <a:pt x="1400" y="768"/>
                    </a:lnTo>
                    <a:lnTo>
                      <a:pt x="1410" y="730"/>
                    </a:lnTo>
                    <a:lnTo>
                      <a:pt x="1420" y="692"/>
                    </a:lnTo>
                    <a:lnTo>
                      <a:pt x="1426" y="654"/>
                    </a:lnTo>
                    <a:lnTo>
                      <a:pt x="1433" y="610"/>
                    </a:lnTo>
                    <a:lnTo>
                      <a:pt x="1439" y="562"/>
                    </a:lnTo>
                    <a:lnTo>
                      <a:pt x="1447" y="509"/>
                    </a:lnTo>
                    <a:lnTo>
                      <a:pt x="1454" y="454"/>
                    </a:lnTo>
                    <a:lnTo>
                      <a:pt x="1460" y="398"/>
                    </a:lnTo>
                    <a:lnTo>
                      <a:pt x="1464" y="341"/>
                    </a:lnTo>
                    <a:lnTo>
                      <a:pt x="1466" y="284"/>
                    </a:lnTo>
                    <a:lnTo>
                      <a:pt x="1466" y="230"/>
                    </a:lnTo>
                    <a:lnTo>
                      <a:pt x="1463" y="179"/>
                    </a:lnTo>
                    <a:lnTo>
                      <a:pt x="1455" y="131"/>
                    </a:lnTo>
                    <a:lnTo>
                      <a:pt x="1444" y="90"/>
                    </a:lnTo>
                    <a:lnTo>
                      <a:pt x="1428" y="55"/>
                    </a:lnTo>
                    <a:lnTo>
                      <a:pt x="1407" y="27"/>
                    </a:lnTo>
                    <a:lnTo>
                      <a:pt x="1380" y="9"/>
                    </a:lnTo>
                    <a:lnTo>
                      <a:pt x="1346" y="0"/>
                    </a:lnTo>
                    <a:close/>
                  </a:path>
                </a:pathLst>
              </a:custGeom>
              <a:solidFill>
                <a:srgbClr val="000000"/>
              </a:solidFill>
              <a:ln w="9525">
                <a:noFill/>
                <a:round/>
                <a:headEnd/>
                <a:tailEnd/>
              </a:ln>
            </p:spPr>
            <p:txBody>
              <a:bodyPr/>
              <a:lstStyle/>
              <a:p>
                <a:endParaRPr lang="en-US"/>
              </a:p>
            </p:txBody>
          </p:sp>
          <p:sp>
            <p:nvSpPr>
              <p:cNvPr id="39951" name="Freeform 15"/>
              <p:cNvSpPr>
                <a:spLocks/>
              </p:cNvSpPr>
              <p:nvPr/>
            </p:nvSpPr>
            <p:spPr bwMode="auto">
              <a:xfrm>
                <a:off x="5377" y="50"/>
                <a:ext cx="69" cy="83"/>
              </a:xfrm>
              <a:custGeom>
                <a:avLst/>
                <a:gdLst/>
                <a:ahLst/>
                <a:cxnLst>
                  <a:cxn ang="0">
                    <a:pos x="296" y="6"/>
                  </a:cxn>
                  <a:cxn ang="0">
                    <a:pos x="270" y="0"/>
                  </a:cxn>
                  <a:cxn ang="0">
                    <a:pos x="240" y="1"/>
                  </a:cxn>
                  <a:cxn ang="0">
                    <a:pos x="208" y="10"/>
                  </a:cxn>
                  <a:cxn ang="0">
                    <a:pos x="175" y="26"/>
                  </a:cxn>
                  <a:cxn ang="0">
                    <a:pos x="143" y="49"/>
                  </a:cxn>
                  <a:cxn ang="0">
                    <a:pos x="110" y="77"/>
                  </a:cxn>
                  <a:cxn ang="0">
                    <a:pos x="80" y="112"/>
                  </a:cxn>
                  <a:cxn ang="0">
                    <a:pos x="52" y="151"/>
                  </a:cxn>
                  <a:cxn ang="0">
                    <a:pos x="30" y="192"/>
                  </a:cxn>
                  <a:cxn ang="0">
                    <a:pos x="13" y="231"/>
                  </a:cxn>
                  <a:cxn ang="0">
                    <a:pos x="4" y="271"/>
                  </a:cxn>
                  <a:cxn ang="0">
                    <a:pos x="0" y="307"/>
                  </a:cxn>
                  <a:cxn ang="0">
                    <a:pos x="2" y="339"/>
                  </a:cxn>
                  <a:cxn ang="0">
                    <a:pos x="11" y="367"/>
                  </a:cxn>
                  <a:cxn ang="0">
                    <a:pos x="27" y="390"/>
                  </a:cxn>
                  <a:cxn ang="0">
                    <a:pos x="48" y="406"/>
                  </a:cxn>
                  <a:cxn ang="0">
                    <a:pos x="75" y="412"/>
                  </a:cxn>
                  <a:cxn ang="0">
                    <a:pos x="104" y="411"/>
                  </a:cxn>
                  <a:cxn ang="0">
                    <a:pos x="137" y="402"/>
                  </a:cxn>
                  <a:cxn ang="0">
                    <a:pos x="170" y="386"/>
                  </a:cxn>
                  <a:cxn ang="0">
                    <a:pos x="202" y="364"/>
                  </a:cxn>
                  <a:cxn ang="0">
                    <a:pos x="235" y="335"/>
                  </a:cxn>
                  <a:cxn ang="0">
                    <a:pos x="265" y="300"/>
                  </a:cxn>
                  <a:cxn ang="0">
                    <a:pos x="294" y="261"/>
                  </a:cxn>
                  <a:cxn ang="0">
                    <a:pos x="315" y="220"/>
                  </a:cxn>
                  <a:cxn ang="0">
                    <a:pos x="331" y="181"/>
                  </a:cxn>
                  <a:cxn ang="0">
                    <a:pos x="341" y="141"/>
                  </a:cxn>
                  <a:cxn ang="0">
                    <a:pos x="345" y="105"/>
                  </a:cxn>
                  <a:cxn ang="0">
                    <a:pos x="342" y="73"/>
                  </a:cxn>
                  <a:cxn ang="0">
                    <a:pos x="333" y="45"/>
                  </a:cxn>
                  <a:cxn ang="0">
                    <a:pos x="317" y="22"/>
                  </a:cxn>
                </a:cxnLst>
                <a:rect l="0" t="0" r="r" b="b"/>
                <a:pathLst>
                  <a:path w="345" h="413">
                    <a:moveTo>
                      <a:pt x="307" y="13"/>
                    </a:moveTo>
                    <a:lnTo>
                      <a:pt x="296" y="6"/>
                    </a:lnTo>
                    <a:lnTo>
                      <a:pt x="283" y="2"/>
                    </a:lnTo>
                    <a:lnTo>
                      <a:pt x="270" y="0"/>
                    </a:lnTo>
                    <a:lnTo>
                      <a:pt x="255" y="0"/>
                    </a:lnTo>
                    <a:lnTo>
                      <a:pt x="240" y="1"/>
                    </a:lnTo>
                    <a:lnTo>
                      <a:pt x="225" y="4"/>
                    </a:lnTo>
                    <a:lnTo>
                      <a:pt x="208" y="10"/>
                    </a:lnTo>
                    <a:lnTo>
                      <a:pt x="192" y="17"/>
                    </a:lnTo>
                    <a:lnTo>
                      <a:pt x="175" y="26"/>
                    </a:lnTo>
                    <a:lnTo>
                      <a:pt x="158" y="37"/>
                    </a:lnTo>
                    <a:lnTo>
                      <a:pt x="143" y="49"/>
                    </a:lnTo>
                    <a:lnTo>
                      <a:pt x="126" y="63"/>
                    </a:lnTo>
                    <a:lnTo>
                      <a:pt x="110" y="77"/>
                    </a:lnTo>
                    <a:lnTo>
                      <a:pt x="94" y="94"/>
                    </a:lnTo>
                    <a:lnTo>
                      <a:pt x="80" y="112"/>
                    </a:lnTo>
                    <a:lnTo>
                      <a:pt x="65" y="131"/>
                    </a:lnTo>
                    <a:lnTo>
                      <a:pt x="52" y="151"/>
                    </a:lnTo>
                    <a:lnTo>
                      <a:pt x="40" y="172"/>
                    </a:lnTo>
                    <a:lnTo>
                      <a:pt x="30" y="192"/>
                    </a:lnTo>
                    <a:lnTo>
                      <a:pt x="21" y="212"/>
                    </a:lnTo>
                    <a:lnTo>
                      <a:pt x="13" y="231"/>
                    </a:lnTo>
                    <a:lnTo>
                      <a:pt x="8" y="252"/>
                    </a:lnTo>
                    <a:lnTo>
                      <a:pt x="4" y="271"/>
                    </a:lnTo>
                    <a:lnTo>
                      <a:pt x="1" y="289"/>
                    </a:lnTo>
                    <a:lnTo>
                      <a:pt x="0" y="307"/>
                    </a:lnTo>
                    <a:lnTo>
                      <a:pt x="1" y="323"/>
                    </a:lnTo>
                    <a:lnTo>
                      <a:pt x="2" y="339"/>
                    </a:lnTo>
                    <a:lnTo>
                      <a:pt x="7" y="354"/>
                    </a:lnTo>
                    <a:lnTo>
                      <a:pt x="11" y="367"/>
                    </a:lnTo>
                    <a:lnTo>
                      <a:pt x="18" y="380"/>
                    </a:lnTo>
                    <a:lnTo>
                      <a:pt x="27" y="390"/>
                    </a:lnTo>
                    <a:lnTo>
                      <a:pt x="37" y="399"/>
                    </a:lnTo>
                    <a:lnTo>
                      <a:pt x="48" y="406"/>
                    </a:lnTo>
                    <a:lnTo>
                      <a:pt x="62" y="410"/>
                    </a:lnTo>
                    <a:lnTo>
                      <a:pt x="75" y="412"/>
                    </a:lnTo>
                    <a:lnTo>
                      <a:pt x="90" y="413"/>
                    </a:lnTo>
                    <a:lnTo>
                      <a:pt x="104" y="411"/>
                    </a:lnTo>
                    <a:lnTo>
                      <a:pt x="120" y="408"/>
                    </a:lnTo>
                    <a:lnTo>
                      <a:pt x="137" y="402"/>
                    </a:lnTo>
                    <a:lnTo>
                      <a:pt x="153" y="395"/>
                    </a:lnTo>
                    <a:lnTo>
                      <a:pt x="170" y="386"/>
                    </a:lnTo>
                    <a:lnTo>
                      <a:pt x="187" y="376"/>
                    </a:lnTo>
                    <a:lnTo>
                      <a:pt x="202" y="364"/>
                    </a:lnTo>
                    <a:lnTo>
                      <a:pt x="219" y="350"/>
                    </a:lnTo>
                    <a:lnTo>
                      <a:pt x="235" y="335"/>
                    </a:lnTo>
                    <a:lnTo>
                      <a:pt x="251" y="318"/>
                    </a:lnTo>
                    <a:lnTo>
                      <a:pt x="265" y="300"/>
                    </a:lnTo>
                    <a:lnTo>
                      <a:pt x="280" y="281"/>
                    </a:lnTo>
                    <a:lnTo>
                      <a:pt x="294" y="261"/>
                    </a:lnTo>
                    <a:lnTo>
                      <a:pt x="305" y="240"/>
                    </a:lnTo>
                    <a:lnTo>
                      <a:pt x="315" y="220"/>
                    </a:lnTo>
                    <a:lnTo>
                      <a:pt x="324" y="200"/>
                    </a:lnTo>
                    <a:lnTo>
                      <a:pt x="331" y="181"/>
                    </a:lnTo>
                    <a:lnTo>
                      <a:pt x="337" y="160"/>
                    </a:lnTo>
                    <a:lnTo>
                      <a:pt x="341" y="141"/>
                    </a:lnTo>
                    <a:lnTo>
                      <a:pt x="344" y="123"/>
                    </a:lnTo>
                    <a:lnTo>
                      <a:pt x="345" y="105"/>
                    </a:lnTo>
                    <a:lnTo>
                      <a:pt x="344" y="89"/>
                    </a:lnTo>
                    <a:lnTo>
                      <a:pt x="342" y="73"/>
                    </a:lnTo>
                    <a:lnTo>
                      <a:pt x="339" y="58"/>
                    </a:lnTo>
                    <a:lnTo>
                      <a:pt x="333" y="45"/>
                    </a:lnTo>
                    <a:lnTo>
                      <a:pt x="326" y="32"/>
                    </a:lnTo>
                    <a:lnTo>
                      <a:pt x="317" y="22"/>
                    </a:lnTo>
                    <a:lnTo>
                      <a:pt x="307" y="13"/>
                    </a:lnTo>
                    <a:close/>
                  </a:path>
                </a:pathLst>
              </a:custGeom>
              <a:solidFill>
                <a:srgbClr val="FFFFFF"/>
              </a:solidFill>
              <a:ln w="9525">
                <a:noFill/>
                <a:round/>
                <a:headEnd/>
                <a:tailEnd/>
              </a:ln>
            </p:spPr>
            <p:txBody>
              <a:bodyPr/>
              <a:lstStyle/>
              <a:p>
                <a:endParaRPr lang="en-US"/>
              </a:p>
            </p:txBody>
          </p:sp>
          <p:sp>
            <p:nvSpPr>
              <p:cNvPr id="39952" name="Freeform 16"/>
              <p:cNvSpPr>
                <a:spLocks/>
              </p:cNvSpPr>
              <p:nvPr/>
            </p:nvSpPr>
            <p:spPr bwMode="auto">
              <a:xfrm>
                <a:off x="5377" y="50"/>
                <a:ext cx="69" cy="83"/>
              </a:xfrm>
              <a:custGeom>
                <a:avLst/>
                <a:gdLst/>
                <a:ahLst/>
                <a:cxnLst>
                  <a:cxn ang="0">
                    <a:pos x="307" y="13"/>
                  </a:cxn>
                  <a:cxn ang="0">
                    <a:pos x="283" y="2"/>
                  </a:cxn>
                  <a:cxn ang="0">
                    <a:pos x="255" y="0"/>
                  </a:cxn>
                  <a:cxn ang="0">
                    <a:pos x="225" y="4"/>
                  </a:cxn>
                  <a:cxn ang="0">
                    <a:pos x="192" y="17"/>
                  </a:cxn>
                  <a:cxn ang="0">
                    <a:pos x="158" y="37"/>
                  </a:cxn>
                  <a:cxn ang="0">
                    <a:pos x="126" y="63"/>
                  </a:cxn>
                  <a:cxn ang="0">
                    <a:pos x="94" y="94"/>
                  </a:cxn>
                  <a:cxn ang="0">
                    <a:pos x="65" y="131"/>
                  </a:cxn>
                  <a:cxn ang="0">
                    <a:pos x="52" y="151"/>
                  </a:cxn>
                  <a:cxn ang="0">
                    <a:pos x="30" y="192"/>
                  </a:cxn>
                  <a:cxn ang="0">
                    <a:pos x="13" y="231"/>
                  </a:cxn>
                  <a:cxn ang="0">
                    <a:pos x="4" y="271"/>
                  </a:cxn>
                  <a:cxn ang="0">
                    <a:pos x="0" y="307"/>
                  </a:cxn>
                  <a:cxn ang="0">
                    <a:pos x="2" y="339"/>
                  </a:cxn>
                  <a:cxn ang="0">
                    <a:pos x="11" y="367"/>
                  </a:cxn>
                  <a:cxn ang="0">
                    <a:pos x="27" y="390"/>
                  </a:cxn>
                  <a:cxn ang="0">
                    <a:pos x="37" y="399"/>
                  </a:cxn>
                  <a:cxn ang="0">
                    <a:pos x="62" y="410"/>
                  </a:cxn>
                  <a:cxn ang="0">
                    <a:pos x="90" y="413"/>
                  </a:cxn>
                  <a:cxn ang="0">
                    <a:pos x="120" y="408"/>
                  </a:cxn>
                  <a:cxn ang="0">
                    <a:pos x="153" y="395"/>
                  </a:cxn>
                  <a:cxn ang="0">
                    <a:pos x="187" y="376"/>
                  </a:cxn>
                  <a:cxn ang="0">
                    <a:pos x="219" y="350"/>
                  </a:cxn>
                  <a:cxn ang="0">
                    <a:pos x="251" y="318"/>
                  </a:cxn>
                  <a:cxn ang="0">
                    <a:pos x="280" y="281"/>
                  </a:cxn>
                  <a:cxn ang="0">
                    <a:pos x="294" y="261"/>
                  </a:cxn>
                  <a:cxn ang="0">
                    <a:pos x="315" y="220"/>
                  </a:cxn>
                  <a:cxn ang="0">
                    <a:pos x="331" y="181"/>
                  </a:cxn>
                  <a:cxn ang="0">
                    <a:pos x="341" y="141"/>
                  </a:cxn>
                  <a:cxn ang="0">
                    <a:pos x="345" y="105"/>
                  </a:cxn>
                  <a:cxn ang="0">
                    <a:pos x="342" y="73"/>
                  </a:cxn>
                  <a:cxn ang="0">
                    <a:pos x="333" y="45"/>
                  </a:cxn>
                  <a:cxn ang="0">
                    <a:pos x="317" y="22"/>
                  </a:cxn>
                </a:cxnLst>
                <a:rect l="0" t="0" r="r" b="b"/>
                <a:pathLst>
                  <a:path w="345" h="413">
                    <a:moveTo>
                      <a:pt x="307" y="13"/>
                    </a:moveTo>
                    <a:lnTo>
                      <a:pt x="307" y="13"/>
                    </a:lnTo>
                    <a:lnTo>
                      <a:pt x="296" y="6"/>
                    </a:lnTo>
                    <a:lnTo>
                      <a:pt x="283" y="2"/>
                    </a:lnTo>
                    <a:lnTo>
                      <a:pt x="270" y="0"/>
                    </a:lnTo>
                    <a:lnTo>
                      <a:pt x="255" y="0"/>
                    </a:lnTo>
                    <a:lnTo>
                      <a:pt x="240" y="1"/>
                    </a:lnTo>
                    <a:lnTo>
                      <a:pt x="225" y="4"/>
                    </a:lnTo>
                    <a:lnTo>
                      <a:pt x="208" y="10"/>
                    </a:lnTo>
                    <a:lnTo>
                      <a:pt x="192" y="17"/>
                    </a:lnTo>
                    <a:lnTo>
                      <a:pt x="175" y="26"/>
                    </a:lnTo>
                    <a:lnTo>
                      <a:pt x="158" y="37"/>
                    </a:lnTo>
                    <a:lnTo>
                      <a:pt x="143" y="49"/>
                    </a:lnTo>
                    <a:lnTo>
                      <a:pt x="126" y="63"/>
                    </a:lnTo>
                    <a:lnTo>
                      <a:pt x="110" y="77"/>
                    </a:lnTo>
                    <a:lnTo>
                      <a:pt x="94" y="94"/>
                    </a:lnTo>
                    <a:lnTo>
                      <a:pt x="80" y="112"/>
                    </a:lnTo>
                    <a:lnTo>
                      <a:pt x="65" y="131"/>
                    </a:lnTo>
                    <a:lnTo>
                      <a:pt x="65" y="131"/>
                    </a:lnTo>
                    <a:lnTo>
                      <a:pt x="52" y="151"/>
                    </a:lnTo>
                    <a:lnTo>
                      <a:pt x="40" y="172"/>
                    </a:lnTo>
                    <a:lnTo>
                      <a:pt x="30" y="192"/>
                    </a:lnTo>
                    <a:lnTo>
                      <a:pt x="21" y="212"/>
                    </a:lnTo>
                    <a:lnTo>
                      <a:pt x="13" y="231"/>
                    </a:lnTo>
                    <a:lnTo>
                      <a:pt x="8" y="252"/>
                    </a:lnTo>
                    <a:lnTo>
                      <a:pt x="4" y="271"/>
                    </a:lnTo>
                    <a:lnTo>
                      <a:pt x="1" y="289"/>
                    </a:lnTo>
                    <a:lnTo>
                      <a:pt x="0" y="307"/>
                    </a:lnTo>
                    <a:lnTo>
                      <a:pt x="1" y="323"/>
                    </a:lnTo>
                    <a:lnTo>
                      <a:pt x="2" y="339"/>
                    </a:lnTo>
                    <a:lnTo>
                      <a:pt x="7" y="354"/>
                    </a:lnTo>
                    <a:lnTo>
                      <a:pt x="11" y="367"/>
                    </a:lnTo>
                    <a:lnTo>
                      <a:pt x="18" y="380"/>
                    </a:lnTo>
                    <a:lnTo>
                      <a:pt x="27" y="390"/>
                    </a:lnTo>
                    <a:lnTo>
                      <a:pt x="37" y="399"/>
                    </a:lnTo>
                    <a:lnTo>
                      <a:pt x="37" y="399"/>
                    </a:lnTo>
                    <a:lnTo>
                      <a:pt x="48" y="406"/>
                    </a:lnTo>
                    <a:lnTo>
                      <a:pt x="62" y="410"/>
                    </a:lnTo>
                    <a:lnTo>
                      <a:pt x="75" y="412"/>
                    </a:lnTo>
                    <a:lnTo>
                      <a:pt x="90" y="413"/>
                    </a:lnTo>
                    <a:lnTo>
                      <a:pt x="104" y="411"/>
                    </a:lnTo>
                    <a:lnTo>
                      <a:pt x="120" y="408"/>
                    </a:lnTo>
                    <a:lnTo>
                      <a:pt x="137" y="402"/>
                    </a:lnTo>
                    <a:lnTo>
                      <a:pt x="153" y="395"/>
                    </a:lnTo>
                    <a:lnTo>
                      <a:pt x="170" y="386"/>
                    </a:lnTo>
                    <a:lnTo>
                      <a:pt x="187" y="376"/>
                    </a:lnTo>
                    <a:lnTo>
                      <a:pt x="202" y="364"/>
                    </a:lnTo>
                    <a:lnTo>
                      <a:pt x="219" y="350"/>
                    </a:lnTo>
                    <a:lnTo>
                      <a:pt x="235" y="335"/>
                    </a:lnTo>
                    <a:lnTo>
                      <a:pt x="251" y="318"/>
                    </a:lnTo>
                    <a:lnTo>
                      <a:pt x="265" y="300"/>
                    </a:lnTo>
                    <a:lnTo>
                      <a:pt x="280" y="281"/>
                    </a:lnTo>
                    <a:lnTo>
                      <a:pt x="280" y="281"/>
                    </a:lnTo>
                    <a:lnTo>
                      <a:pt x="294" y="261"/>
                    </a:lnTo>
                    <a:lnTo>
                      <a:pt x="305" y="240"/>
                    </a:lnTo>
                    <a:lnTo>
                      <a:pt x="315" y="220"/>
                    </a:lnTo>
                    <a:lnTo>
                      <a:pt x="324" y="200"/>
                    </a:lnTo>
                    <a:lnTo>
                      <a:pt x="331" y="181"/>
                    </a:lnTo>
                    <a:lnTo>
                      <a:pt x="337" y="160"/>
                    </a:lnTo>
                    <a:lnTo>
                      <a:pt x="341" y="141"/>
                    </a:lnTo>
                    <a:lnTo>
                      <a:pt x="344" y="123"/>
                    </a:lnTo>
                    <a:lnTo>
                      <a:pt x="345" y="105"/>
                    </a:lnTo>
                    <a:lnTo>
                      <a:pt x="344" y="89"/>
                    </a:lnTo>
                    <a:lnTo>
                      <a:pt x="342" y="73"/>
                    </a:lnTo>
                    <a:lnTo>
                      <a:pt x="339" y="58"/>
                    </a:lnTo>
                    <a:lnTo>
                      <a:pt x="333" y="45"/>
                    </a:lnTo>
                    <a:lnTo>
                      <a:pt x="326" y="32"/>
                    </a:lnTo>
                    <a:lnTo>
                      <a:pt x="317" y="22"/>
                    </a:lnTo>
                    <a:lnTo>
                      <a:pt x="307" y="13"/>
                    </a:lnTo>
                  </a:path>
                </a:pathLst>
              </a:custGeom>
              <a:noFill/>
              <a:ln w="0">
                <a:solidFill>
                  <a:srgbClr val="000000"/>
                </a:solidFill>
                <a:prstDash val="solid"/>
                <a:round/>
                <a:headEnd/>
                <a:tailEnd/>
              </a:ln>
            </p:spPr>
            <p:txBody>
              <a:bodyPr/>
              <a:lstStyle/>
              <a:p>
                <a:endParaRPr lang="en-US"/>
              </a:p>
            </p:txBody>
          </p:sp>
          <p:sp>
            <p:nvSpPr>
              <p:cNvPr id="39953" name="Freeform 17"/>
              <p:cNvSpPr>
                <a:spLocks/>
              </p:cNvSpPr>
              <p:nvPr/>
            </p:nvSpPr>
            <p:spPr bwMode="auto">
              <a:xfrm>
                <a:off x="5411" y="81"/>
                <a:ext cx="28" cy="33"/>
              </a:xfrm>
              <a:custGeom>
                <a:avLst/>
                <a:gdLst/>
                <a:ahLst/>
                <a:cxnLst>
                  <a:cxn ang="0">
                    <a:pos x="122" y="5"/>
                  </a:cxn>
                  <a:cxn ang="0">
                    <a:pos x="112" y="1"/>
                  </a:cxn>
                  <a:cxn ang="0">
                    <a:pos x="101" y="0"/>
                  </a:cxn>
                  <a:cxn ang="0">
                    <a:pos x="89" y="2"/>
                  </a:cxn>
                  <a:cxn ang="0">
                    <a:pos x="76" y="7"/>
                  </a:cxn>
                  <a:cxn ang="0">
                    <a:pos x="63" y="14"/>
                  </a:cxn>
                  <a:cxn ang="0">
                    <a:pos x="49" y="25"/>
                  </a:cxn>
                  <a:cxn ang="0">
                    <a:pos x="37" y="38"/>
                  </a:cxn>
                  <a:cxn ang="0">
                    <a:pos x="25" y="53"/>
                  </a:cxn>
                  <a:cxn ang="0">
                    <a:pos x="15" y="68"/>
                  </a:cxn>
                  <a:cxn ang="0">
                    <a:pos x="7" y="85"/>
                  </a:cxn>
                  <a:cxn ang="0">
                    <a:pos x="2" y="101"/>
                  </a:cxn>
                  <a:cxn ang="0">
                    <a:pos x="0" y="116"/>
                  </a:cxn>
                  <a:cxn ang="0">
                    <a:pos x="0" y="130"/>
                  </a:cxn>
                  <a:cxn ang="0">
                    <a:pos x="2" y="143"/>
                  </a:cxn>
                  <a:cxn ang="0">
                    <a:pos x="6" y="152"/>
                  </a:cxn>
                  <a:cxn ang="0">
                    <a:pos x="14" y="160"/>
                  </a:cxn>
                  <a:cxn ang="0">
                    <a:pos x="24" y="164"/>
                  </a:cxn>
                  <a:cxn ang="0">
                    <a:pos x="36" y="165"/>
                  </a:cxn>
                  <a:cxn ang="0">
                    <a:pos x="48" y="163"/>
                  </a:cxn>
                  <a:cxn ang="0">
                    <a:pos x="60" y="158"/>
                  </a:cxn>
                  <a:cxn ang="0">
                    <a:pos x="74" y="151"/>
                  </a:cxn>
                  <a:cxn ang="0">
                    <a:pos x="87" y="140"/>
                  </a:cxn>
                  <a:cxn ang="0">
                    <a:pos x="100" y="128"/>
                  </a:cxn>
                  <a:cxn ang="0">
                    <a:pos x="111" y="113"/>
                  </a:cxn>
                  <a:cxn ang="0">
                    <a:pos x="121" y="98"/>
                  </a:cxn>
                  <a:cxn ang="0">
                    <a:pos x="128" y="81"/>
                  </a:cxn>
                  <a:cxn ang="0">
                    <a:pos x="134" y="65"/>
                  </a:cxn>
                  <a:cxn ang="0">
                    <a:pos x="137" y="49"/>
                  </a:cxn>
                  <a:cxn ang="0">
                    <a:pos x="137" y="36"/>
                  </a:cxn>
                  <a:cxn ang="0">
                    <a:pos x="135" y="23"/>
                  </a:cxn>
                  <a:cxn ang="0">
                    <a:pos x="130" y="13"/>
                  </a:cxn>
                  <a:cxn ang="0">
                    <a:pos x="122" y="5"/>
                  </a:cxn>
                </a:cxnLst>
                <a:rect l="0" t="0" r="r" b="b"/>
                <a:pathLst>
                  <a:path w="137" h="165">
                    <a:moveTo>
                      <a:pt x="122" y="5"/>
                    </a:moveTo>
                    <a:lnTo>
                      <a:pt x="112" y="1"/>
                    </a:lnTo>
                    <a:lnTo>
                      <a:pt x="101" y="0"/>
                    </a:lnTo>
                    <a:lnTo>
                      <a:pt x="89" y="2"/>
                    </a:lnTo>
                    <a:lnTo>
                      <a:pt x="76" y="7"/>
                    </a:lnTo>
                    <a:lnTo>
                      <a:pt x="63" y="14"/>
                    </a:lnTo>
                    <a:lnTo>
                      <a:pt x="49" y="25"/>
                    </a:lnTo>
                    <a:lnTo>
                      <a:pt x="37" y="38"/>
                    </a:lnTo>
                    <a:lnTo>
                      <a:pt x="25" y="53"/>
                    </a:lnTo>
                    <a:lnTo>
                      <a:pt x="15" y="68"/>
                    </a:lnTo>
                    <a:lnTo>
                      <a:pt x="7" y="85"/>
                    </a:lnTo>
                    <a:lnTo>
                      <a:pt x="2" y="101"/>
                    </a:lnTo>
                    <a:lnTo>
                      <a:pt x="0" y="116"/>
                    </a:lnTo>
                    <a:lnTo>
                      <a:pt x="0" y="130"/>
                    </a:lnTo>
                    <a:lnTo>
                      <a:pt x="2" y="143"/>
                    </a:lnTo>
                    <a:lnTo>
                      <a:pt x="6" y="152"/>
                    </a:lnTo>
                    <a:lnTo>
                      <a:pt x="14" y="160"/>
                    </a:lnTo>
                    <a:lnTo>
                      <a:pt x="24" y="164"/>
                    </a:lnTo>
                    <a:lnTo>
                      <a:pt x="36" y="165"/>
                    </a:lnTo>
                    <a:lnTo>
                      <a:pt x="48" y="163"/>
                    </a:lnTo>
                    <a:lnTo>
                      <a:pt x="60" y="158"/>
                    </a:lnTo>
                    <a:lnTo>
                      <a:pt x="74" y="151"/>
                    </a:lnTo>
                    <a:lnTo>
                      <a:pt x="87" y="140"/>
                    </a:lnTo>
                    <a:lnTo>
                      <a:pt x="100" y="128"/>
                    </a:lnTo>
                    <a:lnTo>
                      <a:pt x="111" y="113"/>
                    </a:lnTo>
                    <a:lnTo>
                      <a:pt x="121" y="98"/>
                    </a:lnTo>
                    <a:lnTo>
                      <a:pt x="128" y="81"/>
                    </a:lnTo>
                    <a:lnTo>
                      <a:pt x="134" y="65"/>
                    </a:lnTo>
                    <a:lnTo>
                      <a:pt x="137" y="49"/>
                    </a:lnTo>
                    <a:lnTo>
                      <a:pt x="137" y="36"/>
                    </a:lnTo>
                    <a:lnTo>
                      <a:pt x="135" y="23"/>
                    </a:lnTo>
                    <a:lnTo>
                      <a:pt x="130" y="13"/>
                    </a:lnTo>
                    <a:lnTo>
                      <a:pt x="122" y="5"/>
                    </a:lnTo>
                    <a:close/>
                  </a:path>
                </a:pathLst>
              </a:custGeom>
              <a:solidFill>
                <a:srgbClr val="000000"/>
              </a:solidFill>
              <a:ln w="9525">
                <a:noFill/>
                <a:round/>
                <a:headEnd/>
                <a:tailEnd/>
              </a:ln>
            </p:spPr>
            <p:txBody>
              <a:bodyPr/>
              <a:lstStyle/>
              <a:p>
                <a:endParaRPr lang="en-US"/>
              </a:p>
            </p:txBody>
          </p:sp>
          <p:sp>
            <p:nvSpPr>
              <p:cNvPr id="39954" name="Freeform 18"/>
              <p:cNvSpPr>
                <a:spLocks/>
              </p:cNvSpPr>
              <p:nvPr/>
            </p:nvSpPr>
            <p:spPr bwMode="auto">
              <a:xfrm>
                <a:off x="5411" y="81"/>
                <a:ext cx="28" cy="33"/>
              </a:xfrm>
              <a:custGeom>
                <a:avLst/>
                <a:gdLst/>
                <a:ahLst/>
                <a:cxnLst>
                  <a:cxn ang="0">
                    <a:pos x="122" y="5"/>
                  </a:cxn>
                  <a:cxn ang="0">
                    <a:pos x="122" y="5"/>
                  </a:cxn>
                  <a:cxn ang="0">
                    <a:pos x="112" y="1"/>
                  </a:cxn>
                  <a:cxn ang="0">
                    <a:pos x="101" y="0"/>
                  </a:cxn>
                  <a:cxn ang="0">
                    <a:pos x="89" y="2"/>
                  </a:cxn>
                  <a:cxn ang="0">
                    <a:pos x="76" y="7"/>
                  </a:cxn>
                  <a:cxn ang="0">
                    <a:pos x="63" y="14"/>
                  </a:cxn>
                  <a:cxn ang="0">
                    <a:pos x="49" y="25"/>
                  </a:cxn>
                  <a:cxn ang="0">
                    <a:pos x="37" y="38"/>
                  </a:cxn>
                  <a:cxn ang="0">
                    <a:pos x="25" y="53"/>
                  </a:cxn>
                  <a:cxn ang="0">
                    <a:pos x="25" y="53"/>
                  </a:cxn>
                  <a:cxn ang="0">
                    <a:pos x="15" y="68"/>
                  </a:cxn>
                  <a:cxn ang="0">
                    <a:pos x="7" y="85"/>
                  </a:cxn>
                  <a:cxn ang="0">
                    <a:pos x="2" y="101"/>
                  </a:cxn>
                  <a:cxn ang="0">
                    <a:pos x="0" y="116"/>
                  </a:cxn>
                  <a:cxn ang="0">
                    <a:pos x="0" y="130"/>
                  </a:cxn>
                  <a:cxn ang="0">
                    <a:pos x="2" y="143"/>
                  </a:cxn>
                  <a:cxn ang="0">
                    <a:pos x="6" y="152"/>
                  </a:cxn>
                  <a:cxn ang="0">
                    <a:pos x="14" y="160"/>
                  </a:cxn>
                  <a:cxn ang="0">
                    <a:pos x="14" y="160"/>
                  </a:cxn>
                  <a:cxn ang="0">
                    <a:pos x="24" y="164"/>
                  </a:cxn>
                  <a:cxn ang="0">
                    <a:pos x="36" y="165"/>
                  </a:cxn>
                  <a:cxn ang="0">
                    <a:pos x="48" y="163"/>
                  </a:cxn>
                  <a:cxn ang="0">
                    <a:pos x="60" y="158"/>
                  </a:cxn>
                  <a:cxn ang="0">
                    <a:pos x="74" y="151"/>
                  </a:cxn>
                  <a:cxn ang="0">
                    <a:pos x="87" y="140"/>
                  </a:cxn>
                  <a:cxn ang="0">
                    <a:pos x="100" y="128"/>
                  </a:cxn>
                  <a:cxn ang="0">
                    <a:pos x="111" y="113"/>
                  </a:cxn>
                  <a:cxn ang="0">
                    <a:pos x="111" y="113"/>
                  </a:cxn>
                  <a:cxn ang="0">
                    <a:pos x="121" y="98"/>
                  </a:cxn>
                  <a:cxn ang="0">
                    <a:pos x="128" y="81"/>
                  </a:cxn>
                  <a:cxn ang="0">
                    <a:pos x="134" y="65"/>
                  </a:cxn>
                  <a:cxn ang="0">
                    <a:pos x="137" y="49"/>
                  </a:cxn>
                  <a:cxn ang="0">
                    <a:pos x="137" y="36"/>
                  </a:cxn>
                  <a:cxn ang="0">
                    <a:pos x="135" y="23"/>
                  </a:cxn>
                  <a:cxn ang="0">
                    <a:pos x="130" y="13"/>
                  </a:cxn>
                  <a:cxn ang="0">
                    <a:pos x="122" y="5"/>
                  </a:cxn>
                </a:cxnLst>
                <a:rect l="0" t="0" r="r" b="b"/>
                <a:pathLst>
                  <a:path w="137" h="165">
                    <a:moveTo>
                      <a:pt x="122" y="5"/>
                    </a:moveTo>
                    <a:lnTo>
                      <a:pt x="122" y="5"/>
                    </a:lnTo>
                    <a:lnTo>
                      <a:pt x="112" y="1"/>
                    </a:lnTo>
                    <a:lnTo>
                      <a:pt x="101" y="0"/>
                    </a:lnTo>
                    <a:lnTo>
                      <a:pt x="89" y="2"/>
                    </a:lnTo>
                    <a:lnTo>
                      <a:pt x="76" y="7"/>
                    </a:lnTo>
                    <a:lnTo>
                      <a:pt x="63" y="14"/>
                    </a:lnTo>
                    <a:lnTo>
                      <a:pt x="49" y="25"/>
                    </a:lnTo>
                    <a:lnTo>
                      <a:pt x="37" y="38"/>
                    </a:lnTo>
                    <a:lnTo>
                      <a:pt x="25" y="53"/>
                    </a:lnTo>
                    <a:lnTo>
                      <a:pt x="25" y="53"/>
                    </a:lnTo>
                    <a:lnTo>
                      <a:pt x="15" y="68"/>
                    </a:lnTo>
                    <a:lnTo>
                      <a:pt x="7" y="85"/>
                    </a:lnTo>
                    <a:lnTo>
                      <a:pt x="2" y="101"/>
                    </a:lnTo>
                    <a:lnTo>
                      <a:pt x="0" y="116"/>
                    </a:lnTo>
                    <a:lnTo>
                      <a:pt x="0" y="130"/>
                    </a:lnTo>
                    <a:lnTo>
                      <a:pt x="2" y="143"/>
                    </a:lnTo>
                    <a:lnTo>
                      <a:pt x="6" y="152"/>
                    </a:lnTo>
                    <a:lnTo>
                      <a:pt x="14" y="160"/>
                    </a:lnTo>
                    <a:lnTo>
                      <a:pt x="14" y="160"/>
                    </a:lnTo>
                    <a:lnTo>
                      <a:pt x="24" y="164"/>
                    </a:lnTo>
                    <a:lnTo>
                      <a:pt x="36" y="165"/>
                    </a:lnTo>
                    <a:lnTo>
                      <a:pt x="48" y="163"/>
                    </a:lnTo>
                    <a:lnTo>
                      <a:pt x="60" y="158"/>
                    </a:lnTo>
                    <a:lnTo>
                      <a:pt x="74" y="151"/>
                    </a:lnTo>
                    <a:lnTo>
                      <a:pt x="87" y="140"/>
                    </a:lnTo>
                    <a:lnTo>
                      <a:pt x="100" y="128"/>
                    </a:lnTo>
                    <a:lnTo>
                      <a:pt x="111" y="113"/>
                    </a:lnTo>
                    <a:lnTo>
                      <a:pt x="111" y="113"/>
                    </a:lnTo>
                    <a:lnTo>
                      <a:pt x="121" y="98"/>
                    </a:lnTo>
                    <a:lnTo>
                      <a:pt x="128" y="81"/>
                    </a:lnTo>
                    <a:lnTo>
                      <a:pt x="134" y="65"/>
                    </a:lnTo>
                    <a:lnTo>
                      <a:pt x="137" y="49"/>
                    </a:lnTo>
                    <a:lnTo>
                      <a:pt x="137" y="36"/>
                    </a:lnTo>
                    <a:lnTo>
                      <a:pt x="135" y="23"/>
                    </a:lnTo>
                    <a:lnTo>
                      <a:pt x="130" y="13"/>
                    </a:lnTo>
                    <a:lnTo>
                      <a:pt x="122" y="5"/>
                    </a:lnTo>
                  </a:path>
                </a:pathLst>
              </a:custGeom>
              <a:noFill/>
              <a:ln w="0">
                <a:solidFill>
                  <a:srgbClr val="000000"/>
                </a:solidFill>
                <a:prstDash val="solid"/>
                <a:round/>
                <a:headEnd/>
                <a:tailEnd/>
              </a:ln>
            </p:spPr>
            <p:txBody>
              <a:bodyPr/>
              <a:lstStyle/>
              <a:p>
                <a:endParaRPr lang="en-US"/>
              </a:p>
            </p:txBody>
          </p:sp>
          <p:sp>
            <p:nvSpPr>
              <p:cNvPr id="39955" name="Freeform 19"/>
              <p:cNvSpPr>
                <a:spLocks/>
              </p:cNvSpPr>
              <p:nvPr/>
            </p:nvSpPr>
            <p:spPr bwMode="auto">
              <a:xfrm>
                <a:off x="5053" y="918"/>
                <a:ext cx="122" cy="134"/>
              </a:xfrm>
              <a:custGeom>
                <a:avLst/>
                <a:gdLst/>
                <a:ahLst/>
                <a:cxnLst>
                  <a:cxn ang="0">
                    <a:pos x="474" y="0"/>
                  </a:cxn>
                  <a:cxn ang="0">
                    <a:pos x="610" y="147"/>
                  </a:cxn>
                  <a:cxn ang="0">
                    <a:pos x="228" y="670"/>
                  </a:cxn>
                  <a:cxn ang="0">
                    <a:pos x="293" y="443"/>
                  </a:cxn>
                  <a:cxn ang="0">
                    <a:pos x="172" y="595"/>
                  </a:cxn>
                  <a:cxn ang="0">
                    <a:pos x="202" y="489"/>
                  </a:cxn>
                  <a:cxn ang="0">
                    <a:pos x="0" y="666"/>
                  </a:cxn>
                  <a:cxn ang="0">
                    <a:pos x="474" y="0"/>
                  </a:cxn>
                </a:cxnLst>
                <a:rect l="0" t="0" r="r" b="b"/>
                <a:pathLst>
                  <a:path w="610" h="670">
                    <a:moveTo>
                      <a:pt x="474" y="0"/>
                    </a:moveTo>
                    <a:lnTo>
                      <a:pt x="610" y="147"/>
                    </a:lnTo>
                    <a:lnTo>
                      <a:pt x="228" y="670"/>
                    </a:lnTo>
                    <a:lnTo>
                      <a:pt x="293" y="443"/>
                    </a:lnTo>
                    <a:lnTo>
                      <a:pt x="172" y="595"/>
                    </a:lnTo>
                    <a:lnTo>
                      <a:pt x="202" y="489"/>
                    </a:lnTo>
                    <a:lnTo>
                      <a:pt x="0" y="666"/>
                    </a:lnTo>
                    <a:lnTo>
                      <a:pt x="474" y="0"/>
                    </a:lnTo>
                    <a:close/>
                  </a:path>
                </a:pathLst>
              </a:custGeom>
              <a:solidFill>
                <a:srgbClr val="FFFFFF"/>
              </a:solidFill>
              <a:ln w="9525">
                <a:noFill/>
                <a:round/>
                <a:headEnd/>
                <a:tailEnd/>
              </a:ln>
            </p:spPr>
            <p:txBody>
              <a:bodyPr/>
              <a:lstStyle/>
              <a:p>
                <a:endParaRPr lang="en-US"/>
              </a:p>
            </p:txBody>
          </p:sp>
          <p:sp>
            <p:nvSpPr>
              <p:cNvPr id="39956" name="Freeform 20"/>
              <p:cNvSpPr>
                <a:spLocks/>
              </p:cNvSpPr>
              <p:nvPr/>
            </p:nvSpPr>
            <p:spPr bwMode="auto">
              <a:xfrm>
                <a:off x="5053" y="918"/>
                <a:ext cx="122" cy="134"/>
              </a:xfrm>
              <a:custGeom>
                <a:avLst/>
                <a:gdLst/>
                <a:ahLst/>
                <a:cxnLst>
                  <a:cxn ang="0">
                    <a:pos x="474" y="0"/>
                  </a:cxn>
                  <a:cxn ang="0">
                    <a:pos x="610" y="147"/>
                  </a:cxn>
                  <a:cxn ang="0">
                    <a:pos x="228" y="670"/>
                  </a:cxn>
                  <a:cxn ang="0">
                    <a:pos x="293" y="443"/>
                  </a:cxn>
                  <a:cxn ang="0">
                    <a:pos x="172" y="595"/>
                  </a:cxn>
                  <a:cxn ang="0">
                    <a:pos x="202" y="489"/>
                  </a:cxn>
                  <a:cxn ang="0">
                    <a:pos x="0" y="666"/>
                  </a:cxn>
                  <a:cxn ang="0">
                    <a:pos x="474" y="0"/>
                  </a:cxn>
                </a:cxnLst>
                <a:rect l="0" t="0" r="r" b="b"/>
                <a:pathLst>
                  <a:path w="610" h="670">
                    <a:moveTo>
                      <a:pt x="474" y="0"/>
                    </a:moveTo>
                    <a:lnTo>
                      <a:pt x="610" y="147"/>
                    </a:lnTo>
                    <a:lnTo>
                      <a:pt x="228" y="670"/>
                    </a:lnTo>
                    <a:lnTo>
                      <a:pt x="293" y="443"/>
                    </a:lnTo>
                    <a:lnTo>
                      <a:pt x="172" y="595"/>
                    </a:lnTo>
                    <a:lnTo>
                      <a:pt x="202" y="489"/>
                    </a:lnTo>
                    <a:lnTo>
                      <a:pt x="0" y="666"/>
                    </a:lnTo>
                    <a:lnTo>
                      <a:pt x="474" y="0"/>
                    </a:lnTo>
                  </a:path>
                </a:pathLst>
              </a:custGeom>
              <a:noFill/>
              <a:ln w="0">
                <a:solidFill>
                  <a:srgbClr val="000000"/>
                </a:solidFill>
                <a:prstDash val="solid"/>
                <a:round/>
                <a:headEnd/>
                <a:tailEnd/>
              </a:ln>
            </p:spPr>
            <p:txBody>
              <a:bodyPr/>
              <a:lstStyle/>
              <a:p>
                <a:endParaRPr lang="en-US"/>
              </a:p>
            </p:txBody>
          </p:sp>
          <p:sp>
            <p:nvSpPr>
              <p:cNvPr id="39957" name="Freeform 21"/>
              <p:cNvSpPr>
                <a:spLocks/>
              </p:cNvSpPr>
              <p:nvPr/>
            </p:nvSpPr>
            <p:spPr bwMode="auto">
              <a:xfrm>
                <a:off x="4636" y="827"/>
                <a:ext cx="544" cy="234"/>
              </a:xfrm>
              <a:custGeom>
                <a:avLst/>
                <a:gdLst/>
                <a:ahLst/>
                <a:cxnLst>
                  <a:cxn ang="0">
                    <a:pos x="13" y="592"/>
                  </a:cxn>
                  <a:cxn ang="0">
                    <a:pos x="39" y="636"/>
                  </a:cxn>
                  <a:cxn ang="0">
                    <a:pos x="53" y="677"/>
                  </a:cxn>
                  <a:cxn ang="0">
                    <a:pos x="62" y="716"/>
                  </a:cxn>
                  <a:cxn ang="0">
                    <a:pos x="77" y="755"/>
                  </a:cxn>
                  <a:cxn ang="0">
                    <a:pos x="109" y="796"/>
                  </a:cxn>
                  <a:cxn ang="0">
                    <a:pos x="172" y="779"/>
                  </a:cxn>
                  <a:cxn ang="0">
                    <a:pos x="228" y="733"/>
                  </a:cxn>
                  <a:cxn ang="0">
                    <a:pos x="280" y="673"/>
                  </a:cxn>
                  <a:cxn ang="0">
                    <a:pos x="328" y="613"/>
                  </a:cxn>
                  <a:cxn ang="0">
                    <a:pos x="378" y="564"/>
                  </a:cxn>
                  <a:cxn ang="0">
                    <a:pos x="375" y="599"/>
                  </a:cxn>
                  <a:cxn ang="0">
                    <a:pos x="360" y="667"/>
                  </a:cxn>
                  <a:cxn ang="0">
                    <a:pos x="363" y="730"/>
                  </a:cxn>
                  <a:cxn ang="0">
                    <a:pos x="387" y="787"/>
                  </a:cxn>
                  <a:cxn ang="0">
                    <a:pos x="436" y="836"/>
                  </a:cxn>
                  <a:cxn ang="0">
                    <a:pos x="507" y="864"/>
                  </a:cxn>
                  <a:cxn ang="0">
                    <a:pos x="574" y="849"/>
                  </a:cxn>
                  <a:cxn ang="0">
                    <a:pos x="633" y="810"/>
                  </a:cxn>
                  <a:cxn ang="0">
                    <a:pos x="687" y="762"/>
                  </a:cxn>
                  <a:cxn ang="0">
                    <a:pos x="738" y="716"/>
                  </a:cxn>
                  <a:cxn ang="0">
                    <a:pos x="791" y="686"/>
                  </a:cxn>
                  <a:cxn ang="0">
                    <a:pos x="824" y="878"/>
                  </a:cxn>
                  <a:cxn ang="0">
                    <a:pos x="945" y="957"/>
                  </a:cxn>
                  <a:cxn ang="0">
                    <a:pos x="1113" y="953"/>
                  </a:cxn>
                  <a:cxn ang="0">
                    <a:pos x="1280" y="904"/>
                  </a:cxn>
                  <a:cxn ang="0">
                    <a:pos x="1403" y="837"/>
                  </a:cxn>
                  <a:cxn ang="0">
                    <a:pos x="1419" y="890"/>
                  </a:cxn>
                  <a:cxn ang="0">
                    <a:pos x="1451" y="988"/>
                  </a:cxn>
                  <a:cxn ang="0">
                    <a:pos x="1527" y="1058"/>
                  </a:cxn>
                  <a:cxn ang="0">
                    <a:pos x="1629" y="1083"/>
                  </a:cxn>
                  <a:cxn ang="0">
                    <a:pos x="1745" y="1043"/>
                  </a:cxn>
                  <a:cxn ang="0">
                    <a:pos x="1843" y="960"/>
                  </a:cxn>
                  <a:cxn ang="0">
                    <a:pos x="1895" y="947"/>
                  </a:cxn>
                  <a:cxn ang="0">
                    <a:pos x="1936" y="959"/>
                  </a:cxn>
                  <a:cxn ang="0">
                    <a:pos x="1970" y="995"/>
                  </a:cxn>
                  <a:cxn ang="0">
                    <a:pos x="1997" y="1051"/>
                  </a:cxn>
                  <a:cxn ang="0">
                    <a:pos x="2021" y="1125"/>
                  </a:cxn>
                  <a:cxn ang="0">
                    <a:pos x="2057" y="1151"/>
                  </a:cxn>
                  <a:cxn ang="0">
                    <a:pos x="2098" y="1141"/>
                  </a:cxn>
                  <a:cxn ang="0">
                    <a:pos x="2144" y="1114"/>
                  </a:cxn>
                  <a:cxn ang="0">
                    <a:pos x="2193" y="1087"/>
                  </a:cxn>
                  <a:cxn ang="0">
                    <a:pos x="2244" y="1078"/>
                  </a:cxn>
                  <a:cxn ang="0">
                    <a:pos x="2250" y="1120"/>
                  </a:cxn>
                  <a:cxn ang="0">
                    <a:pos x="2266" y="1156"/>
                  </a:cxn>
                  <a:cxn ang="0">
                    <a:pos x="2307" y="1169"/>
                  </a:cxn>
                  <a:cxn ang="0">
                    <a:pos x="312" y="0"/>
                  </a:cxn>
                </a:cxnLst>
                <a:rect l="0" t="0" r="r" b="b"/>
                <a:pathLst>
                  <a:path w="2722" h="1169">
                    <a:moveTo>
                      <a:pt x="312" y="0"/>
                    </a:moveTo>
                    <a:lnTo>
                      <a:pt x="0" y="577"/>
                    </a:lnTo>
                    <a:lnTo>
                      <a:pt x="13" y="592"/>
                    </a:lnTo>
                    <a:lnTo>
                      <a:pt x="23" y="607"/>
                    </a:lnTo>
                    <a:lnTo>
                      <a:pt x="32" y="622"/>
                    </a:lnTo>
                    <a:lnTo>
                      <a:pt x="39" y="636"/>
                    </a:lnTo>
                    <a:lnTo>
                      <a:pt x="45" y="650"/>
                    </a:lnTo>
                    <a:lnTo>
                      <a:pt x="49" y="663"/>
                    </a:lnTo>
                    <a:lnTo>
                      <a:pt x="53" y="677"/>
                    </a:lnTo>
                    <a:lnTo>
                      <a:pt x="56" y="690"/>
                    </a:lnTo>
                    <a:lnTo>
                      <a:pt x="58" y="704"/>
                    </a:lnTo>
                    <a:lnTo>
                      <a:pt x="62" y="716"/>
                    </a:lnTo>
                    <a:lnTo>
                      <a:pt x="66" y="730"/>
                    </a:lnTo>
                    <a:lnTo>
                      <a:pt x="72" y="742"/>
                    </a:lnTo>
                    <a:lnTo>
                      <a:pt x="77" y="755"/>
                    </a:lnTo>
                    <a:lnTo>
                      <a:pt x="86" y="769"/>
                    </a:lnTo>
                    <a:lnTo>
                      <a:pt x="97" y="782"/>
                    </a:lnTo>
                    <a:lnTo>
                      <a:pt x="109" y="796"/>
                    </a:lnTo>
                    <a:lnTo>
                      <a:pt x="131" y="795"/>
                    </a:lnTo>
                    <a:lnTo>
                      <a:pt x="152" y="788"/>
                    </a:lnTo>
                    <a:lnTo>
                      <a:pt x="172" y="779"/>
                    </a:lnTo>
                    <a:lnTo>
                      <a:pt x="191" y="767"/>
                    </a:lnTo>
                    <a:lnTo>
                      <a:pt x="210" y="751"/>
                    </a:lnTo>
                    <a:lnTo>
                      <a:pt x="228" y="733"/>
                    </a:lnTo>
                    <a:lnTo>
                      <a:pt x="246" y="714"/>
                    </a:lnTo>
                    <a:lnTo>
                      <a:pt x="263" y="694"/>
                    </a:lnTo>
                    <a:lnTo>
                      <a:pt x="280" y="673"/>
                    </a:lnTo>
                    <a:lnTo>
                      <a:pt x="296" y="652"/>
                    </a:lnTo>
                    <a:lnTo>
                      <a:pt x="313" y="632"/>
                    </a:lnTo>
                    <a:lnTo>
                      <a:pt x="328" y="613"/>
                    </a:lnTo>
                    <a:lnTo>
                      <a:pt x="345" y="595"/>
                    </a:lnTo>
                    <a:lnTo>
                      <a:pt x="361" y="578"/>
                    </a:lnTo>
                    <a:lnTo>
                      <a:pt x="378" y="564"/>
                    </a:lnTo>
                    <a:lnTo>
                      <a:pt x="395" y="554"/>
                    </a:lnTo>
                    <a:lnTo>
                      <a:pt x="384" y="577"/>
                    </a:lnTo>
                    <a:lnTo>
                      <a:pt x="375" y="599"/>
                    </a:lnTo>
                    <a:lnTo>
                      <a:pt x="368" y="622"/>
                    </a:lnTo>
                    <a:lnTo>
                      <a:pt x="362" y="644"/>
                    </a:lnTo>
                    <a:lnTo>
                      <a:pt x="360" y="667"/>
                    </a:lnTo>
                    <a:lnTo>
                      <a:pt x="359" y="688"/>
                    </a:lnTo>
                    <a:lnTo>
                      <a:pt x="360" y="709"/>
                    </a:lnTo>
                    <a:lnTo>
                      <a:pt x="363" y="730"/>
                    </a:lnTo>
                    <a:lnTo>
                      <a:pt x="369" y="750"/>
                    </a:lnTo>
                    <a:lnTo>
                      <a:pt x="377" y="769"/>
                    </a:lnTo>
                    <a:lnTo>
                      <a:pt x="387" y="787"/>
                    </a:lnTo>
                    <a:lnTo>
                      <a:pt x="400" y="805"/>
                    </a:lnTo>
                    <a:lnTo>
                      <a:pt x="417" y="821"/>
                    </a:lnTo>
                    <a:lnTo>
                      <a:pt x="436" y="836"/>
                    </a:lnTo>
                    <a:lnTo>
                      <a:pt x="458" y="850"/>
                    </a:lnTo>
                    <a:lnTo>
                      <a:pt x="483" y="862"/>
                    </a:lnTo>
                    <a:lnTo>
                      <a:pt x="507" y="864"/>
                    </a:lnTo>
                    <a:lnTo>
                      <a:pt x="531" y="862"/>
                    </a:lnTo>
                    <a:lnTo>
                      <a:pt x="553" y="858"/>
                    </a:lnTo>
                    <a:lnTo>
                      <a:pt x="574" y="849"/>
                    </a:lnTo>
                    <a:lnTo>
                      <a:pt x="595" y="839"/>
                    </a:lnTo>
                    <a:lnTo>
                      <a:pt x="614" y="825"/>
                    </a:lnTo>
                    <a:lnTo>
                      <a:pt x="633" y="810"/>
                    </a:lnTo>
                    <a:lnTo>
                      <a:pt x="651" y="795"/>
                    </a:lnTo>
                    <a:lnTo>
                      <a:pt x="669" y="779"/>
                    </a:lnTo>
                    <a:lnTo>
                      <a:pt x="687" y="762"/>
                    </a:lnTo>
                    <a:lnTo>
                      <a:pt x="704" y="745"/>
                    </a:lnTo>
                    <a:lnTo>
                      <a:pt x="721" y="731"/>
                    </a:lnTo>
                    <a:lnTo>
                      <a:pt x="738" y="716"/>
                    </a:lnTo>
                    <a:lnTo>
                      <a:pt x="756" y="704"/>
                    </a:lnTo>
                    <a:lnTo>
                      <a:pt x="773" y="694"/>
                    </a:lnTo>
                    <a:lnTo>
                      <a:pt x="791" y="686"/>
                    </a:lnTo>
                    <a:lnTo>
                      <a:pt x="789" y="764"/>
                    </a:lnTo>
                    <a:lnTo>
                      <a:pt x="800" y="828"/>
                    </a:lnTo>
                    <a:lnTo>
                      <a:pt x="824" y="878"/>
                    </a:lnTo>
                    <a:lnTo>
                      <a:pt x="856" y="915"/>
                    </a:lnTo>
                    <a:lnTo>
                      <a:pt x="897" y="941"/>
                    </a:lnTo>
                    <a:lnTo>
                      <a:pt x="945" y="957"/>
                    </a:lnTo>
                    <a:lnTo>
                      <a:pt x="998" y="962"/>
                    </a:lnTo>
                    <a:lnTo>
                      <a:pt x="1054" y="961"/>
                    </a:lnTo>
                    <a:lnTo>
                      <a:pt x="1113" y="953"/>
                    </a:lnTo>
                    <a:lnTo>
                      <a:pt x="1170" y="941"/>
                    </a:lnTo>
                    <a:lnTo>
                      <a:pt x="1226" y="924"/>
                    </a:lnTo>
                    <a:lnTo>
                      <a:pt x="1280" y="904"/>
                    </a:lnTo>
                    <a:lnTo>
                      <a:pt x="1329" y="881"/>
                    </a:lnTo>
                    <a:lnTo>
                      <a:pt x="1370" y="859"/>
                    </a:lnTo>
                    <a:lnTo>
                      <a:pt x="1403" y="837"/>
                    </a:lnTo>
                    <a:lnTo>
                      <a:pt x="1427" y="818"/>
                    </a:lnTo>
                    <a:lnTo>
                      <a:pt x="1419" y="854"/>
                    </a:lnTo>
                    <a:lnTo>
                      <a:pt x="1419" y="890"/>
                    </a:lnTo>
                    <a:lnTo>
                      <a:pt x="1423" y="924"/>
                    </a:lnTo>
                    <a:lnTo>
                      <a:pt x="1435" y="958"/>
                    </a:lnTo>
                    <a:lnTo>
                      <a:pt x="1451" y="988"/>
                    </a:lnTo>
                    <a:lnTo>
                      <a:pt x="1473" y="1015"/>
                    </a:lnTo>
                    <a:lnTo>
                      <a:pt x="1498" y="1039"/>
                    </a:lnTo>
                    <a:lnTo>
                      <a:pt x="1527" y="1058"/>
                    </a:lnTo>
                    <a:lnTo>
                      <a:pt x="1558" y="1072"/>
                    </a:lnTo>
                    <a:lnTo>
                      <a:pt x="1593" y="1081"/>
                    </a:lnTo>
                    <a:lnTo>
                      <a:pt x="1629" y="1083"/>
                    </a:lnTo>
                    <a:lnTo>
                      <a:pt x="1668" y="1078"/>
                    </a:lnTo>
                    <a:lnTo>
                      <a:pt x="1706" y="1065"/>
                    </a:lnTo>
                    <a:lnTo>
                      <a:pt x="1745" y="1043"/>
                    </a:lnTo>
                    <a:lnTo>
                      <a:pt x="1785" y="1012"/>
                    </a:lnTo>
                    <a:lnTo>
                      <a:pt x="1823" y="971"/>
                    </a:lnTo>
                    <a:lnTo>
                      <a:pt x="1843" y="960"/>
                    </a:lnTo>
                    <a:lnTo>
                      <a:pt x="1862" y="952"/>
                    </a:lnTo>
                    <a:lnTo>
                      <a:pt x="1879" y="948"/>
                    </a:lnTo>
                    <a:lnTo>
                      <a:pt x="1895" y="947"/>
                    </a:lnTo>
                    <a:lnTo>
                      <a:pt x="1911" y="948"/>
                    </a:lnTo>
                    <a:lnTo>
                      <a:pt x="1924" y="952"/>
                    </a:lnTo>
                    <a:lnTo>
                      <a:pt x="1936" y="959"/>
                    </a:lnTo>
                    <a:lnTo>
                      <a:pt x="1949" y="968"/>
                    </a:lnTo>
                    <a:lnTo>
                      <a:pt x="1960" y="980"/>
                    </a:lnTo>
                    <a:lnTo>
                      <a:pt x="1970" y="995"/>
                    </a:lnTo>
                    <a:lnTo>
                      <a:pt x="1980" y="1012"/>
                    </a:lnTo>
                    <a:lnTo>
                      <a:pt x="1989" y="1031"/>
                    </a:lnTo>
                    <a:lnTo>
                      <a:pt x="1997" y="1051"/>
                    </a:lnTo>
                    <a:lnTo>
                      <a:pt x="2005" y="1075"/>
                    </a:lnTo>
                    <a:lnTo>
                      <a:pt x="2013" y="1099"/>
                    </a:lnTo>
                    <a:lnTo>
                      <a:pt x="2021" y="1125"/>
                    </a:lnTo>
                    <a:lnTo>
                      <a:pt x="2032" y="1139"/>
                    </a:lnTo>
                    <a:lnTo>
                      <a:pt x="2044" y="1147"/>
                    </a:lnTo>
                    <a:lnTo>
                      <a:pt x="2057" y="1151"/>
                    </a:lnTo>
                    <a:lnTo>
                      <a:pt x="2070" y="1150"/>
                    </a:lnTo>
                    <a:lnTo>
                      <a:pt x="2084" y="1147"/>
                    </a:lnTo>
                    <a:lnTo>
                      <a:pt x="2098" y="1141"/>
                    </a:lnTo>
                    <a:lnTo>
                      <a:pt x="2113" y="1133"/>
                    </a:lnTo>
                    <a:lnTo>
                      <a:pt x="2128" y="1123"/>
                    </a:lnTo>
                    <a:lnTo>
                      <a:pt x="2144" y="1114"/>
                    </a:lnTo>
                    <a:lnTo>
                      <a:pt x="2159" y="1104"/>
                    </a:lnTo>
                    <a:lnTo>
                      <a:pt x="2176" y="1095"/>
                    </a:lnTo>
                    <a:lnTo>
                      <a:pt x="2193" y="1087"/>
                    </a:lnTo>
                    <a:lnTo>
                      <a:pt x="2210" y="1080"/>
                    </a:lnTo>
                    <a:lnTo>
                      <a:pt x="2227" y="1078"/>
                    </a:lnTo>
                    <a:lnTo>
                      <a:pt x="2244" y="1078"/>
                    </a:lnTo>
                    <a:lnTo>
                      <a:pt x="2262" y="1081"/>
                    </a:lnTo>
                    <a:lnTo>
                      <a:pt x="2253" y="1102"/>
                    </a:lnTo>
                    <a:lnTo>
                      <a:pt x="2250" y="1120"/>
                    </a:lnTo>
                    <a:lnTo>
                      <a:pt x="2252" y="1134"/>
                    </a:lnTo>
                    <a:lnTo>
                      <a:pt x="2257" y="1146"/>
                    </a:lnTo>
                    <a:lnTo>
                      <a:pt x="2266" y="1156"/>
                    </a:lnTo>
                    <a:lnTo>
                      <a:pt x="2279" y="1162"/>
                    </a:lnTo>
                    <a:lnTo>
                      <a:pt x="2292" y="1167"/>
                    </a:lnTo>
                    <a:lnTo>
                      <a:pt x="2307" y="1169"/>
                    </a:lnTo>
                    <a:lnTo>
                      <a:pt x="2722" y="597"/>
                    </a:lnTo>
                    <a:lnTo>
                      <a:pt x="2580" y="443"/>
                    </a:lnTo>
                    <a:lnTo>
                      <a:pt x="312" y="0"/>
                    </a:lnTo>
                    <a:close/>
                  </a:path>
                </a:pathLst>
              </a:custGeom>
              <a:solidFill>
                <a:srgbClr val="404040"/>
              </a:solidFill>
              <a:ln w="9525">
                <a:noFill/>
                <a:round/>
                <a:headEnd/>
                <a:tailEnd/>
              </a:ln>
            </p:spPr>
            <p:txBody>
              <a:bodyPr/>
              <a:lstStyle/>
              <a:p>
                <a:endParaRPr lang="en-US"/>
              </a:p>
            </p:txBody>
          </p:sp>
          <p:sp>
            <p:nvSpPr>
              <p:cNvPr id="39958" name="Freeform 22"/>
              <p:cNvSpPr>
                <a:spLocks/>
              </p:cNvSpPr>
              <p:nvPr/>
            </p:nvSpPr>
            <p:spPr bwMode="auto">
              <a:xfrm>
                <a:off x="4636" y="827"/>
                <a:ext cx="544" cy="234"/>
              </a:xfrm>
              <a:custGeom>
                <a:avLst/>
                <a:gdLst/>
                <a:ahLst/>
                <a:cxnLst>
                  <a:cxn ang="0">
                    <a:pos x="0" y="577"/>
                  </a:cxn>
                  <a:cxn ang="0">
                    <a:pos x="32" y="622"/>
                  </a:cxn>
                  <a:cxn ang="0">
                    <a:pos x="49" y="663"/>
                  </a:cxn>
                  <a:cxn ang="0">
                    <a:pos x="58" y="704"/>
                  </a:cxn>
                  <a:cxn ang="0">
                    <a:pos x="72" y="742"/>
                  </a:cxn>
                  <a:cxn ang="0">
                    <a:pos x="97" y="782"/>
                  </a:cxn>
                  <a:cxn ang="0">
                    <a:pos x="131" y="795"/>
                  </a:cxn>
                  <a:cxn ang="0">
                    <a:pos x="191" y="767"/>
                  </a:cxn>
                  <a:cxn ang="0">
                    <a:pos x="246" y="714"/>
                  </a:cxn>
                  <a:cxn ang="0">
                    <a:pos x="296" y="652"/>
                  </a:cxn>
                  <a:cxn ang="0">
                    <a:pos x="345" y="595"/>
                  </a:cxn>
                  <a:cxn ang="0">
                    <a:pos x="395" y="554"/>
                  </a:cxn>
                  <a:cxn ang="0">
                    <a:pos x="375" y="599"/>
                  </a:cxn>
                  <a:cxn ang="0">
                    <a:pos x="360" y="667"/>
                  </a:cxn>
                  <a:cxn ang="0">
                    <a:pos x="363" y="730"/>
                  </a:cxn>
                  <a:cxn ang="0">
                    <a:pos x="387" y="787"/>
                  </a:cxn>
                  <a:cxn ang="0">
                    <a:pos x="436" y="836"/>
                  </a:cxn>
                  <a:cxn ang="0">
                    <a:pos x="483" y="862"/>
                  </a:cxn>
                  <a:cxn ang="0">
                    <a:pos x="553" y="858"/>
                  </a:cxn>
                  <a:cxn ang="0">
                    <a:pos x="614" y="825"/>
                  </a:cxn>
                  <a:cxn ang="0">
                    <a:pos x="669" y="779"/>
                  </a:cxn>
                  <a:cxn ang="0">
                    <a:pos x="721" y="731"/>
                  </a:cxn>
                  <a:cxn ang="0">
                    <a:pos x="773" y="694"/>
                  </a:cxn>
                  <a:cxn ang="0">
                    <a:pos x="789" y="764"/>
                  </a:cxn>
                  <a:cxn ang="0">
                    <a:pos x="856" y="915"/>
                  </a:cxn>
                  <a:cxn ang="0">
                    <a:pos x="998" y="962"/>
                  </a:cxn>
                  <a:cxn ang="0">
                    <a:pos x="1170" y="941"/>
                  </a:cxn>
                  <a:cxn ang="0">
                    <a:pos x="1329" y="881"/>
                  </a:cxn>
                  <a:cxn ang="0">
                    <a:pos x="1427" y="818"/>
                  </a:cxn>
                  <a:cxn ang="0">
                    <a:pos x="1419" y="890"/>
                  </a:cxn>
                  <a:cxn ang="0">
                    <a:pos x="1451" y="988"/>
                  </a:cxn>
                  <a:cxn ang="0">
                    <a:pos x="1527" y="1058"/>
                  </a:cxn>
                  <a:cxn ang="0">
                    <a:pos x="1629" y="1083"/>
                  </a:cxn>
                  <a:cxn ang="0">
                    <a:pos x="1745" y="1043"/>
                  </a:cxn>
                  <a:cxn ang="0">
                    <a:pos x="1823" y="971"/>
                  </a:cxn>
                  <a:cxn ang="0">
                    <a:pos x="1879" y="948"/>
                  </a:cxn>
                  <a:cxn ang="0">
                    <a:pos x="1924" y="952"/>
                  </a:cxn>
                  <a:cxn ang="0">
                    <a:pos x="1960" y="980"/>
                  </a:cxn>
                  <a:cxn ang="0">
                    <a:pos x="1989" y="1031"/>
                  </a:cxn>
                  <a:cxn ang="0">
                    <a:pos x="2013" y="1099"/>
                  </a:cxn>
                  <a:cxn ang="0">
                    <a:pos x="2032" y="1139"/>
                  </a:cxn>
                  <a:cxn ang="0">
                    <a:pos x="2070" y="1150"/>
                  </a:cxn>
                  <a:cxn ang="0">
                    <a:pos x="2113" y="1133"/>
                  </a:cxn>
                  <a:cxn ang="0">
                    <a:pos x="2159" y="1104"/>
                  </a:cxn>
                  <a:cxn ang="0">
                    <a:pos x="2210" y="1080"/>
                  </a:cxn>
                  <a:cxn ang="0">
                    <a:pos x="2262" y="1081"/>
                  </a:cxn>
                  <a:cxn ang="0">
                    <a:pos x="2250" y="1120"/>
                  </a:cxn>
                  <a:cxn ang="0">
                    <a:pos x="2266" y="1156"/>
                  </a:cxn>
                  <a:cxn ang="0">
                    <a:pos x="2307" y="1169"/>
                  </a:cxn>
                  <a:cxn ang="0">
                    <a:pos x="312" y="0"/>
                  </a:cxn>
                </a:cxnLst>
                <a:rect l="0" t="0" r="r" b="b"/>
                <a:pathLst>
                  <a:path w="2722" h="1169">
                    <a:moveTo>
                      <a:pt x="312" y="0"/>
                    </a:moveTo>
                    <a:lnTo>
                      <a:pt x="0" y="577"/>
                    </a:lnTo>
                    <a:lnTo>
                      <a:pt x="0" y="577"/>
                    </a:lnTo>
                    <a:lnTo>
                      <a:pt x="13" y="592"/>
                    </a:lnTo>
                    <a:lnTo>
                      <a:pt x="23" y="607"/>
                    </a:lnTo>
                    <a:lnTo>
                      <a:pt x="32" y="622"/>
                    </a:lnTo>
                    <a:lnTo>
                      <a:pt x="39" y="636"/>
                    </a:lnTo>
                    <a:lnTo>
                      <a:pt x="45" y="650"/>
                    </a:lnTo>
                    <a:lnTo>
                      <a:pt x="49" y="663"/>
                    </a:lnTo>
                    <a:lnTo>
                      <a:pt x="53" y="677"/>
                    </a:lnTo>
                    <a:lnTo>
                      <a:pt x="56" y="690"/>
                    </a:lnTo>
                    <a:lnTo>
                      <a:pt x="58" y="704"/>
                    </a:lnTo>
                    <a:lnTo>
                      <a:pt x="62" y="716"/>
                    </a:lnTo>
                    <a:lnTo>
                      <a:pt x="66" y="730"/>
                    </a:lnTo>
                    <a:lnTo>
                      <a:pt x="72" y="742"/>
                    </a:lnTo>
                    <a:lnTo>
                      <a:pt x="77" y="755"/>
                    </a:lnTo>
                    <a:lnTo>
                      <a:pt x="86" y="769"/>
                    </a:lnTo>
                    <a:lnTo>
                      <a:pt x="97" y="782"/>
                    </a:lnTo>
                    <a:lnTo>
                      <a:pt x="109" y="796"/>
                    </a:lnTo>
                    <a:lnTo>
                      <a:pt x="109" y="796"/>
                    </a:lnTo>
                    <a:lnTo>
                      <a:pt x="131" y="795"/>
                    </a:lnTo>
                    <a:lnTo>
                      <a:pt x="152" y="788"/>
                    </a:lnTo>
                    <a:lnTo>
                      <a:pt x="172" y="779"/>
                    </a:lnTo>
                    <a:lnTo>
                      <a:pt x="191" y="767"/>
                    </a:lnTo>
                    <a:lnTo>
                      <a:pt x="210" y="751"/>
                    </a:lnTo>
                    <a:lnTo>
                      <a:pt x="228" y="733"/>
                    </a:lnTo>
                    <a:lnTo>
                      <a:pt x="246" y="714"/>
                    </a:lnTo>
                    <a:lnTo>
                      <a:pt x="263" y="694"/>
                    </a:lnTo>
                    <a:lnTo>
                      <a:pt x="280" y="673"/>
                    </a:lnTo>
                    <a:lnTo>
                      <a:pt x="296" y="652"/>
                    </a:lnTo>
                    <a:lnTo>
                      <a:pt x="313" y="632"/>
                    </a:lnTo>
                    <a:lnTo>
                      <a:pt x="328" y="613"/>
                    </a:lnTo>
                    <a:lnTo>
                      <a:pt x="345" y="595"/>
                    </a:lnTo>
                    <a:lnTo>
                      <a:pt x="361" y="578"/>
                    </a:lnTo>
                    <a:lnTo>
                      <a:pt x="378" y="564"/>
                    </a:lnTo>
                    <a:lnTo>
                      <a:pt x="395" y="554"/>
                    </a:lnTo>
                    <a:lnTo>
                      <a:pt x="395" y="554"/>
                    </a:lnTo>
                    <a:lnTo>
                      <a:pt x="384" y="577"/>
                    </a:lnTo>
                    <a:lnTo>
                      <a:pt x="375" y="599"/>
                    </a:lnTo>
                    <a:lnTo>
                      <a:pt x="368" y="622"/>
                    </a:lnTo>
                    <a:lnTo>
                      <a:pt x="362" y="644"/>
                    </a:lnTo>
                    <a:lnTo>
                      <a:pt x="360" y="667"/>
                    </a:lnTo>
                    <a:lnTo>
                      <a:pt x="359" y="688"/>
                    </a:lnTo>
                    <a:lnTo>
                      <a:pt x="360" y="709"/>
                    </a:lnTo>
                    <a:lnTo>
                      <a:pt x="363" y="730"/>
                    </a:lnTo>
                    <a:lnTo>
                      <a:pt x="369" y="750"/>
                    </a:lnTo>
                    <a:lnTo>
                      <a:pt x="377" y="769"/>
                    </a:lnTo>
                    <a:lnTo>
                      <a:pt x="387" y="787"/>
                    </a:lnTo>
                    <a:lnTo>
                      <a:pt x="400" y="805"/>
                    </a:lnTo>
                    <a:lnTo>
                      <a:pt x="417" y="821"/>
                    </a:lnTo>
                    <a:lnTo>
                      <a:pt x="436" y="836"/>
                    </a:lnTo>
                    <a:lnTo>
                      <a:pt x="458" y="850"/>
                    </a:lnTo>
                    <a:lnTo>
                      <a:pt x="483" y="862"/>
                    </a:lnTo>
                    <a:lnTo>
                      <a:pt x="483" y="862"/>
                    </a:lnTo>
                    <a:lnTo>
                      <a:pt x="507" y="864"/>
                    </a:lnTo>
                    <a:lnTo>
                      <a:pt x="531" y="862"/>
                    </a:lnTo>
                    <a:lnTo>
                      <a:pt x="553" y="858"/>
                    </a:lnTo>
                    <a:lnTo>
                      <a:pt x="574" y="849"/>
                    </a:lnTo>
                    <a:lnTo>
                      <a:pt x="595" y="839"/>
                    </a:lnTo>
                    <a:lnTo>
                      <a:pt x="614" y="825"/>
                    </a:lnTo>
                    <a:lnTo>
                      <a:pt x="633" y="810"/>
                    </a:lnTo>
                    <a:lnTo>
                      <a:pt x="651" y="795"/>
                    </a:lnTo>
                    <a:lnTo>
                      <a:pt x="669" y="779"/>
                    </a:lnTo>
                    <a:lnTo>
                      <a:pt x="687" y="762"/>
                    </a:lnTo>
                    <a:lnTo>
                      <a:pt x="704" y="745"/>
                    </a:lnTo>
                    <a:lnTo>
                      <a:pt x="721" y="731"/>
                    </a:lnTo>
                    <a:lnTo>
                      <a:pt x="738" y="716"/>
                    </a:lnTo>
                    <a:lnTo>
                      <a:pt x="756" y="704"/>
                    </a:lnTo>
                    <a:lnTo>
                      <a:pt x="773" y="694"/>
                    </a:lnTo>
                    <a:lnTo>
                      <a:pt x="791" y="686"/>
                    </a:lnTo>
                    <a:lnTo>
                      <a:pt x="791" y="686"/>
                    </a:lnTo>
                    <a:lnTo>
                      <a:pt x="789" y="764"/>
                    </a:lnTo>
                    <a:lnTo>
                      <a:pt x="800" y="828"/>
                    </a:lnTo>
                    <a:lnTo>
                      <a:pt x="824" y="878"/>
                    </a:lnTo>
                    <a:lnTo>
                      <a:pt x="856" y="915"/>
                    </a:lnTo>
                    <a:lnTo>
                      <a:pt x="897" y="941"/>
                    </a:lnTo>
                    <a:lnTo>
                      <a:pt x="945" y="957"/>
                    </a:lnTo>
                    <a:lnTo>
                      <a:pt x="998" y="962"/>
                    </a:lnTo>
                    <a:lnTo>
                      <a:pt x="1054" y="961"/>
                    </a:lnTo>
                    <a:lnTo>
                      <a:pt x="1113" y="953"/>
                    </a:lnTo>
                    <a:lnTo>
                      <a:pt x="1170" y="941"/>
                    </a:lnTo>
                    <a:lnTo>
                      <a:pt x="1226" y="924"/>
                    </a:lnTo>
                    <a:lnTo>
                      <a:pt x="1280" y="904"/>
                    </a:lnTo>
                    <a:lnTo>
                      <a:pt x="1329" y="881"/>
                    </a:lnTo>
                    <a:lnTo>
                      <a:pt x="1370" y="859"/>
                    </a:lnTo>
                    <a:lnTo>
                      <a:pt x="1403" y="837"/>
                    </a:lnTo>
                    <a:lnTo>
                      <a:pt x="1427" y="818"/>
                    </a:lnTo>
                    <a:lnTo>
                      <a:pt x="1427" y="818"/>
                    </a:lnTo>
                    <a:lnTo>
                      <a:pt x="1419" y="854"/>
                    </a:lnTo>
                    <a:lnTo>
                      <a:pt x="1419" y="890"/>
                    </a:lnTo>
                    <a:lnTo>
                      <a:pt x="1423" y="924"/>
                    </a:lnTo>
                    <a:lnTo>
                      <a:pt x="1435" y="958"/>
                    </a:lnTo>
                    <a:lnTo>
                      <a:pt x="1451" y="988"/>
                    </a:lnTo>
                    <a:lnTo>
                      <a:pt x="1473" y="1015"/>
                    </a:lnTo>
                    <a:lnTo>
                      <a:pt x="1498" y="1039"/>
                    </a:lnTo>
                    <a:lnTo>
                      <a:pt x="1527" y="1058"/>
                    </a:lnTo>
                    <a:lnTo>
                      <a:pt x="1558" y="1072"/>
                    </a:lnTo>
                    <a:lnTo>
                      <a:pt x="1593" y="1081"/>
                    </a:lnTo>
                    <a:lnTo>
                      <a:pt x="1629" y="1083"/>
                    </a:lnTo>
                    <a:lnTo>
                      <a:pt x="1668" y="1078"/>
                    </a:lnTo>
                    <a:lnTo>
                      <a:pt x="1706" y="1065"/>
                    </a:lnTo>
                    <a:lnTo>
                      <a:pt x="1745" y="1043"/>
                    </a:lnTo>
                    <a:lnTo>
                      <a:pt x="1785" y="1012"/>
                    </a:lnTo>
                    <a:lnTo>
                      <a:pt x="1823" y="971"/>
                    </a:lnTo>
                    <a:lnTo>
                      <a:pt x="1823" y="971"/>
                    </a:lnTo>
                    <a:lnTo>
                      <a:pt x="1843" y="960"/>
                    </a:lnTo>
                    <a:lnTo>
                      <a:pt x="1862" y="952"/>
                    </a:lnTo>
                    <a:lnTo>
                      <a:pt x="1879" y="948"/>
                    </a:lnTo>
                    <a:lnTo>
                      <a:pt x="1895" y="947"/>
                    </a:lnTo>
                    <a:lnTo>
                      <a:pt x="1911" y="948"/>
                    </a:lnTo>
                    <a:lnTo>
                      <a:pt x="1924" y="952"/>
                    </a:lnTo>
                    <a:lnTo>
                      <a:pt x="1936" y="959"/>
                    </a:lnTo>
                    <a:lnTo>
                      <a:pt x="1949" y="968"/>
                    </a:lnTo>
                    <a:lnTo>
                      <a:pt x="1960" y="980"/>
                    </a:lnTo>
                    <a:lnTo>
                      <a:pt x="1970" y="995"/>
                    </a:lnTo>
                    <a:lnTo>
                      <a:pt x="1980" y="1012"/>
                    </a:lnTo>
                    <a:lnTo>
                      <a:pt x="1989" y="1031"/>
                    </a:lnTo>
                    <a:lnTo>
                      <a:pt x="1997" y="1051"/>
                    </a:lnTo>
                    <a:lnTo>
                      <a:pt x="2005" y="1075"/>
                    </a:lnTo>
                    <a:lnTo>
                      <a:pt x="2013" y="1099"/>
                    </a:lnTo>
                    <a:lnTo>
                      <a:pt x="2021" y="1125"/>
                    </a:lnTo>
                    <a:lnTo>
                      <a:pt x="2021" y="1125"/>
                    </a:lnTo>
                    <a:lnTo>
                      <a:pt x="2032" y="1139"/>
                    </a:lnTo>
                    <a:lnTo>
                      <a:pt x="2044" y="1147"/>
                    </a:lnTo>
                    <a:lnTo>
                      <a:pt x="2057" y="1151"/>
                    </a:lnTo>
                    <a:lnTo>
                      <a:pt x="2070" y="1150"/>
                    </a:lnTo>
                    <a:lnTo>
                      <a:pt x="2084" y="1147"/>
                    </a:lnTo>
                    <a:lnTo>
                      <a:pt x="2098" y="1141"/>
                    </a:lnTo>
                    <a:lnTo>
                      <a:pt x="2113" y="1133"/>
                    </a:lnTo>
                    <a:lnTo>
                      <a:pt x="2128" y="1123"/>
                    </a:lnTo>
                    <a:lnTo>
                      <a:pt x="2144" y="1114"/>
                    </a:lnTo>
                    <a:lnTo>
                      <a:pt x="2159" y="1104"/>
                    </a:lnTo>
                    <a:lnTo>
                      <a:pt x="2176" y="1095"/>
                    </a:lnTo>
                    <a:lnTo>
                      <a:pt x="2193" y="1087"/>
                    </a:lnTo>
                    <a:lnTo>
                      <a:pt x="2210" y="1080"/>
                    </a:lnTo>
                    <a:lnTo>
                      <a:pt x="2227" y="1078"/>
                    </a:lnTo>
                    <a:lnTo>
                      <a:pt x="2244" y="1078"/>
                    </a:lnTo>
                    <a:lnTo>
                      <a:pt x="2262" y="1081"/>
                    </a:lnTo>
                    <a:lnTo>
                      <a:pt x="2262" y="1081"/>
                    </a:lnTo>
                    <a:lnTo>
                      <a:pt x="2253" y="1102"/>
                    </a:lnTo>
                    <a:lnTo>
                      <a:pt x="2250" y="1120"/>
                    </a:lnTo>
                    <a:lnTo>
                      <a:pt x="2252" y="1134"/>
                    </a:lnTo>
                    <a:lnTo>
                      <a:pt x="2257" y="1146"/>
                    </a:lnTo>
                    <a:lnTo>
                      <a:pt x="2266" y="1156"/>
                    </a:lnTo>
                    <a:lnTo>
                      <a:pt x="2279" y="1162"/>
                    </a:lnTo>
                    <a:lnTo>
                      <a:pt x="2292" y="1167"/>
                    </a:lnTo>
                    <a:lnTo>
                      <a:pt x="2307" y="1169"/>
                    </a:lnTo>
                    <a:lnTo>
                      <a:pt x="2722" y="597"/>
                    </a:lnTo>
                    <a:lnTo>
                      <a:pt x="2580" y="443"/>
                    </a:lnTo>
                    <a:lnTo>
                      <a:pt x="312" y="0"/>
                    </a:lnTo>
                  </a:path>
                </a:pathLst>
              </a:custGeom>
              <a:noFill/>
              <a:ln w="0">
                <a:solidFill>
                  <a:srgbClr val="000000"/>
                </a:solidFill>
                <a:prstDash val="solid"/>
                <a:round/>
                <a:headEnd/>
                <a:tailEnd/>
              </a:ln>
            </p:spPr>
            <p:txBody>
              <a:bodyPr/>
              <a:lstStyle/>
              <a:p>
                <a:endParaRPr lang="en-US"/>
              </a:p>
            </p:txBody>
          </p:sp>
          <p:sp>
            <p:nvSpPr>
              <p:cNvPr id="39959" name="Line 23"/>
              <p:cNvSpPr>
                <a:spLocks noChangeShapeType="1"/>
              </p:cNvSpPr>
              <p:nvPr/>
            </p:nvSpPr>
            <p:spPr bwMode="auto">
              <a:xfrm flipH="1">
                <a:off x="5024" y="911"/>
                <a:ext cx="69" cy="97"/>
              </a:xfrm>
              <a:prstGeom prst="line">
                <a:avLst/>
              </a:prstGeom>
              <a:noFill/>
              <a:ln w="0">
                <a:solidFill>
                  <a:srgbClr val="E5E5E5"/>
                </a:solidFill>
                <a:round/>
                <a:headEnd/>
                <a:tailEnd/>
              </a:ln>
            </p:spPr>
            <p:txBody>
              <a:bodyPr/>
              <a:lstStyle/>
              <a:p>
                <a:endParaRPr lang="en-US"/>
              </a:p>
            </p:txBody>
          </p:sp>
          <p:sp>
            <p:nvSpPr>
              <p:cNvPr id="39960" name="Line 24"/>
              <p:cNvSpPr>
                <a:spLocks noChangeShapeType="1"/>
              </p:cNvSpPr>
              <p:nvPr/>
            </p:nvSpPr>
            <p:spPr bwMode="auto">
              <a:xfrm flipH="1">
                <a:off x="5006" y="909"/>
                <a:ext cx="70" cy="106"/>
              </a:xfrm>
              <a:prstGeom prst="line">
                <a:avLst/>
              </a:prstGeom>
              <a:noFill/>
              <a:ln w="0">
                <a:solidFill>
                  <a:srgbClr val="E5E5E5"/>
                </a:solidFill>
                <a:round/>
                <a:headEnd/>
                <a:tailEnd/>
              </a:ln>
            </p:spPr>
            <p:txBody>
              <a:bodyPr/>
              <a:lstStyle/>
              <a:p>
                <a:endParaRPr lang="en-US"/>
              </a:p>
            </p:txBody>
          </p:sp>
          <p:sp>
            <p:nvSpPr>
              <p:cNvPr id="39961" name="Line 25"/>
              <p:cNvSpPr>
                <a:spLocks noChangeShapeType="1"/>
              </p:cNvSpPr>
              <p:nvPr/>
            </p:nvSpPr>
            <p:spPr bwMode="auto">
              <a:xfrm flipH="1">
                <a:off x="4980" y="907"/>
                <a:ext cx="61" cy="91"/>
              </a:xfrm>
              <a:prstGeom prst="line">
                <a:avLst/>
              </a:prstGeom>
              <a:noFill/>
              <a:ln w="0">
                <a:solidFill>
                  <a:srgbClr val="E5E5E5"/>
                </a:solidFill>
                <a:round/>
                <a:headEnd/>
                <a:tailEnd/>
              </a:ln>
            </p:spPr>
            <p:txBody>
              <a:bodyPr/>
              <a:lstStyle/>
              <a:p>
                <a:endParaRPr lang="en-US"/>
              </a:p>
            </p:txBody>
          </p:sp>
          <p:sp>
            <p:nvSpPr>
              <p:cNvPr id="39962" name="Line 26"/>
              <p:cNvSpPr>
                <a:spLocks noChangeShapeType="1"/>
              </p:cNvSpPr>
              <p:nvPr/>
            </p:nvSpPr>
            <p:spPr bwMode="auto">
              <a:xfrm flipH="1">
                <a:off x="4939" y="900"/>
                <a:ext cx="77" cy="126"/>
              </a:xfrm>
              <a:prstGeom prst="line">
                <a:avLst/>
              </a:prstGeom>
              <a:noFill/>
              <a:ln w="0">
                <a:solidFill>
                  <a:srgbClr val="E5E5E5"/>
                </a:solidFill>
                <a:round/>
                <a:headEnd/>
                <a:tailEnd/>
              </a:ln>
            </p:spPr>
            <p:txBody>
              <a:bodyPr/>
              <a:lstStyle/>
              <a:p>
                <a:endParaRPr lang="en-US"/>
              </a:p>
            </p:txBody>
          </p:sp>
          <p:sp>
            <p:nvSpPr>
              <p:cNvPr id="39963" name="Line 27"/>
              <p:cNvSpPr>
                <a:spLocks noChangeShapeType="1"/>
              </p:cNvSpPr>
              <p:nvPr/>
            </p:nvSpPr>
            <p:spPr bwMode="auto">
              <a:xfrm flipH="1">
                <a:off x="4927" y="895"/>
                <a:ext cx="59" cy="89"/>
              </a:xfrm>
              <a:prstGeom prst="line">
                <a:avLst/>
              </a:prstGeom>
              <a:noFill/>
              <a:ln w="0">
                <a:solidFill>
                  <a:srgbClr val="E5E5E5"/>
                </a:solidFill>
                <a:round/>
                <a:headEnd/>
                <a:tailEnd/>
              </a:ln>
            </p:spPr>
            <p:txBody>
              <a:bodyPr/>
              <a:lstStyle/>
              <a:p>
                <a:endParaRPr lang="en-US"/>
              </a:p>
            </p:txBody>
          </p:sp>
          <p:sp>
            <p:nvSpPr>
              <p:cNvPr id="39964" name="Line 28"/>
              <p:cNvSpPr>
                <a:spLocks noChangeShapeType="1"/>
              </p:cNvSpPr>
              <p:nvPr/>
            </p:nvSpPr>
            <p:spPr bwMode="auto">
              <a:xfrm flipH="1">
                <a:off x="4900" y="886"/>
                <a:ext cx="66" cy="108"/>
              </a:xfrm>
              <a:prstGeom prst="line">
                <a:avLst/>
              </a:prstGeom>
              <a:noFill/>
              <a:ln w="0">
                <a:solidFill>
                  <a:srgbClr val="E5E5E5"/>
                </a:solidFill>
                <a:round/>
                <a:headEnd/>
                <a:tailEnd/>
              </a:ln>
            </p:spPr>
            <p:txBody>
              <a:bodyPr/>
              <a:lstStyle/>
              <a:p>
                <a:endParaRPr lang="en-US"/>
              </a:p>
            </p:txBody>
          </p:sp>
          <p:sp>
            <p:nvSpPr>
              <p:cNvPr id="39965" name="Line 29"/>
              <p:cNvSpPr>
                <a:spLocks noChangeShapeType="1"/>
              </p:cNvSpPr>
              <p:nvPr/>
            </p:nvSpPr>
            <p:spPr bwMode="auto">
              <a:xfrm flipH="1">
                <a:off x="4861" y="884"/>
                <a:ext cx="85" cy="128"/>
              </a:xfrm>
              <a:prstGeom prst="line">
                <a:avLst/>
              </a:prstGeom>
              <a:noFill/>
              <a:ln w="0">
                <a:solidFill>
                  <a:srgbClr val="E5E5E5"/>
                </a:solidFill>
                <a:round/>
                <a:headEnd/>
                <a:tailEnd/>
              </a:ln>
            </p:spPr>
            <p:txBody>
              <a:bodyPr/>
              <a:lstStyle/>
              <a:p>
                <a:endParaRPr lang="en-US"/>
              </a:p>
            </p:txBody>
          </p:sp>
          <p:sp>
            <p:nvSpPr>
              <p:cNvPr id="39966" name="Line 30"/>
              <p:cNvSpPr>
                <a:spLocks noChangeShapeType="1"/>
              </p:cNvSpPr>
              <p:nvPr/>
            </p:nvSpPr>
            <p:spPr bwMode="auto">
              <a:xfrm flipH="1">
                <a:off x="4849" y="882"/>
                <a:ext cx="67" cy="96"/>
              </a:xfrm>
              <a:prstGeom prst="line">
                <a:avLst/>
              </a:prstGeom>
              <a:noFill/>
              <a:ln w="0">
                <a:solidFill>
                  <a:srgbClr val="E5E5E5"/>
                </a:solidFill>
                <a:round/>
                <a:headEnd/>
                <a:tailEnd/>
              </a:ln>
            </p:spPr>
            <p:txBody>
              <a:bodyPr/>
              <a:lstStyle/>
              <a:p>
                <a:endParaRPr lang="en-US"/>
              </a:p>
            </p:txBody>
          </p:sp>
          <p:sp>
            <p:nvSpPr>
              <p:cNvPr id="39967" name="Line 31"/>
              <p:cNvSpPr>
                <a:spLocks noChangeShapeType="1"/>
              </p:cNvSpPr>
              <p:nvPr/>
            </p:nvSpPr>
            <p:spPr bwMode="auto">
              <a:xfrm flipH="1">
                <a:off x="4817" y="874"/>
                <a:ext cx="90" cy="127"/>
              </a:xfrm>
              <a:prstGeom prst="line">
                <a:avLst/>
              </a:prstGeom>
              <a:noFill/>
              <a:ln w="0">
                <a:solidFill>
                  <a:srgbClr val="E5E5E5"/>
                </a:solidFill>
                <a:round/>
                <a:headEnd/>
                <a:tailEnd/>
              </a:ln>
            </p:spPr>
            <p:txBody>
              <a:bodyPr/>
              <a:lstStyle/>
              <a:p>
                <a:endParaRPr lang="en-US"/>
              </a:p>
            </p:txBody>
          </p:sp>
          <p:sp>
            <p:nvSpPr>
              <p:cNvPr id="39968" name="Line 32"/>
              <p:cNvSpPr>
                <a:spLocks noChangeShapeType="1"/>
              </p:cNvSpPr>
              <p:nvPr/>
            </p:nvSpPr>
            <p:spPr bwMode="auto">
              <a:xfrm flipH="1">
                <a:off x="4794" y="864"/>
                <a:ext cx="61" cy="97"/>
              </a:xfrm>
              <a:prstGeom prst="line">
                <a:avLst/>
              </a:prstGeom>
              <a:noFill/>
              <a:ln w="0">
                <a:solidFill>
                  <a:srgbClr val="E5E5E5"/>
                </a:solidFill>
                <a:round/>
                <a:headEnd/>
                <a:tailEnd/>
              </a:ln>
            </p:spPr>
            <p:txBody>
              <a:bodyPr/>
              <a:lstStyle/>
              <a:p>
                <a:endParaRPr lang="en-US"/>
              </a:p>
            </p:txBody>
          </p:sp>
          <p:sp>
            <p:nvSpPr>
              <p:cNvPr id="39969" name="Line 33"/>
              <p:cNvSpPr>
                <a:spLocks noChangeShapeType="1"/>
              </p:cNvSpPr>
              <p:nvPr/>
            </p:nvSpPr>
            <p:spPr bwMode="auto">
              <a:xfrm flipH="1">
                <a:off x="4769" y="863"/>
                <a:ext cx="71" cy="111"/>
              </a:xfrm>
              <a:prstGeom prst="line">
                <a:avLst/>
              </a:prstGeom>
              <a:noFill/>
              <a:ln w="0">
                <a:solidFill>
                  <a:srgbClr val="E5E5E5"/>
                </a:solidFill>
                <a:round/>
                <a:headEnd/>
                <a:tailEnd/>
              </a:ln>
            </p:spPr>
            <p:txBody>
              <a:bodyPr/>
              <a:lstStyle/>
              <a:p>
                <a:endParaRPr lang="en-US"/>
              </a:p>
            </p:txBody>
          </p:sp>
          <p:sp>
            <p:nvSpPr>
              <p:cNvPr id="39970" name="Line 34"/>
              <p:cNvSpPr>
                <a:spLocks noChangeShapeType="1"/>
              </p:cNvSpPr>
              <p:nvPr/>
            </p:nvSpPr>
            <p:spPr bwMode="auto">
              <a:xfrm flipH="1">
                <a:off x="4720" y="853"/>
                <a:ext cx="74" cy="126"/>
              </a:xfrm>
              <a:prstGeom prst="line">
                <a:avLst/>
              </a:prstGeom>
              <a:noFill/>
              <a:ln w="0">
                <a:solidFill>
                  <a:srgbClr val="E5E5E5"/>
                </a:solidFill>
                <a:round/>
                <a:headEnd/>
                <a:tailEnd/>
              </a:ln>
            </p:spPr>
            <p:txBody>
              <a:bodyPr/>
              <a:lstStyle/>
              <a:p>
                <a:endParaRPr lang="en-US"/>
              </a:p>
            </p:txBody>
          </p:sp>
          <p:sp>
            <p:nvSpPr>
              <p:cNvPr id="39971" name="Line 35"/>
              <p:cNvSpPr>
                <a:spLocks noChangeShapeType="1"/>
              </p:cNvSpPr>
              <p:nvPr/>
            </p:nvSpPr>
            <p:spPr bwMode="auto">
              <a:xfrm flipH="1">
                <a:off x="4718" y="847"/>
                <a:ext cx="58" cy="92"/>
              </a:xfrm>
              <a:prstGeom prst="line">
                <a:avLst/>
              </a:prstGeom>
              <a:noFill/>
              <a:ln w="0">
                <a:solidFill>
                  <a:srgbClr val="E5E5E5"/>
                </a:solidFill>
                <a:round/>
                <a:headEnd/>
                <a:tailEnd/>
              </a:ln>
            </p:spPr>
            <p:txBody>
              <a:bodyPr/>
              <a:lstStyle/>
              <a:p>
                <a:endParaRPr lang="en-US"/>
              </a:p>
            </p:txBody>
          </p:sp>
          <p:sp>
            <p:nvSpPr>
              <p:cNvPr id="39972" name="Line 36"/>
              <p:cNvSpPr>
                <a:spLocks noChangeShapeType="1"/>
              </p:cNvSpPr>
              <p:nvPr/>
            </p:nvSpPr>
            <p:spPr bwMode="auto">
              <a:xfrm flipH="1">
                <a:off x="4688" y="845"/>
                <a:ext cx="62" cy="106"/>
              </a:xfrm>
              <a:prstGeom prst="line">
                <a:avLst/>
              </a:prstGeom>
              <a:noFill/>
              <a:ln w="0">
                <a:solidFill>
                  <a:srgbClr val="E5E5E5"/>
                </a:solidFill>
                <a:round/>
                <a:headEnd/>
                <a:tailEnd/>
              </a:ln>
            </p:spPr>
            <p:txBody>
              <a:bodyPr/>
              <a:lstStyle/>
              <a:p>
                <a:endParaRPr lang="en-US"/>
              </a:p>
            </p:txBody>
          </p:sp>
          <p:sp>
            <p:nvSpPr>
              <p:cNvPr id="39973" name="Line 37"/>
              <p:cNvSpPr>
                <a:spLocks noChangeShapeType="1"/>
              </p:cNvSpPr>
              <p:nvPr/>
            </p:nvSpPr>
            <p:spPr bwMode="auto">
              <a:xfrm flipH="1">
                <a:off x="4653" y="840"/>
                <a:ext cx="76" cy="134"/>
              </a:xfrm>
              <a:prstGeom prst="line">
                <a:avLst/>
              </a:prstGeom>
              <a:noFill/>
              <a:ln w="0">
                <a:solidFill>
                  <a:srgbClr val="E5E5E5"/>
                </a:solidFill>
                <a:round/>
                <a:headEnd/>
                <a:tailEnd/>
              </a:ln>
            </p:spPr>
            <p:txBody>
              <a:bodyPr/>
              <a:lstStyle/>
              <a:p>
                <a:endParaRPr lang="en-US"/>
              </a:p>
            </p:txBody>
          </p:sp>
          <p:sp>
            <p:nvSpPr>
              <p:cNvPr id="39974" name="Line 38"/>
              <p:cNvSpPr>
                <a:spLocks noChangeShapeType="1"/>
              </p:cNvSpPr>
              <p:nvPr/>
            </p:nvSpPr>
            <p:spPr bwMode="auto">
              <a:xfrm flipH="1">
                <a:off x="4647" y="836"/>
                <a:ext cx="58" cy="104"/>
              </a:xfrm>
              <a:prstGeom prst="line">
                <a:avLst/>
              </a:prstGeom>
              <a:noFill/>
              <a:ln w="0">
                <a:solidFill>
                  <a:srgbClr val="E5E5E5"/>
                </a:solidFill>
                <a:round/>
                <a:headEnd/>
                <a:tailEnd/>
              </a:ln>
            </p:spPr>
            <p:txBody>
              <a:bodyPr/>
              <a:lstStyle/>
              <a:p>
                <a:endParaRPr lang="en-US"/>
              </a:p>
            </p:txBody>
          </p:sp>
        </p:grpSp>
      </p:grpSp>
      <p:grpSp>
        <p:nvGrpSpPr>
          <p:cNvPr id="39975" name="Group 39"/>
          <p:cNvGrpSpPr>
            <a:grpSpLocks/>
          </p:cNvGrpSpPr>
          <p:nvPr/>
        </p:nvGrpSpPr>
        <p:grpSpPr bwMode="auto">
          <a:xfrm>
            <a:off x="7467600" y="5259388"/>
            <a:ext cx="1343025" cy="1598612"/>
            <a:chOff x="574" y="2208"/>
            <a:chExt cx="2351" cy="2223"/>
          </a:xfrm>
        </p:grpSpPr>
        <p:grpSp>
          <p:nvGrpSpPr>
            <p:cNvPr id="39976" name="Group 40"/>
            <p:cNvGrpSpPr>
              <a:grpSpLocks/>
            </p:cNvGrpSpPr>
            <p:nvPr/>
          </p:nvGrpSpPr>
          <p:grpSpPr bwMode="auto">
            <a:xfrm>
              <a:off x="663" y="2208"/>
              <a:ext cx="2262" cy="2223"/>
              <a:chOff x="663" y="2208"/>
              <a:chExt cx="2262" cy="2223"/>
            </a:xfrm>
          </p:grpSpPr>
          <p:sp>
            <p:nvSpPr>
              <p:cNvPr id="39977" name="Line 41"/>
              <p:cNvSpPr>
                <a:spLocks noChangeShapeType="1"/>
              </p:cNvSpPr>
              <p:nvPr/>
            </p:nvSpPr>
            <p:spPr bwMode="auto">
              <a:xfrm>
                <a:off x="1152" y="2304"/>
                <a:ext cx="0" cy="1488"/>
              </a:xfrm>
              <a:prstGeom prst="line">
                <a:avLst/>
              </a:prstGeom>
              <a:noFill/>
              <a:ln w="12700">
                <a:solidFill>
                  <a:srgbClr val="000000"/>
                </a:solidFill>
                <a:round/>
                <a:headEnd/>
                <a:tailEnd/>
              </a:ln>
              <a:effectLst/>
            </p:spPr>
            <p:txBody>
              <a:bodyPr wrap="none" anchor="ctr"/>
              <a:lstStyle/>
              <a:p>
                <a:endParaRPr lang="en-US"/>
              </a:p>
            </p:txBody>
          </p:sp>
          <p:sp>
            <p:nvSpPr>
              <p:cNvPr id="39978" name="Line 42"/>
              <p:cNvSpPr>
                <a:spLocks noChangeShapeType="1"/>
              </p:cNvSpPr>
              <p:nvPr/>
            </p:nvSpPr>
            <p:spPr bwMode="auto">
              <a:xfrm rot="5400000">
                <a:off x="1896" y="3048"/>
                <a:ext cx="0" cy="1488"/>
              </a:xfrm>
              <a:prstGeom prst="line">
                <a:avLst/>
              </a:prstGeom>
              <a:noFill/>
              <a:ln w="12700">
                <a:solidFill>
                  <a:srgbClr val="000000"/>
                </a:solidFill>
                <a:round/>
                <a:headEnd/>
                <a:tailEnd/>
              </a:ln>
              <a:effectLst/>
            </p:spPr>
            <p:txBody>
              <a:bodyPr wrap="none" anchor="ctr"/>
              <a:lstStyle/>
              <a:p>
                <a:endParaRPr lang="en-US"/>
              </a:p>
            </p:txBody>
          </p:sp>
          <p:sp>
            <p:nvSpPr>
              <p:cNvPr id="39979" name="Line 43"/>
              <p:cNvSpPr>
                <a:spLocks noChangeShapeType="1"/>
              </p:cNvSpPr>
              <p:nvPr/>
            </p:nvSpPr>
            <p:spPr bwMode="auto">
              <a:xfrm>
                <a:off x="1296" y="2592"/>
                <a:ext cx="1152" cy="1008"/>
              </a:xfrm>
              <a:prstGeom prst="line">
                <a:avLst/>
              </a:prstGeom>
              <a:noFill/>
              <a:ln w="12700">
                <a:solidFill>
                  <a:srgbClr val="000000"/>
                </a:solidFill>
                <a:round/>
                <a:headEnd/>
                <a:tailEnd/>
              </a:ln>
              <a:effectLst/>
            </p:spPr>
            <p:txBody>
              <a:bodyPr wrap="none" anchor="ctr"/>
              <a:lstStyle/>
              <a:p>
                <a:endParaRPr lang="en-US"/>
              </a:p>
            </p:txBody>
          </p:sp>
          <p:sp>
            <p:nvSpPr>
              <p:cNvPr id="39980" name="Line 44"/>
              <p:cNvSpPr>
                <a:spLocks noChangeShapeType="1"/>
              </p:cNvSpPr>
              <p:nvPr/>
            </p:nvSpPr>
            <p:spPr bwMode="auto">
              <a:xfrm flipV="1">
                <a:off x="1296" y="2640"/>
                <a:ext cx="1152" cy="960"/>
              </a:xfrm>
              <a:prstGeom prst="line">
                <a:avLst/>
              </a:prstGeom>
              <a:noFill/>
              <a:ln w="12700">
                <a:solidFill>
                  <a:srgbClr val="000000"/>
                </a:solidFill>
                <a:round/>
                <a:headEnd/>
                <a:tailEnd/>
              </a:ln>
              <a:effectLst/>
            </p:spPr>
            <p:txBody>
              <a:bodyPr wrap="none" anchor="ctr"/>
              <a:lstStyle/>
              <a:p>
                <a:endParaRPr lang="en-US"/>
              </a:p>
            </p:txBody>
          </p:sp>
          <p:sp>
            <p:nvSpPr>
              <p:cNvPr id="39981" name="Line 45"/>
              <p:cNvSpPr>
                <a:spLocks noChangeShapeType="1"/>
              </p:cNvSpPr>
              <p:nvPr/>
            </p:nvSpPr>
            <p:spPr bwMode="auto">
              <a:xfrm flipH="1">
                <a:off x="1152" y="3120"/>
                <a:ext cx="720" cy="0"/>
              </a:xfrm>
              <a:prstGeom prst="line">
                <a:avLst/>
              </a:prstGeom>
              <a:noFill/>
              <a:ln w="12700">
                <a:solidFill>
                  <a:srgbClr val="000000"/>
                </a:solidFill>
                <a:prstDash val="sysDot"/>
                <a:round/>
                <a:headEnd/>
                <a:tailEnd/>
              </a:ln>
              <a:effectLst/>
            </p:spPr>
            <p:txBody>
              <a:bodyPr wrap="none" anchor="ctr"/>
              <a:lstStyle/>
              <a:p>
                <a:endParaRPr lang="en-US"/>
              </a:p>
            </p:txBody>
          </p:sp>
          <p:sp>
            <p:nvSpPr>
              <p:cNvPr id="39982" name="Line 46"/>
              <p:cNvSpPr>
                <a:spLocks noChangeShapeType="1"/>
              </p:cNvSpPr>
              <p:nvPr/>
            </p:nvSpPr>
            <p:spPr bwMode="auto">
              <a:xfrm>
                <a:off x="1872" y="3120"/>
                <a:ext cx="0" cy="672"/>
              </a:xfrm>
              <a:prstGeom prst="line">
                <a:avLst/>
              </a:prstGeom>
              <a:noFill/>
              <a:ln w="12700">
                <a:solidFill>
                  <a:srgbClr val="000000"/>
                </a:solidFill>
                <a:prstDash val="sysDot"/>
                <a:round/>
                <a:headEnd/>
                <a:tailEnd/>
              </a:ln>
              <a:effectLst/>
            </p:spPr>
            <p:txBody>
              <a:bodyPr wrap="none" anchor="ctr"/>
              <a:lstStyle/>
              <a:p>
                <a:endParaRPr lang="en-US"/>
              </a:p>
            </p:txBody>
          </p:sp>
          <p:sp>
            <p:nvSpPr>
              <p:cNvPr id="39983" name="Text Box 47" descr="Narrow vertical"/>
              <p:cNvSpPr txBox="1">
                <a:spLocks noChangeArrowheads="1"/>
              </p:cNvSpPr>
              <p:nvPr/>
            </p:nvSpPr>
            <p:spPr bwMode="auto">
              <a:xfrm>
                <a:off x="663" y="2208"/>
                <a:ext cx="620" cy="636"/>
              </a:xfrm>
              <a:prstGeom prst="rect">
                <a:avLst/>
              </a:prstGeom>
              <a:noFill/>
              <a:ln w="12700">
                <a:noFill/>
                <a:miter lim="800000"/>
                <a:headEnd/>
                <a:tailEnd/>
              </a:ln>
              <a:effectLst>
                <a:outerShdw dist="45791" dir="2021404" algn="ctr" rotWithShape="0">
                  <a:srgbClr val="808080"/>
                </a:outerShdw>
              </a:effectLst>
            </p:spPr>
            <p:txBody>
              <a:bodyPr wrap="none">
                <a:spAutoFit/>
              </a:bodyPr>
              <a:lstStyle/>
              <a:p>
                <a:pPr algn="r" eaLnBrk="0" hangingPunct="0"/>
                <a:r>
                  <a:rPr lang="en-US"/>
                  <a:t>P</a:t>
                </a:r>
              </a:p>
            </p:txBody>
          </p:sp>
          <p:sp>
            <p:nvSpPr>
              <p:cNvPr id="39984" name="Text Box 48" descr="Narrow vertical"/>
              <p:cNvSpPr txBox="1">
                <a:spLocks noChangeArrowheads="1"/>
              </p:cNvSpPr>
              <p:nvPr/>
            </p:nvSpPr>
            <p:spPr bwMode="auto">
              <a:xfrm>
                <a:off x="2216" y="3795"/>
                <a:ext cx="709" cy="636"/>
              </a:xfrm>
              <a:prstGeom prst="rect">
                <a:avLst/>
              </a:prstGeom>
              <a:noFill/>
              <a:ln w="12700">
                <a:noFill/>
                <a:miter lim="800000"/>
                <a:headEnd/>
                <a:tailEnd/>
              </a:ln>
              <a:effectLst>
                <a:outerShdw dist="45791" dir="2021404" algn="ctr" rotWithShape="0">
                  <a:srgbClr val="808080"/>
                </a:outerShdw>
              </a:effectLst>
            </p:spPr>
            <p:txBody>
              <a:bodyPr wrap="none">
                <a:spAutoFit/>
              </a:bodyPr>
              <a:lstStyle/>
              <a:p>
                <a:pPr algn="r" eaLnBrk="0" hangingPunct="0"/>
                <a:r>
                  <a:rPr lang="en-US"/>
                  <a:t>Q</a:t>
                </a:r>
              </a:p>
            </p:txBody>
          </p:sp>
        </p:grpSp>
        <p:sp>
          <p:nvSpPr>
            <p:cNvPr id="39985" name="Text Box 49" descr="Narrow vertical"/>
            <p:cNvSpPr txBox="1">
              <a:spLocks noChangeArrowheads="1"/>
            </p:cNvSpPr>
            <p:nvPr/>
          </p:nvSpPr>
          <p:spPr bwMode="auto">
            <a:xfrm>
              <a:off x="574" y="2879"/>
              <a:ext cx="886" cy="636"/>
            </a:xfrm>
            <a:prstGeom prst="rect">
              <a:avLst/>
            </a:prstGeom>
            <a:noFill/>
            <a:ln w="12700">
              <a:noFill/>
              <a:miter lim="800000"/>
              <a:headEnd/>
              <a:tailEnd/>
            </a:ln>
            <a:effectLst>
              <a:outerShdw dist="45791" dir="2021404" algn="ctr" rotWithShape="0">
                <a:srgbClr val="808080"/>
              </a:outerShdw>
            </a:effectLst>
          </p:spPr>
          <p:txBody>
            <a:bodyPr wrap="none">
              <a:spAutoFit/>
            </a:bodyPr>
            <a:lstStyle/>
            <a:p>
              <a:pPr algn="r" eaLnBrk="0" hangingPunct="0"/>
              <a:r>
                <a:rPr lang="en-US"/>
                <a:t>P*</a:t>
              </a:r>
            </a:p>
          </p:txBody>
        </p:sp>
        <p:sp>
          <p:nvSpPr>
            <p:cNvPr id="39986" name="Text Box 50" descr="Narrow vertical"/>
            <p:cNvSpPr txBox="1">
              <a:spLocks noChangeArrowheads="1"/>
            </p:cNvSpPr>
            <p:nvPr/>
          </p:nvSpPr>
          <p:spPr bwMode="auto">
            <a:xfrm>
              <a:off x="1405" y="3795"/>
              <a:ext cx="975" cy="636"/>
            </a:xfrm>
            <a:prstGeom prst="rect">
              <a:avLst/>
            </a:prstGeom>
            <a:noFill/>
            <a:ln w="12700">
              <a:noFill/>
              <a:miter lim="800000"/>
              <a:headEnd/>
              <a:tailEnd/>
            </a:ln>
            <a:effectLst>
              <a:outerShdw dist="45791" dir="2021404" algn="ctr" rotWithShape="0">
                <a:srgbClr val="808080"/>
              </a:outerShdw>
            </a:effectLst>
          </p:spPr>
          <p:txBody>
            <a:bodyPr wrap="none">
              <a:spAutoFit/>
            </a:bodyPr>
            <a:lstStyle/>
            <a:p>
              <a:pPr algn="r" eaLnBrk="0" hangingPunct="0"/>
              <a:r>
                <a:rPr lang="en-US"/>
                <a:t>Q*</a:t>
              </a:r>
            </a:p>
          </p:txBody>
        </p:sp>
        <p:sp>
          <p:nvSpPr>
            <p:cNvPr id="39987" name="Text Box 51" descr="Narrow vertical"/>
            <p:cNvSpPr txBox="1">
              <a:spLocks noChangeArrowheads="1"/>
            </p:cNvSpPr>
            <p:nvPr/>
          </p:nvSpPr>
          <p:spPr bwMode="auto">
            <a:xfrm>
              <a:off x="2289" y="2449"/>
              <a:ext cx="619" cy="635"/>
            </a:xfrm>
            <a:prstGeom prst="rect">
              <a:avLst/>
            </a:prstGeom>
            <a:noFill/>
            <a:ln w="12700">
              <a:noFill/>
              <a:miter lim="800000"/>
              <a:headEnd/>
              <a:tailEnd/>
            </a:ln>
            <a:effectLst>
              <a:outerShdw dist="45791" dir="2021404" algn="ctr" rotWithShape="0">
                <a:srgbClr val="808080"/>
              </a:outerShdw>
            </a:effectLst>
          </p:spPr>
          <p:txBody>
            <a:bodyPr wrap="none">
              <a:spAutoFit/>
            </a:bodyPr>
            <a:lstStyle/>
            <a:p>
              <a:pPr algn="r" eaLnBrk="0" hangingPunct="0"/>
              <a:r>
                <a:rPr lang="en-US"/>
                <a:t>S</a:t>
              </a:r>
            </a:p>
          </p:txBody>
        </p:sp>
        <p:sp>
          <p:nvSpPr>
            <p:cNvPr id="39988" name="Text Box 52" descr="Narrow vertical"/>
            <p:cNvSpPr txBox="1">
              <a:spLocks noChangeArrowheads="1"/>
            </p:cNvSpPr>
            <p:nvPr/>
          </p:nvSpPr>
          <p:spPr bwMode="auto">
            <a:xfrm>
              <a:off x="2216" y="3460"/>
              <a:ext cx="709" cy="635"/>
            </a:xfrm>
            <a:prstGeom prst="rect">
              <a:avLst/>
            </a:prstGeom>
            <a:noFill/>
            <a:ln w="12700">
              <a:noFill/>
              <a:miter lim="800000"/>
              <a:headEnd/>
              <a:tailEnd/>
            </a:ln>
            <a:effectLst>
              <a:outerShdw dist="45791" dir="2021404" algn="ctr" rotWithShape="0">
                <a:srgbClr val="808080"/>
              </a:outerShdw>
            </a:effectLst>
          </p:spPr>
          <p:txBody>
            <a:bodyPr wrap="none">
              <a:spAutoFit/>
            </a:bodyPr>
            <a:lstStyle/>
            <a:p>
              <a:pPr algn="r" eaLnBrk="0" hangingPunct="0"/>
              <a:r>
                <a:rPr lang="en-US"/>
                <a:t>D</a:t>
              </a:r>
            </a:p>
          </p:txBody>
        </p:sp>
      </p:grpSp>
      <p:sp>
        <p:nvSpPr>
          <p:cNvPr id="39989" name="Text Box 53" descr="Narrow vertical"/>
          <p:cNvSpPr txBox="1">
            <a:spLocks noChangeArrowheads="1"/>
          </p:cNvSpPr>
          <p:nvPr/>
        </p:nvSpPr>
        <p:spPr bwMode="auto">
          <a:xfrm>
            <a:off x="1981200" y="3276600"/>
            <a:ext cx="4953000" cy="2162175"/>
          </a:xfrm>
          <a:prstGeom prst="rect">
            <a:avLst/>
          </a:prstGeom>
          <a:noFill/>
          <a:ln w="12700">
            <a:noFill/>
            <a:miter lim="800000"/>
            <a:headEnd/>
            <a:tailEnd/>
          </a:ln>
          <a:effectLst>
            <a:outerShdw dist="45791" dir="2021404" algn="ctr" rotWithShape="0">
              <a:srgbClr val="808080"/>
            </a:outerShdw>
          </a:effectLst>
        </p:spPr>
        <p:txBody>
          <a:bodyPr>
            <a:spAutoFit/>
          </a:bodyPr>
          <a:lstStyle/>
          <a:p>
            <a:pPr eaLnBrk="0" hangingPunct="0"/>
            <a:r>
              <a:rPr lang="en-US" sz="3400">
                <a:latin typeface="Impact" pitchFamily="34" charset="0"/>
              </a:rPr>
              <a:t>Tempat di mana </a:t>
            </a:r>
          </a:p>
          <a:p>
            <a:pPr eaLnBrk="0" hangingPunct="0"/>
            <a:r>
              <a:rPr lang="en-US" sz="3400">
                <a:latin typeface="Impact" pitchFamily="34" charset="0"/>
              </a:rPr>
              <a:t>Mesin </a:t>
            </a:r>
          </a:p>
          <a:p>
            <a:pPr eaLnBrk="0" hangingPunct="0"/>
            <a:r>
              <a:rPr lang="en-US" sz="3400">
                <a:latin typeface="Impact" pitchFamily="34" charset="0"/>
              </a:rPr>
              <a:t>model-klasik</a:t>
            </a:r>
          </a:p>
          <a:p>
            <a:pPr eaLnBrk="0" hangingPunct="0"/>
            <a:r>
              <a:rPr lang="en-US" sz="3400">
                <a:latin typeface="Impact" pitchFamily="34" charset="0"/>
              </a:rPr>
              <a:t>dibuat sederhana!</a:t>
            </a:r>
            <a:endParaRPr lang="en-US" sz="3200"/>
          </a:p>
        </p:txBody>
      </p:sp>
      <p:sp>
        <p:nvSpPr>
          <p:cNvPr id="39990" name="Text Box 54" descr="Narrow vertical"/>
          <p:cNvSpPr txBox="1">
            <a:spLocks noChangeArrowheads="1"/>
          </p:cNvSpPr>
          <p:nvPr/>
        </p:nvSpPr>
        <p:spPr bwMode="auto">
          <a:xfrm>
            <a:off x="187325" y="457200"/>
            <a:ext cx="3913188" cy="641350"/>
          </a:xfrm>
          <a:prstGeom prst="rect">
            <a:avLst/>
          </a:prstGeom>
          <a:noFill/>
          <a:ln w="12700">
            <a:noFill/>
            <a:miter lim="800000"/>
            <a:headEnd/>
            <a:tailEnd/>
          </a:ln>
          <a:effectLst>
            <a:outerShdw dist="45791" dir="2021404" algn="ctr" rotWithShape="0">
              <a:srgbClr val="808080"/>
            </a:outerShdw>
          </a:effectLst>
        </p:spPr>
        <p:txBody>
          <a:bodyPr wrap="none">
            <a:spAutoFit/>
          </a:bodyPr>
          <a:lstStyle/>
          <a:p>
            <a:pPr eaLnBrk="0" hangingPunct="0"/>
            <a:r>
              <a:rPr lang="en-US" sz="3600">
                <a:effectLst>
                  <a:outerShdw blurRad="38100" dist="38100" dir="2700000" algn="tl">
                    <a:srgbClr val="FFFFFF"/>
                  </a:outerShdw>
                </a:effectLst>
                <a:latin typeface="Impact" pitchFamily="34" charset="0"/>
              </a:rPr>
              <a:t>Selamat datang ke...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990"/>
                                        </p:tgtEl>
                                        <p:attrNameLst>
                                          <p:attrName>style.visibility</p:attrName>
                                        </p:attrNameLst>
                                      </p:cBhvr>
                                      <p:to>
                                        <p:strVal val="visible"/>
                                      </p:to>
                                    </p:set>
                                    <p:anim calcmode="lin" valueType="num">
                                      <p:cBhvr additive="base">
                                        <p:cTn id="7" dur="500" fill="hold"/>
                                        <p:tgtEl>
                                          <p:spTgt spid="39990"/>
                                        </p:tgtEl>
                                        <p:attrNameLst>
                                          <p:attrName>ppt_x</p:attrName>
                                        </p:attrNameLst>
                                      </p:cBhvr>
                                      <p:tavLst>
                                        <p:tav tm="0">
                                          <p:val>
                                            <p:strVal val="0-#ppt_w/2"/>
                                          </p:val>
                                        </p:tav>
                                        <p:tav tm="100000">
                                          <p:val>
                                            <p:strVal val="#ppt_x"/>
                                          </p:val>
                                        </p:tav>
                                      </p:tavLst>
                                    </p:anim>
                                    <p:anim calcmode="lin" valueType="num">
                                      <p:cBhvr additive="base">
                                        <p:cTn id="8" dur="500" fill="hold"/>
                                        <p:tgtEl>
                                          <p:spTgt spid="399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39940"/>
                                        </p:tgtEl>
                                        <p:attrNameLst>
                                          <p:attrName>style.visibility</p:attrName>
                                        </p:attrNameLst>
                                      </p:cBhvr>
                                      <p:to>
                                        <p:strVal val="visible"/>
                                      </p:to>
                                    </p:set>
                                    <p:anim calcmode="lin" valueType="num">
                                      <p:cBhvr>
                                        <p:cTn id="12" dur="500" fill="hold"/>
                                        <p:tgtEl>
                                          <p:spTgt spid="39940"/>
                                        </p:tgtEl>
                                        <p:attrNameLst>
                                          <p:attrName>ppt_w</p:attrName>
                                        </p:attrNameLst>
                                      </p:cBhvr>
                                      <p:tavLst>
                                        <p:tav tm="0">
                                          <p:val>
                                            <p:fltVal val="0"/>
                                          </p:val>
                                        </p:tav>
                                        <p:tav tm="100000">
                                          <p:val>
                                            <p:strVal val="#ppt_w"/>
                                          </p:val>
                                        </p:tav>
                                      </p:tavLst>
                                    </p:anim>
                                    <p:anim calcmode="lin" valueType="num">
                                      <p:cBhvr>
                                        <p:cTn id="13" dur="500" fill="hold"/>
                                        <p:tgtEl>
                                          <p:spTgt spid="39940"/>
                                        </p:tgtEl>
                                        <p:attrNameLst>
                                          <p:attrName>ppt_h</p:attrName>
                                        </p:attrNameLst>
                                      </p:cBhvr>
                                      <p:tavLst>
                                        <p:tav tm="0">
                                          <p:val>
                                            <p:fltVal val="0"/>
                                          </p:val>
                                        </p:tav>
                                        <p:tav tm="100000">
                                          <p:val>
                                            <p:strVal val="#ppt_h"/>
                                          </p:val>
                                        </p:tav>
                                      </p:tavLst>
                                    </p:anim>
                                    <p:anim calcmode="lin" valueType="num">
                                      <p:cBhvr>
                                        <p:cTn id="14" dur="500" fill="hold"/>
                                        <p:tgtEl>
                                          <p:spTgt spid="39940"/>
                                        </p:tgtEl>
                                        <p:attrNameLst>
                                          <p:attrName>ppt_x</p:attrName>
                                        </p:attrNameLst>
                                      </p:cBhvr>
                                      <p:tavLst>
                                        <p:tav tm="0">
                                          <p:val>
                                            <p:fltVal val="0.5"/>
                                          </p:val>
                                        </p:tav>
                                        <p:tav tm="100000">
                                          <p:val>
                                            <p:strVal val="#ppt_x"/>
                                          </p:val>
                                        </p:tav>
                                      </p:tavLst>
                                    </p:anim>
                                    <p:anim calcmode="lin" valueType="num">
                                      <p:cBhvr>
                                        <p:cTn id="15" dur="500" fill="hold"/>
                                        <p:tgtEl>
                                          <p:spTgt spid="39940"/>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7" presetClass="entr" presetSubtype="4" fill="hold" nodeType="afterEffect">
                                  <p:stCondLst>
                                    <p:cond delay="0"/>
                                  </p:stCondLst>
                                  <p:childTnLst>
                                    <p:set>
                                      <p:cBhvr>
                                        <p:cTn id="18" dur="1" fill="hold">
                                          <p:stCondLst>
                                            <p:cond delay="0"/>
                                          </p:stCondLst>
                                        </p:cTn>
                                        <p:tgtEl>
                                          <p:spTgt spid="39941"/>
                                        </p:tgtEl>
                                        <p:attrNameLst>
                                          <p:attrName>style.visibility</p:attrName>
                                        </p:attrNameLst>
                                      </p:cBhvr>
                                      <p:to>
                                        <p:strVal val="visible"/>
                                      </p:to>
                                    </p:set>
                                    <p:anim calcmode="lin" valueType="num">
                                      <p:cBhvr>
                                        <p:cTn id="19" dur="500" fill="hold"/>
                                        <p:tgtEl>
                                          <p:spTgt spid="39941"/>
                                        </p:tgtEl>
                                        <p:attrNameLst>
                                          <p:attrName>ppt_x</p:attrName>
                                        </p:attrNameLst>
                                      </p:cBhvr>
                                      <p:tavLst>
                                        <p:tav tm="0">
                                          <p:val>
                                            <p:strVal val="#ppt_x"/>
                                          </p:val>
                                        </p:tav>
                                        <p:tav tm="100000">
                                          <p:val>
                                            <p:strVal val="#ppt_x"/>
                                          </p:val>
                                        </p:tav>
                                      </p:tavLst>
                                    </p:anim>
                                    <p:anim calcmode="lin" valueType="num">
                                      <p:cBhvr>
                                        <p:cTn id="20" dur="500" fill="hold"/>
                                        <p:tgtEl>
                                          <p:spTgt spid="39941"/>
                                        </p:tgtEl>
                                        <p:attrNameLst>
                                          <p:attrName>ppt_y</p:attrName>
                                        </p:attrNameLst>
                                      </p:cBhvr>
                                      <p:tavLst>
                                        <p:tav tm="0">
                                          <p:val>
                                            <p:strVal val="#ppt_y+#ppt_h/2"/>
                                          </p:val>
                                        </p:tav>
                                        <p:tav tm="100000">
                                          <p:val>
                                            <p:strVal val="#ppt_y"/>
                                          </p:val>
                                        </p:tav>
                                      </p:tavLst>
                                    </p:anim>
                                    <p:anim calcmode="lin" valueType="num">
                                      <p:cBhvr>
                                        <p:cTn id="21" dur="500" fill="hold"/>
                                        <p:tgtEl>
                                          <p:spTgt spid="39941"/>
                                        </p:tgtEl>
                                        <p:attrNameLst>
                                          <p:attrName>ppt_w</p:attrName>
                                        </p:attrNameLst>
                                      </p:cBhvr>
                                      <p:tavLst>
                                        <p:tav tm="0">
                                          <p:val>
                                            <p:strVal val="#ppt_w"/>
                                          </p:val>
                                        </p:tav>
                                        <p:tav tm="100000">
                                          <p:val>
                                            <p:strVal val="#ppt_w"/>
                                          </p:val>
                                        </p:tav>
                                      </p:tavLst>
                                    </p:anim>
                                    <p:anim calcmode="lin" valueType="num">
                                      <p:cBhvr>
                                        <p:cTn id="22" dur="500" fill="hold"/>
                                        <p:tgtEl>
                                          <p:spTgt spid="39941"/>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 presetClass="entr" presetSubtype="4" fill="hold" grpId="0" nodeType="afterEffect">
                                  <p:stCondLst>
                                    <p:cond delay="0"/>
                                  </p:stCondLst>
                                  <p:iterate type="wd">
                                    <p:tmPct val="100000"/>
                                  </p:iterate>
                                  <p:childTnLst>
                                    <p:set>
                                      <p:cBhvr>
                                        <p:cTn id="25" dur="1" fill="hold">
                                          <p:stCondLst>
                                            <p:cond delay="0"/>
                                          </p:stCondLst>
                                        </p:cTn>
                                        <p:tgtEl>
                                          <p:spTgt spid="39989"/>
                                        </p:tgtEl>
                                        <p:attrNameLst>
                                          <p:attrName>style.visibility</p:attrName>
                                        </p:attrNameLst>
                                      </p:cBhvr>
                                      <p:to>
                                        <p:strVal val="visible"/>
                                      </p:to>
                                    </p:set>
                                    <p:anim calcmode="lin" valueType="num">
                                      <p:cBhvr additive="base">
                                        <p:cTn id="26" dur="300" fill="hold"/>
                                        <p:tgtEl>
                                          <p:spTgt spid="39989"/>
                                        </p:tgtEl>
                                        <p:attrNameLst>
                                          <p:attrName>ppt_x</p:attrName>
                                        </p:attrNameLst>
                                      </p:cBhvr>
                                      <p:tavLst>
                                        <p:tav tm="0">
                                          <p:val>
                                            <p:strVal val="#ppt_x"/>
                                          </p:val>
                                        </p:tav>
                                        <p:tav tm="100000">
                                          <p:val>
                                            <p:strVal val="#ppt_x"/>
                                          </p:val>
                                        </p:tav>
                                      </p:tavLst>
                                    </p:anim>
                                    <p:anim calcmode="lin" valueType="num">
                                      <p:cBhvr additive="base">
                                        <p:cTn id="27" dur="300" fill="hold"/>
                                        <p:tgtEl>
                                          <p:spTgt spid="39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89" grpId="0" autoUpdateAnimBg="0"/>
      <p:bldP spid="3999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990600" y="1143000"/>
            <a:ext cx="7208838" cy="4838700"/>
          </a:xfrm>
          <a:prstGeom prst="rect">
            <a:avLst/>
          </a:prstGeom>
          <a:noFill/>
          <a:ln w="9525">
            <a:noFill/>
            <a:miter lim="800000"/>
            <a:headEnd/>
            <a:tailEnd/>
          </a:ln>
          <a:effectLst/>
        </p:spPr>
        <p:txBody>
          <a:bodyPr>
            <a:spAutoFit/>
          </a:bodyPr>
          <a:lstStyle/>
          <a:p>
            <a:pPr algn="l"/>
            <a:endParaRPr lang="en-US"/>
          </a:p>
          <a:p>
            <a:pPr algn="l"/>
            <a:r>
              <a:rPr lang="en-US"/>
              <a:t>Kita mulai dengan perusahaan dan melihat apa yang menentukan tingkat produksi mereka (dan sehingga, tingkat pendapatan nasional). Lalu, kita memeriksa bagaimana pasar untuk faktor produksi mendistribusikan pendapatan ini ke rumah tangga. Selanjutnya, kita mempertimbangkan seberapa banyak pendapatan ini rumah tangga konsumsi dan seberapa banyak mereka tabung. Kita juga akan mendiskusikan permintaan yang muncul dari investasi dan belanja pemerintah. Terakhir, kita mendiskusikan bagaimana permintaan dan penawaran barang dan jasa mencapai keseimbangan.</a:t>
            </a:r>
          </a:p>
          <a:p>
            <a:pPr algn="l"/>
            <a:r>
              <a:rPr lang="en-US"/>
              <a:t>Mari kita mulai !</a:t>
            </a:r>
          </a:p>
        </p:txBody>
      </p:sp>
      <p:sp>
        <p:nvSpPr>
          <p:cNvPr id="46089" name="WordArt 9"/>
          <p:cNvSpPr>
            <a:spLocks noChangeArrowheads="1" noChangeShapeType="1" noTextEdit="1"/>
          </p:cNvSpPr>
          <p:nvPr/>
        </p:nvSpPr>
        <p:spPr bwMode="auto">
          <a:xfrm>
            <a:off x="304800" y="304800"/>
            <a:ext cx="3581400" cy="990600"/>
          </a:xfrm>
          <a:prstGeom prst="rect">
            <a:avLst/>
          </a:prstGeom>
        </p:spPr>
        <p:txBody>
          <a:bodyPr wrap="none" fromWordArt="1">
            <a:prstTxWarp prst="textPlain">
              <a:avLst>
                <a:gd name="adj" fmla="val 50000"/>
              </a:avLst>
            </a:prstTxWarp>
          </a:bodyPr>
          <a:lstStyle/>
          <a:p>
            <a:r>
              <a:rPr lang="en-US" sz="3600" kern="10">
                <a:ln w="22225">
                  <a:solidFill>
                    <a:srgbClr val="003300"/>
                  </a:solidFill>
                  <a:round/>
                  <a:headEnd/>
                  <a:tailEnd/>
                </a:ln>
                <a:solidFill>
                  <a:srgbClr val="33CC33"/>
                </a:solidFill>
                <a:effectLst>
                  <a:outerShdw dist="35921" dir="2700000" algn="ctr" rotWithShape="0">
                    <a:srgbClr val="990000"/>
                  </a:outerShdw>
                </a:effectLst>
                <a:latin typeface="Impact"/>
              </a:rPr>
              <a:t>Pabrik  Klasik</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6089"/>
                                        </p:tgtEl>
                                        <p:attrNameLst>
                                          <p:attrName>style.visibility</p:attrName>
                                        </p:attrNameLst>
                                      </p:cBhvr>
                                      <p:to>
                                        <p:strVal val="visible"/>
                                      </p:to>
                                    </p:set>
                                    <p:anim calcmode="lin" valueType="num">
                                      <p:cBhvr>
                                        <p:cTn id="7" dur="500" fill="hold"/>
                                        <p:tgtEl>
                                          <p:spTgt spid="46089"/>
                                        </p:tgtEl>
                                        <p:attrNameLst>
                                          <p:attrName>ppt_w</p:attrName>
                                        </p:attrNameLst>
                                      </p:cBhvr>
                                      <p:tavLst>
                                        <p:tav tm="0">
                                          <p:val>
                                            <p:fltVal val="0"/>
                                          </p:val>
                                        </p:tav>
                                        <p:tav tm="100000">
                                          <p:val>
                                            <p:strVal val="#ppt_w"/>
                                          </p:val>
                                        </p:tav>
                                      </p:tavLst>
                                    </p:anim>
                                    <p:anim calcmode="lin" valueType="num">
                                      <p:cBhvr>
                                        <p:cTn id="8" dur="500" fill="hold"/>
                                        <p:tgtEl>
                                          <p:spTgt spid="46089"/>
                                        </p:tgtEl>
                                        <p:attrNameLst>
                                          <p:attrName>ppt_h</p:attrName>
                                        </p:attrNameLst>
                                      </p:cBhvr>
                                      <p:tavLst>
                                        <p:tav tm="0">
                                          <p:val>
                                            <p:fltVal val="0"/>
                                          </p:val>
                                        </p:tav>
                                        <p:tav tm="100000">
                                          <p:val>
                                            <p:strVal val="#ppt_h"/>
                                          </p:val>
                                        </p:tav>
                                      </p:tavLst>
                                    </p:anim>
                                    <p:anim calcmode="lin" valueType="num">
                                      <p:cBhvr>
                                        <p:cTn id="9" dur="500" fill="hold"/>
                                        <p:tgtEl>
                                          <p:spTgt spid="46089"/>
                                        </p:tgtEl>
                                        <p:attrNameLst>
                                          <p:attrName>ppt_x</p:attrName>
                                        </p:attrNameLst>
                                      </p:cBhvr>
                                      <p:tavLst>
                                        <p:tav tm="0">
                                          <p:val>
                                            <p:fltVal val="0.5"/>
                                          </p:val>
                                        </p:tav>
                                        <p:tav tm="100000">
                                          <p:val>
                                            <p:strVal val="#ppt_x"/>
                                          </p:val>
                                        </p:tav>
                                      </p:tavLst>
                                    </p:anim>
                                    <p:anim calcmode="lin" valueType="num">
                                      <p:cBhvr>
                                        <p:cTn id="10" dur="500" fill="hold"/>
                                        <p:tgtEl>
                                          <p:spTgt spid="4608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304800" y="685800"/>
            <a:ext cx="8620125" cy="466725"/>
          </a:xfrm>
          <a:prstGeom prst="rect">
            <a:avLst/>
          </a:prstGeom>
        </p:spPr>
        <p:txBody>
          <a:bodyPr wrap="none" fromWordArt="1">
            <a:prstTxWarp prst="textPlain">
              <a:avLst>
                <a:gd name="adj" fmla="val 50000"/>
              </a:avLst>
            </a:prstTxWarp>
          </a:bodyPr>
          <a:lstStyle/>
          <a:p>
            <a:r>
              <a:rPr lang="en-US" sz="2800" b="1" kern="10">
                <a:ln w="9525">
                  <a:solidFill>
                    <a:srgbClr val="000000"/>
                  </a:solidFill>
                  <a:round/>
                  <a:headEnd/>
                  <a:tailEnd/>
                </a:ln>
                <a:solidFill>
                  <a:srgbClr val="000000"/>
                </a:solidFill>
                <a:effectLst>
                  <a:outerShdw dist="35921" dir="2700000" algn="ctr" rotWithShape="0">
                    <a:srgbClr val="868686"/>
                  </a:outerShdw>
                </a:effectLst>
                <a:latin typeface="Arial"/>
                <a:cs typeface="Arial"/>
              </a:rPr>
              <a:t>Apa yang Menentukan Produksi Barang dan Jasa Total</a:t>
            </a:r>
          </a:p>
        </p:txBody>
      </p:sp>
      <p:grpSp>
        <p:nvGrpSpPr>
          <p:cNvPr id="27663" name="Group 15"/>
          <p:cNvGrpSpPr>
            <a:grpSpLocks/>
          </p:cNvGrpSpPr>
          <p:nvPr/>
        </p:nvGrpSpPr>
        <p:grpSpPr bwMode="auto">
          <a:xfrm>
            <a:off x="228600" y="2057400"/>
            <a:ext cx="8610600" cy="3586163"/>
            <a:chOff x="240" y="1248"/>
            <a:chExt cx="5328" cy="1872"/>
          </a:xfrm>
        </p:grpSpPr>
        <p:sp>
          <p:nvSpPr>
            <p:cNvPr id="27662" name="Rectangle 14"/>
            <p:cNvSpPr>
              <a:spLocks noChangeArrowheads="1"/>
            </p:cNvSpPr>
            <p:nvPr/>
          </p:nvSpPr>
          <p:spPr bwMode="auto">
            <a:xfrm>
              <a:off x="240" y="1248"/>
              <a:ext cx="5280" cy="187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grpSp>
          <p:nvGrpSpPr>
            <p:cNvPr id="27661" name="Group 13"/>
            <p:cNvGrpSpPr>
              <a:grpSpLocks/>
            </p:cNvGrpSpPr>
            <p:nvPr/>
          </p:nvGrpSpPr>
          <p:grpSpPr bwMode="auto">
            <a:xfrm>
              <a:off x="336" y="1344"/>
              <a:ext cx="5232" cy="1763"/>
              <a:chOff x="336" y="1344"/>
              <a:chExt cx="5232" cy="1763"/>
            </a:xfrm>
          </p:grpSpPr>
          <p:sp>
            <p:nvSpPr>
              <p:cNvPr id="27651" name="Text Box 3"/>
              <p:cNvSpPr txBox="1">
                <a:spLocks noChangeArrowheads="1"/>
              </p:cNvSpPr>
              <p:nvPr/>
            </p:nvSpPr>
            <p:spPr bwMode="auto">
              <a:xfrm>
                <a:off x="336" y="1344"/>
                <a:ext cx="5232" cy="1763"/>
              </a:xfrm>
              <a:prstGeom prst="rect">
                <a:avLst/>
              </a:prstGeom>
              <a:noFill/>
              <a:ln w="9525">
                <a:noFill/>
                <a:miter lim="800000"/>
                <a:headEnd/>
                <a:tailEnd/>
              </a:ln>
              <a:effectLst/>
            </p:spPr>
            <p:txBody>
              <a:bodyPr>
                <a:spAutoFit/>
              </a:bodyPr>
              <a:lstStyle/>
              <a:p>
                <a:pPr marL="457200" indent="-457200" algn="l"/>
                <a:r>
                  <a:rPr lang="en-US"/>
                  <a:t>Output barang dan jasa suatu perekonomian (GDP) bergantung pada :</a:t>
                </a:r>
              </a:p>
              <a:p>
                <a:pPr marL="457200" indent="-457200" algn="l"/>
                <a:endParaRPr lang="en-US"/>
              </a:p>
              <a:p>
                <a:pPr marL="457200" indent="-457200" algn="l">
                  <a:buFontTx/>
                  <a:buAutoNum type="arabicParenBoth"/>
                </a:pPr>
                <a:r>
                  <a:rPr lang="en-US"/>
                  <a:t>jumlah input</a:t>
                </a:r>
              </a:p>
              <a:p>
                <a:pPr marL="457200" indent="-457200" algn="l">
                  <a:buFontTx/>
                  <a:buAutoNum type="arabicParenBoth"/>
                </a:pPr>
                <a:endParaRPr lang="en-US" b="1" i="1"/>
              </a:p>
              <a:p>
                <a:pPr marL="457200" indent="-457200" algn="l">
                  <a:buFontTx/>
                  <a:buAutoNum type="arabicParenBoth"/>
                </a:pPr>
                <a:r>
                  <a:rPr lang="en-US"/>
                  <a:t>kemampuan mengubah input</a:t>
                </a:r>
              </a:p>
              <a:p>
                <a:pPr marL="457200" indent="-457200" algn="l"/>
                <a:r>
                  <a:rPr lang="en-US"/>
                  <a:t>      menjadi output</a:t>
                </a:r>
              </a:p>
              <a:p>
                <a:pPr marL="457200" indent="-457200" algn="l"/>
                <a:endParaRPr lang="en-US" b="1" i="1"/>
              </a:p>
              <a:p>
                <a:pPr marL="457200" indent="-457200" algn="l"/>
                <a:r>
                  <a:rPr lang="en-US"/>
                  <a:t>Mari kita mempelajari keduanya.</a:t>
                </a:r>
              </a:p>
            </p:txBody>
          </p:sp>
          <p:sp>
            <p:nvSpPr>
              <p:cNvPr id="27657" name="WordArt 9"/>
              <p:cNvSpPr>
                <a:spLocks noChangeArrowheads="1" noChangeShapeType="1" noTextEdit="1"/>
              </p:cNvSpPr>
              <p:nvPr/>
            </p:nvSpPr>
            <p:spPr bwMode="auto">
              <a:xfrm>
                <a:off x="2304" y="1824"/>
                <a:ext cx="1992" cy="234"/>
              </a:xfrm>
              <a:prstGeom prst="rect">
                <a:avLst/>
              </a:prstGeom>
            </p:spPr>
            <p:txBody>
              <a:bodyPr wrap="none" fromWordArt="1">
                <a:prstTxWarp prst="textPlain">
                  <a:avLst>
                    <a:gd name="adj" fmla="val 50000"/>
                  </a:avLst>
                </a:prstTxWarp>
              </a:bodyPr>
              <a:lstStyle/>
              <a:p>
                <a:r>
                  <a:rPr lang="en-US" kern="10">
                    <a:ln w="9525">
                      <a:noFill/>
                      <a:round/>
                      <a:headEnd/>
                      <a:tailEnd/>
                    </a:ln>
                    <a:gradFill rotWithShape="0">
                      <a:gsLst>
                        <a:gs pos="0">
                          <a:schemeClr val="bg2"/>
                        </a:gs>
                        <a:gs pos="100000">
                          <a:schemeClr val="accent2"/>
                        </a:gs>
                      </a:gsLst>
                      <a:path path="rect">
                        <a:fillToRect l="50000" t="50000" r="50000" b="50000"/>
                      </a:path>
                    </a:gradFill>
                    <a:effectLst>
                      <a:outerShdw dist="35921" dir="2700000" algn="ctr" rotWithShape="0">
                        <a:srgbClr val="C0C0C0"/>
                      </a:outerShdw>
                    </a:effectLst>
                    <a:latin typeface="Impact"/>
                  </a:rPr>
                  <a:t>Faktor-faktor Produksi</a:t>
                </a:r>
              </a:p>
            </p:txBody>
          </p:sp>
          <p:sp>
            <p:nvSpPr>
              <p:cNvPr id="27658" name="WordArt 10"/>
              <p:cNvSpPr>
                <a:spLocks noChangeArrowheads="1" noChangeShapeType="1" noTextEdit="1"/>
              </p:cNvSpPr>
              <p:nvPr/>
            </p:nvSpPr>
            <p:spPr bwMode="auto">
              <a:xfrm>
                <a:off x="3432" y="2256"/>
                <a:ext cx="1908" cy="276"/>
              </a:xfrm>
              <a:prstGeom prst="rect">
                <a:avLst/>
              </a:prstGeom>
            </p:spPr>
            <p:txBody>
              <a:bodyPr wrap="none" fromWordArt="1">
                <a:prstTxWarp prst="textPlain">
                  <a:avLst>
                    <a:gd name="adj" fmla="val 50000"/>
                  </a:avLst>
                </a:prstTxWarp>
              </a:bodyPr>
              <a:lstStyle/>
              <a:p>
                <a:r>
                  <a:rPr lang="en-US"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Fungsi Produksi</a:t>
                </a:r>
              </a:p>
            </p:txBody>
          </p:sp>
          <p:sp>
            <p:nvSpPr>
              <p:cNvPr id="27659" name="AutoShape 11"/>
              <p:cNvSpPr>
                <a:spLocks noChangeArrowheads="1"/>
              </p:cNvSpPr>
              <p:nvPr/>
            </p:nvSpPr>
            <p:spPr bwMode="auto">
              <a:xfrm>
                <a:off x="2103" y="1884"/>
                <a:ext cx="144" cy="144"/>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en-US"/>
              </a:p>
            </p:txBody>
          </p:sp>
          <p:sp>
            <p:nvSpPr>
              <p:cNvPr id="27660" name="AutoShape 12"/>
              <p:cNvSpPr>
                <a:spLocks noChangeArrowheads="1"/>
              </p:cNvSpPr>
              <p:nvPr/>
            </p:nvSpPr>
            <p:spPr bwMode="auto">
              <a:xfrm>
                <a:off x="3198" y="2349"/>
                <a:ext cx="144" cy="144"/>
              </a:xfrm>
              <a:prstGeom prst="right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en-US"/>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fltVal val="0"/>
                                          </p:val>
                                        </p:tav>
                                        <p:tav tm="100000">
                                          <p:val>
                                            <p:strVal val="#ppt_w"/>
                                          </p:val>
                                        </p:tav>
                                      </p:tavLst>
                                    </p:anim>
                                    <p:anim calcmode="lin" valueType="num">
                                      <p:cBhvr>
                                        <p:cTn id="8" dur="1000" fill="hold"/>
                                        <p:tgtEl>
                                          <p:spTgt spid="27650"/>
                                        </p:tgtEl>
                                        <p:attrNameLst>
                                          <p:attrName>ppt_h</p:attrName>
                                        </p:attrNameLst>
                                      </p:cBhvr>
                                      <p:tavLst>
                                        <p:tav tm="0">
                                          <p:val>
                                            <p:fltVal val="0"/>
                                          </p:val>
                                        </p:tav>
                                        <p:tav tm="100000">
                                          <p:val>
                                            <p:strVal val="#ppt_h"/>
                                          </p:val>
                                        </p:tav>
                                      </p:tavLst>
                                    </p:anim>
                                    <p:anim calcmode="lin" valueType="num">
                                      <p:cBhvr>
                                        <p:cTn id="9" dur="1000" fill="hold"/>
                                        <p:tgtEl>
                                          <p:spTgt spid="276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7663"/>
                                        </p:tgtEl>
                                        <p:attrNameLst>
                                          <p:attrName>style.visibility</p:attrName>
                                        </p:attrNameLst>
                                      </p:cBhvr>
                                      <p:to>
                                        <p:strVal val="visible"/>
                                      </p:to>
                                    </p:set>
                                    <p:animEffect transition="in" filter="dissolve">
                                      <p:cBhvr>
                                        <p:cTn id="15" dur="500"/>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sp>
        <p:nvSpPr>
          <p:cNvPr id="40968" name="Text Box 8"/>
          <p:cNvSpPr txBox="1">
            <a:spLocks noChangeArrowheads="1"/>
          </p:cNvSpPr>
          <p:nvPr/>
        </p:nvSpPr>
        <p:spPr bwMode="auto">
          <a:xfrm>
            <a:off x="4800600" y="-381000"/>
            <a:ext cx="4062413" cy="7712075"/>
          </a:xfrm>
          <a:prstGeom prst="rect">
            <a:avLst/>
          </a:prstGeom>
          <a:noFill/>
          <a:ln w="9525">
            <a:noFill/>
            <a:miter lim="800000"/>
            <a:headEnd/>
            <a:tailEnd/>
          </a:ln>
          <a:effectLst/>
        </p:spPr>
        <p:txBody>
          <a:bodyPr wrap="none">
            <a:spAutoFit/>
          </a:bodyPr>
          <a:lstStyle/>
          <a:p>
            <a:pPr algn="l"/>
            <a:r>
              <a:rPr lang="en-US" sz="50000">
                <a:solidFill>
                  <a:schemeClr val="folHlink"/>
                </a:solidFill>
              </a:rPr>
              <a:t>L</a:t>
            </a:r>
          </a:p>
        </p:txBody>
      </p:sp>
      <p:sp>
        <p:nvSpPr>
          <p:cNvPr id="40966" name="WordArt 6"/>
          <p:cNvSpPr>
            <a:spLocks noChangeArrowheads="1" noChangeShapeType="1" noTextEdit="1"/>
          </p:cNvSpPr>
          <p:nvPr/>
        </p:nvSpPr>
        <p:spPr bwMode="auto">
          <a:xfrm>
            <a:off x="1943100" y="577850"/>
            <a:ext cx="5295900" cy="6350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gradFill rotWithShape="0">
                  <a:gsLst>
                    <a:gs pos="0">
                      <a:schemeClr val="bg2"/>
                    </a:gs>
                    <a:gs pos="100000">
                      <a:schemeClr val="accent2"/>
                    </a:gs>
                  </a:gsLst>
                  <a:path path="rect">
                    <a:fillToRect l="50000" t="50000" r="50000" b="50000"/>
                  </a:path>
                </a:gradFill>
                <a:effectLst>
                  <a:outerShdw dist="35921" dir="2700000" algn="ctr" rotWithShape="0">
                    <a:srgbClr val="C0C0C0"/>
                  </a:outerShdw>
                </a:effectLst>
                <a:latin typeface="Impact"/>
              </a:rPr>
              <a:t>Faktor-faktor Produksi</a:t>
            </a:r>
          </a:p>
        </p:txBody>
      </p:sp>
      <p:sp>
        <p:nvSpPr>
          <p:cNvPr id="40967" name="Text Box 7"/>
          <p:cNvSpPr txBox="1">
            <a:spLocks noChangeArrowheads="1"/>
          </p:cNvSpPr>
          <p:nvPr/>
        </p:nvSpPr>
        <p:spPr bwMode="auto">
          <a:xfrm>
            <a:off x="0" y="-381000"/>
            <a:ext cx="4770438" cy="7712075"/>
          </a:xfrm>
          <a:prstGeom prst="rect">
            <a:avLst/>
          </a:prstGeom>
          <a:noFill/>
          <a:ln w="9525">
            <a:noFill/>
            <a:miter lim="800000"/>
            <a:headEnd/>
            <a:tailEnd/>
          </a:ln>
          <a:effectLst/>
        </p:spPr>
        <p:txBody>
          <a:bodyPr wrap="none">
            <a:spAutoFit/>
          </a:bodyPr>
          <a:lstStyle/>
          <a:p>
            <a:pPr algn="l"/>
            <a:r>
              <a:rPr lang="en-US" sz="50000">
                <a:solidFill>
                  <a:schemeClr val="folHlink"/>
                </a:solidFill>
              </a:rPr>
              <a:t>K</a:t>
            </a:r>
          </a:p>
        </p:txBody>
      </p:sp>
      <p:grpSp>
        <p:nvGrpSpPr>
          <p:cNvPr id="40969" name="Group 9"/>
          <p:cNvGrpSpPr>
            <a:grpSpLocks/>
          </p:cNvGrpSpPr>
          <p:nvPr/>
        </p:nvGrpSpPr>
        <p:grpSpPr bwMode="auto">
          <a:xfrm>
            <a:off x="381000" y="2057400"/>
            <a:ext cx="8978900" cy="3916363"/>
            <a:chOff x="71" y="1219"/>
            <a:chExt cx="5656" cy="2092"/>
          </a:xfrm>
        </p:grpSpPr>
        <p:sp>
          <p:nvSpPr>
            <p:cNvPr id="40962" name="Text Box 2"/>
            <p:cNvSpPr txBox="1">
              <a:spLocks noChangeArrowheads="1"/>
            </p:cNvSpPr>
            <p:nvPr/>
          </p:nvSpPr>
          <p:spPr bwMode="auto">
            <a:xfrm>
              <a:off x="71" y="1219"/>
              <a:ext cx="5486" cy="1414"/>
            </a:xfrm>
            <a:prstGeom prst="rect">
              <a:avLst/>
            </a:prstGeom>
            <a:noFill/>
            <a:ln w="9525">
              <a:noFill/>
              <a:miter lim="800000"/>
              <a:headEnd/>
              <a:tailEnd/>
            </a:ln>
            <a:effectLst/>
          </p:spPr>
          <p:txBody>
            <a:bodyPr wrap="none">
              <a:spAutoFit/>
            </a:bodyPr>
            <a:lstStyle/>
            <a:p>
              <a:r>
                <a:rPr lang="en-US" b="1"/>
                <a:t>Faktor-faktor produksi</a:t>
              </a:r>
              <a:r>
                <a:rPr lang="en-US"/>
                <a:t> adalah input yang digunakan untuk</a:t>
              </a:r>
            </a:p>
            <a:p>
              <a:r>
                <a:rPr lang="en-US"/>
                <a:t> memproduksi barang dan jasa. Dua faktor produksi terpenting </a:t>
              </a:r>
            </a:p>
            <a:p>
              <a:r>
                <a:rPr lang="en-US"/>
                <a:t>adalah modal dan tenaga kerja. Pada modul ini, kita menetapkan</a:t>
              </a:r>
            </a:p>
            <a:p>
              <a:r>
                <a:rPr lang="en-US"/>
                <a:t>Faktor-faktor ini sebagai hal yang sudah pasti  (sehingga huruf batang</a:t>
              </a:r>
            </a:p>
            <a:p>
              <a:r>
                <a:rPr lang="en-US"/>
                <a:t> menyatakan bahwa nilai-nilai ini sudah pasti).</a:t>
              </a:r>
            </a:p>
            <a:p>
              <a:r>
                <a:rPr lang="en-US"/>
                <a:t>K (modal) = K</a:t>
              </a:r>
            </a:p>
            <a:p>
              <a:r>
                <a:rPr lang="en-US"/>
                <a:t>L (tenaga kerja) = L</a:t>
              </a:r>
            </a:p>
          </p:txBody>
        </p:sp>
        <p:sp>
          <p:nvSpPr>
            <p:cNvPr id="40963" name="Line 3"/>
            <p:cNvSpPr>
              <a:spLocks noChangeShapeType="1"/>
            </p:cNvSpPr>
            <p:nvPr/>
          </p:nvSpPr>
          <p:spPr bwMode="auto">
            <a:xfrm>
              <a:off x="3253" y="2193"/>
              <a:ext cx="144" cy="0"/>
            </a:xfrm>
            <a:prstGeom prst="line">
              <a:avLst/>
            </a:prstGeom>
            <a:noFill/>
            <a:ln w="9525">
              <a:solidFill>
                <a:schemeClr val="tx1"/>
              </a:solidFill>
              <a:round/>
              <a:headEnd/>
              <a:tailEnd/>
            </a:ln>
            <a:effectLst/>
          </p:spPr>
          <p:txBody>
            <a:bodyPr/>
            <a:lstStyle/>
            <a:p>
              <a:endParaRPr lang="en-US"/>
            </a:p>
          </p:txBody>
        </p:sp>
        <p:sp>
          <p:nvSpPr>
            <p:cNvPr id="40964" name="Line 4"/>
            <p:cNvSpPr>
              <a:spLocks noChangeShapeType="1"/>
            </p:cNvSpPr>
            <p:nvPr/>
          </p:nvSpPr>
          <p:spPr bwMode="auto">
            <a:xfrm>
              <a:off x="3189" y="2425"/>
              <a:ext cx="144" cy="0"/>
            </a:xfrm>
            <a:prstGeom prst="line">
              <a:avLst/>
            </a:prstGeom>
            <a:noFill/>
            <a:ln w="9525">
              <a:solidFill>
                <a:schemeClr val="tx1"/>
              </a:solidFill>
              <a:round/>
              <a:headEnd/>
              <a:tailEnd/>
            </a:ln>
            <a:effectLst/>
          </p:spPr>
          <p:txBody>
            <a:bodyPr/>
            <a:lstStyle/>
            <a:p>
              <a:endParaRPr lang="en-US"/>
            </a:p>
          </p:txBody>
        </p:sp>
        <p:sp>
          <p:nvSpPr>
            <p:cNvPr id="40965" name="Text Box 5"/>
            <p:cNvSpPr txBox="1">
              <a:spLocks noChangeArrowheads="1"/>
            </p:cNvSpPr>
            <p:nvPr/>
          </p:nvSpPr>
          <p:spPr bwMode="auto">
            <a:xfrm>
              <a:off x="342" y="2677"/>
              <a:ext cx="5385" cy="634"/>
            </a:xfrm>
            <a:prstGeom prst="rect">
              <a:avLst/>
            </a:prstGeom>
            <a:noFill/>
            <a:ln w="9525">
              <a:noFill/>
              <a:miter lim="800000"/>
              <a:headEnd/>
              <a:tailEnd/>
            </a:ln>
            <a:effectLst/>
          </p:spPr>
          <p:txBody>
            <a:bodyPr>
              <a:spAutoFit/>
            </a:bodyPr>
            <a:lstStyle/>
            <a:p>
              <a:pPr algn="l"/>
              <a:r>
                <a:rPr lang="en-US"/>
                <a:t>Pada modul ini, kita juga akan mengasumsikan bahwa semua sumber daya dimanfaatkan secara penuh, berarti tak ada sumber daya yang disia-siakan.</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barn(inHorizontal)">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969"/>
                                        </p:tgtEl>
                                        <p:attrNameLst>
                                          <p:attrName>style.visibility</p:attrName>
                                        </p:attrNameLst>
                                      </p:cBhvr>
                                      <p:to>
                                        <p:strVal val="visible"/>
                                      </p:to>
                                    </p:set>
                                    <p:animEffect transition="in" filter="checkerboard(across)">
                                      <p:cBhvr>
                                        <p:cTn id="12" dur="5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66">
                <a:gamma/>
                <a:tint val="0"/>
                <a:invGamma/>
              </a:srgbClr>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04788" y="1371600"/>
            <a:ext cx="8453437" cy="2819400"/>
          </a:xfrm>
          <a:prstGeom prst="rect">
            <a:avLst/>
          </a:prstGeom>
          <a:noFill/>
          <a:ln w="9525">
            <a:noFill/>
            <a:miter lim="800000"/>
            <a:headEnd/>
            <a:tailEnd/>
          </a:ln>
          <a:effectLst/>
        </p:spPr>
        <p:txBody>
          <a:bodyPr/>
          <a:lstStyle/>
          <a:p>
            <a:pPr marL="342900" indent="-342900" algn="l">
              <a:spcBef>
                <a:spcPct val="20000"/>
              </a:spcBef>
            </a:pPr>
            <a:r>
              <a:rPr lang="en-US"/>
              <a:t>Teknologi produksi yang tersedia menentukan seberapa banyak output diproduksi dari jumlah tertentu modal (K) dan tenaga kerja (L). </a:t>
            </a:r>
            <a:r>
              <a:rPr lang="en-US" b="1" i="1"/>
              <a:t>Fungsi</a:t>
            </a:r>
            <a:r>
              <a:rPr lang="en-US"/>
              <a:t> </a:t>
            </a:r>
            <a:r>
              <a:rPr lang="en-US" b="1" i="1"/>
              <a:t>produksi </a:t>
            </a:r>
            <a:r>
              <a:rPr lang="en-US"/>
              <a:t>merepresentasikan transformasi  </a:t>
            </a:r>
            <a:r>
              <a:rPr lang="en-US" b="1">
                <a:solidFill>
                  <a:srgbClr val="CC6600"/>
                </a:solidFill>
              </a:rPr>
              <a:t>input </a:t>
            </a:r>
            <a:r>
              <a:rPr lang="en-US"/>
              <a:t>menjadi </a:t>
            </a:r>
            <a:r>
              <a:rPr lang="en-US" b="1">
                <a:solidFill>
                  <a:schemeClr val="accent2"/>
                </a:solidFill>
              </a:rPr>
              <a:t>output</a:t>
            </a:r>
            <a:r>
              <a:rPr lang="en-US"/>
              <a:t>. Asumsi penting adalah fungsi produksi  memiliki skala hasil konstan, berarti bila kita meningkatkan input sebesar </a:t>
            </a:r>
            <a:r>
              <a:rPr lang="en-US" i="1"/>
              <a:t>z,</a:t>
            </a:r>
            <a:r>
              <a:rPr lang="en-US"/>
              <a:t> output juga akan meningkat sebesar </a:t>
            </a:r>
            <a:r>
              <a:rPr lang="en-US" i="1"/>
              <a:t>z.</a:t>
            </a:r>
          </a:p>
          <a:p>
            <a:pPr marL="342900" indent="-342900" algn="l">
              <a:spcBef>
                <a:spcPct val="20000"/>
              </a:spcBef>
            </a:pPr>
            <a:r>
              <a:rPr lang="en-US"/>
              <a:t>Kita menulis fungsi produksi sebagai:     				  			</a:t>
            </a:r>
            <a:r>
              <a:rPr lang="en-US" sz="2800" b="1" i="1">
                <a:solidFill>
                  <a:schemeClr val="accent2"/>
                </a:solidFill>
              </a:rPr>
              <a:t>Y </a:t>
            </a:r>
            <a:r>
              <a:rPr lang="en-US" sz="2800" b="1" i="1"/>
              <a:t> </a:t>
            </a:r>
            <a:r>
              <a:rPr lang="en-US" sz="2800" b="1" i="1">
                <a:solidFill>
                  <a:srgbClr val="FF0033"/>
                </a:solidFill>
              </a:rPr>
              <a:t>=</a:t>
            </a:r>
            <a:r>
              <a:rPr lang="en-US" sz="2800" b="1" i="1"/>
              <a:t>  </a:t>
            </a:r>
            <a:r>
              <a:rPr lang="en-US" sz="2800" b="1" i="1">
                <a:solidFill>
                  <a:srgbClr val="33CC33"/>
                </a:solidFill>
              </a:rPr>
              <a:t>F  </a:t>
            </a:r>
            <a:r>
              <a:rPr lang="en-US" sz="2800" b="1" i="1"/>
              <a:t>(</a:t>
            </a:r>
            <a:r>
              <a:rPr lang="en-US" sz="2800" b="1" i="1">
                <a:solidFill>
                  <a:srgbClr val="CC6600"/>
                </a:solidFill>
              </a:rPr>
              <a:t> </a:t>
            </a:r>
            <a:r>
              <a:rPr lang="en-US" sz="2800" b="1" i="1">
                <a:solidFill>
                  <a:schemeClr val="accent1"/>
                </a:solidFill>
              </a:rPr>
              <a:t>K </a:t>
            </a:r>
            <a:r>
              <a:rPr lang="en-US" sz="2800" b="1" i="1"/>
              <a:t>,</a:t>
            </a:r>
            <a:r>
              <a:rPr lang="en-US" sz="2800" b="1" i="1">
                <a:solidFill>
                  <a:srgbClr val="CC6600"/>
                </a:solidFill>
              </a:rPr>
              <a:t> L </a:t>
            </a:r>
            <a:r>
              <a:rPr lang="en-US" sz="2800" b="1" i="1"/>
              <a:t>)</a:t>
            </a:r>
            <a:endParaRPr lang="en-US" sz="3200" b="1" i="1"/>
          </a:p>
        </p:txBody>
      </p:sp>
      <p:grpSp>
        <p:nvGrpSpPr>
          <p:cNvPr id="29700" name="Group 4"/>
          <p:cNvGrpSpPr>
            <a:grpSpLocks/>
          </p:cNvGrpSpPr>
          <p:nvPr/>
        </p:nvGrpSpPr>
        <p:grpSpPr bwMode="auto">
          <a:xfrm>
            <a:off x="1635125" y="4391025"/>
            <a:ext cx="1741488" cy="1163638"/>
            <a:chOff x="1349" y="3696"/>
            <a:chExt cx="843" cy="598"/>
          </a:xfrm>
        </p:grpSpPr>
        <p:sp>
          <p:nvSpPr>
            <p:cNvPr id="29701" name="Text Box 5"/>
            <p:cNvSpPr txBox="1">
              <a:spLocks noChangeArrowheads="1"/>
            </p:cNvSpPr>
            <p:nvPr/>
          </p:nvSpPr>
          <p:spPr bwMode="auto">
            <a:xfrm>
              <a:off x="1349" y="4059"/>
              <a:ext cx="843" cy="235"/>
            </a:xfrm>
            <a:prstGeom prst="rect">
              <a:avLst/>
            </a:prstGeom>
            <a:noFill/>
            <a:ln w="9525">
              <a:noFill/>
              <a:miter lim="800000"/>
              <a:headEnd/>
              <a:tailEnd/>
            </a:ln>
            <a:effectLst/>
          </p:spPr>
          <p:txBody>
            <a:bodyPr wrap="none" lIns="92075" tIns="46038" rIns="92075" bIns="46038" anchor="ctr">
              <a:spAutoFit/>
            </a:bodyPr>
            <a:lstStyle/>
            <a:p>
              <a:pPr eaLnBrk="0" hangingPunct="0"/>
              <a:r>
                <a:rPr lang="en-US" b="1">
                  <a:solidFill>
                    <a:schemeClr val="accent2"/>
                  </a:solidFill>
                  <a:effectLst>
                    <a:outerShdw blurRad="38100" dist="38100" dir="2700000" algn="tl">
                      <a:srgbClr val="000000"/>
                    </a:outerShdw>
                  </a:effectLst>
                </a:rPr>
                <a:t>Pendapatan</a:t>
              </a:r>
              <a:endParaRPr lang="en-US" b="1">
                <a:solidFill>
                  <a:schemeClr val="tx2"/>
                </a:solidFill>
                <a:effectLst>
                  <a:outerShdw blurRad="38100" dist="38100" dir="2700000" algn="tl">
                    <a:srgbClr val="FFFFFF"/>
                  </a:outerShdw>
                </a:effectLst>
              </a:endParaRPr>
            </a:p>
          </p:txBody>
        </p:sp>
        <p:sp>
          <p:nvSpPr>
            <p:cNvPr id="29702" name="Line 6"/>
            <p:cNvSpPr>
              <a:spLocks noChangeShapeType="1"/>
            </p:cNvSpPr>
            <p:nvPr/>
          </p:nvSpPr>
          <p:spPr bwMode="auto">
            <a:xfrm flipV="1">
              <a:off x="1824" y="3696"/>
              <a:ext cx="240" cy="384"/>
            </a:xfrm>
            <a:prstGeom prst="line">
              <a:avLst/>
            </a:prstGeom>
            <a:noFill/>
            <a:ln w="38100">
              <a:solidFill>
                <a:schemeClr val="tx1"/>
              </a:solidFill>
              <a:round/>
              <a:headEnd/>
              <a:tailEnd type="triangle" w="med" len="med"/>
            </a:ln>
            <a:effectLst/>
          </p:spPr>
          <p:txBody>
            <a:bodyPr wrap="none" lIns="92075" tIns="46038" rIns="92075" bIns="46038" anchor="ctr"/>
            <a:lstStyle/>
            <a:p>
              <a:endParaRPr lang="en-US"/>
            </a:p>
          </p:txBody>
        </p:sp>
      </p:grpSp>
      <p:grpSp>
        <p:nvGrpSpPr>
          <p:cNvPr id="29706" name="Group 10"/>
          <p:cNvGrpSpPr>
            <a:grpSpLocks/>
          </p:cNvGrpSpPr>
          <p:nvPr/>
        </p:nvGrpSpPr>
        <p:grpSpPr bwMode="auto">
          <a:xfrm>
            <a:off x="3670300" y="4448175"/>
            <a:ext cx="2679700" cy="1112838"/>
            <a:chOff x="2352" y="3648"/>
            <a:chExt cx="1688" cy="701"/>
          </a:xfrm>
        </p:grpSpPr>
        <p:sp>
          <p:nvSpPr>
            <p:cNvPr id="29707" name="Text Box 11"/>
            <p:cNvSpPr txBox="1">
              <a:spLocks noChangeArrowheads="1"/>
            </p:cNvSpPr>
            <p:nvPr/>
          </p:nvSpPr>
          <p:spPr bwMode="auto">
            <a:xfrm>
              <a:off x="2352" y="4061"/>
              <a:ext cx="1688" cy="288"/>
            </a:xfrm>
            <a:prstGeom prst="rect">
              <a:avLst/>
            </a:prstGeom>
            <a:noFill/>
            <a:ln w="9525">
              <a:noFill/>
              <a:miter lim="800000"/>
              <a:headEnd/>
              <a:tailEnd/>
            </a:ln>
            <a:effectLst/>
          </p:spPr>
          <p:txBody>
            <a:bodyPr lIns="92075" tIns="46038" rIns="92075" bIns="46038" anchor="ctr">
              <a:spAutoFit/>
            </a:bodyPr>
            <a:lstStyle/>
            <a:p>
              <a:pPr eaLnBrk="0" hangingPunct="0"/>
              <a:r>
                <a:rPr lang="en-US" b="1">
                  <a:solidFill>
                    <a:srgbClr val="33CC33"/>
                  </a:solidFill>
                  <a:effectLst>
                    <a:outerShdw blurRad="38100" dist="38100" dir="2700000" algn="tl">
                      <a:srgbClr val="000000"/>
                    </a:outerShdw>
                  </a:effectLst>
                </a:rPr>
                <a:t>Fungsi dari</a:t>
              </a:r>
              <a:endParaRPr lang="en-US" b="1">
                <a:solidFill>
                  <a:schemeClr val="tx2"/>
                </a:solidFill>
                <a:effectLst>
                  <a:outerShdw blurRad="38100" dist="38100" dir="2700000" algn="tl">
                    <a:srgbClr val="FFFFFF"/>
                  </a:outerShdw>
                </a:effectLst>
              </a:endParaRPr>
            </a:p>
          </p:txBody>
        </p:sp>
        <p:sp>
          <p:nvSpPr>
            <p:cNvPr id="29708" name="Line 12"/>
            <p:cNvSpPr>
              <a:spLocks noChangeShapeType="1"/>
            </p:cNvSpPr>
            <p:nvPr/>
          </p:nvSpPr>
          <p:spPr bwMode="auto">
            <a:xfrm flipH="1" flipV="1">
              <a:off x="2592" y="3648"/>
              <a:ext cx="576" cy="384"/>
            </a:xfrm>
            <a:prstGeom prst="line">
              <a:avLst/>
            </a:prstGeom>
            <a:noFill/>
            <a:ln w="38100">
              <a:solidFill>
                <a:schemeClr val="tx1"/>
              </a:solidFill>
              <a:round/>
              <a:headEnd/>
              <a:tailEnd type="triangle" w="med" len="med"/>
            </a:ln>
            <a:effectLst/>
          </p:spPr>
          <p:txBody>
            <a:bodyPr wrap="none" lIns="92075" tIns="46038" rIns="92075" bIns="46038" anchor="ctr"/>
            <a:lstStyle/>
            <a:p>
              <a:endParaRPr lang="en-US"/>
            </a:p>
          </p:txBody>
        </p:sp>
      </p:grpSp>
      <p:grpSp>
        <p:nvGrpSpPr>
          <p:cNvPr id="29709" name="Group 13"/>
          <p:cNvGrpSpPr>
            <a:grpSpLocks/>
          </p:cNvGrpSpPr>
          <p:nvPr/>
        </p:nvGrpSpPr>
        <p:grpSpPr bwMode="auto">
          <a:xfrm>
            <a:off x="5022850" y="4419600"/>
            <a:ext cx="3657600" cy="1155700"/>
            <a:chOff x="3264" y="3648"/>
            <a:chExt cx="2304" cy="657"/>
          </a:xfrm>
        </p:grpSpPr>
        <p:sp>
          <p:nvSpPr>
            <p:cNvPr id="29710" name="Text Box 14"/>
            <p:cNvSpPr txBox="1">
              <a:spLocks noChangeArrowheads="1"/>
            </p:cNvSpPr>
            <p:nvPr/>
          </p:nvSpPr>
          <p:spPr bwMode="auto">
            <a:xfrm>
              <a:off x="3936" y="4045"/>
              <a:ext cx="1632" cy="260"/>
            </a:xfrm>
            <a:prstGeom prst="rect">
              <a:avLst/>
            </a:prstGeom>
            <a:noFill/>
            <a:ln w="9525">
              <a:noFill/>
              <a:miter lim="800000"/>
              <a:headEnd/>
              <a:tailEnd/>
            </a:ln>
            <a:effectLst/>
          </p:spPr>
          <p:txBody>
            <a:bodyPr lIns="92075" tIns="46038" rIns="92075" bIns="46038" anchor="ctr">
              <a:spAutoFit/>
            </a:bodyPr>
            <a:lstStyle/>
            <a:p>
              <a:pPr eaLnBrk="0" hangingPunct="0"/>
              <a:r>
                <a:rPr lang="en-US">
                  <a:solidFill>
                    <a:srgbClr val="CC6600"/>
                  </a:solidFill>
                  <a:effectLst>
                    <a:outerShdw blurRad="38100" dist="38100" dir="2700000" algn="tl">
                      <a:srgbClr val="000000"/>
                    </a:outerShdw>
                  </a:effectLst>
                </a:rPr>
                <a:t> </a:t>
              </a:r>
              <a:r>
                <a:rPr lang="en-US" b="1">
                  <a:solidFill>
                    <a:srgbClr val="CC6600"/>
                  </a:solidFill>
                  <a:effectLst>
                    <a:outerShdw blurRad="38100" dist="38100" dir="2700000" algn="tl">
                      <a:srgbClr val="000000"/>
                    </a:outerShdw>
                  </a:effectLst>
                </a:rPr>
                <a:t> input tertentu </a:t>
              </a:r>
              <a:endParaRPr lang="en-US" b="1">
                <a:solidFill>
                  <a:schemeClr val="tx2"/>
                </a:solidFill>
                <a:effectLst>
                  <a:outerShdw blurRad="38100" dist="38100" dir="2700000" algn="tl">
                    <a:srgbClr val="FFFFFF"/>
                  </a:outerShdw>
                </a:effectLst>
              </a:endParaRPr>
            </a:p>
          </p:txBody>
        </p:sp>
        <p:sp>
          <p:nvSpPr>
            <p:cNvPr id="29711" name="Line 15"/>
            <p:cNvSpPr>
              <a:spLocks noChangeShapeType="1"/>
            </p:cNvSpPr>
            <p:nvPr/>
          </p:nvSpPr>
          <p:spPr bwMode="auto">
            <a:xfrm flipH="1" flipV="1">
              <a:off x="3264" y="3648"/>
              <a:ext cx="1152" cy="384"/>
            </a:xfrm>
            <a:prstGeom prst="line">
              <a:avLst/>
            </a:prstGeom>
            <a:noFill/>
            <a:ln w="38100">
              <a:solidFill>
                <a:schemeClr val="tx1"/>
              </a:solidFill>
              <a:round/>
              <a:headEnd/>
              <a:tailEnd type="triangle" w="med" len="med"/>
            </a:ln>
            <a:effectLst/>
          </p:spPr>
          <p:txBody>
            <a:bodyPr wrap="none" lIns="92075" tIns="46038" rIns="92075" bIns="46038" anchor="ctr"/>
            <a:lstStyle/>
            <a:p>
              <a:endParaRPr lang="en-US"/>
            </a:p>
          </p:txBody>
        </p:sp>
      </p:grpSp>
      <p:grpSp>
        <p:nvGrpSpPr>
          <p:cNvPr id="29713" name="Group 17"/>
          <p:cNvGrpSpPr>
            <a:grpSpLocks/>
          </p:cNvGrpSpPr>
          <p:nvPr/>
        </p:nvGrpSpPr>
        <p:grpSpPr bwMode="auto">
          <a:xfrm>
            <a:off x="0" y="0"/>
            <a:ext cx="2438400" cy="1352550"/>
            <a:chOff x="240" y="384"/>
            <a:chExt cx="1920" cy="1236"/>
          </a:xfrm>
        </p:grpSpPr>
        <p:sp>
          <p:nvSpPr>
            <p:cNvPr id="29714" name="Freeform 18"/>
            <p:cNvSpPr>
              <a:spLocks/>
            </p:cNvSpPr>
            <p:nvPr/>
          </p:nvSpPr>
          <p:spPr bwMode="auto">
            <a:xfrm>
              <a:off x="923" y="696"/>
              <a:ext cx="363" cy="327"/>
            </a:xfrm>
            <a:custGeom>
              <a:avLst/>
              <a:gdLst/>
              <a:ahLst/>
              <a:cxnLst>
                <a:cxn ang="0">
                  <a:pos x="1500" y="30"/>
                </a:cxn>
                <a:cxn ang="0">
                  <a:pos x="1546" y="77"/>
                </a:cxn>
                <a:cxn ang="0">
                  <a:pos x="1575" y="134"/>
                </a:cxn>
                <a:cxn ang="0">
                  <a:pos x="1591" y="205"/>
                </a:cxn>
                <a:cxn ang="0">
                  <a:pos x="1631" y="245"/>
                </a:cxn>
                <a:cxn ang="0">
                  <a:pos x="1664" y="313"/>
                </a:cxn>
                <a:cxn ang="0">
                  <a:pos x="1693" y="407"/>
                </a:cxn>
                <a:cxn ang="0">
                  <a:pos x="1725" y="506"/>
                </a:cxn>
                <a:cxn ang="0">
                  <a:pos x="1744" y="577"/>
                </a:cxn>
                <a:cxn ang="0">
                  <a:pos x="1715" y="623"/>
                </a:cxn>
                <a:cxn ang="0">
                  <a:pos x="1744" y="711"/>
                </a:cxn>
                <a:cxn ang="0">
                  <a:pos x="1788" y="824"/>
                </a:cxn>
                <a:cxn ang="0">
                  <a:pos x="1812" y="962"/>
                </a:cxn>
                <a:cxn ang="0">
                  <a:pos x="1807" y="1147"/>
                </a:cxn>
                <a:cxn ang="0">
                  <a:pos x="1804" y="1252"/>
                </a:cxn>
                <a:cxn ang="0">
                  <a:pos x="1813" y="1307"/>
                </a:cxn>
                <a:cxn ang="0">
                  <a:pos x="1790" y="1379"/>
                </a:cxn>
                <a:cxn ang="0">
                  <a:pos x="1715" y="1452"/>
                </a:cxn>
                <a:cxn ang="0">
                  <a:pos x="1622" y="1528"/>
                </a:cxn>
                <a:cxn ang="0">
                  <a:pos x="1545" y="1612"/>
                </a:cxn>
                <a:cxn ang="0">
                  <a:pos x="1385" y="1633"/>
                </a:cxn>
                <a:cxn ang="0">
                  <a:pos x="1219" y="1588"/>
                </a:cxn>
                <a:cxn ang="0">
                  <a:pos x="1071" y="1516"/>
                </a:cxn>
                <a:cxn ang="0">
                  <a:pos x="923" y="1441"/>
                </a:cxn>
                <a:cxn ang="0">
                  <a:pos x="782" y="1364"/>
                </a:cxn>
                <a:cxn ang="0">
                  <a:pos x="678" y="1283"/>
                </a:cxn>
                <a:cxn ang="0">
                  <a:pos x="595" y="1194"/>
                </a:cxn>
                <a:cxn ang="0">
                  <a:pos x="520" y="1087"/>
                </a:cxn>
                <a:cxn ang="0">
                  <a:pos x="456" y="1078"/>
                </a:cxn>
                <a:cxn ang="0">
                  <a:pos x="413" y="1058"/>
                </a:cxn>
                <a:cxn ang="0">
                  <a:pos x="372" y="1004"/>
                </a:cxn>
                <a:cxn ang="0">
                  <a:pos x="312" y="934"/>
                </a:cxn>
                <a:cxn ang="0">
                  <a:pos x="231" y="860"/>
                </a:cxn>
                <a:cxn ang="0">
                  <a:pos x="175" y="773"/>
                </a:cxn>
                <a:cxn ang="0">
                  <a:pos x="153" y="695"/>
                </a:cxn>
                <a:cxn ang="0">
                  <a:pos x="168" y="648"/>
                </a:cxn>
                <a:cxn ang="0">
                  <a:pos x="171" y="623"/>
                </a:cxn>
                <a:cxn ang="0">
                  <a:pos x="138" y="602"/>
                </a:cxn>
                <a:cxn ang="0">
                  <a:pos x="36" y="598"/>
                </a:cxn>
                <a:cxn ang="0">
                  <a:pos x="3" y="567"/>
                </a:cxn>
                <a:cxn ang="0">
                  <a:pos x="72" y="535"/>
                </a:cxn>
                <a:cxn ang="0">
                  <a:pos x="180" y="505"/>
                </a:cxn>
                <a:cxn ang="0">
                  <a:pos x="292" y="483"/>
                </a:cxn>
                <a:cxn ang="0">
                  <a:pos x="377" y="473"/>
                </a:cxn>
                <a:cxn ang="0">
                  <a:pos x="490" y="459"/>
                </a:cxn>
                <a:cxn ang="0">
                  <a:pos x="632" y="419"/>
                </a:cxn>
                <a:cxn ang="0">
                  <a:pos x="779" y="361"/>
                </a:cxn>
                <a:cxn ang="0">
                  <a:pos x="930" y="291"/>
                </a:cxn>
                <a:cxn ang="0">
                  <a:pos x="1075" y="214"/>
                </a:cxn>
                <a:cxn ang="0">
                  <a:pos x="1210" y="137"/>
                </a:cxn>
                <a:cxn ang="0">
                  <a:pos x="1332" y="68"/>
                </a:cxn>
                <a:cxn ang="0">
                  <a:pos x="1433" y="11"/>
                </a:cxn>
              </a:cxnLst>
              <a:rect l="0" t="0" r="r" b="b"/>
              <a:pathLst>
                <a:path w="1814" h="1638">
                  <a:moveTo>
                    <a:pt x="1454" y="0"/>
                  </a:moveTo>
                  <a:lnTo>
                    <a:pt x="1472" y="10"/>
                  </a:lnTo>
                  <a:lnTo>
                    <a:pt x="1487" y="20"/>
                  </a:lnTo>
                  <a:lnTo>
                    <a:pt x="1500" y="30"/>
                  </a:lnTo>
                  <a:lnTo>
                    <a:pt x="1514" y="41"/>
                  </a:lnTo>
                  <a:lnTo>
                    <a:pt x="1525" y="52"/>
                  </a:lnTo>
                  <a:lnTo>
                    <a:pt x="1536" y="64"/>
                  </a:lnTo>
                  <a:lnTo>
                    <a:pt x="1546" y="77"/>
                  </a:lnTo>
                  <a:lnTo>
                    <a:pt x="1555" y="90"/>
                  </a:lnTo>
                  <a:lnTo>
                    <a:pt x="1562" y="104"/>
                  </a:lnTo>
                  <a:lnTo>
                    <a:pt x="1569" y="119"/>
                  </a:lnTo>
                  <a:lnTo>
                    <a:pt x="1575" y="134"/>
                  </a:lnTo>
                  <a:lnTo>
                    <a:pt x="1580" y="150"/>
                  </a:lnTo>
                  <a:lnTo>
                    <a:pt x="1585" y="167"/>
                  </a:lnTo>
                  <a:lnTo>
                    <a:pt x="1589" y="186"/>
                  </a:lnTo>
                  <a:lnTo>
                    <a:pt x="1591" y="205"/>
                  </a:lnTo>
                  <a:lnTo>
                    <a:pt x="1593" y="224"/>
                  </a:lnTo>
                  <a:lnTo>
                    <a:pt x="1607" y="228"/>
                  </a:lnTo>
                  <a:lnTo>
                    <a:pt x="1620" y="236"/>
                  </a:lnTo>
                  <a:lnTo>
                    <a:pt x="1631" y="245"/>
                  </a:lnTo>
                  <a:lnTo>
                    <a:pt x="1641" y="259"/>
                  </a:lnTo>
                  <a:lnTo>
                    <a:pt x="1649" y="274"/>
                  </a:lnTo>
                  <a:lnTo>
                    <a:pt x="1657" y="293"/>
                  </a:lnTo>
                  <a:lnTo>
                    <a:pt x="1664" y="313"/>
                  </a:lnTo>
                  <a:lnTo>
                    <a:pt x="1672" y="335"/>
                  </a:lnTo>
                  <a:lnTo>
                    <a:pt x="1679" y="358"/>
                  </a:lnTo>
                  <a:lnTo>
                    <a:pt x="1685" y="382"/>
                  </a:lnTo>
                  <a:lnTo>
                    <a:pt x="1693" y="407"/>
                  </a:lnTo>
                  <a:lnTo>
                    <a:pt x="1700" y="432"/>
                  </a:lnTo>
                  <a:lnTo>
                    <a:pt x="1708" y="458"/>
                  </a:lnTo>
                  <a:lnTo>
                    <a:pt x="1715" y="483"/>
                  </a:lnTo>
                  <a:lnTo>
                    <a:pt x="1725" y="506"/>
                  </a:lnTo>
                  <a:lnTo>
                    <a:pt x="1735" y="530"/>
                  </a:lnTo>
                  <a:lnTo>
                    <a:pt x="1742" y="546"/>
                  </a:lnTo>
                  <a:lnTo>
                    <a:pt x="1745" y="562"/>
                  </a:lnTo>
                  <a:lnTo>
                    <a:pt x="1744" y="577"/>
                  </a:lnTo>
                  <a:lnTo>
                    <a:pt x="1740" y="591"/>
                  </a:lnTo>
                  <a:lnTo>
                    <a:pt x="1734" y="603"/>
                  </a:lnTo>
                  <a:lnTo>
                    <a:pt x="1725" y="614"/>
                  </a:lnTo>
                  <a:lnTo>
                    <a:pt x="1715" y="623"/>
                  </a:lnTo>
                  <a:lnTo>
                    <a:pt x="1704" y="629"/>
                  </a:lnTo>
                  <a:lnTo>
                    <a:pt x="1718" y="656"/>
                  </a:lnTo>
                  <a:lnTo>
                    <a:pt x="1731" y="684"/>
                  </a:lnTo>
                  <a:lnTo>
                    <a:pt x="1744" y="711"/>
                  </a:lnTo>
                  <a:lnTo>
                    <a:pt x="1756" y="738"/>
                  </a:lnTo>
                  <a:lnTo>
                    <a:pt x="1768" y="766"/>
                  </a:lnTo>
                  <a:lnTo>
                    <a:pt x="1778" y="794"/>
                  </a:lnTo>
                  <a:lnTo>
                    <a:pt x="1788" y="824"/>
                  </a:lnTo>
                  <a:lnTo>
                    <a:pt x="1796" y="855"/>
                  </a:lnTo>
                  <a:lnTo>
                    <a:pt x="1803" y="888"/>
                  </a:lnTo>
                  <a:lnTo>
                    <a:pt x="1808" y="923"/>
                  </a:lnTo>
                  <a:lnTo>
                    <a:pt x="1812" y="962"/>
                  </a:lnTo>
                  <a:lnTo>
                    <a:pt x="1814" y="1003"/>
                  </a:lnTo>
                  <a:lnTo>
                    <a:pt x="1814" y="1046"/>
                  </a:lnTo>
                  <a:lnTo>
                    <a:pt x="1812" y="1094"/>
                  </a:lnTo>
                  <a:lnTo>
                    <a:pt x="1807" y="1147"/>
                  </a:lnTo>
                  <a:lnTo>
                    <a:pt x="1801" y="1202"/>
                  </a:lnTo>
                  <a:lnTo>
                    <a:pt x="1801" y="1220"/>
                  </a:lnTo>
                  <a:lnTo>
                    <a:pt x="1803" y="1237"/>
                  </a:lnTo>
                  <a:lnTo>
                    <a:pt x="1804" y="1252"/>
                  </a:lnTo>
                  <a:lnTo>
                    <a:pt x="1807" y="1267"/>
                  </a:lnTo>
                  <a:lnTo>
                    <a:pt x="1809" y="1281"/>
                  </a:lnTo>
                  <a:lnTo>
                    <a:pt x="1811" y="1294"/>
                  </a:lnTo>
                  <a:lnTo>
                    <a:pt x="1813" y="1307"/>
                  </a:lnTo>
                  <a:lnTo>
                    <a:pt x="1813" y="1320"/>
                  </a:lnTo>
                  <a:lnTo>
                    <a:pt x="1809" y="1340"/>
                  </a:lnTo>
                  <a:lnTo>
                    <a:pt x="1801" y="1360"/>
                  </a:lnTo>
                  <a:lnTo>
                    <a:pt x="1790" y="1379"/>
                  </a:lnTo>
                  <a:lnTo>
                    <a:pt x="1773" y="1397"/>
                  </a:lnTo>
                  <a:lnTo>
                    <a:pt x="1756" y="1416"/>
                  </a:lnTo>
                  <a:lnTo>
                    <a:pt x="1736" y="1435"/>
                  </a:lnTo>
                  <a:lnTo>
                    <a:pt x="1715" y="1452"/>
                  </a:lnTo>
                  <a:lnTo>
                    <a:pt x="1692" y="1471"/>
                  </a:lnTo>
                  <a:lnTo>
                    <a:pt x="1669" y="1489"/>
                  </a:lnTo>
                  <a:lnTo>
                    <a:pt x="1646" y="1509"/>
                  </a:lnTo>
                  <a:lnTo>
                    <a:pt x="1622" y="1528"/>
                  </a:lnTo>
                  <a:lnTo>
                    <a:pt x="1601" y="1549"/>
                  </a:lnTo>
                  <a:lnTo>
                    <a:pt x="1580" y="1569"/>
                  </a:lnTo>
                  <a:lnTo>
                    <a:pt x="1561" y="1590"/>
                  </a:lnTo>
                  <a:lnTo>
                    <a:pt x="1545" y="1612"/>
                  </a:lnTo>
                  <a:lnTo>
                    <a:pt x="1533" y="1636"/>
                  </a:lnTo>
                  <a:lnTo>
                    <a:pt x="1481" y="1638"/>
                  </a:lnTo>
                  <a:lnTo>
                    <a:pt x="1431" y="1638"/>
                  </a:lnTo>
                  <a:lnTo>
                    <a:pt x="1385" y="1633"/>
                  </a:lnTo>
                  <a:lnTo>
                    <a:pt x="1340" y="1626"/>
                  </a:lnTo>
                  <a:lnTo>
                    <a:pt x="1298" y="1616"/>
                  </a:lnTo>
                  <a:lnTo>
                    <a:pt x="1257" y="1603"/>
                  </a:lnTo>
                  <a:lnTo>
                    <a:pt x="1219" y="1588"/>
                  </a:lnTo>
                  <a:lnTo>
                    <a:pt x="1180" y="1572"/>
                  </a:lnTo>
                  <a:lnTo>
                    <a:pt x="1143" y="1554"/>
                  </a:lnTo>
                  <a:lnTo>
                    <a:pt x="1107" y="1535"/>
                  </a:lnTo>
                  <a:lnTo>
                    <a:pt x="1071" y="1516"/>
                  </a:lnTo>
                  <a:lnTo>
                    <a:pt x="1034" y="1497"/>
                  </a:lnTo>
                  <a:lnTo>
                    <a:pt x="998" y="1477"/>
                  </a:lnTo>
                  <a:lnTo>
                    <a:pt x="961" y="1458"/>
                  </a:lnTo>
                  <a:lnTo>
                    <a:pt x="923" y="1441"/>
                  </a:lnTo>
                  <a:lnTo>
                    <a:pt x="884" y="1423"/>
                  </a:lnTo>
                  <a:lnTo>
                    <a:pt x="848" y="1404"/>
                  </a:lnTo>
                  <a:lnTo>
                    <a:pt x="814" y="1384"/>
                  </a:lnTo>
                  <a:lnTo>
                    <a:pt x="782" y="1364"/>
                  </a:lnTo>
                  <a:lnTo>
                    <a:pt x="753" y="1344"/>
                  </a:lnTo>
                  <a:lnTo>
                    <a:pt x="726" y="1324"/>
                  </a:lnTo>
                  <a:lnTo>
                    <a:pt x="701" y="1304"/>
                  </a:lnTo>
                  <a:lnTo>
                    <a:pt x="678" y="1283"/>
                  </a:lnTo>
                  <a:lnTo>
                    <a:pt x="655" y="1262"/>
                  </a:lnTo>
                  <a:lnTo>
                    <a:pt x="634" y="1241"/>
                  </a:lnTo>
                  <a:lnTo>
                    <a:pt x="613" y="1217"/>
                  </a:lnTo>
                  <a:lnTo>
                    <a:pt x="595" y="1194"/>
                  </a:lnTo>
                  <a:lnTo>
                    <a:pt x="576" y="1169"/>
                  </a:lnTo>
                  <a:lnTo>
                    <a:pt x="557" y="1143"/>
                  </a:lnTo>
                  <a:lnTo>
                    <a:pt x="539" y="1116"/>
                  </a:lnTo>
                  <a:lnTo>
                    <a:pt x="520" y="1087"/>
                  </a:lnTo>
                  <a:lnTo>
                    <a:pt x="501" y="1056"/>
                  </a:lnTo>
                  <a:lnTo>
                    <a:pt x="484" y="1067"/>
                  </a:lnTo>
                  <a:lnTo>
                    <a:pt x="469" y="1075"/>
                  </a:lnTo>
                  <a:lnTo>
                    <a:pt x="456" y="1078"/>
                  </a:lnTo>
                  <a:lnTo>
                    <a:pt x="444" y="1078"/>
                  </a:lnTo>
                  <a:lnTo>
                    <a:pt x="433" y="1075"/>
                  </a:lnTo>
                  <a:lnTo>
                    <a:pt x="423" y="1067"/>
                  </a:lnTo>
                  <a:lnTo>
                    <a:pt x="413" y="1058"/>
                  </a:lnTo>
                  <a:lnTo>
                    <a:pt x="403" y="1047"/>
                  </a:lnTo>
                  <a:lnTo>
                    <a:pt x="393" y="1035"/>
                  </a:lnTo>
                  <a:lnTo>
                    <a:pt x="384" y="1020"/>
                  </a:lnTo>
                  <a:lnTo>
                    <a:pt x="372" y="1004"/>
                  </a:lnTo>
                  <a:lnTo>
                    <a:pt x="360" y="986"/>
                  </a:lnTo>
                  <a:lnTo>
                    <a:pt x="345" y="969"/>
                  </a:lnTo>
                  <a:lnTo>
                    <a:pt x="329" y="952"/>
                  </a:lnTo>
                  <a:lnTo>
                    <a:pt x="312" y="934"/>
                  </a:lnTo>
                  <a:lnTo>
                    <a:pt x="290" y="917"/>
                  </a:lnTo>
                  <a:lnTo>
                    <a:pt x="269" y="900"/>
                  </a:lnTo>
                  <a:lnTo>
                    <a:pt x="250" y="880"/>
                  </a:lnTo>
                  <a:lnTo>
                    <a:pt x="231" y="860"/>
                  </a:lnTo>
                  <a:lnTo>
                    <a:pt x="215" y="838"/>
                  </a:lnTo>
                  <a:lnTo>
                    <a:pt x="200" y="816"/>
                  </a:lnTo>
                  <a:lnTo>
                    <a:pt x="186" y="794"/>
                  </a:lnTo>
                  <a:lnTo>
                    <a:pt x="175" y="773"/>
                  </a:lnTo>
                  <a:lnTo>
                    <a:pt x="166" y="752"/>
                  </a:lnTo>
                  <a:lnTo>
                    <a:pt x="160" y="731"/>
                  </a:lnTo>
                  <a:lnTo>
                    <a:pt x="155" y="712"/>
                  </a:lnTo>
                  <a:lnTo>
                    <a:pt x="153" y="695"/>
                  </a:lnTo>
                  <a:lnTo>
                    <a:pt x="153" y="680"/>
                  </a:lnTo>
                  <a:lnTo>
                    <a:pt x="155" y="666"/>
                  </a:lnTo>
                  <a:lnTo>
                    <a:pt x="160" y="656"/>
                  </a:lnTo>
                  <a:lnTo>
                    <a:pt x="168" y="648"/>
                  </a:lnTo>
                  <a:lnTo>
                    <a:pt x="178" y="644"/>
                  </a:lnTo>
                  <a:lnTo>
                    <a:pt x="179" y="636"/>
                  </a:lnTo>
                  <a:lnTo>
                    <a:pt x="176" y="629"/>
                  </a:lnTo>
                  <a:lnTo>
                    <a:pt x="171" y="623"/>
                  </a:lnTo>
                  <a:lnTo>
                    <a:pt x="165" y="617"/>
                  </a:lnTo>
                  <a:lnTo>
                    <a:pt x="156" y="610"/>
                  </a:lnTo>
                  <a:lnTo>
                    <a:pt x="148" y="605"/>
                  </a:lnTo>
                  <a:lnTo>
                    <a:pt x="138" y="602"/>
                  </a:lnTo>
                  <a:lnTo>
                    <a:pt x="128" y="600"/>
                  </a:lnTo>
                  <a:lnTo>
                    <a:pt x="92" y="603"/>
                  </a:lnTo>
                  <a:lnTo>
                    <a:pt x="61" y="602"/>
                  </a:lnTo>
                  <a:lnTo>
                    <a:pt x="36" y="598"/>
                  </a:lnTo>
                  <a:lnTo>
                    <a:pt x="17" y="592"/>
                  </a:lnTo>
                  <a:lnTo>
                    <a:pt x="5" y="584"/>
                  </a:lnTo>
                  <a:lnTo>
                    <a:pt x="0" y="576"/>
                  </a:lnTo>
                  <a:lnTo>
                    <a:pt x="3" y="567"/>
                  </a:lnTo>
                  <a:lnTo>
                    <a:pt x="13" y="558"/>
                  </a:lnTo>
                  <a:lnTo>
                    <a:pt x="30" y="551"/>
                  </a:lnTo>
                  <a:lnTo>
                    <a:pt x="50" y="542"/>
                  </a:lnTo>
                  <a:lnTo>
                    <a:pt x="72" y="535"/>
                  </a:lnTo>
                  <a:lnTo>
                    <a:pt x="97" y="527"/>
                  </a:lnTo>
                  <a:lnTo>
                    <a:pt x="124" y="520"/>
                  </a:lnTo>
                  <a:lnTo>
                    <a:pt x="151" y="512"/>
                  </a:lnTo>
                  <a:lnTo>
                    <a:pt x="180" y="505"/>
                  </a:lnTo>
                  <a:lnTo>
                    <a:pt x="209" y="499"/>
                  </a:lnTo>
                  <a:lnTo>
                    <a:pt x="237" y="492"/>
                  </a:lnTo>
                  <a:lnTo>
                    <a:pt x="264" y="488"/>
                  </a:lnTo>
                  <a:lnTo>
                    <a:pt x="292" y="483"/>
                  </a:lnTo>
                  <a:lnTo>
                    <a:pt x="317" y="479"/>
                  </a:lnTo>
                  <a:lnTo>
                    <a:pt x="340" y="476"/>
                  </a:lnTo>
                  <a:lnTo>
                    <a:pt x="360" y="474"/>
                  </a:lnTo>
                  <a:lnTo>
                    <a:pt x="377" y="473"/>
                  </a:lnTo>
                  <a:lnTo>
                    <a:pt x="391" y="473"/>
                  </a:lnTo>
                  <a:lnTo>
                    <a:pt x="423" y="470"/>
                  </a:lnTo>
                  <a:lnTo>
                    <a:pt x="456" y="465"/>
                  </a:lnTo>
                  <a:lnTo>
                    <a:pt x="490" y="459"/>
                  </a:lnTo>
                  <a:lnTo>
                    <a:pt x="524" y="452"/>
                  </a:lnTo>
                  <a:lnTo>
                    <a:pt x="560" y="442"/>
                  </a:lnTo>
                  <a:lnTo>
                    <a:pt x="595" y="432"/>
                  </a:lnTo>
                  <a:lnTo>
                    <a:pt x="632" y="419"/>
                  </a:lnTo>
                  <a:lnTo>
                    <a:pt x="668" y="407"/>
                  </a:lnTo>
                  <a:lnTo>
                    <a:pt x="705" y="392"/>
                  </a:lnTo>
                  <a:lnTo>
                    <a:pt x="742" y="377"/>
                  </a:lnTo>
                  <a:lnTo>
                    <a:pt x="779" y="361"/>
                  </a:lnTo>
                  <a:lnTo>
                    <a:pt x="817" y="345"/>
                  </a:lnTo>
                  <a:lnTo>
                    <a:pt x="855" y="327"/>
                  </a:lnTo>
                  <a:lnTo>
                    <a:pt x="892" y="309"/>
                  </a:lnTo>
                  <a:lnTo>
                    <a:pt x="930" y="291"/>
                  </a:lnTo>
                  <a:lnTo>
                    <a:pt x="966" y="272"/>
                  </a:lnTo>
                  <a:lnTo>
                    <a:pt x="1003" y="253"/>
                  </a:lnTo>
                  <a:lnTo>
                    <a:pt x="1039" y="233"/>
                  </a:lnTo>
                  <a:lnTo>
                    <a:pt x="1075" y="214"/>
                  </a:lnTo>
                  <a:lnTo>
                    <a:pt x="1110" y="195"/>
                  </a:lnTo>
                  <a:lnTo>
                    <a:pt x="1144" y="176"/>
                  </a:lnTo>
                  <a:lnTo>
                    <a:pt x="1178" y="156"/>
                  </a:lnTo>
                  <a:lnTo>
                    <a:pt x="1210" y="137"/>
                  </a:lnTo>
                  <a:lnTo>
                    <a:pt x="1242" y="120"/>
                  </a:lnTo>
                  <a:lnTo>
                    <a:pt x="1273" y="102"/>
                  </a:lnTo>
                  <a:lnTo>
                    <a:pt x="1303" y="84"/>
                  </a:lnTo>
                  <a:lnTo>
                    <a:pt x="1332" y="68"/>
                  </a:lnTo>
                  <a:lnTo>
                    <a:pt x="1359" y="52"/>
                  </a:lnTo>
                  <a:lnTo>
                    <a:pt x="1385" y="38"/>
                  </a:lnTo>
                  <a:lnTo>
                    <a:pt x="1410" y="23"/>
                  </a:lnTo>
                  <a:lnTo>
                    <a:pt x="1433" y="11"/>
                  </a:lnTo>
                  <a:lnTo>
                    <a:pt x="1454" y="0"/>
                  </a:lnTo>
                  <a:close/>
                </a:path>
              </a:pathLst>
            </a:custGeom>
            <a:solidFill>
              <a:srgbClr val="FFBF8F"/>
            </a:solidFill>
            <a:ln w="9525">
              <a:noFill/>
              <a:round/>
              <a:headEnd/>
              <a:tailEnd/>
            </a:ln>
          </p:spPr>
          <p:txBody>
            <a:bodyPr/>
            <a:lstStyle/>
            <a:p>
              <a:endParaRPr lang="en-US"/>
            </a:p>
          </p:txBody>
        </p:sp>
        <p:sp>
          <p:nvSpPr>
            <p:cNvPr id="29715" name="Freeform 19"/>
            <p:cNvSpPr>
              <a:spLocks/>
            </p:cNvSpPr>
            <p:nvPr/>
          </p:nvSpPr>
          <p:spPr bwMode="auto">
            <a:xfrm>
              <a:off x="923" y="696"/>
              <a:ext cx="363" cy="327"/>
            </a:xfrm>
            <a:custGeom>
              <a:avLst/>
              <a:gdLst/>
              <a:ahLst/>
              <a:cxnLst>
                <a:cxn ang="0">
                  <a:pos x="1487" y="20"/>
                </a:cxn>
                <a:cxn ang="0">
                  <a:pos x="1536" y="64"/>
                </a:cxn>
                <a:cxn ang="0">
                  <a:pos x="1569" y="119"/>
                </a:cxn>
                <a:cxn ang="0">
                  <a:pos x="1589" y="186"/>
                </a:cxn>
                <a:cxn ang="0">
                  <a:pos x="1607" y="228"/>
                </a:cxn>
                <a:cxn ang="0">
                  <a:pos x="1649" y="274"/>
                </a:cxn>
                <a:cxn ang="0">
                  <a:pos x="1679" y="358"/>
                </a:cxn>
                <a:cxn ang="0">
                  <a:pos x="1708" y="458"/>
                </a:cxn>
                <a:cxn ang="0">
                  <a:pos x="1735" y="530"/>
                </a:cxn>
                <a:cxn ang="0">
                  <a:pos x="1740" y="591"/>
                </a:cxn>
                <a:cxn ang="0">
                  <a:pos x="1704" y="629"/>
                </a:cxn>
                <a:cxn ang="0">
                  <a:pos x="1744" y="711"/>
                </a:cxn>
                <a:cxn ang="0">
                  <a:pos x="1788" y="824"/>
                </a:cxn>
                <a:cxn ang="0">
                  <a:pos x="1812" y="962"/>
                </a:cxn>
                <a:cxn ang="0">
                  <a:pos x="1807" y="1147"/>
                </a:cxn>
                <a:cxn ang="0">
                  <a:pos x="1803" y="1237"/>
                </a:cxn>
                <a:cxn ang="0">
                  <a:pos x="1811" y="1294"/>
                </a:cxn>
                <a:cxn ang="0">
                  <a:pos x="1809" y="1340"/>
                </a:cxn>
                <a:cxn ang="0">
                  <a:pos x="1756" y="1416"/>
                </a:cxn>
                <a:cxn ang="0">
                  <a:pos x="1669" y="1489"/>
                </a:cxn>
                <a:cxn ang="0">
                  <a:pos x="1580" y="1569"/>
                </a:cxn>
                <a:cxn ang="0">
                  <a:pos x="1533" y="1636"/>
                </a:cxn>
                <a:cxn ang="0">
                  <a:pos x="1340" y="1626"/>
                </a:cxn>
                <a:cxn ang="0">
                  <a:pos x="1180" y="1572"/>
                </a:cxn>
                <a:cxn ang="0">
                  <a:pos x="1034" y="1497"/>
                </a:cxn>
                <a:cxn ang="0">
                  <a:pos x="884" y="1423"/>
                </a:cxn>
                <a:cxn ang="0">
                  <a:pos x="782" y="1364"/>
                </a:cxn>
                <a:cxn ang="0">
                  <a:pos x="678" y="1283"/>
                </a:cxn>
                <a:cxn ang="0">
                  <a:pos x="595" y="1194"/>
                </a:cxn>
                <a:cxn ang="0">
                  <a:pos x="520" y="1087"/>
                </a:cxn>
                <a:cxn ang="0">
                  <a:pos x="469" y="1075"/>
                </a:cxn>
                <a:cxn ang="0">
                  <a:pos x="423" y="1067"/>
                </a:cxn>
                <a:cxn ang="0">
                  <a:pos x="384" y="1020"/>
                </a:cxn>
                <a:cxn ang="0">
                  <a:pos x="329" y="952"/>
                </a:cxn>
                <a:cxn ang="0">
                  <a:pos x="269" y="900"/>
                </a:cxn>
                <a:cxn ang="0">
                  <a:pos x="200" y="816"/>
                </a:cxn>
                <a:cxn ang="0">
                  <a:pos x="160" y="731"/>
                </a:cxn>
                <a:cxn ang="0">
                  <a:pos x="155" y="666"/>
                </a:cxn>
                <a:cxn ang="0">
                  <a:pos x="178" y="644"/>
                </a:cxn>
                <a:cxn ang="0">
                  <a:pos x="165" y="617"/>
                </a:cxn>
                <a:cxn ang="0">
                  <a:pos x="128" y="600"/>
                </a:cxn>
                <a:cxn ang="0">
                  <a:pos x="36" y="598"/>
                </a:cxn>
                <a:cxn ang="0">
                  <a:pos x="3" y="567"/>
                </a:cxn>
                <a:cxn ang="0">
                  <a:pos x="50" y="542"/>
                </a:cxn>
                <a:cxn ang="0">
                  <a:pos x="151" y="512"/>
                </a:cxn>
                <a:cxn ang="0">
                  <a:pos x="264" y="488"/>
                </a:cxn>
                <a:cxn ang="0">
                  <a:pos x="360" y="474"/>
                </a:cxn>
                <a:cxn ang="0">
                  <a:pos x="423" y="470"/>
                </a:cxn>
                <a:cxn ang="0">
                  <a:pos x="560" y="442"/>
                </a:cxn>
                <a:cxn ang="0">
                  <a:pos x="705" y="392"/>
                </a:cxn>
                <a:cxn ang="0">
                  <a:pos x="855" y="327"/>
                </a:cxn>
                <a:cxn ang="0">
                  <a:pos x="1003" y="253"/>
                </a:cxn>
                <a:cxn ang="0">
                  <a:pos x="1144" y="176"/>
                </a:cxn>
                <a:cxn ang="0">
                  <a:pos x="1273" y="102"/>
                </a:cxn>
                <a:cxn ang="0">
                  <a:pos x="1385" y="38"/>
                </a:cxn>
              </a:cxnLst>
              <a:rect l="0" t="0" r="r" b="b"/>
              <a:pathLst>
                <a:path w="1814" h="1638">
                  <a:moveTo>
                    <a:pt x="1454" y="0"/>
                  </a:moveTo>
                  <a:lnTo>
                    <a:pt x="1454" y="0"/>
                  </a:lnTo>
                  <a:lnTo>
                    <a:pt x="1472" y="10"/>
                  </a:lnTo>
                  <a:lnTo>
                    <a:pt x="1487" y="20"/>
                  </a:lnTo>
                  <a:lnTo>
                    <a:pt x="1500" y="30"/>
                  </a:lnTo>
                  <a:lnTo>
                    <a:pt x="1514" y="41"/>
                  </a:lnTo>
                  <a:lnTo>
                    <a:pt x="1525" y="52"/>
                  </a:lnTo>
                  <a:lnTo>
                    <a:pt x="1536" y="64"/>
                  </a:lnTo>
                  <a:lnTo>
                    <a:pt x="1546" y="77"/>
                  </a:lnTo>
                  <a:lnTo>
                    <a:pt x="1555" y="90"/>
                  </a:lnTo>
                  <a:lnTo>
                    <a:pt x="1562" y="104"/>
                  </a:lnTo>
                  <a:lnTo>
                    <a:pt x="1569" y="119"/>
                  </a:lnTo>
                  <a:lnTo>
                    <a:pt x="1575" y="134"/>
                  </a:lnTo>
                  <a:lnTo>
                    <a:pt x="1580" y="150"/>
                  </a:lnTo>
                  <a:lnTo>
                    <a:pt x="1585" y="167"/>
                  </a:lnTo>
                  <a:lnTo>
                    <a:pt x="1589" y="186"/>
                  </a:lnTo>
                  <a:lnTo>
                    <a:pt x="1591" y="205"/>
                  </a:lnTo>
                  <a:lnTo>
                    <a:pt x="1593" y="224"/>
                  </a:lnTo>
                  <a:lnTo>
                    <a:pt x="1593" y="224"/>
                  </a:lnTo>
                  <a:lnTo>
                    <a:pt x="1607" y="228"/>
                  </a:lnTo>
                  <a:lnTo>
                    <a:pt x="1620" y="236"/>
                  </a:lnTo>
                  <a:lnTo>
                    <a:pt x="1631" y="245"/>
                  </a:lnTo>
                  <a:lnTo>
                    <a:pt x="1641" y="259"/>
                  </a:lnTo>
                  <a:lnTo>
                    <a:pt x="1649" y="274"/>
                  </a:lnTo>
                  <a:lnTo>
                    <a:pt x="1657" y="293"/>
                  </a:lnTo>
                  <a:lnTo>
                    <a:pt x="1664" y="313"/>
                  </a:lnTo>
                  <a:lnTo>
                    <a:pt x="1672" y="335"/>
                  </a:lnTo>
                  <a:lnTo>
                    <a:pt x="1679" y="358"/>
                  </a:lnTo>
                  <a:lnTo>
                    <a:pt x="1685" y="382"/>
                  </a:lnTo>
                  <a:lnTo>
                    <a:pt x="1693" y="407"/>
                  </a:lnTo>
                  <a:lnTo>
                    <a:pt x="1700" y="432"/>
                  </a:lnTo>
                  <a:lnTo>
                    <a:pt x="1708" y="458"/>
                  </a:lnTo>
                  <a:lnTo>
                    <a:pt x="1715" y="483"/>
                  </a:lnTo>
                  <a:lnTo>
                    <a:pt x="1725" y="506"/>
                  </a:lnTo>
                  <a:lnTo>
                    <a:pt x="1735" y="530"/>
                  </a:lnTo>
                  <a:lnTo>
                    <a:pt x="1735" y="530"/>
                  </a:lnTo>
                  <a:lnTo>
                    <a:pt x="1742" y="546"/>
                  </a:lnTo>
                  <a:lnTo>
                    <a:pt x="1745" y="562"/>
                  </a:lnTo>
                  <a:lnTo>
                    <a:pt x="1744" y="577"/>
                  </a:lnTo>
                  <a:lnTo>
                    <a:pt x="1740" y="591"/>
                  </a:lnTo>
                  <a:lnTo>
                    <a:pt x="1734" y="603"/>
                  </a:lnTo>
                  <a:lnTo>
                    <a:pt x="1725" y="614"/>
                  </a:lnTo>
                  <a:lnTo>
                    <a:pt x="1715" y="623"/>
                  </a:lnTo>
                  <a:lnTo>
                    <a:pt x="1704" y="629"/>
                  </a:lnTo>
                  <a:lnTo>
                    <a:pt x="1704" y="629"/>
                  </a:lnTo>
                  <a:lnTo>
                    <a:pt x="1718" y="656"/>
                  </a:lnTo>
                  <a:lnTo>
                    <a:pt x="1731" y="684"/>
                  </a:lnTo>
                  <a:lnTo>
                    <a:pt x="1744" y="711"/>
                  </a:lnTo>
                  <a:lnTo>
                    <a:pt x="1756" y="738"/>
                  </a:lnTo>
                  <a:lnTo>
                    <a:pt x="1768" y="766"/>
                  </a:lnTo>
                  <a:lnTo>
                    <a:pt x="1778" y="794"/>
                  </a:lnTo>
                  <a:lnTo>
                    <a:pt x="1788" y="824"/>
                  </a:lnTo>
                  <a:lnTo>
                    <a:pt x="1796" y="855"/>
                  </a:lnTo>
                  <a:lnTo>
                    <a:pt x="1803" y="888"/>
                  </a:lnTo>
                  <a:lnTo>
                    <a:pt x="1808" y="923"/>
                  </a:lnTo>
                  <a:lnTo>
                    <a:pt x="1812" y="962"/>
                  </a:lnTo>
                  <a:lnTo>
                    <a:pt x="1814" y="1003"/>
                  </a:lnTo>
                  <a:lnTo>
                    <a:pt x="1814" y="1046"/>
                  </a:lnTo>
                  <a:lnTo>
                    <a:pt x="1812" y="1094"/>
                  </a:lnTo>
                  <a:lnTo>
                    <a:pt x="1807" y="1147"/>
                  </a:lnTo>
                  <a:lnTo>
                    <a:pt x="1801" y="1202"/>
                  </a:lnTo>
                  <a:lnTo>
                    <a:pt x="1801" y="1202"/>
                  </a:lnTo>
                  <a:lnTo>
                    <a:pt x="1801" y="1220"/>
                  </a:lnTo>
                  <a:lnTo>
                    <a:pt x="1803" y="1237"/>
                  </a:lnTo>
                  <a:lnTo>
                    <a:pt x="1804" y="1252"/>
                  </a:lnTo>
                  <a:lnTo>
                    <a:pt x="1807" y="1267"/>
                  </a:lnTo>
                  <a:lnTo>
                    <a:pt x="1809" y="1281"/>
                  </a:lnTo>
                  <a:lnTo>
                    <a:pt x="1811" y="1294"/>
                  </a:lnTo>
                  <a:lnTo>
                    <a:pt x="1813" y="1307"/>
                  </a:lnTo>
                  <a:lnTo>
                    <a:pt x="1813" y="1320"/>
                  </a:lnTo>
                  <a:lnTo>
                    <a:pt x="1813" y="1320"/>
                  </a:lnTo>
                  <a:lnTo>
                    <a:pt x="1809" y="1340"/>
                  </a:lnTo>
                  <a:lnTo>
                    <a:pt x="1801" y="1360"/>
                  </a:lnTo>
                  <a:lnTo>
                    <a:pt x="1790" y="1379"/>
                  </a:lnTo>
                  <a:lnTo>
                    <a:pt x="1773" y="1397"/>
                  </a:lnTo>
                  <a:lnTo>
                    <a:pt x="1756" y="1416"/>
                  </a:lnTo>
                  <a:lnTo>
                    <a:pt x="1736" y="1435"/>
                  </a:lnTo>
                  <a:lnTo>
                    <a:pt x="1715" y="1452"/>
                  </a:lnTo>
                  <a:lnTo>
                    <a:pt x="1692" y="1471"/>
                  </a:lnTo>
                  <a:lnTo>
                    <a:pt x="1669" y="1489"/>
                  </a:lnTo>
                  <a:lnTo>
                    <a:pt x="1646" y="1509"/>
                  </a:lnTo>
                  <a:lnTo>
                    <a:pt x="1622" y="1528"/>
                  </a:lnTo>
                  <a:lnTo>
                    <a:pt x="1601" y="1549"/>
                  </a:lnTo>
                  <a:lnTo>
                    <a:pt x="1580" y="1569"/>
                  </a:lnTo>
                  <a:lnTo>
                    <a:pt x="1561" y="1590"/>
                  </a:lnTo>
                  <a:lnTo>
                    <a:pt x="1545" y="1612"/>
                  </a:lnTo>
                  <a:lnTo>
                    <a:pt x="1533" y="1636"/>
                  </a:lnTo>
                  <a:lnTo>
                    <a:pt x="1533" y="1636"/>
                  </a:lnTo>
                  <a:lnTo>
                    <a:pt x="1481" y="1638"/>
                  </a:lnTo>
                  <a:lnTo>
                    <a:pt x="1431" y="1638"/>
                  </a:lnTo>
                  <a:lnTo>
                    <a:pt x="1385" y="1633"/>
                  </a:lnTo>
                  <a:lnTo>
                    <a:pt x="1340" y="1626"/>
                  </a:lnTo>
                  <a:lnTo>
                    <a:pt x="1298" y="1616"/>
                  </a:lnTo>
                  <a:lnTo>
                    <a:pt x="1257" y="1603"/>
                  </a:lnTo>
                  <a:lnTo>
                    <a:pt x="1219" y="1588"/>
                  </a:lnTo>
                  <a:lnTo>
                    <a:pt x="1180" y="1572"/>
                  </a:lnTo>
                  <a:lnTo>
                    <a:pt x="1143" y="1554"/>
                  </a:lnTo>
                  <a:lnTo>
                    <a:pt x="1107" y="1535"/>
                  </a:lnTo>
                  <a:lnTo>
                    <a:pt x="1071" y="1516"/>
                  </a:lnTo>
                  <a:lnTo>
                    <a:pt x="1034" y="1497"/>
                  </a:lnTo>
                  <a:lnTo>
                    <a:pt x="998" y="1477"/>
                  </a:lnTo>
                  <a:lnTo>
                    <a:pt x="961" y="1458"/>
                  </a:lnTo>
                  <a:lnTo>
                    <a:pt x="923" y="1441"/>
                  </a:lnTo>
                  <a:lnTo>
                    <a:pt x="884" y="1423"/>
                  </a:lnTo>
                  <a:lnTo>
                    <a:pt x="884" y="1423"/>
                  </a:lnTo>
                  <a:lnTo>
                    <a:pt x="848" y="1404"/>
                  </a:lnTo>
                  <a:lnTo>
                    <a:pt x="814" y="1384"/>
                  </a:lnTo>
                  <a:lnTo>
                    <a:pt x="782" y="1364"/>
                  </a:lnTo>
                  <a:lnTo>
                    <a:pt x="753" y="1344"/>
                  </a:lnTo>
                  <a:lnTo>
                    <a:pt x="726" y="1324"/>
                  </a:lnTo>
                  <a:lnTo>
                    <a:pt x="701" y="1304"/>
                  </a:lnTo>
                  <a:lnTo>
                    <a:pt x="678" y="1283"/>
                  </a:lnTo>
                  <a:lnTo>
                    <a:pt x="655" y="1262"/>
                  </a:lnTo>
                  <a:lnTo>
                    <a:pt x="634" y="1241"/>
                  </a:lnTo>
                  <a:lnTo>
                    <a:pt x="613" y="1217"/>
                  </a:lnTo>
                  <a:lnTo>
                    <a:pt x="595" y="1194"/>
                  </a:lnTo>
                  <a:lnTo>
                    <a:pt x="576" y="1169"/>
                  </a:lnTo>
                  <a:lnTo>
                    <a:pt x="557" y="1143"/>
                  </a:lnTo>
                  <a:lnTo>
                    <a:pt x="539" y="1116"/>
                  </a:lnTo>
                  <a:lnTo>
                    <a:pt x="520" y="1087"/>
                  </a:lnTo>
                  <a:lnTo>
                    <a:pt x="501" y="1056"/>
                  </a:lnTo>
                  <a:lnTo>
                    <a:pt x="501" y="1056"/>
                  </a:lnTo>
                  <a:lnTo>
                    <a:pt x="484" y="1067"/>
                  </a:lnTo>
                  <a:lnTo>
                    <a:pt x="469" y="1075"/>
                  </a:lnTo>
                  <a:lnTo>
                    <a:pt x="456" y="1078"/>
                  </a:lnTo>
                  <a:lnTo>
                    <a:pt x="444" y="1078"/>
                  </a:lnTo>
                  <a:lnTo>
                    <a:pt x="433" y="1075"/>
                  </a:lnTo>
                  <a:lnTo>
                    <a:pt x="423" y="1067"/>
                  </a:lnTo>
                  <a:lnTo>
                    <a:pt x="413" y="1058"/>
                  </a:lnTo>
                  <a:lnTo>
                    <a:pt x="403" y="1047"/>
                  </a:lnTo>
                  <a:lnTo>
                    <a:pt x="393" y="1035"/>
                  </a:lnTo>
                  <a:lnTo>
                    <a:pt x="384" y="1020"/>
                  </a:lnTo>
                  <a:lnTo>
                    <a:pt x="372" y="1004"/>
                  </a:lnTo>
                  <a:lnTo>
                    <a:pt x="360" y="986"/>
                  </a:lnTo>
                  <a:lnTo>
                    <a:pt x="345" y="969"/>
                  </a:lnTo>
                  <a:lnTo>
                    <a:pt x="329" y="952"/>
                  </a:lnTo>
                  <a:lnTo>
                    <a:pt x="312" y="934"/>
                  </a:lnTo>
                  <a:lnTo>
                    <a:pt x="290" y="917"/>
                  </a:lnTo>
                  <a:lnTo>
                    <a:pt x="290" y="917"/>
                  </a:lnTo>
                  <a:lnTo>
                    <a:pt x="269" y="900"/>
                  </a:lnTo>
                  <a:lnTo>
                    <a:pt x="250" y="880"/>
                  </a:lnTo>
                  <a:lnTo>
                    <a:pt x="231" y="860"/>
                  </a:lnTo>
                  <a:lnTo>
                    <a:pt x="215" y="838"/>
                  </a:lnTo>
                  <a:lnTo>
                    <a:pt x="200" y="816"/>
                  </a:lnTo>
                  <a:lnTo>
                    <a:pt x="186" y="794"/>
                  </a:lnTo>
                  <a:lnTo>
                    <a:pt x="175" y="773"/>
                  </a:lnTo>
                  <a:lnTo>
                    <a:pt x="166" y="752"/>
                  </a:lnTo>
                  <a:lnTo>
                    <a:pt x="160" y="731"/>
                  </a:lnTo>
                  <a:lnTo>
                    <a:pt x="155" y="712"/>
                  </a:lnTo>
                  <a:lnTo>
                    <a:pt x="153" y="695"/>
                  </a:lnTo>
                  <a:lnTo>
                    <a:pt x="153" y="680"/>
                  </a:lnTo>
                  <a:lnTo>
                    <a:pt x="155" y="666"/>
                  </a:lnTo>
                  <a:lnTo>
                    <a:pt x="160" y="656"/>
                  </a:lnTo>
                  <a:lnTo>
                    <a:pt x="168" y="648"/>
                  </a:lnTo>
                  <a:lnTo>
                    <a:pt x="178" y="644"/>
                  </a:lnTo>
                  <a:lnTo>
                    <a:pt x="178" y="644"/>
                  </a:lnTo>
                  <a:lnTo>
                    <a:pt x="179" y="636"/>
                  </a:lnTo>
                  <a:lnTo>
                    <a:pt x="176" y="629"/>
                  </a:lnTo>
                  <a:lnTo>
                    <a:pt x="171" y="623"/>
                  </a:lnTo>
                  <a:lnTo>
                    <a:pt x="165" y="617"/>
                  </a:lnTo>
                  <a:lnTo>
                    <a:pt x="156" y="610"/>
                  </a:lnTo>
                  <a:lnTo>
                    <a:pt x="148" y="605"/>
                  </a:lnTo>
                  <a:lnTo>
                    <a:pt x="138" y="602"/>
                  </a:lnTo>
                  <a:lnTo>
                    <a:pt x="128" y="600"/>
                  </a:lnTo>
                  <a:lnTo>
                    <a:pt x="128" y="600"/>
                  </a:lnTo>
                  <a:lnTo>
                    <a:pt x="92" y="603"/>
                  </a:lnTo>
                  <a:lnTo>
                    <a:pt x="61" y="602"/>
                  </a:lnTo>
                  <a:lnTo>
                    <a:pt x="36" y="598"/>
                  </a:lnTo>
                  <a:lnTo>
                    <a:pt x="17" y="592"/>
                  </a:lnTo>
                  <a:lnTo>
                    <a:pt x="5" y="584"/>
                  </a:lnTo>
                  <a:lnTo>
                    <a:pt x="0" y="576"/>
                  </a:lnTo>
                  <a:lnTo>
                    <a:pt x="3" y="567"/>
                  </a:lnTo>
                  <a:lnTo>
                    <a:pt x="13" y="558"/>
                  </a:lnTo>
                  <a:lnTo>
                    <a:pt x="13" y="558"/>
                  </a:lnTo>
                  <a:lnTo>
                    <a:pt x="30" y="551"/>
                  </a:lnTo>
                  <a:lnTo>
                    <a:pt x="50" y="542"/>
                  </a:lnTo>
                  <a:lnTo>
                    <a:pt x="72" y="535"/>
                  </a:lnTo>
                  <a:lnTo>
                    <a:pt x="97" y="527"/>
                  </a:lnTo>
                  <a:lnTo>
                    <a:pt x="124" y="520"/>
                  </a:lnTo>
                  <a:lnTo>
                    <a:pt x="151" y="512"/>
                  </a:lnTo>
                  <a:lnTo>
                    <a:pt x="180" y="505"/>
                  </a:lnTo>
                  <a:lnTo>
                    <a:pt x="209" y="499"/>
                  </a:lnTo>
                  <a:lnTo>
                    <a:pt x="237" y="492"/>
                  </a:lnTo>
                  <a:lnTo>
                    <a:pt x="264" y="488"/>
                  </a:lnTo>
                  <a:lnTo>
                    <a:pt x="292" y="483"/>
                  </a:lnTo>
                  <a:lnTo>
                    <a:pt x="317" y="479"/>
                  </a:lnTo>
                  <a:lnTo>
                    <a:pt x="340" y="476"/>
                  </a:lnTo>
                  <a:lnTo>
                    <a:pt x="360" y="474"/>
                  </a:lnTo>
                  <a:lnTo>
                    <a:pt x="377" y="473"/>
                  </a:lnTo>
                  <a:lnTo>
                    <a:pt x="391" y="473"/>
                  </a:lnTo>
                  <a:lnTo>
                    <a:pt x="391" y="473"/>
                  </a:lnTo>
                  <a:lnTo>
                    <a:pt x="423" y="470"/>
                  </a:lnTo>
                  <a:lnTo>
                    <a:pt x="456" y="465"/>
                  </a:lnTo>
                  <a:lnTo>
                    <a:pt x="490" y="459"/>
                  </a:lnTo>
                  <a:lnTo>
                    <a:pt x="524" y="452"/>
                  </a:lnTo>
                  <a:lnTo>
                    <a:pt x="560" y="442"/>
                  </a:lnTo>
                  <a:lnTo>
                    <a:pt x="595" y="432"/>
                  </a:lnTo>
                  <a:lnTo>
                    <a:pt x="632" y="419"/>
                  </a:lnTo>
                  <a:lnTo>
                    <a:pt x="668" y="407"/>
                  </a:lnTo>
                  <a:lnTo>
                    <a:pt x="705" y="392"/>
                  </a:lnTo>
                  <a:lnTo>
                    <a:pt x="742" y="377"/>
                  </a:lnTo>
                  <a:lnTo>
                    <a:pt x="779" y="361"/>
                  </a:lnTo>
                  <a:lnTo>
                    <a:pt x="817" y="345"/>
                  </a:lnTo>
                  <a:lnTo>
                    <a:pt x="855" y="327"/>
                  </a:lnTo>
                  <a:lnTo>
                    <a:pt x="892" y="309"/>
                  </a:lnTo>
                  <a:lnTo>
                    <a:pt x="930" y="291"/>
                  </a:lnTo>
                  <a:lnTo>
                    <a:pt x="966" y="272"/>
                  </a:lnTo>
                  <a:lnTo>
                    <a:pt x="1003" y="253"/>
                  </a:lnTo>
                  <a:lnTo>
                    <a:pt x="1039" y="233"/>
                  </a:lnTo>
                  <a:lnTo>
                    <a:pt x="1075" y="214"/>
                  </a:lnTo>
                  <a:lnTo>
                    <a:pt x="1110" y="195"/>
                  </a:lnTo>
                  <a:lnTo>
                    <a:pt x="1144" y="176"/>
                  </a:lnTo>
                  <a:lnTo>
                    <a:pt x="1178" y="156"/>
                  </a:lnTo>
                  <a:lnTo>
                    <a:pt x="1210" y="137"/>
                  </a:lnTo>
                  <a:lnTo>
                    <a:pt x="1242" y="120"/>
                  </a:lnTo>
                  <a:lnTo>
                    <a:pt x="1273" y="102"/>
                  </a:lnTo>
                  <a:lnTo>
                    <a:pt x="1303" y="84"/>
                  </a:lnTo>
                  <a:lnTo>
                    <a:pt x="1332" y="68"/>
                  </a:lnTo>
                  <a:lnTo>
                    <a:pt x="1359" y="52"/>
                  </a:lnTo>
                  <a:lnTo>
                    <a:pt x="1385" y="38"/>
                  </a:lnTo>
                  <a:lnTo>
                    <a:pt x="1410" y="23"/>
                  </a:lnTo>
                  <a:lnTo>
                    <a:pt x="1433" y="11"/>
                  </a:lnTo>
                  <a:lnTo>
                    <a:pt x="1454" y="0"/>
                  </a:lnTo>
                </a:path>
              </a:pathLst>
            </a:custGeom>
            <a:noFill/>
            <a:ln w="0">
              <a:solidFill>
                <a:srgbClr val="000000"/>
              </a:solidFill>
              <a:prstDash val="solid"/>
              <a:round/>
              <a:headEnd/>
              <a:tailEnd/>
            </a:ln>
          </p:spPr>
          <p:txBody>
            <a:bodyPr/>
            <a:lstStyle/>
            <a:p>
              <a:endParaRPr lang="en-US"/>
            </a:p>
          </p:txBody>
        </p:sp>
        <p:sp>
          <p:nvSpPr>
            <p:cNvPr id="29716" name="Freeform 20"/>
            <p:cNvSpPr>
              <a:spLocks noEditPoints="1"/>
            </p:cNvSpPr>
            <p:nvPr/>
          </p:nvSpPr>
          <p:spPr bwMode="auto">
            <a:xfrm>
              <a:off x="871" y="929"/>
              <a:ext cx="949" cy="689"/>
            </a:xfrm>
            <a:custGeom>
              <a:avLst/>
              <a:gdLst/>
              <a:ahLst/>
              <a:cxnLst>
                <a:cxn ang="0">
                  <a:pos x="2172" y="134"/>
                </a:cxn>
                <a:cxn ang="0">
                  <a:pos x="2263" y="275"/>
                </a:cxn>
                <a:cxn ang="0">
                  <a:pos x="2650" y="275"/>
                </a:cxn>
                <a:cxn ang="0">
                  <a:pos x="3010" y="317"/>
                </a:cxn>
                <a:cxn ang="0">
                  <a:pos x="3291" y="307"/>
                </a:cxn>
                <a:cxn ang="0">
                  <a:pos x="3513" y="397"/>
                </a:cxn>
                <a:cxn ang="0">
                  <a:pos x="3666" y="541"/>
                </a:cxn>
                <a:cxn ang="0">
                  <a:pos x="3595" y="731"/>
                </a:cxn>
                <a:cxn ang="0">
                  <a:pos x="3484" y="853"/>
                </a:cxn>
                <a:cxn ang="0">
                  <a:pos x="3258" y="973"/>
                </a:cxn>
                <a:cxn ang="0">
                  <a:pos x="3110" y="1052"/>
                </a:cxn>
                <a:cxn ang="0">
                  <a:pos x="2751" y="1157"/>
                </a:cxn>
                <a:cxn ang="0">
                  <a:pos x="2409" y="1233"/>
                </a:cxn>
                <a:cxn ang="0">
                  <a:pos x="2091" y="1291"/>
                </a:cxn>
                <a:cxn ang="0">
                  <a:pos x="1744" y="1400"/>
                </a:cxn>
                <a:cxn ang="0">
                  <a:pos x="1527" y="1786"/>
                </a:cxn>
                <a:cxn ang="0">
                  <a:pos x="334" y="2248"/>
                </a:cxn>
                <a:cxn ang="0">
                  <a:pos x="282" y="1964"/>
                </a:cxn>
                <a:cxn ang="0">
                  <a:pos x="180" y="1863"/>
                </a:cxn>
                <a:cxn ang="0">
                  <a:pos x="119" y="1677"/>
                </a:cxn>
                <a:cxn ang="0">
                  <a:pos x="77" y="1331"/>
                </a:cxn>
                <a:cxn ang="0">
                  <a:pos x="21" y="1097"/>
                </a:cxn>
                <a:cxn ang="0">
                  <a:pos x="26" y="940"/>
                </a:cxn>
                <a:cxn ang="0">
                  <a:pos x="19" y="823"/>
                </a:cxn>
                <a:cxn ang="0">
                  <a:pos x="194" y="679"/>
                </a:cxn>
                <a:cxn ang="0">
                  <a:pos x="449" y="572"/>
                </a:cxn>
                <a:cxn ang="0">
                  <a:pos x="587" y="512"/>
                </a:cxn>
                <a:cxn ang="0">
                  <a:pos x="765" y="457"/>
                </a:cxn>
                <a:cxn ang="0">
                  <a:pos x="902" y="406"/>
                </a:cxn>
                <a:cxn ang="0">
                  <a:pos x="996" y="392"/>
                </a:cxn>
                <a:cxn ang="0">
                  <a:pos x="1111" y="308"/>
                </a:cxn>
                <a:cxn ang="0">
                  <a:pos x="1345" y="359"/>
                </a:cxn>
                <a:cxn ang="0">
                  <a:pos x="1746" y="476"/>
                </a:cxn>
                <a:cxn ang="0">
                  <a:pos x="1956" y="304"/>
                </a:cxn>
                <a:cxn ang="0">
                  <a:pos x="2074" y="133"/>
                </a:cxn>
                <a:cxn ang="0">
                  <a:pos x="3985" y="1183"/>
                </a:cxn>
                <a:cxn ang="0">
                  <a:pos x="4108" y="1462"/>
                </a:cxn>
                <a:cxn ang="0">
                  <a:pos x="4202" y="1814"/>
                </a:cxn>
                <a:cxn ang="0">
                  <a:pos x="3815" y="1827"/>
                </a:cxn>
                <a:cxn ang="0">
                  <a:pos x="3394" y="1794"/>
                </a:cxn>
                <a:cxn ang="0">
                  <a:pos x="3047" y="1678"/>
                </a:cxn>
                <a:cxn ang="0">
                  <a:pos x="3208" y="1497"/>
                </a:cxn>
                <a:cxn ang="0">
                  <a:pos x="3482" y="1275"/>
                </a:cxn>
                <a:cxn ang="0">
                  <a:pos x="3670" y="1263"/>
                </a:cxn>
                <a:cxn ang="0">
                  <a:pos x="3842" y="1172"/>
                </a:cxn>
                <a:cxn ang="0">
                  <a:pos x="4680" y="2624"/>
                </a:cxn>
                <a:cxn ang="0">
                  <a:pos x="4721" y="2793"/>
                </a:cxn>
                <a:cxn ang="0">
                  <a:pos x="4577" y="3050"/>
                </a:cxn>
                <a:cxn ang="0">
                  <a:pos x="4290" y="3275"/>
                </a:cxn>
                <a:cxn ang="0">
                  <a:pos x="4108" y="3402"/>
                </a:cxn>
                <a:cxn ang="0">
                  <a:pos x="3965" y="3446"/>
                </a:cxn>
                <a:cxn ang="0">
                  <a:pos x="3845" y="3337"/>
                </a:cxn>
                <a:cxn ang="0">
                  <a:pos x="3728" y="3245"/>
                </a:cxn>
                <a:cxn ang="0">
                  <a:pos x="3769" y="3196"/>
                </a:cxn>
                <a:cxn ang="0">
                  <a:pos x="3930" y="3190"/>
                </a:cxn>
                <a:cxn ang="0">
                  <a:pos x="4088" y="3167"/>
                </a:cxn>
                <a:cxn ang="0">
                  <a:pos x="4280" y="3087"/>
                </a:cxn>
                <a:cxn ang="0">
                  <a:pos x="4296" y="2918"/>
                </a:cxn>
                <a:cxn ang="0">
                  <a:pos x="4236" y="2793"/>
                </a:cxn>
              </a:cxnLst>
              <a:rect l="0" t="0" r="r" b="b"/>
              <a:pathLst>
                <a:path w="4749" h="3446">
                  <a:moveTo>
                    <a:pt x="2071" y="0"/>
                  </a:moveTo>
                  <a:lnTo>
                    <a:pt x="2089" y="19"/>
                  </a:lnTo>
                  <a:lnTo>
                    <a:pt x="2105" y="37"/>
                  </a:lnTo>
                  <a:lnTo>
                    <a:pt x="2120" y="55"/>
                  </a:lnTo>
                  <a:lnTo>
                    <a:pt x="2132" y="71"/>
                  </a:lnTo>
                  <a:lnTo>
                    <a:pt x="2143" y="87"/>
                  </a:lnTo>
                  <a:lnTo>
                    <a:pt x="2153" y="103"/>
                  </a:lnTo>
                  <a:lnTo>
                    <a:pt x="2163" y="119"/>
                  </a:lnTo>
                  <a:lnTo>
                    <a:pt x="2172" y="134"/>
                  </a:lnTo>
                  <a:lnTo>
                    <a:pt x="2179" y="150"/>
                  </a:lnTo>
                  <a:lnTo>
                    <a:pt x="2187" y="167"/>
                  </a:lnTo>
                  <a:lnTo>
                    <a:pt x="2193" y="183"/>
                  </a:lnTo>
                  <a:lnTo>
                    <a:pt x="2200" y="199"/>
                  </a:lnTo>
                  <a:lnTo>
                    <a:pt x="2207" y="216"/>
                  </a:lnTo>
                  <a:lnTo>
                    <a:pt x="2213" y="235"/>
                  </a:lnTo>
                  <a:lnTo>
                    <a:pt x="2220" y="255"/>
                  </a:lnTo>
                  <a:lnTo>
                    <a:pt x="2228" y="275"/>
                  </a:lnTo>
                  <a:lnTo>
                    <a:pt x="2263" y="275"/>
                  </a:lnTo>
                  <a:lnTo>
                    <a:pt x="2301" y="273"/>
                  </a:lnTo>
                  <a:lnTo>
                    <a:pt x="2341" y="273"/>
                  </a:lnTo>
                  <a:lnTo>
                    <a:pt x="2383" y="272"/>
                  </a:lnTo>
                  <a:lnTo>
                    <a:pt x="2426" y="272"/>
                  </a:lnTo>
                  <a:lnTo>
                    <a:pt x="2471" y="271"/>
                  </a:lnTo>
                  <a:lnTo>
                    <a:pt x="2516" y="271"/>
                  </a:lnTo>
                  <a:lnTo>
                    <a:pt x="2562" y="271"/>
                  </a:lnTo>
                  <a:lnTo>
                    <a:pt x="2606" y="272"/>
                  </a:lnTo>
                  <a:lnTo>
                    <a:pt x="2650" y="275"/>
                  </a:lnTo>
                  <a:lnTo>
                    <a:pt x="2692" y="276"/>
                  </a:lnTo>
                  <a:lnTo>
                    <a:pt x="2733" y="279"/>
                  </a:lnTo>
                  <a:lnTo>
                    <a:pt x="2771" y="284"/>
                  </a:lnTo>
                  <a:lnTo>
                    <a:pt x="2807" y="289"/>
                  </a:lnTo>
                  <a:lnTo>
                    <a:pt x="2840" y="297"/>
                  </a:lnTo>
                  <a:lnTo>
                    <a:pt x="2869" y="306"/>
                  </a:lnTo>
                  <a:lnTo>
                    <a:pt x="2921" y="312"/>
                  </a:lnTo>
                  <a:lnTo>
                    <a:pt x="2967" y="315"/>
                  </a:lnTo>
                  <a:lnTo>
                    <a:pt x="3010" y="317"/>
                  </a:lnTo>
                  <a:lnTo>
                    <a:pt x="3048" y="315"/>
                  </a:lnTo>
                  <a:lnTo>
                    <a:pt x="3083" y="313"/>
                  </a:lnTo>
                  <a:lnTo>
                    <a:pt x="3115" y="311"/>
                  </a:lnTo>
                  <a:lnTo>
                    <a:pt x="3146" y="307"/>
                  </a:lnTo>
                  <a:lnTo>
                    <a:pt x="3175" y="303"/>
                  </a:lnTo>
                  <a:lnTo>
                    <a:pt x="3203" y="302"/>
                  </a:lnTo>
                  <a:lnTo>
                    <a:pt x="3232" y="301"/>
                  </a:lnTo>
                  <a:lnTo>
                    <a:pt x="3261" y="303"/>
                  </a:lnTo>
                  <a:lnTo>
                    <a:pt x="3291" y="307"/>
                  </a:lnTo>
                  <a:lnTo>
                    <a:pt x="3325" y="314"/>
                  </a:lnTo>
                  <a:lnTo>
                    <a:pt x="3360" y="325"/>
                  </a:lnTo>
                  <a:lnTo>
                    <a:pt x="3397" y="340"/>
                  </a:lnTo>
                  <a:lnTo>
                    <a:pt x="3439" y="361"/>
                  </a:lnTo>
                  <a:lnTo>
                    <a:pt x="3453" y="365"/>
                  </a:lnTo>
                  <a:lnTo>
                    <a:pt x="3467" y="371"/>
                  </a:lnTo>
                  <a:lnTo>
                    <a:pt x="3482" y="379"/>
                  </a:lnTo>
                  <a:lnTo>
                    <a:pt x="3497" y="387"/>
                  </a:lnTo>
                  <a:lnTo>
                    <a:pt x="3513" y="397"/>
                  </a:lnTo>
                  <a:lnTo>
                    <a:pt x="3530" y="409"/>
                  </a:lnTo>
                  <a:lnTo>
                    <a:pt x="3546" y="422"/>
                  </a:lnTo>
                  <a:lnTo>
                    <a:pt x="3562" y="436"/>
                  </a:lnTo>
                  <a:lnTo>
                    <a:pt x="3579" y="451"/>
                  </a:lnTo>
                  <a:lnTo>
                    <a:pt x="3597" y="467"/>
                  </a:lnTo>
                  <a:lnTo>
                    <a:pt x="3614" y="484"/>
                  </a:lnTo>
                  <a:lnTo>
                    <a:pt x="3631" y="502"/>
                  </a:lnTo>
                  <a:lnTo>
                    <a:pt x="3649" y="522"/>
                  </a:lnTo>
                  <a:lnTo>
                    <a:pt x="3666" y="541"/>
                  </a:lnTo>
                  <a:lnTo>
                    <a:pt x="3685" y="562"/>
                  </a:lnTo>
                  <a:lnTo>
                    <a:pt x="3702" y="584"/>
                  </a:lnTo>
                  <a:lnTo>
                    <a:pt x="3687" y="605"/>
                  </a:lnTo>
                  <a:lnTo>
                    <a:pt x="3672" y="626"/>
                  </a:lnTo>
                  <a:lnTo>
                    <a:pt x="3657" y="647"/>
                  </a:lnTo>
                  <a:lnTo>
                    <a:pt x="3642" y="668"/>
                  </a:lnTo>
                  <a:lnTo>
                    <a:pt x="3626" y="689"/>
                  </a:lnTo>
                  <a:lnTo>
                    <a:pt x="3610" y="710"/>
                  </a:lnTo>
                  <a:lnTo>
                    <a:pt x="3595" y="731"/>
                  </a:lnTo>
                  <a:lnTo>
                    <a:pt x="3579" y="750"/>
                  </a:lnTo>
                  <a:lnTo>
                    <a:pt x="3564" y="769"/>
                  </a:lnTo>
                  <a:lnTo>
                    <a:pt x="3549" y="786"/>
                  </a:lnTo>
                  <a:lnTo>
                    <a:pt x="3536" y="802"/>
                  </a:lnTo>
                  <a:lnTo>
                    <a:pt x="3523" y="817"/>
                  </a:lnTo>
                  <a:lnTo>
                    <a:pt x="3512" y="829"/>
                  </a:lnTo>
                  <a:lnTo>
                    <a:pt x="3501" y="839"/>
                  </a:lnTo>
                  <a:lnTo>
                    <a:pt x="3491" y="848"/>
                  </a:lnTo>
                  <a:lnTo>
                    <a:pt x="3484" y="853"/>
                  </a:lnTo>
                  <a:lnTo>
                    <a:pt x="3431" y="877"/>
                  </a:lnTo>
                  <a:lnTo>
                    <a:pt x="3388" y="895"/>
                  </a:lnTo>
                  <a:lnTo>
                    <a:pt x="3353" y="913"/>
                  </a:lnTo>
                  <a:lnTo>
                    <a:pt x="3325" y="927"/>
                  </a:lnTo>
                  <a:lnTo>
                    <a:pt x="3304" y="940"/>
                  </a:lnTo>
                  <a:lnTo>
                    <a:pt x="3286" y="950"/>
                  </a:lnTo>
                  <a:lnTo>
                    <a:pt x="3274" y="958"/>
                  </a:lnTo>
                  <a:lnTo>
                    <a:pt x="3265" y="966"/>
                  </a:lnTo>
                  <a:lnTo>
                    <a:pt x="3258" y="973"/>
                  </a:lnTo>
                  <a:lnTo>
                    <a:pt x="3252" y="980"/>
                  </a:lnTo>
                  <a:lnTo>
                    <a:pt x="3247" y="985"/>
                  </a:lnTo>
                  <a:lnTo>
                    <a:pt x="3240" y="991"/>
                  </a:lnTo>
                  <a:lnTo>
                    <a:pt x="3233" y="997"/>
                  </a:lnTo>
                  <a:lnTo>
                    <a:pt x="3223" y="1004"/>
                  </a:lnTo>
                  <a:lnTo>
                    <a:pt x="3209" y="1012"/>
                  </a:lnTo>
                  <a:lnTo>
                    <a:pt x="3191" y="1022"/>
                  </a:lnTo>
                  <a:lnTo>
                    <a:pt x="3150" y="1037"/>
                  </a:lnTo>
                  <a:lnTo>
                    <a:pt x="3110" y="1052"/>
                  </a:lnTo>
                  <a:lnTo>
                    <a:pt x="3069" y="1065"/>
                  </a:lnTo>
                  <a:lnTo>
                    <a:pt x="3029" y="1078"/>
                  </a:lnTo>
                  <a:lnTo>
                    <a:pt x="2990" y="1091"/>
                  </a:lnTo>
                  <a:lnTo>
                    <a:pt x="2949" y="1104"/>
                  </a:lnTo>
                  <a:lnTo>
                    <a:pt x="2909" y="1115"/>
                  </a:lnTo>
                  <a:lnTo>
                    <a:pt x="2869" y="1126"/>
                  </a:lnTo>
                  <a:lnTo>
                    <a:pt x="2830" y="1137"/>
                  </a:lnTo>
                  <a:lnTo>
                    <a:pt x="2791" y="1147"/>
                  </a:lnTo>
                  <a:lnTo>
                    <a:pt x="2751" y="1157"/>
                  </a:lnTo>
                  <a:lnTo>
                    <a:pt x="2713" y="1167"/>
                  </a:lnTo>
                  <a:lnTo>
                    <a:pt x="2673" y="1176"/>
                  </a:lnTo>
                  <a:lnTo>
                    <a:pt x="2635" y="1186"/>
                  </a:lnTo>
                  <a:lnTo>
                    <a:pt x="2596" y="1194"/>
                  </a:lnTo>
                  <a:lnTo>
                    <a:pt x="2559" y="1202"/>
                  </a:lnTo>
                  <a:lnTo>
                    <a:pt x="2521" y="1210"/>
                  </a:lnTo>
                  <a:lnTo>
                    <a:pt x="2483" y="1218"/>
                  </a:lnTo>
                  <a:lnTo>
                    <a:pt x="2446" y="1225"/>
                  </a:lnTo>
                  <a:lnTo>
                    <a:pt x="2409" y="1233"/>
                  </a:lnTo>
                  <a:lnTo>
                    <a:pt x="2372" y="1240"/>
                  </a:lnTo>
                  <a:lnTo>
                    <a:pt x="2336" y="1246"/>
                  </a:lnTo>
                  <a:lnTo>
                    <a:pt x="2300" y="1254"/>
                  </a:lnTo>
                  <a:lnTo>
                    <a:pt x="2264" y="1260"/>
                  </a:lnTo>
                  <a:lnTo>
                    <a:pt x="2229" y="1266"/>
                  </a:lnTo>
                  <a:lnTo>
                    <a:pt x="2194" y="1272"/>
                  </a:lnTo>
                  <a:lnTo>
                    <a:pt x="2160" y="1279"/>
                  </a:lnTo>
                  <a:lnTo>
                    <a:pt x="2125" y="1285"/>
                  </a:lnTo>
                  <a:lnTo>
                    <a:pt x="2091" y="1291"/>
                  </a:lnTo>
                  <a:lnTo>
                    <a:pt x="2058" y="1297"/>
                  </a:lnTo>
                  <a:lnTo>
                    <a:pt x="2024" y="1303"/>
                  </a:lnTo>
                  <a:lnTo>
                    <a:pt x="1992" y="1310"/>
                  </a:lnTo>
                  <a:lnTo>
                    <a:pt x="1954" y="1316"/>
                  </a:lnTo>
                  <a:lnTo>
                    <a:pt x="1913" y="1326"/>
                  </a:lnTo>
                  <a:lnTo>
                    <a:pt x="1870" y="1339"/>
                  </a:lnTo>
                  <a:lnTo>
                    <a:pt x="1828" y="1356"/>
                  </a:lnTo>
                  <a:lnTo>
                    <a:pt x="1786" y="1377"/>
                  </a:lnTo>
                  <a:lnTo>
                    <a:pt x="1744" y="1400"/>
                  </a:lnTo>
                  <a:lnTo>
                    <a:pt x="1704" y="1428"/>
                  </a:lnTo>
                  <a:lnTo>
                    <a:pt x="1666" y="1459"/>
                  </a:lnTo>
                  <a:lnTo>
                    <a:pt x="1631" y="1493"/>
                  </a:lnTo>
                  <a:lnTo>
                    <a:pt x="1600" y="1532"/>
                  </a:lnTo>
                  <a:lnTo>
                    <a:pt x="1574" y="1575"/>
                  </a:lnTo>
                  <a:lnTo>
                    <a:pt x="1553" y="1621"/>
                  </a:lnTo>
                  <a:lnTo>
                    <a:pt x="1537" y="1672"/>
                  </a:lnTo>
                  <a:lnTo>
                    <a:pt x="1528" y="1727"/>
                  </a:lnTo>
                  <a:lnTo>
                    <a:pt x="1527" y="1786"/>
                  </a:lnTo>
                  <a:lnTo>
                    <a:pt x="1533" y="1850"/>
                  </a:lnTo>
                  <a:lnTo>
                    <a:pt x="415" y="2438"/>
                  </a:lnTo>
                  <a:lnTo>
                    <a:pt x="402" y="2422"/>
                  </a:lnTo>
                  <a:lnTo>
                    <a:pt x="391" y="2402"/>
                  </a:lnTo>
                  <a:lnTo>
                    <a:pt x="379" y="2377"/>
                  </a:lnTo>
                  <a:lnTo>
                    <a:pt x="368" y="2349"/>
                  </a:lnTo>
                  <a:lnTo>
                    <a:pt x="356" y="2316"/>
                  </a:lnTo>
                  <a:lnTo>
                    <a:pt x="345" y="2283"/>
                  </a:lnTo>
                  <a:lnTo>
                    <a:pt x="334" y="2248"/>
                  </a:lnTo>
                  <a:lnTo>
                    <a:pt x="324" y="2212"/>
                  </a:lnTo>
                  <a:lnTo>
                    <a:pt x="315" y="2176"/>
                  </a:lnTo>
                  <a:lnTo>
                    <a:pt x="307" y="2139"/>
                  </a:lnTo>
                  <a:lnTo>
                    <a:pt x="301" y="2104"/>
                  </a:lnTo>
                  <a:lnTo>
                    <a:pt x="294" y="2071"/>
                  </a:lnTo>
                  <a:lnTo>
                    <a:pt x="289" y="2038"/>
                  </a:lnTo>
                  <a:lnTo>
                    <a:pt x="286" y="2010"/>
                  </a:lnTo>
                  <a:lnTo>
                    <a:pt x="283" y="1985"/>
                  </a:lnTo>
                  <a:lnTo>
                    <a:pt x="282" y="1964"/>
                  </a:lnTo>
                  <a:lnTo>
                    <a:pt x="271" y="1953"/>
                  </a:lnTo>
                  <a:lnTo>
                    <a:pt x="258" y="1943"/>
                  </a:lnTo>
                  <a:lnTo>
                    <a:pt x="245" y="1932"/>
                  </a:lnTo>
                  <a:lnTo>
                    <a:pt x="231" y="1922"/>
                  </a:lnTo>
                  <a:lnTo>
                    <a:pt x="216" y="1912"/>
                  </a:lnTo>
                  <a:lnTo>
                    <a:pt x="203" y="1901"/>
                  </a:lnTo>
                  <a:lnTo>
                    <a:pt x="190" y="1891"/>
                  </a:lnTo>
                  <a:lnTo>
                    <a:pt x="180" y="1879"/>
                  </a:lnTo>
                  <a:lnTo>
                    <a:pt x="180" y="1863"/>
                  </a:lnTo>
                  <a:lnTo>
                    <a:pt x="178" y="1847"/>
                  </a:lnTo>
                  <a:lnTo>
                    <a:pt x="176" y="1831"/>
                  </a:lnTo>
                  <a:lnTo>
                    <a:pt x="174" y="1815"/>
                  </a:lnTo>
                  <a:lnTo>
                    <a:pt x="170" y="1799"/>
                  </a:lnTo>
                  <a:lnTo>
                    <a:pt x="169" y="1784"/>
                  </a:lnTo>
                  <a:lnTo>
                    <a:pt x="167" y="1768"/>
                  </a:lnTo>
                  <a:lnTo>
                    <a:pt x="167" y="1752"/>
                  </a:lnTo>
                  <a:lnTo>
                    <a:pt x="140" y="1714"/>
                  </a:lnTo>
                  <a:lnTo>
                    <a:pt x="119" y="1677"/>
                  </a:lnTo>
                  <a:lnTo>
                    <a:pt x="104" y="1640"/>
                  </a:lnTo>
                  <a:lnTo>
                    <a:pt x="92" y="1601"/>
                  </a:lnTo>
                  <a:lnTo>
                    <a:pt x="85" y="1563"/>
                  </a:lnTo>
                  <a:lnTo>
                    <a:pt x="80" y="1524"/>
                  </a:lnTo>
                  <a:lnTo>
                    <a:pt x="77" y="1486"/>
                  </a:lnTo>
                  <a:lnTo>
                    <a:pt x="77" y="1447"/>
                  </a:lnTo>
                  <a:lnTo>
                    <a:pt x="77" y="1409"/>
                  </a:lnTo>
                  <a:lnTo>
                    <a:pt x="77" y="1369"/>
                  </a:lnTo>
                  <a:lnTo>
                    <a:pt x="77" y="1331"/>
                  </a:lnTo>
                  <a:lnTo>
                    <a:pt x="77" y="1292"/>
                  </a:lnTo>
                  <a:lnTo>
                    <a:pt x="75" y="1254"/>
                  </a:lnTo>
                  <a:lnTo>
                    <a:pt x="70" y="1217"/>
                  </a:lnTo>
                  <a:lnTo>
                    <a:pt x="62" y="1178"/>
                  </a:lnTo>
                  <a:lnTo>
                    <a:pt x="51" y="1141"/>
                  </a:lnTo>
                  <a:lnTo>
                    <a:pt x="45" y="1130"/>
                  </a:lnTo>
                  <a:lnTo>
                    <a:pt x="37" y="1120"/>
                  </a:lnTo>
                  <a:lnTo>
                    <a:pt x="30" y="1109"/>
                  </a:lnTo>
                  <a:lnTo>
                    <a:pt x="21" y="1097"/>
                  </a:lnTo>
                  <a:lnTo>
                    <a:pt x="13" y="1088"/>
                  </a:lnTo>
                  <a:lnTo>
                    <a:pt x="6" y="1076"/>
                  </a:lnTo>
                  <a:lnTo>
                    <a:pt x="1" y="1066"/>
                  </a:lnTo>
                  <a:lnTo>
                    <a:pt x="0" y="1055"/>
                  </a:lnTo>
                  <a:lnTo>
                    <a:pt x="1" y="1033"/>
                  </a:lnTo>
                  <a:lnTo>
                    <a:pt x="6" y="1011"/>
                  </a:lnTo>
                  <a:lnTo>
                    <a:pt x="13" y="988"/>
                  </a:lnTo>
                  <a:lnTo>
                    <a:pt x="20" y="965"/>
                  </a:lnTo>
                  <a:lnTo>
                    <a:pt x="26" y="940"/>
                  </a:lnTo>
                  <a:lnTo>
                    <a:pt x="33" y="915"/>
                  </a:lnTo>
                  <a:lnTo>
                    <a:pt x="37" y="889"/>
                  </a:lnTo>
                  <a:lnTo>
                    <a:pt x="39" y="863"/>
                  </a:lnTo>
                  <a:lnTo>
                    <a:pt x="35" y="858"/>
                  </a:lnTo>
                  <a:lnTo>
                    <a:pt x="33" y="852"/>
                  </a:lnTo>
                  <a:lnTo>
                    <a:pt x="29" y="845"/>
                  </a:lnTo>
                  <a:lnTo>
                    <a:pt x="26" y="838"/>
                  </a:lnTo>
                  <a:lnTo>
                    <a:pt x="23" y="831"/>
                  </a:lnTo>
                  <a:lnTo>
                    <a:pt x="19" y="823"/>
                  </a:lnTo>
                  <a:lnTo>
                    <a:pt x="16" y="818"/>
                  </a:lnTo>
                  <a:lnTo>
                    <a:pt x="13" y="813"/>
                  </a:lnTo>
                  <a:lnTo>
                    <a:pt x="37" y="788"/>
                  </a:lnTo>
                  <a:lnTo>
                    <a:pt x="62" y="765"/>
                  </a:lnTo>
                  <a:lnTo>
                    <a:pt x="87" y="745"/>
                  </a:lnTo>
                  <a:lnTo>
                    <a:pt x="113" y="726"/>
                  </a:lnTo>
                  <a:lnTo>
                    <a:pt x="140" y="709"/>
                  </a:lnTo>
                  <a:lnTo>
                    <a:pt x="167" y="694"/>
                  </a:lnTo>
                  <a:lnTo>
                    <a:pt x="194" y="679"/>
                  </a:lnTo>
                  <a:lnTo>
                    <a:pt x="222" y="667"/>
                  </a:lnTo>
                  <a:lnTo>
                    <a:pt x="250" y="654"/>
                  </a:lnTo>
                  <a:lnTo>
                    <a:pt x="278" y="642"/>
                  </a:lnTo>
                  <a:lnTo>
                    <a:pt x="306" y="631"/>
                  </a:lnTo>
                  <a:lnTo>
                    <a:pt x="334" y="620"/>
                  </a:lnTo>
                  <a:lnTo>
                    <a:pt x="363" y="608"/>
                  </a:lnTo>
                  <a:lnTo>
                    <a:pt x="392" y="597"/>
                  </a:lnTo>
                  <a:lnTo>
                    <a:pt x="421" y="585"/>
                  </a:lnTo>
                  <a:lnTo>
                    <a:pt x="449" y="572"/>
                  </a:lnTo>
                  <a:lnTo>
                    <a:pt x="461" y="566"/>
                  </a:lnTo>
                  <a:lnTo>
                    <a:pt x="474" y="558"/>
                  </a:lnTo>
                  <a:lnTo>
                    <a:pt x="490" y="548"/>
                  </a:lnTo>
                  <a:lnTo>
                    <a:pt x="507" y="538"/>
                  </a:lnTo>
                  <a:lnTo>
                    <a:pt x="524" y="529"/>
                  </a:lnTo>
                  <a:lnTo>
                    <a:pt x="539" y="522"/>
                  </a:lnTo>
                  <a:lnTo>
                    <a:pt x="554" y="517"/>
                  </a:lnTo>
                  <a:lnTo>
                    <a:pt x="565" y="515"/>
                  </a:lnTo>
                  <a:lnTo>
                    <a:pt x="587" y="512"/>
                  </a:lnTo>
                  <a:lnTo>
                    <a:pt x="607" y="510"/>
                  </a:lnTo>
                  <a:lnTo>
                    <a:pt x="624" y="509"/>
                  </a:lnTo>
                  <a:lnTo>
                    <a:pt x="642" y="508"/>
                  </a:lnTo>
                  <a:lnTo>
                    <a:pt x="658" y="503"/>
                  </a:lnTo>
                  <a:lnTo>
                    <a:pt x="677" y="495"/>
                  </a:lnTo>
                  <a:lnTo>
                    <a:pt x="696" y="481"/>
                  </a:lnTo>
                  <a:lnTo>
                    <a:pt x="719" y="458"/>
                  </a:lnTo>
                  <a:lnTo>
                    <a:pt x="742" y="458"/>
                  </a:lnTo>
                  <a:lnTo>
                    <a:pt x="765" y="457"/>
                  </a:lnTo>
                  <a:lnTo>
                    <a:pt x="786" y="456"/>
                  </a:lnTo>
                  <a:lnTo>
                    <a:pt x="806" y="451"/>
                  </a:lnTo>
                  <a:lnTo>
                    <a:pt x="827" y="445"/>
                  </a:lnTo>
                  <a:lnTo>
                    <a:pt x="847" y="435"/>
                  </a:lnTo>
                  <a:lnTo>
                    <a:pt x="865" y="420"/>
                  </a:lnTo>
                  <a:lnTo>
                    <a:pt x="885" y="401"/>
                  </a:lnTo>
                  <a:lnTo>
                    <a:pt x="890" y="402"/>
                  </a:lnTo>
                  <a:lnTo>
                    <a:pt x="896" y="404"/>
                  </a:lnTo>
                  <a:lnTo>
                    <a:pt x="902" y="406"/>
                  </a:lnTo>
                  <a:lnTo>
                    <a:pt x="909" y="409"/>
                  </a:lnTo>
                  <a:lnTo>
                    <a:pt x="915" y="412"/>
                  </a:lnTo>
                  <a:lnTo>
                    <a:pt x="921" y="415"/>
                  </a:lnTo>
                  <a:lnTo>
                    <a:pt x="927" y="416"/>
                  </a:lnTo>
                  <a:lnTo>
                    <a:pt x="932" y="417"/>
                  </a:lnTo>
                  <a:lnTo>
                    <a:pt x="947" y="405"/>
                  </a:lnTo>
                  <a:lnTo>
                    <a:pt x="962" y="396"/>
                  </a:lnTo>
                  <a:lnTo>
                    <a:pt x="978" y="392"/>
                  </a:lnTo>
                  <a:lnTo>
                    <a:pt x="996" y="392"/>
                  </a:lnTo>
                  <a:lnTo>
                    <a:pt x="1014" y="394"/>
                  </a:lnTo>
                  <a:lnTo>
                    <a:pt x="1034" y="396"/>
                  </a:lnTo>
                  <a:lnTo>
                    <a:pt x="1055" y="397"/>
                  </a:lnTo>
                  <a:lnTo>
                    <a:pt x="1077" y="399"/>
                  </a:lnTo>
                  <a:lnTo>
                    <a:pt x="1087" y="383"/>
                  </a:lnTo>
                  <a:lnTo>
                    <a:pt x="1095" y="364"/>
                  </a:lnTo>
                  <a:lnTo>
                    <a:pt x="1101" y="347"/>
                  </a:lnTo>
                  <a:lnTo>
                    <a:pt x="1107" y="328"/>
                  </a:lnTo>
                  <a:lnTo>
                    <a:pt x="1111" y="308"/>
                  </a:lnTo>
                  <a:lnTo>
                    <a:pt x="1116" y="288"/>
                  </a:lnTo>
                  <a:lnTo>
                    <a:pt x="1120" y="268"/>
                  </a:lnTo>
                  <a:lnTo>
                    <a:pt x="1123" y="247"/>
                  </a:lnTo>
                  <a:lnTo>
                    <a:pt x="1158" y="262"/>
                  </a:lnTo>
                  <a:lnTo>
                    <a:pt x="1194" y="278"/>
                  </a:lnTo>
                  <a:lnTo>
                    <a:pt x="1230" y="297"/>
                  </a:lnTo>
                  <a:lnTo>
                    <a:pt x="1267" y="318"/>
                  </a:lnTo>
                  <a:lnTo>
                    <a:pt x="1306" y="338"/>
                  </a:lnTo>
                  <a:lnTo>
                    <a:pt x="1345" y="359"/>
                  </a:lnTo>
                  <a:lnTo>
                    <a:pt x="1386" y="380"/>
                  </a:lnTo>
                  <a:lnTo>
                    <a:pt x="1427" y="400"/>
                  </a:lnTo>
                  <a:lnTo>
                    <a:pt x="1470" y="419"/>
                  </a:lnTo>
                  <a:lnTo>
                    <a:pt x="1513" y="436"/>
                  </a:lnTo>
                  <a:lnTo>
                    <a:pt x="1558" y="450"/>
                  </a:lnTo>
                  <a:lnTo>
                    <a:pt x="1604" y="462"/>
                  </a:lnTo>
                  <a:lnTo>
                    <a:pt x="1649" y="471"/>
                  </a:lnTo>
                  <a:lnTo>
                    <a:pt x="1698" y="476"/>
                  </a:lnTo>
                  <a:lnTo>
                    <a:pt x="1746" y="476"/>
                  </a:lnTo>
                  <a:lnTo>
                    <a:pt x="1796" y="471"/>
                  </a:lnTo>
                  <a:lnTo>
                    <a:pt x="1807" y="448"/>
                  </a:lnTo>
                  <a:lnTo>
                    <a:pt x="1822" y="427"/>
                  </a:lnTo>
                  <a:lnTo>
                    <a:pt x="1841" y="406"/>
                  </a:lnTo>
                  <a:lnTo>
                    <a:pt x="1860" y="385"/>
                  </a:lnTo>
                  <a:lnTo>
                    <a:pt x="1884" y="365"/>
                  </a:lnTo>
                  <a:lnTo>
                    <a:pt x="1908" y="345"/>
                  </a:lnTo>
                  <a:lnTo>
                    <a:pt x="1932" y="324"/>
                  </a:lnTo>
                  <a:lnTo>
                    <a:pt x="1956" y="304"/>
                  </a:lnTo>
                  <a:lnTo>
                    <a:pt x="1981" y="286"/>
                  </a:lnTo>
                  <a:lnTo>
                    <a:pt x="2003" y="266"/>
                  </a:lnTo>
                  <a:lnTo>
                    <a:pt x="2023" y="246"/>
                  </a:lnTo>
                  <a:lnTo>
                    <a:pt x="2042" y="226"/>
                  </a:lnTo>
                  <a:lnTo>
                    <a:pt x="2057" y="206"/>
                  </a:lnTo>
                  <a:lnTo>
                    <a:pt x="2068" y="186"/>
                  </a:lnTo>
                  <a:lnTo>
                    <a:pt x="2074" y="167"/>
                  </a:lnTo>
                  <a:lnTo>
                    <a:pt x="2075" y="147"/>
                  </a:lnTo>
                  <a:lnTo>
                    <a:pt x="2074" y="133"/>
                  </a:lnTo>
                  <a:lnTo>
                    <a:pt x="2071" y="117"/>
                  </a:lnTo>
                  <a:lnTo>
                    <a:pt x="2068" y="98"/>
                  </a:lnTo>
                  <a:lnTo>
                    <a:pt x="2065" y="78"/>
                  </a:lnTo>
                  <a:lnTo>
                    <a:pt x="2063" y="59"/>
                  </a:lnTo>
                  <a:lnTo>
                    <a:pt x="2063" y="37"/>
                  </a:lnTo>
                  <a:lnTo>
                    <a:pt x="2065" y="19"/>
                  </a:lnTo>
                  <a:lnTo>
                    <a:pt x="2071" y="0"/>
                  </a:lnTo>
                  <a:close/>
                  <a:moveTo>
                    <a:pt x="3956" y="1152"/>
                  </a:moveTo>
                  <a:lnTo>
                    <a:pt x="3985" y="1183"/>
                  </a:lnTo>
                  <a:lnTo>
                    <a:pt x="4007" y="1213"/>
                  </a:lnTo>
                  <a:lnTo>
                    <a:pt x="4026" y="1241"/>
                  </a:lnTo>
                  <a:lnTo>
                    <a:pt x="4040" y="1270"/>
                  </a:lnTo>
                  <a:lnTo>
                    <a:pt x="4052" y="1297"/>
                  </a:lnTo>
                  <a:lnTo>
                    <a:pt x="4062" y="1326"/>
                  </a:lnTo>
                  <a:lnTo>
                    <a:pt x="4072" y="1357"/>
                  </a:lnTo>
                  <a:lnTo>
                    <a:pt x="4082" y="1389"/>
                  </a:lnTo>
                  <a:lnTo>
                    <a:pt x="4094" y="1424"/>
                  </a:lnTo>
                  <a:lnTo>
                    <a:pt x="4108" y="1462"/>
                  </a:lnTo>
                  <a:lnTo>
                    <a:pt x="4125" y="1505"/>
                  </a:lnTo>
                  <a:lnTo>
                    <a:pt x="4149" y="1553"/>
                  </a:lnTo>
                  <a:lnTo>
                    <a:pt x="4176" y="1606"/>
                  </a:lnTo>
                  <a:lnTo>
                    <a:pt x="4211" y="1665"/>
                  </a:lnTo>
                  <a:lnTo>
                    <a:pt x="4254" y="1732"/>
                  </a:lnTo>
                  <a:lnTo>
                    <a:pt x="4305" y="1805"/>
                  </a:lnTo>
                  <a:lnTo>
                    <a:pt x="4273" y="1807"/>
                  </a:lnTo>
                  <a:lnTo>
                    <a:pt x="4238" y="1811"/>
                  </a:lnTo>
                  <a:lnTo>
                    <a:pt x="4202" y="1814"/>
                  </a:lnTo>
                  <a:lnTo>
                    <a:pt x="4164" y="1816"/>
                  </a:lnTo>
                  <a:lnTo>
                    <a:pt x="4124" y="1819"/>
                  </a:lnTo>
                  <a:lnTo>
                    <a:pt x="4083" y="1821"/>
                  </a:lnTo>
                  <a:lnTo>
                    <a:pt x="4041" y="1822"/>
                  </a:lnTo>
                  <a:lnTo>
                    <a:pt x="3997" y="1825"/>
                  </a:lnTo>
                  <a:lnTo>
                    <a:pt x="3953" y="1826"/>
                  </a:lnTo>
                  <a:lnTo>
                    <a:pt x="3908" y="1826"/>
                  </a:lnTo>
                  <a:lnTo>
                    <a:pt x="3862" y="1827"/>
                  </a:lnTo>
                  <a:lnTo>
                    <a:pt x="3815" y="1827"/>
                  </a:lnTo>
                  <a:lnTo>
                    <a:pt x="3768" y="1826"/>
                  </a:lnTo>
                  <a:lnTo>
                    <a:pt x="3721" y="1825"/>
                  </a:lnTo>
                  <a:lnTo>
                    <a:pt x="3673" y="1824"/>
                  </a:lnTo>
                  <a:lnTo>
                    <a:pt x="3625" y="1820"/>
                  </a:lnTo>
                  <a:lnTo>
                    <a:pt x="3578" y="1817"/>
                  </a:lnTo>
                  <a:lnTo>
                    <a:pt x="3531" y="1812"/>
                  </a:lnTo>
                  <a:lnTo>
                    <a:pt x="3485" y="1807"/>
                  </a:lnTo>
                  <a:lnTo>
                    <a:pt x="3439" y="1801"/>
                  </a:lnTo>
                  <a:lnTo>
                    <a:pt x="3394" y="1794"/>
                  </a:lnTo>
                  <a:lnTo>
                    <a:pt x="3350" y="1786"/>
                  </a:lnTo>
                  <a:lnTo>
                    <a:pt x="3306" y="1778"/>
                  </a:lnTo>
                  <a:lnTo>
                    <a:pt x="3264" y="1766"/>
                  </a:lnTo>
                  <a:lnTo>
                    <a:pt x="3224" y="1755"/>
                  </a:lnTo>
                  <a:lnTo>
                    <a:pt x="3185" y="1743"/>
                  </a:lnTo>
                  <a:lnTo>
                    <a:pt x="3147" y="1728"/>
                  </a:lnTo>
                  <a:lnTo>
                    <a:pt x="3111" y="1713"/>
                  </a:lnTo>
                  <a:lnTo>
                    <a:pt x="3078" y="1697"/>
                  </a:lnTo>
                  <a:lnTo>
                    <a:pt x="3047" y="1678"/>
                  </a:lnTo>
                  <a:lnTo>
                    <a:pt x="3017" y="1658"/>
                  </a:lnTo>
                  <a:lnTo>
                    <a:pt x="2990" y="1637"/>
                  </a:lnTo>
                  <a:lnTo>
                    <a:pt x="3018" y="1622"/>
                  </a:lnTo>
                  <a:lnTo>
                    <a:pt x="3048" y="1606"/>
                  </a:lnTo>
                  <a:lnTo>
                    <a:pt x="3078" y="1588"/>
                  </a:lnTo>
                  <a:lnTo>
                    <a:pt x="3110" y="1568"/>
                  </a:lnTo>
                  <a:lnTo>
                    <a:pt x="3142" y="1546"/>
                  </a:lnTo>
                  <a:lnTo>
                    <a:pt x="3175" y="1522"/>
                  </a:lnTo>
                  <a:lnTo>
                    <a:pt x="3208" y="1497"/>
                  </a:lnTo>
                  <a:lnTo>
                    <a:pt x="3240" y="1472"/>
                  </a:lnTo>
                  <a:lnTo>
                    <a:pt x="3274" y="1446"/>
                  </a:lnTo>
                  <a:lnTo>
                    <a:pt x="3306" y="1421"/>
                  </a:lnTo>
                  <a:lnTo>
                    <a:pt x="3338" y="1395"/>
                  </a:lnTo>
                  <a:lnTo>
                    <a:pt x="3369" y="1369"/>
                  </a:lnTo>
                  <a:lnTo>
                    <a:pt x="3399" y="1344"/>
                  </a:lnTo>
                  <a:lnTo>
                    <a:pt x="3429" y="1320"/>
                  </a:lnTo>
                  <a:lnTo>
                    <a:pt x="3456" y="1297"/>
                  </a:lnTo>
                  <a:lnTo>
                    <a:pt x="3482" y="1275"/>
                  </a:lnTo>
                  <a:lnTo>
                    <a:pt x="3502" y="1280"/>
                  </a:lnTo>
                  <a:lnTo>
                    <a:pt x="3522" y="1282"/>
                  </a:lnTo>
                  <a:lnTo>
                    <a:pt x="3543" y="1284"/>
                  </a:lnTo>
                  <a:lnTo>
                    <a:pt x="3564" y="1284"/>
                  </a:lnTo>
                  <a:lnTo>
                    <a:pt x="3585" y="1282"/>
                  </a:lnTo>
                  <a:lnTo>
                    <a:pt x="3606" y="1280"/>
                  </a:lnTo>
                  <a:lnTo>
                    <a:pt x="3628" y="1275"/>
                  </a:lnTo>
                  <a:lnTo>
                    <a:pt x="3649" y="1270"/>
                  </a:lnTo>
                  <a:lnTo>
                    <a:pt x="3670" y="1263"/>
                  </a:lnTo>
                  <a:lnTo>
                    <a:pt x="3691" y="1254"/>
                  </a:lnTo>
                  <a:lnTo>
                    <a:pt x="3711" y="1245"/>
                  </a:lnTo>
                  <a:lnTo>
                    <a:pt x="3731" y="1234"/>
                  </a:lnTo>
                  <a:lnTo>
                    <a:pt x="3750" y="1222"/>
                  </a:lnTo>
                  <a:lnTo>
                    <a:pt x="3769" y="1208"/>
                  </a:lnTo>
                  <a:lnTo>
                    <a:pt x="3786" y="1193"/>
                  </a:lnTo>
                  <a:lnTo>
                    <a:pt x="3804" y="1177"/>
                  </a:lnTo>
                  <a:lnTo>
                    <a:pt x="3822" y="1174"/>
                  </a:lnTo>
                  <a:lnTo>
                    <a:pt x="3842" y="1172"/>
                  </a:lnTo>
                  <a:lnTo>
                    <a:pt x="3861" y="1169"/>
                  </a:lnTo>
                  <a:lnTo>
                    <a:pt x="3881" y="1166"/>
                  </a:lnTo>
                  <a:lnTo>
                    <a:pt x="3901" y="1163"/>
                  </a:lnTo>
                  <a:lnTo>
                    <a:pt x="3919" y="1160"/>
                  </a:lnTo>
                  <a:lnTo>
                    <a:pt x="3938" y="1156"/>
                  </a:lnTo>
                  <a:lnTo>
                    <a:pt x="3956" y="1152"/>
                  </a:lnTo>
                  <a:close/>
                  <a:moveTo>
                    <a:pt x="4663" y="2572"/>
                  </a:moveTo>
                  <a:lnTo>
                    <a:pt x="4670" y="2599"/>
                  </a:lnTo>
                  <a:lnTo>
                    <a:pt x="4680" y="2624"/>
                  </a:lnTo>
                  <a:lnTo>
                    <a:pt x="4691" y="2644"/>
                  </a:lnTo>
                  <a:lnTo>
                    <a:pt x="4703" y="2663"/>
                  </a:lnTo>
                  <a:lnTo>
                    <a:pt x="4716" y="2679"/>
                  </a:lnTo>
                  <a:lnTo>
                    <a:pt x="4728" y="2695"/>
                  </a:lnTo>
                  <a:lnTo>
                    <a:pt x="4739" y="2710"/>
                  </a:lnTo>
                  <a:lnTo>
                    <a:pt x="4749" y="2725"/>
                  </a:lnTo>
                  <a:lnTo>
                    <a:pt x="4741" y="2751"/>
                  </a:lnTo>
                  <a:lnTo>
                    <a:pt x="4732" y="2773"/>
                  </a:lnTo>
                  <a:lnTo>
                    <a:pt x="4721" y="2793"/>
                  </a:lnTo>
                  <a:lnTo>
                    <a:pt x="4710" y="2813"/>
                  </a:lnTo>
                  <a:lnTo>
                    <a:pt x="4697" y="2833"/>
                  </a:lnTo>
                  <a:lnTo>
                    <a:pt x="4685" y="2854"/>
                  </a:lnTo>
                  <a:lnTo>
                    <a:pt x="4672" y="2880"/>
                  </a:lnTo>
                  <a:lnTo>
                    <a:pt x="4660" y="2910"/>
                  </a:lnTo>
                  <a:lnTo>
                    <a:pt x="4644" y="2949"/>
                  </a:lnTo>
                  <a:lnTo>
                    <a:pt x="4624" y="2985"/>
                  </a:lnTo>
                  <a:lnTo>
                    <a:pt x="4602" y="3019"/>
                  </a:lnTo>
                  <a:lnTo>
                    <a:pt x="4577" y="3050"/>
                  </a:lnTo>
                  <a:lnTo>
                    <a:pt x="4551" y="3078"/>
                  </a:lnTo>
                  <a:lnTo>
                    <a:pt x="4522" y="3106"/>
                  </a:lnTo>
                  <a:lnTo>
                    <a:pt x="4493" y="3132"/>
                  </a:lnTo>
                  <a:lnTo>
                    <a:pt x="4460" y="3157"/>
                  </a:lnTo>
                  <a:lnTo>
                    <a:pt x="4428" y="3180"/>
                  </a:lnTo>
                  <a:lnTo>
                    <a:pt x="4394" y="3204"/>
                  </a:lnTo>
                  <a:lnTo>
                    <a:pt x="4360" y="3227"/>
                  </a:lnTo>
                  <a:lnTo>
                    <a:pt x="4325" y="3251"/>
                  </a:lnTo>
                  <a:lnTo>
                    <a:pt x="4290" y="3275"/>
                  </a:lnTo>
                  <a:lnTo>
                    <a:pt x="4255" y="3299"/>
                  </a:lnTo>
                  <a:lnTo>
                    <a:pt x="4221" y="3325"/>
                  </a:lnTo>
                  <a:lnTo>
                    <a:pt x="4187" y="3353"/>
                  </a:lnTo>
                  <a:lnTo>
                    <a:pt x="4177" y="3360"/>
                  </a:lnTo>
                  <a:lnTo>
                    <a:pt x="4166" y="3368"/>
                  </a:lnTo>
                  <a:lnTo>
                    <a:pt x="4154" y="3376"/>
                  </a:lnTo>
                  <a:lnTo>
                    <a:pt x="4139" y="3385"/>
                  </a:lnTo>
                  <a:lnTo>
                    <a:pt x="4124" y="3394"/>
                  </a:lnTo>
                  <a:lnTo>
                    <a:pt x="4108" y="3402"/>
                  </a:lnTo>
                  <a:lnTo>
                    <a:pt x="4090" y="3410"/>
                  </a:lnTo>
                  <a:lnTo>
                    <a:pt x="4073" y="3419"/>
                  </a:lnTo>
                  <a:lnTo>
                    <a:pt x="4056" y="3426"/>
                  </a:lnTo>
                  <a:lnTo>
                    <a:pt x="4038" y="3432"/>
                  </a:lnTo>
                  <a:lnTo>
                    <a:pt x="4022" y="3437"/>
                  </a:lnTo>
                  <a:lnTo>
                    <a:pt x="4006" y="3442"/>
                  </a:lnTo>
                  <a:lnTo>
                    <a:pt x="3991" y="3445"/>
                  </a:lnTo>
                  <a:lnTo>
                    <a:pt x="3978" y="3446"/>
                  </a:lnTo>
                  <a:lnTo>
                    <a:pt x="3965" y="3446"/>
                  </a:lnTo>
                  <a:lnTo>
                    <a:pt x="3954" y="3445"/>
                  </a:lnTo>
                  <a:lnTo>
                    <a:pt x="3938" y="3437"/>
                  </a:lnTo>
                  <a:lnTo>
                    <a:pt x="3923" y="3428"/>
                  </a:lnTo>
                  <a:lnTo>
                    <a:pt x="3908" y="3416"/>
                  </a:lnTo>
                  <a:lnTo>
                    <a:pt x="3894" y="3402"/>
                  </a:lnTo>
                  <a:lnTo>
                    <a:pt x="3882" y="3386"/>
                  </a:lnTo>
                  <a:lnTo>
                    <a:pt x="3870" y="3370"/>
                  </a:lnTo>
                  <a:lnTo>
                    <a:pt x="3857" y="3354"/>
                  </a:lnTo>
                  <a:lnTo>
                    <a:pt x="3845" y="3337"/>
                  </a:lnTo>
                  <a:lnTo>
                    <a:pt x="3832" y="3319"/>
                  </a:lnTo>
                  <a:lnTo>
                    <a:pt x="3819" y="3304"/>
                  </a:lnTo>
                  <a:lnTo>
                    <a:pt x="3806" y="3289"/>
                  </a:lnTo>
                  <a:lnTo>
                    <a:pt x="3791" y="3276"/>
                  </a:lnTo>
                  <a:lnTo>
                    <a:pt x="3776" y="3266"/>
                  </a:lnTo>
                  <a:lnTo>
                    <a:pt x="3760" y="3257"/>
                  </a:lnTo>
                  <a:lnTo>
                    <a:pt x="3744" y="3252"/>
                  </a:lnTo>
                  <a:lnTo>
                    <a:pt x="3726" y="3250"/>
                  </a:lnTo>
                  <a:lnTo>
                    <a:pt x="3728" y="3245"/>
                  </a:lnTo>
                  <a:lnTo>
                    <a:pt x="3731" y="3240"/>
                  </a:lnTo>
                  <a:lnTo>
                    <a:pt x="3733" y="3234"/>
                  </a:lnTo>
                  <a:lnTo>
                    <a:pt x="3734" y="3227"/>
                  </a:lnTo>
                  <a:lnTo>
                    <a:pt x="3736" y="3220"/>
                  </a:lnTo>
                  <a:lnTo>
                    <a:pt x="3736" y="3212"/>
                  </a:lnTo>
                  <a:lnTo>
                    <a:pt x="3736" y="3204"/>
                  </a:lnTo>
                  <a:lnTo>
                    <a:pt x="3734" y="3195"/>
                  </a:lnTo>
                  <a:lnTo>
                    <a:pt x="3752" y="3195"/>
                  </a:lnTo>
                  <a:lnTo>
                    <a:pt x="3769" y="3196"/>
                  </a:lnTo>
                  <a:lnTo>
                    <a:pt x="3786" y="3196"/>
                  </a:lnTo>
                  <a:lnTo>
                    <a:pt x="3804" y="3196"/>
                  </a:lnTo>
                  <a:lnTo>
                    <a:pt x="3821" y="3196"/>
                  </a:lnTo>
                  <a:lnTo>
                    <a:pt x="3840" y="3195"/>
                  </a:lnTo>
                  <a:lnTo>
                    <a:pt x="3857" y="3195"/>
                  </a:lnTo>
                  <a:lnTo>
                    <a:pt x="3876" y="3194"/>
                  </a:lnTo>
                  <a:lnTo>
                    <a:pt x="3894" y="3193"/>
                  </a:lnTo>
                  <a:lnTo>
                    <a:pt x="3912" y="3191"/>
                  </a:lnTo>
                  <a:lnTo>
                    <a:pt x="3930" y="3190"/>
                  </a:lnTo>
                  <a:lnTo>
                    <a:pt x="3949" y="3189"/>
                  </a:lnTo>
                  <a:lnTo>
                    <a:pt x="3966" y="3186"/>
                  </a:lnTo>
                  <a:lnTo>
                    <a:pt x="3984" y="3185"/>
                  </a:lnTo>
                  <a:lnTo>
                    <a:pt x="4001" y="3183"/>
                  </a:lnTo>
                  <a:lnTo>
                    <a:pt x="4018" y="3180"/>
                  </a:lnTo>
                  <a:lnTo>
                    <a:pt x="4032" y="3178"/>
                  </a:lnTo>
                  <a:lnTo>
                    <a:pt x="4048" y="3175"/>
                  </a:lnTo>
                  <a:lnTo>
                    <a:pt x="4067" y="3172"/>
                  </a:lnTo>
                  <a:lnTo>
                    <a:pt x="4088" y="3167"/>
                  </a:lnTo>
                  <a:lnTo>
                    <a:pt x="4109" y="3162"/>
                  </a:lnTo>
                  <a:lnTo>
                    <a:pt x="4131" y="3157"/>
                  </a:lnTo>
                  <a:lnTo>
                    <a:pt x="4154" y="3150"/>
                  </a:lnTo>
                  <a:lnTo>
                    <a:pt x="4177" y="3142"/>
                  </a:lnTo>
                  <a:lnTo>
                    <a:pt x="4200" y="3134"/>
                  </a:lnTo>
                  <a:lnTo>
                    <a:pt x="4222" y="3124"/>
                  </a:lnTo>
                  <a:lnTo>
                    <a:pt x="4243" y="3113"/>
                  </a:lnTo>
                  <a:lnTo>
                    <a:pt x="4263" y="3101"/>
                  </a:lnTo>
                  <a:lnTo>
                    <a:pt x="4280" y="3087"/>
                  </a:lnTo>
                  <a:lnTo>
                    <a:pt x="4295" y="3072"/>
                  </a:lnTo>
                  <a:lnTo>
                    <a:pt x="4308" y="3056"/>
                  </a:lnTo>
                  <a:lnTo>
                    <a:pt x="4318" y="3037"/>
                  </a:lnTo>
                  <a:lnTo>
                    <a:pt x="4316" y="3015"/>
                  </a:lnTo>
                  <a:lnTo>
                    <a:pt x="4314" y="2994"/>
                  </a:lnTo>
                  <a:lnTo>
                    <a:pt x="4310" y="2973"/>
                  </a:lnTo>
                  <a:lnTo>
                    <a:pt x="4306" y="2954"/>
                  </a:lnTo>
                  <a:lnTo>
                    <a:pt x="4301" y="2936"/>
                  </a:lnTo>
                  <a:lnTo>
                    <a:pt x="4296" y="2918"/>
                  </a:lnTo>
                  <a:lnTo>
                    <a:pt x="4290" y="2901"/>
                  </a:lnTo>
                  <a:lnTo>
                    <a:pt x="4284" y="2885"/>
                  </a:lnTo>
                  <a:lnTo>
                    <a:pt x="4278" y="2870"/>
                  </a:lnTo>
                  <a:lnTo>
                    <a:pt x="4270" y="2855"/>
                  </a:lnTo>
                  <a:lnTo>
                    <a:pt x="4264" y="2841"/>
                  </a:lnTo>
                  <a:lnTo>
                    <a:pt x="4257" y="2829"/>
                  </a:lnTo>
                  <a:lnTo>
                    <a:pt x="4249" y="2817"/>
                  </a:lnTo>
                  <a:lnTo>
                    <a:pt x="4242" y="2804"/>
                  </a:lnTo>
                  <a:lnTo>
                    <a:pt x="4236" y="2793"/>
                  </a:lnTo>
                  <a:lnTo>
                    <a:pt x="4228" y="2783"/>
                  </a:lnTo>
                  <a:lnTo>
                    <a:pt x="4663" y="2572"/>
                  </a:lnTo>
                  <a:close/>
                </a:path>
              </a:pathLst>
            </a:custGeom>
            <a:solidFill>
              <a:srgbClr val="FFFFFF"/>
            </a:solidFill>
            <a:ln w="9525">
              <a:noFill/>
              <a:round/>
              <a:headEnd/>
              <a:tailEnd/>
            </a:ln>
          </p:spPr>
          <p:txBody>
            <a:bodyPr/>
            <a:lstStyle/>
            <a:p>
              <a:endParaRPr lang="en-US"/>
            </a:p>
          </p:txBody>
        </p:sp>
        <p:sp>
          <p:nvSpPr>
            <p:cNvPr id="29717" name="Freeform 21"/>
            <p:cNvSpPr>
              <a:spLocks/>
            </p:cNvSpPr>
            <p:nvPr/>
          </p:nvSpPr>
          <p:spPr bwMode="auto">
            <a:xfrm>
              <a:off x="871" y="929"/>
              <a:ext cx="740" cy="487"/>
            </a:xfrm>
            <a:custGeom>
              <a:avLst/>
              <a:gdLst/>
              <a:ahLst/>
              <a:cxnLst>
                <a:cxn ang="0">
                  <a:pos x="2132" y="71"/>
                </a:cxn>
                <a:cxn ang="0">
                  <a:pos x="2187" y="167"/>
                </a:cxn>
                <a:cxn ang="0">
                  <a:pos x="2228" y="275"/>
                </a:cxn>
                <a:cxn ang="0">
                  <a:pos x="2426" y="272"/>
                </a:cxn>
                <a:cxn ang="0">
                  <a:pos x="2692" y="276"/>
                </a:cxn>
                <a:cxn ang="0">
                  <a:pos x="2869" y="306"/>
                </a:cxn>
                <a:cxn ang="0">
                  <a:pos x="3115" y="311"/>
                </a:cxn>
                <a:cxn ang="0">
                  <a:pos x="3291" y="307"/>
                </a:cxn>
                <a:cxn ang="0">
                  <a:pos x="3453" y="365"/>
                </a:cxn>
                <a:cxn ang="0">
                  <a:pos x="3546" y="422"/>
                </a:cxn>
                <a:cxn ang="0">
                  <a:pos x="3649" y="522"/>
                </a:cxn>
                <a:cxn ang="0">
                  <a:pos x="3672" y="626"/>
                </a:cxn>
                <a:cxn ang="0">
                  <a:pos x="3579" y="750"/>
                </a:cxn>
                <a:cxn ang="0">
                  <a:pos x="3501" y="839"/>
                </a:cxn>
                <a:cxn ang="0">
                  <a:pos x="3353" y="913"/>
                </a:cxn>
                <a:cxn ang="0">
                  <a:pos x="3258" y="973"/>
                </a:cxn>
                <a:cxn ang="0">
                  <a:pos x="3209" y="1012"/>
                </a:cxn>
                <a:cxn ang="0">
                  <a:pos x="3029" y="1078"/>
                </a:cxn>
                <a:cxn ang="0">
                  <a:pos x="2791" y="1147"/>
                </a:cxn>
                <a:cxn ang="0">
                  <a:pos x="2559" y="1202"/>
                </a:cxn>
                <a:cxn ang="0">
                  <a:pos x="2336" y="1246"/>
                </a:cxn>
                <a:cxn ang="0">
                  <a:pos x="2125" y="1285"/>
                </a:cxn>
                <a:cxn ang="0">
                  <a:pos x="1954" y="1316"/>
                </a:cxn>
                <a:cxn ang="0">
                  <a:pos x="1704" y="1428"/>
                </a:cxn>
                <a:cxn ang="0">
                  <a:pos x="1537" y="1672"/>
                </a:cxn>
                <a:cxn ang="0">
                  <a:pos x="402" y="2422"/>
                </a:cxn>
                <a:cxn ang="0">
                  <a:pos x="334" y="2248"/>
                </a:cxn>
                <a:cxn ang="0">
                  <a:pos x="289" y="2038"/>
                </a:cxn>
                <a:cxn ang="0">
                  <a:pos x="258" y="1943"/>
                </a:cxn>
                <a:cxn ang="0">
                  <a:pos x="180" y="1879"/>
                </a:cxn>
                <a:cxn ang="0">
                  <a:pos x="170" y="1799"/>
                </a:cxn>
                <a:cxn ang="0">
                  <a:pos x="119" y="1677"/>
                </a:cxn>
                <a:cxn ang="0">
                  <a:pos x="77" y="1447"/>
                </a:cxn>
                <a:cxn ang="0">
                  <a:pos x="70" y="1217"/>
                </a:cxn>
                <a:cxn ang="0">
                  <a:pos x="30" y="1109"/>
                </a:cxn>
                <a:cxn ang="0">
                  <a:pos x="0" y="1055"/>
                </a:cxn>
                <a:cxn ang="0">
                  <a:pos x="33" y="915"/>
                </a:cxn>
                <a:cxn ang="0">
                  <a:pos x="29" y="845"/>
                </a:cxn>
                <a:cxn ang="0">
                  <a:pos x="13" y="813"/>
                </a:cxn>
                <a:cxn ang="0">
                  <a:pos x="167" y="694"/>
                </a:cxn>
                <a:cxn ang="0">
                  <a:pos x="334" y="620"/>
                </a:cxn>
                <a:cxn ang="0">
                  <a:pos x="461" y="566"/>
                </a:cxn>
                <a:cxn ang="0">
                  <a:pos x="554" y="517"/>
                </a:cxn>
                <a:cxn ang="0">
                  <a:pos x="642" y="508"/>
                </a:cxn>
                <a:cxn ang="0">
                  <a:pos x="742" y="458"/>
                </a:cxn>
                <a:cxn ang="0">
                  <a:pos x="865" y="420"/>
                </a:cxn>
                <a:cxn ang="0">
                  <a:pos x="909" y="409"/>
                </a:cxn>
                <a:cxn ang="0">
                  <a:pos x="947" y="405"/>
                </a:cxn>
                <a:cxn ang="0">
                  <a:pos x="1055" y="397"/>
                </a:cxn>
                <a:cxn ang="0">
                  <a:pos x="1107" y="328"/>
                </a:cxn>
                <a:cxn ang="0">
                  <a:pos x="1158" y="262"/>
                </a:cxn>
                <a:cxn ang="0">
                  <a:pos x="1386" y="380"/>
                </a:cxn>
                <a:cxn ang="0">
                  <a:pos x="1649" y="471"/>
                </a:cxn>
                <a:cxn ang="0">
                  <a:pos x="1822" y="427"/>
                </a:cxn>
                <a:cxn ang="0">
                  <a:pos x="1956" y="304"/>
                </a:cxn>
                <a:cxn ang="0">
                  <a:pos x="2068" y="186"/>
                </a:cxn>
                <a:cxn ang="0">
                  <a:pos x="2068" y="98"/>
                </a:cxn>
              </a:cxnLst>
              <a:rect l="0" t="0" r="r" b="b"/>
              <a:pathLst>
                <a:path w="3702" h="2438">
                  <a:moveTo>
                    <a:pt x="2071" y="0"/>
                  </a:moveTo>
                  <a:lnTo>
                    <a:pt x="2071" y="0"/>
                  </a:lnTo>
                  <a:lnTo>
                    <a:pt x="2089" y="19"/>
                  </a:lnTo>
                  <a:lnTo>
                    <a:pt x="2105" y="37"/>
                  </a:lnTo>
                  <a:lnTo>
                    <a:pt x="2120" y="55"/>
                  </a:lnTo>
                  <a:lnTo>
                    <a:pt x="2132" y="71"/>
                  </a:lnTo>
                  <a:lnTo>
                    <a:pt x="2143" y="87"/>
                  </a:lnTo>
                  <a:lnTo>
                    <a:pt x="2153" y="103"/>
                  </a:lnTo>
                  <a:lnTo>
                    <a:pt x="2163" y="119"/>
                  </a:lnTo>
                  <a:lnTo>
                    <a:pt x="2172" y="134"/>
                  </a:lnTo>
                  <a:lnTo>
                    <a:pt x="2179" y="150"/>
                  </a:lnTo>
                  <a:lnTo>
                    <a:pt x="2187" y="167"/>
                  </a:lnTo>
                  <a:lnTo>
                    <a:pt x="2193" y="183"/>
                  </a:lnTo>
                  <a:lnTo>
                    <a:pt x="2200" y="199"/>
                  </a:lnTo>
                  <a:lnTo>
                    <a:pt x="2207" y="216"/>
                  </a:lnTo>
                  <a:lnTo>
                    <a:pt x="2213" y="235"/>
                  </a:lnTo>
                  <a:lnTo>
                    <a:pt x="2220" y="255"/>
                  </a:lnTo>
                  <a:lnTo>
                    <a:pt x="2228" y="275"/>
                  </a:lnTo>
                  <a:lnTo>
                    <a:pt x="2228" y="275"/>
                  </a:lnTo>
                  <a:lnTo>
                    <a:pt x="2263" y="275"/>
                  </a:lnTo>
                  <a:lnTo>
                    <a:pt x="2301" y="273"/>
                  </a:lnTo>
                  <a:lnTo>
                    <a:pt x="2341" y="273"/>
                  </a:lnTo>
                  <a:lnTo>
                    <a:pt x="2383" y="272"/>
                  </a:lnTo>
                  <a:lnTo>
                    <a:pt x="2426" y="272"/>
                  </a:lnTo>
                  <a:lnTo>
                    <a:pt x="2471" y="271"/>
                  </a:lnTo>
                  <a:lnTo>
                    <a:pt x="2516" y="271"/>
                  </a:lnTo>
                  <a:lnTo>
                    <a:pt x="2562" y="271"/>
                  </a:lnTo>
                  <a:lnTo>
                    <a:pt x="2606" y="272"/>
                  </a:lnTo>
                  <a:lnTo>
                    <a:pt x="2650" y="275"/>
                  </a:lnTo>
                  <a:lnTo>
                    <a:pt x="2692" y="276"/>
                  </a:lnTo>
                  <a:lnTo>
                    <a:pt x="2733" y="279"/>
                  </a:lnTo>
                  <a:lnTo>
                    <a:pt x="2771" y="284"/>
                  </a:lnTo>
                  <a:lnTo>
                    <a:pt x="2807" y="289"/>
                  </a:lnTo>
                  <a:lnTo>
                    <a:pt x="2840" y="297"/>
                  </a:lnTo>
                  <a:lnTo>
                    <a:pt x="2869" y="306"/>
                  </a:lnTo>
                  <a:lnTo>
                    <a:pt x="2869" y="306"/>
                  </a:lnTo>
                  <a:lnTo>
                    <a:pt x="2921" y="312"/>
                  </a:lnTo>
                  <a:lnTo>
                    <a:pt x="2967" y="315"/>
                  </a:lnTo>
                  <a:lnTo>
                    <a:pt x="3010" y="317"/>
                  </a:lnTo>
                  <a:lnTo>
                    <a:pt x="3048" y="315"/>
                  </a:lnTo>
                  <a:lnTo>
                    <a:pt x="3083" y="313"/>
                  </a:lnTo>
                  <a:lnTo>
                    <a:pt x="3115" y="311"/>
                  </a:lnTo>
                  <a:lnTo>
                    <a:pt x="3146" y="307"/>
                  </a:lnTo>
                  <a:lnTo>
                    <a:pt x="3175" y="303"/>
                  </a:lnTo>
                  <a:lnTo>
                    <a:pt x="3203" y="302"/>
                  </a:lnTo>
                  <a:lnTo>
                    <a:pt x="3232" y="301"/>
                  </a:lnTo>
                  <a:lnTo>
                    <a:pt x="3261" y="303"/>
                  </a:lnTo>
                  <a:lnTo>
                    <a:pt x="3291" y="307"/>
                  </a:lnTo>
                  <a:lnTo>
                    <a:pt x="3325" y="314"/>
                  </a:lnTo>
                  <a:lnTo>
                    <a:pt x="3360" y="325"/>
                  </a:lnTo>
                  <a:lnTo>
                    <a:pt x="3397" y="340"/>
                  </a:lnTo>
                  <a:lnTo>
                    <a:pt x="3439" y="361"/>
                  </a:lnTo>
                  <a:lnTo>
                    <a:pt x="3439" y="361"/>
                  </a:lnTo>
                  <a:lnTo>
                    <a:pt x="3453" y="365"/>
                  </a:lnTo>
                  <a:lnTo>
                    <a:pt x="3467" y="371"/>
                  </a:lnTo>
                  <a:lnTo>
                    <a:pt x="3482" y="379"/>
                  </a:lnTo>
                  <a:lnTo>
                    <a:pt x="3497" y="387"/>
                  </a:lnTo>
                  <a:lnTo>
                    <a:pt x="3513" y="397"/>
                  </a:lnTo>
                  <a:lnTo>
                    <a:pt x="3530" y="409"/>
                  </a:lnTo>
                  <a:lnTo>
                    <a:pt x="3546" y="422"/>
                  </a:lnTo>
                  <a:lnTo>
                    <a:pt x="3562" y="436"/>
                  </a:lnTo>
                  <a:lnTo>
                    <a:pt x="3579" y="451"/>
                  </a:lnTo>
                  <a:lnTo>
                    <a:pt x="3597" y="467"/>
                  </a:lnTo>
                  <a:lnTo>
                    <a:pt x="3614" y="484"/>
                  </a:lnTo>
                  <a:lnTo>
                    <a:pt x="3631" y="502"/>
                  </a:lnTo>
                  <a:lnTo>
                    <a:pt x="3649" y="522"/>
                  </a:lnTo>
                  <a:lnTo>
                    <a:pt x="3666" y="541"/>
                  </a:lnTo>
                  <a:lnTo>
                    <a:pt x="3685" y="562"/>
                  </a:lnTo>
                  <a:lnTo>
                    <a:pt x="3702" y="584"/>
                  </a:lnTo>
                  <a:lnTo>
                    <a:pt x="3702" y="584"/>
                  </a:lnTo>
                  <a:lnTo>
                    <a:pt x="3687" y="605"/>
                  </a:lnTo>
                  <a:lnTo>
                    <a:pt x="3672" y="626"/>
                  </a:lnTo>
                  <a:lnTo>
                    <a:pt x="3657" y="647"/>
                  </a:lnTo>
                  <a:lnTo>
                    <a:pt x="3642" y="668"/>
                  </a:lnTo>
                  <a:lnTo>
                    <a:pt x="3626" y="689"/>
                  </a:lnTo>
                  <a:lnTo>
                    <a:pt x="3610" y="710"/>
                  </a:lnTo>
                  <a:lnTo>
                    <a:pt x="3595" y="731"/>
                  </a:lnTo>
                  <a:lnTo>
                    <a:pt x="3579" y="750"/>
                  </a:lnTo>
                  <a:lnTo>
                    <a:pt x="3564" y="769"/>
                  </a:lnTo>
                  <a:lnTo>
                    <a:pt x="3549" y="786"/>
                  </a:lnTo>
                  <a:lnTo>
                    <a:pt x="3536" y="802"/>
                  </a:lnTo>
                  <a:lnTo>
                    <a:pt x="3523" y="817"/>
                  </a:lnTo>
                  <a:lnTo>
                    <a:pt x="3512" y="829"/>
                  </a:lnTo>
                  <a:lnTo>
                    <a:pt x="3501" y="839"/>
                  </a:lnTo>
                  <a:lnTo>
                    <a:pt x="3491" y="848"/>
                  </a:lnTo>
                  <a:lnTo>
                    <a:pt x="3484" y="853"/>
                  </a:lnTo>
                  <a:lnTo>
                    <a:pt x="3484" y="853"/>
                  </a:lnTo>
                  <a:lnTo>
                    <a:pt x="3431" y="877"/>
                  </a:lnTo>
                  <a:lnTo>
                    <a:pt x="3388" y="895"/>
                  </a:lnTo>
                  <a:lnTo>
                    <a:pt x="3353" y="913"/>
                  </a:lnTo>
                  <a:lnTo>
                    <a:pt x="3325" y="927"/>
                  </a:lnTo>
                  <a:lnTo>
                    <a:pt x="3304" y="940"/>
                  </a:lnTo>
                  <a:lnTo>
                    <a:pt x="3286" y="950"/>
                  </a:lnTo>
                  <a:lnTo>
                    <a:pt x="3274" y="958"/>
                  </a:lnTo>
                  <a:lnTo>
                    <a:pt x="3265" y="966"/>
                  </a:lnTo>
                  <a:lnTo>
                    <a:pt x="3258" y="973"/>
                  </a:lnTo>
                  <a:lnTo>
                    <a:pt x="3252" y="980"/>
                  </a:lnTo>
                  <a:lnTo>
                    <a:pt x="3247" y="985"/>
                  </a:lnTo>
                  <a:lnTo>
                    <a:pt x="3240" y="991"/>
                  </a:lnTo>
                  <a:lnTo>
                    <a:pt x="3233" y="997"/>
                  </a:lnTo>
                  <a:lnTo>
                    <a:pt x="3223" y="1004"/>
                  </a:lnTo>
                  <a:lnTo>
                    <a:pt x="3209" y="1012"/>
                  </a:lnTo>
                  <a:lnTo>
                    <a:pt x="3191" y="1022"/>
                  </a:lnTo>
                  <a:lnTo>
                    <a:pt x="3191" y="1022"/>
                  </a:lnTo>
                  <a:lnTo>
                    <a:pt x="3150" y="1037"/>
                  </a:lnTo>
                  <a:lnTo>
                    <a:pt x="3110" y="1052"/>
                  </a:lnTo>
                  <a:lnTo>
                    <a:pt x="3069" y="1065"/>
                  </a:lnTo>
                  <a:lnTo>
                    <a:pt x="3029" y="1078"/>
                  </a:lnTo>
                  <a:lnTo>
                    <a:pt x="2990" y="1091"/>
                  </a:lnTo>
                  <a:lnTo>
                    <a:pt x="2949" y="1104"/>
                  </a:lnTo>
                  <a:lnTo>
                    <a:pt x="2909" y="1115"/>
                  </a:lnTo>
                  <a:lnTo>
                    <a:pt x="2869" y="1126"/>
                  </a:lnTo>
                  <a:lnTo>
                    <a:pt x="2830" y="1137"/>
                  </a:lnTo>
                  <a:lnTo>
                    <a:pt x="2791" y="1147"/>
                  </a:lnTo>
                  <a:lnTo>
                    <a:pt x="2751" y="1157"/>
                  </a:lnTo>
                  <a:lnTo>
                    <a:pt x="2713" y="1167"/>
                  </a:lnTo>
                  <a:lnTo>
                    <a:pt x="2673" y="1176"/>
                  </a:lnTo>
                  <a:lnTo>
                    <a:pt x="2635" y="1186"/>
                  </a:lnTo>
                  <a:lnTo>
                    <a:pt x="2596" y="1194"/>
                  </a:lnTo>
                  <a:lnTo>
                    <a:pt x="2559" y="1202"/>
                  </a:lnTo>
                  <a:lnTo>
                    <a:pt x="2521" y="1210"/>
                  </a:lnTo>
                  <a:lnTo>
                    <a:pt x="2483" y="1218"/>
                  </a:lnTo>
                  <a:lnTo>
                    <a:pt x="2446" y="1225"/>
                  </a:lnTo>
                  <a:lnTo>
                    <a:pt x="2409" y="1233"/>
                  </a:lnTo>
                  <a:lnTo>
                    <a:pt x="2372" y="1240"/>
                  </a:lnTo>
                  <a:lnTo>
                    <a:pt x="2336" y="1246"/>
                  </a:lnTo>
                  <a:lnTo>
                    <a:pt x="2300" y="1254"/>
                  </a:lnTo>
                  <a:lnTo>
                    <a:pt x="2264" y="1260"/>
                  </a:lnTo>
                  <a:lnTo>
                    <a:pt x="2229" y="1266"/>
                  </a:lnTo>
                  <a:lnTo>
                    <a:pt x="2194" y="1272"/>
                  </a:lnTo>
                  <a:lnTo>
                    <a:pt x="2160" y="1279"/>
                  </a:lnTo>
                  <a:lnTo>
                    <a:pt x="2125" y="1285"/>
                  </a:lnTo>
                  <a:lnTo>
                    <a:pt x="2091" y="1291"/>
                  </a:lnTo>
                  <a:lnTo>
                    <a:pt x="2058" y="1297"/>
                  </a:lnTo>
                  <a:lnTo>
                    <a:pt x="2024" y="1303"/>
                  </a:lnTo>
                  <a:lnTo>
                    <a:pt x="1992" y="1310"/>
                  </a:lnTo>
                  <a:lnTo>
                    <a:pt x="1992" y="1310"/>
                  </a:lnTo>
                  <a:lnTo>
                    <a:pt x="1954" y="1316"/>
                  </a:lnTo>
                  <a:lnTo>
                    <a:pt x="1913" y="1326"/>
                  </a:lnTo>
                  <a:lnTo>
                    <a:pt x="1870" y="1339"/>
                  </a:lnTo>
                  <a:lnTo>
                    <a:pt x="1828" y="1356"/>
                  </a:lnTo>
                  <a:lnTo>
                    <a:pt x="1786" y="1377"/>
                  </a:lnTo>
                  <a:lnTo>
                    <a:pt x="1744" y="1400"/>
                  </a:lnTo>
                  <a:lnTo>
                    <a:pt x="1704" y="1428"/>
                  </a:lnTo>
                  <a:lnTo>
                    <a:pt x="1666" y="1459"/>
                  </a:lnTo>
                  <a:lnTo>
                    <a:pt x="1631" y="1493"/>
                  </a:lnTo>
                  <a:lnTo>
                    <a:pt x="1600" y="1532"/>
                  </a:lnTo>
                  <a:lnTo>
                    <a:pt x="1574" y="1575"/>
                  </a:lnTo>
                  <a:lnTo>
                    <a:pt x="1553" y="1621"/>
                  </a:lnTo>
                  <a:lnTo>
                    <a:pt x="1537" y="1672"/>
                  </a:lnTo>
                  <a:lnTo>
                    <a:pt x="1528" y="1727"/>
                  </a:lnTo>
                  <a:lnTo>
                    <a:pt x="1527" y="1786"/>
                  </a:lnTo>
                  <a:lnTo>
                    <a:pt x="1533" y="1850"/>
                  </a:lnTo>
                  <a:lnTo>
                    <a:pt x="415" y="2438"/>
                  </a:lnTo>
                  <a:lnTo>
                    <a:pt x="415" y="2438"/>
                  </a:lnTo>
                  <a:lnTo>
                    <a:pt x="402" y="2422"/>
                  </a:lnTo>
                  <a:lnTo>
                    <a:pt x="391" y="2402"/>
                  </a:lnTo>
                  <a:lnTo>
                    <a:pt x="379" y="2377"/>
                  </a:lnTo>
                  <a:lnTo>
                    <a:pt x="368" y="2349"/>
                  </a:lnTo>
                  <a:lnTo>
                    <a:pt x="356" y="2316"/>
                  </a:lnTo>
                  <a:lnTo>
                    <a:pt x="345" y="2283"/>
                  </a:lnTo>
                  <a:lnTo>
                    <a:pt x="334" y="2248"/>
                  </a:lnTo>
                  <a:lnTo>
                    <a:pt x="324" y="2212"/>
                  </a:lnTo>
                  <a:lnTo>
                    <a:pt x="315" y="2176"/>
                  </a:lnTo>
                  <a:lnTo>
                    <a:pt x="307" y="2139"/>
                  </a:lnTo>
                  <a:lnTo>
                    <a:pt x="301" y="2104"/>
                  </a:lnTo>
                  <a:lnTo>
                    <a:pt x="294" y="2071"/>
                  </a:lnTo>
                  <a:lnTo>
                    <a:pt x="289" y="2038"/>
                  </a:lnTo>
                  <a:lnTo>
                    <a:pt x="286" y="2010"/>
                  </a:lnTo>
                  <a:lnTo>
                    <a:pt x="283" y="1985"/>
                  </a:lnTo>
                  <a:lnTo>
                    <a:pt x="282" y="1964"/>
                  </a:lnTo>
                  <a:lnTo>
                    <a:pt x="282" y="1964"/>
                  </a:lnTo>
                  <a:lnTo>
                    <a:pt x="271" y="1953"/>
                  </a:lnTo>
                  <a:lnTo>
                    <a:pt x="258" y="1943"/>
                  </a:lnTo>
                  <a:lnTo>
                    <a:pt x="245" y="1932"/>
                  </a:lnTo>
                  <a:lnTo>
                    <a:pt x="231" y="1922"/>
                  </a:lnTo>
                  <a:lnTo>
                    <a:pt x="216" y="1912"/>
                  </a:lnTo>
                  <a:lnTo>
                    <a:pt x="203" y="1901"/>
                  </a:lnTo>
                  <a:lnTo>
                    <a:pt x="190" y="1891"/>
                  </a:lnTo>
                  <a:lnTo>
                    <a:pt x="180" y="1879"/>
                  </a:lnTo>
                  <a:lnTo>
                    <a:pt x="180" y="1879"/>
                  </a:lnTo>
                  <a:lnTo>
                    <a:pt x="180" y="1863"/>
                  </a:lnTo>
                  <a:lnTo>
                    <a:pt x="178" y="1847"/>
                  </a:lnTo>
                  <a:lnTo>
                    <a:pt x="176" y="1831"/>
                  </a:lnTo>
                  <a:lnTo>
                    <a:pt x="174" y="1815"/>
                  </a:lnTo>
                  <a:lnTo>
                    <a:pt x="170" y="1799"/>
                  </a:lnTo>
                  <a:lnTo>
                    <a:pt x="169" y="1784"/>
                  </a:lnTo>
                  <a:lnTo>
                    <a:pt x="167" y="1768"/>
                  </a:lnTo>
                  <a:lnTo>
                    <a:pt x="167" y="1752"/>
                  </a:lnTo>
                  <a:lnTo>
                    <a:pt x="167" y="1752"/>
                  </a:lnTo>
                  <a:lnTo>
                    <a:pt x="140" y="1714"/>
                  </a:lnTo>
                  <a:lnTo>
                    <a:pt x="119" y="1677"/>
                  </a:lnTo>
                  <a:lnTo>
                    <a:pt x="104" y="1640"/>
                  </a:lnTo>
                  <a:lnTo>
                    <a:pt x="92" y="1601"/>
                  </a:lnTo>
                  <a:lnTo>
                    <a:pt x="85" y="1563"/>
                  </a:lnTo>
                  <a:lnTo>
                    <a:pt x="80" y="1524"/>
                  </a:lnTo>
                  <a:lnTo>
                    <a:pt x="77" y="1486"/>
                  </a:lnTo>
                  <a:lnTo>
                    <a:pt x="77" y="1447"/>
                  </a:lnTo>
                  <a:lnTo>
                    <a:pt x="77" y="1409"/>
                  </a:lnTo>
                  <a:lnTo>
                    <a:pt x="77" y="1369"/>
                  </a:lnTo>
                  <a:lnTo>
                    <a:pt x="77" y="1331"/>
                  </a:lnTo>
                  <a:lnTo>
                    <a:pt x="77" y="1292"/>
                  </a:lnTo>
                  <a:lnTo>
                    <a:pt x="75" y="1254"/>
                  </a:lnTo>
                  <a:lnTo>
                    <a:pt x="70" y="1217"/>
                  </a:lnTo>
                  <a:lnTo>
                    <a:pt x="62" y="1178"/>
                  </a:lnTo>
                  <a:lnTo>
                    <a:pt x="51" y="1141"/>
                  </a:lnTo>
                  <a:lnTo>
                    <a:pt x="51" y="1141"/>
                  </a:lnTo>
                  <a:lnTo>
                    <a:pt x="45" y="1130"/>
                  </a:lnTo>
                  <a:lnTo>
                    <a:pt x="37" y="1120"/>
                  </a:lnTo>
                  <a:lnTo>
                    <a:pt x="30" y="1109"/>
                  </a:lnTo>
                  <a:lnTo>
                    <a:pt x="21" y="1097"/>
                  </a:lnTo>
                  <a:lnTo>
                    <a:pt x="13" y="1088"/>
                  </a:lnTo>
                  <a:lnTo>
                    <a:pt x="6" y="1076"/>
                  </a:lnTo>
                  <a:lnTo>
                    <a:pt x="1" y="1066"/>
                  </a:lnTo>
                  <a:lnTo>
                    <a:pt x="0" y="1055"/>
                  </a:lnTo>
                  <a:lnTo>
                    <a:pt x="0" y="1055"/>
                  </a:lnTo>
                  <a:lnTo>
                    <a:pt x="1" y="1033"/>
                  </a:lnTo>
                  <a:lnTo>
                    <a:pt x="6" y="1011"/>
                  </a:lnTo>
                  <a:lnTo>
                    <a:pt x="13" y="988"/>
                  </a:lnTo>
                  <a:lnTo>
                    <a:pt x="20" y="965"/>
                  </a:lnTo>
                  <a:lnTo>
                    <a:pt x="26" y="940"/>
                  </a:lnTo>
                  <a:lnTo>
                    <a:pt x="33" y="915"/>
                  </a:lnTo>
                  <a:lnTo>
                    <a:pt x="37" y="889"/>
                  </a:lnTo>
                  <a:lnTo>
                    <a:pt x="39" y="863"/>
                  </a:lnTo>
                  <a:lnTo>
                    <a:pt x="39" y="863"/>
                  </a:lnTo>
                  <a:lnTo>
                    <a:pt x="35" y="858"/>
                  </a:lnTo>
                  <a:lnTo>
                    <a:pt x="33" y="852"/>
                  </a:lnTo>
                  <a:lnTo>
                    <a:pt x="29" y="845"/>
                  </a:lnTo>
                  <a:lnTo>
                    <a:pt x="26" y="838"/>
                  </a:lnTo>
                  <a:lnTo>
                    <a:pt x="23" y="831"/>
                  </a:lnTo>
                  <a:lnTo>
                    <a:pt x="19" y="823"/>
                  </a:lnTo>
                  <a:lnTo>
                    <a:pt x="16" y="818"/>
                  </a:lnTo>
                  <a:lnTo>
                    <a:pt x="13" y="813"/>
                  </a:lnTo>
                  <a:lnTo>
                    <a:pt x="13" y="813"/>
                  </a:lnTo>
                  <a:lnTo>
                    <a:pt x="37" y="788"/>
                  </a:lnTo>
                  <a:lnTo>
                    <a:pt x="62" y="765"/>
                  </a:lnTo>
                  <a:lnTo>
                    <a:pt x="87" y="745"/>
                  </a:lnTo>
                  <a:lnTo>
                    <a:pt x="113" y="726"/>
                  </a:lnTo>
                  <a:lnTo>
                    <a:pt x="140" y="709"/>
                  </a:lnTo>
                  <a:lnTo>
                    <a:pt x="167" y="694"/>
                  </a:lnTo>
                  <a:lnTo>
                    <a:pt x="194" y="679"/>
                  </a:lnTo>
                  <a:lnTo>
                    <a:pt x="222" y="667"/>
                  </a:lnTo>
                  <a:lnTo>
                    <a:pt x="250" y="654"/>
                  </a:lnTo>
                  <a:lnTo>
                    <a:pt x="278" y="642"/>
                  </a:lnTo>
                  <a:lnTo>
                    <a:pt x="306" y="631"/>
                  </a:lnTo>
                  <a:lnTo>
                    <a:pt x="334" y="620"/>
                  </a:lnTo>
                  <a:lnTo>
                    <a:pt x="363" y="608"/>
                  </a:lnTo>
                  <a:lnTo>
                    <a:pt x="392" y="597"/>
                  </a:lnTo>
                  <a:lnTo>
                    <a:pt x="421" y="585"/>
                  </a:lnTo>
                  <a:lnTo>
                    <a:pt x="449" y="572"/>
                  </a:lnTo>
                  <a:lnTo>
                    <a:pt x="449" y="572"/>
                  </a:lnTo>
                  <a:lnTo>
                    <a:pt x="461" y="566"/>
                  </a:lnTo>
                  <a:lnTo>
                    <a:pt x="474" y="558"/>
                  </a:lnTo>
                  <a:lnTo>
                    <a:pt x="490" y="548"/>
                  </a:lnTo>
                  <a:lnTo>
                    <a:pt x="507" y="538"/>
                  </a:lnTo>
                  <a:lnTo>
                    <a:pt x="524" y="529"/>
                  </a:lnTo>
                  <a:lnTo>
                    <a:pt x="539" y="522"/>
                  </a:lnTo>
                  <a:lnTo>
                    <a:pt x="554" y="517"/>
                  </a:lnTo>
                  <a:lnTo>
                    <a:pt x="565" y="515"/>
                  </a:lnTo>
                  <a:lnTo>
                    <a:pt x="565" y="515"/>
                  </a:lnTo>
                  <a:lnTo>
                    <a:pt x="587" y="512"/>
                  </a:lnTo>
                  <a:lnTo>
                    <a:pt x="607" y="510"/>
                  </a:lnTo>
                  <a:lnTo>
                    <a:pt x="624" y="509"/>
                  </a:lnTo>
                  <a:lnTo>
                    <a:pt x="642" y="508"/>
                  </a:lnTo>
                  <a:lnTo>
                    <a:pt x="658" y="503"/>
                  </a:lnTo>
                  <a:lnTo>
                    <a:pt x="677" y="495"/>
                  </a:lnTo>
                  <a:lnTo>
                    <a:pt x="696" y="481"/>
                  </a:lnTo>
                  <a:lnTo>
                    <a:pt x="719" y="458"/>
                  </a:lnTo>
                  <a:lnTo>
                    <a:pt x="719" y="458"/>
                  </a:lnTo>
                  <a:lnTo>
                    <a:pt x="742" y="458"/>
                  </a:lnTo>
                  <a:lnTo>
                    <a:pt x="765" y="457"/>
                  </a:lnTo>
                  <a:lnTo>
                    <a:pt x="786" y="456"/>
                  </a:lnTo>
                  <a:lnTo>
                    <a:pt x="806" y="451"/>
                  </a:lnTo>
                  <a:lnTo>
                    <a:pt x="827" y="445"/>
                  </a:lnTo>
                  <a:lnTo>
                    <a:pt x="847" y="435"/>
                  </a:lnTo>
                  <a:lnTo>
                    <a:pt x="865" y="420"/>
                  </a:lnTo>
                  <a:lnTo>
                    <a:pt x="885" y="401"/>
                  </a:lnTo>
                  <a:lnTo>
                    <a:pt x="885" y="401"/>
                  </a:lnTo>
                  <a:lnTo>
                    <a:pt x="890" y="402"/>
                  </a:lnTo>
                  <a:lnTo>
                    <a:pt x="896" y="404"/>
                  </a:lnTo>
                  <a:lnTo>
                    <a:pt x="902" y="406"/>
                  </a:lnTo>
                  <a:lnTo>
                    <a:pt x="909" y="409"/>
                  </a:lnTo>
                  <a:lnTo>
                    <a:pt x="915" y="412"/>
                  </a:lnTo>
                  <a:lnTo>
                    <a:pt x="921" y="415"/>
                  </a:lnTo>
                  <a:lnTo>
                    <a:pt x="927" y="416"/>
                  </a:lnTo>
                  <a:lnTo>
                    <a:pt x="932" y="417"/>
                  </a:lnTo>
                  <a:lnTo>
                    <a:pt x="932" y="417"/>
                  </a:lnTo>
                  <a:lnTo>
                    <a:pt x="947" y="405"/>
                  </a:lnTo>
                  <a:lnTo>
                    <a:pt x="962" y="396"/>
                  </a:lnTo>
                  <a:lnTo>
                    <a:pt x="978" y="392"/>
                  </a:lnTo>
                  <a:lnTo>
                    <a:pt x="996" y="392"/>
                  </a:lnTo>
                  <a:lnTo>
                    <a:pt x="1014" y="394"/>
                  </a:lnTo>
                  <a:lnTo>
                    <a:pt x="1034" y="396"/>
                  </a:lnTo>
                  <a:lnTo>
                    <a:pt x="1055" y="397"/>
                  </a:lnTo>
                  <a:lnTo>
                    <a:pt x="1077" y="399"/>
                  </a:lnTo>
                  <a:lnTo>
                    <a:pt x="1077" y="399"/>
                  </a:lnTo>
                  <a:lnTo>
                    <a:pt x="1087" y="383"/>
                  </a:lnTo>
                  <a:lnTo>
                    <a:pt x="1095" y="364"/>
                  </a:lnTo>
                  <a:lnTo>
                    <a:pt x="1101" y="347"/>
                  </a:lnTo>
                  <a:lnTo>
                    <a:pt x="1107" y="328"/>
                  </a:lnTo>
                  <a:lnTo>
                    <a:pt x="1111" y="308"/>
                  </a:lnTo>
                  <a:lnTo>
                    <a:pt x="1116" y="288"/>
                  </a:lnTo>
                  <a:lnTo>
                    <a:pt x="1120" y="268"/>
                  </a:lnTo>
                  <a:lnTo>
                    <a:pt x="1123" y="247"/>
                  </a:lnTo>
                  <a:lnTo>
                    <a:pt x="1123" y="247"/>
                  </a:lnTo>
                  <a:lnTo>
                    <a:pt x="1158" y="262"/>
                  </a:lnTo>
                  <a:lnTo>
                    <a:pt x="1194" y="278"/>
                  </a:lnTo>
                  <a:lnTo>
                    <a:pt x="1230" y="297"/>
                  </a:lnTo>
                  <a:lnTo>
                    <a:pt x="1267" y="318"/>
                  </a:lnTo>
                  <a:lnTo>
                    <a:pt x="1306" y="338"/>
                  </a:lnTo>
                  <a:lnTo>
                    <a:pt x="1345" y="359"/>
                  </a:lnTo>
                  <a:lnTo>
                    <a:pt x="1386" y="380"/>
                  </a:lnTo>
                  <a:lnTo>
                    <a:pt x="1427" y="400"/>
                  </a:lnTo>
                  <a:lnTo>
                    <a:pt x="1470" y="419"/>
                  </a:lnTo>
                  <a:lnTo>
                    <a:pt x="1513" y="436"/>
                  </a:lnTo>
                  <a:lnTo>
                    <a:pt x="1558" y="450"/>
                  </a:lnTo>
                  <a:lnTo>
                    <a:pt x="1604" y="462"/>
                  </a:lnTo>
                  <a:lnTo>
                    <a:pt x="1649" y="471"/>
                  </a:lnTo>
                  <a:lnTo>
                    <a:pt x="1698" y="476"/>
                  </a:lnTo>
                  <a:lnTo>
                    <a:pt x="1746" y="476"/>
                  </a:lnTo>
                  <a:lnTo>
                    <a:pt x="1796" y="471"/>
                  </a:lnTo>
                  <a:lnTo>
                    <a:pt x="1796" y="471"/>
                  </a:lnTo>
                  <a:lnTo>
                    <a:pt x="1807" y="448"/>
                  </a:lnTo>
                  <a:lnTo>
                    <a:pt x="1822" y="427"/>
                  </a:lnTo>
                  <a:lnTo>
                    <a:pt x="1841" y="406"/>
                  </a:lnTo>
                  <a:lnTo>
                    <a:pt x="1860" y="385"/>
                  </a:lnTo>
                  <a:lnTo>
                    <a:pt x="1884" y="365"/>
                  </a:lnTo>
                  <a:lnTo>
                    <a:pt x="1908" y="345"/>
                  </a:lnTo>
                  <a:lnTo>
                    <a:pt x="1932" y="324"/>
                  </a:lnTo>
                  <a:lnTo>
                    <a:pt x="1956" y="304"/>
                  </a:lnTo>
                  <a:lnTo>
                    <a:pt x="1981" y="286"/>
                  </a:lnTo>
                  <a:lnTo>
                    <a:pt x="2003" y="266"/>
                  </a:lnTo>
                  <a:lnTo>
                    <a:pt x="2023" y="246"/>
                  </a:lnTo>
                  <a:lnTo>
                    <a:pt x="2042" y="226"/>
                  </a:lnTo>
                  <a:lnTo>
                    <a:pt x="2057" y="206"/>
                  </a:lnTo>
                  <a:lnTo>
                    <a:pt x="2068" y="186"/>
                  </a:lnTo>
                  <a:lnTo>
                    <a:pt x="2074" y="167"/>
                  </a:lnTo>
                  <a:lnTo>
                    <a:pt x="2075" y="147"/>
                  </a:lnTo>
                  <a:lnTo>
                    <a:pt x="2075" y="147"/>
                  </a:lnTo>
                  <a:lnTo>
                    <a:pt x="2074" y="133"/>
                  </a:lnTo>
                  <a:lnTo>
                    <a:pt x="2071" y="117"/>
                  </a:lnTo>
                  <a:lnTo>
                    <a:pt x="2068" y="98"/>
                  </a:lnTo>
                  <a:lnTo>
                    <a:pt x="2065" y="78"/>
                  </a:lnTo>
                  <a:lnTo>
                    <a:pt x="2063" y="59"/>
                  </a:lnTo>
                  <a:lnTo>
                    <a:pt x="2063" y="37"/>
                  </a:lnTo>
                  <a:lnTo>
                    <a:pt x="2065" y="19"/>
                  </a:lnTo>
                  <a:lnTo>
                    <a:pt x="2071" y="0"/>
                  </a:lnTo>
                </a:path>
              </a:pathLst>
            </a:custGeom>
            <a:noFill/>
            <a:ln w="0">
              <a:solidFill>
                <a:srgbClr val="000000"/>
              </a:solidFill>
              <a:prstDash val="solid"/>
              <a:round/>
              <a:headEnd/>
              <a:tailEnd/>
            </a:ln>
          </p:spPr>
          <p:txBody>
            <a:bodyPr/>
            <a:lstStyle/>
            <a:p>
              <a:endParaRPr lang="en-US"/>
            </a:p>
          </p:txBody>
        </p:sp>
        <p:sp>
          <p:nvSpPr>
            <p:cNvPr id="29718" name="Freeform 22"/>
            <p:cNvSpPr>
              <a:spLocks/>
            </p:cNvSpPr>
            <p:nvPr/>
          </p:nvSpPr>
          <p:spPr bwMode="auto">
            <a:xfrm>
              <a:off x="1469" y="1159"/>
              <a:ext cx="263" cy="135"/>
            </a:xfrm>
            <a:custGeom>
              <a:avLst/>
              <a:gdLst/>
              <a:ahLst/>
              <a:cxnLst>
                <a:cxn ang="0">
                  <a:pos x="966" y="0"/>
                </a:cxn>
                <a:cxn ang="0">
                  <a:pos x="1017" y="61"/>
                </a:cxn>
                <a:cxn ang="0">
                  <a:pos x="1050" y="118"/>
                </a:cxn>
                <a:cxn ang="0">
                  <a:pos x="1072" y="174"/>
                </a:cxn>
                <a:cxn ang="0">
                  <a:pos x="1092" y="237"/>
                </a:cxn>
                <a:cxn ang="0">
                  <a:pos x="1118" y="310"/>
                </a:cxn>
                <a:cxn ang="0">
                  <a:pos x="1159" y="401"/>
                </a:cxn>
                <a:cxn ang="0">
                  <a:pos x="1221" y="513"/>
                </a:cxn>
                <a:cxn ang="0">
                  <a:pos x="1315" y="653"/>
                </a:cxn>
                <a:cxn ang="0">
                  <a:pos x="1283" y="655"/>
                </a:cxn>
                <a:cxn ang="0">
                  <a:pos x="1212" y="662"/>
                </a:cxn>
                <a:cxn ang="0">
                  <a:pos x="1134" y="667"/>
                </a:cxn>
                <a:cxn ang="0">
                  <a:pos x="1051" y="670"/>
                </a:cxn>
                <a:cxn ang="0">
                  <a:pos x="963" y="674"/>
                </a:cxn>
                <a:cxn ang="0">
                  <a:pos x="872" y="675"/>
                </a:cxn>
                <a:cxn ang="0">
                  <a:pos x="778" y="674"/>
                </a:cxn>
                <a:cxn ang="0">
                  <a:pos x="683" y="672"/>
                </a:cxn>
                <a:cxn ang="0">
                  <a:pos x="588" y="665"/>
                </a:cxn>
                <a:cxn ang="0">
                  <a:pos x="495" y="655"/>
                </a:cxn>
                <a:cxn ang="0">
                  <a:pos x="404" y="642"/>
                </a:cxn>
                <a:cxn ang="0">
                  <a:pos x="316" y="626"/>
                </a:cxn>
                <a:cxn ang="0">
                  <a:pos x="234" y="603"/>
                </a:cxn>
                <a:cxn ang="0">
                  <a:pos x="157" y="576"/>
                </a:cxn>
                <a:cxn ang="0">
                  <a:pos x="88" y="545"/>
                </a:cxn>
                <a:cxn ang="0">
                  <a:pos x="27" y="506"/>
                </a:cxn>
                <a:cxn ang="0">
                  <a:pos x="0" y="485"/>
                </a:cxn>
                <a:cxn ang="0">
                  <a:pos x="58" y="454"/>
                </a:cxn>
                <a:cxn ang="0">
                  <a:pos x="120" y="416"/>
                </a:cxn>
                <a:cxn ang="0">
                  <a:pos x="185" y="370"/>
                </a:cxn>
                <a:cxn ang="0">
                  <a:pos x="250" y="320"/>
                </a:cxn>
                <a:cxn ang="0">
                  <a:pos x="316" y="269"/>
                </a:cxn>
                <a:cxn ang="0">
                  <a:pos x="379" y="217"/>
                </a:cxn>
                <a:cxn ang="0">
                  <a:pos x="439" y="168"/>
                </a:cxn>
                <a:cxn ang="0">
                  <a:pos x="492" y="123"/>
                </a:cxn>
                <a:cxn ang="0">
                  <a:pos x="512" y="128"/>
                </a:cxn>
                <a:cxn ang="0">
                  <a:pos x="553" y="132"/>
                </a:cxn>
                <a:cxn ang="0">
                  <a:pos x="595" y="130"/>
                </a:cxn>
                <a:cxn ang="0">
                  <a:pos x="638" y="123"/>
                </a:cxn>
                <a:cxn ang="0">
                  <a:pos x="680" y="111"/>
                </a:cxn>
                <a:cxn ang="0">
                  <a:pos x="721" y="93"/>
                </a:cxn>
                <a:cxn ang="0">
                  <a:pos x="760" y="70"/>
                </a:cxn>
                <a:cxn ang="0">
                  <a:pos x="796" y="41"/>
                </a:cxn>
                <a:cxn ang="0">
                  <a:pos x="814" y="25"/>
                </a:cxn>
                <a:cxn ang="0">
                  <a:pos x="852" y="20"/>
                </a:cxn>
                <a:cxn ang="0">
                  <a:pos x="891" y="14"/>
                </a:cxn>
                <a:cxn ang="0">
                  <a:pos x="929" y="8"/>
                </a:cxn>
                <a:cxn ang="0">
                  <a:pos x="966" y="0"/>
                </a:cxn>
              </a:cxnLst>
              <a:rect l="0" t="0" r="r" b="b"/>
              <a:pathLst>
                <a:path w="1315" h="675">
                  <a:moveTo>
                    <a:pt x="966" y="0"/>
                  </a:moveTo>
                  <a:lnTo>
                    <a:pt x="966" y="0"/>
                  </a:lnTo>
                  <a:lnTo>
                    <a:pt x="995" y="31"/>
                  </a:lnTo>
                  <a:lnTo>
                    <a:pt x="1017" y="61"/>
                  </a:lnTo>
                  <a:lnTo>
                    <a:pt x="1036" y="89"/>
                  </a:lnTo>
                  <a:lnTo>
                    <a:pt x="1050" y="118"/>
                  </a:lnTo>
                  <a:lnTo>
                    <a:pt x="1062" y="145"/>
                  </a:lnTo>
                  <a:lnTo>
                    <a:pt x="1072" y="174"/>
                  </a:lnTo>
                  <a:lnTo>
                    <a:pt x="1082" y="205"/>
                  </a:lnTo>
                  <a:lnTo>
                    <a:pt x="1092" y="237"/>
                  </a:lnTo>
                  <a:lnTo>
                    <a:pt x="1104" y="272"/>
                  </a:lnTo>
                  <a:lnTo>
                    <a:pt x="1118" y="310"/>
                  </a:lnTo>
                  <a:lnTo>
                    <a:pt x="1135" y="353"/>
                  </a:lnTo>
                  <a:lnTo>
                    <a:pt x="1159" y="401"/>
                  </a:lnTo>
                  <a:lnTo>
                    <a:pt x="1186" y="454"/>
                  </a:lnTo>
                  <a:lnTo>
                    <a:pt x="1221" y="513"/>
                  </a:lnTo>
                  <a:lnTo>
                    <a:pt x="1264" y="580"/>
                  </a:lnTo>
                  <a:lnTo>
                    <a:pt x="1315" y="653"/>
                  </a:lnTo>
                  <a:lnTo>
                    <a:pt x="1315" y="653"/>
                  </a:lnTo>
                  <a:lnTo>
                    <a:pt x="1283" y="655"/>
                  </a:lnTo>
                  <a:lnTo>
                    <a:pt x="1248" y="659"/>
                  </a:lnTo>
                  <a:lnTo>
                    <a:pt x="1212" y="662"/>
                  </a:lnTo>
                  <a:lnTo>
                    <a:pt x="1174" y="664"/>
                  </a:lnTo>
                  <a:lnTo>
                    <a:pt x="1134" y="667"/>
                  </a:lnTo>
                  <a:lnTo>
                    <a:pt x="1093" y="669"/>
                  </a:lnTo>
                  <a:lnTo>
                    <a:pt x="1051" y="670"/>
                  </a:lnTo>
                  <a:lnTo>
                    <a:pt x="1007" y="673"/>
                  </a:lnTo>
                  <a:lnTo>
                    <a:pt x="963" y="674"/>
                  </a:lnTo>
                  <a:lnTo>
                    <a:pt x="918" y="674"/>
                  </a:lnTo>
                  <a:lnTo>
                    <a:pt x="872" y="675"/>
                  </a:lnTo>
                  <a:lnTo>
                    <a:pt x="825" y="675"/>
                  </a:lnTo>
                  <a:lnTo>
                    <a:pt x="778" y="674"/>
                  </a:lnTo>
                  <a:lnTo>
                    <a:pt x="731" y="673"/>
                  </a:lnTo>
                  <a:lnTo>
                    <a:pt x="683" y="672"/>
                  </a:lnTo>
                  <a:lnTo>
                    <a:pt x="635" y="668"/>
                  </a:lnTo>
                  <a:lnTo>
                    <a:pt x="588" y="665"/>
                  </a:lnTo>
                  <a:lnTo>
                    <a:pt x="541" y="660"/>
                  </a:lnTo>
                  <a:lnTo>
                    <a:pt x="495" y="655"/>
                  </a:lnTo>
                  <a:lnTo>
                    <a:pt x="449" y="649"/>
                  </a:lnTo>
                  <a:lnTo>
                    <a:pt x="404" y="642"/>
                  </a:lnTo>
                  <a:lnTo>
                    <a:pt x="360" y="634"/>
                  </a:lnTo>
                  <a:lnTo>
                    <a:pt x="316" y="626"/>
                  </a:lnTo>
                  <a:lnTo>
                    <a:pt x="274" y="614"/>
                  </a:lnTo>
                  <a:lnTo>
                    <a:pt x="234" y="603"/>
                  </a:lnTo>
                  <a:lnTo>
                    <a:pt x="195" y="591"/>
                  </a:lnTo>
                  <a:lnTo>
                    <a:pt x="157" y="576"/>
                  </a:lnTo>
                  <a:lnTo>
                    <a:pt x="121" y="561"/>
                  </a:lnTo>
                  <a:lnTo>
                    <a:pt x="88" y="545"/>
                  </a:lnTo>
                  <a:lnTo>
                    <a:pt x="57" y="526"/>
                  </a:lnTo>
                  <a:lnTo>
                    <a:pt x="27" y="506"/>
                  </a:lnTo>
                  <a:lnTo>
                    <a:pt x="0" y="485"/>
                  </a:lnTo>
                  <a:lnTo>
                    <a:pt x="0" y="485"/>
                  </a:lnTo>
                  <a:lnTo>
                    <a:pt x="28" y="470"/>
                  </a:lnTo>
                  <a:lnTo>
                    <a:pt x="58" y="454"/>
                  </a:lnTo>
                  <a:lnTo>
                    <a:pt x="88" y="436"/>
                  </a:lnTo>
                  <a:lnTo>
                    <a:pt x="120" y="416"/>
                  </a:lnTo>
                  <a:lnTo>
                    <a:pt x="152" y="394"/>
                  </a:lnTo>
                  <a:lnTo>
                    <a:pt x="185" y="370"/>
                  </a:lnTo>
                  <a:lnTo>
                    <a:pt x="218" y="345"/>
                  </a:lnTo>
                  <a:lnTo>
                    <a:pt x="250" y="320"/>
                  </a:lnTo>
                  <a:lnTo>
                    <a:pt x="284" y="294"/>
                  </a:lnTo>
                  <a:lnTo>
                    <a:pt x="316" y="269"/>
                  </a:lnTo>
                  <a:lnTo>
                    <a:pt x="348" y="243"/>
                  </a:lnTo>
                  <a:lnTo>
                    <a:pt x="379" y="217"/>
                  </a:lnTo>
                  <a:lnTo>
                    <a:pt x="409" y="192"/>
                  </a:lnTo>
                  <a:lnTo>
                    <a:pt x="439" y="168"/>
                  </a:lnTo>
                  <a:lnTo>
                    <a:pt x="466" y="145"/>
                  </a:lnTo>
                  <a:lnTo>
                    <a:pt x="492" y="123"/>
                  </a:lnTo>
                  <a:lnTo>
                    <a:pt x="492" y="123"/>
                  </a:lnTo>
                  <a:lnTo>
                    <a:pt x="512" y="128"/>
                  </a:lnTo>
                  <a:lnTo>
                    <a:pt x="532" y="130"/>
                  </a:lnTo>
                  <a:lnTo>
                    <a:pt x="553" y="132"/>
                  </a:lnTo>
                  <a:lnTo>
                    <a:pt x="574" y="132"/>
                  </a:lnTo>
                  <a:lnTo>
                    <a:pt x="595" y="130"/>
                  </a:lnTo>
                  <a:lnTo>
                    <a:pt x="616" y="128"/>
                  </a:lnTo>
                  <a:lnTo>
                    <a:pt x="638" y="123"/>
                  </a:lnTo>
                  <a:lnTo>
                    <a:pt x="659" y="118"/>
                  </a:lnTo>
                  <a:lnTo>
                    <a:pt x="680" y="111"/>
                  </a:lnTo>
                  <a:lnTo>
                    <a:pt x="701" y="102"/>
                  </a:lnTo>
                  <a:lnTo>
                    <a:pt x="721" y="93"/>
                  </a:lnTo>
                  <a:lnTo>
                    <a:pt x="741" y="82"/>
                  </a:lnTo>
                  <a:lnTo>
                    <a:pt x="760" y="70"/>
                  </a:lnTo>
                  <a:lnTo>
                    <a:pt x="779" y="56"/>
                  </a:lnTo>
                  <a:lnTo>
                    <a:pt x="796" y="41"/>
                  </a:lnTo>
                  <a:lnTo>
                    <a:pt x="814" y="25"/>
                  </a:lnTo>
                  <a:lnTo>
                    <a:pt x="814" y="25"/>
                  </a:lnTo>
                  <a:lnTo>
                    <a:pt x="832" y="22"/>
                  </a:lnTo>
                  <a:lnTo>
                    <a:pt x="852" y="20"/>
                  </a:lnTo>
                  <a:lnTo>
                    <a:pt x="871" y="17"/>
                  </a:lnTo>
                  <a:lnTo>
                    <a:pt x="891" y="14"/>
                  </a:lnTo>
                  <a:lnTo>
                    <a:pt x="911" y="11"/>
                  </a:lnTo>
                  <a:lnTo>
                    <a:pt x="929" y="8"/>
                  </a:lnTo>
                  <a:lnTo>
                    <a:pt x="948" y="4"/>
                  </a:lnTo>
                  <a:lnTo>
                    <a:pt x="966" y="0"/>
                  </a:lnTo>
                </a:path>
              </a:pathLst>
            </a:custGeom>
            <a:noFill/>
            <a:ln w="0">
              <a:solidFill>
                <a:srgbClr val="000000"/>
              </a:solidFill>
              <a:prstDash val="solid"/>
              <a:round/>
              <a:headEnd/>
              <a:tailEnd/>
            </a:ln>
          </p:spPr>
          <p:txBody>
            <a:bodyPr/>
            <a:lstStyle/>
            <a:p>
              <a:endParaRPr lang="en-US"/>
            </a:p>
          </p:txBody>
        </p:sp>
        <p:sp>
          <p:nvSpPr>
            <p:cNvPr id="29719" name="Freeform 23"/>
            <p:cNvSpPr>
              <a:spLocks/>
            </p:cNvSpPr>
            <p:nvPr/>
          </p:nvSpPr>
          <p:spPr bwMode="auto">
            <a:xfrm>
              <a:off x="1616" y="1443"/>
              <a:ext cx="204" cy="175"/>
            </a:xfrm>
            <a:custGeom>
              <a:avLst/>
              <a:gdLst/>
              <a:ahLst/>
              <a:cxnLst>
                <a:cxn ang="0">
                  <a:pos x="944" y="27"/>
                </a:cxn>
                <a:cxn ang="0">
                  <a:pos x="977" y="91"/>
                </a:cxn>
                <a:cxn ang="0">
                  <a:pos x="1013" y="138"/>
                </a:cxn>
                <a:cxn ang="0">
                  <a:pos x="1015" y="179"/>
                </a:cxn>
                <a:cxn ang="0">
                  <a:pos x="984" y="241"/>
                </a:cxn>
                <a:cxn ang="0">
                  <a:pos x="946" y="308"/>
                </a:cxn>
                <a:cxn ang="0">
                  <a:pos x="918" y="377"/>
                </a:cxn>
                <a:cxn ang="0">
                  <a:pos x="851" y="478"/>
                </a:cxn>
                <a:cxn ang="0">
                  <a:pos x="767" y="560"/>
                </a:cxn>
                <a:cxn ang="0">
                  <a:pos x="668" y="632"/>
                </a:cxn>
                <a:cxn ang="0">
                  <a:pos x="564" y="703"/>
                </a:cxn>
                <a:cxn ang="0">
                  <a:pos x="461" y="781"/>
                </a:cxn>
                <a:cxn ang="0">
                  <a:pos x="440" y="796"/>
                </a:cxn>
                <a:cxn ang="0">
                  <a:pos x="398" y="822"/>
                </a:cxn>
                <a:cxn ang="0">
                  <a:pos x="347" y="847"/>
                </a:cxn>
                <a:cxn ang="0">
                  <a:pos x="296" y="865"/>
                </a:cxn>
                <a:cxn ang="0">
                  <a:pos x="252" y="874"/>
                </a:cxn>
                <a:cxn ang="0">
                  <a:pos x="228" y="873"/>
                </a:cxn>
                <a:cxn ang="0">
                  <a:pos x="182" y="844"/>
                </a:cxn>
                <a:cxn ang="0">
                  <a:pos x="144" y="798"/>
                </a:cxn>
                <a:cxn ang="0">
                  <a:pos x="106" y="747"/>
                </a:cxn>
                <a:cxn ang="0">
                  <a:pos x="65" y="704"/>
                </a:cxn>
                <a:cxn ang="0">
                  <a:pos x="18" y="680"/>
                </a:cxn>
                <a:cxn ang="0">
                  <a:pos x="2" y="673"/>
                </a:cxn>
                <a:cxn ang="0">
                  <a:pos x="8" y="655"/>
                </a:cxn>
                <a:cxn ang="0">
                  <a:pos x="10" y="632"/>
                </a:cxn>
                <a:cxn ang="0">
                  <a:pos x="26" y="623"/>
                </a:cxn>
                <a:cxn ang="0">
                  <a:pos x="78" y="624"/>
                </a:cxn>
                <a:cxn ang="0">
                  <a:pos x="131" y="623"/>
                </a:cxn>
                <a:cxn ang="0">
                  <a:pos x="186" y="619"/>
                </a:cxn>
                <a:cxn ang="0">
                  <a:pos x="240" y="614"/>
                </a:cxn>
                <a:cxn ang="0">
                  <a:pos x="292" y="608"/>
                </a:cxn>
                <a:cxn ang="0">
                  <a:pos x="322" y="603"/>
                </a:cxn>
                <a:cxn ang="0">
                  <a:pos x="383" y="590"/>
                </a:cxn>
                <a:cxn ang="0">
                  <a:pos x="451" y="570"/>
                </a:cxn>
                <a:cxn ang="0">
                  <a:pos x="517" y="541"/>
                </a:cxn>
                <a:cxn ang="0">
                  <a:pos x="569" y="500"/>
                </a:cxn>
                <a:cxn ang="0">
                  <a:pos x="592" y="465"/>
                </a:cxn>
                <a:cxn ang="0">
                  <a:pos x="584" y="401"/>
                </a:cxn>
                <a:cxn ang="0">
                  <a:pos x="570" y="346"/>
                </a:cxn>
                <a:cxn ang="0">
                  <a:pos x="552" y="298"/>
                </a:cxn>
                <a:cxn ang="0">
                  <a:pos x="531" y="257"/>
                </a:cxn>
                <a:cxn ang="0">
                  <a:pos x="510" y="221"/>
                </a:cxn>
              </a:cxnLst>
              <a:rect l="0" t="0" r="r" b="b"/>
              <a:pathLst>
                <a:path w="1023" h="874">
                  <a:moveTo>
                    <a:pt x="937" y="0"/>
                  </a:moveTo>
                  <a:lnTo>
                    <a:pt x="937" y="0"/>
                  </a:lnTo>
                  <a:lnTo>
                    <a:pt x="944" y="27"/>
                  </a:lnTo>
                  <a:lnTo>
                    <a:pt x="954" y="52"/>
                  </a:lnTo>
                  <a:lnTo>
                    <a:pt x="965" y="72"/>
                  </a:lnTo>
                  <a:lnTo>
                    <a:pt x="977" y="91"/>
                  </a:lnTo>
                  <a:lnTo>
                    <a:pt x="990" y="107"/>
                  </a:lnTo>
                  <a:lnTo>
                    <a:pt x="1002" y="123"/>
                  </a:lnTo>
                  <a:lnTo>
                    <a:pt x="1013" y="138"/>
                  </a:lnTo>
                  <a:lnTo>
                    <a:pt x="1023" y="153"/>
                  </a:lnTo>
                  <a:lnTo>
                    <a:pt x="1023" y="153"/>
                  </a:lnTo>
                  <a:lnTo>
                    <a:pt x="1015" y="179"/>
                  </a:lnTo>
                  <a:lnTo>
                    <a:pt x="1006" y="201"/>
                  </a:lnTo>
                  <a:lnTo>
                    <a:pt x="995" y="221"/>
                  </a:lnTo>
                  <a:lnTo>
                    <a:pt x="984" y="241"/>
                  </a:lnTo>
                  <a:lnTo>
                    <a:pt x="971" y="261"/>
                  </a:lnTo>
                  <a:lnTo>
                    <a:pt x="959" y="282"/>
                  </a:lnTo>
                  <a:lnTo>
                    <a:pt x="946" y="308"/>
                  </a:lnTo>
                  <a:lnTo>
                    <a:pt x="934" y="338"/>
                  </a:lnTo>
                  <a:lnTo>
                    <a:pt x="934" y="338"/>
                  </a:lnTo>
                  <a:lnTo>
                    <a:pt x="918" y="377"/>
                  </a:lnTo>
                  <a:lnTo>
                    <a:pt x="898" y="413"/>
                  </a:lnTo>
                  <a:lnTo>
                    <a:pt x="876" y="447"/>
                  </a:lnTo>
                  <a:lnTo>
                    <a:pt x="851" y="478"/>
                  </a:lnTo>
                  <a:lnTo>
                    <a:pt x="825" y="506"/>
                  </a:lnTo>
                  <a:lnTo>
                    <a:pt x="796" y="534"/>
                  </a:lnTo>
                  <a:lnTo>
                    <a:pt x="767" y="560"/>
                  </a:lnTo>
                  <a:lnTo>
                    <a:pt x="734" y="585"/>
                  </a:lnTo>
                  <a:lnTo>
                    <a:pt x="702" y="608"/>
                  </a:lnTo>
                  <a:lnTo>
                    <a:pt x="668" y="632"/>
                  </a:lnTo>
                  <a:lnTo>
                    <a:pt x="634" y="655"/>
                  </a:lnTo>
                  <a:lnTo>
                    <a:pt x="599" y="679"/>
                  </a:lnTo>
                  <a:lnTo>
                    <a:pt x="564" y="703"/>
                  </a:lnTo>
                  <a:lnTo>
                    <a:pt x="529" y="727"/>
                  </a:lnTo>
                  <a:lnTo>
                    <a:pt x="495" y="753"/>
                  </a:lnTo>
                  <a:lnTo>
                    <a:pt x="461" y="781"/>
                  </a:lnTo>
                  <a:lnTo>
                    <a:pt x="461" y="781"/>
                  </a:lnTo>
                  <a:lnTo>
                    <a:pt x="451" y="788"/>
                  </a:lnTo>
                  <a:lnTo>
                    <a:pt x="440" y="796"/>
                  </a:lnTo>
                  <a:lnTo>
                    <a:pt x="428" y="804"/>
                  </a:lnTo>
                  <a:lnTo>
                    <a:pt x="413" y="813"/>
                  </a:lnTo>
                  <a:lnTo>
                    <a:pt x="398" y="822"/>
                  </a:lnTo>
                  <a:lnTo>
                    <a:pt x="382" y="830"/>
                  </a:lnTo>
                  <a:lnTo>
                    <a:pt x="364" y="838"/>
                  </a:lnTo>
                  <a:lnTo>
                    <a:pt x="347" y="847"/>
                  </a:lnTo>
                  <a:lnTo>
                    <a:pt x="330" y="854"/>
                  </a:lnTo>
                  <a:lnTo>
                    <a:pt x="312" y="860"/>
                  </a:lnTo>
                  <a:lnTo>
                    <a:pt x="296" y="865"/>
                  </a:lnTo>
                  <a:lnTo>
                    <a:pt x="280" y="870"/>
                  </a:lnTo>
                  <a:lnTo>
                    <a:pt x="265" y="873"/>
                  </a:lnTo>
                  <a:lnTo>
                    <a:pt x="252" y="874"/>
                  </a:lnTo>
                  <a:lnTo>
                    <a:pt x="239" y="874"/>
                  </a:lnTo>
                  <a:lnTo>
                    <a:pt x="228" y="873"/>
                  </a:lnTo>
                  <a:lnTo>
                    <a:pt x="228" y="873"/>
                  </a:lnTo>
                  <a:lnTo>
                    <a:pt x="212" y="865"/>
                  </a:lnTo>
                  <a:lnTo>
                    <a:pt x="197" y="856"/>
                  </a:lnTo>
                  <a:lnTo>
                    <a:pt x="182" y="844"/>
                  </a:lnTo>
                  <a:lnTo>
                    <a:pt x="168" y="830"/>
                  </a:lnTo>
                  <a:lnTo>
                    <a:pt x="156" y="814"/>
                  </a:lnTo>
                  <a:lnTo>
                    <a:pt x="144" y="798"/>
                  </a:lnTo>
                  <a:lnTo>
                    <a:pt x="131" y="782"/>
                  </a:lnTo>
                  <a:lnTo>
                    <a:pt x="119" y="765"/>
                  </a:lnTo>
                  <a:lnTo>
                    <a:pt x="106" y="747"/>
                  </a:lnTo>
                  <a:lnTo>
                    <a:pt x="93" y="732"/>
                  </a:lnTo>
                  <a:lnTo>
                    <a:pt x="80" y="717"/>
                  </a:lnTo>
                  <a:lnTo>
                    <a:pt x="65" y="704"/>
                  </a:lnTo>
                  <a:lnTo>
                    <a:pt x="50" y="694"/>
                  </a:lnTo>
                  <a:lnTo>
                    <a:pt x="34" y="685"/>
                  </a:lnTo>
                  <a:lnTo>
                    <a:pt x="18" y="680"/>
                  </a:lnTo>
                  <a:lnTo>
                    <a:pt x="0" y="678"/>
                  </a:lnTo>
                  <a:lnTo>
                    <a:pt x="0" y="678"/>
                  </a:lnTo>
                  <a:lnTo>
                    <a:pt x="2" y="673"/>
                  </a:lnTo>
                  <a:lnTo>
                    <a:pt x="5" y="668"/>
                  </a:lnTo>
                  <a:lnTo>
                    <a:pt x="7" y="662"/>
                  </a:lnTo>
                  <a:lnTo>
                    <a:pt x="8" y="655"/>
                  </a:lnTo>
                  <a:lnTo>
                    <a:pt x="10" y="648"/>
                  </a:lnTo>
                  <a:lnTo>
                    <a:pt x="10" y="640"/>
                  </a:lnTo>
                  <a:lnTo>
                    <a:pt x="10" y="632"/>
                  </a:lnTo>
                  <a:lnTo>
                    <a:pt x="8" y="623"/>
                  </a:lnTo>
                  <a:lnTo>
                    <a:pt x="8" y="623"/>
                  </a:lnTo>
                  <a:lnTo>
                    <a:pt x="26" y="623"/>
                  </a:lnTo>
                  <a:lnTo>
                    <a:pt x="43" y="624"/>
                  </a:lnTo>
                  <a:lnTo>
                    <a:pt x="60" y="624"/>
                  </a:lnTo>
                  <a:lnTo>
                    <a:pt x="78" y="624"/>
                  </a:lnTo>
                  <a:lnTo>
                    <a:pt x="95" y="624"/>
                  </a:lnTo>
                  <a:lnTo>
                    <a:pt x="114" y="623"/>
                  </a:lnTo>
                  <a:lnTo>
                    <a:pt x="131" y="623"/>
                  </a:lnTo>
                  <a:lnTo>
                    <a:pt x="150" y="622"/>
                  </a:lnTo>
                  <a:lnTo>
                    <a:pt x="168" y="621"/>
                  </a:lnTo>
                  <a:lnTo>
                    <a:pt x="186" y="619"/>
                  </a:lnTo>
                  <a:lnTo>
                    <a:pt x="204" y="618"/>
                  </a:lnTo>
                  <a:lnTo>
                    <a:pt x="223" y="617"/>
                  </a:lnTo>
                  <a:lnTo>
                    <a:pt x="240" y="614"/>
                  </a:lnTo>
                  <a:lnTo>
                    <a:pt x="258" y="613"/>
                  </a:lnTo>
                  <a:lnTo>
                    <a:pt x="275" y="611"/>
                  </a:lnTo>
                  <a:lnTo>
                    <a:pt x="292" y="608"/>
                  </a:lnTo>
                  <a:lnTo>
                    <a:pt x="292" y="608"/>
                  </a:lnTo>
                  <a:lnTo>
                    <a:pt x="306" y="606"/>
                  </a:lnTo>
                  <a:lnTo>
                    <a:pt x="322" y="603"/>
                  </a:lnTo>
                  <a:lnTo>
                    <a:pt x="341" y="600"/>
                  </a:lnTo>
                  <a:lnTo>
                    <a:pt x="362" y="595"/>
                  </a:lnTo>
                  <a:lnTo>
                    <a:pt x="383" y="590"/>
                  </a:lnTo>
                  <a:lnTo>
                    <a:pt x="405" y="585"/>
                  </a:lnTo>
                  <a:lnTo>
                    <a:pt x="428" y="578"/>
                  </a:lnTo>
                  <a:lnTo>
                    <a:pt x="451" y="570"/>
                  </a:lnTo>
                  <a:lnTo>
                    <a:pt x="474" y="562"/>
                  </a:lnTo>
                  <a:lnTo>
                    <a:pt x="496" y="552"/>
                  </a:lnTo>
                  <a:lnTo>
                    <a:pt x="517" y="541"/>
                  </a:lnTo>
                  <a:lnTo>
                    <a:pt x="537" y="529"/>
                  </a:lnTo>
                  <a:lnTo>
                    <a:pt x="554" y="515"/>
                  </a:lnTo>
                  <a:lnTo>
                    <a:pt x="569" y="500"/>
                  </a:lnTo>
                  <a:lnTo>
                    <a:pt x="582" y="484"/>
                  </a:lnTo>
                  <a:lnTo>
                    <a:pt x="592" y="465"/>
                  </a:lnTo>
                  <a:lnTo>
                    <a:pt x="592" y="465"/>
                  </a:lnTo>
                  <a:lnTo>
                    <a:pt x="590" y="443"/>
                  </a:lnTo>
                  <a:lnTo>
                    <a:pt x="588" y="422"/>
                  </a:lnTo>
                  <a:lnTo>
                    <a:pt x="584" y="401"/>
                  </a:lnTo>
                  <a:lnTo>
                    <a:pt x="580" y="382"/>
                  </a:lnTo>
                  <a:lnTo>
                    <a:pt x="575" y="364"/>
                  </a:lnTo>
                  <a:lnTo>
                    <a:pt x="570" y="346"/>
                  </a:lnTo>
                  <a:lnTo>
                    <a:pt x="564" y="329"/>
                  </a:lnTo>
                  <a:lnTo>
                    <a:pt x="558" y="313"/>
                  </a:lnTo>
                  <a:lnTo>
                    <a:pt x="552" y="298"/>
                  </a:lnTo>
                  <a:lnTo>
                    <a:pt x="544" y="283"/>
                  </a:lnTo>
                  <a:lnTo>
                    <a:pt x="538" y="269"/>
                  </a:lnTo>
                  <a:lnTo>
                    <a:pt x="531" y="257"/>
                  </a:lnTo>
                  <a:lnTo>
                    <a:pt x="523" y="245"/>
                  </a:lnTo>
                  <a:lnTo>
                    <a:pt x="516" y="232"/>
                  </a:lnTo>
                  <a:lnTo>
                    <a:pt x="510" y="221"/>
                  </a:lnTo>
                  <a:lnTo>
                    <a:pt x="502" y="211"/>
                  </a:lnTo>
                  <a:lnTo>
                    <a:pt x="937" y="0"/>
                  </a:lnTo>
                </a:path>
              </a:pathLst>
            </a:custGeom>
            <a:noFill/>
            <a:ln w="0">
              <a:solidFill>
                <a:srgbClr val="000000"/>
              </a:solidFill>
              <a:prstDash val="solid"/>
              <a:round/>
              <a:headEnd/>
              <a:tailEnd/>
            </a:ln>
          </p:spPr>
          <p:txBody>
            <a:bodyPr/>
            <a:lstStyle/>
            <a:p>
              <a:endParaRPr lang="en-US"/>
            </a:p>
          </p:txBody>
        </p:sp>
        <p:sp>
          <p:nvSpPr>
            <p:cNvPr id="29720" name="Freeform 24"/>
            <p:cNvSpPr>
              <a:spLocks/>
            </p:cNvSpPr>
            <p:nvPr/>
          </p:nvSpPr>
          <p:spPr bwMode="auto">
            <a:xfrm>
              <a:off x="1176" y="970"/>
              <a:ext cx="648" cy="328"/>
            </a:xfrm>
            <a:custGeom>
              <a:avLst/>
              <a:gdLst/>
              <a:ahLst/>
              <a:cxnLst>
                <a:cxn ang="0">
                  <a:pos x="1552" y="1378"/>
                </a:cxn>
                <a:cxn ang="0">
                  <a:pos x="1680" y="1292"/>
                </a:cxn>
                <a:cxn ang="0">
                  <a:pos x="1810" y="1190"/>
                </a:cxn>
                <a:cxn ang="0">
                  <a:pos x="1928" y="1088"/>
                </a:cxn>
                <a:cxn ang="0">
                  <a:pos x="2024" y="1074"/>
                </a:cxn>
                <a:cxn ang="0">
                  <a:pos x="2113" y="1063"/>
                </a:cxn>
                <a:cxn ang="0">
                  <a:pos x="2195" y="1028"/>
                </a:cxn>
                <a:cxn ang="0">
                  <a:pos x="2262" y="980"/>
                </a:cxn>
                <a:cxn ang="0">
                  <a:pos x="2318" y="961"/>
                </a:cxn>
                <a:cxn ang="0">
                  <a:pos x="2379" y="953"/>
                </a:cxn>
                <a:cxn ang="0">
                  <a:pos x="2440" y="939"/>
                </a:cxn>
                <a:cxn ang="0">
                  <a:pos x="2497" y="918"/>
                </a:cxn>
                <a:cxn ang="0">
                  <a:pos x="2572" y="871"/>
                </a:cxn>
                <a:cxn ang="0">
                  <a:pos x="2632" y="783"/>
                </a:cxn>
                <a:cxn ang="0">
                  <a:pos x="2675" y="676"/>
                </a:cxn>
                <a:cxn ang="0">
                  <a:pos x="2721" y="572"/>
                </a:cxn>
                <a:cxn ang="0">
                  <a:pos x="2770" y="518"/>
                </a:cxn>
                <a:cxn ang="0">
                  <a:pos x="2839" y="472"/>
                </a:cxn>
                <a:cxn ang="0">
                  <a:pos x="2911" y="418"/>
                </a:cxn>
                <a:cxn ang="0">
                  <a:pos x="2965" y="353"/>
                </a:cxn>
                <a:cxn ang="0">
                  <a:pos x="3014" y="306"/>
                </a:cxn>
                <a:cxn ang="0">
                  <a:pos x="3046" y="249"/>
                </a:cxn>
                <a:cxn ang="0">
                  <a:pos x="3133" y="219"/>
                </a:cxn>
                <a:cxn ang="0">
                  <a:pos x="3180" y="141"/>
                </a:cxn>
                <a:cxn ang="0">
                  <a:pos x="3225" y="79"/>
                </a:cxn>
                <a:cxn ang="0">
                  <a:pos x="3234" y="13"/>
                </a:cxn>
                <a:cxn ang="0">
                  <a:pos x="3107" y="0"/>
                </a:cxn>
                <a:cxn ang="0">
                  <a:pos x="2974" y="1"/>
                </a:cxn>
                <a:cxn ang="0">
                  <a:pos x="2866" y="12"/>
                </a:cxn>
                <a:cxn ang="0">
                  <a:pos x="2785" y="33"/>
                </a:cxn>
                <a:cxn ang="0">
                  <a:pos x="2708" y="70"/>
                </a:cxn>
                <a:cxn ang="0">
                  <a:pos x="2607" y="112"/>
                </a:cxn>
                <a:cxn ang="0">
                  <a:pos x="2495" y="157"/>
                </a:cxn>
                <a:cxn ang="0">
                  <a:pos x="2386" y="208"/>
                </a:cxn>
                <a:cxn ang="0">
                  <a:pos x="2302" y="242"/>
                </a:cxn>
                <a:cxn ang="0">
                  <a:pos x="2240" y="300"/>
                </a:cxn>
                <a:cxn ang="0">
                  <a:pos x="2188" y="361"/>
                </a:cxn>
                <a:cxn ang="0">
                  <a:pos x="2127" y="440"/>
                </a:cxn>
                <a:cxn ang="0">
                  <a:pos x="2062" y="528"/>
                </a:cxn>
                <a:cxn ang="0">
                  <a:pos x="2000" y="604"/>
                </a:cxn>
                <a:cxn ang="0">
                  <a:pos x="1931" y="656"/>
                </a:cxn>
                <a:cxn ang="0">
                  <a:pos x="1863" y="688"/>
                </a:cxn>
                <a:cxn ang="0">
                  <a:pos x="1794" y="721"/>
                </a:cxn>
                <a:cxn ang="0">
                  <a:pos x="1722" y="774"/>
                </a:cxn>
                <a:cxn ang="0">
                  <a:pos x="1593" y="837"/>
                </a:cxn>
                <a:cxn ang="0">
                  <a:pos x="1446" y="888"/>
                </a:cxn>
                <a:cxn ang="0">
                  <a:pos x="1294" y="932"/>
                </a:cxn>
                <a:cxn ang="0">
                  <a:pos x="1140" y="969"/>
                </a:cxn>
                <a:cxn ang="0">
                  <a:pos x="985" y="1002"/>
                </a:cxn>
                <a:cxn ang="0">
                  <a:pos x="831" y="1032"/>
                </a:cxn>
                <a:cxn ang="0">
                  <a:pos x="676" y="1061"/>
                </a:cxn>
                <a:cxn ang="0">
                  <a:pos x="524" y="1087"/>
                </a:cxn>
                <a:cxn ang="0">
                  <a:pos x="355" y="1128"/>
                </a:cxn>
                <a:cxn ang="0">
                  <a:pos x="181" y="1215"/>
                </a:cxn>
                <a:cxn ang="0">
                  <a:pos x="50" y="1361"/>
                </a:cxn>
                <a:cxn ang="0">
                  <a:pos x="0" y="1575"/>
                </a:cxn>
                <a:cxn ang="0">
                  <a:pos x="840" y="1207"/>
                </a:cxn>
                <a:cxn ang="0">
                  <a:pos x="1051" y="1169"/>
                </a:cxn>
                <a:cxn ang="0">
                  <a:pos x="1235" y="1215"/>
                </a:cxn>
                <a:cxn ang="0">
                  <a:pos x="1393" y="1338"/>
                </a:cxn>
              </a:cxnLst>
              <a:rect l="0" t="0" r="r" b="b"/>
              <a:pathLst>
                <a:path w="3240" h="1640">
                  <a:moveTo>
                    <a:pt x="1465" y="1426"/>
                  </a:moveTo>
                  <a:lnTo>
                    <a:pt x="1493" y="1412"/>
                  </a:lnTo>
                  <a:lnTo>
                    <a:pt x="1523" y="1396"/>
                  </a:lnTo>
                  <a:lnTo>
                    <a:pt x="1552" y="1378"/>
                  </a:lnTo>
                  <a:lnTo>
                    <a:pt x="1583" y="1359"/>
                  </a:lnTo>
                  <a:lnTo>
                    <a:pt x="1616" y="1338"/>
                  </a:lnTo>
                  <a:lnTo>
                    <a:pt x="1648" y="1315"/>
                  </a:lnTo>
                  <a:lnTo>
                    <a:pt x="1680" y="1292"/>
                  </a:lnTo>
                  <a:lnTo>
                    <a:pt x="1714" y="1267"/>
                  </a:lnTo>
                  <a:lnTo>
                    <a:pt x="1746" y="1241"/>
                  </a:lnTo>
                  <a:lnTo>
                    <a:pt x="1778" y="1216"/>
                  </a:lnTo>
                  <a:lnTo>
                    <a:pt x="1810" y="1190"/>
                  </a:lnTo>
                  <a:lnTo>
                    <a:pt x="1841" y="1164"/>
                  </a:lnTo>
                  <a:lnTo>
                    <a:pt x="1871" y="1138"/>
                  </a:lnTo>
                  <a:lnTo>
                    <a:pt x="1901" y="1113"/>
                  </a:lnTo>
                  <a:lnTo>
                    <a:pt x="1928" y="1088"/>
                  </a:lnTo>
                  <a:lnTo>
                    <a:pt x="1954" y="1064"/>
                  </a:lnTo>
                  <a:lnTo>
                    <a:pt x="1978" y="1069"/>
                  </a:lnTo>
                  <a:lnTo>
                    <a:pt x="2002" y="1073"/>
                  </a:lnTo>
                  <a:lnTo>
                    <a:pt x="2024" y="1074"/>
                  </a:lnTo>
                  <a:lnTo>
                    <a:pt x="2047" y="1074"/>
                  </a:lnTo>
                  <a:lnTo>
                    <a:pt x="2070" y="1072"/>
                  </a:lnTo>
                  <a:lnTo>
                    <a:pt x="2092" y="1068"/>
                  </a:lnTo>
                  <a:lnTo>
                    <a:pt x="2113" y="1063"/>
                  </a:lnTo>
                  <a:lnTo>
                    <a:pt x="2136" y="1056"/>
                  </a:lnTo>
                  <a:lnTo>
                    <a:pt x="2155" y="1048"/>
                  </a:lnTo>
                  <a:lnTo>
                    <a:pt x="2175" y="1038"/>
                  </a:lnTo>
                  <a:lnTo>
                    <a:pt x="2195" y="1028"/>
                  </a:lnTo>
                  <a:lnTo>
                    <a:pt x="2214" y="1017"/>
                  </a:lnTo>
                  <a:lnTo>
                    <a:pt x="2231" y="1006"/>
                  </a:lnTo>
                  <a:lnTo>
                    <a:pt x="2247" y="992"/>
                  </a:lnTo>
                  <a:lnTo>
                    <a:pt x="2262" y="980"/>
                  </a:lnTo>
                  <a:lnTo>
                    <a:pt x="2276" y="966"/>
                  </a:lnTo>
                  <a:lnTo>
                    <a:pt x="2289" y="965"/>
                  </a:lnTo>
                  <a:lnTo>
                    <a:pt x="2304" y="963"/>
                  </a:lnTo>
                  <a:lnTo>
                    <a:pt x="2318" y="961"/>
                  </a:lnTo>
                  <a:lnTo>
                    <a:pt x="2333" y="959"/>
                  </a:lnTo>
                  <a:lnTo>
                    <a:pt x="2348" y="958"/>
                  </a:lnTo>
                  <a:lnTo>
                    <a:pt x="2364" y="955"/>
                  </a:lnTo>
                  <a:lnTo>
                    <a:pt x="2379" y="953"/>
                  </a:lnTo>
                  <a:lnTo>
                    <a:pt x="2394" y="950"/>
                  </a:lnTo>
                  <a:lnTo>
                    <a:pt x="2410" y="947"/>
                  </a:lnTo>
                  <a:lnTo>
                    <a:pt x="2425" y="943"/>
                  </a:lnTo>
                  <a:lnTo>
                    <a:pt x="2440" y="939"/>
                  </a:lnTo>
                  <a:lnTo>
                    <a:pt x="2454" y="935"/>
                  </a:lnTo>
                  <a:lnTo>
                    <a:pt x="2468" y="930"/>
                  </a:lnTo>
                  <a:lnTo>
                    <a:pt x="2483" y="924"/>
                  </a:lnTo>
                  <a:lnTo>
                    <a:pt x="2497" y="918"/>
                  </a:lnTo>
                  <a:lnTo>
                    <a:pt x="2510" y="912"/>
                  </a:lnTo>
                  <a:lnTo>
                    <a:pt x="2534" y="901"/>
                  </a:lnTo>
                  <a:lnTo>
                    <a:pt x="2554" y="887"/>
                  </a:lnTo>
                  <a:lnTo>
                    <a:pt x="2572" y="871"/>
                  </a:lnTo>
                  <a:lnTo>
                    <a:pt x="2590" y="851"/>
                  </a:lnTo>
                  <a:lnTo>
                    <a:pt x="2605" y="830"/>
                  </a:lnTo>
                  <a:lnTo>
                    <a:pt x="2618" y="808"/>
                  </a:lnTo>
                  <a:lnTo>
                    <a:pt x="2632" y="783"/>
                  </a:lnTo>
                  <a:lnTo>
                    <a:pt x="2643" y="757"/>
                  </a:lnTo>
                  <a:lnTo>
                    <a:pt x="2654" y="731"/>
                  </a:lnTo>
                  <a:lnTo>
                    <a:pt x="2665" y="703"/>
                  </a:lnTo>
                  <a:lnTo>
                    <a:pt x="2675" y="676"/>
                  </a:lnTo>
                  <a:lnTo>
                    <a:pt x="2687" y="649"/>
                  </a:lnTo>
                  <a:lnTo>
                    <a:pt x="2698" y="623"/>
                  </a:lnTo>
                  <a:lnTo>
                    <a:pt x="2709" y="597"/>
                  </a:lnTo>
                  <a:lnTo>
                    <a:pt x="2721" y="572"/>
                  </a:lnTo>
                  <a:lnTo>
                    <a:pt x="2735" y="548"/>
                  </a:lnTo>
                  <a:lnTo>
                    <a:pt x="2744" y="538"/>
                  </a:lnTo>
                  <a:lnTo>
                    <a:pt x="2756" y="528"/>
                  </a:lnTo>
                  <a:lnTo>
                    <a:pt x="2770" y="518"/>
                  </a:lnTo>
                  <a:lnTo>
                    <a:pt x="2786" y="507"/>
                  </a:lnTo>
                  <a:lnTo>
                    <a:pt x="2802" y="496"/>
                  </a:lnTo>
                  <a:lnTo>
                    <a:pt x="2821" y="485"/>
                  </a:lnTo>
                  <a:lnTo>
                    <a:pt x="2839" y="472"/>
                  </a:lnTo>
                  <a:lnTo>
                    <a:pt x="2858" y="460"/>
                  </a:lnTo>
                  <a:lnTo>
                    <a:pt x="2876" y="446"/>
                  </a:lnTo>
                  <a:lnTo>
                    <a:pt x="2895" y="433"/>
                  </a:lnTo>
                  <a:lnTo>
                    <a:pt x="2911" y="418"/>
                  </a:lnTo>
                  <a:lnTo>
                    <a:pt x="2927" y="403"/>
                  </a:lnTo>
                  <a:lnTo>
                    <a:pt x="2942" y="387"/>
                  </a:lnTo>
                  <a:lnTo>
                    <a:pt x="2955" y="371"/>
                  </a:lnTo>
                  <a:lnTo>
                    <a:pt x="2965" y="353"/>
                  </a:lnTo>
                  <a:lnTo>
                    <a:pt x="2972" y="335"/>
                  </a:lnTo>
                  <a:lnTo>
                    <a:pt x="2987" y="327"/>
                  </a:lnTo>
                  <a:lnTo>
                    <a:pt x="3002" y="317"/>
                  </a:lnTo>
                  <a:lnTo>
                    <a:pt x="3014" y="306"/>
                  </a:lnTo>
                  <a:lnTo>
                    <a:pt x="3025" y="294"/>
                  </a:lnTo>
                  <a:lnTo>
                    <a:pt x="3034" y="280"/>
                  </a:lnTo>
                  <a:lnTo>
                    <a:pt x="3041" y="265"/>
                  </a:lnTo>
                  <a:lnTo>
                    <a:pt x="3046" y="249"/>
                  </a:lnTo>
                  <a:lnTo>
                    <a:pt x="3049" y="233"/>
                  </a:lnTo>
                  <a:lnTo>
                    <a:pt x="3081" y="234"/>
                  </a:lnTo>
                  <a:lnTo>
                    <a:pt x="3110" y="230"/>
                  </a:lnTo>
                  <a:lnTo>
                    <a:pt x="3133" y="219"/>
                  </a:lnTo>
                  <a:lnTo>
                    <a:pt x="3153" y="204"/>
                  </a:lnTo>
                  <a:lnTo>
                    <a:pt x="3168" y="186"/>
                  </a:lnTo>
                  <a:lnTo>
                    <a:pt x="3178" y="163"/>
                  </a:lnTo>
                  <a:lnTo>
                    <a:pt x="3180" y="141"/>
                  </a:lnTo>
                  <a:lnTo>
                    <a:pt x="3178" y="117"/>
                  </a:lnTo>
                  <a:lnTo>
                    <a:pt x="3195" y="109"/>
                  </a:lnTo>
                  <a:lnTo>
                    <a:pt x="3211" y="96"/>
                  </a:lnTo>
                  <a:lnTo>
                    <a:pt x="3225" y="79"/>
                  </a:lnTo>
                  <a:lnTo>
                    <a:pt x="3235" y="60"/>
                  </a:lnTo>
                  <a:lnTo>
                    <a:pt x="3240" y="43"/>
                  </a:lnTo>
                  <a:lnTo>
                    <a:pt x="3240" y="26"/>
                  </a:lnTo>
                  <a:lnTo>
                    <a:pt x="3234" y="13"/>
                  </a:lnTo>
                  <a:lnTo>
                    <a:pt x="3221" y="4"/>
                  </a:lnTo>
                  <a:lnTo>
                    <a:pt x="3182" y="2"/>
                  </a:lnTo>
                  <a:lnTo>
                    <a:pt x="3144" y="1"/>
                  </a:lnTo>
                  <a:lnTo>
                    <a:pt x="3107" y="0"/>
                  </a:lnTo>
                  <a:lnTo>
                    <a:pt x="3072" y="0"/>
                  </a:lnTo>
                  <a:lnTo>
                    <a:pt x="3038" y="0"/>
                  </a:lnTo>
                  <a:lnTo>
                    <a:pt x="3005" y="0"/>
                  </a:lnTo>
                  <a:lnTo>
                    <a:pt x="2974" y="1"/>
                  </a:lnTo>
                  <a:lnTo>
                    <a:pt x="2946" y="3"/>
                  </a:lnTo>
                  <a:lnTo>
                    <a:pt x="2917" y="6"/>
                  </a:lnTo>
                  <a:lnTo>
                    <a:pt x="2891" y="8"/>
                  </a:lnTo>
                  <a:lnTo>
                    <a:pt x="2866" y="12"/>
                  </a:lnTo>
                  <a:lnTo>
                    <a:pt x="2844" y="17"/>
                  </a:lnTo>
                  <a:lnTo>
                    <a:pt x="2822" y="22"/>
                  </a:lnTo>
                  <a:lnTo>
                    <a:pt x="2803" y="27"/>
                  </a:lnTo>
                  <a:lnTo>
                    <a:pt x="2785" y="33"/>
                  </a:lnTo>
                  <a:lnTo>
                    <a:pt x="2768" y="39"/>
                  </a:lnTo>
                  <a:lnTo>
                    <a:pt x="2750" y="50"/>
                  </a:lnTo>
                  <a:lnTo>
                    <a:pt x="2730" y="60"/>
                  </a:lnTo>
                  <a:lnTo>
                    <a:pt x="2708" y="70"/>
                  </a:lnTo>
                  <a:lnTo>
                    <a:pt x="2684" y="81"/>
                  </a:lnTo>
                  <a:lnTo>
                    <a:pt x="2659" y="91"/>
                  </a:lnTo>
                  <a:lnTo>
                    <a:pt x="2634" y="101"/>
                  </a:lnTo>
                  <a:lnTo>
                    <a:pt x="2607" y="112"/>
                  </a:lnTo>
                  <a:lnTo>
                    <a:pt x="2580" y="124"/>
                  </a:lnTo>
                  <a:lnTo>
                    <a:pt x="2553" y="134"/>
                  </a:lnTo>
                  <a:lnTo>
                    <a:pt x="2524" y="146"/>
                  </a:lnTo>
                  <a:lnTo>
                    <a:pt x="2495" y="157"/>
                  </a:lnTo>
                  <a:lnTo>
                    <a:pt x="2468" y="170"/>
                  </a:lnTo>
                  <a:lnTo>
                    <a:pt x="2440" y="182"/>
                  </a:lnTo>
                  <a:lnTo>
                    <a:pt x="2412" y="194"/>
                  </a:lnTo>
                  <a:lnTo>
                    <a:pt x="2386" y="208"/>
                  </a:lnTo>
                  <a:lnTo>
                    <a:pt x="2361" y="223"/>
                  </a:lnTo>
                  <a:lnTo>
                    <a:pt x="2340" y="227"/>
                  </a:lnTo>
                  <a:lnTo>
                    <a:pt x="2320" y="233"/>
                  </a:lnTo>
                  <a:lnTo>
                    <a:pt x="2302" y="242"/>
                  </a:lnTo>
                  <a:lnTo>
                    <a:pt x="2284" y="253"/>
                  </a:lnTo>
                  <a:lnTo>
                    <a:pt x="2268" y="266"/>
                  </a:lnTo>
                  <a:lnTo>
                    <a:pt x="2253" y="283"/>
                  </a:lnTo>
                  <a:lnTo>
                    <a:pt x="2240" y="300"/>
                  </a:lnTo>
                  <a:lnTo>
                    <a:pt x="2229" y="320"/>
                  </a:lnTo>
                  <a:lnTo>
                    <a:pt x="2216" y="331"/>
                  </a:lnTo>
                  <a:lnTo>
                    <a:pt x="2203" y="345"/>
                  </a:lnTo>
                  <a:lnTo>
                    <a:pt x="2188" y="361"/>
                  </a:lnTo>
                  <a:lnTo>
                    <a:pt x="2173" y="378"/>
                  </a:lnTo>
                  <a:lnTo>
                    <a:pt x="2158" y="398"/>
                  </a:lnTo>
                  <a:lnTo>
                    <a:pt x="2143" y="418"/>
                  </a:lnTo>
                  <a:lnTo>
                    <a:pt x="2127" y="440"/>
                  </a:lnTo>
                  <a:lnTo>
                    <a:pt x="2111" y="461"/>
                  </a:lnTo>
                  <a:lnTo>
                    <a:pt x="2095" y="485"/>
                  </a:lnTo>
                  <a:lnTo>
                    <a:pt x="2078" y="507"/>
                  </a:lnTo>
                  <a:lnTo>
                    <a:pt x="2062" y="528"/>
                  </a:lnTo>
                  <a:lnTo>
                    <a:pt x="2046" y="549"/>
                  </a:lnTo>
                  <a:lnTo>
                    <a:pt x="2030" y="569"/>
                  </a:lnTo>
                  <a:lnTo>
                    <a:pt x="2015" y="588"/>
                  </a:lnTo>
                  <a:lnTo>
                    <a:pt x="2000" y="604"/>
                  </a:lnTo>
                  <a:lnTo>
                    <a:pt x="1985" y="619"/>
                  </a:lnTo>
                  <a:lnTo>
                    <a:pt x="1967" y="633"/>
                  </a:lnTo>
                  <a:lnTo>
                    <a:pt x="1948" y="645"/>
                  </a:lnTo>
                  <a:lnTo>
                    <a:pt x="1931" y="656"/>
                  </a:lnTo>
                  <a:lnTo>
                    <a:pt x="1913" y="665"/>
                  </a:lnTo>
                  <a:lnTo>
                    <a:pt x="1896" y="673"/>
                  </a:lnTo>
                  <a:lnTo>
                    <a:pt x="1880" y="681"/>
                  </a:lnTo>
                  <a:lnTo>
                    <a:pt x="1863" y="688"/>
                  </a:lnTo>
                  <a:lnTo>
                    <a:pt x="1846" y="696"/>
                  </a:lnTo>
                  <a:lnTo>
                    <a:pt x="1829" y="703"/>
                  </a:lnTo>
                  <a:lnTo>
                    <a:pt x="1812" y="712"/>
                  </a:lnTo>
                  <a:lnTo>
                    <a:pt x="1794" y="721"/>
                  </a:lnTo>
                  <a:lnTo>
                    <a:pt x="1777" y="732"/>
                  </a:lnTo>
                  <a:lnTo>
                    <a:pt x="1760" y="744"/>
                  </a:lnTo>
                  <a:lnTo>
                    <a:pt x="1741" y="758"/>
                  </a:lnTo>
                  <a:lnTo>
                    <a:pt x="1722" y="774"/>
                  </a:lnTo>
                  <a:lnTo>
                    <a:pt x="1702" y="794"/>
                  </a:lnTo>
                  <a:lnTo>
                    <a:pt x="1666" y="809"/>
                  </a:lnTo>
                  <a:lnTo>
                    <a:pt x="1630" y="824"/>
                  </a:lnTo>
                  <a:lnTo>
                    <a:pt x="1593" y="837"/>
                  </a:lnTo>
                  <a:lnTo>
                    <a:pt x="1557" y="851"/>
                  </a:lnTo>
                  <a:lnTo>
                    <a:pt x="1520" y="863"/>
                  </a:lnTo>
                  <a:lnTo>
                    <a:pt x="1483" y="876"/>
                  </a:lnTo>
                  <a:lnTo>
                    <a:pt x="1446" y="888"/>
                  </a:lnTo>
                  <a:lnTo>
                    <a:pt x="1407" y="899"/>
                  </a:lnTo>
                  <a:lnTo>
                    <a:pt x="1370" y="911"/>
                  </a:lnTo>
                  <a:lnTo>
                    <a:pt x="1331" y="920"/>
                  </a:lnTo>
                  <a:lnTo>
                    <a:pt x="1294" y="932"/>
                  </a:lnTo>
                  <a:lnTo>
                    <a:pt x="1256" y="942"/>
                  </a:lnTo>
                  <a:lnTo>
                    <a:pt x="1217" y="950"/>
                  </a:lnTo>
                  <a:lnTo>
                    <a:pt x="1179" y="960"/>
                  </a:lnTo>
                  <a:lnTo>
                    <a:pt x="1140" y="969"/>
                  </a:lnTo>
                  <a:lnTo>
                    <a:pt x="1102" y="978"/>
                  </a:lnTo>
                  <a:lnTo>
                    <a:pt x="1063" y="986"/>
                  </a:lnTo>
                  <a:lnTo>
                    <a:pt x="1025" y="994"/>
                  </a:lnTo>
                  <a:lnTo>
                    <a:pt x="985" y="1002"/>
                  </a:lnTo>
                  <a:lnTo>
                    <a:pt x="947" y="1010"/>
                  </a:lnTo>
                  <a:lnTo>
                    <a:pt x="908" y="1017"/>
                  </a:lnTo>
                  <a:lnTo>
                    <a:pt x="870" y="1025"/>
                  </a:lnTo>
                  <a:lnTo>
                    <a:pt x="831" y="1032"/>
                  </a:lnTo>
                  <a:lnTo>
                    <a:pt x="792" y="1040"/>
                  </a:lnTo>
                  <a:lnTo>
                    <a:pt x="753" y="1046"/>
                  </a:lnTo>
                  <a:lnTo>
                    <a:pt x="715" y="1053"/>
                  </a:lnTo>
                  <a:lnTo>
                    <a:pt x="676" y="1061"/>
                  </a:lnTo>
                  <a:lnTo>
                    <a:pt x="638" y="1067"/>
                  </a:lnTo>
                  <a:lnTo>
                    <a:pt x="599" y="1074"/>
                  </a:lnTo>
                  <a:lnTo>
                    <a:pt x="561" y="1081"/>
                  </a:lnTo>
                  <a:lnTo>
                    <a:pt x="524" y="1087"/>
                  </a:lnTo>
                  <a:lnTo>
                    <a:pt x="485" y="1094"/>
                  </a:lnTo>
                  <a:lnTo>
                    <a:pt x="443" y="1103"/>
                  </a:lnTo>
                  <a:lnTo>
                    <a:pt x="399" y="1114"/>
                  </a:lnTo>
                  <a:lnTo>
                    <a:pt x="355" y="1128"/>
                  </a:lnTo>
                  <a:lnTo>
                    <a:pt x="310" y="1144"/>
                  </a:lnTo>
                  <a:lnTo>
                    <a:pt x="265" y="1165"/>
                  </a:lnTo>
                  <a:lnTo>
                    <a:pt x="223" y="1189"/>
                  </a:lnTo>
                  <a:lnTo>
                    <a:pt x="181" y="1215"/>
                  </a:lnTo>
                  <a:lnTo>
                    <a:pt x="143" y="1246"/>
                  </a:lnTo>
                  <a:lnTo>
                    <a:pt x="108" y="1280"/>
                  </a:lnTo>
                  <a:lnTo>
                    <a:pt x="76" y="1319"/>
                  </a:lnTo>
                  <a:lnTo>
                    <a:pt x="50" y="1361"/>
                  </a:lnTo>
                  <a:lnTo>
                    <a:pt x="27" y="1408"/>
                  </a:lnTo>
                  <a:lnTo>
                    <a:pt x="11" y="1459"/>
                  </a:lnTo>
                  <a:lnTo>
                    <a:pt x="2" y="1515"/>
                  </a:lnTo>
                  <a:lnTo>
                    <a:pt x="0" y="1575"/>
                  </a:lnTo>
                  <a:lnTo>
                    <a:pt x="5" y="1640"/>
                  </a:lnTo>
                  <a:lnTo>
                    <a:pt x="723" y="1259"/>
                  </a:lnTo>
                  <a:lnTo>
                    <a:pt x="783" y="1230"/>
                  </a:lnTo>
                  <a:lnTo>
                    <a:pt x="840" y="1207"/>
                  </a:lnTo>
                  <a:lnTo>
                    <a:pt x="896" y="1189"/>
                  </a:lnTo>
                  <a:lnTo>
                    <a:pt x="949" y="1177"/>
                  </a:lnTo>
                  <a:lnTo>
                    <a:pt x="1001" y="1170"/>
                  </a:lnTo>
                  <a:lnTo>
                    <a:pt x="1051" y="1169"/>
                  </a:lnTo>
                  <a:lnTo>
                    <a:pt x="1099" y="1172"/>
                  </a:lnTo>
                  <a:lnTo>
                    <a:pt x="1147" y="1182"/>
                  </a:lnTo>
                  <a:lnTo>
                    <a:pt x="1191" y="1196"/>
                  </a:lnTo>
                  <a:lnTo>
                    <a:pt x="1235" y="1215"/>
                  </a:lnTo>
                  <a:lnTo>
                    <a:pt x="1277" y="1238"/>
                  </a:lnTo>
                  <a:lnTo>
                    <a:pt x="1318" y="1267"/>
                  </a:lnTo>
                  <a:lnTo>
                    <a:pt x="1356" y="1300"/>
                  </a:lnTo>
                  <a:lnTo>
                    <a:pt x="1393" y="1338"/>
                  </a:lnTo>
                  <a:lnTo>
                    <a:pt x="1431" y="1380"/>
                  </a:lnTo>
                  <a:lnTo>
                    <a:pt x="1465" y="1426"/>
                  </a:lnTo>
                  <a:close/>
                </a:path>
              </a:pathLst>
            </a:custGeom>
            <a:solidFill>
              <a:srgbClr val="CC8C5C"/>
            </a:solidFill>
            <a:ln w="9525">
              <a:noFill/>
              <a:round/>
              <a:headEnd/>
              <a:tailEnd/>
            </a:ln>
          </p:spPr>
          <p:txBody>
            <a:bodyPr/>
            <a:lstStyle/>
            <a:p>
              <a:endParaRPr lang="en-US"/>
            </a:p>
          </p:txBody>
        </p:sp>
        <p:sp>
          <p:nvSpPr>
            <p:cNvPr id="29721" name="Freeform 25"/>
            <p:cNvSpPr>
              <a:spLocks/>
            </p:cNvSpPr>
            <p:nvPr/>
          </p:nvSpPr>
          <p:spPr bwMode="auto">
            <a:xfrm>
              <a:off x="1176" y="970"/>
              <a:ext cx="648" cy="328"/>
            </a:xfrm>
            <a:custGeom>
              <a:avLst/>
              <a:gdLst/>
              <a:ahLst/>
              <a:cxnLst>
                <a:cxn ang="0">
                  <a:pos x="1552" y="1378"/>
                </a:cxn>
                <a:cxn ang="0">
                  <a:pos x="1714" y="1267"/>
                </a:cxn>
                <a:cxn ang="0">
                  <a:pos x="1871" y="1138"/>
                </a:cxn>
                <a:cxn ang="0">
                  <a:pos x="1978" y="1069"/>
                </a:cxn>
                <a:cxn ang="0">
                  <a:pos x="2092" y="1068"/>
                </a:cxn>
                <a:cxn ang="0">
                  <a:pos x="2195" y="1028"/>
                </a:cxn>
                <a:cxn ang="0">
                  <a:pos x="2276" y="966"/>
                </a:cxn>
                <a:cxn ang="0">
                  <a:pos x="2333" y="959"/>
                </a:cxn>
                <a:cxn ang="0">
                  <a:pos x="2410" y="947"/>
                </a:cxn>
                <a:cxn ang="0">
                  <a:pos x="2483" y="924"/>
                </a:cxn>
                <a:cxn ang="0">
                  <a:pos x="2554" y="887"/>
                </a:cxn>
                <a:cxn ang="0">
                  <a:pos x="2632" y="783"/>
                </a:cxn>
                <a:cxn ang="0">
                  <a:pos x="2687" y="649"/>
                </a:cxn>
                <a:cxn ang="0">
                  <a:pos x="2735" y="548"/>
                </a:cxn>
                <a:cxn ang="0">
                  <a:pos x="2802" y="496"/>
                </a:cxn>
                <a:cxn ang="0">
                  <a:pos x="2895" y="433"/>
                </a:cxn>
                <a:cxn ang="0">
                  <a:pos x="2965" y="353"/>
                </a:cxn>
                <a:cxn ang="0">
                  <a:pos x="3014" y="306"/>
                </a:cxn>
                <a:cxn ang="0">
                  <a:pos x="3049" y="233"/>
                </a:cxn>
                <a:cxn ang="0">
                  <a:pos x="3153" y="204"/>
                </a:cxn>
                <a:cxn ang="0">
                  <a:pos x="3178" y="117"/>
                </a:cxn>
                <a:cxn ang="0">
                  <a:pos x="3240" y="43"/>
                </a:cxn>
                <a:cxn ang="0">
                  <a:pos x="3182" y="2"/>
                </a:cxn>
                <a:cxn ang="0">
                  <a:pos x="3005" y="0"/>
                </a:cxn>
                <a:cxn ang="0">
                  <a:pos x="2866" y="12"/>
                </a:cxn>
                <a:cxn ang="0">
                  <a:pos x="2768" y="39"/>
                </a:cxn>
                <a:cxn ang="0">
                  <a:pos x="2684" y="81"/>
                </a:cxn>
                <a:cxn ang="0">
                  <a:pos x="2553" y="134"/>
                </a:cxn>
                <a:cxn ang="0">
                  <a:pos x="2412" y="194"/>
                </a:cxn>
                <a:cxn ang="0">
                  <a:pos x="2320" y="233"/>
                </a:cxn>
                <a:cxn ang="0">
                  <a:pos x="2240" y="300"/>
                </a:cxn>
                <a:cxn ang="0">
                  <a:pos x="2188" y="361"/>
                </a:cxn>
                <a:cxn ang="0">
                  <a:pos x="2111" y="461"/>
                </a:cxn>
                <a:cxn ang="0">
                  <a:pos x="2030" y="569"/>
                </a:cxn>
                <a:cxn ang="0">
                  <a:pos x="1967" y="633"/>
                </a:cxn>
                <a:cxn ang="0">
                  <a:pos x="1880" y="681"/>
                </a:cxn>
                <a:cxn ang="0">
                  <a:pos x="1794" y="721"/>
                </a:cxn>
                <a:cxn ang="0">
                  <a:pos x="1702" y="794"/>
                </a:cxn>
                <a:cxn ang="0">
                  <a:pos x="1557" y="851"/>
                </a:cxn>
                <a:cxn ang="0">
                  <a:pos x="1370" y="911"/>
                </a:cxn>
                <a:cxn ang="0">
                  <a:pos x="1179" y="960"/>
                </a:cxn>
                <a:cxn ang="0">
                  <a:pos x="985" y="1002"/>
                </a:cxn>
                <a:cxn ang="0">
                  <a:pos x="792" y="1040"/>
                </a:cxn>
                <a:cxn ang="0">
                  <a:pos x="599" y="1074"/>
                </a:cxn>
                <a:cxn ang="0">
                  <a:pos x="443" y="1103"/>
                </a:cxn>
                <a:cxn ang="0">
                  <a:pos x="223" y="1189"/>
                </a:cxn>
                <a:cxn ang="0">
                  <a:pos x="50" y="1361"/>
                </a:cxn>
                <a:cxn ang="0">
                  <a:pos x="5" y="1640"/>
                </a:cxn>
                <a:cxn ang="0">
                  <a:pos x="896" y="1189"/>
                </a:cxn>
                <a:cxn ang="0">
                  <a:pos x="1147" y="1182"/>
                </a:cxn>
                <a:cxn ang="0">
                  <a:pos x="1356" y="1300"/>
                </a:cxn>
              </a:cxnLst>
              <a:rect l="0" t="0" r="r" b="b"/>
              <a:pathLst>
                <a:path w="3240" h="1640">
                  <a:moveTo>
                    <a:pt x="1465" y="1426"/>
                  </a:moveTo>
                  <a:lnTo>
                    <a:pt x="1465" y="1426"/>
                  </a:lnTo>
                  <a:lnTo>
                    <a:pt x="1493" y="1412"/>
                  </a:lnTo>
                  <a:lnTo>
                    <a:pt x="1523" y="1396"/>
                  </a:lnTo>
                  <a:lnTo>
                    <a:pt x="1552" y="1378"/>
                  </a:lnTo>
                  <a:lnTo>
                    <a:pt x="1583" y="1359"/>
                  </a:lnTo>
                  <a:lnTo>
                    <a:pt x="1616" y="1338"/>
                  </a:lnTo>
                  <a:lnTo>
                    <a:pt x="1648" y="1315"/>
                  </a:lnTo>
                  <a:lnTo>
                    <a:pt x="1680" y="1292"/>
                  </a:lnTo>
                  <a:lnTo>
                    <a:pt x="1714" y="1267"/>
                  </a:lnTo>
                  <a:lnTo>
                    <a:pt x="1746" y="1241"/>
                  </a:lnTo>
                  <a:lnTo>
                    <a:pt x="1778" y="1216"/>
                  </a:lnTo>
                  <a:lnTo>
                    <a:pt x="1810" y="1190"/>
                  </a:lnTo>
                  <a:lnTo>
                    <a:pt x="1841" y="1164"/>
                  </a:lnTo>
                  <a:lnTo>
                    <a:pt x="1871" y="1138"/>
                  </a:lnTo>
                  <a:lnTo>
                    <a:pt x="1901" y="1113"/>
                  </a:lnTo>
                  <a:lnTo>
                    <a:pt x="1928" y="1088"/>
                  </a:lnTo>
                  <a:lnTo>
                    <a:pt x="1954" y="1064"/>
                  </a:lnTo>
                  <a:lnTo>
                    <a:pt x="1954" y="1064"/>
                  </a:lnTo>
                  <a:lnTo>
                    <a:pt x="1978" y="1069"/>
                  </a:lnTo>
                  <a:lnTo>
                    <a:pt x="2002" y="1073"/>
                  </a:lnTo>
                  <a:lnTo>
                    <a:pt x="2024" y="1074"/>
                  </a:lnTo>
                  <a:lnTo>
                    <a:pt x="2047" y="1074"/>
                  </a:lnTo>
                  <a:lnTo>
                    <a:pt x="2070" y="1072"/>
                  </a:lnTo>
                  <a:lnTo>
                    <a:pt x="2092" y="1068"/>
                  </a:lnTo>
                  <a:lnTo>
                    <a:pt x="2113" y="1063"/>
                  </a:lnTo>
                  <a:lnTo>
                    <a:pt x="2136" y="1056"/>
                  </a:lnTo>
                  <a:lnTo>
                    <a:pt x="2155" y="1048"/>
                  </a:lnTo>
                  <a:lnTo>
                    <a:pt x="2175" y="1038"/>
                  </a:lnTo>
                  <a:lnTo>
                    <a:pt x="2195" y="1028"/>
                  </a:lnTo>
                  <a:lnTo>
                    <a:pt x="2214" y="1017"/>
                  </a:lnTo>
                  <a:lnTo>
                    <a:pt x="2231" y="1006"/>
                  </a:lnTo>
                  <a:lnTo>
                    <a:pt x="2247" y="992"/>
                  </a:lnTo>
                  <a:lnTo>
                    <a:pt x="2262" y="980"/>
                  </a:lnTo>
                  <a:lnTo>
                    <a:pt x="2276" y="966"/>
                  </a:lnTo>
                  <a:lnTo>
                    <a:pt x="2276" y="966"/>
                  </a:lnTo>
                  <a:lnTo>
                    <a:pt x="2289" y="965"/>
                  </a:lnTo>
                  <a:lnTo>
                    <a:pt x="2304" y="963"/>
                  </a:lnTo>
                  <a:lnTo>
                    <a:pt x="2318" y="961"/>
                  </a:lnTo>
                  <a:lnTo>
                    <a:pt x="2333" y="959"/>
                  </a:lnTo>
                  <a:lnTo>
                    <a:pt x="2348" y="958"/>
                  </a:lnTo>
                  <a:lnTo>
                    <a:pt x="2364" y="955"/>
                  </a:lnTo>
                  <a:lnTo>
                    <a:pt x="2379" y="953"/>
                  </a:lnTo>
                  <a:lnTo>
                    <a:pt x="2394" y="950"/>
                  </a:lnTo>
                  <a:lnTo>
                    <a:pt x="2410" y="947"/>
                  </a:lnTo>
                  <a:lnTo>
                    <a:pt x="2425" y="943"/>
                  </a:lnTo>
                  <a:lnTo>
                    <a:pt x="2440" y="939"/>
                  </a:lnTo>
                  <a:lnTo>
                    <a:pt x="2454" y="935"/>
                  </a:lnTo>
                  <a:lnTo>
                    <a:pt x="2468" y="930"/>
                  </a:lnTo>
                  <a:lnTo>
                    <a:pt x="2483" y="924"/>
                  </a:lnTo>
                  <a:lnTo>
                    <a:pt x="2497" y="918"/>
                  </a:lnTo>
                  <a:lnTo>
                    <a:pt x="2510" y="912"/>
                  </a:lnTo>
                  <a:lnTo>
                    <a:pt x="2510" y="912"/>
                  </a:lnTo>
                  <a:lnTo>
                    <a:pt x="2534" y="901"/>
                  </a:lnTo>
                  <a:lnTo>
                    <a:pt x="2554" y="887"/>
                  </a:lnTo>
                  <a:lnTo>
                    <a:pt x="2572" y="871"/>
                  </a:lnTo>
                  <a:lnTo>
                    <a:pt x="2590" y="851"/>
                  </a:lnTo>
                  <a:lnTo>
                    <a:pt x="2605" y="830"/>
                  </a:lnTo>
                  <a:lnTo>
                    <a:pt x="2618" y="808"/>
                  </a:lnTo>
                  <a:lnTo>
                    <a:pt x="2632" y="783"/>
                  </a:lnTo>
                  <a:lnTo>
                    <a:pt x="2643" y="757"/>
                  </a:lnTo>
                  <a:lnTo>
                    <a:pt x="2654" y="731"/>
                  </a:lnTo>
                  <a:lnTo>
                    <a:pt x="2665" y="703"/>
                  </a:lnTo>
                  <a:lnTo>
                    <a:pt x="2675" y="676"/>
                  </a:lnTo>
                  <a:lnTo>
                    <a:pt x="2687" y="649"/>
                  </a:lnTo>
                  <a:lnTo>
                    <a:pt x="2698" y="623"/>
                  </a:lnTo>
                  <a:lnTo>
                    <a:pt x="2709" y="597"/>
                  </a:lnTo>
                  <a:lnTo>
                    <a:pt x="2721" y="572"/>
                  </a:lnTo>
                  <a:lnTo>
                    <a:pt x="2735" y="548"/>
                  </a:lnTo>
                  <a:lnTo>
                    <a:pt x="2735" y="548"/>
                  </a:lnTo>
                  <a:lnTo>
                    <a:pt x="2744" y="538"/>
                  </a:lnTo>
                  <a:lnTo>
                    <a:pt x="2756" y="528"/>
                  </a:lnTo>
                  <a:lnTo>
                    <a:pt x="2770" y="518"/>
                  </a:lnTo>
                  <a:lnTo>
                    <a:pt x="2786" y="507"/>
                  </a:lnTo>
                  <a:lnTo>
                    <a:pt x="2802" y="496"/>
                  </a:lnTo>
                  <a:lnTo>
                    <a:pt x="2821" y="485"/>
                  </a:lnTo>
                  <a:lnTo>
                    <a:pt x="2839" y="472"/>
                  </a:lnTo>
                  <a:lnTo>
                    <a:pt x="2858" y="460"/>
                  </a:lnTo>
                  <a:lnTo>
                    <a:pt x="2876" y="446"/>
                  </a:lnTo>
                  <a:lnTo>
                    <a:pt x="2895" y="433"/>
                  </a:lnTo>
                  <a:lnTo>
                    <a:pt x="2911" y="418"/>
                  </a:lnTo>
                  <a:lnTo>
                    <a:pt x="2927" y="403"/>
                  </a:lnTo>
                  <a:lnTo>
                    <a:pt x="2942" y="387"/>
                  </a:lnTo>
                  <a:lnTo>
                    <a:pt x="2955" y="371"/>
                  </a:lnTo>
                  <a:lnTo>
                    <a:pt x="2965" y="353"/>
                  </a:lnTo>
                  <a:lnTo>
                    <a:pt x="2972" y="335"/>
                  </a:lnTo>
                  <a:lnTo>
                    <a:pt x="2972" y="335"/>
                  </a:lnTo>
                  <a:lnTo>
                    <a:pt x="2987" y="327"/>
                  </a:lnTo>
                  <a:lnTo>
                    <a:pt x="3002" y="317"/>
                  </a:lnTo>
                  <a:lnTo>
                    <a:pt x="3014" y="306"/>
                  </a:lnTo>
                  <a:lnTo>
                    <a:pt x="3025" y="294"/>
                  </a:lnTo>
                  <a:lnTo>
                    <a:pt x="3034" y="280"/>
                  </a:lnTo>
                  <a:lnTo>
                    <a:pt x="3041" y="265"/>
                  </a:lnTo>
                  <a:lnTo>
                    <a:pt x="3046" y="249"/>
                  </a:lnTo>
                  <a:lnTo>
                    <a:pt x="3049" y="233"/>
                  </a:lnTo>
                  <a:lnTo>
                    <a:pt x="3049" y="233"/>
                  </a:lnTo>
                  <a:lnTo>
                    <a:pt x="3081" y="234"/>
                  </a:lnTo>
                  <a:lnTo>
                    <a:pt x="3110" y="230"/>
                  </a:lnTo>
                  <a:lnTo>
                    <a:pt x="3133" y="219"/>
                  </a:lnTo>
                  <a:lnTo>
                    <a:pt x="3153" y="204"/>
                  </a:lnTo>
                  <a:lnTo>
                    <a:pt x="3168" y="186"/>
                  </a:lnTo>
                  <a:lnTo>
                    <a:pt x="3178" y="163"/>
                  </a:lnTo>
                  <a:lnTo>
                    <a:pt x="3180" y="141"/>
                  </a:lnTo>
                  <a:lnTo>
                    <a:pt x="3178" y="117"/>
                  </a:lnTo>
                  <a:lnTo>
                    <a:pt x="3178" y="117"/>
                  </a:lnTo>
                  <a:lnTo>
                    <a:pt x="3195" y="109"/>
                  </a:lnTo>
                  <a:lnTo>
                    <a:pt x="3211" y="96"/>
                  </a:lnTo>
                  <a:lnTo>
                    <a:pt x="3225" y="79"/>
                  </a:lnTo>
                  <a:lnTo>
                    <a:pt x="3235" y="60"/>
                  </a:lnTo>
                  <a:lnTo>
                    <a:pt x="3240" y="43"/>
                  </a:lnTo>
                  <a:lnTo>
                    <a:pt x="3240" y="26"/>
                  </a:lnTo>
                  <a:lnTo>
                    <a:pt x="3234" y="13"/>
                  </a:lnTo>
                  <a:lnTo>
                    <a:pt x="3221" y="4"/>
                  </a:lnTo>
                  <a:lnTo>
                    <a:pt x="3221" y="4"/>
                  </a:lnTo>
                  <a:lnTo>
                    <a:pt x="3182" y="2"/>
                  </a:lnTo>
                  <a:lnTo>
                    <a:pt x="3144" y="1"/>
                  </a:lnTo>
                  <a:lnTo>
                    <a:pt x="3107" y="0"/>
                  </a:lnTo>
                  <a:lnTo>
                    <a:pt x="3072" y="0"/>
                  </a:lnTo>
                  <a:lnTo>
                    <a:pt x="3038" y="0"/>
                  </a:lnTo>
                  <a:lnTo>
                    <a:pt x="3005" y="0"/>
                  </a:lnTo>
                  <a:lnTo>
                    <a:pt x="2974" y="1"/>
                  </a:lnTo>
                  <a:lnTo>
                    <a:pt x="2946" y="3"/>
                  </a:lnTo>
                  <a:lnTo>
                    <a:pt x="2917" y="6"/>
                  </a:lnTo>
                  <a:lnTo>
                    <a:pt x="2891" y="8"/>
                  </a:lnTo>
                  <a:lnTo>
                    <a:pt x="2866" y="12"/>
                  </a:lnTo>
                  <a:lnTo>
                    <a:pt x="2844" y="17"/>
                  </a:lnTo>
                  <a:lnTo>
                    <a:pt x="2822" y="22"/>
                  </a:lnTo>
                  <a:lnTo>
                    <a:pt x="2803" y="27"/>
                  </a:lnTo>
                  <a:lnTo>
                    <a:pt x="2785" y="33"/>
                  </a:lnTo>
                  <a:lnTo>
                    <a:pt x="2768" y="39"/>
                  </a:lnTo>
                  <a:lnTo>
                    <a:pt x="2768" y="39"/>
                  </a:lnTo>
                  <a:lnTo>
                    <a:pt x="2750" y="50"/>
                  </a:lnTo>
                  <a:lnTo>
                    <a:pt x="2730" y="60"/>
                  </a:lnTo>
                  <a:lnTo>
                    <a:pt x="2708" y="70"/>
                  </a:lnTo>
                  <a:lnTo>
                    <a:pt x="2684" y="81"/>
                  </a:lnTo>
                  <a:lnTo>
                    <a:pt x="2659" y="91"/>
                  </a:lnTo>
                  <a:lnTo>
                    <a:pt x="2634" y="101"/>
                  </a:lnTo>
                  <a:lnTo>
                    <a:pt x="2607" y="112"/>
                  </a:lnTo>
                  <a:lnTo>
                    <a:pt x="2580" y="124"/>
                  </a:lnTo>
                  <a:lnTo>
                    <a:pt x="2553" y="134"/>
                  </a:lnTo>
                  <a:lnTo>
                    <a:pt x="2524" y="146"/>
                  </a:lnTo>
                  <a:lnTo>
                    <a:pt x="2495" y="157"/>
                  </a:lnTo>
                  <a:lnTo>
                    <a:pt x="2468" y="170"/>
                  </a:lnTo>
                  <a:lnTo>
                    <a:pt x="2440" y="182"/>
                  </a:lnTo>
                  <a:lnTo>
                    <a:pt x="2412" y="194"/>
                  </a:lnTo>
                  <a:lnTo>
                    <a:pt x="2386" y="208"/>
                  </a:lnTo>
                  <a:lnTo>
                    <a:pt x="2361" y="223"/>
                  </a:lnTo>
                  <a:lnTo>
                    <a:pt x="2361" y="223"/>
                  </a:lnTo>
                  <a:lnTo>
                    <a:pt x="2340" y="227"/>
                  </a:lnTo>
                  <a:lnTo>
                    <a:pt x="2320" y="233"/>
                  </a:lnTo>
                  <a:lnTo>
                    <a:pt x="2302" y="242"/>
                  </a:lnTo>
                  <a:lnTo>
                    <a:pt x="2284" y="253"/>
                  </a:lnTo>
                  <a:lnTo>
                    <a:pt x="2268" y="266"/>
                  </a:lnTo>
                  <a:lnTo>
                    <a:pt x="2253" y="283"/>
                  </a:lnTo>
                  <a:lnTo>
                    <a:pt x="2240" y="300"/>
                  </a:lnTo>
                  <a:lnTo>
                    <a:pt x="2229" y="320"/>
                  </a:lnTo>
                  <a:lnTo>
                    <a:pt x="2229" y="320"/>
                  </a:lnTo>
                  <a:lnTo>
                    <a:pt x="2216" y="331"/>
                  </a:lnTo>
                  <a:lnTo>
                    <a:pt x="2203" y="345"/>
                  </a:lnTo>
                  <a:lnTo>
                    <a:pt x="2188" y="361"/>
                  </a:lnTo>
                  <a:lnTo>
                    <a:pt x="2173" y="378"/>
                  </a:lnTo>
                  <a:lnTo>
                    <a:pt x="2158" y="398"/>
                  </a:lnTo>
                  <a:lnTo>
                    <a:pt x="2143" y="418"/>
                  </a:lnTo>
                  <a:lnTo>
                    <a:pt x="2127" y="440"/>
                  </a:lnTo>
                  <a:lnTo>
                    <a:pt x="2111" y="461"/>
                  </a:lnTo>
                  <a:lnTo>
                    <a:pt x="2095" y="485"/>
                  </a:lnTo>
                  <a:lnTo>
                    <a:pt x="2078" y="507"/>
                  </a:lnTo>
                  <a:lnTo>
                    <a:pt x="2062" y="528"/>
                  </a:lnTo>
                  <a:lnTo>
                    <a:pt x="2046" y="549"/>
                  </a:lnTo>
                  <a:lnTo>
                    <a:pt x="2030" y="569"/>
                  </a:lnTo>
                  <a:lnTo>
                    <a:pt x="2015" y="588"/>
                  </a:lnTo>
                  <a:lnTo>
                    <a:pt x="2000" y="604"/>
                  </a:lnTo>
                  <a:lnTo>
                    <a:pt x="1985" y="619"/>
                  </a:lnTo>
                  <a:lnTo>
                    <a:pt x="1985" y="619"/>
                  </a:lnTo>
                  <a:lnTo>
                    <a:pt x="1967" y="633"/>
                  </a:lnTo>
                  <a:lnTo>
                    <a:pt x="1948" y="645"/>
                  </a:lnTo>
                  <a:lnTo>
                    <a:pt x="1931" y="656"/>
                  </a:lnTo>
                  <a:lnTo>
                    <a:pt x="1913" y="665"/>
                  </a:lnTo>
                  <a:lnTo>
                    <a:pt x="1896" y="673"/>
                  </a:lnTo>
                  <a:lnTo>
                    <a:pt x="1880" y="681"/>
                  </a:lnTo>
                  <a:lnTo>
                    <a:pt x="1863" y="688"/>
                  </a:lnTo>
                  <a:lnTo>
                    <a:pt x="1846" y="696"/>
                  </a:lnTo>
                  <a:lnTo>
                    <a:pt x="1829" y="703"/>
                  </a:lnTo>
                  <a:lnTo>
                    <a:pt x="1812" y="712"/>
                  </a:lnTo>
                  <a:lnTo>
                    <a:pt x="1794" y="721"/>
                  </a:lnTo>
                  <a:lnTo>
                    <a:pt x="1777" y="732"/>
                  </a:lnTo>
                  <a:lnTo>
                    <a:pt x="1760" y="744"/>
                  </a:lnTo>
                  <a:lnTo>
                    <a:pt x="1741" y="758"/>
                  </a:lnTo>
                  <a:lnTo>
                    <a:pt x="1722" y="774"/>
                  </a:lnTo>
                  <a:lnTo>
                    <a:pt x="1702" y="794"/>
                  </a:lnTo>
                  <a:lnTo>
                    <a:pt x="1702" y="794"/>
                  </a:lnTo>
                  <a:lnTo>
                    <a:pt x="1666" y="809"/>
                  </a:lnTo>
                  <a:lnTo>
                    <a:pt x="1630" y="824"/>
                  </a:lnTo>
                  <a:lnTo>
                    <a:pt x="1593" y="837"/>
                  </a:lnTo>
                  <a:lnTo>
                    <a:pt x="1557" y="851"/>
                  </a:lnTo>
                  <a:lnTo>
                    <a:pt x="1520" y="863"/>
                  </a:lnTo>
                  <a:lnTo>
                    <a:pt x="1483" y="876"/>
                  </a:lnTo>
                  <a:lnTo>
                    <a:pt x="1446" y="888"/>
                  </a:lnTo>
                  <a:lnTo>
                    <a:pt x="1407" y="899"/>
                  </a:lnTo>
                  <a:lnTo>
                    <a:pt x="1370" y="911"/>
                  </a:lnTo>
                  <a:lnTo>
                    <a:pt x="1331" y="920"/>
                  </a:lnTo>
                  <a:lnTo>
                    <a:pt x="1294" y="932"/>
                  </a:lnTo>
                  <a:lnTo>
                    <a:pt x="1256" y="942"/>
                  </a:lnTo>
                  <a:lnTo>
                    <a:pt x="1217" y="950"/>
                  </a:lnTo>
                  <a:lnTo>
                    <a:pt x="1179" y="960"/>
                  </a:lnTo>
                  <a:lnTo>
                    <a:pt x="1140" y="969"/>
                  </a:lnTo>
                  <a:lnTo>
                    <a:pt x="1102" y="978"/>
                  </a:lnTo>
                  <a:lnTo>
                    <a:pt x="1063" y="986"/>
                  </a:lnTo>
                  <a:lnTo>
                    <a:pt x="1025" y="994"/>
                  </a:lnTo>
                  <a:lnTo>
                    <a:pt x="985" y="1002"/>
                  </a:lnTo>
                  <a:lnTo>
                    <a:pt x="947" y="1010"/>
                  </a:lnTo>
                  <a:lnTo>
                    <a:pt x="908" y="1017"/>
                  </a:lnTo>
                  <a:lnTo>
                    <a:pt x="870" y="1025"/>
                  </a:lnTo>
                  <a:lnTo>
                    <a:pt x="831" y="1032"/>
                  </a:lnTo>
                  <a:lnTo>
                    <a:pt x="792" y="1040"/>
                  </a:lnTo>
                  <a:lnTo>
                    <a:pt x="753" y="1046"/>
                  </a:lnTo>
                  <a:lnTo>
                    <a:pt x="715" y="1053"/>
                  </a:lnTo>
                  <a:lnTo>
                    <a:pt x="676" y="1061"/>
                  </a:lnTo>
                  <a:lnTo>
                    <a:pt x="638" y="1067"/>
                  </a:lnTo>
                  <a:lnTo>
                    <a:pt x="599" y="1074"/>
                  </a:lnTo>
                  <a:lnTo>
                    <a:pt x="561" y="1081"/>
                  </a:lnTo>
                  <a:lnTo>
                    <a:pt x="524" y="1087"/>
                  </a:lnTo>
                  <a:lnTo>
                    <a:pt x="485" y="1094"/>
                  </a:lnTo>
                  <a:lnTo>
                    <a:pt x="485" y="1094"/>
                  </a:lnTo>
                  <a:lnTo>
                    <a:pt x="443" y="1103"/>
                  </a:lnTo>
                  <a:lnTo>
                    <a:pt x="399" y="1114"/>
                  </a:lnTo>
                  <a:lnTo>
                    <a:pt x="355" y="1128"/>
                  </a:lnTo>
                  <a:lnTo>
                    <a:pt x="310" y="1144"/>
                  </a:lnTo>
                  <a:lnTo>
                    <a:pt x="265" y="1165"/>
                  </a:lnTo>
                  <a:lnTo>
                    <a:pt x="223" y="1189"/>
                  </a:lnTo>
                  <a:lnTo>
                    <a:pt x="181" y="1215"/>
                  </a:lnTo>
                  <a:lnTo>
                    <a:pt x="143" y="1246"/>
                  </a:lnTo>
                  <a:lnTo>
                    <a:pt x="108" y="1280"/>
                  </a:lnTo>
                  <a:lnTo>
                    <a:pt x="76" y="1319"/>
                  </a:lnTo>
                  <a:lnTo>
                    <a:pt x="50" y="1361"/>
                  </a:lnTo>
                  <a:lnTo>
                    <a:pt x="27" y="1408"/>
                  </a:lnTo>
                  <a:lnTo>
                    <a:pt x="11" y="1459"/>
                  </a:lnTo>
                  <a:lnTo>
                    <a:pt x="2" y="1515"/>
                  </a:lnTo>
                  <a:lnTo>
                    <a:pt x="0" y="1575"/>
                  </a:lnTo>
                  <a:lnTo>
                    <a:pt x="5" y="1640"/>
                  </a:lnTo>
                  <a:lnTo>
                    <a:pt x="723" y="1259"/>
                  </a:lnTo>
                  <a:lnTo>
                    <a:pt x="723" y="1259"/>
                  </a:lnTo>
                  <a:lnTo>
                    <a:pt x="783" y="1230"/>
                  </a:lnTo>
                  <a:lnTo>
                    <a:pt x="840" y="1207"/>
                  </a:lnTo>
                  <a:lnTo>
                    <a:pt x="896" y="1189"/>
                  </a:lnTo>
                  <a:lnTo>
                    <a:pt x="949" y="1177"/>
                  </a:lnTo>
                  <a:lnTo>
                    <a:pt x="1001" y="1170"/>
                  </a:lnTo>
                  <a:lnTo>
                    <a:pt x="1051" y="1169"/>
                  </a:lnTo>
                  <a:lnTo>
                    <a:pt x="1099" y="1172"/>
                  </a:lnTo>
                  <a:lnTo>
                    <a:pt x="1147" y="1182"/>
                  </a:lnTo>
                  <a:lnTo>
                    <a:pt x="1191" y="1196"/>
                  </a:lnTo>
                  <a:lnTo>
                    <a:pt x="1235" y="1215"/>
                  </a:lnTo>
                  <a:lnTo>
                    <a:pt x="1277" y="1238"/>
                  </a:lnTo>
                  <a:lnTo>
                    <a:pt x="1318" y="1267"/>
                  </a:lnTo>
                  <a:lnTo>
                    <a:pt x="1356" y="1300"/>
                  </a:lnTo>
                  <a:lnTo>
                    <a:pt x="1393" y="1338"/>
                  </a:lnTo>
                  <a:lnTo>
                    <a:pt x="1431" y="1380"/>
                  </a:lnTo>
                  <a:lnTo>
                    <a:pt x="1465" y="1426"/>
                  </a:lnTo>
                </a:path>
              </a:pathLst>
            </a:custGeom>
            <a:noFill/>
            <a:ln w="0">
              <a:solidFill>
                <a:srgbClr val="000000"/>
              </a:solidFill>
              <a:prstDash val="solid"/>
              <a:round/>
              <a:headEnd/>
              <a:tailEnd/>
            </a:ln>
          </p:spPr>
          <p:txBody>
            <a:bodyPr/>
            <a:lstStyle/>
            <a:p>
              <a:endParaRPr lang="en-US"/>
            </a:p>
          </p:txBody>
        </p:sp>
        <p:sp>
          <p:nvSpPr>
            <p:cNvPr id="29722" name="Freeform 26"/>
            <p:cNvSpPr>
              <a:spLocks/>
            </p:cNvSpPr>
            <p:nvPr/>
          </p:nvSpPr>
          <p:spPr bwMode="auto">
            <a:xfrm>
              <a:off x="954" y="700"/>
              <a:ext cx="282" cy="323"/>
            </a:xfrm>
            <a:custGeom>
              <a:avLst/>
              <a:gdLst/>
              <a:ahLst/>
              <a:cxnLst>
                <a:cxn ang="0">
                  <a:pos x="1255" y="1504"/>
                </a:cxn>
                <a:cxn ang="0">
                  <a:pos x="1335" y="1391"/>
                </a:cxn>
                <a:cxn ang="0">
                  <a:pos x="1379" y="1349"/>
                </a:cxn>
                <a:cxn ang="0">
                  <a:pos x="1257" y="1395"/>
                </a:cxn>
                <a:cxn ang="0">
                  <a:pos x="1211" y="1350"/>
                </a:cxn>
                <a:cxn ang="0">
                  <a:pos x="1242" y="1227"/>
                </a:cxn>
                <a:cxn ang="0">
                  <a:pos x="1304" y="1162"/>
                </a:cxn>
                <a:cxn ang="0">
                  <a:pos x="1259" y="1106"/>
                </a:cxn>
                <a:cxn ang="0">
                  <a:pos x="1189" y="1105"/>
                </a:cxn>
                <a:cxn ang="0">
                  <a:pos x="1120" y="1112"/>
                </a:cxn>
                <a:cxn ang="0">
                  <a:pos x="1086" y="1056"/>
                </a:cxn>
                <a:cxn ang="0">
                  <a:pos x="1225" y="963"/>
                </a:cxn>
                <a:cxn ang="0">
                  <a:pos x="1179" y="943"/>
                </a:cxn>
                <a:cxn ang="0">
                  <a:pos x="1164" y="869"/>
                </a:cxn>
                <a:cxn ang="0">
                  <a:pos x="1139" y="804"/>
                </a:cxn>
                <a:cxn ang="0">
                  <a:pos x="1106" y="658"/>
                </a:cxn>
                <a:cxn ang="0">
                  <a:pos x="1022" y="524"/>
                </a:cxn>
                <a:cxn ang="0">
                  <a:pos x="955" y="435"/>
                </a:cxn>
                <a:cxn ang="0">
                  <a:pos x="901" y="406"/>
                </a:cxn>
                <a:cxn ang="0">
                  <a:pos x="880" y="475"/>
                </a:cxn>
                <a:cxn ang="0">
                  <a:pos x="777" y="443"/>
                </a:cxn>
                <a:cxn ang="0">
                  <a:pos x="652" y="473"/>
                </a:cxn>
                <a:cxn ang="0">
                  <a:pos x="602" y="452"/>
                </a:cxn>
                <a:cxn ang="0">
                  <a:pos x="720" y="391"/>
                </a:cxn>
                <a:cxn ang="0">
                  <a:pos x="847" y="340"/>
                </a:cxn>
                <a:cxn ang="0">
                  <a:pos x="993" y="272"/>
                </a:cxn>
                <a:cxn ang="0">
                  <a:pos x="1157" y="174"/>
                </a:cxn>
                <a:cxn ang="0">
                  <a:pos x="1295" y="89"/>
                </a:cxn>
                <a:cxn ang="0">
                  <a:pos x="1278" y="28"/>
                </a:cxn>
                <a:cxn ang="0">
                  <a:pos x="1190" y="40"/>
                </a:cxn>
                <a:cxn ang="0">
                  <a:pos x="1038" y="128"/>
                </a:cxn>
                <a:cxn ang="0">
                  <a:pos x="869" y="223"/>
                </a:cxn>
                <a:cxn ang="0">
                  <a:pos x="689" y="314"/>
                </a:cxn>
                <a:cxn ang="0">
                  <a:pos x="505" y="390"/>
                </a:cxn>
                <a:cxn ang="0">
                  <a:pos x="351" y="447"/>
                </a:cxn>
                <a:cxn ang="0">
                  <a:pos x="303" y="572"/>
                </a:cxn>
                <a:cxn ang="0">
                  <a:pos x="328" y="664"/>
                </a:cxn>
                <a:cxn ang="0">
                  <a:pos x="341" y="752"/>
                </a:cxn>
                <a:cxn ang="0">
                  <a:pos x="292" y="781"/>
                </a:cxn>
                <a:cxn ang="0">
                  <a:pos x="211" y="655"/>
                </a:cxn>
                <a:cxn ang="0">
                  <a:pos x="103" y="610"/>
                </a:cxn>
                <a:cxn ang="0">
                  <a:pos x="0" y="671"/>
                </a:cxn>
                <a:cxn ang="0">
                  <a:pos x="61" y="815"/>
                </a:cxn>
                <a:cxn ang="0">
                  <a:pos x="171" y="926"/>
                </a:cxn>
                <a:cxn ang="0">
                  <a:pos x="276" y="1047"/>
                </a:cxn>
                <a:cxn ang="0">
                  <a:pos x="392" y="1105"/>
                </a:cxn>
                <a:cxn ang="0">
                  <a:pos x="497" y="1234"/>
                </a:cxn>
                <a:cxn ang="0">
                  <a:pos x="629" y="1342"/>
                </a:cxn>
                <a:cxn ang="0">
                  <a:pos x="741" y="1406"/>
                </a:cxn>
                <a:cxn ang="0">
                  <a:pos x="864" y="1468"/>
                </a:cxn>
                <a:cxn ang="0">
                  <a:pos x="1033" y="1555"/>
                </a:cxn>
                <a:cxn ang="0">
                  <a:pos x="1144" y="1592"/>
                </a:cxn>
                <a:cxn ang="0">
                  <a:pos x="1252" y="1613"/>
                </a:cxn>
              </a:cxnLst>
              <a:rect l="0" t="0" r="r" b="b"/>
              <a:pathLst>
                <a:path w="1409" h="1616">
                  <a:moveTo>
                    <a:pt x="1299" y="1616"/>
                  </a:moveTo>
                  <a:lnTo>
                    <a:pt x="1290" y="1595"/>
                  </a:lnTo>
                  <a:lnTo>
                    <a:pt x="1280" y="1574"/>
                  </a:lnTo>
                  <a:lnTo>
                    <a:pt x="1270" y="1551"/>
                  </a:lnTo>
                  <a:lnTo>
                    <a:pt x="1261" y="1529"/>
                  </a:lnTo>
                  <a:lnTo>
                    <a:pt x="1255" y="1504"/>
                  </a:lnTo>
                  <a:lnTo>
                    <a:pt x="1252" y="1478"/>
                  </a:lnTo>
                  <a:lnTo>
                    <a:pt x="1254" y="1451"/>
                  </a:lnTo>
                  <a:lnTo>
                    <a:pt x="1261" y="1420"/>
                  </a:lnTo>
                  <a:lnTo>
                    <a:pt x="1288" y="1411"/>
                  </a:lnTo>
                  <a:lnTo>
                    <a:pt x="1313" y="1401"/>
                  </a:lnTo>
                  <a:lnTo>
                    <a:pt x="1335" y="1391"/>
                  </a:lnTo>
                  <a:lnTo>
                    <a:pt x="1357" y="1381"/>
                  </a:lnTo>
                  <a:lnTo>
                    <a:pt x="1374" y="1370"/>
                  </a:lnTo>
                  <a:lnTo>
                    <a:pt x="1389" y="1359"/>
                  </a:lnTo>
                  <a:lnTo>
                    <a:pt x="1401" y="1347"/>
                  </a:lnTo>
                  <a:lnTo>
                    <a:pt x="1409" y="1333"/>
                  </a:lnTo>
                  <a:lnTo>
                    <a:pt x="1379" y="1349"/>
                  </a:lnTo>
                  <a:lnTo>
                    <a:pt x="1352" y="1361"/>
                  </a:lnTo>
                  <a:lnTo>
                    <a:pt x="1327" y="1373"/>
                  </a:lnTo>
                  <a:lnTo>
                    <a:pt x="1306" y="1383"/>
                  </a:lnTo>
                  <a:lnTo>
                    <a:pt x="1287" y="1389"/>
                  </a:lnTo>
                  <a:lnTo>
                    <a:pt x="1271" y="1394"/>
                  </a:lnTo>
                  <a:lnTo>
                    <a:pt x="1257" y="1395"/>
                  </a:lnTo>
                  <a:lnTo>
                    <a:pt x="1246" y="1395"/>
                  </a:lnTo>
                  <a:lnTo>
                    <a:pt x="1236" y="1391"/>
                  </a:lnTo>
                  <a:lnTo>
                    <a:pt x="1229" y="1385"/>
                  </a:lnTo>
                  <a:lnTo>
                    <a:pt x="1221" y="1376"/>
                  </a:lnTo>
                  <a:lnTo>
                    <a:pt x="1216" y="1365"/>
                  </a:lnTo>
                  <a:lnTo>
                    <a:pt x="1211" y="1350"/>
                  </a:lnTo>
                  <a:lnTo>
                    <a:pt x="1208" y="1332"/>
                  </a:lnTo>
                  <a:lnTo>
                    <a:pt x="1205" y="1311"/>
                  </a:lnTo>
                  <a:lnTo>
                    <a:pt x="1203" y="1287"/>
                  </a:lnTo>
                  <a:lnTo>
                    <a:pt x="1206" y="1266"/>
                  </a:lnTo>
                  <a:lnTo>
                    <a:pt x="1221" y="1246"/>
                  </a:lnTo>
                  <a:lnTo>
                    <a:pt x="1242" y="1227"/>
                  </a:lnTo>
                  <a:lnTo>
                    <a:pt x="1267" y="1210"/>
                  </a:lnTo>
                  <a:lnTo>
                    <a:pt x="1292" y="1195"/>
                  </a:lnTo>
                  <a:lnTo>
                    <a:pt x="1313" y="1183"/>
                  </a:lnTo>
                  <a:lnTo>
                    <a:pt x="1326" y="1170"/>
                  </a:lnTo>
                  <a:lnTo>
                    <a:pt x="1327" y="1160"/>
                  </a:lnTo>
                  <a:lnTo>
                    <a:pt x="1304" y="1162"/>
                  </a:lnTo>
                  <a:lnTo>
                    <a:pt x="1286" y="1159"/>
                  </a:lnTo>
                  <a:lnTo>
                    <a:pt x="1272" y="1154"/>
                  </a:lnTo>
                  <a:lnTo>
                    <a:pt x="1262" y="1145"/>
                  </a:lnTo>
                  <a:lnTo>
                    <a:pt x="1256" y="1134"/>
                  </a:lnTo>
                  <a:lnTo>
                    <a:pt x="1255" y="1121"/>
                  </a:lnTo>
                  <a:lnTo>
                    <a:pt x="1259" y="1106"/>
                  </a:lnTo>
                  <a:lnTo>
                    <a:pt x="1265" y="1087"/>
                  </a:lnTo>
                  <a:lnTo>
                    <a:pt x="1247" y="1092"/>
                  </a:lnTo>
                  <a:lnTo>
                    <a:pt x="1230" y="1096"/>
                  </a:lnTo>
                  <a:lnTo>
                    <a:pt x="1215" y="1100"/>
                  </a:lnTo>
                  <a:lnTo>
                    <a:pt x="1201" y="1102"/>
                  </a:lnTo>
                  <a:lnTo>
                    <a:pt x="1189" y="1105"/>
                  </a:lnTo>
                  <a:lnTo>
                    <a:pt x="1177" y="1107"/>
                  </a:lnTo>
                  <a:lnTo>
                    <a:pt x="1164" y="1108"/>
                  </a:lnTo>
                  <a:lnTo>
                    <a:pt x="1153" y="1109"/>
                  </a:lnTo>
                  <a:lnTo>
                    <a:pt x="1142" y="1109"/>
                  </a:lnTo>
                  <a:lnTo>
                    <a:pt x="1132" y="1111"/>
                  </a:lnTo>
                  <a:lnTo>
                    <a:pt x="1120" y="1112"/>
                  </a:lnTo>
                  <a:lnTo>
                    <a:pt x="1108" y="1112"/>
                  </a:lnTo>
                  <a:lnTo>
                    <a:pt x="1096" y="1112"/>
                  </a:lnTo>
                  <a:lnTo>
                    <a:pt x="1082" y="1113"/>
                  </a:lnTo>
                  <a:lnTo>
                    <a:pt x="1069" y="1113"/>
                  </a:lnTo>
                  <a:lnTo>
                    <a:pt x="1053" y="1114"/>
                  </a:lnTo>
                  <a:lnTo>
                    <a:pt x="1086" y="1056"/>
                  </a:lnTo>
                  <a:lnTo>
                    <a:pt x="1118" y="1016"/>
                  </a:lnTo>
                  <a:lnTo>
                    <a:pt x="1148" y="992"/>
                  </a:lnTo>
                  <a:lnTo>
                    <a:pt x="1174" y="978"/>
                  </a:lnTo>
                  <a:lnTo>
                    <a:pt x="1196" y="972"/>
                  </a:lnTo>
                  <a:lnTo>
                    <a:pt x="1214" y="968"/>
                  </a:lnTo>
                  <a:lnTo>
                    <a:pt x="1225" y="963"/>
                  </a:lnTo>
                  <a:lnTo>
                    <a:pt x="1229" y="953"/>
                  </a:lnTo>
                  <a:lnTo>
                    <a:pt x="1213" y="957"/>
                  </a:lnTo>
                  <a:lnTo>
                    <a:pt x="1200" y="958"/>
                  </a:lnTo>
                  <a:lnTo>
                    <a:pt x="1192" y="956"/>
                  </a:lnTo>
                  <a:lnTo>
                    <a:pt x="1184" y="951"/>
                  </a:lnTo>
                  <a:lnTo>
                    <a:pt x="1179" y="943"/>
                  </a:lnTo>
                  <a:lnTo>
                    <a:pt x="1173" y="931"/>
                  </a:lnTo>
                  <a:lnTo>
                    <a:pt x="1167" y="916"/>
                  </a:lnTo>
                  <a:lnTo>
                    <a:pt x="1158" y="898"/>
                  </a:lnTo>
                  <a:lnTo>
                    <a:pt x="1157" y="889"/>
                  </a:lnTo>
                  <a:lnTo>
                    <a:pt x="1159" y="879"/>
                  </a:lnTo>
                  <a:lnTo>
                    <a:pt x="1164" y="869"/>
                  </a:lnTo>
                  <a:lnTo>
                    <a:pt x="1170" y="859"/>
                  </a:lnTo>
                  <a:lnTo>
                    <a:pt x="1175" y="849"/>
                  </a:lnTo>
                  <a:lnTo>
                    <a:pt x="1179" y="840"/>
                  </a:lnTo>
                  <a:lnTo>
                    <a:pt x="1178" y="833"/>
                  </a:lnTo>
                  <a:lnTo>
                    <a:pt x="1170" y="828"/>
                  </a:lnTo>
                  <a:lnTo>
                    <a:pt x="1139" y="804"/>
                  </a:lnTo>
                  <a:lnTo>
                    <a:pt x="1121" y="781"/>
                  </a:lnTo>
                  <a:lnTo>
                    <a:pt x="1110" y="756"/>
                  </a:lnTo>
                  <a:lnTo>
                    <a:pt x="1105" y="731"/>
                  </a:lnTo>
                  <a:lnTo>
                    <a:pt x="1105" y="706"/>
                  </a:lnTo>
                  <a:lnTo>
                    <a:pt x="1106" y="681"/>
                  </a:lnTo>
                  <a:lnTo>
                    <a:pt x="1106" y="658"/>
                  </a:lnTo>
                  <a:lnTo>
                    <a:pt x="1102" y="634"/>
                  </a:lnTo>
                  <a:lnTo>
                    <a:pt x="1093" y="602"/>
                  </a:lnTo>
                  <a:lnTo>
                    <a:pt x="1080" y="577"/>
                  </a:lnTo>
                  <a:lnTo>
                    <a:pt x="1061" y="557"/>
                  </a:lnTo>
                  <a:lnTo>
                    <a:pt x="1043" y="541"/>
                  </a:lnTo>
                  <a:lnTo>
                    <a:pt x="1022" y="524"/>
                  </a:lnTo>
                  <a:lnTo>
                    <a:pt x="1002" y="505"/>
                  </a:lnTo>
                  <a:lnTo>
                    <a:pt x="983" y="481"/>
                  </a:lnTo>
                  <a:lnTo>
                    <a:pt x="968" y="450"/>
                  </a:lnTo>
                  <a:lnTo>
                    <a:pt x="967" y="448"/>
                  </a:lnTo>
                  <a:lnTo>
                    <a:pt x="962" y="443"/>
                  </a:lnTo>
                  <a:lnTo>
                    <a:pt x="955" y="435"/>
                  </a:lnTo>
                  <a:lnTo>
                    <a:pt x="946" y="427"/>
                  </a:lnTo>
                  <a:lnTo>
                    <a:pt x="937" y="419"/>
                  </a:lnTo>
                  <a:lnTo>
                    <a:pt x="928" y="412"/>
                  </a:lnTo>
                  <a:lnTo>
                    <a:pt x="920" y="407"/>
                  </a:lnTo>
                  <a:lnTo>
                    <a:pt x="914" y="404"/>
                  </a:lnTo>
                  <a:lnTo>
                    <a:pt x="901" y="406"/>
                  </a:lnTo>
                  <a:lnTo>
                    <a:pt x="894" y="413"/>
                  </a:lnTo>
                  <a:lnTo>
                    <a:pt x="890" y="426"/>
                  </a:lnTo>
                  <a:lnTo>
                    <a:pt x="889" y="440"/>
                  </a:lnTo>
                  <a:lnTo>
                    <a:pt x="887" y="455"/>
                  </a:lnTo>
                  <a:lnTo>
                    <a:pt x="885" y="468"/>
                  </a:lnTo>
                  <a:lnTo>
                    <a:pt x="880" y="475"/>
                  </a:lnTo>
                  <a:lnTo>
                    <a:pt x="871" y="476"/>
                  </a:lnTo>
                  <a:lnTo>
                    <a:pt x="855" y="462"/>
                  </a:lnTo>
                  <a:lnTo>
                    <a:pt x="838" y="452"/>
                  </a:lnTo>
                  <a:lnTo>
                    <a:pt x="818" y="445"/>
                  </a:lnTo>
                  <a:lnTo>
                    <a:pt x="798" y="443"/>
                  </a:lnTo>
                  <a:lnTo>
                    <a:pt x="777" y="443"/>
                  </a:lnTo>
                  <a:lnTo>
                    <a:pt x="755" y="445"/>
                  </a:lnTo>
                  <a:lnTo>
                    <a:pt x="734" y="450"/>
                  </a:lnTo>
                  <a:lnTo>
                    <a:pt x="713" y="455"/>
                  </a:lnTo>
                  <a:lnTo>
                    <a:pt x="691" y="462"/>
                  </a:lnTo>
                  <a:lnTo>
                    <a:pt x="672" y="467"/>
                  </a:lnTo>
                  <a:lnTo>
                    <a:pt x="652" y="473"/>
                  </a:lnTo>
                  <a:lnTo>
                    <a:pt x="634" y="475"/>
                  </a:lnTo>
                  <a:lnTo>
                    <a:pt x="619" y="478"/>
                  </a:lnTo>
                  <a:lnTo>
                    <a:pt x="606" y="476"/>
                  </a:lnTo>
                  <a:lnTo>
                    <a:pt x="595" y="473"/>
                  </a:lnTo>
                  <a:lnTo>
                    <a:pt x="587" y="464"/>
                  </a:lnTo>
                  <a:lnTo>
                    <a:pt x="602" y="452"/>
                  </a:lnTo>
                  <a:lnTo>
                    <a:pt x="619" y="440"/>
                  </a:lnTo>
                  <a:lnTo>
                    <a:pt x="638" y="429"/>
                  </a:lnTo>
                  <a:lnTo>
                    <a:pt x="657" y="419"/>
                  </a:lnTo>
                  <a:lnTo>
                    <a:pt x="678" y="409"/>
                  </a:lnTo>
                  <a:lnTo>
                    <a:pt x="699" y="399"/>
                  </a:lnTo>
                  <a:lnTo>
                    <a:pt x="720" y="391"/>
                  </a:lnTo>
                  <a:lnTo>
                    <a:pt x="741" y="382"/>
                  </a:lnTo>
                  <a:lnTo>
                    <a:pt x="763" y="373"/>
                  </a:lnTo>
                  <a:lnTo>
                    <a:pt x="784" y="365"/>
                  </a:lnTo>
                  <a:lnTo>
                    <a:pt x="806" y="356"/>
                  </a:lnTo>
                  <a:lnTo>
                    <a:pt x="827" y="347"/>
                  </a:lnTo>
                  <a:lnTo>
                    <a:pt x="847" y="340"/>
                  </a:lnTo>
                  <a:lnTo>
                    <a:pt x="865" y="331"/>
                  </a:lnTo>
                  <a:lnTo>
                    <a:pt x="883" y="323"/>
                  </a:lnTo>
                  <a:lnTo>
                    <a:pt x="899" y="314"/>
                  </a:lnTo>
                  <a:lnTo>
                    <a:pt x="931" y="300"/>
                  </a:lnTo>
                  <a:lnTo>
                    <a:pt x="962" y="287"/>
                  </a:lnTo>
                  <a:lnTo>
                    <a:pt x="993" y="272"/>
                  </a:lnTo>
                  <a:lnTo>
                    <a:pt x="1022" y="256"/>
                  </a:lnTo>
                  <a:lnTo>
                    <a:pt x="1050" y="239"/>
                  </a:lnTo>
                  <a:lnTo>
                    <a:pt x="1079" y="223"/>
                  </a:lnTo>
                  <a:lnTo>
                    <a:pt x="1106" y="207"/>
                  </a:lnTo>
                  <a:lnTo>
                    <a:pt x="1132" y="190"/>
                  </a:lnTo>
                  <a:lnTo>
                    <a:pt x="1157" y="174"/>
                  </a:lnTo>
                  <a:lnTo>
                    <a:pt x="1182" y="157"/>
                  </a:lnTo>
                  <a:lnTo>
                    <a:pt x="1206" y="143"/>
                  </a:lnTo>
                  <a:lnTo>
                    <a:pt x="1229" y="128"/>
                  </a:lnTo>
                  <a:lnTo>
                    <a:pt x="1252" y="114"/>
                  </a:lnTo>
                  <a:lnTo>
                    <a:pt x="1273" y="102"/>
                  </a:lnTo>
                  <a:lnTo>
                    <a:pt x="1295" y="89"/>
                  </a:lnTo>
                  <a:lnTo>
                    <a:pt x="1316" y="79"/>
                  </a:lnTo>
                  <a:lnTo>
                    <a:pt x="1309" y="71"/>
                  </a:lnTo>
                  <a:lnTo>
                    <a:pt x="1303" y="61"/>
                  </a:lnTo>
                  <a:lnTo>
                    <a:pt x="1295" y="49"/>
                  </a:lnTo>
                  <a:lnTo>
                    <a:pt x="1287" y="40"/>
                  </a:lnTo>
                  <a:lnTo>
                    <a:pt x="1278" y="28"/>
                  </a:lnTo>
                  <a:lnTo>
                    <a:pt x="1271" y="18"/>
                  </a:lnTo>
                  <a:lnTo>
                    <a:pt x="1264" y="9"/>
                  </a:lnTo>
                  <a:lnTo>
                    <a:pt x="1259" y="0"/>
                  </a:lnTo>
                  <a:lnTo>
                    <a:pt x="1236" y="12"/>
                  </a:lnTo>
                  <a:lnTo>
                    <a:pt x="1214" y="26"/>
                  </a:lnTo>
                  <a:lnTo>
                    <a:pt x="1190" y="40"/>
                  </a:lnTo>
                  <a:lnTo>
                    <a:pt x="1167" y="53"/>
                  </a:lnTo>
                  <a:lnTo>
                    <a:pt x="1142" y="68"/>
                  </a:lnTo>
                  <a:lnTo>
                    <a:pt x="1116" y="83"/>
                  </a:lnTo>
                  <a:lnTo>
                    <a:pt x="1091" y="98"/>
                  </a:lnTo>
                  <a:lnTo>
                    <a:pt x="1064" y="113"/>
                  </a:lnTo>
                  <a:lnTo>
                    <a:pt x="1038" y="128"/>
                  </a:lnTo>
                  <a:lnTo>
                    <a:pt x="1010" y="144"/>
                  </a:lnTo>
                  <a:lnTo>
                    <a:pt x="983" y="160"/>
                  </a:lnTo>
                  <a:lnTo>
                    <a:pt x="955" y="176"/>
                  </a:lnTo>
                  <a:lnTo>
                    <a:pt x="926" y="191"/>
                  </a:lnTo>
                  <a:lnTo>
                    <a:pt x="897" y="207"/>
                  </a:lnTo>
                  <a:lnTo>
                    <a:pt x="869" y="223"/>
                  </a:lnTo>
                  <a:lnTo>
                    <a:pt x="839" y="238"/>
                  </a:lnTo>
                  <a:lnTo>
                    <a:pt x="809" y="254"/>
                  </a:lnTo>
                  <a:lnTo>
                    <a:pt x="780" y="269"/>
                  </a:lnTo>
                  <a:lnTo>
                    <a:pt x="750" y="284"/>
                  </a:lnTo>
                  <a:lnTo>
                    <a:pt x="720" y="299"/>
                  </a:lnTo>
                  <a:lnTo>
                    <a:pt x="689" y="314"/>
                  </a:lnTo>
                  <a:lnTo>
                    <a:pt x="659" y="328"/>
                  </a:lnTo>
                  <a:lnTo>
                    <a:pt x="628" y="341"/>
                  </a:lnTo>
                  <a:lnTo>
                    <a:pt x="597" y="354"/>
                  </a:lnTo>
                  <a:lnTo>
                    <a:pt x="567" y="366"/>
                  </a:lnTo>
                  <a:lnTo>
                    <a:pt x="536" y="378"/>
                  </a:lnTo>
                  <a:lnTo>
                    <a:pt x="505" y="390"/>
                  </a:lnTo>
                  <a:lnTo>
                    <a:pt x="476" y="401"/>
                  </a:lnTo>
                  <a:lnTo>
                    <a:pt x="444" y="411"/>
                  </a:lnTo>
                  <a:lnTo>
                    <a:pt x="415" y="419"/>
                  </a:lnTo>
                  <a:lnTo>
                    <a:pt x="384" y="428"/>
                  </a:lnTo>
                  <a:lnTo>
                    <a:pt x="354" y="435"/>
                  </a:lnTo>
                  <a:lnTo>
                    <a:pt x="351" y="447"/>
                  </a:lnTo>
                  <a:lnTo>
                    <a:pt x="345" y="463"/>
                  </a:lnTo>
                  <a:lnTo>
                    <a:pt x="337" y="481"/>
                  </a:lnTo>
                  <a:lnTo>
                    <a:pt x="328" y="503"/>
                  </a:lnTo>
                  <a:lnTo>
                    <a:pt x="318" y="525"/>
                  </a:lnTo>
                  <a:lnTo>
                    <a:pt x="309" y="548"/>
                  </a:lnTo>
                  <a:lnTo>
                    <a:pt x="303" y="572"/>
                  </a:lnTo>
                  <a:lnTo>
                    <a:pt x="301" y="593"/>
                  </a:lnTo>
                  <a:lnTo>
                    <a:pt x="302" y="606"/>
                  </a:lnTo>
                  <a:lnTo>
                    <a:pt x="305" y="619"/>
                  </a:lnTo>
                  <a:lnTo>
                    <a:pt x="312" y="634"/>
                  </a:lnTo>
                  <a:lnTo>
                    <a:pt x="319" y="648"/>
                  </a:lnTo>
                  <a:lnTo>
                    <a:pt x="328" y="664"/>
                  </a:lnTo>
                  <a:lnTo>
                    <a:pt x="338" y="679"/>
                  </a:lnTo>
                  <a:lnTo>
                    <a:pt x="345" y="695"/>
                  </a:lnTo>
                  <a:lnTo>
                    <a:pt x="353" y="711"/>
                  </a:lnTo>
                  <a:lnTo>
                    <a:pt x="350" y="726"/>
                  </a:lnTo>
                  <a:lnTo>
                    <a:pt x="346" y="740"/>
                  </a:lnTo>
                  <a:lnTo>
                    <a:pt x="341" y="752"/>
                  </a:lnTo>
                  <a:lnTo>
                    <a:pt x="335" y="764"/>
                  </a:lnTo>
                  <a:lnTo>
                    <a:pt x="328" y="777"/>
                  </a:lnTo>
                  <a:lnTo>
                    <a:pt x="320" y="787"/>
                  </a:lnTo>
                  <a:lnTo>
                    <a:pt x="313" y="798"/>
                  </a:lnTo>
                  <a:lnTo>
                    <a:pt x="305" y="808"/>
                  </a:lnTo>
                  <a:lnTo>
                    <a:pt x="292" y="781"/>
                  </a:lnTo>
                  <a:lnTo>
                    <a:pt x="279" y="754"/>
                  </a:lnTo>
                  <a:lnTo>
                    <a:pt x="266" y="731"/>
                  </a:lnTo>
                  <a:lnTo>
                    <a:pt x="253" y="709"/>
                  </a:lnTo>
                  <a:lnTo>
                    <a:pt x="240" y="689"/>
                  </a:lnTo>
                  <a:lnTo>
                    <a:pt x="226" y="671"/>
                  </a:lnTo>
                  <a:lnTo>
                    <a:pt x="211" y="655"/>
                  </a:lnTo>
                  <a:lnTo>
                    <a:pt x="196" y="642"/>
                  </a:lnTo>
                  <a:lnTo>
                    <a:pt x="180" y="630"/>
                  </a:lnTo>
                  <a:lnTo>
                    <a:pt x="163" y="622"/>
                  </a:lnTo>
                  <a:lnTo>
                    <a:pt x="144" y="615"/>
                  </a:lnTo>
                  <a:lnTo>
                    <a:pt x="124" y="612"/>
                  </a:lnTo>
                  <a:lnTo>
                    <a:pt x="103" y="610"/>
                  </a:lnTo>
                  <a:lnTo>
                    <a:pt x="81" y="612"/>
                  </a:lnTo>
                  <a:lnTo>
                    <a:pt x="56" y="615"/>
                  </a:lnTo>
                  <a:lnTo>
                    <a:pt x="30" y="623"/>
                  </a:lnTo>
                  <a:lnTo>
                    <a:pt x="11" y="632"/>
                  </a:lnTo>
                  <a:lnTo>
                    <a:pt x="3" y="649"/>
                  </a:lnTo>
                  <a:lnTo>
                    <a:pt x="0" y="671"/>
                  </a:lnTo>
                  <a:lnTo>
                    <a:pt x="5" y="697"/>
                  </a:lnTo>
                  <a:lnTo>
                    <a:pt x="13" y="725"/>
                  </a:lnTo>
                  <a:lnTo>
                    <a:pt x="24" y="751"/>
                  </a:lnTo>
                  <a:lnTo>
                    <a:pt x="34" y="772"/>
                  </a:lnTo>
                  <a:lnTo>
                    <a:pt x="44" y="788"/>
                  </a:lnTo>
                  <a:lnTo>
                    <a:pt x="61" y="815"/>
                  </a:lnTo>
                  <a:lnTo>
                    <a:pt x="78" y="838"/>
                  </a:lnTo>
                  <a:lnTo>
                    <a:pt x="97" y="859"/>
                  </a:lnTo>
                  <a:lnTo>
                    <a:pt x="117" y="876"/>
                  </a:lnTo>
                  <a:lnTo>
                    <a:pt x="135" y="893"/>
                  </a:lnTo>
                  <a:lnTo>
                    <a:pt x="154" y="910"/>
                  </a:lnTo>
                  <a:lnTo>
                    <a:pt x="171" y="926"/>
                  </a:lnTo>
                  <a:lnTo>
                    <a:pt x="188" y="942"/>
                  </a:lnTo>
                  <a:lnTo>
                    <a:pt x="210" y="965"/>
                  </a:lnTo>
                  <a:lnTo>
                    <a:pt x="227" y="990"/>
                  </a:lnTo>
                  <a:lnTo>
                    <a:pt x="243" y="1014"/>
                  </a:lnTo>
                  <a:lnTo>
                    <a:pt x="260" y="1034"/>
                  </a:lnTo>
                  <a:lnTo>
                    <a:pt x="276" y="1047"/>
                  </a:lnTo>
                  <a:lnTo>
                    <a:pt x="296" y="1054"/>
                  </a:lnTo>
                  <a:lnTo>
                    <a:pt x="319" y="1050"/>
                  </a:lnTo>
                  <a:lnTo>
                    <a:pt x="349" y="1033"/>
                  </a:lnTo>
                  <a:lnTo>
                    <a:pt x="363" y="1057"/>
                  </a:lnTo>
                  <a:lnTo>
                    <a:pt x="377" y="1081"/>
                  </a:lnTo>
                  <a:lnTo>
                    <a:pt x="392" y="1105"/>
                  </a:lnTo>
                  <a:lnTo>
                    <a:pt x="408" y="1128"/>
                  </a:lnTo>
                  <a:lnTo>
                    <a:pt x="425" y="1150"/>
                  </a:lnTo>
                  <a:lnTo>
                    <a:pt x="442" y="1172"/>
                  </a:lnTo>
                  <a:lnTo>
                    <a:pt x="459" y="1194"/>
                  </a:lnTo>
                  <a:lnTo>
                    <a:pt x="478" y="1214"/>
                  </a:lnTo>
                  <a:lnTo>
                    <a:pt x="497" y="1234"/>
                  </a:lnTo>
                  <a:lnTo>
                    <a:pt x="516" y="1253"/>
                  </a:lnTo>
                  <a:lnTo>
                    <a:pt x="538" y="1272"/>
                  </a:lnTo>
                  <a:lnTo>
                    <a:pt x="560" y="1291"/>
                  </a:lnTo>
                  <a:lnTo>
                    <a:pt x="582" y="1308"/>
                  </a:lnTo>
                  <a:lnTo>
                    <a:pt x="606" y="1325"/>
                  </a:lnTo>
                  <a:lnTo>
                    <a:pt x="629" y="1342"/>
                  </a:lnTo>
                  <a:lnTo>
                    <a:pt x="655" y="1356"/>
                  </a:lnTo>
                  <a:lnTo>
                    <a:pt x="673" y="1368"/>
                  </a:lnTo>
                  <a:lnTo>
                    <a:pt x="690" y="1378"/>
                  </a:lnTo>
                  <a:lnTo>
                    <a:pt x="706" y="1387"/>
                  </a:lnTo>
                  <a:lnTo>
                    <a:pt x="724" y="1396"/>
                  </a:lnTo>
                  <a:lnTo>
                    <a:pt x="741" y="1406"/>
                  </a:lnTo>
                  <a:lnTo>
                    <a:pt x="758" y="1415"/>
                  </a:lnTo>
                  <a:lnTo>
                    <a:pt x="777" y="1425"/>
                  </a:lnTo>
                  <a:lnTo>
                    <a:pt x="797" y="1435"/>
                  </a:lnTo>
                  <a:lnTo>
                    <a:pt x="818" y="1445"/>
                  </a:lnTo>
                  <a:lnTo>
                    <a:pt x="840" y="1456"/>
                  </a:lnTo>
                  <a:lnTo>
                    <a:pt x="864" y="1468"/>
                  </a:lnTo>
                  <a:lnTo>
                    <a:pt x="890" y="1481"/>
                  </a:lnTo>
                  <a:lnTo>
                    <a:pt x="917" y="1495"/>
                  </a:lnTo>
                  <a:lnTo>
                    <a:pt x="948" y="1512"/>
                  </a:lnTo>
                  <a:lnTo>
                    <a:pt x="981" y="1529"/>
                  </a:lnTo>
                  <a:lnTo>
                    <a:pt x="1015" y="1548"/>
                  </a:lnTo>
                  <a:lnTo>
                    <a:pt x="1033" y="1555"/>
                  </a:lnTo>
                  <a:lnTo>
                    <a:pt x="1051" y="1563"/>
                  </a:lnTo>
                  <a:lnTo>
                    <a:pt x="1069" y="1569"/>
                  </a:lnTo>
                  <a:lnTo>
                    <a:pt x="1087" y="1575"/>
                  </a:lnTo>
                  <a:lnTo>
                    <a:pt x="1106" y="1581"/>
                  </a:lnTo>
                  <a:lnTo>
                    <a:pt x="1125" y="1587"/>
                  </a:lnTo>
                  <a:lnTo>
                    <a:pt x="1144" y="1592"/>
                  </a:lnTo>
                  <a:lnTo>
                    <a:pt x="1163" y="1597"/>
                  </a:lnTo>
                  <a:lnTo>
                    <a:pt x="1182" y="1602"/>
                  </a:lnTo>
                  <a:lnTo>
                    <a:pt x="1199" y="1606"/>
                  </a:lnTo>
                  <a:lnTo>
                    <a:pt x="1218" y="1610"/>
                  </a:lnTo>
                  <a:lnTo>
                    <a:pt x="1235" y="1612"/>
                  </a:lnTo>
                  <a:lnTo>
                    <a:pt x="1252" y="1613"/>
                  </a:lnTo>
                  <a:lnTo>
                    <a:pt x="1268" y="1616"/>
                  </a:lnTo>
                  <a:lnTo>
                    <a:pt x="1285" y="1616"/>
                  </a:lnTo>
                  <a:lnTo>
                    <a:pt x="1299" y="1616"/>
                  </a:lnTo>
                  <a:close/>
                </a:path>
              </a:pathLst>
            </a:custGeom>
            <a:solidFill>
              <a:srgbClr val="CC8C5C"/>
            </a:solidFill>
            <a:ln w="9525">
              <a:noFill/>
              <a:round/>
              <a:headEnd/>
              <a:tailEnd/>
            </a:ln>
          </p:spPr>
          <p:txBody>
            <a:bodyPr/>
            <a:lstStyle/>
            <a:p>
              <a:endParaRPr lang="en-US"/>
            </a:p>
          </p:txBody>
        </p:sp>
        <p:sp>
          <p:nvSpPr>
            <p:cNvPr id="29723" name="Freeform 27"/>
            <p:cNvSpPr>
              <a:spLocks/>
            </p:cNvSpPr>
            <p:nvPr/>
          </p:nvSpPr>
          <p:spPr bwMode="auto">
            <a:xfrm>
              <a:off x="1161" y="884"/>
              <a:ext cx="79" cy="41"/>
            </a:xfrm>
            <a:custGeom>
              <a:avLst/>
              <a:gdLst/>
              <a:ahLst/>
              <a:cxnLst>
                <a:cxn ang="0">
                  <a:pos x="184" y="40"/>
                </a:cxn>
                <a:cxn ang="0">
                  <a:pos x="196" y="27"/>
                </a:cxn>
                <a:cxn ang="0">
                  <a:pos x="209" y="17"/>
                </a:cxn>
                <a:cxn ang="0">
                  <a:pos x="223" y="11"/>
                </a:cxn>
                <a:cxn ang="0">
                  <a:pos x="236" y="5"/>
                </a:cxn>
                <a:cxn ang="0">
                  <a:pos x="250" y="3"/>
                </a:cxn>
                <a:cxn ang="0">
                  <a:pos x="265" y="0"/>
                </a:cxn>
                <a:cxn ang="0">
                  <a:pos x="278" y="0"/>
                </a:cxn>
                <a:cxn ang="0">
                  <a:pos x="293" y="1"/>
                </a:cxn>
                <a:cxn ang="0">
                  <a:pos x="307" y="3"/>
                </a:cxn>
                <a:cxn ang="0">
                  <a:pos x="321" y="5"/>
                </a:cxn>
                <a:cxn ang="0">
                  <a:pos x="334" y="9"/>
                </a:cxn>
                <a:cxn ang="0">
                  <a:pos x="348" y="11"/>
                </a:cxn>
                <a:cxn ang="0">
                  <a:pos x="360" y="15"/>
                </a:cxn>
                <a:cxn ang="0">
                  <a:pos x="373" y="19"/>
                </a:cxn>
                <a:cxn ang="0">
                  <a:pos x="384" y="21"/>
                </a:cxn>
                <a:cxn ang="0">
                  <a:pos x="395" y="24"/>
                </a:cxn>
                <a:cxn ang="0">
                  <a:pos x="380" y="39"/>
                </a:cxn>
                <a:cxn ang="0">
                  <a:pos x="368" y="55"/>
                </a:cxn>
                <a:cxn ang="0">
                  <a:pos x="355" y="71"/>
                </a:cxn>
                <a:cxn ang="0">
                  <a:pos x="343" y="88"/>
                </a:cxn>
                <a:cxn ang="0">
                  <a:pos x="326" y="106"/>
                </a:cxn>
                <a:cxn ang="0">
                  <a:pos x="304" y="124"/>
                </a:cxn>
                <a:cxn ang="0">
                  <a:pos x="277" y="144"/>
                </a:cxn>
                <a:cxn ang="0">
                  <a:pos x="241" y="164"/>
                </a:cxn>
                <a:cxn ang="0">
                  <a:pos x="219" y="173"/>
                </a:cxn>
                <a:cxn ang="0">
                  <a:pos x="199" y="179"/>
                </a:cxn>
                <a:cxn ang="0">
                  <a:pos x="179" y="185"/>
                </a:cxn>
                <a:cxn ang="0">
                  <a:pos x="160" y="189"/>
                </a:cxn>
                <a:cxn ang="0">
                  <a:pos x="143" y="191"/>
                </a:cxn>
                <a:cxn ang="0">
                  <a:pos x="127" y="194"/>
                </a:cxn>
                <a:cxn ang="0">
                  <a:pos x="111" y="195"/>
                </a:cxn>
                <a:cxn ang="0">
                  <a:pos x="96" y="195"/>
                </a:cxn>
                <a:cxn ang="0">
                  <a:pos x="82" y="195"/>
                </a:cxn>
                <a:cxn ang="0">
                  <a:pos x="69" y="195"/>
                </a:cxn>
                <a:cxn ang="0">
                  <a:pos x="56" y="195"/>
                </a:cxn>
                <a:cxn ang="0">
                  <a:pos x="44" y="196"/>
                </a:cxn>
                <a:cxn ang="0">
                  <a:pos x="33" y="196"/>
                </a:cxn>
                <a:cxn ang="0">
                  <a:pos x="22" y="197"/>
                </a:cxn>
                <a:cxn ang="0">
                  <a:pos x="10" y="200"/>
                </a:cxn>
                <a:cxn ang="0">
                  <a:pos x="0" y="202"/>
                </a:cxn>
                <a:cxn ang="0">
                  <a:pos x="30" y="153"/>
                </a:cxn>
                <a:cxn ang="0">
                  <a:pos x="56" y="115"/>
                </a:cxn>
                <a:cxn ang="0">
                  <a:pos x="80" y="87"/>
                </a:cxn>
                <a:cxn ang="0">
                  <a:pos x="102" y="66"/>
                </a:cxn>
                <a:cxn ang="0">
                  <a:pos x="122" y="52"/>
                </a:cxn>
                <a:cxn ang="0">
                  <a:pos x="142" y="45"/>
                </a:cxn>
                <a:cxn ang="0">
                  <a:pos x="163" y="41"/>
                </a:cxn>
                <a:cxn ang="0">
                  <a:pos x="184" y="40"/>
                </a:cxn>
              </a:cxnLst>
              <a:rect l="0" t="0" r="r" b="b"/>
              <a:pathLst>
                <a:path w="395" h="202">
                  <a:moveTo>
                    <a:pt x="184" y="40"/>
                  </a:moveTo>
                  <a:lnTo>
                    <a:pt x="196" y="27"/>
                  </a:lnTo>
                  <a:lnTo>
                    <a:pt x="209" y="17"/>
                  </a:lnTo>
                  <a:lnTo>
                    <a:pt x="223" y="11"/>
                  </a:lnTo>
                  <a:lnTo>
                    <a:pt x="236" y="5"/>
                  </a:lnTo>
                  <a:lnTo>
                    <a:pt x="250" y="3"/>
                  </a:lnTo>
                  <a:lnTo>
                    <a:pt x="265" y="0"/>
                  </a:lnTo>
                  <a:lnTo>
                    <a:pt x="278" y="0"/>
                  </a:lnTo>
                  <a:lnTo>
                    <a:pt x="293" y="1"/>
                  </a:lnTo>
                  <a:lnTo>
                    <a:pt x="307" y="3"/>
                  </a:lnTo>
                  <a:lnTo>
                    <a:pt x="321" y="5"/>
                  </a:lnTo>
                  <a:lnTo>
                    <a:pt x="334" y="9"/>
                  </a:lnTo>
                  <a:lnTo>
                    <a:pt x="348" y="11"/>
                  </a:lnTo>
                  <a:lnTo>
                    <a:pt x="360" y="15"/>
                  </a:lnTo>
                  <a:lnTo>
                    <a:pt x="373" y="19"/>
                  </a:lnTo>
                  <a:lnTo>
                    <a:pt x="384" y="21"/>
                  </a:lnTo>
                  <a:lnTo>
                    <a:pt x="395" y="24"/>
                  </a:lnTo>
                  <a:lnTo>
                    <a:pt x="380" y="39"/>
                  </a:lnTo>
                  <a:lnTo>
                    <a:pt x="368" y="55"/>
                  </a:lnTo>
                  <a:lnTo>
                    <a:pt x="355" y="71"/>
                  </a:lnTo>
                  <a:lnTo>
                    <a:pt x="343" y="88"/>
                  </a:lnTo>
                  <a:lnTo>
                    <a:pt x="326" y="106"/>
                  </a:lnTo>
                  <a:lnTo>
                    <a:pt x="304" y="124"/>
                  </a:lnTo>
                  <a:lnTo>
                    <a:pt x="277" y="144"/>
                  </a:lnTo>
                  <a:lnTo>
                    <a:pt x="241" y="164"/>
                  </a:lnTo>
                  <a:lnTo>
                    <a:pt x="219" y="173"/>
                  </a:lnTo>
                  <a:lnTo>
                    <a:pt x="199" y="179"/>
                  </a:lnTo>
                  <a:lnTo>
                    <a:pt x="179" y="185"/>
                  </a:lnTo>
                  <a:lnTo>
                    <a:pt x="160" y="189"/>
                  </a:lnTo>
                  <a:lnTo>
                    <a:pt x="143" y="191"/>
                  </a:lnTo>
                  <a:lnTo>
                    <a:pt x="127" y="194"/>
                  </a:lnTo>
                  <a:lnTo>
                    <a:pt x="111" y="195"/>
                  </a:lnTo>
                  <a:lnTo>
                    <a:pt x="96" y="195"/>
                  </a:lnTo>
                  <a:lnTo>
                    <a:pt x="82" y="195"/>
                  </a:lnTo>
                  <a:lnTo>
                    <a:pt x="69" y="195"/>
                  </a:lnTo>
                  <a:lnTo>
                    <a:pt x="56" y="195"/>
                  </a:lnTo>
                  <a:lnTo>
                    <a:pt x="44" y="196"/>
                  </a:lnTo>
                  <a:lnTo>
                    <a:pt x="33" y="196"/>
                  </a:lnTo>
                  <a:lnTo>
                    <a:pt x="22" y="197"/>
                  </a:lnTo>
                  <a:lnTo>
                    <a:pt x="10" y="200"/>
                  </a:lnTo>
                  <a:lnTo>
                    <a:pt x="0" y="202"/>
                  </a:lnTo>
                  <a:lnTo>
                    <a:pt x="30" y="153"/>
                  </a:lnTo>
                  <a:lnTo>
                    <a:pt x="56" y="115"/>
                  </a:lnTo>
                  <a:lnTo>
                    <a:pt x="80" y="87"/>
                  </a:lnTo>
                  <a:lnTo>
                    <a:pt x="102" y="66"/>
                  </a:lnTo>
                  <a:lnTo>
                    <a:pt x="122" y="52"/>
                  </a:lnTo>
                  <a:lnTo>
                    <a:pt x="142" y="45"/>
                  </a:lnTo>
                  <a:lnTo>
                    <a:pt x="163" y="41"/>
                  </a:lnTo>
                  <a:lnTo>
                    <a:pt x="184" y="40"/>
                  </a:lnTo>
                  <a:close/>
                </a:path>
              </a:pathLst>
            </a:custGeom>
            <a:solidFill>
              <a:srgbClr val="FFA699"/>
            </a:solidFill>
            <a:ln w="9525">
              <a:noFill/>
              <a:round/>
              <a:headEnd/>
              <a:tailEnd/>
            </a:ln>
          </p:spPr>
          <p:txBody>
            <a:bodyPr/>
            <a:lstStyle/>
            <a:p>
              <a:endParaRPr lang="en-US"/>
            </a:p>
          </p:txBody>
        </p:sp>
        <p:sp>
          <p:nvSpPr>
            <p:cNvPr id="29724" name="Freeform 28"/>
            <p:cNvSpPr>
              <a:spLocks/>
            </p:cNvSpPr>
            <p:nvPr/>
          </p:nvSpPr>
          <p:spPr bwMode="auto">
            <a:xfrm>
              <a:off x="1170" y="891"/>
              <a:ext cx="66" cy="28"/>
            </a:xfrm>
            <a:custGeom>
              <a:avLst/>
              <a:gdLst/>
              <a:ahLst/>
              <a:cxnLst>
                <a:cxn ang="0">
                  <a:pos x="332" y="0"/>
                </a:cxn>
                <a:cxn ang="0">
                  <a:pos x="314" y="3"/>
                </a:cxn>
                <a:cxn ang="0">
                  <a:pos x="299" y="5"/>
                </a:cxn>
                <a:cxn ang="0">
                  <a:pos x="285" y="6"/>
                </a:cxn>
                <a:cxn ang="0">
                  <a:pos x="274" y="6"/>
                </a:cxn>
                <a:cxn ang="0">
                  <a:pos x="263" y="6"/>
                </a:cxn>
                <a:cxn ang="0">
                  <a:pos x="252" y="7"/>
                </a:cxn>
                <a:cxn ang="0">
                  <a:pos x="240" y="9"/>
                </a:cxn>
                <a:cxn ang="0">
                  <a:pos x="227" y="13"/>
                </a:cxn>
                <a:cxn ang="0">
                  <a:pos x="218" y="16"/>
                </a:cxn>
                <a:cxn ang="0">
                  <a:pos x="211" y="21"/>
                </a:cxn>
                <a:cxn ang="0">
                  <a:pos x="203" y="26"/>
                </a:cxn>
                <a:cxn ang="0">
                  <a:pos x="194" y="33"/>
                </a:cxn>
                <a:cxn ang="0">
                  <a:pos x="188" y="39"/>
                </a:cxn>
                <a:cxn ang="0">
                  <a:pos x="181" y="45"/>
                </a:cxn>
                <a:cxn ang="0">
                  <a:pos x="173" y="52"/>
                </a:cxn>
                <a:cxn ang="0">
                  <a:pos x="166" y="57"/>
                </a:cxn>
                <a:cxn ang="0">
                  <a:pos x="157" y="60"/>
                </a:cxn>
                <a:cxn ang="0">
                  <a:pos x="149" y="64"/>
                </a:cxn>
                <a:cxn ang="0">
                  <a:pos x="140" y="67"/>
                </a:cxn>
                <a:cxn ang="0">
                  <a:pos x="132" y="69"/>
                </a:cxn>
                <a:cxn ang="0">
                  <a:pos x="115" y="74"/>
                </a:cxn>
                <a:cxn ang="0">
                  <a:pos x="98" y="81"/>
                </a:cxn>
                <a:cxn ang="0">
                  <a:pos x="82" y="90"/>
                </a:cxn>
                <a:cxn ang="0">
                  <a:pos x="67" y="99"/>
                </a:cxn>
                <a:cxn ang="0">
                  <a:pos x="50" y="109"/>
                </a:cxn>
                <a:cxn ang="0">
                  <a:pos x="34" y="119"/>
                </a:cxn>
                <a:cxn ang="0">
                  <a:pos x="18" y="130"/>
                </a:cxn>
                <a:cxn ang="0">
                  <a:pos x="0" y="140"/>
                </a:cxn>
                <a:cxn ang="0">
                  <a:pos x="8" y="139"/>
                </a:cxn>
                <a:cxn ang="0">
                  <a:pos x="19" y="136"/>
                </a:cxn>
                <a:cxn ang="0">
                  <a:pos x="33" y="132"/>
                </a:cxn>
                <a:cxn ang="0">
                  <a:pos x="49" y="127"/>
                </a:cxn>
                <a:cxn ang="0">
                  <a:pos x="65" y="122"/>
                </a:cxn>
                <a:cxn ang="0">
                  <a:pos x="82" y="117"/>
                </a:cxn>
                <a:cxn ang="0">
                  <a:pos x="96" y="113"/>
                </a:cxn>
                <a:cxn ang="0">
                  <a:pos x="110" y="108"/>
                </a:cxn>
                <a:cxn ang="0">
                  <a:pos x="121" y="101"/>
                </a:cxn>
                <a:cxn ang="0">
                  <a:pos x="135" y="93"/>
                </a:cxn>
                <a:cxn ang="0">
                  <a:pos x="150" y="84"/>
                </a:cxn>
                <a:cxn ang="0">
                  <a:pos x="167" y="75"/>
                </a:cxn>
                <a:cxn ang="0">
                  <a:pos x="183" y="67"/>
                </a:cxn>
                <a:cxn ang="0">
                  <a:pos x="199" y="59"/>
                </a:cxn>
                <a:cxn ang="0">
                  <a:pos x="216" y="52"/>
                </a:cxn>
                <a:cxn ang="0">
                  <a:pos x="230" y="47"/>
                </a:cxn>
                <a:cxn ang="0">
                  <a:pos x="245" y="39"/>
                </a:cxn>
                <a:cxn ang="0">
                  <a:pos x="258" y="32"/>
                </a:cxn>
                <a:cxn ang="0">
                  <a:pos x="269" y="27"/>
                </a:cxn>
                <a:cxn ang="0">
                  <a:pos x="280" y="21"/>
                </a:cxn>
                <a:cxn ang="0">
                  <a:pos x="291" y="17"/>
                </a:cxn>
                <a:cxn ang="0">
                  <a:pos x="304" y="12"/>
                </a:cxn>
                <a:cxn ang="0">
                  <a:pos x="317" y="6"/>
                </a:cxn>
                <a:cxn ang="0">
                  <a:pos x="332" y="0"/>
                </a:cxn>
              </a:cxnLst>
              <a:rect l="0" t="0" r="r" b="b"/>
              <a:pathLst>
                <a:path w="332" h="140">
                  <a:moveTo>
                    <a:pt x="332" y="0"/>
                  </a:moveTo>
                  <a:lnTo>
                    <a:pt x="314" y="3"/>
                  </a:lnTo>
                  <a:lnTo>
                    <a:pt x="299" y="5"/>
                  </a:lnTo>
                  <a:lnTo>
                    <a:pt x="285" y="6"/>
                  </a:lnTo>
                  <a:lnTo>
                    <a:pt x="274" y="6"/>
                  </a:lnTo>
                  <a:lnTo>
                    <a:pt x="263" y="6"/>
                  </a:lnTo>
                  <a:lnTo>
                    <a:pt x="252" y="7"/>
                  </a:lnTo>
                  <a:lnTo>
                    <a:pt x="240" y="9"/>
                  </a:lnTo>
                  <a:lnTo>
                    <a:pt x="227" y="13"/>
                  </a:lnTo>
                  <a:lnTo>
                    <a:pt x="218" y="16"/>
                  </a:lnTo>
                  <a:lnTo>
                    <a:pt x="211" y="21"/>
                  </a:lnTo>
                  <a:lnTo>
                    <a:pt x="203" y="26"/>
                  </a:lnTo>
                  <a:lnTo>
                    <a:pt x="194" y="33"/>
                  </a:lnTo>
                  <a:lnTo>
                    <a:pt x="188" y="39"/>
                  </a:lnTo>
                  <a:lnTo>
                    <a:pt x="181" y="45"/>
                  </a:lnTo>
                  <a:lnTo>
                    <a:pt x="173" y="52"/>
                  </a:lnTo>
                  <a:lnTo>
                    <a:pt x="166" y="57"/>
                  </a:lnTo>
                  <a:lnTo>
                    <a:pt x="157" y="60"/>
                  </a:lnTo>
                  <a:lnTo>
                    <a:pt x="149" y="64"/>
                  </a:lnTo>
                  <a:lnTo>
                    <a:pt x="140" y="67"/>
                  </a:lnTo>
                  <a:lnTo>
                    <a:pt x="132" y="69"/>
                  </a:lnTo>
                  <a:lnTo>
                    <a:pt x="115" y="74"/>
                  </a:lnTo>
                  <a:lnTo>
                    <a:pt x="98" y="81"/>
                  </a:lnTo>
                  <a:lnTo>
                    <a:pt x="82" y="90"/>
                  </a:lnTo>
                  <a:lnTo>
                    <a:pt x="67" y="99"/>
                  </a:lnTo>
                  <a:lnTo>
                    <a:pt x="50" y="109"/>
                  </a:lnTo>
                  <a:lnTo>
                    <a:pt x="34" y="119"/>
                  </a:lnTo>
                  <a:lnTo>
                    <a:pt x="18" y="130"/>
                  </a:lnTo>
                  <a:lnTo>
                    <a:pt x="0" y="140"/>
                  </a:lnTo>
                  <a:lnTo>
                    <a:pt x="8" y="139"/>
                  </a:lnTo>
                  <a:lnTo>
                    <a:pt x="19" y="136"/>
                  </a:lnTo>
                  <a:lnTo>
                    <a:pt x="33" y="132"/>
                  </a:lnTo>
                  <a:lnTo>
                    <a:pt x="49" y="127"/>
                  </a:lnTo>
                  <a:lnTo>
                    <a:pt x="65" y="122"/>
                  </a:lnTo>
                  <a:lnTo>
                    <a:pt x="82" y="117"/>
                  </a:lnTo>
                  <a:lnTo>
                    <a:pt x="96" y="113"/>
                  </a:lnTo>
                  <a:lnTo>
                    <a:pt x="110" y="108"/>
                  </a:lnTo>
                  <a:lnTo>
                    <a:pt x="121" y="101"/>
                  </a:lnTo>
                  <a:lnTo>
                    <a:pt x="135" y="93"/>
                  </a:lnTo>
                  <a:lnTo>
                    <a:pt x="150" y="84"/>
                  </a:lnTo>
                  <a:lnTo>
                    <a:pt x="167" y="75"/>
                  </a:lnTo>
                  <a:lnTo>
                    <a:pt x="183" y="67"/>
                  </a:lnTo>
                  <a:lnTo>
                    <a:pt x="199" y="59"/>
                  </a:lnTo>
                  <a:lnTo>
                    <a:pt x="216" y="52"/>
                  </a:lnTo>
                  <a:lnTo>
                    <a:pt x="230" y="47"/>
                  </a:lnTo>
                  <a:lnTo>
                    <a:pt x="245" y="39"/>
                  </a:lnTo>
                  <a:lnTo>
                    <a:pt x="258" y="32"/>
                  </a:lnTo>
                  <a:lnTo>
                    <a:pt x="269" y="27"/>
                  </a:lnTo>
                  <a:lnTo>
                    <a:pt x="280" y="21"/>
                  </a:lnTo>
                  <a:lnTo>
                    <a:pt x="291" y="17"/>
                  </a:lnTo>
                  <a:lnTo>
                    <a:pt x="304" y="12"/>
                  </a:lnTo>
                  <a:lnTo>
                    <a:pt x="317" y="6"/>
                  </a:lnTo>
                  <a:lnTo>
                    <a:pt x="332" y="0"/>
                  </a:lnTo>
                  <a:close/>
                </a:path>
              </a:pathLst>
            </a:custGeom>
            <a:solidFill>
              <a:srgbClr val="000000"/>
            </a:solidFill>
            <a:ln w="9525">
              <a:noFill/>
              <a:round/>
              <a:headEnd/>
              <a:tailEnd/>
            </a:ln>
          </p:spPr>
          <p:txBody>
            <a:bodyPr/>
            <a:lstStyle/>
            <a:p>
              <a:endParaRPr lang="en-US"/>
            </a:p>
          </p:txBody>
        </p:sp>
        <p:sp>
          <p:nvSpPr>
            <p:cNvPr id="29725" name="Freeform 29"/>
            <p:cNvSpPr>
              <a:spLocks/>
            </p:cNvSpPr>
            <p:nvPr/>
          </p:nvSpPr>
          <p:spPr bwMode="auto">
            <a:xfrm>
              <a:off x="1170" y="891"/>
              <a:ext cx="66" cy="28"/>
            </a:xfrm>
            <a:custGeom>
              <a:avLst/>
              <a:gdLst/>
              <a:ahLst/>
              <a:cxnLst>
                <a:cxn ang="0">
                  <a:pos x="332" y="0"/>
                </a:cxn>
                <a:cxn ang="0">
                  <a:pos x="332" y="0"/>
                </a:cxn>
                <a:cxn ang="0">
                  <a:pos x="314" y="3"/>
                </a:cxn>
                <a:cxn ang="0">
                  <a:pos x="299" y="5"/>
                </a:cxn>
                <a:cxn ang="0">
                  <a:pos x="285" y="6"/>
                </a:cxn>
                <a:cxn ang="0">
                  <a:pos x="274" y="6"/>
                </a:cxn>
                <a:cxn ang="0">
                  <a:pos x="263" y="6"/>
                </a:cxn>
                <a:cxn ang="0">
                  <a:pos x="252" y="7"/>
                </a:cxn>
                <a:cxn ang="0">
                  <a:pos x="240" y="9"/>
                </a:cxn>
                <a:cxn ang="0">
                  <a:pos x="227" y="13"/>
                </a:cxn>
                <a:cxn ang="0">
                  <a:pos x="227" y="13"/>
                </a:cxn>
                <a:cxn ang="0">
                  <a:pos x="218" y="16"/>
                </a:cxn>
                <a:cxn ang="0">
                  <a:pos x="211" y="21"/>
                </a:cxn>
                <a:cxn ang="0">
                  <a:pos x="203" y="26"/>
                </a:cxn>
                <a:cxn ang="0">
                  <a:pos x="194" y="33"/>
                </a:cxn>
                <a:cxn ang="0">
                  <a:pos x="194" y="33"/>
                </a:cxn>
                <a:cxn ang="0">
                  <a:pos x="188" y="39"/>
                </a:cxn>
                <a:cxn ang="0">
                  <a:pos x="181" y="45"/>
                </a:cxn>
                <a:cxn ang="0">
                  <a:pos x="173" y="52"/>
                </a:cxn>
                <a:cxn ang="0">
                  <a:pos x="166" y="57"/>
                </a:cxn>
                <a:cxn ang="0">
                  <a:pos x="157" y="60"/>
                </a:cxn>
                <a:cxn ang="0">
                  <a:pos x="149" y="64"/>
                </a:cxn>
                <a:cxn ang="0">
                  <a:pos x="140" y="67"/>
                </a:cxn>
                <a:cxn ang="0">
                  <a:pos x="132" y="69"/>
                </a:cxn>
                <a:cxn ang="0">
                  <a:pos x="132" y="69"/>
                </a:cxn>
                <a:cxn ang="0">
                  <a:pos x="115" y="74"/>
                </a:cxn>
                <a:cxn ang="0">
                  <a:pos x="98" y="81"/>
                </a:cxn>
                <a:cxn ang="0">
                  <a:pos x="82" y="90"/>
                </a:cxn>
                <a:cxn ang="0">
                  <a:pos x="67" y="99"/>
                </a:cxn>
                <a:cxn ang="0">
                  <a:pos x="50" y="109"/>
                </a:cxn>
                <a:cxn ang="0">
                  <a:pos x="34" y="119"/>
                </a:cxn>
                <a:cxn ang="0">
                  <a:pos x="18" y="130"/>
                </a:cxn>
                <a:cxn ang="0">
                  <a:pos x="0" y="140"/>
                </a:cxn>
                <a:cxn ang="0">
                  <a:pos x="0" y="140"/>
                </a:cxn>
                <a:cxn ang="0">
                  <a:pos x="8" y="139"/>
                </a:cxn>
                <a:cxn ang="0">
                  <a:pos x="19" y="136"/>
                </a:cxn>
                <a:cxn ang="0">
                  <a:pos x="33" y="132"/>
                </a:cxn>
                <a:cxn ang="0">
                  <a:pos x="49" y="127"/>
                </a:cxn>
                <a:cxn ang="0">
                  <a:pos x="65" y="122"/>
                </a:cxn>
                <a:cxn ang="0">
                  <a:pos x="82" y="117"/>
                </a:cxn>
                <a:cxn ang="0">
                  <a:pos x="96" y="113"/>
                </a:cxn>
                <a:cxn ang="0">
                  <a:pos x="110" y="108"/>
                </a:cxn>
                <a:cxn ang="0">
                  <a:pos x="110" y="108"/>
                </a:cxn>
                <a:cxn ang="0">
                  <a:pos x="121" y="101"/>
                </a:cxn>
                <a:cxn ang="0">
                  <a:pos x="135" y="93"/>
                </a:cxn>
                <a:cxn ang="0">
                  <a:pos x="150" y="84"/>
                </a:cxn>
                <a:cxn ang="0">
                  <a:pos x="167" y="75"/>
                </a:cxn>
                <a:cxn ang="0">
                  <a:pos x="183" y="67"/>
                </a:cxn>
                <a:cxn ang="0">
                  <a:pos x="199" y="59"/>
                </a:cxn>
                <a:cxn ang="0">
                  <a:pos x="216" y="52"/>
                </a:cxn>
                <a:cxn ang="0">
                  <a:pos x="230" y="47"/>
                </a:cxn>
                <a:cxn ang="0">
                  <a:pos x="230" y="47"/>
                </a:cxn>
                <a:cxn ang="0">
                  <a:pos x="245" y="39"/>
                </a:cxn>
                <a:cxn ang="0">
                  <a:pos x="258" y="32"/>
                </a:cxn>
                <a:cxn ang="0">
                  <a:pos x="269" y="27"/>
                </a:cxn>
                <a:cxn ang="0">
                  <a:pos x="280" y="21"/>
                </a:cxn>
                <a:cxn ang="0">
                  <a:pos x="291" y="17"/>
                </a:cxn>
                <a:cxn ang="0">
                  <a:pos x="304" y="12"/>
                </a:cxn>
                <a:cxn ang="0">
                  <a:pos x="317" y="6"/>
                </a:cxn>
                <a:cxn ang="0">
                  <a:pos x="332" y="0"/>
                </a:cxn>
              </a:cxnLst>
              <a:rect l="0" t="0" r="r" b="b"/>
              <a:pathLst>
                <a:path w="332" h="140">
                  <a:moveTo>
                    <a:pt x="332" y="0"/>
                  </a:moveTo>
                  <a:lnTo>
                    <a:pt x="332" y="0"/>
                  </a:lnTo>
                  <a:lnTo>
                    <a:pt x="314" y="3"/>
                  </a:lnTo>
                  <a:lnTo>
                    <a:pt x="299" y="5"/>
                  </a:lnTo>
                  <a:lnTo>
                    <a:pt x="285" y="6"/>
                  </a:lnTo>
                  <a:lnTo>
                    <a:pt x="274" y="6"/>
                  </a:lnTo>
                  <a:lnTo>
                    <a:pt x="263" y="6"/>
                  </a:lnTo>
                  <a:lnTo>
                    <a:pt x="252" y="7"/>
                  </a:lnTo>
                  <a:lnTo>
                    <a:pt x="240" y="9"/>
                  </a:lnTo>
                  <a:lnTo>
                    <a:pt x="227" y="13"/>
                  </a:lnTo>
                  <a:lnTo>
                    <a:pt x="227" y="13"/>
                  </a:lnTo>
                  <a:lnTo>
                    <a:pt x="218" y="16"/>
                  </a:lnTo>
                  <a:lnTo>
                    <a:pt x="211" y="21"/>
                  </a:lnTo>
                  <a:lnTo>
                    <a:pt x="203" y="26"/>
                  </a:lnTo>
                  <a:lnTo>
                    <a:pt x="194" y="33"/>
                  </a:lnTo>
                  <a:lnTo>
                    <a:pt x="194" y="33"/>
                  </a:lnTo>
                  <a:lnTo>
                    <a:pt x="188" y="39"/>
                  </a:lnTo>
                  <a:lnTo>
                    <a:pt x="181" y="45"/>
                  </a:lnTo>
                  <a:lnTo>
                    <a:pt x="173" y="52"/>
                  </a:lnTo>
                  <a:lnTo>
                    <a:pt x="166" y="57"/>
                  </a:lnTo>
                  <a:lnTo>
                    <a:pt x="157" y="60"/>
                  </a:lnTo>
                  <a:lnTo>
                    <a:pt x="149" y="64"/>
                  </a:lnTo>
                  <a:lnTo>
                    <a:pt x="140" y="67"/>
                  </a:lnTo>
                  <a:lnTo>
                    <a:pt x="132" y="69"/>
                  </a:lnTo>
                  <a:lnTo>
                    <a:pt x="132" y="69"/>
                  </a:lnTo>
                  <a:lnTo>
                    <a:pt x="115" y="74"/>
                  </a:lnTo>
                  <a:lnTo>
                    <a:pt x="98" y="81"/>
                  </a:lnTo>
                  <a:lnTo>
                    <a:pt x="82" y="90"/>
                  </a:lnTo>
                  <a:lnTo>
                    <a:pt x="67" y="99"/>
                  </a:lnTo>
                  <a:lnTo>
                    <a:pt x="50" y="109"/>
                  </a:lnTo>
                  <a:lnTo>
                    <a:pt x="34" y="119"/>
                  </a:lnTo>
                  <a:lnTo>
                    <a:pt x="18" y="130"/>
                  </a:lnTo>
                  <a:lnTo>
                    <a:pt x="0" y="140"/>
                  </a:lnTo>
                  <a:lnTo>
                    <a:pt x="0" y="140"/>
                  </a:lnTo>
                  <a:lnTo>
                    <a:pt x="8" y="139"/>
                  </a:lnTo>
                  <a:lnTo>
                    <a:pt x="19" y="136"/>
                  </a:lnTo>
                  <a:lnTo>
                    <a:pt x="33" y="132"/>
                  </a:lnTo>
                  <a:lnTo>
                    <a:pt x="49" y="127"/>
                  </a:lnTo>
                  <a:lnTo>
                    <a:pt x="65" y="122"/>
                  </a:lnTo>
                  <a:lnTo>
                    <a:pt x="82" y="117"/>
                  </a:lnTo>
                  <a:lnTo>
                    <a:pt x="96" y="113"/>
                  </a:lnTo>
                  <a:lnTo>
                    <a:pt x="110" y="108"/>
                  </a:lnTo>
                  <a:lnTo>
                    <a:pt x="110" y="108"/>
                  </a:lnTo>
                  <a:lnTo>
                    <a:pt x="121" y="101"/>
                  </a:lnTo>
                  <a:lnTo>
                    <a:pt x="135" y="93"/>
                  </a:lnTo>
                  <a:lnTo>
                    <a:pt x="150" y="84"/>
                  </a:lnTo>
                  <a:lnTo>
                    <a:pt x="167" y="75"/>
                  </a:lnTo>
                  <a:lnTo>
                    <a:pt x="183" y="67"/>
                  </a:lnTo>
                  <a:lnTo>
                    <a:pt x="199" y="59"/>
                  </a:lnTo>
                  <a:lnTo>
                    <a:pt x="216" y="52"/>
                  </a:lnTo>
                  <a:lnTo>
                    <a:pt x="230" y="47"/>
                  </a:lnTo>
                  <a:lnTo>
                    <a:pt x="230" y="47"/>
                  </a:lnTo>
                  <a:lnTo>
                    <a:pt x="245" y="39"/>
                  </a:lnTo>
                  <a:lnTo>
                    <a:pt x="258" y="32"/>
                  </a:lnTo>
                  <a:lnTo>
                    <a:pt x="269" y="27"/>
                  </a:lnTo>
                  <a:lnTo>
                    <a:pt x="280" y="21"/>
                  </a:lnTo>
                  <a:lnTo>
                    <a:pt x="291" y="17"/>
                  </a:lnTo>
                  <a:lnTo>
                    <a:pt x="304" y="12"/>
                  </a:lnTo>
                  <a:lnTo>
                    <a:pt x="317" y="6"/>
                  </a:lnTo>
                  <a:lnTo>
                    <a:pt x="332" y="0"/>
                  </a:lnTo>
                </a:path>
              </a:pathLst>
            </a:custGeom>
            <a:noFill/>
            <a:ln w="0">
              <a:solidFill>
                <a:srgbClr val="000000"/>
              </a:solidFill>
              <a:prstDash val="solid"/>
              <a:round/>
              <a:headEnd/>
              <a:tailEnd/>
            </a:ln>
          </p:spPr>
          <p:txBody>
            <a:bodyPr/>
            <a:lstStyle/>
            <a:p>
              <a:endParaRPr lang="en-US"/>
            </a:p>
          </p:txBody>
        </p:sp>
        <p:sp>
          <p:nvSpPr>
            <p:cNvPr id="29726" name="Freeform 30"/>
            <p:cNvSpPr>
              <a:spLocks/>
            </p:cNvSpPr>
            <p:nvPr/>
          </p:nvSpPr>
          <p:spPr bwMode="auto">
            <a:xfrm>
              <a:off x="1183" y="892"/>
              <a:ext cx="42" cy="22"/>
            </a:xfrm>
            <a:custGeom>
              <a:avLst/>
              <a:gdLst/>
              <a:ahLst/>
              <a:cxnLst>
                <a:cxn ang="0">
                  <a:pos x="72" y="81"/>
                </a:cxn>
                <a:cxn ang="0">
                  <a:pos x="83" y="76"/>
                </a:cxn>
                <a:cxn ang="0">
                  <a:pos x="97" y="70"/>
                </a:cxn>
                <a:cxn ang="0">
                  <a:pos x="108" y="62"/>
                </a:cxn>
                <a:cxn ang="0">
                  <a:pos x="112" y="56"/>
                </a:cxn>
                <a:cxn ang="0">
                  <a:pos x="111" y="52"/>
                </a:cxn>
                <a:cxn ang="0">
                  <a:pos x="111" y="53"/>
                </a:cxn>
                <a:cxn ang="0">
                  <a:pos x="114" y="56"/>
                </a:cxn>
                <a:cxn ang="0">
                  <a:pos x="122" y="56"/>
                </a:cxn>
                <a:cxn ang="0">
                  <a:pos x="147" y="43"/>
                </a:cxn>
                <a:cxn ang="0">
                  <a:pos x="152" y="35"/>
                </a:cxn>
                <a:cxn ang="0">
                  <a:pos x="150" y="31"/>
                </a:cxn>
                <a:cxn ang="0">
                  <a:pos x="152" y="30"/>
                </a:cxn>
                <a:cxn ang="0">
                  <a:pos x="155" y="34"/>
                </a:cxn>
                <a:cxn ang="0">
                  <a:pos x="165" y="32"/>
                </a:cxn>
                <a:cxn ang="0">
                  <a:pos x="179" y="27"/>
                </a:cxn>
                <a:cxn ang="0">
                  <a:pos x="185" y="20"/>
                </a:cxn>
                <a:cxn ang="0">
                  <a:pos x="186" y="16"/>
                </a:cxn>
                <a:cxn ang="0">
                  <a:pos x="189" y="15"/>
                </a:cxn>
                <a:cxn ang="0">
                  <a:pos x="195" y="17"/>
                </a:cxn>
                <a:cxn ang="0">
                  <a:pos x="201" y="16"/>
                </a:cxn>
                <a:cxn ang="0">
                  <a:pos x="207" y="12"/>
                </a:cxn>
                <a:cxn ang="0">
                  <a:pos x="212" y="9"/>
                </a:cxn>
                <a:cxn ang="0">
                  <a:pos x="214" y="4"/>
                </a:cxn>
                <a:cxn ang="0">
                  <a:pos x="206" y="0"/>
                </a:cxn>
                <a:cxn ang="0">
                  <a:pos x="192" y="2"/>
                </a:cxn>
                <a:cxn ang="0">
                  <a:pos x="180" y="5"/>
                </a:cxn>
                <a:cxn ang="0">
                  <a:pos x="169" y="6"/>
                </a:cxn>
                <a:cxn ang="0">
                  <a:pos x="158" y="9"/>
                </a:cxn>
                <a:cxn ang="0">
                  <a:pos x="145" y="16"/>
                </a:cxn>
                <a:cxn ang="0">
                  <a:pos x="133" y="26"/>
                </a:cxn>
                <a:cxn ang="0">
                  <a:pos x="118" y="40"/>
                </a:cxn>
                <a:cxn ang="0">
                  <a:pos x="107" y="46"/>
                </a:cxn>
                <a:cxn ang="0">
                  <a:pos x="94" y="53"/>
                </a:cxn>
                <a:cxn ang="0">
                  <a:pos x="83" y="58"/>
                </a:cxn>
                <a:cxn ang="0">
                  <a:pos x="75" y="62"/>
                </a:cxn>
                <a:cxn ang="0">
                  <a:pos x="65" y="65"/>
                </a:cxn>
                <a:cxn ang="0">
                  <a:pos x="55" y="68"/>
                </a:cxn>
                <a:cxn ang="0">
                  <a:pos x="45" y="72"/>
                </a:cxn>
                <a:cxn ang="0">
                  <a:pos x="36" y="76"/>
                </a:cxn>
                <a:cxn ang="0">
                  <a:pos x="26" y="81"/>
                </a:cxn>
                <a:cxn ang="0">
                  <a:pos x="18" y="84"/>
                </a:cxn>
                <a:cxn ang="0">
                  <a:pos x="9" y="89"/>
                </a:cxn>
                <a:cxn ang="0">
                  <a:pos x="3" y="96"/>
                </a:cxn>
                <a:cxn ang="0">
                  <a:pos x="1" y="101"/>
                </a:cxn>
                <a:cxn ang="0">
                  <a:pos x="4" y="106"/>
                </a:cxn>
                <a:cxn ang="0">
                  <a:pos x="11" y="108"/>
                </a:cxn>
                <a:cxn ang="0">
                  <a:pos x="26" y="102"/>
                </a:cxn>
                <a:cxn ang="0">
                  <a:pos x="31" y="97"/>
                </a:cxn>
                <a:cxn ang="0">
                  <a:pos x="29" y="91"/>
                </a:cxn>
                <a:cxn ang="0">
                  <a:pos x="30" y="91"/>
                </a:cxn>
                <a:cxn ang="0">
                  <a:pos x="35" y="96"/>
                </a:cxn>
                <a:cxn ang="0">
                  <a:pos x="42" y="97"/>
                </a:cxn>
                <a:cxn ang="0">
                  <a:pos x="56" y="89"/>
                </a:cxn>
                <a:cxn ang="0">
                  <a:pos x="63" y="84"/>
                </a:cxn>
                <a:cxn ang="0">
                  <a:pos x="62" y="78"/>
                </a:cxn>
                <a:cxn ang="0">
                  <a:pos x="63" y="77"/>
                </a:cxn>
                <a:cxn ang="0">
                  <a:pos x="68" y="82"/>
                </a:cxn>
              </a:cxnLst>
              <a:rect l="0" t="0" r="r" b="b"/>
              <a:pathLst>
                <a:path w="214" h="108">
                  <a:moveTo>
                    <a:pt x="68" y="82"/>
                  </a:moveTo>
                  <a:lnTo>
                    <a:pt x="72" y="81"/>
                  </a:lnTo>
                  <a:lnTo>
                    <a:pt x="77" y="78"/>
                  </a:lnTo>
                  <a:lnTo>
                    <a:pt x="83" y="76"/>
                  </a:lnTo>
                  <a:lnTo>
                    <a:pt x="91" y="72"/>
                  </a:lnTo>
                  <a:lnTo>
                    <a:pt x="97" y="70"/>
                  </a:lnTo>
                  <a:lnTo>
                    <a:pt x="103" y="66"/>
                  </a:lnTo>
                  <a:lnTo>
                    <a:pt x="108" y="62"/>
                  </a:lnTo>
                  <a:lnTo>
                    <a:pt x="112" y="58"/>
                  </a:lnTo>
                  <a:lnTo>
                    <a:pt x="112" y="56"/>
                  </a:lnTo>
                  <a:lnTo>
                    <a:pt x="111" y="55"/>
                  </a:lnTo>
                  <a:lnTo>
                    <a:pt x="111" y="52"/>
                  </a:lnTo>
                  <a:lnTo>
                    <a:pt x="109" y="51"/>
                  </a:lnTo>
                  <a:lnTo>
                    <a:pt x="111" y="53"/>
                  </a:lnTo>
                  <a:lnTo>
                    <a:pt x="113" y="55"/>
                  </a:lnTo>
                  <a:lnTo>
                    <a:pt x="114" y="56"/>
                  </a:lnTo>
                  <a:lnTo>
                    <a:pt x="116" y="57"/>
                  </a:lnTo>
                  <a:lnTo>
                    <a:pt x="122" y="56"/>
                  </a:lnTo>
                  <a:lnTo>
                    <a:pt x="134" y="51"/>
                  </a:lnTo>
                  <a:lnTo>
                    <a:pt x="147" y="43"/>
                  </a:lnTo>
                  <a:lnTo>
                    <a:pt x="152" y="37"/>
                  </a:lnTo>
                  <a:lnTo>
                    <a:pt x="152" y="35"/>
                  </a:lnTo>
                  <a:lnTo>
                    <a:pt x="152" y="32"/>
                  </a:lnTo>
                  <a:lnTo>
                    <a:pt x="150" y="31"/>
                  </a:lnTo>
                  <a:lnTo>
                    <a:pt x="150" y="27"/>
                  </a:lnTo>
                  <a:lnTo>
                    <a:pt x="152" y="30"/>
                  </a:lnTo>
                  <a:lnTo>
                    <a:pt x="153" y="32"/>
                  </a:lnTo>
                  <a:lnTo>
                    <a:pt x="155" y="34"/>
                  </a:lnTo>
                  <a:lnTo>
                    <a:pt x="158" y="35"/>
                  </a:lnTo>
                  <a:lnTo>
                    <a:pt x="165" y="32"/>
                  </a:lnTo>
                  <a:lnTo>
                    <a:pt x="173" y="30"/>
                  </a:lnTo>
                  <a:lnTo>
                    <a:pt x="179" y="27"/>
                  </a:lnTo>
                  <a:lnTo>
                    <a:pt x="185" y="22"/>
                  </a:lnTo>
                  <a:lnTo>
                    <a:pt x="185" y="20"/>
                  </a:lnTo>
                  <a:lnTo>
                    <a:pt x="186" y="17"/>
                  </a:lnTo>
                  <a:lnTo>
                    <a:pt x="186" y="16"/>
                  </a:lnTo>
                  <a:lnTo>
                    <a:pt x="186" y="14"/>
                  </a:lnTo>
                  <a:lnTo>
                    <a:pt x="189" y="15"/>
                  </a:lnTo>
                  <a:lnTo>
                    <a:pt x="191" y="17"/>
                  </a:lnTo>
                  <a:lnTo>
                    <a:pt x="195" y="17"/>
                  </a:lnTo>
                  <a:lnTo>
                    <a:pt x="197" y="17"/>
                  </a:lnTo>
                  <a:lnTo>
                    <a:pt x="201" y="16"/>
                  </a:lnTo>
                  <a:lnTo>
                    <a:pt x="205" y="14"/>
                  </a:lnTo>
                  <a:lnTo>
                    <a:pt x="207" y="12"/>
                  </a:lnTo>
                  <a:lnTo>
                    <a:pt x="211" y="10"/>
                  </a:lnTo>
                  <a:lnTo>
                    <a:pt x="212" y="9"/>
                  </a:lnTo>
                  <a:lnTo>
                    <a:pt x="214" y="6"/>
                  </a:lnTo>
                  <a:lnTo>
                    <a:pt x="214" y="4"/>
                  </a:lnTo>
                  <a:lnTo>
                    <a:pt x="214" y="1"/>
                  </a:lnTo>
                  <a:lnTo>
                    <a:pt x="206" y="0"/>
                  </a:lnTo>
                  <a:lnTo>
                    <a:pt x="199" y="1"/>
                  </a:lnTo>
                  <a:lnTo>
                    <a:pt x="192" y="2"/>
                  </a:lnTo>
                  <a:lnTo>
                    <a:pt x="186" y="4"/>
                  </a:lnTo>
                  <a:lnTo>
                    <a:pt x="180" y="5"/>
                  </a:lnTo>
                  <a:lnTo>
                    <a:pt x="175" y="5"/>
                  </a:lnTo>
                  <a:lnTo>
                    <a:pt x="169" y="6"/>
                  </a:lnTo>
                  <a:lnTo>
                    <a:pt x="163" y="7"/>
                  </a:lnTo>
                  <a:lnTo>
                    <a:pt x="158" y="9"/>
                  </a:lnTo>
                  <a:lnTo>
                    <a:pt x="152" y="12"/>
                  </a:lnTo>
                  <a:lnTo>
                    <a:pt x="145" y="16"/>
                  </a:lnTo>
                  <a:lnTo>
                    <a:pt x="142" y="19"/>
                  </a:lnTo>
                  <a:lnTo>
                    <a:pt x="133" y="26"/>
                  </a:lnTo>
                  <a:lnTo>
                    <a:pt x="124" y="34"/>
                  </a:lnTo>
                  <a:lnTo>
                    <a:pt x="118" y="40"/>
                  </a:lnTo>
                  <a:lnTo>
                    <a:pt x="113" y="43"/>
                  </a:lnTo>
                  <a:lnTo>
                    <a:pt x="107" y="46"/>
                  </a:lnTo>
                  <a:lnTo>
                    <a:pt x="101" y="50"/>
                  </a:lnTo>
                  <a:lnTo>
                    <a:pt x="94" y="53"/>
                  </a:lnTo>
                  <a:lnTo>
                    <a:pt x="88" y="57"/>
                  </a:lnTo>
                  <a:lnTo>
                    <a:pt x="83" y="58"/>
                  </a:lnTo>
                  <a:lnTo>
                    <a:pt x="80" y="61"/>
                  </a:lnTo>
                  <a:lnTo>
                    <a:pt x="75" y="62"/>
                  </a:lnTo>
                  <a:lnTo>
                    <a:pt x="70" y="63"/>
                  </a:lnTo>
                  <a:lnTo>
                    <a:pt x="65" y="65"/>
                  </a:lnTo>
                  <a:lnTo>
                    <a:pt x="60" y="66"/>
                  </a:lnTo>
                  <a:lnTo>
                    <a:pt x="55" y="68"/>
                  </a:lnTo>
                  <a:lnTo>
                    <a:pt x="50" y="70"/>
                  </a:lnTo>
                  <a:lnTo>
                    <a:pt x="45" y="72"/>
                  </a:lnTo>
                  <a:lnTo>
                    <a:pt x="41" y="73"/>
                  </a:lnTo>
                  <a:lnTo>
                    <a:pt x="36" y="76"/>
                  </a:lnTo>
                  <a:lnTo>
                    <a:pt x="31" y="78"/>
                  </a:lnTo>
                  <a:lnTo>
                    <a:pt x="26" y="81"/>
                  </a:lnTo>
                  <a:lnTo>
                    <a:pt x="22" y="83"/>
                  </a:lnTo>
                  <a:lnTo>
                    <a:pt x="18" y="84"/>
                  </a:lnTo>
                  <a:lnTo>
                    <a:pt x="13" y="87"/>
                  </a:lnTo>
                  <a:lnTo>
                    <a:pt x="9" y="89"/>
                  </a:lnTo>
                  <a:lnTo>
                    <a:pt x="6" y="92"/>
                  </a:lnTo>
                  <a:lnTo>
                    <a:pt x="3" y="96"/>
                  </a:lnTo>
                  <a:lnTo>
                    <a:pt x="0" y="98"/>
                  </a:lnTo>
                  <a:lnTo>
                    <a:pt x="1" y="101"/>
                  </a:lnTo>
                  <a:lnTo>
                    <a:pt x="3" y="103"/>
                  </a:lnTo>
                  <a:lnTo>
                    <a:pt x="4" y="106"/>
                  </a:lnTo>
                  <a:lnTo>
                    <a:pt x="6" y="108"/>
                  </a:lnTo>
                  <a:lnTo>
                    <a:pt x="11" y="108"/>
                  </a:lnTo>
                  <a:lnTo>
                    <a:pt x="19" y="106"/>
                  </a:lnTo>
                  <a:lnTo>
                    <a:pt x="26" y="102"/>
                  </a:lnTo>
                  <a:lnTo>
                    <a:pt x="31" y="98"/>
                  </a:lnTo>
                  <a:lnTo>
                    <a:pt x="31" y="97"/>
                  </a:lnTo>
                  <a:lnTo>
                    <a:pt x="30" y="93"/>
                  </a:lnTo>
                  <a:lnTo>
                    <a:pt x="29" y="91"/>
                  </a:lnTo>
                  <a:lnTo>
                    <a:pt x="29" y="89"/>
                  </a:lnTo>
                  <a:lnTo>
                    <a:pt x="30" y="91"/>
                  </a:lnTo>
                  <a:lnTo>
                    <a:pt x="32" y="93"/>
                  </a:lnTo>
                  <a:lnTo>
                    <a:pt x="35" y="96"/>
                  </a:lnTo>
                  <a:lnTo>
                    <a:pt x="37" y="97"/>
                  </a:lnTo>
                  <a:lnTo>
                    <a:pt x="42" y="97"/>
                  </a:lnTo>
                  <a:lnTo>
                    <a:pt x="50" y="93"/>
                  </a:lnTo>
                  <a:lnTo>
                    <a:pt x="56" y="89"/>
                  </a:lnTo>
                  <a:lnTo>
                    <a:pt x="61" y="87"/>
                  </a:lnTo>
                  <a:lnTo>
                    <a:pt x="63" y="84"/>
                  </a:lnTo>
                  <a:lnTo>
                    <a:pt x="63" y="82"/>
                  </a:lnTo>
                  <a:lnTo>
                    <a:pt x="62" y="78"/>
                  </a:lnTo>
                  <a:lnTo>
                    <a:pt x="61" y="72"/>
                  </a:lnTo>
                  <a:lnTo>
                    <a:pt x="63" y="77"/>
                  </a:lnTo>
                  <a:lnTo>
                    <a:pt x="66" y="81"/>
                  </a:lnTo>
                  <a:lnTo>
                    <a:pt x="68" y="82"/>
                  </a:lnTo>
                  <a:lnTo>
                    <a:pt x="68" y="82"/>
                  </a:lnTo>
                  <a:close/>
                </a:path>
              </a:pathLst>
            </a:custGeom>
            <a:solidFill>
              <a:srgbClr val="FFFFFF"/>
            </a:solidFill>
            <a:ln w="9525">
              <a:noFill/>
              <a:round/>
              <a:headEnd/>
              <a:tailEnd/>
            </a:ln>
          </p:spPr>
          <p:txBody>
            <a:bodyPr/>
            <a:lstStyle/>
            <a:p>
              <a:endParaRPr lang="en-US"/>
            </a:p>
          </p:txBody>
        </p:sp>
        <p:sp>
          <p:nvSpPr>
            <p:cNvPr id="29727" name="Freeform 31"/>
            <p:cNvSpPr>
              <a:spLocks/>
            </p:cNvSpPr>
            <p:nvPr/>
          </p:nvSpPr>
          <p:spPr bwMode="auto">
            <a:xfrm>
              <a:off x="1183" y="892"/>
              <a:ext cx="42" cy="22"/>
            </a:xfrm>
            <a:custGeom>
              <a:avLst/>
              <a:gdLst/>
              <a:ahLst/>
              <a:cxnLst>
                <a:cxn ang="0">
                  <a:pos x="72" y="81"/>
                </a:cxn>
                <a:cxn ang="0">
                  <a:pos x="91" y="72"/>
                </a:cxn>
                <a:cxn ang="0">
                  <a:pos x="108" y="62"/>
                </a:cxn>
                <a:cxn ang="0">
                  <a:pos x="112" y="56"/>
                </a:cxn>
                <a:cxn ang="0">
                  <a:pos x="109" y="51"/>
                </a:cxn>
                <a:cxn ang="0">
                  <a:pos x="113" y="55"/>
                </a:cxn>
                <a:cxn ang="0">
                  <a:pos x="116" y="57"/>
                </a:cxn>
                <a:cxn ang="0">
                  <a:pos x="147" y="43"/>
                </a:cxn>
                <a:cxn ang="0">
                  <a:pos x="152" y="35"/>
                </a:cxn>
                <a:cxn ang="0">
                  <a:pos x="150" y="27"/>
                </a:cxn>
                <a:cxn ang="0">
                  <a:pos x="153" y="32"/>
                </a:cxn>
                <a:cxn ang="0">
                  <a:pos x="158" y="35"/>
                </a:cxn>
                <a:cxn ang="0">
                  <a:pos x="179" y="27"/>
                </a:cxn>
                <a:cxn ang="0">
                  <a:pos x="185" y="20"/>
                </a:cxn>
                <a:cxn ang="0">
                  <a:pos x="186" y="14"/>
                </a:cxn>
                <a:cxn ang="0">
                  <a:pos x="191" y="17"/>
                </a:cxn>
                <a:cxn ang="0">
                  <a:pos x="197" y="17"/>
                </a:cxn>
                <a:cxn ang="0">
                  <a:pos x="207" y="12"/>
                </a:cxn>
                <a:cxn ang="0">
                  <a:pos x="212" y="9"/>
                </a:cxn>
                <a:cxn ang="0">
                  <a:pos x="214" y="1"/>
                </a:cxn>
                <a:cxn ang="0">
                  <a:pos x="199" y="1"/>
                </a:cxn>
                <a:cxn ang="0">
                  <a:pos x="186" y="4"/>
                </a:cxn>
                <a:cxn ang="0">
                  <a:pos x="169" y="6"/>
                </a:cxn>
                <a:cxn ang="0">
                  <a:pos x="158" y="9"/>
                </a:cxn>
                <a:cxn ang="0">
                  <a:pos x="142" y="19"/>
                </a:cxn>
                <a:cxn ang="0">
                  <a:pos x="124" y="34"/>
                </a:cxn>
                <a:cxn ang="0">
                  <a:pos x="113" y="43"/>
                </a:cxn>
                <a:cxn ang="0">
                  <a:pos x="94" y="53"/>
                </a:cxn>
                <a:cxn ang="0">
                  <a:pos x="83" y="58"/>
                </a:cxn>
                <a:cxn ang="0">
                  <a:pos x="70" y="63"/>
                </a:cxn>
                <a:cxn ang="0">
                  <a:pos x="55" y="68"/>
                </a:cxn>
                <a:cxn ang="0">
                  <a:pos x="45" y="72"/>
                </a:cxn>
                <a:cxn ang="0">
                  <a:pos x="31" y="78"/>
                </a:cxn>
                <a:cxn ang="0">
                  <a:pos x="18" y="84"/>
                </a:cxn>
                <a:cxn ang="0">
                  <a:pos x="9" y="89"/>
                </a:cxn>
                <a:cxn ang="0">
                  <a:pos x="0" y="98"/>
                </a:cxn>
                <a:cxn ang="0">
                  <a:pos x="3" y="103"/>
                </a:cxn>
                <a:cxn ang="0">
                  <a:pos x="6" y="108"/>
                </a:cxn>
                <a:cxn ang="0">
                  <a:pos x="26" y="102"/>
                </a:cxn>
                <a:cxn ang="0">
                  <a:pos x="31" y="97"/>
                </a:cxn>
                <a:cxn ang="0">
                  <a:pos x="29" y="89"/>
                </a:cxn>
                <a:cxn ang="0">
                  <a:pos x="32" y="93"/>
                </a:cxn>
                <a:cxn ang="0">
                  <a:pos x="37" y="97"/>
                </a:cxn>
                <a:cxn ang="0">
                  <a:pos x="56" y="89"/>
                </a:cxn>
                <a:cxn ang="0">
                  <a:pos x="63" y="84"/>
                </a:cxn>
                <a:cxn ang="0">
                  <a:pos x="61" y="72"/>
                </a:cxn>
                <a:cxn ang="0">
                  <a:pos x="66" y="81"/>
                </a:cxn>
              </a:cxnLst>
              <a:rect l="0" t="0" r="r" b="b"/>
              <a:pathLst>
                <a:path w="214" h="108">
                  <a:moveTo>
                    <a:pt x="68" y="82"/>
                  </a:moveTo>
                  <a:lnTo>
                    <a:pt x="68" y="82"/>
                  </a:lnTo>
                  <a:lnTo>
                    <a:pt x="72" y="81"/>
                  </a:lnTo>
                  <a:lnTo>
                    <a:pt x="77" y="78"/>
                  </a:lnTo>
                  <a:lnTo>
                    <a:pt x="83" y="76"/>
                  </a:lnTo>
                  <a:lnTo>
                    <a:pt x="91" y="72"/>
                  </a:lnTo>
                  <a:lnTo>
                    <a:pt x="97" y="70"/>
                  </a:lnTo>
                  <a:lnTo>
                    <a:pt x="103" y="66"/>
                  </a:lnTo>
                  <a:lnTo>
                    <a:pt x="108" y="62"/>
                  </a:lnTo>
                  <a:lnTo>
                    <a:pt x="112" y="58"/>
                  </a:lnTo>
                  <a:lnTo>
                    <a:pt x="112" y="58"/>
                  </a:lnTo>
                  <a:lnTo>
                    <a:pt x="112" y="56"/>
                  </a:lnTo>
                  <a:lnTo>
                    <a:pt x="111" y="55"/>
                  </a:lnTo>
                  <a:lnTo>
                    <a:pt x="111" y="52"/>
                  </a:lnTo>
                  <a:lnTo>
                    <a:pt x="109" y="51"/>
                  </a:lnTo>
                  <a:lnTo>
                    <a:pt x="109" y="51"/>
                  </a:lnTo>
                  <a:lnTo>
                    <a:pt x="111" y="53"/>
                  </a:lnTo>
                  <a:lnTo>
                    <a:pt x="113" y="55"/>
                  </a:lnTo>
                  <a:lnTo>
                    <a:pt x="114" y="56"/>
                  </a:lnTo>
                  <a:lnTo>
                    <a:pt x="116" y="57"/>
                  </a:lnTo>
                  <a:lnTo>
                    <a:pt x="116" y="57"/>
                  </a:lnTo>
                  <a:lnTo>
                    <a:pt x="122" y="56"/>
                  </a:lnTo>
                  <a:lnTo>
                    <a:pt x="134" y="51"/>
                  </a:lnTo>
                  <a:lnTo>
                    <a:pt x="147" y="43"/>
                  </a:lnTo>
                  <a:lnTo>
                    <a:pt x="152" y="37"/>
                  </a:lnTo>
                  <a:lnTo>
                    <a:pt x="152" y="37"/>
                  </a:lnTo>
                  <a:lnTo>
                    <a:pt x="152" y="35"/>
                  </a:lnTo>
                  <a:lnTo>
                    <a:pt x="152" y="32"/>
                  </a:lnTo>
                  <a:lnTo>
                    <a:pt x="150" y="31"/>
                  </a:lnTo>
                  <a:lnTo>
                    <a:pt x="150" y="27"/>
                  </a:lnTo>
                  <a:lnTo>
                    <a:pt x="150" y="27"/>
                  </a:lnTo>
                  <a:lnTo>
                    <a:pt x="152" y="30"/>
                  </a:lnTo>
                  <a:lnTo>
                    <a:pt x="153" y="32"/>
                  </a:lnTo>
                  <a:lnTo>
                    <a:pt x="155" y="34"/>
                  </a:lnTo>
                  <a:lnTo>
                    <a:pt x="158" y="35"/>
                  </a:lnTo>
                  <a:lnTo>
                    <a:pt x="158" y="35"/>
                  </a:lnTo>
                  <a:lnTo>
                    <a:pt x="165" y="32"/>
                  </a:lnTo>
                  <a:lnTo>
                    <a:pt x="173" y="30"/>
                  </a:lnTo>
                  <a:lnTo>
                    <a:pt x="179" y="27"/>
                  </a:lnTo>
                  <a:lnTo>
                    <a:pt x="185" y="22"/>
                  </a:lnTo>
                  <a:lnTo>
                    <a:pt x="185" y="22"/>
                  </a:lnTo>
                  <a:lnTo>
                    <a:pt x="185" y="20"/>
                  </a:lnTo>
                  <a:lnTo>
                    <a:pt x="186" y="17"/>
                  </a:lnTo>
                  <a:lnTo>
                    <a:pt x="186" y="16"/>
                  </a:lnTo>
                  <a:lnTo>
                    <a:pt x="186" y="14"/>
                  </a:lnTo>
                  <a:lnTo>
                    <a:pt x="186" y="14"/>
                  </a:lnTo>
                  <a:lnTo>
                    <a:pt x="189" y="15"/>
                  </a:lnTo>
                  <a:lnTo>
                    <a:pt x="191" y="17"/>
                  </a:lnTo>
                  <a:lnTo>
                    <a:pt x="195" y="17"/>
                  </a:lnTo>
                  <a:lnTo>
                    <a:pt x="197" y="17"/>
                  </a:lnTo>
                  <a:lnTo>
                    <a:pt x="197" y="17"/>
                  </a:lnTo>
                  <a:lnTo>
                    <a:pt x="201" y="16"/>
                  </a:lnTo>
                  <a:lnTo>
                    <a:pt x="205" y="14"/>
                  </a:lnTo>
                  <a:lnTo>
                    <a:pt x="207" y="12"/>
                  </a:lnTo>
                  <a:lnTo>
                    <a:pt x="211" y="10"/>
                  </a:lnTo>
                  <a:lnTo>
                    <a:pt x="211" y="10"/>
                  </a:lnTo>
                  <a:lnTo>
                    <a:pt x="212" y="9"/>
                  </a:lnTo>
                  <a:lnTo>
                    <a:pt x="214" y="6"/>
                  </a:lnTo>
                  <a:lnTo>
                    <a:pt x="214" y="4"/>
                  </a:lnTo>
                  <a:lnTo>
                    <a:pt x="214" y="1"/>
                  </a:lnTo>
                  <a:lnTo>
                    <a:pt x="214" y="1"/>
                  </a:lnTo>
                  <a:lnTo>
                    <a:pt x="206" y="0"/>
                  </a:lnTo>
                  <a:lnTo>
                    <a:pt x="199" y="1"/>
                  </a:lnTo>
                  <a:lnTo>
                    <a:pt x="192" y="2"/>
                  </a:lnTo>
                  <a:lnTo>
                    <a:pt x="186" y="4"/>
                  </a:lnTo>
                  <a:lnTo>
                    <a:pt x="186" y="4"/>
                  </a:lnTo>
                  <a:lnTo>
                    <a:pt x="180" y="5"/>
                  </a:lnTo>
                  <a:lnTo>
                    <a:pt x="175" y="5"/>
                  </a:lnTo>
                  <a:lnTo>
                    <a:pt x="169" y="6"/>
                  </a:lnTo>
                  <a:lnTo>
                    <a:pt x="163" y="7"/>
                  </a:lnTo>
                  <a:lnTo>
                    <a:pt x="163" y="7"/>
                  </a:lnTo>
                  <a:lnTo>
                    <a:pt x="158" y="9"/>
                  </a:lnTo>
                  <a:lnTo>
                    <a:pt x="152" y="12"/>
                  </a:lnTo>
                  <a:lnTo>
                    <a:pt x="145" y="16"/>
                  </a:lnTo>
                  <a:lnTo>
                    <a:pt x="142" y="19"/>
                  </a:lnTo>
                  <a:lnTo>
                    <a:pt x="142" y="19"/>
                  </a:lnTo>
                  <a:lnTo>
                    <a:pt x="133" y="26"/>
                  </a:lnTo>
                  <a:lnTo>
                    <a:pt x="124" y="34"/>
                  </a:lnTo>
                  <a:lnTo>
                    <a:pt x="118" y="40"/>
                  </a:lnTo>
                  <a:lnTo>
                    <a:pt x="113" y="43"/>
                  </a:lnTo>
                  <a:lnTo>
                    <a:pt x="113" y="43"/>
                  </a:lnTo>
                  <a:lnTo>
                    <a:pt x="107" y="46"/>
                  </a:lnTo>
                  <a:lnTo>
                    <a:pt x="101" y="50"/>
                  </a:lnTo>
                  <a:lnTo>
                    <a:pt x="94" y="53"/>
                  </a:lnTo>
                  <a:lnTo>
                    <a:pt x="88" y="57"/>
                  </a:lnTo>
                  <a:lnTo>
                    <a:pt x="88" y="57"/>
                  </a:lnTo>
                  <a:lnTo>
                    <a:pt x="83" y="58"/>
                  </a:lnTo>
                  <a:lnTo>
                    <a:pt x="80" y="61"/>
                  </a:lnTo>
                  <a:lnTo>
                    <a:pt x="75" y="62"/>
                  </a:lnTo>
                  <a:lnTo>
                    <a:pt x="70" y="63"/>
                  </a:lnTo>
                  <a:lnTo>
                    <a:pt x="65" y="65"/>
                  </a:lnTo>
                  <a:lnTo>
                    <a:pt x="60" y="66"/>
                  </a:lnTo>
                  <a:lnTo>
                    <a:pt x="55" y="68"/>
                  </a:lnTo>
                  <a:lnTo>
                    <a:pt x="50" y="70"/>
                  </a:lnTo>
                  <a:lnTo>
                    <a:pt x="50" y="70"/>
                  </a:lnTo>
                  <a:lnTo>
                    <a:pt x="45" y="72"/>
                  </a:lnTo>
                  <a:lnTo>
                    <a:pt x="41" y="73"/>
                  </a:lnTo>
                  <a:lnTo>
                    <a:pt x="36" y="76"/>
                  </a:lnTo>
                  <a:lnTo>
                    <a:pt x="31" y="78"/>
                  </a:lnTo>
                  <a:lnTo>
                    <a:pt x="26" y="81"/>
                  </a:lnTo>
                  <a:lnTo>
                    <a:pt x="22" y="83"/>
                  </a:lnTo>
                  <a:lnTo>
                    <a:pt x="18" y="84"/>
                  </a:lnTo>
                  <a:lnTo>
                    <a:pt x="13" y="87"/>
                  </a:lnTo>
                  <a:lnTo>
                    <a:pt x="13" y="87"/>
                  </a:lnTo>
                  <a:lnTo>
                    <a:pt x="9" y="89"/>
                  </a:lnTo>
                  <a:lnTo>
                    <a:pt x="6" y="92"/>
                  </a:lnTo>
                  <a:lnTo>
                    <a:pt x="3" y="96"/>
                  </a:lnTo>
                  <a:lnTo>
                    <a:pt x="0" y="98"/>
                  </a:lnTo>
                  <a:lnTo>
                    <a:pt x="0" y="98"/>
                  </a:lnTo>
                  <a:lnTo>
                    <a:pt x="1" y="101"/>
                  </a:lnTo>
                  <a:lnTo>
                    <a:pt x="3" y="103"/>
                  </a:lnTo>
                  <a:lnTo>
                    <a:pt x="4" y="106"/>
                  </a:lnTo>
                  <a:lnTo>
                    <a:pt x="6" y="108"/>
                  </a:lnTo>
                  <a:lnTo>
                    <a:pt x="6" y="108"/>
                  </a:lnTo>
                  <a:lnTo>
                    <a:pt x="11" y="108"/>
                  </a:lnTo>
                  <a:lnTo>
                    <a:pt x="19" y="106"/>
                  </a:lnTo>
                  <a:lnTo>
                    <a:pt x="26" y="102"/>
                  </a:lnTo>
                  <a:lnTo>
                    <a:pt x="31" y="98"/>
                  </a:lnTo>
                  <a:lnTo>
                    <a:pt x="31" y="98"/>
                  </a:lnTo>
                  <a:lnTo>
                    <a:pt x="31" y="97"/>
                  </a:lnTo>
                  <a:lnTo>
                    <a:pt x="30" y="93"/>
                  </a:lnTo>
                  <a:lnTo>
                    <a:pt x="29" y="91"/>
                  </a:lnTo>
                  <a:lnTo>
                    <a:pt x="29" y="89"/>
                  </a:lnTo>
                  <a:lnTo>
                    <a:pt x="29" y="89"/>
                  </a:lnTo>
                  <a:lnTo>
                    <a:pt x="30" y="91"/>
                  </a:lnTo>
                  <a:lnTo>
                    <a:pt x="32" y="93"/>
                  </a:lnTo>
                  <a:lnTo>
                    <a:pt x="35" y="96"/>
                  </a:lnTo>
                  <a:lnTo>
                    <a:pt x="37" y="97"/>
                  </a:lnTo>
                  <a:lnTo>
                    <a:pt x="37" y="97"/>
                  </a:lnTo>
                  <a:lnTo>
                    <a:pt x="42" y="97"/>
                  </a:lnTo>
                  <a:lnTo>
                    <a:pt x="50" y="93"/>
                  </a:lnTo>
                  <a:lnTo>
                    <a:pt x="56" y="89"/>
                  </a:lnTo>
                  <a:lnTo>
                    <a:pt x="61" y="87"/>
                  </a:lnTo>
                  <a:lnTo>
                    <a:pt x="61" y="87"/>
                  </a:lnTo>
                  <a:lnTo>
                    <a:pt x="63" y="84"/>
                  </a:lnTo>
                  <a:lnTo>
                    <a:pt x="63" y="82"/>
                  </a:lnTo>
                  <a:lnTo>
                    <a:pt x="62" y="78"/>
                  </a:lnTo>
                  <a:lnTo>
                    <a:pt x="61" y="72"/>
                  </a:lnTo>
                  <a:lnTo>
                    <a:pt x="61" y="72"/>
                  </a:lnTo>
                  <a:lnTo>
                    <a:pt x="63" y="77"/>
                  </a:lnTo>
                  <a:lnTo>
                    <a:pt x="66" y="81"/>
                  </a:lnTo>
                  <a:lnTo>
                    <a:pt x="68" y="82"/>
                  </a:lnTo>
                  <a:lnTo>
                    <a:pt x="68" y="82"/>
                  </a:lnTo>
                </a:path>
              </a:pathLst>
            </a:custGeom>
            <a:noFill/>
            <a:ln w="0">
              <a:solidFill>
                <a:srgbClr val="000000"/>
              </a:solidFill>
              <a:prstDash val="solid"/>
              <a:round/>
              <a:headEnd/>
              <a:tailEnd/>
            </a:ln>
          </p:spPr>
          <p:txBody>
            <a:bodyPr/>
            <a:lstStyle/>
            <a:p>
              <a:endParaRPr lang="en-US"/>
            </a:p>
          </p:txBody>
        </p:sp>
        <p:sp>
          <p:nvSpPr>
            <p:cNvPr id="29728" name="Freeform 32"/>
            <p:cNvSpPr>
              <a:spLocks noEditPoints="1"/>
            </p:cNvSpPr>
            <p:nvPr/>
          </p:nvSpPr>
          <p:spPr bwMode="auto">
            <a:xfrm>
              <a:off x="1047" y="795"/>
              <a:ext cx="144" cy="148"/>
            </a:xfrm>
            <a:custGeom>
              <a:avLst/>
              <a:gdLst/>
              <a:ahLst/>
              <a:cxnLst>
                <a:cxn ang="0">
                  <a:pos x="610" y="641"/>
                </a:cxn>
                <a:cxn ang="0">
                  <a:pos x="697" y="638"/>
                </a:cxn>
                <a:cxn ang="0">
                  <a:pos x="695" y="649"/>
                </a:cxn>
                <a:cxn ang="0">
                  <a:pos x="644" y="672"/>
                </a:cxn>
                <a:cxn ang="0">
                  <a:pos x="579" y="689"/>
                </a:cxn>
                <a:cxn ang="0">
                  <a:pos x="540" y="692"/>
                </a:cxn>
                <a:cxn ang="0">
                  <a:pos x="545" y="677"/>
                </a:cxn>
                <a:cxn ang="0">
                  <a:pos x="564" y="658"/>
                </a:cxn>
                <a:cxn ang="0">
                  <a:pos x="636" y="355"/>
                </a:cxn>
                <a:cxn ang="0">
                  <a:pos x="598" y="340"/>
                </a:cxn>
                <a:cxn ang="0">
                  <a:pos x="559" y="341"/>
                </a:cxn>
                <a:cxn ang="0">
                  <a:pos x="533" y="361"/>
                </a:cxn>
                <a:cxn ang="0">
                  <a:pos x="537" y="397"/>
                </a:cxn>
                <a:cxn ang="0">
                  <a:pos x="557" y="418"/>
                </a:cxn>
                <a:cxn ang="0">
                  <a:pos x="566" y="399"/>
                </a:cxn>
                <a:cxn ang="0">
                  <a:pos x="589" y="373"/>
                </a:cxn>
                <a:cxn ang="0">
                  <a:pos x="625" y="376"/>
                </a:cxn>
                <a:cxn ang="0">
                  <a:pos x="660" y="380"/>
                </a:cxn>
                <a:cxn ang="0">
                  <a:pos x="667" y="366"/>
                </a:cxn>
                <a:cxn ang="0">
                  <a:pos x="552" y="447"/>
                </a:cxn>
                <a:cxn ang="0">
                  <a:pos x="501" y="507"/>
                </a:cxn>
                <a:cxn ang="0">
                  <a:pos x="459" y="583"/>
                </a:cxn>
                <a:cxn ang="0">
                  <a:pos x="422" y="670"/>
                </a:cxn>
                <a:cxn ang="0">
                  <a:pos x="393" y="722"/>
                </a:cxn>
                <a:cxn ang="0">
                  <a:pos x="394" y="645"/>
                </a:cxn>
                <a:cxn ang="0">
                  <a:pos x="413" y="552"/>
                </a:cxn>
                <a:cxn ang="0">
                  <a:pos x="449" y="459"/>
                </a:cxn>
                <a:cxn ang="0">
                  <a:pos x="495" y="396"/>
                </a:cxn>
                <a:cxn ang="0">
                  <a:pos x="519" y="427"/>
                </a:cxn>
                <a:cxn ang="0">
                  <a:pos x="339" y="113"/>
                </a:cxn>
                <a:cxn ang="0">
                  <a:pos x="355" y="209"/>
                </a:cxn>
                <a:cxn ang="0">
                  <a:pos x="336" y="281"/>
                </a:cxn>
                <a:cxn ang="0">
                  <a:pos x="288" y="344"/>
                </a:cxn>
                <a:cxn ang="0">
                  <a:pos x="214" y="408"/>
                </a:cxn>
                <a:cxn ang="0">
                  <a:pos x="171" y="392"/>
                </a:cxn>
                <a:cxn ang="0">
                  <a:pos x="116" y="357"/>
                </a:cxn>
                <a:cxn ang="0">
                  <a:pos x="116" y="336"/>
                </a:cxn>
                <a:cxn ang="0">
                  <a:pos x="155" y="314"/>
                </a:cxn>
                <a:cxn ang="0">
                  <a:pos x="164" y="267"/>
                </a:cxn>
                <a:cxn ang="0">
                  <a:pos x="180" y="234"/>
                </a:cxn>
                <a:cxn ang="0">
                  <a:pos x="252" y="211"/>
                </a:cxn>
                <a:cxn ang="0">
                  <a:pos x="294" y="182"/>
                </a:cxn>
                <a:cxn ang="0">
                  <a:pos x="191" y="218"/>
                </a:cxn>
                <a:cxn ang="0">
                  <a:pos x="123" y="216"/>
                </a:cxn>
                <a:cxn ang="0">
                  <a:pos x="120" y="188"/>
                </a:cxn>
                <a:cxn ang="0">
                  <a:pos x="131" y="162"/>
                </a:cxn>
                <a:cxn ang="0">
                  <a:pos x="90" y="177"/>
                </a:cxn>
                <a:cxn ang="0">
                  <a:pos x="54" y="181"/>
                </a:cxn>
                <a:cxn ang="0">
                  <a:pos x="77" y="155"/>
                </a:cxn>
                <a:cxn ang="0">
                  <a:pos x="110" y="124"/>
                </a:cxn>
                <a:cxn ang="0">
                  <a:pos x="77" y="124"/>
                </a:cxn>
                <a:cxn ang="0">
                  <a:pos x="0" y="141"/>
                </a:cxn>
                <a:cxn ang="0">
                  <a:pos x="104" y="73"/>
                </a:cxn>
                <a:cxn ang="0">
                  <a:pos x="175" y="28"/>
                </a:cxn>
                <a:cxn ang="0">
                  <a:pos x="219" y="5"/>
                </a:cxn>
                <a:cxn ang="0">
                  <a:pos x="248" y="0"/>
                </a:cxn>
                <a:cxn ang="0">
                  <a:pos x="311" y="37"/>
                </a:cxn>
                <a:cxn ang="0">
                  <a:pos x="357" y="64"/>
                </a:cxn>
                <a:cxn ang="0">
                  <a:pos x="350" y="79"/>
                </a:cxn>
                <a:cxn ang="0">
                  <a:pos x="339" y="113"/>
                </a:cxn>
              </a:cxnLst>
              <a:rect l="0" t="0" r="r" b="b"/>
              <a:pathLst>
                <a:path w="716" h="737">
                  <a:moveTo>
                    <a:pt x="569" y="649"/>
                  </a:moveTo>
                  <a:lnTo>
                    <a:pt x="579" y="645"/>
                  </a:lnTo>
                  <a:lnTo>
                    <a:pt x="593" y="643"/>
                  </a:lnTo>
                  <a:lnTo>
                    <a:pt x="610" y="641"/>
                  </a:lnTo>
                  <a:lnTo>
                    <a:pt x="631" y="640"/>
                  </a:lnTo>
                  <a:lnTo>
                    <a:pt x="654" y="640"/>
                  </a:lnTo>
                  <a:lnTo>
                    <a:pt x="676" y="639"/>
                  </a:lnTo>
                  <a:lnTo>
                    <a:pt x="697" y="638"/>
                  </a:lnTo>
                  <a:lnTo>
                    <a:pt x="716" y="636"/>
                  </a:lnTo>
                  <a:lnTo>
                    <a:pt x="711" y="640"/>
                  </a:lnTo>
                  <a:lnTo>
                    <a:pt x="703" y="644"/>
                  </a:lnTo>
                  <a:lnTo>
                    <a:pt x="695" y="649"/>
                  </a:lnTo>
                  <a:lnTo>
                    <a:pt x="685" y="654"/>
                  </a:lnTo>
                  <a:lnTo>
                    <a:pt x="672" y="660"/>
                  </a:lnTo>
                  <a:lnTo>
                    <a:pt x="659" y="666"/>
                  </a:lnTo>
                  <a:lnTo>
                    <a:pt x="644" y="672"/>
                  </a:lnTo>
                  <a:lnTo>
                    <a:pt x="626" y="679"/>
                  </a:lnTo>
                  <a:lnTo>
                    <a:pt x="609" y="684"/>
                  </a:lnTo>
                  <a:lnTo>
                    <a:pt x="594" y="686"/>
                  </a:lnTo>
                  <a:lnTo>
                    <a:pt x="579" y="689"/>
                  </a:lnTo>
                  <a:lnTo>
                    <a:pt x="567" y="690"/>
                  </a:lnTo>
                  <a:lnTo>
                    <a:pt x="557" y="691"/>
                  </a:lnTo>
                  <a:lnTo>
                    <a:pt x="547" y="691"/>
                  </a:lnTo>
                  <a:lnTo>
                    <a:pt x="540" y="692"/>
                  </a:lnTo>
                  <a:lnTo>
                    <a:pt x="533" y="694"/>
                  </a:lnTo>
                  <a:lnTo>
                    <a:pt x="537" y="687"/>
                  </a:lnTo>
                  <a:lnTo>
                    <a:pt x="541" y="681"/>
                  </a:lnTo>
                  <a:lnTo>
                    <a:pt x="545" y="677"/>
                  </a:lnTo>
                  <a:lnTo>
                    <a:pt x="550" y="674"/>
                  </a:lnTo>
                  <a:lnTo>
                    <a:pt x="553" y="670"/>
                  </a:lnTo>
                  <a:lnTo>
                    <a:pt x="558" y="665"/>
                  </a:lnTo>
                  <a:lnTo>
                    <a:pt x="564" y="658"/>
                  </a:lnTo>
                  <a:lnTo>
                    <a:pt x="569" y="649"/>
                  </a:lnTo>
                  <a:close/>
                  <a:moveTo>
                    <a:pt x="655" y="356"/>
                  </a:moveTo>
                  <a:lnTo>
                    <a:pt x="645" y="357"/>
                  </a:lnTo>
                  <a:lnTo>
                    <a:pt x="636" y="355"/>
                  </a:lnTo>
                  <a:lnTo>
                    <a:pt x="626" y="352"/>
                  </a:lnTo>
                  <a:lnTo>
                    <a:pt x="617" y="347"/>
                  </a:lnTo>
                  <a:lnTo>
                    <a:pt x="608" y="344"/>
                  </a:lnTo>
                  <a:lnTo>
                    <a:pt x="598" y="340"/>
                  </a:lnTo>
                  <a:lnTo>
                    <a:pt x="587" y="337"/>
                  </a:lnTo>
                  <a:lnTo>
                    <a:pt x="577" y="337"/>
                  </a:lnTo>
                  <a:lnTo>
                    <a:pt x="568" y="339"/>
                  </a:lnTo>
                  <a:lnTo>
                    <a:pt x="559" y="341"/>
                  </a:lnTo>
                  <a:lnTo>
                    <a:pt x="552" y="346"/>
                  </a:lnTo>
                  <a:lnTo>
                    <a:pt x="545" y="350"/>
                  </a:lnTo>
                  <a:lnTo>
                    <a:pt x="538" y="356"/>
                  </a:lnTo>
                  <a:lnTo>
                    <a:pt x="533" y="361"/>
                  </a:lnTo>
                  <a:lnTo>
                    <a:pt x="531" y="366"/>
                  </a:lnTo>
                  <a:lnTo>
                    <a:pt x="530" y="371"/>
                  </a:lnTo>
                  <a:lnTo>
                    <a:pt x="533" y="386"/>
                  </a:lnTo>
                  <a:lnTo>
                    <a:pt x="537" y="397"/>
                  </a:lnTo>
                  <a:lnTo>
                    <a:pt x="541" y="406"/>
                  </a:lnTo>
                  <a:lnTo>
                    <a:pt x="546" y="412"/>
                  </a:lnTo>
                  <a:lnTo>
                    <a:pt x="552" y="415"/>
                  </a:lnTo>
                  <a:lnTo>
                    <a:pt x="557" y="418"/>
                  </a:lnTo>
                  <a:lnTo>
                    <a:pt x="563" y="419"/>
                  </a:lnTo>
                  <a:lnTo>
                    <a:pt x="569" y="420"/>
                  </a:lnTo>
                  <a:lnTo>
                    <a:pt x="566" y="409"/>
                  </a:lnTo>
                  <a:lnTo>
                    <a:pt x="566" y="399"/>
                  </a:lnTo>
                  <a:lnTo>
                    <a:pt x="569" y="391"/>
                  </a:lnTo>
                  <a:lnTo>
                    <a:pt x="574" y="383"/>
                  </a:lnTo>
                  <a:lnTo>
                    <a:pt x="582" y="378"/>
                  </a:lnTo>
                  <a:lnTo>
                    <a:pt x="589" y="373"/>
                  </a:lnTo>
                  <a:lnTo>
                    <a:pt x="598" y="372"/>
                  </a:lnTo>
                  <a:lnTo>
                    <a:pt x="605" y="372"/>
                  </a:lnTo>
                  <a:lnTo>
                    <a:pt x="617" y="375"/>
                  </a:lnTo>
                  <a:lnTo>
                    <a:pt x="625" y="376"/>
                  </a:lnTo>
                  <a:lnTo>
                    <a:pt x="635" y="378"/>
                  </a:lnTo>
                  <a:lnTo>
                    <a:pt x="644" y="378"/>
                  </a:lnTo>
                  <a:lnTo>
                    <a:pt x="651" y="380"/>
                  </a:lnTo>
                  <a:lnTo>
                    <a:pt x="660" y="380"/>
                  </a:lnTo>
                  <a:lnTo>
                    <a:pt x="669" y="380"/>
                  </a:lnTo>
                  <a:lnTo>
                    <a:pt x="679" y="378"/>
                  </a:lnTo>
                  <a:lnTo>
                    <a:pt x="674" y="372"/>
                  </a:lnTo>
                  <a:lnTo>
                    <a:pt x="667" y="366"/>
                  </a:lnTo>
                  <a:lnTo>
                    <a:pt x="660" y="361"/>
                  </a:lnTo>
                  <a:lnTo>
                    <a:pt x="655" y="356"/>
                  </a:lnTo>
                  <a:close/>
                  <a:moveTo>
                    <a:pt x="566" y="435"/>
                  </a:moveTo>
                  <a:lnTo>
                    <a:pt x="552" y="447"/>
                  </a:lnTo>
                  <a:lnTo>
                    <a:pt x="538" y="460"/>
                  </a:lnTo>
                  <a:lnTo>
                    <a:pt x="526" y="475"/>
                  </a:lnTo>
                  <a:lnTo>
                    <a:pt x="514" y="490"/>
                  </a:lnTo>
                  <a:lnTo>
                    <a:pt x="501" y="507"/>
                  </a:lnTo>
                  <a:lnTo>
                    <a:pt x="490" y="525"/>
                  </a:lnTo>
                  <a:lnTo>
                    <a:pt x="480" y="543"/>
                  </a:lnTo>
                  <a:lnTo>
                    <a:pt x="470" y="563"/>
                  </a:lnTo>
                  <a:lnTo>
                    <a:pt x="459" y="583"/>
                  </a:lnTo>
                  <a:lnTo>
                    <a:pt x="450" y="604"/>
                  </a:lnTo>
                  <a:lnTo>
                    <a:pt x="440" y="625"/>
                  </a:lnTo>
                  <a:lnTo>
                    <a:pt x="432" y="648"/>
                  </a:lnTo>
                  <a:lnTo>
                    <a:pt x="422" y="670"/>
                  </a:lnTo>
                  <a:lnTo>
                    <a:pt x="413" y="692"/>
                  </a:lnTo>
                  <a:lnTo>
                    <a:pt x="404" y="715"/>
                  </a:lnTo>
                  <a:lnTo>
                    <a:pt x="396" y="737"/>
                  </a:lnTo>
                  <a:lnTo>
                    <a:pt x="393" y="722"/>
                  </a:lnTo>
                  <a:lnTo>
                    <a:pt x="392" y="705"/>
                  </a:lnTo>
                  <a:lnTo>
                    <a:pt x="392" y="686"/>
                  </a:lnTo>
                  <a:lnTo>
                    <a:pt x="393" y="666"/>
                  </a:lnTo>
                  <a:lnTo>
                    <a:pt x="394" y="645"/>
                  </a:lnTo>
                  <a:lnTo>
                    <a:pt x="398" y="623"/>
                  </a:lnTo>
                  <a:lnTo>
                    <a:pt x="402" y="599"/>
                  </a:lnTo>
                  <a:lnTo>
                    <a:pt x="407" y="576"/>
                  </a:lnTo>
                  <a:lnTo>
                    <a:pt x="413" y="552"/>
                  </a:lnTo>
                  <a:lnTo>
                    <a:pt x="420" y="528"/>
                  </a:lnTo>
                  <a:lnTo>
                    <a:pt x="429" y="505"/>
                  </a:lnTo>
                  <a:lnTo>
                    <a:pt x="439" y="481"/>
                  </a:lnTo>
                  <a:lnTo>
                    <a:pt x="449" y="459"/>
                  </a:lnTo>
                  <a:lnTo>
                    <a:pt x="461" y="438"/>
                  </a:lnTo>
                  <a:lnTo>
                    <a:pt x="474" y="417"/>
                  </a:lnTo>
                  <a:lnTo>
                    <a:pt x="488" y="398"/>
                  </a:lnTo>
                  <a:lnTo>
                    <a:pt x="495" y="396"/>
                  </a:lnTo>
                  <a:lnTo>
                    <a:pt x="501" y="399"/>
                  </a:lnTo>
                  <a:lnTo>
                    <a:pt x="506" y="407"/>
                  </a:lnTo>
                  <a:lnTo>
                    <a:pt x="511" y="417"/>
                  </a:lnTo>
                  <a:lnTo>
                    <a:pt x="519" y="427"/>
                  </a:lnTo>
                  <a:lnTo>
                    <a:pt x="530" y="434"/>
                  </a:lnTo>
                  <a:lnTo>
                    <a:pt x="545" y="438"/>
                  </a:lnTo>
                  <a:lnTo>
                    <a:pt x="566" y="435"/>
                  </a:lnTo>
                  <a:close/>
                  <a:moveTo>
                    <a:pt x="339" y="113"/>
                  </a:moveTo>
                  <a:lnTo>
                    <a:pt x="346" y="140"/>
                  </a:lnTo>
                  <a:lnTo>
                    <a:pt x="352" y="165"/>
                  </a:lnTo>
                  <a:lnTo>
                    <a:pt x="355" y="188"/>
                  </a:lnTo>
                  <a:lnTo>
                    <a:pt x="355" y="209"/>
                  </a:lnTo>
                  <a:lnTo>
                    <a:pt x="353" y="229"/>
                  </a:lnTo>
                  <a:lnTo>
                    <a:pt x="350" y="248"/>
                  </a:lnTo>
                  <a:lnTo>
                    <a:pt x="344" y="265"/>
                  </a:lnTo>
                  <a:lnTo>
                    <a:pt x="336" y="281"/>
                  </a:lnTo>
                  <a:lnTo>
                    <a:pt x="326" y="298"/>
                  </a:lnTo>
                  <a:lnTo>
                    <a:pt x="315" y="312"/>
                  </a:lnTo>
                  <a:lnTo>
                    <a:pt x="301" y="329"/>
                  </a:lnTo>
                  <a:lnTo>
                    <a:pt x="288" y="344"/>
                  </a:lnTo>
                  <a:lnTo>
                    <a:pt x="272" y="358"/>
                  </a:lnTo>
                  <a:lnTo>
                    <a:pt x="253" y="375"/>
                  </a:lnTo>
                  <a:lnTo>
                    <a:pt x="234" y="391"/>
                  </a:lnTo>
                  <a:lnTo>
                    <a:pt x="214" y="408"/>
                  </a:lnTo>
                  <a:lnTo>
                    <a:pt x="205" y="411"/>
                  </a:lnTo>
                  <a:lnTo>
                    <a:pt x="195" y="408"/>
                  </a:lnTo>
                  <a:lnTo>
                    <a:pt x="183" y="401"/>
                  </a:lnTo>
                  <a:lnTo>
                    <a:pt x="171" y="392"/>
                  </a:lnTo>
                  <a:lnTo>
                    <a:pt x="159" y="381"/>
                  </a:lnTo>
                  <a:lnTo>
                    <a:pt x="145" y="371"/>
                  </a:lnTo>
                  <a:lnTo>
                    <a:pt x="131" y="362"/>
                  </a:lnTo>
                  <a:lnTo>
                    <a:pt x="116" y="357"/>
                  </a:lnTo>
                  <a:lnTo>
                    <a:pt x="108" y="353"/>
                  </a:lnTo>
                  <a:lnTo>
                    <a:pt x="107" y="348"/>
                  </a:lnTo>
                  <a:lnTo>
                    <a:pt x="109" y="342"/>
                  </a:lnTo>
                  <a:lnTo>
                    <a:pt x="116" y="336"/>
                  </a:lnTo>
                  <a:lnTo>
                    <a:pt x="125" y="330"/>
                  </a:lnTo>
                  <a:lnTo>
                    <a:pt x="135" y="325"/>
                  </a:lnTo>
                  <a:lnTo>
                    <a:pt x="146" y="319"/>
                  </a:lnTo>
                  <a:lnTo>
                    <a:pt x="155" y="314"/>
                  </a:lnTo>
                  <a:lnTo>
                    <a:pt x="161" y="304"/>
                  </a:lnTo>
                  <a:lnTo>
                    <a:pt x="164" y="291"/>
                  </a:lnTo>
                  <a:lnTo>
                    <a:pt x="164" y="279"/>
                  </a:lnTo>
                  <a:lnTo>
                    <a:pt x="164" y="267"/>
                  </a:lnTo>
                  <a:lnTo>
                    <a:pt x="164" y="254"/>
                  </a:lnTo>
                  <a:lnTo>
                    <a:pt x="165" y="244"/>
                  </a:lnTo>
                  <a:lnTo>
                    <a:pt x="170" y="238"/>
                  </a:lnTo>
                  <a:lnTo>
                    <a:pt x="180" y="234"/>
                  </a:lnTo>
                  <a:lnTo>
                    <a:pt x="200" y="229"/>
                  </a:lnTo>
                  <a:lnTo>
                    <a:pt x="218" y="223"/>
                  </a:lnTo>
                  <a:lnTo>
                    <a:pt x="236" y="217"/>
                  </a:lnTo>
                  <a:lnTo>
                    <a:pt x="252" y="211"/>
                  </a:lnTo>
                  <a:lnTo>
                    <a:pt x="265" y="204"/>
                  </a:lnTo>
                  <a:lnTo>
                    <a:pt x="277" y="197"/>
                  </a:lnTo>
                  <a:lnTo>
                    <a:pt x="286" y="190"/>
                  </a:lnTo>
                  <a:lnTo>
                    <a:pt x="294" y="182"/>
                  </a:lnTo>
                  <a:lnTo>
                    <a:pt x="272" y="193"/>
                  </a:lnTo>
                  <a:lnTo>
                    <a:pt x="246" y="203"/>
                  </a:lnTo>
                  <a:lnTo>
                    <a:pt x="218" y="212"/>
                  </a:lnTo>
                  <a:lnTo>
                    <a:pt x="191" y="218"/>
                  </a:lnTo>
                  <a:lnTo>
                    <a:pt x="166" y="223"/>
                  </a:lnTo>
                  <a:lnTo>
                    <a:pt x="145" y="223"/>
                  </a:lnTo>
                  <a:lnTo>
                    <a:pt x="130" y="222"/>
                  </a:lnTo>
                  <a:lnTo>
                    <a:pt x="123" y="216"/>
                  </a:lnTo>
                  <a:lnTo>
                    <a:pt x="119" y="209"/>
                  </a:lnTo>
                  <a:lnTo>
                    <a:pt x="118" y="202"/>
                  </a:lnTo>
                  <a:lnTo>
                    <a:pt x="118" y="196"/>
                  </a:lnTo>
                  <a:lnTo>
                    <a:pt x="120" y="188"/>
                  </a:lnTo>
                  <a:lnTo>
                    <a:pt x="121" y="182"/>
                  </a:lnTo>
                  <a:lnTo>
                    <a:pt x="125" y="175"/>
                  </a:lnTo>
                  <a:lnTo>
                    <a:pt x="128" y="168"/>
                  </a:lnTo>
                  <a:lnTo>
                    <a:pt x="131" y="162"/>
                  </a:lnTo>
                  <a:lnTo>
                    <a:pt x="121" y="166"/>
                  </a:lnTo>
                  <a:lnTo>
                    <a:pt x="112" y="171"/>
                  </a:lnTo>
                  <a:lnTo>
                    <a:pt x="100" y="175"/>
                  </a:lnTo>
                  <a:lnTo>
                    <a:pt x="90" y="177"/>
                  </a:lnTo>
                  <a:lnTo>
                    <a:pt x="79" y="180"/>
                  </a:lnTo>
                  <a:lnTo>
                    <a:pt x="71" y="182"/>
                  </a:lnTo>
                  <a:lnTo>
                    <a:pt x="62" y="182"/>
                  </a:lnTo>
                  <a:lnTo>
                    <a:pt x="54" y="181"/>
                  </a:lnTo>
                  <a:lnTo>
                    <a:pt x="59" y="175"/>
                  </a:lnTo>
                  <a:lnTo>
                    <a:pt x="64" y="168"/>
                  </a:lnTo>
                  <a:lnTo>
                    <a:pt x="71" y="162"/>
                  </a:lnTo>
                  <a:lnTo>
                    <a:pt x="77" y="155"/>
                  </a:lnTo>
                  <a:lnTo>
                    <a:pt x="84" y="147"/>
                  </a:lnTo>
                  <a:lnTo>
                    <a:pt x="92" y="140"/>
                  </a:lnTo>
                  <a:lnTo>
                    <a:pt x="100" y="132"/>
                  </a:lnTo>
                  <a:lnTo>
                    <a:pt x="110" y="124"/>
                  </a:lnTo>
                  <a:lnTo>
                    <a:pt x="103" y="125"/>
                  </a:lnTo>
                  <a:lnTo>
                    <a:pt x="95" y="125"/>
                  </a:lnTo>
                  <a:lnTo>
                    <a:pt x="87" y="124"/>
                  </a:lnTo>
                  <a:lnTo>
                    <a:pt x="77" y="124"/>
                  </a:lnTo>
                  <a:lnTo>
                    <a:pt x="64" y="124"/>
                  </a:lnTo>
                  <a:lnTo>
                    <a:pt x="48" y="126"/>
                  </a:lnTo>
                  <a:lnTo>
                    <a:pt x="27" y="132"/>
                  </a:lnTo>
                  <a:lnTo>
                    <a:pt x="0" y="141"/>
                  </a:lnTo>
                  <a:lnTo>
                    <a:pt x="30" y="121"/>
                  </a:lnTo>
                  <a:lnTo>
                    <a:pt x="57" y="104"/>
                  </a:lnTo>
                  <a:lnTo>
                    <a:pt x="82" y="88"/>
                  </a:lnTo>
                  <a:lnTo>
                    <a:pt x="104" y="73"/>
                  </a:lnTo>
                  <a:lnTo>
                    <a:pt x="124" y="59"/>
                  </a:lnTo>
                  <a:lnTo>
                    <a:pt x="143" y="48"/>
                  </a:lnTo>
                  <a:lnTo>
                    <a:pt x="160" y="37"/>
                  </a:lnTo>
                  <a:lnTo>
                    <a:pt x="175" y="28"/>
                  </a:lnTo>
                  <a:lnTo>
                    <a:pt x="187" y="21"/>
                  </a:lnTo>
                  <a:lnTo>
                    <a:pt x="200" y="13"/>
                  </a:lnTo>
                  <a:lnTo>
                    <a:pt x="210" y="8"/>
                  </a:lnTo>
                  <a:lnTo>
                    <a:pt x="219" y="5"/>
                  </a:lnTo>
                  <a:lnTo>
                    <a:pt x="228" y="1"/>
                  </a:lnTo>
                  <a:lnTo>
                    <a:pt x="236" y="0"/>
                  </a:lnTo>
                  <a:lnTo>
                    <a:pt x="242" y="0"/>
                  </a:lnTo>
                  <a:lnTo>
                    <a:pt x="248" y="0"/>
                  </a:lnTo>
                  <a:lnTo>
                    <a:pt x="269" y="5"/>
                  </a:lnTo>
                  <a:lnTo>
                    <a:pt x="285" y="13"/>
                  </a:lnTo>
                  <a:lnTo>
                    <a:pt x="299" y="25"/>
                  </a:lnTo>
                  <a:lnTo>
                    <a:pt x="311" y="37"/>
                  </a:lnTo>
                  <a:lnTo>
                    <a:pt x="321" y="48"/>
                  </a:lnTo>
                  <a:lnTo>
                    <a:pt x="332" y="57"/>
                  </a:lnTo>
                  <a:lnTo>
                    <a:pt x="344" y="63"/>
                  </a:lnTo>
                  <a:lnTo>
                    <a:pt x="357" y="64"/>
                  </a:lnTo>
                  <a:lnTo>
                    <a:pt x="357" y="68"/>
                  </a:lnTo>
                  <a:lnTo>
                    <a:pt x="356" y="72"/>
                  </a:lnTo>
                  <a:lnTo>
                    <a:pt x="353" y="75"/>
                  </a:lnTo>
                  <a:lnTo>
                    <a:pt x="350" y="79"/>
                  </a:lnTo>
                  <a:lnTo>
                    <a:pt x="347" y="84"/>
                  </a:lnTo>
                  <a:lnTo>
                    <a:pt x="344" y="92"/>
                  </a:lnTo>
                  <a:lnTo>
                    <a:pt x="341" y="100"/>
                  </a:lnTo>
                  <a:lnTo>
                    <a:pt x="339" y="113"/>
                  </a:lnTo>
                  <a:close/>
                </a:path>
              </a:pathLst>
            </a:custGeom>
            <a:solidFill>
              <a:srgbClr val="E5A575"/>
            </a:solidFill>
            <a:ln w="9525">
              <a:noFill/>
              <a:round/>
              <a:headEnd/>
              <a:tailEnd/>
            </a:ln>
          </p:spPr>
          <p:txBody>
            <a:bodyPr/>
            <a:lstStyle/>
            <a:p>
              <a:endParaRPr lang="en-US"/>
            </a:p>
          </p:txBody>
        </p:sp>
        <p:sp>
          <p:nvSpPr>
            <p:cNvPr id="29729" name="Freeform 33"/>
            <p:cNvSpPr>
              <a:spLocks noEditPoints="1"/>
            </p:cNvSpPr>
            <p:nvPr/>
          </p:nvSpPr>
          <p:spPr bwMode="auto">
            <a:xfrm>
              <a:off x="954" y="783"/>
              <a:ext cx="241" cy="206"/>
            </a:xfrm>
            <a:custGeom>
              <a:avLst/>
              <a:gdLst/>
              <a:ahLst/>
              <a:cxnLst>
                <a:cxn ang="0">
                  <a:pos x="613" y="914"/>
                </a:cxn>
                <a:cxn ang="0">
                  <a:pos x="710" y="971"/>
                </a:cxn>
                <a:cxn ang="0">
                  <a:pos x="864" y="1009"/>
                </a:cxn>
                <a:cxn ang="0">
                  <a:pos x="978" y="1027"/>
                </a:cxn>
                <a:cxn ang="0">
                  <a:pos x="1065" y="1024"/>
                </a:cxn>
                <a:cxn ang="0">
                  <a:pos x="1172" y="999"/>
                </a:cxn>
                <a:cxn ang="0">
                  <a:pos x="1142" y="996"/>
                </a:cxn>
                <a:cxn ang="0">
                  <a:pos x="1080" y="1001"/>
                </a:cxn>
                <a:cxn ang="0">
                  <a:pos x="1025" y="1001"/>
                </a:cxn>
                <a:cxn ang="0">
                  <a:pos x="957" y="996"/>
                </a:cxn>
                <a:cxn ang="0">
                  <a:pos x="840" y="981"/>
                </a:cxn>
                <a:cxn ang="0">
                  <a:pos x="760" y="965"/>
                </a:cxn>
                <a:cxn ang="0">
                  <a:pos x="691" y="938"/>
                </a:cxn>
                <a:cxn ang="0">
                  <a:pos x="588" y="883"/>
                </a:cxn>
                <a:cxn ang="0">
                  <a:pos x="431" y="38"/>
                </a:cxn>
                <a:cxn ang="0">
                  <a:pos x="444" y="119"/>
                </a:cxn>
                <a:cxn ang="0">
                  <a:pos x="442" y="173"/>
                </a:cxn>
                <a:cxn ang="0">
                  <a:pos x="422" y="214"/>
                </a:cxn>
                <a:cxn ang="0">
                  <a:pos x="408" y="295"/>
                </a:cxn>
                <a:cxn ang="0">
                  <a:pos x="411" y="391"/>
                </a:cxn>
                <a:cxn ang="0">
                  <a:pos x="447" y="453"/>
                </a:cxn>
                <a:cxn ang="0">
                  <a:pos x="515" y="489"/>
                </a:cxn>
                <a:cxn ang="0">
                  <a:pos x="579" y="511"/>
                </a:cxn>
                <a:cxn ang="0">
                  <a:pos x="602" y="537"/>
                </a:cxn>
                <a:cxn ang="0">
                  <a:pos x="603" y="607"/>
                </a:cxn>
                <a:cxn ang="0">
                  <a:pos x="603" y="701"/>
                </a:cxn>
                <a:cxn ang="0">
                  <a:pos x="619" y="783"/>
                </a:cxn>
                <a:cxn ang="0">
                  <a:pos x="658" y="847"/>
                </a:cxn>
                <a:cxn ang="0">
                  <a:pos x="672" y="885"/>
                </a:cxn>
                <a:cxn ang="0">
                  <a:pos x="562" y="867"/>
                </a:cxn>
                <a:cxn ang="0">
                  <a:pos x="497" y="819"/>
                </a:cxn>
                <a:cxn ang="0">
                  <a:pos x="451" y="767"/>
                </a:cxn>
                <a:cxn ang="0">
                  <a:pos x="410" y="712"/>
                </a:cxn>
                <a:cxn ang="0">
                  <a:pos x="370" y="651"/>
                </a:cxn>
                <a:cxn ang="0">
                  <a:pos x="294" y="638"/>
                </a:cxn>
                <a:cxn ang="0">
                  <a:pos x="229" y="578"/>
                </a:cxn>
                <a:cxn ang="0">
                  <a:pos x="178" y="516"/>
                </a:cxn>
                <a:cxn ang="0">
                  <a:pos x="132" y="475"/>
                </a:cxn>
                <a:cxn ang="0">
                  <a:pos x="82" y="427"/>
                </a:cxn>
                <a:cxn ang="0">
                  <a:pos x="34" y="355"/>
                </a:cxn>
                <a:cxn ang="0">
                  <a:pos x="3" y="278"/>
                </a:cxn>
                <a:cxn ang="0">
                  <a:pos x="8" y="222"/>
                </a:cxn>
                <a:cxn ang="0">
                  <a:pos x="92" y="194"/>
                </a:cxn>
                <a:cxn ang="0">
                  <a:pos x="189" y="222"/>
                </a:cxn>
                <a:cxn ang="0">
                  <a:pos x="242" y="278"/>
                </a:cxn>
                <a:cxn ang="0">
                  <a:pos x="286" y="352"/>
                </a:cxn>
                <a:cxn ang="0">
                  <a:pos x="324" y="366"/>
                </a:cxn>
                <a:cxn ang="0">
                  <a:pos x="348" y="319"/>
                </a:cxn>
                <a:cxn ang="0">
                  <a:pos x="338" y="266"/>
                </a:cxn>
                <a:cxn ang="0">
                  <a:pos x="307" y="207"/>
                </a:cxn>
                <a:cxn ang="0">
                  <a:pos x="309" y="140"/>
                </a:cxn>
                <a:cxn ang="0">
                  <a:pos x="339" y="59"/>
                </a:cxn>
                <a:cxn ang="0">
                  <a:pos x="376" y="15"/>
                </a:cxn>
                <a:cxn ang="0">
                  <a:pos x="416" y="5"/>
                </a:cxn>
              </a:cxnLst>
              <a:rect l="0" t="0" r="r" b="b"/>
              <a:pathLst>
                <a:path w="1206" h="1029">
                  <a:moveTo>
                    <a:pt x="551" y="865"/>
                  </a:moveTo>
                  <a:lnTo>
                    <a:pt x="569" y="880"/>
                  </a:lnTo>
                  <a:lnTo>
                    <a:pt x="590" y="897"/>
                  </a:lnTo>
                  <a:lnTo>
                    <a:pt x="613" y="914"/>
                  </a:lnTo>
                  <a:lnTo>
                    <a:pt x="638" y="931"/>
                  </a:lnTo>
                  <a:lnTo>
                    <a:pt x="663" y="947"/>
                  </a:lnTo>
                  <a:lnTo>
                    <a:pt x="688" y="960"/>
                  </a:lnTo>
                  <a:lnTo>
                    <a:pt x="710" y="971"/>
                  </a:lnTo>
                  <a:lnTo>
                    <a:pt x="731" y="979"/>
                  </a:lnTo>
                  <a:lnTo>
                    <a:pt x="781" y="990"/>
                  </a:lnTo>
                  <a:lnTo>
                    <a:pt x="825" y="1001"/>
                  </a:lnTo>
                  <a:lnTo>
                    <a:pt x="864" y="1009"/>
                  </a:lnTo>
                  <a:lnTo>
                    <a:pt x="897" y="1016"/>
                  </a:lnTo>
                  <a:lnTo>
                    <a:pt x="927" y="1021"/>
                  </a:lnTo>
                  <a:lnTo>
                    <a:pt x="955" y="1025"/>
                  </a:lnTo>
                  <a:lnTo>
                    <a:pt x="978" y="1027"/>
                  </a:lnTo>
                  <a:lnTo>
                    <a:pt x="1000" y="1029"/>
                  </a:lnTo>
                  <a:lnTo>
                    <a:pt x="1023" y="1029"/>
                  </a:lnTo>
                  <a:lnTo>
                    <a:pt x="1044" y="1026"/>
                  </a:lnTo>
                  <a:lnTo>
                    <a:pt x="1065" y="1024"/>
                  </a:lnTo>
                  <a:lnTo>
                    <a:pt x="1089" y="1019"/>
                  </a:lnTo>
                  <a:lnTo>
                    <a:pt x="1113" y="1014"/>
                  </a:lnTo>
                  <a:lnTo>
                    <a:pt x="1141" y="1007"/>
                  </a:lnTo>
                  <a:lnTo>
                    <a:pt x="1172" y="999"/>
                  </a:lnTo>
                  <a:lnTo>
                    <a:pt x="1206" y="990"/>
                  </a:lnTo>
                  <a:lnTo>
                    <a:pt x="1183" y="993"/>
                  </a:lnTo>
                  <a:lnTo>
                    <a:pt x="1162" y="994"/>
                  </a:lnTo>
                  <a:lnTo>
                    <a:pt x="1142" y="996"/>
                  </a:lnTo>
                  <a:lnTo>
                    <a:pt x="1125" y="998"/>
                  </a:lnTo>
                  <a:lnTo>
                    <a:pt x="1108" y="999"/>
                  </a:lnTo>
                  <a:lnTo>
                    <a:pt x="1093" y="1000"/>
                  </a:lnTo>
                  <a:lnTo>
                    <a:pt x="1080" y="1001"/>
                  </a:lnTo>
                  <a:lnTo>
                    <a:pt x="1066" y="1001"/>
                  </a:lnTo>
                  <a:lnTo>
                    <a:pt x="1053" y="1001"/>
                  </a:lnTo>
                  <a:lnTo>
                    <a:pt x="1039" y="1001"/>
                  </a:lnTo>
                  <a:lnTo>
                    <a:pt x="1025" y="1001"/>
                  </a:lnTo>
                  <a:lnTo>
                    <a:pt x="1010" y="1000"/>
                  </a:lnTo>
                  <a:lnTo>
                    <a:pt x="994" y="1000"/>
                  </a:lnTo>
                  <a:lnTo>
                    <a:pt x="977" y="998"/>
                  </a:lnTo>
                  <a:lnTo>
                    <a:pt x="957" y="996"/>
                  </a:lnTo>
                  <a:lnTo>
                    <a:pt x="936" y="994"/>
                  </a:lnTo>
                  <a:lnTo>
                    <a:pt x="899" y="989"/>
                  </a:lnTo>
                  <a:lnTo>
                    <a:pt x="868" y="985"/>
                  </a:lnTo>
                  <a:lnTo>
                    <a:pt x="840" y="981"/>
                  </a:lnTo>
                  <a:lnTo>
                    <a:pt x="817" y="978"/>
                  </a:lnTo>
                  <a:lnTo>
                    <a:pt x="796" y="974"/>
                  </a:lnTo>
                  <a:lnTo>
                    <a:pt x="777" y="970"/>
                  </a:lnTo>
                  <a:lnTo>
                    <a:pt x="760" y="965"/>
                  </a:lnTo>
                  <a:lnTo>
                    <a:pt x="744" y="960"/>
                  </a:lnTo>
                  <a:lnTo>
                    <a:pt x="727" y="954"/>
                  </a:lnTo>
                  <a:lnTo>
                    <a:pt x="710" y="947"/>
                  </a:lnTo>
                  <a:lnTo>
                    <a:pt x="691" y="938"/>
                  </a:lnTo>
                  <a:lnTo>
                    <a:pt x="670" y="927"/>
                  </a:lnTo>
                  <a:lnTo>
                    <a:pt x="647" y="914"/>
                  </a:lnTo>
                  <a:lnTo>
                    <a:pt x="619" y="901"/>
                  </a:lnTo>
                  <a:lnTo>
                    <a:pt x="588" y="883"/>
                  </a:lnTo>
                  <a:lnTo>
                    <a:pt x="551" y="865"/>
                  </a:lnTo>
                  <a:close/>
                  <a:moveTo>
                    <a:pt x="437" y="0"/>
                  </a:moveTo>
                  <a:lnTo>
                    <a:pt x="432" y="18"/>
                  </a:lnTo>
                  <a:lnTo>
                    <a:pt x="431" y="38"/>
                  </a:lnTo>
                  <a:lnTo>
                    <a:pt x="432" y="58"/>
                  </a:lnTo>
                  <a:lnTo>
                    <a:pt x="436" y="78"/>
                  </a:lnTo>
                  <a:lnTo>
                    <a:pt x="440" y="99"/>
                  </a:lnTo>
                  <a:lnTo>
                    <a:pt x="444" y="119"/>
                  </a:lnTo>
                  <a:lnTo>
                    <a:pt x="449" y="139"/>
                  </a:lnTo>
                  <a:lnTo>
                    <a:pt x="453" y="157"/>
                  </a:lnTo>
                  <a:lnTo>
                    <a:pt x="448" y="165"/>
                  </a:lnTo>
                  <a:lnTo>
                    <a:pt x="442" y="173"/>
                  </a:lnTo>
                  <a:lnTo>
                    <a:pt x="436" y="183"/>
                  </a:lnTo>
                  <a:lnTo>
                    <a:pt x="431" y="193"/>
                  </a:lnTo>
                  <a:lnTo>
                    <a:pt x="426" y="204"/>
                  </a:lnTo>
                  <a:lnTo>
                    <a:pt x="422" y="214"/>
                  </a:lnTo>
                  <a:lnTo>
                    <a:pt x="420" y="223"/>
                  </a:lnTo>
                  <a:lnTo>
                    <a:pt x="420" y="232"/>
                  </a:lnTo>
                  <a:lnTo>
                    <a:pt x="413" y="264"/>
                  </a:lnTo>
                  <a:lnTo>
                    <a:pt x="408" y="295"/>
                  </a:lnTo>
                  <a:lnTo>
                    <a:pt x="406" y="322"/>
                  </a:lnTo>
                  <a:lnTo>
                    <a:pt x="406" y="347"/>
                  </a:lnTo>
                  <a:lnTo>
                    <a:pt x="407" y="370"/>
                  </a:lnTo>
                  <a:lnTo>
                    <a:pt x="411" y="391"/>
                  </a:lnTo>
                  <a:lnTo>
                    <a:pt x="417" y="409"/>
                  </a:lnTo>
                  <a:lnTo>
                    <a:pt x="425" y="425"/>
                  </a:lnTo>
                  <a:lnTo>
                    <a:pt x="435" y="440"/>
                  </a:lnTo>
                  <a:lnTo>
                    <a:pt x="447" y="453"/>
                  </a:lnTo>
                  <a:lnTo>
                    <a:pt x="461" y="464"/>
                  </a:lnTo>
                  <a:lnTo>
                    <a:pt x="477" y="473"/>
                  </a:lnTo>
                  <a:lnTo>
                    <a:pt x="495" y="481"/>
                  </a:lnTo>
                  <a:lnTo>
                    <a:pt x="515" y="489"/>
                  </a:lnTo>
                  <a:lnTo>
                    <a:pt x="538" y="494"/>
                  </a:lnTo>
                  <a:lnTo>
                    <a:pt x="562" y="499"/>
                  </a:lnTo>
                  <a:lnTo>
                    <a:pt x="571" y="505"/>
                  </a:lnTo>
                  <a:lnTo>
                    <a:pt x="579" y="511"/>
                  </a:lnTo>
                  <a:lnTo>
                    <a:pt x="586" y="517"/>
                  </a:lnTo>
                  <a:lnTo>
                    <a:pt x="593" y="523"/>
                  </a:lnTo>
                  <a:lnTo>
                    <a:pt x="598" y="531"/>
                  </a:lnTo>
                  <a:lnTo>
                    <a:pt x="602" y="537"/>
                  </a:lnTo>
                  <a:lnTo>
                    <a:pt x="606" y="546"/>
                  </a:lnTo>
                  <a:lnTo>
                    <a:pt x="606" y="554"/>
                  </a:lnTo>
                  <a:lnTo>
                    <a:pt x="605" y="581"/>
                  </a:lnTo>
                  <a:lnTo>
                    <a:pt x="603" y="607"/>
                  </a:lnTo>
                  <a:lnTo>
                    <a:pt x="602" y="631"/>
                  </a:lnTo>
                  <a:lnTo>
                    <a:pt x="602" y="655"/>
                  </a:lnTo>
                  <a:lnTo>
                    <a:pt x="602" y="679"/>
                  </a:lnTo>
                  <a:lnTo>
                    <a:pt x="603" y="701"/>
                  </a:lnTo>
                  <a:lnTo>
                    <a:pt x="606" y="723"/>
                  </a:lnTo>
                  <a:lnTo>
                    <a:pt x="608" y="743"/>
                  </a:lnTo>
                  <a:lnTo>
                    <a:pt x="613" y="764"/>
                  </a:lnTo>
                  <a:lnTo>
                    <a:pt x="619" y="783"/>
                  </a:lnTo>
                  <a:lnTo>
                    <a:pt x="626" y="800"/>
                  </a:lnTo>
                  <a:lnTo>
                    <a:pt x="634" y="818"/>
                  </a:lnTo>
                  <a:lnTo>
                    <a:pt x="646" y="832"/>
                  </a:lnTo>
                  <a:lnTo>
                    <a:pt x="658" y="847"/>
                  </a:lnTo>
                  <a:lnTo>
                    <a:pt x="673" y="861"/>
                  </a:lnTo>
                  <a:lnTo>
                    <a:pt x="689" y="873"/>
                  </a:lnTo>
                  <a:lnTo>
                    <a:pt x="685" y="881"/>
                  </a:lnTo>
                  <a:lnTo>
                    <a:pt x="672" y="885"/>
                  </a:lnTo>
                  <a:lnTo>
                    <a:pt x="648" y="885"/>
                  </a:lnTo>
                  <a:lnTo>
                    <a:pt x="621" y="881"/>
                  </a:lnTo>
                  <a:lnTo>
                    <a:pt x="591" y="875"/>
                  </a:lnTo>
                  <a:lnTo>
                    <a:pt x="562" y="867"/>
                  </a:lnTo>
                  <a:lnTo>
                    <a:pt x="539" y="857"/>
                  </a:lnTo>
                  <a:lnTo>
                    <a:pt x="523" y="845"/>
                  </a:lnTo>
                  <a:lnTo>
                    <a:pt x="509" y="831"/>
                  </a:lnTo>
                  <a:lnTo>
                    <a:pt x="497" y="819"/>
                  </a:lnTo>
                  <a:lnTo>
                    <a:pt x="484" y="805"/>
                  </a:lnTo>
                  <a:lnTo>
                    <a:pt x="473" y="793"/>
                  </a:lnTo>
                  <a:lnTo>
                    <a:pt x="461" y="779"/>
                  </a:lnTo>
                  <a:lnTo>
                    <a:pt x="451" y="767"/>
                  </a:lnTo>
                  <a:lnTo>
                    <a:pt x="440" y="753"/>
                  </a:lnTo>
                  <a:lnTo>
                    <a:pt x="430" y="739"/>
                  </a:lnTo>
                  <a:lnTo>
                    <a:pt x="420" y="726"/>
                  </a:lnTo>
                  <a:lnTo>
                    <a:pt x="410" y="712"/>
                  </a:lnTo>
                  <a:lnTo>
                    <a:pt x="400" y="697"/>
                  </a:lnTo>
                  <a:lnTo>
                    <a:pt x="390" y="682"/>
                  </a:lnTo>
                  <a:lnTo>
                    <a:pt x="380" y="667"/>
                  </a:lnTo>
                  <a:lnTo>
                    <a:pt x="370" y="651"/>
                  </a:lnTo>
                  <a:lnTo>
                    <a:pt x="359" y="635"/>
                  </a:lnTo>
                  <a:lnTo>
                    <a:pt x="349" y="619"/>
                  </a:lnTo>
                  <a:lnTo>
                    <a:pt x="319" y="635"/>
                  </a:lnTo>
                  <a:lnTo>
                    <a:pt x="294" y="638"/>
                  </a:lnTo>
                  <a:lnTo>
                    <a:pt x="274" y="631"/>
                  </a:lnTo>
                  <a:lnTo>
                    <a:pt x="257" y="618"/>
                  </a:lnTo>
                  <a:lnTo>
                    <a:pt x="242" y="599"/>
                  </a:lnTo>
                  <a:lnTo>
                    <a:pt x="229" y="578"/>
                  </a:lnTo>
                  <a:lnTo>
                    <a:pt x="214" y="557"/>
                  </a:lnTo>
                  <a:lnTo>
                    <a:pt x="196" y="538"/>
                  </a:lnTo>
                  <a:lnTo>
                    <a:pt x="188" y="527"/>
                  </a:lnTo>
                  <a:lnTo>
                    <a:pt x="178" y="516"/>
                  </a:lnTo>
                  <a:lnTo>
                    <a:pt x="167" y="506"/>
                  </a:lnTo>
                  <a:lnTo>
                    <a:pt x="155" y="496"/>
                  </a:lnTo>
                  <a:lnTo>
                    <a:pt x="144" y="486"/>
                  </a:lnTo>
                  <a:lnTo>
                    <a:pt x="132" y="475"/>
                  </a:lnTo>
                  <a:lnTo>
                    <a:pt x="119" y="465"/>
                  </a:lnTo>
                  <a:lnTo>
                    <a:pt x="107" y="453"/>
                  </a:lnTo>
                  <a:lnTo>
                    <a:pt x="95" y="440"/>
                  </a:lnTo>
                  <a:lnTo>
                    <a:pt x="82" y="427"/>
                  </a:lnTo>
                  <a:lnTo>
                    <a:pt x="70" y="412"/>
                  </a:lnTo>
                  <a:lnTo>
                    <a:pt x="57" y="394"/>
                  </a:lnTo>
                  <a:lnTo>
                    <a:pt x="46" y="376"/>
                  </a:lnTo>
                  <a:lnTo>
                    <a:pt x="34" y="355"/>
                  </a:lnTo>
                  <a:lnTo>
                    <a:pt x="23" y="332"/>
                  </a:lnTo>
                  <a:lnTo>
                    <a:pt x="13" y="306"/>
                  </a:lnTo>
                  <a:lnTo>
                    <a:pt x="8" y="293"/>
                  </a:lnTo>
                  <a:lnTo>
                    <a:pt x="3" y="278"/>
                  </a:lnTo>
                  <a:lnTo>
                    <a:pt x="0" y="263"/>
                  </a:lnTo>
                  <a:lnTo>
                    <a:pt x="0" y="248"/>
                  </a:lnTo>
                  <a:lnTo>
                    <a:pt x="3" y="234"/>
                  </a:lnTo>
                  <a:lnTo>
                    <a:pt x="8" y="222"/>
                  </a:lnTo>
                  <a:lnTo>
                    <a:pt x="16" y="212"/>
                  </a:lnTo>
                  <a:lnTo>
                    <a:pt x="29" y="206"/>
                  </a:lnTo>
                  <a:lnTo>
                    <a:pt x="62" y="197"/>
                  </a:lnTo>
                  <a:lnTo>
                    <a:pt x="92" y="194"/>
                  </a:lnTo>
                  <a:lnTo>
                    <a:pt x="121" y="196"/>
                  </a:lnTo>
                  <a:lnTo>
                    <a:pt x="147" y="201"/>
                  </a:lnTo>
                  <a:lnTo>
                    <a:pt x="169" y="209"/>
                  </a:lnTo>
                  <a:lnTo>
                    <a:pt x="189" y="222"/>
                  </a:lnTo>
                  <a:lnTo>
                    <a:pt x="206" y="234"/>
                  </a:lnTo>
                  <a:lnTo>
                    <a:pt x="219" y="248"/>
                  </a:lnTo>
                  <a:lnTo>
                    <a:pt x="230" y="262"/>
                  </a:lnTo>
                  <a:lnTo>
                    <a:pt x="242" y="278"/>
                  </a:lnTo>
                  <a:lnTo>
                    <a:pt x="253" y="295"/>
                  </a:lnTo>
                  <a:lnTo>
                    <a:pt x="265" y="314"/>
                  </a:lnTo>
                  <a:lnTo>
                    <a:pt x="274" y="332"/>
                  </a:lnTo>
                  <a:lnTo>
                    <a:pt x="286" y="352"/>
                  </a:lnTo>
                  <a:lnTo>
                    <a:pt x="296" y="371"/>
                  </a:lnTo>
                  <a:lnTo>
                    <a:pt x="305" y="391"/>
                  </a:lnTo>
                  <a:lnTo>
                    <a:pt x="315" y="378"/>
                  </a:lnTo>
                  <a:lnTo>
                    <a:pt x="324" y="366"/>
                  </a:lnTo>
                  <a:lnTo>
                    <a:pt x="332" y="355"/>
                  </a:lnTo>
                  <a:lnTo>
                    <a:pt x="339" y="342"/>
                  </a:lnTo>
                  <a:lnTo>
                    <a:pt x="344" y="330"/>
                  </a:lnTo>
                  <a:lnTo>
                    <a:pt x="348" y="319"/>
                  </a:lnTo>
                  <a:lnTo>
                    <a:pt x="351" y="307"/>
                  </a:lnTo>
                  <a:lnTo>
                    <a:pt x="353" y="296"/>
                  </a:lnTo>
                  <a:lnTo>
                    <a:pt x="345" y="281"/>
                  </a:lnTo>
                  <a:lnTo>
                    <a:pt x="338" y="266"/>
                  </a:lnTo>
                  <a:lnTo>
                    <a:pt x="329" y="252"/>
                  </a:lnTo>
                  <a:lnTo>
                    <a:pt x="320" y="237"/>
                  </a:lnTo>
                  <a:lnTo>
                    <a:pt x="313" y="222"/>
                  </a:lnTo>
                  <a:lnTo>
                    <a:pt x="307" y="207"/>
                  </a:lnTo>
                  <a:lnTo>
                    <a:pt x="303" y="193"/>
                  </a:lnTo>
                  <a:lnTo>
                    <a:pt x="302" y="181"/>
                  </a:lnTo>
                  <a:lnTo>
                    <a:pt x="304" y="160"/>
                  </a:lnTo>
                  <a:lnTo>
                    <a:pt x="309" y="140"/>
                  </a:lnTo>
                  <a:lnTo>
                    <a:pt x="315" y="119"/>
                  </a:lnTo>
                  <a:lnTo>
                    <a:pt x="323" y="99"/>
                  </a:lnTo>
                  <a:lnTo>
                    <a:pt x="330" y="79"/>
                  </a:lnTo>
                  <a:lnTo>
                    <a:pt x="339" y="59"/>
                  </a:lnTo>
                  <a:lnTo>
                    <a:pt x="348" y="39"/>
                  </a:lnTo>
                  <a:lnTo>
                    <a:pt x="355" y="21"/>
                  </a:lnTo>
                  <a:lnTo>
                    <a:pt x="365" y="17"/>
                  </a:lnTo>
                  <a:lnTo>
                    <a:pt x="376" y="15"/>
                  </a:lnTo>
                  <a:lnTo>
                    <a:pt x="386" y="12"/>
                  </a:lnTo>
                  <a:lnTo>
                    <a:pt x="396" y="10"/>
                  </a:lnTo>
                  <a:lnTo>
                    <a:pt x="406" y="7"/>
                  </a:lnTo>
                  <a:lnTo>
                    <a:pt x="416" y="5"/>
                  </a:lnTo>
                  <a:lnTo>
                    <a:pt x="427" y="2"/>
                  </a:lnTo>
                  <a:lnTo>
                    <a:pt x="437" y="0"/>
                  </a:lnTo>
                  <a:close/>
                </a:path>
              </a:pathLst>
            </a:custGeom>
            <a:solidFill>
              <a:srgbClr val="B27242"/>
            </a:solidFill>
            <a:ln w="9525">
              <a:noFill/>
              <a:round/>
              <a:headEnd/>
              <a:tailEnd/>
            </a:ln>
          </p:spPr>
          <p:txBody>
            <a:bodyPr/>
            <a:lstStyle/>
            <a:p>
              <a:endParaRPr lang="en-US"/>
            </a:p>
          </p:txBody>
        </p:sp>
        <p:sp>
          <p:nvSpPr>
            <p:cNvPr id="29730" name="Freeform 34"/>
            <p:cNvSpPr>
              <a:spLocks noEditPoints="1"/>
            </p:cNvSpPr>
            <p:nvPr/>
          </p:nvSpPr>
          <p:spPr bwMode="auto">
            <a:xfrm>
              <a:off x="1172" y="752"/>
              <a:ext cx="85" cy="138"/>
            </a:xfrm>
            <a:custGeom>
              <a:avLst/>
              <a:gdLst/>
              <a:ahLst/>
              <a:cxnLst>
                <a:cxn ang="0">
                  <a:pos x="208" y="431"/>
                </a:cxn>
                <a:cxn ang="0">
                  <a:pos x="241" y="484"/>
                </a:cxn>
                <a:cxn ang="0">
                  <a:pos x="218" y="490"/>
                </a:cxn>
                <a:cxn ang="0">
                  <a:pos x="182" y="442"/>
                </a:cxn>
                <a:cxn ang="0">
                  <a:pos x="280" y="76"/>
                </a:cxn>
                <a:cxn ang="0">
                  <a:pos x="253" y="50"/>
                </a:cxn>
                <a:cxn ang="0">
                  <a:pos x="217" y="41"/>
                </a:cxn>
                <a:cxn ang="0">
                  <a:pos x="174" y="42"/>
                </a:cxn>
                <a:cxn ang="0">
                  <a:pos x="131" y="57"/>
                </a:cxn>
                <a:cxn ang="0">
                  <a:pos x="83" y="103"/>
                </a:cxn>
                <a:cxn ang="0">
                  <a:pos x="79" y="115"/>
                </a:cxn>
                <a:cxn ang="0">
                  <a:pos x="138" y="69"/>
                </a:cxn>
                <a:cxn ang="0">
                  <a:pos x="197" y="55"/>
                </a:cxn>
                <a:cxn ang="0">
                  <a:pos x="265" y="81"/>
                </a:cxn>
                <a:cxn ang="0">
                  <a:pos x="186" y="288"/>
                </a:cxn>
                <a:cxn ang="0">
                  <a:pos x="136" y="273"/>
                </a:cxn>
                <a:cxn ang="0">
                  <a:pos x="104" y="252"/>
                </a:cxn>
                <a:cxn ang="0">
                  <a:pos x="99" y="218"/>
                </a:cxn>
                <a:cxn ang="0">
                  <a:pos x="138" y="222"/>
                </a:cxn>
                <a:cxn ang="0">
                  <a:pos x="174" y="216"/>
                </a:cxn>
                <a:cxn ang="0">
                  <a:pos x="131" y="211"/>
                </a:cxn>
                <a:cxn ang="0">
                  <a:pos x="93" y="200"/>
                </a:cxn>
                <a:cxn ang="0">
                  <a:pos x="77" y="168"/>
                </a:cxn>
                <a:cxn ang="0">
                  <a:pos x="71" y="202"/>
                </a:cxn>
                <a:cxn ang="0">
                  <a:pos x="75" y="230"/>
                </a:cxn>
                <a:cxn ang="0">
                  <a:pos x="79" y="252"/>
                </a:cxn>
                <a:cxn ang="0">
                  <a:pos x="131" y="283"/>
                </a:cxn>
                <a:cxn ang="0">
                  <a:pos x="186" y="288"/>
                </a:cxn>
                <a:cxn ang="0">
                  <a:pos x="387" y="133"/>
                </a:cxn>
                <a:cxn ang="0">
                  <a:pos x="407" y="150"/>
                </a:cxn>
                <a:cxn ang="0">
                  <a:pos x="415" y="170"/>
                </a:cxn>
                <a:cxn ang="0">
                  <a:pos x="418" y="196"/>
                </a:cxn>
                <a:cxn ang="0">
                  <a:pos x="420" y="225"/>
                </a:cxn>
                <a:cxn ang="0">
                  <a:pos x="423" y="251"/>
                </a:cxn>
                <a:cxn ang="0">
                  <a:pos x="401" y="211"/>
                </a:cxn>
                <a:cxn ang="0">
                  <a:pos x="377" y="149"/>
                </a:cxn>
                <a:cxn ang="0">
                  <a:pos x="142" y="607"/>
                </a:cxn>
                <a:cxn ang="0">
                  <a:pos x="157" y="657"/>
                </a:cxn>
                <a:cxn ang="0">
                  <a:pos x="141" y="679"/>
                </a:cxn>
                <a:cxn ang="0">
                  <a:pos x="130" y="668"/>
                </a:cxn>
                <a:cxn ang="0">
                  <a:pos x="129" y="642"/>
                </a:cxn>
                <a:cxn ang="0">
                  <a:pos x="133" y="621"/>
                </a:cxn>
                <a:cxn ang="0">
                  <a:pos x="124" y="591"/>
                </a:cxn>
                <a:cxn ang="0">
                  <a:pos x="41" y="144"/>
                </a:cxn>
                <a:cxn ang="0">
                  <a:pos x="35" y="190"/>
                </a:cxn>
                <a:cxn ang="0">
                  <a:pos x="33" y="212"/>
                </a:cxn>
                <a:cxn ang="0">
                  <a:pos x="15" y="150"/>
                </a:cxn>
                <a:cxn ang="0">
                  <a:pos x="8" y="99"/>
                </a:cxn>
                <a:cxn ang="0">
                  <a:pos x="36" y="61"/>
                </a:cxn>
                <a:cxn ang="0">
                  <a:pos x="64" y="36"/>
                </a:cxn>
                <a:cxn ang="0">
                  <a:pos x="116" y="10"/>
                </a:cxn>
                <a:cxn ang="0">
                  <a:pos x="147" y="6"/>
                </a:cxn>
                <a:cxn ang="0">
                  <a:pos x="110" y="36"/>
                </a:cxn>
                <a:cxn ang="0">
                  <a:pos x="71" y="63"/>
                </a:cxn>
                <a:cxn ang="0">
                  <a:pos x="44" y="102"/>
                </a:cxn>
              </a:cxnLst>
              <a:rect l="0" t="0" r="r" b="b"/>
              <a:pathLst>
                <a:path w="424" h="686">
                  <a:moveTo>
                    <a:pt x="144" y="434"/>
                  </a:moveTo>
                  <a:lnTo>
                    <a:pt x="167" y="427"/>
                  </a:lnTo>
                  <a:lnTo>
                    <a:pt x="188" y="426"/>
                  </a:lnTo>
                  <a:lnTo>
                    <a:pt x="208" y="431"/>
                  </a:lnTo>
                  <a:lnTo>
                    <a:pt x="223" y="441"/>
                  </a:lnTo>
                  <a:lnTo>
                    <a:pt x="234" y="454"/>
                  </a:lnTo>
                  <a:lnTo>
                    <a:pt x="241" y="469"/>
                  </a:lnTo>
                  <a:lnTo>
                    <a:pt x="241" y="484"/>
                  </a:lnTo>
                  <a:lnTo>
                    <a:pt x="233" y="498"/>
                  </a:lnTo>
                  <a:lnTo>
                    <a:pt x="208" y="531"/>
                  </a:lnTo>
                  <a:lnTo>
                    <a:pt x="216" y="510"/>
                  </a:lnTo>
                  <a:lnTo>
                    <a:pt x="218" y="490"/>
                  </a:lnTo>
                  <a:lnTo>
                    <a:pt x="214" y="474"/>
                  </a:lnTo>
                  <a:lnTo>
                    <a:pt x="208" y="460"/>
                  </a:lnTo>
                  <a:lnTo>
                    <a:pt x="196" y="451"/>
                  </a:lnTo>
                  <a:lnTo>
                    <a:pt x="182" y="442"/>
                  </a:lnTo>
                  <a:lnTo>
                    <a:pt x="164" y="437"/>
                  </a:lnTo>
                  <a:lnTo>
                    <a:pt x="144" y="434"/>
                  </a:lnTo>
                  <a:close/>
                  <a:moveTo>
                    <a:pt x="283" y="83"/>
                  </a:moveTo>
                  <a:lnTo>
                    <a:pt x="280" y="76"/>
                  </a:lnTo>
                  <a:lnTo>
                    <a:pt x="275" y="68"/>
                  </a:lnTo>
                  <a:lnTo>
                    <a:pt x="269" y="62"/>
                  </a:lnTo>
                  <a:lnTo>
                    <a:pt x="262" y="55"/>
                  </a:lnTo>
                  <a:lnTo>
                    <a:pt x="253" y="50"/>
                  </a:lnTo>
                  <a:lnTo>
                    <a:pt x="244" y="45"/>
                  </a:lnTo>
                  <a:lnTo>
                    <a:pt x="236" y="42"/>
                  </a:lnTo>
                  <a:lnTo>
                    <a:pt x="227" y="41"/>
                  </a:lnTo>
                  <a:lnTo>
                    <a:pt x="217" y="41"/>
                  </a:lnTo>
                  <a:lnTo>
                    <a:pt x="206" y="41"/>
                  </a:lnTo>
                  <a:lnTo>
                    <a:pt x="195" y="41"/>
                  </a:lnTo>
                  <a:lnTo>
                    <a:pt x="183" y="41"/>
                  </a:lnTo>
                  <a:lnTo>
                    <a:pt x="174" y="42"/>
                  </a:lnTo>
                  <a:lnTo>
                    <a:pt x="164" y="42"/>
                  </a:lnTo>
                  <a:lnTo>
                    <a:pt x="155" y="43"/>
                  </a:lnTo>
                  <a:lnTo>
                    <a:pt x="147" y="46"/>
                  </a:lnTo>
                  <a:lnTo>
                    <a:pt x="131" y="57"/>
                  </a:lnTo>
                  <a:lnTo>
                    <a:pt x="116" y="69"/>
                  </a:lnTo>
                  <a:lnTo>
                    <a:pt x="104" y="81"/>
                  </a:lnTo>
                  <a:lnTo>
                    <a:pt x="93" y="92"/>
                  </a:lnTo>
                  <a:lnTo>
                    <a:pt x="83" y="103"/>
                  </a:lnTo>
                  <a:lnTo>
                    <a:pt x="74" y="113"/>
                  </a:lnTo>
                  <a:lnTo>
                    <a:pt x="66" y="123"/>
                  </a:lnTo>
                  <a:lnTo>
                    <a:pt x="58" y="132"/>
                  </a:lnTo>
                  <a:lnTo>
                    <a:pt x="79" y="115"/>
                  </a:lnTo>
                  <a:lnTo>
                    <a:pt x="97" y="102"/>
                  </a:lnTo>
                  <a:lnTo>
                    <a:pt x="111" y="89"/>
                  </a:lnTo>
                  <a:lnTo>
                    <a:pt x="125" y="78"/>
                  </a:lnTo>
                  <a:lnTo>
                    <a:pt x="138" y="69"/>
                  </a:lnTo>
                  <a:lnTo>
                    <a:pt x="149" y="62"/>
                  </a:lnTo>
                  <a:lnTo>
                    <a:pt x="159" y="57"/>
                  </a:lnTo>
                  <a:lnTo>
                    <a:pt x="169" y="55"/>
                  </a:lnTo>
                  <a:lnTo>
                    <a:pt x="197" y="55"/>
                  </a:lnTo>
                  <a:lnTo>
                    <a:pt x="221" y="60"/>
                  </a:lnTo>
                  <a:lnTo>
                    <a:pt x="239" y="66"/>
                  </a:lnTo>
                  <a:lnTo>
                    <a:pt x="254" y="73"/>
                  </a:lnTo>
                  <a:lnTo>
                    <a:pt x="265" y="81"/>
                  </a:lnTo>
                  <a:lnTo>
                    <a:pt x="274" y="86"/>
                  </a:lnTo>
                  <a:lnTo>
                    <a:pt x="279" y="87"/>
                  </a:lnTo>
                  <a:lnTo>
                    <a:pt x="283" y="83"/>
                  </a:lnTo>
                  <a:close/>
                  <a:moveTo>
                    <a:pt x="186" y="288"/>
                  </a:moveTo>
                  <a:lnTo>
                    <a:pt x="174" y="287"/>
                  </a:lnTo>
                  <a:lnTo>
                    <a:pt x="161" y="283"/>
                  </a:lnTo>
                  <a:lnTo>
                    <a:pt x="149" y="279"/>
                  </a:lnTo>
                  <a:lnTo>
                    <a:pt x="136" y="273"/>
                  </a:lnTo>
                  <a:lnTo>
                    <a:pt x="125" y="268"/>
                  </a:lnTo>
                  <a:lnTo>
                    <a:pt x="116" y="262"/>
                  </a:lnTo>
                  <a:lnTo>
                    <a:pt x="109" y="257"/>
                  </a:lnTo>
                  <a:lnTo>
                    <a:pt x="104" y="252"/>
                  </a:lnTo>
                  <a:lnTo>
                    <a:pt x="99" y="242"/>
                  </a:lnTo>
                  <a:lnTo>
                    <a:pt x="97" y="231"/>
                  </a:lnTo>
                  <a:lnTo>
                    <a:pt x="97" y="223"/>
                  </a:lnTo>
                  <a:lnTo>
                    <a:pt x="99" y="218"/>
                  </a:lnTo>
                  <a:lnTo>
                    <a:pt x="109" y="220"/>
                  </a:lnTo>
                  <a:lnTo>
                    <a:pt x="119" y="221"/>
                  </a:lnTo>
                  <a:lnTo>
                    <a:pt x="129" y="221"/>
                  </a:lnTo>
                  <a:lnTo>
                    <a:pt x="138" y="222"/>
                  </a:lnTo>
                  <a:lnTo>
                    <a:pt x="146" y="222"/>
                  </a:lnTo>
                  <a:lnTo>
                    <a:pt x="156" y="221"/>
                  </a:lnTo>
                  <a:lnTo>
                    <a:pt x="165" y="218"/>
                  </a:lnTo>
                  <a:lnTo>
                    <a:pt x="174" y="216"/>
                  </a:lnTo>
                  <a:lnTo>
                    <a:pt x="164" y="215"/>
                  </a:lnTo>
                  <a:lnTo>
                    <a:pt x="152" y="213"/>
                  </a:lnTo>
                  <a:lnTo>
                    <a:pt x="142" y="212"/>
                  </a:lnTo>
                  <a:lnTo>
                    <a:pt x="131" y="211"/>
                  </a:lnTo>
                  <a:lnTo>
                    <a:pt x="121" y="210"/>
                  </a:lnTo>
                  <a:lnTo>
                    <a:pt x="111" y="207"/>
                  </a:lnTo>
                  <a:lnTo>
                    <a:pt x="102" y="204"/>
                  </a:lnTo>
                  <a:lnTo>
                    <a:pt x="93" y="200"/>
                  </a:lnTo>
                  <a:lnTo>
                    <a:pt x="87" y="192"/>
                  </a:lnTo>
                  <a:lnTo>
                    <a:pt x="83" y="185"/>
                  </a:lnTo>
                  <a:lnTo>
                    <a:pt x="79" y="177"/>
                  </a:lnTo>
                  <a:lnTo>
                    <a:pt x="77" y="168"/>
                  </a:lnTo>
                  <a:lnTo>
                    <a:pt x="77" y="181"/>
                  </a:lnTo>
                  <a:lnTo>
                    <a:pt x="75" y="190"/>
                  </a:lnTo>
                  <a:lnTo>
                    <a:pt x="73" y="196"/>
                  </a:lnTo>
                  <a:lnTo>
                    <a:pt x="71" y="202"/>
                  </a:lnTo>
                  <a:lnTo>
                    <a:pt x="72" y="211"/>
                  </a:lnTo>
                  <a:lnTo>
                    <a:pt x="73" y="217"/>
                  </a:lnTo>
                  <a:lnTo>
                    <a:pt x="74" y="225"/>
                  </a:lnTo>
                  <a:lnTo>
                    <a:pt x="75" y="230"/>
                  </a:lnTo>
                  <a:lnTo>
                    <a:pt x="77" y="236"/>
                  </a:lnTo>
                  <a:lnTo>
                    <a:pt x="78" y="241"/>
                  </a:lnTo>
                  <a:lnTo>
                    <a:pt x="78" y="246"/>
                  </a:lnTo>
                  <a:lnTo>
                    <a:pt x="79" y="252"/>
                  </a:lnTo>
                  <a:lnTo>
                    <a:pt x="88" y="262"/>
                  </a:lnTo>
                  <a:lnTo>
                    <a:pt x="100" y="269"/>
                  </a:lnTo>
                  <a:lnTo>
                    <a:pt x="115" y="277"/>
                  </a:lnTo>
                  <a:lnTo>
                    <a:pt x="131" y="283"/>
                  </a:lnTo>
                  <a:lnTo>
                    <a:pt x="149" y="287"/>
                  </a:lnTo>
                  <a:lnTo>
                    <a:pt x="164" y="289"/>
                  </a:lnTo>
                  <a:lnTo>
                    <a:pt x="177" y="290"/>
                  </a:lnTo>
                  <a:lnTo>
                    <a:pt x="186" y="288"/>
                  </a:lnTo>
                  <a:close/>
                  <a:moveTo>
                    <a:pt x="372" y="133"/>
                  </a:moveTo>
                  <a:lnTo>
                    <a:pt x="377" y="130"/>
                  </a:lnTo>
                  <a:lnTo>
                    <a:pt x="382" y="130"/>
                  </a:lnTo>
                  <a:lnTo>
                    <a:pt x="387" y="133"/>
                  </a:lnTo>
                  <a:lnTo>
                    <a:pt x="393" y="136"/>
                  </a:lnTo>
                  <a:lnTo>
                    <a:pt x="398" y="140"/>
                  </a:lnTo>
                  <a:lnTo>
                    <a:pt x="403" y="145"/>
                  </a:lnTo>
                  <a:lnTo>
                    <a:pt x="407" y="150"/>
                  </a:lnTo>
                  <a:lnTo>
                    <a:pt x="411" y="155"/>
                  </a:lnTo>
                  <a:lnTo>
                    <a:pt x="413" y="159"/>
                  </a:lnTo>
                  <a:lnTo>
                    <a:pt x="414" y="165"/>
                  </a:lnTo>
                  <a:lnTo>
                    <a:pt x="415" y="170"/>
                  </a:lnTo>
                  <a:lnTo>
                    <a:pt x="417" y="176"/>
                  </a:lnTo>
                  <a:lnTo>
                    <a:pt x="417" y="184"/>
                  </a:lnTo>
                  <a:lnTo>
                    <a:pt x="417" y="190"/>
                  </a:lnTo>
                  <a:lnTo>
                    <a:pt x="418" y="196"/>
                  </a:lnTo>
                  <a:lnTo>
                    <a:pt x="418" y="201"/>
                  </a:lnTo>
                  <a:lnTo>
                    <a:pt x="418" y="207"/>
                  </a:lnTo>
                  <a:lnTo>
                    <a:pt x="419" y="216"/>
                  </a:lnTo>
                  <a:lnTo>
                    <a:pt x="420" y="225"/>
                  </a:lnTo>
                  <a:lnTo>
                    <a:pt x="423" y="233"/>
                  </a:lnTo>
                  <a:lnTo>
                    <a:pt x="423" y="242"/>
                  </a:lnTo>
                  <a:lnTo>
                    <a:pt x="424" y="248"/>
                  </a:lnTo>
                  <a:lnTo>
                    <a:pt x="423" y="251"/>
                  </a:lnTo>
                  <a:lnTo>
                    <a:pt x="420" y="251"/>
                  </a:lnTo>
                  <a:lnTo>
                    <a:pt x="413" y="238"/>
                  </a:lnTo>
                  <a:lnTo>
                    <a:pt x="407" y="226"/>
                  </a:lnTo>
                  <a:lnTo>
                    <a:pt x="401" y="211"/>
                  </a:lnTo>
                  <a:lnTo>
                    <a:pt x="394" y="196"/>
                  </a:lnTo>
                  <a:lnTo>
                    <a:pt x="388" y="180"/>
                  </a:lnTo>
                  <a:lnTo>
                    <a:pt x="382" y="164"/>
                  </a:lnTo>
                  <a:lnTo>
                    <a:pt x="377" y="149"/>
                  </a:lnTo>
                  <a:lnTo>
                    <a:pt x="372" y="133"/>
                  </a:lnTo>
                  <a:close/>
                  <a:moveTo>
                    <a:pt x="116" y="577"/>
                  </a:moveTo>
                  <a:lnTo>
                    <a:pt x="131" y="592"/>
                  </a:lnTo>
                  <a:lnTo>
                    <a:pt x="142" y="607"/>
                  </a:lnTo>
                  <a:lnTo>
                    <a:pt x="151" y="621"/>
                  </a:lnTo>
                  <a:lnTo>
                    <a:pt x="155" y="634"/>
                  </a:lnTo>
                  <a:lnTo>
                    <a:pt x="157" y="647"/>
                  </a:lnTo>
                  <a:lnTo>
                    <a:pt x="157" y="657"/>
                  </a:lnTo>
                  <a:lnTo>
                    <a:pt x="156" y="666"/>
                  </a:lnTo>
                  <a:lnTo>
                    <a:pt x="152" y="673"/>
                  </a:lnTo>
                  <a:lnTo>
                    <a:pt x="147" y="675"/>
                  </a:lnTo>
                  <a:lnTo>
                    <a:pt x="141" y="679"/>
                  </a:lnTo>
                  <a:lnTo>
                    <a:pt x="135" y="684"/>
                  </a:lnTo>
                  <a:lnTo>
                    <a:pt x="126" y="686"/>
                  </a:lnTo>
                  <a:lnTo>
                    <a:pt x="129" y="676"/>
                  </a:lnTo>
                  <a:lnTo>
                    <a:pt x="130" y="668"/>
                  </a:lnTo>
                  <a:lnTo>
                    <a:pt x="130" y="660"/>
                  </a:lnTo>
                  <a:lnTo>
                    <a:pt x="130" y="653"/>
                  </a:lnTo>
                  <a:lnTo>
                    <a:pt x="129" y="648"/>
                  </a:lnTo>
                  <a:lnTo>
                    <a:pt x="129" y="642"/>
                  </a:lnTo>
                  <a:lnTo>
                    <a:pt x="129" y="637"/>
                  </a:lnTo>
                  <a:lnTo>
                    <a:pt x="131" y="632"/>
                  </a:lnTo>
                  <a:lnTo>
                    <a:pt x="133" y="627"/>
                  </a:lnTo>
                  <a:lnTo>
                    <a:pt x="133" y="621"/>
                  </a:lnTo>
                  <a:lnTo>
                    <a:pt x="131" y="614"/>
                  </a:lnTo>
                  <a:lnTo>
                    <a:pt x="130" y="606"/>
                  </a:lnTo>
                  <a:lnTo>
                    <a:pt x="126" y="598"/>
                  </a:lnTo>
                  <a:lnTo>
                    <a:pt x="124" y="591"/>
                  </a:lnTo>
                  <a:lnTo>
                    <a:pt x="120" y="583"/>
                  </a:lnTo>
                  <a:lnTo>
                    <a:pt x="116" y="577"/>
                  </a:lnTo>
                  <a:close/>
                  <a:moveTo>
                    <a:pt x="47" y="136"/>
                  </a:moveTo>
                  <a:lnTo>
                    <a:pt x="41" y="144"/>
                  </a:lnTo>
                  <a:lnTo>
                    <a:pt x="37" y="154"/>
                  </a:lnTo>
                  <a:lnTo>
                    <a:pt x="35" y="165"/>
                  </a:lnTo>
                  <a:lnTo>
                    <a:pt x="35" y="177"/>
                  </a:lnTo>
                  <a:lnTo>
                    <a:pt x="35" y="190"/>
                  </a:lnTo>
                  <a:lnTo>
                    <a:pt x="36" y="204"/>
                  </a:lnTo>
                  <a:lnTo>
                    <a:pt x="37" y="215"/>
                  </a:lnTo>
                  <a:lnTo>
                    <a:pt x="37" y="226"/>
                  </a:lnTo>
                  <a:lnTo>
                    <a:pt x="33" y="212"/>
                  </a:lnTo>
                  <a:lnTo>
                    <a:pt x="30" y="197"/>
                  </a:lnTo>
                  <a:lnTo>
                    <a:pt x="25" y="181"/>
                  </a:lnTo>
                  <a:lnTo>
                    <a:pt x="21" y="166"/>
                  </a:lnTo>
                  <a:lnTo>
                    <a:pt x="15" y="150"/>
                  </a:lnTo>
                  <a:lnTo>
                    <a:pt x="10" y="135"/>
                  </a:lnTo>
                  <a:lnTo>
                    <a:pt x="5" y="122"/>
                  </a:lnTo>
                  <a:lnTo>
                    <a:pt x="0" y="108"/>
                  </a:lnTo>
                  <a:lnTo>
                    <a:pt x="8" y="99"/>
                  </a:lnTo>
                  <a:lnTo>
                    <a:pt x="16" y="89"/>
                  </a:lnTo>
                  <a:lnTo>
                    <a:pt x="23" y="79"/>
                  </a:lnTo>
                  <a:lnTo>
                    <a:pt x="30" y="69"/>
                  </a:lnTo>
                  <a:lnTo>
                    <a:pt x="36" y="61"/>
                  </a:lnTo>
                  <a:lnTo>
                    <a:pt x="42" y="53"/>
                  </a:lnTo>
                  <a:lnTo>
                    <a:pt x="48" y="48"/>
                  </a:lnTo>
                  <a:lnTo>
                    <a:pt x="54" y="45"/>
                  </a:lnTo>
                  <a:lnTo>
                    <a:pt x="64" y="36"/>
                  </a:lnTo>
                  <a:lnTo>
                    <a:pt x="77" y="29"/>
                  </a:lnTo>
                  <a:lnTo>
                    <a:pt x="89" y="22"/>
                  </a:lnTo>
                  <a:lnTo>
                    <a:pt x="103" y="16"/>
                  </a:lnTo>
                  <a:lnTo>
                    <a:pt x="116" y="10"/>
                  </a:lnTo>
                  <a:lnTo>
                    <a:pt x="130" y="6"/>
                  </a:lnTo>
                  <a:lnTo>
                    <a:pt x="142" y="2"/>
                  </a:lnTo>
                  <a:lnTo>
                    <a:pt x="154" y="0"/>
                  </a:lnTo>
                  <a:lnTo>
                    <a:pt x="147" y="6"/>
                  </a:lnTo>
                  <a:lnTo>
                    <a:pt x="140" y="14"/>
                  </a:lnTo>
                  <a:lnTo>
                    <a:pt x="130" y="21"/>
                  </a:lnTo>
                  <a:lnTo>
                    <a:pt x="120" y="29"/>
                  </a:lnTo>
                  <a:lnTo>
                    <a:pt x="110" y="36"/>
                  </a:lnTo>
                  <a:lnTo>
                    <a:pt x="99" y="43"/>
                  </a:lnTo>
                  <a:lnTo>
                    <a:pt x="90" y="50"/>
                  </a:lnTo>
                  <a:lnTo>
                    <a:pt x="82" y="56"/>
                  </a:lnTo>
                  <a:lnTo>
                    <a:pt x="71" y="63"/>
                  </a:lnTo>
                  <a:lnTo>
                    <a:pt x="61" y="71"/>
                  </a:lnTo>
                  <a:lnTo>
                    <a:pt x="53" y="81"/>
                  </a:lnTo>
                  <a:lnTo>
                    <a:pt x="48" y="91"/>
                  </a:lnTo>
                  <a:lnTo>
                    <a:pt x="44" y="102"/>
                  </a:lnTo>
                  <a:lnTo>
                    <a:pt x="43" y="113"/>
                  </a:lnTo>
                  <a:lnTo>
                    <a:pt x="44" y="124"/>
                  </a:lnTo>
                  <a:lnTo>
                    <a:pt x="47" y="136"/>
                  </a:lnTo>
                  <a:close/>
                </a:path>
              </a:pathLst>
            </a:custGeom>
            <a:solidFill>
              <a:srgbClr val="CC8C5C"/>
            </a:solidFill>
            <a:ln w="9525">
              <a:noFill/>
              <a:round/>
              <a:headEnd/>
              <a:tailEnd/>
            </a:ln>
          </p:spPr>
          <p:txBody>
            <a:bodyPr/>
            <a:lstStyle/>
            <a:p>
              <a:endParaRPr lang="en-US"/>
            </a:p>
          </p:txBody>
        </p:sp>
        <p:sp>
          <p:nvSpPr>
            <p:cNvPr id="29731" name="Freeform 35"/>
            <p:cNvSpPr>
              <a:spLocks/>
            </p:cNvSpPr>
            <p:nvPr/>
          </p:nvSpPr>
          <p:spPr bwMode="auto">
            <a:xfrm>
              <a:off x="1206" y="893"/>
              <a:ext cx="80" cy="110"/>
            </a:xfrm>
            <a:custGeom>
              <a:avLst/>
              <a:gdLst/>
              <a:ahLst/>
              <a:cxnLst>
                <a:cxn ang="0">
                  <a:pos x="172" y="353"/>
                </a:cxn>
                <a:cxn ang="0">
                  <a:pos x="220" y="326"/>
                </a:cxn>
                <a:cxn ang="0">
                  <a:pos x="257" y="299"/>
                </a:cxn>
                <a:cxn ang="0">
                  <a:pos x="286" y="268"/>
                </a:cxn>
                <a:cxn ang="0">
                  <a:pos x="308" y="229"/>
                </a:cxn>
                <a:cxn ang="0">
                  <a:pos x="329" y="182"/>
                </a:cxn>
                <a:cxn ang="0">
                  <a:pos x="350" y="121"/>
                </a:cxn>
                <a:cxn ang="0">
                  <a:pos x="375" y="46"/>
                </a:cxn>
                <a:cxn ang="0">
                  <a:pos x="391" y="10"/>
                </a:cxn>
                <a:cxn ang="0">
                  <a:pos x="394" y="33"/>
                </a:cxn>
                <a:cxn ang="0">
                  <a:pos x="394" y="61"/>
                </a:cxn>
                <a:cxn ang="0">
                  <a:pos x="391" y="89"/>
                </a:cxn>
                <a:cxn ang="0">
                  <a:pos x="389" y="119"/>
                </a:cxn>
                <a:cxn ang="0">
                  <a:pos x="386" y="149"/>
                </a:cxn>
                <a:cxn ang="0">
                  <a:pos x="382" y="177"/>
                </a:cxn>
                <a:cxn ang="0">
                  <a:pos x="381" y="203"/>
                </a:cxn>
                <a:cxn ang="0">
                  <a:pos x="380" y="224"/>
                </a:cxn>
                <a:cxn ang="0">
                  <a:pos x="382" y="255"/>
                </a:cxn>
                <a:cxn ang="0">
                  <a:pos x="389" y="293"/>
                </a:cxn>
                <a:cxn ang="0">
                  <a:pos x="395" y="324"/>
                </a:cxn>
                <a:cxn ang="0">
                  <a:pos x="390" y="356"/>
                </a:cxn>
                <a:cxn ang="0">
                  <a:pos x="368" y="396"/>
                </a:cxn>
                <a:cxn ang="0">
                  <a:pos x="334" y="430"/>
                </a:cxn>
                <a:cxn ang="0">
                  <a:pos x="294" y="466"/>
                </a:cxn>
                <a:cxn ang="0">
                  <a:pos x="256" y="495"/>
                </a:cxn>
                <a:cxn ang="0">
                  <a:pos x="224" y="511"/>
                </a:cxn>
                <a:cxn ang="0">
                  <a:pos x="190" y="524"/>
                </a:cxn>
                <a:cxn ang="0">
                  <a:pos x="150" y="538"/>
                </a:cxn>
                <a:cxn ang="0">
                  <a:pos x="143" y="531"/>
                </a:cxn>
                <a:cxn ang="0">
                  <a:pos x="158" y="497"/>
                </a:cxn>
                <a:cxn ang="0">
                  <a:pos x="157" y="469"/>
                </a:cxn>
                <a:cxn ang="0">
                  <a:pos x="143" y="452"/>
                </a:cxn>
                <a:cxn ang="0">
                  <a:pos x="117" y="454"/>
                </a:cxn>
                <a:cxn ang="0">
                  <a:pos x="77" y="460"/>
                </a:cxn>
                <a:cxn ang="0">
                  <a:pos x="40" y="463"/>
                </a:cxn>
                <a:cxn ang="0">
                  <a:pos x="10" y="459"/>
                </a:cxn>
                <a:cxn ang="0">
                  <a:pos x="19" y="445"/>
                </a:cxn>
                <a:cxn ang="0">
                  <a:pos x="61" y="429"/>
                </a:cxn>
                <a:cxn ang="0">
                  <a:pos x="103" y="411"/>
                </a:cxn>
                <a:cxn ang="0">
                  <a:pos x="134" y="385"/>
                </a:cxn>
              </a:cxnLst>
              <a:rect l="0" t="0" r="r" b="b"/>
              <a:pathLst>
                <a:path w="396" h="547">
                  <a:moveTo>
                    <a:pt x="143" y="368"/>
                  </a:moveTo>
                  <a:lnTo>
                    <a:pt x="172" y="353"/>
                  </a:lnTo>
                  <a:lnTo>
                    <a:pt x="198" y="340"/>
                  </a:lnTo>
                  <a:lnTo>
                    <a:pt x="220" y="326"/>
                  </a:lnTo>
                  <a:lnTo>
                    <a:pt x="240" y="313"/>
                  </a:lnTo>
                  <a:lnTo>
                    <a:pt x="257" y="299"/>
                  </a:lnTo>
                  <a:lnTo>
                    <a:pt x="272" y="284"/>
                  </a:lnTo>
                  <a:lnTo>
                    <a:pt x="286" y="268"/>
                  </a:lnTo>
                  <a:lnTo>
                    <a:pt x="298" y="249"/>
                  </a:lnTo>
                  <a:lnTo>
                    <a:pt x="308" y="229"/>
                  </a:lnTo>
                  <a:lnTo>
                    <a:pt x="319" y="207"/>
                  </a:lnTo>
                  <a:lnTo>
                    <a:pt x="329" y="182"/>
                  </a:lnTo>
                  <a:lnTo>
                    <a:pt x="339" y="154"/>
                  </a:lnTo>
                  <a:lnTo>
                    <a:pt x="350" y="121"/>
                  </a:lnTo>
                  <a:lnTo>
                    <a:pt x="361" y="85"/>
                  </a:lnTo>
                  <a:lnTo>
                    <a:pt x="375" y="46"/>
                  </a:lnTo>
                  <a:lnTo>
                    <a:pt x="389" y="0"/>
                  </a:lnTo>
                  <a:lnTo>
                    <a:pt x="391" y="10"/>
                  </a:lnTo>
                  <a:lnTo>
                    <a:pt x="392" y="21"/>
                  </a:lnTo>
                  <a:lnTo>
                    <a:pt x="394" y="33"/>
                  </a:lnTo>
                  <a:lnTo>
                    <a:pt x="394" y="47"/>
                  </a:lnTo>
                  <a:lnTo>
                    <a:pt x="394" y="61"/>
                  </a:lnTo>
                  <a:lnTo>
                    <a:pt x="392" y="74"/>
                  </a:lnTo>
                  <a:lnTo>
                    <a:pt x="391" y="89"/>
                  </a:lnTo>
                  <a:lnTo>
                    <a:pt x="390" y="104"/>
                  </a:lnTo>
                  <a:lnTo>
                    <a:pt x="389" y="119"/>
                  </a:lnTo>
                  <a:lnTo>
                    <a:pt x="387" y="134"/>
                  </a:lnTo>
                  <a:lnTo>
                    <a:pt x="386" y="149"/>
                  </a:lnTo>
                  <a:lnTo>
                    <a:pt x="384" y="162"/>
                  </a:lnTo>
                  <a:lnTo>
                    <a:pt x="382" y="177"/>
                  </a:lnTo>
                  <a:lnTo>
                    <a:pt x="381" y="190"/>
                  </a:lnTo>
                  <a:lnTo>
                    <a:pt x="381" y="203"/>
                  </a:lnTo>
                  <a:lnTo>
                    <a:pt x="380" y="214"/>
                  </a:lnTo>
                  <a:lnTo>
                    <a:pt x="380" y="224"/>
                  </a:lnTo>
                  <a:lnTo>
                    <a:pt x="380" y="239"/>
                  </a:lnTo>
                  <a:lnTo>
                    <a:pt x="382" y="255"/>
                  </a:lnTo>
                  <a:lnTo>
                    <a:pt x="386" y="274"/>
                  </a:lnTo>
                  <a:lnTo>
                    <a:pt x="389" y="293"/>
                  </a:lnTo>
                  <a:lnTo>
                    <a:pt x="392" y="310"/>
                  </a:lnTo>
                  <a:lnTo>
                    <a:pt x="395" y="324"/>
                  </a:lnTo>
                  <a:lnTo>
                    <a:pt x="396" y="334"/>
                  </a:lnTo>
                  <a:lnTo>
                    <a:pt x="390" y="356"/>
                  </a:lnTo>
                  <a:lnTo>
                    <a:pt x="380" y="376"/>
                  </a:lnTo>
                  <a:lnTo>
                    <a:pt x="368" y="396"/>
                  </a:lnTo>
                  <a:lnTo>
                    <a:pt x="351" y="413"/>
                  </a:lnTo>
                  <a:lnTo>
                    <a:pt x="334" y="430"/>
                  </a:lnTo>
                  <a:lnTo>
                    <a:pt x="315" y="449"/>
                  </a:lnTo>
                  <a:lnTo>
                    <a:pt x="294" y="466"/>
                  </a:lnTo>
                  <a:lnTo>
                    <a:pt x="273" y="484"/>
                  </a:lnTo>
                  <a:lnTo>
                    <a:pt x="256" y="495"/>
                  </a:lnTo>
                  <a:lnTo>
                    <a:pt x="240" y="504"/>
                  </a:lnTo>
                  <a:lnTo>
                    <a:pt x="224" y="511"/>
                  </a:lnTo>
                  <a:lnTo>
                    <a:pt x="208" y="517"/>
                  </a:lnTo>
                  <a:lnTo>
                    <a:pt x="190" y="524"/>
                  </a:lnTo>
                  <a:lnTo>
                    <a:pt x="172" y="530"/>
                  </a:lnTo>
                  <a:lnTo>
                    <a:pt x="150" y="538"/>
                  </a:lnTo>
                  <a:lnTo>
                    <a:pt x="127" y="547"/>
                  </a:lnTo>
                  <a:lnTo>
                    <a:pt x="143" y="531"/>
                  </a:lnTo>
                  <a:lnTo>
                    <a:pt x="153" y="514"/>
                  </a:lnTo>
                  <a:lnTo>
                    <a:pt x="158" y="497"/>
                  </a:lnTo>
                  <a:lnTo>
                    <a:pt x="159" y="481"/>
                  </a:lnTo>
                  <a:lnTo>
                    <a:pt x="157" y="469"/>
                  </a:lnTo>
                  <a:lnTo>
                    <a:pt x="152" y="458"/>
                  </a:lnTo>
                  <a:lnTo>
                    <a:pt x="143" y="452"/>
                  </a:lnTo>
                  <a:lnTo>
                    <a:pt x="134" y="450"/>
                  </a:lnTo>
                  <a:lnTo>
                    <a:pt x="117" y="454"/>
                  </a:lnTo>
                  <a:lnTo>
                    <a:pt x="97" y="458"/>
                  </a:lnTo>
                  <a:lnTo>
                    <a:pt x="77" y="460"/>
                  </a:lnTo>
                  <a:lnTo>
                    <a:pt x="59" y="463"/>
                  </a:lnTo>
                  <a:lnTo>
                    <a:pt x="40" y="463"/>
                  </a:lnTo>
                  <a:lnTo>
                    <a:pt x="24" y="463"/>
                  </a:lnTo>
                  <a:lnTo>
                    <a:pt x="10" y="459"/>
                  </a:lnTo>
                  <a:lnTo>
                    <a:pt x="0" y="454"/>
                  </a:lnTo>
                  <a:lnTo>
                    <a:pt x="19" y="445"/>
                  </a:lnTo>
                  <a:lnTo>
                    <a:pt x="40" y="438"/>
                  </a:lnTo>
                  <a:lnTo>
                    <a:pt x="61" y="429"/>
                  </a:lnTo>
                  <a:lnTo>
                    <a:pt x="83" y="420"/>
                  </a:lnTo>
                  <a:lnTo>
                    <a:pt x="103" y="411"/>
                  </a:lnTo>
                  <a:lnTo>
                    <a:pt x="121" y="398"/>
                  </a:lnTo>
                  <a:lnTo>
                    <a:pt x="134" y="385"/>
                  </a:lnTo>
                  <a:lnTo>
                    <a:pt x="143" y="368"/>
                  </a:lnTo>
                  <a:close/>
                </a:path>
              </a:pathLst>
            </a:custGeom>
            <a:solidFill>
              <a:srgbClr val="E5A575"/>
            </a:solidFill>
            <a:ln w="9525">
              <a:noFill/>
              <a:round/>
              <a:headEnd/>
              <a:tailEnd/>
            </a:ln>
          </p:spPr>
          <p:txBody>
            <a:bodyPr/>
            <a:lstStyle/>
            <a:p>
              <a:endParaRPr lang="en-US"/>
            </a:p>
          </p:txBody>
        </p:sp>
        <p:sp>
          <p:nvSpPr>
            <p:cNvPr id="29732" name="Freeform 36"/>
            <p:cNvSpPr>
              <a:spLocks noEditPoints="1"/>
            </p:cNvSpPr>
            <p:nvPr/>
          </p:nvSpPr>
          <p:spPr bwMode="auto">
            <a:xfrm>
              <a:off x="1076" y="778"/>
              <a:ext cx="131" cy="47"/>
            </a:xfrm>
            <a:custGeom>
              <a:avLst/>
              <a:gdLst/>
              <a:ahLst/>
              <a:cxnLst>
                <a:cxn ang="0">
                  <a:pos x="57" y="187"/>
                </a:cxn>
                <a:cxn ang="0">
                  <a:pos x="38" y="201"/>
                </a:cxn>
                <a:cxn ang="0">
                  <a:pos x="21" y="214"/>
                </a:cxn>
                <a:cxn ang="0">
                  <a:pos x="6" y="226"/>
                </a:cxn>
                <a:cxn ang="0">
                  <a:pos x="19" y="233"/>
                </a:cxn>
                <a:cxn ang="0">
                  <a:pos x="46" y="235"/>
                </a:cxn>
                <a:cxn ang="0">
                  <a:pos x="70" y="232"/>
                </a:cxn>
                <a:cxn ang="0">
                  <a:pos x="96" y="230"/>
                </a:cxn>
                <a:cxn ang="0">
                  <a:pos x="105" y="225"/>
                </a:cxn>
                <a:cxn ang="0">
                  <a:pos x="88" y="216"/>
                </a:cxn>
                <a:cxn ang="0">
                  <a:pos x="78" y="204"/>
                </a:cxn>
                <a:cxn ang="0">
                  <a:pos x="72" y="189"/>
                </a:cxn>
                <a:cxn ang="0">
                  <a:pos x="158" y="214"/>
                </a:cxn>
                <a:cxn ang="0">
                  <a:pos x="174" y="207"/>
                </a:cxn>
                <a:cxn ang="0">
                  <a:pos x="185" y="201"/>
                </a:cxn>
                <a:cxn ang="0">
                  <a:pos x="189" y="190"/>
                </a:cxn>
                <a:cxn ang="0">
                  <a:pos x="191" y="181"/>
                </a:cxn>
                <a:cxn ang="0">
                  <a:pos x="194" y="173"/>
                </a:cxn>
                <a:cxn ang="0">
                  <a:pos x="194" y="163"/>
                </a:cxn>
                <a:cxn ang="0">
                  <a:pos x="184" y="160"/>
                </a:cxn>
                <a:cxn ang="0">
                  <a:pos x="173" y="161"/>
                </a:cxn>
                <a:cxn ang="0">
                  <a:pos x="178" y="173"/>
                </a:cxn>
                <a:cxn ang="0">
                  <a:pos x="176" y="186"/>
                </a:cxn>
                <a:cxn ang="0">
                  <a:pos x="170" y="200"/>
                </a:cxn>
                <a:cxn ang="0">
                  <a:pos x="158" y="214"/>
                </a:cxn>
                <a:cxn ang="0">
                  <a:pos x="649" y="58"/>
                </a:cxn>
                <a:cxn ang="0">
                  <a:pos x="629" y="61"/>
                </a:cxn>
                <a:cxn ang="0">
                  <a:pos x="606" y="61"/>
                </a:cxn>
                <a:cxn ang="0">
                  <a:pos x="582" y="60"/>
                </a:cxn>
                <a:cxn ang="0">
                  <a:pos x="564" y="52"/>
                </a:cxn>
                <a:cxn ang="0">
                  <a:pos x="557" y="37"/>
                </a:cxn>
                <a:cxn ang="0">
                  <a:pos x="565" y="26"/>
                </a:cxn>
                <a:cxn ang="0">
                  <a:pos x="581" y="19"/>
                </a:cxn>
                <a:cxn ang="0">
                  <a:pos x="598" y="10"/>
                </a:cxn>
                <a:cxn ang="0">
                  <a:pos x="615" y="3"/>
                </a:cxn>
                <a:cxn ang="0">
                  <a:pos x="622" y="9"/>
                </a:cxn>
                <a:cxn ang="0">
                  <a:pos x="624" y="26"/>
                </a:cxn>
                <a:cxn ang="0">
                  <a:pos x="632" y="42"/>
                </a:cxn>
                <a:cxn ang="0">
                  <a:pos x="647" y="53"/>
                </a:cxn>
              </a:cxnLst>
              <a:rect l="0" t="0" r="r" b="b"/>
              <a:pathLst>
                <a:path w="659" h="235">
                  <a:moveTo>
                    <a:pt x="70" y="181"/>
                  </a:moveTo>
                  <a:lnTo>
                    <a:pt x="57" y="187"/>
                  </a:lnTo>
                  <a:lnTo>
                    <a:pt x="47" y="195"/>
                  </a:lnTo>
                  <a:lnTo>
                    <a:pt x="38" y="201"/>
                  </a:lnTo>
                  <a:lnTo>
                    <a:pt x="29" y="207"/>
                  </a:lnTo>
                  <a:lnTo>
                    <a:pt x="21" y="214"/>
                  </a:lnTo>
                  <a:lnTo>
                    <a:pt x="14" y="220"/>
                  </a:lnTo>
                  <a:lnTo>
                    <a:pt x="6" y="226"/>
                  </a:lnTo>
                  <a:lnTo>
                    <a:pt x="0" y="231"/>
                  </a:lnTo>
                  <a:lnTo>
                    <a:pt x="19" y="233"/>
                  </a:lnTo>
                  <a:lnTo>
                    <a:pt x="34" y="233"/>
                  </a:lnTo>
                  <a:lnTo>
                    <a:pt x="46" y="235"/>
                  </a:lnTo>
                  <a:lnTo>
                    <a:pt x="59" y="233"/>
                  </a:lnTo>
                  <a:lnTo>
                    <a:pt x="70" y="232"/>
                  </a:lnTo>
                  <a:lnTo>
                    <a:pt x="82" y="231"/>
                  </a:lnTo>
                  <a:lnTo>
                    <a:pt x="96" y="230"/>
                  </a:lnTo>
                  <a:lnTo>
                    <a:pt x="113" y="227"/>
                  </a:lnTo>
                  <a:lnTo>
                    <a:pt x="105" y="225"/>
                  </a:lnTo>
                  <a:lnTo>
                    <a:pt x="96" y="221"/>
                  </a:lnTo>
                  <a:lnTo>
                    <a:pt x="88" y="216"/>
                  </a:lnTo>
                  <a:lnTo>
                    <a:pt x="83" y="210"/>
                  </a:lnTo>
                  <a:lnTo>
                    <a:pt x="78" y="204"/>
                  </a:lnTo>
                  <a:lnTo>
                    <a:pt x="75" y="196"/>
                  </a:lnTo>
                  <a:lnTo>
                    <a:pt x="72" y="189"/>
                  </a:lnTo>
                  <a:lnTo>
                    <a:pt x="70" y="181"/>
                  </a:lnTo>
                  <a:close/>
                  <a:moveTo>
                    <a:pt x="158" y="214"/>
                  </a:moveTo>
                  <a:lnTo>
                    <a:pt x="167" y="211"/>
                  </a:lnTo>
                  <a:lnTo>
                    <a:pt x="174" y="207"/>
                  </a:lnTo>
                  <a:lnTo>
                    <a:pt x="180" y="205"/>
                  </a:lnTo>
                  <a:lnTo>
                    <a:pt x="185" y="201"/>
                  </a:lnTo>
                  <a:lnTo>
                    <a:pt x="188" y="195"/>
                  </a:lnTo>
                  <a:lnTo>
                    <a:pt x="189" y="190"/>
                  </a:lnTo>
                  <a:lnTo>
                    <a:pt x="190" y="185"/>
                  </a:lnTo>
                  <a:lnTo>
                    <a:pt x="191" y="181"/>
                  </a:lnTo>
                  <a:lnTo>
                    <a:pt x="193" y="176"/>
                  </a:lnTo>
                  <a:lnTo>
                    <a:pt x="194" y="173"/>
                  </a:lnTo>
                  <a:lnTo>
                    <a:pt x="194" y="168"/>
                  </a:lnTo>
                  <a:lnTo>
                    <a:pt x="194" y="163"/>
                  </a:lnTo>
                  <a:lnTo>
                    <a:pt x="188" y="161"/>
                  </a:lnTo>
                  <a:lnTo>
                    <a:pt x="184" y="160"/>
                  </a:lnTo>
                  <a:lnTo>
                    <a:pt x="179" y="159"/>
                  </a:lnTo>
                  <a:lnTo>
                    <a:pt x="173" y="161"/>
                  </a:lnTo>
                  <a:lnTo>
                    <a:pt x="175" y="166"/>
                  </a:lnTo>
                  <a:lnTo>
                    <a:pt x="178" y="173"/>
                  </a:lnTo>
                  <a:lnTo>
                    <a:pt x="178" y="179"/>
                  </a:lnTo>
                  <a:lnTo>
                    <a:pt x="176" y="186"/>
                  </a:lnTo>
                  <a:lnTo>
                    <a:pt x="175" y="192"/>
                  </a:lnTo>
                  <a:lnTo>
                    <a:pt x="170" y="200"/>
                  </a:lnTo>
                  <a:lnTo>
                    <a:pt x="165" y="207"/>
                  </a:lnTo>
                  <a:lnTo>
                    <a:pt x="158" y="214"/>
                  </a:lnTo>
                  <a:close/>
                  <a:moveTo>
                    <a:pt x="659" y="57"/>
                  </a:moveTo>
                  <a:lnTo>
                    <a:pt x="649" y="58"/>
                  </a:lnTo>
                  <a:lnTo>
                    <a:pt x="639" y="60"/>
                  </a:lnTo>
                  <a:lnTo>
                    <a:pt x="629" y="61"/>
                  </a:lnTo>
                  <a:lnTo>
                    <a:pt x="617" y="61"/>
                  </a:lnTo>
                  <a:lnTo>
                    <a:pt x="606" y="61"/>
                  </a:lnTo>
                  <a:lnTo>
                    <a:pt x="595" y="61"/>
                  </a:lnTo>
                  <a:lnTo>
                    <a:pt x="582" y="60"/>
                  </a:lnTo>
                  <a:lnTo>
                    <a:pt x="571" y="58"/>
                  </a:lnTo>
                  <a:lnTo>
                    <a:pt x="564" y="52"/>
                  </a:lnTo>
                  <a:lnTo>
                    <a:pt x="559" y="45"/>
                  </a:lnTo>
                  <a:lnTo>
                    <a:pt x="557" y="37"/>
                  </a:lnTo>
                  <a:lnTo>
                    <a:pt x="557" y="30"/>
                  </a:lnTo>
                  <a:lnTo>
                    <a:pt x="565" y="26"/>
                  </a:lnTo>
                  <a:lnTo>
                    <a:pt x="572" y="22"/>
                  </a:lnTo>
                  <a:lnTo>
                    <a:pt x="581" y="19"/>
                  </a:lnTo>
                  <a:lnTo>
                    <a:pt x="590" y="14"/>
                  </a:lnTo>
                  <a:lnTo>
                    <a:pt x="598" y="10"/>
                  </a:lnTo>
                  <a:lnTo>
                    <a:pt x="607" y="6"/>
                  </a:lnTo>
                  <a:lnTo>
                    <a:pt x="615" y="3"/>
                  </a:lnTo>
                  <a:lnTo>
                    <a:pt x="622" y="0"/>
                  </a:lnTo>
                  <a:lnTo>
                    <a:pt x="622" y="9"/>
                  </a:lnTo>
                  <a:lnTo>
                    <a:pt x="623" y="17"/>
                  </a:lnTo>
                  <a:lnTo>
                    <a:pt x="624" y="26"/>
                  </a:lnTo>
                  <a:lnTo>
                    <a:pt x="627" y="34"/>
                  </a:lnTo>
                  <a:lnTo>
                    <a:pt x="632" y="42"/>
                  </a:lnTo>
                  <a:lnTo>
                    <a:pt x="638" y="48"/>
                  </a:lnTo>
                  <a:lnTo>
                    <a:pt x="647" y="53"/>
                  </a:lnTo>
                  <a:lnTo>
                    <a:pt x="659" y="57"/>
                  </a:lnTo>
                  <a:close/>
                </a:path>
              </a:pathLst>
            </a:custGeom>
            <a:solidFill>
              <a:srgbClr val="FFFFFF"/>
            </a:solidFill>
            <a:ln w="9525">
              <a:noFill/>
              <a:round/>
              <a:headEnd/>
              <a:tailEnd/>
            </a:ln>
          </p:spPr>
          <p:txBody>
            <a:bodyPr/>
            <a:lstStyle/>
            <a:p>
              <a:endParaRPr lang="en-US"/>
            </a:p>
          </p:txBody>
        </p:sp>
        <p:sp>
          <p:nvSpPr>
            <p:cNvPr id="29733" name="Freeform 37"/>
            <p:cNvSpPr>
              <a:spLocks noEditPoints="1"/>
            </p:cNvSpPr>
            <p:nvPr/>
          </p:nvSpPr>
          <p:spPr bwMode="auto">
            <a:xfrm>
              <a:off x="1069" y="765"/>
              <a:ext cx="161" cy="65"/>
            </a:xfrm>
            <a:custGeom>
              <a:avLst/>
              <a:gdLst/>
              <a:ahLst/>
              <a:cxnLst>
                <a:cxn ang="0">
                  <a:pos x="168" y="190"/>
                </a:cxn>
                <a:cxn ang="0">
                  <a:pos x="117" y="198"/>
                </a:cxn>
                <a:cxn ang="0">
                  <a:pos x="63" y="219"/>
                </a:cxn>
                <a:cxn ang="0">
                  <a:pos x="12" y="257"/>
                </a:cxn>
                <a:cxn ang="0">
                  <a:pos x="10" y="253"/>
                </a:cxn>
                <a:cxn ang="0">
                  <a:pos x="55" y="211"/>
                </a:cxn>
                <a:cxn ang="0">
                  <a:pos x="134" y="186"/>
                </a:cxn>
                <a:cxn ang="0">
                  <a:pos x="194" y="190"/>
                </a:cxn>
                <a:cxn ang="0">
                  <a:pos x="154" y="317"/>
                </a:cxn>
                <a:cxn ang="0">
                  <a:pos x="66" y="327"/>
                </a:cxn>
                <a:cxn ang="0">
                  <a:pos x="27" y="308"/>
                </a:cxn>
                <a:cxn ang="0">
                  <a:pos x="40" y="302"/>
                </a:cxn>
                <a:cxn ang="0">
                  <a:pos x="48" y="306"/>
                </a:cxn>
                <a:cxn ang="0">
                  <a:pos x="63" y="320"/>
                </a:cxn>
                <a:cxn ang="0">
                  <a:pos x="148" y="313"/>
                </a:cxn>
                <a:cxn ang="0">
                  <a:pos x="226" y="237"/>
                </a:cxn>
                <a:cxn ang="0">
                  <a:pos x="218" y="257"/>
                </a:cxn>
                <a:cxn ang="0">
                  <a:pos x="220" y="235"/>
                </a:cxn>
                <a:cxn ang="0">
                  <a:pos x="20" y="309"/>
                </a:cxn>
                <a:cxn ang="0">
                  <a:pos x="62" y="272"/>
                </a:cxn>
                <a:cxn ang="0">
                  <a:pos x="102" y="249"/>
                </a:cxn>
                <a:cxn ang="0">
                  <a:pos x="120" y="281"/>
                </a:cxn>
                <a:cxn ang="0">
                  <a:pos x="154" y="293"/>
                </a:cxn>
                <a:cxn ang="0">
                  <a:pos x="197" y="273"/>
                </a:cxn>
                <a:cxn ang="0">
                  <a:pos x="206" y="227"/>
                </a:cxn>
                <a:cxn ang="0">
                  <a:pos x="226" y="229"/>
                </a:cxn>
                <a:cxn ang="0">
                  <a:pos x="191" y="205"/>
                </a:cxn>
                <a:cxn ang="0">
                  <a:pos x="104" y="225"/>
                </a:cxn>
                <a:cxn ang="0">
                  <a:pos x="20" y="309"/>
                </a:cxn>
                <a:cxn ang="0">
                  <a:pos x="613" y="71"/>
                </a:cxn>
                <a:cxn ang="0">
                  <a:pos x="650" y="47"/>
                </a:cxn>
                <a:cxn ang="0">
                  <a:pos x="694" y="37"/>
                </a:cxn>
                <a:cxn ang="0">
                  <a:pos x="759" y="40"/>
                </a:cxn>
                <a:cxn ang="0">
                  <a:pos x="757" y="50"/>
                </a:cxn>
                <a:cxn ang="0">
                  <a:pos x="753" y="71"/>
                </a:cxn>
                <a:cxn ang="0">
                  <a:pos x="746" y="102"/>
                </a:cxn>
                <a:cxn ang="0">
                  <a:pos x="723" y="119"/>
                </a:cxn>
                <a:cxn ang="0">
                  <a:pos x="689" y="122"/>
                </a:cxn>
                <a:cxn ang="0">
                  <a:pos x="661" y="103"/>
                </a:cxn>
                <a:cxn ang="0">
                  <a:pos x="655" y="73"/>
                </a:cxn>
                <a:cxn ang="0">
                  <a:pos x="627" y="77"/>
                </a:cxn>
                <a:cxn ang="0">
                  <a:pos x="587" y="96"/>
                </a:cxn>
                <a:cxn ang="0">
                  <a:pos x="759" y="118"/>
                </a:cxn>
                <a:cxn ang="0">
                  <a:pos x="719" y="139"/>
                </a:cxn>
                <a:cxn ang="0">
                  <a:pos x="733" y="141"/>
                </a:cxn>
                <a:cxn ang="0">
                  <a:pos x="784" y="107"/>
                </a:cxn>
                <a:cxn ang="0">
                  <a:pos x="804" y="71"/>
                </a:cxn>
                <a:cxn ang="0">
                  <a:pos x="788" y="86"/>
                </a:cxn>
                <a:cxn ang="0">
                  <a:pos x="700" y="0"/>
                </a:cxn>
                <a:cxn ang="0">
                  <a:pos x="741" y="5"/>
                </a:cxn>
                <a:cxn ang="0">
                  <a:pos x="772" y="18"/>
                </a:cxn>
                <a:cxn ang="0">
                  <a:pos x="782" y="36"/>
                </a:cxn>
                <a:cxn ang="0">
                  <a:pos x="752" y="14"/>
                </a:cxn>
                <a:cxn ang="0">
                  <a:pos x="719" y="6"/>
                </a:cxn>
              </a:cxnLst>
              <a:rect l="0" t="0" r="r" b="b"/>
              <a:pathLst>
                <a:path w="804" h="327">
                  <a:moveTo>
                    <a:pt x="204" y="193"/>
                  </a:moveTo>
                  <a:lnTo>
                    <a:pt x="192" y="191"/>
                  </a:lnTo>
                  <a:lnTo>
                    <a:pt x="180" y="190"/>
                  </a:lnTo>
                  <a:lnTo>
                    <a:pt x="168" y="190"/>
                  </a:lnTo>
                  <a:lnTo>
                    <a:pt x="155" y="191"/>
                  </a:lnTo>
                  <a:lnTo>
                    <a:pt x="143" y="193"/>
                  </a:lnTo>
                  <a:lnTo>
                    <a:pt x="129" y="194"/>
                  </a:lnTo>
                  <a:lnTo>
                    <a:pt x="117" y="198"/>
                  </a:lnTo>
                  <a:lnTo>
                    <a:pt x="103" y="201"/>
                  </a:lnTo>
                  <a:lnTo>
                    <a:pt x="89" y="206"/>
                  </a:lnTo>
                  <a:lnTo>
                    <a:pt x="76" y="211"/>
                  </a:lnTo>
                  <a:lnTo>
                    <a:pt x="63" y="219"/>
                  </a:lnTo>
                  <a:lnTo>
                    <a:pt x="50" y="226"/>
                  </a:lnTo>
                  <a:lnTo>
                    <a:pt x="37" y="236"/>
                  </a:lnTo>
                  <a:lnTo>
                    <a:pt x="25" y="246"/>
                  </a:lnTo>
                  <a:lnTo>
                    <a:pt x="12" y="257"/>
                  </a:lnTo>
                  <a:lnTo>
                    <a:pt x="1" y="271"/>
                  </a:lnTo>
                  <a:lnTo>
                    <a:pt x="0" y="268"/>
                  </a:lnTo>
                  <a:lnTo>
                    <a:pt x="4" y="262"/>
                  </a:lnTo>
                  <a:lnTo>
                    <a:pt x="10" y="253"/>
                  </a:lnTo>
                  <a:lnTo>
                    <a:pt x="19" y="244"/>
                  </a:lnTo>
                  <a:lnTo>
                    <a:pt x="29" y="232"/>
                  </a:lnTo>
                  <a:lnTo>
                    <a:pt x="41" y="221"/>
                  </a:lnTo>
                  <a:lnTo>
                    <a:pt x="55" y="211"/>
                  </a:lnTo>
                  <a:lnTo>
                    <a:pt x="70" y="203"/>
                  </a:lnTo>
                  <a:lnTo>
                    <a:pt x="93" y="195"/>
                  </a:lnTo>
                  <a:lnTo>
                    <a:pt x="114" y="189"/>
                  </a:lnTo>
                  <a:lnTo>
                    <a:pt x="134" y="186"/>
                  </a:lnTo>
                  <a:lnTo>
                    <a:pt x="151" y="185"/>
                  </a:lnTo>
                  <a:lnTo>
                    <a:pt x="168" y="186"/>
                  </a:lnTo>
                  <a:lnTo>
                    <a:pt x="181" y="188"/>
                  </a:lnTo>
                  <a:lnTo>
                    <a:pt x="194" y="190"/>
                  </a:lnTo>
                  <a:lnTo>
                    <a:pt x="204" y="193"/>
                  </a:lnTo>
                  <a:close/>
                  <a:moveTo>
                    <a:pt x="174" y="307"/>
                  </a:moveTo>
                  <a:lnTo>
                    <a:pt x="168" y="312"/>
                  </a:lnTo>
                  <a:lnTo>
                    <a:pt x="154" y="317"/>
                  </a:lnTo>
                  <a:lnTo>
                    <a:pt x="135" y="322"/>
                  </a:lnTo>
                  <a:lnTo>
                    <a:pt x="113" y="325"/>
                  </a:lnTo>
                  <a:lnTo>
                    <a:pt x="89" y="327"/>
                  </a:lnTo>
                  <a:lnTo>
                    <a:pt x="66" y="327"/>
                  </a:lnTo>
                  <a:lnTo>
                    <a:pt x="43" y="323"/>
                  </a:lnTo>
                  <a:lnTo>
                    <a:pt x="24" y="317"/>
                  </a:lnTo>
                  <a:lnTo>
                    <a:pt x="25" y="312"/>
                  </a:lnTo>
                  <a:lnTo>
                    <a:pt x="27" y="308"/>
                  </a:lnTo>
                  <a:lnTo>
                    <a:pt x="30" y="304"/>
                  </a:lnTo>
                  <a:lnTo>
                    <a:pt x="34" y="302"/>
                  </a:lnTo>
                  <a:lnTo>
                    <a:pt x="36" y="302"/>
                  </a:lnTo>
                  <a:lnTo>
                    <a:pt x="40" y="302"/>
                  </a:lnTo>
                  <a:lnTo>
                    <a:pt x="45" y="303"/>
                  </a:lnTo>
                  <a:lnTo>
                    <a:pt x="46" y="303"/>
                  </a:lnTo>
                  <a:lnTo>
                    <a:pt x="52" y="304"/>
                  </a:lnTo>
                  <a:lnTo>
                    <a:pt x="48" y="306"/>
                  </a:lnTo>
                  <a:lnTo>
                    <a:pt x="42" y="309"/>
                  </a:lnTo>
                  <a:lnTo>
                    <a:pt x="36" y="313"/>
                  </a:lnTo>
                  <a:lnTo>
                    <a:pt x="47" y="318"/>
                  </a:lnTo>
                  <a:lnTo>
                    <a:pt x="63" y="320"/>
                  </a:lnTo>
                  <a:lnTo>
                    <a:pt x="83" y="322"/>
                  </a:lnTo>
                  <a:lnTo>
                    <a:pt x="105" y="319"/>
                  </a:lnTo>
                  <a:lnTo>
                    <a:pt x="128" y="317"/>
                  </a:lnTo>
                  <a:lnTo>
                    <a:pt x="148" y="313"/>
                  </a:lnTo>
                  <a:lnTo>
                    <a:pt x="164" y="311"/>
                  </a:lnTo>
                  <a:lnTo>
                    <a:pt x="174" y="307"/>
                  </a:lnTo>
                  <a:close/>
                  <a:moveTo>
                    <a:pt x="226" y="231"/>
                  </a:moveTo>
                  <a:lnTo>
                    <a:pt x="226" y="237"/>
                  </a:lnTo>
                  <a:lnTo>
                    <a:pt x="225" y="246"/>
                  </a:lnTo>
                  <a:lnTo>
                    <a:pt x="222" y="256"/>
                  </a:lnTo>
                  <a:lnTo>
                    <a:pt x="218" y="266"/>
                  </a:lnTo>
                  <a:lnTo>
                    <a:pt x="218" y="257"/>
                  </a:lnTo>
                  <a:lnTo>
                    <a:pt x="218" y="250"/>
                  </a:lnTo>
                  <a:lnTo>
                    <a:pt x="218" y="244"/>
                  </a:lnTo>
                  <a:lnTo>
                    <a:pt x="217" y="239"/>
                  </a:lnTo>
                  <a:lnTo>
                    <a:pt x="220" y="235"/>
                  </a:lnTo>
                  <a:lnTo>
                    <a:pt x="222" y="232"/>
                  </a:lnTo>
                  <a:lnTo>
                    <a:pt x="223" y="230"/>
                  </a:lnTo>
                  <a:lnTo>
                    <a:pt x="226" y="231"/>
                  </a:lnTo>
                  <a:close/>
                  <a:moveTo>
                    <a:pt x="20" y="309"/>
                  </a:moveTo>
                  <a:lnTo>
                    <a:pt x="30" y="301"/>
                  </a:lnTo>
                  <a:lnTo>
                    <a:pt x="40" y="291"/>
                  </a:lnTo>
                  <a:lnTo>
                    <a:pt x="51" y="281"/>
                  </a:lnTo>
                  <a:lnTo>
                    <a:pt x="62" y="272"/>
                  </a:lnTo>
                  <a:lnTo>
                    <a:pt x="73" y="265"/>
                  </a:lnTo>
                  <a:lnTo>
                    <a:pt x="84" y="257"/>
                  </a:lnTo>
                  <a:lnTo>
                    <a:pt x="93" y="252"/>
                  </a:lnTo>
                  <a:lnTo>
                    <a:pt x="102" y="249"/>
                  </a:lnTo>
                  <a:lnTo>
                    <a:pt x="104" y="258"/>
                  </a:lnTo>
                  <a:lnTo>
                    <a:pt x="108" y="267"/>
                  </a:lnTo>
                  <a:lnTo>
                    <a:pt x="114" y="275"/>
                  </a:lnTo>
                  <a:lnTo>
                    <a:pt x="120" y="281"/>
                  </a:lnTo>
                  <a:lnTo>
                    <a:pt x="128" y="287"/>
                  </a:lnTo>
                  <a:lnTo>
                    <a:pt x="137" y="291"/>
                  </a:lnTo>
                  <a:lnTo>
                    <a:pt x="145" y="293"/>
                  </a:lnTo>
                  <a:lnTo>
                    <a:pt x="154" y="293"/>
                  </a:lnTo>
                  <a:lnTo>
                    <a:pt x="165" y="291"/>
                  </a:lnTo>
                  <a:lnTo>
                    <a:pt x="177" y="287"/>
                  </a:lnTo>
                  <a:lnTo>
                    <a:pt x="187" y="281"/>
                  </a:lnTo>
                  <a:lnTo>
                    <a:pt x="197" y="273"/>
                  </a:lnTo>
                  <a:lnTo>
                    <a:pt x="205" y="263"/>
                  </a:lnTo>
                  <a:lnTo>
                    <a:pt x="208" y="252"/>
                  </a:lnTo>
                  <a:lnTo>
                    <a:pt x="210" y="241"/>
                  </a:lnTo>
                  <a:lnTo>
                    <a:pt x="206" y="227"/>
                  </a:lnTo>
                  <a:lnTo>
                    <a:pt x="211" y="225"/>
                  </a:lnTo>
                  <a:lnTo>
                    <a:pt x="216" y="226"/>
                  </a:lnTo>
                  <a:lnTo>
                    <a:pt x="221" y="227"/>
                  </a:lnTo>
                  <a:lnTo>
                    <a:pt x="226" y="229"/>
                  </a:lnTo>
                  <a:lnTo>
                    <a:pt x="218" y="221"/>
                  </a:lnTo>
                  <a:lnTo>
                    <a:pt x="210" y="215"/>
                  </a:lnTo>
                  <a:lnTo>
                    <a:pt x="200" y="210"/>
                  </a:lnTo>
                  <a:lnTo>
                    <a:pt x="191" y="205"/>
                  </a:lnTo>
                  <a:lnTo>
                    <a:pt x="173" y="200"/>
                  </a:lnTo>
                  <a:lnTo>
                    <a:pt x="150" y="203"/>
                  </a:lnTo>
                  <a:lnTo>
                    <a:pt x="128" y="211"/>
                  </a:lnTo>
                  <a:lnTo>
                    <a:pt x="104" y="225"/>
                  </a:lnTo>
                  <a:lnTo>
                    <a:pt x="79" y="244"/>
                  </a:lnTo>
                  <a:lnTo>
                    <a:pt x="57" y="263"/>
                  </a:lnTo>
                  <a:lnTo>
                    <a:pt x="37" y="286"/>
                  </a:lnTo>
                  <a:lnTo>
                    <a:pt x="20" y="309"/>
                  </a:lnTo>
                  <a:close/>
                  <a:moveTo>
                    <a:pt x="578" y="97"/>
                  </a:moveTo>
                  <a:lnTo>
                    <a:pt x="591" y="87"/>
                  </a:lnTo>
                  <a:lnTo>
                    <a:pt x="602" y="80"/>
                  </a:lnTo>
                  <a:lnTo>
                    <a:pt x="613" y="71"/>
                  </a:lnTo>
                  <a:lnTo>
                    <a:pt x="622" y="65"/>
                  </a:lnTo>
                  <a:lnTo>
                    <a:pt x="632" y="59"/>
                  </a:lnTo>
                  <a:lnTo>
                    <a:pt x="640" y="52"/>
                  </a:lnTo>
                  <a:lnTo>
                    <a:pt x="650" y="47"/>
                  </a:lnTo>
                  <a:lnTo>
                    <a:pt x="660" y="44"/>
                  </a:lnTo>
                  <a:lnTo>
                    <a:pt x="670" y="41"/>
                  </a:lnTo>
                  <a:lnTo>
                    <a:pt x="681" y="39"/>
                  </a:lnTo>
                  <a:lnTo>
                    <a:pt x="694" y="37"/>
                  </a:lnTo>
                  <a:lnTo>
                    <a:pt x="707" y="36"/>
                  </a:lnTo>
                  <a:lnTo>
                    <a:pt x="722" y="37"/>
                  </a:lnTo>
                  <a:lnTo>
                    <a:pt x="740" y="37"/>
                  </a:lnTo>
                  <a:lnTo>
                    <a:pt x="759" y="40"/>
                  </a:lnTo>
                  <a:lnTo>
                    <a:pt x="782" y="42"/>
                  </a:lnTo>
                  <a:lnTo>
                    <a:pt x="774" y="46"/>
                  </a:lnTo>
                  <a:lnTo>
                    <a:pt x="766" y="49"/>
                  </a:lnTo>
                  <a:lnTo>
                    <a:pt x="757" y="50"/>
                  </a:lnTo>
                  <a:lnTo>
                    <a:pt x="748" y="52"/>
                  </a:lnTo>
                  <a:lnTo>
                    <a:pt x="751" y="57"/>
                  </a:lnTo>
                  <a:lnTo>
                    <a:pt x="753" y="64"/>
                  </a:lnTo>
                  <a:lnTo>
                    <a:pt x="753" y="71"/>
                  </a:lnTo>
                  <a:lnTo>
                    <a:pt x="753" y="80"/>
                  </a:lnTo>
                  <a:lnTo>
                    <a:pt x="752" y="87"/>
                  </a:lnTo>
                  <a:lnTo>
                    <a:pt x="750" y="95"/>
                  </a:lnTo>
                  <a:lnTo>
                    <a:pt x="746" y="102"/>
                  </a:lnTo>
                  <a:lnTo>
                    <a:pt x="742" y="107"/>
                  </a:lnTo>
                  <a:lnTo>
                    <a:pt x="737" y="112"/>
                  </a:lnTo>
                  <a:lnTo>
                    <a:pt x="730" y="116"/>
                  </a:lnTo>
                  <a:lnTo>
                    <a:pt x="723" y="119"/>
                  </a:lnTo>
                  <a:lnTo>
                    <a:pt x="716" y="122"/>
                  </a:lnTo>
                  <a:lnTo>
                    <a:pt x="707" y="123"/>
                  </a:lnTo>
                  <a:lnTo>
                    <a:pt x="699" y="123"/>
                  </a:lnTo>
                  <a:lnTo>
                    <a:pt x="689" y="122"/>
                  </a:lnTo>
                  <a:lnTo>
                    <a:pt x="679" y="119"/>
                  </a:lnTo>
                  <a:lnTo>
                    <a:pt x="671" y="116"/>
                  </a:lnTo>
                  <a:lnTo>
                    <a:pt x="666" y="109"/>
                  </a:lnTo>
                  <a:lnTo>
                    <a:pt x="661" y="103"/>
                  </a:lnTo>
                  <a:lnTo>
                    <a:pt x="658" y="96"/>
                  </a:lnTo>
                  <a:lnTo>
                    <a:pt x="656" y="88"/>
                  </a:lnTo>
                  <a:lnTo>
                    <a:pt x="655" y="81"/>
                  </a:lnTo>
                  <a:lnTo>
                    <a:pt x="655" y="73"/>
                  </a:lnTo>
                  <a:lnTo>
                    <a:pt x="655" y="66"/>
                  </a:lnTo>
                  <a:lnTo>
                    <a:pt x="647" y="69"/>
                  </a:lnTo>
                  <a:lnTo>
                    <a:pt x="637" y="72"/>
                  </a:lnTo>
                  <a:lnTo>
                    <a:pt x="627" y="77"/>
                  </a:lnTo>
                  <a:lnTo>
                    <a:pt x="617" y="83"/>
                  </a:lnTo>
                  <a:lnTo>
                    <a:pt x="606" y="88"/>
                  </a:lnTo>
                  <a:lnTo>
                    <a:pt x="596" y="93"/>
                  </a:lnTo>
                  <a:lnTo>
                    <a:pt x="587" y="96"/>
                  </a:lnTo>
                  <a:lnTo>
                    <a:pt x="578" y="97"/>
                  </a:lnTo>
                  <a:close/>
                  <a:moveTo>
                    <a:pt x="776" y="102"/>
                  </a:moveTo>
                  <a:lnTo>
                    <a:pt x="768" y="111"/>
                  </a:lnTo>
                  <a:lnTo>
                    <a:pt x="759" y="118"/>
                  </a:lnTo>
                  <a:lnTo>
                    <a:pt x="750" y="126"/>
                  </a:lnTo>
                  <a:lnTo>
                    <a:pt x="740" y="131"/>
                  </a:lnTo>
                  <a:lnTo>
                    <a:pt x="730" y="136"/>
                  </a:lnTo>
                  <a:lnTo>
                    <a:pt x="719" y="139"/>
                  </a:lnTo>
                  <a:lnTo>
                    <a:pt x="709" y="143"/>
                  </a:lnTo>
                  <a:lnTo>
                    <a:pt x="700" y="147"/>
                  </a:lnTo>
                  <a:lnTo>
                    <a:pt x="717" y="144"/>
                  </a:lnTo>
                  <a:lnTo>
                    <a:pt x="733" y="141"/>
                  </a:lnTo>
                  <a:lnTo>
                    <a:pt x="748" y="136"/>
                  </a:lnTo>
                  <a:lnTo>
                    <a:pt x="762" y="128"/>
                  </a:lnTo>
                  <a:lnTo>
                    <a:pt x="774" y="118"/>
                  </a:lnTo>
                  <a:lnTo>
                    <a:pt x="784" y="107"/>
                  </a:lnTo>
                  <a:lnTo>
                    <a:pt x="794" y="93"/>
                  </a:lnTo>
                  <a:lnTo>
                    <a:pt x="803" y="78"/>
                  </a:lnTo>
                  <a:lnTo>
                    <a:pt x="804" y="73"/>
                  </a:lnTo>
                  <a:lnTo>
                    <a:pt x="804" y="71"/>
                  </a:lnTo>
                  <a:lnTo>
                    <a:pt x="802" y="72"/>
                  </a:lnTo>
                  <a:lnTo>
                    <a:pt x="799" y="75"/>
                  </a:lnTo>
                  <a:lnTo>
                    <a:pt x="794" y="80"/>
                  </a:lnTo>
                  <a:lnTo>
                    <a:pt x="788" y="86"/>
                  </a:lnTo>
                  <a:lnTo>
                    <a:pt x="782" y="93"/>
                  </a:lnTo>
                  <a:lnTo>
                    <a:pt x="776" y="102"/>
                  </a:lnTo>
                  <a:close/>
                  <a:moveTo>
                    <a:pt x="688" y="0"/>
                  </a:moveTo>
                  <a:lnTo>
                    <a:pt x="700" y="0"/>
                  </a:lnTo>
                  <a:lnTo>
                    <a:pt x="711" y="2"/>
                  </a:lnTo>
                  <a:lnTo>
                    <a:pt x="721" y="2"/>
                  </a:lnTo>
                  <a:lnTo>
                    <a:pt x="731" y="3"/>
                  </a:lnTo>
                  <a:lnTo>
                    <a:pt x="741" y="5"/>
                  </a:lnTo>
                  <a:lnTo>
                    <a:pt x="750" y="6"/>
                  </a:lnTo>
                  <a:lnTo>
                    <a:pt x="757" y="9"/>
                  </a:lnTo>
                  <a:lnTo>
                    <a:pt x="763" y="11"/>
                  </a:lnTo>
                  <a:lnTo>
                    <a:pt x="772" y="18"/>
                  </a:lnTo>
                  <a:lnTo>
                    <a:pt x="777" y="21"/>
                  </a:lnTo>
                  <a:lnTo>
                    <a:pt x="781" y="28"/>
                  </a:lnTo>
                  <a:lnTo>
                    <a:pt x="784" y="39"/>
                  </a:lnTo>
                  <a:lnTo>
                    <a:pt x="782" y="36"/>
                  </a:lnTo>
                  <a:lnTo>
                    <a:pt x="776" y="29"/>
                  </a:lnTo>
                  <a:lnTo>
                    <a:pt x="767" y="21"/>
                  </a:lnTo>
                  <a:lnTo>
                    <a:pt x="757" y="16"/>
                  </a:lnTo>
                  <a:lnTo>
                    <a:pt x="752" y="14"/>
                  </a:lnTo>
                  <a:lnTo>
                    <a:pt x="746" y="13"/>
                  </a:lnTo>
                  <a:lnTo>
                    <a:pt x="737" y="10"/>
                  </a:lnTo>
                  <a:lnTo>
                    <a:pt x="728" y="9"/>
                  </a:lnTo>
                  <a:lnTo>
                    <a:pt x="719" y="6"/>
                  </a:lnTo>
                  <a:lnTo>
                    <a:pt x="709" y="5"/>
                  </a:lnTo>
                  <a:lnTo>
                    <a:pt x="699" y="3"/>
                  </a:lnTo>
                  <a:lnTo>
                    <a:pt x="688" y="0"/>
                  </a:lnTo>
                  <a:close/>
                </a:path>
              </a:pathLst>
            </a:custGeom>
            <a:solidFill>
              <a:srgbClr val="000000"/>
            </a:solidFill>
            <a:ln w="9525">
              <a:noFill/>
              <a:round/>
              <a:headEnd/>
              <a:tailEnd/>
            </a:ln>
          </p:spPr>
          <p:txBody>
            <a:bodyPr/>
            <a:lstStyle/>
            <a:p>
              <a:endParaRPr lang="en-US"/>
            </a:p>
          </p:txBody>
        </p:sp>
        <p:sp>
          <p:nvSpPr>
            <p:cNvPr id="29734" name="Freeform 38"/>
            <p:cNvSpPr>
              <a:spLocks noEditPoints="1"/>
            </p:cNvSpPr>
            <p:nvPr/>
          </p:nvSpPr>
          <p:spPr bwMode="auto">
            <a:xfrm>
              <a:off x="1161" y="852"/>
              <a:ext cx="51" cy="27"/>
            </a:xfrm>
            <a:custGeom>
              <a:avLst/>
              <a:gdLst/>
              <a:ahLst/>
              <a:cxnLst>
                <a:cxn ang="0">
                  <a:pos x="114" y="92"/>
                </a:cxn>
                <a:cxn ang="0">
                  <a:pos x="101" y="93"/>
                </a:cxn>
                <a:cxn ang="0">
                  <a:pos x="90" y="93"/>
                </a:cxn>
                <a:cxn ang="0">
                  <a:pos x="80" y="93"/>
                </a:cxn>
                <a:cxn ang="0">
                  <a:pos x="70" y="92"/>
                </a:cxn>
                <a:cxn ang="0">
                  <a:pos x="62" y="91"/>
                </a:cxn>
                <a:cxn ang="0">
                  <a:pos x="53" y="90"/>
                </a:cxn>
                <a:cxn ang="0">
                  <a:pos x="47" y="87"/>
                </a:cxn>
                <a:cxn ang="0">
                  <a:pos x="41" y="86"/>
                </a:cxn>
                <a:cxn ang="0">
                  <a:pos x="34" y="86"/>
                </a:cxn>
                <a:cxn ang="0">
                  <a:pos x="27" y="87"/>
                </a:cxn>
                <a:cxn ang="0">
                  <a:pos x="20" y="90"/>
                </a:cxn>
                <a:cxn ang="0">
                  <a:pos x="12" y="95"/>
                </a:cxn>
                <a:cxn ang="0">
                  <a:pos x="6" y="101"/>
                </a:cxn>
                <a:cxn ang="0">
                  <a:pos x="2" y="109"/>
                </a:cxn>
                <a:cxn ang="0">
                  <a:pos x="0" y="119"/>
                </a:cxn>
                <a:cxn ang="0">
                  <a:pos x="1" y="132"/>
                </a:cxn>
                <a:cxn ang="0">
                  <a:pos x="3" y="134"/>
                </a:cxn>
                <a:cxn ang="0">
                  <a:pos x="8" y="135"/>
                </a:cxn>
                <a:cxn ang="0">
                  <a:pos x="13" y="135"/>
                </a:cxn>
                <a:cxn ang="0">
                  <a:pos x="21" y="133"/>
                </a:cxn>
                <a:cxn ang="0">
                  <a:pos x="28" y="132"/>
                </a:cxn>
                <a:cxn ang="0">
                  <a:pos x="36" y="128"/>
                </a:cxn>
                <a:cxn ang="0">
                  <a:pos x="43" y="124"/>
                </a:cxn>
                <a:cxn ang="0">
                  <a:pos x="51" y="121"/>
                </a:cxn>
                <a:cxn ang="0">
                  <a:pos x="57" y="117"/>
                </a:cxn>
                <a:cxn ang="0">
                  <a:pos x="62" y="113"/>
                </a:cxn>
                <a:cxn ang="0">
                  <a:pos x="65" y="109"/>
                </a:cxn>
                <a:cxn ang="0">
                  <a:pos x="72" y="107"/>
                </a:cxn>
                <a:cxn ang="0">
                  <a:pos x="78" y="103"/>
                </a:cxn>
                <a:cxn ang="0">
                  <a:pos x="87" y="101"/>
                </a:cxn>
                <a:cxn ang="0">
                  <a:pos x="98" y="97"/>
                </a:cxn>
                <a:cxn ang="0">
                  <a:pos x="114" y="92"/>
                </a:cxn>
                <a:cxn ang="0">
                  <a:pos x="196" y="46"/>
                </a:cxn>
                <a:cxn ang="0">
                  <a:pos x="204" y="41"/>
                </a:cxn>
                <a:cxn ang="0">
                  <a:pos x="212" y="34"/>
                </a:cxn>
                <a:cxn ang="0">
                  <a:pos x="217" y="27"/>
                </a:cxn>
                <a:cxn ang="0">
                  <a:pos x="222" y="20"/>
                </a:cxn>
                <a:cxn ang="0">
                  <a:pos x="227" y="13"/>
                </a:cxn>
                <a:cxn ang="0">
                  <a:pos x="231" y="8"/>
                </a:cxn>
                <a:cxn ang="0">
                  <a:pos x="234" y="3"/>
                </a:cxn>
                <a:cxn ang="0">
                  <a:pos x="239" y="0"/>
                </a:cxn>
                <a:cxn ang="0">
                  <a:pos x="248" y="0"/>
                </a:cxn>
                <a:cxn ang="0">
                  <a:pos x="254" y="5"/>
                </a:cxn>
                <a:cxn ang="0">
                  <a:pos x="258" y="13"/>
                </a:cxn>
                <a:cxn ang="0">
                  <a:pos x="257" y="19"/>
                </a:cxn>
                <a:cxn ang="0">
                  <a:pos x="250" y="25"/>
                </a:cxn>
                <a:cxn ang="0">
                  <a:pos x="244" y="30"/>
                </a:cxn>
                <a:cxn ang="0">
                  <a:pos x="237" y="34"/>
                </a:cxn>
                <a:cxn ang="0">
                  <a:pos x="229" y="37"/>
                </a:cxn>
                <a:cxn ang="0">
                  <a:pos x="222" y="41"/>
                </a:cxn>
                <a:cxn ang="0">
                  <a:pos x="213" y="44"/>
                </a:cxn>
                <a:cxn ang="0">
                  <a:pos x="204" y="45"/>
                </a:cxn>
                <a:cxn ang="0">
                  <a:pos x="196" y="46"/>
                </a:cxn>
              </a:cxnLst>
              <a:rect l="0" t="0" r="r" b="b"/>
              <a:pathLst>
                <a:path w="258" h="135">
                  <a:moveTo>
                    <a:pt x="114" y="92"/>
                  </a:moveTo>
                  <a:lnTo>
                    <a:pt x="101" y="93"/>
                  </a:lnTo>
                  <a:lnTo>
                    <a:pt x="90" y="93"/>
                  </a:lnTo>
                  <a:lnTo>
                    <a:pt x="80" y="93"/>
                  </a:lnTo>
                  <a:lnTo>
                    <a:pt x="70" y="92"/>
                  </a:lnTo>
                  <a:lnTo>
                    <a:pt x="62" y="91"/>
                  </a:lnTo>
                  <a:lnTo>
                    <a:pt x="53" y="90"/>
                  </a:lnTo>
                  <a:lnTo>
                    <a:pt x="47" y="87"/>
                  </a:lnTo>
                  <a:lnTo>
                    <a:pt x="41" y="86"/>
                  </a:lnTo>
                  <a:lnTo>
                    <a:pt x="34" y="86"/>
                  </a:lnTo>
                  <a:lnTo>
                    <a:pt x="27" y="87"/>
                  </a:lnTo>
                  <a:lnTo>
                    <a:pt x="20" y="90"/>
                  </a:lnTo>
                  <a:lnTo>
                    <a:pt x="12" y="95"/>
                  </a:lnTo>
                  <a:lnTo>
                    <a:pt x="6" y="101"/>
                  </a:lnTo>
                  <a:lnTo>
                    <a:pt x="2" y="109"/>
                  </a:lnTo>
                  <a:lnTo>
                    <a:pt x="0" y="119"/>
                  </a:lnTo>
                  <a:lnTo>
                    <a:pt x="1" y="132"/>
                  </a:lnTo>
                  <a:lnTo>
                    <a:pt x="3" y="134"/>
                  </a:lnTo>
                  <a:lnTo>
                    <a:pt x="8" y="135"/>
                  </a:lnTo>
                  <a:lnTo>
                    <a:pt x="13" y="135"/>
                  </a:lnTo>
                  <a:lnTo>
                    <a:pt x="21" y="133"/>
                  </a:lnTo>
                  <a:lnTo>
                    <a:pt x="28" y="132"/>
                  </a:lnTo>
                  <a:lnTo>
                    <a:pt x="36" y="128"/>
                  </a:lnTo>
                  <a:lnTo>
                    <a:pt x="43" y="124"/>
                  </a:lnTo>
                  <a:lnTo>
                    <a:pt x="51" y="121"/>
                  </a:lnTo>
                  <a:lnTo>
                    <a:pt x="57" y="117"/>
                  </a:lnTo>
                  <a:lnTo>
                    <a:pt x="62" y="113"/>
                  </a:lnTo>
                  <a:lnTo>
                    <a:pt x="65" y="109"/>
                  </a:lnTo>
                  <a:lnTo>
                    <a:pt x="72" y="107"/>
                  </a:lnTo>
                  <a:lnTo>
                    <a:pt x="78" y="103"/>
                  </a:lnTo>
                  <a:lnTo>
                    <a:pt x="87" y="101"/>
                  </a:lnTo>
                  <a:lnTo>
                    <a:pt x="98" y="97"/>
                  </a:lnTo>
                  <a:lnTo>
                    <a:pt x="114" y="92"/>
                  </a:lnTo>
                  <a:close/>
                  <a:moveTo>
                    <a:pt x="196" y="46"/>
                  </a:moveTo>
                  <a:lnTo>
                    <a:pt x="204" y="41"/>
                  </a:lnTo>
                  <a:lnTo>
                    <a:pt x="212" y="34"/>
                  </a:lnTo>
                  <a:lnTo>
                    <a:pt x="217" y="27"/>
                  </a:lnTo>
                  <a:lnTo>
                    <a:pt x="222" y="20"/>
                  </a:lnTo>
                  <a:lnTo>
                    <a:pt x="227" y="13"/>
                  </a:lnTo>
                  <a:lnTo>
                    <a:pt x="231" y="8"/>
                  </a:lnTo>
                  <a:lnTo>
                    <a:pt x="234" y="3"/>
                  </a:lnTo>
                  <a:lnTo>
                    <a:pt x="239" y="0"/>
                  </a:lnTo>
                  <a:lnTo>
                    <a:pt x="248" y="0"/>
                  </a:lnTo>
                  <a:lnTo>
                    <a:pt x="254" y="5"/>
                  </a:lnTo>
                  <a:lnTo>
                    <a:pt x="258" y="13"/>
                  </a:lnTo>
                  <a:lnTo>
                    <a:pt x="257" y="19"/>
                  </a:lnTo>
                  <a:lnTo>
                    <a:pt x="250" y="25"/>
                  </a:lnTo>
                  <a:lnTo>
                    <a:pt x="244" y="30"/>
                  </a:lnTo>
                  <a:lnTo>
                    <a:pt x="237" y="34"/>
                  </a:lnTo>
                  <a:lnTo>
                    <a:pt x="229" y="37"/>
                  </a:lnTo>
                  <a:lnTo>
                    <a:pt x="222" y="41"/>
                  </a:lnTo>
                  <a:lnTo>
                    <a:pt x="213" y="44"/>
                  </a:lnTo>
                  <a:lnTo>
                    <a:pt x="204" y="45"/>
                  </a:lnTo>
                  <a:lnTo>
                    <a:pt x="196" y="46"/>
                  </a:lnTo>
                  <a:close/>
                </a:path>
              </a:pathLst>
            </a:custGeom>
            <a:solidFill>
              <a:srgbClr val="000000"/>
            </a:solidFill>
            <a:ln w="9525">
              <a:noFill/>
              <a:round/>
              <a:headEnd/>
              <a:tailEnd/>
            </a:ln>
          </p:spPr>
          <p:txBody>
            <a:bodyPr/>
            <a:lstStyle/>
            <a:p>
              <a:endParaRPr lang="en-US"/>
            </a:p>
          </p:txBody>
        </p:sp>
        <p:sp>
          <p:nvSpPr>
            <p:cNvPr id="29735" name="Freeform 39"/>
            <p:cNvSpPr>
              <a:spLocks/>
            </p:cNvSpPr>
            <p:nvPr/>
          </p:nvSpPr>
          <p:spPr bwMode="auto">
            <a:xfrm>
              <a:off x="1161" y="870"/>
              <a:ext cx="22" cy="9"/>
            </a:xfrm>
            <a:custGeom>
              <a:avLst/>
              <a:gdLst/>
              <a:ahLst/>
              <a:cxnLst>
                <a:cxn ang="0">
                  <a:pos x="114" y="6"/>
                </a:cxn>
                <a:cxn ang="0">
                  <a:pos x="114" y="6"/>
                </a:cxn>
                <a:cxn ang="0">
                  <a:pos x="101" y="7"/>
                </a:cxn>
                <a:cxn ang="0">
                  <a:pos x="90" y="7"/>
                </a:cxn>
                <a:cxn ang="0">
                  <a:pos x="80" y="7"/>
                </a:cxn>
                <a:cxn ang="0">
                  <a:pos x="70" y="6"/>
                </a:cxn>
                <a:cxn ang="0">
                  <a:pos x="62" y="5"/>
                </a:cxn>
                <a:cxn ang="0">
                  <a:pos x="53" y="4"/>
                </a:cxn>
                <a:cxn ang="0">
                  <a:pos x="47" y="1"/>
                </a:cxn>
                <a:cxn ang="0">
                  <a:pos x="41" y="0"/>
                </a:cxn>
                <a:cxn ang="0">
                  <a:pos x="41" y="0"/>
                </a:cxn>
                <a:cxn ang="0">
                  <a:pos x="34" y="0"/>
                </a:cxn>
                <a:cxn ang="0">
                  <a:pos x="27" y="1"/>
                </a:cxn>
                <a:cxn ang="0">
                  <a:pos x="20" y="4"/>
                </a:cxn>
                <a:cxn ang="0">
                  <a:pos x="12" y="9"/>
                </a:cxn>
                <a:cxn ang="0">
                  <a:pos x="6" y="15"/>
                </a:cxn>
                <a:cxn ang="0">
                  <a:pos x="2" y="23"/>
                </a:cxn>
                <a:cxn ang="0">
                  <a:pos x="0" y="33"/>
                </a:cxn>
                <a:cxn ang="0">
                  <a:pos x="1" y="46"/>
                </a:cxn>
                <a:cxn ang="0">
                  <a:pos x="1" y="46"/>
                </a:cxn>
                <a:cxn ang="0">
                  <a:pos x="3" y="48"/>
                </a:cxn>
                <a:cxn ang="0">
                  <a:pos x="8" y="49"/>
                </a:cxn>
                <a:cxn ang="0">
                  <a:pos x="13" y="49"/>
                </a:cxn>
                <a:cxn ang="0">
                  <a:pos x="21" y="47"/>
                </a:cxn>
                <a:cxn ang="0">
                  <a:pos x="28" y="46"/>
                </a:cxn>
                <a:cxn ang="0">
                  <a:pos x="36" y="42"/>
                </a:cxn>
                <a:cxn ang="0">
                  <a:pos x="43" y="38"/>
                </a:cxn>
                <a:cxn ang="0">
                  <a:pos x="51" y="35"/>
                </a:cxn>
                <a:cxn ang="0">
                  <a:pos x="51" y="35"/>
                </a:cxn>
                <a:cxn ang="0">
                  <a:pos x="57" y="31"/>
                </a:cxn>
                <a:cxn ang="0">
                  <a:pos x="62" y="27"/>
                </a:cxn>
                <a:cxn ang="0">
                  <a:pos x="65" y="23"/>
                </a:cxn>
                <a:cxn ang="0">
                  <a:pos x="72" y="21"/>
                </a:cxn>
                <a:cxn ang="0">
                  <a:pos x="78" y="17"/>
                </a:cxn>
                <a:cxn ang="0">
                  <a:pos x="87" y="15"/>
                </a:cxn>
                <a:cxn ang="0">
                  <a:pos x="98" y="11"/>
                </a:cxn>
                <a:cxn ang="0">
                  <a:pos x="114" y="6"/>
                </a:cxn>
              </a:cxnLst>
              <a:rect l="0" t="0" r="r" b="b"/>
              <a:pathLst>
                <a:path w="114" h="49">
                  <a:moveTo>
                    <a:pt x="114" y="6"/>
                  </a:moveTo>
                  <a:lnTo>
                    <a:pt x="114" y="6"/>
                  </a:lnTo>
                  <a:lnTo>
                    <a:pt x="101" y="7"/>
                  </a:lnTo>
                  <a:lnTo>
                    <a:pt x="90" y="7"/>
                  </a:lnTo>
                  <a:lnTo>
                    <a:pt x="80" y="7"/>
                  </a:lnTo>
                  <a:lnTo>
                    <a:pt x="70" y="6"/>
                  </a:lnTo>
                  <a:lnTo>
                    <a:pt x="62" y="5"/>
                  </a:lnTo>
                  <a:lnTo>
                    <a:pt x="53" y="4"/>
                  </a:lnTo>
                  <a:lnTo>
                    <a:pt x="47" y="1"/>
                  </a:lnTo>
                  <a:lnTo>
                    <a:pt x="41" y="0"/>
                  </a:lnTo>
                  <a:lnTo>
                    <a:pt x="41" y="0"/>
                  </a:lnTo>
                  <a:lnTo>
                    <a:pt x="34" y="0"/>
                  </a:lnTo>
                  <a:lnTo>
                    <a:pt x="27" y="1"/>
                  </a:lnTo>
                  <a:lnTo>
                    <a:pt x="20" y="4"/>
                  </a:lnTo>
                  <a:lnTo>
                    <a:pt x="12" y="9"/>
                  </a:lnTo>
                  <a:lnTo>
                    <a:pt x="6" y="15"/>
                  </a:lnTo>
                  <a:lnTo>
                    <a:pt x="2" y="23"/>
                  </a:lnTo>
                  <a:lnTo>
                    <a:pt x="0" y="33"/>
                  </a:lnTo>
                  <a:lnTo>
                    <a:pt x="1" y="46"/>
                  </a:lnTo>
                  <a:lnTo>
                    <a:pt x="1" y="46"/>
                  </a:lnTo>
                  <a:lnTo>
                    <a:pt x="3" y="48"/>
                  </a:lnTo>
                  <a:lnTo>
                    <a:pt x="8" y="49"/>
                  </a:lnTo>
                  <a:lnTo>
                    <a:pt x="13" y="49"/>
                  </a:lnTo>
                  <a:lnTo>
                    <a:pt x="21" y="47"/>
                  </a:lnTo>
                  <a:lnTo>
                    <a:pt x="28" y="46"/>
                  </a:lnTo>
                  <a:lnTo>
                    <a:pt x="36" y="42"/>
                  </a:lnTo>
                  <a:lnTo>
                    <a:pt x="43" y="38"/>
                  </a:lnTo>
                  <a:lnTo>
                    <a:pt x="51" y="35"/>
                  </a:lnTo>
                  <a:lnTo>
                    <a:pt x="51" y="35"/>
                  </a:lnTo>
                  <a:lnTo>
                    <a:pt x="57" y="31"/>
                  </a:lnTo>
                  <a:lnTo>
                    <a:pt x="62" y="27"/>
                  </a:lnTo>
                  <a:lnTo>
                    <a:pt x="65" y="23"/>
                  </a:lnTo>
                  <a:lnTo>
                    <a:pt x="72" y="21"/>
                  </a:lnTo>
                  <a:lnTo>
                    <a:pt x="78" y="17"/>
                  </a:lnTo>
                  <a:lnTo>
                    <a:pt x="87" y="15"/>
                  </a:lnTo>
                  <a:lnTo>
                    <a:pt x="98" y="11"/>
                  </a:lnTo>
                  <a:lnTo>
                    <a:pt x="114" y="6"/>
                  </a:lnTo>
                </a:path>
              </a:pathLst>
            </a:custGeom>
            <a:noFill/>
            <a:ln w="0">
              <a:solidFill>
                <a:srgbClr val="000000"/>
              </a:solidFill>
              <a:prstDash val="solid"/>
              <a:round/>
              <a:headEnd/>
              <a:tailEnd/>
            </a:ln>
          </p:spPr>
          <p:txBody>
            <a:bodyPr/>
            <a:lstStyle/>
            <a:p>
              <a:endParaRPr lang="en-US"/>
            </a:p>
          </p:txBody>
        </p:sp>
        <p:sp>
          <p:nvSpPr>
            <p:cNvPr id="29736" name="Freeform 40"/>
            <p:cNvSpPr>
              <a:spLocks/>
            </p:cNvSpPr>
            <p:nvPr/>
          </p:nvSpPr>
          <p:spPr bwMode="auto">
            <a:xfrm>
              <a:off x="1200" y="852"/>
              <a:ext cx="12" cy="10"/>
            </a:xfrm>
            <a:custGeom>
              <a:avLst/>
              <a:gdLst/>
              <a:ahLst/>
              <a:cxnLst>
                <a:cxn ang="0">
                  <a:pos x="0" y="46"/>
                </a:cxn>
                <a:cxn ang="0">
                  <a:pos x="0" y="46"/>
                </a:cxn>
                <a:cxn ang="0">
                  <a:pos x="8" y="41"/>
                </a:cxn>
                <a:cxn ang="0">
                  <a:pos x="16" y="34"/>
                </a:cxn>
                <a:cxn ang="0">
                  <a:pos x="21" y="27"/>
                </a:cxn>
                <a:cxn ang="0">
                  <a:pos x="26" y="20"/>
                </a:cxn>
                <a:cxn ang="0">
                  <a:pos x="31" y="13"/>
                </a:cxn>
                <a:cxn ang="0">
                  <a:pos x="35" y="8"/>
                </a:cxn>
                <a:cxn ang="0">
                  <a:pos x="38" y="3"/>
                </a:cxn>
                <a:cxn ang="0">
                  <a:pos x="43" y="0"/>
                </a:cxn>
                <a:cxn ang="0">
                  <a:pos x="43" y="0"/>
                </a:cxn>
                <a:cxn ang="0">
                  <a:pos x="52" y="0"/>
                </a:cxn>
                <a:cxn ang="0">
                  <a:pos x="58" y="5"/>
                </a:cxn>
                <a:cxn ang="0">
                  <a:pos x="62" y="13"/>
                </a:cxn>
                <a:cxn ang="0">
                  <a:pos x="61" y="19"/>
                </a:cxn>
                <a:cxn ang="0">
                  <a:pos x="61" y="19"/>
                </a:cxn>
                <a:cxn ang="0">
                  <a:pos x="54" y="25"/>
                </a:cxn>
                <a:cxn ang="0">
                  <a:pos x="48" y="30"/>
                </a:cxn>
                <a:cxn ang="0">
                  <a:pos x="41" y="34"/>
                </a:cxn>
                <a:cxn ang="0">
                  <a:pos x="33" y="37"/>
                </a:cxn>
                <a:cxn ang="0">
                  <a:pos x="26" y="41"/>
                </a:cxn>
                <a:cxn ang="0">
                  <a:pos x="17" y="44"/>
                </a:cxn>
                <a:cxn ang="0">
                  <a:pos x="8" y="45"/>
                </a:cxn>
                <a:cxn ang="0">
                  <a:pos x="0" y="46"/>
                </a:cxn>
              </a:cxnLst>
              <a:rect l="0" t="0" r="r" b="b"/>
              <a:pathLst>
                <a:path w="62" h="46">
                  <a:moveTo>
                    <a:pt x="0" y="46"/>
                  </a:moveTo>
                  <a:lnTo>
                    <a:pt x="0" y="46"/>
                  </a:lnTo>
                  <a:lnTo>
                    <a:pt x="8" y="41"/>
                  </a:lnTo>
                  <a:lnTo>
                    <a:pt x="16" y="34"/>
                  </a:lnTo>
                  <a:lnTo>
                    <a:pt x="21" y="27"/>
                  </a:lnTo>
                  <a:lnTo>
                    <a:pt x="26" y="20"/>
                  </a:lnTo>
                  <a:lnTo>
                    <a:pt x="31" y="13"/>
                  </a:lnTo>
                  <a:lnTo>
                    <a:pt x="35" y="8"/>
                  </a:lnTo>
                  <a:lnTo>
                    <a:pt x="38" y="3"/>
                  </a:lnTo>
                  <a:lnTo>
                    <a:pt x="43" y="0"/>
                  </a:lnTo>
                  <a:lnTo>
                    <a:pt x="43" y="0"/>
                  </a:lnTo>
                  <a:lnTo>
                    <a:pt x="52" y="0"/>
                  </a:lnTo>
                  <a:lnTo>
                    <a:pt x="58" y="5"/>
                  </a:lnTo>
                  <a:lnTo>
                    <a:pt x="62" y="13"/>
                  </a:lnTo>
                  <a:lnTo>
                    <a:pt x="61" y="19"/>
                  </a:lnTo>
                  <a:lnTo>
                    <a:pt x="61" y="19"/>
                  </a:lnTo>
                  <a:lnTo>
                    <a:pt x="54" y="25"/>
                  </a:lnTo>
                  <a:lnTo>
                    <a:pt x="48" y="30"/>
                  </a:lnTo>
                  <a:lnTo>
                    <a:pt x="41" y="34"/>
                  </a:lnTo>
                  <a:lnTo>
                    <a:pt x="33" y="37"/>
                  </a:lnTo>
                  <a:lnTo>
                    <a:pt x="26" y="41"/>
                  </a:lnTo>
                  <a:lnTo>
                    <a:pt x="17" y="44"/>
                  </a:lnTo>
                  <a:lnTo>
                    <a:pt x="8" y="45"/>
                  </a:lnTo>
                  <a:lnTo>
                    <a:pt x="0" y="46"/>
                  </a:lnTo>
                </a:path>
              </a:pathLst>
            </a:custGeom>
            <a:noFill/>
            <a:ln w="0">
              <a:solidFill>
                <a:srgbClr val="000000"/>
              </a:solidFill>
              <a:prstDash val="solid"/>
              <a:round/>
              <a:headEnd/>
              <a:tailEnd/>
            </a:ln>
          </p:spPr>
          <p:txBody>
            <a:bodyPr/>
            <a:lstStyle/>
            <a:p>
              <a:endParaRPr lang="en-US"/>
            </a:p>
          </p:txBody>
        </p:sp>
        <p:sp>
          <p:nvSpPr>
            <p:cNvPr id="29737" name="Freeform 41"/>
            <p:cNvSpPr>
              <a:spLocks/>
            </p:cNvSpPr>
            <p:nvPr/>
          </p:nvSpPr>
          <p:spPr bwMode="auto">
            <a:xfrm>
              <a:off x="890" y="538"/>
              <a:ext cx="364" cy="285"/>
            </a:xfrm>
            <a:custGeom>
              <a:avLst/>
              <a:gdLst/>
              <a:ahLst/>
              <a:cxnLst>
                <a:cxn ang="0">
                  <a:pos x="1747" y="849"/>
                </a:cxn>
                <a:cxn ang="0">
                  <a:pos x="1772" y="793"/>
                </a:cxn>
                <a:cxn ang="0">
                  <a:pos x="1793" y="739"/>
                </a:cxn>
                <a:cxn ang="0">
                  <a:pos x="1813" y="688"/>
                </a:cxn>
                <a:cxn ang="0">
                  <a:pos x="1819" y="641"/>
                </a:cxn>
                <a:cxn ang="0">
                  <a:pos x="1786" y="613"/>
                </a:cxn>
                <a:cxn ang="0">
                  <a:pos x="1725" y="624"/>
                </a:cxn>
                <a:cxn ang="0">
                  <a:pos x="1679" y="611"/>
                </a:cxn>
                <a:cxn ang="0">
                  <a:pos x="1619" y="535"/>
                </a:cxn>
                <a:cxn ang="0">
                  <a:pos x="1562" y="473"/>
                </a:cxn>
                <a:cxn ang="0">
                  <a:pos x="1515" y="439"/>
                </a:cxn>
                <a:cxn ang="0">
                  <a:pos x="1477" y="436"/>
                </a:cxn>
                <a:cxn ang="0">
                  <a:pos x="1425" y="375"/>
                </a:cxn>
                <a:cxn ang="0">
                  <a:pos x="1360" y="284"/>
                </a:cxn>
                <a:cxn ang="0">
                  <a:pos x="1287" y="197"/>
                </a:cxn>
                <a:cxn ang="0">
                  <a:pos x="1201" y="119"/>
                </a:cxn>
                <a:cxn ang="0">
                  <a:pos x="1100" y="56"/>
                </a:cxn>
                <a:cxn ang="0">
                  <a:pos x="980" y="15"/>
                </a:cxn>
                <a:cxn ang="0">
                  <a:pos x="841" y="0"/>
                </a:cxn>
                <a:cxn ang="0">
                  <a:pos x="680" y="20"/>
                </a:cxn>
                <a:cxn ang="0">
                  <a:pos x="613" y="24"/>
                </a:cxn>
                <a:cxn ang="0">
                  <a:pos x="580" y="4"/>
                </a:cxn>
                <a:cxn ang="0">
                  <a:pos x="509" y="19"/>
                </a:cxn>
                <a:cxn ang="0">
                  <a:pos x="422" y="55"/>
                </a:cxn>
                <a:cxn ang="0">
                  <a:pos x="335" y="102"/>
                </a:cxn>
                <a:cxn ang="0">
                  <a:pos x="258" y="155"/>
                </a:cxn>
                <a:cxn ang="0">
                  <a:pos x="228" y="194"/>
                </a:cxn>
                <a:cxn ang="0">
                  <a:pos x="227" y="232"/>
                </a:cxn>
                <a:cxn ang="0">
                  <a:pos x="145" y="300"/>
                </a:cxn>
                <a:cxn ang="0">
                  <a:pos x="73" y="408"/>
                </a:cxn>
                <a:cxn ang="0">
                  <a:pos x="27" y="537"/>
                </a:cxn>
                <a:cxn ang="0">
                  <a:pos x="5" y="681"/>
                </a:cxn>
                <a:cxn ang="0">
                  <a:pos x="0" y="829"/>
                </a:cxn>
                <a:cxn ang="0">
                  <a:pos x="10" y="972"/>
                </a:cxn>
                <a:cxn ang="0">
                  <a:pos x="30" y="1103"/>
                </a:cxn>
                <a:cxn ang="0">
                  <a:pos x="55" y="1213"/>
                </a:cxn>
                <a:cxn ang="0">
                  <a:pos x="51" y="1292"/>
                </a:cxn>
                <a:cxn ang="0">
                  <a:pos x="19" y="1375"/>
                </a:cxn>
                <a:cxn ang="0">
                  <a:pos x="60" y="1415"/>
                </a:cxn>
                <a:cxn ang="0">
                  <a:pos x="125" y="1425"/>
                </a:cxn>
                <a:cxn ang="0">
                  <a:pos x="202" y="1416"/>
                </a:cxn>
                <a:cxn ang="0">
                  <a:pos x="276" y="1395"/>
                </a:cxn>
                <a:cxn ang="0">
                  <a:pos x="225" y="1389"/>
                </a:cxn>
                <a:cxn ang="0">
                  <a:pos x="165" y="1364"/>
                </a:cxn>
                <a:cxn ang="0">
                  <a:pos x="197" y="1334"/>
                </a:cxn>
                <a:cxn ang="0">
                  <a:pos x="299" y="1305"/>
                </a:cxn>
                <a:cxn ang="0">
                  <a:pos x="423" y="1276"/>
                </a:cxn>
                <a:cxn ang="0">
                  <a:pos x="527" y="1260"/>
                </a:cxn>
                <a:cxn ang="0">
                  <a:pos x="625" y="1254"/>
                </a:cxn>
                <a:cxn ang="0">
                  <a:pos x="760" y="1219"/>
                </a:cxn>
                <a:cxn ang="0">
                  <a:pos x="912" y="1159"/>
                </a:cxn>
                <a:cxn ang="0">
                  <a:pos x="1073" y="1084"/>
                </a:cxn>
                <a:cxn ang="0">
                  <a:pos x="1234" y="1000"/>
                </a:cxn>
                <a:cxn ang="0">
                  <a:pos x="1382" y="919"/>
                </a:cxn>
                <a:cxn ang="0">
                  <a:pos x="1509" y="847"/>
                </a:cxn>
                <a:cxn ang="0">
                  <a:pos x="1602" y="793"/>
                </a:cxn>
                <a:cxn ang="0">
                  <a:pos x="1657" y="813"/>
                </a:cxn>
                <a:cxn ang="0">
                  <a:pos x="1715" y="869"/>
                </a:cxn>
              </a:cxnLst>
              <a:rect l="0" t="0" r="r" b="b"/>
              <a:pathLst>
                <a:path w="1822" h="1425">
                  <a:moveTo>
                    <a:pt x="1727" y="892"/>
                  </a:moveTo>
                  <a:lnTo>
                    <a:pt x="1735" y="879"/>
                  </a:lnTo>
                  <a:lnTo>
                    <a:pt x="1741" y="864"/>
                  </a:lnTo>
                  <a:lnTo>
                    <a:pt x="1747" y="849"/>
                  </a:lnTo>
                  <a:lnTo>
                    <a:pt x="1755" y="835"/>
                  </a:lnTo>
                  <a:lnTo>
                    <a:pt x="1760" y="820"/>
                  </a:lnTo>
                  <a:lnTo>
                    <a:pt x="1766" y="807"/>
                  </a:lnTo>
                  <a:lnTo>
                    <a:pt x="1772" y="793"/>
                  </a:lnTo>
                  <a:lnTo>
                    <a:pt x="1777" y="778"/>
                  </a:lnTo>
                  <a:lnTo>
                    <a:pt x="1783" y="765"/>
                  </a:lnTo>
                  <a:lnTo>
                    <a:pt x="1788" y="752"/>
                  </a:lnTo>
                  <a:lnTo>
                    <a:pt x="1793" y="739"/>
                  </a:lnTo>
                  <a:lnTo>
                    <a:pt x="1798" y="725"/>
                  </a:lnTo>
                  <a:lnTo>
                    <a:pt x="1803" y="712"/>
                  </a:lnTo>
                  <a:lnTo>
                    <a:pt x="1808" y="700"/>
                  </a:lnTo>
                  <a:lnTo>
                    <a:pt x="1813" y="688"/>
                  </a:lnTo>
                  <a:lnTo>
                    <a:pt x="1818" y="676"/>
                  </a:lnTo>
                  <a:lnTo>
                    <a:pt x="1822" y="664"/>
                  </a:lnTo>
                  <a:lnTo>
                    <a:pt x="1822" y="652"/>
                  </a:lnTo>
                  <a:lnTo>
                    <a:pt x="1819" y="641"/>
                  </a:lnTo>
                  <a:lnTo>
                    <a:pt x="1813" y="631"/>
                  </a:lnTo>
                  <a:lnTo>
                    <a:pt x="1804" y="622"/>
                  </a:lnTo>
                  <a:lnTo>
                    <a:pt x="1796" y="616"/>
                  </a:lnTo>
                  <a:lnTo>
                    <a:pt x="1786" y="613"/>
                  </a:lnTo>
                  <a:lnTo>
                    <a:pt x="1776" y="614"/>
                  </a:lnTo>
                  <a:lnTo>
                    <a:pt x="1757" y="619"/>
                  </a:lnTo>
                  <a:lnTo>
                    <a:pt x="1740" y="623"/>
                  </a:lnTo>
                  <a:lnTo>
                    <a:pt x="1725" y="624"/>
                  </a:lnTo>
                  <a:lnTo>
                    <a:pt x="1711" y="624"/>
                  </a:lnTo>
                  <a:lnTo>
                    <a:pt x="1699" y="622"/>
                  </a:lnTo>
                  <a:lnTo>
                    <a:pt x="1689" y="618"/>
                  </a:lnTo>
                  <a:lnTo>
                    <a:pt x="1679" y="611"/>
                  </a:lnTo>
                  <a:lnTo>
                    <a:pt x="1670" y="602"/>
                  </a:lnTo>
                  <a:lnTo>
                    <a:pt x="1653" y="578"/>
                  </a:lnTo>
                  <a:lnTo>
                    <a:pt x="1636" y="556"/>
                  </a:lnTo>
                  <a:lnTo>
                    <a:pt x="1619" y="535"/>
                  </a:lnTo>
                  <a:lnTo>
                    <a:pt x="1603" y="518"/>
                  </a:lnTo>
                  <a:lnTo>
                    <a:pt x="1590" y="500"/>
                  </a:lnTo>
                  <a:lnTo>
                    <a:pt x="1575" y="485"/>
                  </a:lnTo>
                  <a:lnTo>
                    <a:pt x="1562" y="473"/>
                  </a:lnTo>
                  <a:lnTo>
                    <a:pt x="1550" y="462"/>
                  </a:lnTo>
                  <a:lnTo>
                    <a:pt x="1538" y="452"/>
                  </a:lnTo>
                  <a:lnTo>
                    <a:pt x="1526" y="444"/>
                  </a:lnTo>
                  <a:lnTo>
                    <a:pt x="1515" y="439"/>
                  </a:lnTo>
                  <a:lnTo>
                    <a:pt x="1505" y="436"/>
                  </a:lnTo>
                  <a:lnTo>
                    <a:pt x="1495" y="433"/>
                  </a:lnTo>
                  <a:lnTo>
                    <a:pt x="1485" y="433"/>
                  </a:lnTo>
                  <a:lnTo>
                    <a:pt x="1477" y="436"/>
                  </a:lnTo>
                  <a:lnTo>
                    <a:pt x="1468" y="439"/>
                  </a:lnTo>
                  <a:lnTo>
                    <a:pt x="1454" y="418"/>
                  </a:lnTo>
                  <a:lnTo>
                    <a:pt x="1440" y="396"/>
                  </a:lnTo>
                  <a:lnTo>
                    <a:pt x="1425" y="375"/>
                  </a:lnTo>
                  <a:lnTo>
                    <a:pt x="1410" y="353"/>
                  </a:lnTo>
                  <a:lnTo>
                    <a:pt x="1394" y="330"/>
                  </a:lnTo>
                  <a:lnTo>
                    <a:pt x="1378" y="307"/>
                  </a:lnTo>
                  <a:lnTo>
                    <a:pt x="1360" y="284"/>
                  </a:lnTo>
                  <a:lnTo>
                    <a:pt x="1343" y="262"/>
                  </a:lnTo>
                  <a:lnTo>
                    <a:pt x="1325" y="241"/>
                  </a:lnTo>
                  <a:lnTo>
                    <a:pt x="1307" y="218"/>
                  </a:lnTo>
                  <a:lnTo>
                    <a:pt x="1287" y="197"/>
                  </a:lnTo>
                  <a:lnTo>
                    <a:pt x="1267" y="178"/>
                  </a:lnTo>
                  <a:lnTo>
                    <a:pt x="1246" y="158"/>
                  </a:lnTo>
                  <a:lnTo>
                    <a:pt x="1224" y="138"/>
                  </a:lnTo>
                  <a:lnTo>
                    <a:pt x="1201" y="119"/>
                  </a:lnTo>
                  <a:lnTo>
                    <a:pt x="1176" y="102"/>
                  </a:lnTo>
                  <a:lnTo>
                    <a:pt x="1152" y="86"/>
                  </a:lnTo>
                  <a:lnTo>
                    <a:pt x="1127" y="71"/>
                  </a:lnTo>
                  <a:lnTo>
                    <a:pt x="1100" y="56"/>
                  </a:lnTo>
                  <a:lnTo>
                    <a:pt x="1072" y="43"/>
                  </a:lnTo>
                  <a:lnTo>
                    <a:pt x="1042" y="32"/>
                  </a:lnTo>
                  <a:lnTo>
                    <a:pt x="1013" y="22"/>
                  </a:lnTo>
                  <a:lnTo>
                    <a:pt x="980" y="15"/>
                  </a:lnTo>
                  <a:lnTo>
                    <a:pt x="948" y="9"/>
                  </a:lnTo>
                  <a:lnTo>
                    <a:pt x="915" y="4"/>
                  </a:lnTo>
                  <a:lnTo>
                    <a:pt x="879" y="1"/>
                  </a:lnTo>
                  <a:lnTo>
                    <a:pt x="841" y="0"/>
                  </a:lnTo>
                  <a:lnTo>
                    <a:pt x="804" y="3"/>
                  </a:lnTo>
                  <a:lnTo>
                    <a:pt x="764" y="6"/>
                  </a:lnTo>
                  <a:lnTo>
                    <a:pt x="722" y="11"/>
                  </a:lnTo>
                  <a:lnTo>
                    <a:pt x="680" y="20"/>
                  </a:lnTo>
                  <a:lnTo>
                    <a:pt x="635" y="31"/>
                  </a:lnTo>
                  <a:lnTo>
                    <a:pt x="628" y="32"/>
                  </a:lnTo>
                  <a:lnTo>
                    <a:pt x="621" y="30"/>
                  </a:lnTo>
                  <a:lnTo>
                    <a:pt x="613" y="24"/>
                  </a:lnTo>
                  <a:lnTo>
                    <a:pt x="606" y="17"/>
                  </a:lnTo>
                  <a:lnTo>
                    <a:pt x="598" y="11"/>
                  </a:lnTo>
                  <a:lnTo>
                    <a:pt x="590" y="6"/>
                  </a:lnTo>
                  <a:lnTo>
                    <a:pt x="580" y="4"/>
                  </a:lnTo>
                  <a:lnTo>
                    <a:pt x="570" y="5"/>
                  </a:lnTo>
                  <a:lnTo>
                    <a:pt x="550" y="9"/>
                  </a:lnTo>
                  <a:lnTo>
                    <a:pt x="530" y="14"/>
                  </a:lnTo>
                  <a:lnTo>
                    <a:pt x="509" y="19"/>
                  </a:lnTo>
                  <a:lnTo>
                    <a:pt x="488" y="26"/>
                  </a:lnTo>
                  <a:lnTo>
                    <a:pt x="465" y="35"/>
                  </a:lnTo>
                  <a:lnTo>
                    <a:pt x="443" y="45"/>
                  </a:lnTo>
                  <a:lnTo>
                    <a:pt x="422" y="55"/>
                  </a:lnTo>
                  <a:lnTo>
                    <a:pt x="400" y="66"/>
                  </a:lnTo>
                  <a:lnTo>
                    <a:pt x="377" y="77"/>
                  </a:lnTo>
                  <a:lnTo>
                    <a:pt x="356" y="89"/>
                  </a:lnTo>
                  <a:lnTo>
                    <a:pt x="335" y="102"/>
                  </a:lnTo>
                  <a:lnTo>
                    <a:pt x="315" y="115"/>
                  </a:lnTo>
                  <a:lnTo>
                    <a:pt x="295" y="128"/>
                  </a:lnTo>
                  <a:lnTo>
                    <a:pt x="276" y="142"/>
                  </a:lnTo>
                  <a:lnTo>
                    <a:pt x="258" y="155"/>
                  </a:lnTo>
                  <a:lnTo>
                    <a:pt x="241" y="168"/>
                  </a:lnTo>
                  <a:lnTo>
                    <a:pt x="232" y="175"/>
                  </a:lnTo>
                  <a:lnTo>
                    <a:pt x="228" y="184"/>
                  </a:lnTo>
                  <a:lnTo>
                    <a:pt x="228" y="194"/>
                  </a:lnTo>
                  <a:lnTo>
                    <a:pt x="230" y="204"/>
                  </a:lnTo>
                  <a:lnTo>
                    <a:pt x="231" y="214"/>
                  </a:lnTo>
                  <a:lnTo>
                    <a:pt x="231" y="223"/>
                  </a:lnTo>
                  <a:lnTo>
                    <a:pt x="227" y="232"/>
                  </a:lnTo>
                  <a:lnTo>
                    <a:pt x="218" y="240"/>
                  </a:lnTo>
                  <a:lnTo>
                    <a:pt x="192" y="258"/>
                  </a:lnTo>
                  <a:lnTo>
                    <a:pt x="168" y="278"/>
                  </a:lnTo>
                  <a:lnTo>
                    <a:pt x="145" y="300"/>
                  </a:lnTo>
                  <a:lnTo>
                    <a:pt x="124" y="325"/>
                  </a:lnTo>
                  <a:lnTo>
                    <a:pt x="106" y="351"/>
                  </a:lnTo>
                  <a:lnTo>
                    <a:pt x="88" y="379"/>
                  </a:lnTo>
                  <a:lnTo>
                    <a:pt x="73" y="408"/>
                  </a:lnTo>
                  <a:lnTo>
                    <a:pt x="60" y="438"/>
                  </a:lnTo>
                  <a:lnTo>
                    <a:pt x="47" y="470"/>
                  </a:lnTo>
                  <a:lnTo>
                    <a:pt x="36" y="504"/>
                  </a:lnTo>
                  <a:lnTo>
                    <a:pt x="27" y="537"/>
                  </a:lnTo>
                  <a:lnTo>
                    <a:pt x="20" y="572"/>
                  </a:lnTo>
                  <a:lnTo>
                    <a:pt x="14" y="608"/>
                  </a:lnTo>
                  <a:lnTo>
                    <a:pt x="9" y="644"/>
                  </a:lnTo>
                  <a:lnTo>
                    <a:pt x="5" y="681"/>
                  </a:lnTo>
                  <a:lnTo>
                    <a:pt x="3" y="717"/>
                  </a:lnTo>
                  <a:lnTo>
                    <a:pt x="0" y="755"/>
                  </a:lnTo>
                  <a:lnTo>
                    <a:pt x="0" y="792"/>
                  </a:lnTo>
                  <a:lnTo>
                    <a:pt x="0" y="829"/>
                  </a:lnTo>
                  <a:lnTo>
                    <a:pt x="1" y="865"/>
                  </a:lnTo>
                  <a:lnTo>
                    <a:pt x="4" y="901"/>
                  </a:lnTo>
                  <a:lnTo>
                    <a:pt x="6" y="937"/>
                  </a:lnTo>
                  <a:lnTo>
                    <a:pt x="10" y="972"/>
                  </a:lnTo>
                  <a:lnTo>
                    <a:pt x="14" y="1007"/>
                  </a:lnTo>
                  <a:lnTo>
                    <a:pt x="19" y="1040"/>
                  </a:lnTo>
                  <a:lnTo>
                    <a:pt x="24" y="1072"/>
                  </a:lnTo>
                  <a:lnTo>
                    <a:pt x="30" y="1103"/>
                  </a:lnTo>
                  <a:lnTo>
                    <a:pt x="36" y="1133"/>
                  </a:lnTo>
                  <a:lnTo>
                    <a:pt x="42" y="1161"/>
                  </a:lnTo>
                  <a:lnTo>
                    <a:pt x="48" y="1188"/>
                  </a:lnTo>
                  <a:lnTo>
                    <a:pt x="55" y="1213"/>
                  </a:lnTo>
                  <a:lnTo>
                    <a:pt x="62" y="1235"/>
                  </a:lnTo>
                  <a:lnTo>
                    <a:pt x="65" y="1252"/>
                  </a:lnTo>
                  <a:lnTo>
                    <a:pt x="60" y="1272"/>
                  </a:lnTo>
                  <a:lnTo>
                    <a:pt x="51" y="1292"/>
                  </a:lnTo>
                  <a:lnTo>
                    <a:pt x="40" y="1313"/>
                  </a:lnTo>
                  <a:lnTo>
                    <a:pt x="30" y="1334"/>
                  </a:lnTo>
                  <a:lnTo>
                    <a:pt x="21" y="1355"/>
                  </a:lnTo>
                  <a:lnTo>
                    <a:pt x="19" y="1375"/>
                  </a:lnTo>
                  <a:lnTo>
                    <a:pt x="24" y="1393"/>
                  </a:lnTo>
                  <a:lnTo>
                    <a:pt x="34" y="1401"/>
                  </a:lnTo>
                  <a:lnTo>
                    <a:pt x="46" y="1409"/>
                  </a:lnTo>
                  <a:lnTo>
                    <a:pt x="60" y="1415"/>
                  </a:lnTo>
                  <a:lnTo>
                    <a:pt x="75" y="1419"/>
                  </a:lnTo>
                  <a:lnTo>
                    <a:pt x="91" y="1422"/>
                  </a:lnTo>
                  <a:lnTo>
                    <a:pt x="108" y="1424"/>
                  </a:lnTo>
                  <a:lnTo>
                    <a:pt x="125" y="1425"/>
                  </a:lnTo>
                  <a:lnTo>
                    <a:pt x="145" y="1424"/>
                  </a:lnTo>
                  <a:lnTo>
                    <a:pt x="164" y="1422"/>
                  </a:lnTo>
                  <a:lnTo>
                    <a:pt x="182" y="1420"/>
                  </a:lnTo>
                  <a:lnTo>
                    <a:pt x="202" y="1416"/>
                  </a:lnTo>
                  <a:lnTo>
                    <a:pt x="221" y="1413"/>
                  </a:lnTo>
                  <a:lnTo>
                    <a:pt x="241" y="1408"/>
                  </a:lnTo>
                  <a:lnTo>
                    <a:pt x="258" y="1401"/>
                  </a:lnTo>
                  <a:lnTo>
                    <a:pt x="276" y="1395"/>
                  </a:lnTo>
                  <a:lnTo>
                    <a:pt x="292" y="1389"/>
                  </a:lnTo>
                  <a:lnTo>
                    <a:pt x="271" y="1390"/>
                  </a:lnTo>
                  <a:lnTo>
                    <a:pt x="248" y="1390"/>
                  </a:lnTo>
                  <a:lnTo>
                    <a:pt x="225" y="1389"/>
                  </a:lnTo>
                  <a:lnTo>
                    <a:pt x="204" y="1386"/>
                  </a:lnTo>
                  <a:lnTo>
                    <a:pt x="185" y="1382"/>
                  </a:lnTo>
                  <a:lnTo>
                    <a:pt x="171" y="1374"/>
                  </a:lnTo>
                  <a:lnTo>
                    <a:pt x="165" y="1364"/>
                  </a:lnTo>
                  <a:lnTo>
                    <a:pt x="165" y="1350"/>
                  </a:lnTo>
                  <a:lnTo>
                    <a:pt x="170" y="1346"/>
                  </a:lnTo>
                  <a:lnTo>
                    <a:pt x="181" y="1341"/>
                  </a:lnTo>
                  <a:lnTo>
                    <a:pt x="197" y="1334"/>
                  </a:lnTo>
                  <a:lnTo>
                    <a:pt x="218" y="1327"/>
                  </a:lnTo>
                  <a:lnTo>
                    <a:pt x="242" y="1319"/>
                  </a:lnTo>
                  <a:lnTo>
                    <a:pt x="269" y="1312"/>
                  </a:lnTo>
                  <a:lnTo>
                    <a:pt x="299" y="1305"/>
                  </a:lnTo>
                  <a:lnTo>
                    <a:pt x="329" y="1297"/>
                  </a:lnTo>
                  <a:lnTo>
                    <a:pt x="361" y="1290"/>
                  </a:lnTo>
                  <a:lnTo>
                    <a:pt x="392" y="1283"/>
                  </a:lnTo>
                  <a:lnTo>
                    <a:pt x="423" y="1276"/>
                  </a:lnTo>
                  <a:lnTo>
                    <a:pt x="453" y="1271"/>
                  </a:lnTo>
                  <a:lnTo>
                    <a:pt x="482" y="1266"/>
                  </a:lnTo>
                  <a:lnTo>
                    <a:pt x="506" y="1262"/>
                  </a:lnTo>
                  <a:lnTo>
                    <a:pt x="527" y="1260"/>
                  </a:lnTo>
                  <a:lnTo>
                    <a:pt x="545" y="1259"/>
                  </a:lnTo>
                  <a:lnTo>
                    <a:pt x="570" y="1260"/>
                  </a:lnTo>
                  <a:lnTo>
                    <a:pt x="597" y="1257"/>
                  </a:lnTo>
                  <a:lnTo>
                    <a:pt x="625" y="1254"/>
                  </a:lnTo>
                  <a:lnTo>
                    <a:pt x="657" y="1249"/>
                  </a:lnTo>
                  <a:lnTo>
                    <a:pt x="690" y="1240"/>
                  </a:lnTo>
                  <a:lnTo>
                    <a:pt x="724" y="1231"/>
                  </a:lnTo>
                  <a:lnTo>
                    <a:pt x="760" y="1219"/>
                  </a:lnTo>
                  <a:lnTo>
                    <a:pt x="796" y="1206"/>
                  </a:lnTo>
                  <a:lnTo>
                    <a:pt x="834" y="1192"/>
                  </a:lnTo>
                  <a:lnTo>
                    <a:pt x="872" y="1177"/>
                  </a:lnTo>
                  <a:lnTo>
                    <a:pt x="912" y="1159"/>
                  </a:lnTo>
                  <a:lnTo>
                    <a:pt x="952" y="1142"/>
                  </a:lnTo>
                  <a:lnTo>
                    <a:pt x="993" y="1123"/>
                  </a:lnTo>
                  <a:lnTo>
                    <a:pt x="1033" y="1103"/>
                  </a:lnTo>
                  <a:lnTo>
                    <a:pt x="1073" y="1084"/>
                  </a:lnTo>
                  <a:lnTo>
                    <a:pt x="1114" y="1064"/>
                  </a:lnTo>
                  <a:lnTo>
                    <a:pt x="1154" y="1043"/>
                  </a:lnTo>
                  <a:lnTo>
                    <a:pt x="1195" y="1022"/>
                  </a:lnTo>
                  <a:lnTo>
                    <a:pt x="1234" y="1000"/>
                  </a:lnTo>
                  <a:lnTo>
                    <a:pt x="1272" y="979"/>
                  </a:lnTo>
                  <a:lnTo>
                    <a:pt x="1310" y="959"/>
                  </a:lnTo>
                  <a:lnTo>
                    <a:pt x="1346" y="938"/>
                  </a:lnTo>
                  <a:lnTo>
                    <a:pt x="1382" y="919"/>
                  </a:lnTo>
                  <a:lnTo>
                    <a:pt x="1416" y="900"/>
                  </a:lnTo>
                  <a:lnTo>
                    <a:pt x="1449" y="881"/>
                  </a:lnTo>
                  <a:lnTo>
                    <a:pt x="1479" y="864"/>
                  </a:lnTo>
                  <a:lnTo>
                    <a:pt x="1509" y="847"/>
                  </a:lnTo>
                  <a:lnTo>
                    <a:pt x="1535" y="832"/>
                  </a:lnTo>
                  <a:lnTo>
                    <a:pt x="1560" y="818"/>
                  </a:lnTo>
                  <a:lnTo>
                    <a:pt x="1582" y="804"/>
                  </a:lnTo>
                  <a:lnTo>
                    <a:pt x="1602" y="793"/>
                  </a:lnTo>
                  <a:lnTo>
                    <a:pt x="1619" y="784"/>
                  </a:lnTo>
                  <a:lnTo>
                    <a:pt x="1631" y="794"/>
                  </a:lnTo>
                  <a:lnTo>
                    <a:pt x="1643" y="804"/>
                  </a:lnTo>
                  <a:lnTo>
                    <a:pt x="1657" y="813"/>
                  </a:lnTo>
                  <a:lnTo>
                    <a:pt x="1672" y="823"/>
                  </a:lnTo>
                  <a:lnTo>
                    <a:pt x="1687" y="835"/>
                  </a:lnTo>
                  <a:lnTo>
                    <a:pt x="1701" y="850"/>
                  </a:lnTo>
                  <a:lnTo>
                    <a:pt x="1715" y="869"/>
                  </a:lnTo>
                  <a:lnTo>
                    <a:pt x="1727" y="892"/>
                  </a:lnTo>
                  <a:close/>
                </a:path>
              </a:pathLst>
            </a:custGeom>
            <a:solidFill>
              <a:srgbClr val="FFFFFF"/>
            </a:solidFill>
            <a:ln w="9525">
              <a:noFill/>
              <a:round/>
              <a:headEnd/>
              <a:tailEnd/>
            </a:ln>
          </p:spPr>
          <p:txBody>
            <a:bodyPr/>
            <a:lstStyle/>
            <a:p>
              <a:endParaRPr lang="en-US"/>
            </a:p>
          </p:txBody>
        </p:sp>
        <p:sp>
          <p:nvSpPr>
            <p:cNvPr id="29738" name="Freeform 42"/>
            <p:cNvSpPr>
              <a:spLocks/>
            </p:cNvSpPr>
            <p:nvPr/>
          </p:nvSpPr>
          <p:spPr bwMode="auto">
            <a:xfrm>
              <a:off x="890" y="538"/>
              <a:ext cx="364" cy="285"/>
            </a:xfrm>
            <a:custGeom>
              <a:avLst/>
              <a:gdLst/>
              <a:ahLst/>
              <a:cxnLst>
                <a:cxn ang="0">
                  <a:pos x="1741" y="864"/>
                </a:cxn>
                <a:cxn ang="0">
                  <a:pos x="1766" y="807"/>
                </a:cxn>
                <a:cxn ang="0">
                  <a:pos x="1788" y="752"/>
                </a:cxn>
                <a:cxn ang="0">
                  <a:pos x="1808" y="700"/>
                </a:cxn>
                <a:cxn ang="0">
                  <a:pos x="1822" y="664"/>
                </a:cxn>
                <a:cxn ang="0">
                  <a:pos x="1804" y="622"/>
                </a:cxn>
                <a:cxn ang="0">
                  <a:pos x="1776" y="614"/>
                </a:cxn>
                <a:cxn ang="0">
                  <a:pos x="1711" y="624"/>
                </a:cxn>
                <a:cxn ang="0">
                  <a:pos x="1670" y="602"/>
                </a:cxn>
                <a:cxn ang="0">
                  <a:pos x="1619" y="535"/>
                </a:cxn>
                <a:cxn ang="0">
                  <a:pos x="1562" y="473"/>
                </a:cxn>
                <a:cxn ang="0">
                  <a:pos x="1515" y="439"/>
                </a:cxn>
                <a:cxn ang="0">
                  <a:pos x="1477" y="436"/>
                </a:cxn>
                <a:cxn ang="0">
                  <a:pos x="1440" y="396"/>
                </a:cxn>
                <a:cxn ang="0">
                  <a:pos x="1378" y="307"/>
                </a:cxn>
                <a:cxn ang="0">
                  <a:pos x="1307" y="218"/>
                </a:cxn>
                <a:cxn ang="0">
                  <a:pos x="1224" y="138"/>
                </a:cxn>
                <a:cxn ang="0">
                  <a:pos x="1127" y="71"/>
                </a:cxn>
                <a:cxn ang="0">
                  <a:pos x="1013" y="22"/>
                </a:cxn>
                <a:cxn ang="0">
                  <a:pos x="879" y="1"/>
                </a:cxn>
                <a:cxn ang="0">
                  <a:pos x="722" y="11"/>
                </a:cxn>
                <a:cxn ang="0">
                  <a:pos x="628" y="32"/>
                </a:cxn>
                <a:cxn ang="0">
                  <a:pos x="598" y="11"/>
                </a:cxn>
                <a:cxn ang="0">
                  <a:pos x="570" y="5"/>
                </a:cxn>
                <a:cxn ang="0">
                  <a:pos x="488" y="26"/>
                </a:cxn>
                <a:cxn ang="0">
                  <a:pos x="400" y="66"/>
                </a:cxn>
                <a:cxn ang="0">
                  <a:pos x="315" y="115"/>
                </a:cxn>
                <a:cxn ang="0">
                  <a:pos x="241" y="168"/>
                </a:cxn>
                <a:cxn ang="0">
                  <a:pos x="228" y="194"/>
                </a:cxn>
                <a:cxn ang="0">
                  <a:pos x="227" y="232"/>
                </a:cxn>
                <a:cxn ang="0">
                  <a:pos x="168" y="278"/>
                </a:cxn>
                <a:cxn ang="0">
                  <a:pos x="88" y="379"/>
                </a:cxn>
                <a:cxn ang="0">
                  <a:pos x="36" y="504"/>
                </a:cxn>
                <a:cxn ang="0">
                  <a:pos x="9" y="644"/>
                </a:cxn>
                <a:cxn ang="0">
                  <a:pos x="0" y="792"/>
                </a:cxn>
                <a:cxn ang="0">
                  <a:pos x="6" y="937"/>
                </a:cxn>
                <a:cxn ang="0">
                  <a:pos x="24" y="1072"/>
                </a:cxn>
                <a:cxn ang="0">
                  <a:pos x="48" y="1188"/>
                </a:cxn>
                <a:cxn ang="0">
                  <a:pos x="65" y="1252"/>
                </a:cxn>
                <a:cxn ang="0">
                  <a:pos x="30" y="1334"/>
                </a:cxn>
                <a:cxn ang="0">
                  <a:pos x="24" y="1393"/>
                </a:cxn>
                <a:cxn ang="0">
                  <a:pos x="75" y="1419"/>
                </a:cxn>
                <a:cxn ang="0">
                  <a:pos x="145" y="1424"/>
                </a:cxn>
                <a:cxn ang="0">
                  <a:pos x="221" y="1413"/>
                </a:cxn>
                <a:cxn ang="0">
                  <a:pos x="292" y="1389"/>
                </a:cxn>
                <a:cxn ang="0">
                  <a:pos x="225" y="1389"/>
                </a:cxn>
                <a:cxn ang="0">
                  <a:pos x="165" y="1364"/>
                </a:cxn>
                <a:cxn ang="0">
                  <a:pos x="181" y="1341"/>
                </a:cxn>
                <a:cxn ang="0">
                  <a:pos x="269" y="1312"/>
                </a:cxn>
                <a:cxn ang="0">
                  <a:pos x="392" y="1283"/>
                </a:cxn>
                <a:cxn ang="0">
                  <a:pos x="506" y="1262"/>
                </a:cxn>
                <a:cxn ang="0">
                  <a:pos x="570" y="1260"/>
                </a:cxn>
                <a:cxn ang="0">
                  <a:pos x="690" y="1240"/>
                </a:cxn>
                <a:cxn ang="0">
                  <a:pos x="834" y="1192"/>
                </a:cxn>
                <a:cxn ang="0">
                  <a:pos x="993" y="1123"/>
                </a:cxn>
                <a:cxn ang="0">
                  <a:pos x="1154" y="1043"/>
                </a:cxn>
                <a:cxn ang="0">
                  <a:pos x="1310" y="959"/>
                </a:cxn>
                <a:cxn ang="0">
                  <a:pos x="1449" y="881"/>
                </a:cxn>
                <a:cxn ang="0">
                  <a:pos x="1560" y="818"/>
                </a:cxn>
                <a:cxn ang="0">
                  <a:pos x="1619" y="784"/>
                </a:cxn>
                <a:cxn ang="0">
                  <a:pos x="1672" y="823"/>
                </a:cxn>
                <a:cxn ang="0">
                  <a:pos x="1727" y="892"/>
                </a:cxn>
              </a:cxnLst>
              <a:rect l="0" t="0" r="r" b="b"/>
              <a:pathLst>
                <a:path w="1822" h="1425">
                  <a:moveTo>
                    <a:pt x="1727" y="892"/>
                  </a:moveTo>
                  <a:lnTo>
                    <a:pt x="1727" y="892"/>
                  </a:lnTo>
                  <a:lnTo>
                    <a:pt x="1735" y="879"/>
                  </a:lnTo>
                  <a:lnTo>
                    <a:pt x="1741" y="864"/>
                  </a:lnTo>
                  <a:lnTo>
                    <a:pt x="1747" y="849"/>
                  </a:lnTo>
                  <a:lnTo>
                    <a:pt x="1755" y="835"/>
                  </a:lnTo>
                  <a:lnTo>
                    <a:pt x="1760" y="820"/>
                  </a:lnTo>
                  <a:lnTo>
                    <a:pt x="1766" y="807"/>
                  </a:lnTo>
                  <a:lnTo>
                    <a:pt x="1772" y="793"/>
                  </a:lnTo>
                  <a:lnTo>
                    <a:pt x="1777" y="778"/>
                  </a:lnTo>
                  <a:lnTo>
                    <a:pt x="1783" y="765"/>
                  </a:lnTo>
                  <a:lnTo>
                    <a:pt x="1788" y="752"/>
                  </a:lnTo>
                  <a:lnTo>
                    <a:pt x="1793" y="739"/>
                  </a:lnTo>
                  <a:lnTo>
                    <a:pt x="1798" y="725"/>
                  </a:lnTo>
                  <a:lnTo>
                    <a:pt x="1803" y="712"/>
                  </a:lnTo>
                  <a:lnTo>
                    <a:pt x="1808" y="700"/>
                  </a:lnTo>
                  <a:lnTo>
                    <a:pt x="1813" y="688"/>
                  </a:lnTo>
                  <a:lnTo>
                    <a:pt x="1818" y="676"/>
                  </a:lnTo>
                  <a:lnTo>
                    <a:pt x="1818" y="676"/>
                  </a:lnTo>
                  <a:lnTo>
                    <a:pt x="1822" y="664"/>
                  </a:lnTo>
                  <a:lnTo>
                    <a:pt x="1822" y="652"/>
                  </a:lnTo>
                  <a:lnTo>
                    <a:pt x="1819" y="641"/>
                  </a:lnTo>
                  <a:lnTo>
                    <a:pt x="1813" y="631"/>
                  </a:lnTo>
                  <a:lnTo>
                    <a:pt x="1804" y="622"/>
                  </a:lnTo>
                  <a:lnTo>
                    <a:pt x="1796" y="616"/>
                  </a:lnTo>
                  <a:lnTo>
                    <a:pt x="1786" y="613"/>
                  </a:lnTo>
                  <a:lnTo>
                    <a:pt x="1776" y="614"/>
                  </a:lnTo>
                  <a:lnTo>
                    <a:pt x="1776" y="614"/>
                  </a:lnTo>
                  <a:lnTo>
                    <a:pt x="1757" y="619"/>
                  </a:lnTo>
                  <a:lnTo>
                    <a:pt x="1740" y="623"/>
                  </a:lnTo>
                  <a:lnTo>
                    <a:pt x="1725" y="624"/>
                  </a:lnTo>
                  <a:lnTo>
                    <a:pt x="1711" y="624"/>
                  </a:lnTo>
                  <a:lnTo>
                    <a:pt x="1699" y="622"/>
                  </a:lnTo>
                  <a:lnTo>
                    <a:pt x="1689" y="618"/>
                  </a:lnTo>
                  <a:lnTo>
                    <a:pt x="1679" y="611"/>
                  </a:lnTo>
                  <a:lnTo>
                    <a:pt x="1670" y="602"/>
                  </a:lnTo>
                  <a:lnTo>
                    <a:pt x="1670" y="602"/>
                  </a:lnTo>
                  <a:lnTo>
                    <a:pt x="1653" y="578"/>
                  </a:lnTo>
                  <a:lnTo>
                    <a:pt x="1636" y="556"/>
                  </a:lnTo>
                  <a:lnTo>
                    <a:pt x="1619" y="535"/>
                  </a:lnTo>
                  <a:lnTo>
                    <a:pt x="1603" y="518"/>
                  </a:lnTo>
                  <a:lnTo>
                    <a:pt x="1590" y="500"/>
                  </a:lnTo>
                  <a:lnTo>
                    <a:pt x="1575" y="485"/>
                  </a:lnTo>
                  <a:lnTo>
                    <a:pt x="1562" y="473"/>
                  </a:lnTo>
                  <a:lnTo>
                    <a:pt x="1550" y="462"/>
                  </a:lnTo>
                  <a:lnTo>
                    <a:pt x="1538" y="452"/>
                  </a:lnTo>
                  <a:lnTo>
                    <a:pt x="1526" y="444"/>
                  </a:lnTo>
                  <a:lnTo>
                    <a:pt x="1515" y="439"/>
                  </a:lnTo>
                  <a:lnTo>
                    <a:pt x="1505" y="436"/>
                  </a:lnTo>
                  <a:lnTo>
                    <a:pt x="1495" y="433"/>
                  </a:lnTo>
                  <a:lnTo>
                    <a:pt x="1485" y="433"/>
                  </a:lnTo>
                  <a:lnTo>
                    <a:pt x="1477" y="436"/>
                  </a:lnTo>
                  <a:lnTo>
                    <a:pt x="1468" y="439"/>
                  </a:lnTo>
                  <a:lnTo>
                    <a:pt x="1468" y="439"/>
                  </a:lnTo>
                  <a:lnTo>
                    <a:pt x="1454" y="418"/>
                  </a:lnTo>
                  <a:lnTo>
                    <a:pt x="1440" y="396"/>
                  </a:lnTo>
                  <a:lnTo>
                    <a:pt x="1425" y="375"/>
                  </a:lnTo>
                  <a:lnTo>
                    <a:pt x="1410" y="353"/>
                  </a:lnTo>
                  <a:lnTo>
                    <a:pt x="1394" y="330"/>
                  </a:lnTo>
                  <a:lnTo>
                    <a:pt x="1378" y="307"/>
                  </a:lnTo>
                  <a:lnTo>
                    <a:pt x="1360" y="284"/>
                  </a:lnTo>
                  <a:lnTo>
                    <a:pt x="1343" y="262"/>
                  </a:lnTo>
                  <a:lnTo>
                    <a:pt x="1325" y="241"/>
                  </a:lnTo>
                  <a:lnTo>
                    <a:pt x="1307" y="218"/>
                  </a:lnTo>
                  <a:lnTo>
                    <a:pt x="1287" y="197"/>
                  </a:lnTo>
                  <a:lnTo>
                    <a:pt x="1267" y="178"/>
                  </a:lnTo>
                  <a:lnTo>
                    <a:pt x="1246" y="158"/>
                  </a:lnTo>
                  <a:lnTo>
                    <a:pt x="1224" y="138"/>
                  </a:lnTo>
                  <a:lnTo>
                    <a:pt x="1201" y="119"/>
                  </a:lnTo>
                  <a:lnTo>
                    <a:pt x="1176" y="102"/>
                  </a:lnTo>
                  <a:lnTo>
                    <a:pt x="1152" y="86"/>
                  </a:lnTo>
                  <a:lnTo>
                    <a:pt x="1127" y="71"/>
                  </a:lnTo>
                  <a:lnTo>
                    <a:pt x="1100" y="56"/>
                  </a:lnTo>
                  <a:lnTo>
                    <a:pt x="1072" y="43"/>
                  </a:lnTo>
                  <a:lnTo>
                    <a:pt x="1042" y="32"/>
                  </a:lnTo>
                  <a:lnTo>
                    <a:pt x="1013" y="22"/>
                  </a:lnTo>
                  <a:lnTo>
                    <a:pt x="980" y="15"/>
                  </a:lnTo>
                  <a:lnTo>
                    <a:pt x="948" y="9"/>
                  </a:lnTo>
                  <a:lnTo>
                    <a:pt x="915" y="4"/>
                  </a:lnTo>
                  <a:lnTo>
                    <a:pt x="879" y="1"/>
                  </a:lnTo>
                  <a:lnTo>
                    <a:pt x="841" y="0"/>
                  </a:lnTo>
                  <a:lnTo>
                    <a:pt x="804" y="3"/>
                  </a:lnTo>
                  <a:lnTo>
                    <a:pt x="764" y="6"/>
                  </a:lnTo>
                  <a:lnTo>
                    <a:pt x="722" y="11"/>
                  </a:lnTo>
                  <a:lnTo>
                    <a:pt x="680" y="20"/>
                  </a:lnTo>
                  <a:lnTo>
                    <a:pt x="635" y="31"/>
                  </a:lnTo>
                  <a:lnTo>
                    <a:pt x="635" y="31"/>
                  </a:lnTo>
                  <a:lnTo>
                    <a:pt x="628" y="32"/>
                  </a:lnTo>
                  <a:lnTo>
                    <a:pt x="621" y="30"/>
                  </a:lnTo>
                  <a:lnTo>
                    <a:pt x="613" y="24"/>
                  </a:lnTo>
                  <a:lnTo>
                    <a:pt x="606" y="17"/>
                  </a:lnTo>
                  <a:lnTo>
                    <a:pt x="598" y="11"/>
                  </a:lnTo>
                  <a:lnTo>
                    <a:pt x="590" y="6"/>
                  </a:lnTo>
                  <a:lnTo>
                    <a:pt x="580" y="4"/>
                  </a:lnTo>
                  <a:lnTo>
                    <a:pt x="570" y="5"/>
                  </a:lnTo>
                  <a:lnTo>
                    <a:pt x="570" y="5"/>
                  </a:lnTo>
                  <a:lnTo>
                    <a:pt x="550" y="9"/>
                  </a:lnTo>
                  <a:lnTo>
                    <a:pt x="530" y="14"/>
                  </a:lnTo>
                  <a:lnTo>
                    <a:pt x="509" y="19"/>
                  </a:lnTo>
                  <a:lnTo>
                    <a:pt x="488" y="26"/>
                  </a:lnTo>
                  <a:lnTo>
                    <a:pt x="465" y="35"/>
                  </a:lnTo>
                  <a:lnTo>
                    <a:pt x="443" y="45"/>
                  </a:lnTo>
                  <a:lnTo>
                    <a:pt x="422" y="55"/>
                  </a:lnTo>
                  <a:lnTo>
                    <a:pt x="400" y="66"/>
                  </a:lnTo>
                  <a:lnTo>
                    <a:pt x="377" y="77"/>
                  </a:lnTo>
                  <a:lnTo>
                    <a:pt x="356" y="89"/>
                  </a:lnTo>
                  <a:lnTo>
                    <a:pt x="335" y="102"/>
                  </a:lnTo>
                  <a:lnTo>
                    <a:pt x="315" y="115"/>
                  </a:lnTo>
                  <a:lnTo>
                    <a:pt x="295" y="128"/>
                  </a:lnTo>
                  <a:lnTo>
                    <a:pt x="276" y="142"/>
                  </a:lnTo>
                  <a:lnTo>
                    <a:pt x="258" y="155"/>
                  </a:lnTo>
                  <a:lnTo>
                    <a:pt x="241" y="168"/>
                  </a:lnTo>
                  <a:lnTo>
                    <a:pt x="241" y="168"/>
                  </a:lnTo>
                  <a:lnTo>
                    <a:pt x="232" y="175"/>
                  </a:lnTo>
                  <a:lnTo>
                    <a:pt x="228" y="184"/>
                  </a:lnTo>
                  <a:lnTo>
                    <a:pt x="228" y="194"/>
                  </a:lnTo>
                  <a:lnTo>
                    <a:pt x="230" y="204"/>
                  </a:lnTo>
                  <a:lnTo>
                    <a:pt x="231" y="214"/>
                  </a:lnTo>
                  <a:lnTo>
                    <a:pt x="231" y="223"/>
                  </a:lnTo>
                  <a:lnTo>
                    <a:pt x="227" y="232"/>
                  </a:lnTo>
                  <a:lnTo>
                    <a:pt x="218" y="240"/>
                  </a:lnTo>
                  <a:lnTo>
                    <a:pt x="218" y="240"/>
                  </a:lnTo>
                  <a:lnTo>
                    <a:pt x="192" y="258"/>
                  </a:lnTo>
                  <a:lnTo>
                    <a:pt x="168" y="278"/>
                  </a:lnTo>
                  <a:lnTo>
                    <a:pt x="145" y="300"/>
                  </a:lnTo>
                  <a:lnTo>
                    <a:pt x="124" y="325"/>
                  </a:lnTo>
                  <a:lnTo>
                    <a:pt x="106" y="351"/>
                  </a:lnTo>
                  <a:lnTo>
                    <a:pt x="88" y="379"/>
                  </a:lnTo>
                  <a:lnTo>
                    <a:pt x="73" y="408"/>
                  </a:lnTo>
                  <a:lnTo>
                    <a:pt x="60" y="438"/>
                  </a:lnTo>
                  <a:lnTo>
                    <a:pt x="47" y="470"/>
                  </a:lnTo>
                  <a:lnTo>
                    <a:pt x="36" y="504"/>
                  </a:lnTo>
                  <a:lnTo>
                    <a:pt x="27" y="537"/>
                  </a:lnTo>
                  <a:lnTo>
                    <a:pt x="20" y="572"/>
                  </a:lnTo>
                  <a:lnTo>
                    <a:pt x="14" y="608"/>
                  </a:lnTo>
                  <a:lnTo>
                    <a:pt x="9" y="644"/>
                  </a:lnTo>
                  <a:lnTo>
                    <a:pt x="5" y="681"/>
                  </a:lnTo>
                  <a:lnTo>
                    <a:pt x="3" y="717"/>
                  </a:lnTo>
                  <a:lnTo>
                    <a:pt x="0" y="755"/>
                  </a:lnTo>
                  <a:lnTo>
                    <a:pt x="0" y="792"/>
                  </a:lnTo>
                  <a:lnTo>
                    <a:pt x="0" y="829"/>
                  </a:lnTo>
                  <a:lnTo>
                    <a:pt x="1" y="865"/>
                  </a:lnTo>
                  <a:lnTo>
                    <a:pt x="4" y="901"/>
                  </a:lnTo>
                  <a:lnTo>
                    <a:pt x="6" y="937"/>
                  </a:lnTo>
                  <a:lnTo>
                    <a:pt x="10" y="972"/>
                  </a:lnTo>
                  <a:lnTo>
                    <a:pt x="14" y="1007"/>
                  </a:lnTo>
                  <a:lnTo>
                    <a:pt x="19" y="1040"/>
                  </a:lnTo>
                  <a:lnTo>
                    <a:pt x="24" y="1072"/>
                  </a:lnTo>
                  <a:lnTo>
                    <a:pt x="30" y="1103"/>
                  </a:lnTo>
                  <a:lnTo>
                    <a:pt x="36" y="1133"/>
                  </a:lnTo>
                  <a:lnTo>
                    <a:pt x="42" y="1161"/>
                  </a:lnTo>
                  <a:lnTo>
                    <a:pt x="48" y="1188"/>
                  </a:lnTo>
                  <a:lnTo>
                    <a:pt x="55" y="1213"/>
                  </a:lnTo>
                  <a:lnTo>
                    <a:pt x="62" y="1235"/>
                  </a:lnTo>
                  <a:lnTo>
                    <a:pt x="62" y="1235"/>
                  </a:lnTo>
                  <a:lnTo>
                    <a:pt x="65" y="1252"/>
                  </a:lnTo>
                  <a:lnTo>
                    <a:pt x="60" y="1272"/>
                  </a:lnTo>
                  <a:lnTo>
                    <a:pt x="51" y="1292"/>
                  </a:lnTo>
                  <a:lnTo>
                    <a:pt x="40" y="1313"/>
                  </a:lnTo>
                  <a:lnTo>
                    <a:pt x="30" y="1334"/>
                  </a:lnTo>
                  <a:lnTo>
                    <a:pt x="21" y="1355"/>
                  </a:lnTo>
                  <a:lnTo>
                    <a:pt x="19" y="1375"/>
                  </a:lnTo>
                  <a:lnTo>
                    <a:pt x="24" y="1393"/>
                  </a:lnTo>
                  <a:lnTo>
                    <a:pt x="24" y="1393"/>
                  </a:lnTo>
                  <a:lnTo>
                    <a:pt x="34" y="1401"/>
                  </a:lnTo>
                  <a:lnTo>
                    <a:pt x="46" y="1409"/>
                  </a:lnTo>
                  <a:lnTo>
                    <a:pt x="60" y="1415"/>
                  </a:lnTo>
                  <a:lnTo>
                    <a:pt x="75" y="1419"/>
                  </a:lnTo>
                  <a:lnTo>
                    <a:pt x="91" y="1422"/>
                  </a:lnTo>
                  <a:lnTo>
                    <a:pt x="108" y="1424"/>
                  </a:lnTo>
                  <a:lnTo>
                    <a:pt x="125" y="1425"/>
                  </a:lnTo>
                  <a:lnTo>
                    <a:pt x="145" y="1424"/>
                  </a:lnTo>
                  <a:lnTo>
                    <a:pt x="164" y="1422"/>
                  </a:lnTo>
                  <a:lnTo>
                    <a:pt x="182" y="1420"/>
                  </a:lnTo>
                  <a:lnTo>
                    <a:pt x="202" y="1416"/>
                  </a:lnTo>
                  <a:lnTo>
                    <a:pt x="221" y="1413"/>
                  </a:lnTo>
                  <a:lnTo>
                    <a:pt x="241" y="1408"/>
                  </a:lnTo>
                  <a:lnTo>
                    <a:pt x="258" y="1401"/>
                  </a:lnTo>
                  <a:lnTo>
                    <a:pt x="276" y="1395"/>
                  </a:lnTo>
                  <a:lnTo>
                    <a:pt x="292" y="1389"/>
                  </a:lnTo>
                  <a:lnTo>
                    <a:pt x="292" y="1389"/>
                  </a:lnTo>
                  <a:lnTo>
                    <a:pt x="271" y="1390"/>
                  </a:lnTo>
                  <a:lnTo>
                    <a:pt x="248" y="1390"/>
                  </a:lnTo>
                  <a:lnTo>
                    <a:pt x="225" y="1389"/>
                  </a:lnTo>
                  <a:lnTo>
                    <a:pt x="204" y="1386"/>
                  </a:lnTo>
                  <a:lnTo>
                    <a:pt x="185" y="1382"/>
                  </a:lnTo>
                  <a:lnTo>
                    <a:pt x="171" y="1374"/>
                  </a:lnTo>
                  <a:lnTo>
                    <a:pt x="165" y="1364"/>
                  </a:lnTo>
                  <a:lnTo>
                    <a:pt x="165" y="1350"/>
                  </a:lnTo>
                  <a:lnTo>
                    <a:pt x="165" y="1350"/>
                  </a:lnTo>
                  <a:lnTo>
                    <a:pt x="170" y="1346"/>
                  </a:lnTo>
                  <a:lnTo>
                    <a:pt x="181" y="1341"/>
                  </a:lnTo>
                  <a:lnTo>
                    <a:pt x="197" y="1334"/>
                  </a:lnTo>
                  <a:lnTo>
                    <a:pt x="218" y="1327"/>
                  </a:lnTo>
                  <a:lnTo>
                    <a:pt x="242" y="1319"/>
                  </a:lnTo>
                  <a:lnTo>
                    <a:pt x="269" y="1312"/>
                  </a:lnTo>
                  <a:lnTo>
                    <a:pt x="299" y="1305"/>
                  </a:lnTo>
                  <a:lnTo>
                    <a:pt x="329" y="1297"/>
                  </a:lnTo>
                  <a:lnTo>
                    <a:pt x="361" y="1290"/>
                  </a:lnTo>
                  <a:lnTo>
                    <a:pt x="392" y="1283"/>
                  </a:lnTo>
                  <a:lnTo>
                    <a:pt x="423" y="1276"/>
                  </a:lnTo>
                  <a:lnTo>
                    <a:pt x="453" y="1271"/>
                  </a:lnTo>
                  <a:lnTo>
                    <a:pt x="482" y="1266"/>
                  </a:lnTo>
                  <a:lnTo>
                    <a:pt x="506" y="1262"/>
                  </a:lnTo>
                  <a:lnTo>
                    <a:pt x="527" y="1260"/>
                  </a:lnTo>
                  <a:lnTo>
                    <a:pt x="545" y="1259"/>
                  </a:lnTo>
                  <a:lnTo>
                    <a:pt x="545" y="1259"/>
                  </a:lnTo>
                  <a:lnTo>
                    <a:pt x="570" y="1260"/>
                  </a:lnTo>
                  <a:lnTo>
                    <a:pt x="597" y="1257"/>
                  </a:lnTo>
                  <a:lnTo>
                    <a:pt x="625" y="1254"/>
                  </a:lnTo>
                  <a:lnTo>
                    <a:pt x="657" y="1249"/>
                  </a:lnTo>
                  <a:lnTo>
                    <a:pt x="690" y="1240"/>
                  </a:lnTo>
                  <a:lnTo>
                    <a:pt x="724" y="1231"/>
                  </a:lnTo>
                  <a:lnTo>
                    <a:pt x="760" y="1219"/>
                  </a:lnTo>
                  <a:lnTo>
                    <a:pt x="796" y="1206"/>
                  </a:lnTo>
                  <a:lnTo>
                    <a:pt x="834" y="1192"/>
                  </a:lnTo>
                  <a:lnTo>
                    <a:pt x="872" y="1177"/>
                  </a:lnTo>
                  <a:lnTo>
                    <a:pt x="912" y="1159"/>
                  </a:lnTo>
                  <a:lnTo>
                    <a:pt x="952" y="1142"/>
                  </a:lnTo>
                  <a:lnTo>
                    <a:pt x="993" y="1123"/>
                  </a:lnTo>
                  <a:lnTo>
                    <a:pt x="1033" y="1103"/>
                  </a:lnTo>
                  <a:lnTo>
                    <a:pt x="1073" y="1084"/>
                  </a:lnTo>
                  <a:lnTo>
                    <a:pt x="1114" y="1064"/>
                  </a:lnTo>
                  <a:lnTo>
                    <a:pt x="1154" y="1043"/>
                  </a:lnTo>
                  <a:lnTo>
                    <a:pt x="1195" y="1022"/>
                  </a:lnTo>
                  <a:lnTo>
                    <a:pt x="1234" y="1000"/>
                  </a:lnTo>
                  <a:lnTo>
                    <a:pt x="1272" y="979"/>
                  </a:lnTo>
                  <a:lnTo>
                    <a:pt x="1310" y="959"/>
                  </a:lnTo>
                  <a:lnTo>
                    <a:pt x="1346" y="938"/>
                  </a:lnTo>
                  <a:lnTo>
                    <a:pt x="1382" y="919"/>
                  </a:lnTo>
                  <a:lnTo>
                    <a:pt x="1416" y="900"/>
                  </a:lnTo>
                  <a:lnTo>
                    <a:pt x="1449" y="881"/>
                  </a:lnTo>
                  <a:lnTo>
                    <a:pt x="1479" y="864"/>
                  </a:lnTo>
                  <a:lnTo>
                    <a:pt x="1509" y="847"/>
                  </a:lnTo>
                  <a:lnTo>
                    <a:pt x="1535" y="832"/>
                  </a:lnTo>
                  <a:lnTo>
                    <a:pt x="1560" y="818"/>
                  </a:lnTo>
                  <a:lnTo>
                    <a:pt x="1582" y="804"/>
                  </a:lnTo>
                  <a:lnTo>
                    <a:pt x="1602" y="793"/>
                  </a:lnTo>
                  <a:lnTo>
                    <a:pt x="1619" y="784"/>
                  </a:lnTo>
                  <a:lnTo>
                    <a:pt x="1619" y="784"/>
                  </a:lnTo>
                  <a:lnTo>
                    <a:pt x="1631" y="794"/>
                  </a:lnTo>
                  <a:lnTo>
                    <a:pt x="1643" y="804"/>
                  </a:lnTo>
                  <a:lnTo>
                    <a:pt x="1657" y="813"/>
                  </a:lnTo>
                  <a:lnTo>
                    <a:pt x="1672" y="823"/>
                  </a:lnTo>
                  <a:lnTo>
                    <a:pt x="1687" y="835"/>
                  </a:lnTo>
                  <a:lnTo>
                    <a:pt x="1701" y="850"/>
                  </a:lnTo>
                  <a:lnTo>
                    <a:pt x="1715" y="869"/>
                  </a:lnTo>
                  <a:lnTo>
                    <a:pt x="1727" y="892"/>
                  </a:lnTo>
                </a:path>
              </a:pathLst>
            </a:custGeom>
            <a:noFill/>
            <a:ln w="0">
              <a:solidFill>
                <a:srgbClr val="000000"/>
              </a:solidFill>
              <a:prstDash val="solid"/>
              <a:round/>
              <a:headEnd/>
              <a:tailEnd/>
            </a:ln>
          </p:spPr>
          <p:txBody>
            <a:bodyPr/>
            <a:lstStyle/>
            <a:p>
              <a:endParaRPr lang="en-US"/>
            </a:p>
          </p:txBody>
        </p:sp>
        <p:sp>
          <p:nvSpPr>
            <p:cNvPr id="29739" name="Freeform 43"/>
            <p:cNvSpPr>
              <a:spLocks noEditPoints="1"/>
            </p:cNvSpPr>
            <p:nvPr/>
          </p:nvSpPr>
          <p:spPr bwMode="auto">
            <a:xfrm>
              <a:off x="923" y="696"/>
              <a:ext cx="321" cy="167"/>
            </a:xfrm>
            <a:custGeom>
              <a:avLst/>
              <a:gdLst/>
              <a:ahLst/>
              <a:cxnLst>
                <a:cxn ang="0">
                  <a:pos x="509" y="494"/>
                </a:cxn>
                <a:cxn ang="0">
                  <a:pos x="486" y="548"/>
                </a:cxn>
                <a:cxn ang="0">
                  <a:pos x="465" y="613"/>
                </a:cxn>
                <a:cxn ang="0">
                  <a:pos x="478" y="656"/>
                </a:cxn>
                <a:cxn ang="0">
                  <a:pos x="504" y="699"/>
                </a:cxn>
                <a:cxn ang="0">
                  <a:pos x="519" y="742"/>
                </a:cxn>
                <a:cxn ang="0">
                  <a:pos x="501" y="785"/>
                </a:cxn>
                <a:cxn ang="0">
                  <a:pos x="473" y="828"/>
                </a:cxn>
                <a:cxn ang="0">
                  <a:pos x="438" y="810"/>
                </a:cxn>
                <a:cxn ang="0">
                  <a:pos x="399" y="739"/>
                </a:cxn>
                <a:cxn ang="0">
                  <a:pos x="363" y="686"/>
                </a:cxn>
                <a:cxn ang="0">
                  <a:pos x="295" y="650"/>
                </a:cxn>
                <a:cxn ang="0">
                  <a:pos x="236" y="639"/>
                </a:cxn>
                <a:cxn ang="0">
                  <a:pos x="180" y="634"/>
                </a:cxn>
                <a:cxn ang="0">
                  <a:pos x="161" y="613"/>
                </a:cxn>
                <a:cxn ang="0">
                  <a:pos x="134" y="604"/>
                </a:cxn>
                <a:cxn ang="0">
                  <a:pos x="64" y="603"/>
                </a:cxn>
                <a:cxn ang="0">
                  <a:pos x="10" y="588"/>
                </a:cxn>
                <a:cxn ang="0">
                  <a:pos x="4" y="566"/>
                </a:cxn>
                <a:cxn ang="0">
                  <a:pos x="35" y="547"/>
                </a:cxn>
                <a:cxn ang="0">
                  <a:pos x="104" y="527"/>
                </a:cxn>
                <a:cxn ang="0">
                  <a:pos x="192" y="506"/>
                </a:cxn>
                <a:cxn ang="0">
                  <a:pos x="282" y="488"/>
                </a:cxn>
                <a:cxn ang="0">
                  <a:pos x="356" y="475"/>
                </a:cxn>
                <a:cxn ang="0">
                  <a:pos x="403" y="473"/>
                </a:cxn>
                <a:cxn ang="0">
                  <a:pos x="458" y="468"/>
                </a:cxn>
                <a:cxn ang="0">
                  <a:pos x="510" y="458"/>
                </a:cxn>
                <a:cxn ang="0">
                  <a:pos x="1480" y="16"/>
                </a:cxn>
                <a:cxn ang="0">
                  <a:pos x="1515" y="42"/>
                </a:cxn>
                <a:cxn ang="0">
                  <a:pos x="1546" y="74"/>
                </a:cxn>
                <a:cxn ang="0">
                  <a:pos x="1571" y="118"/>
                </a:cxn>
                <a:cxn ang="0">
                  <a:pos x="1588" y="176"/>
                </a:cxn>
                <a:cxn ang="0">
                  <a:pos x="1597" y="238"/>
                </a:cxn>
                <a:cxn ang="0">
                  <a:pos x="1597" y="259"/>
                </a:cxn>
                <a:cxn ang="0">
                  <a:pos x="1602" y="291"/>
                </a:cxn>
                <a:cxn ang="0">
                  <a:pos x="1603" y="327"/>
                </a:cxn>
                <a:cxn ang="0">
                  <a:pos x="1576" y="313"/>
                </a:cxn>
                <a:cxn ang="0">
                  <a:pos x="1551" y="243"/>
                </a:cxn>
                <a:cxn ang="0">
                  <a:pos x="1526" y="188"/>
                </a:cxn>
                <a:cxn ang="0">
                  <a:pos x="1499" y="140"/>
                </a:cxn>
                <a:cxn ang="0">
                  <a:pos x="1463" y="88"/>
                </a:cxn>
                <a:cxn ang="0">
                  <a:pos x="1413" y="23"/>
                </a:cxn>
                <a:cxn ang="0">
                  <a:pos x="1429" y="13"/>
                </a:cxn>
                <a:cxn ang="0">
                  <a:pos x="1447" y="5"/>
                </a:cxn>
              </a:cxnLst>
              <a:rect l="0" t="0" r="r" b="b"/>
              <a:pathLst>
                <a:path w="1607" h="839">
                  <a:moveTo>
                    <a:pt x="510" y="458"/>
                  </a:moveTo>
                  <a:lnTo>
                    <a:pt x="511" y="476"/>
                  </a:lnTo>
                  <a:lnTo>
                    <a:pt x="509" y="494"/>
                  </a:lnTo>
                  <a:lnTo>
                    <a:pt x="502" y="511"/>
                  </a:lnTo>
                  <a:lnTo>
                    <a:pt x="495" y="530"/>
                  </a:lnTo>
                  <a:lnTo>
                    <a:pt x="486" y="548"/>
                  </a:lnTo>
                  <a:lnTo>
                    <a:pt x="479" y="567"/>
                  </a:lnTo>
                  <a:lnTo>
                    <a:pt x="470" y="589"/>
                  </a:lnTo>
                  <a:lnTo>
                    <a:pt x="465" y="613"/>
                  </a:lnTo>
                  <a:lnTo>
                    <a:pt x="466" y="629"/>
                  </a:lnTo>
                  <a:lnTo>
                    <a:pt x="471" y="643"/>
                  </a:lnTo>
                  <a:lnTo>
                    <a:pt x="478" y="656"/>
                  </a:lnTo>
                  <a:lnTo>
                    <a:pt x="486" y="670"/>
                  </a:lnTo>
                  <a:lnTo>
                    <a:pt x="495" y="684"/>
                  </a:lnTo>
                  <a:lnTo>
                    <a:pt x="504" y="699"/>
                  </a:lnTo>
                  <a:lnTo>
                    <a:pt x="511" y="713"/>
                  </a:lnTo>
                  <a:lnTo>
                    <a:pt x="519" y="731"/>
                  </a:lnTo>
                  <a:lnTo>
                    <a:pt x="519" y="742"/>
                  </a:lnTo>
                  <a:lnTo>
                    <a:pt x="515" y="756"/>
                  </a:lnTo>
                  <a:lnTo>
                    <a:pt x="509" y="771"/>
                  </a:lnTo>
                  <a:lnTo>
                    <a:pt x="501" y="785"/>
                  </a:lnTo>
                  <a:lnTo>
                    <a:pt x="493" y="800"/>
                  </a:lnTo>
                  <a:lnTo>
                    <a:pt x="483" y="815"/>
                  </a:lnTo>
                  <a:lnTo>
                    <a:pt x="473" y="828"/>
                  </a:lnTo>
                  <a:lnTo>
                    <a:pt x="461" y="839"/>
                  </a:lnTo>
                  <a:lnTo>
                    <a:pt x="450" y="828"/>
                  </a:lnTo>
                  <a:lnTo>
                    <a:pt x="438" y="810"/>
                  </a:lnTo>
                  <a:lnTo>
                    <a:pt x="426" y="788"/>
                  </a:lnTo>
                  <a:lnTo>
                    <a:pt x="413" y="764"/>
                  </a:lnTo>
                  <a:lnTo>
                    <a:pt x="399" y="739"/>
                  </a:lnTo>
                  <a:lnTo>
                    <a:pt x="387" y="717"/>
                  </a:lnTo>
                  <a:lnTo>
                    <a:pt x="375" y="699"/>
                  </a:lnTo>
                  <a:lnTo>
                    <a:pt x="363" y="686"/>
                  </a:lnTo>
                  <a:lnTo>
                    <a:pt x="337" y="671"/>
                  </a:lnTo>
                  <a:lnTo>
                    <a:pt x="314" y="660"/>
                  </a:lnTo>
                  <a:lnTo>
                    <a:pt x="295" y="650"/>
                  </a:lnTo>
                  <a:lnTo>
                    <a:pt x="277" y="644"/>
                  </a:lnTo>
                  <a:lnTo>
                    <a:pt x="257" y="640"/>
                  </a:lnTo>
                  <a:lnTo>
                    <a:pt x="236" y="639"/>
                  </a:lnTo>
                  <a:lnTo>
                    <a:pt x="212" y="640"/>
                  </a:lnTo>
                  <a:lnTo>
                    <a:pt x="182" y="643"/>
                  </a:lnTo>
                  <a:lnTo>
                    <a:pt x="180" y="634"/>
                  </a:lnTo>
                  <a:lnTo>
                    <a:pt x="175" y="625"/>
                  </a:lnTo>
                  <a:lnTo>
                    <a:pt x="169" y="619"/>
                  </a:lnTo>
                  <a:lnTo>
                    <a:pt x="161" y="613"/>
                  </a:lnTo>
                  <a:lnTo>
                    <a:pt x="152" y="609"/>
                  </a:lnTo>
                  <a:lnTo>
                    <a:pt x="144" y="605"/>
                  </a:lnTo>
                  <a:lnTo>
                    <a:pt x="134" y="604"/>
                  </a:lnTo>
                  <a:lnTo>
                    <a:pt x="125" y="604"/>
                  </a:lnTo>
                  <a:lnTo>
                    <a:pt x="93" y="605"/>
                  </a:lnTo>
                  <a:lnTo>
                    <a:pt x="64" y="603"/>
                  </a:lnTo>
                  <a:lnTo>
                    <a:pt x="41" y="599"/>
                  </a:lnTo>
                  <a:lnTo>
                    <a:pt x="23" y="594"/>
                  </a:lnTo>
                  <a:lnTo>
                    <a:pt x="10" y="588"/>
                  </a:lnTo>
                  <a:lnTo>
                    <a:pt x="2" y="581"/>
                  </a:lnTo>
                  <a:lnTo>
                    <a:pt x="0" y="573"/>
                  </a:lnTo>
                  <a:lnTo>
                    <a:pt x="4" y="566"/>
                  </a:lnTo>
                  <a:lnTo>
                    <a:pt x="9" y="560"/>
                  </a:lnTo>
                  <a:lnTo>
                    <a:pt x="20" y="555"/>
                  </a:lnTo>
                  <a:lnTo>
                    <a:pt x="35" y="547"/>
                  </a:lnTo>
                  <a:lnTo>
                    <a:pt x="54" y="541"/>
                  </a:lnTo>
                  <a:lnTo>
                    <a:pt x="78" y="533"/>
                  </a:lnTo>
                  <a:lnTo>
                    <a:pt x="104" y="527"/>
                  </a:lnTo>
                  <a:lnTo>
                    <a:pt x="131" y="520"/>
                  </a:lnTo>
                  <a:lnTo>
                    <a:pt x="161" y="512"/>
                  </a:lnTo>
                  <a:lnTo>
                    <a:pt x="192" y="506"/>
                  </a:lnTo>
                  <a:lnTo>
                    <a:pt x="223" y="500"/>
                  </a:lnTo>
                  <a:lnTo>
                    <a:pt x="253" y="494"/>
                  </a:lnTo>
                  <a:lnTo>
                    <a:pt x="282" y="488"/>
                  </a:lnTo>
                  <a:lnTo>
                    <a:pt x="309" y="483"/>
                  </a:lnTo>
                  <a:lnTo>
                    <a:pt x="334" y="479"/>
                  </a:lnTo>
                  <a:lnTo>
                    <a:pt x="356" y="475"/>
                  </a:lnTo>
                  <a:lnTo>
                    <a:pt x="373" y="473"/>
                  </a:lnTo>
                  <a:lnTo>
                    <a:pt x="387" y="473"/>
                  </a:lnTo>
                  <a:lnTo>
                    <a:pt x="403" y="473"/>
                  </a:lnTo>
                  <a:lnTo>
                    <a:pt x="421" y="471"/>
                  </a:lnTo>
                  <a:lnTo>
                    <a:pt x="439" y="470"/>
                  </a:lnTo>
                  <a:lnTo>
                    <a:pt x="458" y="468"/>
                  </a:lnTo>
                  <a:lnTo>
                    <a:pt x="476" y="465"/>
                  </a:lnTo>
                  <a:lnTo>
                    <a:pt x="494" y="461"/>
                  </a:lnTo>
                  <a:lnTo>
                    <a:pt x="510" y="458"/>
                  </a:lnTo>
                  <a:close/>
                  <a:moveTo>
                    <a:pt x="1455" y="0"/>
                  </a:moveTo>
                  <a:lnTo>
                    <a:pt x="1468" y="7"/>
                  </a:lnTo>
                  <a:lnTo>
                    <a:pt x="1480" y="16"/>
                  </a:lnTo>
                  <a:lnTo>
                    <a:pt x="1493" y="23"/>
                  </a:lnTo>
                  <a:lnTo>
                    <a:pt x="1504" y="32"/>
                  </a:lnTo>
                  <a:lnTo>
                    <a:pt x="1515" y="42"/>
                  </a:lnTo>
                  <a:lnTo>
                    <a:pt x="1526" y="51"/>
                  </a:lnTo>
                  <a:lnTo>
                    <a:pt x="1536" y="62"/>
                  </a:lnTo>
                  <a:lnTo>
                    <a:pt x="1546" y="74"/>
                  </a:lnTo>
                  <a:lnTo>
                    <a:pt x="1555" y="87"/>
                  </a:lnTo>
                  <a:lnTo>
                    <a:pt x="1562" y="102"/>
                  </a:lnTo>
                  <a:lnTo>
                    <a:pt x="1571" y="118"/>
                  </a:lnTo>
                  <a:lnTo>
                    <a:pt x="1577" y="135"/>
                  </a:lnTo>
                  <a:lnTo>
                    <a:pt x="1583" y="155"/>
                  </a:lnTo>
                  <a:lnTo>
                    <a:pt x="1588" y="176"/>
                  </a:lnTo>
                  <a:lnTo>
                    <a:pt x="1592" y="201"/>
                  </a:lnTo>
                  <a:lnTo>
                    <a:pt x="1596" y="227"/>
                  </a:lnTo>
                  <a:lnTo>
                    <a:pt x="1597" y="238"/>
                  </a:lnTo>
                  <a:lnTo>
                    <a:pt x="1597" y="245"/>
                  </a:lnTo>
                  <a:lnTo>
                    <a:pt x="1597" y="253"/>
                  </a:lnTo>
                  <a:lnTo>
                    <a:pt x="1597" y="259"/>
                  </a:lnTo>
                  <a:lnTo>
                    <a:pt x="1597" y="268"/>
                  </a:lnTo>
                  <a:lnTo>
                    <a:pt x="1598" y="278"/>
                  </a:lnTo>
                  <a:lnTo>
                    <a:pt x="1602" y="291"/>
                  </a:lnTo>
                  <a:lnTo>
                    <a:pt x="1607" y="311"/>
                  </a:lnTo>
                  <a:lnTo>
                    <a:pt x="1607" y="320"/>
                  </a:lnTo>
                  <a:lnTo>
                    <a:pt x="1603" y="327"/>
                  </a:lnTo>
                  <a:lnTo>
                    <a:pt x="1596" y="334"/>
                  </a:lnTo>
                  <a:lnTo>
                    <a:pt x="1586" y="340"/>
                  </a:lnTo>
                  <a:lnTo>
                    <a:pt x="1576" y="313"/>
                  </a:lnTo>
                  <a:lnTo>
                    <a:pt x="1567" y="286"/>
                  </a:lnTo>
                  <a:lnTo>
                    <a:pt x="1558" y="264"/>
                  </a:lnTo>
                  <a:lnTo>
                    <a:pt x="1551" y="243"/>
                  </a:lnTo>
                  <a:lnTo>
                    <a:pt x="1542" y="224"/>
                  </a:lnTo>
                  <a:lnTo>
                    <a:pt x="1535" y="206"/>
                  </a:lnTo>
                  <a:lnTo>
                    <a:pt x="1526" y="188"/>
                  </a:lnTo>
                  <a:lnTo>
                    <a:pt x="1519" y="172"/>
                  </a:lnTo>
                  <a:lnTo>
                    <a:pt x="1509" y="156"/>
                  </a:lnTo>
                  <a:lnTo>
                    <a:pt x="1499" y="140"/>
                  </a:lnTo>
                  <a:lnTo>
                    <a:pt x="1489" y="123"/>
                  </a:lnTo>
                  <a:lnTo>
                    <a:pt x="1477" y="106"/>
                  </a:lnTo>
                  <a:lnTo>
                    <a:pt x="1463" y="88"/>
                  </a:lnTo>
                  <a:lnTo>
                    <a:pt x="1448" y="68"/>
                  </a:lnTo>
                  <a:lnTo>
                    <a:pt x="1432" y="47"/>
                  </a:lnTo>
                  <a:lnTo>
                    <a:pt x="1413" y="23"/>
                  </a:lnTo>
                  <a:lnTo>
                    <a:pt x="1418" y="20"/>
                  </a:lnTo>
                  <a:lnTo>
                    <a:pt x="1423" y="17"/>
                  </a:lnTo>
                  <a:lnTo>
                    <a:pt x="1429" y="13"/>
                  </a:lnTo>
                  <a:lnTo>
                    <a:pt x="1436" y="11"/>
                  </a:lnTo>
                  <a:lnTo>
                    <a:pt x="1441" y="7"/>
                  </a:lnTo>
                  <a:lnTo>
                    <a:pt x="1447" y="5"/>
                  </a:lnTo>
                  <a:lnTo>
                    <a:pt x="1452" y="2"/>
                  </a:lnTo>
                  <a:lnTo>
                    <a:pt x="1455" y="0"/>
                  </a:lnTo>
                  <a:close/>
                </a:path>
              </a:pathLst>
            </a:custGeom>
            <a:solidFill>
              <a:srgbClr val="000000"/>
            </a:solidFill>
            <a:ln w="9525">
              <a:noFill/>
              <a:round/>
              <a:headEnd/>
              <a:tailEnd/>
            </a:ln>
          </p:spPr>
          <p:txBody>
            <a:bodyPr/>
            <a:lstStyle/>
            <a:p>
              <a:endParaRPr lang="en-US"/>
            </a:p>
          </p:txBody>
        </p:sp>
        <p:sp>
          <p:nvSpPr>
            <p:cNvPr id="29740" name="Freeform 44"/>
            <p:cNvSpPr>
              <a:spLocks/>
            </p:cNvSpPr>
            <p:nvPr/>
          </p:nvSpPr>
          <p:spPr bwMode="auto">
            <a:xfrm>
              <a:off x="923" y="787"/>
              <a:ext cx="104" cy="76"/>
            </a:xfrm>
            <a:custGeom>
              <a:avLst/>
              <a:gdLst/>
              <a:ahLst/>
              <a:cxnLst>
                <a:cxn ang="0">
                  <a:pos x="510" y="0"/>
                </a:cxn>
                <a:cxn ang="0">
                  <a:pos x="509" y="36"/>
                </a:cxn>
                <a:cxn ang="0">
                  <a:pos x="495" y="72"/>
                </a:cxn>
                <a:cxn ang="0">
                  <a:pos x="479" y="109"/>
                </a:cxn>
                <a:cxn ang="0">
                  <a:pos x="465" y="155"/>
                </a:cxn>
                <a:cxn ang="0">
                  <a:pos x="466" y="171"/>
                </a:cxn>
                <a:cxn ang="0">
                  <a:pos x="478" y="198"/>
                </a:cxn>
                <a:cxn ang="0">
                  <a:pos x="495" y="226"/>
                </a:cxn>
                <a:cxn ang="0">
                  <a:pos x="511" y="255"/>
                </a:cxn>
                <a:cxn ang="0">
                  <a:pos x="519" y="273"/>
                </a:cxn>
                <a:cxn ang="0">
                  <a:pos x="515" y="298"/>
                </a:cxn>
                <a:cxn ang="0">
                  <a:pos x="501" y="327"/>
                </a:cxn>
                <a:cxn ang="0">
                  <a:pos x="483" y="357"/>
                </a:cxn>
                <a:cxn ang="0">
                  <a:pos x="461" y="381"/>
                </a:cxn>
                <a:cxn ang="0">
                  <a:pos x="450" y="370"/>
                </a:cxn>
                <a:cxn ang="0">
                  <a:pos x="426" y="330"/>
                </a:cxn>
                <a:cxn ang="0">
                  <a:pos x="399" y="281"/>
                </a:cxn>
                <a:cxn ang="0">
                  <a:pos x="375" y="241"/>
                </a:cxn>
                <a:cxn ang="0">
                  <a:pos x="363" y="228"/>
                </a:cxn>
                <a:cxn ang="0">
                  <a:pos x="314" y="202"/>
                </a:cxn>
                <a:cxn ang="0">
                  <a:pos x="277" y="186"/>
                </a:cxn>
                <a:cxn ang="0">
                  <a:pos x="236" y="181"/>
                </a:cxn>
                <a:cxn ang="0">
                  <a:pos x="182" y="185"/>
                </a:cxn>
                <a:cxn ang="0">
                  <a:pos x="180" y="176"/>
                </a:cxn>
                <a:cxn ang="0">
                  <a:pos x="169" y="161"/>
                </a:cxn>
                <a:cxn ang="0">
                  <a:pos x="152" y="151"/>
                </a:cxn>
                <a:cxn ang="0">
                  <a:pos x="134" y="146"/>
                </a:cxn>
                <a:cxn ang="0">
                  <a:pos x="125" y="146"/>
                </a:cxn>
                <a:cxn ang="0">
                  <a:pos x="64" y="145"/>
                </a:cxn>
                <a:cxn ang="0">
                  <a:pos x="23" y="136"/>
                </a:cxn>
                <a:cxn ang="0">
                  <a:pos x="2" y="123"/>
                </a:cxn>
                <a:cxn ang="0">
                  <a:pos x="4" y="108"/>
                </a:cxn>
                <a:cxn ang="0">
                  <a:pos x="9" y="102"/>
                </a:cxn>
                <a:cxn ang="0">
                  <a:pos x="35" y="89"/>
                </a:cxn>
                <a:cxn ang="0">
                  <a:pos x="78" y="75"/>
                </a:cxn>
                <a:cxn ang="0">
                  <a:pos x="131" y="62"/>
                </a:cxn>
                <a:cxn ang="0">
                  <a:pos x="192" y="48"/>
                </a:cxn>
                <a:cxn ang="0">
                  <a:pos x="253" y="36"/>
                </a:cxn>
                <a:cxn ang="0">
                  <a:pos x="309" y="25"/>
                </a:cxn>
                <a:cxn ang="0">
                  <a:pos x="356" y="17"/>
                </a:cxn>
                <a:cxn ang="0">
                  <a:pos x="373" y="15"/>
                </a:cxn>
                <a:cxn ang="0">
                  <a:pos x="403" y="15"/>
                </a:cxn>
                <a:cxn ang="0">
                  <a:pos x="439" y="12"/>
                </a:cxn>
                <a:cxn ang="0">
                  <a:pos x="476" y="7"/>
                </a:cxn>
                <a:cxn ang="0">
                  <a:pos x="510" y="0"/>
                </a:cxn>
              </a:cxnLst>
              <a:rect l="0" t="0" r="r" b="b"/>
              <a:pathLst>
                <a:path w="519" h="381">
                  <a:moveTo>
                    <a:pt x="510" y="0"/>
                  </a:moveTo>
                  <a:lnTo>
                    <a:pt x="510" y="0"/>
                  </a:lnTo>
                  <a:lnTo>
                    <a:pt x="511" y="18"/>
                  </a:lnTo>
                  <a:lnTo>
                    <a:pt x="509" y="36"/>
                  </a:lnTo>
                  <a:lnTo>
                    <a:pt x="502" y="53"/>
                  </a:lnTo>
                  <a:lnTo>
                    <a:pt x="495" y="72"/>
                  </a:lnTo>
                  <a:lnTo>
                    <a:pt x="486" y="90"/>
                  </a:lnTo>
                  <a:lnTo>
                    <a:pt x="479" y="109"/>
                  </a:lnTo>
                  <a:lnTo>
                    <a:pt x="470" y="131"/>
                  </a:lnTo>
                  <a:lnTo>
                    <a:pt x="465" y="155"/>
                  </a:lnTo>
                  <a:lnTo>
                    <a:pt x="465" y="155"/>
                  </a:lnTo>
                  <a:lnTo>
                    <a:pt x="466" y="171"/>
                  </a:lnTo>
                  <a:lnTo>
                    <a:pt x="471" y="185"/>
                  </a:lnTo>
                  <a:lnTo>
                    <a:pt x="478" y="198"/>
                  </a:lnTo>
                  <a:lnTo>
                    <a:pt x="486" y="212"/>
                  </a:lnTo>
                  <a:lnTo>
                    <a:pt x="495" y="226"/>
                  </a:lnTo>
                  <a:lnTo>
                    <a:pt x="504" y="241"/>
                  </a:lnTo>
                  <a:lnTo>
                    <a:pt x="511" y="255"/>
                  </a:lnTo>
                  <a:lnTo>
                    <a:pt x="519" y="273"/>
                  </a:lnTo>
                  <a:lnTo>
                    <a:pt x="519" y="273"/>
                  </a:lnTo>
                  <a:lnTo>
                    <a:pt x="519" y="284"/>
                  </a:lnTo>
                  <a:lnTo>
                    <a:pt x="515" y="298"/>
                  </a:lnTo>
                  <a:lnTo>
                    <a:pt x="509" y="313"/>
                  </a:lnTo>
                  <a:lnTo>
                    <a:pt x="501" y="327"/>
                  </a:lnTo>
                  <a:lnTo>
                    <a:pt x="493" y="342"/>
                  </a:lnTo>
                  <a:lnTo>
                    <a:pt x="483" y="357"/>
                  </a:lnTo>
                  <a:lnTo>
                    <a:pt x="473" y="370"/>
                  </a:lnTo>
                  <a:lnTo>
                    <a:pt x="461" y="381"/>
                  </a:lnTo>
                  <a:lnTo>
                    <a:pt x="461" y="381"/>
                  </a:lnTo>
                  <a:lnTo>
                    <a:pt x="450" y="370"/>
                  </a:lnTo>
                  <a:lnTo>
                    <a:pt x="438" y="352"/>
                  </a:lnTo>
                  <a:lnTo>
                    <a:pt x="426" y="330"/>
                  </a:lnTo>
                  <a:lnTo>
                    <a:pt x="413" y="306"/>
                  </a:lnTo>
                  <a:lnTo>
                    <a:pt x="399" y="281"/>
                  </a:lnTo>
                  <a:lnTo>
                    <a:pt x="387" y="259"/>
                  </a:lnTo>
                  <a:lnTo>
                    <a:pt x="375" y="241"/>
                  </a:lnTo>
                  <a:lnTo>
                    <a:pt x="363" y="228"/>
                  </a:lnTo>
                  <a:lnTo>
                    <a:pt x="363" y="228"/>
                  </a:lnTo>
                  <a:lnTo>
                    <a:pt x="337" y="213"/>
                  </a:lnTo>
                  <a:lnTo>
                    <a:pt x="314" y="202"/>
                  </a:lnTo>
                  <a:lnTo>
                    <a:pt x="295" y="192"/>
                  </a:lnTo>
                  <a:lnTo>
                    <a:pt x="277" y="186"/>
                  </a:lnTo>
                  <a:lnTo>
                    <a:pt x="257" y="182"/>
                  </a:lnTo>
                  <a:lnTo>
                    <a:pt x="236" y="181"/>
                  </a:lnTo>
                  <a:lnTo>
                    <a:pt x="212" y="182"/>
                  </a:lnTo>
                  <a:lnTo>
                    <a:pt x="182" y="185"/>
                  </a:lnTo>
                  <a:lnTo>
                    <a:pt x="182" y="185"/>
                  </a:lnTo>
                  <a:lnTo>
                    <a:pt x="180" y="176"/>
                  </a:lnTo>
                  <a:lnTo>
                    <a:pt x="175" y="167"/>
                  </a:lnTo>
                  <a:lnTo>
                    <a:pt x="169" y="161"/>
                  </a:lnTo>
                  <a:lnTo>
                    <a:pt x="161" y="155"/>
                  </a:lnTo>
                  <a:lnTo>
                    <a:pt x="152" y="151"/>
                  </a:lnTo>
                  <a:lnTo>
                    <a:pt x="144" y="147"/>
                  </a:lnTo>
                  <a:lnTo>
                    <a:pt x="134" y="146"/>
                  </a:lnTo>
                  <a:lnTo>
                    <a:pt x="125" y="146"/>
                  </a:lnTo>
                  <a:lnTo>
                    <a:pt x="125" y="146"/>
                  </a:lnTo>
                  <a:lnTo>
                    <a:pt x="93" y="147"/>
                  </a:lnTo>
                  <a:lnTo>
                    <a:pt x="64" y="145"/>
                  </a:lnTo>
                  <a:lnTo>
                    <a:pt x="41" y="141"/>
                  </a:lnTo>
                  <a:lnTo>
                    <a:pt x="23" y="136"/>
                  </a:lnTo>
                  <a:lnTo>
                    <a:pt x="10" y="130"/>
                  </a:lnTo>
                  <a:lnTo>
                    <a:pt x="2" y="123"/>
                  </a:lnTo>
                  <a:lnTo>
                    <a:pt x="0" y="115"/>
                  </a:lnTo>
                  <a:lnTo>
                    <a:pt x="4" y="108"/>
                  </a:lnTo>
                  <a:lnTo>
                    <a:pt x="4" y="108"/>
                  </a:lnTo>
                  <a:lnTo>
                    <a:pt x="9" y="102"/>
                  </a:lnTo>
                  <a:lnTo>
                    <a:pt x="20" y="97"/>
                  </a:lnTo>
                  <a:lnTo>
                    <a:pt x="35" y="89"/>
                  </a:lnTo>
                  <a:lnTo>
                    <a:pt x="54" y="83"/>
                  </a:lnTo>
                  <a:lnTo>
                    <a:pt x="78" y="75"/>
                  </a:lnTo>
                  <a:lnTo>
                    <a:pt x="104" y="69"/>
                  </a:lnTo>
                  <a:lnTo>
                    <a:pt x="131" y="62"/>
                  </a:lnTo>
                  <a:lnTo>
                    <a:pt x="161" y="54"/>
                  </a:lnTo>
                  <a:lnTo>
                    <a:pt x="192" y="48"/>
                  </a:lnTo>
                  <a:lnTo>
                    <a:pt x="223" y="42"/>
                  </a:lnTo>
                  <a:lnTo>
                    <a:pt x="253" y="36"/>
                  </a:lnTo>
                  <a:lnTo>
                    <a:pt x="282" y="30"/>
                  </a:lnTo>
                  <a:lnTo>
                    <a:pt x="309" y="25"/>
                  </a:lnTo>
                  <a:lnTo>
                    <a:pt x="334" y="21"/>
                  </a:lnTo>
                  <a:lnTo>
                    <a:pt x="356" y="17"/>
                  </a:lnTo>
                  <a:lnTo>
                    <a:pt x="373" y="15"/>
                  </a:lnTo>
                  <a:lnTo>
                    <a:pt x="373" y="15"/>
                  </a:lnTo>
                  <a:lnTo>
                    <a:pt x="387" y="15"/>
                  </a:lnTo>
                  <a:lnTo>
                    <a:pt x="403" y="15"/>
                  </a:lnTo>
                  <a:lnTo>
                    <a:pt x="421" y="13"/>
                  </a:lnTo>
                  <a:lnTo>
                    <a:pt x="439" y="12"/>
                  </a:lnTo>
                  <a:lnTo>
                    <a:pt x="458" y="10"/>
                  </a:lnTo>
                  <a:lnTo>
                    <a:pt x="476" y="7"/>
                  </a:lnTo>
                  <a:lnTo>
                    <a:pt x="494" y="3"/>
                  </a:lnTo>
                  <a:lnTo>
                    <a:pt x="510" y="0"/>
                  </a:lnTo>
                </a:path>
              </a:pathLst>
            </a:custGeom>
            <a:noFill/>
            <a:ln w="0">
              <a:solidFill>
                <a:srgbClr val="000000"/>
              </a:solidFill>
              <a:prstDash val="solid"/>
              <a:round/>
              <a:headEnd/>
              <a:tailEnd/>
            </a:ln>
          </p:spPr>
          <p:txBody>
            <a:bodyPr/>
            <a:lstStyle/>
            <a:p>
              <a:endParaRPr lang="en-US"/>
            </a:p>
          </p:txBody>
        </p:sp>
        <p:sp>
          <p:nvSpPr>
            <p:cNvPr id="29741" name="Freeform 45"/>
            <p:cNvSpPr>
              <a:spLocks/>
            </p:cNvSpPr>
            <p:nvPr/>
          </p:nvSpPr>
          <p:spPr bwMode="auto">
            <a:xfrm>
              <a:off x="1205" y="696"/>
              <a:ext cx="39" cy="68"/>
            </a:xfrm>
            <a:custGeom>
              <a:avLst/>
              <a:gdLst/>
              <a:ahLst/>
              <a:cxnLst>
                <a:cxn ang="0">
                  <a:pos x="42" y="0"/>
                </a:cxn>
                <a:cxn ang="0">
                  <a:pos x="42" y="0"/>
                </a:cxn>
                <a:cxn ang="0">
                  <a:pos x="55" y="7"/>
                </a:cxn>
                <a:cxn ang="0">
                  <a:pos x="67" y="16"/>
                </a:cxn>
                <a:cxn ang="0">
                  <a:pos x="80" y="23"/>
                </a:cxn>
                <a:cxn ang="0">
                  <a:pos x="91" y="32"/>
                </a:cxn>
                <a:cxn ang="0">
                  <a:pos x="102" y="42"/>
                </a:cxn>
                <a:cxn ang="0">
                  <a:pos x="113" y="51"/>
                </a:cxn>
                <a:cxn ang="0">
                  <a:pos x="123" y="62"/>
                </a:cxn>
                <a:cxn ang="0">
                  <a:pos x="133" y="74"/>
                </a:cxn>
                <a:cxn ang="0">
                  <a:pos x="142" y="87"/>
                </a:cxn>
                <a:cxn ang="0">
                  <a:pos x="149" y="102"/>
                </a:cxn>
                <a:cxn ang="0">
                  <a:pos x="158" y="118"/>
                </a:cxn>
                <a:cxn ang="0">
                  <a:pos x="164" y="135"/>
                </a:cxn>
                <a:cxn ang="0">
                  <a:pos x="170" y="155"/>
                </a:cxn>
                <a:cxn ang="0">
                  <a:pos x="175" y="176"/>
                </a:cxn>
                <a:cxn ang="0">
                  <a:pos x="179" y="201"/>
                </a:cxn>
                <a:cxn ang="0">
                  <a:pos x="183" y="227"/>
                </a:cxn>
                <a:cxn ang="0">
                  <a:pos x="183" y="227"/>
                </a:cxn>
                <a:cxn ang="0">
                  <a:pos x="184" y="238"/>
                </a:cxn>
                <a:cxn ang="0">
                  <a:pos x="184" y="245"/>
                </a:cxn>
                <a:cxn ang="0">
                  <a:pos x="184" y="253"/>
                </a:cxn>
                <a:cxn ang="0">
                  <a:pos x="184" y="259"/>
                </a:cxn>
                <a:cxn ang="0">
                  <a:pos x="184" y="268"/>
                </a:cxn>
                <a:cxn ang="0">
                  <a:pos x="185" y="278"/>
                </a:cxn>
                <a:cxn ang="0">
                  <a:pos x="189" y="291"/>
                </a:cxn>
                <a:cxn ang="0">
                  <a:pos x="194" y="311"/>
                </a:cxn>
                <a:cxn ang="0">
                  <a:pos x="194" y="311"/>
                </a:cxn>
                <a:cxn ang="0">
                  <a:pos x="194" y="320"/>
                </a:cxn>
                <a:cxn ang="0">
                  <a:pos x="190" y="327"/>
                </a:cxn>
                <a:cxn ang="0">
                  <a:pos x="183" y="334"/>
                </a:cxn>
                <a:cxn ang="0">
                  <a:pos x="173" y="340"/>
                </a:cxn>
                <a:cxn ang="0">
                  <a:pos x="173" y="340"/>
                </a:cxn>
                <a:cxn ang="0">
                  <a:pos x="163" y="313"/>
                </a:cxn>
                <a:cxn ang="0">
                  <a:pos x="154" y="286"/>
                </a:cxn>
                <a:cxn ang="0">
                  <a:pos x="145" y="264"/>
                </a:cxn>
                <a:cxn ang="0">
                  <a:pos x="138" y="243"/>
                </a:cxn>
                <a:cxn ang="0">
                  <a:pos x="129" y="224"/>
                </a:cxn>
                <a:cxn ang="0">
                  <a:pos x="122" y="206"/>
                </a:cxn>
                <a:cxn ang="0">
                  <a:pos x="113" y="188"/>
                </a:cxn>
                <a:cxn ang="0">
                  <a:pos x="106" y="172"/>
                </a:cxn>
                <a:cxn ang="0">
                  <a:pos x="96" y="156"/>
                </a:cxn>
                <a:cxn ang="0">
                  <a:pos x="86" y="140"/>
                </a:cxn>
                <a:cxn ang="0">
                  <a:pos x="76" y="123"/>
                </a:cxn>
                <a:cxn ang="0">
                  <a:pos x="64" y="106"/>
                </a:cxn>
                <a:cxn ang="0">
                  <a:pos x="50" y="88"/>
                </a:cxn>
                <a:cxn ang="0">
                  <a:pos x="35" y="68"/>
                </a:cxn>
                <a:cxn ang="0">
                  <a:pos x="19" y="47"/>
                </a:cxn>
                <a:cxn ang="0">
                  <a:pos x="0" y="23"/>
                </a:cxn>
                <a:cxn ang="0">
                  <a:pos x="0" y="23"/>
                </a:cxn>
                <a:cxn ang="0">
                  <a:pos x="5" y="20"/>
                </a:cxn>
                <a:cxn ang="0">
                  <a:pos x="10" y="17"/>
                </a:cxn>
                <a:cxn ang="0">
                  <a:pos x="16" y="13"/>
                </a:cxn>
                <a:cxn ang="0">
                  <a:pos x="23" y="11"/>
                </a:cxn>
                <a:cxn ang="0">
                  <a:pos x="28" y="7"/>
                </a:cxn>
                <a:cxn ang="0">
                  <a:pos x="34" y="5"/>
                </a:cxn>
                <a:cxn ang="0">
                  <a:pos x="39" y="2"/>
                </a:cxn>
                <a:cxn ang="0">
                  <a:pos x="42" y="0"/>
                </a:cxn>
              </a:cxnLst>
              <a:rect l="0" t="0" r="r" b="b"/>
              <a:pathLst>
                <a:path w="194" h="340">
                  <a:moveTo>
                    <a:pt x="42" y="0"/>
                  </a:moveTo>
                  <a:lnTo>
                    <a:pt x="42" y="0"/>
                  </a:lnTo>
                  <a:lnTo>
                    <a:pt x="55" y="7"/>
                  </a:lnTo>
                  <a:lnTo>
                    <a:pt x="67" y="16"/>
                  </a:lnTo>
                  <a:lnTo>
                    <a:pt x="80" y="23"/>
                  </a:lnTo>
                  <a:lnTo>
                    <a:pt x="91" y="32"/>
                  </a:lnTo>
                  <a:lnTo>
                    <a:pt x="102" y="42"/>
                  </a:lnTo>
                  <a:lnTo>
                    <a:pt x="113" y="51"/>
                  </a:lnTo>
                  <a:lnTo>
                    <a:pt x="123" y="62"/>
                  </a:lnTo>
                  <a:lnTo>
                    <a:pt x="133" y="74"/>
                  </a:lnTo>
                  <a:lnTo>
                    <a:pt x="142" y="87"/>
                  </a:lnTo>
                  <a:lnTo>
                    <a:pt x="149" y="102"/>
                  </a:lnTo>
                  <a:lnTo>
                    <a:pt x="158" y="118"/>
                  </a:lnTo>
                  <a:lnTo>
                    <a:pt x="164" y="135"/>
                  </a:lnTo>
                  <a:lnTo>
                    <a:pt x="170" y="155"/>
                  </a:lnTo>
                  <a:lnTo>
                    <a:pt x="175" y="176"/>
                  </a:lnTo>
                  <a:lnTo>
                    <a:pt x="179" y="201"/>
                  </a:lnTo>
                  <a:lnTo>
                    <a:pt x="183" y="227"/>
                  </a:lnTo>
                  <a:lnTo>
                    <a:pt x="183" y="227"/>
                  </a:lnTo>
                  <a:lnTo>
                    <a:pt x="184" y="238"/>
                  </a:lnTo>
                  <a:lnTo>
                    <a:pt x="184" y="245"/>
                  </a:lnTo>
                  <a:lnTo>
                    <a:pt x="184" y="253"/>
                  </a:lnTo>
                  <a:lnTo>
                    <a:pt x="184" y="259"/>
                  </a:lnTo>
                  <a:lnTo>
                    <a:pt x="184" y="268"/>
                  </a:lnTo>
                  <a:lnTo>
                    <a:pt x="185" y="278"/>
                  </a:lnTo>
                  <a:lnTo>
                    <a:pt x="189" y="291"/>
                  </a:lnTo>
                  <a:lnTo>
                    <a:pt x="194" y="311"/>
                  </a:lnTo>
                  <a:lnTo>
                    <a:pt x="194" y="311"/>
                  </a:lnTo>
                  <a:lnTo>
                    <a:pt x="194" y="320"/>
                  </a:lnTo>
                  <a:lnTo>
                    <a:pt x="190" y="327"/>
                  </a:lnTo>
                  <a:lnTo>
                    <a:pt x="183" y="334"/>
                  </a:lnTo>
                  <a:lnTo>
                    <a:pt x="173" y="340"/>
                  </a:lnTo>
                  <a:lnTo>
                    <a:pt x="173" y="340"/>
                  </a:lnTo>
                  <a:lnTo>
                    <a:pt x="163" y="313"/>
                  </a:lnTo>
                  <a:lnTo>
                    <a:pt x="154" y="286"/>
                  </a:lnTo>
                  <a:lnTo>
                    <a:pt x="145" y="264"/>
                  </a:lnTo>
                  <a:lnTo>
                    <a:pt x="138" y="243"/>
                  </a:lnTo>
                  <a:lnTo>
                    <a:pt x="129" y="224"/>
                  </a:lnTo>
                  <a:lnTo>
                    <a:pt x="122" y="206"/>
                  </a:lnTo>
                  <a:lnTo>
                    <a:pt x="113" y="188"/>
                  </a:lnTo>
                  <a:lnTo>
                    <a:pt x="106" y="172"/>
                  </a:lnTo>
                  <a:lnTo>
                    <a:pt x="96" y="156"/>
                  </a:lnTo>
                  <a:lnTo>
                    <a:pt x="86" y="140"/>
                  </a:lnTo>
                  <a:lnTo>
                    <a:pt x="76" y="123"/>
                  </a:lnTo>
                  <a:lnTo>
                    <a:pt x="64" y="106"/>
                  </a:lnTo>
                  <a:lnTo>
                    <a:pt x="50" y="88"/>
                  </a:lnTo>
                  <a:lnTo>
                    <a:pt x="35" y="68"/>
                  </a:lnTo>
                  <a:lnTo>
                    <a:pt x="19" y="47"/>
                  </a:lnTo>
                  <a:lnTo>
                    <a:pt x="0" y="23"/>
                  </a:lnTo>
                  <a:lnTo>
                    <a:pt x="0" y="23"/>
                  </a:lnTo>
                  <a:lnTo>
                    <a:pt x="5" y="20"/>
                  </a:lnTo>
                  <a:lnTo>
                    <a:pt x="10" y="17"/>
                  </a:lnTo>
                  <a:lnTo>
                    <a:pt x="16" y="13"/>
                  </a:lnTo>
                  <a:lnTo>
                    <a:pt x="23" y="11"/>
                  </a:lnTo>
                  <a:lnTo>
                    <a:pt x="28" y="7"/>
                  </a:lnTo>
                  <a:lnTo>
                    <a:pt x="34" y="5"/>
                  </a:lnTo>
                  <a:lnTo>
                    <a:pt x="39" y="2"/>
                  </a:lnTo>
                  <a:lnTo>
                    <a:pt x="42" y="0"/>
                  </a:lnTo>
                </a:path>
              </a:pathLst>
            </a:custGeom>
            <a:noFill/>
            <a:ln w="0">
              <a:solidFill>
                <a:srgbClr val="000000"/>
              </a:solidFill>
              <a:prstDash val="solid"/>
              <a:round/>
              <a:headEnd/>
              <a:tailEnd/>
            </a:ln>
          </p:spPr>
          <p:txBody>
            <a:bodyPr/>
            <a:lstStyle/>
            <a:p>
              <a:endParaRPr lang="en-US"/>
            </a:p>
          </p:txBody>
        </p:sp>
        <p:sp>
          <p:nvSpPr>
            <p:cNvPr id="29742" name="Freeform 46"/>
            <p:cNvSpPr>
              <a:spLocks noEditPoints="1"/>
            </p:cNvSpPr>
            <p:nvPr/>
          </p:nvSpPr>
          <p:spPr bwMode="auto">
            <a:xfrm>
              <a:off x="1038" y="738"/>
              <a:ext cx="187" cy="91"/>
            </a:xfrm>
            <a:custGeom>
              <a:avLst/>
              <a:gdLst/>
              <a:ahLst/>
              <a:cxnLst>
                <a:cxn ang="0">
                  <a:pos x="371" y="211"/>
                </a:cxn>
                <a:cxn ang="0">
                  <a:pos x="400" y="222"/>
                </a:cxn>
                <a:cxn ang="0">
                  <a:pos x="414" y="240"/>
                </a:cxn>
                <a:cxn ang="0">
                  <a:pos x="417" y="260"/>
                </a:cxn>
                <a:cxn ang="0">
                  <a:pos x="406" y="275"/>
                </a:cxn>
                <a:cxn ang="0">
                  <a:pos x="370" y="281"/>
                </a:cxn>
                <a:cxn ang="0">
                  <a:pos x="323" y="282"/>
                </a:cxn>
                <a:cxn ang="0">
                  <a:pos x="278" y="287"/>
                </a:cxn>
                <a:cxn ang="0">
                  <a:pos x="249" y="299"/>
                </a:cxn>
                <a:cxn ang="0">
                  <a:pos x="216" y="318"/>
                </a:cxn>
                <a:cxn ang="0">
                  <a:pos x="179" y="342"/>
                </a:cxn>
                <a:cxn ang="0">
                  <a:pos x="139" y="366"/>
                </a:cxn>
                <a:cxn ang="0">
                  <a:pos x="100" y="392"/>
                </a:cxn>
                <a:cxn ang="0">
                  <a:pos x="62" y="417"/>
                </a:cxn>
                <a:cxn ang="0">
                  <a:pos x="31" y="437"/>
                </a:cxn>
                <a:cxn ang="0">
                  <a:pos x="8" y="451"/>
                </a:cxn>
                <a:cxn ang="0">
                  <a:pos x="3" y="438"/>
                </a:cxn>
                <a:cxn ang="0">
                  <a:pos x="20" y="402"/>
                </a:cxn>
                <a:cxn ang="0">
                  <a:pos x="48" y="364"/>
                </a:cxn>
                <a:cxn ang="0">
                  <a:pos x="81" y="329"/>
                </a:cxn>
                <a:cxn ang="0">
                  <a:pos x="108" y="307"/>
                </a:cxn>
                <a:cxn ang="0">
                  <a:pos x="134" y="291"/>
                </a:cxn>
                <a:cxn ang="0">
                  <a:pos x="168" y="273"/>
                </a:cxn>
                <a:cxn ang="0">
                  <a:pos x="205" y="255"/>
                </a:cxn>
                <a:cxn ang="0">
                  <a:pos x="244" y="239"/>
                </a:cxn>
                <a:cxn ang="0">
                  <a:pos x="282" y="225"/>
                </a:cxn>
                <a:cxn ang="0">
                  <a:pos x="314" y="215"/>
                </a:cxn>
                <a:cxn ang="0">
                  <a:pos x="340" y="210"/>
                </a:cxn>
                <a:cxn ang="0">
                  <a:pos x="657" y="103"/>
                </a:cxn>
                <a:cxn ang="0">
                  <a:pos x="649" y="122"/>
                </a:cxn>
                <a:cxn ang="0">
                  <a:pos x="649" y="142"/>
                </a:cxn>
                <a:cxn ang="0">
                  <a:pos x="653" y="160"/>
                </a:cxn>
                <a:cxn ang="0">
                  <a:pos x="663" y="174"/>
                </a:cxn>
                <a:cxn ang="0">
                  <a:pos x="678" y="178"/>
                </a:cxn>
                <a:cxn ang="0">
                  <a:pos x="699" y="153"/>
                </a:cxn>
                <a:cxn ang="0">
                  <a:pos x="726" y="122"/>
                </a:cxn>
                <a:cxn ang="0">
                  <a:pos x="747" y="104"/>
                </a:cxn>
                <a:cxn ang="0">
                  <a:pos x="778" y="90"/>
                </a:cxn>
                <a:cxn ang="0">
                  <a:pos x="836" y="67"/>
                </a:cxn>
                <a:cxn ang="0">
                  <a:pos x="868" y="54"/>
                </a:cxn>
                <a:cxn ang="0">
                  <a:pos x="894" y="36"/>
                </a:cxn>
                <a:cxn ang="0">
                  <a:pos x="916" y="19"/>
                </a:cxn>
                <a:cxn ang="0">
                  <a:pos x="939" y="4"/>
                </a:cxn>
                <a:cxn ang="0">
                  <a:pos x="914" y="0"/>
                </a:cxn>
                <a:cxn ang="0">
                  <a:pos x="885" y="1"/>
                </a:cxn>
                <a:cxn ang="0">
                  <a:pos x="852" y="8"/>
                </a:cxn>
                <a:cxn ang="0">
                  <a:pos x="808" y="23"/>
                </a:cxn>
                <a:cxn ang="0">
                  <a:pos x="771" y="35"/>
                </a:cxn>
                <a:cxn ang="0">
                  <a:pos x="735" y="49"/>
                </a:cxn>
                <a:cxn ang="0">
                  <a:pos x="697" y="70"/>
                </a:cxn>
                <a:cxn ang="0">
                  <a:pos x="657" y="103"/>
                </a:cxn>
              </a:cxnLst>
              <a:rect l="0" t="0" r="r" b="b"/>
              <a:pathLst>
                <a:path w="939" h="454">
                  <a:moveTo>
                    <a:pt x="349" y="210"/>
                  </a:moveTo>
                  <a:lnTo>
                    <a:pt x="371" y="211"/>
                  </a:lnTo>
                  <a:lnTo>
                    <a:pt x="388" y="216"/>
                  </a:lnTo>
                  <a:lnTo>
                    <a:pt x="400" y="222"/>
                  </a:lnTo>
                  <a:lnTo>
                    <a:pt x="409" y="231"/>
                  </a:lnTo>
                  <a:lnTo>
                    <a:pt x="414" y="240"/>
                  </a:lnTo>
                  <a:lnTo>
                    <a:pt x="417" y="250"/>
                  </a:lnTo>
                  <a:lnTo>
                    <a:pt x="417" y="260"/>
                  </a:lnTo>
                  <a:lnTo>
                    <a:pt x="417" y="268"/>
                  </a:lnTo>
                  <a:lnTo>
                    <a:pt x="406" y="275"/>
                  </a:lnTo>
                  <a:lnTo>
                    <a:pt x="390" y="278"/>
                  </a:lnTo>
                  <a:lnTo>
                    <a:pt x="370" y="281"/>
                  </a:lnTo>
                  <a:lnTo>
                    <a:pt x="347" y="281"/>
                  </a:lnTo>
                  <a:lnTo>
                    <a:pt x="323" y="282"/>
                  </a:lnTo>
                  <a:lnTo>
                    <a:pt x="299" y="283"/>
                  </a:lnTo>
                  <a:lnTo>
                    <a:pt x="278" y="287"/>
                  </a:lnTo>
                  <a:lnTo>
                    <a:pt x="261" y="293"/>
                  </a:lnTo>
                  <a:lnTo>
                    <a:pt x="249" y="299"/>
                  </a:lnTo>
                  <a:lnTo>
                    <a:pt x="234" y="308"/>
                  </a:lnTo>
                  <a:lnTo>
                    <a:pt x="216" y="318"/>
                  </a:lnTo>
                  <a:lnTo>
                    <a:pt x="199" y="329"/>
                  </a:lnTo>
                  <a:lnTo>
                    <a:pt x="179" y="342"/>
                  </a:lnTo>
                  <a:lnTo>
                    <a:pt x="159" y="354"/>
                  </a:lnTo>
                  <a:lnTo>
                    <a:pt x="139" y="366"/>
                  </a:lnTo>
                  <a:lnTo>
                    <a:pt x="120" y="380"/>
                  </a:lnTo>
                  <a:lnTo>
                    <a:pt x="100" y="392"/>
                  </a:lnTo>
                  <a:lnTo>
                    <a:pt x="81" y="405"/>
                  </a:lnTo>
                  <a:lnTo>
                    <a:pt x="62" y="417"/>
                  </a:lnTo>
                  <a:lnTo>
                    <a:pt x="46" y="427"/>
                  </a:lnTo>
                  <a:lnTo>
                    <a:pt x="31" y="437"/>
                  </a:lnTo>
                  <a:lnTo>
                    <a:pt x="18" y="445"/>
                  </a:lnTo>
                  <a:lnTo>
                    <a:pt x="8" y="451"/>
                  </a:lnTo>
                  <a:lnTo>
                    <a:pt x="0" y="454"/>
                  </a:lnTo>
                  <a:lnTo>
                    <a:pt x="3" y="438"/>
                  </a:lnTo>
                  <a:lnTo>
                    <a:pt x="10" y="421"/>
                  </a:lnTo>
                  <a:lnTo>
                    <a:pt x="20" y="402"/>
                  </a:lnTo>
                  <a:lnTo>
                    <a:pt x="33" y="384"/>
                  </a:lnTo>
                  <a:lnTo>
                    <a:pt x="48" y="364"/>
                  </a:lnTo>
                  <a:lnTo>
                    <a:pt x="64" y="347"/>
                  </a:lnTo>
                  <a:lnTo>
                    <a:pt x="81" y="329"/>
                  </a:lnTo>
                  <a:lnTo>
                    <a:pt x="98" y="314"/>
                  </a:lnTo>
                  <a:lnTo>
                    <a:pt x="108" y="307"/>
                  </a:lnTo>
                  <a:lnTo>
                    <a:pt x="120" y="299"/>
                  </a:lnTo>
                  <a:lnTo>
                    <a:pt x="134" y="291"/>
                  </a:lnTo>
                  <a:lnTo>
                    <a:pt x="151" y="282"/>
                  </a:lnTo>
                  <a:lnTo>
                    <a:pt x="168" y="273"/>
                  </a:lnTo>
                  <a:lnTo>
                    <a:pt x="187" y="265"/>
                  </a:lnTo>
                  <a:lnTo>
                    <a:pt x="205" y="255"/>
                  </a:lnTo>
                  <a:lnTo>
                    <a:pt x="225" y="247"/>
                  </a:lnTo>
                  <a:lnTo>
                    <a:pt x="244" y="239"/>
                  </a:lnTo>
                  <a:lnTo>
                    <a:pt x="263" y="231"/>
                  </a:lnTo>
                  <a:lnTo>
                    <a:pt x="282" y="225"/>
                  </a:lnTo>
                  <a:lnTo>
                    <a:pt x="298" y="219"/>
                  </a:lnTo>
                  <a:lnTo>
                    <a:pt x="314" y="215"/>
                  </a:lnTo>
                  <a:lnTo>
                    <a:pt x="328" y="211"/>
                  </a:lnTo>
                  <a:lnTo>
                    <a:pt x="340" y="210"/>
                  </a:lnTo>
                  <a:lnTo>
                    <a:pt x="349" y="210"/>
                  </a:lnTo>
                  <a:close/>
                  <a:moveTo>
                    <a:pt x="657" y="103"/>
                  </a:moveTo>
                  <a:lnTo>
                    <a:pt x="653" y="112"/>
                  </a:lnTo>
                  <a:lnTo>
                    <a:pt x="649" y="122"/>
                  </a:lnTo>
                  <a:lnTo>
                    <a:pt x="648" y="132"/>
                  </a:lnTo>
                  <a:lnTo>
                    <a:pt x="649" y="142"/>
                  </a:lnTo>
                  <a:lnTo>
                    <a:pt x="651" y="152"/>
                  </a:lnTo>
                  <a:lnTo>
                    <a:pt x="653" y="160"/>
                  </a:lnTo>
                  <a:lnTo>
                    <a:pt x="658" y="168"/>
                  </a:lnTo>
                  <a:lnTo>
                    <a:pt x="663" y="174"/>
                  </a:lnTo>
                  <a:lnTo>
                    <a:pt x="669" y="180"/>
                  </a:lnTo>
                  <a:lnTo>
                    <a:pt x="678" y="178"/>
                  </a:lnTo>
                  <a:lnTo>
                    <a:pt x="689" y="168"/>
                  </a:lnTo>
                  <a:lnTo>
                    <a:pt x="699" y="153"/>
                  </a:lnTo>
                  <a:lnTo>
                    <a:pt x="714" y="134"/>
                  </a:lnTo>
                  <a:lnTo>
                    <a:pt x="726" y="122"/>
                  </a:lnTo>
                  <a:lnTo>
                    <a:pt x="736" y="112"/>
                  </a:lnTo>
                  <a:lnTo>
                    <a:pt x="747" y="104"/>
                  </a:lnTo>
                  <a:lnTo>
                    <a:pt x="761" y="97"/>
                  </a:lnTo>
                  <a:lnTo>
                    <a:pt x="778" y="90"/>
                  </a:lnTo>
                  <a:lnTo>
                    <a:pt x="803" y="80"/>
                  </a:lnTo>
                  <a:lnTo>
                    <a:pt x="836" y="67"/>
                  </a:lnTo>
                  <a:lnTo>
                    <a:pt x="852" y="61"/>
                  </a:lnTo>
                  <a:lnTo>
                    <a:pt x="868" y="54"/>
                  </a:lnTo>
                  <a:lnTo>
                    <a:pt x="881" y="45"/>
                  </a:lnTo>
                  <a:lnTo>
                    <a:pt x="894" y="36"/>
                  </a:lnTo>
                  <a:lnTo>
                    <a:pt x="905" y="28"/>
                  </a:lnTo>
                  <a:lnTo>
                    <a:pt x="916" y="19"/>
                  </a:lnTo>
                  <a:lnTo>
                    <a:pt x="927" y="11"/>
                  </a:lnTo>
                  <a:lnTo>
                    <a:pt x="939" y="4"/>
                  </a:lnTo>
                  <a:lnTo>
                    <a:pt x="926" y="1"/>
                  </a:lnTo>
                  <a:lnTo>
                    <a:pt x="914" y="0"/>
                  </a:lnTo>
                  <a:lnTo>
                    <a:pt x="900" y="0"/>
                  </a:lnTo>
                  <a:lnTo>
                    <a:pt x="885" y="1"/>
                  </a:lnTo>
                  <a:lnTo>
                    <a:pt x="869" y="4"/>
                  </a:lnTo>
                  <a:lnTo>
                    <a:pt x="852" y="8"/>
                  </a:lnTo>
                  <a:lnTo>
                    <a:pt x="831" y="14"/>
                  </a:lnTo>
                  <a:lnTo>
                    <a:pt x="808" y="23"/>
                  </a:lnTo>
                  <a:lnTo>
                    <a:pt x="790" y="29"/>
                  </a:lnTo>
                  <a:lnTo>
                    <a:pt x="771" y="35"/>
                  </a:lnTo>
                  <a:lnTo>
                    <a:pt x="754" y="41"/>
                  </a:lnTo>
                  <a:lnTo>
                    <a:pt x="735" y="49"/>
                  </a:lnTo>
                  <a:lnTo>
                    <a:pt x="716" y="57"/>
                  </a:lnTo>
                  <a:lnTo>
                    <a:pt x="697" y="70"/>
                  </a:lnTo>
                  <a:lnTo>
                    <a:pt x="678" y="85"/>
                  </a:lnTo>
                  <a:lnTo>
                    <a:pt x="657" y="103"/>
                  </a:lnTo>
                  <a:close/>
                </a:path>
              </a:pathLst>
            </a:custGeom>
            <a:solidFill>
              <a:srgbClr val="000000"/>
            </a:solidFill>
            <a:ln w="9525">
              <a:noFill/>
              <a:round/>
              <a:headEnd/>
              <a:tailEnd/>
            </a:ln>
          </p:spPr>
          <p:txBody>
            <a:bodyPr/>
            <a:lstStyle/>
            <a:p>
              <a:endParaRPr lang="en-US"/>
            </a:p>
          </p:txBody>
        </p:sp>
        <p:sp>
          <p:nvSpPr>
            <p:cNvPr id="29743" name="Freeform 47"/>
            <p:cNvSpPr>
              <a:spLocks/>
            </p:cNvSpPr>
            <p:nvPr/>
          </p:nvSpPr>
          <p:spPr bwMode="auto">
            <a:xfrm>
              <a:off x="1038" y="780"/>
              <a:ext cx="83" cy="49"/>
            </a:xfrm>
            <a:custGeom>
              <a:avLst/>
              <a:gdLst/>
              <a:ahLst/>
              <a:cxnLst>
                <a:cxn ang="0">
                  <a:pos x="349" y="0"/>
                </a:cxn>
                <a:cxn ang="0">
                  <a:pos x="349" y="0"/>
                </a:cxn>
                <a:cxn ang="0">
                  <a:pos x="371" y="1"/>
                </a:cxn>
                <a:cxn ang="0">
                  <a:pos x="388" y="6"/>
                </a:cxn>
                <a:cxn ang="0">
                  <a:pos x="400" y="12"/>
                </a:cxn>
                <a:cxn ang="0">
                  <a:pos x="409" y="21"/>
                </a:cxn>
                <a:cxn ang="0">
                  <a:pos x="414" y="30"/>
                </a:cxn>
                <a:cxn ang="0">
                  <a:pos x="417" y="40"/>
                </a:cxn>
                <a:cxn ang="0">
                  <a:pos x="417" y="50"/>
                </a:cxn>
                <a:cxn ang="0">
                  <a:pos x="417" y="58"/>
                </a:cxn>
                <a:cxn ang="0">
                  <a:pos x="417" y="58"/>
                </a:cxn>
                <a:cxn ang="0">
                  <a:pos x="406" y="65"/>
                </a:cxn>
                <a:cxn ang="0">
                  <a:pos x="390" y="68"/>
                </a:cxn>
                <a:cxn ang="0">
                  <a:pos x="370" y="71"/>
                </a:cxn>
                <a:cxn ang="0">
                  <a:pos x="347" y="71"/>
                </a:cxn>
                <a:cxn ang="0">
                  <a:pos x="323" y="72"/>
                </a:cxn>
                <a:cxn ang="0">
                  <a:pos x="299" y="73"/>
                </a:cxn>
                <a:cxn ang="0">
                  <a:pos x="278" y="77"/>
                </a:cxn>
                <a:cxn ang="0">
                  <a:pos x="261" y="83"/>
                </a:cxn>
                <a:cxn ang="0">
                  <a:pos x="261" y="83"/>
                </a:cxn>
                <a:cxn ang="0">
                  <a:pos x="249" y="89"/>
                </a:cxn>
                <a:cxn ang="0">
                  <a:pos x="234" y="98"/>
                </a:cxn>
                <a:cxn ang="0">
                  <a:pos x="216" y="108"/>
                </a:cxn>
                <a:cxn ang="0">
                  <a:pos x="199" y="119"/>
                </a:cxn>
                <a:cxn ang="0">
                  <a:pos x="179" y="132"/>
                </a:cxn>
                <a:cxn ang="0">
                  <a:pos x="159" y="144"/>
                </a:cxn>
                <a:cxn ang="0">
                  <a:pos x="139" y="156"/>
                </a:cxn>
                <a:cxn ang="0">
                  <a:pos x="120" y="170"/>
                </a:cxn>
                <a:cxn ang="0">
                  <a:pos x="100" y="182"/>
                </a:cxn>
                <a:cxn ang="0">
                  <a:pos x="81" y="195"/>
                </a:cxn>
                <a:cxn ang="0">
                  <a:pos x="62" y="207"/>
                </a:cxn>
                <a:cxn ang="0">
                  <a:pos x="46" y="217"/>
                </a:cxn>
                <a:cxn ang="0">
                  <a:pos x="31" y="227"/>
                </a:cxn>
                <a:cxn ang="0">
                  <a:pos x="18" y="235"/>
                </a:cxn>
                <a:cxn ang="0">
                  <a:pos x="8" y="241"/>
                </a:cxn>
                <a:cxn ang="0">
                  <a:pos x="0" y="244"/>
                </a:cxn>
                <a:cxn ang="0">
                  <a:pos x="0" y="244"/>
                </a:cxn>
                <a:cxn ang="0">
                  <a:pos x="3" y="228"/>
                </a:cxn>
                <a:cxn ang="0">
                  <a:pos x="10" y="211"/>
                </a:cxn>
                <a:cxn ang="0">
                  <a:pos x="20" y="192"/>
                </a:cxn>
                <a:cxn ang="0">
                  <a:pos x="33" y="174"/>
                </a:cxn>
                <a:cxn ang="0">
                  <a:pos x="48" y="154"/>
                </a:cxn>
                <a:cxn ang="0">
                  <a:pos x="64" y="137"/>
                </a:cxn>
                <a:cxn ang="0">
                  <a:pos x="81" y="119"/>
                </a:cxn>
                <a:cxn ang="0">
                  <a:pos x="98" y="104"/>
                </a:cxn>
                <a:cxn ang="0">
                  <a:pos x="98" y="104"/>
                </a:cxn>
                <a:cxn ang="0">
                  <a:pos x="108" y="97"/>
                </a:cxn>
                <a:cxn ang="0">
                  <a:pos x="120" y="89"/>
                </a:cxn>
                <a:cxn ang="0">
                  <a:pos x="134" y="81"/>
                </a:cxn>
                <a:cxn ang="0">
                  <a:pos x="151" y="72"/>
                </a:cxn>
                <a:cxn ang="0">
                  <a:pos x="168" y="63"/>
                </a:cxn>
                <a:cxn ang="0">
                  <a:pos x="187" y="55"/>
                </a:cxn>
                <a:cxn ang="0">
                  <a:pos x="205" y="45"/>
                </a:cxn>
                <a:cxn ang="0">
                  <a:pos x="225" y="37"/>
                </a:cxn>
                <a:cxn ang="0">
                  <a:pos x="244" y="29"/>
                </a:cxn>
                <a:cxn ang="0">
                  <a:pos x="263" y="21"/>
                </a:cxn>
                <a:cxn ang="0">
                  <a:pos x="282" y="15"/>
                </a:cxn>
                <a:cxn ang="0">
                  <a:pos x="298" y="9"/>
                </a:cxn>
                <a:cxn ang="0">
                  <a:pos x="314" y="5"/>
                </a:cxn>
                <a:cxn ang="0">
                  <a:pos x="328" y="1"/>
                </a:cxn>
                <a:cxn ang="0">
                  <a:pos x="340" y="0"/>
                </a:cxn>
                <a:cxn ang="0">
                  <a:pos x="349" y="0"/>
                </a:cxn>
              </a:cxnLst>
              <a:rect l="0" t="0" r="r" b="b"/>
              <a:pathLst>
                <a:path w="417" h="244">
                  <a:moveTo>
                    <a:pt x="349" y="0"/>
                  </a:moveTo>
                  <a:lnTo>
                    <a:pt x="349" y="0"/>
                  </a:lnTo>
                  <a:lnTo>
                    <a:pt x="371" y="1"/>
                  </a:lnTo>
                  <a:lnTo>
                    <a:pt x="388" y="6"/>
                  </a:lnTo>
                  <a:lnTo>
                    <a:pt x="400" y="12"/>
                  </a:lnTo>
                  <a:lnTo>
                    <a:pt x="409" y="21"/>
                  </a:lnTo>
                  <a:lnTo>
                    <a:pt x="414" y="30"/>
                  </a:lnTo>
                  <a:lnTo>
                    <a:pt x="417" y="40"/>
                  </a:lnTo>
                  <a:lnTo>
                    <a:pt x="417" y="50"/>
                  </a:lnTo>
                  <a:lnTo>
                    <a:pt x="417" y="58"/>
                  </a:lnTo>
                  <a:lnTo>
                    <a:pt x="417" y="58"/>
                  </a:lnTo>
                  <a:lnTo>
                    <a:pt x="406" y="65"/>
                  </a:lnTo>
                  <a:lnTo>
                    <a:pt x="390" y="68"/>
                  </a:lnTo>
                  <a:lnTo>
                    <a:pt x="370" y="71"/>
                  </a:lnTo>
                  <a:lnTo>
                    <a:pt x="347" y="71"/>
                  </a:lnTo>
                  <a:lnTo>
                    <a:pt x="323" y="72"/>
                  </a:lnTo>
                  <a:lnTo>
                    <a:pt x="299" y="73"/>
                  </a:lnTo>
                  <a:lnTo>
                    <a:pt x="278" y="77"/>
                  </a:lnTo>
                  <a:lnTo>
                    <a:pt x="261" y="83"/>
                  </a:lnTo>
                  <a:lnTo>
                    <a:pt x="261" y="83"/>
                  </a:lnTo>
                  <a:lnTo>
                    <a:pt x="249" y="89"/>
                  </a:lnTo>
                  <a:lnTo>
                    <a:pt x="234" y="98"/>
                  </a:lnTo>
                  <a:lnTo>
                    <a:pt x="216" y="108"/>
                  </a:lnTo>
                  <a:lnTo>
                    <a:pt x="199" y="119"/>
                  </a:lnTo>
                  <a:lnTo>
                    <a:pt x="179" y="132"/>
                  </a:lnTo>
                  <a:lnTo>
                    <a:pt x="159" y="144"/>
                  </a:lnTo>
                  <a:lnTo>
                    <a:pt x="139" y="156"/>
                  </a:lnTo>
                  <a:lnTo>
                    <a:pt x="120" y="170"/>
                  </a:lnTo>
                  <a:lnTo>
                    <a:pt x="100" y="182"/>
                  </a:lnTo>
                  <a:lnTo>
                    <a:pt x="81" y="195"/>
                  </a:lnTo>
                  <a:lnTo>
                    <a:pt x="62" y="207"/>
                  </a:lnTo>
                  <a:lnTo>
                    <a:pt x="46" y="217"/>
                  </a:lnTo>
                  <a:lnTo>
                    <a:pt x="31" y="227"/>
                  </a:lnTo>
                  <a:lnTo>
                    <a:pt x="18" y="235"/>
                  </a:lnTo>
                  <a:lnTo>
                    <a:pt x="8" y="241"/>
                  </a:lnTo>
                  <a:lnTo>
                    <a:pt x="0" y="244"/>
                  </a:lnTo>
                  <a:lnTo>
                    <a:pt x="0" y="244"/>
                  </a:lnTo>
                  <a:lnTo>
                    <a:pt x="3" y="228"/>
                  </a:lnTo>
                  <a:lnTo>
                    <a:pt x="10" y="211"/>
                  </a:lnTo>
                  <a:lnTo>
                    <a:pt x="20" y="192"/>
                  </a:lnTo>
                  <a:lnTo>
                    <a:pt x="33" y="174"/>
                  </a:lnTo>
                  <a:lnTo>
                    <a:pt x="48" y="154"/>
                  </a:lnTo>
                  <a:lnTo>
                    <a:pt x="64" y="137"/>
                  </a:lnTo>
                  <a:lnTo>
                    <a:pt x="81" y="119"/>
                  </a:lnTo>
                  <a:lnTo>
                    <a:pt x="98" y="104"/>
                  </a:lnTo>
                  <a:lnTo>
                    <a:pt x="98" y="104"/>
                  </a:lnTo>
                  <a:lnTo>
                    <a:pt x="108" y="97"/>
                  </a:lnTo>
                  <a:lnTo>
                    <a:pt x="120" y="89"/>
                  </a:lnTo>
                  <a:lnTo>
                    <a:pt x="134" y="81"/>
                  </a:lnTo>
                  <a:lnTo>
                    <a:pt x="151" y="72"/>
                  </a:lnTo>
                  <a:lnTo>
                    <a:pt x="168" y="63"/>
                  </a:lnTo>
                  <a:lnTo>
                    <a:pt x="187" y="55"/>
                  </a:lnTo>
                  <a:lnTo>
                    <a:pt x="205" y="45"/>
                  </a:lnTo>
                  <a:lnTo>
                    <a:pt x="225" y="37"/>
                  </a:lnTo>
                  <a:lnTo>
                    <a:pt x="244" y="29"/>
                  </a:lnTo>
                  <a:lnTo>
                    <a:pt x="263" y="21"/>
                  </a:lnTo>
                  <a:lnTo>
                    <a:pt x="282" y="15"/>
                  </a:lnTo>
                  <a:lnTo>
                    <a:pt x="298" y="9"/>
                  </a:lnTo>
                  <a:lnTo>
                    <a:pt x="314" y="5"/>
                  </a:lnTo>
                  <a:lnTo>
                    <a:pt x="328" y="1"/>
                  </a:lnTo>
                  <a:lnTo>
                    <a:pt x="340" y="0"/>
                  </a:lnTo>
                  <a:lnTo>
                    <a:pt x="349" y="0"/>
                  </a:lnTo>
                </a:path>
              </a:pathLst>
            </a:custGeom>
            <a:noFill/>
            <a:ln w="0">
              <a:solidFill>
                <a:srgbClr val="000000"/>
              </a:solidFill>
              <a:prstDash val="solid"/>
              <a:round/>
              <a:headEnd/>
              <a:tailEnd/>
            </a:ln>
          </p:spPr>
          <p:txBody>
            <a:bodyPr/>
            <a:lstStyle/>
            <a:p>
              <a:endParaRPr lang="en-US"/>
            </a:p>
          </p:txBody>
        </p:sp>
        <p:sp>
          <p:nvSpPr>
            <p:cNvPr id="29744" name="Freeform 48"/>
            <p:cNvSpPr>
              <a:spLocks/>
            </p:cNvSpPr>
            <p:nvPr/>
          </p:nvSpPr>
          <p:spPr bwMode="auto">
            <a:xfrm>
              <a:off x="1167" y="738"/>
              <a:ext cx="58" cy="36"/>
            </a:xfrm>
            <a:custGeom>
              <a:avLst/>
              <a:gdLst/>
              <a:ahLst/>
              <a:cxnLst>
                <a:cxn ang="0">
                  <a:pos x="9" y="103"/>
                </a:cxn>
                <a:cxn ang="0">
                  <a:pos x="9" y="103"/>
                </a:cxn>
                <a:cxn ang="0">
                  <a:pos x="5" y="112"/>
                </a:cxn>
                <a:cxn ang="0">
                  <a:pos x="1" y="122"/>
                </a:cxn>
                <a:cxn ang="0">
                  <a:pos x="0" y="132"/>
                </a:cxn>
                <a:cxn ang="0">
                  <a:pos x="1" y="142"/>
                </a:cxn>
                <a:cxn ang="0">
                  <a:pos x="3" y="152"/>
                </a:cxn>
                <a:cxn ang="0">
                  <a:pos x="5" y="160"/>
                </a:cxn>
                <a:cxn ang="0">
                  <a:pos x="10" y="168"/>
                </a:cxn>
                <a:cxn ang="0">
                  <a:pos x="15" y="174"/>
                </a:cxn>
                <a:cxn ang="0">
                  <a:pos x="15" y="174"/>
                </a:cxn>
                <a:cxn ang="0">
                  <a:pos x="21" y="180"/>
                </a:cxn>
                <a:cxn ang="0">
                  <a:pos x="30" y="178"/>
                </a:cxn>
                <a:cxn ang="0">
                  <a:pos x="41" y="168"/>
                </a:cxn>
                <a:cxn ang="0">
                  <a:pos x="51" y="153"/>
                </a:cxn>
                <a:cxn ang="0">
                  <a:pos x="51" y="153"/>
                </a:cxn>
                <a:cxn ang="0">
                  <a:pos x="66" y="134"/>
                </a:cxn>
                <a:cxn ang="0">
                  <a:pos x="78" y="122"/>
                </a:cxn>
                <a:cxn ang="0">
                  <a:pos x="88" y="112"/>
                </a:cxn>
                <a:cxn ang="0">
                  <a:pos x="99" y="104"/>
                </a:cxn>
                <a:cxn ang="0">
                  <a:pos x="113" y="97"/>
                </a:cxn>
                <a:cxn ang="0">
                  <a:pos x="130" y="90"/>
                </a:cxn>
                <a:cxn ang="0">
                  <a:pos x="155" y="80"/>
                </a:cxn>
                <a:cxn ang="0">
                  <a:pos x="188" y="67"/>
                </a:cxn>
                <a:cxn ang="0">
                  <a:pos x="188" y="67"/>
                </a:cxn>
                <a:cxn ang="0">
                  <a:pos x="204" y="61"/>
                </a:cxn>
                <a:cxn ang="0">
                  <a:pos x="220" y="54"/>
                </a:cxn>
                <a:cxn ang="0">
                  <a:pos x="233" y="45"/>
                </a:cxn>
                <a:cxn ang="0">
                  <a:pos x="246" y="36"/>
                </a:cxn>
                <a:cxn ang="0">
                  <a:pos x="257" y="28"/>
                </a:cxn>
                <a:cxn ang="0">
                  <a:pos x="268" y="19"/>
                </a:cxn>
                <a:cxn ang="0">
                  <a:pos x="279" y="11"/>
                </a:cxn>
                <a:cxn ang="0">
                  <a:pos x="291" y="4"/>
                </a:cxn>
                <a:cxn ang="0">
                  <a:pos x="291" y="4"/>
                </a:cxn>
                <a:cxn ang="0">
                  <a:pos x="278" y="1"/>
                </a:cxn>
                <a:cxn ang="0">
                  <a:pos x="266" y="0"/>
                </a:cxn>
                <a:cxn ang="0">
                  <a:pos x="252" y="0"/>
                </a:cxn>
                <a:cxn ang="0">
                  <a:pos x="237" y="1"/>
                </a:cxn>
                <a:cxn ang="0">
                  <a:pos x="221" y="4"/>
                </a:cxn>
                <a:cxn ang="0">
                  <a:pos x="204" y="8"/>
                </a:cxn>
                <a:cxn ang="0">
                  <a:pos x="183" y="14"/>
                </a:cxn>
                <a:cxn ang="0">
                  <a:pos x="160" y="23"/>
                </a:cxn>
                <a:cxn ang="0">
                  <a:pos x="160" y="23"/>
                </a:cxn>
                <a:cxn ang="0">
                  <a:pos x="142" y="29"/>
                </a:cxn>
                <a:cxn ang="0">
                  <a:pos x="123" y="35"/>
                </a:cxn>
                <a:cxn ang="0">
                  <a:pos x="106" y="41"/>
                </a:cxn>
                <a:cxn ang="0">
                  <a:pos x="87" y="49"/>
                </a:cxn>
                <a:cxn ang="0">
                  <a:pos x="68" y="57"/>
                </a:cxn>
                <a:cxn ang="0">
                  <a:pos x="49" y="70"/>
                </a:cxn>
                <a:cxn ang="0">
                  <a:pos x="30" y="85"/>
                </a:cxn>
                <a:cxn ang="0">
                  <a:pos x="9" y="103"/>
                </a:cxn>
              </a:cxnLst>
              <a:rect l="0" t="0" r="r" b="b"/>
              <a:pathLst>
                <a:path w="291" h="180">
                  <a:moveTo>
                    <a:pt x="9" y="103"/>
                  </a:moveTo>
                  <a:lnTo>
                    <a:pt x="9" y="103"/>
                  </a:lnTo>
                  <a:lnTo>
                    <a:pt x="5" y="112"/>
                  </a:lnTo>
                  <a:lnTo>
                    <a:pt x="1" y="122"/>
                  </a:lnTo>
                  <a:lnTo>
                    <a:pt x="0" y="132"/>
                  </a:lnTo>
                  <a:lnTo>
                    <a:pt x="1" y="142"/>
                  </a:lnTo>
                  <a:lnTo>
                    <a:pt x="3" y="152"/>
                  </a:lnTo>
                  <a:lnTo>
                    <a:pt x="5" y="160"/>
                  </a:lnTo>
                  <a:lnTo>
                    <a:pt x="10" y="168"/>
                  </a:lnTo>
                  <a:lnTo>
                    <a:pt x="15" y="174"/>
                  </a:lnTo>
                  <a:lnTo>
                    <a:pt x="15" y="174"/>
                  </a:lnTo>
                  <a:lnTo>
                    <a:pt x="21" y="180"/>
                  </a:lnTo>
                  <a:lnTo>
                    <a:pt x="30" y="178"/>
                  </a:lnTo>
                  <a:lnTo>
                    <a:pt x="41" y="168"/>
                  </a:lnTo>
                  <a:lnTo>
                    <a:pt x="51" y="153"/>
                  </a:lnTo>
                  <a:lnTo>
                    <a:pt x="51" y="153"/>
                  </a:lnTo>
                  <a:lnTo>
                    <a:pt x="66" y="134"/>
                  </a:lnTo>
                  <a:lnTo>
                    <a:pt x="78" y="122"/>
                  </a:lnTo>
                  <a:lnTo>
                    <a:pt x="88" y="112"/>
                  </a:lnTo>
                  <a:lnTo>
                    <a:pt x="99" y="104"/>
                  </a:lnTo>
                  <a:lnTo>
                    <a:pt x="113" y="97"/>
                  </a:lnTo>
                  <a:lnTo>
                    <a:pt x="130" y="90"/>
                  </a:lnTo>
                  <a:lnTo>
                    <a:pt x="155" y="80"/>
                  </a:lnTo>
                  <a:lnTo>
                    <a:pt x="188" y="67"/>
                  </a:lnTo>
                  <a:lnTo>
                    <a:pt x="188" y="67"/>
                  </a:lnTo>
                  <a:lnTo>
                    <a:pt x="204" y="61"/>
                  </a:lnTo>
                  <a:lnTo>
                    <a:pt x="220" y="54"/>
                  </a:lnTo>
                  <a:lnTo>
                    <a:pt x="233" y="45"/>
                  </a:lnTo>
                  <a:lnTo>
                    <a:pt x="246" y="36"/>
                  </a:lnTo>
                  <a:lnTo>
                    <a:pt x="257" y="28"/>
                  </a:lnTo>
                  <a:lnTo>
                    <a:pt x="268" y="19"/>
                  </a:lnTo>
                  <a:lnTo>
                    <a:pt x="279" y="11"/>
                  </a:lnTo>
                  <a:lnTo>
                    <a:pt x="291" y="4"/>
                  </a:lnTo>
                  <a:lnTo>
                    <a:pt x="291" y="4"/>
                  </a:lnTo>
                  <a:lnTo>
                    <a:pt x="278" y="1"/>
                  </a:lnTo>
                  <a:lnTo>
                    <a:pt x="266" y="0"/>
                  </a:lnTo>
                  <a:lnTo>
                    <a:pt x="252" y="0"/>
                  </a:lnTo>
                  <a:lnTo>
                    <a:pt x="237" y="1"/>
                  </a:lnTo>
                  <a:lnTo>
                    <a:pt x="221" y="4"/>
                  </a:lnTo>
                  <a:lnTo>
                    <a:pt x="204" y="8"/>
                  </a:lnTo>
                  <a:lnTo>
                    <a:pt x="183" y="14"/>
                  </a:lnTo>
                  <a:lnTo>
                    <a:pt x="160" y="23"/>
                  </a:lnTo>
                  <a:lnTo>
                    <a:pt x="160" y="23"/>
                  </a:lnTo>
                  <a:lnTo>
                    <a:pt x="142" y="29"/>
                  </a:lnTo>
                  <a:lnTo>
                    <a:pt x="123" y="35"/>
                  </a:lnTo>
                  <a:lnTo>
                    <a:pt x="106" y="41"/>
                  </a:lnTo>
                  <a:lnTo>
                    <a:pt x="87" y="49"/>
                  </a:lnTo>
                  <a:lnTo>
                    <a:pt x="68" y="57"/>
                  </a:lnTo>
                  <a:lnTo>
                    <a:pt x="49" y="70"/>
                  </a:lnTo>
                  <a:lnTo>
                    <a:pt x="30" y="85"/>
                  </a:lnTo>
                  <a:lnTo>
                    <a:pt x="9" y="103"/>
                  </a:lnTo>
                </a:path>
              </a:pathLst>
            </a:custGeom>
            <a:noFill/>
            <a:ln w="0">
              <a:solidFill>
                <a:srgbClr val="000000"/>
              </a:solidFill>
              <a:prstDash val="solid"/>
              <a:round/>
              <a:headEnd/>
              <a:tailEnd/>
            </a:ln>
          </p:spPr>
          <p:txBody>
            <a:bodyPr/>
            <a:lstStyle/>
            <a:p>
              <a:endParaRPr lang="en-US"/>
            </a:p>
          </p:txBody>
        </p:sp>
        <p:sp>
          <p:nvSpPr>
            <p:cNvPr id="29745" name="Freeform 49"/>
            <p:cNvSpPr>
              <a:spLocks/>
            </p:cNvSpPr>
            <p:nvPr/>
          </p:nvSpPr>
          <p:spPr bwMode="auto">
            <a:xfrm>
              <a:off x="1413" y="1090"/>
              <a:ext cx="274" cy="165"/>
            </a:xfrm>
            <a:custGeom>
              <a:avLst/>
              <a:gdLst/>
              <a:ahLst/>
              <a:cxnLst>
                <a:cxn ang="0">
                  <a:pos x="1349" y="85"/>
                </a:cxn>
                <a:cxn ang="0">
                  <a:pos x="1307" y="87"/>
                </a:cxn>
                <a:cxn ang="0">
                  <a:pos x="1264" y="87"/>
                </a:cxn>
                <a:cxn ang="0">
                  <a:pos x="1222" y="87"/>
                </a:cxn>
                <a:cxn ang="0">
                  <a:pos x="1187" y="83"/>
                </a:cxn>
                <a:cxn ang="0">
                  <a:pos x="1165" y="82"/>
                </a:cxn>
                <a:cxn ang="0">
                  <a:pos x="1150" y="98"/>
                </a:cxn>
                <a:cxn ang="0">
                  <a:pos x="1137" y="114"/>
                </a:cxn>
                <a:cxn ang="0">
                  <a:pos x="1133" y="147"/>
                </a:cxn>
                <a:cxn ang="0">
                  <a:pos x="1132" y="197"/>
                </a:cxn>
                <a:cxn ang="0">
                  <a:pos x="1129" y="252"/>
                </a:cxn>
                <a:cxn ang="0">
                  <a:pos x="1120" y="305"/>
                </a:cxn>
                <a:cxn ang="0">
                  <a:pos x="1107" y="347"/>
                </a:cxn>
                <a:cxn ang="0">
                  <a:pos x="1083" y="381"/>
                </a:cxn>
                <a:cxn ang="0">
                  <a:pos x="1032" y="419"/>
                </a:cxn>
                <a:cxn ang="0">
                  <a:pos x="971" y="450"/>
                </a:cxn>
                <a:cxn ang="0">
                  <a:pos x="905" y="470"/>
                </a:cxn>
                <a:cxn ang="0">
                  <a:pos x="837" y="476"/>
                </a:cxn>
                <a:cxn ang="0">
                  <a:pos x="772" y="465"/>
                </a:cxn>
                <a:cxn ang="0">
                  <a:pos x="698" y="531"/>
                </a:cxn>
                <a:cxn ang="0">
                  <a:pos x="606" y="608"/>
                </a:cxn>
                <a:cxn ang="0">
                  <a:pos x="506" y="686"/>
                </a:cxn>
                <a:cxn ang="0">
                  <a:pos x="404" y="758"/>
                </a:cxn>
                <a:cxn ang="0">
                  <a:pos x="311" y="814"/>
                </a:cxn>
                <a:cxn ang="0">
                  <a:pos x="255" y="792"/>
                </a:cxn>
                <a:cxn ang="0">
                  <a:pos x="210" y="738"/>
                </a:cxn>
                <a:cxn ang="0">
                  <a:pos x="161" y="690"/>
                </a:cxn>
                <a:cxn ang="0">
                  <a:pos x="105" y="648"/>
                </a:cxn>
                <a:cxn ang="0">
                  <a:pos x="44" y="612"/>
                </a:cxn>
                <a:cxn ang="0">
                  <a:pos x="43" y="572"/>
                </a:cxn>
                <a:cxn ang="0">
                  <a:pos x="161" y="525"/>
                </a:cxn>
                <a:cxn ang="0">
                  <a:pos x="271" y="495"/>
                </a:cxn>
                <a:cxn ang="0">
                  <a:pos x="379" y="466"/>
                </a:cxn>
                <a:cxn ang="0">
                  <a:pos x="491" y="428"/>
                </a:cxn>
                <a:cxn ang="0">
                  <a:pos x="611" y="362"/>
                </a:cxn>
                <a:cxn ang="0">
                  <a:pos x="640" y="372"/>
                </a:cxn>
                <a:cxn ang="0">
                  <a:pos x="652" y="416"/>
                </a:cxn>
                <a:cxn ang="0">
                  <a:pos x="688" y="428"/>
                </a:cxn>
                <a:cxn ang="0">
                  <a:pos x="718" y="403"/>
                </a:cxn>
                <a:cxn ang="0">
                  <a:pos x="745" y="363"/>
                </a:cxn>
                <a:cxn ang="0">
                  <a:pos x="772" y="313"/>
                </a:cxn>
                <a:cxn ang="0">
                  <a:pos x="810" y="267"/>
                </a:cxn>
                <a:cxn ang="0">
                  <a:pos x="854" y="224"/>
                </a:cxn>
                <a:cxn ang="0">
                  <a:pos x="901" y="176"/>
                </a:cxn>
                <a:cxn ang="0">
                  <a:pos x="951" y="116"/>
                </a:cxn>
                <a:cxn ang="0">
                  <a:pos x="1001" y="46"/>
                </a:cxn>
                <a:cxn ang="0">
                  <a:pos x="1057" y="7"/>
                </a:cxn>
                <a:cxn ang="0">
                  <a:pos x="1122" y="1"/>
                </a:cxn>
                <a:cxn ang="0">
                  <a:pos x="1177" y="15"/>
                </a:cxn>
                <a:cxn ang="0">
                  <a:pos x="1212" y="30"/>
                </a:cxn>
                <a:cxn ang="0">
                  <a:pos x="1243" y="46"/>
                </a:cxn>
                <a:cxn ang="0">
                  <a:pos x="1279" y="63"/>
                </a:cxn>
                <a:cxn ang="0">
                  <a:pos x="1328" y="78"/>
                </a:cxn>
              </a:cxnLst>
              <a:rect l="0" t="0" r="r" b="b"/>
              <a:pathLst>
                <a:path w="1373" h="828">
                  <a:moveTo>
                    <a:pt x="1373" y="87"/>
                  </a:moveTo>
                  <a:lnTo>
                    <a:pt x="1362" y="87"/>
                  </a:lnTo>
                  <a:lnTo>
                    <a:pt x="1349" y="85"/>
                  </a:lnTo>
                  <a:lnTo>
                    <a:pt x="1336" y="85"/>
                  </a:lnTo>
                  <a:lnTo>
                    <a:pt x="1322" y="87"/>
                  </a:lnTo>
                  <a:lnTo>
                    <a:pt x="1307" y="87"/>
                  </a:lnTo>
                  <a:lnTo>
                    <a:pt x="1292" y="87"/>
                  </a:lnTo>
                  <a:lnTo>
                    <a:pt x="1279" y="87"/>
                  </a:lnTo>
                  <a:lnTo>
                    <a:pt x="1264" y="87"/>
                  </a:lnTo>
                  <a:lnTo>
                    <a:pt x="1249" y="88"/>
                  </a:lnTo>
                  <a:lnTo>
                    <a:pt x="1235" y="87"/>
                  </a:lnTo>
                  <a:lnTo>
                    <a:pt x="1222" y="87"/>
                  </a:lnTo>
                  <a:lnTo>
                    <a:pt x="1209" y="85"/>
                  </a:lnTo>
                  <a:lnTo>
                    <a:pt x="1198" y="84"/>
                  </a:lnTo>
                  <a:lnTo>
                    <a:pt x="1187" y="83"/>
                  </a:lnTo>
                  <a:lnTo>
                    <a:pt x="1178" y="80"/>
                  </a:lnTo>
                  <a:lnTo>
                    <a:pt x="1171" y="77"/>
                  </a:lnTo>
                  <a:lnTo>
                    <a:pt x="1165" y="82"/>
                  </a:lnTo>
                  <a:lnTo>
                    <a:pt x="1160" y="87"/>
                  </a:lnTo>
                  <a:lnTo>
                    <a:pt x="1155" y="92"/>
                  </a:lnTo>
                  <a:lnTo>
                    <a:pt x="1150" y="98"/>
                  </a:lnTo>
                  <a:lnTo>
                    <a:pt x="1146" y="103"/>
                  </a:lnTo>
                  <a:lnTo>
                    <a:pt x="1141" y="109"/>
                  </a:lnTo>
                  <a:lnTo>
                    <a:pt x="1137" y="114"/>
                  </a:lnTo>
                  <a:lnTo>
                    <a:pt x="1133" y="120"/>
                  </a:lnTo>
                  <a:lnTo>
                    <a:pt x="1133" y="133"/>
                  </a:lnTo>
                  <a:lnTo>
                    <a:pt x="1133" y="147"/>
                  </a:lnTo>
                  <a:lnTo>
                    <a:pt x="1133" y="162"/>
                  </a:lnTo>
                  <a:lnTo>
                    <a:pt x="1133" y="180"/>
                  </a:lnTo>
                  <a:lnTo>
                    <a:pt x="1132" y="197"/>
                  </a:lnTo>
                  <a:lnTo>
                    <a:pt x="1132" y="216"/>
                  </a:lnTo>
                  <a:lnTo>
                    <a:pt x="1130" y="234"/>
                  </a:lnTo>
                  <a:lnTo>
                    <a:pt x="1129" y="252"/>
                  </a:lnTo>
                  <a:lnTo>
                    <a:pt x="1126" y="270"/>
                  </a:lnTo>
                  <a:lnTo>
                    <a:pt x="1124" y="288"/>
                  </a:lnTo>
                  <a:lnTo>
                    <a:pt x="1120" y="305"/>
                  </a:lnTo>
                  <a:lnTo>
                    <a:pt x="1116" y="320"/>
                  </a:lnTo>
                  <a:lnTo>
                    <a:pt x="1112" y="335"/>
                  </a:lnTo>
                  <a:lnTo>
                    <a:pt x="1107" y="347"/>
                  </a:lnTo>
                  <a:lnTo>
                    <a:pt x="1102" y="357"/>
                  </a:lnTo>
                  <a:lnTo>
                    <a:pt x="1096" y="366"/>
                  </a:lnTo>
                  <a:lnTo>
                    <a:pt x="1083" y="381"/>
                  </a:lnTo>
                  <a:lnTo>
                    <a:pt x="1066" y="394"/>
                  </a:lnTo>
                  <a:lnTo>
                    <a:pt x="1049" y="407"/>
                  </a:lnTo>
                  <a:lnTo>
                    <a:pt x="1032" y="419"/>
                  </a:lnTo>
                  <a:lnTo>
                    <a:pt x="1012" y="430"/>
                  </a:lnTo>
                  <a:lnTo>
                    <a:pt x="992" y="442"/>
                  </a:lnTo>
                  <a:lnTo>
                    <a:pt x="971" y="450"/>
                  </a:lnTo>
                  <a:lnTo>
                    <a:pt x="950" y="458"/>
                  </a:lnTo>
                  <a:lnTo>
                    <a:pt x="927" y="465"/>
                  </a:lnTo>
                  <a:lnTo>
                    <a:pt x="905" y="470"/>
                  </a:lnTo>
                  <a:lnTo>
                    <a:pt x="882" y="474"/>
                  </a:lnTo>
                  <a:lnTo>
                    <a:pt x="859" y="476"/>
                  </a:lnTo>
                  <a:lnTo>
                    <a:pt x="837" y="476"/>
                  </a:lnTo>
                  <a:lnTo>
                    <a:pt x="815" y="474"/>
                  </a:lnTo>
                  <a:lnTo>
                    <a:pt x="793" y="471"/>
                  </a:lnTo>
                  <a:lnTo>
                    <a:pt x="772" y="465"/>
                  </a:lnTo>
                  <a:lnTo>
                    <a:pt x="750" y="485"/>
                  </a:lnTo>
                  <a:lnTo>
                    <a:pt x="725" y="507"/>
                  </a:lnTo>
                  <a:lnTo>
                    <a:pt x="698" y="531"/>
                  </a:lnTo>
                  <a:lnTo>
                    <a:pt x="669" y="556"/>
                  </a:lnTo>
                  <a:lnTo>
                    <a:pt x="638" y="582"/>
                  </a:lnTo>
                  <a:lnTo>
                    <a:pt x="606" y="608"/>
                  </a:lnTo>
                  <a:lnTo>
                    <a:pt x="573" y="634"/>
                  </a:lnTo>
                  <a:lnTo>
                    <a:pt x="539" y="660"/>
                  </a:lnTo>
                  <a:lnTo>
                    <a:pt x="506" y="686"/>
                  </a:lnTo>
                  <a:lnTo>
                    <a:pt x="471" y="711"/>
                  </a:lnTo>
                  <a:lnTo>
                    <a:pt x="437" y="736"/>
                  </a:lnTo>
                  <a:lnTo>
                    <a:pt x="404" y="758"/>
                  </a:lnTo>
                  <a:lnTo>
                    <a:pt x="372" y="779"/>
                  </a:lnTo>
                  <a:lnTo>
                    <a:pt x="341" y="798"/>
                  </a:lnTo>
                  <a:lnTo>
                    <a:pt x="311" y="814"/>
                  </a:lnTo>
                  <a:lnTo>
                    <a:pt x="282" y="828"/>
                  </a:lnTo>
                  <a:lnTo>
                    <a:pt x="269" y="809"/>
                  </a:lnTo>
                  <a:lnTo>
                    <a:pt x="255" y="792"/>
                  </a:lnTo>
                  <a:lnTo>
                    <a:pt x="241" y="774"/>
                  </a:lnTo>
                  <a:lnTo>
                    <a:pt x="226" y="756"/>
                  </a:lnTo>
                  <a:lnTo>
                    <a:pt x="210" y="738"/>
                  </a:lnTo>
                  <a:lnTo>
                    <a:pt x="194" y="722"/>
                  </a:lnTo>
                  <a:lnTo>
                    <a:pt x="178" y="706"/>
                  </a:lnTo>
                  <a:lnTo>
                    <a:pt x="161" y="690"/>
                  </a:lnTo>
                  <a:lnTo>
                    <a:pt x="143" y="675"/>
                  </a:lnTo>
                  <a:lnTo>
                    <a:pt x="125" y="660"/>
                  </a:lnTo>
                  <a:lnTo>
                    <a:pt x="105" y="648"/>
                  </a:lnTo>
                  <a:lnTo>
                    <a:pt x="86" y="634"/>
                  </a:lnTo>
                  <a:lnTo>
                    <a:pt x="65" y="623"/>
                  </a:lnTo>
                  <a:lnTo>
                    <a:pt x="44" y="612"/>
                  </a:lnTo>
                  <a:lnTo>
                    <a:pt x="23" y="603"/>
                  </a:lnTo>
                  <a:lnTo>
                    <a:pt x="0" y="594"/>
                  </a:lnTo>
                  <a:lnTo>
                    <a:pt x="43" y="572"/>
                  </a:lnTo>
                  <a:lnTo>
                    <a:pt x="82" y="553"/>
                  </a:lnTo>
                  <a:lnTo>
                    <a:pt x="122" y="538"/>
                  </a:lnTo>
                  <a:lnTo>
                    <a:pt x="161" y="525"/>
                  </a:lnTo>
                  <a:lnTo>
                    <a:pt x="198" y="514"/>
                  </a:lnTo>
                  <a:lnTo>
                    <a:pt x="234" y="504"/>
                  </a:lnTo>
                  <a:lnTo>
                    <a:pt x="271" y="495"/>
                  </a:lnTo>
                  <a:lnTo>
                    <a:pt x="307" y="485"/>
                  </a:lnTo>
                  <a:lnTo>
                    <a:pt x="343" y="476"/>
                  </a:lnTo>
                  <a:lnTo>
                    <a:pt x="379" y="466"/>
                  </a:lnTo>
                  <a:lnTo>
                    <a:pt x="416" y="455"/>
                  </a:lnTo>
                  <a:lnTo>
                    <a:pt x="453" y="443"/>
                  </a:lnTo>
                  <a:lnTo>
                    <a:pt x="491" y="428"/>
                  </a:lnTo>
                  <a:lnTo>
                    <a:pt x="529" y="409"/>
                  </a:lnTo>
                  <a:lnTo>
                    <a:pt x="570" y="388"/>
                  </a:lnTo>
                  <a:lnTo>
                    <a:pt x="611" y="362"/>
                  </a:lnTo>
                  <a:lnTo>
                    <a:pt x="626" y="358"/>
                  </a:lnTo>
                  <a:lnTo>
                    <a:pt x="635" y="362"/>
                  </a:lnTo>
                  <a:lnTo>
                    <a:pt x="640" y="372"/>
                  </a:lnTo>
                  <a:lnTo>
                    <a:pt x="643" y="386"/>
                  </a:lnTo>
                  <a:lnTo>
                    <a:pt x="647" y="401"/>
                  </a:lnTo>
                  <a:lnTo>
                    <a:pt x="652" y="416"/>
                  </a:lnTo>
                  <a:lnTo>
                    <a:pt x="663" y="426"/>
                  </a:lnTo>
                  <a:lnTo>
                    <a:pt x="679" y="430"/>
                  </a:lnTo>
                  <a:lnTo>
                    <a:pt x="688" y="428"/>
                  </a:lnTo>
                  <a:lnTo>
                    <a:pt x="698" y="423"/>
                  </a:lnTo>
                  <a:lnTo>
                    <a:pt x="708" y="414"/>
                  </a:lnTo>
                  <a:lnTo>
                    <a:pt x="718" y="403"/>
                  </a:lnTo>
                  <a:lnTo>
                    <a:pt x="728" y="391"/>
                  </a:lnTo>
                  <a:lnTo>
                    <a:pt x="738" y="377"/>
                  </a:lnTo>
                  <a:lnTo>
                    <a:pt x="745" y="363"/>
                  </a:lnTo>
                  <a:lnTo>
                    <a:pt x="753" y="349"/>
                  </a:lnTo>
                  <a:lnTo>
                    <a:pt x="762" y="330"/>
                  </a:lnTo>
                  <a:lnTo>
                    <a:pt x="772" y="313"/>
                  </a:lnTo>
                  <a:lnTo>
                    <a:pt x="784" y="296"/>
                  </a:lnTo>
                  <a:lnTo>
                    <a:pt x="796" y="282"/>
                  </a:lnTo>
                  <a:lnTo>
                    <a:pt x="810" y="267"/>
                  </a:lnTo>
                  <a:lnTo>
                    <a:pt x="823" y="253"/>
                  </a:lnTo>
                  <a:lnTo>
                    <a:pt x="838" y="238"/>
                  </a:lnTo>
                  <a:lnTo>
                    <a:pt x="854" y="224"/>
                  </a:lnTo>
                  <a:lnTo>
                    <a:pt x="869" y="210"/>
                  </a:lnTo>
                  <a:lnTo>
                    <a:pt x="885" y="193"/>
                  </a:lnTo>
                  <a:lnTo>
                    <a:pt x="901" y="176"/>
                  </a:lnTo>
                  <a:lnTo>
                    <a:pt x="919" y="159"/>
                  </a:lnTo>
                  <a:lnTo>
                    <a:pt x="935" y="139"/>
                  </a:lnTo>
                  <a:lnTo>
                    <a:pt x="951" y="116"/>
                  </a:lnTo>
                  <a:lnTo>
                    <a:pt x="968" y="93"/>
                  </a:lnTo>
                  <a:lnTo>
                    <a:pt x="985" y="67"/>
                  </a:lnTo>
                  <a:lnTo>
                    <a:pt x="1001" y="46"/>
                  </a:lnTo>
                  <a:lnTo>
                    <a:pt x="1018" y="30"/>
                  </a:lnTo>
                  <a:lnTo>
                    <a:pt x="1037" y="17"/>
                  </a:lnTo>
                  <a:lnTo>
                    <a:pt x="1057" y="7"/>
                  </a:lnTo>
                  <a:lnTo>
                    <a:pt x="1078" y="2"/>
                  </a:lnTo>
                  <a:lnTo>
                    <a:pt x="1099" y="0"/>
                  </a:lnTo>
                  <a:lnTo>
                    <a:pt x="1122" y="1"/>
                  </a:lnTo>
                  <a:lnTo>
                    <a:pt x="1147" y="6"/>
                  </a:lnTo>
                  <a:lnTo>
                    <a:pt x="1163" y="10"/>
                  </a:lnTo>
                  <a:lnTo>
                    <a:pt x="1177" y="15"/>
                  </a:lnTo>
                  <a:lnTo>
                    <a:pt x="1189" y="18"/>
                  </a:lnTo>
                  <a:lnTo>
                    <a:pt x="1200" y="25"/>
                  </a:lnTo>
                  <a:lnTo>
                    <a:pt x="1212" y="30"/>
                  </a:lnTo>
                  <a:lnTo>
                    <a:pt x="1222" y="35"/>
                  </a:lnTo>
                  <a:lnTo>
                    <a:pt x="1233" y="41"/>
                  </a:lnTo>
                  <a:lnTo>
                    <a:pt x="1243" y="46"/>
                  </a:lnTo>
                  <a:lnTo>
                    <a:pt x="1254" y="52"/>
                  </a:lnTo>
                  <a:lnTo>
                    <a:pt x="1265" y="57"/>
                  </a:lnTo>
                  <a:lnTo>
                    <a:pt x="1279" y="63"/>
                  </a:lnTo>
                  <a:lnTo>
                    <a:pt x="1294" y="68"/>
                  </a:lnTo>
                  <a:lnTo>
                    <a:pt x="1310" y="73"/>
                  </a:lnTo>
                  <a:lnTo>
                    <a:pt x="1328" y="78"/>
                  </a:lnTo>
                  <a:lnTo>
                    <a:pt x="1349" y="83"/>
                  </a:lnTo>
                  <a:lnTo>
                    <a:pt x="1373" y="87"/>
                  </a:lnTo>
                  <a:close/>
                </a:path>
              </a:pathLst>
            </a:custGeom>
            <a:solidFill>
              <a:srgbClr val="E5A575"/>
            </a:solidFill>
            <a:ln w="9525">
              <a:noFill/>
              <a:round/>
              <a:headEnd/>
              <a:tailEnd/>
            </a:ln>
          </p:spPr>
          <p:txBody>
            <a:bodyPr/>
            <a:lstStyle/>
            <a:p>
              <a:endParaRPr lang="en-US"/>
            </a:p>
          </p:txBody>
        </p:sp>
        <p:sp>
          <p:nvSpPr>
            <p:cNvPr id="29746" name="Freeform 50"/>
            <p:cNvSpPr>
              <a:spLocks/>
            </p:cNvSpPr>
            <p:nvPr/>
          </p:nvSpPr>
          <p:spPr bwMode="auto">
            <a:xfrm>
              <a:off x="1632" y="1037"/>
              <a:ext cx="138" cy="126"/>
            </a:xfrm>
            <a:custGeom>
              <a:avLst/>
              <a:gdLst/>
              <a:ahLst/>
              <a:cxnLst>
                <a:cxn ang="0">
                  <a:pos x="665" y="10"/>
                </a:cxn>
                <a:cxn ang="0">
                  <a:pos x="626" y="23"/>
                </a:cxn>
                <a:cxn ang="0">
                  <a:pos x="585" y="34"/>
                </a:cxn>
                <a:cxn ang="0">
                  <a:pos x="541" y="47"/>
                </a:cxn>
                <a:cxn ang="0">
                  <a:pos x="495" y="58"/>
                </a:cxn>
                <a:cxn ang="0">
                  <a:pos x="445" y="69"/>
                </a:cxn>
                <a:cxn ang="0">
                  <a:pos x="390" y="69"/>
                </a:cxn>
                <a:cxn ang="0">
                  <a:pos x="330" y="64"/>
                </a:cxn>
                <a:cxn ang="0">
                  <a:pos x="281" y="91"/>
                </a:cxn>
                <a:cxn ang="0">
                  <a:pos x="235" y="139"/>
                </a:cxn>
                <a:cxn ang="0">
                  <a:pos x="183" y="183"/>
                </a:cxn>
                <a:cxn ang="0">
                  <a:pos x="253" y="198"/>
                </a:cxn>
                <a:cxn ang="0">
                  <a:pos x="309" y="201"/>
                </a:cxn>
                <a:cxn ang="0">
                  <a:pos x="356" y="221"/>
                </a:cxn>
                <a:cxn ang="0">
                  <a:pos x="358" y="283"/>
                </a:cxn>
                <a:cxn ang="0">
                  <a:pos x="303" y="340"/>
                </a:cxn>
                <a:cxn ang="0">
                  <a:pos x="251" y="347"/>
                </a:cxn>
                <a:cxn ang="0">
                  <a:pos x="212" y="348"/>
                </a:cxn>
                <a:cxn ang="0">
                  <a:pos x="176" y="348"/>
                </a:cxn>
                <a:cxn ang="0">
                  <a:pos x="140" y="348"/>
                </a:cxn>
                <a:cxn ang="0">
                  <a:pos x="102" y="346"/>
                </a:cxn>
                <a:cxn ang="0">
                  <a:pos x="72" y="345"/>
                </a:cxn>
                <a:cxn ang="0">
                  <a:pos x="60" y="358"/>
                </a:cxn>
                <a:cxn ang="0">
                  <a:pos x="46" y="377"/>
                </a:cxn>
                <a:cxn ang="0">
                  <a:pos x="40" y="410"/>
                </a:cxn>
                <a:cxn ang="0">
                  <a:pos x="41" y="451"/>
                </a:cxn>
                <a:cxn ang="0">
                  <a:pos x="41" y="495"/>
                </a:cxn>
                <a:cxn ang="0">
                  <a:pos x="35" y="543"/>
                </a:cxn>
                <a:cxn ang="0">
                  <a:pos x="19" y="593"/>
                </a:cxn>
                <a:cxn ang="0">
                  <a:pos x="25" y="625"/>
                </a:cxn>
                <a:cxn ang="0">
                  <a:pos x="90" y="615"/>
                </a:cxn>
                <a:cxn ang="0">
                  <a:pos x="142" y="605"/>
                </a:cxn>
                <a:cxn ang="0">
                  <a:pos x="186" y="593"/>
                </a:cxn>
                <a:cxn ang="0">
                  <a:pos x="226" y="577"/>
                </a:cxn>
                <a:cxn ang="0">
                  <a:pos x="268" y="556"/>
                </a:cxn>
                <a:cxn ang="0">
                  <a:pos x="306" y="520"/>
                </a:cxn>
                <a:cxn ang="0">
                  <a:pos x="335" y="476"/>
                </a:cxn>
                <a:cxn ang="0">
                  <a:pos x="358" y="430"/>
                </a:cxn>
                <a:cxn ang="0">
                  <a:pos x="375" y="391"/>
                </a:cxn>
                <a:cxn ang="0">
                  <a:pos x="386" y="362"/>
                </a:cxn>
                <a:cxn ang="0">
                  <a:pos x="411" y="301"/>
                </a:cxn>
                <a:cxn ang="0">
                  <a:pos x="437" y="240"/>
                </a:cxn>
                <a:cxn ang="0">
                  <a:pos x="464" y="198"/>
                </a:cxn>
                <a:cxn ang="0">
                  <a:pos x="505" y="172"/>
                </a:cxn>
                <a:cxn ang="0">
                  <a:pos x="559" y="137"/>
                </a:cxn>
                <a:cxn ang="0">
                  <a:pos x="613" y="96"/>
                </a:cxn>
                <a:cxn ang="0">
                  <a:pos x="659" y="54"/>
                </a:cxn>
                <a:cxn ang="0">
                  <a:pos x="687" y="13"/>
                </a:cxn>
              </a:cxnLst>
              <a:rect l="0" t="0" r="r" b="b"/>
              <a:pathLst>
                <a:path w="690" h="629">
                  <a:moveTo>
                    <a:pt x="690" y="0"/>
                  </a:moveTo>
                  <a:lnTo>
                    <a:pt x="678" y="5"/>
                  </a:lnTo>
                  <a:lnTo>
                    <a:pt x="665" y="10"/>
                  </a:lnTo>
                  <a:lnTo>
                    <a:pt x="652" y="15"/>
                  </a:lnTo>
                  <a:lnTo>
                    <a:pt x="639" y="18"/>
                  </a:lnTo>
                  <a:lnTo>
                    <a:pt x="626" y="23"/>
                  </a:lnTo>
                  <a:lnTo>
                    <a:pt x="612" y="27"/>
                  </a:lnTo>
                  <a:lnTo>
                    <a:pt x="598" y="31"/>
                  </a:lnTo>
                  <a:lnTo>
                    <a:pt x="585" y="34"/>
                  </a:lnTo>
                  <a:lnTo>
                    <a:pt x="570" y="39"/>
                  </a:lnTo>
                  <a:lnTo>
                    <a:pt x="556" y="43"/>
                  </a:lnTo>
                  <a:lnTo>
                    <a:pt x="541" y="47"/>
                  </a:lnTo>
                  <a:lnTo>
                    <a:pt x="526" y="51"/>
                  </a:lnTo>
                  <a:lnTo>
                    <a:pt x="512" y="54"/>
                  </a:lnTo>
                  <a:lnTo>
                    <a:pt x="495" y="58"/>
                  </a:lnTo>
                  <a:lnTo>
                    <a:pt x="479" y="63"/>
                  </a:lnTo>
                  <a:lnTo>
                    <a:pt x="463" y="67"/>
                  </a:lnTo>
                  <a:lnTo>
                    <a:pt x="445" y="69"/>
                  </a:lnTo>
                  <a:lnTo>
                    <a:pt x="426" y="70"/>
                  </a:lnTo>
                  <a:lnTo>
                    <a:pt x="407" y="70"/>
                  </a:lnTo>
                  <a:lnTo>
                    <a:pt x="390" y="69"/>
                  </a:lnTo>
                  <a:lnTo>
                    <a:pt x="371" y="68"/>
                  </a:lnTo>
                  <a:lnTo>
                    <a:pt x="351" y="65"/>
                  </a:lnTo>
                  <a:lnTo>
                    <a:pt x="330" y="64"/>
                  </a:lnTo>
                  <a:lnTo>
                    <a:pt x="309" y="62"/>
                  </a:lnTo>
                  <a:lnTo>
                    <a:pt x="294" y="77"/>
                  </a:lnTo>
                  <a:lnTo>
                    <a:pt x="281" y="91"/>
                  </a:lnTo>
                  <a:lnTo>
                    <a:pt x="266" y="108"/>
                  </a:lnTo>
                  <a:lnTo>
                    <a:pt x="251" y="124"/>
                  </a:lnTo>
                  <a:lnTo>
                    <a:pt x="235" y="139"/>
                  </a:lnTo>
                  <a:lnTo>
                    <a:pt x="219" y="155"/>
                  </a:lnTo>
                  <a:lnTo>
                    <a:pt x="201" y="170"/>
                  </a:lnTo>
                  <a:lnTo>
                    <a:pt x="183" y="183"/>
                  </a:lnTo>
                  <a:lnTo>
                    <a:pt x="207" y="191"/>
                  </a:lnTo>
                  <a:lnTo>
                    <a:pt x="231" y="196"/>
                  </a:lnTo>
                  <a:lnTo>
                    <a:pt x="253" y="198"/>
                  </a:lnTo>
                  <a:lnTo>
                    <a:pt x="273" y="199"/>
                  </a:lnTo>
                  <a:lnTo>
                    <a:pt x="292" y="199"/>
                  </a:lnTo>
                  <a:lnTo>
                    <a:pt x="309" y="201"/>
                  </a:lnTo>
                  <a:lnTo>
                    <a:pt x="325" y="203"/>
                  </a:lnTo>
                  <a:lnTo>
                    <a:pt x="340" y="208"/>
                  </a:lnTo>
                  <a:lnTo>
                    <a:pt x="356" y="221"/>
                  </a:lnTo>
                  <a:lnTo>
                    <a:pt x="364" y="238"/>
                  </a:lnTo>
                  <a:lnTo>
                    <a:pt x="364" y="260"/>
                  </a:lnTo>
                  <a:lnTo>
                    <a:pt x="358" y="283"/>
                  </a:lnTo>
                  <a:lnTo>
                    <a:pt x="344" y="305"/>
                  </a:lnTo>
                  <a:lnTo>
                    <a:pt x="325" y="325"/>
                  </a:lnTo>
                  <a:lnTo>
                    <a:pt x="303" y="340"/>
                  </a:lnTo>
                  <a:lnTo>
                    <a:pt x="277" y="348"/>
                  </a:lnTo>
                  <a:lnTo>
                    <a:pt x="263" y="348"/>
                  </a:lnTo>
                  <a:lnTo>
                    <a:pt x="251" y="347"/>
                  </a:lnTo>
                  <a:lnTo>
                    <a:pt x="237" y="347"/>
                  </a:lnTo>
                  <a:lnTo>
                    <a:pt x="225" y="347"/>
                  </a:lnTo>
                  <a:lnTo>
                    <a:pt x="212" y="348"/>
                  </a:lnTo>
                  <a:lnTo>
                    <a:pt x="201" y="348"/>
                  </a:lnTo>
                  <a:lnTo>
                    <a:pt x="189" y="348"/>
                  </a:lnTo>
                  <a:lnTo>
                    <a:pt x="176" y="348"/>
                  </a:lnTo>
                  <a:lnTo>
                    <a:pt x="164" y="348"/>
                  </a:lnTo>
                  <a:lnTo>
                    <a:pt x="152" y="348"/>
                  </a:lnTo>
                  <a:lnTo>
                    <a:pt x="140" y="348"/>
                  </a:lnTo>
                  <a:lnTo>
                    <a:pt x="128" y="348"/>
                  </a:lnTo>
                  <a:lnTo>
                    <a:pt x="116" y="347"/>
                  </a:lnTo>
                  <a:lnTo>
                    <a:pt x="102" y="346"/>
                  </a:lnTo>
                  <a:lnTo>
                    <a:pt x="90" y="343"/>
                  </a:lnTo>
                  <a:lnTo>
                    <a:pt x="76" y="341"/>
                  </a:lnTo>
                  <a:lnTo>
                    <a:pt x="72" y="345"/>
                  </a:lnTo>
                  <a:lnTo>
                    <a:pt x="69" y="348"/>
                  </a:lnTo>
                  <a:lnTo>
                    <a:pt x="65" y="353"/>
                  </a:lnTo>
                  <a:lnTo>
                    <a:pt x="60" y="358"/>
                  </a:lnTo>
                  <a:lnTo>
                    <a:pt x="55" y="365"/>
                  </a:lnTo>
                  <a:lnTo>
                    <a:pt x="50" y="371"/>
                  </a:lnTo>
                  <a:lnTo>
                    <a:pt x="46" y="377"/>
                  </a:lnTo>
                  <a:lnTo>
                    <a:pt x="41" y="384"/>
                  </a:lnTo>
                  <a:lnTo>
                    <a:pt x="40" y="397"/>
                  </a:lnTo>
                  <a:lnTo>
                    <a:pt x="40" y="410"/>
                  </a:lnTo>
                  <a:lnTo>
                    <a:pt x="40" y="424"/>
                  </a:lnTo>
                  <a:lnTo>
                    <a:pt x="41" y="438"/>
                  </a:lnTo>
                  <a:lnTo>
                    <a:pt x="41" y="451"/>
                  </a:lnTo>
                  <a:lnTo>
                    <a:pt x="41" y="465"/>
                  </a:lnTo>
                  <a:lnTo>
                    <a:pt x="41" y="480"/>
                  </a:lnTo>
                  <a:lnTo>
                    <a:pt x="41" y="495"/>
                  </a:lnTo>
                  <a:lnTo>
                    <a:pt x="40" y="511"/>
                  </a:lnTo>
                  <a:lnTo>
                    <a:pt x="39" y="527"/>
                  </a:lnTo>
                  <a:lnTo>
                    <a:pt x="35" y="543"/>
                  </a:lnTo>
                  <a:lnTo>
                    <a:pt x="31" y="559"/>
                  </a:lnTo>
                  <a:lnTo>
                    <a:pt x="26" y="576"/>
                  </a:lnTo>
                  <a:lnTo>
                    <a:pt x="19" y="593"/>
                  </a:lnTo>
                  <a:lnTo>
                    <a:pt x="10" y="612"/>
                  </a:lnTo>
                  <a:lnTo>
                    <a:pt x="0" y="629"/>
                  </a:lnTo>
                  <a:lnTo>
                    <a:pt x="25" y="625"/>
                  </a:lnTo>
                  <a:lnTo>
                    <a:pt x="49" y="621"/>
                  </a:lnTo>
                  <a:lnTo>
                    <a:pt x="70" y="619"/>
                  </a:lnTo>
                  <a:lnTo>
                    <a:pt x="90" y="615"/>
                  </a:lnTo>
                  <a:lnTo>
                    <a:pt x="108" y="612"/>
                  </a:lnTo>
                  <a:lnTo>
                    <a:pt x="126" y="609"/>
                  </a:lnTo>
                  <a:lnTo>
                    <a:pt x="142" y="605"/>
                  </a:lnTo>
                  <a:lnTo>
                    <a:pt x="157" y="602"/>
                  </a:lnTo>
                  <a:lnTo>
                    <a:pt x="172" y="597"/>
                  </a:lnTo>
                  <a:lnTo>
                    <a:pt x="186" y="593"/>
                  </a:lnTo>
                  <a:lnTo>
                    <a:pt x="200" y="588"/>
                  </a:lnTo>
                  <a:lnTo>
                    <a:pt x="212" y="583"/>
                  </a:lnTo>
                  <a:lnTo>
                    <a:pt x="226" y="577"/>
                  </a:lnTo>
                  <a:lnTo>
                    <a:pt x="240" y="571"/>
                  </a:lnTo>
                  <a:lnTo>
                    <a:pt x="253" y="563"/>
                  </a:lnTo>
                  <a:lnTo>
                    <a:pt x="268" y="556"/>
                  </a:lnTo>
                  <a:lnTo>
                    <a:pt x="282" y="545"/>
                  </a:lnTo>
                  <a:lnTo>
                    <a:pt x="294" y="533"/>
                  </a:lnTo>
                  <a:lnTo>
                    <a:pt x="306" y="520"/>
                  </a:lnTo>
                  <a:lnTo>
                    <a:pt x="317" y="506"/>
                  </a:lnTo>
                  <a:lnTo>
                    <a:pt x="327" y="491"/>
                  </a:lnTo>
                  <a:lnTo>
                    <a:pt x="335" y="476"/>
                  </a:lnTo>
                  <a:lnTo>
                    <a:pt x="344" y="460"/>
                  </a:lnTo>
                  <a:lnTo>
                    <a:pt x="351" y="445"/>
                  </a:lnTo>
                  <a:lnTo>
                    <a:pt x="358" y="430"/>
                  </a:lnTo>
                  <a:lnTo>
                    <a:pt x="364" y="417"/>
                  </a:lnTo>
                  <a:lnTo>
                    <a:pt x="370" y="403"/>
                  </a:lnTo>
                  <a:lnTo>
                    <a:pt x="375" y="391"/>
                  </a:lnTo>
                  <a:lnTo>
                    <a:pt x="379" y="379"/>
                  </a:lnTo>
                  <a:lnTo>
                    <a:pt x="382" y="370"/>
                  </a:lnTo>
                  <a:lnTo>
                    <a:pt x="386" y="362"/>
                  </a:lnTo>
                  <a:lnTo>
                    <a:pt x="389" y="356"/>
                  </a:lnTo>
                  <a:lnTo>
                    <a:pt x="401" y="326"/>
                  </a:lnTo>
                  <a:lnTo>
                    <a:pt x="411" y="301"/>
                  </a:lnTo>
                  <a:lnTo>
                    <a:pt x="420" y="278"/>
                  </a:lnTo>
                  <a:lnTo>
                    <a:pt x="428" y="258"/>
                  </a:lnTo>
                  <a:lnTo>
                    <a:pt x="437" y="240"/>
                  </a:lnTo>
                  <a:lnTo>
                    <a:pt x="445" y="224"/>
                  </a:lnTo>
                  <a:lnTo>
                    <a:pt x="454" y="211"/>
                  </a:lnTo>
                  <a:lnTo>
                    <a:pt x="464" y="198"/>
                  </a:lnTo>
                  <a:lnTo>
                    <a:pt x="476" y="191"/>
                  </a:lnTo>
                  <a:lnTo>
                    <a:pt x="489" y="182"/>
                  </a:lnTo>
                  <a:lnTo>
                    <a:pt x="505" y="172"/>
                  </a:lnTo>
                  <a:lnTo>
                    <a:pt x="521" y="161"/>
                  </a:lnTo>
                  <a:lnTo>
                    <a:pt x="540" y="149"/>
                  </a:lnTo>
                  <a:lnTo>
                    <a:pt x="559" y="137"/>
                  </a:lnTo>
                  <a:lnTo>
                    <a:pt x="576" y="124"/>
                  </a:lnTo>
                  <a:lnTo>
                    <a:pt x="595" y="110"/>
                  </a:lnTo>
                  <a:lnTo>
                    <a:pt x="613" y="96"/>
                  </a:lnTo>
                  <a:lnTo>
                    <a:pt x="629" y="83"/>
                  </a:lnTo>
                  <a:lnTo>
                    <a:pt x="646" y="69"/>
                  </a:lnTo>
                  <a:lnTo>
                    <a:pt x="659" y="54"/>
                  </a:lnTo>
                  <a:lnTo>
                    <a:pt x="670" y="41"/>
                  </a:lnTo>
                  <a:lnTo>
                    <a:pt x="680" y="27"/>
                  </a:lnTo>
                  <a:lnTo>
                    <a:pt x="687" y="13"/>
                  </a:lnTo>
                  <a:lnTo>
                    <a:pt x="690" y="0"/>
                  </a:lnTo>
                  <a:close/>
                </a:path>
              </a:pathLst>
            </a:custGeom>
            <a:solidFill>
              <a:srgbClr val="F2B282"/>
            </a:solidFill>
            <a:ln w="9525">
              <a:noFill/>
              <a:round/>
              <a:headEnd/>
              <a:tailEnd/>
            </a:ln>
          </p:spPr>
          <p:txBody>
            <a:bodyPr/>
            <a:lstStyle/>
            <a:p>
              <a:endParaRPr lang="en-US"/>
            </a:p>
          </p:txBody>
        </p:sp>
        <p:sp>
          <p:nvSpPr>
            <p:cNvPr id="29747" name="Freeform 51"/>
            <p:cNvSpPr>
              <a:spLocks noEditPoints="1"/>
            </p:cNvSpPr>
            <p:nvPr/>
          </p:nvSpPr>
          <p:spPr bwMode="auto">
            <a:xfrm>
              <a:off x="1619" y="971"/>
              <a:ext cx="205" cy="192"/>
            </a:xfrm>
            <a:custGeom>
              <a:avLst/>
              <a:gdLst/>
              <a:ahLst/>
              <a:cxnLst>
                <a:cxn ang="0">
                  <a:pos x="632" y="74"/>
                </a:cxn>
                <a:cxn ang="0">
                  <a:pos x="772" y="72"/>
                </a:cxn>
                <a:cxn ang="0">
                  <a:pos x="916" y="89"/>
                </a:cxn>
                <a:cxn ang="0">
                  <a:pos x="916" y="77"/>
                </a:cxn>
                <a:cxn ang="0">
                  <a:pos x="861" y="46"/>
                </a:cxn>
                <a:cxn ang="0">
                  <a:pos x="784" y="28"/>
                </a:cxn>
                <a:cxn ang="0">
                  <a:pos x="551" y="41"/>
                </a:cxn>
                <a:cxn ang="0">
                  <a:pos x="736" y="4"/>
                </a:cxn>
                <a:cxn ang="0">
                  <a:pos x="950" y="2"/>
                </a:cxn>
                <a:cxn ang="0">
                  <a:pos x="1009" y="70"/>
                </a:cxn>
                <a:cxn ang="0">
                  <a:pos x="959" y="163"/>
                </a:cxn>
                <a:cxn ang="0">
                  <a:pos x="928" y="178"/>
                </a:cxn>
                <a:cxn ang="0">
                  <a:pos x="901" y="130"/>
                </a:cxn>
                <a:cxn ang="0">
                  <a:pos x="885" y="121"/>
                </a:cxn>
                <a:cxn ang="0">
                  <a:pos x="866" y="96"/>
                </a:cxn>
                <a:cxn ang="0">
                  <a:pos x="770" y="87"/>
                </a:cxn>
                <a:cxn ang="0">
                  <a:pos x="612" y="96"/>
                </a:cxn>
                <a:cxn ang="0">
                  <a:pos x="554" y="143"/>
                </a:cxn>
                <a:cxn ang="0">
                  <a:pos x="485" y="147"/>
                </a:cxn>
                <a:cxn ang="0">
                  <a:pos x="485" y="111"/>
                </a:cxn>
                <a:cxn ang="0">
                  <a:pos x="274" y="215"/>
                </a:cxn>
                <a:cxn ang="0">
                  <a:pos x="495" y="200"/>
                </a:cxn>
                <a:cxn ang="0">
                  <a:pos x="646" y="183"/>
                </a:cxn>
                <a:cxn ang="0">
                  <a:pos x="756" y="179"/>
                </a:cxn>
                <a:cxn ang="0">
                  <a:pos x="822" y="261"/>
                </a:cxn>
                <a:cxn ang="0">
                  <a:pos x="783" y="282"/>
                </a:cxn>
                <a:cxn ang="0">
                  <a:pos x="765" y="235"/>
                </a:cxn>
                <a:cxn ang="0">
                  <a:pos x="673" y="240"/>
                </a:cxn>
                <a:cxn ang="0">
                  <a:pos x="518" y="252"/>
                </a:cxn>
                <a:cxn ang="0">
                  <a:pos x="416" y="297"/>
                </a:cxn>
                <a:cxn ang="0">
                  <a:pos x="271" y="295"/>
                </a:cxn>
                <a:cxn ang="0">
                  <a:pos x="180" y="279"/>
                </a:cxn>
                <a:cxn ang="0">
                  <a:pos x="196" y="228"/>
                </a:cxn>
                <a:cxn ang="0">
                  <a:pos x="61" y="508"/>
                </a:cxn>
                <a:cxn ang="0">
                  <a:pos x="138" y="526"/>
                </a:cxn>
                <a:cxn ang="0">
                  <a:pos x="191" y="537"/>
                </a:cxn>
                <a:cxn ang="0">
                  <a:pos x="166" y="568"/>
                </a:cxn>
                <a:cxn ang="0">
                  <a:pos x="335" y="560"/>
                </a:cxn>
                <a:cxn ang="0">
                  <a:pos x="320" y="597"/>
                </a:cxn>
                <a:cxn ang="0">
                  <a:pos x="364" y="600"/>
                </a:cxn>
                <a:cxn ang="0">
                  <a:pos x="366" y="652"/>
                </a:cxn>
                <a:cxn ang="0">
                  <a:pos x="394" y="655"/>
                </a:cxn>
                <a:cxn ang="0">
                  <a:pos x="428" y="571"/>
                </a:cxn>
                <a:cxn ang="0">
                  <a:pos x="329" y="530"/>
                </a:cxn>
                <a:cxn ang="0">
                  <a:pos x="204" y="503"/>
                </a:cxn>
                <a:cxn ang="0">
                  <a:pos x="55" y="493"/>
                </a:cxn>
                <a:cxn ang="0">
                  <a:pos x="34" y="919"/>
                </a:cxn>
                <a:cxn ang="0">
                  <a:pos x="42" y="869"/>
                </a:cxn>
                <a:cxn ang="0">
                  <a:pos x="5" y="836"/>
                </a:cxn>
                <a:cxn ang="0">
                  <a:pos x="63" y="784"/>
                </a:cxn>
                <a:cxn ang="0">
                  <a:pos x="52" y="715"/>
                </a:cxn>
                <a:cxn ang="0">
                  <a:pos x="97" y="667"/>
                </a:cxn>
                <a:cxn ang="0">
                  <a:pos x="132" y="672"/>
                </a:cxn>
                <a:cxn ang="0">
                  <a:pos x="112" y="704"/>
                </a:cxn>
                <a:cxn ang="0">
                  <a:pos x="104" y="799"/>
                </a:cxn>
                <a:cxn ang="0">
                  <a:pos x="90" y="909"/>
                </a:cxn>
              </a:cxnLst>
              <a:rect l="0" t="0" r="r" b="b"/>
              <a:pathLst>
                <a:path w="1023" h="959">
                  <a:moveTo>
                    <a:pt x="461" y="97"/>
                  </a:moveTo>
                  <a:lnTo>
                    <a:pt x="499" y="92"/>
                  </a:lnTo>
                  <a:lnTo>
                    <a:pt x="533" y="87"/>
                  </a:lnTo>
                  <a:lnTo>
                    <a:pt x="561" y="84"/>
                  </a:lnTo>
                  <a:lnTo>
                    <a:pt x="587" y="80"/>
                  </a:lnTo>
                  <a:lnTo>
                    <a:pt x="611" y="76"/>
                  </a:lnTo>
                  <a:lnTo>
                    <a:pt x="632" y="74"/>
                  </a:lnTo>
                  <a:lnTo>
                    <a:pt x="650" y="71"/>
                  </a:lnTo>
                  <a:lnTo>
                    <a:pt x="669" y="70"/>
                  </a:lnTo>
                  <a:lnTo>
                    <a:pt x="688" y="69"/>
                  </a:lnTo>
                  <a:lnTo>
                    <a:pt x="706" y="69"/>
                  </a:lnTo>
                  <a:lnTo>
                    <a:pt x="726" y="69"/>
                  </a:lnTo>
                  <a:lnTo>
                    <a:pt x="747" y="70"/>
                  </a:lnTo>
                  <a:lnTo>
                    <a:pt x="772" y="72"/>
                  </a:lnTo>
                  <a:lnTo>
                    <a:pt x="799" y="75"/>
                  </a:lnTo>
                  <a:lnTo>
                    <a:pt x="830" y="79"/>
                  </a:lnTo>
                  <a:lnTo>
                    <a:pt x="866" y="82"/>
                  </a:lnTo>
                  <a:lnTo>
                    <a:pt x="879" y="84"/>
                  </a:lnTo>
                  <a:lnTo>
                    <a:pt x="892" y="86"/>
                  </a:lnTo>
                  <a:lnTo>
                    <a:pt x="904" y="87"/>
                  </a:lnTo>
                  <a:lnTo>
                    <a:pt x="916" y="89"/>
                  </a:lnTo>
                  <a:lnTo>
                    <a:pt x="927" y="90"/>
                  </a:lnTo>
                  <a:lnTo>
                    <a:pt x="938" y="91"/>
                  </a:lnTo>
                  <a:lnTo>
                    <a:pt x="948" y="92"/>
                  </a:lnTo>
                  <a:lnTo>
                    <a:pt x="957" y="92"/>
                  </a:lnTo>
                  <a:lnTo>
                    <a:pt x="941" y="87"/>
                  </a:lnTo>
                  <a:lnTo>
                    <a:pt x="927" y="82"/>
                  </a:lnTo>
                  <a:lnTo>
                    <a:pt x="916" y="77"/>
                  </a:lnTo>
                  <a:lnTo>
                    <a:pt x="906" y="72"/>
                  </a:lnTo>
                  <a:lnTo>
                    <a:pt x="897" y="67"/>
                  </a:lnTo>
                  <a:lnTo>
                    <a:pt x="889" y="64"/>
                  </a:lnTo>
                  <a:lnTo>
                    <a:pt x="880" y="58"/>
                  </a:lnTo>
                  <a:lnTo>
                    <a:pt x="871" y="53"/>
                  </a:lnTo>
                  <a:lnTo>
                    <a:pt x="866" y="50"/>
                  </a:lnTo>
                  <a:lnTo>
                    <a:pt x="861" y="46"/>
                  </a:lnTo>
                  <a:lnTo>
                    <a:pt x="855" y="44"/>
                  </a:lnTo>
                  <a:lnTo>
                    <a:pt x="848" y="40"/>
                  </a:lnTo>
                  <a:lnTo>
                    <a:pt x="839" y="38"/>
                  </a:lnTo>
                  <a:lnTo>
                    <a:pt x="829" y="34"/>
                  </a:lnTo>
                  <a:lnTo>
                    <a:pt x="817" y="31"/>
                  </a:lnTo>
                  <a:lnTo>
                    <a:pt x="802" y="29"/>
                  </a:lnTo>
                  <a:lnTo>
                    <a:pt x="784" y="28"/>
                  </a:lnTo>
                  <a:lnTo>
                    <a:pt x="763" y="27"/>
                  </a:lnTo>
                  <a:lnTo>
                    <a:pt x="739" y="27"/>
                  </a:lnTo>
                  <a:lnTo>
                    <a:pt x="710" y="27"/>
                  </a:lnTo>
                  <a:lnTo>
                    <a:pt x="678" y="29"/>
                  </a:lnTo>
                  <a:lnTo>
                    <a:pt x="641" y="31"/>
                  </a:lnTo>
                  <a:lnTo>
                    <a:pt x="598" y="36"/>
                  </a:lnTo>
                  <a:lnTo>
                    <a:pt x="551" y="41"/>
                  </a:lnTo>
                  <a:lnTo>
                    <a:pt x="571" y="33"/>
                  </a:lnTo>
                  <a:lnTo>
                    <a:pt x="593" y="25"/>
                  </a:lnTo>
                  <a:lnTo>
                    <a:pt x="618" y="19"/>
                  </a:lnTo>
                  <a:lnTo>
                    <a:pt x="646" y="14"/>
                  </a:lnTo>
                  <a:lnTo>
                    <a:pt x="674" y="10"/>
                  </a:lnTo>
                  <a:lnTo>
                    <a:pt x="704" y="7"/>
                  </a:lnTo>
                  <a:lnTo>
                    <a:pt x="736" y="4"/>
                  </a:lnTo>
                  <a:lnTo>
                    <a:pt x="767" y="2"/>
                  </a:lnTo>
                  <a:lnTo>
                    <a:pt x="799" y="2"/>
                  </a:lnTo>
                  <a:lnTo>
                    <a:pt x="832" y="0"/>
                  </a:lnTo>
                  <a:lnTo>
                    <a:pt x="863" y="0"/>
                  </a:lnTo>
                  <a:lnTo>
                    <a:pt x="892" y="0"/>
                  </a:lnTo>
                  <a:lnTo>
                    <a:pt x="922" y="2"/>
                  </a:lnTo>
                  <a:lnTo>
                    <a:pt x="950" y="2"/>
                  </a:lnTo>
                  <a:lnTo>
                    <a:pt x="974" y="3"/>
                  </a:lnTo>
                  <a:lnTo>
                    <a:pt x="997" y="4"/>
                  </a:lnTo>
                  <a:lnTo>
                    <a:pt x="1013" y="8"/>
                  </a:lnTo>
                  <a:lnTo>
                    <a:pt x="1020" y="18"/>
                  </a:lnTo>
                  <a:lnTo>
                    <a:pt x="1023" y="33"/>
                  </a:lnTo>
                  <a:lnTo>
                    <a:pt x="1019" y="51"/>
                  </a:lnTo>
                  <a:lnTo>
                    <a:pt x="1009" y="70"/>
                  </a:lnTo>
                  <a:lnTo>
                    <a:pt x="997" y="89"/>
                  </a:lnTo>
                  <a:lnTo>
                    <a:pt x="979" y="103"/>
                  </a:lnTo>
                  <a:lnTo>
                    <a:pt x="959" y="113"/>
                  </a:lnTo>
                  <a:lnTo>
                    <a:pt x="962" y="125"/>
                  </a:lnTo>
                  <a:lnTo>
                    <a:pt x="962" y="137"/>
                  </a:lnTo>
                  <a:lnTo>
                    <a:pt x="962" y="151"/>
                  </a:lnTo>
                  <a:lnTo>
                    <a:pt x="959" y="163"/>
                  </a:lnTo>
                  <a:lnTo>
                    <a:pt x="954" y="175"/>
                  </a:lnTo>
                  <a:lnTo>
                    <a:pt x="946" y="189"/>
                  </a:lnTo>
                  <a:lnTo>
                    <a:pt x="936" y="202"/>
                  </a:lnTo>
                  <a:lnTo>
                    <a:pt x="921" y="213"/>
                  </a:lnTo>
                  <a:lnTo>
                    <a:pt x="925" y="202"/>
                  </a:lnTo>
                  <a:lnTo>
                    <a:pt x="927" y="190"/>
                  </a:lnTo>
                  <a:lnTo>
                    <a:pt x="928" y="178"/>
                  </a:lnTo>
                  <a:lnTo>
                    <a:pt x="928" y="167"/>
                  </a:lnTo>
                  <a:lnTo>
                    <a:pt x="928" y="156"/>
                  </a:lnTo>
                  <a:lnTo>
                    <a:pt x="926" y="143"/>
                  </a:lnTo>
                  <a:lnTo>
                    <a:pt x="922" y="133"/>
                  </a:lnTo>
                  <a:lnTo>
                    <a:pt x="916" y="123"/>
                  </a:lnTo>
                  <a:lnTo>
                    <a:pt x="909" y="126"/>
                  </a:lnTo>
                  <a:lnTo>
                    <a:pt x="901" y="130"/>
                  </a:lnTo>
                  <a:lnTo>
                    <a:pt x="895" y="132"/>
                  </a:lnTo>
                  <a:lnTo>
                    <a:pt x="889" y="135"/>
                  </a:lnTo>
                  <a:lnTo>
                    <a:pt x="883" y="136"/>
                  </a:lnTo>
                  <a:lnTo>
                    <a:pt x="876" y="136"/>
                  </a:lnTo>
                  <a:lnTo>
                    <a:pt x="871" y="133"/>
                  </a:lnTo>
                  <a:lnTo>
                    <a:pt x="866" y="130"/>
                  </a:lnTo>
                  <a:lnTo>
                    <a:pt x="885" y="121"/>
                  </a:lnTo>
                  <a:lnTo>
                    <a:pt x="892" y="113"/>
                  </a:lnTo>
                  <a:lnTo>
                    <a:pt x="894" y="107"/>
                  </a:lnTo>
                  <a:lnTo>
                    <a:pt x="891" y="101"/>
                  </a:lnTo>
                  <a:lnTo>
                    <a:pt x="887" y="100"/>
                  </a:lnTo>
                  <a:lnTo>
                    <a:pt x="883" y="99"/>
                  </a:lnTo>
                  <a:lnTo>
                    <a:pt x="875" y="99"/>
                  </a:lnTo>
                  <a:lnTo>
                    <a:pt x="866" y="96"/>
                  </a:lnTo>
                  <a:lnTo>
                    <a:pt x="856" y="95"/>
                  </a:lnTo>
                  <a:lnTo>
                    <a:pt x="845" y="94"/>
                  </a:lnTo>
                  <a:lnTo>
                    <a:pt x="832" y="92"/>
                  </a:lnTo>
                  <a:lnTo>
                    <a:pt x="818" y="91"/>
                  </a:lnTo>
                  <a:lnTo>
                    <a:pt x="803" y="89"/>
                  </a:lnTo>
                  <a:lnTo>
                    <a:pt x="787" y="87"/>
                  </a:lnTo>
                  <a:lnTo>
                    <a:pt x="770" y="87"/>
                  </a:lnTo>
                  <a:lnTo>
                    <a:pt x="752" y="86"/>
                  </a:lnTo>
                  <a:lnTo>
                    <a:pt x="735" y="85"/>
                  </a:lnTo>
                  <a:lnTo>
                    <a:pt x="716" y="85"/>
                  </a:lnTo>
                  <a:lnTo>
                    <a:pt x="698" y="85"/>
                  </a:lnTo>
                  <a:lnTo>
                    <a:pt x="679" y="85"/>
                  </a:lnTo>
                  <a:lnTo>
                    <a:pt x="639" y="89"/>
                  </a:lnTo>
                  <a:lnTo>
                    <a:pt x="612" y="96"/>
                  </a:lnTo>
                  <a:lnTo>
                    <a:pt x="595" y="105"/>
                  </a:lnTo>
                  <a:lnTo>
                    <a:pt x="585" y="113"/>
                  </a:lnTo>
                  <a:lnTo>
                    <a:pt x="578" y="123"/>
                  </a:lnTo>
                  <a:lnTo>
                    <a:pt x="575" y="132"/>
                  </a:lnTo>
                  <a:lnTo>
                    <a:pt x="571" y="138"/>
                  </a:lnTo>
                  <a:lnTo>
                    <a:pt x="565" y="142"/>
                  </a:lnTo>
                  <a:lnTo>
                    <a:pt x="554" y="143"/>
                  </a:lnTo>
                  <a:lnTo>
                    <a:pt x="543" y="143"/>
                  </a:lnTo>
                  <a:lnTo>
                    <a:pt x="533" y="144"/>
                  </a:lnTo>
                  <a:lnTo>
                    <a:pt x="521" y="144"/>
                  </a:lnTo>
                  <a:lnTo>
                    <a:pt x="511" y="144"/>
                  </a:lnTo>
                  <a:lnTo>
                    <a:pt x="502" y="146"/>
                  </a:lnTo>
                  <a:lnTo>
                    <a:pt x="493" y="146"/>
                  </a:lnTo>
                  <a:lnTo>
                    <a:pt x="485" y="147"/>
                  </a:lnTo>
                  <a:lnTo>
                    <a:pt x="483" y="143"/>
                  </a:lnTo>
                  <a:lnTo>
                    <a:pt x="482" y="138"/>
                  </a:lnTo>
                  <a:lnTo>
                    <a:pt x="482" y="133"/>
                  </a:lnTo>
                  <a:lnTo>
                    <a:pt x="482" y="128"/>
                  </a:lnTo>
                  <a:lnTo>
                    <a:pt x="483" y="122"/>
                  </a:lnTo>
                  <a:lnTo>
                    <a:pt x="484" y="116"/>
                  </a:lnTo>
                  <a:lnTo>
                    <a:pt x="485" y="111"/>
                  </a:lnTo>
                  <a:lnTo>
                    <a:pt x="488" y="106"/>
                  </a:lnTo>
                  <a:lnTo>
                    <a:pt x="478" y="105"/>
                  </a:lnTo>
                  <a:lnTo>
                    <a:pt x="471" y="103"/>
                  </a:lnTo>
                  <a:lnTo>
                    <a:pt x="464" y="100"/>
                  </a:lnTo>
                  <a:lnTo>
                    <a:pt x="461" y="97"/>
                  </a:lnTo>
                  <a:close/>
                  <a:moveTo>
                    <a:pt x="240" y="219"/>
                  </a:moveTo>
                  <a:lnTo>
                    <a:pt x="274" y="215"/>
                  </a:lnTo>
                  <a:lnTo>
                    <a:pt x="308" y="213"/>
                  </a:lnTo>
                  <a:lnTo>
                    <a:pt x="341" y="209"/>
                  </a:lnTo>
                  <a:lnTo>
                    <a:pt x="375" y="208"/>
                  </a:lnTo>
                  <a:lnTo>
                    <a:pt x="406" y="205"/>
                  </a:lnTo>
                  <a:lnTo>
                    <a:pt x="437" y="204"/>
                  </a:lnTo>
                  <a:lnTo>
                    <a:pt x="467" y="202"/>
                  </a:lnTo>
                  <a:lnTo>
                    <a:pt x="495" y="200"/>
                  </a:lnTo>
                  <a:lnTo>
                    <a:pt x="523" y="199"/>
                  </a:lnTo>
                  <a:lnTo>
                    <a:pt x="547" y="197"/>
                  </a:lnTo>
                  <a:lnTo>
                    <a:pt x="571" y="195"/>
                  </a:lnTo>
                  <a:lnTo>
                    <a:pt x="593" y="193"/>
                  </a:lnTo>
                  <a:lnTo>
                    <a:pt x="612" y="190"/>
                  </a:lnTo>
                  <a:lnTo>
                    <a:pt x="631" y="187"/>
                  </a:lnTo>
                  <a:lnTo>
                    <a:pt x="646" y="183"/>
                  </a:lnTo>
                  <a:lnTo>
                    <a:pt x="658" y="179"/>
                  </a:lnTo>
                  <a:lnTo>
                    <a:pt x="672" y="177"/>
                  </a:lnTo>
                  <a:lnTo>
                    <a:pt x="686" y="175"/>
                  </a:lnTo>
                  <a:lnTo>
                    <a:pt x="703" y="177"/>
                  </a:lnTo>
                  <a:lnTo>
                    <a:pt x="719" y="178"/>
                  </a:lnTo>
                  <a:lnTo>
                    <a:pt x="736" y="179"/>
                  </a:lnTo>
                  <a:lnTo>
                    <a:pt x="756" y="179"/>
                  </a:lnTo>
                  <a:lnTo>
                    <a:pt x="775" y="178"/>
                  </a:lnTo>
                  <a:lnTo>
                    <a:pt x="796" y="174"/>
                  </a:lnTo>
                  <a:lnTo>
                    <a:pt x="816" y="177"/>
                  </a:lnTo>
                  <a:lnTo>
                    <a:pt x="828" y="189"/>
                  </a:lnTo>
                  <a:lnTo>
                    <a:pt x="833" y="210"/>
                  </a:lnTo>
                  <a:lnTo>
                    <a:pt x="830" y="235"/>
                  </a:lnTo>
                  <a:lnTo>
                    <a:pt x="822" y="261"/>
                  </a:lnTo>
                  <a:lnTo>
                    <a:pt x="807" y="287"/>
                  </a:lnTo>
                  <a:lnTo>
                    <a:pt x="787" y="310"/>
                  </a:lnTo>
                  <a:lnTo>
                    <a:pt x="762" y="326"/>
                  </a:lnTo>
                  <a:lnTo>
                    <a:pt x="768" y="316"/>
                  </a:lnTo>
                  <a:lnTo>
                    <a:pt x="775" y="305"/>
                  </a:lnTo>
                  <a:lnTo>
                    <a:pt x="780" y="293"/>
                  </a:lnTo>
                  <a:lnTo>
                    <a:pt x="783" y="282"/>
                  </a:lnTo>
                  <a:lnTo>
                    <a:pt x="786" y="272"/>
                  </a:lnTo>
                  <a:lnTo>
                    <a:pt x="787" y="262"/>
                  </a:lnTo>
                  <a:lnTo>
                    <a:pt x="787" y="255"/>
                  </a:lnTo>
                  <a:lnTo>
                    <a:pt x="783" y="247"/>
                  </a:lnTo>
                  <a:lnTo>
                    <a:pt x="778" y="241"/>
                  </a:lnTo>
                  <a:lnTo>
                    <a:pt x="772" y="238"/>
                  </a:lnTo>
                  <a:lnTo>
                    <a:pt x="765" y="235"/>
                  </a:lnTo>
                  <a:lnTo>
                    <a:pt x="756" y="234"/>
                  </a:lnTo>
                  <a:lnTo>
                    <a:pt x="746" y="233"/>
                  </a:lnTo>
                  <a:lnTo>
                    <a:pt x="734" y="234"/>
                  </a:lnTo>
                  <a:lnTo>
                    <a:pt x="720" y="235"/>
                  </a:lnTo>
                  <a:lnTo>
                    <a:pt x="706" y="236"/>
                  </a:lnTo>
                  <a:lnTo>
                    <a:pt x="690" y="238"/>
                  </a:lnTo>
                  <a:lnTo>
                    <a:pt x="673" y="240"/>
                  </a:lnTo>
                  <a:lnTo>
                    <a:pt x="653" y="243"/>
                  </a:lnTo>
                  <a:lnTo>
                    <a:pt x="633" y="244"/>
                  </a:lnTo>
                  <a:lnTo>
                    <a:pt x="612" y="246"/>
                  </a:lnTo>
                  <a:lnTo>
                    <a:pt x="588" y="246"/>
                  </a:lnTo>
                  <a:lnTo>
                    <a:pt x="565" y="247"/>
                  </a:lnTo>
                  <a:lnTo>
                    <a:pt x="539" y="246"/>
                  </a:lnTo>
                  <a:lnTo>
                    <a:pt x="518" y="252"/>
                  </a:lnTo>
                  <a:lnTo>
                    <a:pt x="499" y="259"/>
                  </a:lnTo>
                  <a:lnTo>
                    <a:pt x="482" y="264"/>
                  </a:lnTo>
                  <a:lnTo>
                    <a:pt x="467" y="270"/>
                  </a:lnTo>
                  <a:lnTo>
                    <a:pt x="452" y="276"/>
                  </a:lnTo>
                  <a:lnTo>
                    <a:pt x="440" y="283"/>
                  </a:lnTo>
                  <a:lnTo>
                    <a:pt x="427" y="290"/>
                  </a:lnTo>
                  <a:lnTo>
                    <a:pt x="416" y="297"/>
                  </a:lnTo>
                  <a:lnTo>
                    <a:pt x="406" y="302"/>
                  </a:lnTo>
                  <a:lnTo>
                    <a:pt x="389" y="306"/>
                  </a:lnTo>
                  <a:lnTo>
                    <a:pt x="365" y="307"/>
                  </a:lnTo>
                  <a:lnTo>
                    <a:pt x="339" y="308"/>
                  </a:lnTo>
                  <a:lnTo>
                    <a:pt x="313" y="306"/>
                  </a:lnTo>
                  <a:lnTo>
                    <a:pt x="289" y="302"/>
                  </a:lnTo>
                  <a:lnTo>
                    <a:pt x="271" y="295"/>
                  </a:lnTo>
                  <a:lnTo>
                    <a:pt x="258" y="283"/>
                  </a:lnTo>
                  <a:lnTo>
                    <a:pt x="247" y="271"/>
                  </a:lnTo>
                  <a:lnTo>
                    <a:pt x="235" y="266"/>
                  </a:lnTo>
                  <a:lnTo>
                    <a:pt x="221" y="266"/>
                  </a:lnTo>
                  <a:lnTo>
                    <a:pt x="209" y="269"/>
                  </a:lnTo>
                  <a:lnTo>
                    <a:pt x="194" y="274"/>
                  </a:lnTo>
                  <a:lnTo>
                    <a:pt x="180" y="279"/>
                  </a:lnTo>
                  <a:lnTo>
                    <a:pt x="166" y="282"/>
                  </a:lnTo>
                  <a:lnTo>
                    <a:pt x="154" y="282"/>
                  </a:lnTo>
                  <a:lnTo>
                    <a:pt x="168" y="271"/>
                  </a:lnTo>
                  <a:lnTo>
                    <a:pt x="178" y="260"/>
                  </a:lnTo>
                  <a:lnTo>
                    <a:pt x="184" y="247"/>
                  </a:lnTo>
                  <a:lnTo>
                    <a:pt x="190" y="238"/>
                  </a:lnTo>
                  <a:lnTo>
                    <a:pt x="196" y="228"/>
                  </a:lnTo>
                  <a:lnTo>
                    <a:pt x="206" y="221"/>
                  </a:lnTo>
                  <a:lnTo>
                    <a:pt x="220" y="218"/>
                  </a:lnTo>
                  <a:lnTo>
                    <a:pt x="240" y="219"/>
                  </a:lnTo>
                  <a:close/>
                  <a:moveTo>
                    <a:pt x="29" y="497"/>
                  </a:moveTo>
                  <a:lnTo>
                    <a:pt x="41" y="498"/>
                  </a:lnTo>
                  <a:lnTo>
                    <a:pt x="52" y="502"/>
                  </a:lnTo>
                  <a:lnTo>
                    <a:pt x="61" y="508"/>
                  </a:lnTo>
                  <a:lnTo>
                    <a:pt x="70" y="513"/>
                  </a:lnTo>
                  <a:lnTo>
                    <a:pt x="80" y="519"/>
                  </a:lnTo>
                  <a:lnTo>
                    <a:pt x="90" y="523"/>
                  </a:lnTo>
                  <a:lnTo>
                    <a:pt x="102" y="527"/>
                  </a:lnTo>
                  <a:lnTo>
                    <a:pt x="117" y="527"/>
                  </a:lnTo>
                  <a:lnTo>
                    <a:pt x="128" y="527"/>
                  </a:lnTo>
                  <a:lnTo>
                    <a:pt x="138" y="526"/>
                  </a:lnTo>
                  <a:lnTo>
                    <a:pt x="149" y="524"/>
                  </a:lnTo>
                  <a:lnTo>
                    <a:pt x="159" y="523"/>
                  </a:lnTo>
                  <a:lnTo>
                    <a:pt x="169" y="523"/>
                  </a:lnTo>
                  <a:lnTo>
                    <a:pt x="179" y="524"/>
                  </a:lnTo>
                  <a:lnTo>
                    <a:pt x="189" y="527"/>
                  </a:lnTo>
                  <a:lnTo>
                    <a:pt x="199" y="532"/>
                  </a:lnTo>
                  <a:lnTo>
                    <a:pt x="191" y="537"/>
                  </a:lnTo>
                  <a:lnTo>
                    <a:pt x="183" y="543"/>
                  </a:lnTo>
                  <a:lnTo>
                    <a:pt x="174" y="548"/>
                  </a:lnTo>
                  <a:lnTo>
                    <a:pt x="166" y="553"/>
                  </a:lnTo>
                  <a:lnTo>
                    <a:pt x="162" y="558"/>
                  </a:lnTo>
                  <a:lnTo>
                    <a:pt x="159" y="561"/>
                  </a:lnTo>
                  <a:lnTo>
                    <a:pt x="160" y="565"/>
                  </a:lnTo>
                  <a:lnTo>
                    <a:pt x="166" y="568"/>
                  </a:lnTo>
                  <a:lnTo>
                    <a:pt x="199" y="575"/>
                  </a:lnTo>
                  <a:lnTo>
                    <a:pt x="227" y="578"/>
                  </a:lnTo>
                  <a:lnTo>
                    <a:pt x="253" y="575"/>
                  </a:lnTo>
                  <a:lnTo>
                    <a:pt x="277" y="571"/>
                  </a:lnTo>
                  <a:lnTo>
                    <a:pt x="298" y="566"/>
                  </a:lnTo>
                  <a:lnTo>
                    <a:pt x="318" y="561"/>
                  </a:lnTo>
                  <a:lnTo>
                    <a:pt x="335" y="560"/>
                  </a:lnTo>
                  <a:lnTo>
                    <a:pt x="351" y="561"/>
                  </a:lnTo>
                  <a:lnTo>
                    <a:pt x="345" y="566"/>
                  </a:lnTo>
                  <a:lnTo>
                    <a:pt x="340" y="571"/>
                  </a:lnTo>
                  <a:lnTo>
                    <a:pt x="334" y="578"/>
                  </a:lnTo>
                  <a:lnTo>
                    <a:pt x="329" y="584"/>
                  </a:lnTo>
                  <a:lnTo>
                    <a:pt x="325" y="590"/>
                  </a:lnTo>
                  <a:lnTo>
                    <a:pt x="320" y="597"/>
                  </a:lnTo>
                  <a:lnTo>
                    <a:pt x="318" y="605"/>
                  </a:lnTo>
                  <a:lnTo>
                    <a:pt x="315" y="612"/>
                  </a:lnTo>
                  <a:lnTo>
                    <a:pt x="328" y="606"/>
                  </a:lnTo>
                  <a:lnTo>
                    <a:pt x="338" y="601"/>
                  </a:lnTo>
                  <a:lnTo>
                    <a:pt x="348" y="599"/>
                  </a:lnTo>
                  <a:lnTo>
                    <a:pt x="356" y="599"/>
                  </a:lnTo>
                  <a:lnTo>
                    <a:pt x="364" y="600"/>
                  </a:lnTo>
                  <a:lnTo>
                    <a:pt x="369" y="605"/>
                  </a:lnTo>
                  <a:lnTo>
                    <a:pt x="374" y="611"/>
                  </a:lnTo>
                  <a:lnTo>
                    <a:pt x="377" y="621"/>
                  </a:lnTo>
                  <a:lnTo>
                    <a:pt x="377" y="629"/>
                  </a:lnTo>
                  <a:lnTo>
                    <a:pt x="376" y="636"/>
                  </a:lnTo>
                  <a:lnTo>
                    <a:pt x="371" y="643"/>
                  </a:lnTo>
                  <a:lnTo>
                    <a:pt x="366" y="652"/>
                  </a:lnTo>
                  <a:lnTo>
                    <a:pt x="360" y="660"/>
                  </a:lnTo>
                  <a:lnTo>
                    <a:pt x="353" y="667"/>
                  </a:lnTo>
                  <a:lnTo>
                    <a:pt x="344" y="674"/>
                  </a:lnTo>
                  <a:lnTo>
                    <a:pt x="337" y="681"/>
                  </a:lnTo>
                  <a:lnTo>
                    <a:pt x="360" y="673"/>
                  </a:lnTo>
                  <a:lnTo>
                    <a:pt x="379" y="665"/>
                  </a:lnTo>
                  <a:lnTo>
                    <a:pt x="394" y="655"/>
                  </a:lnTo>
                  <a:lnTo>
                    <a:pt x="405" y="642"/>
                  </a:lnTo>
                  <a:lnTo>
                    <a:pt x="413" y="630"/>
                  </a:lnTo>
                  <a:lnTo>
                    <a:pt x="420" y="616"/>
                  </a:lnTo>
                  <a:lnTo>
                    <a:pt x="425" y="602"/>
                  </a:lnTo>
                  <a:lnTo>
                    <a:pt x="427" y="588"/>
                  </a:lnTo>
                  <a:lnTo>
                    <a:pt x="428" y="580"/>
                  </a:lnTo>
                  <a:lnTo>
                    <a:pt x="428" y="571"/>
                  </a:lnTo>
                  <a:lnTo>
                    <a:pt x="425" y="561"/>
                  </a:lnTo>
                  <a:lnTo>
                    <a:pt x="420" y="552"/>
                  </a:lnTo>
                  <a:lnTo>
                    <a:pt x="408" y="543"/>
                  </a:lnTo>
                  <a:lnTo>
                    <a:pt x="395" y="537"/>
                  </a:lnTo>
                  <a:lnTo>
                    <a:pt x="374" y="532"/>
                  </a:lnTo>
                  <a:lnTo>
                    <a:pt x="348" y="532"/>
                  </a:lnTo>
                  <a:lnTo>
                    <a:pt x="329" y="530"/>
                  </a:lnTo>
                  <a:lnTo>
                    <a:pt x="310" y="529"/>
                  </a:lnTo>
                  <a:lnTo>
                    <a:pt x="293" y="526"/>
                  </a:lnTo>
                  <a:lnTo>
                    <a:pt x="274" y="522"/>
                  </a:lnTo>
                  <a:lnTo>
                    <a:pt x="257" y="518"/>
                  </a:lnTo>
                  <a:lnTo>
                    <a:pt x="240" y="513"/>
                  </a:lnTo>
                  <a:lnTo>
                    <a:pt x="221" y="508"/>
                  </a:lnTo>
                  <a:lnTo>
                    <a:pt x="204" y="503"/>
                  </a:lnTo>
                  <a:lnTo>
                    <a:pt x="184" y="499"/>
                  </a:lnTo>
                  <a:lnTo>
                    <a:pt x="165" y="496"/>
                  </a:lnTo>
                  <a:lnTo>
                    <a:pt x="145" y="492"/>
                  </a:lnTo>
                  <a:lnTo>
                    <a:pt x="124" y="491"/>
                  </a:lnTo>
                  <a:lnTo>
                    <a:pt x="102" y="490"/>
                  </a:lnTo>
                  <a:lnTo>
                    <a:pt x="78" y="491"/>
                  </a:lnTo>
                  <a:lnTo>
                    <a:pt x="55" y="493"/>
                  </a:lnTo>
                  <a:lnTo>
                    <a:pt x="29" y="497"/>
                  </a:lnTo>
                  <a:close/>
                  <a:moveTo>
                    <a:pt x="61" y="959"/>
                  </a:moveTo>
                  <a:lnTo>
                    <a:pt x="60" y="946"/>
                  </a:lnTo>
                  <a:lnTo>
                    <a:pt x="55" y="938"/>
                  </a:lnTo>
                  <a:lnTo>
                    <a:pt x="49" y="930"/>
                  </a:lnTo>
                  <a:lnTo>
                    <a:pt x="41" y="924"/>
                  </a:lnTo>
                  <a:lnTo>
                    <a:pt x="34" y="919"/>
                  </a:lnTo>
                  <a:lnTo>
                    <a:pt x="26" y="915"/>
                  </a:lnTo>
                  <a:lnTo>
                    <a:pt x="21" y="910"/>
                  </a:lnTo>
                  <a:lnTo>
                    <a:pt x="19" y="905"/>
                  </a:lnTo>
                  <a:lnTo>
                    <a:pt x="25" y="898"/>
                  </a:lnTo>
                  <a:lnTo>
                    <a:pt x="31" y="889"/>
                  </a:lnTo>
                  <a:lnTo>
                    <a:pt x="36" y="879"/>
                  </a:lnTo>
                  <a:lnTo>
                    <a:pt x="42" y="869"/>
                  </a:lnTo>
                  <a:lnTo>
                    <a:pt x="45" y="859"/>
                  </a:lnTo>
                  <a:lnTo>
                    <a:pt x="44" y="853"/>
                  </a:lnTo>
                  <a:lnTo>
                    <a:pt x="39" y="848"/>
                  </a:lnTo>
                  <a:lnTo>
                    <a:pt x="31" y="846"/>
                  </a:lnTo>
                  <a:lnTo>
                    <a:pt x="21" y="843"/>
                  </a:lnTo>
                  <a:lnTo>
                    <a:pt x="13" y="840"/>
                  </a:lnTo>
                  <a:lnTo>
                    <a:pt x="5" y="836"/>
                  </a:lnTo>
                  <a:lnTo>
                    <a:pt x="0" y="828"/>
                  </a:lnTo>
                  <a:lnTo>
                    <a:pt x="11" y="821"/>
                  </a:lnTo>
                  <a:lnTo>
                    <a:pt x="24" y="815"/>
                  </a:lnTo>
                  <a:lnTo>
                    <a:pt x="35" y="808"/>
                  </a:lnTo>
                  <a:lnTo>
                    <a:pt x="46" y="801"/>
                  </a:lnTo>
                  <a:lnTo>
                    <a:pt x="55" y="794"/>
                  </a:lnTo>
                  <a:lnTo>
                    <a:pt x="63" y="784"/>
                  </a:lnTo>
                  <a:lnTo>
                    <a:pt x="68" y="770"/>
                  </a:lnTo>
                  <a:lnTo>
                    <a:pt x="72" y="753"/>
                  </a:lnTo>
                  <a:lnTo>
                    <a:pt x="66" y="739"/>
                  </a:lnTo>
                  <a:lnTo>
                    <a:pt x="63" y="733"/>
                  </a:lnTo>
                  <a:lnTo>
                    <a:pt x="57" y="729"/>
                  </a:lnTo>
                  <a:lnTo>
                    <a:pt x="39" y="724"/>
                  </a:lnTo>
                  <a:lnTo>
                    <a:pt x="52" y="715"/>
                  </a:lnTo>
                  <a:lnTo>
                    <a:pt x="63" y="709"/>
                  </a:lnTo>
                  <a:lnTo>
                    <a:pt x="72" y="703"/>
                  </a:lnTo>
                  <a:lnTo>
                    <a:pt x="80" y="697"/>
                  </a:lnTo>
                  <a:lnTo>
                    <a:pt x="85" y="691"/>
                  </a:lnTo>
                  <a:lnTo>
                    <a:pt x="90" y="684"/>
                  </a:lnTo>
                  <a:lnTo>
                    <a:pt x="93" y="677"/>
                  </a:lnTo>
                  <a:lnTo>
                    <a:pt x="97" y="667"/>
                  </a:lnTo>
                  <a:lnTo>
                    <a:pt x="102" y="669"/>
                  </a:lnTo>
                  <a:lnTo>
                    <a:pt x="107" y="671"/>
                  </a:lnTo>
                  <a:lnTo>
                    <a:pt x="111" y="672"/>
                  </a:lnTo>
                  <a:lnTo>
                    <a:pt x="116" y="672"/>
                  </a:lnTo>
                  <a:lnTo>
                    <a:pt x="121" y="672"/>
                  </a:lnTo>
                  <a:lnTo>
                    <a:pt x="127" y="672"/>
                  </a:lnTo>
                  <a:lnTo>
                    <a:pt x="132" y="672"/>
                  </a:lnTo>
                  <a:lnTo>
                    <a:pt x="138" y="671"/>
                  </a:lnTo>
                  <a:lnTo>
                    <a:pt x="133" y="676"/>
                  </a:lnTo>
                  <a:lnTo>
                    <a:pt x="129" y="682"/>
                  </a:lnTo>
                  <a:lnTo>
                    <a:pt x="124" y="687"/>
                  </a:lnTo>
                  <a:lnTo>
                    <a:pt x="121" y="693"/>
                  </a:lnTo>
                  <a:lnTo>
                    <a:pt x="116" y="698"/>
                  </a:lnTo>
                  <a:lnTo>
                    <a:pt x="112" y="704"/>
                  </a:lnTo>
                  <a:lnTo>
                    <a:pt x="107" y="709"/>
                  </a:lnTo>
                  <a:lnTo>
                    <a:pt x="103" y="715"/>
                  </a:lnTo>
                  <a:lnTo>
                    <a:pt x="103" y="732"/>
                  </a:lnTo>
                  <a:lnTo>
                    <a:pt x="103" y="748"/>
                  </a:lnTo>
                  <a:lnTo>
                    <a:pt x="103" y="765"/>
                  </a:lnTo>
                  <a:lnTo>
                    <a:pt x="104" y="781"/>
                  </a:lnTo>
                  <a:lnTo>
                    <a:pt x="104" y="799"/>
                  </a:lnTo>
                  <a:lnTo>
                    <a:pt x="103" y="815"/>
                  </a:lnTo>
                  <a:lnTo>
                    <a:pt x="103" y="832"/>
                  </a:lnTo>
                  <a:lnTo>
                    <a:pt x="102" y="848"/>
                  </a:lnTo>
                  <a:lnTo>
                    <a:pt x="99" y="863"/>
                  </a:lnTo>
                  <a:lnTo>
                    <a:pt x="97" y="879"/>
                  </a:lnTo>
                  <a:lnTo>
                    <a:pt x="93" y="894"/>
                  </a:lnTo>
                  <a:lnTo>
                    <a:pt x="90" y="909"/>
                  </a:lnTo>
                  <a:lnTo>
                    <a:pt x="85" y="923"/>
                  </a:lnTo>
                  <a:lnTo>
                    <a:pt x="78" y="935"/>
                  </a:lnTo>
                  <a:lnTo>
                    <a:pt x="70" y="948"/>
                  </a:lnTo>
                  <a:lnTo>
                    <a:pt x="61" y="959"/>
                  </a:lnTo>
                  <a:close/>
                </a:path>
              </a:pathLst>
            </a:custGeom>
            <a:solidFill>
              <a:srgbClr val="FFBF8F"/>
            </a:solidFill>
            <a:ln w="9525">
              <a:noFill/>
              <a:round/>
              <a:headEnd/>
              <a:tailEnd/>
            </a:ln>
          </p:spPr>
          <p:txBody>
            <a:bodyPr/>
            <a:lstStyle/>
            <a:p>
              <a:endParaRPr lang="en-US"/>
            </a:p>
          </p:txBody>
        </p:sp>
        <p:sp>
          <p:nvSpPr>
            <p:cNvPr id="29748" name="Freeform 52"/>
            <p:cNvSpPr>
              <a:spLocks/>
            </p:cNvSpPr>
            <p:nvPr/>
          </p:nvSpPr>
          <p:spPr bwMode="auto">
            <a:xfrm>
              <a:off x="1703" y="1049"/>
              <a:ext cx="28" cy="30"/>
            </a:xfrm>
            <a:custGeom>
              <a:avLst/>
              <a:gdLst/>
              <a:ahLst/>
              <a:cxnLst>
                <a:cxn ang="0">
                  <a:pos x="143" y="0"/>
                </a:cxn>
                <a:cxn ang="0">
                  <a:pos x="138" y="7"/>
                </a:cxn>
                <a:cxn ang="0">
                  <a:pos x="132" y="12"/>
                </a:cxn>
                <a:cxn ang="0">
                  <a:pos x="126" y="17"/>
                </a:cxn>
                <a:cxn ang="0">
                  <a:pos x="118" y="20"/>
                </a:cxn>
                <a:cxn ang="0">
                  <a:pos x="111" y="24"/>
                </a:cxn>
                <a:cxn ang="0">
                  <a:pos x="104" y="27"/>
                </a:cxn>
                <a:cxn ang="0">
                  <a:pos x="98" y="31"/>
                </a:cxn>
                <a:cxn ang="0">
                  <a:pos x="92" y="36"/>
                </a:cxn>
                <a:cxn ang="0">
                  <a:pos x="97" y="43"/>
                </a:cxn>
                <a:cxn ang="0">
                  <a:pos x="107" y="51"/>
                </a:cxn>
                <a:cxn ang="0">
                  <a:pos x="114" y="56"/>
                </a:cxn>
                <a:cxn ang="0">
                  <a:pos x="113" y="60"/>
                </a:cxn>
                <a:cxn ang="0">
                  <a:pos x="99" y="62"/>
                </a:cxn>
                <a:cxn ang="0">
                  <a:pos x="90" y="69"/>
                </a:cxn>
                <a:cxn ang="0">
                  <a:pos x="85" y="78"/>
                </a:cxn>
                <a:cxn ang="0">
                  <a:pos x="82" y="82"/>
                </a:cxn>
                <a:cxn ang="0">
                  <a:pos x="78" y="89"/>
                </a:cxn>
                <a:cxn ang="0">
                  <a:pos x="73" y="99"/>
                </a:cxn>
                <a:cxn ang="0">
                  <a:pos x="67" y="110"/>
                </a:cxn>
                <a:cxn ang="0">
                  <a:pos x="61" y="122"/>
                </a:cxn>
                <a:cxn ang="0">
                  <a:pos x="55" y="134"/>
                </a:cxn>
                <a:cxn ang="0">
                  <a:pos x="49" y="143"/>
                </a:cxn>
                <a:cxn ang="0">
                  <a:pos x="44" y="149"/>
                </a:cxn>
                <a:cxn ang="0">
                  <a:pos x="40" y="151"/>
                </a:cxn>
                <a:cxn ang="0">
                  <a:pos x="34" y="148"/>
                </a:cxn>
                <a:cxn ang="0">
                  <a:pos x="26" y="140"/>
                </a:cxn>
                <a:cxn ang="0">
                  <a:pos x="18" y="130"/>
                </a:cxn>
                <a:cxn ang="0">
                  <a:pos x="10" y="120"/>
                </a:cxn>
                <a:cxn ang="0">
                  <a:pos x="9" y="115"/>
                </a:cxn>
                <a:cxn ang="0">
                  <a:pos x="8" y="109"/>
                </a:cxn>
                <a:cxn ang="0">
                  <a:pos x="8" y="102"/>
                </a:cxn>
                <a:cxn ang="0">
                  <a:pos x="8" y="93"/>
                </a:cxn>
                <a:cxn ang="0">
                  <a:pos x="8" y="84"/>
                </a:cxn>
                <a:cxn ang="0">
                  <a:pos x="9" y="76"/>
                </a:cxn>
                <a:cxn ang="0">
                  <a:pos x="9" y="67"/>
                </a:cxn>
                <a:cxn ang="0">
                  <a:pos x="9" y="60"/>
                </a:cxn>
                <a:cxn ang="0">
                  <a:pos x="9" y="51"/>
                </a:cxn>
                <a:cxn ang="0">
                  <a:pos x="8" y="43"/>
                </a:cxn>
                <a:cxn ang="0">
                  <a:pos x="6" y="37"/>
                </a:cxn>
                <a:cxn ang="0">
                  <a:pos x="5" y="30"/>
                </a:cxn>
                <a:cxn ang="0">
                  <a:pos x="4" y="25"/>
                </a:cxn>
                <a:cxn ang="0">
                  <a:pos x="3" y="19"/>
                </a:cxn>
                <a:cxn ang="0">
                  <a:pos x="1" y="14"/>
                </a:cxn>
                <a:cxn ang="0">
                  <a:pos x="0" y="9"/>
                </a:cxn>
                <a:cxn ang="0">
                  <a:pos x="21" y="10"/>
                </a:cxn>
                <a:cxn ang="0">
                  <a:pos x="40" y="11"/>
                </a:cxn>
                <a:cxn ang="0">
                  <a:pos x="56" y="12"/>
                </a:cxn>
                <a:cxn ang="0">
                  <a:pos x="72" y="12"/>
                </a:cxn>
                <a:cxn ang="0">
                  <a:pos x="88" y="11"/>
                </a:cxn>
                <a:cxn ang="0">
                  <a:pos x="104" y="9"/>
                </a:cxn>
                <a:cxn ang="0">
                  <a:pos x="123" y="5"/>
                </a:cxn>
                <a:cxn ang="0">
                  <a:pos x="143" y="0"/>
                </a:cxn>
              </a:cxnLst>
              <a:rect l="0" t="0" r="r" b="b"/>
              <a:pathLst>
                <a:path w="143" h="151">
                  <a:moveTo>
                    <a:pt x="143" y="0"/>
                  </a:moveTo>
                  <a:lnTo>
                    <a:pt x="138" y="7"/>
                  </a:lnTo>
                  <a:lnTo>
                    <a:pt x="132" y="12"/>
                  </a:lnTo>
                  <a:lnTo>
                    <a:pt x="126" y="17"/>
                  </a:lnTo>
                  <a:lnTo>
                    <a:pt x="118" y="20"/>
                  </a:lnTo>
                  <a:lnTo>
                    <a:pt x="111" y="24"/>
                  </a:lnTo>
                  <a:lnTo>
                    <a:pt x="104" y="27"/>
                  </a:lnTo>
                  <a:lnTo>
                    <a:pt x="98" y="31"/>
                  </a:lnTo>
                  <a:lnTo>
                    <a:pt x="92" y="36"/>
                  </a:lnTo>
                  <a:lnTo>
                    <a:pt x="97" y="43"/>
                  </a:lnTo>
                  <a:lnTo>
                    <a:pt x="107" y="51"/>
                  </a:lnTo>
                  <a:lnTo>
                    <a:pt x="114" y="56"/>
                  </a:lnTo>
                  <a:lnTo>
                    <a:pt x="113" y="60"/>
                  </a:lnTo>
                  <a:lnTo>
                    <a:pt x="99" y="62"/>
                  </a:lnTo>
                  <a:lnTo>
                    <a:pt x="90" y="69"/>
                  </a:lnTo>
                  <a:lnTo>
                    <a:pt x="85" y="78"/>
                  </a:lnTo>
                  <a:lnTo>
                    <a:pt x="82" y="82"/>
                  </a:lnTo>
                  <a:lnTo>
                    <a:pt x="78" y="89"/>
                  </a:lnTo>
                  <a:lnTo>
                    <a:pt x="73" y="99"/>
                  </a:lnTo>
                  <a:lnTo>
                    <a:pt x="67" y="110"/>
                  </a:lnTo>
                  <a:lnTo>
                    <a:pt x="61" y="122"/>
                  </a:lnTo>
                  <a:lnTo>
                    <a:pt x="55" y="134"/>
                  </a:lnTo>
                  <a:lnTo>
                    <a:pt x="49" y="143"/>
                  </a:lnTo>
                  <a:lnTo>
                    <a:pt x="44" y="149"/>
                  </a:lnTo>
                  <a:lnTo>
                    <a:pt x="40" y="151"/>
                  </a:lnTo>
                  <a:lnTo>
                    <a:pt x="34" y="148"/>
                  </a:lnTo>
                  <a:lnTo>
                    <a:pt x="26" y="140"/>
                  </a:lnTo>
                  <a:lnTo>
                    <a:pt x="18" y="130"/>
                  </a:lnTo>
                  <a:lnTo>
                    <a:pt x="10" y="120"/>
                  </a:lnTo>
                  <a:lnTo>
                    <a:pt x="9" y="115"/>
                  </a:lnTo>
                  <a:lnTo>
                    <a:pt x="8" y="109"/>
                  </a:lnTo>
                  <a:lnTo>
                    <a:pt x="8" y="102"/>
                  </a:lnTo>
                  <a:lnTo>
                    <a:pt x="8" y="93"/>
                  </a:lnTo>
                  <a:lnTo>
                    <a:pt x="8" y="84"/>
                  </a:lnTo>
                  <a:lnTo>
                    <a:pt x="9" y="76"/>
                  </a:lnTo>
                  <a:lnTo>
                    <a:pt x="9" y="67"/>
                  </a:lnTo>
                  <a:lnTo>
                    <a:pt x="9" y="60"/>
                  </a:lnTo>
                  <a:lnTo>
                    <a:pt x="9" y="51"/>
                  </a:lnTo>
                  <a:lnTo>
                    <a:pt x="8" y="43"/>
                  </a:lnTo>
                  <a:lnTo>
                    <a:pt x="6" y="37"/>
                  </a:lnTo>
                  <a:lnTo>
                    <a:pt x="5" y="30"/>
                  </a:lnTo>
                  <a:lnTo>
                    <a:pt x="4" y="25"/>
                  </a:lnTo>
                  <a:lnTo>
                    <a:pt x="3" y="19"/>
                  </a:lnTo>
                  <a:lnTo>
                    <a:pt x="1" y="14"/>
                  </a:lnTo>
                  <a:lnTo>
                    <a:pt x="0" y="9"/>
                  </a:lnTo>
                  <a:lnTo>
                    <a:pt x="21" y="10"/>
                  </a:lnTo>
                  <a:lnTo>
                    <a:pt x="40" y="11"/>
                  </a:lnTo>
                  <a:lnTo>
                    <a:pt x="56" y="12"/>
                  </a:lnTo>
                  <a:lnTo>
                    <a:pt x="72" y="12"/>
                  </a:lnTo>
                  <a:lnTo>
                    <a:pt x="88" y="11"/>
                  </a:lnTo>
                  <a:lnTo>
                    <a:pt x="104" y="9"/>
                  </a:lnTo>
                  <a:lnTo>
                    <a:pt x="123" y="5"/>
                  </a:lnTo>
                  <a:lnTo>
                    <a:pt x="143" y="0"/>
                  </a:lnTo>
                  <a:close/>
                </a:path>
              </a:pathLst>
            </a:custGeom>
            <a:solidFill>
              <a:srgbClr val="CC8C5C"/>
            </a:solidFill>
            <a:ln w="9525">
              <a:noFill/>
              <a:round/>
              <a:headEnd/>
              <a:tailEnd/>
            </a:ln>
          </p:spPr>
          <p:txBody>
            <a:bodyPr/>
            <a:lstStyle/>
            <a:p>
              <a:endParaRPr lang="en-US"/>
            </a:p>
          </p:txBody>
        </p:sp>
        <p:sp>
          <p:nvSpPr>
            <p:cNvPr id="29749" name="Freeform 53"/>
            <p:cNvSpPr>
              <a:spLocks/>
            </p:cNvSpPr>
            <p:nvPr/>
          </p:nvSpPr>
          <p:spPr bwMode="auto">
            <a:xfrm>
              <a:off x="1192" y="1023"/>
              <a:ext cx="97" cy="170"/>
            </a:xfrm>
            <a:custGeom>
              <a:avLst/>
              <a:gdLst/>
              <a:ahLst/>
              <a:cxnLst>
                <a:cxn ang="0">
                  <a:pos x="203" y="4"/>
                </a:cxn>
                <a:cxn ang="0">
                  <a:pos x="230" y="12"/>
                </a:cxn>
                <a:cxn ang="0">
                  <a:pos x="255" y="23"/>
                </a:cxn>
                <a:cxn ang="0">
                  <a:pos x="272" y="37"/>
                </a:cxn>
                <a:cxn ang="0">
                  <a:pos x="272" y="62"/>
                </a:cxn>
                <a:cxn ang="0">
                  <a:pos x="262" y="95"/>
                </a:cxn>
                <a:cxn ang="0">
                  <a:pos x="250" y="129"/>
                </a:cxn>
                <a:cxn ang="0">
                  <a:pos x="232" y="159"/>
                </a:cxn>
                <a:cxn ang="0">
                  <a:pos x="227" y="190"/>
                </a:cxn>
                <a:cxn ang="0">
                  <a:pos x="236" y="226"/>
                </a:cxn>
                <a:cxn ang="0">
                  <a:pos x="241" y="259"/>
                </a:cxn>
                <a:cxn ang="0">
                  <a:pos x="242" y="290"/>
                </a:cxn>
                <a:cxn ang="0">
                  <a:pos x="257" y="319"/>
                </a:cxn>
                <a:cxn ang="0">
                  <a:pos x="296" y="345"/>
                </a:cxn>
                <a:cxn ang="0">
                  <a:pos x="337" y="372"/>
                </a:cxn>
                <a:cxn ang="0">
                  <a:pos x="369" y="413"/>
                </a:cxn>
                <a:cxn ang="0">
                  <a:pos x="387" y="460"/>
                </a:cxn>
                <a:cxn ang="0">
                  <a:pos x="402" y="503"/>
                </a:cxn>
                <a:cxn ang="0">
                  <a:pos x="417" y="547"/>
                </a:cxn>
                <a:cxn ang="0">
                  <a:pos x="431" y="593"/>
                </a:cxn>
                <a:cxn ang="0">
                  <a:pos x="445" y="640"/>
                </a:cxn>
                <a:cxn ang="0">
                  <a:pos x="457" y="690"/>
                </a:cxn>
                <a:cxn ang="0">
                  <a:pos x="468" y="741"/>
                </a:cxn>
                <a:cxn ang="0">
                  <a:pos x="479" y="792"/>
                </a:cxn>
                <a:cxn ang="0">
                  <a:pos x="472" y="819"/>
                </a:cxn>
                <a:cxn ang="0">
                  <a:pos x="435" y="824"/>
                </a:cxn>
                <a:cxn ang="0">
                  <a:pos x="391" y="833"/>
                </a:cxn>
                <a:cxn ang="0">
                  <a:pos x="351" y="843"/>
                </a:cxn>
                <a:cxn ang="0">
                  <a:pos x="333" y="840"/>
                </a:cxn>
                <a:cxn ang="0">
                  <a:pos x="320" y="825"/>
                </a:cxn>
                <a:cxn ang="0">
                  <a:pos x="303" y="814"/>
                </a:cxn>
                <a:cxn ang="0">
                  <a:pos x="277" y="803"/>
                </a:cxn>
                <a:cxn ang="0">
                  <a:pos x="241" y="796"/>
                </a:cxn>
                <a:cxn ang="0">
                  <a:pos x="193" y="789"/>
                </a:cxn>
                <a:cxn ang="0">
                  <a:pos x="129" y="786"/>
                </a:cxn>
                <a:cxn ang="0">
                  <a:pos x="47" y="783"/>
                </a:cxn>
                <a:cxn ang="0">
                  <a:pos x="0" y="724"/>
                </a:cxn>
                <a:cxn ang="0">
                  <a:pos x="3" y="629"/>
                </a:cxn>
                <a:cxn ang="0">
                  <a:pos x="6" y="560"/>
                </a:cxn>
                <a:cxn ang="0">
                  <a:pos x="11" y="509"/>
                </a:cxn>
                <a:cxn ang="0">
                  <a:pos x="18" y="469"/>
                </a:cxn>
                <a:cxn ang="0">
                  <a:pos x="28" y="434"/>
                </a:cxn>
                <a:cxn ang="0">
                  <a:pos x="39" y="398"/>
                </a:cxn>
                <a:cxn ang="0">
                  <a:pos x="54" y="352"/>
                </a:cxn>
                <a:cxn ang="0">
                  <a:pos x="61" y="311"/>
                </a:cxn>
                <a:cxn ang="0">
                  <a:pos x="61" y="280"/>
                </a:cxn>
                <a:cxn ang="0">
                  <a:pos x="66" y="246"/>
                </a:cxn>
                <a:cxn ang="0">
                  <a:pos x="70" y="216"/>
                </a:cxn>
                <a:cxn ang="0">
                  <a:pos x="65" y="201"/>
                </a:cxn>
                <a:cxn ang="0">
                  <a:pos x="51" y="191"/>
                </a:cxn>
                <a:cxn ang="0">
                  <a:pos x="38" y="179"/>
                </a:cxn>
                <a:cxn ang="0">
                  <a:pos x="26" y="162"/>
                </a:cxn>
                <a:cxn ang="0">
                  <a:pos x="23" y="113"/>
                </a:cxn>
                <a:cxn ang="0">
                  <a:pos x="25" y="62"/>
                </a:cxn>
                <a:cxn ang="0">
                  <a:pos x="33" y="36"/>
                </a:cxn>
                <a:cxn ang="0">
                  <a:pos x="49" y="15"/>
                </a:cxn>
                <a:cxn ang="0">
                  <a:pos x="80" y="1"/>
                </a:cxn>
                <a:cxn ang="0">
                  <a:pos x="111" y="2"/>
                </a:cxn>
                <a:cxn ang="0">
                  <a:pos x="141" y="2"/>
                </a:cxn>
                <a:cxn ang="0">
                  <a:pos x="172" y="1"/>
                </a:cxn>
              </a:cxnLst>
              <a:rect l="0" t="0" r="r" b="b"/>
              <a:pathLst>
                <a:path w="484" h="848">
                  <a:moveTo>
                    <a:pt x="189" y="0"/>
                  </a:moveTo>
                  <a:lnTo>
                    <a:pt x="203" y="4"/>
                  </a:lnTo>
                  <a:lnTo>
                    <a:pt x="216" y="7"/>
                  </a:lnTo>
                  <a:lnTo>
                    <a:pt x="230" y="12"/>
                  </a:lnTo>
                  <a:lnTo>
                    <a:pt x="242" y="19"/>
                  </a:lnTo>
                  <a:lnTo>
                    <a:pt x="255" y="23"/>
                  </a:lnTo>
                  <a:lnTo>
                    <a:pt x="265" y="31"/>
                  </a:lnTo>
                  <a:lnTo>
                    <a:pt x="272" y="37"/>
                  </a:lnTo>
                  <a:lnTo>
                    <a:pt x="277" y="45"/>
                  </a:lnTo>
                  <a:lnTo>
                    <a:pt x="272" y="62"/>
                  </a:lnTo>
                  <a:lnTo>
                    <a:pt x="267" y="78"/>
                  </a:lnTo>
                  <a:lnTo>
                    <a:pt x="262" y="95"/>
                  </a:lnTo>
                  <a:lnTo>
                    <a:pt x="256" y="113"/>
                  </a:lnTo>
                  <a:lnTo>
                    <a:pt x="250" y="129"/>
                  </a:lnTo>
                  <a:lnTo>
                    <a:pt x="241" y="144"/>
                  </a:lnTo>
                  <a:lnTo>
                    <a:pt x="232" y="159"/>
                  </a:lnTo>
                  <a:lnTo>
                    <a:pt x="222" y="171"/>
                  </a:lnTo>
                  <a:lnTo>
                    <a:pt x="227" y="190"/>
                  </a:lnTo>
                  <a:lnTo>
                    <a:pt x="232" y="207"/>
                  </a:lnTo>
                  <a:lnTo>
                    <a:pt x="236" y="226"/>
                  </a:lnTo>
                  <a:lnTo>
                    <a:pt x="240" y="243"/>
                  </a:lnTo>
                  <a:lnTo>
                    <a:pt x="241" y="259"/>
                  </a:lnTo>
                  <a:lnTo>
                    <a:pt x="242" y="275"/>
                  </a:lnTo>
                  <a:lnTo>
                    <a:pt x="242" y="290"/>
                  </a:lnTo>
                  <a:lnTo>
                    <a:pt x="241" y="304"/>
                  </a:lnTo>
                  <a:lnTo>
                    <a:pt x="257" y="319"/>
                  </a:lnTo>
                  <a:lnTo>
                    <a:pt x="276" y="333"/>
                  </a:lnTo>
                  <a:lnTo>
                    <a:pt x="296" y="345"/>
                  </a:lnTo>
                  <a:lnTo>
                    <a:pt x="317" y="357"/>
                  </a:lnTo>
                  <a:lnTo>
                    <a:pt x="337" y="372"/>
                  </a:lnTo>
                  <a:lnTo>
                    <a:pt x="354" y="391"/>
                  </a:lnTo>
                  <a:lnTo>
                    <a:pt x="369" y="413"/>
                  </a:lnTo>
                  <a:lnTo>
                    <a:pt x="380" y="441"/>
                  </a:lnTo>
                  <a:lnTo>
                    <a:pt x="387" y="460"/>
                  </a:lnTo>
                  <a:lnTo>
                    <a:pt x="395" y="481"/>
                  </a:lnTo>
                  <a:lnTo>
                    <a:pt x="402" y="503"/>
                  </a:lnTo>
                  <a:lnTo>
                    <a:pt x="410" y="525"/>
                  </a:lnTo>
                  <a:lnTo>
                    <a:pt x="417" y="547"/>
                  </a:lnTo>
                  <a:lnTo>
                    <a:pt x="425" y="570"/>
                  </a:lnTo>
                  <a:lnTo>
                    <a:pt x="431" y="593"/>
                  </a:lnTo>
                  <a:lnTo>
                    <a:pt x="438" y="617"/>
                  </a:lnTo>
                  <a:lnTo>
                    <a:pt x="445" y="640"/>
                  </a:lnTo>
                  <a:lnTo>
                    <a:pt x="451" y="665"/>
                  </a:lnTo>
                  <a:lnTo>
                    <a:pt x="457" y="690"/>
                  </a:lnTo>
                  <a:lnTo>
                    <a:pt x="463" y="715"/>
                  </a:lnTo>
                  <a:lnTo>
                    <a:pt x="468" y="741"/>
                  </a:lnTo>
                  <a:lnTo>
                    <a:pt x="474" y="766"/>
                  </a:lnTo>
                  <a:lnTo>
                    <a:pt x="479" y="792"/>
                  </a:lnTo>
                  <a:lnTo>
                    <a:pt x="484" y="818"/>
                  </a:lnTo>
                  <a:lnTo>
                    <a:pt x="472" y="819"/>
                  </a:lnTo>
                  <a:lnTo>
                    <a:pt x="454" y="820"/>
                  </a:lnTo>
                  <a:lnTo>
                    <a:pt x="435" y="824"/>
                  </a:lnTo>
                  <a:lnTo>
                    <a:pt x="414" y="829"/>
                  </a:lnTo>
                  <a:lnTo>
                    <a:pt x="391" y="833"/>
                  </a:lnTo>
                  <a:lnTo>
                    <a:pt x="370" y="838"/>
                  </a:lnTo>
                  <a:lnTo>
                    <a:pt x="351" y="843"/>
                  </a:lnTo>
                  <a:lnTo>
                    <a:pt x="338" y="848"/>
                  </a:lnTo>
                  <a:lnTo>
                    <a:pt x="333" y="840"/>
                  </a:lnTo>
                  <a:lnTo>
                    <a:pt x="328" y="833"/>
                  </a:lnTo>
                  <a:lnTo>
                    <a:pt x="320" y="825"/>
                  </a:lnTo>
                  <a:lnTo>
                    <a:pt x="313" y="819"/>
                  </a:lnTo>
                  <a:lnTo>
                    <a:pt x="303" y="814"/>
                  </a:lnTo>
                  <a:lnTo>
                    <a:pt x="292" y="808"/>
                  </a:lnTo>
                  <a:lnTo>
                    <a:pt x="277" y="803"/>
                  </a:lnTo>
                  <a:lnTo>
                    <a:pt x="261" y="799"/>
                  </a:lnTo>
                  <a:lnTo>
                    <a:pt x="241" y="796"/>
                  </a:lnTo>
                  <a:lnTo>
                    <a:pt x="219" y="792"/>
                  </a:lnTo>
                  <a:lnTo>
                    <a:pt x="193" y="789"/>
                  </a:lnTo>
                  <a:lnTo>
                    <a:pt x="163" y="787"/>
                  </a:lnTo>
                  <a:lnTo>
                    <a:pt x="129" y="786"/>
                  </a:lnTo>
                  <a:lnTo>
                    <a:pt x="91" y="784"/>
                  </a:lnTo>
                  <a:lnTo>
                    <a:pt x="47" y="783"/>
                  </a:lnTo>
                  <a:lnTo>
                    <a:pt x="0" y="783"/>
                  </a:lnTo>
                  <a:lnTo>
                    <a:pt x="0" y="724"/>
                  </a:lnTo>
                  <a:lnTo>
                    <a:pt x="2" y="673"/>
                  </a:lnTo>
                  <a:lnTo>
                    <a:pt x="3" y="629"/>
                  </a:lnTo>
                  <a:lnTo>
                    <a:pt x="4" y="592"/>
                  </a:lnTo>
                  <a:lnTo>
                    <a:pt x="6" y="560"/>
                  </a:lnTo>
                  <a:lnTo>
                    <a:pt x="8" y="532"/>
                  </a:lnTo>
                  <a:lnTo>
                    <a:pt x="11" y="509"/>
                  </a:lnTo>
                  <a:lnTo>
                    <a:pt x="14" y="488"/>
                  </a:lnTo>
                  <a:lnTo>
                    <a:pt x="18" y="469"/>
                  </a:lnTo>
                  <a:lnTo>
                    <a:pt x="23" y="452"/>
                  </a:lnTo>
                  <a:lnTo>
                    <a:pt x="28" y="434"/>
                  </a:lnTo>
                  <a:lnTo>
                    <a:pt x="33" y="417"/>
                  </a:lnTo>
                  <a:lnTo>
                    <a:pt x="39" y="398"/>
                  </a:lnTo>
                  <a:lnTo>
                    <a:pt x="46" y="377"/>
                  </a:lnTo>
                  <a:lnTo>
                    <a:pt x="54" y="352"/>
                  </a:lnTo>
                  <a:lnTo>
                    <a:pt x="62" y="324"/>
                  </a:lnTo>
                  <a:lnTo>
                    <a:pt x="61" y="311"/>
                  </a:lnTo>
                  <a:lnTo>
                    <a:pt x="61" y="297"/>
                  </a:lnTo>
                  <a:lnTo>
                    <a:pt x="61" y="280"/>
                  </a:lnTo>
                  <a:lnTo>
                    <a:pt x="64" y="263"/>
                  </a:lnTo>
                  <a:lnTo>
                    <a:pt x="66" y="246"/>
                  </a:lnTo>
                  <a:lnTo>
                    <a:pt x="67" y="230"/>
                  </a:lnTo>
                  <a:lnTo>
                    <a:pt x="70" y="216"/>
                  </a:lnTo>
                  <a:lnTo>
                    <a:pt x="71" y="206"/>
                  </a:lnTo>
                  <a:lnTo>
                    <a:pt x="65" y="201"/>
                  </a:lnTo>
                  <a:lnTo>
                    <a:pt x="59" y="196"/>
                  </a:lnTo>
                  <a:lnTo>
                    <a:pt x="51" y="191"/>
                  </a:lnTo>
                  <a:lnTo>
                    <a:pt x="44" y="185"/>
                  </a:lnTo>
                  <a:lnTo>
                    <a:pt x="38" y="179"/>
                  </a:lnTo>
                  <a:lnTo>
                    <a:pt x="31" y="171"/>
                  </a:lnTo>
                  <a:lnTo>
                    <a:pt x="26" y="162"/>
                  </a:lnTo>
                  <a:lnTo>
                    <a:pt x="23" y="153"/>
                  </a:lnTo>
                  <a:lnTo>
                    <a:pt x="23" y="113"/>
                  </a:lnTo>
                  <a:lnTo>
                    <a:pt x="24" y="83"/>
                  </a:lnTo>
                  <a:lnTo>
                    <a:pt x="25" y="62"/>
                  </a:lnTo>
                  <a:lnTo>
                    <a:pt x="28" y="47"/>
                  </a:lnTo>
                  <a:lnTo>
                    <a:pt x="33" y="36"/>
                  </a:lnTo>
                  <a:lnTo>
                    <a:pt x="40" y="25"/>
                  </a:lnTo>
                  <a:lnTo>
                    <a:pt x="49" y="15"/>
                  </a:lnTo>
                  <a:lnTo>
                    <a:pt x="62" y="0"/>
                  </a:lnTo>
                  <a:lnTo>
                    <a:pt x="80" y="1"/>
                  </a:lnTo>
                  <a:lnTo>
                    <a:pt x="96" y="2"/>
                  </a:lnTo>
                  <a:lnTo>
                    <a:pt x="111" y="2"/>
                  </a:lnTo>
                  <a:lnTo>
                    <a:pt x="126" y="2"/>
                  </a:lnTo>
                  <a:lnTo>
                    <a:pt x="141" y="2"/>
                  </a:lnTo>
                  <a:lnTo>
                    <a:pt x="155" y="2"/>
                  </a:lnTo>
                  <a:lnTo>
                    <a:pt x="172" y="1"/>
                  </a:lnTo>
                  <a:lnTo>
                    <a:pt x="189" y="0"/>
                  </a:lnTo>
                  <a:close/>
                </a:path>
              </a:pathLst>
            </a:custGeom>
            <a:solidFill>
              <a:srgbClr val="FF0000"/>
            </a:solidFill>
            <a:ln w="9525">
              <a:noFill/>
              <a:round/>
              <a:headEnd/>
              <a:tailEnd/>
            </a:ln>
          </p:spPr>
          <p:txBody>
            <a:bodyPr/>
            <a:lstStyle/>
            <a:p>
              <a:endParaRPr lang="en-US"/>
            </a:p>
          </p:txBody>
        </p:sp>
        <p:sp>
          <p:nvSpPr>
            <p:cNvPr id="29750" name="Freeform 54"/>
            <p:cNvSpPr>
              <a:spLocks/>
            </p:cNvSpPr>
            <p:nvPr/>
          </p:nvSpPr>
          <p:spPr bwMode="auto">
            <a:xfrm>
              <a:off x="1192" y="1023"/>
              <a:ext cx="97" cy="170"/>
            </a:xfrm>
            <a:custGeom>
              <a:avLst/>
              <a:gdLst/>
              <a:ahLst/>
              <a:cxnLst>
                <a:cxn ang="0">
                  <a:pos x="203" y="4"/>
                </a:cxn>
                <a:cxn ang="0">
                  <a:pos x="242" y="19"/>
                </a:cxn>
                <a:cxn ang="0">
                  <a:pos x="272" y="37"/>
                </a:cxn>
                <a:cxn ang="0">
                  <a:pos x="272" y="62"/>
                </a:cxn>
                <a:cxn ang="0">
                  <a:pos x="256" y="113"/>
                </a:cxn>
                <a:cxn ang="0">
                  <a:pos x="232" y="159"/>
                </a:cxn>
                <a:cxn ang="0">
                  <a:pos x="227" y="190"/>
                </a:cxn>
                <a:cxn ang="0">
                  <a:pos x="240" y="243"/>
                </a:cxn>
                <a:cxn ang="0">
                  <a:pos x="242" y="290"/>
                </a:cxn>
                <a:cxn ang="0">
                  <a:pos x="257" y="319"/>
                </a:cxn>
                <a:cxn ang="0">
                  <a:pos x="317" y="357"/>
                </a:cxn>
                <a:cxn ang="0">
                  <a:pos x="369" y="413"/>
                </a:cxn>
                <a:cxn ang="0">
                  <a:pos x="387" y="460"/>
                </a:cxn>
                <a:cxn ang="0">
                  <a:pos x="410" y="525"/>
                </a:cxn>
                <a:cxn ang="0">
                  <a:pos x="431" y="593"/>
                </a:cxn>
                <a:cxn ang="0">
                  <a:pos x="451" y="665"/>
                </a:cxn>
                <a:cxn ang="0">
                  <a:pos x="468" y="741"/>
                </a:cxn>
                <a:cxn ang="0">
                  <a:pos x="484" y="818"/>
                </a:cxn>
                <a:cxn ang="0">
                  <a:pos x="454" y="820"/>
                </a:cxn>
                <a:cxn ang="0">
                  <a:pos x="391" y="833"/>
                </a:cxn>
                <a:cxn ang="0">
                  <a:pos x="338" y="848"/>
                </a:cxn>
                <a:cxn ang="0">
                  <a:pos x="328" y="833"/>
                </a:cxn>
                <a:cxn ang="0">
                  <a:pos x="303" y="814"/>
                </a:cxn>
                <a:cxn ang="0">
                  <a:pos x="261" y="799"/>
                </a:cxn>
                <a:cxn ang="0">
                  <a:pos x="193" y="789"/>
                </a:cxn>
                <a:cxn ang="0">
                  <a:pos x="91" y="784"/>
                </a:cxn>
                <a:cxn ang="0">
                  <a:pos x="0" y="783"/>
                </a:cxn>
                <a:cxn ang="0">
                  <a:pos x="3" y="629"/>
                </a:cxn>
                <a:cxn ang="0">
                  <a:pos x="8" y="532"/>
                </a:cxn>
                <a:cxn ang="0">
                  <a:pos x="18" y="469"/>
                </a:cxn>
                <a:cxn ang="0">
                  <a:pos x="33" y="417"/>
                </a:cxn>
                <a:cxn ang="0">
                  <a:pos x="54" y="352"/>
                </a:cxn>
                <a:cxn ang="0">
                  <a:pos x="61" y="311"/>
                </a:cxn>
                <a:cxn ang="0">
                  <a:pos x="64" y="263"/>
                </a:cxn>
                <a:cxn ang="0">
                  <a:pos x="70" y="216"/>
                </a:cxn>
                <a:cxn ang="0">
                  <a:pos x="65" y="201"/>
                </a:cxn>
                <a:cxn ang="0">
                  <a:pos x="44" y="185"/>
                </a:cxn>
                <a:cxn ang="0">
                  <a:pos x="26" y="162"/>
                </a:cxn>
                <a:cxn ang="0">
                  <a:pos x="23" y="113"/>
                </a:cxn>
                <a:cxn ang="0">
                  <a:pos x="28" y="47"/>
                </a:cxn>
                <a:cxn ang="0">
                  <a:pos x="49" y="15"/>
                </a:cxn>
                <a:cxn ang="0">
                  <a:pos x="80" y="1"/>
                </a:cxn>
                <a:cxn ang="0">
                  <a:pos x="126" y="2"/>
                </a:cxn>
                <a:cxn ang="0">
                  <a:pos x="172" y="1"/>
                </a:cxn>
              </a:cxnLst>
              <a:rect l="0" t="0" r="r" b="b"/>
              <a:pathLst>
                <a:path w="484" h="848">
                  <a:moveTo>
                    <a:pt x="189" y="0"/>
                  </a:moveTo>
                  <a:lnTo>
                    <a:pt x="189" y="0"/>
                  </a:lnTo>
                  <a:lnTo>
                    <a:pt x="203" y="4"/>
                  </a:lnTo>
                  <a:lnTo>
                    <a:pt x="216" y="7"/>
                  </a:lnTo>
                  <a:lnTo>
                    <a:pt x="230" y="12"/>
                  </a:lnTo>
                  <a:lnTo>
                    <a:pt x="242" y="19"/>
                  </a:lnTo>
                  <a:lnTo>
                    <a:pt x="255" y="23"/>
                  </a:lnTo>
                  <a:lnTo>
                    <a:pt x="265" y="31"/>
                  </a:lnTo>
                  <a:lnTo>
                    <a:pt x="272" y="37"/>
                  </a:lnTo>
                  <a:lnTo>
                    <a:pt x="277" y="45"/>
                  </a:lnTo>
                  <a:lnTo>
                    <a:pt x="277" y="45"/>
                  </a:lnTo>
                  <a:lnTo>
                    <a:pt x="272" y="62"/>
                  </a:lnTo>
                  <a:lnTo>
                    <a:pt x="267" y="78"/>
                  </a:lnTo>
                  <a:lnTo>
                    <a:pt x="262" y="95"/>
                  </a:lnTo>
                  <a:lnTo>
                    <a:pt x="256" y="113"/>
                  </a:lnTo>
                  <a:lnTo>
                    <a:pt x="250" y="129"/>
                  </a:lnTo>
                  <a:lnTo>
                    <a:pt x="241" y="144"/>
                  </a:lnTo>
                  <a:lnTo>
                    <a:pt x="232" y="159"/>
                  </a:lnTo>
                  <a:lnTo>
                    <a:pt x="222" y="171"/>
                  </a:lnTo>
                  <a:lnTo>
                    <a:pt x="222" y="171"/>
                  </a:lnTo>
                  <a:lnTo>
                    <a:pt x="227" y="190"/>
                  </a:lnTo>
                  <a:lnTo>
                    <a:pt x="232" y="207"/>
                  </a:lnTo>
                  <a:lnTo>
                    <a:pt x="236" y="226"/>
                  </a:lnTo>
                  <a:lnTo>
                    <a:pt x="240" y="243"/>
                  </a:lnTo>
                  <a:lnTo>
                    <a:pt x="241" y="259"/>
                  </a:lnTo>
                  <a:lnTo>
                    <a:pt x="242" y="275"/>
                  </a:lnTo>
                  <a:lnTo>
                    <a:pt x="242" y="290"/>
                  </a:lnTo>
                  <a:lnTo>
                    <a:pt x="241" y="304"/>
                  </a:lnTo>
                  <a:lnTo>
                    <a:pt x="241" y="304"/>
                  </a:lnTo>
                  <a:lnTo>
                    <a:pt x="257" y="319"/>
                  </a:lnTo>
                  <a:lnTo>
                    <a:pt x="276" y="333"/>
                  </a:lnTo>
                  <a:lnTo>
                    <a:pt x="296" y="345"/>
                  </a:lnTo>
                  <a:lnTo>
                    <a:pt x="317" y="357"/>
                  </a:lnTo>
                  <a:lnTo>
                    <a:pt x="337" y="372"/>
                  </a:lnTo>
                  <a:lnTo>
                    <a:pt x="354" y="391"/>
                  </a:lnTo>
                  <a:lnTo>
                    <a:pt x="369" y="413"/>
                  </a:lnTo>
                  <a:lnTo>
                    <a:pt x="380" y="441"/>
                  </a:lnTo>
                  <a:lnTo>
                    <a:pt x="380" y="441"/>
                  </a:lnTo>
                  <a:lnTo>
                    <a:pt x="387" y="460"/>
                  </a:lnTo>
                  <a:lnTo>
                    <a:pt x="395" y="481"/>
                  </a:lnTo>
                  <a:lnTo>
                    <a:pt x="402" y="503"/>
                  </a:lnTo>
                  <a:lnTo>
                    <a:pt x="410" y="525"/>
                  </a:lnTo>
                  <a:lnTo>
                    <a:pt x="417" y="547"/>
                  </a:lnTo>
                  <a:lnTo>
                    <a:pt x="425" y="570"/>
                  </a:lnTo>
                  <a:lnTo>
                    <a:pt x="431" y="593"/>
                  </a:lnTo>
                  <a:lnTo>
                    <a:pt x="438" y="617"/>
                  </a:lnTo>
                  <a:lnTo>
                    <a:pt x="445" y="640"/>
                  </a:lnTo>
                  <a:lnTo>
                    <a:pt x="451" y="665"/>
                  </a:lnTo>
                  <a:lnTo>
                    <a:pt x="457" y="690"/>
                  </a:lnTo>
                  <a:lnTo>
                    <a:pt x="463" y="715"/>
                  </a:lnTo>
                  <a:lnTo>
                    <a:pt x="468" y="741"/>
                  </a:lnTo>
                  <a:lnTo>
                    <a:pt x="474" y="766"/>
                  </a:lnTo>
                  <a:lnTo>
                    <a:pt x="479" y="792"/>
                  </a:lnTo>
                  <a:lnTo>
                    <a:pt x="484" y="818"/>
                  </a:lnTo>
                  <a:lnTo>
                    <a:pt x="484" y="818"/>
                  </a:lnTo>
                  <a:lnTo>
                    <a:pt x="472" y="819"/>
                  </a:lnTo>
                  <a:lnTo>
                    <a:pt x="454" y="820"/>
                  </a:lnTo>
                  <a:lnTo>
                    <a:pt x="435" y="824"/>
                  </a:lnTo>
                  <a:lnTo>
                    <a:pt x="414" y="829"/>
                  </a:lnTo>
                  <a:lnTo>
                    <a:pt x="391" y="833"/>
                  </a:lnTo>
                  <a:lnTo>
                    <a:pt x="370" y="838"/>
                  </a:lnTo>
                  <a:lnTo>
                    <a:pt x="351" y="843"/>
                  </a:lnTo>
                  <a:lnTo>
                    <a:pt x="338" y="848"/>
                  </a:lnTo>
                  <a:lnTo>
                    <a:pt x="338" y="848"/>
                  </a:lnTo>
                  <a:lnTo>
                    <a:pt x="333" y="840"/>
                  </a:lnTo>
                  <a:lnTo>
                    <a:pt x="328" y="833"/>
                  </a:lnTo>
                  <a:lnTo>
                    <a:pt x="320" y="825"/>
                  </a:lnTo>
                  <a:lnTo>
                    <a:pt x="313" y="819"/>
                  </a:lnTo>
                  <a:lnTo>
                    <a:pt x="303" y="814"/>
                  </a:lnTo>
                  <a:lnTo>
                    <a:pt x="292" y="808"/>
                  </a:lnTo>
                  <a:lnTo>
                    <a:pt x="277" y="803"/>
                  </a:lnTo>
                  <a:lnTo>
                    <a:pt x="261" y="799"/>
                  </a:lnTo>
                  <a:lnTo>
                    <a:pt x="241" y="796"/>
                  </a:lnTo>
                  <a:lnTo>
                    <a:pt x="219" y="792"/>
                  </a:lnTo>
                  <a:lnTo>
                    <a:pt x="193" y="789"/>
                  </a:lnTo>
                  <a:lnTo>
                    <a:pt x="163" y="787"/>
                  </a:lnTo>
                  <a:lnTo>
                    <a:pt x="129" y="786"/>
                  </a:lnTo>
                  <a:lnTo>
                    <a:pt x="91" y="784"/>
                  </a:lnTo>
                  <a:lnTo>
                    <a:pt x="47" y="783"/>
                  </a:lnTo>
                  <a:lnTo>
                    <a:pt x="0" y="783"/>
                  </a:lnTo>
                  <a:lnTo>
                    <a:pt x="0" y="783"/>
                  </a:lnTo>
                  <a:lnTo>
                    <a:pt x="0" y="724"/>
                  </a:lnTo>
                  <a:lnTo>
                    <a:pt x="2" y="673"/>
                  </a:lnTo>
                  <a:lnTo>
                    <a:pt x="3" y="629"/>
                  </a:lnTo>
                  <a:lnTo>
                    <a:pt x="4" y="592"/>
                  </a:lnTo>
                  <a:lnTo>
                    <a:pt x="6" y="560"/>
                  </a:lnTo>
                  <a:lnTo>
                    <a:pt x="8" y="532"/>
                  </a:lnTo>
                  <a:lnTo>
                    <a:pt x="11" y="509"/>
                  </a:lnTo>
                  <a:lnTo>
                    <a:pt x="14" y="488"/>
                  </a:lnTo>
                  <a:lnTo>
                    <a:pt x="18" y="469"/>
                  </a:lnTo>
                  <a:lnTo>
                    <a:pt x="23" y="452"/>
                  </a:lnTo>
                  <a:lnTo>
                    <a:pt x="28" y="434"/>
                  </a:lnTo>
                  <a:lnTo>
                    <a:pt x="33" y="417"/>
                  </a:lnTo>
                  <a:lnTo>
                    <a:pt x="39" y="398"/>
                  </a:lnTo>
                  <a:lnTo>
                    <a:pt x="46" y="377"/>
                  </a:lnTo>
                  <a:lnTo>
                    <a:pt x="54" y="352"/>
                  </a:lnTo>
                  <a:lnTo>
                    <a:pt x="62" y="324"/>
                  </a:lnTo>
                  <a:lnTo>
                    <a:pt x="62" y="324"/>
                  </a:lnTo>
                  <a:lnTo>
                    <a:pt x="61" y="311"/>
                  </a:lnTo>
                  <a:lnTo>
                    <a:pt x="61" y="297"/>
                  </a:lnTo>
                  <a:lnTo>
                    <a:pt x="61" y="280"/>
                  </a:lnTo>
                  <a:lnTo>
                    <a:pt x="64" y="263"/>
                  </a:lnTo>
                  <a:lnTo>
                    <a:pt x="66" y="246"/>
                  </a:lnTo>
                  <a:lnTo>
                    <a:pt x="67" y="230"/>
                  </a:lnTo>
                  <a:lnTo>
                    <a:pt x="70" y="216"/>
                  </a:lnTo>
                  <a:lnTo>
                    <a:pt x="71" y="206"/>
                  </a:lnTo>
                  <a:lnTo>
                    <a:pt x="71" y="206"/>
                  </a:lnTo>
                  <a:lnTo>
                    <a:pt x="65" y="201"/>
                  </a:lnTo>
                  <a:lnTo>
                    <a:pt x="59" y="196"/>
                  </a:lnTo>
                  <a:lnTo>
                    <a:pt x="51" y="191"/>
                  </a:lnTo>
                  <a:lnTo>
                    <a:pt x="44" y="185"/>
                  </a:lnTo>
                  <a:lnTo>
                    <a:pt x="38" y="179"/>
                  </a:lnTo>
                  <a:lnTo>
                    <a:pt x="31" y="171"/>
                  </a:lnTo>
                  <a:lnTo>
                    <a:pt x="26" y="162"/>
                  </a:lnTo>
                  <a:lnTo>
                    <a:pt x="23" y="153"/>
                  </a:lnTo>
                  <a:lnTo>
                    <a:pt x="23" y="153"/>
                  </a:lnTo>
                  <a:lnTo>
                    <a:pt x="23" y="113"/>
                  </a:lnTo>
                  <a:lnTo>
                    <a:pt x="24" y="83"/>
                  </a:lnTo>
                  <a:lnTo>
                    <a:pt x="25" y="62"/>
                  </a:lnTo>
                  <a:lnTo>
                    <a:pt x="28" y="47"/>
                  </a:lnTo>
                  <a:lnTo>
                    <a:pt x="33" y="36"/>
                  </a:lnTo>
                  <a:lnTo>
                    <a:pt x="40" y="25"/>
                  </a:lnTo>
                  <a:lnTo>
                    <a:pt x="49" y="15"/>
                  </a:lnTo>
                  <a:lnTo>
                    <a:pt x="62" y="0"/>
                  </a:lnTo>
                  <a:lnTo>
                    <a:pt x="62" y="0"/>
                  </a:lnTo>
                  <a:lnTo>
                    <a:pt x="80" y="1"/>
                  </a:lnTo>
                  <a:lnTo>
                    <a:pt x="96" y="2"/>
                  </a:lnTo>
                  <a:lnTo>
                    <a:pt x="111" y="2"/>
                  </a:lnTo>
                  <a:lnTo>
                    <a:pt x="126" y="2"/>
                  </a:lnTo>
                  <a:lnTo>
                    <a:pt x="141" y="2"/>
                  </a:lnTo>
                  <a:lnTo>
                    <a:pt x="155" y="2"/>
                  </a:lnTo>
                  <a:lnTo>
                    <a:pt x="172" y="1"/>
                  </a:lnTo>
                  <a:lnTo>
                    <a:pt x="189" y="0"/>
                  </a:lnTo>
                </a:path>
              </a:pathLst>
            </a:custGeom>
            <a:noFill/>
            <a:ln w="0">
              <a:solidFill>
                <a:srgbClr val="000000"/>
              </a:solidFill>
              <a:prstDash val="solid"/>
              <a:round/>
              <a:headEnd/>
              <a:tailEnd/>
            </a:ln>
          </p:spPr>
          <p:txBody>
            <a:bodyPr/>
            <a:lstStyle/>
            <a:p>
              <a:endParaRPr lang="en-US"/>
            </a:p>
          </p:txBody>
        </p:sp>
        <p:sp>
          <p:nvSpPr>
            <p:cNvPr id="29751" name="Freeform 55"/>
            <p:cNvSpPr>
              <a:spLocks/>
            </p:cNvSpPr>
            <p:nvPr/>
          </p:nvSpPr>
          <p:spPr bwMode="auto">
            <a:xfrm>
              <a:off x="1192" y="1023"/>
              <a:ext cx="59" cy="162"/>
            </a:xfrm>
            <a:custGeom>
              <a:avLst/>
              <a:gdLst/>
              <a:ahLst/>
              <a:cxnLst>
                <a:cxn ang="0">
                  <a:pos x="1" y="673"/>
                </a:cxn>
                <a:cxn ang="0">
                  <a:pos x="6" y="559"/>
                </a:cxn>
                <a:cxn ang="0">
                  <a:pos x="13" y="488"/>
                </a:cxn>
                <a:cxn ang="0">
                  <a:pos x="27" y="435"/>
                </a:cxn>
                <a:cxn ang="0">
                  <a:pos x="45" y="376"/>
                </a:cxn>
                <a:cxn ang="0">
                  <a:pos x="60" y="310"/>
                </a:cxn>
                <a:cxn ang="0">
                  <a:pos x="63" y="262"/>
                </a:cxn>
                <a:cxn ang="0">
                  <a:pos x="69" y="216"/>
                </a:cxn>
                <a:cxn ang="0">
                  <a:pos x="58" y="196"/>
                </a:cxn>
                <a:cxn ang="0">
                  <a:pos x="37" y="179"/>
                </a:cxn>
                <a:cxn ang="0">
                  <a:pos x="22" y="152"/>
                </a:cxn>
                <a:cxn ang="0">
                  <a:pos x="24" y="61"/>
                </a:cxn>
                <a:cxn ang="0">
                  <a:pos x="39" y="25"/>
                </a:cxn>
                <a:cxn ang="0">
                  <a:pos x="70" y="0"/>
                </a:cxn>
                <a:cxn ang="0">
                  <a:pos x="95" y="1"/>
                </a:cxn>
                <a:cxn ang="0">
                  <a:pos x="119" y="3"/>
                </a:cxn>
                <a:cxn ang="0">
                  <a:pos x="134" y="25"/>
                </a:cxn>
                <a:cxn ang="0">
                  <a:pos x="153" y="56"/>
                </a:cxn>
                <a:cxn ang="0">
                  <a:pos x="166" y="103"/>
                </a:cxn>
                <a:cxn ang="0">
                  <a:pos x="162" y="117"/>
                </a:cxn>
                <a:cxn ang="0">
                  <a:pos x="148" y="154"/>
                </a:cxn>
                <a:cxn ang="0">
                  <a:pos x="134" y="190"/>
                </a:cxn>
                <a:cxn ang="0">
                  <a:pos x="162" y="183"/>
                </a:cxn>
                <a:cxn ang="0">
                  <a:pos x="193" y="174"/>
                </a:cxn>
                <a:cxn ang="0">
                  <a:pos x="181" y="183"/>
                </a:cxn>
                <a:cxn ang="0">
                  <a:pos x="152" y="194"/>
                </a:cxn>
                <a:cxn ang="0">
                  <a:pos x="135" y="207"/>
                </a:cxn>
                <a:cxn ang="0">
                  <a:pos x="136" y="229"/>
                </a:cxn>
                <a:cxn ang="0">
                  <a:pos x="139" y="252"/>
                </a:cxn>
                <a:cxn ang="0">
                  <a:pos x="146" y="286"/>
                </a:cxn>
                <a:cxn ang="0">
                  <a:pos x="186" y="305"/>
                </a:cxn>
                <a:cxn ang="0">
                  <a:pos x="224" y="307"/>
                </a:cxn>
                <a:cxn ang="0">
                  <a:pos x="220" y="313"/>
                </a:cxn>
                <a:cxn ang="0">
                  <a:pos x="208" y="312"/>
                </a:cxn>
                <a:cxn ang="0">
                  <a:pos x="184" y="322"/>
                </a:cxn>
                <a:cxn ang="0">
                  <a:pos x="210" y="413"/>
                </a:cxn>
                <a:cxn ang="0">
                  <a:pos x="225" y="504"/>
                </a:cxn>
                <a:cxn ang="0">
                  <a:pos x="235" y="593"/>
                </a:cxn>
                <a:cxn ang="0">
                  <a:pos x="250" y="684"/>
                </a:cxn>
                <a:cxn ang="0">
                  <a:pos x="278" y="777"/>
                </a:cxn>
                <a:cxn ang="0">
                  <a:pos x="265" y="799"/>
                </a:cxn>
                <a:cxn ang="0">
                  <a:pos x="215" y="791"/>
                </a:cxn>
                <a:cxn ang="0">
                  <a:pos x="158" y="786"/>
                </a:cxn>
                <a:cxn ang="0">
                  <a:pos x="98" y="783"/>
                </a:cxn>
                <a:cxn ang="0">
                  <a:pos x="37" y="783"/>
                </a:cxn>
              </a:cxnLst>
              <a:rect l="0" t="0" r="r" b="b"/>
              <a:pathLst>
                <a:path w="291" h="808">
                  <a:moveTo>
                    <a:pt x="0" y="783"/>
                  </a:moveTo>
                  <a:lnTo>
                    <a:pt x="0" y="724"/>
                  </a:lnTo>
                  <a:lnTo>
                    <a:pt x="1" y="673"/>
                  </a:lnTo>
                  <a:lnTo>
                    <a:pt x="2" y="628"/>
                  </a:lnTo>
                  <a:lnTo>
                    <a:pt x="3" y="591"/>
                  </a:lnTo>
                  <a:lnTo>
                    <a:pt x="6" y="559"/>
                  </a:lnTo>
                  <a:lnTo>
                    <a:pt x="7" y="531"/>
                  </a:lnTo>
                  <a:lnTo>
                    <a:pt x="11" y="508"/>
                  </a:lnTo>
                  <a:lnTo>
                    <a:pt x="13" y="488"/>
                  </a:lnTo>
                  <a:lnTo>
                    <a:pt x="17" y="469"/>
                  </a:lnTo>
                  <a:lnTo>
                    <a:pt x="22" y="452"/>
                  </a:lnTo>
                  <a:lnTo>
                    <a:pt x="27" y="435"/>
                  </a:lnTo>
                  <a:lnTo>
                    <a:pt x="32" y="417"/>
                  </a:lnTo>
                  <a:lnTo>
                    <a:pt x="38" y="397"/>
                  </a:lnTo>
                  <a:lnTo>
                    <a:pt x="45" y="376"/>
                  </a:lnTo>
                  <a:lnTo>
                    <a:pt x="53" y="351"/>
                  </a:lnTo>
                  <a:lnTo>
                    <a:pt x="62" y="323"/>
                  </a:lnTo>
                  <a:lnTo>
                    <a:pt x="60" y="310"/>
                  </a:lnTo>
                  <a:lnTo>
                    <a:pt x="60" y="296"/>
                  </a:lnTo>
                  <a:lnTo>
                    <a:pt x="60" y="279"/>
                  </a:lnTo>
                  <a:lnTo>
                    <a:pt x="63" y="262"/>
                  </a:lnTo>
                  <a:lnTo>
                    <a:pt x="64" y="245"/>
                  </a:lnTo>
                  <a:lnTo>
                    <a:pt x="67" y="230"/>
                  </a:lnTo>
                  <a:lnTo>
                    <a:pt x="69" y="216"/>
                  </a:lnTo>
                  <a:lnTo>
                    <a:pt x="70" y="206"/>
                  </a:lnTo>
                  <a:lnTo>
                    <a:pt x="64" y="201"/>
                  </a:lnTo>
                  <a:lnTo>
                    <a:pt x="58" y="196"/>
                  </a:lnTo>
                  <a:lnTo>
                    <a:pt x="50" y="191"/>
                  </a:lnTo>
                  <a:lnTo>
                    <a:pt x="43" y="185"/>
                  </a:lnTo>
                  <a:lnTo>
                    <a:pt x="37" y="179"/>
                  </a:lnTo>
                  <a:lnTo>
                    <a:pt x="31" y="170"/>
                  </a:lnTo>
                  <a:lnTo>
                    <a:pt x="26" y="161"/>
                  </a:lnTo>
                  <a:lnTo>
                    <a:pt x="22" y="152"/>
                  </a:lnTo>
                  <a:lnTo>
                    <a:pt x="22" y="112"/>
                  </a:lnTo>
                  <a:lnTo>
                    <a:pt x="23" y="82"/>
                  </a:lnTo>
                  <a:lnTo>
                    <a:pt x="24" y="61"/>
                  </a:lnTo>
                  <a:lnTo>
                    <a:pt x="28" y="46"/>
                  </a:lnTo>
                  <a:lnTo>
                    <a:pt x="32" y="35"/>
                  </a:lnTo>
                  <a:lnTo>
                    <a:pt x="39" y="25"/>
                  </a:lnTo>
                  <a:lnTo>
                    <a:pt x="49" y="14"/>
                  </a:lnTo>
                  <a:lnTo>
                    <a:pt x="63" y="0"/>
                  </a:lnTo>
                  <a:lnTo>
                    <a:pt x="70" y="0"/>
                  </a:lnTo>
                  <a:lnTo>
                    <a:pt x="79" y="1"/>
                  </a:lnTo>
                  <a:lnTo>
                    <a:pt x="88" y="1"/>
                  </a:lnTo>
                  <a:lnTo>
                    <a:pt x="95" y="1"/>
                  </a:lnTo>
                  <a:lnTo>
                    <a:pt x="104" y="1"/>
                  </a:lnTo>
                  <a:lnTo>
                    <a:pt x="111" y="1"/>
                  </a:lnTo>
                  <a:lnTo>
                    <a:pt x="119" y="3"/>
                  </a:lnTo>
                  <a:lnTo>
                    <a:pt x="126" y="3"/>
                  </a:lnTo>
                  <a:lnTo>
                    <a:pt x="129" y="15"/>
                  </a:lnTo>
                  <a:lnTo>
                    <a:pt x="134" y="25"/>
                  </a:lnTo>
                  <a:lnTo>
                    <a:pt x="140" y="35"/>
                  </a:lnTo>
                  <a:lnTo>
                    <a:pt x="147" y="45"/>
                  </a:lnTo>
                  <a:lnTo>
                    <a:pt x="153" y="56"/>
                  </a:lnTo>
                  <a:lnTo>
                    <a:pt x="160" y="68"/>
                  </a:lnTo>
                  <a:lnTo>
                    <a:pt x="163" y="83"/>
                  </a:lnTo>
                  <a:lnTo>
                    <a:pt x="166" y="103"/>
                  </a:lnTo>
                  <a:lnTo>
                    <a:pt x="166" y="104"/>
                  </a:lnTo>
                  <a:lnTo>
                    <a:pt x="165" y="109"/>
                  </a:lnTo>
                  <a:lnTo>
                    <a:pt x="162" y="117"/>
                  </a:lnTo>
                  <a:lnTo>
                    <a:pt x="160" y="127"/>
                  </a:lnTo>
                  <a:lnTo>
                    <a:pt x="155" y="139"/>
                  </a:lnTo>
                  <a:lnTo>
                    <a:pt x="148" y="154"/>
                  </a:lnTo>
                  <a:lnTo>
                    <a:pt x="140" y="171"/>
                  </a:lnTo>
                  <a:lnTo>
                    <a:pt x="129" y="191"/>
                  </a:lnTo>
                  <a:lnTo>
                    <a:pt x="134" y="190"/>
                  </a:lnTo>
                  <a:lnTo>
                    <a:pt x="142" y="189"/>
                  </a:lnTo>
                  <a:lnTo>
                    <a:pt x="151" y="185"/>
                  </a:lnTo>
                  <a:lnTo>
                    <a:pt x="162" y="183"/>
                  </a:lnTo>
                  <a:lnTo>
                    <a:pt x="172" y="179"/>
                  </a:lnTo>
                  <a:lnTo>
                    <a:pt x="183" y="176"/>
                  </a:lnTo>
                  <a:lnTo>
                    <a:pt x="193" y="174"/>
                  </a:lnTo>
                  <a:lnTo>
                    <a:pt x="202" y="174"/>
                  </a:lnTo>
                  <a:lnTo>
                    <a:pt x="192" y="178"/>
                  </a:lnTo>
                  <a:lnTo>
                    <a:pt x="181" y="183"/>
                  </a:lnTo>
                  <a:lnTo>
                    <a:pt x="171" y="186"/>
                  </a:lnTo>
                  <a:lnTo>
                    <a:pt x="161" y="190"/>
                  </a:lnTo>
                  <a:lnTo>
                    <a:pt x="152" y="194"/>
                  </a:lnTo>
                  <a:lnTo>
                    <a:pt x="145" y="199"/>
                  </a:lnTo>
                  <a:lnTo>
                    <a:pt x="139" y="202"/>
                  </a:lnTo>
                  <a:lnTo>
                    <a:pt x="135" y="207"/>
                  </a:lnTo>
                  <a:lnTo>
                    <a:pt x="135" y="214"/>
                  </a:lnTo>
                  <a:lnTo>
                    <a:pt x="135" y="221"/>
                  </a:lnTo>
                  <a:lnTo>
                    <a:pt x="136" y="229"/>
                  </a:lnTo>
                  <a:lnTo>
                    <a:pt x="136" y="236"/>
                  </a:lnTo>
                  <a:lnTo>
                    <a:pt x="137" y="245"/>
                  </a:lnTo>
                  <a:lnTo>
                    <a:pt x="139" y="252"/>
                  </a:lnTo>
                  <a:lnTo>
                    <a:pt x="139" y="260"/>
                  </a:lnTo>
                  <a:lnTo>
                    <a:pt x="140" y="266"/>
                  </a:lnTo>
                  <a:lnTo>
                    <a:pt x="146" y="286"/>
                  </a:lnTo>
                  <a:lnTo>
                    <a:pt x="157" y="298"/>
                  </a:lnTo>
                  <a:lnTo>
                    <a:pt x="171" y="303"/>
                  </a:lnTo>
                  <a:lnTo>
                    <a:pt x="186" y="305"/>
                  </a:lnTo>
                  <a:lnTo>
                    <a:pt x="201" y="304"/>
                  </a:lnTo>
                  <a:lnTo>
                    <a:pt x="214" y="304"/>
                  </a:lnTo>
                  <a:lnTo>
                    <a:pt x="224" y="307"/>
                  </a:lnTo>
                  <a:lnTo>
                    <a:pt x="230" y="313"/>
                  </a:lnTo>
                  <a:lnTo>
                    <a:pt x="225" y="313"/>
                  </a:lnTo>
                  <a:lnTo>
                    <a:pt x="220" y="313"/>
                  </a:lnTo>
                  <a:lnTo>
                    <a:pt x="217" y="312"/>
                  </a:lnTo>
                  <a:lnTo>
                    <a:pt x="213" y="312"/>
                  </a:lnTo>
                  <a:lnTo>
                    <a:pt x="208" y="312"/>
                  </a:lnTo>
                  <a:lnTo>
                    <a:pt x="202" y="314"/>
                  </a:lnTo>
                  <a:lnTo>
                    <a:pt x="194" y="317"/>
                  </a:lnTo>
                  <a:lnTo>
                    <a:pt x="184" y="322"/>
                  </a:lnTo>
                  <a:lnTo>
                    <a:pt x="196" y="353"/>
                  </a:lnTo>
                  <a:lnTo>
                    <a:pt x="203" y="384"/>
                  </a:lnTo>
                  <a:lnTo>
                    <a:pt x="210" y="413"/>
                  </a:lnTo>
                  <a:lnTo>
                    <a:pt x="217" y="444"/>
                  </a:lnTo>
                  <a:lnTo>
                    <a:pt x="220" y="474"/>
                  </a:lnTo>
                  <a:lnTo>
                    <a:pt x="225" y="504"/>
                  </a:lnTo>
                  <a:lnTo>
                    <a:pt x="228" y="534"/>
                  </a:lnTo>
                  <a:lnTo>
                    <a:pt x="232" y="564"/>
                  </a:lnTo>
                  <a:lnTo>
                    <a:pt x="235" y="593"/>
                  </a:lnTo>
                  <a:lnTo>
                    <a:pt x="239" y="624"/>
                  </a:lnTo>
                  <a:lnTo>
                    <a:pt x="244" y="654"/>
                  </a:lnTo>
                  <a:lnTo>
                    <a:pt x="250" y="684"/>
                  </a:lnTo>
                  <a:lnTo>
                    <a:pt x="258" y="715"/>
                  </a:lnTo>
                  <a:lnTo>
                    <a:pt x="266" y="746"/>
                  </a:lnTo>
                  <a:lnTo>
                    <a:pt x="278" y="777"/>
                  </a:lnTo>
                  <a:lnTo>
                    <a:pt x="291" y="808"/>
                  </a:lnTo>
                  <a:lnTo>
                    <a:pt x="279" y="803"/>
                  </a:lnTo>
                  <a:lnTo>
                    <a:pt x="265" y="799"/>
                  </a:lnTo>
                  <a:lnTo>
                    <a:pt x="250" y="796"/>
                  </a:lnTo>
                  <a:lnTo>
                    <a:pt x="234" y="793"/>
                  </a:lnTo>
                  <a:lnTo>
                    <a:pt x="215" y="791"/>
                  </a:lnTo>
                  <a:lnTo>
                    <a:pt x="198" y="788"/>
                  </a:lnTo>
                  <a:lnTo>
                    <a:pt x="178" y="787"/>
                  </a:lnTo>
                  <a:lnTo>
                    <a:pt x="158" y="786"/>
                  </a:lnTo>
                  <a:lnTo>
                    <a:pt x="139" y="785"/>
                  </a:lnTo>
                  <a:lnTo>
                    <a:pt x="119" y="785"/>
                  </a:lnTo>
                  <a:lnTo>
                    <a:pt x="98" y="783"/>
                  </a:lnTo>
                  <a:lnTo>
                    <a:pt x="78" y="783"/>
                  </a:lnTo>
                  <a:lnTo>
                    <a:pt x="57" y="783"/>
                  </a:lnTo>
                  <a:lnTo>
                    <a:pt x="37" y="783"/>
                  </a:lnTo>
                  <a:lnTo>
                    <a:pt x="18" y="783"/>
                  </a:lnTo>
                  <a:lnTo>
                    <a:pt x="0" y="783"/>
                  </a:lnTo>
                  <a:close/>
                </a:path>
              </a:pathLst>
            </a:custGeom>
            <a:solidFill>
              <a:srgbClr val="BF0000"/>
            </a:solidFill>
            <a:ln w="9525">
              <a:noFill/>
              <a:round/>
              <a:headEnd/>
              <a:tailEnd/>
            </a:ln>
          </p:spPr>
          <p:txBody>
            <a:bodyPr/>
            <a:lstStyle/>
            <a:p>
              <a:endParaRPr lang="en-US"/>
            </a:p>
          </p:txBody>
        </p:sp>
        <p:sp>
          <p:nvSpPr>
            <p:cNvPr id="29752" name="Freeform 56"/>
            <p:cNvSpPr>
              <a:spLocks noEditPoints="1"/>
            </p:cNvSpPr>
            <p:nvPr/>
          </p:nvSpPr>
          <p:spPr bwMode="auto">
            <a:xfrm>
              <a:off x="871" y="979"/>
              <a:ext cx="444" cy="437"/>
            </a:xfrm>
            <a:custGeom>
              <a:avLst/>
              <a:gdLst/>
              <a:ahLst/>
              <a:cxnLst>
                <a:cxn ang="0">
                  <a:pos x="923" y="1669"/>
                </a:cxn>
                <a:cxn ang="0">
                  <a:pos x="1028" y="1674"/>
                </a:cxn>
                <a:cxn ang="0">
                  <a:pos x="1101" y="1597"/>
                </a:cxn>
                <a:cxn ang="0">
                  <a:pos x="1179" y="1538"/>
                </a:cxn>
                <a:cxn ang="0">
                  <a:pos x="1243" y="1486"/>
                </a:cxn>
                <a:cxn ang="0">
                  <a:pos x="1394" y="1617"/>
                </a:cxn>
                <a:cxn ang="0">
                  <a:pos x="1528" y="1538"/>
                </a:cxn>
                <a:cxn ang="0">
                  <a:pos x="1585" y="1302"/>
                </a:cxn>
                <a:cxn ang="0">
                  <a:pos x="1457" y="1190"/>
                </a:cxn>
                <a:cxn ang="0">
                  <a:pos x="1307" y="1216"/>
                </a:cxn>
                <a:cxn ang="0">
                  <a:pos x="1338" y="1371"/>
                </a:cxn>
                <a:cxn ang="0">
                  <a:pos x="1222" y="1188"/>
                </a:cxn>
                <a:cxn ang="0">
                  <a:pos x="874" y="1393"/>
                </a:cxn>
                <a:cxn ang="0">
                  <a:pos x="650" y="1410"/>
                </a:cxn>
                <a:cxn ang="0">
                  <a:pos x="780" y="1206"/>
                </a:cxn>
                <a:cxn ang="0">
                  <a:pos x="785" y="1021"/>
                </a:cxn>
                <a:cxn ang="0">
                  <a:pos x="610" y="910"/>
                </a:cxn>
                <a:cxn ang="0">
                  <a:pos x="172" y="963"/>
                </a:cxn>
                <a:cxn ang="0">
                  <a:pos x="68" y="801"/>
                </a:cxn>
                <a:cxn ang="0">
                  <a:pos x="367" y="895"/>
                </a:cxn>
                <a:cxn ang="0">
                  <a:pos x="420" y="813"/>
                </a:cxn>
                <a:cxn ang="0">
                  <a:pos x="336" y="643"/>
                </a:cxn>
                <a:cxn ang="0">
                  <a:pos x="269" y="762"/>
                </a:cxn>
                <a:cxn ang="0">
                  <a:pos x="194" y="679"/>
                </a:cxn>
                <a:cxn ang="0">
                  <a:pos x="141" y="637"/>
                </a:cxn>
                <a:cxn ang="0">
                  <a:pos x="185" y="540"/>
                </a:cxn>
                <a:cxn ang="0">
                  <a:pos x="280" y="478"/>
                </a:cxn>
                <a:cxn ang="0">
                  <a:pos x="442" y="441"/>
                </a:cxn>
                <a:cxn ang="0">
                  <a:pos x="610" y="442"/>
                </a:cxn>
                <a:cxn ang="0">
                  <a:pos x="426" y="400"/>
                </a:cxn>
                <a:cxn ang="0">
                  <a:pos x="584" y="345"/>
                </a:cxn>
                <a:cxn ang="0">
                  <a:pos x="777" y="395"/>
                </a:cxn>
                <a:cxn ang="0">
                  <a:pos x="651" y="274"/>
                </a:cxn>
                <a:cxn ang="0">
                  <a:pos x="820" y="262"/>
                </a:cxn>
                <a:cxn ang="0">
                  <a:pos x="937" y="356"/>
                </a:cxn>
                <a:cxn ang="0">
                  <a:pos x="929" y="195"/>
                </a:cxn>
                <a:cxn ang="0">
                  <a:pos x="1038" y="340"/>
                </a:cxn>
                <a:cxn ang="0">
                  <a:pos x="1151" y="315"/>
                </a:cxn>
                <a:cxn ang="0">
                  <a:pos x="1372" y="429"/>
                </a:cxn>
                <a:cxn ang="0">
                  <a:pos x="1517" y="547"/>
                </a:cxn>
                <a:cxn ang="0">
                  <a:pos x="1644" y="397"/>
                </a:cxn>
                <a:cxn ang="0">
                  <a:pos x="1478" y="482"/>
                </a:cxn>
                <a:cxn ang="0">
                  <a:pos x="1163" y="280"/>
                </a:cxn>
                <a:cxn ang="0">
                  <a:pos x="1147" y="98"/>
                </a:cxn>
                <a:cxn ang="0">
                  <a:pos x="1160" y="14"/>
                </a:cxn>
                <a:cxn ang="0">
                  <a:pos x="1042" y="149"/>
                </a:cxn>
                <a:cxn ang="0">
                  <a:pos x="793" y="206"/>
                </a:cxn>
                <a:cxn ang="0">
                  <a:pos x="532" y="279"/>
                </a:cxn>
                <a:cxn ang="0">
                  <a:pos x="386" y="351"/>
                </a:cxn>
                <a:cxn ang="0">
                  <a:pos x="153" y="453"/>
                </a:cxn>
                <a:cxn ang="0">
                  <a:pos x="24" y="704"/>
                </a:cxn>
                <a:cxn ang="0">
                  <a:pos x="54" y="889"/>
                </a:cxn>
                <a:cxn ang="0">
                  <a:pos x="80" y="1139"/>
                </a:cxn>
                <a:cxn ang="0">
                  <a:pos x="112" y="1400"/>
                </a:cxn>
                <a:cxn ang="0">
                  <a:pos x="178" y="1560"/>
                </a:cxn>
                <a:cxn ang="0">
                  <a:pos x="287" y="1710"/>
                </a:cxn>
                <a:cxn ang="0">
                  <a:pos x="367" y="2081"/>
                </a:cxn>
                <a:cxn ang="0">
                  <a:pos x="2015" y="383"/>
                </a:cxn>
                <a:cxn ang="0">
                  <a:pos x="2134" y="467"/>
                </a:cxn>
                <a:cxn ang="0">
                  <a:pos x="2214" y="199"/>
                </a:cxn>
                <a:cxn ang="0">
                  <a:pos x="2149" y="500"/>
                </a:cxn>
                <a:cxn ang="0">
                  <a:pos x="1974" y="469"/>
                </a:cxn>
                <a:cxn ang="0">
                  <a:pos x="1857" y="345"/>
                </a:cxn>
              </a:cxnLst>
              <a:rect l="0" t="0" r="r" b="b"/>
              <a:pathLst>
                <a:path w="2222" h="2186">
                  <a:moveTo>
                    <a:pt x="419" y="2186"/>
                  </a:moveTo>
                  <a:lnTo>
                    <a:pt x="1111" y="1818"/>
                  </a:lnTo>
                  <a:lnTo>
                    <a:pt x="1075" y="1818"/>
                  </a:lnTo>
                  <a:lnTo>
                    <a:pt x="1044" y="1816"/>
                  </a:lnTo>
                  <a:lnTo>
                    <a:pt x="1019" y="1811"/>
                  </a:lnTo>
                  <a:lnTo>
                    <a:pt x="997" y="1801"/>
                  </a:lnTo>
                  <a:lnTo>
                    <a:pt x="977" y="1786"/>
                  </a:lnTo>
                  <a:lnTo>
                    <a:pt x="959" y="1765"/>
                  </a:lnTo>
                  <a:lnTo>
                    <a:pt x="941" y="1736"/>
                  </a:lnTo>
                  <a:lnTo>
                    <a:pt x="923" y="1699"/>
                  </a:lnTo>
                  <a:lnTo>
                    <a:pt x="923" y="1684"/>
                  </a:lnTo>
                  <a:lnTo>
                    <a:pt x="923" y="1669"/>
                  </a:lnTo>
                  <a:lnTo>
                    <a:pt x="924" y="1653"/>
                  </a:lnTo>
                  <a:lnTo>
                    <a:pt x="926" y="1637"/>
                  </a:lnTo>
                  <a:lnTo>
                    <a:pt x="929" y="1622"/>
                  </a:lnTo>
                  <a:lnTo>
                    <a:pt x="932" y="1609"/>
                  </a:lnTo>
                  <a:lnTo>
                    <a:pt x="936" y="1599"/>
                  </a:lnTo>
                  <a:lnTo>
                    <a:pt x="941" y="1591"/>
                  </a:lnTo>
                  <a:lnTo>
                    <a:pt x="954" y="1615"/>
                  </a:lnTo>
                  <a:lnTo>
                    <a:pt x="967" y="1633"/>
                  </a:lnTo>
                  <a:lnTo>
                    <a:pt x="981" y="1650"/>
                  </a:lnTo>
                  <a:lnTo>
                    <a:pt x="997" y="1661"/>
                  </a:lnTo>
                  <a:lnTo>
                    <a:pt x="1012" y="1669"/>
                  </a:lnTo>
                  <a:lnTo>
                    <a:pt x="1028" y="1674"/>
                  </a:lnTo>
                  <a:lnTo>
                    <a:pt x="1043" y="1676"/>
                  </a:lnTo>
                  <a:lnTo>
                    <a:pt x="1057" y="1673"/>
                  </a:lnTo>
                  <a:lnTo>
                    <a:pt x="1054" y="1650"/>
                  </a:lnTo>
                  <a:lnTo>
                    <a:pt x="1054" y="1628"/>
                  </a:lnTo>
                  <a:lnTo>
                    <a:pt x="1058" y="1609"/>
                  </a:lnTo>
                  <a:lnTo>
                    <a:pt x="1062" y="1591"/>
                  </a:lnTo>
                  <a:lnTo>
                    <a:pt x="1066" y="1576"/>
                  </a:lnTo>
                  <a:lnTo>
                    <a:pt x="1071" y="1563"/>
                  </a:lnTo>
                  <a:lnTo>
                    <a:pt x="1075" y="1553"/>
                  </a:lnTo>
                  <a:lnTo>
                    <a:pt x="1076" y="1546"/>
                  </a:lnTo>
                  <a:lnTo>
                    <a:pt x="1089" y="1573"/>
                  </a:lnTo>
                  <a:lnTo>
                    <a:pt x="1101" y="1597"/>
                  </a:lnTo>
                  <a:lnTo>
                    <a:pt x="1114" y="1618"/>
                  </a:lnTo>
                  <a:lnTo>
                    <a:pt x="1126" y="1637"/>
                  </a:lnTo>
                  <a:lnTo>
                    <a:pt x="1141" y="1653"/>
                  </a:lnTo>
                  <a:lnTo>
                    <a:pt x="1157" y="1666"/>
                  </a:lnTo>
                  <a:lnTo>
                    <a:pt x="1176" y="1673"/>
                  </a:lnTo>
                  <a:lnTo>
                    <a:pt x="1198" y="1677"/>
                  </a:lnTo>
                  <a:lnTo>
                    <a:pt x="1192" y="1646"/>
                  </a:lnTo>
                  <a:lnTo>
                    <a:pt x="1186" y="1618"/>
                  </a:lnTo>
                  <a:lnTo>
                    <a:pt x="1182" y="1595"/>
                  </a:lnTo>
                  <a:lnTo>
                    <a:pt x="1181" y="1574"/>
                  </a:lnTo>
                  <a:lnTo>
                    <a:pt x="1179" y="1554"/>
                  </a:lnTo>
                  <a:lnTo>
                    <a:pt x="1179" y="1538"/>
                  </a:lnTo>
                  <a:lnTo>
                    <a:pt x="1181" y="1523"/>
                  </a:lnTo>
                  <a:lnTo>
                    <a:pt x="1183" y="1511"/>
                  </a:lnTo>
                  <a:lnTo>
                    <a:pt x="1188" y="1499"/>
                  </a:lnTo>
                  <a:lnTo>
                    <a:pt x="1193" y="1488"/>
                  </a:lnTo>
                  <a:lnTo>
                    <a:pt x="1198" y="1478"/>
                  </a:lnTo>
                  <a:lnTo>
                    <a:pt x="1205" y="1470"/>
                  </a:lnTo>
                  <a:lnTo>
                    <a:pt x="1213" y="1460"/>
                  </a:lnTo>
                  <a:lnTo>
                    <a:pt x="1223" y="1451"/>
                  </a:lnTo>
                  <a:lnTo>
                    <a:pt x="1232" y="1441"/>
                  </a:lnTo>
                  <a:lnTo>
                    <a:pt x="1243" y="1430"/>
                  </a:lnTo>
                  <a:lnTo>
                    <a:pt x="1241" y="1457"/>
                  </a:lnTo>
                  <a:lnTo>
                    <a:pt x="1243" y="1486"/>
                  </a:lnTo>
                  <a:lnTo>
                    <a:pt x="1248" y="1512"/>
                  </a:lnTo>
                  <a:lnTo>
                    <a:pt x="1256" y="1538"/>
                  </a:lnTo>
                  <a:lnTo>
                    <a:pt x="1265" y="1560"/>
                  </a:lnTo>
                  <a:lnTo>
                    <a:pt x="1276" y="1580"/>
                  </a:lnTo>
                  <a:lnTo>
                    <a:pt x="1289" y="1596"/>
                  </a:lnTo>
                  <a:lnTo>
                    <a:pt x="1302" y="1609"/>
                  </a:lnTo>
                  <a:lnTo>
                    <a:pt x="1318" y="1611"/>
                  </a:lnTo>
                  <a:lnTo>
                    <a:pt x="1333" y="1614"/>
                  </a:lnTo>
                  <a:lnTo>
                    <a:pt x="1348" y="1616"/>
                  </a:lnTo>
                  <a:lnTo>
                    <a:pt x="1364" y="1616"/>
                  </a:lnTo>
                  <a:lnTo>
                    <a:pt x="1379" y="1617"/>
                  </a:lnTo>
                  <a:lnTo>
                    <a:pt x="1394" y="1617"/>
                  </a:lnTo>
                  <a:lnTo>
                    <a:pt x="1409" y="1617"/>
                  </a:lnTo>
                  <a:lnTo>
                    <a:pt x="1424" y="1616"/>
                  </a:lnTo>
                  <a:lnTo>
                    <a:pt x="1439" y="1615"/>
                  </a:lnTo>
                  <a:lnTo>
                    <a:pt x="1452" y="1614"/>
                  </a:lnTo>
                  <a:lnTo>
                    <a:pt x="1466" y="1611"/>
                  </a:lnTo>
                  <a:lnTo>
                    <a:pt x="1481" y="1610"/>
                  </a:lnTo>
                  <a:lnTo>
                    <a:pt x="1495" y="1607"/>
                  </a:lnTo>
                  <a:lnTo>
                    <a:pt x="1507" y="1605"/>
                  </a:lnTo>
                  <a:lnTo>
                    <a:pt x="1521" y="1601"/>
                  </a:lnTo>
                  <a:lnTo>
                    <a:pt x="1533" y="1599"/>
                  </a:lnTo>
                  <a:lnTo>
                    <a:pt x="1529" y="1568"/>
                  </a:lnTo>
                  <a:lnTo>
                    <a:pt x="1528" y="1538"/>
                  </a:lnTo>
                  <a:lnTo>
                    <a:pt x="1527" y="1511"/>
                  </a:lnTo>
                  <a:lnTo>
                    <a:pt x="1528" y="1486"/>
                  </a:lnTo>
                  <a:lnTo>
                    <a:pt x="1531" y="1461"/>
                  </a:lnTo>
                  <a:lnTo>
                    <a:pt x="1534" y="1439"/>
                  </a:lnTo>
                  <a:lnTo>
                    <a:pt x="1538" y="1419"/>
                  </a:lnTo>
                  <a:lnTo>
                    <a:pt x="1543" y="1399"/>
                  </a:lnTo>
                  <a:lnTo>
                    <a:pt x="1549" y="1380"/>
                  </a:lnTo>
                  <a:lnTo>
                    <a:pt x="1555" y="1363"/>
                  </a:lnTo>
                  <a:lnTo>
                    <a:pt x="1563" y="1347"/>
                  </a:lnTo>
                  <a:lnTo>
                    <a:pt x="1570" y="1331"/>
                  </a:lnTo>
                  <a:lnTo>
                    <a:pt x="1578" y="1316"/>
                  </a:lnTo>
                  <a:lnTo>
                    <a:pt x="1585" y="1302"/>
                  </a:lnTo>
                  <a:lnTo>
                    <a:pt x="1593" y="1288"/>
                  </a:lnTo>
                  <a:lnTo>
                    <a:pt x="1600" y="1275"/>
                  </a:lnTo>
                  <a:lnTo>
                    <a:pt x="1588" y="1266"/>
                  </a:lnTo>
                  <a:lnTo>
                    <a:pt x="1574" y="1259"/>
                  </a:lnTo>
                  <a:lnTo>
                    <a:pt x="1560" y="1250"/>
                  </a:lnTo>
                  <a:lnTo>
                    <a:pt x="1547" y="1242"/>
                  </a:lnTo>
                  <a:lnTo>
                    <a:pt x="1532" y="1234"/>
                  </a:lnTo>
                  <a:lnTo>
                    <a:pt x="1517" y="1225"/>
                  </a:lnTo>
                  <a:lnTo>
                    <a:pt x="1502" y="1216"/>
                  </a:lnTo>
                  <a:lnTo>
                    <a:pt x="1487" y="1208"/>
                  </a:lnTo>
                  <a:lnTo>
                    <a:pt x="1472" y="1199"/>
                  </a:lnTo>
                  <a:lnTo>
                    <a:pt x="1457" y="1190"/>
                  </a:lnTo>
                  <a:lnTo>
                    <a:pt x="1444" y="1180"/>
                  </a:lnTo>
                  <a:lnTo>
                    <a:pt x="1430" y="1172"/>
                  </a:lnTo>
                  <a:lnTo>
                    <a:pt x="1418" y="1162"/>
                  </a:lnTo>
                  <a:lnTo>
                    <a:pt x="1405" y="1152"/>
                  </a:lnTo>
                  <a:lnTo>
                    <a:pt x="1394" y="1141"/>
                  </a:lnTo>
                  <a:lnTo>
                    <a:pt x="1384" y="1131"/>
                  </a:lnTo>
                  <a:lnTo>
                    <a:pt x="1372" y="1146"/>
                  </a:lnTo>
                  <a:lnTo>
                    <a:pt x="1359" y="1159"/>
                  </a:lnTo>
                  <a:lnTo>
                    <a:pt x="1346" y="1174"/>
                  </a:lnTo>
                  <a:lnTo>
                    <a:pt x="1333" y="1188"/>
                  </a:lnTo>
                  <a:lnTo>
                    <a:pt x="1320" y="1201"/>
                  </a:lnTo>
                  <a:lnTo>
                    <a:pt x="1307" y="1216"/>
                  </a:lnTo>
                  <a:lnTo>
                    <a:pt x="1294" y="1230"/>
                  </a:lnTo>
                  <a:lnTo>
                    <a:pt x="1281" y="1245"/>
                  </a:lnTo>
                  <a:lnTo>
                    <a:pt x="1287" y="1261"/>
                  </a:lnTo>
                  <a:lnTo>
                    <a:pt x="1295" y="1277"/>
                  </a:lnTo>
                  <a:lnTo>
                    <a:pt x="1305" y="1292"/>
                  </a:lnTo>
                  <a:lnTo>
                    <a:pt x="1317" y="1308"/>
                  </a:lnTo>
                  <a:lnTo>
                    <a:pt x="1330" y="1324"/>
                  </a:lnTo>
                  <a:lnTo>
                    <a:pt x="1343" y="1340"/>
                  </a:lnTo>
                  <a:lnTo>
                    <a:pt x="1357" y="1357"/>
                  </a:lnTo>
                  <a:lnTo>
                    <a:pt x="1372" y="1373"/>
                  </a:lnTo>
                  <a:lnTo>
                    <a:pt x="1358" y="1375"/>
                  </a:lnTo>
                  <a:lnTo>
                    <a:pt x="1338" y="1371"/>
                  </a:lnTo>
                  <a:lnTo>
                    <a:pt x="1315" y="1364"/>
                  </a:lnTo>
                  <a:lnTo>
                    <a:pt x="1289" y="1353"/>
                  </a:lnTo>
                  <a:lnTo>
                    <a:pt x="1261" y="1339"/>
                  </a:lnTo>
                  <a:lnTo>
                    <a:pt x="1238" y="1326"/>
                  </a:lnTo>
                  <a:lnTo>
                    <a:pt x="1218" y="1313"/>
                  </a:lnTo>
                  <a:lnTo>
                    <a:pt x="1204" y="1301"/>
                  </a:lnTo>
                  <a:lnTo>
                    <a:pt x="1204" y="1283"/>
                  </a:lnTo>
                  <a:lnTo>
                    <a:pt x="1207" y="1265"/>
                  </a:lnTo>
                  <a:lnTo>
                    <a:pt x="1209" y="1245"/>
                  </a:lnTo>
                  <a:lnTo>
                    <a:pt x="1213" y="1225"/>
                  </a:lnTo>
                  <a:lnTo>
                    <a:pt x="1217" y="1205"/>
                  </a:lnTo>
                  <a:lnTo>
                    <a:pt x="1222" y="1188"/>
                  </a:lnTo>
                  <a:lnTo>
                    <a:pt x="1225" y="1172"/>
                  </a:lnTo>
                  <a:lnTo>
                    <a:pt x="1230" y="1159"/>
                  </a:lnTo>
                  <a:lnTo>
                    <a:pt x="1215" y="1169"/>
                  </a:lnTo>
                  <a:lnTo>
                    <a:pt x="1194" y="1183"/>
                  </a:lnTo>
                  <a:lnTo>
                    <a:pt x="1166" y="1201"/>
                  </a:lnTo>
                  <a:lnTo>
                    <a:pt x="1132" y="1223"/>
                  </a:lnTo>
                  <a:lnTo>
                    <a:pt x="1094" y="1247"/>
                  </a:lnTo>
                  <a:lnTo>
                    <a:pt x="1053" y="1273"/>
                  </a:lnTo>
                  <a:lnTo>
                    <a:pt x="1009" y="1302"/>
                  </a:lnTo>
                  <a:lnTo>
                    <a:pt x="965" y="1332"/>
                  </a:lnTo>
                  <a:lnTo>
                    <a:pt x="919" y="1363"/>
                  </a:lnTo>
                  <a:lnTo>
                    <a:pt x="874" y="1393"/>
                  </a:lnTo>
                  <a:lnTo>
                    <a:pt x="831" y="1422"/>
                  </a:lnTo>
                  <a:lnTo>
                    <a:pt x="791" y="1451"/>
                  </a:lnTo>
                  <a:lnTo>
                    <a:pt x="755" y="1478"/>
                  </a:lnTo>
                  <a:lnTo>
                    <a:pt x="724" y="1503"/>
                  </a:lnTo>
                  <a:lnTo>
                    <a:pt x="698" y="1524"/>
                  </a:lnTo>
                  <a:lnTo>
                    <a:pt x="679" y="1543"/>
                  </a:lnTo>
                  <a:lnTo>
                    <a:pt x="673" y="1523"/>
                  </a:lnTo>
                  <a:lnTo>
                    <a:pt x="666" y="1501"/>
                  </a:lnTo>
                  <a:lnTo>
                    <a:pt x="661" y="1478"/>
                  </a:lnTo>
                  <a:lnTo>
                    <a:pt x="656" y="1455"/>
                  </a:lnTo>
                  <a:lnTo>
                    <a:pt x="652" y="1431"/>
                  </a:lnTo>
                  <a:lnTo>
                    <a:pt x="650" y="1410"/>
                  </a:lnTo>
                  <a:lnTo>
                    <a:pt x="650" y="1390"/>
                  </a:lnTo>
                  <a:lnTo>
                    <a:pt x="653" y="1373"/>
                  </a:lnTo>
                  <a:lnTo>
                    <a:pt x="657" y="1358"/>
                  </a:lnTo>
                  <a:lnTo>
                    <a:pt x="663" y="1343"/>
                  </a:lnTo>
                  <a:lnTo>
                    <a:pt x="673" y="1327"/>
                  </a:lnTo>
                  <a:lnTo>
                    <a:pt x="686" y="1309"/>
                  </a:lnTo>
                  <a:lnTo>
                    <a:pt x="698" y="1292"/>
                  </a:lnTo>
                  <a:lnTo>
                    <a:pt x="714" y="1275"/>
                  </a:lnTo>
                  <a:lnTo>
                    <a:pt x="729" y="1257"/>
                  </a:lnTo>
                  <a:lnTo>
                    <a:pt x="746" y="1240"/>
                  </a:lnTo>
                  <a:lnTo>
                    <a:pt x="764" y="1223"/>
                  </a:lnTo>
                  <a:lnTo>
                    <a:pt x="780" y="1206"/>
                  </a:lnTo>
                  <a:lnTo>
                    <a:pt x="797" y="1189"/>
                  </a:lnTo>
                  <a:lnTo>
                    <a:pt x="812" y="1173"/>
                  </a:lnTo>
                  <a:lnTo>
                    <a:pt x="827" y="1158"/>
                  </a:lnTo>
                  <a:lnTo>
                    <a:pt x="839" y="1143"/>
                  </a:lnTo>
                  <a:lnTo>
                    <a:pt x="849" y="1129"/>
                  </a:lnTo>
                  <a:lnTo>
                    <a:pt x="858" y="1117"/>
                  </a:lnTo>
                  <a:lnTo>
                    <a:pt x="846" y="1103"/>
                  </a:lnTo>
                  <a:lnTo>
                    <a:pt x="833" y="1088"/>
                  </a:lnTo>
                  <a:lnTo>
                    <a:pt x="821" y="1072"/>
                  </a:lnTo>
                  <a:lnTo>
                    <a:pt x="808" y="1055"/>
                  </a:lnTo>
                  <a:lnTo>
                    <a:pt x="796" y="1039"/>
                  </a:lnTo>
                  <a:lnTo>
                    <a:pt x="785" y="1021"/>
                  </a:lnTo>
                  <a:lnTo>
                    <a:pt x="774" y="1004"/>
                  </a:lnTo>
                  <a:lnTo>
                    <a:pt x="761" y="987"/>
                  </a:lnTo>
                  <a:lnTo>
                    <a:pt x="750" y="971"/>
                  </a:lnTo>
                  <a:lnTo>
                    <a:pt x="740" y="956"/>
                  </a:lnTo>
                  <a:lnTo>
                    <a:pt x="729" y="942"/>
                  </a:lnTo>
                  <a:lnTo>
                    <a:pt x="719" y="931"/>
                  </a:lnTo>
                  <a:lnTo>
                    <a:pt x="708" y="920"/>
                  </a:lnTo>
                  <a:lnTo>
                    <a:pt x="698" y="912"/>
                  </a:lnTo>
                  <a:lnTo>
                    <a:pt x="689" y="906"/>
                  </a:lnTo>
                  <a:lnTo>
                    <a:pt x="679" y="904"/>
                  </a:lnTo>
                  <a:lnTo>
                    <a:pt x="645" y="906"/>
                  </a:lnTo>
                  <a:lnTo>
                    <a:pt x="610" y="910"/>
                  </a:lnTo>
                  <a:lnTo>
                    <a:pt x="574" y="916"/>
                  </a:lnTo>
                  <a:lnTo>
                    <a:pt x="537" y="923"/>
                  </a:lnTo>
                  <a:lnTo>
                    <a:pt x="499" y="931"/>
                  </a:lnTo>
                  <a:lnTo>
                    <a:pt x="462" y="938"/>
                  </a:lnTo>
                  <a:lnTo>
                    <a:pt x="425" y="946"/>
                  </a:lnTo>
                  <a:lnTo>
                    <a:pt x="388" y="953"/>
                  </a:lnTo>
                  <a:lnTo>
                    <a:pt x="350" y="959"/>
                  </a:lnTo>
                  <a:lnTo>
                    <a:pt x="313" y="964"/>
                  </a:lnTo>
                  <a:lnTo>
                    <a:pt x="277" y="968"/>
                  </a:lnTo>
                  <a:lnTo>
                    <a:pt x="241" y="969"/>
                  </a:lnTo>
                  <a:lnTo>
                    <a:pt x="206" y="968"/>
                  </a:lnTo>
                  <a:lnTo>
                    <a:pt x="172" y="963"/>
                  </a:lnTo>
                  <a:lnTo>
                    <a:pt x="139" y="956"/>
                  </a:lnTo>
                  <a:lnTo>
                    <a:pt x="107" y="945"/>
                  </a:lnTo>
                  <a:lnTo>
                    <a:pt x="100" y="915"/>
                  </a:lnTo>
                  <a:lnTo>
                    <a:pt x="86" y="890"/>
                  </a:lnTo>
                  <a:lnTo>
                    <a:pt x="69" y="870"/>
                  </a:lnTo>
                  <a:lnTo>
                    <a:pt x="50" y="854"/>
                  </a:lnTo>
                  <a:lnTo>
                    <a:pt x="35" y="840"/>
                  </a:lnTo>
                  <a:lnTo>
                    <a:pt x="24" y="828"/>
                  </a:lnTo>
                  <a:lnTo>
                    <a:pt x="23" y="818"/>
                  </a:lnTo>
                  <a:lnTo>
                    <a:pt x="33" y="808"/>
                  </a:lnTo>
                  <a:lnTo>
                    <a:pt x="49" y="803"/>
                  </a:lnTo>
                  <a:lnTo>
                    <a:pt x="68" y="801"/>
                  </a:lnTo>
                  <a:lnTo>
                    <a:pt x="86" y="803"/>
                  </a:lnTo>
                  <a:lnTo>
                    <a:pt x="106" y="808"/>
                  </a:lnTo>
                  <a:lnTo>
                    <a:pt x="126" y="815"/>
                  </a:lnTo>
                  <a:lnTo>
                    <a:pt x="148" y="824"/>
                  </a:lnTo>
                  <a:lnTo>
                    <a:pt x="171" y="835"/>
                  </a:lnTo>
                  <a:lnTo>
                    <a:pt x="195" y="846"/>
                  </a:lnTo>
                  <a:lnTo>
                    <a:pt x="220" y="858"/>
                  </a:lnTo>
                  <a:lnTo>
                    <a:pt x="246" y="868"/>
                  </a:lnTo>
                  <a:lnTo>
                    <a:pt x="275" y="877"/>
                  </a:lnTo>
                  <a:lnTo>
                    <a:pt x="303" y="885"/>
                  </a:lnTo>
                  <a:lnTo>
                    <a:pt x="334" y="891"/>
                  </a:lnTo>
                  <a:lnTo>
                    <a:pt x="367" y="895"/>
                  </a:lnTo>
                  <a:lnTo>
                    <a:pt x="400" y="894"/>
                  </a:lnTo>
                  <a:lnTo>
                    <a:pt x="435" y="890"/>
                  </a:lnTo>
                  <a:lnTo>
                    <a:pt x="435" y="882"/>
                  </a:lnTo>
                  <a:lnTo>
                    <a:pt x="435" y="876"/>
                  </a:lnTo>
                  <a:lnTo>
                    <a:pt x="435" y="869"/>
                  </a:lnTo>
                  <a:lnTo>
                    <a:pt x="435" y="861"/>
                  </a:lnTo>
                  <a:lnTo>
                    <a:pt x="435" y="854"/>
                  </a:lnTo>
                  <a:lnTo>
                    <a:pt x="435" y="846"/>
                  </a:lnTo>
                  <a:lnTo>
                    <a:pt x="435" y="840"/>
                  </a:lnTo>
                  <a:lnTo>
                    <a:pt x="435" y="833"/>
                  </a:lnTo>
                  <a:lnTo>
                    <a:pt x="427" y="824"/>
                  </a:lnTo>
                  <a:lnTo>
                    <a:pt x="420" y="813"/>
                  </a:lnTo>
                  <a:lnTo>
                    <a:pt x="411" y="802"/>
                  </a:lnTo>
                  <a:lnTo>
                    <a:pt x="403" y="789"/>
                  </a:lnTo>
                  <a:lnTo>
                    <a:pt x="394" y="776"/>
                  </a:lnTo>
                  <a:lnTo>
                    <a:pt x="385" y="761"/>
                  </a:lnTo>
                  <a:lnTo>
                    <a:pt x="378" y="746"/>
                  </a:lnTo>
                  <a:lnTo>
                    <a:pt x="369" y="731"/>
                  </a:lnTo>
                  <a:lnTo>
                    <a:pt x="362" y="716"/>
                  </a:lnTo>
                  <a:lnTo>
                    <a:pt x="355" y="700"/>
                  </a:lnTo>
                  <a:lnTo>
                    <a:pt x="349" y="685"/>
                  </a:lnTo>
                  <a:lnTo>
                    <a:pt x="343" y="670"/>
                  </a:lnTo>
                  <a:lnTo>
                    <a:pt x="339" y="657"/>
                  </a:lnTo>
                  <a:lnTo>
                    <a:pt x="336" y="643"/>
                  </a:lnTo>
                  <a:lnTo>
                    <a:pt x="334" y="630"/>
                  </a:lnTo>
                  <a:lnTo>
                    <a:pt x="333" y="619"/>
                  </a:lnTo>
                  <a:lnTo>
                    <a:pt x="316" y="624"/>
                  </a:lnTo>
                  <a:lnTo>
                    <a:pt x="303" y="635"/>
                  </a:lnTo>
                  <a:lnTo>
                    <a:pt x="293" y="653"/>
                  </a:lnTo>
                  <a:lnTo>
                    <a:pt x="287" y="674"/>
                  </a:lnTo>
                  <a:lnTo>
                    <a:pt x="283" y="698"/>
                  </a:lnTo>
                  <a:lnTo>
                    <a:pt x="282" y="721"/>
                  </a:lnTo>
                  <a:lnTo>
                    <a:pt x="281" y="743"/>
                  </a:lnTo>
                  <a:lnTo>
                    <a:pt x="281" y="762"/>
                  </a:lnTo>
                  <a:lnTo>
                    <a:pt x="275" y="762"/>
                  </a:lnTo>
                  <a:lnTo>
                    <a:pt x="269" y="762"/>
                  </a:lnTo>
                  <a:lnTo>
                    <a:pt x="262" y="762"/>
                  </a:lnTo>
                  <a:lnTo>
                    <a:pt x="256" y="762"/>
                  </a:lnTo>
                  <a:lnTo>
                    <a:pt x="250" y="762"/>
                  </a:lnTo>
                  <a:lnTo>
                    <a:pt x="242" y="762"/>
                  </a:lnTo>
                  <a:lnTo>
                    <a:pt x="236" y="762"/>
                  </a:lnTo>
                  <a:lnTo>
                    <a:pt x="230" y="762"/>
                  </a:lnTo>
                  <a:lnTo>
                    <a:pt x="221" y="751"/>
                  </a:lnTo>
                  <a:lnTo>
                    <a:pt x="213" y="737"/>
                  </a:lnTo>
                  <a:lnTo>
                    <a:pt x="206" y="724"/>
                  </a:lnTo>
                  <a:lnTo>
                    <a:pt x="202" y="710"/>
                  </a:lnTo>
                  <a:lnTo>
                    <a:pt x="197" y="695"/>
                  </a:lnTo>
                  <a:lnTo>
                    <a:pt x="194" y="679"/>
                  </a:lnTo>
                  <a:lnTo>
                    <a:pt x="192" y="664"/>
                  </a:lnTo>
                  <a:lnTo>
                    <a:pt x="192" y="648"/>
                  </a:lnTo>
                  <a:lnTo>
                    <a:pt x="182" y="648"/>
                  </a:lnTo>
                  <a:lnTo>
                    <a:pt x="172" y="650"/>
                  </a:lnTo>
                  <a:lnTo>
                    <a:pt x="163" y="652"/>
                  </a:lnTo>
                  <a:lnTo>
                    <a:pt x="153" y="654"/>
                  </a:lnTo>
                  <a:lnTo>
                    <a:pt x="143" y="658"/>
                  </a:lnTo>
                  <a:lnTo>
                    <a:pt x="135" y="659"/>
                  </a:lnTo>
                  <a:lnTo>
                    <a:pt x="125" y="662"/>
                  </a:lnTo>
                  <a:lnTo>
                    <a:pt x="115" y="662"/>
                  </a:lnTo>
                  <a:lnTo>
                    <a:pt x="122" y="650"/>
                  </a:lnTo>
                  <a:lnTo>
                    <a:pt x="141" y="637"/>
                  </a:lnTo>
                  <a:lnTo>
                    <a:pt x="167" y="623"/>
                  </a:lnTo>
                  <a:lnTo>
                    <a:pt x="198" y="608"/>
                  </a:lnTo>
                  <a:lnTo>
                    <a:pt x="229" y="591"/>
                  </a:lnTo>
                  <a:lnTo>
                    <a:pt x="257" y="572"/>
                  </a:lnTo>
                  <a:lnTo>
                    <a:pt x="280" y="551"/>
                  </a:lnTo>
                  <a:lnTo>
                    <a:pt x="293" y="529"/>
                  </a:lnTo>
                  <a:lnTo>
                    <a:pt x="278" y="529"/>
                  </a:lnTo>
                  <a:lnTo>
                    <a:pt x="261" y="531"/>
                  </a:lnTo>
                  <a:lnTo>
                    <a:pt x="242" y="532"/>
                  </a:lnTo>
                  <a:lnTo>
                    <a:pt x="224" y="535"/>
                  </a:lnTo>
                  <a:lnTo>
                    <a:pt x="204" y="539"/>
                  </a:lnTo>
                  <a:lnTo>
                    <a:pt x="185" y="540"/>
                  </a:lnTo>
                  <a:lnTo>
                    <a:pt x="168" y="542"/>
                  </a:lnTo>
                  <a:lnTo>
                    <a:pt x="153" y="542"/>
                  </a:lnTo>
                  <a:lnTo>
                    <a:pt x="164" y="536"/>
                  </a:lnTo>
                  <a:lnTo>
                    <a:pt x="178" y="530"/>
                  </a:lnTo>
                  <a:lnTo>
                    <a:pt x="194" y="522"/>
                  </a:lnTo>
                  <a:lnTo>
                    <a:pt x="211" y="516"/>
                  </a:lnTo>
                  <a:lnTo>
                    <a:pt x="230" y="510"/>
                  </a:lnTo>
                  <a:lnTo>
                    <a:pt x="249" y="505"/>
                  </a:lnTo>
                  <a:lnTo>
                    <a:pt x="265" y="501"/>
                  </a:lnTo>
                  <a:lnTo>
                    <a:pt x="281" y="500"/>
                  </a:lnTo>
                  <a:lnTo>
                    <a:pt x="281" y="489"/>
                  </a:lnTo>
                  <a:lnTo>
                    <a:pt x="280" y="478"/>
                  </a:lnTo>
                  <a:lnTo>
                    <a:pt x="280" y="467"/>
                  </a:lnTo>
                  <a:lnTo>
                    <a:pt x="280" y="454"/>
                  </a:lnTo>
                  <a:lnTo>
                    <a:pt x="282" y="442"/>
                  </a:lnTo>
                  <a:lnTo>
                    <a:pt x="286" y="429"/>
                  </a:lnTo>
                  <a:lnTo>
                    <a:pt x="292" y="417"/>
                  </a:lnTo>
                  <a:lnTo>
                    <a:pt x="302" y="403"/>
                  </a:lnTo>
                  <a:lnTo>
                    <a:pt x="328" y="407"/>
                  </a:lnTo>
                  <a:lnTo>
                    <a:pt x="354" y="411"/>
                  </a:lnTo>
                  <a:lnTo>
                    <a:pt x="378" y="417"/>
                  </a:lnTo>
                  <a:lnTo>
                    <a:pt x="400" y="424"/>
                  </a:lnTo>
                  <a:lnTo>
                    <a:pt x="421" y="432"/>
                  </a:lnTo>
                  <a:lnTo>
                    <a:pt x="442" y="441"/>
                  </a:lnTo>
                  <a:lnTo>
                    <a:pt x="461" y="448"/>
                  </a:lnTo>
                  <a:lnTo>
                    <a:pt x="481" y="455"/>
                  </a:lnTo>
                  <a:lnTo>
                    <a:pt x="499" y="462"/>
                  </a:lnTo>
                  <a:lnTo>
                    <a:pt x="517" y="468"/>
                  </a:lnTo>
                  <a:lnTo>
                    <a:pt x="535" y="473"/>
                  </a:lnTo>
                  <a:lnTo>
                    <a:pt x="553" y="475"/>
                  </a:lnTo>
                  <a:lnTo>
                    <a:pt x="571" y="477"/>
                  </a:lnTo>
                  <a:lnTo>
                    <a:pt x="589" y="474"/>
                  </a:lnTo>
                  <a:lnTo>
                    <a:pt x="609" y="470"/>
                  </a:lnTo>
                  <a:lnTo>
                    <a:pt x="627" y="463"/>
                  </a:lnTo>
                  <a:lnTo>
                    <a:pt x="620" y="452"/>
                  </a:lnTo>
                  <a:lnTo>
                    <a:pt x="610" y="442"/>
                  </a:lnTo>
                  <a:lnTo>
                    <a:pt x="599" y="434"/>
                  </a:lnTo>
                  <a:lnTo>
                    <a:pt x="586" y="428"/>
                  </a:lnTo>
                  <a:lnTo>
                    <a:pt x="571" y="423"/>
                  </a:lnTo>
                  <a:lnTo>
                    <a:pt x="555" y="419"/>
                  </a:lnTo>
                  <a:lnTo>
                    <a:pt x="539" y="417"/>
                  </a:lnTo>
                  <a:lnTo>
                    <a:pt x="523" y="415"/>
                  </a:lnTo>
                  <a:lnTo>
                    <a:pt x="506" y="413"/>
                  </a:lnTo>
                  <a:lnTo>
                    <a:pt x="488" y="411"/>
                  </a:lnTo>
                  <a:lnTo>
                    <a:pt x="472" y="410"/>
                  </a:lnTo>
                  <a:lnTo>
                    <a:pt x="456" y="407"/>
                  </a:lnTo>
                  <a:lnTo>
                    <a:pt x="440" y="403"/>
                  </a:lnTo>
                  <a:lnTo>
                    <a:pt x="426" y="400"/>
                  </a:lnTo>
                  <a:lnTo>
                    <a:pt x="412" y="395"/>
                  </a:lnTo>
                  <a:lnTo>
                    <a:pt x="401" y="387"/>
                  </a:lnTo>
                  <a:lnTo>
                    <a:pt x="415" y="372"/>
                  </a:lnTo>
                  <a:lnTo>
                    <a:pt x="430" y="362"/>
                  </a:lnTo>
                  <a:lnTo>
                    <a:pt x="447" y="355"/>
                  </a:lnTo>
                  <a:lnTo>
                    <a:pt x="465" y="350"/>
                  </a:lnTo>
                  <a:lnTo>
                    <a:pt x="483" y="346"/>
                  </a:lnTo>
                  <a:lnTo>
                    <a:pt x="503" y="341"/>
                  </a:lnTo>
                  <a:lnTo>
                    <a:pt x="523" y="334"/>
                  </a:lnTo>
                  <a:lnTo>
                    <a:pt x="544" y="324"/>
                  </a:lnTo>
                  <a:lnTo>
                    <a:pt x="565" y="335"/>
                  </a:lnTo>
                  <a:lnTo>
                    <a:pt x="584" y="345"/>
                  </a:lnTo>
                  <a:lnTo>
                    <a:pt x="601" y="355"/>
                  </a:lnTo>
                  <a:lnTo>
                    <a:pt x="618" y="365"/>
                  </a:lnTo>
                  <a:lnTo>
                    <a:pt x="635" y="374"/>
                  </a:lnTo>
                  <a:lnTo>
                    <a:pt x="650" y="382"/>
                  </a:lnTo>
                  <a:lnTo>
                    <a:pt x="664" y="388"/>
                  </a:lnTo>
                  <a:lnTo>
                    <a:pt x="678" y="395"/>
                  </a:lnTo>
                  <a:lnTo>
                    <a:pt x="693" y="400"/>
                  </a:lnTo>
                  <a:lnTo>
                    <a:pt x="708" y="402"/>
                  </a:lnTo>
                  <a:lnTo>
                    <a:pt x="724" y="403"/>
                  </a:lnTo>
                  <a:lnTo>
                    <a:pt x="740" y="402"/>
                  </a:lnTo>
                  <a:lnTo>
                    <a:pt x="757" y="400"/>
                  </a:lnTo>
                  <a:lnTo>
                    <a:pt x="777" y="395"/>
                  </a:lnTo>
                  <a:lnTo>
                    <a:pt x="797" y="387"/>
                  </a:lnTo>
                  <a:lnTo>
                    <a:pt x="820" y="377"/>
                  </a:lnTo>
                  <a:lnTo>
                    <a:pt x="795" y="376"/>
                  </a:lnTo>
                  <a:lnTo>
                    <a:pt x="770" y="372"/>
                  </a:lnTo>
                  <a:lnTo>
                    <a:pt x="745" y="365"/>
                  </a:lnTo>
                  <a:lnTo>
                    <a:pt x="719" y="356"/>
                  </a:lnTo>
                  <a:lnTo>
                    <a:pt x="694" y="344"/>
                  </a:lnTo>
                  <a:lnTo>
                    <a:pt x="671" y="330"/>
                  </a:lnTo>
                  <a:lnTo>
                    <a:pt x="648" y="313"/>
                  </a:lnTo>
                  <a:lnTo>
                    <a:pt x="627" y="293"/>
                  </a:lnTo>
                  <a:lnTo>
                    <a:pt x="638" y="283"/>
                  </a:lnTo>
                  <a:lnTo>
                    <a:pt x="651" y="274"/>
                  </a:lnTo>
                  <a:lnTo>
                    <a:pt x="666" y="268"/>
                  </a:lnTo>
                  <a:lnTo>
                    <a:pt x="681" y="261"/>
                  </a:lnTo>
                  <a:lnTo>
                    <a:pt x="695" y="253"/>
                  </a:lnTo>
                  <a:lnTo>
                    <a:pt x="710" y="247"/>
                  </a:lnTo>
                  <a:lnTo>
                    <a:pt x="723" y="238"/>
                  </a:lnTo>
                  <a:lnTo>
                    <a:pt x="734" y="228"/>
                  </a:lnTo>
                  <a:lnTo>
                    <a:pt x="750" y="230"/>
                  </a:lnTo>
                  <a:lnTo>
                    <a:pt x="766" y="232"/>
                  </a:lnTo>
                  <a:lnTo>
                    <a:pt x="780" y="237"/>
                  </a:lnTo>
                  <a:lnTo>
                    <a:pt x="795" y="244"/>
                  </a:lnTo>
                  <a:lnTo>
                    <a:pt x="807" y="252"/>
                  </a:lnTo>
                  <a:lnTo>
                    <a:pt x="820" y="262"/>
                  </a:lnTo>
                  <a:lnTo>
                    <a:pt x="832" y="272"/>
                  </a:lnTo>
                  <a:lnTo>
                    <a:pt x="844" y="284"/>
                  </a:lnTo>
                  <a:lnTo>
                    <a:pt x="856" y="297"/>
                  </a:lnTo>
                  <a:lnTo>
                    <a:pt x="867" y="309"/>
                  </a:lnTo>
                  <a:lnTo>
                    <a:pt x="878" y="323"/>
                  </a:lnTo>
                  <a:lnTo>
                    <a:pt x="889" y="336"/>
                  </a:lnTo>
                  <a:lnTo>
                    <a:pt x="900" y="351"/>
                  </a:lnTo>
                  <a:lnTo>
                    <a:pt x="911" y="365"/>
                  </a:lnTo>
                  <a:lnTo>
                    <a:pt x="924" y="379"/>
                  </a:lnTo>
                  <a:lnTo>
                    <a:pt x="935" y="392"/>
                  </a:lnTo>
                  <a:lnTo>
                    <a:pt x="937" y="374"/>
                  </a:lnTo>
                  <a:lnTo>
                    <a:pt x="937" y="356"/>
                  </a:lnTo>
                  <a:lnTo>
                    <a:pt x="937" y="338"/>
                  </a:lnTo>
                  <a:lnTo>
                    <a:pt x="936" y="321"/>
                  </a:lnTo>
                  <a:lnTo>
                    <a:pt x="935" y="304"/>
                  </a:lnTo>
                  <a:lnTo>
                    <a:pt x="934" y="288"/>
                  </a:lnTo>
                  <a:lnTo>
                    <a:pt x="931" y="273"/>
                  </a:lnTo>
                  <a:lnTo>
                    <a:pt x="929" y="259"/>
                  </a:lnTo>
                  <a:lnTo>
                    <a:pt x="927" y="246"/>
                  </a:lnTo>
                  <a:lnTo>
                    <a:pt x="926" y="233"/>
                  </a:lnTo>
                  <a:lnTo>
                    <a:pt x="925" y="222"/>
                  </a:lnTo>
                  <a:lnTo>
                    <a:pt x="925" y="212"/>
                  </a:lnTo>
                  <a:lnTo>
                    <a:pt x="926" y="202"/>
                  </a:lnTo>
                  <a:lnTo>
                    <a:pt x="929" y="195"/>
                  </a:lnTo>
                  <a:lnTo>
                    <a:pt x="932" y="189"/>
                  </a:lnTo>
                  <a:lnTo>
                    <a:pt x="937" y="184"/>
                  </a:lnTo>
                  <a:lnTo>
                    <a:pt x="954" y="205"/>
                  </a:lnTo>
                  <a:lnTo>
                    <a:pt x="968" y="228"/>
                  </a:lnTo>
                  <a:lnTo>
                    <a:pt x="981" y="256"/>
                  </a:lnTo>
                  <a:lnTo>
                    <a:pt x="992" y="282"/>
                  </a:lnTo>
                  <a:lnTo>
                    <a:pt x="1002" y="308"/>
                  </a:lnTo>
                  <a:lnTo>
                    <a:pt x="1011" y="331"/>
                  </a:lnTo>
                  <a:lnTo>
                    <a:pt x="1018" y="350"/>
                  </a:lnTo>
                  <a:lnTo>
                    <a:pt x="1026" y="364"/>
                  </a:lnTo>
                  <a:lnTo>
                    <a:pt x="1033" y="356"/>
                  </a:lnTo>
                  <a:lnTo>
                    <a:pt x="1038" y="340"/>
                  </a:lnTo>
                  <a:lnTo>
                    <a:pt x="1040" y="318"/>
                  </a:lnTo>
                  <a:lnTo>
                    <a:pt x="1043" y="294"/>
                  </a:lnTo>
                  <a:lnTo>
                    <a:pt x="1045" y="272"/>
                  </a:lnTo>
                  <a:lnTo>
                    <a:pt x="1050" y="254"/>
                  </a:lnTo>
                  <a:lnTo>
                    <a:pt x="1059" y="246"/>
                  </a:lnTo>
                  <a:lnTo>
                    <a:pt x="1071" y="248"/>
                  </a:lnTo>
                  <a:lnTo>
                    <a:pt x="1083" y="261"/>
                  </a:lnTo>
                  <a:lnTo>
                    <a:pt x="1095" y="273"/>
                  </a:lnTo>
                  <a:lnTo>
                    <a:pt x="1109" y="284"/>
                  </a:lnTo>
                  <a:lnTo>
                    <a:pt x="1122" y="295"/>
                  </a:lnTo>
                  <a:lnTo>
                    <a:pt x="1136" y="305"/>
                  </a:lnTo>
                  <a:lnTo>
                    <a:pt x="1151" y="315"/>
                  </a:lnTo>
                  <a:lnTo>
                    <a:pt x="1166" y="325"/>
                  </a:lnTo>
                  <a:lnTo>
                    <a:pt x="1182" y="334"/>
                  </a:lnTo>
                  <a:lnTo>
                    <a:pt x="1198" y="341"/>
                  </a:lnTo>
                  <a:lnTo>
                    <a:pt x="1214" y="350"/>
                  </a:lnTo>
                  <a:lnTo>
                    <a:pt x="1230" y="356"/>
                  </a:lnTo>
                  <a:lnTo>
                    <a:pt x="1246" y="364"/>
                  </a:lnTo>
                  <a:lnTo>
                    <a:pt x="1263" y="370"/>
                  </a:lnTo>
                  <a:lnTo>
                    <a:pt x="1280" y="376"/>
                  </a:lnTo>
                  <a:lnTo>
                    <a:pt x="1296" y="381"/>
                  </a:lnTo>
                  <a:lnTo>
                    <a:pt x="1313" y="386"/>
                  </a:lnTo>
                  <a:lnTo>
                    <a:pt x="1346" y="405"/>
                  </a:lnTo>
                  <a:lnTo>
                    <a:pt x="1372" y="429"/>
                  </a:lnTo>
                  <a:lnTo>
                    <a:pt x="1392" y="458"/>
                  </a:lnTo>
                  <a:lnTo>
                    <a:pt x="1409" y="488"/>
                  </a:lnTo>
                  <a:lnTo>
                    <a:pt x="1423" y="516"/>
                  </a:lnTo>
                  <a:lnTo>
                    <a:pt x="1434" y="539"/>
                  </a:lnTo>
                  <a:lnTo>
                    <a:pt x="1446" y="554"/>
                  </a:lnTo>
                  <a:lnTo>
                    <a:pt x="1460" y="558"/>
                  </a:lnTo>
                  <a:lnTo>
                    <a:pt x="1466" y="557"/>
                  </a:lnTo>
                  <a:lnTo>
                    <a:pt x="1474" y="556"/>
                  </a:lnTo>
                  <a:lnTo>
                    <a:pt x="1482" y="554"/>
                  </a:lnTo>
                  <a:lnTo>
                    <a:pt x="1492" y="550"/>
                  </a:lnTo>
                  <a:lnTo>
                    <a:pt x="1503" y="549"/>
                  </a:lnTo>
                  <a:lnTo>
                    <a:pt x="1517" y="547"/>
                  </a:lnTo>
                  <a:lnTo>
                    <a:pt x="1532" y="549"/>
                  </a:lnTo>
                  <a:lnTo>
                    <a:pt x="1550" y="552"/>
                  </a:lnTo>
                  <a:lnTo>
                    <a:pt x="1570" y="554"/>
                  </a:lnTo>
                  <a:lnTo>
                    <a:pt x="1589" y="544"/>
                  </a:lnTo>
                  <a:lnTo>
                    <a:pt x="1604" y="527"/>
                  </a:lnTo>
                  <a:lnTo>
                    <a:pt x="1617" y="506"/>
                  </a:lnTo>
                  <a:lnTo>
                    <a:pt x="1629" y="483"/>
                  </a:lnTo>
                  <a:lnTo>
                    <a:pt x="1639" y="457"/>
                  </a:lnTo>
                  <a:lnTo>
                    <a:pt x="1648" y="432"/>
                  </a:lnTo>
                  <a:lnTo>
                    <a:pt x="1657" y="411"/>
                  </a:lnTo>
                  <a:lnTo>
                    <a:pt x="1650" y="405"/>
                  </a:lnTo>
                  <a:lnTo>
                    <a:pt x="1644" y="397"/>
                  </a:lnTo>
                  <a:lnTo>
                    <a:pt x="1637" y="390"/>
                  </a:lnTo>
                  <a:lnTo>
                    <a:pt x="1631" y="382"/>
                  </a:lnTo>
                  <a:lnTo>
                    <a:pt x="1622" y="422"/>
                  </a:lnTo>
                  <a:lnTo>
                    <a:pt x="1612" y="457"/>
                  </a:lnTo>
                  <a:lnTo>
                    <a:pt x="1603" y="484"/>
                  </a:lnTo>
                  <a:lnTo>
                    <a:pt x="1591" y="505"/>
                  </a:lnTo>
                  <a:lnTo>
                    <a:pt x="1578" y="521"/>
                  </a:lnTo>
                  <a:lnTo>
                    <a:pt x="1563" y="530"/>
                  </a:lnTo>
                  <a:lnTo>
                    <a:pt x="1545" y="532"/>
                  </a:lnTo>
                  <a:lnTo>
                    <a:pt x="1526" y="529"/>
                  </a:lnTo>
                  <a:lnTo>
                    <a:pt x="1502" y="504"/>
                  </a:lnTo>
                  <a:lnTo>
                    <a:pt x="1478" y="482"/>
                  </a:lnTo>
                  <a:lnTo>
                    <a:pt x="1452" y="460"/>
                  </a:lnTo>
                  <a:lnTo>
                    <a:pt x="1426" y="442"/>
                  </a:lnTo>
                  <a:lnTo>
                    <a:pt x="1399" y="424"/>
                  </a:lnTo>
                  <a:lnTo>
                    <a:pt x="1372" y="407"/>
                  </a:lnTo>
                  <a:lnTo>
                    <a:pt x="1344" y="391"/>
                  </a:lnTo>
                  <a:lnTo>
                    <a:pt x="1316" y="376"/>
                  </a:lnTo>
                  <a:lnTo>
                    <a:pt x="1289" y="361"/>
                  </a:lnTo>
                  <a:lnTo>
                    <a:pt x="1263" y="346"/>
                  </a:lnTo>
                  <a:lnTo>
                    <a:pt x="1235" y="330"/>
                  </a:lnTo>
                  <a:lnTo>
                    <a:pt x="1210" y="314"/>
                  </a:lnTo>
                  <a:lnTo>
                    <a:pt x="1186" y="298"/>
                  </a:lnTo>
                  <a:lnTo>
                    <a:pt x="1163" y="280"/>
                  </a:lnTo>
                  <a:lnTo>
                    <a:pt x="1141" y="262"/>
                  </a:lnTo>
                  <a:lnTo>
                    <a:pt x="1121" y="241"/>
                  </a:lnTo>
                  <a:lnTo>
                    <a:pt x="1119" y="225"/>
                  </a:lnTo>
                  <a:lnTo>
                    <a:pt x="1119" y="207"/>
                  </a:lnTo>
                  <a:lnTo>
                    <a:pt x="1119" y="190"/>
                  </a:lnTo>
                  <a:lnTo>
                    <a:pt x="1119" y="172"/>
                  </a:lnTo>
                  <a:lnTo>
                    <a:pt x="1121" y="156"/>
                  </a:lnTo>
                  <a:lnTo>
                    <a:pt x="1122" y="140"/>
                  </a:lnTo>
                  <a:lnTo>
                    <a:pt x="1125" y="125"/>
                  </a:lnTo>
                  <a:lnTo>
                    <a:pt x="1127" y="113"/>
                  </a:lnTo>
                  <a:lnTo>
                    <a:pt x="1135" y="107"/>
                  </a:lnTo>
                  <a:lnTo>
                    <a:pt x="1147" y="98"/>
                  </a:lnTo>
                  <a:lnTo>
                    <a:pt x="1163" y="88"/>
                  </a:lnTo>
                  <a:lnTo>
                    <a:pt x="1181" y="78"/>
                  </a:lnTo>
                  <a:lnTo>
                    <a:pt x="1199" y="69"/>
                  </a:lnTo>
                  <a:lnTo>
                    <a:pt x="1218" y="62"/>
                  </a:lnTo>
                  <a:lnTo>
                    <a:pt x="1233" y="57"/>
                  </a:lnTo>
                  <a:lnTo>
                    <a:pt x="1245" y="55"/>
                  </a:lnTo>
                  <a:lnTo>
                    <a:pt x="1229" y="46"/>
                  </a:lnTo>
                  <a:lnTo>
                    <a:pt x="1214" y="38"/>
                  </a:lnTo>
                  <a:lnTo>
                    <a:pt x="1200" y="32"/>
                  </a:lnTo>
                  <a:lnTo>
                    <a:pt x="1187" y="25"/>
                  </a:lnTo>
                  <a:lnTo>
                    <a:pt x="1173" y="20"/>
                  </a:lnTo>
                  <a:lnTo>
                    <a:pt x="1160" y="14"/>
                  </a:lnTo>
                  <a:lnTo>
                    <a:pt x="1143" y="6"/>
                  </a:lnTo>
                  <a:lnTo>
                    <a:pt x="1125" y="0"/>
                  </a:lnTo>
                  <a:lnTo>
                    <a:pt x="1122" y="15"/>
                  </a:lnTo>
                  <a:lnTo>
                    <a:pt x="1120" y="32"/>
                  </a:lnTo>
                  <a:lnTo>
                    <a:pt x="1116" y="50"/>
                  </a:lnTo>
                  <a:lnTo>
                    <a:pt x="1111" y="69"/>
                  </a:lnTo>
                  <a:lnTo>
                    <a:pt x="1105" y="89"/>
                  </a:lnTo>
                  <a:lnTo>
                    <a:pt x="1099" y="109"/>
                  </a:lnTo>
                  <a:lnTo>
                    <a:pt x="1091" y="130"/>
                  </a:lnTo>
                  <a:lnTo>
                    <a:pt x="1081" y="150"/>
                  </a:lnTo>
                  <a:lnTo>
                    <a:pt x="1062" y="151"/>
                  </a:lnTo>
                  <a:lnTo>
                    <a:pt x="1042" y="149"/>
                  </a:lnTo>
                  <a:lnTo>
                    <a:pt x="1022" y="146"/>
                  </a:lnTo>
                  <a:lnTo>
                    <a:pt x="1002" y="144"/>
                  </a:lnTo>
                  <a:lnTo>
                    <a:pt x="983" y="144"/>
                  </a:lnTo>
                  <a:lnTo>
                    <a:pt x="965" y="146"/>
                  </a:lnTo>
                  <a:lnTo>
                    <a:pt x="947" y="155"/>
                  </a:lnTo>
                  <a:lnTo>
                    <a:pt x="932" y="171"/>
                  </a:lnTo>
                  <a:lnTo>
                    <a:pt x="885" y="154"/>
                  </a:lnTo>
                  <a:lnTo>
                    <a:pt x="867" y="170"/>
                  </a:lnTo>
                  <a:lnTo>
                    <a:pt x="848" y="184"/>
                  </a:lnTo>
                  <a:lnTo>
                    <a:pt x="831" y="194"/>
                  </a:lnTo>
                  <a:lnTo>
                    <a:pt x="812" y="201"/>
                  </a:lnTo>
                  <a:lnTo>
                    <a:pt x="793" y="206"/>
                  </a:lnTo>
                  <a:lnTo>
                    <a:pt x="771" y="208"/>
                  </a:lnTo>
                  <a:lnTo>
                    <a:pt x="748" y="210"/>
                  </a:lnTo>
                  <a:lnTo>
                    <a:pt x="719" y="210"/>
                  </a:lnTo>
                  <a:lnTo>
                    <a:pt x="694" y="233"/>
                  </a:lnTo>
                  <a:lnTo>
                    <a:pt x="671" y="249"/>
                  </a:lnTo>
                  <a:lnTo>
                    <a:pt x="650" y="257"/>
                  </a:lnTo>
                  <a:lnTo>
                    <a:pt x="630" y="261"/>
                  </a:lnTo>
                  <a:lnTo>
                    <a:pt x="609" y="262"/>
                  </a:lnTo>
                  <a:lnTo>
                    <a:pt x="589" y="263"/>
                  </a:lnTo>
                  <a:lnTo>
                    <a:pt x="566" y="266"/>
                  </a:lnTo>
                  <a:lnTo>
                    <a:pt x="543" y="272"/>
                  </a:lnTo>
                  <a:lnTo>
                    <a:pt x="532" y="279"/>
                  </a:lnTo>
                  <a:lnTo>
                    <a:pt x="519" y="285"/>
                  </a:lnTo>
                  <a:lnTo>
                    <a:pt x="508" y="292"/>
                  </a:lnTo>
                  <a:lnTo>
                    <a:pt x="498" y="298"/>
                  </a:lnTo>
                  <a:lnTo>
                    <a:pt x="487" y="304"/>
                  </a:lnTo>
                  <a:lnTo>
                    <a:pt x="476" y="310"/>
                  </a:lnTo>
                  <a:lnTo>
                    <a:pt x="465" y="315"/>
                  </a:lnTo>
                  <a:lnTo>
                    <a:pt x="452" y="321"/>
                  </a:lnTo>
                  <a:lnTo>
                    <a:pt x="441" y="328"/>
                  </a:lnTo>
                  <a:lnTo>
                    <a:pt x="429" y="333"/>
                  </a:lnTo>
                  <a:lnTo>
                    <a:pt x="415" y="339"/>
                  </a:lnTo>
                  <a:lnTo>
                    <a:pt x="401" y="345"/>
                  </a:lnTo>
                  <a:lnTo>
                    <a:pt x="386" y="351"/>
                  </a:lnTo>
                  <a:lnTo>
                    <a:pt x="372" y="357"/>
                  </a:lnTo>
                  <a:lnTo>
                    <a:pt x="355" y="364"/>
                  </a:lnTo>
                  <a:lnTo>
                    <a:pt x="338" y="371"/>
                  </a:lnTo>
                  <a:lnTo>
                    <a:pt x="319" y="379"/>
                  </a:lnTo>
                  <a:lnTo>
                    <a:pt x="301" y="386"/>
                  </a:lnTo>
                  <a:lnTo>
                    <a:pt x="281" y="393"/>
                  </a:lnTo>
                  <a:lnTo>
                    <a:pt x="260" y="402"/>
                  </a:lnTo>
                  <a:lnTo>
                    <a:pt x="239" y="411"/>
                  </a:lnTo>
                  <a:lnTo>
                    <a:pt x="218" y="419"/>
                  </a:lnTo>
                  <a:lnTo>
                    <a:pt x="197" y="431"/>
                  </a:lnTo>
                  <a:lnTo>
                    <a:pt x="175" y="441"/>
                  </a:lnTo>
                  <a:lnTo>
                    <a:pt x="153" y="453"/>
                  </a:lnTo>
                  <a:lnTo>
                    <a:pt x="132" y="465"/>
                  </a:lnTo>
                  <a:lnTo>
                    <a:pt x="111" y="479"/>
                  </a:lnTo>
                  <a:lnTo>
                    <a:pt x="91" y="493"/>
                  </a:lnTo>
                  <a:lnTo>
                    <a:pt x="71" y="509"/>
                  </a:lnTo>
                  <a:lnTo>
                    <a:pt x="53" y="525"/>
                  </a:lnTo>
                  <a:lnTo>
                    <a:pt x="34" y="544"/>
                  </a:lnTo>
                  <a:lnTo>
                    <a:pt x="17" y="562"/>
                  </a:lnTo>
                  <a:lnTo>
                    <a:pt x="40" y="609"/>
                  </a:lnTo>
                  <a:lnTo>
                    <a:pt x="39" y="632"/>
                  </a:lnTo>
                  <a:lnTo>
                    <a:pt x="35" y="654"/>
                  </a:lnTo>
                  <a:lnTo>
                    <a:pt x="30" y="679"/>
                  </a:lnTo>
                  <a:lnTo>
                    <a:pt x="24" y="704"/>
                  </a:lnTo>
                  <a:lnTo>
                    <a:pt x="18" y="729"/>
                  </a:lnTo>
                  <a:lnTo>
                    <a:pt x="10" y="753"/>
                  </a:lnTo>
                  <a:lnTo>
                    <a:pt x="5" y="778"/>
                  </a:lnTo>
                  <a:lnTo>
                    <a:pt x="0" y="802"/>
                  </a:lnTo>
                  <a:lnTo>
                    <a:pt x="3" y="813"/>
                  </a:lnTo>
                  <a:lnTo>
                    <a:pt x="8" y="823"/>
                  </a:lnTo>
                  <a:lnTo>
                    <a:pt x="14" y="834"/>
                  </a:lnTo>
                  <a:lnTo>
                    <a:pt x="22" y="844"/>
                  </a:lnTo>
                  <a:lnTo>
                    <a:pt x="30" y="855"/>
                  </a:lnTo>
                  <a:lnTo>
                    <a:pt x="38" y="865"/>
                  </a:lnTo>
                  <a:lnTo>
                    <a:pt x="46" y="877"/>
                  </a:lnTo>
                  <a:lnTo>
                    <a:pt x="54" y="889"/>
                  </a:lnTo>
                  <a:lnTo>
                    <a:pt x="60" y="907"/>
                  </a:lnTo>
                  <a:lnTo>
                    <a:pt x="65" y="926"/>
                  </a:lnTo>
                  <a:lnTo>
                    <a:pt x="69" y="946"/>
                  </a:lnTo>
                  <a:lnTo>
                    <a:pt x="72" y="966"/>
                  </a:lnTo>
                  <a:lnTo>
                    <a:pt x="75" y="987"/>
                  </a:lnTo>
                  <a:lnTo>
                    <a:pt x="77" y="1007"/>
                  </a:lnTo>
                  <a:lnTo>
                    <a:pt x="79" y="1029"/>
                  </a:lnTo>
                  <a:lnTo>
                    <a:pt x="80" y="1050"/>
                  </a:lnTo>
                  <a:lnTo>
                    <a:pt x="80" y="1072"/>
                  </a:lnTo>
                  <a:lnTo>
                    <a:pt x="80" y="1093"/>
                  </a:lnTo>
                  <a:lnTo>
                    <a:pt x="80" y="1117"/>
                  </a:lnTo>
                  <a:lnTo>
                    <a:pt x="80" y="1139"/>
                  </a:lnTo>
                  <a:lnTo>
                    <a:pt x="80" y="1162"/>
                  </a:lnTo>
                  <a:lnTo>
                    <a:pt x="80" y="1184"/>
                  </a:lnTo>
                  <a:lnTo>
                    <a:pt x="80" y="1208"/>
                  </a:lnTo>
                  <a:lnTo>
                    <a:pt x="80" y="1230"/>
                  </a:lnTo>
                  <a:lnTo>
                    <a:pt x="81" y="1257"/>
                  </a:lnTo>
                  <a:lnTo>
                    <a:pt x="84" y="1282"/>
                  </a:lnTo>
                  <a:lnTo>
                    <a:pt x="86" y="1306"/>
                  </a:lnTo>
                  <a:lnTo>
                    <a:pt x="90" y="1327"/>
                  </a:lnTo>
                  <a:lnTo>
                    <a:pt x="95" y="1348"/>
                  </a:lnTo>
                  <a:lnTo>
                    <a:pt x="100" y="1367"/>
                  </a:lnTo>
                  <a:lnTo>
                    <a:pt x="106" y="1384"/>
                  </a:lnTo>
                  <a:lnTo>
                    <a:pt x="112" y="1400"/>
                  </a:lnTo>
                  <a:lnTo>
                    <a:pt x="118" y="1415"/>
                  </a:lnTo>
                  <a:lnTo>
                    <a:pt x="126" y="1430"/>
                  </a:lnTo>
                  <a:lnTo>
                    <a:pt x="133" y="1442"/>
                  </a:lnTo>
                  <a:lnTo>
                    <a:pt x="141" y="1455"/>
                  </a:lnTo>
                  <a:lnTo>
                    <a:pt x="148" y="1466"/>
                  </a:lnTo>
                  <a:lnTo>
                    <a:pt x="156" y="1477"/>
                  </a:lnTo>
                  <a:lnTo>
                    <a:pt x="163" y="1487"/>
                  </a:lnTo>
                  <a:lnTo>
                    <a:pt x="171" y="1497"/>
                  </a:lnTo>
                  <a:lnTo>
                    <a:pt x="172" y="1512"/>
                  </a:lnTo>
                  <a:lnTo>
                    <a:pt x="174" y="1527"/>
                  </a:lnTo>
                  <a:lnTo>
                    <a:pt x="175" y="1544"/>
                  </a:lnTo>
                  <a:lnTo>
                    <a:pt x="178" y="1560"/>
                  </a:lnTo>
                  <a:lnTo>
                    <a:pt x="179" y="1578"/>
                  </a:lnTo>
                  <a:lnTo>
                    <a:pt x="180" y="1594"/>
                  </a:lnTo>
                  <a:lnTo>
                    <a:pt x="183" y="1610"/>
                  </a:lnTo>
                  <a:lnTo>
                    <a:pt x="184" y="1625"/>
                  </a:lnTo>
                  <a:lnTo>
                    <a:pt x="195" y="1635"/>
                  </a:lnTo>
                  <a:lnTo>
                    <a:pt x="206" y="1645"/>
                  </a:lnTo>
                  <a:lnTo>
                    <a:pt x="219" y="1654"/>
                  </a:lnTo>
                  <a:lnTo>
                    <a:pt x="231" y="1666"/>
                  </a:lnTo>
                  <a:lnTo>
                    <a:pt x="245" y="1676"/>
                  </a:lnTo>
                  <a:lnTo>
                    <a:pt x="259" y="1687"/>
                  </a:lnTo>
                  <a:lnTo>
                    <a:pt x="272" y="1698"/>
                  </a:lnTo>
                  <a:lnTo>
                    <a:pt x="287" y="1710"/>
                  </a:lnTo>
                  <a:lnTo>
                    <a:pt x="288" y="1731"/>
                  </a:lnTo>
                  <a:lnTo>
                    <a:pt x="290" y="1755"/>
                  </a:lnTo>
                  <a:lnTo>
                    <a:pt x="293" y="1782"/>
                  </a:lnTo>
                  <a:lnTo>
                    <a:pt x="297" y="1812"/>
                  </a:lnTo>
                  <a:lnTo>
                    <a:pt x="303" y="1843"/>
                  </a:lnTo>
                  <a:lnTo>
                    <a:pt x="309" y="1877"/>
                  </a:lnTo>
                  <a:lnTo>
                    <a:pt x="317" y="1911"/>
                  </a:lnTo>
                  <a:lnTo>
                    <a:pt x="326" y="1946"/>
                  </a:lnTo>
                  <a:lnTo>
                    <a:pt x="334" y="1981"/>
                  </a:lnTo>
                  <a:lnTo>
                    <a:pt x="344" y="2016"/>
                  </a:lnTo>
                  <a:lnTo>
                    <a:pt x="355" y="2049"/>
                  </a:lnTo>
                  <a:lnTo>
                    <a:pt x="367" y="2081"/>
                  </a:lnTo>
                  <a:lnTo>
                    <a:pt x="379" y="2111"/>
                  </a:lnTo>
                  <a:lnTo>
                    <a:pt x="391" y="2140"/>
                  </a:lnTo>
                  <a:lnTo>
                    <a:pt x="405" y="2165"/>
                  </a:lnTo>
                  <a:lnTo>
                    <a:pt x="419" y="2186"/>
                  </a:lnTo>
                  <a:close/>
                  <a:moveTo>
                    <a:pt x="1882" y="266"/>
                  </a:moveTo>
                  <a:lnTo>
                    <a:pt x="1907" y="277"/>
                  </a:lnTo>
                  <a:lnTo>
                    <a:pt x="1929" y="290"/>
                  </a:lnTo>
                  <a:lnTo>
                    <a:pt x="1950" y="307"/>
                  </a:lnTo>
                  <a:lnTo>
                    <a:pt x="1969" y="324"/>
                  </a:lnTo>
                  <a:lnTo>
                    <a:pt x="1985" y="343"/>
                  </a:lnTo>
                  <a:lnTo>
                    <a:pt x="2001" y="362"/>
                  </a:lnTo>
                  <a:lnTo>
                    <a:pt x="2015" y="383"/>
                  </a:lnTo>
                  <a:lnTo>
                    <a:pt x="2027" y="403"/>
                  </a:lnTo>
                  <a:lnTo>
                    <a:pt x="2039" y="423"/>
                  </a:lnTo>
                  <a:lnTo>
                    <a:pt x="2049" y="442"/>
                  </a:lnTo>
                  <a:lnTo>
                    <a:pt x="2059" y="459"/>
                  </a:lnTo>
                  <a:lnTo>
                    <a:pt x="2069" y="474"/>
                  </a:lnTo>
                  <a:lnTo>
                    <a:pt x="2078" y="488"/>
                  </a:lnTo>
                  <a:lnTo>
                    <a:pt x="2085" y="498"/>
                  </a:lnTo>
                  <a:lnTo>
                    <a:pt x="2094" y="504"/>
                  </a:lnTo>
                  <a:lnTo>
                    <a:pt x="2101" y="506"/>
                  </a:lnTo>
                  <a:lnTo>
                    <a:pt x="2113" y="496"/>
                  </a:lnTo>
                  <a:lnTo>
                    <a:pt x="2124" y="483"/>
                  </a:lnTo>
                  <a:lnTo>
                    <a:pt x="2134" y="467"/>
                  </a:lnTo>
                  <a:lnTo>
                    <a:pt x="2144" y="448"/>
                  </a:lnTo>
                  <a:lnTo>
                    <a:pt x="2152" y="427"/>
                  </a:lnTo>
                  <a:lnTo>
                    <a:pt x="2160" y="403"/>
                  </a:lnTo>
                  <a:lnTo>
                    <a:pt x="2167" y="380"/>
                  </a:lnTo>
                  <a:lnTo>
                    <a:pt x="2175" y="355"/>
                  </a:lnTo>
                  <a:lnTo>
                    <a:pt x="2182" y="330"/>
                  </a:lnTo>
                  <a:lnTo>
                    <a:pt x="2188" y="305"/>
                  </a:lnTo>
                  <a:lnTo>
                    <a:pt x="2193" y="282"/>
                  </a:lnTo>
                  <a:lnTo>
                    <a:pt x="2199" y="258"/>
                  </a:lnTo>
                  <a:lnTo>
                    <a:pt x="2204" y="236"/>
                  </a:lnTo>
                  <a:lnTo>
                    <a:pt x="2209" y="216"/>
                  </a:lnTo>
                  <a:lnTo>
                    <a:pt x="2214" y="199"/>
                  </a:lnTo>
                  <a:lnTo>
                    <a:pt x="2219" y="184"/>
                  </a:lnTo>
                  <a:lnTo>
                    <a:pt x="2222" y="208"/>
                  </a:lnTo>
                  <a:lnTo>
                    <a:pt x="2221" y="236"/>
                  </a:lnTo>
                  <a:lnTo>
                    <a:pt x="2218" y="266"/>
                  </a:lnTo>
                  <a:lnTo>
                    <a:pt x="2214" y="297"/>
                  </a:lnTo>
                  <a:lnTo>
                    <a:pt x="2208" y="329"/>
                  </a:lnTo>
                  <a:lnTo>
                    <a:pt x="2201" y="360"/>
                  </a:lnTo>
                  <a:lnTo>
                    <a:pt x="2192" y="392"/>
                  </a:lnTo>
                  <a:lnTo>
                    <a:pt x="2182" y="422"/>
                  </a:lnTo>
                  <a:lnTo>
                    <a:pt x="2171" y="451"/>
                  </a:lnTo>
                  <a:lnTo>
                    <a:pt x="2160" y="477"/>
                  </a:lnTo>
                  <a:lnTo>
                    <a:pt x="2149" y="500"/>
                  </a:lnTo>
                  <a:lnTo>
                    <a:pt x="2136" y="520"/>
                  </a:lnTo>
                  <a:lnTo>
                    <a:pt x="2124" y="535"/>
                  </a:lnTo>
                  <a:lnTo>
                    <a:pt x="2111" y="545"/>
                  </a:lnTo>
                  <a:lnTo>
                    <a:pt x="2100" y="550"/>
                  </a:lnTo>
                  <a:lnTo>
                    <a:pt x="2089" y="549"/>
                  </a:lnTo>
                  <a:lnTo>
                    <a:pt x="2074" y="535"/>
                  </a:lnTo>
                  <a:lnTo>
                    <a:pt x="2059" y="522"/>
                  </a:lnTo>
                  <a:lnTo>
                    <a:pt x="2043" y="511"/>
                  </a:lnTo>
                  <a:lnTo>
                    <a:pt x="2026" y="500"/>
                  </a:lnTo>
                  <a:lnTo>
                    <a:pt x="2008" y="489"/>
                  </a:lnTo>
                  <a:lnTo>
                    <a:pt x="1991" y="479"/>
                  </a:lnTo>
                  <a:lnTo>
                    <a:pt x="1974" y="469"/>
                  </a:lnTo>
                  <a:lnTo>
                    <a:pt x="1956" y="459"/>
                  </a:lnTo>
                  <a:lnTo>
                    <a:pt x="1939" y="449"/>
                  </a:lnTo>
                  <a:lnTo>
                    <a:pt x="1921" y="441"/>
                  </a:lnTo>
                  <a:lnTo>
                    <a:pt x="1905" y="431"/>
                  </a:lnTo>
                  <a:lnTo>
                    <a:pt x="1890" y="421"/>
                  </a:lnTo>
                  <a:lnTo>
                    <a:pt x="1876" y="411"/>
                  </a:lnTo>
                  <a:lnTo>
                    <a:pt x="1862" y="401"/>
                  </a:lnTo>
                  <a:lnTo>
                    <a:pt x="1851" y="391"/>
                  </a:lnTo>
                  <a:lnTo>
                    <a:pt x="1840" y="380"/>
                  </a:lnTo>
                  <a:lnTo>
                    <a:pt x="1846" y="371"/>
                  </a:lnTo>
                  <a:lnTo>
                    <a:pt x="1852" y="359"/>
                  </a:lnTo>
                  <a:lnTo>
                    <a:pt x="1857" y="345"/>
                  </a:lnTo>
                  <a:lnTo>
                    <a:pt x="1863" y="330"/>
                  </a:lnTo>
                  <a:lnTo>
                    <a:pt x="1869" y="314"/>
                  </a:lnTo>
                  <a:lnTo>
                    <a:pt x="1874" y="297"/>
                  </a:lnTo>
                  <a:lnTo>
                    <a:pt x="1878" y="280"/>
                  </a:lnTo>
                  <a:lnTo>
                    <a:pt x="1882" y="266"/>
                  </a:lnTo>
                  <a:close/>
                </a:path>
              </a:pathLst>
            </a:custGeom>
            <a:solidFill>
              <a:srgbClr val="E5E5E5"/>
            </a:solidFill>
            <a:ln w="9525">
              <a:noFill/>
              <a:round/>
              <a:headEnd/>
              <a:tailEnd/>
            </a:ln>
          </p:spPr>
          <p:txBody>
            <a:bodyPr/>
            <a:lstStyle/>
            <a:p>
              <a:endParaRPr lang="en-US"/>
            </a:p>
          </p:txBody>
        </p:sp>
        <p:sp>
          <p:nvSpPr>
            <p:cNvPr id="29753" name="Freeform 57"/>
            <p:cNvSpPr>
              <a:spLocks/>
            </p:cNvSpPr>
            <p:nvPr/>
          </p:nvSpPr>
          <p:spPr bwMode="auto">
            <a:xfrm>
              <a:off x="886" y="1171"/>
              <a:ext cx="163" cy="237"/>
            </a:xfrm>
            <a:custGeom>
              <a:avLst/>
              <a:gdLst/>
              <a:ahLst/>
              <a:cxnLst>
                <a:cxn ang="0">
                  <a:pos x="732" y="995"/>
                </a:cxn>
                <a:cxn ang="0">
                  <a:pos x="683" y="961"/>
                </a:cxn>
                <a:cxn ang="0">
                  <a:pos x="650" y="975"/>
                </a:cxn>
                <a:cxn ang="0">
                  <a:pos x="623" y="1019"/>
                </a:cxn>
                <a:cxn ang="0">
                  <a:pos x="593" y="1075"/>
                </a:cxn>
                <a:cxn ang="0">
                  <a:pos x="522" y="1098"/>
                </a:cxn>
                <a:cxn ang="0">
                  <a:pos x="543" y="1026"/>
                </a:cxn>
                <a:cxn ang="0">
                  <a:pos x="579" y="927"/>
                </a:cxn>
                <a:cxn ang="0">
                  <a:pos x="549" y="892"/>
                </a:cxn>
                <a:cxn ang="0">
                  <a:pos x="504" y="863"/>
                </a:cxn>
                <a:cxn ang="0">
                  <a:pos x="460" y="906"/>
                </a:cxn>
                <a:cxn ang="0">
                  <a:pos x="435" y="1005"/>
                </a:cxn>
                <a:cxn ang="0">
                  <a:pos x="415" y="1107"/>
                </a:cxn>
                <a:cxn ang="0">
                  <a:pos x="387" y="1174"/>
                </a:cxn>
                <a:cxn ang="0">
                  <a:pos x="352" y="1086"/>
                </a:cxn>
                <a:cxn ang="0">
                  <a:pos x="358" y="974"/>
                </a:cxn>
                <a:cxn ang="0">
                  <a:pos x="379" y="876"/>
                </a:cxn>
                <a:cxn ang="0">
                  <a:pos x="391" y="784"/>
                </a:cxn>
                <a:cxn ang="0">
                  <a:pos x="370" y="740"/>
                </a:cxn>
                <a:cxn ang="0">
                  <a:pos x="351" y="771"/>
                </a:cxn>
                <a:cxn ang="0">
                  <a:pos x="330" y="851"/>
                </a:cxn>
                <a:cxn ang="0">
                  <a:pos x="309" y="943"/>
                </a:cxn>
                <a:cxn ang="0">
                  <a:pos x="296" y="1025"/>
                </a:cxn>
                <a:cxn ang="0">
                  <a:pos x="270" y="961"/>
                </a:cxn>
                <a:cxn ang="0">
                  <a:pos x="235" y="889"/>
                </a:cxn>
                <a:cxn ang="0">
                  <a:pos x="218" y="830"/>
                </a:cxn>
                <a:cxn ang="0">
                  <a:pos x="213" y="757"/>
                </a:cxn>
                <a:cxn ang="0">
                  <a:pos x="192" y="711"/>
                </a:cxn>
                <a:cxn ang="0">
                  <a:pos x="183" y="670"/>
                </a:cxn>
                <a:cxn ang="0">
                  <a:pos x="175" y="627"/>
                </a:cxn>
                <a:cxn ang="0">
                  <a:pos x="136" y="563"/>
                </a:cxn>
                <a:cxn ang="0">
                  <a:pos x="172" y="586"/>
                </a:cxn>
                <a:cxn ang="0">
                  <a:pos x="267" y="634"/>
                </a:cxn>
                <a:cxn ang="0">
                  <a:pos x="213" y="580"/>
                </a:cxn>
                <a:cxn ang="0">
                  <a:pos x="155" y="511"/>
                </a:cxn>
                <a:cxn ang="0">
                  <a:pos x="118" y="447"/>
                </a:cxn>
                <a:cxn ang="0">
                  <a:pos x="78" y="383"/>
                </a:cxn>
                <a:cxn ang="0">
                  <a:pos x="49" y="320"/>
                </a:cxn>
                <a:cxn ang="0">
                  <a:pos x="29" y="230"/>
                </a:cxn>
                <a:cxn ang="0">
                  <a:pos x="12" y="124"/>
                </a:cxn>
                <a:cxn ang="0">
                  <a:pos x="1" y="22"/>
                </a:cxn>
                <a:cxn ang="0">
                  <a:pos x="61" y="87"/>
                </a:cxn>
                <a:cxn ang="0">
                  <a:pos x="152" y="166"/>
                </a:cxn>
                <a:cxn ang="0">
                  <a:pos x="245" y="218"/>
                </a:cxn>
                <a:cxn ang="0">
                  <a:pos x="330" y="257"/>
                </a:cxn>
                <a:cxn ang="0">
                  <a:pos x="321" y="311"/>
                </a:cxn>
                <a:cxn ang="0">
                  <a:pos x="290" y="378"/>
                </a:cxn>
                <a:cxn ang="0">
                  <a:pos x="280" y="457"/>
                </a:cxn>
                <a:cxn ang="0">
                  <a:pos x="280" y="547"/>
                </a:cxn>
                <a:cxn ang="0">
                  <a:pos x="342" y="692"/>
                </a:cxn>
                <a:cxn ang="0">
                  <a:pos x="474" y="830"/>
                </a:cxn>
                <a:cxn ang="0">
                  <a:pos x="631" y="926"/>
                </a:cxn>
                <a:cxn ang="0">
                  <a:pos x="784" y="971"/>
                </a:cxn>
              </a:cxnLst>
              <a:rect l="0" t="0" r="r" b="b"/>
              <a:pathLst>
                <a:path w="818" h="1182">
                  <a:moveTo>
                    <a:pt x="757" y="1005"/>
                  </a:moveTo>
                  <a:lnTo>
                    <a:pt x="750" y="1004"/>
                  </a:lnTo>
                  <a:lnTo>
                    <a:pt x="742" y="1000"/>
                  </a:lnTo>
                  <a:lnTo>
                    <a:pt x="732" y="995"/>
                  </a:lnTo>
                  <a:lnTo>
                    <a:pt x="721" y="988"/>
                  </a:lnTo>
                  <a:lnTo>
                    <a:pt x="708" y="980"/>
                  </a:lnTo>
                  <a:lnTo>
                    <a:pt x="696" y="971"/>
                  </a:lnTo>
                  <a:lnTo>
                    <a:pt x="683" y="961"/>
                  </a:lnTo>
                  <a:lnTo>
                    <a:pt x="672" y="949"/>
                  </a:lnTo>
                  <a:lnTo>
                    <a:pt x="666" y="959"/>
                  </a:lnTo>
                  <a:lnTo>
                    <a:pt x="659" y="968"/>
                  </a:lnTo>
                  <a:lnTo>
                    <a:pt x="650" y="975"/>
                  </a:lnTo>
                  <a:lnTo>
                    <a:pt x="641" y="984"/>
                  </a:lnTo>
                  <a:lnTo>
                    <a:pt x="633" y="994"/>
                  </a:lnTo>
                  <a:lnTo>
                    <a:pt x="626" y="1005"/>
                  </a:lnTo>
                  <a:lnTo>
                    <a:pt x="623" y="1019"/>
                  </a:lnTo>
                  <a:lnTo>
                    <a:pt x="621" y="1035"/>
                  </a:lnTo>
                  <a:lnTo>
                    <a:pt x="620" y="1047"/>
                  </a:lnTo>
                  <a:lnTo>
                    <a:pt x="610" y="1061"/>
                  </a:lnTo>
                  <a:lnTo>
                    <a:pt x="593" y="1075"/>
                  </a:lnTo>
                  <a:lnTo>
                    <a:pt x="573" y="1087"/>
                  </a:lnTo>
                  <a:lnTo>
                    <a:pt x="552" y="1097"/>
                  </a:lnTo>
                  <a:lnTo>
                    <a:pt x="535" y="1101"/>
                  </a:lnTo>
                  <a:lnTo>
                    <a:pt x="522" y="1098"/>
                  </a:lnTo>
                  <a:lnTo>
                    <a:pt x="520" y="1087"/>
                  </a:lnTo>
                  <a:lnTo>
                    <a:pt x="526" y="1072"/>
                  </a:lnTo>
                  <a:lnTo>
                    <a:pt x="533" y="1051"/>
                  </a:lnTo>
                  <a:lnTo>
                    <a:pt x="543" y="1026"/>
                  </a:lnTo>
                  <a:lnTo>
                    <a:pt x="553" y="999"/>
                  </a:lnTo>
                  <a:lnTo>
                    <a:pt x="562" y="973"/>
                  </a:lnTo>
                  <a:lnTo>
                    <a:pt x="572" y="947"/>
                  </a:lnTo>
                  <a:lnTo>
                    <a:pt x="579" y="927"/>
                  </a:lnTo>
                  <a:lnTo>
                    <a:pt x="585" y="912"/>
                  </a:lnTo>
                  <a:lnTo>
                    <a:pt x="574" y="906"/>
                  </a:lnTo>
                  <a:lnTo>
                    <a:pt x="562" y="899"/>
                  </a:lnTo>
                  <a:lnTo>
                    <a:pt x="549" y="892"/>
                  </a:lnTo>
                  <a:lnTo>
                    <a:pt x="537" y="885"/>
                  </a:lnTo>
                  <a:lnTo>
                    <a:pt x="526" y="877"/>
                  </a:lnTo>
                  <a:lnTo>
                    <a:pt x="515" y="870"/>
                  </a:lnTo>
                  <a:lnTo>
                    <a:pt x="504" y="863"/>
                  </a:lnTo>
                  <a:lnTo>
                    <a:pt x="495" y="855"/>
                  </a:lnTo>
                  <a:lnTo>
                    <a:pt x="481" y="869"/>
                  </a:lnTo>
                  <a:lnTo>
                    <a:pt x="470" y="886"/>
                  </a:lnTo>
                  <a:lnTo>
                    <a:pt x="460" y="906"/>
                  </a:lnTo>
                  <a:lnTo>
                    <a:pt x="453" y="930"/>
                  </a:lnTo>
                  <a:lnTo>
                    <a:pt x="446" y="953"/>
                  </a:lnTo>
                  <a:lnTo>
                    <a:pt x="440" y="979"/>
                  </a:lnTo>
                  <a:lnTo>
                    <a:pt x="435" y="1005"/>
                  </a:lnTo>
                  <a:lnTo>
                    <a:pt x="430" y="1031"/>
                  </a:lnTo>
                  <a:lnTo>
                    <a:pt x="425" y="1057"/>
                  </a:lnTo>
                  <a:lnTo>
                    <a:pt x="420" y="1083"/>
                  </a:lnTo>
                  <a:lnTo>
                    <a:pt x="415" y="1107"/>
                  </a:lnTo>
                  <a:lnTo>
                    <a:pt x="410" y="1128"/>
                  </a:lnTo>
                  <a:lnTo>
                    <a:pt x="403" y="1147"/>
                  </a:lnTo>
                  <a:lnTo>
                    <a:pt x="396" y="1162"/>
                  </a:lnTo>
                  <a:lnTo>
                    <a:pt x="387" y="1174"/>
                  </a:lnTo>
                  <a:lnTo>
                    <a:pt x="376" y="1182"/>
                  </a:lnTo>
                  <a:lnTo>
                    <a:pt x="365" y="1148"/>
                  </a:lnTo>
                  <a:lnTo>
                    <a:pt x="357" y="1117"/>
                  </a:lnTo>
                  <a:lnTo>
                    <a:pt x="352" y="1086"/>
                  </a:lnTo>
                  <a:lnTo>
                    <a:pt x="351" y="1056"/>
                  </a:lnTo>
                  <a:lnTo>
                    <a:pt x="351" y="1029"/>
                  </a:lnTo>
                  <a:lnTo>
                    <a:pt x="353" y="1002"/>
                  </a:lnTo>
                  <a:lnTo>
                    <a:pt x="358" y="974"/>
                  </a:lnTo>
                  <a:lnTo>
                    <a:pt x="363" y="949"/>
                  </a:lnTo>
                  <a:lnTo>
                    <a:pt x="368" y="925"/>
                  </a:lnTo>
                  <a:lnTo>
                    <a:pt x="374" y="900"/>
                  </a:lnTo>
                  <a:lnTo>
                    <a:pt x="379" y="876"/>
                  </a:lnTo>
                  <a:lnTo>
                    <a:pt x="384" y="853"/>
                  </a:lnTo>
                  <a:lnTo>
                    <a:pt x="388" y="830"/>
                  </a:lnTo>
                  <a:lnTo>
                    <a:pt x="391" y="807"/>
                  </a:lnTo>
                  <a:lnTo>
                    <a:pt x="391" y="784"/>
                  </a:lnTo>
                  <a:lnTo>
                    <a:pt x="388" y="761"/>
                  </a:lnTo>
                  <a:lnTo>
                    <a:pt x="383" y="753"/>
                  </a:lnTo>
                  <a:lnTo>
                    <a:pt x="376" y="746"/>
                  </a:lnTo>
                  <a:lnTo>
                    <a:pt x="370" y="740"/>
                  </a:lnTo>
                  <a:lnTo>
                    <a:pt x="362" y="732"/>
                  </a:lnTo>
                  <a:lnTo>
                    <a:pt x="360" y="742"/>
                  </a:lnTo>
                  <a:lnTo>
                    <a:pt x="356" y="755"/>
                  </a:lnTo>
                  <a:lnTo>
                    <a:pt x="351" y="771"/>
                  </a:lnTo>
                  <a:lnTo>
                    <a:pt x="347" y="788"/>
                  </a:lnTo>
                  <a:lnTo>
                    <a:pt x="341" y="808"/>
                  </a:lnTo>
                  <a:lnTo>
                    <a:pt x="336" y="829"/>
                  </a:lnTo>
                  <a:lnTo>
                    <a:pt x="330" y="851"/>
                  </a:lnTo>
                  <a:lnTo>
                    <a:pt x="325" y="874"/>
                  </a:lnTo>
                  <a:lnTo>
                    <a:pt x="319" y="897"/>
                  </a:lnTo>
                  <a:lnTo>
                    <a:pt x="314" y="921"/>
                  </a:lnTo>
                  <a:lnTo>
                    <a:pt x="309" y="943"/>
                  </a:lnTo>
                  <a:lnTo>
                    <a:pt x="305" y="966"/>
                  </a:lnTo>
                  <a:lnTo>
                    <a:pt x="301" y="987"/>
                  </a:lnTo>
                  <a:lnTo>
                    <a:pt x="299" y="1007"/>
                  </a:lnTo>
                  <a:lnTo>
                    <a:pt x="296" y="1025"/>
                  </a:lnTo>
                  <a:lnTo>
                    <a:pt x="296" y="1040"/>
                  </a:lnTo>
                  <a:lnTo>
                    <a:pt x="288" y="1010"/>
                  </a:lnTo>
                  <a:lnTo>
                    <a:pt x="279" y="984"/>
                  </a:lnTo>
                  <a:lnTo>
                    <a:pt x="270" y="961"/>
                  </a:lnTo>
                  <a:lnTo>
                    <a:pt x="263" y="939"/>
                  </a:lnTo>
                  <a:lnTo>
                    <a:pt x="254" y="921"/>
                  </a:lnTo>
                  <a:lnTo>
                    <a:pt x="244" y="903"/>
                  </a:lnTo>
                  <a:lnTo>
                    <a:pt x="235" y="889"/>
                  </a:lnTo>
                  <a:lnTo>
                    <a:pt x="224" y="874"/>
                  </a:lnTo>
                  <a:lnTo>
                    <a:pt x="223" y="864"/>
                  </a:lnTo>
                  <a:lnTo>
                    <a:pt x="221" y="849"/>
                  </a:lnTo>
                  <a:lnTo>
                    <a:pt x="218" y="830"/>
                  </a:lnTo>
                  <a:lnTo>
                    <a:pt x="217" y="812"/>
                  </a:lnTo>
                  <a:lnTo>
                    <a:pt x="214" y="792"/>
                  </a:lnTo>
                  <a:lnTo>
                    <a:pt x="213" y="773"/>
                  </a:lnTo>
                  <a:lnTo>
                    <a:pt x="213" y="757"/>
                  </a:lnTo>
                  <a:lnTo>
                    <a:pt x="216" y="746"/>
                  </a:lnTo>
                  <a:lnTo>
                    <a:pt x="204" y="733"/>
                  </a:lnTo>
                  <a:lnTo>
                    <a:pt x="197" y="721"/>
                  </a:lnTo>
                  <a:lnTo>
                    <a:pt x="192" y="711"/>
                  </a:lnTo>
                  <a:lnTo>
                    <a:pt x="188" y="700"/>
                  </a:lnTo>
                  <a:lnTo>
                    <a:pt x="186" y="690"/>
                  </a:lnTo>
                  <a:lnTo>
                    <a:pt x="185" y="680"/>
                  </a:lnTo>
                  <a:lnTo>
                    <a:pt x="183" y="670"/>
                  </a:lnTo>
                  <a:lnTo>
                    <a:pt x="182" y="660"/>
                  </a:lnTo>
                  <a:lnTo>
                    <a:pt x="181" y="650"/>
                  </a:lnTo>
                  <a:lnTo>
                    <a:pt x="178" y="639"/>
                  </a:lnTo>
                  <a:lnTo>
                    <a:pt x="175" y="627"/>
                  </a:lnTo>
                  <a:lnTo>
                    <a:pt x="170" y="613"/>
                  </a:lnTo>
                  <a:lnTo>
                    <a:pt x="161" y="598"/>
                  </a:lnTo>
                  <a:lnTo>
                    <a:pt x="151" y="582"/>
                  </a:lnTo>
                  <a:lnTo>
                    <a:pt x="136" y="563"/>
                  </a:lnTo>
                  <a:lnTo>
                    <a:pt x="119" y="544"/>
                  </a:lnTo>
                  <a:lnTo>
                    <a:pt x="131" y="556"/>
                  </a:lnTo>
                  <a:lnTo>
                    <a:pt x="150" y="570"/>
                  </a:lnTo>
                  <a:lnTo>
                    <a:pt x="172" y="586"/>
                  </a:lnTo>
                  <a:lnTo>
                    <a:pt x="196" y="601"/>
                  </a:lnTo>
                  <a:lnTo>
                    <a:pt x="222" y="614"/>
                  </a:lnTo>
                  <a:lnTo>
                    <a:pt x="245" y="627"/>
                  </a:lnTo>
                  <a:lnTo>
                    <a:pt x="267" y="634"/>
                  </a:lnTo>
                  <a:lnTo>
                    <a:pt x="284" y="637"/>
                  </a:lnTo>
                  <a:lnTo>
                    <a:pt x="257" y="617"/>
                  </a:lnTo>
                  <a:lnTo>
                    <a:pt x="234" y="598"/>
                  </a:lnTo>
                  <a:lnTo>
                    <a:pt x="213" y="580"/>
                  </a:lnTo>
                  <a:lnTo>
                    <a:pt x="196" y="561"/>
                  </a:lnTo>
                  <a:lnTo>
                    <a:pt x="181" y="545"/>
                  </a:lnTo>
                  <a:lnTo>
                    <a:pt x="167" y="527"/>
                  </a:lnTo>
                  <a:lnTo>
                    <a:pt x="155" y="511"/>
                  </a:lnTo>
                  <a:lnTo>
                    <a:pt x="145" y="495"/>
                  </a:lnTo>
                  <a:lnTo>
                    <a:pt x="135" y="479"/>
                  </a:lnTo>
                  <a:lnTo>
                    <a:pt x="126" y="463"/>
                  </a:lnTo>
                  <a:lnTo>
                    <a:pt x="118" y="447"/>
                  </a:lnTo>
                  <a:lnTo>
                    <a:pt x="109" y="432"/>
                  </a:lnTo>
                  <a:lnTo>
                    <a:pt x="100" y="416"/>
                  </a:lnTo>
                  <a:lnTo>
                    <a:pt x="89" y="400"/>
                  </a:lnTo>
                  <a:lnTo>
                    <a:pt x="78" y="383"/>
                  </a:lnTo>
                  <a:lnTo>
                    <a:pt x="65" y="366"/>
                  </a:lnTo>
                  <a:lnTo>
                    <a:pt x="61" y="354"/>
                  </a:lnTo>
                  <a:lnTo>
                    <a:pt x="56" y="339"/>
                  </a:lnTo>
                  <a:lnTo>
                    <a:pt x="49" y="320"/>
                  </a:lnTo>
                  <a:lnTo>
                    <a:pt x="44" y="300"/>
                  </a:lnTo>
                  <a:lnTo>
                    <a:pt x="39" y="278"/>
                  </a:lnTo>
                  <a:lnTo>
                    <a:pt x="34" y="254"/>
                  </a:lnTo>
                  <a:lnTo>
                    <a:pt x="29" y="230"/>
                  </a:lnTo>
                  <a:lnTo>
                    <a:pt x="25" y="203"/>
                  </a:lnTo>
                  <a:lnTo>
                    <a:pt x="20" y="177"/>
                  </a:lnTo>
                  <a:lnTo>
                    <a:pt x="16" y="150"/>
                  </a:lnTo>
                  <a:lnTo>
                    <a:pt x="12" y="124"/>
                  </a:lnTo>
                  <a:lnTo>
                    <a:pt x="8" y="97"/>
                  </a:lnTo>
                  <a:lnTo>
                    <a:pt x="5" y="71"/>
                  </a:lnTo>
                  <a:lnTo>
                    <a:pt x="3" y="46"/>
                  </a:lnTo>
                  <a:lnTo>
                    <a:pt x="1" y="22"/>
                  </a:lnTo>
                  <a:lnTo>
                    <a:pt x="0" y="0"/>
                  </a:lnTo>
                  <a:lnTo>
                    <a:pt x="18" y="32"/>
                  </a:lnTo>
                  <a:lnTo>
                    <a:pt x="39" y="61"/>
                  </a:lnTo>
                  <a:lnTo>
                    <a:pt x="61" y="87"/>
                  </a:lnTo>
                  <a:lnTo>
                    <a:pt x="83" y="110"/>
                  </a:lnTo>
                  <a:lnTo>
                    <a:pt x="105" y="130"/>
                  </a:lnTo>
                  <a:lnTo>
                    <a:pt x="129" y="149"/>
                  </a:lnTo>
                  <a:lnTo>
                    <a:pt x="152" y="166"/>
                  </a:lnTo>
                  <a:lnTo>
                    <a:pt x="176" y="181"/>
                  </a:lnTo>
                  <a:lnTo>
                    <a:pt x="200" y="195"/>
                  </a:lnTo>
                  <a:lnTo>
                    <a:pt x="222" y="207"/>
                  </a:lnTo>
                  <a:lnTo>
                    <a:pt x="245" y="218"/>
                  </a:lnTo>
                  <a:lnTo>
                    <a:pt x="268" y="228"/>
                  </a:lnTo>
                  <a:lnTo>
                    <a:pt x="289" y="238"/>
                  </a:lnTo>
                  <a:lnTo>
                    <a:pt x="310" y="248"/>
                  </a:lnTo>
                  <a:lnTo>
                    <a:pt x="330" y="257"/>
                  </a:lnTo>
                  <a:lnTo>
                    <a:pt x="348" y="267"/>
                  </a:lnTo>
                  <a:lnTo>
                    <a:pt x="340" y="280"/>
                  </a:lnTo>
                  <a:lnTo>
                    <a:pt x="331" y="295"/>
                  </a:lnTo>
                  <a:lnTo>
                    <a:pt x="321" y="311"/>
                  </a:lnTo>
                  <a:lnTo>
                    <a:pt x="312" y="328"/>
                  </a:lnTo>
                  <a:lnTo>
                    <a:pt x="305" y="344"/>
                  </a:lnTo>
                  <a:lnTo>
                    <a:pt x="298" y="361"/>
                  </a:lnTo>
                  <a:lnTo>
                    <a:pt x="290" y="378"/>
                  </a:lnTo>
                  <a:lnTo>
                    <a:pt x="284" y="395"/>
                  </a:lnTo>
                  <a:lnTo>
                    <a:pt x="284" y="413"/>
                  </a:lnTo>
                  <a:lnTo>
                    <a:pt x="281" y="433"/>
                  </a:lnTo>
                  <a:lnTo>
                    <a:pt x="280" y="457"/>
                  </a:lnTo>
                  <a:lnTo>
                    <a:pt x="279" y="480"/>
                  </a:lnTo>
                  <a:lnTo>
                    <a:pt x="278" y="504"/>
                  </a:lnTo>
                  <a:lnTo>
                    <a:pt x="278" y="526"/>
                  </a:lnTo>
                  <a:lnTo>
                    <a:pt x="280" y="547"/>
                  </a:lnTo>
                  <a:lnTo>
                    <a:pt x="284" y="565"/>
                  </a:lnTo>
                  <a:lnTo>
                    <a:pt x="299" y="609"/>
                  </a:lnTo>
                  <a:lnTo>
                    <a:pt x="319" y="652"/>
                  </a:lnTo>
                  <a:lnTo>
                    <a:pt x="342" y="692"/>
                  </a:lnTo>
                  <a:lnTo>
                    <a:pt x="371" y="731"/>
                  </a:lnTo>
                  <a:lnTo>
                    <a:pt x="402" y="767"/>
                  </a:lnTo>
                  <a:lnTo>
                    <a:pt x="437" y="799"/>
                  </a:lnTo>
                  <a:lnTo>
                    <a:pt x="474" y="830"/>
                  </a:lnTo>
                  <a:lnTo>
                    <a:pt x="512" y="859"/>
                  </a:lnTo>
                  <a:lnTo>
                    <a:pt x="551" y="884"/>
                  </a:lnTo>
                  <a:lnTo>
                    <a:pt x="592" y="906"/>
                  </a:lnTo>
                  <a:lnTo>
                    <a:pt x="631" y="926"/>
                  </a:lnTo>
                  <a:lnTo>
                    <a:pt x="672" y="942"/>
                  </a:lnTo>
                  <a:lnTo>
                    <a:pt x="711" y="954"/>
                  </a:lnTo>
                  <a:lnTo>
                    <a:pt x="749" y="964"/>
                  </a:lnTo>
                  <a:lnTo>
                    <a:pt x="784" y="971"/>
                  </a:lnTo>
                  <a:lnTo>
                    <a:pt x="818" y="973"/>
                  </a:lnTo>
                  <a:lnTo>
                    <a:pt x="757" y="1005"/>
                  </a:lnTo>
                  <a:close/>
                </a:path>
              </a:pathLst>
            </a:custGeom>
            <a:solidFill>
              <a:srgbClr val="BFBFBF"/>
            </a:solidFill>
            <a:ln w="9525">
              <a:noFill/>
              <a:round/>
              <a:headEnd/>
              <a:tailEnd/>
            </a:ln>
          </p:spPr>
          <p:txBody>
            <a:bodyPr/>
            <a:lstStyle/>
            <a:p>
              <a:endParaRPr lang="en-US"/>
            </a:p>
          </p:txBody>
        </p:sp>
        <p:sp>
          <p:nvSpPr>
            <p:cNvPr id="29754" name="Freeform 58"/>
            <p:cNvSpPr>
              <a:spLocks/>
            </p:cNvSpPr>
            <p:nvPr/>
          </p:nvSpPr>
          <p:spPr bwMode="auto">
            <a:xfrm>
              <a:off x="508" y="559"/>
              <a:ext cx="366" cy="336"/>
            </a:xfrm>
            <a:custGeom>
              <a:avLst/>
              <a:gdLst/>
              <a:ahLst/>
              <a:cxnLst>
                <a:cxn ang="0">
                  <a:pos x="1811" y="408"/>
                </a:cxn>
                <a:cxn ang="0">
                  <a:pos x="1791" y="466"/>
                </a:cxn>
                <a:cxn ang="0">
                  <a:pos x="1760" y="521"/>
                </a:cxn>
                <a:cxn ang="0">
                  <a:pos x="1723" y="569"/>
                </a:cxn>
                <a:cxn ang="0">
                  <a:pos x="1710" y="602"/>
                </a:cxn>
                <a:cxn ang="0">
                  <a:pos x="1708" y="635"/>
                </a:cxn>
                <a:cxn ang="0">
                  <a:pos x="1739" y="692"/>
                </a:cxn>
                <a:cxn ang="0">
                  <a:pos x="1756" y="759"/>
                </a:cxn>
                <a:cxn ang="0">
                  <a:pos x="1743" y="815"/>
                </a:cxn>
                <a:cxn ang="0">
                  <a:pos x="1700" y="852"/>
                </a:cxn>
                <a:cxn ang="0">
                  <a:pos x="1680" y="883"/>
                </a:cxn>
                <a:cxn ang="0">
                  <a:pos x="1678" y="922"/>
                </a:cxn>
                <a:cxn ang="0">
                  <a:pos x="1663" y="976"/>
                </a:cxn>
                <a:cxn ang="0">
                  <a:pos x="1635" y="1046"/>
                </a:cxn>
                <a:cxn ang="0">
                  <a:pos x="1602" y="1140"/>
                </a:cxn>
                <a:cxn ang="0">
                  <a:pos x="1577" y="1266"/>
                </a:cxn>
                <a:cxn ang="0">
                  <a:pos x="1532" y="1371"/>
                </a:cxn>
                <a:cxn ang="0">
                  <a:pos x="1422" y="1411"/>
                </a:cxn>
                <a:cxn ang="0">
                  <a:pos x="1255" y="1456"/>
                </a:cxn>
                <a:cxn ang="0">
                  <a:pos x="1033" y="1575"/>
                </a:cxn>
                <a:cxn ang="0">
                  <a:pos x="909" y="1655"/>
                </a:cxn>
                <a:cxn ang="0">
                  <a:pos x="833" y="1680"/>
                </a:cxn>
                <a:cxn ang="0">
                  <a:pos x="695" y="1551"/>
                </a:cxn>
                <a:cxn ang="0">
                  <a:pos x="518" y="1382"/>
                </a:cxn>
                <a:cxn ang="0">
                  <a:pos x="325" y="1223"/>
                </a:cxn>
                <a:cxn ang="0">
                  <a:pos x="124" y="1083"/>
                </a:cxn>
                <a:cxn ang="0">
                  <a:pos x="109" y="1006"/>
                </a:cxn>
                <a:cxn ang="0">
                  <a:pos x="150" y="943"/>
                </a:cxn>
                <a:cxn ang="0">
                  <a:pos x="178" y="876"/>
                </a:cxn>
                <a:cxn ang="0">
                  <a:pos x="188" y="811"/>
                </a:cxn>
                <a:cxn ang="0">
                  <a:pos x="148" y="759"/>
                </a:cxn>
                <a:cxn ang="0">
                  <a:pos x="85" y="683"/>
                </a:cxn>
                <a:cxn ang="0">
                  <a:pos x="30" y="580"/>
                </a:cxn>
                <a:cxn ang="0">
                  <a:pos x="1" y="454"/>
                </a:cxn>
                <a:cxn ang="0">
                  <a:pos x="11" y="362"/>
                </a:cxn>
                <a:cxn ang="0">
                  <a:pos x="54" y="296"/>
                </a:cxn>
                <a:cxn ang="0">
                  <a:pos x="118" y="257"/>
                </a:cxn>
                <a:cxn ang="0">
                  <a:pos x="196" y="260"/>
                </a:cxn>
                <a:cxn ang="0">
                  <a:pos x="271" y="314"/>
                </a:cxn>
                <a:cxn ang="0">
                  <a:pos x="317" y="373"/>
                </a:cxn>
                <a:cxn ang="0">
                  <a:pos x="348" y="428"/>
                </a:cxn>
                <a:cxn ang="0">
                  <a:pos x="381" y="472"/>
                </a:cxn>
                <a:cxn ang="0">
                  <a:pos x="428" y="484"/>
                </a:cxn>
                <a:cxn ang="0">
                  <a:pos x="479" y="484"/>
                </a:cxn>
                <a:cxn ang="0">
                  <a:pos x="533" y="481"/>
                </a:cxn>
                <a:cxn ang="0">
                  <a:pos x="581" y="472"/>
                </a:cxn>
                <a:cxn ang="0">
                  <a:pos x="603" y="405"/>
                </a:cxn>
                <a:cxn ang="0">
                  <a:pos x="632" y="314"/>
                </a:cxn>
                <a:cxn ang="0">
                  <a:pos x="680" y="221"/>
                </a:cxn>
                <a:cxn ang="0">
                  <a:pos x="751" y="135"/>
                </a:cxn>
                <a:cxn ang="0">
                  <a:pos x="804" y="90"/>
                </a:cxn>
                <a:cxn ang="0">
                  <a:pos x="848" y="60"/>
                </a:cxn>
                <a:cxn ang="0">
                  <a:pos x="902" y="33"/>
                </a:cxn>
                <a:cxn ang="0">
                  <a:pos x="981" y="7"/>
                </a:cxn>
                <a:cxn ang="0">
                  <a:pos x="1128" y="5"/>
                </a:cxn>
                <a:cxn ang="0">
                  <a:pos x="1307" y="22"/>
                </a:cxn>
                <a:cxn ang="0">
                  <a:pos x="1489" y="47"/>
                </a:cxn>
                <a:cxn ang="0">
                  <a:pos x="1657" y="78"/>
                </a:cxn>
                <a:cxn ang="0">
                  <a:pos x="1776" y="113"/>
                </a:cxn>
                <a:cxn ang="0">
                  <a:pos x="1823" y="165"/>
                </a:cxn>
                <a:cxn ang="0">
                  <a:pos x="1826" y="248"/>
                </a:cxn>
                <a:cxn ang="0">
                  <a:pos x="1818" y="338"/>
                </a:cxn>
              </a:cxnLst>
              <a:rect l="0" t="0" r="r" b="b"/>
              <a:pathLst>
                <a:path w="1829" h="1681">
                  <a:moveTo>
                    <a:pt x="1816" y="361"/>
                  </a:moveTo>
                  <a:lnTo>
                    <a:pt x="1816" y="377"/>
                  </a:lnTo>
                  <a:lnTo>
                    <a:pt x="1813" y="392"/>
                  </a:lnTo>
                  <a:lnTo>
                    <a:pt x="1811" y="408"/>
                  </a:lnTo>
                  <a:lnTo>
                    <a:pt x="1807" y="423"/>
                  </a:lnTo>
                  <a:lnTo>
                    <a:pt x="1802" y="438"/>
                  </a:lnTo>
                  <a:lnTo>
                    <a:pt x="1797" y="453"/>
                  </a:lnTo>
                  <a:lnTo>
                    <a:pt x="1791" y="466"/>
                  </a:lnTo>
                  <a:lnTo>
                    <a:pt x="1783" y="481"/>
                  </a:lnTo>
                  <a:lnTo>
                    <a:pt x="1776" y="495"/>
                  </a:lnTo>
                  <a:lnTo>
                    <a:pt x="1769" y="508"/>
                  </a:lnTo>
                  <a:lnTo>
                    <a:pt x="1760" y="521"/>
                  </a:lnTo>
                  <a:lnTo>
                    <a:pt x="1751" y="533"/>
                  </a:lnTo>
                  <a:lnTo>
                    <a:pt x="1741" y="546"/>
                  </a:lnTo>
                  <a:lnTo>
                    <a:pt x="1733" y="558"/>
                  </a:lnTo>
                  <a:lnTo>
                    <a:pt x="1723" y="569"/>
                  </a:lnTo>
                  <a:lnTo>
                    <a:pt x="1713" y="580"/>
                  </a:lnTo>
                  <a:lnTo>
                    <a:pt x="1713" y="588"/>
                  </a:lnTo>
                  <a:lnTo>
                    <a:pt x="1711" y="594"/>
                  </a:lnTo>
                  <a:lnTo>
                    <a:pt x="1710" y="602"/>
                  </a:lnTo>
                  <a:lnTo>
                    <a:pt x="1709" y="609"/>
                  </a:lnTo>
                  <a:lnTo>
                    <a:pt x="1708" y="616"/>
                  </a:lnTo>
                  <a:lnTo>
                    <a:pt x="1708" y="625"/>
                  </a:lnTo>
                  <a:lnTo>
                    <a:pt x="1708" y="635"/>
                  </a:lnTo>
                  <a:lnTo>
                    <a:pt x="1710" y="645"/>
                  </a:lnTo>
                  <a:lnTo>
                    <a:pt x="1721" y="661"/>
                  </a:lnTo>
                  <a:lnTo>
                    <a:pt x="1730" y="677"/>
                  </a:lnTo>
                  <a:lnTo>
                    <a:pt x="1739" y="692"/>
                  </a:lnTo>
                  <a:lnTo>
                    <a:pt x="1746" y="708"/>
                  </a:lnTo>
                  <a:lnTo>
                    <a:pt x="1751" y="726"/>
                  </a:lnTo>
                  <a:lnTo>
                    <a:pt x="1754" y="742"/>
                  </a:lnTo>
                  <a:lnTo>
                    <a:pt x="1756" y="759"/>
                  </a:lnTo>
                  <a:lnTo>
                    <a:pt x="1755" y="777"/>
                  </a:lnTo>
                  <a:lnTo>
                    <a:pt x="1752" y="790"/>
                  </a:lnTo>
                  <a:lnTo>
                    <a:pt x="1749" y="803"/>
                  </a:lnTo>
                  <a:lnTo>
                    <a:pt x="1743" y="815"/>
                  </a:lnTo>
                  <a:lnTo>
                    <a:pt x="1735" y="827"/>
                  </a:lnTo>
                  <a:lnTo>
                    <a:pt x="1725" y="837"/>
                  </a:lnTo>
                  <a:lnTo>
                    <a:pt x="1714" y="846"/>
                  </a:lnTo>
                  <a:lnTo>
                    <a:pt x="1700" y="852"/>
                  </a:lnTo>
                  <a:lnTo>
                    <a:pt x="1687" y="856"/>
                  </a:lnTo>
                  <a:lnTo>
                    <a:pt x="1684" y="866"/>
                  </a:lnTo>
                  <a:lnTo>
                    <a:pt x="1682" y="875"/>
                  </a:lnTo>
                  <a:lnTo>
                    <a:pt x="1680" y="883"/>
                  </a:lnTo>
                  <a:lnTo>
                    <a:pt x="1680" y="892"/>
                  </a:lnTo>
                  <a:lnTo>
                    <a:pt x="1680" y="902"/>
                  </a:lnTo>
                  <a:lnTo>
                    <a:pt x="1679" y="912"/>
                  </a:lnTo>
                  <a:lnTo>
                    <a:pt x="1678" y="922"/>
                  </a:lnTo>
                  <a:lnTo>
                    <a:pt x="1677" y="934"/>
                  </a:lnTo>
                  <a:lnTo>
                    <a:pt x="1673" y="948"/>
                  </a:lnTo>
                  <a:lnTo>
                    <a:pt x="1669" y="962"/>
                  </a:lnTo>
                  <a:lnTo>
                    <a:pt x="1663" y="976"/>
                  </a:lnTo>
                  <a:lnTo>
                    <a:pt x="1657" y="993"/>
                  </a:lnTo>
                  <a:lnTo>
                    <a:pt x="1649" y="1009"/>
                  </a:lnTo>
                  <a:lnTo>
                    <a:pt x="1642" y="1027"/>
                  </a:lnTo>
                  <a:lnTo>
                    <a:pt x="1635" y="1046"/>
                  </a:lnTo>
                  <a:lnTo>
                    <a:pt x="1626" y="1067"/>
                  </a:lnTo>
                  <a:lnTo>
                    <a:pt x="1618" y="1089"/>
                  </a:lnTo>
                  <a:lnTo>
                    <a:pt x="1610" y="1114"/>
                  </a:lnTo>
                  <a:lnTo>
                    <a:pt x="1602" y="1140"/>
                  </a:lnTo>
                  <a:lnTo>
                    <a:pt x="1595" y="1168"/>
                  </a:lnTo>
                  <a:lnTo>
                    <a:pt x="1589" y="1199"/>
                  </a:lnTo>
                  <a:lnTo>
                    <a:pt x="1582" y="1231"/>
                  </a:lnTo>
                  <a:lnTo>
                    <a:pt x="1577" y="1266"/>
                  </a:lnTo>
                  <a:lnTo>
                    <a:pt x="1574" y="1303"/>
                  </a:lnTo>
                  <a:lnTo>
                    <a:pt x="1564" y="1331"/>
                  </a:lnTo>
                  <a:lnTo>
                    <a:pt x="1549" y="1354"/>
                  </a:lnTo>
                  <a:lnTo>
                    <a:pt x="1532" y="1371"/>
                  </a:lnTo>
                  <a:lnTo>
                    <a:pt x="1509" y="1384"/>
                  </a:lnTo>
                  <a:lnTo>
                    <a:pt x="1484" y="1395"/>
                  </a:lnTo>
                  <a:lnTo>
                    <a:pt x="1455" y="1402"/>
                  </a:lnTo>
                  <a:lnTo>
                    <a:pt x="1422" y="1411"/>
                  </a:lnTo>
                  <a:lnTo>
                    <a:pt x="1385" y="1418"/>
                  </a:lnTo>
                  <a:lnTo>
                    <a:pt x="1345" y="1428"/>
                  </a:lnTo>
                  <a:lnTo>
                    <a:pt x="1302" y="1439"/>
                  </a:lnTo>
                  <a:lnTo>
                    <a:pt x="1255" y="1456"/>
                  </a:lnTo>
                  <a:lnTo>
                    <a:pt x="1204" y="1475"/>
                  </a:lnTo>
                  <a:lnTo>
                    <a:pt x="1151" y="1501"/>
                  </a:lnTo>
                  <a:lnTo>
                    <a:pt x="1092" y="1534"/>
                  </a:lnTo>
                  <a:lnTo>
                    <a:pt x="1033" y="1575"/>
                  </a:lnTo>
                  <a:lnTo>
                    <a:pt x="968" y="1624"/>
                  </a:lnTo>
                  <a:lnTo>
                    <a:pt x="948" y="1635"/>
                  </a:lnTo>
                  <a:lnTo>
                    <a:pt x="928" y="1645"/>
                  </a:lnTo>
                  <a:lnTo>
                    <a:pt x="909" y="1655"/>
                  </a:lnTo>
                  <a:lnTo>
                    <a:pt x="890" y="1664"/>
                  </a:lnTo>
                  <a:lnTo>
                    <a:pt x="870" y="1671"/>
                  </a:lnTo>
                  <a:lnTo>
                    <a:pt x="852" y="1676"/>
                  </a:lnTo>
                  <a:lnTo>
                    <a:pt x="833" y="1680"/>
                  </a:lnTo>
                  <a:lnTo>
                    <a:pt x="814" y="1681"/>
                  </a:lnTo>
                  <a:lnTo>
                    <a:pt x="776" y="1638"/>
                  </a:lnTo>
                  <a:lnTo>
                    <a:pt x="736" y="1595"/>
                  </a:lnTo>
                  <a:lnTo>
                    <a:pt x="695" y="1551"/>
                  </a:lnTo>
                  <a:lnTo>
                    <a:pt x="652" y="1509"/>
                  </a:lnTo>
                  <a:lnTo>
                    <a:pt x="608" y="1467"/>
                  </a:lnTo>
                  <a:lnTo>
                    <a:pt x="564" y="1424"/>
                  </a:lnTo>
                  <a:lnTo>
                    <a:pt x="518" y="1382"/>
                  </a:lnTo>
                  <a:lnTo>
                    <a:pt x="472" y="1341"/>
                  </a:lnTo>
                  <a:lnTo>
                    <a:pt x="423" y="1302"/>
                  </a:lnTo>
                  <a:lnTo>
                    <a:pt x="375" y="1262"/>
                  </a:lnTo>
                  <a:lnTo>
                    <a:pt x="325" y="1223"/>
                  </a:lnTo>
                  <a:lnTo>
                    <a:pt x="276" y="1186"/>
                  </a:lnTo>
                  <a:lnTo>
                    <a:pt x="226" y="1150"/>
                  </a:lnTo>
                  <a:lnTo>
                    <a:pt x="175" y="1115"/>
                  </a:lnTo>
                  <a:lnTo>
                    <a:pt x="124" y="1083"/>
                  </a:lnTo>
                  <a:lnTo>
                    <a:pt x="72" y="1051"/>
                  </a:lnTo>
                  <a:lnTo>
                    <a:pt x="85" y="1037"/>
                  </a:lnTo>
                  <a:lnTo>
                    <a:pt x="98" y="1022"/>
                  </a:lnTo>
                  <a:lnTo>
                    <a:pt x="109" y="1006"/>
                  </a:lnTo>
                  <a:lnTo>
                    <a:pt x="121" y="991"/>
                  </a:lnTo>
                  <a:lnTo>
                    <a:pt x="132" y="975"/>
                  </a:lnTo>
                  <a:lnTo>
                    <a:pt x="142" y="959"/>
                  </a:lnTo>
                  <a:lnTo>
                    <a:pt x="150" y="943"/>
                  </a:lnTo>
                  <a:lnTo>
                    <a:pt x="159" y="926"/>
                  </a:lnTo>
                  <a:lnTo>
                    <a:pt x="167" y="909"/>
                  </a:lnTo>
                  <a:lnTo>
                    <a:pt x="173" y="892"/>
                  </a:lnTo>
                  <a:lnTo>
                    <a:pt x="178" y="876"/>
                  </a:lnTo>
                  <a:lnTo>
                    <a:pt x="183" y="860"/>
                  </a:lnTo>
                  <a:lnTo>
                    <a:pt x="185" y="842"/>
                  </a:lnTo>
                  <a:lnTo>
                    <a:pt x="188" y="826"/>
                  </a:lnTo>
                  <a:lnTo>
                    <a:pt x="188" y="811"/>
                  </a:lnTo>
                  <a:lnTo>
                    <a:pt x="188" y="795"/>
                  </a:lnTo>
                  <a:lnTo>
                    <a:pt x="175" y="785"/>
                  </a:lnTo>
                  <a:lnTo>
                    <a:pt x="163" y="774"/>
                  </a:lnTo>
                  <a:lnTo>
                    <a:pt x="148" y="759"/>
                  </a:lnTo>
                  <a:lnTo>
                    <a:pt x="133" y="743"/>
                  </a:lnTo>
                  <a:lnTo>
                    <a:pt x="117" y="726"/>
                  </a:lnTo>
                  <a:lnTo>
                    <a:pt x="101" y="706"/>
                  </a:lnTo>
                  <a:lnTo>
                    <a:pt x="85" y="683"/>
                  </a:lnTo>
                  <a:lnTo>
                    <a:pt x="70" y="661"/>
                  </a:lnTo>
                  <a:lnTo>
                    <a:pt x="55" y="635"/>
                  </a:lnTo>
                  <a:lnTo>
                    <a:pt x="41" y="609"/>
                  </a:lnTo>
                  <a:lnTo>
                    <a:pt x="30" y="580"/>
                  </a:lnTo>
                  <a:lnTo>
                    <a:pt x="19" y="551"/>
                  </a:lnTo>
                  <a:lnTo>
                    <a:pt x="10" y="520"/>
                  </a:lnTo>
                  <a:lnTo>
                    <a:pt x="4" y="487"/>
                  </a:lnTo>
                  <a:lnTo>
                    <a:pt x="1" y="454"/>
                  </a:lnTo>
                  <a:lnTo>
                    <a:pt x="0" y="419"/>
                  </a:lnTo>
                  <a:lnTo>
                    <a:pt x="1" y="400"/>
                  </a:lnTo>
                  <a:lnTo>
                    <a:pt x="5" y="381"/>
                  </a:lnTo>
                  <a:lnTo>
                    <a:pt x="11" y="362"/>
                  </a:lnTo>
                  <a:lnTo>
                    <a:pt x="19" y="345"/>
                  </a:lnTo>
                  <a:lnTo>
                    <a:pt x="29" y="327"/>
                  </a:lnTo>
                  <a:lnTo>
                    <a:pt x="40" y="311"/>
                  </a:lnTo>
                  <a:lnTo>
                    <a:pt x="54" y="296"/>
                  </a:lnTo>
                  <a:lnTo>
                    <a:pt x="67" y="283"/>
                  </a:lnTo>
                  <a:lnTo>
                    <a:pt x="83" y="273"/>
                  </a:lnTo>
                  <a:lnTo>
                    <a:pt x="101" y="263"/>
                  </a:lnTo>
                  <a:lnTo>
                    <a:pt x="118" y="257"/>
                  </a:lnTo>
                  <a:lnTo>
                    <a:pt x="137" y="253"/>
                  </a:lnTo>
                  <a:lnTo>
                    <a:pt x="155" y="252"/>
                  </a:lnTo>
                  <a:lnTo>
                    <a:pt x="175" y="254"/>
                  </a:lnTo>
                  <a:lnTo>
                    <a:pt x="196" y="260"/>
                  </a:lnTo>
                  <a:lnTo>
                    <a:pt x="216" y="270"/>
                  </a:lnTo>
                  <a:lnTo>
                    <a:pt x="237" y="284"/>
                  </a:lnTo>
                  <a:lnTo>
                    <a:pt x="255" y="299"/>
                  </a:lnTo>
                  <a:lnTo>
                    <a:pt x="271" y="314"/>
                  </a:lnTo>
                  <a:lnTo>
                    <a:pt x="284" y="328"/>
                  </a:lnTo>
                  <a:lnTo>
                    <a:pt x="297" y="343"/>
                  </a:lnTo>
                  <a:lnTo>
                    <a:pt x="307" y="358"/>
                  </a:lnTo>
                  <a:lnTo>
                    <a:pt x="317" y="373"/>
                  </a:lnTo>
                  <a:lnTo>
                    <a:pt x="325" y="387"/>
                  </a:lnTo>
                  <a:lnTo>
                    <a:pt x="333" y="402"/>
                  </a:lnTo>
                  <a:lnTo>
                    <a:pt x="340" y="415"/>
                  </a:lnTo>
                  <a:lnTo>
                    <a:pt x="348" y="428"/>
                  </a:lnTo>
                  <a:lnTo>
                    <a:pt x="355" y="440"/>
                  </a:lnTo>
                  <a:lnTo>
                    <a:pt x="364" y="451"/>
                  </a:lnTo>
                  <a:lnTo>
                    <a:pt x="373" y="463"/>
                  </a:lnTo>
                  <a:lnTo>
                    <a:pt x="381" y="472"/>
                  </a:lnTo>
                  <a:lnTo>
                    <a:pt x="392" y="481"/>
                  </a:lnTo>
                  <a:lnTo>
                    <a:pt x="404" y="482"/>
                  </a:lnTo>
                  <a:lnTo>
                    <a:pt x="416" y="482"/>
                  </a:lnTo>
                  <a:lnTo>
                    <a:pt x="428" y="484"/>
                  </a:lnTo>
                  <a:lnTo>
                    <a:pt x="441" y="484"/>
                  </a:lnTo>
                  <a:lnTo>
                    <a:pt x="453" y="484"/>
                  </a:lnTo>
                  <a:lnTo>
                    <a:pt x="467" y="484"/>
                  </a:lnTo>
                  <a:lnTo>
                    <a:pt x="479" y="484"/>
                  </a:lnTo>
                  <a:lnTo>
                    <a:pt x="493" y="484"/>
                  </a:lnTo>
                  <a:lnTo>
                    <a:pt x="507" y="484"/>
                  </a:lnTo>
                  <a:lnTo>
                    <a:pt x="519" y="482"/>
                  </a:lnTo>
                  <a:lnTo>
                    <a:pt x="533" y="481"/>
                  </a:lnTo>
                  <a:lnTo>
                    <a:pt x="545" y="480"/>
                  </a:lnTo>
                  <a:lnTo>
                    <a:pt x="557" y="477"/>
                  </a:lnTo>
                  <a:lnTo>
                    <a:pt x="570" y="475"/>
                  </a:lnTo>
                  <a:lnTo>
                    <a:pt x="581" y="472"/>
                  </a:lnTo>
                  <a:lnTo>
                    <a:pt x="592" y="469"/>
                  </a:lnTo>
                  <a:lnTo>
                    <a:pt x="596" y="449"/>
                  </a:lnTo>
                  <a:lnTo>
                    <a:pt x="600" y="427"/>
                  </a:lnTo>
                  <a:lnTo>
                    <a:pt x="603" y="405"/>
                  </a:lnTo>
                  <a:lnTo>
                    <a:pt x="610" y="383"/>
                  </a:lnTo>
                  <a:lnTo>
                    <a:pt x="616" y="360"/>
                  </a:lnTo>
                  <a:lnTo>
                    <a:pt x="623" y="336"/>
                  </a:lnTo>
                  <a:lnTo>
                    <a:pt x="632" y="314"/>
                  </a:lnTo>
                  <a:lnTo>
                    <a:pt x="642" y="290"/>
                  </a:lnTo>
                  <a:lnTo>
                    <a:pt x="653" y="266"/>
                  </a:lnTo>
                  <a:lnTo>
                    <a:pt x="665" y="243"/>
                  </a:lnTo>
                  <a:lnTo>
                    <a:pt x="680" y="221"/>
                  </a:lnTo>
                  <a:lnTo>
                    <a:pt x="695" y="198"/>
                  </a:lnTo>
                  <a:lnTo>
                    <a:pt x="713" y="176"/>
                  </a:lnTo>
                  <a:lnTo>
                    <a:pt x="731" y="155"/>
                  </a:lnTo>
                  <a:lnTo>
                    <a:pt x="751" y="135"/>
                  </a:lnTo>
                  <a:lnTo>
                    <a:pt x="773" y="115"/>
                  </a:lnTo>
                  <a:lnTo>
                    <a:pt x="785" y="106"/>
                  </a:lnTo>
                  <a:lnTo>
                    <a:pt x="794" y="98"/>
                  </a:lnTo>
                  <a:lnTo>
                    <a:pt x="804" y="90"/>
                  </a:lnTo>
                  <a:lnTo>
                    <a:pt x="816" y="83"/>
                  </a:lnTo>
                  <a:lnTo>
                    <a:pt x="825" y="75"/>
                  </a:lnTo>
                  <a:lnTo>
                    <a:pt x="837" y="68"/>
                  </a:lnTo>
                  <a:lnTo>
                    <a:pt x="848" y="60"/>
                  </a:lnTo>
                  <a:lnTo>
                    <a:pt x="860" y="53"/>
                  </a:lnTo>
                  <a:lnTo>
                    <a:pt x="873" y="47"/>
                  </a:lnTo>
                  <a:lnTo>
                    <a:pt x="886" y="41"/>
                  </a:lnTo>
                  <a:lnTo>
                    <a:pt x="902" y="33"/>
                  </a:lnTo>
                  <a:lnTo>
                    <a:pt x="919" y="27"/>
                  </a:lnTo>
                  <a:lnTo>
                    <a:pt x="937" y="19"/>
                  </a:lnTo>
                  <a:lnTo>
                    <a:pt x="958" y="13"/>
                  </a:lnTo>
                  <a:lnTo>
                    <a:pt x="981" y="7"/>
                  </a:lnTo>
                  <a:lnTo>
                    <a:pt x="1005" y="0"/>
                  </a:lnTo>
                  <a:lnTo>
                    <a:pt x="1045" y="1"/>
                  </a:lnTo>
                  <a:lnTo>
                    <a:pt x="1085" y="2"/>
                  </a:lnTo>
                  <a:lnTo>
                    <a:pt x="1128" y="5"/>
                  </a:lnTo>
                  <a:lnTo>
                    <a:pt x="1172" y="8"/>
                  </a:lnTo>
                  <a:lnTo>
                    <a:pt x="1216" y="12"/>
                  </a:lnTo>
                  <a:lnTo>
                    <a:pt x="1261" y="17"/>
                  </a:lnTo>
                  <a:lnTo>
                    <a:pt x="1307" y="22"/>
                  </a:lnTo>
                  <a:lnTo>
                    <a:pt x="1353" y="28"/>
                  </a:lnTo>
                  <a:lnTo>
                    <a:pt x="1399" y="34"/>
                  </a:lnTo>
                  <a:lnTo>
                    <a:pt x="1445" y="41"/>
                  </a:lnTo>
                  <a:lnTo>
                    <a:pt x="1489" y="47"/>
                  </a:lnTo>
                  <a:lnTo>
                    <a:pt x="1533" y="54"/>
                  </a:lnTo>
                  <a:lnTo>
                    <a:pt x="1576" y="62"/>
                  </a:lnTo>
                  <a:lnTo>
                    <a:pt x="1617" y="70"/>
                  </a:lnTo>
                  <a:lnTo>
                    <a:pt x="1657" y="78"/>
                  </a:lnTo>
                  <a:lnTo>
                    <a:pt x="1694" y="86"/>
                  </a:lnTo>
                  <a:lnTo>
                    <a:pt x="1728" y="95"/>
                  </a:lnTo>
                  <a:lnTo>
                    <a:pt x="1755" y="104"/>
                  </a:lnTo>
                  <a:lnTo>
                    <a:pt x="1776" y="113"/>
                  </a:lnTo>
                  <a:lnTo>
                    <a:pt x="1792" y="124"/>
                  </a:lnTo>
                  <a:lnTo>
                    <a:pt x="1805" y="136"/>
                  </a:lnTo>
                  <a:lnTo>
                    <a:pt x="1814" y="149"/>
                  </a:lnTo>
                  <a:lnTo>
                    <a:pt x="1823" y="165"/>
                  </a:lnTo>
                  <a:lnTo>
                    <a:pt x="1829" y="181"/>
                  </a:lnTo>
                  <a:lnTo>
                    <a:pt x="1828" y="203"/>
                  </a:lnTo>
                  <a:lnTo>
                    <a:pt x="1827" y="225"/>
                  </a:lnTo>
                  <a:lnTo>
                    <a:pt x="1826" y="248"/>
                  </a:lnTo>
                  <a:lnTo>
                    <a:pt x="1823" y="270"/>
                  </a:lnTo>
                  <a:lnTo>
                    <a:pt x="1822" y="294"/>
                  </a:lnTo>
                  <a:lnTo>
                    <a:pt x="1819" y="316"/>
                  </a:lnTo>
                  <a:lnTo>
                    <a:pt x="1818" y="338"/>
                  </a:lnTo>
                  <a:lnTo>
                    <a:pt x="1816" y="361"/>
                  </a:lnTo>
                  <a:close/>
                </a:path>
              </a:pathLst>
            </a:custGeom>
            <a:solidFill>
              <a:srgbClr val="CC8C5C"/>
            </a:solidFill>
            <a:ln w="9525">
              <a:noFill/>
              <a:round/>
              <a:headEnd/>
              <a:tailEnd/>
            </a:ln>
          </p:spPr>
          <p:txBody>
            <a:bodyPr/>
            <a:lstStyle/>
            <a:p>
              <a:endParaRPr lang="en-US"/>
            </a:p>
          </p:txBody>
        </p:sp>
        <p:sp>
          <p:nvSpPr>
            <p:cNvPr id="29755" name="Freeform 59"/>
            <p:cNvSpPr>
              <a:spLocks/>
            </p:cNvSpPr>
            <p:nvPr/>
          </p:nvSpPr>
          <p:spPr bwMode="auto">
            <a:xfrm>
              <a:off x="508" y="559"/>
              <a:ext cx="366" cy="336"/>
            </a:xfrm>
            <a:custGeom>
              <a:avLst/>
              <a:gdLst/>
              <a:ahLst/>
              <a:cxnLst>
                <a:cxn ang="0">
                  <a:pos x="1811" y="408"/>
                </a:cxn>
                <a:cxn ang="0">
                  <a:pos x="1783" y="481"/>
                </a:cxn>
                <a:cxn ang="0">
                  <a:pos x="1741" y="546"/>
                </a:cxn>
                <a:cxn ang="0">
                  <a:pos x="1713" y="588"/>
                </a:cxn>
                <a:cxn ang="0">
                  <a:pos x="1708" y="625"/>
                </a:cxn>
                <a:cxn ang="0">
                  <a:pos x="1730" y="677"/>
                </a:cxn>
                <a:cxn ang="0">
                  <a:pos x="1756" y="759"/>
                </a:cxn>
                <a:cxn ang="0">
                  <a:pos x="1743" y="815"/>
                </a:cxn>
                <a:cxn ang="0">
                  <a:pos x="1687" y="856"/>
                </a:cxn>
                <a:cxn ang="0">
                  <a:pos x="1680" y="892"/>
                </a:cxn>
                <a:cxn ang="0">
                  <a:pos x="1677" y="934"/>
                </a:cxn>
                <a:cxn ang="0">
                  <a:pos x="1649" y="1009"/>
                </a:cxn>
                <a:cxn ang="0">
                  <a:pos x="1610" y="1114"/>
                </a:cxn>
                <a:cxn ang="0">
                  <a:pos x="1577" y="1266"/>
                </a:cxn>
                <a:cxn ang="0">
                  <a:pos x="1532" y="1371"/>
                </a:cxn>
                <a:cxn ang="0">
                  <a:pos x="1385" y="1418"/>
                </a:cxn>
                <a:cxn ang="0">
                  <a:pos x="1151" y="1501"/>
                </a:cxn>
                <a:cxn ang="0">
                  <a:pos x="948" y="1635"/>
                </a:cxn>
                <a:cxn ang="0">
                  <a:pos x="852" y="1676"/>
                </a:cxn>
                <a:cxn ang="0">
                  <a:pos x="736" y="1595"/>
                </a:cxn>
                <a:cxn ang="0">
                  <a:pos x="518" y="1382"/>
                </a:cxn>
                <a:cxn ang="0">
                  <a:pos x="276" y="1186"/>
                </a:cxn>
                <a:cxn ang="0">
                  <a:pos x="72" y="1051"/>
                </a:cxn>
                <a:cxn ang="0">
                  <a:pos x="132" y="975"/>
                </a:cxn>
                <a:cxn ang="0">
                  <a:pos x="173" y="892"/>
                </a:cxn>
                <a:cxn ang="0">
                  <a:pos x="188" y="811"/>
                </a:cxn>
                <a:cxn ang="0">
                  <a:pos x="148" y="759"/>
                </a:cxn>
                <a:cxn ang="0">
                  <a:pos x="70" y="661"/>
                </a:cxn>
                <a:cxn ang="0">
                  <a:pos x="10" y="520"/>
                </a:cxn>
                <a:cxn ang="0">
                  <a:pos x="1" y="400"/>
                </a:cxn>
                <a:cxn ang="0">
                  <a:pos x="40" y="311"/>
                </a:cxn>
                <a:cxn ang="0">
                  <a:pos x="118" y="257"/>
                </a:cxn>
                <a:cxn ang="0">
                  <a:pos x="216" y="270"/>
                </a:cxn>
                <a:cxn ang="0">
                  <a:pos x="284" y="328"/>
                </a:cxn>
                <a:cxn ang="0">
                  <a:pos x="333" y="402"/>
                </a:cxn>
                <a:cxn ang="0">
                  <a:pos x="373" y="463"/>
                </a:cxn>
                <a:cxn ang="0">
                  <a:pos x="416" y="482"/>
                </a:cxn>
                <a:cxn ang="0">
                  <a:pos x="479" y="484"/>
                </a:cxn>
                <a:cxn ang="0">
                  <a:pos x="545" y="480"/>
                </a:cxn>
                <a:cxn ang="0">
                  <a:pos x="592" y="469"/>
                </a:cxn>
                <a:cxn ang="0">
                  <a:pos x="616" y="360"/>
                </a:cxn>
                <a:cxn ang="0">
                  <a:pos x="665" y="243"/>
                </a:cxn>
                <a:cxn ang="0">
                  <a:pos x="751" y="135"/>
                </a:cxn>
                <a:cxn ang="0">
                  <a:pos x="804" y="90"/>
                </a:cxn>
                <a:cxn ang="0">
                  <a:pos x="860" y="53"/>
                </a:cxn>
                <a:cxn ang="0">
                  <a:pos x="937" y="19"/>
                </a:cxn>
                <a:cxn ang="0">
                  <a:pos x="1045" y="1"/>
                </a:cxn>
                <a:cxn ang="0">
                  <a:pos x="1261" y="17"/>
                </a:cxn>
                <a:cxn ang="0">
                  <a:pos x="1489" y="47"/>
                </a:cxn>
                <a:cxn ang="0">
                  <a:pos x="1694" y="86"/>
                </a:cxn>
                <a:cxn ang="0">
                  <a:pos x="1792" y="124"/>
                </a:cxn>
                <a:cxn ang="0">
                  <a:pos x="1829" y="181"/>
                </a:cxn>
                <a:cxn ang="0">
                  <a:pos x="1822" y="294"/>
                </a:cxn>
              </a:cxnLst>
              <a:rect l="0" t="0" r="r" b="b"/>
              <a:pathLst>
                <a:path w="1829" h="1681">
                  <a:moveTo>
                    <a:pt x="1816" y="361"/>
                  </a:moveTo>
                  <a:lnTo>
                    <a:pt x="1816" y="361"/>
                  </a:lnTo>
                  <a:lnTo>
                    <a:pt x="1816" y="377"/>
                  </a:lnTo>
                  <a:lnTo>
                    <a:pt x="1813" y="392"/>
                  </a:lnTo>
                  <a:lnTo>
                    <a:pt x="1811" y="408"/>
                  </a:lnTo>
                  <a:lnTo>
                    <a:pt x="1807" y="423"/>
                  </a:lnTo>
                  <a:lnTo>
                    <a:pt x="1802" y="438"/>
                  </a:lnTo>
                  <a:lnTo>
                    <a:pt x="1797" y="453"/>
                  </a:lnTo>
                  <a:lnTo>
                    <a:pt x="1791" y="466"/>
                  </a:lnTo>
                  <a:lnTo>
                    <a:pt x="1783" y="481"/>
                  </a:lnTo>
                  <a:lnTo>
                    <a:pt x="1776" y="495"/>
                  </a:lnTo>
                  <a:lnTo>
                    <a:pt x="1769" y="508"/>
                  </a:lnTo>
                  <a:lnTo>
                    <a:pt x="1760" y="521"/>
                  </a:lnTo>
                  <a:lnTo>
                    <a:pt x="1751" y="533"/>
                  </a:lnTo>
                  <a:lnTo>
                    <a:pt x="1741" y="546"/>
                  </a:lnTo>
                  <a:lnTo>
                    <a:pt x="1733" y="558"/>
                  </a:lnTo>
                  <a:lnTo>
                    <a:pt x="1723" y="569"/>
                  </a:lnTo>
                  <a:lnTo>
                    <a:pt x="1713" y="580"/>
                  </a:lnTo>
                  <a:lnTo>
                    <a:pt x="1713" y="580"/>
                  </a:lnTo>
                  <a:lnTo>
                    <a:pt x="1713" y="588"/>
                  </a:lnTo>
                  <a:lnTo>
                    <a:pt x="1711" y="594"/>
                  </a:lnTo>
                  <a:lnTo>
                    <a:pt x="1710" y="602"/>
                  </a:lnTo>
                  <a:lnTo>
                    <a:pt x="1709" y="609"/>
                  </a:lnTo>
                  <a:lnTo>
                    <a:pt x="1708" y="616"/>
                  </a:lnTo>
                  <a:lnTo>
                    <a:pt x="1708" y="625"/>
                  </a:lnTo>
                  <a:lnTo>
                    <a:pt x="1708" y="635"/>
                  </a:lnTo>
                  <a:lnTo>
                    <a:pt x="1710" y="645"/>
                  </a:lnTo>
                  <a:lnTo>
                    <a:pt x="1710" y="645"/>
                  </a:lnTo>
                  <a:lnTo>
                    <a:pt x="1721" y="661"/>
                  </a:lnTo>
                  <a:lnTo>
                    <a:pt x="1730" y="677"/>
                  </a:lnTo>
                  <a:lnTo>
                    <a:pt x="1739" y="692"/>
                  </a:lnTo>
                  <a:lnTo>
                    <a:pt x="1746" y="708"/>
                  </a:lnTo>
                  <a:lnTo>
                    <a:pt x="1751" y="726"/>
                  </a:lnTo>
                  <a:lnTo>
                    <a:pt x="1754" y="742"/>
                  </a:lnTo>
                  <a:lnTo>
                    <a:pt x="1756" y="759"/>
                  </a:lnTo>
                  <a:lnTo>
                    <a:pt x="1755" y="777"/>
                  </a:lnTo>
                  <a:lnTo>
                    <a:pt x="1755" y="777"/>
                  </a:lnTo>
                  <a:lnTo>
                    <a:pt x="1752" y="790"/>
                  </a:lnTo>
                  <a:lnTo>
                    <a:pt x="1749" y="803"/>
                  </a:lnTo>
                  <a:lnTo>
                    <a:pt x="1743" y="815"/>
                  </a:lnTo>
                  <a:lnTo>
                    <a:pt x="1735" y="827"/>
                  </a:lnTo>
                  <a:lnTo>
                    <a:pt x="1725" y="837"/>
                  </a:lnTo>
                  <a:lnTo>
                    <a:pt x="1714" y="846"/>
                  </a:lnTo>
                  <a:lnTo>
                    <a:pt x="1700" y="852"/>
                  </a:lnTo>
                  <a:lnTo>
                    <a:pt x="1687" y="856"/>
                  </a:lnTo>
                  <a:lnTo>
                    <a:pt x="1687" y="856"/>
                  </a:lnTo>
                  <a:lnTo>
                    <a:pt x="1684" y="866"/>
                  </a:lnTo>
                  <a:lnTo>
                    <a:pt x="1682" y="875"/>
                  </a:lnTo>
                  <a:lnTo>
                    <a:pt x="1680" y="883"/>
                  </a:lnTo>
                  <a:lnTo>
                    <a:pt x="1680" y="892"/>
                  </a:lnTo>
                  <a:lnTo>
                    <a:pt x="1680" y="902"/>
                  </a:lnTo>
                  <a:lnTo>
                    <a:pt x="1679" y="912"/>
                  </a:lnTo>
                  <a:lnTo>
                    <a:pt x="1678" y="922"/>
                  </a:lnTo>
                  <a:lnTo>
                    <a:pt x="1677" y="934"/>
                  </a:lnTo>
                  <a:lnTo>
                    <a:pt x="1677" y="934"/>
                  </a:lnTo>
                  <a:lnTo>
                    <a:pt x="1673" y="948"/>
                  </a:lnTo>
                  <a:lnTo>
                    <a:pt x="1669" y="962"/>
                  </a:lnTo>
                  <a:lnTo>
                    <a:pt x="1663" y="976"/>
                  </a:lnTo>
                  <a:lnTo>
                    <a:pt x="1657" y="993"/>
                  </a:lnTo>
                  <a:lnTo>
                    <a:pt x="1649" y="1009"/>
                  </a:lnTo>
                  <a:lnTo>
                    <a:pt x="1642" y="1027"/>
                  </a:lnTo>
                  <a:lnTo>
                    <a:pt x="1635" y="1046"/>
                  </a:lnTo>
                  <a:lnTo>
                    <a:pt x="1626" y="1067"/>
                  </a:lnTo>
                  <a:lnTo>
                    <a:pt x="1618" y="1089"/>
                  </a:lnTo>
                  <a:lnTo>
                    <a:pt x="1610" y="1114"/>
                  </a:lnTo>
                  <a:lnTo>
                    <a:pt x="1602" y="1140"/>
                  </a:lnTo>
                  <a:lnTo>
                    <a:pt x="1595" y="1168"/>
                  </a:lnTo>
                  <a:lnTo>
                    <a:pt x="1589" y="1199"/>
                  </a:lnTo>
                  <a:lnTo>
                    <a:pt x="1582" y="1231"/>
                  </a:lnTo>
                  <a:lnTo>
                    <a:pt x="1577" y="1266"/>
                  </a:lnTo>
                  <a:lnTo>
                    <a:pt x="1574" y="1303"/>
                  </a:lnTo>
                  <a:lnTo>
                    <a:pt x="1574" y="1303"/>
                  </a:lnTo>
                  <a:lnTo>
                    <a:pt x="1564" y="1331"/>
                  </a:lnTo>
                  <a:lnTo>
                    <a:pt x="1549" y="1354"/>
                  </a:lnTo>
                  <a:lnTo>
                    <a:pt x="1532" y="1371"/>
                  </a:lnTo>
                  <a:lnTo>
                    <a:pt x="1509" y="1384"/>
                  </a:lnTo>
                  <a:lnTo>
                    <a:pt x="1484" y="1395"/>
                  </a:lnTo>
                  <a:lnTo>
                    <a:pt x="1455" y="1402"/>
                  </a:lnTo>
                  <a:lnTo>
                    <a:pt x="1422" y="1411"/>
                  </a:lnTo>
                  <a:lnTo>
                    <a:pt x="1385" y="1418"/>
                  </a:lnTo>
                  <a:lnTo>
                    <a:pt x="1345" y="1428"/>
                  </a:lnTo>
                  <a:lnTo>
                    <a:pt x="1302" y="1439"/>
                  </a:lnTo>
                  <a:lnTo>
                    <a:pt x="1255" y="1456"/>
                  </a:lnTo>
                  <a:lnTo>
                    <a:pt x="1204" y="1475"/>
                  </a:lnTo>
                  <a:lnTo>
                    <a:pt x="1151" y="1501"/>
                  </a:lnTo>
                  <a:lnTo>
                    <a:pt x="1092" y="1534"/>
                  </a:lnTo>
                  <a:lnTo>
                    <a:pt x="1033" y="1575"/>
                  </a:lnTo>
                  <a:lnTo>
                    <a:pt x="968" y="1624"/>
                  </a:lnTo>
                  <a:lnTo>
                    <a:pt x="968" y="1624"/>
                  </a:lnTo>
                  <a:lnTo>
                    <a:pt x="948" y="1635"/>
                  </a:lnTo>
                  <a:lnTo>
                    <a:pt x="928" y="1645"/>
                  </a:lnTo>
                  <a:lnTo>
                    <a:pt x="909" y="1655"/>
                  </a:lnTo>
                  <a:lnTo>
                    <a:pt x="890" y="1664"/>
                  </a:lnTo>
                  <a:lnTo>
                    <a:pt x="870" y="1671"/>
                  </a:lnTo>
                  <a:lnTo>
                    <a:pt x="852" y="1676"/>
                  </a:lnTo>
                  <a:lnTo>
                    <a:pt x="833" y="1680"/>
                  </a:lnTo>
                  <a:lnTo>
                    <a:pt x="814" y="1681"/>
                  </a:lnTo>
                  <a:lnTo>
                    <a:pt x="814" y="1681"/>
                  </a:lnTo>
                  <a:lnTo>
                    <a:pt x="776" y="1638"/>
                  </a:lnTo>
                  <a:lnTo>
                    <a:pt x="736" y="1595"/>
                  </a:lnTo>
                  <a:lnTo>
                    <a:pt x="695" y="1551"/>
                  </a:lnTo>
                  <a:lnTo>
                    <a:pt x="652" y="1509"/>
                  </a:lnTo>
                  <a:lnTo>
                    <a:pt x="608" y="1467"/>
                  </a:lnTo>
                  <a:lnTo>
                    <a:pt x="564" y="1424"/>
                  </a:lnTo>
                  <a:lnTo>
                    <a:pt x="518" y="1382"/>
                  </a:lnTo>
                  <a:lnTo>
                    <a:pt x="472" y="1341"/>
                  </a:lnTo>
                  <a:lnTo>
                    <a:pt x="423" y="1302"/>
                  </a:lnTo>
                  <a:lnTo>
                    <a:pt x="375" y="1262"/>
                  </a:lnTo>
                  <a:lnTo>
                    <a:pt x="325" y="1223"/>
                  </a:lnTo>
                  <a:lnTo>
                    <a:pt x="276" y="1186"/>
                  </a:lnTo>
                  <a:lnTo>
                    <a:pt x="226" y="1150"/>
                  </a:lnTo>
                  <a:lnTo>
                    <a:pt x="175" y="1115"/>
                  </a:lnTo>
                  <a:lnTo>
                    <a:pt x="124" y="1083"/>
                  </a:lnTo>
                  <a:lnTo>
                    <a:pt x="72" y="1051"/>
                  </a:lnTo>
                  <a:lnTo>
                    <a:pt x="72" y="1051"/>
                  </a:lnTo>
                  <a:lnTo>
                    <a:pt x="85" y="1037"/>
                  </a:lnTo>
                  <a:lnTo>
                    <a:pt x="98" y="1022"/>
                  </a:lnTo>
                  <a:lnTo>
                    <a:pt x="109" y="1006"/>
                  </a:lnTo>
                  <a:lnTo>
                    <a:pt x="121" y="991"/>
                  </a:lnTo>
                  <a:lnTo>
                    <a:pt x="132" y="975"/>
                  </a:lnTo>
                  <a:lnTo>
                    <a:pt x="142" y="959"/>
                  </a:lnTo>
                  <a:lnTo>
                    <a:pt x="150" y="943"/>
                  </a:lnTo>
                  <a:lnTo>
                    <a:pt x="159" y="926"/>
                  </a:lnTo>
                  <a:lnTo>
                    <a:pt x="167" y="909"/>
                  </a:lnTo>
                  <a:lnTo>
                    <a:pt x="173" y="892"/>
                  </a:lnTo>
                  <a:lnTo>
                    <a:pt x="178" y="876"/>
                  </a:lnTo>
                  <a:lnTo>
                    <a:pt x="183" y="860"/>
                  </a:lnTo>
                  <a:lnTo>
                    <a:pt x="185" y="842"/>
                  </a:lnTo>
                  <a:lnTo>
                    <a:pt x="188" y="826"/>
                  </a:lnTo>
                  <a:lnTo>
                    <a:pt x="188" y="811"/>
                  </a:lnTo>
                  <a:lnTo>
                    <a:pt x="188" y="795"/>
                  </a:lnTo>
                  <a:lnTo>
                    <a:pt x="188" y="795"/>
                  </a:lnTo>
                  <a:lnTo>
                    <a:pt x="175" y="785"/>
                  </a:lnTo>
                  <a:lnTo>
                    <a:pt x="163" y="774"/>
                  </a:lnTo>
                  <a:lnTo>
                    <a:pt x="148" y="759"/>
                  </a:lnTo>
                  <a:lnTo>
                    <a:pt x="133" y="743"/>
                  </a:lnTo>
                  <a:lnTo>
                    <a:pt x="117" y="726"/>
                  </a:lnTo>
                  <a:lnTo>
                    <a:pt x="101" y="706"/>
                  </a:lnTo>
                  <a:lnTo>
                    <a:pt x="85" y="683"/>
                  </a:lnTo>
                  <a:lnTo>
                    <a:pt x="70" y="661"/>
                  </a:lnTo>
                  <a:lnTo>
                    <a:pt x="55" y="635"/>
                  </a:lnTo>
                  <a:lnTo>
                    <a:pt x="41" y="609"/>
                  </a:lnTo>
                  <a:lnTo>
                    <a:pt x="30" y="580"/>
                  </a:lnTo>
                  <a:lnTo>
                    <a:pt x="19" y="551"/>
                  </a:lnTo>
                  <a:lnTo>
                    <a:pt x="10" y="520"/>
                  </a:lnTo>
                  <a:lnTo>
                    <a:pt x="4" y="487"/>
                  </a:lnTo>
                  <a:lnTo>
                    <a:pt x="1" y="454"/>
                  </a:lnTo>
                  <a:lnTo>
                    <a:pt x="0" y="419"/>
                  </a:lnTo>
                  <a:lnTo>
                    <a:pt x="0" y="419"/>
                  </a:lnTo>
                  <a:lnTo>
                    <a:pt x="1" y="400"/>
                  </a:lnTo>
                  <a:lnTo>
                    <a:pt x="5" y="381"/>
                  </a:lnTo>
                  <a:lnTo>
                    <a:pt x="11" y="362"/>
                  </a:lnTo>
                  <a:lnTo>
                    <a:pt x="19" y="345"/>
                  </a:lnTo>
                  <a:lnTo>
                    <a:pt x="29" y="327"/>
                  </a:lnTo>
                  <a:lnTo>
                    <a:pt x="40" y="311"/>
                  </a:lnTo>
                  <a:lnTo>
                    <a:pt x="54" y="296"/>
                  </a:lnTo>
                  <a:lnTo>
                    <a:pt x="67" y="283"/>
                  </a:lnTo>
                  <a:lnTo>
                    <a:pt x="83" y="273"/>
                  </a:lnTo>
                  <a:lnTo>
                    <a:pt x="101" y="263"/>
                  </a:lnTo>
                  <a:lnTo>
                    <a:pt x="118" y="257"/>
                  </a:lnTo>
                  <a:lnTo>
                    <a:pt x="137" y="253"/>
                  </a:lnTo>
                  <a:lnTo>
                    <a:pt x="155" y="252"/>
                  </a:lnTo>
                  <a:lnTo>
                    <a:pt x="175" y="254"/>
                  </a:lnTo>
                  <a:lnTo>
                    <a:pt x="196" y="260"/>
                  </a:lnTo>
                  <a:lnTo>
                    <a:pt x="216" y="270"/>
                  </a:lnTo>
                  <a:lnTo>
                    <a:pt x="216" y="270"/>
                  </a:lnTo>
                  <a:lnTo>
                    <a:pt x="237" y="284"/>
                  </a:lnTo>
                  <a:lnTo>
                    <a:pt x="255" y="299"/>
                  </a:lnTo>
                  <a:lnTo>
                    <a:pt x="271" y="314"/>
                  </a:lnTo>
                  <a:lnTo>
                    <a:pt x="284" y="328"/>
                  </a:lnTo>
                  <a:lnTo>
                    <a:pt x="297" y="343"/>
                  </a:lnTo>
                  <a:lnTo>
                    <a:pt x="307" y="358"/>
                  </a:lnTo>
                  <a:lnTo>
                    <a:pt x="317" y="373"/>
                  </a:lnTo>
                  <a:lnTo>
                    <a:pt x="325" y="387"/>
                  </a:lnTo>
                  <a:lnTo>
                    <a:pt x="333" y="402"/>
                  </a:lnTo>
                  <a:lnTo>
                    <a:pt x="340" y="415"/>
                  </a:lnTo>
                  <a:lnTo>
                    <a:pt x="348" y="428"/>
                  </a:lnTo>
                  <a:lnTo>
                    <a:pt x="355" y="440"/>
                  </a:lnTo>
                  <a:lnTo>
                    <a:pt x="364" y="451"/>
                  </a:lnTo>
                  <a:lnTo>
                    <a:pt x="373" y="463"/>
                  </a:lnTo>
                  <a:lnTo>
                    <a:pt x="381" y="472"/>
                  </a:lnTo>
                  <a:lnTo>
                    <a:pt x="392" y="481"/>
                  </a:lnTo>
                  <a:lnTo>
                    <a:pt x="392" y="481"/>
                  </a:lnTo>
                  <a:lnTo>
                    <a:pt x="404" y="482"/>
                  </a:lnTo>
                  <a:lnTo>
                    <a:pt x="416" y="482"/>
                  </a:lnTo>
                  <a:lnTo>
                    <a:pt x="428" y="484"/>
                  </a:lnTo>
                  <a:lnTo>
                    <a:pt x="441" y="484"/>
                  </a:lnTo>
                  <a:lnTo>
                    <a:pt x="453" y="484"/>
                  </a:lnTo>
                  <a:lnTo>
                    <a:pt x="467" y="484"/>
                  </a:lnTo>
                  <a:lnTo>
                    <a:pt x="479" y="484"/>
                  </a:lnTo>
                  <a:lnTo>
                    <a:pt x="493" y="484"/>
                  </a:lnTo>
                  <a:lnTo>
                    <a:pt x="507" y="484"/>
                  </a:lnTo>
                  <a:lnTo>
                    <a:pt x="519" y="482"/>
                  </a:lnTo>
                  <a:lnTo>
                    <a:pt x="533" y="481"/>
                  </a:lnTo>
                  <a:lnTo>
                    <a:pt x="545" y="480"/>
                  </a:lnTo>
                  <a:lnTo>
                    <a:pt x="557" y="477"/>
                  </a:lnTo>
                  <a:lnTo>
                    <a:pt x="570" y="475"/>
                  </a:lnTo>
                  <a:lnTo>
                    <a:pt x="581" y="472"/>
                  </a:lnTo>
                  <a:lnTo>
                    <a:pt x="592" y="469"/>
                  </a:lnTo>
                  <a:lnTo>
                    <a:pt x="592" y="469"/>
                  </a:lnTo>
                  <a:lnTo>
                    <a:pt x="596" y="449"/>
                  </a:lnTo>
                  <a:lnTo>
                    <a:pt x="600" y="427"/>
                  </a:lnTo>
                  <a:lnTo>
                    <a:pt x="603" y="405"/>
                  </a:lnTo>
                  <a:lnTo>
                    <a:pt x="610" y="383"/>
                  </a:lnTo>
                  <a:lnTo>
                    <a:pt x="616" y="360"/>
                  </a:lnTo>
                  <a:lnTo>
                    <a:pt x="623" y="336"/>
                  </a:lnTo>
                  <a:lnTo>
                    <a:pt x="632" y="314"/>
                  </a:lnTo>
                  <a:lnTo>
                    <a:pt x="642" y="290"/>
                  </a:lnTo>
                  <a:lnTo>
                    <a:pt x="653" y="266"/>
                  </a:lnTo>
                  <a:lnTo>
                    <a:pt x="665" y="243"/>
                  </a:lnTo>
                  <a:lnTo>
                    <a:pt x="680" y="221"/>
                  </a:lnTo>
                  <a:lnTo>
                    <a:pt x="695" y="198"/>
                  </a:lnTo>
                  <a:lnTo>
                    <a:pt x="713" y="176"/>
                  </a:lnTo>
                  <a:lnTo>
                    <a:pt x="731" y="155"/>
                  </a:lnTo>
                  <a:lnTo>
                    <a:pt x="751" y="135"/>
                  </a:lnTo>
                  <a:lnTo>
                    <a:pt x="773" y="115"/>
                  </a:lnTo>
                  <a:lnTo>
                    <a:pt x="773" y="115"/>
                  </a:lnTo>
                  <a:lnTo>
                    <a:pt x="785" y="106"/>
                  </a:lnTo>
                  <a:lnTo>
                    <a:pt x="794" y="98"/>
                  </a:lnTo>
                  <a:lnTo>
                    <a:pt x="804" y="90"/>
                  </a:lnTo>
                  <a:lnTo>
                    <a:pt x="816" y="83"/>
                  </a:lnTo>
                  <a:lnTo>
                    <a:pt x="825" y="75"/>
                  </a:lnTo>
                  <a:lnTo>
                    <a:pt x="837" y="68"/>
                  </a:lnTo>
                  <a:lnTo>
                    <a:pt x="848" y="60"/>
                  </a:lnTo>
                  <a:lnTo>
                    <a:pt x="860" y="53"/>
                  </a:lnTo>
                  <a:lnTo>
                    <a:pt x="873" y="47"/>
                  </a:lnTo>
                  <a:lnTo>
                    <a:pt x="886" y="41"/>
                  </a:lnTo>
                  <a:lnTo>
                    <a:pt x="902" y="33"/>
                  </a:lnTo>
                  <a:lnTo>
                    <a:pt x="919" y="27"/>
                  </a:lnTo>
                  <a:lnTo>
                    <a:pt x="937" y="19"/>
                  </a:lnTo>
                  <a:lnTo>
                    <a:pt x="958" y="13"/>
                  </a:lnTo>
                  <a:lnTo>
                    <a:pt x="981" y="7"/>
                  </a:lnTo>
                  <a:lnTo>
                    <a:pt x="1005" y="0"/>
                  </a:lnTo>
                  <a:lnTo>
                    <a:pt x="1005" y="0"/>
                  </a:lnTo>
                  <a:lnTo>
                    <a:pt x="1045" y="1"/>
                  </a:lnTo>
                  <a:lnTo>
                    <a:pt x="1085" y="2"/>
                  </a:lnTo>
                  <a:lnTo>
                    <a:pt x="1128" y="5"/>
                  </a:lnTo>
                  <a:lnTo>
                    <a:pt x="1172" y="8"/>
                  </a:lnTo>
                  <a:lnTo>
                    <a:pt x="1216" y="12"/>
                  </a:lnTo>
                  <a:lnTo>
                    <a:pt x="1261" y="17"/>
                  </a:lnTo>
                  <a:lnTo>
                    <a:pt x="1307" y="22"/>
                  </a:lnTo>
                  <a:lnTo>
                    <a:pt x="1353" y="28"/>
                  </a:lnTo>
                  <a:lnTo>
                    <a:pt x="1399" y="34"/>
                  </a:lnTo>
                  <a:lnTo>
                    <a:pt x="1445" y="41"/>
                  </a:lnTo>
                  <a:lnTo>
                    <a:pt x="1489" y="47"/>
                  </a:lnTo>
                  <a:lnTo>
                    <a:pt x="1533" y="54"/>
                  </a:lnTo>
                  <a:lnTo>
                    <a:pt x="1576" y="62"/>
                  </a:lnTo>
                  <a:lnTo>
                    <a:pt x="1617" y="70"/>
                  </a:lnTo>
                  <a:lnTo>
                    <a:pt x="1657" y="78"/>
                  </a:lnTo>
                  <a:lnTo>
                    <a:pt x="1694" y="86"/>
                  </a:lnTo>
                  <a:lnTo>
                    <a:pt x="1694" y="86"/>
                  </a:lnTo>
                  <a:lnTo>
                    <a:pt x="1728" y="95"/>
                  </a:lnTo>
                  <a:lnTo>
                    <a:pt x="1755" y="104"/>
                  </a:lnTo>
                  <a:lnTo>
                    <a:pt x="1776" y="113"/>
                  </a:lnTo>
                  <a:lnTo>
                    <a:pt x="1792" y="124"/>
                  </a:lnTo>
                  <a:lnTo>
                    <a:pt x="1805" y="136"/>
                  </a:lnTo>
                  <a:lnTo>
                    <a:pt x="1814" y="149"/>
                  </a:lnTo>
                  <a:lnTo>
                    <a:pt x="1823" y="165"/>
                  </a:lnTo>
                  <a:lnTo>
                    <a:pt x="1829" y="181"/>
                  </a:lnTo>
                  <a:lnTo>
                    <a:pt x="1829" y="181"/>
                  </a:lnTo>
                  <a:lnTo>
                    <a:pt x="1828" y="203"/>
                  </a:lnTo>
                  <a:lnTo>
                    <a:pt x="1827" y="225"/>
                  </a:lnTo>
                  <a:lnTo>
                    <a:pt x="1826" y="248"/>
                  </a:lnTo>
                  <a:lnTo>
                    <a:pt x="1823" y="270"/>
                  </a:lnTo>
                  <a:lnTo>
                    <a:pt x="1822" y="294"/>
                  </a:lnTo>
                  <a:lnTo>
                    <a:pt x="1819" y="316"/>
                  </a:lnTo>
                  <a:lnTo>
                    <a:pt x="1818" y="338"/>
                  </a:lnTo>
                  <a:lnTo>
                    <a:pt x="1816" y="361"/>
                  </a:lnTo>
                </a:path>
              </a:pathLst>
            </a:custGeom>
            <a:noFill/>
            <a:ln w="0">
              <a:solidFill>
                <a:srgbClr val="000000"/>
              </a:solidFill>
              <a:prstDash val="solid"/>
              <a:round/>
              <a:headEnd/>
              <a:tailEnd/>
            </a:ln>
          </p:spPr>
          <p:txBody>
            <a:bodyPr/>
            <a:lstStyle/>
            <a:p>
              <a:endParaRPr lang="en-US"/>
            </a:p>
          </p:txBody>
        </p:sp>
        <p:sp>
          <p:nvSpPr>
            <p:cNvPr id="29756" name="Freeform 60"/>
            <p:cNvSpPr>
              <a:spLocks noEditPoints="1"/>
            </p:cNvSpPr>
            <p:nvPr/>
          </p:nvSpPr>
          <p:spPr bwMode="auto">
            <a:xfrm>
              <a:off x="572" y="573"/>
              <a:ext cx="299" cy="322"/>
            </a:xfrm>
            <a:custGeom>
              <a:avLst/>
              <a:gdLst/>
              <a:ahLst/>
              <a:cxnLst>
                <a:cxn ang="0">
                  <a:pos x="942" y="1381"/>
                </a:cxn>
                <a:cxn ang="0">
                  <a:pos x="1066" y="1347"/>
                </a:cxn>
                <a:cxn ang="0">
                  <a:pos x="1131" y="1326"/>
                </a:cxn>
                <a:cxn ang="0">
                  <a:pos x="963" y="1301"/>
                </a:cxn>
                <a:cxn ang="0">
                  <a:pos x="803" y="1222"/>
                </a:cxn>
                <a:cxn ang="0">
                  <a:pos x="737" y="1194"/>
                </a:cxn>
                <a:cxn ang="0">
                  <a:pos x="741" y="1248"/>
                </a:cxn>
                <a:cxn ang="0">
                  <a:pos x="613" y="1235"/>
                </a:cxn>
                <a:cxn ang="0">
                  <a:pos x="560" y="1208"/>
                </a:cxn>
                <a:cxn ang="0">
                  <a:pos x="490" y="1229"/>
                </a:cxn>
                <a:cxn ang="0">
                  <a:pos x="345" y="1215"/>
                </a:cxn>
                <a:cxn ang="0">
                  <a:pos x="336" y="1328"/>
                </a:cxn>
                <a:cxn ang="0">
                  <a:pos x="224" y="1251"/>
                </a:cxn>
                <a:cxn ang="0">
                  <a:pos x="86" y="1115"/>
                </a:cxn>
                <a:cxn ang="0">
                  <a:pos x="1" y="993"/>
                </a:cxn>
                <a:cxn ang="0">
                  <a:pos x="6" y="1059"/>
                </a:cxn>
                <a:cxn ang="0">
                  <a:pos x="31" y="1142"/>
                </a:cxn>
                <a:cxn ang="0">
                  <a:pos x="149" y="1269"/>
                </a:cxn>
                <a:cxn ang="0">
                  <a:pos x="317" y="1422"/>
                </a:cxn>
                <a:cxn ang="0">
                  <a:pos x="469" y="1583"/>
                </a:cxn>
                <a:cxn ang="0">
                  <a:pos x="598" y="1580"/>
                </a:cxn>
                <a:cxn ang="0">
                  <a:pos x="714" y="1502"/>
                </a:cxn>
                <a:cxn ang="0">
                  <a:pos x="1497" y="236"/>
                </a:cxn>
                <a:cxn ang="0">
                  <a:pos x="1376" y="126"/>
                </a:cxn>
                <a:cxn ang="0">
                  <a:pos x="1064" y="52"/>
                </a:cxn>
                <a:cxn ang="0">
                  <a:pos x="775" y="72"/>
                </a:cxn>
                <a:cxn ang="0">
                  <a:pos x="660" y="157"/>
                </a:cxn>
                <a:cxn ang="0">
                  <a:pos x="521" y="230"/>
                </a:cxn>
                <a:cxn ang="0">
                  <a:pos x="441" y="298"/>
                </a:cxn>
                <a:cxn ang="0">
                  <a:pos x="449" y="402"/>
                </a:cxn>
                <a:cxn ang="0">
                  <a:pos x="561" y="476"/>
                </a:cxn>
                <a:cxn ang="0">
                  <a:pos x="622" y="534"/>
                </a:cxn>
                <a:cxn ang="0">
                  <a:pos x="654" y="635"/>
                </a:cxn>
                <a:cxn ang="0">
                  <a:pos x="608" y="771"/>
                </a:cxn>
                <a:cxn ang="0">
                  <a:pos x="534" y="906"/>
                </a:cxn>
                <a:cxn ang="0">
                  <a:pos x="602" y="1037"/>
                </a:cxn>
                <a:cxn ang="0">
                  <a:pos x="600" y="1053"/>
                </a:cxn>
                <a:cxn ang="0">
                  <a:pos x="520" y="1033"/>
                </a:cxn>
                <a:cxn ang="0">
                  <a:pos x="437" y="997"/>
                </a:cxn>
                <a:cxn ang="0">
                  <a:pos x="322" y="928"/>
                </a:cxn>
                <a:cxn ang="0">
                  <a:pos x="308" y="807"/>
                </a:cxn>
                <a:cxn ang="0">
                  <a:pos x="391" y="689"/>
                </a:cxn>
                <a:cxn ang="0">
                  <a:pos x="428" y="620"/>
                </a:cxn>
                <a:cxn ang="0">
                  <a:pos x="307" y="729"/>
                </a:cxn>
                <a:cxn ang="0">
                  <a:pos x="210" y="746"/>
                </a:cxn>
                <a:cxn ang="0">
                  <a:pos x="174" y="646"/>
                </a:cxn>
                <a:cxn ang="0">
                  <a:pos x="184" y="541"/>
                </a:cxn>
                <a:cxn ang="0">
                  <a:pos x="320" y="513"/>
                </a:cxn>
                <a:cxn ang="0">
                  <a:pos x="348" y="435"/>
                </a:cxn>
                <a:cxn ang="0">
                  <a:pos x="340" y="343"/>
                </a:cxn>
                <a:cxn ang="0">
                  <a:pos x="365" y="226"/>
                </a:cxn>
                <a:cxn ang="0">
                  <a:pos x="515" y="132"/>
                </a:cxn>
                <a:cxn ang="0">
                  <a:pos x="614" y="43"/>
                </a:cxn>
                <a:cxn ang="0">
                  <a:pos x="777" y="2"/>
                </a:cxn>
                <a:cxn ang="0">
                  <a:pos x="1076" y="14"/>
                </a:cxn>
                <a:cxn ang="0">
                  <a:pos x="1330" y="61"/>
                </a:cxn>
                <a:cxn ang="0">
                  <a:pos x="1464" y="134"/>
                </a:cxn>
              </a:cxnLst>
              <a:rect l="0" t="0" r="r" b="b"/>
              <a:pathLst>
                <a:path w="1497" h="1613">
                  <a:moveTo>
                    <a:pt x="820" y="1435"/>
                  </a:moveTo>
                  <a:lnTo>
                    <a:pt x="846" y="1422"/>
                  </a:lnTo>
                  <a:lnTo>
                    <a:pt x="871" y="1409"/>
                  </a:lnTo>
                  <a:lnTo>
                    <a:pt x="896" y="1399"/>
                  </a:lnTo>
                  <a:lnTo>
                    <a:pt x="920" y="1389"/>
                  </a:lnTo>
                  <a:lnTo>
                    <a:pt x="942" y="1381"/>
                  </a:lnTo>
                  <a:lnTo>
                    <a:pt x="964" y="1373"/>
                  </a:lnTo>
                  <a:lnTo>
                    <a:pt x="987" y="1367"/>
                  </a:lnTo>
                  <a:lnTo>
                    <a:pt x="1008" y="1361"/>
                  </a:lnTo>
                  <a:lnTo>
                    <a:pt x="1028" y="1356"/>
                  </a:lnTo>
                  <a:lnTo>
                    <a:pt x="1048" y="1351"/>
                  </a:lnTo>
                  <a:lnTo>
                    <a:pt x="1066" y="1347"/>
                  </a:lnTo>
                  <a:lnTo>
                    <a:pt x="1085" y="1342"/>
                  </a:lnTo>
                  <a:lnTo>
                    <a:pt x="1103" y="1338"/>
                  </a:lnTo>
                  <a:lnTo>
                    <a:pt x="1122" y="1335"/>
                  </a:lnTo>
                  <a:lnTo>
                    <a:pt x="1139" y="1331"/>
                  </a:lnTo>
                  <a:lnTo>
                    <a:pt x="1157" y="1326"/>
                  </a:lnTo>
                  <a:lnTo>
                    <a:pt x="1131" y="1326"/>
                  </a:lnTo>
                  <a:lnTo>
                    <a:pt x="1103" y="1325"/>
                  </a:lnTo>
                  <a:lnTo>
                    <a:pt x="1075" y="1322"/>
                  </a:lnTo>
                  <a:lnTo>
                    <a:pt x="1048" y="1318"/>
                  </a:lnTo>
                  <a:lnTo>
                    <a:pt x="1019" y="1315"/>
                  </a:lnTo>
                  <a:lnTo>
                    <a:pt x="992" y="1309"/>
                  </a:lnTo>
                  <a:lnTo>
                    <a:pt x="963" y="1301"/>
                  </a:lnTo>
                  <a:lnTo>
                    <a:pt x="936" y="1292"/>
                  </a:lnTo>
                  <a:lnTo>
                    <a:pt x="909" y="1282"/>
                  </a:lnTo>
                  <a:lnTo>
                    <a:pt x="881" y="1270"/>
                  </a:lnTo>
                  <a:lnTo>
                    <a:pt x="854" y="1256"/>
                  </a:lnTo>
                  <a:lnTo>
                    <a:pt x="829" y="1240"/>
                  </a:lnTo>
                  <a:lnTo>
                    <a:pt x="803" y="1222"/>
                  </a:lnTo>
                  <a:lnTo>
                    <a:pt x="779" y="1202"/>
                  </a:lnTo>
                  <a:lnTo>
                    <a:pt x="757" y="1179"/>
                  </a:lnTo>
                  <a:lnTo>
                    <a:pt x="735" y="1155"/>
                  </a:lnTo>
                  <a:lnTo>
                    <a:pt x="732" y="1167"/>
                  </a:lnTo>
                  <a:lnTo>
                    <a:pt x="732" y="1181"/>
                  </a:lnTo>
                  <a:lnTo>
                    <a:pt x="737" y="1194"/>
                  </a:lnTo>
                  <a:lnTo>
                    <a:pt x="742" y="1208"/>
                  </a:lnTo>
                  <a:lnTo>
                    <a:pt x="748" y="1220"/>
                  </a:lnTo>
                  <a:lnTo>
                    <a:pt x="753" y="1232"/>
                  </a:lnTo>
                  <a:lnTo>
                    <a:pt x="757" y="1239"/>
                  </a:lnTo>
                  <a:lnTo>
                    <a:pt x="756" y="1243"/>
                  </a:lnTo>
                  <a:lnTo>
                    <a:pt x="741" y="1248"/>
                  </a:lnTo>
                  <a:lnTo>
                    <a:pt x="722" y="1250"/>
                  </a:lnTo>
                  <a:lnTo>
                    <a:pt x="703" y="1251"/>
                  </a:lnTo>
                  <a:lnTo>
                    <a:pt x="680" y="1250"/>
                  </a:lnTo>
                  <a:lnTo>
                    <a:pt x="658" y="1248"/>
                  </a:lnTo>
                  <a:lnTo>
                    <a:pt x="636" y="1243"/>
                  </a:lnTo>
                  <a:lnTo>
                    <a:pt x="613" y="1235"/>
                  </a:lnTo>
                  <a:lnTo>
                    <a:pt x="593" y="1225"/>
                  </a:lnTo>
                  <a:lnTo>
                    <a:pt x="587" y="1219"/>
                  </a:lnTo>
                  <a:lnTo>
                    <a:pt x="581" y="1215"/>
                  </a:lnTo>
                  <a:lnTo>
                    <a:pt x="573" y="1212"/>
                  </a:lnTo>
                  <a:lnTo>
                    <a:pt x="566" y="1209"/>
                  </a:lnTo>
                  <a:lnTo>
                    <a:pt x="560" y="1208"/>
                  </a:lnTo>
                  <a:lnTo>
                    <a:pt x="552" y="1208"/>
                  </a:lnTo>
                  <a:lnTo>
                    <a:pt x="547" y="1209"/>
                  </a:lnTo>
                  <a:lnTo>
                    <a:pt x="542" y="1212"/>
                  </a:lnTo>
                  <a:lnTo>
                    <a:pt x="533" y="1222"/>
                  </a:lnTo>
                  <a:lnTo>
                    <a:pt x="514" y="1227"/>
                  </a:lnTo>
                  <a:lnTo>
                    <a:pt x="490" y="1229"/>
                  </a:lnTo>
                  <a:lnTo>
                    <a:pt x="462" y="1228"/>
                  </a:lnTo>
                  <a:lnTo>
                    <a:pt x="432" y="1224"/>
                  </a:lnTo>
                  <a:lnTo>
                    <a:pt x="402" y="1218"/>
                  </a:lnTo>
                  <a:lnTo>
                    <a:pt x="375" y="1211"/>
                  </a:lnTo>
                  <a:lnTo>
                    <a:pt x="351" y="1203"/>
                  </a:lnTo>
                  <a:lnTo>
                    <a:pt x="345" y="1215"/>
                  </a:lnTo>
                  <a:lnTo>
                    <a:pt x="344" y="1235"/>
                  </a:lnTo>
                  <a:lnTo>
                    <a:pt x="346" y="1260"/>
                  </a:lnTo>
                  <a:lnTo>
                    <a:pt x="350" y="1285"/>
                  </a:lnTo>
                  <a:lnTo>
                    <a:pt x="351" y="1307"/>
                  </a:lnTo>
                  <a:lnTo>
                    <a:pt x="348" y="1322"/>
                  </a:lnTo>
                  <a:lnTo>
                    <a:pt x="336" y="1328"/>
                  </a:lnTo>
                  <a:lnTo>
                    <a:pt x="317" y="1321"/>
                  </a:lnTo>
                  <a:lnTo>
                    <a:pt x="302" y="1311"/>
                  </a:lnTo>
                  <a:lnTo>
                    <a:pt x="284" y="1300"/>
                  </a:lnTo>
                  <a:lnTo>
                    <a:pt x="266" y="1286"/>
                  </a:lnTo>
                  <a:lnTo>
                    <a:pt x="245" y="1269"/>
                  </a:lnTo>
                  <a:lnTo>
                    <a:pt x="224" y="1251"/>
                  </a:lnTo>
                  <a:lnTo>
                    <a:pt x="200" y="1232"/>
                  </a:lnTo>
                  <a:lnTo>
                    <a:pt x="176" y="1211"/>
                  </a:lnTo>
                  <a:lnTo>
                    <a:pt x="153" y="1188"/>
                  </a:lnTo>
                  <a:lnTo>
                    <a:pt x="130" y="1165"/>
                  </a:lnTo>
                  <a:lnTo>
                    <a:pt x="107" y="1140"/>
                  </a:lnTo>
                  <a:lnTo>
                    <a:pt x="86" y="1115"/>
                  </a:lnTo>
                  <a:lnTo>
                    <a:pt x="65" y="1089"/>
                  </a:lnTo>
                  <a:lnTo>
                    <a:pt x="46" y="1063"/>
                  </a:lnTo>
                  <a:lnTo>
                    <a:pt x="30" y="1037"/>
                  </a:lnTo>
                  <a:lnTo>
                    <a:pt x="15" y="1011"/>
                  </a:lnTo>
                  <a:lnTo>
                    <a:pt x="4" y="985"/>
                  </a:lnTo>
                  <a:lnTo>
                    <a:pt x="1" y="993"/>
                  </a:lnTo>
                  <a:lnTo>
                    <a:pt x="0" y="1002"/>
                  </a:lnTo>
                  <a:lnTo>
                    <a:pt x="0" y="1012"/>
                  </a:lnTo>
                  <a:lnTo>
                    <a:pt x="1" y="1023"/>
                  </a:lnTo>
                  <a:lnTo>
                    <a:pt x="3" y="1034"/>
                  </a:lnTo>
                  <a:lnTo>
                    <a:pt x="4" y="1047"/>
                  </a:lnTo>
                  <a:lnTo>
                    <a:pt x="6" y="1059"/>
                  </a:lnTo>
                  <a:lnTo>
                    <a:pt x="10" y="1073"/>
                  </a:lnTo>
                  <a:lnTo>
                    <a:pt x="14" y="1086"/>
                  </a:lnTo>
                  <a:lnTo>
                    <a:pt x="18" y="1100"/>
                  </a:lnTo>
                  <a:lnTo>
                    <a:pt x="22" y="1114"/>
                  </a:lnTo>
                  <a:lnTo>
                    <a:pt x="26" y="1129"/>
                  </a:lnTo>
                  <a:lnTo>
                    <a:pt x="31" y="1142"/>
                  </a:lnTo>
                  <a:lnTo>
                    <a:pt x="36" y="1157"/>
                  </a:lnTo>
                  <a:lnTo>
                    <a:pt x="41" y="1172"/>
                  </a:lnTo>
                  <a:lnTo>
                    <a:pt x="46" y="1186"/>
                  </a:lnTo>
                  <a:lnTo>
                    <a:pt x="82" y="1214"/>
                  </a:lnTo>
                  <a:lnTo>
                    <a:pt x="116" y="1243"/>
                  </a:lnTo>
                  <a:lnTo>
                    <a:pt x="149" y="1269"/>
                  </a:lnTo>
                  <a:lnTo>
                    <a:pt x="179" y="1295"/>
                  </a:lnTo>
                  <a:lnTo>
                    <a:pt x="209" y="1321"/>
                  </a:lnTo>
                  <a:lnTo>
                    <a:pt x="237" y="1347"/>
                  </a:lnTo>
                  <a:lnTo>
                    <a:pt x="264" y="1372"/>
                  </a:lnTo>
                  <a:lnTo>
                    <a:pt x="291" y="1397"/>
                  </a:lnTo>
                  <a:lnTo>
                    <a:pt x="317" y="1422"/>
                  </a:lnTo>
                  <a:lnTo>
                    <a:pt x="341" y="1448"/>
                  </a:lnTo>
                  <a:lnTo>
                    <a:pt x="367" y="1474"/>
                  </a:lnTo>
                  <a:lnTo>
                    <a:pt x="392" y="1500"/>
                  </a:lnTo>
                  <a:lnTo>
                    <a:pt x="417" y="1526"/>
                  </a:lnTo>
                  <a:lnTo>
                    <a:pt x="443" y="1554"/>
                  </a:lnTo>
                  <a:lnTo>
                    <a:pt x="469" y="1583"/>
                  </a:lnTo>
                  <a:lnTo>
                    <a:pt x="495" y="1613"/>
                  </a:lnTo>
                  <a:lnTo>
                    <a:pt x="516" y="1610"/>
                  </a:lnTo>
                  <a:lnTo>
                    <a:pt x="537" y="1605"/>
                  </a:lnTo>
                  <a:lnTo>
                    <a:pt x="559" y="1598"/>
                  </a:lnTo>
                  <a:lnTo>
                    <a:pt x="578" y="1589"/>
                  </a:lnTo>
                  <a:lnTo>
                    <a:pt x="598" y="1580"/>
                  </a:lnTo>
                  <a:lnTo>
                    <a:pt x="617" y="1569"/>
                  </a:lnTo>
                  <a:lnTo>
                    <a:pt x="637" y="1557"/>
                  </a:lnTo>
                  <a:lnTo>
                    <a:pt x="655" y="1544"/>
                  </a:lnTo>
                  <a:lnTo>
                    <a:pt x="675" y="1531"/>
                  </a:lnTo>
                  <a:lnTo>
                    <a:pt x="694" y="1517"/>
                  </a:lnTo>
                  <a:lnTo>
                    <a:pt x="714" y="1502"/>
                  </a:lnTo>
                  <a:lnTo>
                    <a:pt x="734" y="1489"/>
                  </a:lnTo>
                  <a:lnTo>
                    <a:pt x="755" y="1474"/>
                  </a:lnTo>
                  <a:lnTo>
                    <a:pt x="776" y="1460"/>
                  </a:lnTo>
                  <a:lnTo>
                    <a:pt x="798" y="1448"/>
                  </a:lnTo>
                  <a:lnTo>
                    <a:pt x="820" y="1435"/>
                  </a:lnTo>
                  <a:close/>
                  <a:moveTo>
                    <a:pt x="1497" y="236"/>
                  </a:moveTo>
                  <a:lnTo>
                    <a:pt x="1494" y="218"/>
                  </a:lnTo>
                  <a:lnTo>
                    <a:pt x="1484" y="199"/>
                  </a:lnTo>
                  <a:lnTo>
                    <a:pt x="1467" y="180"/>
                  </a:lnTo>
                  <a:lnTo>
                    <a:pt x="1443" y="162"/>
                  </a:lnTo>
                  <a:lnTo>
                    <a:pt x="1412" y="143"/>
                  </a:lnTo>
                  <a:lnTo>
                    <a:pt x="1376" y="126"/>
                  </a:lnTo>
                  <a:lnTo>
                    <a:pt x="1334" y="110"/>
                  </a:lnTo>
                  <a:lnTo>
                    <a:pt x="1288" y="95"/>
                  </a:lnTo>
                  <a:lnTo>
                    <a:pt x="1237" y="81"/>
                  </a:lnTo>
                  <a:lnTo>
                    <a:pt x="1183" y="69"/>
                  </a:lnTo>
                  <a:lnTo>
                    <a:pt x="1124" y="60"/>
                  </a:lnTo>
                  <a:lnTo>
                    <a:pt x="1064" y="52"/>
                  </a:lnTo>
                  <a:lnTo>
                    <a:pt x="1002" y="49"/>
                  </a:lnTo>
                  <a:lnTo>
                    <a:pt x="936" y="47"/>
                  </a:lnTo>
                  <a:lnTo>
                    <a:pt x="870" y="51"/>
                  </a:lnTo>
                  <a:lnTo>
                    <a:pt x="803" y="57"/>
                  </a:lnTo>
                  <a:lnTo>
                    <a:pt x="789" y="64"/>
                  </a:lnTo>
                  <a:lnTo>
                    <a:pt x="775" y="72"/>
                  </a:lnTo>
                  <a:lnTo>
                    <a:pt x="757" y="83"/>
                  </a:lnTo>
                  <a:lnTo>
                    <a:pt x="740" y="96"/>
                  </a:lnTo>
                  <a:lnTo>
                    <a:pt x="721" y="110"/>
                  </a:lnTo>
                  <a:lnTo>
                    <a:pt x="701" y="124"/>
                  </a:lnTo>
                  <a:lnTo>
                    <a:pt x="681" y="141"/>
                  </a:lnTo>
                  <a:lnTo>
                    <a:pt x="660" y="157"/>
                  </a:lnTo>
                  <a:lnTo>
                    <a:pt x="638" y="172"/>
                  </a:lnTo>
                  <a:lnTo>
                    <a:pt x="616" y="187"/>
                  </a:lnTo>
                  <a:lnTo>
                    <a:pt x="592" y="200"/>
                  </a:lnTo>
                  <a:lnTo>
                    <a:pt x="569" y="213"/>
                  </a:lnTo>
                  <a:lnTo>
                    <a:pt x="545" y="222"/>
                  </a:lnTo>
                  <a:lnTo>
                    <a:pt x="521" y="230"/>
                  </a:lnTo>
                  <a:lnTo>
                    <a:pt x="497" y="235"/>
                  </a:lnTo>
                  <a:lnTo>
                    <a:pt x="473" y="237"/>
                  </a:lnTo>
                  <a:lnTo>
                    <a:pt x="464" y="250"/>
                  </a:lnTo>
                  <a:lnTo>
                    <a:pt x="456" y="265"/>
                  </a:lnTo>
                  <a:lnTo>
                    <a:pt x="448" y="281"/>
                  </a:lnTo>
                  <a:lnTo>
                    <a:pt x="441" y="298"/>
                  </a:lnTo>
                  <a:lnTo>
                    <a:pt x="433" y="316"/>
                  </a:lnTo>
                  <a:lnTo>
                    <a:pt x="430" y="334"/>
                  </a:lnTo>
                  <a:lnTo>
                    <a:pt x="426" y="353"/>
                  </a:lnTo>
                  <a:lnTo>
                    <a:pt x="426" y="370"/>
                  </a:lnTo>
                  <a:lnTo>
                    <a:pt x="436" y="388"/>
                  </a:lnTo>
                  <a:lnTo>
                    <a:pt x="449" y="402"/>
                  </a:lnTo>
                  <a:lnTo>
                    <a:pt x="466" y="416"/>
                  </a:lnTo>
                  <a:lnTo>
                    <a:pt x="484" y="429"/>
                  </a:lnTo>
                  <a:lnTo>
                    <a:pt x="504" y="440"/>
                  </a:lnTo>
                  <a:lnTo>
                    <a:pt x="524" y="451"/>
                  </a:lnTo>
                  <a:lnTo>
                    <a:pt x="542" y="463"/>
                  </a:lnTo>
                  <a:lnTo>
                    <a:pt x="561" y="476"/>
                  </a:lnTo>
                  <a:lnTo>
                    <a:pt x="571" y="483"/>
                  </a:lnTo>
                  <a:lnTo>
                    <a:pt x="581" y="491"/>
                  </a:lnTo>
                  <a:lnTo>
                    <a:pt x="591" y="501"/>
                  </a:lnTo>
                  <a:lnTo>
                    <a:pt x="602" y="510"/>
                  </a:lnTo>
                  <a:lnTo>
                    <a:pt x="612" y="522"/>
                  </a:lnTo>
                  <a:lnTo>
                    <a:pt x="622" y="534"/>
                  </a:lnTo>
                  <a:lnTo>
                    <a:pt x="631" y="548"/>
                  </a:lnTo>
                  <a:lnTo>
                    <a:pt x="638" y="563"/>
                  </a:lnTo>
                  <a:lnTo>
                    <a:pt x="645" y="579"/>
                  </a:lnTo>
                  <a:lnTo>
                    <a:pt x="650" y="596"/>
                  </a:lnTo>
                  <a:lnTo>
                    <a:pt x="653" y="615"/>
                  </a:lnTo>
                  <a:lnTo>
                    <a:pt x="654" y="635"/>
                  </a:lnTo>
                  <a:lnTo>
                    <a:pt x="653" y="656"/>
                  </a:lnTo>
                  <a:lnTo>
                    <a:pt x="649" y="678"/>
                  </a:lnTo>
                  <a:lnTo>
                    <a:pt x="642" y="702"/>
                  </a:lnTo>
                  <a:lnTo>
                    <a:pt x="632" y="726"/>
                  </a:lnTo>
                  <a:lnTo>
                    <a:pt x="622" y="748"/>
                  </a:lnTo>
                  <a:lnTo>
                    <a:pt x="608" y="771"/>
                  </a:lnTo>
                  <a:lnTo>
                    <a:pt x="593" y="795"/>
                  </a:lnTo>
                  <a:lnTo>
                    <a:pt x="576" y="820"/>
                  </a:lnTo>
                  <a:lnTo>
                    <a:pt x="561" y="843"/>
                  </a:lnTo>
                  <a:lnTo>
                    <a:pt x="547" y="867"/>
                  </a:lnTo>
                  <a:lnTo>
                    <a:pt x="537" y="888"/>
                  </a:lnTo>
                  <a:lnTo>
                    <a:pt x="534" y="906"/>
                  </a:lnTo>
                  <a:lnTo>
                    <a:pt x="540" y="929"/>
                  </a:lnTo>
                  <a:lnTo>
                    <a:pt x="549" y="952"/>
                  </a:lnTo>
                  <a:lnTo>
                    <a:pt x="559" y="976"/>
                  </a:lnTo>
                  <a:lnTo>
                    <a:pt x="571" y="999"/>
                  </a:lnTo>
                  <a:lnTo>
                    <a:pt x="586" y="1019"/>
                  </a:lnTo>
                  <a:lnTo>
                    <a:pt x="602" y="1037"/>
                  </a:lnTo>
                  <a:lnTo>
                    <a:pt x="622" y="1049"/>
                  </a:lnTo>
                  <a:lnTo>
                    <a:pt x="644" y="1054"/>
                  </a:lnTo>
                  <a:lnTo>
                    <a:pt x="634" y="1055"/>
                  </a:lnTo>
                  <a:lnTo>
                    <a:pt x="623" y="1055"/>
                  </a:lnTo>
                  <a:lnTo>
                    <a:pt x="612" y="1054"/>
                  </a:lnTo>
                  <a:lnTo>
                    <a:pt x="600" y="1053"/>
                  </a:lnTo>
                  <a:lnTo>
                    <a:pt x="587" y="1052"/>
                  </a:lnTo>
                  <a:lnTo>
                    <a:pt x="573" y="1049"/>
                  </a:lnTo>
                  <a:lnTo>
                    <a:pt x="561" y="1045"/>
                  </a:lnTo>
                  <a:lnTo>
                    <a:pt x="547" y="1042"/>
                  </a:lnTo>
                  <a:lnTo>
                    <a:pt x="534" y="1038"/>
                  </a:lnTo>
                  <a:lnTo>
                    <a:pt x="520" y="1033"/>
                  </a:lnTo>
                  <a:lnTo>
                    <a:pt x="505" y="1028"/>
                  </a:lnTo>
                  <a:lnTo>
                    <a:pt x="492" y="1023"/>
                  </a:lnTo>
                  <a:lnTo>
                    <a:pt x="478" y="1017"/>
                  </a:lnTo>
                  <a:lnTo>
                    <a:pt x="464" y="1011"/>
                  </a:lnTo>
                  <a:lnTo>
                    <a:pt x="451" y="1004"/>
                  </a:lnTo>
                  <a:lnTo>
                    <a:pt x="437" y="997"/>
                  </a:lnTo>
                  <a:lnTo>
                    <a:pt x="417" y="991"/>
                  </a:lnTo>
                  <a:lnTo>
                    <a:pt x="396" y="983"/>
                  </a:lnTo>
                  <a:lnTo>
                    <a:pt x="376" y="975"/>
                  </a:lnTo>
                  <a:lnTo>
                    <a:pt x="356" y="962"/>
                  </a:lnTo>
                  <a:lnTo>
                    <a:pt x="338" y="947"/>
                  </a:lnTo>
                  <a:lnTo>
                    <a:pt x="322" y="928"/>
                  </a:lnTo>
                  <a:lnTo>
                    <a:pt x="307" y="903"/>
                  </a:lnTo>
                  <a:lnTo>
                    <a:pt x="294" y="872"/>
                  </a:lnTo>
                  <a:lnTo>
                    <a:pt x="292" y="858"/>
                  </a:lnTo>
                  <a:lnTo>
                    <a:pt x="293" y="843"/>
                  </a:lnTo>
                  <a:lnTo>
                    <a:pt x="299" y="826"/>
                  </a:lnTo>
                  <a:lnTo>
                    <a:pt x="308" y="807"/>
                  </a:lnTo>
                  <a:lnTo>
                    <a:pt x="319" y="787"/>
                  </a:lnTo>
                  <a:lnTo>
                    <a:pt x="331" y="767"/>
                  </a:lnTo>
                  <a:lnTo>
                    <a:pt x="346" y="748"/>
                  </a:lnTo>
                  <a:lnTo>
                    <a:pt x="361" y="726"/>
                  </a:lnTo>
                  <a:lnTo>
                    <a:pt x="376" y="708"/>
                  </a:lnTo>
                  <a:lnTo>
                    <a:pt x="391" y="689"/>
                  </a:lnTo>
                  <a:lnTo>
                    <a:pt x="403" y="672"/>
                  </a:lnTo>
                  <a:lnTo>
                    <a:pt x="415" y="656"/>
                  </a:lnTo>
                  <a:lnTo>
                    <a:pt x="423" y="643"/>
                  </a:lnTo>
                  <a:lnTo>
                    <a:pt x="430" y="632"/>
                  </a:lnTo>
                  <a:lnTo>
                    <a:pt x="431" y="625"/>
                  </a:lnTo>
                  <a:lnTo>
                    <a:pt x="428" y="620"/>
                  </a:lnTo>
                  <a:lnTo>
                    <a:pt x="420" y="621"/>
                  </a:lnTo>
                  <a:lnTo>
                    <a:pt x="406" y="630"/>
                  </a:lnTo>
                  <a:lnTo>
                    <a:pt x="386" y="647"/>
                  </a:lnTo>
                  <a:lnTo>
                    <a:pt x="363" y="671"/>
                  </a:lnTo>
                  <a:lnTo>
                    <a:pt x="335" y="698"/>
                  </a:lnTo>
                  <a:lnTo>
                    <a:pt x="307" y="729"/>
                  </a:lnTo>
                  <a:lnTo>
                    <a:pt x="277" y="762"/>
                  </a:lnTo>
                  <a:lnTo>
                    <a:pt x="247" y="796"/>
                  </a:lnTo>
                  <a:lnTo>
                    <a:pt x="237" y="786"/>
                  </a:lnTo>
                  <a:lnTo>
                    <a:pt x="228" y="774"/>
                  </a:lnTo>
                  <a:lnTo>
                    <a:pt x="219" y="760"/>
                  </a:lnTo>
                  <a:lnTo>
                    <a:pt x="210" y="746"/>
                  </a:lnTo>
                  <a:lnTo>
                    <a:pt x="202" y="731"/>
                  </a:lnTo>
                  <a:lnTo>
                    <a:pt x="194" y="715"/>
                  </a:lnTo>
                  <a:lnTo>
                    <a:pt x="188" y="698"/>
                  </a:lnTo>
                  <a:lnTo>
                    <a:pt x="183" y="682"/>
                  </a:lnTo>
                  <a:lnTo>
                    <a:pt x="178" y="663"/>
                  </a:lnTo>
                  <a:lnTo>
                    <a:pt x="174" y="646"/>
                  </a:lnTo>
                  <a:lnTo>
                    <a:pt x="171" y="628"/>
                  </a:lnTo>
                  <a:lnTo>
                    <a:pt x="170" y="610"/>
                  </a:lnTo>
                  <a:lnTo>
                    <a:pt x="171" y="592"/>
                  </a:lnTo>
                  <a:lnTo>
                    <a:pt x="174" y="575"/>
                  </a:lnTo>
                  <a:lnTo>
                    <a:pt x="178" y="558"/>
                  </a:lnTo>
                  <a:lnTo>
                    <a:pt x="184" y="541"/>
                  </a:lnTo>
                  <a:lnTo>
                    <a:pt x="206" y="543"/>
                  </a:lnTo>
                  <a:lnTo>
                    <a:pt x="230" y="541"/>
                  </a:lnTo>
                  <a:lnTo>
                    <a:pt x="255" y="538"/>
                  </a:lnTo>
                  <a:lnTo>
                    <a:pt x="278" y="532"/>
                  </a:lnTo>
                  <a:lnTo>
                    <a:pt x="299" y="524"/>
                  </a:lnTo>
                  <a:lnTo>
                    <a:pt x="320" y="513"/>
                  </a:lnTo>
                  <a:lnTo>
                    <a:pt x="336" y="498"/>
                  </a:lnTo>
                  <a:lnTo>
                    <a:pt x="350" y="481"/>
                  </a:lnTo>
                  <a:lnTo>
                    <a:pt x="351" y="471"/>
                  </a:lnTo>
                  <a:lnTo>
                    <a:pt x="350" y="460"/>
                  </a:lnTo>
                  <a:lnTo>
                    <a:pt x="349" y="448"/>
                  </a:lnTo>
                  <a:lnTo>
                    <a:pt x="348" y="435"/>
                  </a:lnTo>
                  <a:lnTo>
                    <a:pt x="346" y="422"/>
                  </a:lnTo>
                  <a:lnTo>
                    <a:pt x="344" y="407"/>
                  </a:lnTo>
                  <a:lnTo>
                    <a:pt x="343" y="393"/>
                  </a:lnTo>
                  <a:lnTo>
                    <a:pt x="341" y="376"/>
                  </a:lnTo>
                  <a:lnTo>
                    <a:pt x="340" y="360"/>
                  </a:lnTo>
                  <a:lnTo>
                    <a:pt x="340" y="343"/>
                  </a:lnTo>
                  <a:lnTo>
                    <a:pt x="340" y="326"/>
                  </a:lnTo>
                  <a:lnTo>
                    <a:pt x="343" y="307"/>
                  </a:lnTo>
                  <a:lnTo>
                    <a:pt x="345" y="287"/>
                  </a:lnTo>
                  <a:lnTo>
                    <a:pt x="350" y="267"/>
                  </a:lnTo>
                  <a:lnTo>
                    <a:pt x="356" y="247"/>
                  </a:lnTo>
                  <a:lnTo>
                    <a:pt x="365" y="226"/>
                  </a:lnTo>
                  <a:lnTo>
                    <a:pt x="396" y="213"/>
                  </a:lnTo>
                  <a:lnTo>
                    <a:pt x="425" y="198"/>
                  </a:lnTo>
                  <a:lnTo>
                    <a:pt x="451" y="182"/>
                  </a:lnTo>
                  <a:lnTo>
                    <a:pt x="474" y="165"/>
                  </a:lnTo>
                  <a:lnTo>
                    <a:pt x="495" y="149"/>
                  </a:lnTo>
                  <a:lnTo>
                    <a:pt x="515" y="132"/>
                  </a:lnTo>
                  <a:lnTo>
                    <a:pt x="534" y="116"/>
                  </a:lnTo>
                  <a:lnTo>
                    <a:pt x="551" y="100"/>
                  </a:lnTo>
                  <a:lnTo>
                    <a:pt x="567" y="83"/>
                  </a:lnTo>
                  <a:lnTo>
                    <a:pt x="583" y="69"/>
                  </a:lnTo>
                  <a:lnTo>
                    <a:pt x="598" y="55"/>
                  </a:lnTo>
                  <a:lnTo>
                    <a:pt x="614" y="43"/>
                  </a:lnTo>
                  <a:lnTo>
                    <a:pt x="631" y="31"/>
                  </a:lnTo>
                  <a:lnTo>
                    <a:pt x="647" y="21"/>
                  </a:lnTo>
                  <a:lnTo>
                    <a:pt x="664" y="15"/>
                  </a:lnTo>
                  <a:lnTo>
                    <a:pt x="683" y="10"/>
                  </a:lnTo>
                  <a:lnTo>
                    <a:pt x="730" y="5"/>
                  </a:lnTo>
                  <a:lnTo>
                    <a:pt x="777" y="2"/>
                  </a:lnTo>
                  <a:lnTo>
                    <a:pt x="827" y="0"/>
                  </a:lnTo>
                  <a:lnTo>
                    <a:pt x="876" y="0"/>
                  </a:lnTo>
                  <a:lnTo>
                    <a:pt x="927" y="2"/>
                  </a:lnTo>
                  <a:lnTo>
                    <a:pt x="977" y="5"/>
                  </a:lnTo>
                  <a:lnTo>
                    <a:pt x="1026" y="9"/>
                  </a:lnTo>
                  <a:lnTo>
                    <a:pt x="1076" y="14"/>
                  </a:lnTo>
                  <a:lnTo>
                    <a:pt x="1123" y="20"/>
                  </a:lnTo>
                  <a:lnTo>
                    <a:pt x="1169" y="28"/>
                  </a:lnTo>
                  <a:lnTo>
                    <a:pt x="1214" y="35"/>
                  </a:lnTo>
                  <a:lnTo>
                    <a:pt x="1255" y="44"/>
                  </a:lnTo>
                  <a:lnTo>
                    <a:pt x="1294" y="52"/>
                  </a:lnTo>
                  <a:lnTo>
                    <a:pt x="1330" y="61"/>
                  </a:lnTo>
                  <a:lnTo>
                    <a:pt x="1363" y="71"/>
                  </a:lnTo>
                  <a:lnTo>
                    <a:pt x="1391" y="80"/>
                  </a:lnTo>
                  <a:lnTo>
                    <a:pt x="1409" y="88"/>
                  </a:lnTo>
                  <a:lnTo>
                    <a:pt x="1428" y="101"/>
                  </a:lnTo>
                  <a:lnTo>
                    <a:pt x="1447" y="116"/>
                  </a:lnTo>
                  <a:lnTo>
                    <a:pt x="1464" y="134"/>
                  </a:lnTo>
                  <a:lnTo>
                    <a:pt x="1479" y="157"/>
                  </a:lnTo>
                  <a:lnTo>
                    <a:pt x="1491" y="180"/>
                  </a:lnTo>
                  <a:lnTo>
                    <a:pt x="1497" y="208"/>
                  </a:lnTo>
                  <a:lnTo>
                    <a:pt x="1497" y="236"/>
                  </a:lnTo>
                  <a:close/>
                </a:path>
              </a:pathLst>
            </a:custGeom>
            <a:solidFill>
              <a:srgbClr val="E5A575"/>
            </a:solidFill>
            <a:ln w="9525">
              <a:noFill/>
              <a:round/>
              <a:headEnd/>
              <a:tailEnd/>
            </a:ln>
          </p:spPr>
          <p:txBody>
            <a:bodyPr/>
            <a:lstStyle/>
            <a:p>
              <a:endParaRPr lang="en-US"/>
            </a:p>
          </p:txBody>
        </p:sp>
        <p:sp>
          <p:nvSpPr>
            <p:cNvPr id="29757" name="Freeform 61"/>
            <p:cNvSpPr>
              <a:spLocks/>
            </p:cNvSpPr>
            <p:nvPr/>
          </p:nvSpPr>
          <p:spPr bwMode="auto">
            <a:xfrm>
              <a:off x="657" y="582"/>
              <a:ext cx="214" cy="255"/>
            </a:xfrm>
            <a:custGeom>
              <a:avLst/>
              <a:gdLst/>
              <a:ahLst/>
              <a:cxnLst>
                <a:cxn ang="0">
                  <a:pos x="1068" y="253"/>
                </a:cxn>
                <a:cxn ang="0">
                  <a:pos x="1052" y="325"/>
                </a:cxn>
                <a:cxn ang="0">
                  <a:pos x="1022" y="390"/>
                </a:cxn>
                <a:cxn ang="0">
                  <a:pos x="979" y="450"/>
                </a:cxn>
                <a:cxn ang="0">
                  <a:pos x="964" y="486"/>
                </a:cxn>
                <a:cxn ang="0">
                  <a:pos x="960" y="517"/>
                </a:cxn>
                <a:cxn ang="0">
                  <a:pos x="983" y="558"/>
                </a:cxn>
                <a:cxn ang="0">
                  <a:pos x="1007" y="631"/>
                </a:cxn>
                <a:cxn ang="0">
                  <a:pos x="993" y="700"/>
                </a:cxn>
                <a:cxn ang="0">
                  <a:pos x="953" y="734"/>
                </a:cxn>
                <a:cxn ang="0">
                  <a:pos x="934" y="777"/>
                </a:cxn>
                <a:cxn ang="0">
                  <a:pos x="916" y="860"/>
                </a:cxn>
                <a:cxn ang="0">
                  <a:pos x="885" y="935"/>
                </a:cxn>
                <a:cxn ang="0">
                  <a:pos x="850" y="1035"/>
                </a:cxn>
                <a:cxn ang="0">
                  <a:pos x="836" y="1105"/>
                </a:cxn>
                <a:cxn ang="0">
                  <a:pos x="828" y="1167"/>
                </a:cxn>
                <a:cxn ang="0">
                  <a:pos x="794" y="1244"/>
                </a:cxn>
                <a:cxn ang="0">
                  <a:pos x="739" y="1275"/>
                </a:cxn>
                <a:cxn ang="0">
                  <a:pos x="676" y="1276"/>
                </a:cxn>
                <a:cxn ang="0">
                  <a:pos x="598" y="1268"/>
                </a:cxn>
                <a:cxn ang="0">
                  <a:pos x="521" y="1250"/>
                </a:cxn>
                <a:cxn ang="0">
                  <a:pos x="454" y="1223"/>
                </a:cxn>
                <a:cxn ang="0">
                  <a:pos x="361" y="1137"/>
                </a:cxn>
                <a:cxn ang="0">
                  <a:pos x="311" y="1052"/>
                </a:cxn>
                <a:cxn ang="0">
                  <a:pos x="301" y="980"/>
                </a:cxn>
                <a:cxn ang="0">
                  <a:pos x="305" y="918"/>
                </a:cxn>
                <a:cxn ang="0">
                  <a:pos x="281" y="913"/>
                </a:cxn>
                <a:cxn ang="0">
                  <a:pos x="239" y="1007"/>
                </a:cxn>
                <a:cxn ang="0">
                  <a:pos x="160" y="972"/>
                </a:cxn>
                <a:cxn ang="0">
                  <a:pos x="114" y="882"/>
                </a:cxn>
                <a:cxn ang="0">
                  <a:pos x="134" y="796"/>
                </a:cxn>
                <a:cxn ang="0">
                  <a:pos x="196" y="700"/>
                </a:cxn>
                <a:cxn ang="0">
                  <a:pos x="227" y="608"/>
                </a:cxn>
                <a:cxn ang="0">
                  <a:pos x="219" y="531"/>
                </a:cxn>
                <a:cxn ang="0">
                  <a:pos x="186" y="474"/>
                </a:cxn>
                <a:cxn ang="0">
                  <a:pos x="145" y="436"/>
                </a:cxn>
                <a:cxn ang="0">
                  <a:pos x="78" y="392"/>
                </a:cxn>
                <a:cxn ang="0">
                  <a:pos x="10" y="340"/>
                </a:cxn>
                <a:cxn ang="0">
                  <a:pos x="7" y="268"/>
                </a:cxn>
                <a:cxn ang="0">
                  <a:pos x="38" y="203"/>
                </a:cxn>
                <a:cxn ang="0">
                  <a:pos x="119" y="175"/>
                </a:cxn>
                <a:cxn ang="0">
                  <a:pos x="212" y="124"/>
                </a:cxn>
                <a:cxn ang="0">
                  <a:pos x="295" y="64"/>
                </a:cxn>
                <a:cxn ang="0">
                  <a:pos x="363" y="16"/>
                </a:cxn>
                <a:cxn ang="0">
                  <a:pos x="576" y="1"/>
                </a:cxn>
                <a:cxn ang="0">
                  <a:pos x="811" y="34"/>
                </a:cxn>
                <a:cxn ang="0">
                  <a:pos x="986" y="97"/>
                </a:cxn>
                <a:cxn ang="0">
                  <a:pos x="1069" y="174"/>
                </a:cxn>
              </a:cxnLst>
              <a:rect l="0" t="0" r="r" b="b"/>
              <a:pathLst>
                <a:path w="1072" h="1277">
                  <a:moveTo>
                    <a:pt x="1072" y="193"/>
                  </a:moveTo>
                  <a:lnTo>
                    <a:pt x="1072" y="214"/>
                  </a:lnTo>
                  <a:lnTo>
                    <a:pt x="1071" y="234"/>
                  </a:lnTo>
                  <a:lnTo>
                    <a:pt x="1068" y="253"/>
                  </a:lnTo>
                  <a:lnTo>
                    <a:pt x="1066" y="272"/>
                  </a:lnTo>
                  <a:lnTo>
                    <a:pt x="1062" y="291"/>
                  </a:lnTo>
                  <a:lnTo>
                    <a:pt x="1058" y="308"/>
                  </a:lnTo>
                  <a:lnTo>
                    <a:pt x="1052" y="325"/>
                  </a:lnTo>
                  <a:lnTo>
                    <a:pt x="1046" y="343"/>
                  </a:lnTo>
                  <a:lnTo>
                    <a:pt x="1038" y="359"/>
                  </a:lnTo>
                  <a:lnTo>
                    <a:pt x="1031" y="374"/>
                  </a:lnTo>
                  <a:lnTo>
                    <a:pt x="1022" y="390"/>
                  </a:lnTo>
                  <a:lnTo>
                    <a:pt x="1012" y="405"/>
                  </a:lnTo>
                  <a:lnTo>
                    <a:pt x="1002" y="420"/>
                  </a:lnTo>
                  <a:lnTo>
                    <a:pt x="990" y="435"/>
                  </a:lnTo>
                  <a:lnTo>
                    <a:pt x="979" y="450"/>
                  </a:lnTo>
                  <a:lnTo>
                    <a:pt x="965" y="463"/>
                  </a:lnTo>
                  <a:lnTo>
                    <a:pt x="965" y="471"/>
                  </a:lnTo>
                  <a:lnTo>
                    <a:pt x="965" y="477"/>
                  </a:lnTo>
                  <a:lnTo>
                    <a:pt x="964" y="486"/>
                  </a:lnTo>
                  <a:lnTo>
                    <a:pt x="963" y="493"/>
                  </a:lnTo>
                  <a:lnTo>
                    <a:pt x="962" y="502"/>
                  </a:lnTo>
                  <a:lnTo>
                    <a:pt x="960" y="509"/>
                  </a:lnTo>
                  <a:lnTo>
                    <a:pt x="960" y="517"/>
                  </a:lnTo>
                  <a:lnTo>
                    <a:pt x="962" y="524"/>
                  </a:lnTo>
                  <a:lnTo>
                    <a:pt x="966" y="534"/>
                  </a:lnTo>
                  <a:lnTo>
                    <a:pt x="974" y="545"/>
                  </a:lnTo>
                  <a:lnTo>
                    <a:pt x="983" y="558"/>
                  </a:lnTo>
                  <a:lnTo>
                    <a:pt x="990" y="572"/>
                  </a:lnTo>
                  <a:lnTo>
                    <a:pt x="998" y="590"/>
                  </a:lnTo>
                  <a:lnTo>
                    <a:pt x="1004" y="608"/>
                  </a:lnTo>
                  <a:lnTo>
                    <a:pt x="1007" y="631"/>
                  </a:lnTo>
                  <a:lnTo>
                    <a:pt x="1007" y="654"/>
                  </a:lnTo>
                  <a:lnTo>
                    <a:pt x="1005" y="672"/>
                  </a:lnTo>
                  <a:lnTo>
                    <a:pt x="1000" y="687"/>
                  </a:lnTo>
                  <a:lnTo>
                    <a:pt x="993" y="700"/>
                  </a:lnTo>
                  <a:lnTo>
                    <a:pt x="985" y="711"/>
                  </a:lnTo>
                  <a:lnTo>
                    <a:pt x="975" y="721"/>
                  </a:lnTo>
                  <a:lnTo>
                    <a:pt x="964" y="729"/>
                  </a:lnTo>
                  <a:lnTo>
                    <a:pt x="953" y="734"/>
                  </a:lnTo>
                  <a:lnTo>
                    <a:pt x="939" y="739"/>
                  </a:lnTo>
                  <a:lnTo>
                    <a:pt x="937" y="749"/>
                  </a:lnTo>
                  <a:lnTo>
                    <a:pt x="935" y="761"/>
                  </a:lnTo>
                  <a:lnTo>
                    <a:pt x="934" y="777"/>
                  </a:lnTo>
                  <a:lnTo>
                    <a:pt x="933" y="795"/>
                  </a:lnTo>
                  <a:lnTo>
                    <a:pt x="929" y="816"/>
                  </a:lnTo>
                  <a:lnTo>
                    <a:pt x="924" y="838"/>
                  </a:lnTo>
                  <a:lnTo>
                    <a:pt x="916" y="860"/>
                  </a:lnTo>
                  <a:lnTo>
                    <a:pt x="904" y="885"/>
                  </a:lnTo>
                  <a:lnTo>
                    <a:pt x="899" y="900"/>
                  </a:lnTo>
                  <a:lnTo>
                    <a:pt x="892" y="916"/>
                  </a:lnTo>
                  <a:lnTo>
                    <a:pt x="885" y="935"/>
                  </a:lnTo>
                  <a:lnTo>
                    <a:pt x="876" y="956"/>
                  </a:lnTo>
                  <a:lnTo>
                    <a:pt x="867" y="980"/>
                  </a:lnTo>
                  <a:lnTo>
                    <a:pt x="859" y="1006"/>
                  </a:lnTo>
                  <a:lnTo>
                    <a:pt x="850" y="1035"/>
                  </a:lnTo>
                  <a:lnTo>
                    <a:pt x="842" y="1069"/>
                  </a:lnTo>
                  <a:lnTo>
                    <a:pt x="840" y="1080"/>
                  </a:lnTo>
                  <a:lnTo>
                    <a:pt x="839" y="1091"/>
                  </a:lnTo>
                  <a:lnTo>
                    <a:pt x="836" y="1105"/>
                  </a:lnTo>
                  <a:lnTo>
                    <a:pt x="834" y="1119"/>
                  </a:lnTo>
                  <a:lnTo>
                    <a:pt x="831" y="1133"/>
                  </a:lnTo>
                  <a:lnTo>
                    <a:pt x="830" y="1151"/>
                  </a:lnTo>
                  <a:lnTo>
                    <a:pt x="828" y="1167"/>
                  </a:lnTo>
                  <a:lnTo>
                    <a:pt x="826" y="1186"/>
                  </a:lnTo>
                  <a:lnTo>
                    <a:pt x="819" y="1209"/>
                  </a:lnTo>
                  <a:lnTo>
                    <a:pt x="806" y="1229"/>
                  </a:lnTo>
                  <a:lnTo>
                    <a:pt x="794" y="1244"/>
                  </a:lnTo>
                  <a:lnTo>
                    <a:pt x="779" y="1255"/>
                  </a:lnTo>
                  <a:lnTo>
                    <a:pt x="764" y="1264"/>
                  </a:lnTo>
                  <a:lnTo>
                    <a:pt x="751" y="1270"/>
                  </a:lnTo>
                  <a:lnTo>
                    <a:pt x="739" y="1275"/>
                  </a:lnTo>
                  <a:lnTo>
                    <a:pt x="731" y="1277"/>
                  </a:lnTo>
                  <a:lnTo>
                    <a:pt x="713" y="1277"/>
                  </a:lnTo>
                  <a:lnTo>
                    <a:pt x="695" y="1277"/>
                  </a:lnTo>
                  <a:lnTo>
                    <a:pt x="676" y="1276"/>
                  </a:lnTo>
                  <a:lnTo>
                    <a:pt x="658" y="1275"/>
                  </a:lnTo>
                  <a:lnTo>
                    <a:pt x="638" y="1274"/>
                  </a:lnTo>
                  <a:lnTo>
                    <a:pt x="618" y="1271"/>
                  </a:lnTo>
                  <a:lnTo>
                    <a:pt x="598" y="1268"/>
                  </a:lnTo>
                  <a:lnTo>
                    <a:pt x="578" y="1264"/>
                  </a:lnTo>
                  <a:lnTo>
                    <a:pt x="558" y="1260"/>
                  </a:lnTo>
                  <a:lnTo>
                    <a:pt x="540" y="1255"/>
                  </a:lnTo>
                  <a:lnTo>
                    <a:pt x="521" y="1250"/>
                  </a:lnTo>
                  <a:lnTo>
                    <a:pt x="502" y="1244"/>
                  </a:lnTo>
                  <a:lnTo>
                    <a:pt x="486" y="1238"/>
                  </a:lnTo>
                  <a:lnTo>
                    <a:pt x="469" y="1230"/>
                  </a:lnTo>
                  <a:lnTo>
                    <a:pt x="454" y="1223"/>
                  </a:lnTo>
                  <a:lnTo>
                    <a:pt x="440" y="1215"/>
                  </a:lnTo>
                  <a:lnTo>
                    <a:pt x="409" y="1188"/>
                  </a:lnTo>
                  <a:lnTo>
                    <a:pt x="383" y="1162"/>
                  </a:lnTo>
                  <a:lnTo>
                    <a:pt x="361" y="1137"/>
                  </a:lnTo>
                  <a:lnTo>
                    <a:pt x="344" y="1114"/>
                  </a:lnTo>
                  <a:lnTo>
                    <a:pt x="330" y="1093"/>
                  </a:lnTo>
                  <a:lnTo>
                    <a:pt x="319" y="1071"/>
                  </a:lnTo>
                  <a:lnTo>
                    <a:pt x="311" y="1052"/>
                  </a:lnTo>
                  <a:lnTo>
                    <a:pt x="306" y="1032"/>
                  </a:lnTo>
                  <a:lnTo>
                    <a:pt x="303" y="1014"/>
                  </a:lnTo>
                  <a:lnTo>
                    <a:pt x="301" y="997"/>
                  </a:lnTo>
                  <a:lnTo>
                    <a:pt x="301" y="980"/>
                  </a:lnTo>
                  <a:lnTo>
                    <a:pt x="301" y="963"/>
                  </a:lnTo>
                  <a:lnTo>
                    <a:pt x="303" y="947"/>
                  </a:lnTo>
                  <a:lnTo>
                    <a:pt x="304" y="932"/>
                  </a:lnTo>
                  <a:lnTo>
                    <a:pt x="305" y="918"/>
                  </a:lnTo>
                  <a:lnTo>
                    <a:pt x="306" y="903"/>
                  </a:lnTo>
                  <a:lnTo>
                    <a:pt x="296" y="889"/>
                  </a:lnTo>
                  <a:lnTo>
                    <a:pt x="288" y="894"/>
                  </a:lnTo>
                  <a:lnTo>
                    <a:pt x="281" y="913"/>
                  </a:lnTo>
                  <a:lnTo>
                    <a:pt x="275" y="939"/>
                  </a:lnTo>
                  <a:lnTo>
                    <a:pt x="267" y="967"/>
                  </a:lnTo>
                  <a:lnTo>
                    <a:pt x="255" y="992"/>
                  </a:lnTo>
                  <a:lnTo>
                    <a:pt x="239" y="1007"/>
                  </a:lnTo>
                  <a:lnTo>
                    <a:pt x="218" y="1007"/>
                  </a:lnTo>
                  <a:lnTo>
                    <a:pt x="196" y="1002"/>
                  </a:lnTo>
                  <a:lnTo>
                    <a:pt x="176" y="989"/>
                  </a:lnTo>
                  <a:lnTo>
                    <a:pt x="160" y="972"/>
                  </a:lnTo>
                  <a:lnTo>
                    <a:pt x="145" y="952"/>
                  </a:lnTo>
                  <a:lnTo>
                    <a:pt x="133" y="929"/>
                  </a:lnTo>
                  <a:lnTo>
                    <a:pt x="123" y="905"/>
                  </a:lnTo>
                  <a:lnTo>
                    <a:pt x="114" y="882"/>
                  </a:lnTo>
                  <a:lnTo>
                    <a:pt x="107" y="859"/>
                  </a:lnTo>
                  <a:lnTo>
                    <a:pt x="111" y="841"/>
                  </a:lnTo>
                  <a:lnTo>
                    <a:pt x="121" y="819"/>
                  </a:lnTo>
                  <a:lnTo>
                    <a:pt x="134" y="796"/>
                  </a:lnTo>
                  <a:lnTo>
                    <a:pt x="150" y="772"/>
                  </a:lnTo>
                  <a:lnTo>
                    <a:pt x="166" y="747"/>
                  </a:lnTo>
                  <a:lnTo>
                    <a:pt x="182" y="724"/>
                  </a:lnTo>
                  <a:lnTo>
                    <a:pt x="196" y="700"/>
                  </a:lnTo>
                  <a:lnTo>
                    <a:pt x="206" y="679"/>
                  </a:lnTo>
                  <a:lnTo>
                    <a:pt x="216" y="654"/>
                  </a:lnTo>
                  <a:lnTo>
                    <a:pt x="223" y="631"/>
                  </a:lnTo>
                  <a:lnTo>
                    <a:pt x="227" y="608"/>
                  </a:lnTo>
                  <a:lnTo>
                    <a:pt x="228" y="587"/>
                  </a:lnTo>
                  <a:lnTo>
                    <a:pt x="227" y="567"/>
                  </a:lnTo>
                  <a:lnTo>
                    <a:pt x="224" y="549"/>
                  </a:lnTo>
                  <a:lnTo>
                    <a:pt x="219" y="531"/>
                  </a:lnTo>
                  <a:lnTo>
                    <a:pt x="212" y="515"/>
                  </a:lnTo>
                  <a:lnTo>
                    <a:pt x="205" y="500"/>
                  </a:lnTo>
                  <a:lnTo>
                    <a:pt x="196" y="487"/>
                  </a:lnTo>
                  <a:lnTo>
                    <a:pt x="186" y="474"/>
                  </a:lnTo>
                  <a:lnTo>
                    <a:pt x="176" y="463"/>
                  </a:lnTo>
                  <a:lnTo>
                    <a:pt x="165" y="453"/>
                  </a:lnTo>
                  <a:lnTo>
                    <a:pt x="155" y="443"/>
                  </a:lnTo>
                  <a:lnTo>
                    <a:pt x="145" y="436"/>
                  </a:lnTo>
                  <a:lnTo>
                    <a:pt x="135" y="428"/>
                  </a:lnTo>
                  <a:lnTo>
                    <a:pt x="116" y="416"/>
                  </a:lnTo>
                  <a:lnTo>
                    <a:pt x="98" y="404"/>
                  </a:lnTo>
                  <a:lnTo>
                    <a:pt x="78" y="392"/>
                  </a:lnTo>
                  <a:lnTo>
                    <a:pt x="58" y="381"/>
                  </a:lnTo>
                  <a:lnTo>
                    <a:pt x="40" y="369"/>
                  </a:lnTo>
                  <a:lnTo>
                    <a:pt x="23" y="355"/>
                  </a:lnTo>
                  <a:lnTo>
                    <a:pt x="10" y="340"/>
                  </a:lnTo>
                  <a:lnTo>
                    <a:pt x="0" y="323"/>
                  </a:lnTo>
                  <a:lnTo>
                    <a:pt x="0" y="306"/>
                  </a:lnTo>
                  <a:lnTo>
                    <a:pt x="4" y="287"/>
                  </a:lnTo>
                  <a:lnTo>
                    <a:pt x="7" y="268"/>
                  </a:lnTo>
                  <a:lnTo>
                    <a:pt x="15" y="251"/>
                  </a:lnTo>
                  <a:lnTo>
                    <a:pt x="22" y="234"/>
                  </a:lnTo>
                  <a:lnTo>
                    <a:pt x="30" y="217"/>
                  </a:lnTo>
                  <a:lnTo>
                    <a:pt x="38" y="203"/>
                  </a:lnTo>
                  <a:lnTo>
                    <a:pt x="47" y="190"/>
                  </a:lnTo>
                  <a:lnTo>
                    <a:pt x="71" y="188"/>
                  </a:lnTo>
                  <a:lnTo>
                    <a:pt x="95" y="183"/>
                  </a:lnTo>
                  <a:lnTo>
                    <a:pt x="119" y="175"/>
                  </a:lnTo>
                  <a:lnTo>
                    <a:pt x="143" y="165"/>
                  </a:lnTo>
                  <a:lnTo>
                    <a:pt x="166" y="153"/>
                  </a:lnTo>
                  <a:lnTo>
                    <a:pt x="190" y="139"/>
                  </a:lnTo>
                  <a:lnTo>
                    <a:pt x="212" y="124"/>
                  </a:lnTo>
                  <a:lnTo>
                    <a:pt x="234" y="109"/>
                  </a:lnTo>
                  <a:lnTo>
                    <a:pt x="255" y="93"/>
                  </a:lnTo>
                  <a:lnTo>
                    <a:pt x="275" y="78"/>
                  </a:lnTo>
                  <a:lnTo>
                    <a:pt x="295" y="64"/>
                  </a:lnTo>
                  <a:lnTo>
                    <a:pt x="314" y="49"/>
                  </a:lnTo>
                  <a:lnTo>
                    <a:pt x="331" y="36"/>
                  </a:lnTo>
                  <a:lnTo>
                    <a:pt x="349" y="25"/>
                  </a:lnTo>
                  <a:lnTo>
                    <a:pt x="363" y="16"/>
                  </a:lnTo>
                  <a:lnTo>
                    <a:pt x="377" y="10"/>
                  </a:lnTo>
                  <a:lnTo>
                    <a:pt x="444" y="4"/>
                  </a:lnTo>
                  <a:lnTo>
                    <a:pt x="510" y="0"/>
                  </a:lnTo>
                  <a:lnTo>
                    <a:pt x="576" y="1"/>
                  </a:lnTo>
                  <a:lnTo>
                    <a:pt x="638" y="5"/>
                  </a:lnTo>
                  <a:lnTo>
                    <a:pt x="698" y="13"/>
                  </a:lnTo>
                  <a:lnTo>
                    <a:pt x="757" y="21"/>
                  </a:lnTo>
                  <a:lnTo>
                    <a:pt x="811" y="34"/>
                  </a:lnTo>
                  <a:lnTo>
                    <a:pt x="862" y="47"/>
                  </a:lnTo>
                  <a:lnTo>
                    <a:pt x="908" y="62"/>
                  </a:lnTo>
                  <a:lnTo>
                    <a:pt x="950" y="80"/>
                  </a:lnTo>
                  <a:lnTo>
                    <a:pt x="986" y="97"/>
                  </a:lnTo>
                  <a:lnTo>
                    <a:pt x="1017" y="116"/>
                  </a:lnTo>
                  <a:lnTo>
                    <a:pt x="1042" y="136"/>
                  </a:lnTo>
                  <a:lnTo>
                    <a:pt x="1060" y="154"/>
                  </a:lnTo>
                  <a:lnTo>
                    <a:pt x="1069" y="174"/>
                  </a:lnTo>
                  <a:lnTo>
                    <a:pt x="1072" y="193"/>
                  </a:lnTo>
                  <a:close/>
                </a:path>
              </a:pathLst>
            </a:custGeom>
            <a:solidFill>
              <a:srgbClr val="FFBF8F"/>
            </a:solidFill>
            <a:ln w="9525">
              <a:noFill/>
              <a:round/>
              <a:headEnd/>
              <a:tailEnd/>
            </a:ln>
          </p:spPr>
          <p:txBody>
            <a:bodyPr/>
            <a:lstStyle/>
            <a:p>
              <a:endParaRPr lang="en-US"/>
            </a:p>
          </p:txBody>
        </p:sp>
        <p:sp>
          <p:nvSpPr>
            <p:cNvPr id="29758" name="Freeform 62"/>
            <p:cNvSpPr>
              <a:spLocks/>
            </p:cNvSpPr>
            <p:nvPr/>
          </p:nvSpPr>
          <p:spPr bwMode="auto">
            <a:xfrm>
              <a:off x="748" y="755"/>
              <a:ext cx="71" cy="18"/>
            </a:xfrm>
            <a:custGeom>
              <a:avLst/>
              <a:gdLst/>
              <a:ahLst/>
              <a:cxnLst>
                <a:cxn ang="0">
                  <a:pos x="0" y="3"/>
                </a:cxn>
                <a:cxn ang="0">
                  <a:pos x="16" y="3"/>
                </a:cxn>
                <a:cxn ang="0">
                  <a:pos x="37" y="2"/>
                </a:cxn>
                <a:cxn ang="0">
                  <a:pos x="62" y="1"/>
                </a:cxn>
                <a:cxn ang="0">
                  <a:pos x="88" y="1"/>
                </a:cxn>
                <a:cxn ang="0">
                  <a:pos x="118" y="0"/>
                </a:cxn>
                <a:cxn ang="0">
                  <a:pos x="147" y="1"/>
                </a:cxn>
                <a:cxn ang="0">
                  <a:pos x="177" y="1"/>
                </a:cxn>
                <a:cxn ang="0">
                  <a:pos x="208" y="3"/>
                </a:cxn>
                <a:cxn ang="0">
                  <a:pos x="237" y="7"/>
                </a:cxn>
                <a:cxn ang="0">
                  <a:pos x="265" y="11"/>
                </a:cxn>
                <a:cxn ang="0">
                  <a:pos x="290" y="18"/>
                </a:cxn>
                <a:cxn ang="0">
                  <a:pos x="314" y="27"/>
                </a:cxn>
                <a:cxn ang="0">
                  <a:pos x="332" y="38"/>
                </a:cxn>
                <a:cxn ang="0">
                  <a:pos x="346" y="52"/>
                </a:cxn>
                <a:cxn ang="0">
                  <a:pos x="355" y="68"/>
                </a:cxn>
                <a:cxn ang="0">
                  <a:pos x="358" y="88"/>
                </a:cxn>
                <a:cxn ang="0">
                  <a:pos x="341" y="75"/>
                </a:cxn>
                <a:cxn ang="0">
                  <a:pos x="322" y="67"/>
                </a:cxn>
                <a:cxn ang="0">
                  <a:pos x="303" y="59"/>
                </a:cxn>
                <a:cxn ang="0">
                  <a:pos x="281" y="53"/>
                </a:cxn>
                <a:cxn ang="0">
                  <a:pos x="259" y="48"/>
                </a:cxn>
                <a:cxn ang="0">
                  <a:pos x="236" y="46"/>
                </a:cxn>
                <a:cxn ang="0">
                  <a:pos x="213" y="43"/>
                </a:cxn>
                <a:cxn ang="0">
                  <a:pos x="188" y="41"/>
                </a:cxn>
                <a:cxn ang="0">
                  <a:pos x="165" y="38"/>
                </a:cxn>
                <a:cxn ang="0">
                  <a:pos x="140" y="37"/>
                </a:cxn>
                <a:cxn ang="0">
                  <a:pos x="116" y="34"/>
                </a:cxn>
                <a:cxn ang="0">
                  <a:pos x="92" y="31"/>
                </a:cxn>
                <a:cxn ang="0">
                  <a:pos x="68" y="26"/>
                </a:cxn>
                <a:cxn ang="0">
                  <a:pos x="44" y="21"/>
                </a:cxn>
                <a:cxn ang="0">
                  <a:pos x="22" y="13"/>
                </a:cxn>
                <a:cxn ang="0">
                  <a:pos x="0" y="3"/>
                </a:cxn>
              </a:cxnLst>
              <a:rect l="0" t="0" r="r" b="b"/>
              <a:pathLst>
                <a:path w="358" h="88">
                  <a:moveTo>
                    <a:pt x="0" y="3"/>
                  </a:moveTo>
                  <a:lnTo>
                    <a:pt x="16" y="3"/>
                  </a:lnTo>
                  <a:lnTo>
                    <a:pt x="37" y="2"/>
                  </a:lnTo>
                  <a:lnTo>
                    <a:pt x="62" y="1"/>
                  </a:lnTo>
                  <a:lnTo>
                    <a:pt x="88" y="1"/>
                  </a:lnTo>
                  <a:lnTo>
                    <a:pt x="118" y="0"/>
                  </a:lnTo>
                  <a:lnTo>
                    <a:pt x="147" y="1"/>
                  </a:lnTo>
                  <a:lnTo>
                    <a:pt x="177" y="1"/>
                  </a:lnTo>
                  <a:lnTo>
                    <a:pt x="208" y="3"/>
                  </a:lnTo>
                  <a:lnTo>
                    <a:pt x="237" y="7"/>
                  </a:lnTo>
                  <a:lnTo>
                    <a:pt x="265" y="11"/>
                  </a:lnTo>
                  <a:lnTo>
                    <a:pt x="290" y="18"/>
                  </a:lnTo>
                  <a:lnTo>
                    <a:pt x="314" y="27"/>
                  </a:lnTo>
                  <a:lnTo>
                    <a:pt x="332" y="38"/>
                  </a:lnTo>
                  <a:lnTo>
                    <a:pt x="346" y="52"/>
                  </a:lnTo>
                  <a:lnTo>
                    <a:pt x="355" y="68"/>
                  </a:lnTo>
                  <a:lnTo>
                    <a:pt x="358" y="88"/>
                  </a:lnTo>
                  <a:lnTo>
                    <a:pt x="341" y="75"/>
                  </a:lnTo>
                  <a:lnTo>
                    <a:pt x="322" y="67"/>
                  </a:lnTo>
                  <a:lnTo>
                    <a:pt x="303" y="59"/>
                  </a:lnTo>
                  <a:lnTo>
                    <a:pt x="281" y="53"/>
                  </a:lnTo>
                  <a:lnTo>
                    <a:pt x="259" y="48"/>
                  </a:lnTo>
                  <a:lnTo>
                    <a:pt x="236" y="46"/>
                  </a:lnTo>
                  <a:lnTo>
                    <a:pt x="213" y="43"/>
                  </a:lnTo>
                  <a:lnTo>
                    <a:pt x="188" y="41"/>
                  </a:lnTo>
                  <a:lnTo>
                    <a:pt x="165" y="38"/>
                  </a:lnTo>
                  <a:lnTo>
                    <a:pt x="140" y="37"/>
                  </a:lnTo>
                  <a:lnTo>
                    <a:pt x="116" y="34"/>
                  </a:lnTo>
                  <a:lnTo>
                    <a:pt x="92" y="31"/>
                  </a:lnTo>
                  <a:lnTo>
                    <a:pt x="68" y="26"/>
                  </a:lnTo>
                  <a:lnTo>
                    <a:pt x="44" y="21"/>
                  </a:lnTo>
                  <a:lnTo>
                    <a:pt x="22" y="13"/>
                  </a:lnTo>
                  <a:lnTo>
                    <a:pt x="0" y="3"/>
                  </a:lnTo>
                  <a:close/>
                </a:path>
              </a:pathLst>
            </a:custGeom>
            <a:solidFill>
              <a:srgbClr val="000000"/>
            </a:solidFill>
            <a:ln w="9525">
              <a:noFill/>
              <a:round/>
              <a:headEnd/>
              <a:tailEnd/>
            </a:ln>
          </p:spPr>
          <p:txBody>
            <a:bodyPr/>
            <a:lstStyle/>
            <a:p>
              <a:endParaRPr lang="en-US"/>
            </a:p>
          </p:txBody>
        </p:sp>
        <p:sp>
          <p:nvSpPr>
            <p:cNvPr id="29759" name="Freeform 63"/>
            <p:cNvSpPr>
              <a:spLocks/>
            </p:cNvSpPr>
            <p:nvPr/>
          </p:nvSpPr>
          <p:spPr bwMode="auto">
            <a:xfrm>
              <a:off x="748" y="755"/>
              <a:ext cx="71" cy="18"/>
            </a:xfrm>
            <a:custGeom>
              <a:avLst/>
              <a:gdLst/>
              <a:ahLst/>
              <a:cxnLst>
                <a:cxn ang="0">
                  <a:pos x="0" y="3"/>
                </a:cxn>
                <a:cxn ang="0">
                  <a:pos x="0" y="3"/>
                </a:cxn>
                <a:cxn ang="0">
                  <a:pos x="16" y="3"/>
                </a:cxn>
                <a:cxn ang="0">
                  <a:pos x="37" y="2"/>
                </a:cxn>
                <a:cxn ang="0">
                  <a:pos x="62" y="1"/>
                </a:cxn>
                <a:cxn ang="0">
                  <a:pos x="88" y="1"/>
                </a:cxn>
                <a:cxn ang="0">
                  <a:pos x="118" y="0"/>
                </a:cxn>
                <a:cxn ang="0">
                  <a:pos x="147" y="1"/>
                </a:cxn>
                <a:cxn ang="0">
                  <a:pos x="177" y="1"/>
                </a:cxn>
                <a:cxn ang="0">
                  <a:pos x="208" y="3"/>
                </a:cxn>
                <a:cxn ang="0">
                  <a:pos x="237" y="7"/>
                </a:cxn>
                <a:cxn ang="0">
                  <a:pos x="265" y="11"/>
                </a:cxn>
                <a:cxn ang="0">
                  <a:pos x="290" y="18"/>
                </a:cxn>
                <a:cxn ang="0">
                  <a:pos x="314" y="27"/>
                </a:cxn>
                <a:cxn ang="0">
                  <a:pos x="332" y="38"/>
                </a:cxn>
                <a:cxn ang="0">
                  <a:pos x="346" y="52"/>
                </a:cxn>
                <a:cxn ang="0">
                  <a:pos x="355" y="68"/>
                </a:cxn>
                <a:cxn ang="0">
                  <a:pos x="358" y="88"/>
                </a:cxn>
                <a:cxn ang="0">
                  <a:pos x="358" y="88"/>
                </a:cxn>
                <a:cxn ang="0">
                  <a:pos x="341" y="75"/>
                </a:cxn>
                <a:cxn ang="0">
                  <a:pos x="322" y="67"/>
                </a:cxn>
                <a:cxn ang="0">
                  <a:pos x="303" y="59"/>
                </a:cxn>
                <a:cxn ang="0">
                  <a:pos x="281" y="53"/>
                </a:cxn>
                <a:cxn ang="0">
                  <a:pos x="259" y="48"/>
                </a:cxn>
                <a:cxn ang="0">
                  <a:pos x="236" y="46"/>
                </a:cxn>
                <a:cxn ang="0">
                  <a:pos x="213" y="43"/>
                </a:cxn>
                <a:cxn ang="0">
                  <a:pos x="188" y="41"/>
                </a:cxn>
                <a:cxn ang="0">
                  <a:pos x="165" y="38"/>
                </a:cxn>
                <a:cxn ang="0">
                  <a:pos x="140" y="37"/>
                </a:cxn>
                <a:cxn ang="0">
                  <a:pos x="116" y="34"/>
                </a:cxn>
                <a:cxn ang="0">
                  <a:pos x="92" y="31"/>
                </a:cxn>
                <a:cxn ang="0">
                  <a:pos x="68" y="26"/>
                </a:cxn>
                <a:cxn ang="0">
                  <a:pos x="44" y="21"/>
                </a:cxn>
                <a:cxn ang="0">
                  <a:pos x="22" y="13"/>
                </a:cxn>
                <a:cxn ang="0">
                  <a:pos x="0" y="3"/>
                </a:cxn>
              </a:cxnLst>
              <a:rect l="0" t="0" r="r" b="b"/>
              <a:pathLst>
                <a:path w="358" h="88">
                  <a:moveTo>
                    <a:pt x="0" y="3"/>
                  </a:moveTo>
                  <a:lnTo>
                    <a:pt x="0" y="3"/>
                  </a:lnTo>
                  <a:lnTo>
                    <a:pt x="16" y="3"/>
                  </a:lnTo>
                  <a:lnTo>
                    <a:pt x="37" y="2"/>
                  </a:lnTo>
                  <a:lnTo>
                    <a:pt x="62" y="1"/>
                  </a:lnTo>
                  <a:lnTo>
                    <a:pt x="88" y="1"/>
                  </a:lnTo>
                  <a:lnTo>
                    <a:pt x="118" y="0"/>
                  </a:lnTo>
                  <a:lnTo>
                    <a:pt x="147" y="1"/>
                  </a:lnTo>
                  <a:lnTo>
                    <a:pt x="177" y="1"/>
                  </a:lnTo>
                  <a:lnTo>
                    <a:pt x="208" y="3"/>
                  </a:lnTo>
                  <a:lnTo>
                    <a:pt x="237" y="7"/>
                  </a:lnTo>
                  <a:lnTo>
                    <a:pt x="265" y="11"/>
                  </a:lnTo>
                  <a:lnTo>
                    <a:pt x="290" y="18"/>
                  </a:lnTo>
                  <a:lnTo>
                    <a:pt x="314" y="27"/>
                  </a:lnTo>
                  <a:lnTo>
                    <a:pt x="332" y="38"/>
                  </a:lnTo>
                  <a:lnTo>
                    <a:pt x="346" y="52"/>
                  </a:lnTo>
                  <a:lnTo>
                    <a:pt x="355" y="68"/>
                  </a:lnTo>
                  <a:lnTo>
                    <a:pt x="358" y="88"/>
                  </a:lnTo>
                  <a:lnTo>
                    <a:pt x="358" y="88"/>
                  </a:lnTo>
                  <a:lnTo>
                    <a:pt x="341" y="75"/>
                  </a:lnTo>
                  <a:lnTo>
                    <a:pt x="322" y="67"/>
                  </a:lnTo>
                  <a:lnTo>
                    <a:pt x="303" y="59"/>
                  </a:lnTo>
                  <a:lnTo>
                    <a:pt x="281" y="53"/>
                  </a:lnTo>
                  <a:lnTo>
                    <a:pt x="259" y="48"/>
                  </a:lnTo>
                  <a:lnTo>
                    <a:pt x="236" y="46"/>
                  </a:lnTo>
                  <a:lnTo>
                    <a:pt x="213" y="43"/>
                  </a:lnTo>
                  <a:lnTo>
                    <a:pt x="188" y="41"/>
                  </a:lnTo>
                  <a:lnTo>
                    <a:pt x="165" y="38"/>
                  </a:lnTo>
                  <a:lnTo>
                    <a:pt x="140" y="37"/>
                  </a:lnTo>
                  <a:lnTo>
                    <a:pt x="116" y="34"/>
                  </a:lnTo>
                  <a:lnTo>
                    <a:pt x="92" y="31"/>
                  </a:lnTo>
                  <a:lnTo>
                    <a:pt x="68" y="26"/>
                  </a:lnTo>
                  <a:lnTo>
                    <a:pt x="44" y="21"/>
                  </a:lnTo>
                  <a:lnTo>
                    <a:pt x="22" y="13"/>
                  </a:lnTo>
                  <a:lnTo>
                    <a:pt x="0" y="3"/>
                  </a:lnTo>
                </a:path>
              </a:pathLst>
            </a:custGeom>
            <a:noFill/>
            <a:ln w="0">
              <a:solidFill>
                <a:srgbClr val="000000"/>
              </a:solidFill>
              <a:prstDash val="solid"/>
              <a:round/>
              <a:headEnd/>
              <a:tailEnd/>
            </a:ln>
          </p:spPr>
          <p:txBody>
            <a:bodyPr/>
            <a:lstStyle/>
            <a:p>
              <a:endParaRPr lang="en-US"/>
            </a:p>
          </p:txBody>
        </p:sp>
        <p:sp>
          <p:nvSpPr>
            <p:cNvPr id="29760" name="Freeform 64"/>
            <p:cNvSpPr>
              <a:spLocks noEditPoints="1"/>
            </p:cNvSpPr>
            <p:nvPr/>
          </p:nvSpPr>
          <p:spPr bwMode="auto">
            <a:xfrm>
              <a:off x="508" y="609"/>
              <a:ext cx="271" cy="210"/>
            </a:xfrm>
            <a:custGeom>
              <a:avLst/>
              <a:gdLst/>
              <a:ahLst/>
              <a:cxnLst>
                <a:cxn ang="0">
                  <a:pos x="1090" y="607"/>
                </a:cxn>
                <a:cxn ang="0">
                  <a:pos x="1149" y="515"/>
                </a:cxn>
                <a:cxn ang="0">
                  <a:pos x="1236" y="448"/>
                </a:cxn>
                <a:cxn ang="0">
                  <a:pos x="1212" y="445"/>
                </a:cxn>
                <a:cxn ang="0">
                  <a:pos x="1117" y="507"/>
                </a:cxn>
                <a:cxn ang="0">
                  <a:pos x="1062" y="622"/>
                </a:cxn>
                <a:cxn ang="0">
                  <a:pos x="1184" y="737"/>
                </a:cxn>
                <a:cxn ang="0">
                  <a:pos x="1150" y="793"/>
                </a:cxn>
                <a:cxn ang="0">
                  <a:pos x="1158" y="902"/>
                </a:cxn>
                <a:cxn ang="0">
                  <a:pos x="1204" y="990"/>
                </a:cxn>
                <a:cxn ang="0">
                  <a:pos x="1287" y="1035"/>
                </a:cxn>
                <a:cxn ang="0">
                  <a:pos x="1291" y="1026"/>
                </a:cxn>
                <a:cxn ang="0">
                  <a:pos x="1209" y="965"/>
                </a:cxn>
                <a:cxn ang="0">
                  <a:pos x="1200" y="799"/>
                </a:cxn>
                <a:cxn ang="0">
                  <a:pos x="1282" y="759"/>
                </a:cxn>
                <a:cxn ang="0">
                  <a:pos x="1225" y="745"/>
                </a:cxn>
                <a:cxn ang="0">
                  <a:pos x="311" y="107"/>
                </a:cxn>
                <a:cxn ang="0">
                  <a:pos x="228" y="25"/>
                </a:cxn>
                <a:cxn ang="0">
                  <a:pos x="123" y="4"/>
                </a:cxn>
                <a:cxn ang="0">
                  <a:pos x="30" y="78"/>
                </a:cxn>
                <a:cxn ang="0">
                  <a:pos x="9" y="126"/>
                </a:cxn>
                <a:cxn ang="0">
                  <a:pos x="0" y="193"/>
                </a:cxn>
                <a:cxn ang="0">
                  <a:pos x="15" y="278"/>
                </a:cxn>
                <a:cxn ang="0">
                  <a:pos x="33" y="129"/>
                </a:cxn>
                <a:cxn ang="0">
                  <a:pos x="93" y="53"/>
                </a:cxn>
                <a:cxn ang="0">
                  <a:pos x="166" y="33"/>
                </a:cxn>
                <a:cxn ang="0">
                  <a:pos x="247" y="84"/>
                </a:cxn>
                <a:cxn ang="0">
                  <a:pos x="280" y="144"/>
                </a:cxn>
                <a:cxn ang="0">
                  <a:pos x="283" y="179"/>
                </a:cxn>
                <a:cxn ang="0">
                  <a:pos x="302" y="212"/>
                </a:cxn>
                <a:cxn ang="0">
                  <a:pos x="334" y="143"/>
                </a:cxn>
                <a:cxn ang="0">
                  <a:pos x="195" y="146"/>
                </a:cxn>
                <a:cxn ang="0">
                  <a:pos x="228" y="201"/>
                </a:cxn>
                <a:cxn ang="0">
                  <a:pos x="144" y="248"/>
                </a:cxn>
                <a:cxn ang="0">
                  <a:pos x="149" y="351"/>
                </a:cxn>
                <a:cxn ang="0">
                  <a:pos x="225" y="378"/>
                </a:cxn>
                <a:cxn ang="0">
                  <a:pos x="303" y="394"/>
                </a:cxn>
                <a:cxn ang="0">
                  <a:pos x="347" y="378"/>
                </a:cxn>
                <a:cxn ang="0">
                  <a:pos x="365" y="306"/>
                </a:cxn>
                <a:cxn ang="0">
                  <a:pos x="367" y="356"/>
                </a:cxn>
                <a:cxn ang="0">
                  <a:pos x="355" y="440"/>
                </a:cxn>
                <a:cxn ang="0">
                  <a:pos x="374" y="486"/>
                </a:cxn>
                <a:cxn ang="0">
                  <a:pos x="341" y="557"/>
                </a:cxn>
                <a:cxn ang="0">
                  <a:pos x="244" y="567"/>
                </a:cxn>
                <a:cxn ang="0">
                  <a:pos x="141" y="501"/>
                </a:cxn>
                <a:cxn ang="0">
                  <a:pos x="135" y="466"/>
                </a:cxn>
                <a:cxn ang="0">
                  <a:pos x="226" y="494"/>
                </a:cxn>
                <a:cxn ang="0">
                  <a:pos x="269" y="459"/>
                </a:cxn>
                <a:cxn ang="0">
                  <a:pos x="268" y="416"/>
                </a:cxn>
                <a:cxn ang="0">
                  <a:pos x="191" y="416"/>
                </a:cxn>
                <a:cxn ang="0">
                  <a:pos x="125" y="380"/>
                </a:cxn>
                <a:cxn ang="0">
                  <a:pos x="83" y="321"/>
                </a:cxn>
                <a:cxn ang="0">
                  <a:pos x="83" y="233"/>
                </a:cxn>
                <a:cxn ang="0">
                  <a:pos x="118" y="156"/>
                </a:cxn>
                <a:cxn ang="0">
                  <a:pos x="174" y="111"/>
                </a:cxn>
              </a:cxnLst>
              <a:rect l="0" t="0" r="r" b="b"/>
              <a:pathLst>
                <a:path w="1358" h="1049">
                  <a:moveTo>
                    <a:pt x="1056" y="726"/>
                  </a:moveTo>
                  <a:lnTo>
                    <a:pt x="1063" y="691"/>
                  </a:lnTo>
                  <a:lnTo>
                    <a:pt x="1072" y="660"/>
                  </a:lnTo>
                  <a:lnTo>
                    <a:pt x="1081" y="632"/>
                  </a:lnTo>
                  <a:lnTo>
                    <a:pt x="1090" y="607"/>
                  </a:lnTo>
                  <a:lnTo>
                    <a:pt x="1101" y="584"/>
                  </a:lnTo>
                  <a:lnTo>
                    <a:pt x="1111" y="565"/>
                  </a:lnTo>
                  <a:lnTo>
                    <a:pt x="1123" y="546"/>
                  </a:lnTo>
                  <a:lnTo>
                    <a:pt x="1135" y="530"/>
                  </a:lnTo>
                  <a:lnTo>
                    <a:pt x="1149" y="515"/>
                  </a:lnTo>
                  <a:lnTo>
                    <a:pt x="1164" y="500"/>
                  </a:lnTo>
                  <a:lnTo>
                    <a:pt x="1180" y="486"/>
                  </a:lnTo>
                  <a:lnTo>
                    <a:pt x="1198" y="474"/>
                  </a:lnTo>
                  <a:lnTo>
                    <a:pt x="1216" y="462"/>
                  </a:lnTo>
                  <a:lnTo>
                    <a:pt x="1236" y="448"/>
                  </a:lnTo>
                  <a:lnTo>
                    <a:pt x="1258" y="434"/>
                  </a:lnTo>
                  <a:lnTo>
                    <a:pt x="1281" y="421"/>
                  </a:lnTo>
                  <a:lnTo>
                    <a:pt x="1257" y="428"/>
                  </a:lnTo>
                  <a:lnTo>
                    <a:pt x="1235" y="437"/>
                  </a:lnTo>
                  <a:lnTo>
                    <a:pt x="1212" y="445"/>
                  </a:lnTo>
                  <a:lnTo>
                    <a:pt x="1191" y="455"/>
                  </a:lnTo>
                  <a:lnTo>
                    <a:pt x="1170" y="466"/>
                  </a:lnTo>
                  <a:lnTo>
                    <a:pt x="1152" y="478"/>
                  </a:lnTo>
                  <a:lnTo>
                    <a:pt x="1133" y="493"/>
                  </a:lnTo>
                  <a:lnTo>
                    <a:pt x="1117" y="507"/>
                  </a:lnTo>
                  <a:lnTo>
                    <a:pt x="1102" y="525"/>
                  </a:lnTo>
                  <a:lnTo>
                    <a:pt x="1090" y="545"/>
                  </a:lnTo>
                  <a:lnTo>
                    <a:pt x="1078" y="567"/>
                  </a:lnTo>
                  <a:lnTo>
                    <a:pt x="1070" y="593"/>
                  </a:lnTo>
                  <a:lnTo>
                    <a:pt x="1062" y="622"/>
                  </a:lnTo>
                  <a:lnTo>
                    <a:pt x="1057" y="653"/>
                  </a:lnTo>
                  <a:lnTo>
                    <a:pt x="1056" y="687"/>
                  </a:lnTo>
                  <a:lnTo>
                    <a:pt x="1056" y="726"/>
                  </a:lnTo>
                  <a:close/>
                  <a:moveTo>
                    <a:pt x="1199" y="733"/>
                  </a:moveTo>
                  <a:lnTo>
                    <a:pt x="1184" y="737"/>
                  </a:lnTo>
                  <a:lnTo>
                    <a:pt x="1173" y="745"/>
                  </a:lnTo>
                  <a:lnTo>
                    <a:pt x="1164" y="754"/>
                  </a:lnTo>
                  <a:lnTo>
                    <a:pt x="1158" y="766"/>
                  </a:lnTo>
                  <a:lnTo>
                    <a:pt x="1154" y="778"/>
                  </a:lnTo>
                  <a:lnTo>
                    <a:pt x="1150" y="793"/>
                  </a:lnTo>
                  <a:lnTo>
                    <a:pt x="1148" y="807"/>
                  </a:lnTo>
                  <a:lnTo>
                    <a:pt x="1145" y="820"/>
                  </a:lnTo>
                  <a:lnTo>
                    <a:pt x="1149" y="850"/>
                  </a:lnTo>
                  <a:lnTo>
                    <a:pt x="1153" y="877"/>
                  </a:lnTo>
                  <a:lnTo>
                    <a:pt x="1158" y="902"/>
                  </a:lnTo>
                  <a:lnTo>
                    <a:pt x="1165" y="924"/>
                  </a:lnTo>
                  <a:lnTo>
                    <a:pt x="1173" y="944"/>
                  </a:lnTo>
                  <a:lnTo>
                    <a:pt x="1181" y="962"/>
                  </a:lnTo>
                  <a:lnTo>
                    <a:pt x="1191" y="977"/>
                  </a:lnTo>
                  <a:lnTo>
                    <a:pt x="1204" y="990"/>
                  </a:lnTo>
                  <a:lnTo>
                    <a:pt x="1217" y="1003"/>
                  </a:lnTo>
                  <a:lnTo>
                    <a:pt x="1232" y="1013"/>
                  </a:lnTo>
                  <a:lnTo>
                    <a:pt x="1248" y="1021"/>
                  </a:lnTo>
                  <a:lnTo>
                    <a:pt x="1266" y="1029"/>
                  </a:lnTo>
                  <a:lnTo>
                    <a:pt x="1287" y="1035"/>
                  </a:lnTo>
                  <a:lnTo>
                    <a:pt x="1308" y="1040"/>
                  </a:lnTo>
                  <a:lnTo>
                    <a:pt x="1332" y="1045"/>
                  </a:lnTo>
                  <a:lnTo>
                    <a:pt x="1358" y="1049"/>
                  </a:lnTo>
                  <a:lnTo>
                    <a:pt x="1322" y="1037"/>
                  </a:lnTo>
                  <a:lnTo>
                    <a:pt x="1291" y="1026"/>
                  </a:lnTo>
                  <a:lnTo>
                    <a:pt x="1266" y="1015"/>
                  </a:lnTo>
                  <a:lnTo>
                    <a:pt x="1245" y="1003"/>
                  </a:lnTo>
                  <a:lnTo>
                    <a:pt x="1229" y="992"/>
                  </a:lnTo>
                  <a:lnTo>
                    <a:pt x="1217" y="978"/>
                  </a:lnTo>
                  <a:lnTo>
                    <a:pt x="1209" y="965"/>
                  </a:lnTo>
                  <a:lnTo>
                    <a:pt x="1204" y="952"/>
                  </a:lnTo>
                  <a:lnTo>
                    <a:pt x="1191" y="898"/>
                  </a:lnTo>
                  <a:lnTo>
                    <a:pt x="1186" y="856"/>
                  </a:lnTo>
                  <a:lnTo>
                    <a:pt x="1190" y="824"/>
                  </a:lnTo>
                  <a:lnTo>
                    <a:pt x="1200" y="799"/>
                  </a:lnTo>
                  <a:lnTo>
                    <a:pt x="1216" y="782"/>
                  </a:lnTo>
                  <a:lnTo>
                    <a:pt x="1237" y="771"/>
                  </a:lnTo>
                  <a:lnTo>
                    <a:pt x="1263" y="764"/>
                  </a:lnTo>
                  <a:lnTo>
                    <a:pt x="1294" y="762"/>
                  </a:lnTo>
                  <a:lnTo>
                    <a:pt x="1282" y="759"/>
                  </a:lnTo>
                  <a:lnTo>
                    <a:pt x="1271" y="757"/>
                  </a:lnTo>
                  <a:lnTo>
                    <a:pt x="1260" y="754"/>
                  </a:lnTo>
                  <a:lnTo>
                    <a:pt x="1248" y="752"/>
                  </a:lnTo>
                  <a:lnTo>
                    <a:pt x="1237" y="749"/>
                  </a:lnTo>
                  <a:lnTo>
                    <a:pt x="1225" y="745"/>
                  </a:lnTo>
                  <a:lnTo>
                    <a:pt x="1212" y="740"/>
                  </a:lnTo>
                  <a:lnTo>
                    <a:pt x="1199" y="733"/>
                  </a:lnTo>
                  <a:close/>
                  <a:moveTo>
                    <a:pt x="334" y="143"/>
                  </a:moveTo>
                  <a:lnTo>
                    <a:pt x="324" y="125"/>
                  </a:lnTo>
                  <a:lnTo>
                    <a:pt x="311" y="107"/>
                  </a:lnTo>
                  <a:lnTo>
                    <a:pt x="297" y="89"/>
                  </a:lnTo>
                  <a:lnTo>
                    <a:pt x="282" y="71"/>
                  </a:lnTo>
                  <a:lnTo>
                    <a:pt x="264" y="54"/>
                  </a:lnTo>
                  <a:lnTo>
                    <a:pt x="247" y="38"/>
                  </a:lnTo>
                  <a:lnTo>
                    <a:pt x="228" y="25"/>
                  </a:lnTo>
                  <a:lnTo>
                    <a:pt x="208" y="13"/>
                  </a:lnTo>
                  <a:lnTo>
                    <a:pt x="187" y="6"/>
                  </a:lnTo>
                  <a:lnTo>
                    <a:pt x="166" y="1"/>
                  </a:lnTo>
                  <a:lnTo>
                    <a:pt x="144" y="0"/>
                  </a:lnTo>
                  <a:lnTo>
                    <a:pt x="123" y="4"/>
                  </a:lnTo>
                  <a:lnTo>
                    <a:pt x="101" y="11"/>
                  </a:lnTo>
                  <a:lnTo>
                    <a:pt x="78" y="25"/>
                  </a:lnTo>
                  <a:lnTo>
                    <a:pt x="56" y="44"/>
                  </a:lnTo>
                  <a:lnTo>
                    <a:pt x="35" y="71"/>
                  </a:lnTo>
                  <a:lnTo>
                    <a:pt x="30" y="78"/>
                  </a:lnTo>
                  <a:lnTo>
                    <a:pt x="25" y="87"/>
                  </a:lnTo>
                  <a:lnTo>
                    <a:pt x="20" y="95"/>
                  </a:lnTo>
                  <a:lnTo>
                    <a:pt x="16" y="105"/>
                  </a:lnTo>
                  <a:lnTo>
                    <a:pt x="12" y="115"/>
                  </a:lnTo>
                  <a:lnTo>
                    <a:pt x="9" y="126"/>
                  </a:lnTo>
                  <a:lnTo>
                    <a:pt x="5" y="139"/>
                  </a:lnTo>
                  <a:lnTo>
                    <a:pt x="2" y="151"/>
                  </a:lnTo>
                  <a:lnTo>
                    <a:pt x="1" y="164"/>
                  </a:lnTo>
                  <a:lnTo>
                    <a:pt x="0" y="179"/>
                  </a:lnTo>
                  <a:lnTo>
                    <a:pt x="0" y="193"/>
                  </a:lnTo>
                  <a:lnTo>
                    <a:pt x="1" y="208"/>
                  </a:lnTo>
                  <a:lnTo>
                    <a:pt x="2" y="224"/>
                  </a:lnTo>
                  <a:lnTo>
                    <a:pt x="6" y="242"/>
                  </a:lnTo>
                  <a:lnTo>
                    <a:pt x="10" y="259"/>
                  </a:lnTo>
                  <a:lnTo>
                    <a:pt x="15" y="278"/>
                  </a:lnTo>
                  <a:lnTo>
                    <a:pt x="14" y="239"/>
                  </a:lnTo>
                  <a:lnTo>
                    <a:pt x="15" y="205"/>
                  </a:lnTo>
                  <a:lnTo>
                    <a:pt x="17" y="175"/>
                  </a:lnTo>
                  <a:lnTo>
                    <a:pt x="25" y="150"/>
                  </a:lnTo>
                  <a:lnTo>
                    <a:pt x="33" y="129"/>
                  </a:lnTo>
                  <a:lnTo>
                    <a:pt x="45" y="113"/>
                  </a:lnTo>
                  <a:lnTo>
                    <a:pt x="61" y="100"/>
                  </a:lnTo>
                  <a:lnTo>
                    <a:pt x="78" y="93"/>
                  </a:lnTo>
                  <a:lnTo>
                    <a:pt x="84" y="71"/>
                  </a:lnTo>
                  <a:lnTo>
                    <a:pt x="93" y="53"/>
                  </a:lnTo>
                  <a:lnTo>
                    <a:pt x="104" y="41"/>
                  </a:lnTo>
                  <a:lnTo>
                    <a:pt x="118" y="33"/>
                  </a:lnTo>
                  <a:lnTo>
                    <a:pt x="133" y="30"/>
                  </a:lnTo>
                  <a:lnTo>
                    <a:pt x="149" y="31"/>
                  </a:lnTo>
                  <a:lnTo>
                    <a:pt x="166" y="33"/>
                  </a:lnTo>
                  <a:lnTo>
                    <a:pt x="184" y="41"/>
                  </a:lnTo>
                  <a:lnTo>
                    <a:pt x="201" y="49"/>
                  </a:lnTo>
                  <a:lnTo>
                    <a:pt x="217" y="59"/>
                  </a:lnTo>
                  <a:lnTo>
                    <a:pt x="233" y="72"/>
                  </a:lnTo>
                  <a:lnTo>
                    <a:pt x="247" y="84"/>
                  </a:lnTo>
                  <a:lnTo>
                    <a:pt x="258" y="98"/>
                  </a:lnTo>
                  <a:lnTo>
                    <a:pt x="268" y="111"/>
                  </a:lnTo>
                  <a:lnTo>
                    <a:pt x="274" y="125"/>
                  </a:lnTo>
                  <a:lnTo>
                    <a:pt x="278" y="138"/>
                  </a:lnTo>
                  <a:lnTo>
                    <a:pt x="280" y="144"/>
                  </a:lnTo>
                  <a:lnTo>
                    <a:pt x="283" y="150"/>
                  </a:lnTo>
                  <a:lnTo>
                    <a:pt x="284" y="156"/>
                  </a:lnTo>
                  <a:lnTo>
                    <a:pt x="284" y="164"/>
                  </a:lnTo>
                  <a:lnTo>
                    <a:pt x="283" y="171"/>
                  </a:lnTo>
                  <a:lnTo>
                    <a:pt x="283" y="179"/>
                  </a:lnTo>
                  <a:lnTo>
                    <a:pt x="280" y="186"/>
                  </a:lnTo>
                  <a:lnTo>
                    <a:pt x="278" y="195"/>
                  </a:lnTo>
                  <a:lnTo>
                    <a:pt x="283" y="208"/>
                  </a:lnTo>
                  <a:lnTo>
                    <a:pt x="292" y="215"/>
                  </a:lnTo>
                  <a:lnTo>
                    <a:pt x="302" y="212"/>
                  </a:lnTo>
                  <a:lnTo>
                    <a:pt x="313" y="205"/>
                  </a:lnTo>
                  <a:lnTo>
                    <a:pt x="323" y="192"/>
                  </a:lnTo>
                  <a:lnTo>
                    <a:pt x="330" y="177"/>
                  </a:lnTo>
                  <a:lnTo>
                    <a:pt x="335" y="160"/>
                  </a:lnTo>
                  <a:lnTo>
                    <a:pt x="334" y="143"/>
                  </a:lnTo>
                  <a:close/>
                  <a:moveTo>
                    <a:pt x="186" y="108"/>
                  </a:moveTo>
                  <a:lnTo>
                    <a:pt x="191" y="113"/>
                  </a:lnTo>
                  <a:lnTo>
                    <a:pt x="194" y="121"/>
                  </a:lnTo>
                  <a:lnTo>
                    <a:pt x="194" y="133"/>
                  </a:lnTo>
                  <a:lnTo>
                    <a:pt x="195" y="146"/>
                  </a:lnTo>
                  <a:lnTo>
                    <a:pt x="197" y="161"/>
                  </a:lnTo>
                  <a:lnTo>
                    <a:pt x="202" y="174"/>
                  </a:lnTo>
                  <a:lnTo>
                    <a:pt x="211" y="185"/>
                  </a:lnTo>
                  <a:lnTo>
                    <a:pt x="225" y="193"/>
                  </a:lnTo>
                  <a:lnTo>
                    <a:pt x="228" y="201"/>
                  </a:lnTo>
                  <a:lnTo>
                    <a:pt x="220" y="208"/>
                  </a:lnTo>
                  <a:lnTo>
                    <a:pt x="205" y="217"/>
                  </a:lnTo>
                  <a:lnTo>
                    <a:pt x="184" y="226"/>
                  </a:lnTo>
                  <a:lnTo>
                    <a:pt x="163" y="237"/>
                  </a:lnTo>
                  <a:lnTo>
                    <a:pt x="144" y="248"/>
                  </a:lnTo>
                  <a:lnTo>
                    <a:pt x="129" y="262"/>
                  </a:lnTo>
                  <a:lnTo>
                    <a:pt x="124" y="277"/>
                  </a:lnTo>
                  <a:lnTo>
                    <a:pt x="129" y="308"/>
                  </a:lnTo>
                  <a:lnTo>
                    <a:pt x="138" y="332"/>
                  </a:lnTo>
                  <a:lnTo>
                    <a:pt x="149" y="351"/>
                  </a:lnTo>
                  <a:lnTo>
                    <a:pt x="161" y="365"/>
                  </a:lnTo>
                  <a:lnTo>
                    <a:pt x="176" y="373"/>
                  </a:lnTo>
                  <a:lnTo>
                    <a:pt x="191" y="378"/>
                  </a:lnTo>
                  <a:lnTo>
                    <a:pt x="208" y="380"/>
                  </a:lnTo>
                  <a:lnTo>
                    <a:pt x="225" y="378"/>
                  </a:lnTo>
                  <a:lnTo>
                    <a:pt x="246" y="376"/>
                  </a:lnTo>
                  <a:lnTo>
                    <a:pt x="263" y="377"/>
                  </a:lnTo>
                  <a:lnTo>
                    <a:pt x="278" y="382"/>
                  </a:lnTo>
                  <a:lnTo>
                    <a:pt x="290" y="388"/>
                  </a:lnTo>
                  <a:lnTo>
                    <a:pt x="303" y="394"/>
                  </a:lnTo>
                  <a:lnTo>
                    <a:pt x="314" y="399"/>
                  </a:lnTo>
                  <a:lnTo>
                    <a:pt x="325" y="403"/>
                  </a:lnTo>
                  <a:lnTo>
                    <a:pt x="338" y="403"/>
                  </a:lnTo>
                  <a:lnTo>
                    <a:pt x="342" y="392"/>
                  </a:lnTo>
                  <a:lnTo>
                    <a:pt x="347" y="378"/>
                  </a:lnTo>
                  <a:lnTo>
                    <a:pt x="352" y="365"/>
                  </a:lnTo>
                  <a:lnTo>
                    <a:pt x="356" y="350"/>
                  </a:lnTo>
                  <a:lnTo>
                    <a:pt x="360" y="335"/>
                  </a:lnTo>
                  <a:lnTo>
                    <a:pt x="364" y="320"/>
                  </a:lnTo>
                  <a:lnTo>
                    <a:pt x="365" y="306"/>
                  </a:lnTo>
                  <a:lnTo>
                    <a:pt x="366" y="293"/>
                  </a:lnTo>
                  <a:lnTo>
                    <a:pt x="372" y="311"/>
                  </a:lnTo>
                  <a:lnTo>
                    <a:pt x="374" y="327"/>
                  </a:lnTo>
                  <a:lnTo>
                    <a:pt x="371" y="342"/>
                  </a:lnTo>
                  <a:lnTo>
                    <a:pt x="367" y="356"/>
                  </a:lnTo>
                  <a:lnTo>
                    <a:pt x="361" y="371"/>
                  </a:lnTo>
                  <a:lnTo>
                    <a:pt x="357" y="387"/>
                  </a:lnTo>
                  <a:lnTo>
                    <a:pt x="354" y="406"/>
                  </a:lnTo>
                  <a:lnTo>
                    <a:pt x="354" y="429"/>
                  </a:lnTo>
                  <a:lnTo>
                    <a:pt x="355" y="440"/>
                  </a:lnTo>
                  <a:lnTo>
                    <a:pt x="357" y="449"/>
                  </a:lnTo>
                  <a:lnTo>
                    <a:pt x="361" y="459"/>
                  </a:lnTo>
                  <a:lnTo>
                    <a:pt x="366" y="468"/>
                  </a:lnTo>
                  <a:lnTo>
                    <a:pt x="370" y="476"/>
                  </a:lnTo>
                  <a:lnTo>
                    <a:pt x="374" y="486"/>
                  </a:lnTo>
                  <a:lnTo>
                    <a:pt x="376" y="496"/>
                  </a:lnTo>
                  <a:lnTo>
                    <a:pt x="376" y="507"/>
                  </a:lnTo>
                  <a:lnTo>
                    <a:pt x="367" y="529"/>
                  </a:lnTo>
                  <a:lnTo>
                    <a:pt x="355" y="545"/>
                  </a:lnTo>
                  <a:lnTo>
                    <a:pt x="341" y="557"/>
                  </a:lnTo>
                  <a:lnTo>
                    <a:pt x="324" y="566"/>
                  </a:lnTo>
                  <a:lnTo>
                    <a:pt x="307" y="572"/>
                  </a:lnTo>
                  <a:lnTo>
                    <a:pt x="287" y="573"/>
                  </a:lnTo>
                  <a:lnTo>
                    <a:pt x="267" y="572"/>
                  </a:lnTo>
                  <a:lnTo>
                    <a:pt x="244" y="567"/>
                  </a:lnTo>
                  <a:lnTo>
                    <a:pt x="223" y="558"/>
                  </a:lnTo>
                  <a:lnTo>
                    <a:pt x="202" y="548"/>
                  </a:lnTo>
                  <a:lnTo>
                    <a:pt x="181" y="535"/>
                  </a:lnTo>
                  <a:lnTo>
                    <a:pt x="160" y="520"/>
                  </a:lnTo>
                  <a:lnTo>
                    <a:pt x="141" y="501"/>
                  </a:lnTo>
                  <a:lnTo>
                    <a:pt x="124" y="481"/>
                  </a:lnTo>
                  <a:lnTo>
                    <a:pt x="108" y="460"/>
                  </a:lnTo>
                  <a:lnTo>
                    <a:pt x="94" y="437"/>
                  </a:lnTo>
                  <a:lnTo>
                    <a:pt x="115" y="453"/>
                  </a:lnTo>
                  <a:lnTo>
                    <a:pt x="135" y="466"/>
                  </a:lnTo>
                  <a:lnTo>
                    <a:pt x="154" y="479"/>
                  </a:lnTo>
                  <a:lnTo>
                    <a:pt x="171" y="489"/>
                  </a:lnTo>
                  <a:lnTo>
                    <a:pt x="189" y="495"/>
                  </a:lnTo>
                  <a:lnTo>
                    <a:pt x="207" y="496"/>
                  </a:lnTo>
                  <a:lnTo>
                    <a:pt x="226" y="494"/>
                  </a:lnTo>
                  <a:lnTo>
                    <a:pt x="246" y="484"/>
                  </a:lnTo>
                  <a:lnTo>
                    <a:pt x="253" y="480"/>
                  </a:lnTo>
                  <a:lnTo>
                    <a:pt x="261" y="474"/>
                  </a:lnTo>
                  <a:lnTo>
                    <a:pt x="266" y="468"/>
                  </a:lnTo>
                  <a:lnTo>
                    <a:pt x="269" y="459"/>
                  </a:lnTo>
                  <a:lnTo>
                    <a:pt x="272" y="450"/>
                  </a:lnTo>
                  <a:lnTo>
                    <a:pt x="274" y="442"/>
                  </a:lnTo>
                  <a:lnTo>
                    <a:pt x="275" y="432"/>
                  </a:lnTo>
                  <a:lnTo>
                    <a:pt x="275" y="421"/>
                  </a:lnTo>
                  <a:lnTo>
                    <a:pt x="268" y="416"/>
                  </a:lnTo>
                  <a:lnTo>
                    <a:pt x="257" y="414"/>
                  </a:lnTo>
                  <a:lnTo>
                    <a:pt x="243" y="414"/>
                  </a:lnTo>
                  <a:lnTo>
                    <a:pt x="226" y="416"/>
                  </a:lnTo>
                  <a:lnTo>
                    <a:pt x="208" y="417"/>
                  </a:lnTo>
                  <a:lnTo>
                    <a:pt x="191" y="416"/>
                  </a:lnTo>
                  <a:lnTo>
                    <a:pt x="175" y="413"/>
                  </a:lnTo>
                  <a:lnTo>
                    <a:pt x="160" y="407"/>
                  </a:lnTo>
                  <a:lnTo>
                    <a:pt x="149" y="398"/>
                  </a:lnTo>
                  <a:lnTo>
                    <a:pt x="136" y="390"/>
                  </a:lnTo>
                  <a:lnTo>
                    <a:pt x="125" y="380"/>
                  </a:lnTo>
                  <a:lnTo>
                    <a:pt x="115" y="370"/>
                  </a:lnTo>
                  <a:lnTo>
                    <a:pt x="105" y="358"/>
                  </a:lnTo>
                  <a:lnTo>
                    <a:pt x="97" y="346"/>
                  </a:lnTo>
                  <a:lnTo>
                    <a:pt x="89" y="335"/>
                  </a:lnTo>
                  <a:lnTo>
                    <a:pt x="83" y="321"/>
                  </a:lnTo>
                  <a:lnTo>
                    <a:pt x="79" y="304"/>
                  </a:lnTo>
                  <a:lnTo>
                    <a:pt x="78" y="287"/>
                  </a:lnTo>
                  <a:lnTo>
                    <a:pt x="78" y="268"/>
                  </a:lnTo>
                  <a:lnTo>
                    <a:pt x="81" y="251"/>
                  </a:lnTo>
                  <a:lnTo>
                    <a:pt x="83" y="233"/>
                  </a:lnTo>
                  <a:lnTo>
                    <a:pt x="88" y="216"/>
                  </a:lnTo>
                  <a:lnTo>
                    <a:pt x="94" y="200"/>
                  </a:lnTo>
                  <a:lnTo>
                    <a:pt x="101" y="185"/>
                  </a:lnTo>
                  <a:lnTo>
                    <a:pt x="109" y="170"/>
                  </a:lnTo>
                  <a:lnTo>
                    <a:pt x="118" y="156"/>
                  </a:lnTo>
                  <a:lnTo>
                    <a:pt x="128" y="144"/>
                  </a:lnTo>
                  <a:lnTo>
                    <a:pt x="138" y="133"/>
                  </a:lnTo>
                  <a:lnTo>
                    <a:pt x="149" y="124"/>
                  </a:lnTo>
                  <a:lnTo>
                    <a:pt x="161" y="116"/>
                  </a:lnTo>
                  <a:lnTo>
                    <a:pt x="174" y="111"/>
                  </a:lnTo>
                  <a:lnTo>
                    <a:pt x="186" y="108"/>
                  </a:lnTo>
                  <a:close/>
                </a:path>
              </a:pathLst>
            </a:custGeom>
            <a:solidFill>
              <a:srgbClr val="E5A575"/>
            </a:solidFill>
            <a:ln w="9525">
              <a:noFill/>
              <a:round/>
              <a:headEnd/>
              <a:tailEnd/>
            </a:ln>
          </p:spPr>
          <p:txBody>
            <a:bodyPr/>
            <a:lstStyle/>
            <a:p>
              <a:endParaRPr lang="en-US"/>
            </a:p>
          </p:txBody>
        </p:sp>
        <p:sp>
          <p:nvSpPr>
            <p:cNvPr id="29761" name="Freeform 65"/>
            <p:cNvSpPr>
              <a:spLocks noEditPoints="1"/>
            </p:cNvSpPr>
            <p:nvPr/>
          </p:nvSpPr>
          <p:spPr bwMode="auto">
            <a:xfrm>
              <a:off x="751" y="616"/>
              <a:ext cx="83" cy="111"/>
            </a:xfrm>
            <a:custGeom>
              <a:avLst/>
              <a:gdLst/>
              <a:ahLst/>
              <a:cxnLst>
                <a:cxn ang="0">
                  <a:pos x="218" y="416"/>
                </a:cxn>
                <a:cxn ang="0">
                  <a:pos x="206" y="445"/>
                </a:cxn>
                <a:cxn ang="0">
                  <a:pos x="205" y="479"/>
                </a:cxn>
                <a:cxn ang="0">
                  <a:pos x="229" y="503"/>
                </a:cxn>
                <a:cxn ang="0">
                  <a:pos x="269" y="493"/>
                </a:cxn>
                <a:cxn ang="0">
                  <a:pos x="305" y="479"/>
                </a:cxn>
                <a:cxn ang="0">
                  <a:pos x="347" y="482"/>
                </a:cxn>
                <a:cxn ang="0">
                  <a:pos x="391" y="503"/>
                </a:cxn>
                <a:cxn ang="0">
                  <a:pos x="416" y="530"/>
                </a:cxn>
                <a:cxn ang="0">
                  <a:pos x="416" y="548"/>
                </a:cxn>
                <a:cxn ang="0">
                  <a:pos x="399" y="543"/>
                </a:cxn>
                <a:cxn ang="0">
                  <a:pos x="382" y="532"/>
                </a:cxn>
                <a:cxn ang="0">
                  <a:pos x="357" y="529"/>
                </a:cxn>
                <a:cxn ang="0">
                  <a:pos x="308" y="532"/>
                </a:cxn>
                <a:cxn ang="0">
                  <a:pos x="256" y="535"/>
                </a:cxn>
                <a:cxn ang="0">
                  <a:pos x="231" y="539"/>
                </a:cxn>
                <a:cxn ang="0">
                  <a:pos x="208" y="539"/>
                </a:cxn>
                <a:cxn ang="0">
                  <a:pos x="192" y="534"/>
                </a:cxn>
                <a:cxn ang="0">
                  <a:pos x="180" y="517"/>
                </a:cxn>
                <a:cxn ang="0">
                  <a:pos x="176" y="489"/>
                </a:cxn>
                <a:cxn ang="0">
                  <a:pos x="185" y="457"/>
                </a:cxn>
                <a:cxn ang="0">
                  <a:pos x="207" y="425"/>
                </a:cxn>
                <a:cxn ang="0">
                  <a:pos x="283" y="30"/>
                </a:cxn>
                <a:cxn ang="0">
                  <a:pos x="304" y="42"/>
                </a:cxn>
                <a:cxn ang="0">
                  <a:pos x="326" y="57"/>
                </a:cxn>
                <a:cxn ang="0">
                  <a:pos x="347" y="72"/>
                </a:cxn>
                <a:cxn ang="0">
                  <a:pos x="368" y="85"/>
                </a:cxn>
                <a:cxn ang="0">
                  <a:pos x="352" y="88"/>
                </a:cxn>
                <a:cxn ang="0">
                  <a:pos x="336" y="88"/>
                </a:cxn>
                <a:cxn ang="0">
                  <a:pos x="320" y="86"/>
                </a:cxn>
                <a:cxn ang="0">
                  <a:pos x="306" y="85"/>
                </a:cxn>
                <a:cxn ang="0">
                  <a:pos x="303" y="118"/>
                </a:cxn>
                <a:cxn ang="0">
                  <a:pos x="295" y="153"/>
                </a:cxn>
                <a:cxn ang="0">
                  <a:pos x="287" y="189"/>
                </a:cxn>
                <a:cxn ang="0">
                  <a:pos x="282" y="225"/>
                </a:cxn>
                <a:cxn ang="0">
                  <a:pos x="242" y="185"/>
                </a:cxn>
                <a:cxn ang="0">
                  <a:pos x="203" y="170"/>
                </a:cxn>
                <a:cxn ang="0">
                  <a:pos x="171" y="167"/>
                </a:cxn>
                <a:cxn ang="0">
                  <a:pos x="150" y="159"/>
                </a:cxn>
                <a:cxn ang="0">
                  <a:pos x="156" y="142"/>
                </a:cxn>
                <a:cxn ang="0">
                  <a:pos x="159" y="126"/>
                </a:cxn>
                <a:cxn ang="0">
                  <a:pos x="164" y="112"/>
                </a:cxn>
                <a:cxn ang="0">
                  <a:pos x="175" y="105"/>
                </a:cxn>
                <a:cxn ang="0">
                  <a:pos x="160" y="77"/>
                </a:cxn>
                <a:cxn ang="0">
                  <a:pos x="124" y="46"/>
                </a:cxn>
                <a:cxn ang="0">
                  <a:pos x="69" y="25"/>
                </a:cxn>
                <a:cxn ang="0">
                  <a:pos x="0" y="26"/>
                </a:cxn>
                <a:cxn ang="0">
                  <a:pos x="41" y="11"/>
                </a:cxn>
                <a:cxn ang="0">
                  <a:pos x="77" y="3"/>
                </a:cxn>
                <a:cxn ang="0">
                  <a:pos x="108" y="0"/>
                </a:cxn>
                <a:cxn ang="0">
                  <a:pos x="138" y="5"/>
                </a:cxn>
                <a:cxn ang="0">
                  <a:pos x="164" y="14"/>
                </a:cxn>
                <a:cxn ang="0">
                  <a:pos x="190" y="29"/>
                </a:cxn>
                <a:cxn ang="0">
                  <a:pos x="216" y="47"/>
                </a:cxn>
                <a:cxn ang="0">
                  <a:pos x="242" y="70"/>
                </a:cxn>
                <a:cxn ang="0">
                  <a:pos x="269" y="76"/>
                </a:cxn>
                <a:cxn ang="0">
                  <a:pos x="280" y="65"/>
                </a:cxn>
                <a:cxn ang="0">
                  <a:pos x="282" y="46"/>
                </a:cxn>
                <a:cxn ang="0">
                  <a:pos x="283" y="30"/>
                </a:cxn>
              </a:cxnLst>
              <a:rect l="0" t="0" r="r" b="b"/>
              <a:pathLst>
                <a:path w="417" h="554">
                  <a:moveTo>
                    <a:pt x="224" y="409"/>
                  </a:moveTo>
                  <a:lnTo>
                    <a:pt x="218" y="416"/>
                  </a:lnTo>
                  <a:lnTo>
                    <a:pt x="212" y="429"/>
                  </a:lnTo>
                  <a:lnTo>
                    <a:pt x="206" y="445"/>
                  </a:lnTo>
                  <a:lnTo>
                    <a:pt x="203" y="462"/>
                  </a:lnTo>
                  <a:lnTo>
                    <a:pt x="205" y="479"/>
                  </a:lnTo>
                  <a:lnTo>
                    <a:pt x="213" y="494"/>
                  </a:lnTo>
                  <a:lnTo>
                    <a:pt x="229" y="503"/>
                  </a:lnTo>
                  <a:lnTo>
                    <a:pt x="256" y="505"/>
                  </a:lnTo>
                  <a:lnTo>
                    <a:pt x="269" y="493"/>
                  </a:lnTo>
                  <a:lnTo>
                    <a:pt x="287" y="484"/>
                  </a:lnTo>
                  <a:lnTo>
                    <a:pt x="305" y="479"/>
                  </a:lnTo>
                  <a:lnTo>
                    <a:pt x="326" y="478"/>
                  </a:lnTo>
                  <a:lnTo>
                    <a:pt x="347" y="482"/>
                  </a:lnTo>
                  <a:lnTo>
                    <a:pt x="370" y="489"/>
                  </a:lnTo>
                  <a:lnTo>
                    <a:pt x="391" y="503"/>
                  </a:lnTo>
                  <a:lnTo>
                    <a:pt x="412" y="522"/>
                  </a:lnTo>
                  <a:lnTo>
                    <a:pt x="416" y="530"/>
                  </a:lnTo>
                  <a:lnTo>
                    <a:pt x="417" y="539"/>
                  </a:lnTo>
                  <a:lnTo>
                    <a:pt x="416" y="548"/>
                  </a:lnTo>
                  <a:lnTo>
                    <a:pt x="411" y="554"/>
                  </a:lnTo>
                  <a:lnTo>
                    <a:pt x="399" y="543"/>
                  </a:lnTo>
                  <a:lnTo>
                    <a:pt x="391" y="535"/>
                  </a:lnTo>
                  <a:lnTo>
                    <a:pt x="382" y="532"/>
                  </a:lnTo>
                  <a:lnTo>
                    <a:pt x="372" y="529"/>
                  </a:lnTo>
                  <a:lnTo>
                    <a:pt x="357" y="529"/>
                  </a:lnTo>
                  <a:lnTo>
                    <a:pt x="337" y="530"/>
                  </a:lnTo>
                  <a:lnTo>
                    <a:pt x="308" y="532"/>
                  </a:lnTo>
                  <a:lnTo>
                    <a:pt x="269" y="534"/>
                  </a:lnTo>
                  <a:lnTo>
                    <a:pt x="256" y="535"/>
                  </a:lnTo>
                  <a:lnTo>
                    <a:pt x="242" y="538"/>
                  </a:lnTo>
                  <a:lnTo>
                    <a:pt x="231" y="539"/>
                  </a:lnTo>
                  <a:lnTo>
                    <a:pt x="220" y="539"/>
                  </a:lnTo>
                  <a:lnTo>
                    <a:pt x="208" y="539"/>
                  </a:lnTo>
                  <a:lnTo>
                    <a:pt x="200" y="536"/>
                  </a:lnTo>
                  <a:lnTo>
                    <a:pt x="192" y="534"/>
                  </a:lnTo>
                  <a:lnTo>
                    <a:pt x="185" y="529"/>
                  </a:lnTo>
                  <a:lnTo>
                    <a:pt x="180" y="517"/>
                  </a:lnTo>
                  <a:lnTo>
                    <a:pt x="176" y="503"/>
                  </a:lnTo>
                  <a:lnTo>
                    <a:pt x="176" y="489"/>
                  </a:lnTo>
                  <a:lnTo>
                    <a:pt x="179" y="473"/>
                  </a:lnTo>
                  <a:lnTo>
                    <a:pt x="185" y="457"/>
                  </a:lnTo>
                  <a:lnTo>
                    <a:pt x="193" y="441"/>
                  </a:lnTo>
                  <a:lnTo>
                    <a:pt x="207" y="425"/>
                  </a:lnTo>
                  <a:lnTo>
                    <a:pt x="224" y="409"/>
                  </a:lnTo>
                  <a:close/>
                  <a:moveTo>
                    <a:pt x="283" y="30"/>
                  </a:moveTo>
                  <a:lnTo>
                    <a:pt x="293" y="36"/>
                  </a:lnTo>
                  <a:lnTo>
                    <a:pt x="304" y="42"/>
                  </a:lnTo>
                  <a:lnTo>
                    <a:pt x="315" y="50"/>
                  </a:lnTo>
                  <a:lnTo>
                    <a:pt x="326" y="57"/>
                  </a:lnTo>
                  <a:lnTo>
                    <a:pt x="336" y="65"/>
                  </a:lnTo>
                  <a:lnTo>
                    <a:pt x="347" y="72"/>
                  </a:lnTo>
                  <a:lnTo>
                    <a:pt x="359" y="78"/>
                  </a:lnTo>
                  <a:lnTo>
                    <a:pt x="368" y="85"/>
                  </a:lnTo>
                  <a:lnTo>
                    <a:pt x="361" y="87"/>
                  </a:lnTo>
                  <a:lnTo>
                    <a:pt x="352" y="88"/>
                  </a:lnTo>
                  <a:lnTo>
                    <a:pt x="344" y="88"/>
                  </a:lnTo>
                  <a:lnTo>
                    <a:pt x="336" y="88"/>
                  </a:lnTo>
                  <a:lnTo>
                    <a:pt x="327" y="87"/>
                  </a:lnTo>
                  <a:lnTo>
                    <a:pt x="320" y="86"/>
                  </a:lnTo>
                  <a:lnTo>
                    <a:pt x="313" y="85"/>
                  </a:lnTo>
                  <a:lnTo>
                    <a:pt x="306" y="85"/>
                  </a:lnTo>
                  <a:lnTo>
                    <a:pt x="305" y="102"/>
                  </a:lnTo>
                  <a:lnTo>
                    <a:pt x="303" y="118"/>
                  </a:lnTo>
                  <a:lnTo>
                    <a:pt x="299" y="136"/>
                  </a:lnTo>
                  <a:lnTo>
                    <a:pt x="295" y="153"/>
                  </a:lnTo>
                  <a:lnTo>
                    <a:pt x="292" y="170"/>
                  </a:lnTo>
                  <a:lnTo>
                    <a:pt x="287" y="189"/>
                  </a:lnTo>
                  <a:lnTo>
                    <a:pt x="284" y="206"/>
                  </a:lnTo>
                  <a:lnTo>
                    <a:pt x="282" y="225"/>
                  </a:lnTo>
                  <a:lnTo>
                    <a:pt x="262" y="201"/>
                  </a:lnTo>
                  <a:lnTo>
                    <a:pt x="242" y="185"/>
                  </a:lnTo>
                  <a:lnTo>
                    <a:pt x="222" y="175"/>
                  </a:lnTo>
                  <a:lnTo>
                    <a:pt x="203" y="170"/>
                  </a:lnTo>
                  <a:lnTo>
                    <a:pt x="186" y="168"/>
                  </a:lnTo>
                  <a:lnTo>
                    <a:pt x="171" y="167"/>
                  </a:lnTo>
                  <a:lnTo>
                    <a:pt x="159" y="164"/>
                  </a:lnTo>
                  <a:lnTo>
                    <a:pt x="150" y="159"/>
                  </a:lnTo>
                  <a:lnTo>
                    <a:pt x="154" y="150"/>
                  </a:lnTo>
                  <a:lnTo>
                    <a:pt x="156" y="142"/>
                  </a:lnTo>
                  <a:lnTo>
                    <a:pt x="157" y="133"/>
                  </a:lnTo>
                  <a:lnTo>
                    <a:pt x="159" y="126"/>
                  </a:lnTo>
                  <a:lnTo>
                    <a:pt x="161" y="118"/>
                  </a:lnTo>
                  <a:lnTo>
                    <a:pt x="164" y="112"/>
                  </a:lnTo>
                  <a:lnTo>
                    <a:pt x="169" y="107"/>
                  </a:lnTo>
                  <a:lnTo>
                    <a:pt x="175" y="105"/>
                  </a:lnTo>
                  <a:lnTo>
                    <a:pt x="170" y="92"/>
                  </a:lnTo>
                  <a:lnTo>
                    <a:pt x="160" y="77"/>
                  </a:lnTo>
                  <a:lnTo>
                    <a:pt x="145" y="61"/>
                  </a:lnTo>
                  <a:lnTo>
                    <a:pt x="124" y="46"/>
                  </a:lnTo>
                  <a:lnTo>
                    <a:pt x="99" y="34"/>
                  </a:lnTo>
                  <a:lnTo>
                    <a:pt x="69" y="25"/>
                  </a:lnTo>
                  <a:lnTo>
                    <a:pt x="37" y="23"/>
                  </a:lnTo>
                  <a:lnTo>
                    <a:pt x="0" y="26"/>
                  </a:lnTo>
                  <a:lnTo>
                    <a:pt x="21" y="18"/>
                  </a:lnTo>
                  <a:lnTo>
                    <a:pt x="41" y="11"/>
                  </a:lnTo>
                  <a:lnTo>
                    <a:pt x="59" y="6"/>
                  </a:lnTo>
                  <a:lnTo>
                    <a:pt x="77" y="3"/>
                  </a:lnTo>
                  <a:lnTo>
                    <a:pt x="93" y="0"/>
                  </a:lnTo>
                  <a:lnTo>
                    <a:pt x="108" y="0"/>
                  </a:lnTo>
                  <a:lnTo>
                    <a:pt x="123" y="2"/>
                  </a:lnTo>
                  <a:lnTo>
                    <a:pt x="138" y="5"/>
                  </a:lnTo>
                  <a:lnTo>
                    <a:pt x="151" y="9"/>
                  </a:lnTo>
                  <a:lnTo>
                    <a:pt x="164" y="14"/>
                  </a:lnTo>
                  <a:lnTo>
                    <a:pt x="177" y="21"/>
                  </a:lnTo>
                  <a:lnTo>
                    <a:pt x="190" y="29"/>
                  </a:lnTo>
                  <a:lnTo>
                    <a:pt x="202" y="38"/>
                  </a:lnTo>
                  <a:lnTo>
                    <a:pt x="216" y="47"/>
                  </a:lnTo>
                  <a:lnTo>
                    <a:pt x="228" y="59"/>
                  </a:lnTo>
                  <a:lnTo>
                    <a:pt x="242" y="70"/>
                  </a:lnTo>
                  <a:lnTo>
                    <a:pt x="258" y="76"/>
                  </a:lnTo>
                  <a:lnTo>
                    <a:pt x="269" y="76"/>
                  </a:lnTo>
                  <a:lnTo>
                    <a:pt x="277" y="72"/>
                  </a:lnTo>
                  <a:lnTo>
                    <a:pt x="280" y="65"/>
                  </a:lnTo>
                  <a:lnTo>
                    <a:pt x="282" y="56"/>
                  </a:lnTo>
                  <a:lnTo>
                    <a:pt x="282" y="46"/>
                  </a:lnTo>
                  <a:lnTo>
                    <a:pt x="282" y="38"/>
                  </a:lnTo>
                  <a:lnTo>
                    <a:pt x="283" y="30"/>
                  </a:lnTo>
                  <a:close/>
                </a:path>
              </a:pathLst>
            </a:custGeom>
            <a:solidFill>
              <a:srgbClr val="CC8C5C"/>
            </a:solidFill>
            <a:ln w="9525">
              <a:noFill/>
              <a:round/>
              <a:headEnd/>
              <a:tailEnd/>
            </a:ln>
          </p:spPr>
          <p:txBody>
            <a:bodyPr/>
            <a:lstStyle/>
            <a:p>
              <a:endParaRPr lang="en-US"/>
            </a:p>
          </p:txBody>
        </p:sp>
        <p:sp>
          <p:nvSpPr>
            <p:cNvPr id="29762" name="Freeform 66"/>
            <p:cNvSpPr>
              <a:spLocks noEditPoints="1"/>
            </p:cNvSpPr>
            <p:nvPr/>
          </p:nvSpPr>
          <p:spPr bwMode="auto">
            <a:xfrm>
              <a:off x="706" y="600"/>
              <a:ext cx="166" cy="122"/>
            </a:xfrm>
            <a:custGeom>
              <a:avLst/>
              <a:gdLst/>
              <a:ahLst/>
              <a:cxnLst>
                <a:cxn ang="0">
                  <a:pos x="537" y="567"/>
                </a:cxn>
                <a:cxn ang="0">
                  <a:pos x="475" y="589"/>
                </a:cxn>
                <a:cxn ang="0">
                  <a:pos x="527" y="611"/>
                </a:cxn>
                <a:cxn ang="0">
                  <a:pos x="599" y="598"/>
                </a:cxn>
                <a:cxn ang="0">
                  <a:pos x="656" y="231"/>
                </a:cxn>
                <a:cxn ang="0">
                  <a:pos x="708" y="217"/>
                </a:cxn>
                <a:cxn ang="0">
                  <a:pos x="775" y="238"/>
                </a:cxn>
                <a:cxn ang="0">
                  <a:pos x="811" y="241"/>
                </a:cxn>
                <a:cxn ang="0">
                  <a:pos x="826" y="182"/>
                </a:cxn>
                <a:cxn ang="0">
                  <a:pos x="779" y="161"/>
                </a:cxn>
                <a:cxn ang="0">
                  <a:pos x="717" y="164"/>
                </a:cxn>
                <a:cxn ang="0">
                  <a:pos x="651" y="208"/>
                </a:cxn>
                <a:cxn ang="0">
                  <a:pos x="675" y="248"/>
                </a:cxn>
                <a:cxn ang="0">
                  <a:pos x="721" y="252"/>
                </a:cxn>
                <a:cxn ang="0">
                  <a:pos x="749" y="272"/>
                </a:cxn>
                <a:cxn ang="0">
                  <a:pos x="754" y="297"/>
                </a:cxn>
                <a:cxn ang="0">
                  <a:pos x="729" y="282"/>
                </a:cxn>
                <a:cxn ang="0">
                  <a:pos x="717" y="309"/>
                </a:cxn>
                <a:cxn ang="0">
                  <a:pos x="703" y="336"/>
                </a:cxn>
                <a:cxn ang="0">
                  <a:pos x="671" y="293"/>
                </a:cxn>
                <a:cxn ang="0">
                  <a:pos x="505" y="93"/>
                </a:cxn>
                <a:cxn ang="0">
                  <a:pos x="506" y="138"/>
                </a:cxn>
                <a:cxn ang="0">
                  <a:pos x="489" y="160"/>
                </a:cxn>
                <a:cxn ang="0">
                  <a:pos x="438" y="139"/>
                </a:cxn>
                <a:cxn ang="0">
                  <a:pos x="314" y="88"/>
                </a:cxn>
                <a:cxn ang="0">
                  <a:pos x="186" y="123"/>
                </a:cxn>
                <a:cxn ang="0">
                  <a:pos x="62" y="164"/>
                </a:cxn>
                <a:cxn ang="0">
                  <a:pos x="8" y="165"/>
                </a:cxn>
                <a:cxn ang="0">
                  <a:pos x="33" y="120"/>
                </a:cxn>
                <a:cxn ang="0">
                  <a:pos x="190" y="26"/>
                </a:cxn>
                <a:cxn ang="0">
                  <a:pos x="343" y="2"/>
                </a:cxn>
                <a:cxn ang="0">
                  <a:pos x="501" y="83"/>
                </a:cxn>
                <a:cxn ang="0">
                  <a:pos x="145" y="206"/>
                </a:cxn>
                <a:cxn ang="0">
                  <a:pos x="183" y="222"/>
                </a:cxn>
                <a:cxn ang="0">
                  <a:pos x="196" y="220"/>
                </a:cxn>
                <a:cxn ang="0">
                  <a:pos x="170" y="206"/>
                </a:cxn>
                <a:cxn ang="0">
                  <a:pos x="150" y="175"/>
                </a:cxn>
                <a:cxn ang="0">
                  <a:pos x="330" y="191"/>
                </a:cxn>
                <a:cxn ang="0">
                  <a:pos x="301" y="228"/>
                </a:cxn>
                <a:cxn ang="0">
                  <a:pos x="263" y="225"/>
                </a:cxn>
                <a:cxn ang="0">
                  <a:pos x="234" y="200"/>
                </a:cxn>
                <a:cxn ang="0">
                  <a:pos x="237" y="159"/>
                </a:cxn>
                <a:cxn ang="0">
                  <a:pos x="186" y="156"/>
                </a:cxn>
                <a:cxn ang="0">
                  <a:pos x="170" y="154"/>
                </a:cxn>
                <a:cxn ang="0">
                  <a:pos x="231" y="135"/>
                </a:cxn>
                <a:cxn ang="0">
                  <a:pos x="303" y="129"/>
                </a:cxn>
                <a:cxn ang="0">
                  <a:pos x="366" y="144"/>
                </a:cxn>
                <a:cxn ang="0">
                  <a:pos x="391" y="169"/>
                </a:cxn>
                <a:cxn ang="0">
                  <a:pos x="383" y="196"/>
                </a:cxn>
                <a:cxn ang="0">
                  <a:pos x="372" y="239"/>
                </a:cxn>
                <a:cxn ang="0">
                  <a:pos x="351" y="179"/>
                </a:cxn>
              </a:cxnLst>
              <a:rect l="0" t="0" r="r" b="b"/>
              <a:pathLst>
                <a:path w="826" h="611">
                  <a:moveTo>
                    <a:pt x="617" y="594"/>
                  </a:moveTo>
                  <a:lnTo>
                    <a:pt x="592" y="588"/>
                  </a:lnTo>
                  <a:lnTo>
                    <a:pt x="571" y="581"/>
                  </a:lnTo>
                  <a:lnTo>
                    <a:pt x="553" y="573"/>
                  </a:lnTo>
                  <a:lnTo>
                    <a:pt x="537" y="567"/>
                  </a:lnTo>
                  <a:lnTo>
                    <a:pt x="522" y="563"/>
                  </a:lnTo>
                  <a:lnTo>
                    <a:pt x="509" y="563"/>
                  </a:lnTo>
                  <a:lnTo>
                    <a:pt x="492" y="570"/>
                  </a:lnTo>
                  <a:lnTo>
                    <a:pt x="475" y="581"/>
                  </a:lnTo>
                  <a:lnTo>
                    <a:pt x="475" y="589"/>
                  </a:lnTo>
                  <a:lnTo>
                    <a:pt x="480" y="598"/>
                  </a:lnTo>
                  <a:lnTo>
                    <a:pt x="489" y="606"/>
                  </a:lnTo>
                  <a:lnTo>
                    <a:pt x="501" y="609"/>
                  </a:lnTo>
                  <a:lnTo>
                    <a:pt x="514" y="611"/>
                  </a:lnTo>
                  <a:lnTo>
                    <a:pt x="527" y="611"/>
                  </a:lnTo>
                  <a:lnTo>
                    <a:pt x="541" y="609"/>
                  </a:lnTo>
                  <a:lnTo>
                    <a:pt x="554" y="607"/>
                  </a:lnTo>
                  <a:lnTo>
                    <a:pt x="568" y="604"/>
                  </a:lnTo>
                  <a:lnTo>
                    <a:pt x="583" y="602"/>
                  </a:lnTo>
                  <a:lnTo>
                    <a:pt x="599" y="598"/>
                  </a:lnTo>
                  <a:lnTo>
                    <a:pt x="617" y="594"/>
                  </a:lnTo>
                  <a:close/>
                  <a:moveTo>
                    <a:pt x="640" y="225"/>
                  </a:moveTo>
                  <a:lnTo>
                    <a:pt x="641" y="229"/>
                  </a:lnTo>
                  <a:lnTo>
                    <a:pt x="648" y="231"/>
                  </a:lnTo>
                  <a:lnTo>
                    <a:pt x="656" y="231"/>
                  </a:lnTo>
                  <a:lnTo>
                    <a:pt x="667" y="228"/>
                  </a:lnTo>
                  <a:lnTo>
                    <a:pt x="680" y="225"/>
                  </a:lnTo>
                  <a:lnTo>
                    <a:pt x="691" y="222"/>
                  </a:lnTo>
                  <a:lnTo>
                    <a:pt x="701" y="218"/>
                  </a:lnTo>
                  <a:lnTo>
                    <a:pt x="708" y="217"/>
                  </a:lnTo>
                  <a:lnTo>
                    <a:pt x="724" y="216"/>
                  </a:lnTo>
                  <a:lnTo>
                    <a:pt x="739" y="218"/>
                  </a:lnTo>
                  <a:lnTo>
                    <a:pt x="753" y="223"/>
                  </a:lnTo>
                  <a:lnTo>
                    <a:pt x="764" y="231"/>
                  </a:lnTo>
                  <a:lnTo>
                    <a:pt x="775" y="238"/>
                  </a:lnTo>
                  <a:lnTo>
                    <a:pt x="785" y="246"/>
                  </a:lnTo>
                  <a:lnTo>
                    <a:pt x="794" y="251"/>
                  </a:lnTo>
                  <a:lnTo>
                    <a:pt x="801" y="253"/>
                  </a:lnTo>
                  <a:lnTo>
                    <a:pt x="806" y="249"/>
                  </a:lnTo>
                  <a:lnTo>
                    <a:pt x="811" y="241"/>
                  </a:lnTo>
                  <a:lnTo>
                    <a:pt x="816" y="229"/>
                  </a:lnTo>
                  <a:lnTo>
                    <a:pt x="820" y="217"/>
                  </a:lnTo>
                  <a:lnTo>
                    <a:pt x="824" y="205"/>
                  </a:lnTo>
                  <a:lnTo>
                    <a:pt x="826" y="192"/>
                  </a:lnTo>
                  <a:lnTo>
                    <a:pt x="826" y="182"/>
                  </a:lnTo>
                  <a:lnTo>
                    <a:pt x="824" y="175"/>
                  </a:lnTo>
                  <a:lnTo>
                    <a:pt x="814" y="170"/>
                  </a:lnTo>
                  <a:lnTo>
                    <a:pt x="803" y="165"/>
                  </a:lnTo>
                  <a:lnTo>
                    <a:pt x="790" y="162"/>
                  </a:lnTo>
                  <a:lnTo>
                    <a:pt x="779" y="161"/>
                  </a:lnTo>
                  <a:lnTo>
                    <a:pt x="767" y="160"/>
                  </a:lnTo>
                  <a:lnTo>
                    <a:pt x="755" y="160"/>
                  </a:lnTo>
                  <a:lnTo>
                    <a:pt x="744" y="160"/>
                  </a:lnTo>
                  <a:lnTo>
                    <a:pt x="733" y="160"/>
                  </a:lnTo>
                  <a:lnTo>
                    <a:pt x="717" y="164"/>
                  </a:lnTo>
                  <a:lnTo>
                    <a:pt x="702" y="171"/>
                  </a:lnTo>
                  <a:lnTo>
                    <a:pt x="687" y="179"/>
                  </a:lnTo>
                  <a:lnTo>
                    <a:pt x="674" y="189"/>
                  </a:lnTo>
                  <a:lnTo>
                    <a:pt x="661" y="198"/>
                  </a:lnTo>
                  <a:lnTo>
                    <a:pt x="651" y="208"/>
                  </a:lnTo>
                  <a:lnTo>
                    <a:pt x="645" y="217"/>
                  </a:lnTo>
                  <a:lnTo>
                    <a:pt x="640" y="225"/>
                  </a:lnTo>
                  <a:close/>
                  <a:moveTo>
                    <a:pt x="659" y="253"/>
                  </a:moveTo>
                  <a:lnTo>
                    <a:pt x="666" y="251"/>
                  </a:lnTo>
                  <a:lnTo>
                    <a:pt x="675" y="248"/>
                  </a:lnTo>
                  <a:lnTo>
                    <a:pt x="684" y="248"/>
                  </a:lnTo>
                  <a:lnTo>
                    <a:pt x="693" y="248"/>
                  </a:lnTo>
                  <a:lnTo>
                    <a:pt x="703" y="249"/>
                  </a:lnTo>
                  <a:lnTo>
                    <a:pt x="712" y="251"/>
                  </a:lnTo>
                  <a:lnTo>
                    <a:pt x="721" y="252"/>
                  </a:lnTo>
                  <a:lnTo>
                    <a:pt x="728" y="254"/>
                  </a:lnTo>
                  <a:lnTo>
                    <a:pt x="734" y="258"/>
                  </a:lnTo>
                  <a:lnTo>
                    <a:pt x="741" y="263"/>
                  </a:lnTo>
                  <a:lnTo>
                    <a:pt x="746" y="267"/>
                  </a:lnTo>
                  <a:lnTo>
                    <a:pt x="749" y="272"/>
                  </a:lnTo>
                  <a:lnTo>
                    <a:pt x="753" y="278"/>
                  </a:lnTo>
                  <a:lnTo>
                    <a:pt x="755" y="285"/>
                  </a:lnTo>
                  <a:lnTo>
                    <a:pt x="758" y="294"/>
                  </a:lnTo>
                  <a:lnTo>
                    <a:pt x="758" y="304"/>
                  </a:lnTo>
                  <a:lnTo>
                    <a:pt x="754" y="297"/>
                  </a:lnTo>
                  <a:lnTo>
                    <a:pt x="751" y="290"/>
                  </a:lnTo>
                  <a:lnTo>
                    <a:pt x="747" y="285"/>
                  </a:lnTo>
                  <a:lnTo>
                    <a:pt x="743" y="282"/>
                  </a:lnTo>
                  <a:lnTo>
                    <a:pt x="736" y="282"/>
                  </a:lnTo>
                  <a:lnTo>
                    <a:pt x="729" y="282"/>
                  </a:lnTo>
                  <a:lnTo>
                    <a:pt x="724" y="283"/>
                  </a:lnTo>
                  <a:lnTo>
                    <a:pt x="719" y="284"/>
                  </a:lnTo>
                  <a:lnTo>
                    <a:pt x="718" y="293"/>
                  </a:lnTo>
                  <a:lnTo>
                    <a:pt x="718" y="301"/>
                  </a:lnTo>
                  <a:lnTo>
                    <a:pt x="717" y="309"/>
                  </a:lnTo>
                  <a:lnTo>
                    <a:pt x="715" y="316"/>
                  </a:lnTo>
                  <a:lnTo>
                    <a:pt x="712" y="324"/>
                  </a:lnTo>
                  <a:lnTo>
                    <a:pt x="710" y="329"/>
                  </a:lnTo>
                  <a:lnTo>
                    <a:pt x="707" y="334"/>
                  </a:lnTo>
                  <a:lnTo>
                    <a:pt x="703" y="336"/>
                  </a:lnTo>
                  <a:lnTo>
                    <a:pt x="696" y="331"/>
                  </a:lnTo>
                  <a:lnTo>
                    <a:pt x="690" y="324"/>
                  </a:lnTo>
                  <a:lnTo>
                    <a:pt x="682" y="315"/>
                  </a:lnTo>
                  <a:lnTo>
                    <a:pt x="676" y="304"/>
                  </a:lnTo>
                  <a:lnTo>
                    <a:pt x="671" y="293"/>
                  </a:lnTo>
                  <a:lnTo>
                    <a:pt x="666" y="280"/>
                  </a:lnTo>
                  <a:lnTo>
                    <a:pt x="661" y="267"/>
                  </a:lnTo>
                  <a:lnTo>
                    <a:pt x="659" y="253"/>
                  </a:lnTo>
                  <a:close/>
                  <a:moveTo>
                    <a:pt x="501" y="83"/>
                  </a:moveTo>
                  <a:lnTo>
                    <a:pt x="505" y="93"/>
                  </a:lnTo>
                  <a:lnTo>
                    <a:pt x="507" y="103"/>
                  </a:lnTo>
                  <a:lnTo>
                    <a:pt x="507" y="112"/>
                  </a:lnTo>
                  <a:lnTo>
                    <a:pt x="507" y="121"/>
                  </a:lnTo>
                  <a:lnTo>
                    <a:pt x="507" y="130"/>
                  </a:lnTo>
                  <a:lnTo>
                    <a:pt x="506" y="138"/>
                  </a:lnTo>
                  <a:lnTo>
                    <a:pt x="505" y="145"/>
                  </a:lnTo>
                  <a:lnTo>
                    <a:pt x="505" y="153"/>
                  </a:lnTo>
                  <a:lnTo>
                    <a:pt x="502" y="157"/>
                  </a:lnTo>
                  <a:lnTo>
                    <a:pt x="496" y="160"/>
                  </a:lnTo>
                  <a:lnTo>
                    <a:pt x="489" y="160"/>
                  </a:lnTo>
                  <a:lnTo>
                    <a:pt x="479" y="159"/>
                  </a:lnTo>
                  <a:lnTo>
                    <a:pt x="469" y="156"/>
                  </a:lnTo>
                  <a:lnTo>
                    <a:pt x="458" y="151"/>
                  </a:lnTo>
                  <a:lnTo>
                    <a:pt x="448" y="146"/>
                  </a:lnTo>
                  <a:lnTo>
                    <a:pt x="438" y="139"/>
                  </a:lnTo>
                  <a:lnTo>
                    <a:pt x="414" y="118"/>
                  </a:lnTo>
                  <a:lnTo>
                    <a:pt x="389" y="103"/>
                  </a:lnTo>
                  <a:lnTo>
                    <a:pt x="365" y="94"/>
                  </a:lnTo>
                  <a:lnTo>
                    <a:pt x="340" y="89"/>
                  </a:lnTo>
                  <a:lnTo>
                    <a:pt x="314" y="88"/>
                  </a:lnTo>
                  <a:lnTo>
                    <a:pt x="289" y="90"/>
                  </a:lnTo>
                  <a:lnTo>
                    <a:pt x="263" y="95"/>
                  </a:lnTo>
                  <a:lnTo>
                    <a:pt x="237" y="103"/>
                  </a:lnTo>
                  <a:lnTo>
                    <a:pt x="212" y="113"/>
                  </a:lnTo>
                  <a:lnTo>
                    <a:pt x="186" y="123"/>
                  </a:lnTo>
                  <a:lnTo>
                    <a:pt x="160" y="133"/>
                  </a:lnTo>
                  <a:lnTo>
                    <a:pt x="135" y="143"/>
                  </a:lnTo>
                  <a:lnTo>
                    <a:pt x="110" y="151"/>
                  </a:lnTo>
                  <a:lnTo>
                    <a:pt x="85" y="159"/>
                  </a:lnTo>
                  <a:lnTo>
                    <a:pt x="62" y="164"/>
                  </a:lnTo>
                  <a:lnTo>
                    <a:pt x="38" y="166"/>
                  </a:lnTo>
                  <a:lnTo>
                    <a:pt x="30" y="167"/>
                  </a:lnTo>
                  <a:lnTo>
                    <a:pt x="21" y="167"/>
                  </a:lnTo>
                  <a:lnTo>
                    <a:pt x="15" y="166"/>
                  </a:lnTo>
                  <a:lnTo>
                    <a:pt x="8" y="165"/>
                  </a:lnTo>
                  <a:lnTo>
                    <a:pt x="3" y="161"/>
                  </a:lnTo>
                  <a:lnTo>
                    <a:pt x="0" y="157"/>
                  </a:lnTo>
                  <a:lnTo>
                    <a:pt x="0" y="153"/>
                  </a:lnTo>
                  <a:lnTo>
                    <a:pt x="1" y="145"/>
                  </a:lnTo>
                  <a:lnTo>
                    <a:pt x="33" y="120"/>
                  </a:lnTo>
                  <a:lnTo>
                    <a:pt x="66" y="98"/>
                  </a:lnTo>
                  <a:lnTo>
                    <a:pt x="97" y="77"/>
                  </a:lnTo>
                  <a:lnTo>
                    <a:pt x="128" y="57"/>
                  </a:lnTo>
                  <a:lnTo>
                    <a:pt x="160" y="41"/>
                  </a:lnTo>
                  <a:lnTo>
                    <a:pt x="190" y="26"/>
                  </a:lnTo>
                  <a:lnTo>
                    <a:pt x="221" y="15"/>
                  </a:lnTo>
                  <a:lnTo>
                    <a:pt x="252" y="6"/>
                  </a:lnTo>
                  <a:lnTo>
                    <a:pt x="283" y="1"/>
                  </a:lnTo>
                  <a:lnTo>
                    <a:pt x="312" y="0"/>
                  </a:lnTo>
                  <a:lnTo>
                    <a:pt x="343" y="2"/>
                  </a:lnTo>
                  <a:lnTo>
                    <a:pt x="375" y="9"/>
                  </a:lnTo>
                  <a:lnTo>
                    <a:pt x="406" y="20"/>
                  </a:lnTo>
                  <a:lnTo>
                    <a:pt x="438" y="36"/>
                  </a:lnTo>
                  <a:lnTo>
                    <a:pt x="469" y="57"/>
                  </a:lnTo>
                  <a:lnTo>
                    <a:pt x="501" y="83"/>
                  </a:lnTo>
                  <a:close/>
                  <a:moveTo>
                    <a:pt x="150" y="175"/>
                  </a:moveTo>
                  <a:lnTo>
                    <a:pt x="146" y="185"/>
                  </a:lnTo>
                  <a:lnTo>
                    <a:pt x="145" y="192"/>
                  </a:lnTo>
                  <a:lnTo>
                    <a:pt x="144" y="200"/>
                  </a:lnTo>
                  <a:lnTo>
                    <a:pt x="145" y="206"/>
                  </a:lnTo>
                  <a:lnTo>
                    <a:pt x="154" y="211"/>
                  </a:lnTo>
                  <a:lnTo>
                    <a:pt x="161" y="215"/>
                  </a:lnTo>
                  <a:lnTo>
                    <a:pt x="169" y="218"/>
                  </a:lnTo>
                  <a:lnTo>
                    <a:pt x="176" y="221"/>
                  </a:lnTo>
                  <a:lnTo>
                    <a:pt x="183" y="222"/>
                  </a:lnTo>
                  <a:lnTo>
                    <a:pt x="191" y="223"/>
                  </a:lnTo>
                  <a:lnTo>
                    <a:pt x="201" y="225"/>
                  </a:lnTo>
                  <a:lnTo>
                    <a:pt x="212" y="225"/>
                  </a:lnTo>
                  <a:lnTo>
                    <a:pt x="203" y="222"/>
                  </a:lnTo>
                  <a:lnTo>
                    <a:pt x="196" y="220"/>
                  </a:lnTo>
                  <a:lnTo>
                    <a:pt x="190" y="217"/>
                  </a:lnTo>
                  <a:lnTo>
                    <a:pt x="183" y="215"/>
                  </a:lnTo>
                  <a:lnTo>
                    <a:pt x="178" y="212"/>
                  </a:lnTo>
                  <a:lnTo>
                    <a:pt x="173" y="208"/>
                  </a:lnTo>
                  <a:lnTo>
                    <a:pt x="170" y="206"/>
                  </a:lnTo>
                  <a:lnTo>
                    <a:pt x="166" y="203"/>
                  </a:lnTo>
                  <a:lnTo>
                    <a:pt x="160" y="198"/>
                  </a:lnTo>
                  <a:lnTo>
                    <a:pt x="155" y="192"/>
                  </a:lnTo>
                  <a:lnTo>
                    <a:pt x="151" y="185"/>
                  </a:lnTo>
                  <a:lnTo>
                    <a:pt x="150" y="175"/>
                  </a:lnTo>
                  <a:close/>
                  <a:moveTo>
                    <a:pt x="325" y="159"/>
                  </a:moveTo>
                  <a:lnTo>
                    <a:pt x="327" y="166"/>
                  </a:lnTo>
                  <a:lnTo>
                    <a:pt x="330" y="175"/>
                  </a:lnTo>
                  <a:lnTo>
                    <a:pt x="330" y="182"/>
                  </a:lnTo>
                  <a:lnTo>
                    <a:pt x="330" y="191"/>
                  </a:lnTo>
                  <a:lnTo>
                    <a:pt x="329" y="200"/>
                  </a:lnTo>
                  <a:lnTo>
                    <a:pt x="325" y="208"/>
                  </a:lnTo>
                  <a:lnTo>
                    <a:pt x="319" y="218"/>
                  </a:lnTo>
                  <a:lnTo>
                    <a:pt x="310" y="228"/>
                  </a:lnTo>
                  <a:lnTo>
                    <a:pt x="301" y="228"/>
                  </a:lnTo>
                  <a:lnTo>
                    <a:pt x="293" y="228"/>
                  </a:lnTo>
                  <a:lnTo>
                    <a:pt x="285" y="228"/>
                  </a:lnTo>
                  <a:lnTo>
                    <a:pt x="278" y="227"/>
                  </a:lnTo>
                  <a:lnTo>
                    <a:pt x="270" y="227"/>
                  </a:lnTo>
                  <a:lnTo>
                    <a:pt x="263" y="225"/>
                  </a:lnTo>
                  <a:lnTo>
                    <a:pt x="254" y="223"/>
                  </a:lnTo>
                  <a:lnTo>
                    <a:pt x="245" y="220"/>
                  </a:lnTo>
                  <a:lnTo>
                    <a:pt x="240" y="215"/>
                  </a:lnTo>
                  <a:lnTo>
                    <a:pt x="237" y="207"/>
                  </a:lnTo>
                  <a:lnTo>
                    <a:pt x="234" y="200"/>
                  </a:lnTo>
                  <a:lnTo>
                    <a:pt x="233" y="191"/>
                  </a:lnTo>
                  <a:lnTo>
                    <a:pt x="233" y="181"/>
                  </a:lnTo>
                  <a:lnTo>
                    <a:pt x="233" y="172"/>
                  </a:lnTo>
                  <a:lnTo>
                    <a:pt x="234" y="165"/>
                  </a:lnTo>
                  <a:lnTo>
                    <a:pt x="237" y="159"/>
                  </a:lnTo>
                  <a:lnTo>
                    <a:pt x="228" y="155"/>
                  </a:lnTo>
                  <a:lnTo>
                    <a:pt x="218" y="154"/>
                  </a:lnTo>
                  <a:lnTo>
                    <a:pt x="208" y="154"/>
                  </a:lnTo>
                  <a:lnTo>
                    <a:pt x="197" y="155"/>
                  </a:lnTo>
                  <a:lnTo>
                    <a:pt x="186" y="156"/>
                  </a:lnTo>
                  <a:lnTo>
                    <a:pt x="175" y="159"/>
                  </a:lnTo>
                  <a:lnTo>
                    <a:pt x="164" y="161"/>
                  </a:lnTo>
                  <a:lnTo>
                    <a:pt x="152" y="164"/>
                  </a:lnTo>
                  <a:lnTo>
                    <a:pt x="161" y="159"/>
                  </a:lnTo>
                  <a:lnTo>
                    <a:pt x="170" y="154"/>
                  </a:lnTo>
                  <a:lnTo>
                    <a:pt x="181" y="149"/>
                  </a:lnTo>
                  <a:lnTo>
                    <a:pt x="192" y="145"/>
                  </a:lnTo>
                  <a:lnTo>
                    <a:pt x="203" y="141"/>
                  </a:lnTo>
                  <a:lnTo>
                    <a:pt x="217" y="138"/>
                  </a:lnTo>
                  <a:lnTo>
                    <a:pt x="231" y="135"/>
                  </a:lnTo>
                  <a:lnTo>
                    <a:pt x="244" y="133"/>
                  </a:lnTo>
                  <a:lnTo>
                    <a:pt x="258" y="130"/>
                  </a:lnTo>
                  <a:lnTo>
                    <a:pt x="273" y="129"/>
                  </a:lnTo>
                  <a:lnTo>
                    <a:pt x="288" y="129"/>
                  </a:lnTo>
                  <a:lnTo>
                    <a:pt x="303" y="129"/>
                  </a:lnTo>
                  <a:lnTo>
                    <a:pt x="317" y="130"/>
                  </a:lnTo>
                  <a:lnTo>
                    <a:pt x="331" y="133"/>
                  </a:lnTo>
                  <a:lnTo>
                    <a:pt x="346" y="136"/>
                  </a:lnTo>
                  <a:lnTo>
                    <a:pt x="360" y="140"/>
                  </a:lnTo>
                  <a:lnTo>
                    <a:pt x="366" y="144"/>
                  </a:lnTo>
                  <a:lnTo>
                    <a:pt x="372" y="148"/>
                  </a:lnTo>
                  <a:lnTo>
                    <a:pt x="377" y="151"/>
                  </a:lnTo>
                  <a:lnTo>
                    <a:pt x="382" y="156"/>
                  </a:lnTo>
                  <a:lnTo>
                    <a:pt x="387" y="162"/>
                  </a:lnTo>
                  <a:lnTo>
                    <a:pt x="391" y="169"/>
                  </a:lnTo>
                  <a:lnTo>
                    <a:pt x="394" y="175"/>
                  </a:lnTo>
                  <a:lnTo>
                    <a:pt x="398" y="182"/>
                  </a:lnTo>
                  <a:lnTo>
                    <a:pt x="391" y="185"/>
                  </a:lnTo>
                  <a:lnTo>
                    <a:pt x="387" y="190"/>
                  </a:lnTo>
                  <a:lnTo>
                    <a:pt x="383" y="196"/>
                  </a:lnTo>
                  <a:lnTo>
                    <a:pt x="382" y="202"/>
                  </a:lnTo>
                  <a:lnTo>
                    <a:pt x="381" y="211"/>
                  </a:lnTo>
                  <a:lnTo>
                    <a:pt x="378" y="220"/>
                  </a:lnTo>
                  <a:lnTo>
                    <a:pt x="376" y="229"/>
                  </a:lnTo>
                  <a:lnTo>
                    <a:pt x="372" y="239"/>
                  </a:lnTo>
                  <a:lnTo>
                    <a:pt x="367" y="227"/>
                  </a:lnTo>
                  <a:lnTo>
                    <a:pt x="363" y="215"/>
                  </a:lnTo>
                  <a:lnTo>
                    <a:pt x="360" y="202"/>
                  </a:lnTo>
                  <a:lnTo>
                    <a:pt x="356" y="190"/>
                  </a:lnTo>
                  <a:lnTo>
                    <a:pt x="351" y="179"/>
                  </a:lnTo>
                  <a:lnTo>
                    <a:pt x="345" y="169"/>
                  </a:lnTo>
                  <a:lnTo>
                    <a:pt x="336" y="162"/>
                  </a:lnTo>
                  <a:lnTo>
                    <a:pt x="325" y="159"/>
                  </a:lnTo>
                  <a:close/>
                </a:path>
              </a:pathLst>
            </a:custGeom>
            <a:solidFill>
              <a:srgbClr val="000000"/>
            </a:solidFill>
            <a:ln w="9525">
              <a:noFill/>
              <a:round/>
              <a:headEnd/>
              <a:tailEnd/>
            </a:ln>
          </p:spPr>
          <p:txBody>
            <a:bodyPr/>
            <a:lstStyle/>
            <a:p>
              <a:endParaRPr lang="en-US"/>
            </a:p>
          </p:txBody>
        </p:sp>
        <p:sp>
          <p:nvSpPr>
            <p:cNvPr id="29763" name="Freeform 67"/>
            <p:cNvSpPr>
              <a:spLocks noEditPoints="1"/>
            </p:cNvSpPr>
            <p:nvPr/>
          </p:nvSpPr>
          <p:spPr bwMode="auto">
            <a:xfrm>
              <a:off x="739" y="631"/>
              <a:ext cx="38" cy="15"/>
            </a:xfrm>
            <a:custGeom>
              <a:avLst/>
              <a:gdLst/>
              <a:ahLst/>
              <a:cxnLst>
                <a:cxn ang="0">
                  <a:pos x="79" y="63"/>
                </a:cxn>
                <a:cxn ang="0">
                  <a:pos x="69" y="61"/>
                </a:cxn>
                <a:cxn ang="0">
                  <a:pos x="58" y="58"/>
                </a:cxn>
                <a:cxn ang="0">
                  <a:pos x="48" y="56"/>
                </a:cxn>
                <a:cxn ang="0">
                  <a:pos x="39" y="52"/>
                </a:cxn>
                <a:cxn ang="0">
                  <a:pos x="29" y="48"/>
                </a:cxn>
                <a:cxn ang="0">
                  <a:pos x="19" y="43"/>
                </a:cxn>
                <a:cxn ang="0">
                  <a:pos x="11" y="38"/>
                </a:cxn>
                <a:cxn ang="0">
                  <a:pos x="2" y="31"/>
                </a:cxn>
                <a:cxn ang="0">
                  <a:pos x="1" y="26"/>
                </a:cxn>
                <a:cxn ang="0">
                  <a:pos x="0" y="20"/>
                </a:cxn>
                <a:cxn ang="0">
                  <a:pos x="0" y="13"/>
                </a:cxn>
                <a:cxn ang="0">
                  <a:pos x="2" y="7"/>
                </a:cxn>
                <a:cxn ang="0">
                  <a:pos x="12" y="5"/>
                </a:cxn>
                <a:cxn ang="0">
                  <a:pos x="23" y="2"/>
                </a:cxn>
                <a:cxn ang="0">
                  <a:pos x="33" y="1"/>
                </a:cxn>
                <a:cxn ang="0">
                  <a:pos x="42" y="0"/>
                </a:cxn>
                <a:cxn ang="0">
                  <a:pos x="50" y="0"/>
                </a:cxn>
                <a:cxn ang="0">
                  <a:pos x="59" y="1"/>
                </a:cxn>
                <a:cxn ang="0">
                  <a:pos x="67" y="2"/>
                </a:cxn>
                <a:cxn ang="0">
                  <a:pos x="73" y="5"/>
                </a:cxn>
                <a:cxn ang="0">
                  <a:pos x="72" y="11"/>
                </a:cxn>
                <a:cxn ang="0">
                  <a:pos x="70" y="17"/>
                </a:cxn>
                <a:cxn ang="0">
                  <a:pos x="69" y="23"/>
                </a:cxn>
                <a:cxn ang="0">
                  <a:pos x="69" y="32"/>
                </a:cxn>
                <a:cxn ang="0">
                  <a:pos x="69" y="39"/>
                </a:cxn>
                <a:cxn ang="0">
                  <a:pos x="72" y="47"/>
                </a:cxn>
                <a:cxn ang="0">
                  <a:pos x="74" y="56"/>
                </a:cxn>
                <a:cxn ang="0">
                  <a:pos x="79" y="63"/>
                </a:cxn>
                <a:cxn ang="0">
                  <a:pos x="146" y="75"/>
                </a:cxn>
                <a:cxn ang="0">
                  <a:pos x="152" y="74"/>
                </a:cxn>
                <a:cxn ang="0">
                  <a:pos x="160" y="74"/>
                </a:cxn>
                <a:cxn ang="0">
                  <a:pos x="166" y="72"/>
                </a:cxn>
                <a:cxn ang="0">
                  <a:pos x="173" y="71"/>
                </a:cxn>
                <a:cxn ang="0">
                  <a:pos x="179" y="68"/>
                </a:cxn>
                <a:cxn ang="0">
                  <a:pos x="184" y="67"/>
                </a:cxn>
                <a:cxn ang="0">
                  <a:pos x="187" y="64"/>
                </a:cxn>
                <a:cxn ang="0">
                  <a:pos x="188" y="62"/>
                </a:cxn>
                <a:cxn ang="0">
                  <a:pos x="186" y="61"/>
                </a:cxn>
                <a:cxn ang="0">
                  <a:pos x="183" y="58"/>
                </a:cxn>
                <a:cxn ang="0">
                  <a:pos x="181" y="54"/>
                </a:cxn>
                <a:cxn ang="0">
                  <a:pos x="179" y="48"/>
                </a:cxn>
                <a:cxn ang="0">
                  <a:pos x="179" y="42"/>
                </a:cxn>
                <a:cxn ang="0">
                  <a:pos x="179" y="36"/>
                </a:cxn>
                <a:cxn ang="0">
                  <a:pos x="178" y="31"/>
                </a:cxn>
                <a:cxn ang="0">
                  <a:pos x="178" y="26"/>
                </a:cxn>
                <a:cxn ang="0">
                  <a:pos x="177" y="22"/>
                </a:cxn>
                <a:cxn ang="0">
                  <a:pos x="176" y="17"/>
                </a:cxn>
                <a:cxn ang="0">
                  <a:pos x="175" y="13"/>
                </a:cxn>
                <a:cxn ang="0">
                  <a:pos x="173" y="10"/>
                </a:cxn>
                <a:cxn ang="0">
                  <a:pos x="171" y="7"/>
                </a:cxn>
                <a:cxn ang="0">
                  <a:pos x="167" y="6"/>
                </a:cxn>
                <a:cxn ang="0">
                  <a:pos x="165" y="5"/>
                </a:cxn>
                <a:cxn ang="0">
                  <a:pos x="161" y="5"/>
                </a:cxn>
                <a:cxn ang="0">
                  <a:pos x="163" y="16"/>
                </a:cxn>
                <a:cxn ang="0">
                  <a:pos x="166" y="25"/>
                </a:cxn>
                <a:cxn ang="0">
                  <a:pos x="166" y="33"/>
                </a:cxn>
                <a:cxn ang="0">
                  <a:pos x="165" y="42"/>
                </a:cxn>
                <a:cxn ang="0">
                  <a:pos x="162" y="49"/>
                </a:cxn>
                <a:cxn ang="0">
                  <a:pos x="158" y="58"/>
                </a:cxn>
                <a:cxn ang="0">
                  <a:pos x="153" y="67"/>
                </a:cxn>
                <a:cxn ang="0">
                  <a:pos x="146" y="75"/>
                </a:cxn>
              </a:cxnLst>
              <a:rect l="0" t="0" r="r" b="b"/>
              <a:pathLst>
                <a:path w="188" h="75">
                  <a:moveTo>
                    <a:pt x="79" y="63"/>
                  </a:moveTo>
                  <a:lnTo>
                    <a:pt x="69" y="61"/>
                  </a:lnTo>
                  <a:lnTo>
                    <a:pt x="58" y="58"/>
                  </a:lnTo>
                  <a:lnTo>
                    <a:pt x="48" y="56"/>
                  </a:lnTo>
                  <a:lnTo>
                    <a:pt x="39" y="52"/>
                  </a:lnTo>
                  <a:lnTo>
                    <a:pt x="29" y="48"/>
                  </a:lnTo>
                  <a:lnTo>
                    <a:pt x="19" y="43"/>
                  </a:lnTo>
                  <a:lnTo>
                    <a:pt x="11" y="38"/>
                  </a:lnTo>
                  <a:lnTo>
                    <a:pt x="2" y="31"/>
                  </a:lnTo>
                  <a:lnTo>
                    <a:pt x="1" y="26"/>
                  </a:lnTo>
                  <a:lnTo>
                    <a:pt x="0" y="20"/>
                  </a:lnTo>
                  <a:lnTo>
                    <a:pt x="0" y="13"/>
                  </a:lnTo>
                  <a:lnTo>
                    <a:pt x="2" y="7"/>
                  </a:lnTo>
                  <a:lnTo>
                    <a:pt x="12" y="5"/>
                  </a:lnTo>
                  <a:lnTo>
                    <a:pt x="23" y="2"/>
                  </a:lnTo>
                  <a:lnTo>
                    <a:pt x="33" y="1"/>
                  </a:lnTo>
                  <a:lnTo>
                    <a:pt x="42" y="0"/>
                  </a:lnTo>
                  <a:lnTo>
                    <a:pt x="50" y="0"/>
                  </a:lnTo>
                  <a:lnTo>
                    <a:pt x="59" y="1"/>
                  </a:lnTo>
                  <a:lnTo>
                    <a:pt x="67" y="2"/>
                  </a:lnTo>
                  <a:lnTo>
                    <a:pt x="73" y="5"/>
                  </a:lnTo>
                  <a:lnTo>
                    <a:pt x="72" y="11"/>
                  </a:lnTo>
                  <a:lnTo>
                    <a:pt x="70" y="17"/>
                  </a:lnTo>
                  <a:lnTo>
                    <a:pt x="69" y="23"/>
                  </a:lnTo>
                  <a:lnTo>
                    <a:pt x="69" y="32"/>
                  </a:lnTo>
                  <a:lnTo>
                    <a:pt x="69" y="39"/>
                  </a:lnTo>
                  <a:lnTo>
                    <a:pt x="72" y="47"/>
                  </a:lnTo>
                  <a:lnTo>
                    <a:pt x="74" y="56"/>
                  </a:lnTo>
                  <a:lnTo>
                    <a:pt x="79" y="63"/>
                  </a:lnTo>
                  <a:close/>
                  <a:moveTo>
                    <a:pt x="146" y="75"/>
                  </a:moveTo>
                  <a:lnTo>
                    <a:pt x="152" y="74"/>
                  </a:lnTo>
                  <a:lnTo>
                    <a:pt x="160" y="74"/>
                  </a:lnTo>
                  <a:lnTo>
                    <a:pt x="166" y="72"/>
                  </a:lnTo>
                  <a:lnTo>
                    <a:pt x="173" y="71"/>
                  </a:lnTo>
                  <a:lnTo>
                    <a:pt x="179" y="68"/>
                  </a:lnTo>
                  <a:lnTo>
                    <a:pt x="184" y="67"/>
                  </a:lnTo>
                  <a:lnTo>
                    <a:pt x="187" y="64"/>
                  </a:lnTo>
                  <a:lnTo>
                    <a:pt x="188" y="62"/>
                  </a:lnTo>
                  <a:lnTo>
                    <a:pt x="186" y="61"/>
                  </a:lnTo>
                  <a:lnTo>
                    <a:pt x="183" y="58"/>
                  </a:lnTo>
                  <a:lnTo>
                    <a:pt x="181" y="54"/>
                  </a:lnTo>
                  <a:lnTo>
                    <a:pt x="179" y="48"/>
                  </a:lnTo>
                  <a:lnTo>
                    <a:pt x="179" y="42"/>
                  </a:lnTo>
                  <a:lnTo>
                    <a:pt x="179" y="36"/>
                  </a:lnTo>
                  <a:lnTo>
                    <a:pt x="178" y="31"/>
                  </a:lnTo>
                  <a:lnTo>
                    <a:pt x="178" y="26"/>
                  </a:lnTo>
                  <a:lnTo>
                    <a:pt x="177" y="22"/>
                  </a:lnTo>
                  <a:lnTo>
                    <a:pt x="176" y="17"/>
                  </a:lnTo>
                  <a:lnTo>
                    <a:pt x="175" y="13"/>
                  </a:lnTo>
                  <a:lnTo>
                    <a:pt x="173" y="10"/>
                  </a:lnTo>
                  <a:lnTo>
                    <a:pt x="171" y="7"/>
                  </a:lnTo>
                  <a:lnTo>
                    <a:pt x="167" y="6"/>
                  </a:lnTo>
                  <a:lnTo>
                    <a:pt x="165" y="5"/>
                  </a:lnTo>
                  <a:lnTo>
                    <a:pt x="161" y="5"/>
                  </a:lnTo>
                  <a:lnTo>
                    <a:pt x="163" y="16"/>
                  </a:lnTo>
                  <a:lnTo>
                    <a:pt x="166" y="25"/>
                  </a:lnTo>
                  <a:lnTo>
                    <a:pt x="166" y="33"/>
                  </a:lnTo>
                  <a:lnTo>
                    <a:pt x="165" y="42"/>
                  </a:lnTo>
                  <a:lnTo>
                    <a:pt x="162" y="49"/>
                  </a:lnTo>
                  <a:lnTo>
                    <a:pt x="158" y="58"/>
                  </a:lnTo>
                  <a:lnTo>
                    <a:pt x="153" y="67"/>
                  </a:lnTo>
                  <a:lnTo>
                    <a:pt x="146" y="75"/>
                  </a:lnTo>
                  <a:close/>
                </a:path>
              </a:pathLst>
            </a:custGeom>
            <a:solidFill>
              <a:srgbClr val="FFFFFF"/>
            </a:solidFill>
            <a:ln w="9525">
              <a:noFill/>
              <a:round/>
              <a:headEnd/>
              <a:tailEnd/>
            </a:ln>
          </p:spPr>
          <p:txBody>
            <a:bodyPr/>
            <a:lstStyle/>
            <a:p>
              <a:endParaRPr lang="en-US"/>
            </a:p>
          </p:txBody>
        </p:sp>
        <p:sp>
          <p:nvSpPr>
            <p:cNvPr id="29764" name="Freeform 68"/>
            <p:cNvSpPr>
              <a:spLocks noEditPoints="1"/>
            </p:cNvSpPr>
            <p:nvPr/>
          </p:nvSpPr>
          <p:spPr bwMode="auto">
            <a:xfrm>
              <a:off x="509" y="613"/>
              <a:ext cx="73" cy="109"/>
            </a:xfrm>
            <a:custGeom>
              <a:avLst/>
              <a:gdLst/>
              <a:ahLst/>
              <a:cxnLst>
                <a:cxn ang="0">
                  <a:pos x="70" y="16"/>
                </a:cxn>
                <a:cxn ang="0">
                  <a:pos x="18" y="82"/>
                </a:cxn>
                <a:cxn ang="0">
                  <a:pos x="2" y="195"/>
                </a:cxn>
                <a:cxn ang="0">
                  <a:pos x="8" y="153"/>
                </a:cxn>
                <a:cxn ang="0">
                  <a:pos x="21" y="112"/>
                </a:cxn>
                <a:cxn ang="0">
                  <a:pos x="38" y="75"/>
                </a:cxn>
                <a:cxn ang="0">
                  <a:pos x="63" y="42"/>
                </a:cxn>
                <a:cxn ang="0">
                  <a:pos x="90" y="11"/>
                </a:cxn>
                <a:cxn ang="0">
                  <a:pos x="275" y="63"/>
                </a:cxn>
                <a:cxn ang="0">
                  <a:pos x="300" y="91"/>
                </a:cxn>
                <a:cxn ang="0">
                  <a:pos x="320" y="121"/>
                </a:cxn>
                <a:cxn ang="0">
                  <a:pos x="325" y="152"/>
                </a:cxn>
                <a:cxn ang="0">
                  <a:pos x="310" y="179"/>
                </a:cxn>
                <a:cxn ang="0">
                  <a:pos x="286" y="193"/>
                </a:cxn>
                <a:cxn ang="0">
                  <a:pos x="301" y="159"/>
                </a:cxn>
                <a:cxn ang="0">
                  <a:pos x="299" y="111"/>
                </a:cxn>
                <a:cxn ang="0">
                  <a:pos x="82" y="278"/>
                </a:cxn>
                <a:cxn ang="0">
                  <a:pos x="89" y="317"/>
                </a:cxn>
                <a:cxn ang="0">
                  <a:pos x="124" y="359"/>
                </a:cxn>
                <a:cxn ang="0">
                  <a:pos x="170" y="389"/>
                </a:cxn>
                <a:cxn ang="0">
                  <a:pos x="187" y="384"/>
                </a:cxn>
                <a:cxn ang="0">
                  <a:pos x="173" y="368"/>
                </a:cxn>
                <a:cxn ang="0">
                  <a:pos x="145" y="353"/>
                </a:cxn>
                <a:cxn ang="0">
                  <a:pos x="123" y="332"/>
                </a:cxn>
                <a:cxn ang="0">
                  <a:pos x="109" y="309"/>
                </a:cxn>
                <a:cxn ang="0">
                  <a:pos x="100" y="271"/>
                </a:cxn>
                <a:cxn ang="0">
                  <a:pos x="104" y="231"/>
                </a:cxn>
                <a:cxn ang="0">
                  <a:pos x="97" y="221"/>
                </a:cxn>
                <a:cxn ang="0">
                  <a:pos x="89" y="238"/>
                </a:cxn>
                <a:cxn ang="0">
                  <a:pos x="83" y="267"/>
                </a:cxn>
                <a:cxn ang="0">
                  <a:pos x="269" y="400"/>
                </a:cxn>
                <a:cxn ang="0">
                  <a:pos x="271" y="416"/>
                </a:cxn>
                <a:cxn ang="0">
                  <a:pos x="268" y="437"/>
                </a:cxn>
                <a:cxn ang="0">
                  <a:pos x="275" y="454"/>
                </a:cxn>
                <a:cxn ang="0">
                  <a:pos x="298" y="451"/>
                </a:cxn>
                <a:cxn ang="0">
                  <a:pos x="305" y="433"/>
                </a:cxn>
                <a:cxn ang="0">
                  <a:pos x="315" y="423"/>
                </a:cxn>
                <a:cxn ang="0">
                  <a:pos x="343" y="448"/>
                </a:cxn>
                <a:cxn ang="0">
                  <a:pos x="348" y="485"/>
                </a:cxn>
                <a:cxn ang="0">
                  <a:pos x="325" y="507"/>
                </a:cxn>
                <a:cxn ang="0">
                  <a:pos x="305" y="520"/>
                </a:cxn>
                <a:cxn ang="0">
                  <a:pos x="309" y="540"/>
                </a:cxn>
                <a:cxn ang="0">
                  <a:pos x="327" y="541"/>
                </a:cxn>
                <a:cxn ang="0">
                  <a:pos x="350" y="524"/>
                </a:cxn>
                <a:cxn ang="0">
                  <a:pos x="365" y="499"/>
                </a:cxn>
                <a:cxn ang="0">
                  <a:pos x="368" y="478"/>
                </a:cxn>
                <a:cxn ang="0">
                  <a:pos x="361" y="459"/>
                </a:cxn>
                <a:cxn ang="0">
                  <a:pos x="352" y="440"/>
                </a:cxn>
                <a:cxn ang="0">
                  <a:pos x="340" y="415"/>
                </a:cxn>
                <a:cxn ang="0">
                  <a:pos x="321" y="409"/>
                </a:cxn>
                <a:cxn ang="0">
                  <a:pos x="291" y="402"/>
                </a:cxn>
                <a:cxn ang="0">
                  <a:pos x="265" y="399"/>
                </a:cxn>
              </a:cxnLst>
              <a:rect l="0" t="0" r="r" b="b"/>
              <a:pathLst>
                <a:path w="368" h="545">
                  <a:moveTo>
                    <a:pt x="100" y="0"/>
                  </a:moveTo>
                  <a:lnTo>
                    <a:pt x="87" y="5"/>
                  </a:lnTo>
                  <a:lnTo>
                    <a:pt x="70" y="16"/>
                  </a:lnTo>
                  <a:lnTo>
                    <a:pt x="52" y="32"/>
                  </a:lnTo>
                  <a:lnTo>
                    <a:pt x="34" y="55"/>
                  </a:lnTo>
                  <a:lnTo>
                    <a:pt x="18" y="82"/>
                  </a:lnTo>
                  <a:lnTo>
                    <a:pt x="6" y="114"/>
                  </a:lnTo>
                  <a:lnTo>
                    <a:pt x="0" y="153"/>
                  </a:lnTo>
                  <a:lnTo>
                    <a:pt x="2" y="195"/>
                  </a:lnTo>
                  <a:lnTo>
                    <a:pt x="3" y="181"/>
                  </a:lnTo>
                  <a:lnTo>
                    <a:pt x="6" y="166"/>
                  </a:lnTo>
                  <a:lnTo>
                    <a:pt x="8" y="153"/>
                  </a:lnTo>
                  <a:lnTo>
                    <a:pt x="12" y="139"/>
                  </a:lnTo>
                  <a:lnTo>
                    <a:pt x="16" y="126"/>
                  </a:lnTo>
                  <a:lnTo>
                    <a:pt x="21" y="112"/>
                  </a:lnTo>
                  <a:lnTo>
                    <a:pt x="26" y="98"/>
                  </a:lnTo>
                  <a:lnTo>
                    <a:pt x="32" y="86"/>
                  </a:lnTo>
                  <a:lnTo>
                    <a:pt x="38" y="75"/>
                  </a:lnTo>
                  <a:lnTo>
                    <a:pt x="46" y="63"/>
                  </a:lnTo>
                  <a:lnTo>
                    <a:pt x="54" y="52"/>
                  </a:lnTo>
                  <a:lnTo>
                    <a:pt x="63" y="42"/>
                  </a:lnTo>
                  <a:lnTo>
                    <a:pt x="72" y="32"/>
                  </a:lnTo>
                  <a:lnTo>
                    <a:pt x="82" y="21"/>
                  </a:lnTo>
                  <a:lnTo>
                    <a:pt x="90" y="11"/>
                  </a:lnTo>
                  <a:lnTo>
                    <a:pt x="100" y="0"/>
                  </a:lnTo>
                  <a:close/>
                  <a:moveTo>
                    <a:pt x="267" y="57"/>
                  </a:moveTo>
                  <a:lnTo>
                    <a:pt x="275" y="63"/>
                  </a:lnTo>
                  <a:lnTo>
                    <a:pt x="284" y="72"/>
                  </a:lnTo>
                  <a:lnTo>
                    <a:pt x="293" y="81"/>
                  </a:lnTo>
                  <a:lnTo>
                    <a:pt x="300" y="91"/>
                  </a:lnTo>
                  <a:lnTo>
                    <a:pt x="307" y="101"/>
                  </a:lnTo>
                  <a:lnTo>
                    <a:pt x="314" y="111"/>
                  </a:lnTo>
                  <a:lnTo>
                    <a:pt x="320" y="121"/>
                  </a:lnTo>
                  <a:lnTo>
                    <a:pt x="325" y="129"/>
                  </a:lnTo>
                  <a:lnTo>
                    <a:pt x="326" y="140"/>
                  </a:lnTo>
                  <a:lnTo>
                    <a:pt x="325" y="152"/>
                  </a:lnTo>
                  <a:lnTo>
                    <a:pt x="321" y="162"/>
                  </a:lnTo>
                  <a:lnTo>
                    <a:pt x="316" y="171"/>
                  </a:lnTo>
                  <a:lnTo>
                    <a:pt x="310" y="179"/>
                  </a:lnTo>
                  <a:lnTo>
                    <a:pt x="303" y="186"/>
                  </a:lnTo>
                  <a:lnTo>
                    <a:pt x="294" y="190"/>
                  </a:lnTo>
                  <a:lnTo>
                    <a:pt x="286" y="193"/>
                  </a:lnTo>
                  <a:lnTo>
                    <a:pt x="290" y="181"/>
                  </a:lnTo>
                  <a:lnTo>
                    <a:pt x="295" y="170"/>
                  </a:lnTo>
                  <a:lnTo>
                    <a:pt x="301" y="159"/>
                  </a:lnTo>
                  <a:lnTo>
                    <a:pt x="305" y="145"/>
                  </a:lnTo>
                  <a:lnTo>
                    <a:pt x="305" y="130"/>
                  </a:lnTo>
                  <a:lnTo>
                    <a:pt x="299" y="111"/>
                  </a:lnTo>
                  <a:lnTo>
                    <a:pt x="288" y="87"/>
                  </a:lnTo>
                  <a:lnTo>
                    <a:pt x="267" y="57"/>
                  </a:lnTo>
                  <a:close/>
                  <a:moveTo>
                    <a:pt x="82" y="278"/>
                  </a:moveTo>
                  <a:lnTo>
                    <a:pt x="80" y="291"/>
                  </a:lnTo>
                  <a:lnTo>
                    <a:pt x="84" y="303"/>
                  </a:lnTo>
                  <a:lnTo>
                    <a:pt x="89" y="317"/>
                  </a:lnTo>
                  <a:lnTo>
                    <a:pt x="98" y="330"/>
                  </a:lnTo>
                  <a:lnTo>
                    <a:pt x="109" y="345"/>
                  </a:lnTo>
                  <a:lnTo>
                    <a:pt x="124" y="359"/>
                  </a:lnTo>
                  <a:lnTo>
                    <a:pt x="140" y="373"/>
                  </a:lnTo>
                  <a:lnTo>
                    <a:pt x="160" y="386"/>
                  </a:lnTo>
                  <a:lnTo>
                    <a:pt x="170" y="389"/>
                  </a:lnTo>
                  <a:lnTo>
                    <a:pt x="177" y="389"/>
                  </a:lnTo>
                  <a:lnTo>
                    <a:pt x="183" y="387"/>
                  </a:lnTo>
                  <a:lnTo>
                    <a:pt x="187" y="384"/>
                  </a:lnTo>
                  <a:lnTo>
                    <a:pt x="187" y="379"/>
                  </a:lnTo>
                  <a:lnTo>
                    <a:pt x="182" y="374"/>
                  </a:lnTo>
                  <a:lnTo>
                    <a:pt x="173" y="368"/>
                  </a:lnTo>
                  <a:lnTo>
                    <a:pt x="160" y="361"/>
                  </a:lnTo>
                  <a:lnTo>
                    <a:pt x="152" y="358"/>
                  </a:lnTo>
                  <a:lnTo>
                    <a:pt x="145" y="353"/>
                  </a:lnTo>
                  <a:lnTo>
                    <a:pt x="136" y="346"/>
                  </a:lnTo>
                  <a:lnTo>
                    <a:pt x="129" y="339"/>
                  </a:lnTo>
                  <a:lnTo>
                    <a:pt x="123" y="332"/>
                  </a:lnTo>
                  <a:lnTo>
                    <a:pt x="116" y="324"/>
                  </a:lnTo>
                  <a:lnTo>
                    <a:pt x="113" y="317"/>
                  </a:lnTo>
                  <a:lnTo>
                    <a:pt x="109" y="309"/>
                  </a:lnTo>
                  <a:lnTo>
                    <a:pt x="103" y="298"/>
                  </a:lnTo>
                  <a:lnTo>
                    <a:pt x="100" y="286"/>
                  </a:lnTo>
                  <a:lnTo>
                    <a:pt x="100" y="271"/>
                  </a:lnTo>
                  <a:lnTo>
                    <a:pt x="101" y="256"/>
                  </a:lnTo>
                  <a:lnTo>
                    <a:pt x="104" y="242"/>
                  </a:lnTo>
                  <a:lnTo>
                    <a:pt x="104" y="231"/>
                  </a:lnTo>
                  <a:lnTo>
                    <a:pt x="104" y="222"/>
                  </a:lnTo>
                  <a:lnTo>
                    <a:pt x="100" y="219"/>
                  </a:lnTo>
                  <a:lnTo>
                    <a:pt x="97" y="221"/>
                  </a:lnTo>
                  <a:lnTo>
                    <a:pt x="94" y="225"/>
                  </a:lnTo>
                  <a:lnTo>
                    <a:pt x="92" y="231"/>
                  </a:lnTo>
                  <a:lnTo>
                    <a:pt x="89" y="238"/>
                  </a:lnTo>
                  <a:lnTo>
                    <a:pt x="87" y="247"/>
                  </a:lnTo>
                  <a:lnTo>
                    <a:pt x="84" y="257"/>
                  </a:lnTo>
                  <a:lnTo>
                    <a:pt x="83" y="267"/>
                  </a:lnTo>
                  <a:lnTo>
                    <a:pt x="82" y="278"/>
                  </a:lnTo>
                  <a:close/>
                  <a:moveTo>
                    <a:pt x="265" y="399"/>
                  </a:moveTo>
                  <a:lnTo>
                    <a:pt x="269" y="400"/>
                  </a:lnTo>
                  <a:lnTo>
                    <a:pt x="271" y="405"/>
                  </a:lnTo>
                  <a:lnTo>
                    <a:pt x="271" y="410"/>
                  </a:lnTo>
                  <a:lnTo>
                    <a:pt x="271" y="416"/>
                  </a:lnTo>
                  <a:lnTo>
                    <a:pt x="270" y="423"/>
                  </a:lnTo>
                  <a:lnTo>
                    <a:pt x="269" y="431"/>
                  </a:lnTo>
                  <a:lnTo>
                    <a:pt x="268" y="437"/>
                  </a:lnTo>
                  <a:lnTo>
                    <a:pt x="267" y="442"/>
                  </a:lnTo>
                  <a:lnTo>
                    <a:pt x="271" y="448"/>
                  </a:lnTo>
                  <a:lnTo>
                    <a:pt x="275" y="454"/>
                  </a:lnTo>
                  <a:lnTo>
                    <a:pt x="281" y="458"/>
                  </a:lnTo>
                  <a:lnTo>
                    <a:pt x="293" y="454"/>
                  </a:lnTo>
                  <a:lnTo>
                    <a:pt x="298" y="451"/>
                  </a:lnTo>
                  <a:lnTo>
                    <a:pt x="301" y="446"/>
                  </a:lnTo>
                  <a:lnTo>
                    <a:pt x="304" y="440"/>
                  </a:lnTo>
                  <a:lnTo>
                    <a:pt x="305" y="433"/>
                  </a:lnTo>
                  <a:lnTo>
                    <a:pt x="306" y="427"/>
                  </a:lnTo>
                  <a:lnTo>
                    <a:pt x="310" y="423"/>
                  </a:lnTo>
                  <a:lnTo>
                    <a:pt x="315" y="423"/>
                  </a:lnTo>
                  <a:lnTo>
                    <a:pt x="324" y="427"/>
                  </a:lnTo>
                  <a:lnTo>
                    <a:pt x="336" y="437"/>
                  </a:lnTo>
                  <a:lnTo>
                    <a:pt x="343" y="448"/>
                  </a:lnTo>
                  <a:lnTo>
                    <a:pt x="348" y="461"/>
                  </a:lnTo>
                  <a:lnTo>
                    <a:pt x="351" y="473"/>
                  </a:lnTo>
                  <a:lnTo>
                    <a:pt x="348" y="485"/>
                  </a:lnTo>
                  <a:lnTo>
                    <a:pt x="343" y="495"/>
                  </a:lnTo>
                  <a:lnTo>
                    <a:pt x="336" y="503"/>
                  </a:lnTo>
                  <a:lnTo>
                    <a:pt x="325" y="507"/>
                  </a:lnTo>
                  <a:lnTo>
                    <a:pt x="315" y="508"/>
                  </a:lnTo>
                  <a:lnTo>
                    <a:pt x="309" y="513"/>
                  </a:lnTo>
                  <a:lnTo>
                    <a:pt x="305" y="520"/>
                  </a:lnTo>
                  <a:lnTo>
                    <a:pt x="304" y="528"/>
                  </a:lnTo>
                  <a:lnTo>
                    <a:pt x="305" y="535"/>
                  </a:lnTo>
                  <a:lnTo>
                    <a:pt x="309" y="540"/>
                  </a:lnTo>
                  <a:lnTo>
                    <a:pt x="314" y="545"/>
                  </a:lnTo>
                  <a:lnTo>
                    <a:pt x="320" y="545"/>
                  </a:lnTo>
                  <a:lnTo>
                    <a:pt x="327" y="541"/>
                  </a:lnTo>
                  <a:lnTo>
                    <a:pt x="335" y="536"/>
                  </a:lnTo>
                  <a:lnTo>
                    <a:pt x="343" y="530"/>
                  </a:lnTo>
                  <a:lnTo>
                    <a:pt x="350" y="524"/>
                  </a:lnTo>
                  <a:lnTo>
                    <a:pt x="356" y="515"/>
                  </a:lnTo>
                  <a:lnTo>
                    <a:pt x="361" y="508"/>
                  </a:lnTo>
                  <a:lnTo>
                    <a:pt x="365" y="499"/>
                  </a:lnTo>
                  <a:lnTo>
                    <a:pt x="367" y="492"/>
                  </a:lnTo>
                  <a:lnTo>
                    <a:pt x="368" y="485"/>
                  </a:lnTo>
                  <a:lnTo>
                    <a:pt x="368" y="478"/>
                  </a:lnTo>
                  <a:lnTo>
                    <a:pt x="367" y="472"/>
                  </a:lnTo>
                  <a:lnTo>
                    <a:pt x="365" y="466"/>
                  </a:lnTo>
                  <a:lnTo>
                    <a:pt x="361" y="459"/>
                  </a:lnTo>
                  <a:lnTo>
                    <a:pt x="358" y="453"/>
                  </a:lnTo>
                  <a:lnTo>
                    <a:pt x="355" y="446"/>
                  </a:lnTo>
                  <a:lnTo>
                    <a:pt x="352" y="440"/>
                  </a:lnTo>
                  <a:lnTo>
                    <a:pt x="347" y="430"/>
                  </a:lnTo>
                  <a:lnTo>
                    <a:pt x="343" y="422"/>
                  </a:lnTo>
                  <a:lnTo>
                    <a:pt x="340" y="415"/>
                  </a:lnTo>
                  <a:lnTo>
                    <a:pt x="338" y="405"/>
                  </a:lnTo>
                  <a:lnTo>
                    <a:pt x="330" y="407"/>
                  </a:lnTo>
                  <a:lnTo>
                    <a:pt x="321" y="409"/>
                  </a:lnTo>
                  <a:lnTo>
                    <a:pt x="311" y="407"/>
                  </a:lnTo>
                  <a:lnTo>
                    <a:pt x="301" y="405"/>
                  </a:lnTo>
                  <a:lnTo>
                    <a:pt x="291" y="402"/>
                  </a:lnTo>
                  <a:lnTo>
                    <a:pt x="281" y="400"/>
                  </a:lnTo>
                  <a:lnTo>
                    <a:pt x="273" y="399"/>
                  </a:lnTo>
                  <a:lnTo>
                    <a:pt x="265" y="399"/>
                  </a:lnTo>
                  <a:close/>
                </a:path>
              </a:pathLst>
            </a:custGeom>
            <a:solidFill>
              <a:srgbClr val="FFBF8F"/>
            </a:solidFill>
            <a:ln w="9525">
              <a:noFill/>
              <a:round/>
              <a:headEnd/>
              <a:tailEnd/>
            </a:ln>
          </p:spPr>
          <p:txBody>
            <a:bodyPr/>
            <a:lstStyle/>
            <a:p>
              <a:endParaRPr lang="en-US"/>
            </a:p>
          </p:txBody>
        </p:sp>
        <p:sp>
          <p:nvSpPr>
            <p:cNvPr id="29765" name="Freeform 69"/>
            <p:cNvSpPr>
              <a:spLocks/>
            </p:cNvSpPr>
            <p:nvPr/>
          </p:nvSpPr>
          <p:spPr bwMode="auto">
            <a:xfrm>
              <a:off x="240" y="771"/>
              <a:ext cx="593" cy="807"/>
            </a:xfrm>
            <a:custGeom>
              <a:avLst/>
              <a:gdLst/>
              <a:ahLst/>
              <a:cxnLst>
                <a:cxn ang="0">
                  <a:pos x="1361" y="204"/>
                </a:cxn>
                <a:cxn ang="0">
                  <a:pos x="1565" y="432"/>
                </a:cxn>
                <a:cxn ang="0">
                  <a:pos x="1744" y="666"/>
                </a:cxn>
                <a:cxn ang="0">
                  <a:pos x="1899" y="913"/>
                </a:cxn>
                <a:cxn ang="0">
                  <a:pos x="2035" y="1178"/>
                </a:cxn>
                <a:cxn ang="0">
                  <a:pos x="2153" y="1469"/>
                </a:cxn>
                <a:cxn ang="0">
                  <a:pos x="2245" y="1739"/>
                </a:cxn>
                <a:cxn ang="0">
                  <a:pos x="2312" y="1950"/>
                </a:cxn>
                <a:cxn ang="0">
                  <a:pos x="2375" y="2172"/>
                </a:cxn>
                <a:cxn ang="0">
                  <a:pos x="2435" y="2402"/>
                </a:cxn>
                <a:cxn ang="0">
                  <a:pos x="2493" y="2639"/>
                </a:cxn>
                <a:cxn ang="0">
                  <a:pos x="2548" y="2885"/>
                </a:cxn>
                <a:cxn ang="0">
                  <a:pos x="2602" y="3136"/>
                </a:cxn>
                <a:cxn ang="0">
                  <a:pos x="2607" y="2725"/>
                </a:cxn>
                <a:cxn ang="0">
                  <a:pos x="2618" y="2387"/>
                </a:cxn>
                <a:cxn ang="0">
                  <a:pos x="2625" y="2105"/>
                </a:cxn>
                <a:cxn ang="0">
                  <a:pos x="2621" y="1863"/>
                </a:cxn>
                <a:cxn ang="0">
                  <a:pos x="2596" y="1644"/>
                </a:cxn>
                <a:cxn ang="0">
                  <a:pos x="2544" y="1431"/>
                </a:cxn>
                <a:cxn ang="0">
                  <a:pos x="2484" y="1246"/>
                </a:cxn>
                <a:cxn ang="0">
                  <a:pos x="2421" y="1091"/>
                </a:cxn>
                <a:cxn ang="0">
                  <a:pos x="2359" y="940"/>
                </a:cxn>
                <a:cxn ang="0">
                  <a:pos x="2383" y="883"/>
                </a:cxn>
                <a:cxn ang="0">
                  <a:pos x="2518" y="985"/>
                </a:cxn>
                <a:cxn ang="0">
                  <a:pos x="2659" y="1089"/>
                </a:cxn>
                <a:cxn ang="0">
                  <a:pos x="2796" y="1178"/>
                </a:cxn>
                <a:cxn ang="0">
                  <a:pos x="2864" y="1318"/>
                </a:cxn>
                <a:cxn ang="0">
                  <a:pos x="2868" y="1527"/>
                </a:cxn>
                <a:cxn ang="0">
                  <a:pos x="2872" y="1785"/>
                </a:cxn>
                <a:cxn ang="0">
                  <a:pos x="2901" y="1950"/>
                </a:cxn>
                <a:cxn ang="0">
                  <a:pos x="2929" y="2122"/>
                </a:cxn>
                <a:cxn ang="0">
                  <a:pos x="2950" y="2297"/>
                </a:cxn>
                <a:cxn ang="0">
                  <a:pos x="2963" y="2474"/>
                </a:cxn>
                <a:cxn ang="0">
                  <a:pos x="2967" y="2654"/>
                </a:cxn>
                <a:cxn ang="0">
                  <a:pos x="2957" y="2835"/>
                </a:cxn>
                <a:cxn ang="0">
                  <a:pos x="2941" y="2961"/>
                </a:cxn>
                <a:cxn ang="0">
                  <a:pos x="2932" y="3064"/>
                </a:cxn>
                <a:cxn ang="0">
                  <a:pos x="2931" y="3173"/>
                </a:cxn>
                <a:cxn ang="0">
                  <a:pos x="2854" y="3240"/>
                </a:cxn>
                <a:cxn ang="0">
                  <a:pos x="2690" y="3265"/>
                </a:cxn>
                <a:cxn ang="0">
                  <a:pos x="2565" y="3308"/>
                </a:cxn>
                <a:cxn ang="0">
                  <a:pos x="2463" y="3342"/>
                </a:cxn>
                <a:cxn ang="0">
                  <a:pos x="2394" y="3316"/>
                </a:cxn>
                <a:cxn ang="0">
                  <a:pos x="2324" y="3354"/>
                </a:cxn>
                <a:cxn ang="0">
                  <a:pos x="2268" y="3448"/>
                </a:cxn>
                <a:cxn ang="0">
                  <a:pos x="2215" y="3623"/>
                </a:cxn>
                <a:cxn ang="0">
                  <a:pos x="2148" y="3848"/>
                </a:cxn>
                <a:cxn ang="0">
                  <a:pos x="2059" y="4013"/>
                </a:cxn>
                <a:cxn ang="0">
                  <a:pos x="40" y="286"/>
                </a:cxn>
                <a:cxn ang="0">
                  <a:pos x="163" y="267"/>
                </a:cxn>
                <a:cxn ang="0">
                  <a:pos x="311" y="251"/>
                </a:cxn>
                <a:cxn ang="0">
                  <a:pos x="472" y="237"/>
                </a:cxn>
                <a:cxn ang="0">
                  <a:pos x="630" y="227"/>
                </a:cxn>
                <a:cxn ang="0">
                  <a:pos x="777" y="221"/>
                </a:cxn>
                <a:cxn ang="0">
                  <a:pos x="896" y="219"/>
                </a:cxn>
                <a:cxn ang="0">
                  <a:pos x="987" y="154"/>
                </a:cxn>
                <a:cxn ang="0">
                  <a:pos x="1040" y="82"/>
                </a:cxn>
                <a:cxn ang="0">
                  <a:pos x="1081" y="19"/>
                </a:cxn>
                <a:cxn ang="0">
                  <a:pos x="1131" y="0"/>
                </a:cxn>
              </a:cxnLst>
              <a:rect l="0" t="0" r="r" b="b"/>
              <a:pathLst>
                <a:path w="2967" h="4032">
                  <a:moveTo>
                    <a:pt x="1178" y="23"/>
                  </a:moveTo>
                  <a:lnTo>
                    <a:pt x="1225" y="69"/>
                  </a:lnTo>
                  <a:lnTo>
                    <a:pt x="1272" y="113"/>
                  </a:lnTo>
                  <a:lnTo>
                    <a:pt x="1317" y="159"/>
                  </a:lnTo>
                  <a:lnTo>
                    <a:pt x="1361" y="204"/>
                  </a:lnTo>
                  <a:lnTo>
                    <a:pt x="1405" y="250"/>
                  </a:lnTo>
                  <a:lnTo>
                    <a:pt x="1446" y="294"/>
                  </a:lnTo>
                  <a:lnTo>
                    <a:pt x="1487" y="340"/>
                  </a:lnTo>
                  <a:lnTo>
                    <a:pt x="1526" y="386"/>
                  </a:lnTo>
                  <a:lnTo>
                    <a:pt x="1565" y="432"/>
                  </a:lnTo>
                  <a:lnTo>
                    <a:pt x="1603" y="478"/>
                  </a:lnTo>
                  <a:lnTo>
                    <a:pt x="1639" y="524"/>
                  </a:lnTo>
                  <a:lnTo>
                    <a:pt x="1675" y="571"/>
                  </a:lnTo>
                  <a:lnTo>
                    <a:pt x="1710" y="618"/>
                  </a:lnTo>
                  <a:lnTo>
                    <a:pt x="1744" y="666"/>
                  </a:lnTo>
                  <a:lnTo>
                    <a:pt x="1776" y="714"/>
                  </a:lnTo>
                  <a:lnTo>
                    <a:pt x="1808" y="762"/>
                  </a:lnTo>
                  <a:lnTo>
                    <a:pt x="1839" y="812"/>
                  </a:lnTo>
                  <a:lnTo>
                    <a:pt x="1870" y="862"/>
                  </a:lnTo>
                  <a:lnTo>
                    <a:pt x="1899" y="913"/>
                  </a:lnTo>
                  <a:lnTo>
                    <a:pt x="1927" y="963"/>
                  </a:lnTo>
                  <a:lnTo>
                    <a:pt x="1956" y="1016"/>
                  </a:lnTo>
                  <a:lnTo>
                    <a:pt x="1983" y="1069"/>
                  </a:lnTo>
                  <a:lnTo>
                    <a:pt x="2009" y="1124"/>
                  </a:lnTo>
                  <a:lnTo>
                    <a:pt x="2035" y="1178"/>
                  </a:lnTo>
                  <a:lnTo>
                    <a:pt x="2060" y="1234"/>
                  </a:lnTo>
                  <a:lnTo>
                    <a:pt x="2085" y="1291"/>
                  </a:lnTo>
                  <a:lnTo>
                    <a:pt x="2108" y="1349"/>
                  </a:lnTo>
                  <a:lnTo>
                    <a:pt x="2131" y="1408"/>
                  </a:lnTo>
                  <a:lnTo>
                    <a:pt x="2153" y="1469"/>
                  </a:lnTo>
                  <a:lnTo>
                    <a:pt x="2175" y="1531"/>
                  </a:lnTo>
                  <a:lnTo>
                    <a:pt x="2196" y="1593"/>
                  </a:lnTo>
                  <a:lnTo>
                    <a:pt x="2218" y="1657"/>
                  </a:lnTo>
                  <a:lnTo>
                    <a:pt x="2231" y="1698"/>
                  </a:lnTo>
                  <a:lnTo>
                    <a:pt x="2245" y="1739"/>
                  </a:lnTo>
                  <a:lnTo>
                    <a:pt x="2259" y="1780"/>
                  </a:lnTo>
                  <a:lnTo>
                    <a:pt x="2272" y="1822"/>
                  </a:lnTo>
                  <a:lnTo>
                    <a:pt x="2286" y="1865"/>
                  </a:lnTo>
                  <a:lnTo>
                    <a:pt x="2299" y="1908"/>
                  </a:lnTo>
                  <a:lnTo>
                    <a:pt x="2312" y="1950"/>
                  </a:lnTo>
                  <a:lnTo>
                    <a:pt x="2326" y="1994"/>
                  </a:lnTo>
                  <a:lnTo>
                    <a:pt x="2338" y="2038"/>
                  </a:lnTo>
                  <a:lnTo>
                    <a:pt x="2350" y="2082"/>
                  </a:lnTo>
                  <a:lnTo>
                    <a:pt x="2363" y="2126"/>
                  </a:lnTo>
                  <a:lnTo>
                    <a:pt x="2375" y="2172"/>
                  </a:lnTo>
                  <a:lnTo>
                    <a:pt x="2388" y="2217"/>
                  </a:lnTo>
                  <a:lnTo>
                    <a:pt x="2400" y="2263"/>
                  </a:lnTo>
                  <a:lnTo>
                    <a:pt x="2411" y="2309"/>
                  </a:lnTo>
                  <a:lnTo>
                    <a:pt x="2424" y="2355"/>
                  </a:lnTo>
                  <a:lnTo>
                    <a:pt x="2435" y="2402"/>
                  </a:lnTo>
                  <a:lnTo>
                    <a:pt x="2447" y="2448"/>
                  </a:lnTo>
                  <a:lnTo>
                    <a:pt x="2458" y="2496"/>
                  </a:lnTo>
                  <a:lnTo>
                    <a:pt x="2469" y="2544"/>
                  </a:lnTo>
                  <a:lnTo>
                    <a:pt x="2482" y="2591"/>
                  </a:lnTo>
                  <a:lnTo>
                    <a:pt x="2493" y="2639"/>
                  </a:lnTo>
                  <a:lnTo>
                    <a:pt x="2504" y="2688"/>
                  </a:lnTo>
                  <a:lnTo>
                    <a:pt x="2515" y="2736"/>
                  </a:lnTo>
                  <a:lnTo>
                    <a:pt x="2527" y="2786"/>
                  </a:lnTo>
                  <a:lnTo>
                    <a:pt x="2538" y="2835"/>
                  </a:lnTo>
                  <a:lnTo>
                    <a:pt x="2548" y="2885"/>
                  </a:lnTo>
                  <a:lnTo>
                    <a:pt x="2559" y="2935"/>
                  </a:lnTo>
                  <a:lnTo>
                    <a:pt x="2570" y="2984"/>
                  </a:lnTo>
                  <a:lnTo>
                    <a:pt x="2581" y="3034"/>
                  </a:lnTo>
                  <a:lnTo>
                    <a:pt x="2591" y="3085"/>
                  </a:lnTo>
                  <a:lnTo>
                    <a:pt x="2602" y="3136"/>
                  </a:lnTo>
                  <a:lnTo>
                    <a:pt x="2602" y="3046"/>
                  </a:lnTo>
                  <a:lnTo>
                    <a:pt x="2604" y="2962"/>
                  </a:lnTo>
                  <a:lnTo>
                    <a:pt x="2605" y="2880"/>
                  </a:lnTo>
                  <a:lnTo>
                    <a:pt x="2606" y="2800"/>
                  </a:lnTo>
                  <a:lnTo>
                    <a:pt x="2607" y="2725"/>
                  </a:lnTo>
                  <a:lnTo>
                    <a:pt x="2610" y="2652"/>
                  </a:lnTo>
                  <a:lnTo>
                    <a:pt x="2612" y="2582"/>
                  </a:lnTo>
                  <a:lnTo>
                    <a:pt x="2613" y="2515"/>
                  </a:lnTo>
                  <a:lnTo>
                    <a:pt x="2616" y="2449"/>
                  </a:lnTo>
                  <a:lnTo>
                    <a:pt x="2618" y="2387"/>
                  </a:lnTo>
                  <a:lnTo>
                    <a:pt x="2620" y="2326"/>
                  </a:lnTo>
                  <a:lnTo>
                    <a:pt x="2622" y="2268"/>
                  </a:lnTo>
                  <a:lnTo>
                    <a:pt x="2623" y="2212"/>
                  </a:lnTo>
                  <a:lnTo>
                    <a:pt x="2625" y="2158"/>
                  </a:lnTo>
                  <a:lnTo>
                    <a:pt x="2625" y="2105"/>
                  </a:lnTo>
                  <a:lnTo>
                    <a:pt x="2626" y="2055"/>
                  </a:lnTo>
                  <a:lnTo>
                    <a:pt x="2626" y="2005"/>
                  </a:lnTo>
                  <a:lnTo>
                    <a:pt x="2625" y="1956"/>
                  </a:lnTo>
                  <a:lnTo>
                    <a:pt x="2623" y="1909"/>
                  </a:lnTo>
                  <a:lnTo>
                    <a:pt x="2621" y="1863"/>
                  </a:lnTo>
                  <a:lnTo>
                    <a:pt x="2618" y="1819"/>
                  </a:lnTo>
                  <a:lnTo>
                    <a:pt x="2613" y="1774"/>
                  </a:lnTo>
                  <a:lnTo>
                    <a:pt x="2610" y="1731"/>
                  </a:lnTo>
                  <a:lnTo>
                    <a:pt x="2604" y="1687"/>
                  </a:lnTo>
                  <a:lnTo>
                    <a:pt x="2596" y="1644"/>
                  </a:lnTo>
                  <a:lnTo>
                    <a:pt x="2589" y="1601"/>
                  </a:lnTo>
                  <a:lnTo>
                    <a:pt x="2579" y="1559"/>
                  </a:lnTo>
                  <a:lnTo>
                    <a:pt x="2569" y="1517"/>
                  </a:lnTo>
                  <a:lnTo>
                    <a:pt x="2558" y="1475"/>
                  </a:lnTo>
                  <a:lnTo>
                    <a:pt x="2544" y="1431"/>
                  </a:lnTo>
                  <a:lnTo>
                    <a:pt x="2529" y="1388"/>
                  </a:lnTo>
                  <a:lnTo>
                    <a:pt x="2513" y="1345"/>
                  </a:lnTo>
                  <a:lnTo>
                    <a:pt x="2504" y="1311"/>
                  </a:lnTo>
                  <a:lnTo>
                    <a:pt x="2494" y="1279"/>
                  </a:lnTo>
                  <a:lnTo>
                    <a:pt x="2484" y="1246"/>
                  </a:lnTo>
                  <a:lnTo>
                    <a:pt x="2472" y="1215"/>
                  </a:lnTo>
                  <a:lnTo>
                    <a:pt x="2460" y="1183"/>
                  </a:lnTo>
                  <a:lnTo>
                    <a:pt x="2447" y="1152"/>
                  </a:lnTo>
                  <a:lnTo>
                    <a:pt x="2434" y="1122"/>
                  </a:lnTo>
                  <a:lnTo>
                    <a:pt x="2421" y="1091"/>
                  </a:lnTo>
                  <a:lnTo>
                    <a:pt x="2407" y="1060"/>
                  </a:lnTo>
                  <a:lnTo>
                    <a:pt x="2394" y="1030"/>
                  </a:lnTo>
                  <a:lnTo>
                    <a:pt x="2381" y="999"/>
                  </a:lnTo>
                  <a:lnTo>
                    <a:pt x="2370" y="970"/>
                  </a:lnTo>
                  <a:lnTo>
                    <a:pt x="2359" y="940"/>
                  </a:lnTo>
                  <a:lnTo>
                    <a:pt x="2349" y="909"/>
                  </a:lnTo>
                  <a:lnTo>
                    <a:pt x="2340" y="879"/>
                  </a:lnTo>
                  <a:lnTo>
                    <a:pt x="2333" y="848"/>
                  </a:lnTo>
                  <a:lnTo>
                    <a:pt x="2358" y="864"/>
                  </a:lnTo>
                  <a:lnTo>
                    <a:pt x="2383" y="883"/>
                  </a:lnTo>
                  <a:lnTo>
                    <a:pt x="2409" y="901"/>
                  </a:lnTo>
                  <a:lnTo>
                    <a:pt x="2436" y="921"/>
                  </a:lnTo>
                  <a:lnTo>
                    <a:pt x="2462" y="941"/>
                  </a:lnTo>
                  <a:lnTo>
                    <a:pt x="2491" y="962"/>
                  </a:lnTo>
                  <a:lnTo>
                    <a:pt x="2518" y="985"/>
                  </a:lnTo>
                  <a:lnTo>
                    <a:pt x="2546" y="1006"/>
                  </a:lnTo>
                  <a:lnTo>
                    <a:pt x="2575" y="1027"/>
                  </a:lnTo>
                  <a:lnTo>
                    <a:pt x="2604" y="1048"/>
                  </a:lnTo>
                  <a:lnTo>
                    <a:pt x="2632" y="1069"/>
                  </a:lnTo>
                  <a:lnTo>
                    <a:pt x="2659" y="1089"/>
                  </a:lnTo>
                  <a:lnTo>
                    <a:pt x="2688" y="1109"/>
                  </a:lnTo>
                  <a:lnTo>
                    <a:pt x="2715" y="1127"/>
                  </a:lnTo>
                  <a:lnTo>
                    <a:pt x="2743" y="1143"/>
                  </a:lnTo>
                  <a:lnTo>
                    <a:pt x="2769" y="1160"/>
                  </a:lnTo>
                  <a:lnTo>
                    <a:pt x="2796" y="1178"/>
                  </a:lnTo>
                  <a:lnTo>
                    <a:pt x="2818" y="1199"/>
                  </a:lnTo>
                  <a:lnTo>
                    <a:pt x="2836" y="1224"/>
                  </a:lnTo>
                  <a:lnTo>
                    <a:pt x="2849" y="1253"/>
                  </a:lnTo>
                  <a:lnTo>
                    <a:pt x="2858" y="1284"/>
                  </a:lnTo>
                  <a:lnTo>
                    <a:pt x="2864" y="1318"/>
                  </a:lnTo>
                  <a:lnTo>
                    <a:pt x="2868" y="1356"/>
                  </a:lnTo>
                  <a:lnTo>
                    <a:pt x="2870" y="1394"/>
                  </a:lnTo>
                  <a:lnTo>
                    <a:pt x="2870" y="1436"/>
                  </a:lnTo>
                  <a:lnTo>
                    <a:pt x="2869" y="1481"/>
                  </a:lnTo>
                  <a:lnTo>
                    <a:pt x="2868" y="1527"/>
                  </a:lnTo>
                  <a:lnTo>
                    <a:pt x="2867" y="1575"/>
                  </a:lnTo>
                  <a:lnTo>
                    <a:pt x="2865" y="1625"/>
                  </a:lnTo>
                  <a:lnTo>
                    <a:pt x="2865" y="1677"/>
                  </a:lnTo>
                  <a:lnTo>
                    <a:pt x="2868" y="1731"/>
                  </a:lnTo>
                  <a:lnTo>
                    <a:pt x="2872" y="1785"/>
                  </a:lnTo>
                  <a:lnTo>
                    <a:pt x="2878" y="1817"/>
                  </a:lnTo>
                  <a:lnTo>
                    <a:pt x="2884" y="1851"/>
                  </a:lnTo>
                  <a:lnTo>
                    <a:pt x="2890" y="1883"/>
                  </a:lnTo>
                  <a:lnTo>
                    <a:pt x="2895" y="1917"/>
                  </a:lnTo>
                  <a:lnTo>
                    <a:pt x="2901" y="1950"/>
                  </a:lnTo>
                  <a:lnTo>
                    <a:pt x="2908" y="1984"/>
                  </a:lnTo>
                  <a:lnTo>
                    <a:pt x="2913" y="2019"/>
                  </a:lnTo>
                  <a:lnTo>
                    <a:pt x="2917" y="2052"/>
                  </a:lnTo>
                  <a:lnTo>
                    <a:pt x="2924" y="2087"/>
                  </a:lnTo>
                  <a:lnTo>
                    <a:pt x="2929" y="2122"/>
                  </a:lnTo>
                  <a:lnTo>
                    <a:pt x="2934" y="2156"/>
                  </a:lnTo>
                  <a:lnTo>
                    <a:pt x="2937" y="2191"/>
                  </a:lnTo>
                  <a:lnTo>
                    <a:pt x="2942" y="2226"/>
                  </a:lnTo>
                  <a:lnTo>
                    <a:pt x="2946" y="2261"/>
                  </a:lnTo>
                  <a:lnTo>
                    <a:pt x="2950" y="2297"/>
                  </a:lnTo>
                  <a:lnTo>
                    <a:pt x="2953" y="2331"/>
                  </a:lnTo>
                  <a:lnTo>
                    <a:pt x="2956" y="2367"/>
                  </a:lnTo>
                  <a:lnTo>
                    <a:pt x="2960" y="2403"/>
                  </a:lnTo>
                  <a:lnTo>
                    <a:pt x="2962" y="2438"/>
                  </a:lnTo>
                  <a:lnTo>
                    <a:pt x="2963" y="2474"/>
                  </a:lnTo>
                  <a:lnTo>
                    <a:pt x="2965" y="2510"/>
                  </a:lnTo>
                  <a:lnTo>
                    <a:pt x="2966" y="2546"/>
                  </a:lnTo>
                  <a:lnTo>
                    <a:pt x="2967" y="2582"/>
                  </a:lnTo>
                  <a:lnTo>
                    <a:pt x="2967" y="2618"/>
                  </a:lnTo>
                  <a:lnTo>
                    <a:pt x="2967" y="2654"/>
                  </a:lnTo>
                  <a:lnTo>
                    <a:pt x="2966" y="2690"/>
                  </a:lnTo>
                  <a:lnTo>
                    <a:pt x="2965" y="2726"/>
                  </a:lnTo>
                  <a:lnTo>
                    <a:pt x="2962" y="2763"/>
                  </a:lnTo>
                  <a:lnTo>
                    <a:pt x="2960" y="2799"/>
                  </a:lnTo>
                  <a:lnTo>
                    <a:pt x="2957" y="2835"/>
                  </a:lnTo>
                  <a:lnTo>
                    <a:pt x="2953" y="2871"/>
                  </a:lnTo>
                  <a:lnTo>
                    <a:pt x="2949" y="2907"/>
                  </a:lnTo>
                  <a:lnTo>
                    <a:pt x="2946" y="2923"/>
                  </a:lnTo>
                  <a:lnTo>
                    <a:pt x="2944" y="2942"/>
                  </a:lnTo>
                  <a:lnTo>
                    <a:pt x="2941" y="2961"/>
                  </a:lnTo>
                  <a:lnTo>
                    <a:pt x="2939" y="2980"/>
                  </a:lnTo>
                  <a:lnTo>
                    <a:pt x="2937" y="3000"/>
                  </a:lnTo>
                  <a:lnTo>
                    <a:pt x="2935" y="3021"/>
                  </a:lnTo>
                  <a:lnTo>
                    <a:pt x="2934" y="3043"/>
                  </a:lnTo>
                  <a:lnTo>
                    <a:pt x="2932" y="3064"/>
                  </a:lnTo>
                  <a:lnTo>
                    <a:pt x="2931" y="3086"/>
                  </a:lnTo>
                  <a:lnTo>
                    <a:pt x="2931" y="3108"/>
                  </a:lnTo>
                  <a:lnTo>
                    <a:pt x="2930" y="3129"/>
                  </a:lnTo>
                  <a:lnTo>
                    <a:pt x="2930" y="3152"/>
                  </a:lnTo>
                  <a:lnTo>
                    <a:pt x="2931" y="3173"/>
                  </a:lnTo>
                  <a:lnTo>
                    <a:pt x="2931" y="3194"/>
                  </a:lnTo>
                  <a:lnTo>
                    <a:pt x="2934" y="3215"/>
                  </a:lnTo>
                  <a:lnTo>
                    <a:pt x="2935" y="3235"/>
                  </a:lnTo>
                  <a:lnTo>
                    <a:pt x="2893" y="3237"/>
                  </a:lnTo>
                  <a:lnTo>
                    <a:pt x="2854" y="3240"/>
                  </a:lnTo>
                  <a:lnTo>
                    <a:pt x="2817" y="3244"/>
                  </a:lnTo>
                  <a:lnTo>
                    <a:pt x="2782" y="3249"/>
                  </a:lnTo>
                  <a:lnTo>
                    <a:pt x="2750" y="3254"/>
                  </a:lnTo>
                  <a:lnTo>
                    <a:pt x="2719" y="3258"/>
                  </a:lnTo>
                  <a:lnTo>
                    <a:pt x="2690" y="3265"/>
                  </a:lnTo>
                  <a:lnTo>
                    <a:pt x="2663" y="3272"/>
                  </a:lnTo>
                  <a:lnTo>
                    <a:pt x="2637" y="3280"/>
                  </a:lnTo>
                  <a:lnTo>
                    <a:pt x="2612" y="3288"/>
                  </a:lnTo>
                  <a:lnTo>
                    <a:pt x="2587" y="3298"/>
                  </a:lnTo>
                  <a:lnTo>
                    <a:pt x="2565" y="3308"/>
                  </a:lnTo>
                  <a:lnTo>
                    <a:pt x="2541" y="3319"/>
                  </a:lnTo>
                  <a:lnTo>
                    <a:pt x="2520" y="3330"/>
                  </a:lnTo>
                  <a:lnTo>
                    <a:pt x="2498" y="3343"/>
                  </a:lnTo>
                  <a:lnTo>
                    <a:pt x="2476" y="3355"/>
                  </a:lnTo>
                  <a:lnTo>
                    <a:pt x="2463" y="3342"/>
                  </a:lnTo>
                  <a:lnTo>
                    <a:pt x="2450" y="3332"/>
                  </a:lnTo>
                  <a:lnTo>
                    <a:pt x="2436" y="3323"/>
                  </a:lnTo>
                  <a:lnTo>
                    <a:pt x="2422" y="3318"/>
                  </a:lnTo>
                  <a:lnTo>
                    <a:pt x="2407" y="3316"/>
                  </a:lnTo>
                  <a:lnTo>
                    <a:pt x="2394" y="3316"/>
                  </a:lnTo>
                  <a:lnTo>
                    <a:pt x="2379" y="3318"/>
                  </a:lnTo>
                  <a:lnTo>
                    <a:pt x="2365" y="3323"/>
                  </a:lnTo>
                  <a:lnTo>
                    <a:pt x="2352" y="3332"/>
                  </a:lnTo>
                  <a:lnTo>
                    <a:pt x="2338" y="3342"/>
                  </a:lnTo>
                  <a:lnTo>
                    <a:pt x="2324" y="3354"/>
                  </a:lnTo>
                  <a:lnTo>
                    <a:pt x="2312" y="3368"/>
                  </a:lnTo>
                  <a:lnTo>
                    <a:pt x="2299" y="3385"/>
                  </a:lnTo>
                  <a:lnTo>
                    <a:pt x="2288" y="3404"/>
                  </a:lnTo>
                  <a:lnTo>
                    <a:pt x="2278" y="3425"/>
                  </a:lnTo>
                  <a:lnTo>
                    <a:pt x="2268" y="3448"/>
                  </a:lnTo>
                  <a:lnTo>
                    <a:pt x="2259" y="3474"/>
                  </a:lnTo>
                  <a:lnTo>
                    <a:pt x="2249" y="3505"/>
                  </a:lnTo>
                  <a:lnTo>
                    <a:pt x="2237" y="3541"/>
                  </a:lnTo>
                  <a:lnTo>
                    <a:pt x="2226" y="3581"/>
                  </a:lnTo>
                  <a:lnTo>
                    <a:pt x="2215" y="3623"/>
                  </a:lnTo>
                  <a:lnTo>
                    <a:pt x="2203" y="3668"/>
                  </a:lnTo>
                  <a:lnTo>
                    <a:pt x="2190" y="3713"/>
                  </a:lnTo>
                  <a:lnTo>
                    <a:pt x="2177" y="3759"/>
                  </a:lnTo>
                  <a:lnTo>
                    <a:pt x="2163" y="3805"/>
                  </a:lnTo>
                  <a:lnTo>
                    <a:pt x="2148" y="3848"/>
                  </a:lnTo>
                  <a:lnTo>
                    <a:pt x="2132" y="3889"/>
                  </a:lnTo>
                  <a:lnTo>
                    <a:pt x="2116" y="3927"/>
                  </a:lnTo>
                  <a:lnTo>
                    <a:pt x="2097" y="3961"/>
                  </a:lnTo>
                  <a:lnTo>
                    <a:pt x="2079" y="3991"/>
                  </a:lnTo>
                  <a:lnTo>
                    <a:pt x="2059" y="4013"/>
                  </a:lnTo>
                  <a:lnTo>
                    <a:pt x="2038" y="4031"/>
                  </a:lnTo>
                  <a:lnTo>
                    <a:pt x="2" y="4032"/>
                  </a:lnTo>
                  <a:lnTo>
                    <a:pt x="0" y="293"/>
                  </a:lnTo>
                  <a:lnTo>
                    <a:pt x="19" y="289"/>
                  </a:lnTo>
                  <a:lnTo>
                    <a:pt x="40" y="286"/>
                  </a:lnTo>
                  <a:lnTo>
                    <a:pt x="62" y="281"/>
                  </a:lnTo>
                  <a:lnTo>
                    <a:pt x="86" y="277"/>
                  </a:lnTo>
                  <a:lnTo>
                    <a:pt x="110" y="273"/>
                  </a:lnTo>
                  <a:lnTo>
                    <a:pt x="137" y="270"/>
                  </a:lnTo>
                  <a:lnTo>
                    <a:pt x="163" y="267"/>
                  </a:lnTo>
                  <a:lnTo>
                    <a:pt x="191" y="263"/>
                  </a:lnTo>
                  <a:lnTo>
                    <a:pt x="220" y="260"/>
                  </a:lnTo>
                  <a:lnTo>
                    <a:pt x="249" y="257"/>
                  </a:lnTo>
                  <a:lnTo>
                    <a:pt x="280" y="253"/>
                  </a:lnTo>
                  <a:lnTo>
                    <a:pt x="311" y="251"/>
                  </a:lnTo>
                  <a:lnTo>
                    <a:pt x="343" y="247"/>
                  </a:lnTo>
                  <a:lnTo>
                    <a:pt x="375" y="245"/>
                  </a:lnTo>
                  <a:lnTo>
                    <a:pt x="407" y="242"/>
                  </a:lnTo>
                  <a:lnTo>
                    <a:pt x="439" y="240"/>
                  </a:lnTo>
                  <a:lnTo>
                    <a:pt x="472" y="237"/>
                  </a:lnTo>
                  <a:lnTo>
                    <a:pt x="504" y="235"/>
                  </a:lnTo>
                  <a:lnTo>
                    <a:pt x="536" y="232"/>
                  </a:lnTo>
                  <a:lnTo>
                    <a:pt x="568" y="231"/>
                  </a:lnTo>
                  <a:lnTo>
                    <a:pt x="599" y="229"/>
                  </a:lnTo>
                  <a:lnTo>
                    <a:pt x="630" y="227"/>
                  </a:lnTo>
                  <a:lnTo>
                    <a:pt x="661" y="226"/>
                  </a:lnTo>
                  <a:lnTo>
                    <a:pt x="691" y="224"/>
                  </a:lnTo>
                  <a:lnTo>
                    <a:pt x="721" y="222"/>
                  </a:lnTo>
                  <a:lnTo>
                    <a:pt x="750" y="222"/>
                  </a:lnTo>
                  <a:lnTo>
                    <a:pt x="777" y="221"/>
                  </a:lnTo>
                  <a:lnTo>
                    <a:pt x="803" y="220"/>
                  </a:lnTo>
                  <a:lnTo>
                    <a:pt x="828" y="220"/>
                  </a:lnTo>
                  <a:lnTo>
                    <a:pt x="853" y="219"/>
                  </a:lnTo>
                  <a:lnTo>
                    <a:pt x="875" y="219"/>
                  </a:lnTo>
                  <a:lnTo>
                    <a:pt x="896" y="219"/>
                  </a:lnTo>
                  <a:lnTo>
                    <a:pt x="918" y="208"/>
                  </a:lnTo>
                  <a:lnTo>
                    <a:pt x="939" y="195"/>
                  </a:lnTo>
                  <a:lnTo>
                    <a:pt x="957" y="182"/>
                  </a:lnTo>
                  <a:lnTo>
                    <a:pt x="973" y="168"/>
                  </a:lnTo>
                  <a:lnTo>
                    <a:pt x="987" y="154"/>
                  </a:lnTo>
                  <a:lnTo>
                    <a:pt x="1000" y="139"/>
                  </a:lnTo>
                  <a:lnTo>
                    <a:pt x="1011" y="126"/>
                  </a:lnTo>
                  <a:lnTo>
                    <a:pt x="1021" y="111"/>
                  </a:lnTo>
                  <a:lnTo>
                    <a:pt x="1031" y="96"/>
                  </a:lnTo>
                  <a:lnTo>
                    <a:pt x="1040" y="82"/>
                  </a:lnTo>
                  <a:lnTo>
                    <a:pt x="1047" y="69"/>
                  </a:lnTo>
                  <a:lnTo>
                    <a:pt x="1056" y="55"/>
                  </a:lnTo>
                  <a:lnTo>
                    <a:pt x="1063" y="42"/>
                  </a:lnTo>
                  <a:lnTo>
                    <a:pt x="1072" y="30"/>
                  </a:lnTo>
                  <a:lnTo>
                    <a:pt x="1081" y="19"/>
                  </a:lnTo>
                  <a:lnTo>
                    <a:pt x="1091" y="9"/>
                  </a:lnTo>
                  <a:lnTo>
                    <a:pt x="1098" y="4"/>
                  </a:lnTo>
                  <a:lnTo>
                    <a:pt x="1108" y="2"/>
                  </a:lnTo>
                  <a:lnTo>
                    <a:pt x="1119" y="0"/>
                  </a:lnTo>
                  <a:lnTo>
                    <a:pt x="1131" y="0"/>
                  </a:lnTo>
                  <a:lnTo>
                    <a:pt x="1143" y="4"/>
                  </a:lnTo>
                  <a:lnTo>
                    <a:pt x="1154" y="8"/>
                  </a:lnTo>
                  <a:lnTo>
                    <a:pt x="1166" y="14"/>
                  </a:lnTo>
                  <a:lnTo>
                    <a:pt x="1178" y="23"/>
                  </a:lnTo>
                  <a:close/>
                </a:path>
              </a:pathLst>
            </a:custGeom>
            <a:solidFill>
              <a:srgbClr val="B27F4C"/>
            </a:solidFill>
            <a:ln w="9525">
              <a:noFill/>
              <a:round/>
              <a:headEnd/>
              <a:tailEnd/>
            </a:ln>
          </p:spPr>
          <p:txBody>
            <a:bodyPr/>
            <a:lstStyle/>
            <a:p>
              <a:endParaRPr lang="en-US"/>
            </a:p>
          </p:txBody>
        </p:sp>
        <p:sp>
          <p:nvSpPr>
            <p:cNvPr id="29766" name="Freeform 70"/>
            <p:cNvSpPr>
              <a:spLocks/>
            </p:cNvSpPr>
            <p:nvPr/>
          </p:nvSpPr>
          <p:spPr bwMode="auto">
            <a:xfrm>
              <a:off x="240" y="771"/>
              <a:ext cx="593" cy="807"/>
            </a:xfrm>
            <a:custGeom>
              <a:avLst/>
              <a:gdLst/>
              <a:ahLst/>
              <a:cxnLst>
                <a:cxn ang="0">
                  <a:pos x="1317" y="159"/>
                </a:cxn>
                <a:cxn ang="0">
                  <a:pos x="1526" y="386"/>
                </a:cxn>
                <a:cxn ang="0">
                  <a:pos x="1710" y="618"/>
                </a:cxn>
                <a:cxn ang="0">
                  <a:pos x="1870" y="862"/>
                </a:cxn>
                <a:cxn ang="0">
                  <a:pos x="2009" y="1124"/>
                </a:cxn>
                <a:cxn ang="0">
                  <a:pos x="2131" y="1408"/>
                </a:cxn>
                <a:cxn ang="0">
                  <a:pos x="2218" y="1657"/>
                </a:cxn>
                <a:cxn ang="0">
                  <a:pos x="2286" y="1865"/>
                </a:cxn>
                <a:cxn ang="0">
                  <a:pos x="2350" y="2082"/>
                </a:cxn>
                <a:cxn ang="0">
                  <a:pos x="2411" y="2309"/>
                </a:cxn>
                <a:cxn ang="0">
                  <a:pos x="2469" y="2544"/>
                </a:cxn>
                <a:cxn ang="0">
                  <a:pos x="2527" y="2786"/>
                </a:cxn>
                <a:cxn ang="0">
                  <a:pos x="2581" y="3034"/>
                </a:cxn>
                <a:cxn ang="0">
                  <a:pos x="2604" y="2962"/>
                </a:cxn>
                <a:cxn ang="0">
                  <a:pos x="2612" y="2582"/>
                </a:cxn>
                <a:cxn ang="0">
                  <a:pos x="2622" y="2268"/>
                </a:cxn>
                <a:cxn ang="0">
                  <a:pos x="2626" y="2005"/>
                </a:cxn>
                <a:cxn ang="0">
                  <a:pos x="2613" y="1774"/>
                </a:cxn>
                <a:cxn ang="0">
                  <a:pos x="2579" y="1559"/>
                </a:cxn>
                <a:cxn ang="0">
                  <a:pos x="2513" y="1345"/>
                </a:cxn>
                <a:cxn ang="0">
                  <a:pos x="2472" y="1215"/>
                </a:cxn>
                <a:cxn ang="0">
                  <a:pos x="2407" y="1060"/>
                </a:cxn>
                <a:cxn ang="0">
                  <a:pos x="2349" y="909"/>
                </a:cxn>
                <a:cxn ang="0">
                  <a:pos x="2383" y="883"/>
                </a:cxn>
                <a:cxn ang="0">
                  <a:pos x="2518" y="985"/>
                </a:cxn>
                <a:cxn ang="0">
                  <a:pos x="2659" y="1089"/>
                </a:cxn>
                <a:cxn ang="0">
                  <a:pos x="2769" y="1160"/>
                </a:cxn>
                <a:cxn ang="0">
                  <a:pos x="2858" y="1284"/>
                </a:cxn>
                <a:cxn ang="0">
                  <a:pos x="2869" y="1481"/>
                </a:cxn>
                <a:cxn ang="0">
                  <a:pos x="2868" y="1731"/>
                </a:cxn>
                <a:cxn ang="0">
                  <a:pos x="2890" y="1883"/>
                </a:cxn>
                <a:cxn ang="0">
                  <a:pos x="2917" y="2052"/>
                </a:cxn>
                <a:cxn ang="0">
                  <a:pos x="2942" y="2226"/>
                </a:cxn>
                <a:cxn ang="0">
                  <a:pos x="2960" y="2403"/>
                </a:cxn>
                <a:cxn ang="0">
                  <a:pos x="2967" y="2582"/>
                </a:cxn>
                <a:cxn ang="0">
                  <a:pos x="2962" y="2763"/>
                </a:cxn>
                <a:cxn ang="0">
                  <a:pos x="2949" y="2907"/>
                </a:cxn>
                <a:cxn ang="0">
                  <a:pos x="2937" y="3000"/>
                </a:cxn>
                <a:cxn ang="0">
                  <a:pos x="2931" y="3108"/>
                </a:cxn>
                <a:cxn ang="0">
                  <a:pos x="2934" y="3215"/>
                </a:cxn>
                <a:cxn ang="0">
                  <a:pos x="2817" y="3244"/>
                </a:cxn>
                <a:cxn ang="0">
                  <a:pos x="2663" y="3272"/>
                </a:cxn>
                <a:cxn ang="0">
                  <a:pos x="2541" y="3319"/>
                </a:cxn>
                <a:cxn ang="0">
                  <a:pos x="2463" y="3342"/>
                </a:cxn>
                <a:cxn ang="0">
                  <a:pos x="2394" y="3316"/>
                </a:cxn>
                <a:cxn ang="0">
                  <a:pos x="2324" y="3354"/>
                </a:cxn>
                <a:cxn ang="0">
                  <a:pos x="2268" y="3448"/>
                </a:cxn>
                <a:cxn ang="0">
                  <a:pos x="2226" y="3581"/>
                </a:cxn>
                <a:cxn ang="0">
                  <a:pos x="2163" y="3805"/>
                </a:cxn>
                <a:cxn ang="0">
                  <a:pos x="2079" y="3991"/>
                </a:cxn>
                <a:cxn ang="0">
                  <a:pos x="0" y="293"/>
                </a:cxn>
                <a:cxn ang="0">
                  <a:pos x="110" y="273"/>
                </a:cxn>
                <a:cxn ang="0">
                  <a:pos x="249" y="257"/>
                </a:cxn>
                <a:cxn ang="0">
                  <a:pos x="407" y="242"/>
                </a:cxn>
                <a:cxn ang="0">
                  <a:pos x="568" y="231"/>
                </a:cxn>
                <a:cxn ang="0">
                  <a:pos x="721" y="222"/>
                </a:cxn>
                <a:cxn ang="0">
                  <a:pos x="853" y="219"/>
                </a:cxn>
                <a:cxn ang="0">
                  <a:pos x="939" y="195"/>
                </a:cxn>
                <a:cxn ang="0">
                  <a:pos x="1011" y="126"/>
                </a:cxn>
                <a:cxn ang="0">
                  <a:pos x="1056" y="55"/>
                </a:cxn>
                <a:cxn ang="0">
                  <a:pos x="1091" y="9"/>
                </a:cxn>
                <a:cxn ang="0">
                  <a:pos x="1143" y="4"/>
                </a:cxn>
              </a:cxnLst>
              <a:rect l="0" t="0" r="r" b="b"/>
              <a:pathLst>
                <a:path w="2967" h="4032">
                  <a:moveTo>
                    <a:pt x="1178" y="23"/>
                  </a:moveTo>
                  <a:lnTo>
                    <a:pt x="1178" y="23"/>
                  </a:lnTo>
                  <a:lnTo>
                    <a:pt x="1225" y="69"/>
                  </a:lnTo>
                  <a:lnTo>
                    <a:pt x="1272" y="113"/>
                  </a:lnTo>
                  <a:lnTo>
                    <a:pt x="1317" y="159"/>
                  </a:lnTo>
                  <a:lnTo>
                    <a:pt x="1361" y="204"/>
                  </a:lnTo>
                  <a:lnTo>
                    <a:pt x="1405" y="250"/>
                  </a:lnTo>
                  <a:lnTo>
                    <a:pt x="1446" y="294"/>
                  </a:lnTo>
                  <a:lnTo>
                    <a:pt x="1487" y="340"/>
                  </a:lnTo>
                  <a:lnTo>
                    <a:pt x="1526" y="386"/>
                  </a:lnTo>
                  <a:lnTo>
                    <a:pt x="1565" y="432"/>
                  </a:lnTo>
                  <a:lnTo>
                    <a:pt x="1603" y="478"/>
                  </a:lnTo>
                  <a:lnTo>
                    <a:pt x="1639" y="524"/>
                  </a:lnTo>
                  <a:lnTo>
                    <a:pt x="1675" y="571"/>
                  </a:lnTo>
                  <a:lnTo>
                    <a:pt x="1710" y="618"/>
                  </a:lnTo>
                  <a:lnTo>
                    <a:pt x="1744" y="666"/>
                  </a:lnTo>
                  <a:lnTo>
                    <a:pt x="1776" y="714"/>
                  </a:lnTo>
                  <a:lnTo>
                    <a:pt x="1808" y="762"/>
                  </a:lnTo>
                  <a:lnTo>
                    <a:pt x="1839" y="812"/>
                  </a:lnTo>
                  <a:lnTo>
                    <a:pt x="1870" y="862"/>
                  </a:lnTo>
                  <a:lnTo>
                    <a:pt x="1899" y="913"/>
                  </a:lnTo>
                  <a:lnTo>
                    <a:pt x="1927" y="963"/>
                  </a:lnTo>
                  <a:lnTo>
                    <a:pt x="1956" y="1016"/>
                  </a:lnTo>
                  <a:lnTo>
                    <a:pt x="1983" y="1069"/>
                  </a:lnTo>
                  <a:lnTo>
                    <a:pt x="2009" y="1124"/>
                  </a:lnTo>
                  <a:lnTo>
                    <a:pt x="2035" y="1178"/>
                  </a:lnTo>
                  <a:lnTo>
                    <a:pt x="2060" y="1234"/>
                  </a:lnTo>
                  <a:lnTo>
                    <a:pt x="2085" y="1291"/>
                  </a:lnTo>
                  <a:lnTo>
                    <a:pt x="2108" y="1349"/>
                  </a:lnTo>
                  <a:lnTo>
                    <a:pt x="2131" y="1408"/>
                  </a:lnTo>
                  <a:lnTo>
                    <a:pt x="2153" y="1469"/>
                  </a:lnTo>
                  <a:lnTo>
                    <a:pt x="2175" y="1531"/>
                  </a:lnTo>
                  <a:lnTo>
                    <a:pt x="2196" y="1593"/>
                  </a:lnTo>
                  <a:lnTo>
                    <a:pt x="2218" y="1657"/>
                  </a:lnTo>
                  <a:lnTo>
                    <a:pt x="2218" y="1657"/>
                  </a:lnTo>
                  <a:lnTo>
                    <a:pt x="2231" y="1698"/>
                  </a:lnTo>
                  <a:lnTo>
                    <a:pt x="2245" y="1739"/>
                  </a:lnTo>
                  <a:lnTo>
                    <a:pt x="2259" y="1780"/>
                  </a:lnTo>
                  <a:lnTo>
                    <a:pt x="2272" y="1822"/>
                  </a:lnTo>
                  <a:lnTo>
                    <a:pt x="2286" y="1865"/>
                  </a:lnTo>
                  <a:lnTo>
                    <a:pt x="2299" y="1908"/>
                  </a:lnTo>
                  <a:lnTo>
                    <a:pt x="2312" y="1950"/>
                  </a:lnTo>
                  <a:lnTo>
                    <a:pt x="2326" y="1994"/>
                  </a:lnTo>
                  <a:lnTo>
                    <a:pt x="2338" y="2038"/>
                  </a:lnTo>
                  <a:lnTo>
                    <a:pt x="2350" y="2082"/>
                  </a:lnTo>
                  <a:lnTo>
                    <a:pt x="2363" y="2126"/>
                  </a:lnTo>
                  <a:lnTo>
                    <a:pt x="2375" y="2172"/>
                  </a:lnTo>
                  <a:lnTo>
                    <a:pt x="2388" y="2217"/>
                  </a:lnTo>
                  <a:lnTo>
                    <a:pt x="2400" y="2263"/>
                  </a:lnTo>
                  <a:lnTo>
                    <a:pt x="2411" y="2309"/>
                  </a:lnTo>
                  <a:lnTo>
                    <a:pt x="2424" y="2355"/>
                  </a:lnTo>
                  <a:lnTo>
                    <a:pt x="2435" y="2402"/>
                  </a:lnTo>
                  <a:lnTo>
                    <a:pt x="2447" y="2448"/>
                  </a:lnTo>
                  <a:lnTo>
                    <a:pt x="2458" y="2496"/>
                  </a:lnTo>
                  <a:lnTo>
                    <a:pt x="2469" y="2544"/>
                  </a:lnTo>
                  <a:lnTo>
                    <a:pt x="2482" y="2591"/>
                  </a:lnTo>
                  <a:lnTo>
                    <a:pt x="2493" y="2639"/>
                  </a:lnTo>
                  <a:lnTo>
                    <a:pt x="2504" y="2688"/>
                  </a:lnTo>
                  <a:lnTo>
                    <a:pt x="2515" y="2736"/>
                  </a:lnTo>
                  <a:lnTo>
                    <a:pt x="2527" y="2786"/>
                  </a:lnTo>
                  <a:lnTo>
                    <a:pt x="2538" y="2835"/>
                  </a:lnTo>
                  <a:lnTo>
                    <a:pt x="2548" y="2885"/>
                  </a:lnTo>
                  <a:lnTo>
                    <a:pt x="2559" y="2935"/>
                  </a:lnTo>
                  <a:lnTo>
                    <a:pt x="2570" y="2984"/>
                  </a:lnTo>
                  <a:lnTo>
                    <a:pt x="2581" y="3034"/>
                  </a:lnTo>
                  <a:lnTo>
                    <a:pt x="2591" y="3085"/>
                  </a:lnTo>
                  <a:lnTo>
                    <a:pt x="2602" y="3136"/>
                  </a:lnTo>
                  <a:lnTo>
                    <a:pt x="2602" y="3136"/>
                  </a:lnTo>
                  <a:lnTo>
                    <a:pt x="2602" y="3046"/>
                  </a:lnTo>
                  <a:lnTo>
                    <a:pt x="2604" y="2962"/>
                  </a:lnTo>
                  <a:lnTo>
                    <a:pt x="2605" y="2880"/>
                  </a:lnTo>
                  <a:lnTo>
                    <a:pt x="2606" y="2800"/>
                  </a:lnTo>
                  <a:lnTo>
                    <a:pt x="2607" y="2725"/>
                  </a:lnTo>
                  <a:lnTo>
                    <a:pt x="2610" y="2652"/>
                  </a:lnTo>
                  <a:lnTo>
                    <a:pt x="2612" y="2582"/>
                  </a:lnTo>
                  <a:lnTo>
                    <a:pt x="2613" y="2515"/>
                  </a:lnTo>
                  <a:lnTo>
                    <a:pt x="2616" y="2449"/>
                  </a:lnTo>
                  <a:lnTo>
                    <a:pt x="2618" y="2387"/>
                  </a:lnTo>
                  <a:lnTo>
                    <a:pt x="2620" y="2326"/>
                  </a:lnTo>
                  <a:lnTo>
                    <a:pt x="2622" y="2268"/>
                  </a:lnTo>
                  <a:lnTo>
                    <a:pt x="2623" y="2212"/>
                  </a:lnTo>
                  <a:lnTo>
                    <a:pt x="2625" y="2158"/>
                  </a:lnTo>
                  <a:lnTo>
                    <a:pt x="2625" y="2105"/>
                  </a:lnTo>
                  <a:lnTo>
                    <a:pt x="2626" y="2055"/>
                  </a:lnTo>
                  <a:lnTo>
                    <a:pt x="2626" y="2005"/>
                  </a:lnTo>
                  <a:lnTo>
                    <a:pt x="2625" y="1956"/>
                  </a:lnTo>
                  <a:lnTo>
                    <a:pt x="2623" y="1909"/>
                  </a:lnTo>
                  <a:lnTo>
                    <a:pt x="2621" y="1863"/>
                  </a:lnTo>
                  <a:lnTo>
                    <a:pt x="2618" y="1819"/>
                  </a:lnTo>
                  <a:lnTo>
                    <a:pt x="2613" y="1774"/>
                  </a:lnTo>
                  <a:lnTo>
                    <a:pt x="2610" y="1731"/>
                  </a:lnTo>
                  <a:lnTo>
                    <a:pt x="2604" y="1687"/>
                  </a:lnTo>
                  <a:lnTo>
                    <a:pt x="2596" y="1644"/>
                  </a:lnTo>
                  <a:lnTo>
                    <a:pt x="2589" y="1601"/>
                  </a:lnTo>
                  <a:lnTo>
                    <a:pt x="2579" y="1559"/>
                  </a:lnTo>
                  <a:lnTo>
                    <a:pt x="2569" y="1517"/>
                  </a:lnTo>
                  <a:lnTo>
                    <a:pt x="2558" y="1475"/>
                  </a:lnTo>
                  <a:lnTo>
                    <a:pt x="2544" y="1431"/>
                  </a:lnTo>
                  <a:lnTo>
                    <a:pt x="2529" y="1388"/>
                  </a:lnTo>
                  <a:lnTo>
                    <a:pt x="2513" y="1345"/>
                  </a:lnTo>
                  <a:lnTo>
                    <a:pt x="2513" y="1345"/>
                  </a:lnTo>
                  <a:lnTo>
                    <a:pt x="2504" y="1311"/>
                  </a:lnTo>
                  <a:lnTo>
                    <a:pt x="2494" y="1279"/>
                  </a:lnTo>
                  <a:lnTo>
                    <a:pt x="2484" y="1246"/>
                  </a:lnTo>
                  <a:lnTo>
                    <a:pt x="2472" y="1215"/>
                  </a:lnTo>
                  <a:lnTo>
                    <a:pt x="2460" y="1183"/>
                  </a:lnTo>
                  <a:lnTo>
                    <a:pt x="2447" y="1152"/>
                  </a:lnTo>
                  <a:lnTo>
                    <a:pt x="2434" y="1122"/>
                  </a:lnTo>
                  <a:lnTo>
                    <a:pt x="2421" y="1091"/>
                  </a:lnTo>
                  <a:lnTo>
                    <a:pt x="2407" y="1060"/>
                  </a:lnTo>
                  <a:lnTo>
                    <a:pt x="2394" y="1030"/>
                  </a:lnTo>
                  <a:lnTo>
                    <a:pt x="2381" y="999"/>
                  </a:lnTo>
                  <a:lnTo>
                    <a:pt x="2370" y="970"/>
                  </a:lnTo>
                  <a:lnTo>
                    <a:pt x="2359" y="940"/>
                  </a:lnTo>
                  <a:lnTo>
                    <a:pt x="2349" y="909"/>
                  </a:lnTo>
                  <a:lnTo>
                    <a:pt x="2340" y="879"/>
                  </a:lnTo>
                  <a:lnTo>
                    <a:pt x="2333" y="848"/>
                  </a:lnTo>
                  <a:lnTo>
                    <a:pt x="2333" y="848"/>
                  </a:lnTo>
                  <a:lnTo>
                    <a:pt x="2358" y="864"/>
                  </a:lnTo>
                  <a:lnTo>
                    <a:pt x="2383" y="883"/>
                  </a:lnTo>
                  <a:lnTo>
                    <a:pt x="2409" y="901"/>
                  </a:lnTo>
                  <a:lnTo>
                    <a:pt x="2436" y="921"/>
                  </a:lnTo>
                  <a:lnTo>
                    <a:pt x="2462" y="941"/>
                  </a:lnTo>
                  <a:lnTo>
                    <a:pt x="2491" y="962"/>
                  </a:lnTo>
                  <a:lnTo>
                    <a:pt x="2518" y="985"/>
                  </a:lnTo>
                  <a:lnTo>
                    <a:pt x="2546" y="1006"/>
                  </a:lnTo>
                  <a:lnTo>
                    <a:pt x="2575" y="1027"/>
                  </a:lnTo>
                  <a:lnTo>
                    <a:pt x="2604" y="1048"/>
                  </a:lnTo>
                  <a:lnTo>
                    <a:pt x="2632" y="1069"/>
                  </a:lnTo>
                  <a:lnTo>
                    <a:pt x="2659" y="1089"/>
                  </a:lnTo>
                  <a:lnTo>
                    <a:pt x="2688" y="1109"/>
                  </a:lnTo>
                  <a:lnTo>
                    <a:pt x="2715" y="1127"/>
                  </a:lnTo>
                  <a:lnTo>
                    <a:pt x="2743" y="1143"/>
                  </a:lnTo>
                  <a:lnTo>
                    <a:pt x="2769" y="1160"/>
                  </a:lnTo>
                  <a:lnTo>
                    <a:pt x="2769" y="1160"/>
                  </a:lnTo>
                  <a:lnTo>
                    <a:pt x="2796" y="1178"/>
                  </a:lnTo>
                  <a:lnTo>
                    <a:pt x="2818" y="1199"/>
                  </a:lnTo>
                  <a:lnTo>
                    <a:pt x="2836" y="1224"/>
                  </a:lnTo>
                  <a:lnTo>
                    <a:pt x="2849" y="1253"/>
                  </a:lnTo>
                  <a:lnTo>
                    <a:pt x="2858" y="1284"/>
                  </a:lnTo>
                  <a:lnTo>
                    <a:pt x="2864" y="1318"/>
                  </a:lnTo>
                  <a:lnTo>
                    <a:pt x="2868" y="1356"/>
                  </a:lnTo>
                  <a:lnTo>
                    <a:pt x="2870" y="1394"/>
                  </a:lnTo>
                  <a:lnTo>
                    <a:pt x="2870" y="1436"/>
                  </a:lnTo>
                  <a:lnTo>
                    <a:pt x="2869" y="1481"/>
                  </a:lnTo>
                  <a:lnTo>
                    <a:pt x="2868" y="1527"/>
                  </a:lnTo>
                  <a:lnTo>
                    <a:pt x="2867" y="1575"/>
                  </a:lnTo>
                  <a:lnTo>
                    <a:pt x="2865" y="1625"/>
                  </a:lnTo>
                  <a:lnTo>
                    <a:pt x="2865" y="1677"/>
                  </a:lnTo>
                  <a:lnTo>
                    <a:pt x="2868" y="1731"/>
                  </a:lnTo>
                  <a:lnTo>
                    <a:pt x="2872" y="1785"/>
                  </a:lnTo>
                  <a:lnTo>
                    <a:pt x="2872" y="1785"/>
                  </a:lnTo>
                  <a:lnTo>
                    <a:pt x="2878" y="1817"/>
                  </a:lnTo>
                  <a:lnTo>
                    <a:pt x="2884" y="1851"/>
                  </a:lnTo>
                  <a:lnTo>
                    <a:pt x="2890" y="1883"/>
                  </a:lnTo>
                  <a:lnTo>
                    <a:pt x="2895" y="1917"/>
                  </a:lnTo>
                  <a:lnTo>
                    <a:pt x="2901" y="1950"/>
                  </a:lnTo>
                  <a:lnTo>
                    <a:pt x="2908" y="1984"/>
                  </a:lnTo>
                  <a:lnTo>
                    <a:pt x="2913" y="2019"/>
                  </a:lnTo>
                  <a:lnTo>
                    <a:pt x="2917" y="2052"/>
                  </a:lnTo>
                  <a:lnTo>
                    <a:pt x="2924" y="2087"/>
                  </a:lnTo>
                  <a:lnTo>
                    <a:pt x="2929" y="2122"/>
                  </a:lnTo>
                  <a:lnTo>
                    <a:pt x="2934" y="2156"/>
                  </a:lnTo>
                  <a:lnTo>
                    <a:pt x="2937" y="2191"/>
                  </a:lnTo>
                  <a:lnTo>
                    <a:pt x="2942" y="2226"/>
                  </a:lnTo>
                  <a:lnTo>
                    <a:pt x="2946" y="2261"/>
                  </a:lnTo>
                  <a:lnTo>
                    <a:pt x="2950" y="2297"/>
                  </a:lnTo>
                  <a:lnTo>
                    <a:pt x="2953" y="2331"/>
                  </a:lnTo>
                  <a:lnTo>
                    <a:pt x="2956" y="2367"/>
                  </a:lnTo>
                  <a:lnTo>
                    <a:pt x="2960" y="2403"/>
                  </a:lnTo>
                  <a:lnTo>
                    <a:pt x="2962" y="2438"/>
                  </a:lnTo>
                  <a:lnTo>
                    <a:pt x="2963" y="2474"/>
                  </a:lnTo>
                  <a:lnTo>
                    <a:pt x="2965" y="2510"/>
                  </a:lnTo>
                  <a:lnTo>
                    <a:pt x="2966" y="2546"/>
                  </a:lnTo>
                  <a:lnTo>
                    <a:pt x="2967" y="2582"/>
                  </a:lnTo>
                  <a:lnTo>
                    <a:pt x="2967" y="2618"/>
                  </a:lnTo>
                  <a:lnTo>
                    <a:pt x="2967" y="2654"/>
                  </a:lnTo>
                  <a:lnTo>
                    <a:pt x="2966" y="2690"/>
                  </a:lnTo>
                  <a:lnTo>
                    <a:pt x="2965" y="2726"/>
                  </a:lnTo>
                  <a:lnTo>
                    <a:pt x="2962" y="2763"/>
                  </a:lnTo>
                  <a:lnTo>
                    <a:pt x="2960" y="2799"/>
                  </a:lnTo>
                  <a:lnTo>
                    <a:pt x="2957" y="2835"/>
                  </a:lnTo>
                  <a:lnTo>
                    <a:pt x="2953" y="2871"/>
                  </a:lnTo>
                  <a:lnTo>
                    <a:pt x="2949" y="2907"/>
                  </a:lnTo>
                  <a:lnTo>
                    <a:pt x="2949" y="2907"/>
                  </a:lnTo>
                  <a:lnTo>
                    <a:pt x="2946" y="2923"/>
                  </a:lnTo>
                  <a:lnTo>
                    <a:pt x="2944" y="2942"/>
                  </a:lnTo>
                  <a:lnTo>
                    <a:pt x="2941" y="2961"/>
                  </a:lnTo>
                  <a:lnTo>
                    <a:pt x="2939" y="2980"/>
                  </a:lnTo>
                  <a:lnTo>
                    <a:pt x="2937" y="3000"/>
                  </a:lnTo>
                  <a:lnTo>
                    <a:pt x="2935" y="3021"/>
                  </a:lnTo>
                  <a:lnTo>
                    <a:pt x="2934" y="3043"/>
                  </a:lnTo>
                  <a:lnTo>
                    <a:pt x="2932" y="3064"/>
                  </a:lnTo>
                  <a:lnTo>
                    <a:pt x="2931" y="3086"/>
                  </a:lnTo>
                  <a:lnTo>
                    <a:pt x="2931" y="3108"/>
                  </a:lnTo>
                  <a:lnTo>
                    <a:pt x="2930" y="3129"/>
                  </a:lnTo>
                  <a:lnTo>
                    <a:pt x="2930" y="3152"/>
                  </a:lnTo>
                  <a:lnTo>
                    <a:pt x="2931" y="3173"/>
                  </a:lnTo>
                  <a:lnTo>
                    <a:pt x="2931" y="3194"/>
                  </a:lnTo>
                  <a:lnTo>
                    <a:pt x="2934" y="3215"/>
                  </a:lnTo>
                  <a:lnTo>
                    <a:pt x="2935" y="3235"/>
                  </a:lnTo>
                  <a:lnTo>
                    <a:pt x="2935" y="3235"/>
                  </a:lnTo>
                  <a:lnTo>
                    <a:pt x="2893" y="3237"/>
                  </a:lnTo>
                  <a:lnTo>
                    <a:pt x="2854" y="3240"/>
                  </a:lnTo>
                  <a:lnTo>
                    <a:pt x="2817" y="3244"/>
                  </a:lnTo>
                  <a:lnTo>
                    <a:pt x="2782" y="3249"/>
                  </a:lnTo>
                  <a:lnTo>
                    <a:pt x="2750" y="3254"/>
                  </a:lnTo>
                  <a:lnTo>
                    <a:pt x="2719" y="3258"/>
                  </a:lnTo>
                  <a:lnTo>
                    <a:pt x="2690" y="3265"/>
                  </a:lnTo>
                  <a:lnTo>
                    <a:pt x="2663" y="3272"/>
                  </a:lnTo>
                  <a:lnTo>
                    <a:pt x="2637" y="3280"/>
                  </a:lnTo>
                  <a:lnTo>
                    <a:pt x="2612" y="3288"/>
                  </a:lnTo>
                  <a:lnTo>
                    <a:pt x="2587" y="3298"/>
                  </a:lnTo>
                  <a:lnTo>
                    <a:pt x="2565" y="3308"/>
                  </a:lnTo>
                  <a:lnTo>
                    <a:pt x="2541" y="3319"/>
                  </a:lnTo>
                  <a:lnTo>
                    <a:pt x="2520" y="3330"/>
                  </a:lnTo>
                  <a:lnTo>
                    <a:pt x="2498" y="3343"/>
                  </a:lnTo>
                  <a:lnTo>
                    <a:pt x="2476" y="3355"/>
                  </a:lnTo>
                  <a:lnTo>
                    <a:pt x="2476" y="3355"/>
                  </a:lnTo>
                  <a:lnTo>
                    <a:pt x="2463" y="3342"/>
                  </a:lnTo>
                  <a:lnTo>
                    <a:pt x="2450" y="3332"/>
                  </a:lnTo>
                  <a:lnTo>
                    <a:pt x="2436" y="3323"/>
                  </a:lnTo>
                  <a:lnTo>
                    <a:pt x="2422" y="3318"/>
                  </a:lnTo>
                  <a:lnTo>
                    <a:pt x="2407" y="3316"/>
                  </a:lnTo>
                  <a:lnTo>
                    <a:pt x="2394" y="3316"/>
                  </a:lnTo>
                  <a:lnTo>
                    <a:pt x="2379" y="3318"/>
                  </a:lnTo>
                  <a:lnTo>
                    <a:pt x="2365" y="3323"/>
                  </a:lnTo>
                  <a:lnTo>
                    <a:pt x="2352" y="3332"/>
                  </a:lnTo>
                  <a:lnTo>
                    <a:pt x="2338" y="3342"/>
                  </a:lnTo>
                  <a:lnTo>
                    <a:pt x="2324" y="3354"/>
                  </a:lnTo>
                  <a:lnTo>
                    <a:pt x="2312" y="3368"/>
                  </a:lnTo>
                  <a:lnTo>
                    <a:pt x="2299" y="3385"/>
                  </a:lnTo>
                  <a:lnTo>
                    <a:pt x="2288" y="3404"/>
                  </a:lnTo>
                  <a:lnTo>
                    <a:pt x="2278" y="3425"/>
                  </a:lnTo>
                  <a:lnTo>
                    <a:pt x="2268" y="3448"/>
                  </a:lnTo>
                  <a:lnTo>
                    <a:pt x="2268" y="3448"/>
                  </a:lnTo>
                  <a:lnTo>
                    <a:pt x="2259" y="3474"/>
                  </a:lnTo>
                  <a:lnTo>
                    <a:pt x="2249" y="3505"/>
                  </a:lnTo>
                  <a:lnTo>
                    <a:pt x="2237" y="3541"/>
                  </a:lnTo>
                  <a:lnTo>
                    <a:pt x="2226" y="3581"/>
                  </a:lnTo>
                  <a:lnTo>
                    <a:pt x="2215" y="3623"/>
                  </a:lnTo>
                  <a:lnTo>
                    <a:pt x="2203" y="3668"/>
                  </a:lnTo>
                  <a:lnTo>
                    <a:pt x="2190" y="3713"/>
                  </a:lnTo>
                  <a:lnTo>
                    <a:pt x="2177" y="3759"/>
                  </a:lnTo>
                  <a:lnTo>
                    <a:pt x="2163" y="3805"/>
                  </a:lnTo>
                  <a:lnTo>
                    <a:pt x="2148" y="3848"/>
                  </a:lnTo>
                  <a:lnTo>
                    <a:pt x="2132" y="3889"/>
                  </a:lnTo>
                  <a:lnTo>
                    <a:pt x="2116" y="3927"/>
                  </a:lnTo>
                  <a:lnTo>
                    <a:pt x="2097" y="3961"/>
                  </a:lnTo>
                  <a:lnTo>
                    <a:pt x="2079" y="3991"/>
                  </a:lnTo>
                  <a:lnTo>
                    <a:pt x="2059" y="4013"/>
                  </a:lnTo>
                  <a:lnTo>
                    <a:pt x="2038" y="4031"/>
                  </a:lnTo>
                  <a:lnTo>
                    <a:pt x="2" y="4032"/>
                  </a:lnTo>
                  <a:lnTo>
                    <a:pt x="0" y="293"/>
                  </a:lnTo>
                  <a:lnTo>
                    <a:pt x="0" y="293"/>
                  </a:lnTo>
                  <a:lnTo>
                    <a:pt x="19" y="289"/>
                  </a:lnTo>
                  <a:lnTo>
                    <a:pt x="40" y="286"/>
                  </a:lnTo>
                  <a:lnTo>
                    <a:pt x="62" y="281"/>
                  </a:lnTo>
                  <a:lnTo>
                    <a:pt x="86" y="277"/>
                  </a:lnTo>
                  <a:lnTo>
                    <a:pt x="110" y="273"/>
                  </a:lnTo>
                  <a:lnTo>
                    <a:pt x="137" y="270"/>
                  </a:lnTo>
                  <a:lnTo>
                    <a:pt x="163" y="267"/>
                  </a:lnTo>
                  <a:lnTo>
                    <a:pt x="191" y="263"/>
                  </a:lnTo>
                  <a:lnTo>
                    <a:pt x="220" y="260"/>
                  </a:lnTo>
                  <a:lnTo>
                    <a:pt x="249" y="257"/>
                  </a:lnTo>
                  <a:lnTo>
                    <a:pt x="280" y="253"/>
                  </a:lnTo>
                  <a:lnTo>
                    <a:pt x="311" y="251"/>
                  </a:lnTo>
                  <a:lnTo>
                    <a:pt x="343" y="247"/>
                  </a:lnTo>
                  <a:lnTo>
                    <a:pt x="375" y="245"/>
                  </a:lnTo>
                  <a:lnTo>
                    <a:pt x="407" y="242"/>
                  </a:lnTo>
                  <a:lnTo>
                    <a:pt x="439" y="240"/>
                  </a:lnTo>
                  <a:lnTo>
                    <a:pt x="472" y="237"/>
                  </a:lnTo>
                  <a:lnTo>
                    <a:pt x="504" y="235"/>
                  </a:lnTo>
                  <a:lnTo>
                    <a:pt x="536" y="232"/>
                  </a:lnTo>
                  <a:lnTo>
                    <a:pt x="568" y="231"/>
                  </a:lnTo>
                  <a:lnTo>
                    <a:pt x="599" y="229"/>
                  </a:lnTo>
                  <a:lnTo>
                    <a:pt x="630" y="227"/>
                  </a:lnTo>
                  <a:lnTo>
                    <a:pt x="661" y="226"/>
                  </a:lnTo>
                  <a:lnTo>
                    <a:pt x="691" y="224"/>
                  </a:lnTo>
                  <a:lnTo>
                    <a:pt x="721" y="222"/>
                  </a:lnTo>
                  <a:lnTo>
                    <a:pt x="750" y="222"/>
                  </a:lnTo>
                  <a:lnTo>
                    <a:pt x="777" y="221"/>
                  </a:lnTo>
                  <a:lnTo>
                    <a:pt x="803" y="220"/>
                  </a:lnTo>
                  <a:lnTo>
                    <a:pt x="828" y="220"/>
                  </a:lnTo>
                  <a:lnTo>
                    <a:pt x="853" y="219"/>
                  </a:lnTo>
                  <a:lnTo>
                    <a:pt x="875" y="219"/>
                  </a:lnTo>
                  <a:lnTo>
                    <a:pt x="896" y="219"/>
                  </a:lnTo>
                  <a:lnTo>
                    <a:pt x="896" y="219"/>
                  </a:lnTo>
                  <a:lnTo>
                    <a:pt x="918" y="208"/>
                  </a:lnTo>
                  <a:lnTo>
                    <a:pt x="939" y="195"/>
                  </a:lnTo>
                  <a:lnTo>
                    <a:pt x="957" y="182"/>
                  </a:lnTo>
                  <a:lnTo>
                    <a:pt x="973" y="168"/>
                  </a:lnTo>
                  <a:lnTo>
                    <a:pt x="987" y="154"/>
                  </a:lnTo>
                  <a:lnTo>
                    <a:pt x="1000" y="139"/>
                  </a:lnTo>
                  <a:lnTo>
                    <a:pt x="1011" y="126"/>
                  </a:lnTo>
                  <a:lnTo>
                    <a:pt x="1021" y="111"/>
                  </a:lnTo>
                  <a:lnTo>
                    <a:pt x="1031" y="96"/>
                  </a:lnTo>
                  <a:lnTo>
                    <a:pt x="1040" y="82"/>
                  </a:lnTo>
                  <a:lnTo>
                    <a:pt x="1047" y="69"/>
                  </a:lnTo>
                  <a:lnTo>
                    <a:pt x="1056" y="55"/>
                  </a:lnTo>
                  <a:lnTo>
                    <a:pt x="1063" y="42"/>
                  </a:lnTo>
                  <a:lnTo>
                    <a:pt x="1072" y="30"/>
                  </a:lnTo>
                  <a:lnTo>
                    <a:pt x="1081" y="19"/>
                  </a:lnTo>
                  <a:lnTo>
                    <a:pt x="1091" y="9"/>
                  </a:lnTo>
                  <a:lnTo>
                    <a:pt x="1091" y="9"/>
                  </a:lnTo>
                  <a:lnTo>
                    <a:pt x="1098" y="4"/>
                  </a:lnTo>
                  <a:lnTo>
                    <a:pt x="1108" y="2"/>
                  </a:lnTo>
                  <a:lnTo>
                    <a:pt x="1119" y="0"/>
                  </a:lnTo>
                  <a:lnTo>
                    <a:pt x="1131" y="0"/>
                  </a:lnTo>
                  <a:lnTo>
                    <a:pt x="1143" y="4"/>
                  </a:lnTo>
                  <a:lnTo>
                    <a:pt x="1154" y="8"/>
                  </a:lnTo>
                  <a:lnTo>
                    <a:pt x="1166" y="14"/>
                  </a:lnTo>
                  <a:lnTo>
                    <a:pt x="1178" y="23"/>
                  </a:lnTo>
                </a:path>
              </a:pathLst>
            </a:custGeom>
            <a:noFill/>
            <a:ln w="0">
              <a:solidFill>
                <a:srgbClr val="000000"/>
              </a:solidFill>
              <a:prstDash val="solid"/>
              <a:round/>
              <a:headEnd/>
              <a:tailEnd/>
            </a:ln>
          </p:spPr>
          <p:txBody>
            <a:bodyPr/>
            <a:lstStyle/>
            <a:p>
              <a:endParaRPr lang="en-US"/>
            </a:p>
          </p:txBody>
        </p:sp>
        <p:sp>
          <p:nvSpPr>
            <p:cNvPr id="29767" name="Freeform 71"/>
            <p:cNvSpPr>
              <a:spLocks noEditPoints="1"/>
            </p:cNvSpPr>
            <p:nvPr/>
          </p:nvSpPr>
          <p:spPr bwMode="auto">
            <a:xfrm>
              <a:off x="241" y="772"/>
              <a:ext cx="559" cy="802"/>
            </a:xfrm>
            <a:custGeom>
              <a:avLst/>
              <a:gdLst/>
              <a:ahLst/>
              <a:cxnLst>
                <a:cxn ang="0">
                  <a:pos x="1171" y="629"/>
                </a:cxn>
                <a:cxn ang="0">
                  <a:pos x="1360" y="839"/>
                </a:cxn>
                <a:cxn ang="0">
                  <a:pos x="1409" y="1060"/>
                </a:cxn>
                <a:cxn ang="0">
                  <a:pos x="1592" y="1457"/>
                </a:cxn>
                <a:cxn ang="0">
                  <a:pos x="1877" y="2005"/>
                </a:cxn>
                <a:cxn ang="0">
                  <a:pos x="2232" y="2643"/>
                </a:cxn>
                <a:cxn ang="0">
                  <a:pos x="2518" y="3159"/>
                </a:cxn>
                <a:cxn ang="0">
                  <a:pos x="2467" y="3133"/>
                </a:cxn>
                <a:cxn ang="0">
                  <a:pos x="2196" y="2720"/>
                </a:cxn>
                <a:cxn ang="0">
                  <a:pos x="1798" y="1947"/>
                </a:cxn>
                <a:cxn ang="0">
                  <a:pos x="1385" y="1187"/>
                </a:cxn>
                <a:cxn ang="0">
                  <a:pos x="1318" y="899"/>
                </a:cxn>
                <a:cxn ang="0">
                  <a:pos x="1164" y="830"/>
                </a:cxn>
                <a:cxn ang="0">
                  <a:pos x="989" y="345"/>
                </a:cxn>
                <a:cxn ang="0">
                  <a:pos x="510" y="290"/>
                </a:cxn>
                <a:cxn ang="0">
                  <a:pos x="320" y="433"/>
                </a:cxn>
                <a:cxn ang="0">
                  <a:pos x="449" y="689"/>
                </a:cxn>
                <a:cxn ang="0">
                  <a:pos x="270" y="1314"/>
                </a:cxn>
                <a:cxn ang="0">
                  <a:pos x="106" y="1570"/>
                </a:cxn>
                <a:cxn ang="0">
                  <a:pos x="62" y="1813"/>
                </a:cxn>
                <a:cxn ang="0">
                  <a:pos x="0" y="2115"/>
                </a:cxn>
                <a:cxn ang="0">
                  <a:pos x="335" y="249"/>
                </a:cxn>
                <a:cxn ang="0">
                  <a:pos x="759" y="222"/>
                </a:cxn>
                <a:cxn ang="0">
                  <a:pos x="995" y="142"/>
                </a:cxn>
                <a:cxn ang="0">
                  <a:pos x="1213" y="56"/>
                </a:cxn>
                <a:cxn ang="0">
                  <a:pos x="1437" y="284"/>
                </a:cxn>
                <a:cxn ang="0">
                  <a:pos x="1215" y="158"/>
                </a:cxn>
                <a:cxn ang="0">
                  <a:pos x="1007" y="185"/>
                </a:cxn>
                <a:cxn ang="0">
                  <a:pos x="2437" y="1080"/>
                </a:cxn>
                <a:cxn ang="0">
                  <a:pos x="2617" y="1529"/>
                </a:cxn>
                <a:cxn ang="0">
                  <a:pos x="2758" y="1965"/>
                </a:cxn>
                <a:cxn ang="0">
                  <a:pos x="2789" y="2418"/>
                </a:cxn>
                <a:cxn ang="0">
                  <a:pos x="2720" y="2975"/>
                </a:cxn>
                <a:cxn ang="0">
                  <a:pos x="2655" y="2995"/>
                </a:cxn>
                <a:cxn ang="0">
                  <a:pos x="2729" y="2500"/>
                </a:cxn>
                <a:cxn ang="0">
                  <a:pos x="2765" y="2180"/>
                </a:cxn>
                <a:cxn ang="0">
                  <a:pos x="2679" y="1828"/>
                </a:cxn>
                <a:cxn ang="0">
                  <a:pos x="2567" y="1485"/>
                </a:cxn>
                <a:cxn ang="0">
                  <a:pos x="2446" y="1157"/>
                </a:cxn>
                <a:cxn ang="0">
                  <a:pos x="2268" y="3281"/>
                </a:cxn>
                <a:cxn ang="0">
                  <a:pos x="1701" y="3117"/>
                </a:cxn>
                <a:cxn ang="0">
                  <a:pos x="1413" y="3449"/>
                </a:cxn>
                <a:cxn ang="0">
                  <a:pos x="1299" y="3406"/>
                </a:cxn>
                <a:cxn ang="0">
                  <a:pos x="1218" y="3149"/>
                </a:cxn>
                <a:cxn ang="0">
                  <a:pos x="1161" y="3324"/>
                </a:cxn>
                <a:cxn ang="0">
                  <a:pos x="1207" y="3583"/>
                </a:cxn>
                <a:cxn ang="0">
                  <a:pos x="1048" y="3413"/>
                </a:cxn>
                <a:cxn ang="0">
                  <a:pos x="907" y="3338"/>
                </a:cxn>
                <a:cxn ang="0">
                  <a:pos x="547" y="3359"/>
                </a:cxn>
                <a:cxn ang="0">
                  <a:pos x="655" y="3142"/>
                </a:cxn>
                <a:cxn ang="0">
                  <a:pos x="674" y="2837"/>
                </a:cxn>
                <a:cxn ang="0">
                  <a:pos x="388" y="2862"/>
                </a:cxn>
                <a:cxn ang="0">
                  <a:pos x="90" y="3073"/>
                </a:cxn>
                <a:cxn ang="0">
                  <a:pos x="125" y="2784"/>
                </a:cxn>
                <a:cxn ang="0">
                  <a:pos x="290" y="2711"/>
                </a:cxn>
                <a:cxn ang="0">
                  <a:pos x="413" y="2656"/>
                </a:cxn>
                <a:cxn ang="0">
                  <a:pos x="175" y="2705"/>
                </a:cxn>
                <a:cxn ang="0">
                  <a:pos x="245" y="2633"/>
                </a:cxn>
                <a:cxn ang="0">
                  <a:pos x="95" y="2662"/>
                </a:cxn>
                <a:cxn ang="0">
                  <a:pos x="2150" y="3801"/>
                </a:cxn>
              </a:cxnLst>
              <a:rect l="0" t="0" r="r" b="b"/>
              <a:pathLst>
                <a:path w="2798" h="4012">
                  <a:moveTo>
                    <a:pt x="953" y="241"/>
                  </a:moveTo>
                  <a:lnTo>
                    <a:pt x="980" y="274"/>
                  </a:lnTo>
                  <a:lnTo>
                    <a:pt x="1005" y="308"/>
                  </a:lnTo>
                  <a:lnTo>
                    <a:pt x="1028" y="340"/>
                  </a:lnTo>
                  <a:lnTo>
                    <a:pt x="1050" y="372"/>
                  </a:lnTo>
                  <a:lnTo>
                    <a:pt x="1069" y="405"/>
                  </a:lnTo>
                  <a:lnTo>
                    <a:pt x="1087" y="436"/>
                  </a:lnTo>
                  <a:lnTo>
                    <a:pt x="1103" y="468"/>
                  </a:lnTo>
                  <a:lnTo>
                    <a:pt x="1119" y="499"/>
                  </a:lnTo>
                  <a:lnTo>
                    <a:pt x="1133" y="531"/>
                  </a:lnTo>
                  <a:lnTo>
                    <a:pt x="1146" y="564"/>
                  </a:lnTo>
                  <a:lnTo>
                    <a:pt x="1159" y="596"/>
                  </a:lnTo>
                  <a:lnTo>
                    <a:pt x="1171" y="629"/>
                  </a:lnTo>
                  <a:lnTo>
                    <a:pt x="1184" y="663"/>
                  </a:lnTo>
                  <a:lnTo>
                    <a:pt x="1196" y="699"/>
                  </a:lnTo>
                  <a:lnTo>
                    <a:pt x="1207" y="735"/>
                  </a:lnTo>
                  <a:lnTo>
                    <a:pt x="1220" y="772"/>
                  </a:lnTo>
                  <a:lnTo>
                    <a:pt x="1225" y="779"/>
                  </a:lnTo>
                  <a:lnTo>
                    <a:pt x="1234" y="787"/>
                  </a:lnTo>
                  <a:lnTo>
                    <a:pt x="1246" y="794"/>
                  </a:lnTo>
                  <a:lnTo>
                    <a:pt x="1261" y="802"/>
                  </a:lnTo>
                  <a:lnTo>
                    <a:pt x="1278" y="809"/>
                  </a:lnTo>
                  <a:lnTo>
                    <a:pt x="1297" y="815"/>
                  </a:lnTo>
                  <a:lnTo>
                    <a:pt x="1316" y="823"/>
                  </a:lnTo>
                  <a:lnTo>
                    <a:pt x="1337" y="832"/>
                  </a:lnTo>
                  <a:lnTo>
                    <a:pt x="1360" y="839"/>
                  </a:lnTo>
                  <a:lnTo>
                    <a:pt x="1382" y="849"/>
                  </a:lnTo>
                  <a:lnTo>
                    <a:pt x="1403" y="858"/>
                  </a:lnTo>
                  <a:lnTo>
                    <a:pt x="1424" y="868"/>
                  </a:lnTo>
                  <a:lnTo>
                    <a:pt x="1445" y="879"/>
                  </a:lnTo>
                  <a:lnTo>
                    <a:pt x="1464" y="891"/>
                  </a:lnTo>
                  <a:lnTo>
                    <a:pt x="1480" y="905"/>
                  </a:lnTo>
                  <a:lnTo>
                    <a:pt x="1495" y="919"/>
                  </a:lnTo>
                  <a:lnTo>
                    <a:pt x="1490" y="935"/>
                  </a:lnTo>
                  <a:lnTo>
                    <a:pt x="1478" y="956"/>
                  </a:lnTo>
                  <a:lnTo>
                    <a:pt x="1462" y="982"/>
                  </a:lnTo>
                  <a:lnTo>
                    <a:pt x="1443" y="1008"/>
                  </a:lnTo>
                  <a:lnTo>
                    <a:pt x="1426" y="1035"/>
                  </a:lnTo>
                  <a:lnTo>
                    <a:pt x="1409" y="1060"/>
                  </a:lnTo>
                  <a:lnTo>
                    <a:pt x="1398" y="1082"/>
                  </a:lnTo>
                  <a:lnTo>
                    <a:pt x="1393" y="1098"/>
                  </a:lnTo>
                  <a:lnTo>
                    <a:pt x="1397" y="1108"/>
                  </a:lnTo>
                  <a:lnTo>
                    <a:pt x="1404" y="1125"/>
                  </a:lnTo>
                  <a:lnTo>
                    <a:pt x="1417" y="1148"/>
                  </a:lnTo>
                  <a:lnTo>
                    <a:pt x="1432" y="1177"/>
                  </a:lnTo>
                  <a:lnTo>
                    <a:pt x="1450" y="1209"/>
                  </a:lnTo>
                  <a:lnTo>
                    <a:pt x="1470" y="1246"/>
                  </a:lnTo>
                  <a:lnTo>
                    <a:pt x="1494" y="1286"/>
                  </a:lnTo>
                  <a:lnTo>
                    <a:pt x="1517" y="1328"/>
                  </a:lnTo>
                  <a:lnTo>
                    <a:pt x="1542" y="1370"/>
                  </a:lnTo>
                  <a:lnTo>
                    <a:pt x="1567" y="1415"/>
                  </a:lnTo>
                  <a:lnTo>
                    <a:pt x="1592" y="1457"/>
                  </a:lnTo>
                  <a:lnTo>
                    <a:pt x="1615" y="1499"/>
                  </a:lnTo>
                  <a:lnTo>
                    <a:pt x="1638" y="1540"/>
                  </a:lnTo>
                  <a:lnTo>
                    <a:pt x="1659" y="1578"/>
                  </a:lnTo>
                  <a:lnTo>
                    <a:pt x="1677" y="1611"/>
                  </a:lnTo>
                  <a:lnTo>
                    <a:pt x="1692" y="1640"/>
                  </a:lnTo>
                  <a:lnTo>
                    <a:pt x="1712" y="1682"/>
                  </a:lnTo>
                  <a:lnTo>
                    <a:pt x="1733" y="1727"/>
                  </a:lnTo>
                  <a:lnTo>
                    <a:pt x="1756" y="1771"/>
                  </a:lnTo>
                  <a:lnTo>
                    <a:pt x="1778" y="1816"/>
                  </a:lnTo>
                  <a:lnTo>
                    <a:pt x="1802" y="1863"/>
                  </a:lnTo>
                  <a:lnTo>
                    <a:pt x="1826" y="1909"/>
                  </a:lnTo>
                  <a:lnTo>
                    <a:pt x="1851" y="1957"/>
                  </a:lnTo>
                  <a:lnTo>
                    <a:pt x="1877" y="2005"/>
                  </a:lnTo>
                  <a:lnTo>
                    <a:pt x="1902" y="2053"/>
                  </a:lnTo>
                  <a:lnTo>
                    <a:pt x="1929" y="2103"/>
                  </a:lnTo>
                  <a:lnTo>
                    <a:pt x="1955" y="2151"/>
                  </a:lnTo>
                  <a:lnTo>
                    <a:pt x="1983" y="2201"/>
                  </a:lnTo>
                  <a:lnTo>
                    <a:pt x="2010" y="2250"/>
                  </a:lnTo>
                  <a:lnTo>
                    <a:pt x="2039" y="2300"/>
                  </a:lnTo>
                  <a:lnTo>
                    <a:pt x="2066" y="2350"/>
                  </a:lnTo>
                  <a:lnTo>
                    <a:pt x="2094" y="2399"/>
                  </a:lnTo>
                  <a:lnTo>
                    <a:pt x="2122" y="2448"/>
                  </a:lnTo>
                  <a:lnTo>
                    <a:pt x="2149" y="2497"/>
                  </a:lnTo>
                  <a:lnTo>
                    <a:pt x="2178" y="2546"/>
                  </a:lnTo>
                  <a:lnTo>
                    <a:pt x="2205" y="2594"/>
                  </a:lnTo>
                  <a:lnTo>
                    <a:pt x="2232" y="2643"/>
                  </a:lnTo>
                  <a:lnTo>
                    <a:pt x="2259" y="2690"/>
                  </a:lnTo>
                  <a:lnTo>
                    <a:pt x="2286" y="2736"/>
                  </a:lnTo>
                  <a:lnTo>
                    <a:pt x="2312" y="2783"/>
                  </a:lnTo>
                  <a:lnTo>
                    <a:pt x="2338" y="2827"/>
                  </a:lnTo>
                  <a:lnTo>
                    <a:pt x="2362" y="2872"/>
                  </a:lnTo>
                  <a:lnTo>
                    <a:pt x="2387" y="2916"/>
                  </a:lnTo>
                  <a:lnTo>
                    <a:pt x="2411" y="2958"/>
                  </a:lnTo>
                  <a:lnTo>
                    <a:pt x="2434" y="2999"/>
                  </a:lnTo>
                  <a:lnTo>
                    <a:pt x="2457" y="3039"/>
                  </a:lnTo>
                  <a:lnTo>
                    <a:pt x="2478" y="3078"/>
                  </a:lnTo>
                  <a:lnTo>
                    <a:pt x="2499" y="3115"/>
                  </a:lnTo>
                  <a:lnTo>
                    <a:pt x="2509" y="3138"/>
                  </a:lnTo>
                  <a:lnTo>
                    <a:pt x="2518" y="3159"/>
                  </a:lnTo>
                  <a:lnTo>
                    <a:pt x="2526" y="3181"/>
                  </a:lnTo>
                  <a:lnTo>
                    <a:pt x="2536" y="3202"/>
                  </a:lnTo>
                  <a:lnTo>
                    <a:pt x="2545" y="3223"/>
                  </a:lnTo>
                  <a:lnTo>
                    <a:pt x="2555" y="3243"/>
                  </a:lnTo>
                  <a:lnTo>
                    <a:pt x="2566" y="3263"/>
                  </a:lnTo>
                  <a:lnTo>
                    <a:pt x="2577" y="3283"/>
                  </a:lnTo>
                  <a:lnTo>
                    <a:pt x="2564" y="3272"/>
                  </a:lnTo>
                  <a:lnTo>
                    <a:pt x="2550" y="3257"/>
                  </a:lnTo>
                  <a:lnTo>
                    <a:pt x="2534" y="3237"/>
                  </a:lnTo>
                  <a:lnTo>
                    <a:pt x="2518" y="3215"/>
                  </a:lnTo>
                  <a:lnTo>
                    <a:pt x="2501" y="3189"/>
                  </a:lnTo>
                  <a:lnTo>
                    <a:pt x="2484" y="3161"/>
                  </a:lnTo>
                  <a:lnTo>
                    <a:pt x="2467" y="3133"/>
                  </a:lnTo>
                  <a:lnTo>
                    <a:pt x="2449" y="3102"/>
                  </a:lnTo>
                  <a:lnTo>
                    <a:pt x="2432" y="3072"/>
                  </a:lnTo>
                  <a:lnTo>
                    <a:pt x="2415" y="3042"/>
                  </a:lnTo>
                  <a:lnTo>
                    <a:pt x="2398" y="3012"/>
                  </a:lnTo>
                  <a:lnTo>
                    <a:pt x="2384" y="2985"/>
                  </a:lnTo>
                  <a:lnTo>
                    <a:pt x="2369" y="2960"/>
                  </a:lnTo>
                  <a:lnTo>
                    <a:pt x="2356" y="2938"/>
                  </a:lnTo>
                  <a:lnTo>
                    <a:pt x="2345" y="2919"/>
                  </a:lnTo>
                  <a:lnTo>
                    <a:pt x="2335" y="2904"/>
                  </a:lnTo>
                  <a:lnTo>
                    <a:pt x="2299" y="2862"/>
                  </a:lnTo>
                  <a:lnTo>
                    <a:pt x="2264" y="2816"/>
                  </a:lnTo>
                  <a:lnTo>
                    <a:pt x="2230" y="2769"/>
                  </a:lnTo>
                  <a:lnTo>
                    <a:pt x="2196" y="2720"/>
                  </a:lnTo>
                  <a:lnTo>
                    <a:pt x="2163" y="2667"/>
                  </a:lnTo>
                  <a:lnTo>
                    <a:pt x="2130" y="2614"/>
                  </a:lnTo>
                  <a:lnTo>
                    <a:pt x="2099" y="2558"/>
                  </a:lnTo>
                  <a:lnTo>
                    <a:pt x="2067" y="2501"/>
                  </a:lnTo>
                  <a:lnTo>
                    <a:pt x="2036" y="2444"/>
                  </a:lnTo>
                  <a:lnTo>
                    <a:pt x="2006" y="2384"/>
                  </a:lnTo>
                  <a:lnTo>
                    <a:pt x="1975" y="2324"/>
                  </a:lnTo>
                  <a:lnTo>
                    <a:pt x="1946" y="2262"/>
                  </a:lnTo>
                  <a:lnTo>
                    <a:pt x="1916" y="2199"/>
                  </a:lnTo>
                  <a:lnTo>
                    <a:pt x="1886" y="2137"/>
                  </a:lnTo>
                  <a:lnTo>
                    <a:pt x="1857" y="2074"/>
                  </a:lnTo>
                  <a:lnTo>
                    <a:pt x="1828" y="2011"/>
                  </a:lnTo>
                  <a:lnTo>
                    <a:pt x="1798" y="1947"/>
                  </a:lnTo>
                  <a:lnTo>
                    <a:pt x="1768" y="1884"/>
                  </a:lnTo>
                  <a:lnTo>
                    <a:pt x="1738" y="1821"/>
                  </a:lnTo>
                  <a:lnTo>
                    <a:pt x="1709" y="1758"/>
                  </a:lnTo>
                  <a:lnTo>
                    <a:pt x="1679" y="1696"/>
                  </a:lnTo>
                  <a:lnTo>
                    <a:pt x="1648" y="1635"/>
                  </a:lnTo>
                  <a:lnTo>
                    <a:pt x="1617" y="1574"/>
                  </a:lnTo>
                  <a:lnTo>
                    <a:pt x="1586" y="1514"/>
                  </a:lnTo>
                  <a:lnTo>
                    <a:pt x="1553" y="1456"/>
                  </a:lnTo>
                  <a:lnTo>
                    <a:pt x="1521" y="1399"/>
                  </a:lnTo>
                  <a:lnTo>
                    <a:pt x="1488" y="1343"/>
                  </a:lnTo>
                  <a:lnTo>
                    <a:pt x="1454" y="1288"/>
                  </a:lnTo>
                  <a:lnTo>
                    <a:pt x="1419" y="1238"/>
                  </a:lnTo>
                  <a:lnTo>
                    <a:pt x="1385" y="1187"/>
                  </a:lnTo>
                  <a:lnTo>
                    <a:pt x="1349" y="1139"/>
                  </a:lnTo>
                  <a:lnTo>
                    <a:pt x="1311" y="1094"/>
                  </a:lnTo>
                  <a:lnTo>
                    <a:pt x="1309" y="1080"/>
                  </a:lnTo>
                  <a:lnTo>
                    <a:pt x="1315" y="1061"/>
                  </a:lnTo>
                  <a:lnTo>
                    <a:pt x="1328" y="1039"/>
                  </a:lnTo>
                  <a:lnTo>
                    <a:pt x="1345" y="1014"/>
                  </a:lnTo>
                  <a:lnTo>
                    <a:pt x="1365" y="988"/>
                  </a:lnTo>
                  <a:lnTo>
                    <a:pt x="1386" y="963"/>
                  </a:lnTo>
                  <a:lnTo>
                    <a:pt x="1407" y="942"/>
                  </a:lnTo>
                  <a:lnTo>
                    <a:pt x="1424" y="925"/>
                  </a:lnTo>
                  <a:lnTo>
                    <a:pt x="1383" y="915"/>
                  </a:lnTo>
                  <a:lnTo>
                    <a:pt x="1349" y="906"/>
                  </a:lnTo>
                  <a:lnTo>
                    <a:pt x="1318" y="899"/>
                  </a:lnTo>
                  <a:lnTo>
                    <a:pt x="1290" y="894"/>
                  </a:lnTo>
                  <a:lnTo>
                    <a:pt x="1268" y="890"/>
                  </a:lnTo>
                  <a:lnTo>
                    <a:pt x="1248" y="887"/>
                  </a:lnTo>
                  <a:lnTo>
                    <a:pt x="1232" y="884"/>
                  </a:lnTo>
                  <a:lnTo>
                    <a:pt x="1218" y="881"/>
                  </a:lnTo>
                  <a:lnTo>
                    <a:pt x="1206" y="879"/>
                  </a:lnTo>
                  <a:lnTo>
                    <a:pt x="1197" y="876"/>
                  </a:lnTo>
                  <a:lnTo>
                    <a:pt x="1190" y="873"/>
                  </a:lnTo>
                  <a:lnTo>
                    <a:pt x="1184" y="868"/>
                  </a:lnTo>
                  <a:lnTo>
                    <a:pt x="1177" y="861"/>
                  </a:lnTo>
                  <a:lnTo>
                    <a:pt x="1172" y="853"/>
                  </a:lnTo>
                  <a:lnTo>
                    <a:pt x="1169" y="843"/>
                  </a:lnTo>
                  <a:lnTo>
                    <a:pt x="1164" y="830"/>
                  </a:lnTo>
                  <a:lnTo>
                    <a:pt x="1154" y="806"/>
                  </a:lnTo>
                  <a:lnTo>
                    <a:pt x="1144" y="776"/>
                  </a:lnTo>
                  <a:lnTo>
                    <a:pt x="1133" y="744"/>
                  </a:lnTo>
                  <a:lnTo>
                    <a:pt x="1122" y="708"/>
                  </a:lnTo>
                  <a:lnTo>
                    <a:pt x="1109" y="670"/>
                  </a:lnTo>
                  <a:lnTo>
                    <a:pt x="1097" y="631"/>
                  </a:lnTo>
                  <a:lnTo>
                    <a:pt x="1083" y="591"/>
                  </a:lnTo>
                  <a:lnTo>
                    <a:pt x="1069" y="549"/>
                  </a:lnTo>
                  <a:lnTo>
                    <a:pt x="1055" y="506"/>
                  </a:lnTo>
                  <a:lnTo>
                    <a:pt x="1040" y="464"/>
                  </a:lnTo>
                  <a:lnTo>
                    <a:pt x="1024" y="423"/>
                  </a:lnTo>
                  <a:lnTo>
                    <a:pt x="1006" y="384"/>
                  </a:lnTo>
                  <a:lnTo>
                    <a:pt x="989" y="345"/>
                  </a:lnTo>
                  <a:lnTo>
                    <a:pt x="970" y="309"/>
                  </a:lnTo>
                  <a:lnTo>
                    <a:pt x="952" y="276"/>
                  </a:lnTo>
                  <a:lnTo>
                    <a:pt x="932" y="245"/>
                  </a:lnTo>
                  <a:lnTo>
                    <a:pt x="894" y="263"/>
                  </a:lnTo>
                  <a:lnTo>
                    <a:pt x="856" y="277"/>
                  </a:lnTo>
                  <a:lnTo>
                    <a:pt x="815" y="287"/>
                  </a:lnTo>
                  <a:lnTo>
                    <a:pt x="773" y="292"/>
                  </a:lnTo>
                  <a:lnTo>
                    <a:pt x="731" y="295"/>
                  </a:lnTo>
                  <a:lnTo>
                    <a:pt x="687" y="295"/>
                  </a:lnTo>
                  <a:lnTo>
                    <a:pt x="643" y="295"/>
                  </a:lnTo>
                  <a:lnTo>
                    <a:pt x="598" y="293"/>
                  </a:lnTo>
                  <a:lnTo>
                    <a:pt x="554" y="292"/>
                  </a:lnTo>
                  <a:lnTo>
                    <a:pt x="510" y="290"/>
                  </a:lnTo>
                  <a:lnTo>
                    <a:pt x="466" y="290"/>
                  </a:lnTo>
                  <a:lnTo>
                    <a:pt x="423" y="292"/>
                  </a:lnTo>
                  <a:lnTo>
                    <a:pt x="381" y="297"/>
                  </a:lnTo>
                  <a:lnTo>
                    <a:pt x="341" y="304"/>
                  </a:lnTo>
                  <a:lnTo>
                    <a:pt x="301" y="315"/>
                  </a:lnTo>
                  <a:lnTo>
                    <a:pt x="264" y="331"/>
                  </a:lnTo>
                  <a:lnTo>
                    <a:pt x="265" y="345"/>
                  </a:lnTo>
                  <a:lnTo>
                    <a:pt x="270" y="359"/>
                  </a:lnTo>
                  <a:lnTo>
                    <a:pt x="276" y="374"/>
                  </a:lnTo>
                  <a:lnTo>
                    <a:pt x="285" y="389"/>
                  </a:lnTo>
                  <a:lnTo>
                    <a:pt x="295" y="403"/>
                  </a:lnTo>
                  <a:lnTo>
                    <a:pt x="307" y="418"/>
                  </a:lnTo>
                  <a:lnTo>
                    <a:pt x="320" y="433"/>
                  </a:lnTo>
                  <a:lnTo>
                    <a:pt x="334" y="448"/>
                  </a:lnTo>
                  <a:lnTo>
                    <a:pt x="347" y="463"/>
                  </a:lnTo>
                  <a:lnTo>
                    <a:pt x="362" y="477"/>
                  </a:lnTo>
                  <a:lnTo>
                    <a:pt x="376" y="490"/>
                  </a:lnTo>
                  <a:lnTo>
                    <a:pt x="389" y="503"/>
                  </a:lnTo>
                  <a:lnTo>
                    <a:pt x="402" y="515"/>
                  </a:lnTo>
                  <a:lnTo>
                    <a:pt x="413" y="526"/>
                  </a:lnTo>
                  <a:lnTo>
                    <a:pt x="423" y="536"/>
                  </a:lnTo>
                  <a:lnTo>
                    <a:pt x="432" y="545"/>
                  </a:lnTo>
                  <a:lnTo>
                    <a:pt x="442" y="573"/>
                  </a:lnTo>
                  <a:lnTo>
                    <a:pt x="448" y="607"/>
                  </a:lnTo>
                  <a:lnTo>
                    <a:pt x="450" y="645"/>
                  </a:lnTo>
                  <a:lnTo>
                    <a:pt x="449" y="689"/>
                  </a:lnTo>
                  <a:lnTo>
                    <a:pt x="444" y="735"/>
                  </a:lnTo>
                  <a:lnTo>
                    <a:pt x="438" y="784"/>
                  </a:lnTo>
                  <a:lnTo>
                    <a:pt x="428" y="837"/>
                  </a:lnTo>
                  <a:lnTo>
                    <a:pt x="415" y="890"/>
                  </a:lnTo>
                  <a:lnTo>
                    <a:pt x="401" y="945"/>
                  </a:lnTo>
                  <a:lnTo>
                    <a:pt x="386" y="1000"/>
                  </a:lnTo>
                  <a:lnTo>
                    <a:pt x="368" y="1055"/>
                  </a:lnTo>
                  <a:lnTo>
                    <a:pt x="351" y="1108"/>
                  </a:lnTo>
                  <a:lnTo>
                    <a:pt x="332" y="1161"/>
                  </a:lnTo>
                  <a:lnTo>
                    <a:pt x="314" y="1209"/>
                  </a:lnTo>
                  <a:lnTo>
                    <a:pt x="296" y="1256"/>
                  </a:lnTo>
                  <a:lnTo>
                    <a:pt x="278" y="1298"/>
                  </a:lnTo>
                  <a:lnTo>
                    <a:pt x="270" y="1314"/>
                  </a:lnTo>
                  <a:lnTo>
                    <a:pt x="260" y="1329"/>
                  </a:lnTo>
                  <a:lnTo>
                    <a:pt x="249" y="1344"/>
                  </a:lnTo>
                  <a:lnTo>
                    <a:pt x="236" y="1359"/>
                  </a:lnTo>
                  <a:lnTo>
                    <a:pt x="222" y="1375"/>
                  </a:lnTo>
                  <a:lnTo>
                    <a:pt x="207" y="1390"/>
                  </a:lnTo>
                  <a:lnTo>
                    <a:pt x="192" y="1408"/>
                  </a:lnTo>
                  <a:lnTo>
                    <a:pt x="177" y="1425"/>
                  </a:lnTo>
                  <a:lnTo>
                    <a:pt x="162" y="1445"/>
                  </a:lnTo>
                  <a:lnTo>
                    <a:pt x="149" y="1466"/>
                  </a:lnTo>
                  <a:lnTo>
                    <a:pt x="135" y="1488"/>
                  </a:lnTo>
                  <a:lnTo>
                    <a:pt x="124" y="1513"/>
                  </a:lnTo>
                  <a:lnTo>
                    <a:pt x="114" y="1540"/>
                  </a:lnTo>
                  <a:lnTo>
                    <a:pt x="106" y="1570"/>
                  </a:lnTo>
                  <a:lnTo>
                    <a:pt x="100" y="1604"/>
                  </a:lnTo>
                  <a:lnTo>
                    <a:pt x="98" y="1640"/>
                  </a:lnTo>
                  <a:lnTo>
                    <a:pt x="97" y="1661"/>
                  </a:lnTo>
                  <a:lnTo>
                    <a:pt x="95" y="1681"/>
                  </a:lnTo>
                  <a:lnTo>
                    <a:pt x="93" y="1697"/>
                  </a:lnTo>
                  <a:lnTo>
                    <a:pt x="90" y="1712"/>
                  </a:lnTo>
                  <a:lnTo>
                    <a:pt x="87" y="1725"/>
                  </a:lnTo>
                  <a:lnTo>
                    <a:pt x="83" y="1738"/>
                  </a:lnTo>
                  <a:lnTo>
                    <a:pt x="79" y="1751"/>
                  </a:lnTo>
                  <a:lnTo>
                    <a:pt x="75" y="1764"/>
                  </a:lnTo>
                  <a:lnTo>
                    <a:pt x="70" y="1779"/>
                  </a:lnTo>
                  <a:lnTo>
                    <a:pt x="67" y="1795"/>
                  </a:lnTo>
                  <a:lnTo>
                    <a:pt x="62" y="1813"/>
                  </a:lnTo>
                  <a:lnTo>
                    <a:pt x="58" y="1835"/>
                  </a:lnTo>
                  <a:lnTo>
                    <a:pt x="53" y="1859"/>
                  </a:lnTo>
                  <a:lnTo>
                    <a:pt x="49" y="1888"/>
                  </a:lnTo>
                  <a:lnTo>
                    <a:pt x="44" y="1921"/>
                  </a:lnTo>
                  <a:lnTo>
                    <a:pt x="41" y="1960"/>
                  </a:lnTo>
                  <a:lnTo>
                    <a:pt x="39" y="1979"/>
                  </a:lnTo>
                  <a:lnTo>
                    <a:pt x="36" y="1998"/>
                  </a:lnTo>
                  <a:lnTo>
                    <a:pt x="32" y="2021"/>
                  </a:lnTo>
                  <a:lnTo>
                    <a:pt x="26" y="2042"/>
                  </a:lnTo>
                  <a:lnTo>
                    <a:pt x="21" y="2064"/>
                  </a:lnTo>
                  <a:lnTo>
                    <a:pt x="13" y="2084"/>
                  </a:lnTo>
                  <a:lnTo>
                    <a:pt x="7" y="2101"/>
                  </a:lnTo>
                  <a:lnTo>
                    <a:pt x="0" y="2115"/>
                  </a:lnTo>
                  <a:lnTo>
                    <a:pt x="1" y="295"/>
                  </a:lnTo>
                  <a:lnTo>
                    <a:pt x="20" y="292"/>
                  </a:lnTo>
                  <a:lnTo>
                    <a:pt x="39" y="287"/>
                  </a:lnTo>
                  <a:lnTo>
                    <a:pt x="63" y="283"/>
                  </a:lnTo>
                  <a:lnTo>
                    <a:pt x="88" y="279"/>
                  </a:lnTo>
                  <a:lnTo>
                    <a:pt x="114" y="274"/>
                  </a:lnTo>
                  <a:lnTo>
                    <a:pt x="142" y="271"/>
                  </a:lnTo>
                  <a:lnTo>
                    <a:pt x="171" y="267"/>
                  </a:lnTo>
                  <a:lnTo>
                    <a:pt x="202" y="263"/>
                  </a:lnTo>
                  <a:lnTo>
                    <a:pt x="234" y="259"/>
                  </a:lnTo>
                  <a:lnTo>
                    <a:pt x="267" y="256"/>
                  </a:lnTo>
                  <a:lnTo>
                    <a:pt x="300" y="253"/>
                  </a:lnTo>
                  <a:lnTo>
                    <a:pt x="335" y="249"/>
                  </a:lnTo>
                  <a:lnTo>
                    <a:pt x="370" y="247"/>
                  </a:lnTo>
                  <a:lnTo>
                    <a:pt x="404" y="243"/>
                  </a:lnTo>
                  <a:lnTo>
                    <a:pt x="439" y="241"/>
                  </a:lnTo>
                  <a:lnTo>
                    <a:pt x="474" y="238"/>
                  </a:lnTo>
                  <a:lnTo>
                    <a:pt x="509" y="236"/>
                  </a:lnTo>
                  <a:lnTo>
                    <a:pt x="543" y="233"/>
                  </a:lnTo>
                  <a:lnTo>
                    <a:pt x="577" y="231"/>
                  </a:lnTo>
                  <a:lnTo>
                    <a:pt x="610" y="230"/>
                  </a:lnTo>
                  <a:lnTo>
                    <a:pt x="643" y="227"/>
                  </a:lnTo>
                  <a:lnTo>
                    <a:pt x="674" y="226"/>
                  </a:lnTo>
                  <a:lnTo>
                    <a:pt x="703" y="225"/>
                  </a:lnTo>
                  <a:lnTo>
                    <a:pt x="732" y="223"/>
                  </a:lnTo>
                  <a:lnTo>
                    <a:pt x="759" y="222"/>
                  </a:lnTo>
                  <a:lnTo>
                    <a:pt x="784" y="221"/>
                  </a:lnTo>
                  <a:lnTo>
                    <a:pt x="808" y="221"/>
                  </a:lnTo>
                  <a:lnTo>
                    <a:pt x="829" y="220"/>
                  </a:lnTo>
                  <a:lnTo>
                    <a:pt x="849" y="220"/>
                  </a:lnTo>
                  <a:lnTo>
                    <a:pt x="865" y="220"/>
                  </a:lnTo>
                  <a:lnTo>
                    <a:pt x="880" y="221"/>
                  </a:lnTo>
                  <a:lnTo>
                    <a:pt x="891" y="221"/>
                  </a:lnTo>
                  <a:lnTo>
                    <a:pt x="906" y="212"/>
                  </a:lnTo>
                  <a:lnTo>
                    <a:pt x="922" y="202"/>
                  </a:lnTo>
                  <a:lnTo>
                    <a:pt x="940" y="190"/>
                  </a:lnTo>
                  <a:lnTo>
                    <a:pt x="959" y="176"/>
                  </a:lnTo>
                  <a:lnTo>
                    <a:pt x="976" y="160"/>
                  </a:lnTo>
                  <a:lnTo>
                    <a:pt x="995" y="142"/>
                  </a:lnTo>
                  <a:lnTo>
                    <a:pt x="1011" y="122"/>
                  </a:lnTo>
                  <a:lnTo>
                    <a:pt x="1026" y="98"/>
                  </a:lnTo>
                  <a:lnTo>
                    <a:pt x="1041" y="77"/>
                  </a:lnTo>
                  <a:lnTo>
                    <a:pt x="1055" y="55"/>
                  </a:lnTo>
                  <a:lnTo>
                    <a:pt x="1067" y="34"/>
                  </a:lnTo>
                  <a:lnTo>
                    <a:pt x="1081" y="16"/>
                  </a:lnTo>
                  <a:lnTo>
                    <a:pt x="1097" y="5"/>
                  </a:lnTo>
                  <a:lnTo>
                    <a:pt x="1118" y="0"/>
                  </a:lnTo>
                  <a:lnTo>
                    <a:pt x="1144" y="4"/>
                  </a:lnTo>
                  <a:lnTo>
                    <a:pt x="1176" y="20"/>
                  </a:lnTo>
                  <a:lnTo>
                    <a:pt x="1186" y="30"/>
                  </a:lnTo>
                  <a:lnTo>
                    <a:pt x="1200" y="41"/>
                  </a:lnTo>
                  <a:lnTo>
                    <a:pt x="1213" y="56"/>
                  </a:lnTo>
                  <a:lnTo>
                    <a:pt x="1231" y="72"/>
                  </a:lnTo>
                  <a:lnTo>
                    <a:pt x="1248" y="89"/>
                  </a:lnTo>
                  <a:lnTo>
                    <a:pt x="1267" y="109"/>
                  </a:lnTo>
                  <a:lnTo>
                    <a:pt x="1287" y="129"/>
                  </a:lnTo>
                  <a:lnTo>
                    <a:pt x="1306" y="149"/>
                  </a:lnTo>
                  <a:lnTo>
                    <a:pt x="1326" y="169"/>
                  </a:lnTo>
                  <a:lnTo>
                    <a:pt x="1345" y="190"/>
                  </a:lnTo>
                  <a:lnTo>
                    <a:pt x="1364" y="209"/>
                  </a:lnTo>
                  <a:lnTo>
                    <a:pt x="1382" y="227"/>
                  </a:lnTo>
                  <a:lnTo>
                    <a:pt x="1398" y="245"/>
                  </a:lnTo>
                  <a:lnTo>
                    <a:pt x="1413" y="259"/>
                  </a:lnTo>
                  <a:lnTo>
                    <a:pt x="1426" y="273"/>
                  </a:lnTo>
                  <a:lnTo>
                    <a:pt x="1437" y="284"/>
                  </a:lnTo>
                  <a:lnTo>
                    <a:pt x="1414" y="271"/>
                  </a:lnTo>
                  <a:lnTo>
                    <a:pt x="1393" y="256"/>
                  </a:lnTo>
                  <a:lnTo>
                    <a:pt x="1372" y="241"/>
                  </a:lnTo>
                  <a:lnTo>
                    <a:pt x="1352" y="227"/>
                  </a:lnTo>
                  <a:lnTo>
                    <a:pt x="1334" y="214"/>
                  </a:lnTo>
                  <a:lnTo>
                    <a:pt x="1315" y="200"/>
                  </a:lnTo>
                  <a:lnTo>
                    <a:pt x="1299" y="189"/>
                  </a:lnTo>
                  <a:lnTo>
                    <a:pt x="1283" y="178"/>
                  </a:lnTo>
                  <a:lnTo>
                    <a:pt x="1267" y="169"/>
                  </a:lnTo>
                  <a:lnTo>
                    <a:pt x="1252" y="163"/>
                  </a:lnTo>
                  <a:lnTo>
                    <a:pt x="1238" y="159"/>
                  </a:lnTo>
                  <a:lnTo>
                    <a:pt x="1226" y="156"/>
                  </a:lnTo>
                  <a:lnTo>
                    <a:pt x="1215" y="158"/>
                  </a:lnTo>
                  <a:lnTo>
                    <a:pt x="1203" y="163"/>
                  </a:lnTo>
                  <a:lnTo>
                    <a:pt x="1192" y="170"/>
                  </a:lnTo>
                  <a:lnTo>
                    <a:pt x="1184" y="182"/>
                  </a:lnTo>
                  <a:lnTo>
                    <a:pt x="1164" y="165"/>
                  </a:lnTo>
                  <a:lnTo>
                    <a:pt x="1144" y="154"/>
                  </a:lnTo>
                  <a:lnTo>
                    <a:pt x="1125" y="148"/>
                  </a:lnTo>
                  <a:lnTo>
                    <a:pt x="1107" y="144"/>
                  </a:lnTo>
                  <a:lnTo>
                    <a:pt x="1088" y="145"/>
                  </a:lnTo>
                  <a:lnTo>
                    <a:pt x="1071" y="149"/>
                  </a:lnTo>
                  <a:lnTo>
                    <a:pt x="1053" y="155"/>
                  </a:lnTo>
                  <a:lnTo>
                    <a:pt x="1037" y="164"/>
                  </a:lnTo>
                  <a:lnTo>
                    <a:pt x="1022" y="174"/>
                  </a:lnTo>
                  <a:lnTo>
                    <a:pt x="1007" y="185"/>
                  </a:lnTo>
                  <a:lnTo>
                    <a:pt x="995" y="196"/>
                  </a:lnTo>
                  <a:lnTo>
                    <a:pt x="984" y="207"/>
                  </a:lnTo>
                  <a:lnTo>
                    <a:pt x="974" y="218"/>
                  </a:lnTo>
                  <a:lnTo>
                    <a:pt x="965" y="227"/>
                  </a:lnTo>
                  <a:lnTo>
                    <a:pt x="958" y="236"/>
                  </a:lnTo>
                  <a:lnTo>
                    <a:pt x="953" y="241"/>
                  </a:lnTo>
                  <a:close/>
                  <a:moveTo>
                    <a:pt x="2354" y="926"/>
                  </a:moveTo>
                  <a:lnTo>
                    <a:pt x="2367" y="948"/>
                  </a:lnTo>
                  <a:lnTo>
                    <a:pt x="2381" y="971"/>
                  </a:lnTo>
                  <a:lnTo>
                    <a:pt x="2395" y="997"/>
                  </a:lnTo>
                  <a:lnTo>
                    <a:pt x="2408" y="1023"/>
                  </a:lnTo>
                  <a:lnTo>
                    <a:pt x="2423" y="1050"/>
                  </a:lnTo>
                  <a:lnTo>
                    <a:pt x="2437" y="1080"/>
                  </a:lnTo>
                  <a:lnTo>
                    <a:pt x="2451" y="1110"/>
                  </a:lnTo>
                  <a:lnTo>
                    <a:pt x="2465" y="1141"/>
                  </a:lnTo>
                  <a:lnTo>
                    <a:pt x="2479" y="1173"/>
                  </a:lnTo>
                  <a:lnTo>
                    <a:pt x="2494" y="1206"/>
                  </a:lnTo>
                  <a:lnTo>
                    <a:pt x="2508" y="1241"/>
                  </a:lnTo>
                  <a:lnTo>
                    <a:pt x="2521" y="1275"/>
                  </a:lnTo>
                  <a:lnTo>
                    <a:pt x="2536" y="1311"/>
                  </a:lnTo>
                  <a:lnTo>
                    <a:pt x="2550" y="1347"/>
                  </a:lnTo>
                  <a:lnTo>
                    <a:pt x="2564" y="1383"/>
                  </a:lnTo>
                  <a:lnTo>
                    <a:pt x="2577" y="1419"/>
                  </a:lnTo>
                  <a:lnTo>
                    <a:pt x="2591" y="1456"/>
                  </a:lnTo>
                  <a:lnTo>
                    <a:pt x="2604" y="1492"/>
                  </a:lnTo>
                  <a:lnTo>
                    <a:pt x="2617" y="1529"/>
                  </a:lnTo>
                  <a:lnTo>
                    <a:pt x="2631" y="1565"/>
                  </a:lnTo>
                  <a:lnTo>
                    <a:pt x="2643" y="1602"/>
                  </a:lnTo>
                  <a:lnTo>
                    <a:pt x="2655" y="1638"/>
                  </a:lnTo>
                  <a:lnTo>
                    <a:pt x="2668" y="1674"/>
                  </a:lnTo>
                  <a:lnTo>
                    <a:pt x="2679" y="1710"/>
                  </a:lnTo>
                  <a:lnTo>
                    <a:pt x="2690" y="1745"/>
                  </a:lnTo>
                  <a:lnTo>
                    <a:pt x="2701" y="1779"/>
                  </a:lnTo>
                  <a:lnTo>
                    <a:pt x="2712" y="1812"/>
                  </a:lnTo>
                  <a:lnTo>
                    <a:pt x="2722" y="1844"/>
                  </a:lnTo>
                  <a:lnTo>
                    <a:pt x="2732" y="1877"/>
                  </a:lnTo>
                  <a:lnTo>
                    <a:pt x="2741" y="1908"/>
                  </a:lnTo>
                  <a:lnTo>
                    <a:pt x="2750" y="1936"/>
                  </a:lnTo>
                  <a:lnTo>
                    <a:pt x="2758" y="1965"/>
                  </a:lnTo>
                  <a:lnTo>
                    <a:pt x="2768" y="1995"/>
                  </a:lnTo>
                  <a:lnTo>
                    <a:pt x="2776" y="2024"/>
                  </a:lnTo>
                  <a:lnTo>
                    <a:pt x="2783" y="2057"/>
                  </a:lnTo>
                  <a:lnTo>
                    <a:pt x="2788" y="2089"/>
                  </a:lnTo>
                  <a:lnTo>
                    <a:pt x="2792" y="2122"/>
                  </a:lnTo>
                  <a:lnTo>
                    <a:pt x="2796" y="2156"/>
                  </a:lnTo>
                  <a:lnTo>
                    <a:pt x="2797" y="2191"/>
                  </a:lnTo>
                  <a:lnTo>
                    <a:pt x="2798" y="2227"/>
                  </a:lnTo>
                  <a:lnTo>
                    <a:pt x="2798" y="2264"/>
                  </a:lnTo>
                  <a:lnTo>
                    <a:pt x="2797" y="2301"/>
                  </a:lnTo>
                  <a:lnTo>
                    <a:pt x="2796" y="2340"/>
                  </a:lnTo>
                  <a:lnTo>
                    <a:pt x="2793" y="2378"/>
                  </a:lnTo>
                  <a:lnTo>
                    <a:pt x="2789" y="2418"/>
                  </a:lnTo>
                  <a:lnTo>
                    <a:pt x="2786" y="2459"/>
                  </a:lnTo>
                  <a:lnTo>
                    <a:pt x="2781" y="2499"/>
                  </a:lnTo>
                  <a:lnTo>
                    <a:pt x="2777" y="2541"/>
                  </a:lnTo>
                  <a:lnTo>
                    <a:pt x="2771" y="2582"/>
                  </a:lnTo>
                  <a:lnTo>
                    <a:pt x="2766" y="2624"/>
                  </a:lnTo>
                  <a:lnTo>
                    <a:pt x="2760" y="2667"/>
                  </a:lnTo>
                  <a:lnTo>
                    <a:pt x="2755" y="2711"/>
                  </a:lnTo>
                  <a:lnTo>
                    <a:pt x="2748" y="2754"/>
                  </a:lnTo>
                  <a:lnTo>
                    <a:pt x="2742" y="2798"/>
                  </a:lnTo>
                  <a:lnTo>
                    <a:pt x="2736" y="2841"/>
                  </a:lnTo>
                  <a:lnTo>
                    <a:pt x="2731" y="2886"/>
                  </a:lnTo>
                  <a:lnTo>
                    <a:pt x="2725" y="2931"/>
                  </a:lnTo>
                  <a:lnTo>
                    <a:pt x="2720" y="2975"/>
                  </a:lnTo>
                  <a:lnTo>
                    <a:pt x="2715" y="3020"/>
                  </a:lnTo>
                  <a:lnTo>
                    <a:pt x="2710" y="3065"/>
                  </a:lnTo>
                  <a:lnTo>
                    <a:pt x="2706" y="3109"/>
                  </a:lnTo>
                  <a:lnTo>
                    <a:pt x="2703" y="3155"/>
                  </a:lnTo>
                  <a:lnTo>
                    <a:pt x="2700" y="3200"/>
                  </a:lnTo>
                  <a:lnTo>
                    <a:pt x="2698" y="3245"/>
                  </a:lnTo>
                  <a:lnTo>
                    <a:pt x="2648" y="3258"/>
                  </a:lnTo>
                  <a:lnTo>
                    <a:pt x="2647" y="3214"/>
                  </a:lnTo>
                  <a:lnTo>
                    <a:pt x="2647" y="3169"/>
                  </a:lnTo>
                  <a:lnTo>
                    <a:pt x="2648" y="3124"/>
                  </a:lnTo>
                  <a:lnTo>
                    <a:pt x="2650" y="3081"/>
                  </a:lnTo>
                  <a:lnTo>
                    <a:pt x="2653" y="3037"/>
                  </a:lnTo>
                  <a:lnTo>
                    <a:pt x="2655" y="2995"/>
                  </a:lnTo>
                  <a:lnTo>
                    <a:pt x="2659" y="2953"/>
                  </a:lnTo>
                  <a:lnTo>
                    <a:pt x="2664" y="2911"/>
                  </a:lnTo>
                  <a:lnTo>
                    <a:pt x="2669" y="2870"/>
                  </a:lnTo>
                  <a:lnTo>
                    <a:pt x="2674" y="2829"/>
                  </a:lnTo>
                  <a:lnTo>
                    <a:pt x="2679" y="2789"/>
                  </a:lnTo>
                  <a:lnTo>
                    <a:pt x="2685" y="2751"/>
                  </a:lnTo>
                  <a:lnTo>
                    <a:pt x="2691" y="2712"/>
                  </a:lnTo>
                  <a:lnTo>
                    <a:pt x="2698" y="2675"/>
                  </a:lnTo>
                  <a:lnTo>
                    <a:pt x="2704" y="2638"/>
                  </a:lnTo>
                  <a:lnTo>
                    <a:pt x="2710" y="2602"/>
                  </a:lnTo>
                  <a:lnTo>
                    <a:pt x="2716" y="2567"/>
                  </a:lnTo>
                  <a:lnTo>
                    <a:pt x="2724" y="2533"/>
                  </a:lnTo>
                  <a:lnTo>
                    <a:pt x="2729" y="2500"/>
                  </a:lnTo>
                  <a:lnTo>
                    <a:pt x="2735" y="2469"/>
                  </a:lnTo>
                  <a:lnTo>
                    <a:pt x="2741" y="2438"/>
                  </a:lnTo>
                  <a:lnTo>
                    <a:pt x="2746" y="2408"/>
                  </a:lnTo>
                  <a:lnTo>
                    <a:pt x="2751" y="2379"/>
                  </a:lnTo>
                  <a:lnTo>
                    <a:pt x="2755" y="2352"/>
                  </a:lnTo>
                  <a:lnTo>
                    <a:pt x="2758" y="2326"/>
                  </a:lnTo>
                  <a:lnTo>
                    <a:pt x="2762" y="2301"/>
                  </a:lnTo>
                  <a:lnTo>
                    <a:pt x="2765" y="2276"/>
                  </a:lnTo>
                  <a:lnTo>
                    <a:pt x="2766" y="2255"/>
                  </a:lnTo>
                  <a:lnTo>
                    <a:pt x="2767" y="2234"/>
                  </a:lnTo>
                  <a:lnTo>
                    <a:pt x="2767" y="2214"/>
                  </a:lnTo>
                  <a:lnTo>
                    <a:pt x="2766" y="2196"/>
                  </a:lnTo>
                  <a:lnTo>
                    <a:pt x="2765" y="2180"/>
                  </a:lnTo>
                  <a:lnTo>
                    <a:pt x="2760" y="2152"/>
                  </a:lnTo>
                  <a:lnTo>
                    <a:pt x="2755" y="2126"/>
                  </a:lnTo>
                  <a:lnTo>
                    <a:pt x="2748" y="2099"/>
                  </a:lnTo>
                  <a:lnTo>
                    <a:pt x="2743" y="2072"/>
                  </a:lnTo>
                  <a:lnTo>
                    <a:pt x="2737" y="2046"/>
                  </a:lnTo>
                  <a:lnTo>
                    <a:pt x="2730" y="2018"/>
                  </a:lnTo>
                  <a:lnTo>
                    <a:pt x="2724" y="1991"/>
                  </a:lnTo>
                  <a:lnTo>
                    <a:pt x="2716" y="1964"/>
                  </a:lnTo>
                  <a:lnTo>
                    <a:pt x="2710" y="1936"/>
                  </a:lnTo>
                  <a:lnTo>
                    <a:pt x="2703" y="1909"/>
                  </a:lnTo>
                  <a:lnTo>
                    <a:pt x="2695" y="1882"/>
                  </a:lnTo>
                  <a:lnTo>
                    <a:pt x="2686" y="1856"/>
                  </a:lnTo>
                  <a:lnTo>
                    <a:pt x="2679" y="1828"/>
                  </a:lnTo>
                  <a:lnTo>
                    <a:pt x="2670" y="1801"/>
                  </a:lnTo>
                  <a:lnTo>
                    <a:pt x="2663" y="1774"/>
                  </a:lnTo>
                  <a:lnTo>
                    <a:pt x="2654" y="1746"/>
                  </a:lnTo>
                  <a:lnTo>
                    <a:pt x="2645" y="1720"/>
                  </a:lnTo>
                  <a:lnTo>
                    <a:pt x="2637" y="1693"/>
                  </a:lnTo>
                  <a:lnTo>
                    <a:pt x="2628" y="1667"/>
                  </a:lnTo>
                  <a:lnTo>
                    <a:pt x="2619" y="1640"/>
                  </a:lnTo>
                  <a:lnTo>
                    <a:pt x="2611" y="1614"/>
                  </a:lnTo>
                  <a:lnTo>
                    <a:pt x="2602" y="1588"/>
                  </a:lnTo>
                  <a:lnTo>
                    <a:pt x="2593" y="1561"/>
                  </a:lnTo>
                  <a:lnTo>
                    <a:pt x="2585" y="1535"/>
                  </a:lnTo>
                  <a:lnTo>
                    <a:pt x="2576" y="1509"/>
                  </a:lnTo>
                  <a:lnTo>
                    <a:pt x="2567" y="1485"/>
                  </a:lnTo>
                  <a:lnTo>
                    <a:pt x="2559" y="1458"/>
                  </a:lnTo>
                  <a:lnTo>
                    <a:pt x="2550" y="1434"/>
                  </a:lnTo>
                  <a:lnTo>
                    <a:pt x="2541" y="1409"/>
                  </a:lnTo>
                  <a:lnTo>
                    <a:pt x="2533" y="1384"/>
                  </a:lnTo>
                  <a:lnTo>
                    <a:pt x="2524" y="1359"/>
                  </a:lnTo>
                  <a:lnTo>
                    <a:pt x="2515" y="1336"/>
                  </a:lnTo>
                  <a:lnTo>
                    <a:pt x="2506" y="1309"/>
                  </a:lnTo>
                  <a:lnTo>
                    <a:pt x="2497" y="1285"/>
                  </a:lnTo>
                  <a:lnTo>
                    <a:pt x="2487" y="1259"/>
                  </a:lnTo>
                  <a:lnTo>
                    <a:pt x="2477" y="1233"/>
                  </a:lnTo>
                  <a:lnTo>
                    <a:pt x="2467" y="1208"/>
                  </a:lnTo>
                  <a:lnTo>
                    <a:pt x="2456" y="1182"/>
                  </a:lnTo>
                  <a:lnTo>
                    <a:pt x="2446" y="1157"/>
                  </a:lnTo>
                  <a:lnTo>
                    <a:pt x="2434" y="1131"/>
                  </a:lnTo>
                  <a:lnTo>
                    <a:pt x="2423" y="1105"/>
                  </a:lnTo>
                  <a:lnTo>
                    <a:pt x="2413" y="1080"/>
                  </a:lnTo>
                  <a:lnTo>
                    <a:pt x="2402" y="1054"/>
                  </a:lnTo>
                  <a:lnTo>
                    <a:pt x="2392" y="1029"/>
                  </a:lnTo>
                  <a:lnTo>
                    <a:pt x="2382" y="1003"/>
                  </a:lnTo>
                  <a:lnTo>
                    <a:pt x="2372" y="977"/>
                  </a:lnTo>
                  <a:lnTo>
                    <a:pt x="2362" y="952"/>
                  </a:lnTo>
                  <a:lnTo>
                    <a:pt x="2354" y="926"/>
                  </a:lnTo>
                  <a:close/>
                  <a:moveTo>
                    <a:pt x="2385" y="3303"/>
                  </a:moveTo>
                  <a:lnTo>
                    <a:pt x="2348" y="3300"/>
                  </a:lnTo>
                  <a:lnTo>
                    <a:pt x="2309" y="3292"/>
                  </a:lnTo>
                  <a:lnTo>
                    <a:pt x="2268" y="3281"/>
                  </a:lnTo>
                  <a:lnTo>
                    <a:pt x="2225" y="3264"/>
                  </a:lnTo>
                  <a:lnTo>
                    <a:pt x="2181" y="3247"/>
                  </a:lnTo>
                  <a:lnTo>
                    <a:pt x="2137" y="3227"/>
                  </a:lnTo>
                  <a:lnTo>
                    <a:pt x="2092" y="3206"/>
                  </a:lnTo>
                  <a:lnTo>
                    <a:pt x="2046" y="3185"/>
                  </a:lnTo>
                  <a:lnTo>
                    <a:pt x="2000" y="3165"/>
                  </a:lnTo>
                  <a:lnTo>
                    <a:pt x="1954" y="3148"/>
                  </a:lnTo>
                  <a:lnTo>
                    <a:pt x="1910" y="3132"/>
                  </a:lnTo>
                  <a:lnTo>
                    <a:pt x="1865" y="3118"/>
                  </a:lnTo>
                  <a:lnTo>
                    <a:pt x="1821" y="3110"/>
                  </a:lnTo>
                  <a:lnTo>
                    <a:pt x="1779" y="3107"/>
                  </a:lnTo>
                  <a:lnTo>
                    <a:pt x="1740" y="3108"/>
                  </a:lnTo>
                  <a:lnTo>
                    <a:pt x="1701" y="3117"/>
                  </a:lnTo>
                  <a:lnTo>
                    <a:pt x="1665" y="3132"/>
                  </a:lnTo>
                  <a:lnTo>
                    <a:pt x="1634" y="3150"/>
                  </a:lnTo>
                  <a:lnTo>
                    <a:pt x="1606" y="3171"/>
                  </a:lnTo>
                  <a:lnTo>
                    <a:pt x="1581" y="3196"/>
                  </a:lnTo>
                  <a:lnTo>
                    <a:pt x="1558" y="3223"/>
                  </a:lnTo>
                  <a:lnTo>
                    <a:pt x="1539" y="3252"/>
                  </a:lnTo>
                  <a:lnTo>
                    <a:pt x="1520" y="3282"/>
                  </a:lnTo>
                  <a:lnTo>
                    <a:pt x="1503" y="3312"/>
                  </a:lnTo>
                  <a:lnTo>
                    <a:pt x="1485" y="3341"/>
                  </a:lnTo>
                  <a:lnTo>
                    <a:pt x="1468" y="3371"/>
                  </a:lnTo>
                  <a:lnTo>
                    <a:pt x="1450" y="3400"/>
                  </a:lnTo>
                  <a:lnTo>
                    <a:pt x="1433" y="3426"/>
                  </a:lnTo>
                  <a:lnTo>
                    <a:pt x="1413" y="3449"/>
                  </a:lnTo>
                  <a:lnTo>
                    <a:pt x="1392" y="3470"/>
                  </a:lnTo>
                  <a:lnTo>
                    <a:pt x="1367" y="3488"/>
                  </a:lnTo>
                  <a:lnTo>
                    <a:pt x="1341" y="3500"/>
                  </a:lnTo>
                  <a:lnTo>
                    <a:pt x="1330" y="3499"/>
                  </a:lnTo>
                  <a:lnTo>
                    <a:pt x="1321" y="3497"/>
                  </a:lnTo>
                  <a:lnTo>
                    <a:pt x="1313" y="3492"/>
                  </a:lnTo>
                  <a:lnTo>
                    <a:pt x="1306" y="3484"/>
                  </a:lnTo>
                  <a:lnTo>
                    <a:pt x="1301" y="3475"/>
                  </a:lnTo>
                  <a:lnTo>
                    <a:pt x="1298" y="3464"/>
                  </a:lnTo>
                  <a:lnTo>
                    <a:pt x="1297" y="3452"/>
                  </a:lnTo>
                  <a:lnTo>
                    <a:pt x="1295" y="3438"/>
                  </a:lnTo>
                  <a:lnTo>
                    <a:pt x="1297" y="3422"/>
                  </a:lnTo>
                  <a:lnTo>
                    <a:pt x="1299" y="3406"/>
                  </a:lnTo>
                  <a:lnTo>
                    <a:pt x="1303" y="3387"/>
                  </a:lnTo>
                  <a:lnTo>
                    <a:pt x="1309" y="3369"/>
                  </a:lnTo>
                  <a:lnTo>
                    <a:pt x="1316" y="3349"/>
                  </a:lnTo>
                  <a:lnTo>
                    <a:pt x="1325" y="3328"/>
                  </a:lnTo>
                  <a:lnTo>
                    <a:pt x="1335" y="3307"/>
                  </a:lnTo>
                  <a:lnTo>
                    <a:pt x="1347" y="3284"/>
                  </a:lnTo>
                  <a:lnTo>
                    <a:pt x="1355" y="3263"/>
                  </a:lnTo>
                  <a:lnTo>
                    <a:pt x="1346" y="3246"/>
                  </a:lnTo>
                  <a:lnTo>
                    <a:pt x="1324" y="3230"/>
                  </a:lnTo>
                  <a:lnTo>
                    <a:pt x="1295" y="3214"/>
                  </a:lnTo>
                  <a:lnTo>
                    <a:pt x="1264" y="3196"/>
                  </a:lnTo>
                  <a:lnTo>
                    <a:pt x="1237" y="3175"/>
                  </a:lnTo>
                  <a:lnTo>
                    <a:pt x="1218" y="3149"/>
                  </a:lnTo>
                  <a:lnTo>
                    <a:pt x="1213" y="3117"/>
                  </a:lnTo>
                  <a:lnTo>
                    <a:pt x="1202" y="3130"/>
                  </a:lnTo>
                  <a:lnTo>
                    <a:pt x="1192" y="3145"/>
                  </a:lnTo>
                  <a:lnTo>
                    <a:pt x="1184" y="3160"/>
                  </a:lnTo>
                  <a:lnTo>
                    <a:pt x="1176" y="3178"/>
                  </a:lnTo>
                  <a:lnTo>
                    <a:pt x="1171" y="3194"/>
                  </a:lnTo>
                  <a:lnTo>
                    <a:pt x="1166" y="3211"/>
                  </a:lnTo>
                  <a:lnTo>
                    <a:pt x="1162" y="3230"/>
                  </a:lnTo>
                  <a:lnTo>
                    <a:pt x="1160" y="3248"/>
                  </a:lnTo>
                  <a:lnTo>
                    <a:pt x="1159" y="3267"/>
                  </a:lnTo>
                  <a:lnTo>
                    <a:pt x="1159" y="3286"/>
                  </a:lnTo>
                  <a:lnTo>
                    <a:pt x="1159" y="3305"/>
                  </a:lnTo>
                  <a:lnTo>
                    <a:pt x="1161" y="3324"/>
                  </a:lnTo>
                  <a:lnTo>
                    <a:pt x="1164" y="3344"/>
                  </a:lnTo>
                  <a:lnTo>
                    <a:pt x="1166" y="3364"/>
                  </a:lnTo>
                  <a:lnTo>
                    <a:pt x="1170" y="3382"/>
                  </a:lnTo>
                  <a:lnTo>
                    <a:pt x="1175" y="3401"/>
                  </a:lnTo>
                  <a:lnTo>
                    <a:pt x="1181" y="3418"/>
                  </a:lnTo>
                  <a:lnTo>
                    <a:pt x="1190" y="3436"/>
                  </a:lnTo>
                  <a:lnTo>
                    <a:pt x="1200" y="3454"/>
                  </a:lnTo>
                  <a:lnTo>
                    <a:pt x="1208" y="3474"/>
                  </a:lnTo>
                  <a:lnTo>
                    <a:pt x="1217" y="3494"/>
                  </a:lnTo>
                  <a:lnTo>
                    <a:pt x="1223" y="3514"/>
                  </a:lnTo>
                  <a:lnTo>
                    <a:pt x="1226" y="3535"/>
                  </a:lnTo>
                  <a:lnTo>
                    <a:pt x="1223" y="3556"/>
                  </a:lnTo>
                  <a:lnTo>
                    <a:pt x="1207" y="3583"/>
                  </a:lnTo>
                  <a:lnTo>
                    <a:pt x="1184" y="3602"/>
                  </a:lnTo>
                  <a:lnTo>
                    <a:pt x="1156" y="3609"/>
                  </a:lnTo>
                  <a:lnTo>
                    <a:pt x="1127" y="3608"/>
                  </a:lnTo>
                  <a:lnTo>
                    <a:pt x="1099" y="3597"/>
                  </a:lnTo>
                  <a:lnTo>
                    <a:pt x="1077" y="3578"/>
                  </a:lnTo>
                  <a:lnTo>
                    <a:pt x="1063" y="3550"/>
                  </a:lnTo>
                  <a:lnTo>
                    <a:pt x="1059" y="3515"/>
                  </a:lnTo>
                  <a:lnTo>
                    <a:pt x="1059" y="3503"/>
                  </a:lnTo>
                  <a:lnTo>
                    <a:pt x="1058" y="3488"/>
                  </a:lnTo>
                  <a:lnTo>
                    <a:pt x="1057" y="3472"/>
                  </a:lnTo>
                  <a:lnTo>
                    <a:pt x="1055" y="3453"/>
                  </a:lnTo>
                  <a:lnTo>
                    <a:pt x="1052" y="3433"/>
                  </a:lnTo>
                  <a:lnTo>
                    <a:pt x="1048" y="3413"/>
                  </a:lnTo>
                  <a:lnTo>
                    <a:pt x="1043" y="3392"/>
                  </a:lnTo>
                  <a:lnTo>
                    <a:pt x="1038" y="3371"/>
                  </a:lnTo>
                  <a:lnTo>
                    <a:pt x="1032" y="3350"/>
                  </a:lnTo>
                  <a:lnTo>
                    <a:pt x="1026" y="3331"/>
                  </a:lnTo>
                  <a:lnTo>
                    <a:pt x="1019" y="3313"/>
                  </a:lnTo>
                  <a:lnTo>
                    <a:pt x="1011" y="3297"/>
                  </a:lnTo>
                  <a:lnTo>
                    <a:pt x="1002" y="3283"/>
                  </a:lnTo>
                  <a:lnTo>
                    <a:pt x="992" y="3272"/>
                  </a:lnTo>
                  <a:lnTo>
                    <a:pt x="981" y="3264"/>
                  </a:lnTo>
                  <a:lnTo>
                    <a:pt x="970" y="3259"/>
                  </a:lnTo>
                  <a:lnTo>
                    <a:pt x="952" y="3288"/>
                  </a:lnTo>
                  <a:lnTo>
                    <a:pt x="930" y="3314"/>
                  </a:lnTo>
                  <a:lnTo>
                    <a:pt x="907" y="3338"/>
                  </a:lnTo>
                  <a:lnTo>
                    <a:pt x="882" y="3359"/>
                  </a:lnTo>
                  <a:lnTo>
                    <a:pt x="855" y="3376"/>
                  </a:lnTo>
                  <a:lnTo>
                    <a:pt x="826" y="3391"/>
                  </a:lnTo>
                  <a:lnTo>
                    <a:pt x="798" y="3403"/>
                  </a:lnTo>
                  <a:lnTo>
                    <a:pt x="768" y="3412"/>
                  </a:lnTo>
                  <a:lnTo>
                    <a:pt x="737" y="3418"/>
                  </a:lnTo>
                  <a:lnTo>
                    <a:pt x="707" y="3421"/>
                  </a:lnTo>
                  <a:lnTo>
                    <a:pt x="677" y="3420"/>
                  </a:lnTo>
                  <a:lnTo>
                    <a:pt x="649" y="3415"/>
                  </a:lnTo>
                  <a:lnTo>
                    <a:pt x="620" y="3406"/>
                  </a:lnTo>
                  <a:lnTo>
                    <a:pt x="594" y="3395"/>
                  </a:lnTo>
                  <a:lnTo>
                    <a:pt x="569" y="3379"/>
                  </a:lnTo>
                  <a:lnTo>
                    <a:pt x="547" y="3359"/>
                  </a:lnTo>
                  <a:lnTo>
                    <a:pt x="537" y="3335"/>
                  </a:lnTo>
                  <a:lnTo>
                    <a:pt x="532" y="3314"/>
                  </a:lnTo>
                  <a:lnTo>
                    <a:pt x="532" y="3294"/>
                  </a:lnTo>
                  <a:lnTo>
                    <a:pt x="537" y="3277"/>
                  </a:lnTo>
                  <a:lnTo>
                    <a:pt x="545" y="3259"/>
                  </a:lnTo>
                  <a:lnTo>
                    <a:pt x="556" y="3243"/>
                  </a:lnTo>
                  <a:lnTo>
                    <a:pt x="569" y="3228"/>
                  </a:lnTo>
                  <a:lnTo>
                    <a:pt x="584" y="3214"/>
                  </a:lnTo>
                  <a:lnTo>
                    <a:pt x="599" y="3200"/>
                  </a:lnTo>
                  <a:lnTo>
                    <a:pt x="615" y="3185"/>
                  </a:lnTo>
                  <a:lnTo>
                    <a:pt x="630" y="3171"/>
                  </a:lnTo>
                  <a:lnTo>
                    <a:pt x="644" y="3156"/>
                  </a:lnTo>
                  <a:lnTo>
                    <a:pt x="655" y="3142"/>
                  </a:lnTo>
                  <a:lnTo>
                    <a:pt x="665" y="3127"/>
                  </a:lnTo>
                  <a:lnTo>
                    <a:pt x="671" y="3109"/>
                  </a:lnTo>
                  <a:lnTo>
                    <a:pt x="672" y="3092"/>
                  </a:lnTo>
                  <a:lnTo>
                    <a:pt x="674" y="3071"/>
                  </a:lnTo>
                  <a:lnTo>
                    <a:pt x="675" y="3048"/>
                  </a:lnTo>
                  <a:lnTo>
                    <a:pt x="677" y="3022"/>
                  </a:lnTo>
                  <a:lnTo>
                    <a:pt x="679" y="2996"/>
                  </a:lnTo>
                  <a:lnTo>
                    <a:pt x="681" y="2969"/>
                  </a:lnTo>
                  <a:lnTo>
                    <a:pt x="681" y="2940"/>
                  </a:lnTo>
                  <a:lnTo>
                    <a:pt x="682" y="2913"/>
                  </a:lnTo>
                  <a:lnTo>
                    <a:pt x="681" y="2886"/>
                  </a:lnTo>
                  <a:lnTo>
                    <a:pt x="677" y="2861"/>
                  </a:lnTo>
                  <a:lnTo>
                    <a:pt x="674" y="2837"/>
                  </a:lnTo>
                  <a:lnTo>
                    <a:pt x="666" y="2815"/>
                  </a:lnTo>
                  <a:lnTo>
                    <a:pt x="656" y="2796"/>
                  </a:lnTo>
                  <a:lnTo>
                    <a:pt x="644" y="2782"/>
                  </a:lnTo>
                  <a:lnTo>
                    <a:pt x="628" y="2770"/>
                  </a:lnTo>
                  <a:lnTo>
                    <a:pt x="609" y="2763"/>
                  </a:lnTo>
                  <a:lnTo>
                    <a:pt x="585" y="2762"/>
                  </a:lnTo>
                  <a:lnTo>
                    <a:pt x="551" y="2778"/>
                  </a:lnTo>
                  <a:lnTo>
                    <a:pt x="518" y="2793"/>
                  </a:lnTo>
                  <a:lnTo>
                    <a:pt x="489" y="2806"/>
                  </a:lnTo>
                  <a:lnTo>
                    <a:pt x="461" y="2820"/>
                  </a:lnTo>
                  <a:lnTo>
                    <a:pt x="435" y="2834"/>
                  </a:lnTo>
                  <a:lnTo>
                    <a:pt x="410" y="2847"/>
                  </a:lnTo>
                  <a:lnTo>
                    <a:pt x="388" y="2862"/>
                  </a:lnTo>
                  <a:lnTo>
                    <a:pt x="365" y="2876"/>
                  </a:lnTo>
                  <a:lnTo>
                    <a:pt x="342" y="2892"/>
                  </a:lnTo>
                  <a:lnTo>
                    <a:pt x="320" y="2908"/>
                  </a:lnTo>
                  <a:lnTo>
                    <a:pt x="298" y="2927"/>
                  </a:lnTo>
                  <a:lnTo>
                    <a:pt x="274" y="2945"/>
                  </a:lnTo>
                  <a:lnTo>
                    <a:pt x="249" y="2968"/>
                  </a:lnTo>
                  <a:lnTo>
                    <a:pt x="222" y="2991"/>
                  </a:lnTo>
                  <a:lnTo>
                    <a:pt x="193" y="3017"/>
                  </a:lnTo>
                  <a:lnTo>
                    <a:pt x="162" y="3046"/>
                  </a:lnTo>
                  <a:lnTo>
                    <a:pt x="137" y="3067"/>
                  </a:lnTo>
                  <a:lnTo>
                    <a:pt x="118" y="3078"/>
                  </a:lnTo>
                  <a:lnTo>
                    <a:pt x="101" y="3079"/>
                  </a:lnTo>
                  <a:lnTo>
                    <a:pt x="90" y="3073"/>
                  </a:lnTo>
                  <a:lnTo>
                    <a:pt x="82" y="3058"/>
                  </a:lnTo>
                  <a:lnTo>
                    <a:pt x="75" y="3039"/>
                  </a:lnTo>
                  <a:lnTo>
                    <a:pt x="73" y="3015"/>
                  </a:lnTo>
                  <a:lnTo>
                    <a:pt x="73" y="2986"/>
                  </a:lnTo>
                  <a:lnTo>
                    <a:pt x="75" y="2957"/>
                  </a:lnTo>
                  <a:lnTo>
                    <a:pt x="79" y="2927"/>
                  </a:lnTo>
                  <a:lnTo>
                    <a:pt x="84" y="2896"/>
                  </a:lnTo>
                  <a:lnTo>
                    <a:pt x="90" y="2867"/>
                  </a:lnTo>
                  <a:lnTo>
                    <a:pt x="99" y="2841"/>
                  </a:lnTo>
                  <a:lnTo>
                    <a:pt x="106" y="2819"/>
                  </a:lnTo>
                  <a:lnTo>
                    <a:pt x="115" y="2801"/>
                  </a:lnTo>
                  <a:lnTo>
                    <a:pt x="124" y="2790"/>
                  </a:lnTo>
                  <a:lnTo>
                    <a:pt x="125" y="2784"/>
                  </a:lnTo>
                  <a:lnTo>
                    <a:pt x="130" y="2778"/>
                  </a:lnTo>
                  <a:lnTo>
                    <a:pt x="136" y="2770"/>
                  </a:lnTo>
                  <a:lnTo>
                    <a:pt x="145" y="2762"/>
                  </a:lnTo>
                  <a:lnTo>
                    <a:pt x="154" y="2753"/>
                  </a:lnTo>
                  <a:lnTo>
                    <a:pt x="161" y="2746"/>
                  </a:lnTo>
                  <a:lnTo>
                    <a:pt x="168" y="2739"/>
                  </a:lnTo>
                  <a:lnTo>
                    <a:pt x="175" y="2733"/>
                  </a:lnTo>
                  <a:lnTo>
                    <a:pt x="195" y="2732"/>
                  </a:lnTo>
                  <a:lnTo>
                    <a:pt x="213" y="2731"/>
                  </a:lnTo>
                  <a:lnTo>
                    <a:pt x="233" y="2727"/>
                  </a:lnTo>
                  <a:lnTo>
                    <a:pt x="252" y="2722"/>
                  </a:lnTo>
                  <a:lnTo>
                    <a:pt x="270" y="2717"/>
                  </a:lnTo>
                  <a:lnTo>
                    <a:pt x="290" y="2711"/>
                  </a:lnTo>
                  <a:lnTo>
                    <a:pt x="309" y="2705"/>
                  </a:lnTo>
                  <a:lnTo>
                    <a:pt x="327" y="2697"/>
                  </a:lnTo>
                  <a:lnTo>
                    <a:pt x="346" y="2691"/>
                  </a:lnTo>
                  <a:lnTo>
                    <a:pt x="365" y="2685"/>
                  </a:lnTo>
                  <a:lnTo>
                    <a:pt x="382" y="2679"/>
                  </a:lnTo>
                  <a:lnTo>
                    <a:pt x="401" y="2674"/>
                  </a:lnTo>
                  <a:lnTo>
                    <a:pt x="418" y="2669"/>
                  </a:lnTo>
                  <a:lnTo>
                    <a:pt x="435" y="2665"/>
                  </a:lnTo>
                  <a:lnTo>
                    <a:pt x="453" y="2664"/>
                  </a:lnTo>
                  <a:lnTo>
                    <a:pt x="470" y="2662"/>
                  </a:lnTo>
                  <a:lnTo>
                    <a:pt x="451" y="2659"/>
                  </a:lnTo>
                  <a:lnTo>
                    <a:pt x="432" y="2656"/>
                  </a:lnTo>
                  <a:lnTo>
                    <a:pt x="413" y="2656"/>
                  </a:lnTo>
                  <a:lnTo>
                    <a:pt x="394" y="2657"/>
                  </a:lnTo>
                  <a:lnTo>
                    <a:pt x="377" y="2660"/>
                  </a:lnTo>
                  <a:lnTo>
                    <a:pt x="358" y="2664"/>
                  </a:lnTo>
                  <a:lnTo>
                    <a:pt x="341" y="2667"/>
                  </a:lnTo>
                  <a:lnTo>
                    <a:pt x="322" y="2672"/>
                  </a:lnTo>
                  <a:lnTo>
                    <a:pt x="304" y="2679"/>
                  </a:lnTo>
                  <a:lnTo>
                    <a:pt x="286" y="2684"/>
                  </a:lnTo>
                  <a:lnTo>
                    <a:pt x="268" y="2688"/>
                  </a:lnTo>
                  <a:lnTo>
                    <a:pt x="250" y="2693"/>
                  </a:lnTo>
                  <a:lnTo>
                    <a:pt x="232" y="2698"/>
                  </a:lnTo>
                  <a:lnTo>
                    <a:pt x="213" y="2702"/>
                  </a:lnTo>
                  <a:lnTo>
                    <a:pt x="193" y="2703"/>
                  </a:lnTo>
                  <a:lnTo>
                    <a:pt x="175" y="2705"/>
                  </a:lnTo>
                  <a:lnTo>
                    <a:pt x="161" y="2707"/>
                  </a:lnTo>
                  <a:lnTo>
                    <a:pt x="142" y="2712"/>
                  </a:lnTo>
                  <a:lnTo>
                    <a:pt x="120" y="2720"/>
                  </a:lnTo>
                  <a:lnTo>
                    <a:pt x="103" y="2724"/>
                  </a:lnTo>
                  <a:lnTo>
                    <a:pt x="92" y="2726"/>
                  </a:lnTo>
                  <a:lnTo>
                    <a:pt x="93" y="2720"/>
                  </a:lnTo>
                  <a:lnTo>
                    <a:pt x="110" y="2703"/>
                  </a:lnTo>
                  <a:lnTo>
                    <a:pt x="150" y="2676"/>
                  </a:lnTo>
                  <a:lnTo>
                    <a:pt x="161" y="2659"/>
                  </a:lnTo>
                  <a:lnTo>
                    <a:pt x="176" y="2648"/>
                  </a:lnTo>
                  <a:lnTo>
                    <a:pt x="196" y="2639"/>
                  </a:lnTo>
                  <a:lnTo>
                    <a:pt x="219" y="2635"/>
                  </a:lnTo>
                  <a:lnTo>
                    <a:pt x="245" y="2633"/>
                  </a:lnTo>
                  <a:lnTo>
                    <a:pt x="273" y="2631"/>
                  </a:lnTo>
                  <a:lnTo>
                    <a:pt x="300" y="2631"/>
                  </a:lnTo>
                  <a:lnTo>
                    <a:pt x="329" y="2631"/>
                  </a:lnTo>
                  <a:lnTo>
                    <a:pt x="303" y="2623"/>
                  </a:lnTo>
                  <a:lnTo>
                    <a:pt x="278" y="2618"/>
                  </a:lnTo>
                  <a:lnTo>
                    <a:pt x="253" y="2615"/>
                  </a:lnTo>
                  <a:lnTo>
                    <a:pt x="228" y="2616"/>
                  </a:lnTo>
                  <a:lnTo>
                    <a:pt x="204" y="2620"/>
                  </a:lnTo>
                  <a:lnTo>
                    <a:pt x="181" y="2626"/>
                  </a:lnTo>
                  <a:lnTo>
                    <a:pt x="159" y="2634"/>
                  </a:lnTo>
                  <a:lnTo>
                    <a:pt x="136" y="2643"/>
                  </a:lnTo>
                  <a:lnTo>
                    <a:pt x="115" y="2652"/>
                  </a:lnTo>
                  <a:lnTo>
                    <a:pt x="95" y="2662"/>
                  </a:lnTo>
                  <a:lnTo>
                    <a:pt x="77" y="2672"/>
                  </a:lnTo>
                  <a:lnTo>
                    <a:pt x="59" y="2681"/>
                  </a:lnTo>
                  <a:lnTo>
                    <a:pt x="43" y="2690"/>
                  </a:lnTo>
                  <a:lnTo>
                    <a:pt x="30" y="2697"/>
                  </a:lnTo>
                  <a:lnTo>
                    <a:pt x="16" y="2702"/>
                  </a:lnTo>
                  <a:lnTo>
                    <a:pt x="5" y="2705"/>
                  </a:lnTo>
                  <a:lnTo>
                    <a:pt x="6" y="4012"/>
                  </a:lnTo>
                  <a:lnTo>
                    <a:pt x="2031" y="4012"/>
                  </a:lnTo>
                  <a:lnTo>
                    <a:pt x="2061" y="3984"/>
                  </a:lnTo>
                  <a:lnTo>
                    <a:pt x="2088" y="3948"/>
                  </a:lnTo>
                  <a:lnTo>
                    <a:pt x="2111" y="3905"/>
                  </a:lnTo>
                  <a:lnTo>
                    <a:pt x="2132" y="3855"/>
                  </a:lnTo>
                  <a:lnTo>
                    <a:pt x="2150" y="3801"/>
                  </a:lnTo>
                  <a:lnTo>
                    <a:pt x="2168" y="3742"/>
                  </a:lnTo>
                  <a:lnTo>
                    <a:pt x="2184" y="3683"/>
                  </a:lnTo>
                  <a:lnTo>
                    <a:pt x="2199" y="3622"/>
                  </a:lnTo>
                  <a:lnTo>
                    <a:pt x="2215" y="3562"/>
                  </a:lnTo>
                  <a:lnTo>
                    <a:pt x="2232" y="3506"/>
                  </a:lnTo>
                  <a:lnTo>
                    <a:pt x="2251" y="3453"/>
                  </a:lnTo>
                  <a:lnTo>
                    <a:pt x="2271" y="3407"/>
                  </a:lnTo>
                  <a:lnTo>
                    <a:pt x="2294" y="3366"/>
                  </a:lnTo>
                  <a:lnTo>
                    <a:pt x="2320" y="3335"/>
                  </a:lnTo>
                  <a:lnTo>
                    <a:pt x="2350" y="3313"/>
                  </a:lnTo>
                  <a:lnTo>
                    <a:pt x="2385" y="3303"/>
                  </a:lnTo>
                  <a:close/>
                </a:path>
              </a:pathLst>
            </a:custGeom>
            <a:solidFill>
              <a:srgbClr val="8C5926"/>
            </a:solidFill>
            <a:ln w="9525">
              <a:noFill/>
              <a:round/>
              <a:headEnd/>
              <a:tailEnd/>
            </a:ln>
          </p:spPr>
          <p:txBody>
            <a:bodyPr/>
            <a:lstStyle/>
            <a:p>
              <a:endParaRPr lang="en-US"/>
            </a:p>
          </p:txBody>
        </p:sp>
        <p:sp>
          <p:nvSpPr>
            <p:cNvPr id="29768" name="Freeform 72"/>
            <p:cNvSpPr>
              <a:spLocks noEditPoints="1"/>
            </p:cNvSpPr>
            <p:nvPr/>
          </p:nvSpPr>
          <p:spPr bwMode="auto">
            <a:xfrm>
              <a:off x="241" y="988"/>
              <a:ext cx="572" cy="428"/>
            </a:xfrm>
            <a:custGeom>
              <a:avLst/>
              <a:gdLst/>
              <a:ahLst/>
              <a:cxnLst>
                <a:cxn ang="0">
                  <a:pos x="2741" y="67"/>
                </a:cxn>
                <a:cxn ang="0">
                  <a:pos x="2827" y="143"/>
                </a:cxn>
                <a:cxn ang="0">
                  <a:pos x="2860" y="295"/>
                </a:cxn>
                <a:cxn ang="0">
                  <a:pos x="2857" y="471"/>
                </a:cxn>
                <a:cxn ang="0">
                  <a:pos x="2832" y="434"/>
                </a:cxn>
                <a:cxn ang="0">
                  <a:pos x="2790" y="367"/>
                </a:cxn>
                <a:cxn ang="0">
                  <a:pos x="2765" y="290"/>
                </a:cxn>
                <a:cxn ang="0">
                  <a:pos x="2766" y="219"/>
                </a:cxn>
                <a:cxn ang="0">
                  <a:pos x="2741" y="139"/>
                </a:cxn>
                <a:cxn ang="0">
                  <a:pos x="2673" y="70"/>
                </a:cxn>
                <a:cxn ang="0">
                  <a:pos x="879" y="31"/>
                </a:cxn>
                <a:cxn ang="0">
                  <a:pos x="929" y="275"/>
                </a:cxn>
                <a:cxn ang="0">
                  <a:pos x="910" y="497"/>
                </a:cxn>
                <a:cxn ang="0">
                  <a:pos x="818" y="724"/>
                </a:cxn>
                <a:cxn ang="0">
                  <a:pos x="803" y="1008"/>
                </a:cxn>
                <a:cxn ang="0">
                  <a:pos x="821" y="1290"/>
                </a:cxn>
                <a:cxn ang="0">
                  <a:pos x="856" y="1433"/>
                </a:cxn>
                <a:cxn ang="0">
                  <a:pos x="850" y="1537"/>
                </a:cxn>
                <a:cxn ang="0">
                  <a:pos x="797" y="1583"/>
                </a:cxn>
                <a:cxn ang="0">
                  <a:pos x="536" y="1492"/>
                </a:cxn>
                <a:cxn ang="0">
                  <a:pos x="191" y="1428"/>
                </a:cxn>
                <a:cxn ang="0">
                  <a:pos x="53" y="1487"/>
                </a:cxn>
                <a:cxn ang="0">
                  <a:pos x="351" y="1496"/>
                </a:cxn>
                <a:cxn ang="0">
                  <a:pos x="591" y="1538"/>
                </a:cxn>
                <a:cxn ang="0">
                  <a:pos x="701" y="1589"/>
                </a:cxn>
                <a:cxn ang="0">
                  <a:pos x="745" y="1669"/>
                </a:cxn>
                <a:cxn ang="0">
                  <a:pos x="797" y="1755"/>
                </a:cxn>
                <a:cxn ang="0">
                  <a:pos x="865" y="1779"/>
                </a:cxn>
                <a:cxn ang="0">
                  <a:pos x="951" y="1755"/>
                </a:cxn>
                <a:cxn ang="0">
                  <a:pos x="1035" y="1770"/>
                </a:cxn>
                <a:cxn ang="0">
                  <a:pos x="1070" y="1896"/>
                </a:cxn>
                <a:cxn ang="0">
                  <a:pos x="951" y="2006"/>
                </a:cxn>
                <a:cxn ang="0">
                  <a:pos x="814" y="2052"/>
                </a:cxn>
                <a:cxn ang="0">
                  <a:pos x="720" y="2134"/>
                </a:cxn>
                <a:cxn ang="0">
                  <a:pos x="793" y="2119"/>
                </a:cxn>
                <a:cxn ang="0">
                  <a:pos x="869" y="2098"/>
                </a:cxn>
                <a:cxn ang="0">
                  <a:pos x="985" y="2040"/>
                </a:cxn>
                <a:cxn ang="0">
                  <a:pos x="1101" y="1930"/>
                </a:cxn>
                <a:cxn ang="0">
                  <a:pos x="1184" y="1822"/>
                </a:cxn>
                <a:cxn ang="0">
                  <a:pos x="1308" y="1862"/>
                </a:cxn>
                <a:cxn ang="0">
                  <a:pos x="1376" y="1965"/>
                </a:cxn>
                <a:cxn ang="0">
                  <a:pos x="1493" y="2033"/>
                </a:cxn>
                <a:cxn ang="0">
                  <a:pos x="1608" y="1978"/>
                </a:cxn>
                <a:cxn ang="0">
                  <a:pos x="1700" y="1981"/>
                </a:cxn>
                <a:cxn ang="0">
                  <a:pos x="1817" y="1945"/>
                </a:cxn>
                <a:cxn ang="0">
                  <a:pos x="1820" y="1798"/>
                </a:cxn>
                <a:cxn ang="0">
                  <a:pos x="1708" y="1781"/>
                </a:cxn>
                <a:cxn ang="0">
                  <a:pos x="1567" y="1796"/>
                </a:cxn>
                <a:cxn ang="0">
                  <a:pos x="1421" y="1752"/>
                </a:cxn>
                <a:cxn ang="0">
                  <a:pos x="1273" y="1711"/>
                </a:cxn>
                <a:cxn ang="0">
                  <a:pos x="1133" y="1695"/>
                </a:cxn>
                <a:cxn ang="0">
                  <a:pos x="1036" y="1597"/>
                </a:cxn>
                <a:cxn ang="0">
                  <a:pos x="978" y="1464"/>
                </a:cxn>
                <a:cxn ang="0">
                  <a:pos x="965" y="1300"/>
                </a:cxn>
                <a:cxn ang="0">
                  <a:pos x="964" y="1124"/>
                </a:cxn>
                <a:cxn ang="0">
                  <a:pos x="980" y="939"/>
                </a:cxn>
                <a:cxn ang="0">
                  <a:pos x="1019" y="746"/>
                </a:cxn>
                <a:cxn ang="0">
                  <a:pos x="1081" y="553"/>
                </a:cxn>
                <a:cxn ang="0">
                  <a:pos x="1050" y="338"/>
                </a:cxn>
                <a:cxn ang="0">
                  <a:pos x="936" y="124"/>
                </a:cxn>
              </a:cxnLst>
              <a:rect l="0" t="0" r="r" b="b"/>
              <a:pathLst>
                <a:path w="2862" h="2136">
                  <a:moveTo>
                    <a:pt x="2643" y="0"/>
                  </a:moveTo>
                  <a:lnTo>
                    <a:pt x="2668" y="18"/>
                  </a:lnTo>
                  <a:lnTo>
                    <a:pt x="2689" y="33"/>
                  </a:lnTo>
                  <a:lnTo>
                    <a:pt x="2709" y="46"/>
                  </a:lnTo>
                  <a:lnTo>
                    <a:pt x="2726" y="57"/>
                  </a:lnTo>
                  <a:lnTo>
                    <a:pt x="2741" y="67"/>
                  </a:lnTo>
                  <a:lnTo>
                    <a:pt x="2756" y="75"/>
                  </a:lnTo>
                  <a:lnTo>
                    <a:pt x="2769" y="84"/>
                  </a:lnTo>
                  <a:lnTo>
                    <a:pt x="2782" y="90"/>
                  </a:lnTo>
                  <a:lnTo>
                    <a:pt x="2800" y="106"/>
                  </a:lnTo>
                  <a:lnTo>
                    <a:pt x="2814" y="123"/>
                  </a:lnTo>
                  <a:lnTo>
                    <a:pt x="2827" y="143"/>
                  </a:lnTo>
                  <a:lnTo>
                    <a:pt x="2837" y="165"/>
                  </a:lnTo>
                  <a:lnTo>
                    <a:pt x="2845" y="188"/>
                  </a:lnTo>
                  <a:lnTo>
                    <a:pt x="2852" y="213"/>
                  </a:lnTo>
                  <a:lnTo>
                    <a:pt x="2855" y="240"/>
                  </a:lnTo>
                  <a:lnTo>
                    <a:pt x="2859" y="266"/>
                  </a:lnTo>
                  <a:lnTo>
                    <a:pt x="2860" y="295"/>
                  </a:lnTo>
                  <a:lnTo>
                    <a:pt x="2862" y="323"/>
                  </a:lnTo>
                  <a:lnTo>
                    <a:pt x="2862" y="353"/>
                  </a:lnTo>
                  <a:lnTo>
                    <a:pt x="2860" y="383"/>
                  </a:lnTo>
                  <a:lnTo>
                    <a:pt x="2859" y="412"/>
                  </a:lnTo>
                  <a:lnTo>
                    <a:pt x="2858" y="441"/>
                  </a:lnTo>
                  <a:lnTo>
                    <a:pt x="2857" y="471"/>
                  </a:lnTo>
                  <a:lnTo>
                    <a:pt x="2855" y="499"/>
                  </a:lnTo>
                  <a:lnTo>
                    <a:pt x="2852" y="484"/>
                  </a:lnTo>
                  <a:lnTo>
                    <a:pt x="2848" y="471"/>
                  </a:lnTo>
                  <a:lnTo>
                    <a:pt x="2843" y="457"/>
                  </a:lnTo>
                  <a:lnTo>
                    <a:pt x="2838" y="445"/>
                  </a:lnTo>
                  <a:lnTo>
                    <a:pt x="2832" y="434"/>
                  </a:lnTo>
                  <a:lnTo>
                    <a:pt x="2824" y="422"/>
                  </a:lnTo>
                  <a:lnTo>
                    <a:pt x="2818" y="411"/>
                  </a:lnTo>
                  <a:lnTo>
                    <a:pt x="2811" y="400"/>
                  </a:lnTo>
                  <a:lnTo>
                    <a:pt x="2803" y="389"/>
                  </a:lnTo>
                  <a:lnTo>
                    <a:pt x="2797" y="379"/>
                  </a:lnTo>
                  <a:lnTo>
                    <a:pt x="2790" y="367"/>
                  </a:lnTo>
                  <a:lnTo>
                    <a:pt x="2783" y="355"/>
                  </a:lnTo>
                  <a:lnTo>
                    <a:pt x="2778" y="343"/>
                  </a:lnTo>
                  <a:lnTo>
                    <a:pt x="2773" y="329"/>
                  </a:lnTo>
                  <a:lnTo>
                    <a:pt x="2770" y="314"/>
                  </a:lnTo>
                  <a:lnTo>
                    <a:pt x="2766" y="299"/>
                  </a:lnTo>
                  <a:lnTo>
                    <a:pt x="2765" y="290"/>
                  </a:lnTo>
                  <a:lnTo>
                    <a:pt x="2764" y="278"/>
                  </a:lnTo>
                  <a:lnTo>
                    <a:pt x="2762" y="266"/>
                  </a:lnTo>
                  <a:lnTo>
                    <a:pt x="2761" y="254"/>
                  </a:lnTo>
                  <a:lnTo>
                    <a:pt x="2762" y="241"/>
                  </a:lnTo>
                  <a:lnTo>
                    <a:pt x="2764" y="230"/>
                  </a:lnTo>
                  <a:lnTo>
                    <a:pt x="2766" y="219"/>
                  </a:lnTo>
                  <a:lnTo>
                    <a:pt x="2771" y="209"/>
                  </a:lnTo>
                  <a:lnTo>
                    <a:pt x="2770" y="194"/>
                  </a:lnTo>
                  <a:lnTo>
                    <a:pt x="2766" y="179"/>
                  </a:lnTo>
                  <a:lnTo>
                    <a:pt x="2759" y="165"/>
                  </a:lnTo>
                  <a:lnTo>
                    <a:pt x="2751" y="152"/>
                  </a:lnTo>
                  <a:lnTo>
                    <a:pt x="2741" y="139"/>
                  </a:lnTo>
                  <a:lnTo>
                    <a:pt x="2730" y="128"/>
                  </a:lnTo>
                  <a:lnTo>
                    <a:pt x="2719" y="116"/>
                  </a:lnTo>
                  <a:lnTo>
                    <a:pt x="2708" y="105"/>
                  </a:lnTo>
                  <a:lnTo>
                    <a:pt x="2695" y="93"/>
                  </a:lnTo>
                  <a:lnTo>
                    <a:pt x="2684" y="81"/>
                  </a:lnTo>
                  <a:lnTo>
                    <a:pt x="2673" y="70"/>
                  </a:lnTo>
                  <a:lnTo>
                    <a:pt x="2663" y="57"/>
                  </a:lnTo>
                  <a:lnTo>
                    <a:pt x="2656" y="44"/>
                  </a:lnTo>
                  <a:lnTo>
                    <a:pt x="2648" y="30"/>
                  </a:lnTo>
                  <a:lnTo>
                    <a:pt x="2644" y="15"/>
                  </a:lnTo>
                  <a:lnTo>
                    <a:pt x="2643" y="0"/>
                  </a:lnTo>
                  <a:close/>
                  <a:moveTo>
                    <a:pt x="879" y="31"/>
                  </a:moveTo>
                  <a:lnTo>
                    <a:pt x="890" y="74"/>
                  </a:lnTo>
                  <a:lnTo>
                    <a:pt x="900" y="116"/>
                  </a:lnTo>
                  <a:lnTo>
                    <a:pt x="908" y="157"/>
                  </a:lnTo>
                  <a:lnTo>
                    <a:pt x="917" y="196"/>
                  </a:lnTo>
                  <a:lnTo>
                    <a:pt x="923" y="235"/>
                  </a:lnTo>
                  <a:lnTo>
                    <a:pt x="929" y="275"/>
                  </a:lnTo>
                  <a:lnTo>
                    <a:pt x="932" y="312"/>
                  </a:lnTo>
                  <a:lnTo>
                    <a:pt x="933" y="349"/>
                  </a:lnTo>
                  <a:lnTo>
                    <a:pt x="932" y="386"/>
                  </a:lnTo>
                  <a:lnTo>
                    <a:pt x="927" y="424"/>
                  </a:lnTo>
                  <a:lnTo>
                    <a:pt x="920" y="461"/>
                  </a:lnTo>
                  <a:lnTo>
                    <a:pt x="910" y="497"/>
                  </a:lnTo>
                  <a:lnTo>
                    <a:pt x="895" y="533"/>
                  </a:lnTo>
                  <a:lnTo>
                    <a:pt x="877" y="569"/>
                  </a:lnTo>
                  <a:lnTo>
                    <a:pt x="855" y="606"/>
                  </a:lnTo>
                  <a:lnTo>
                    <a:pt x="828" y="642"/>
                  </a:lnTo>
                  <a:lnTo>
                    <a:pt x="823" y="682"/>
                  </a:lnTo>
                  <a:lnTo>
                    <a:pt x="818" y="724"/>
                  </a:lnTo>
                  <a:lnTo>
                    <a:pt x="813" y="769"/>
                  </a:lnTo>
                  <a:lnTo>
                    <a:pt x="809" y="815"/>
                  </a:lnTo>
                  <a:lnTo>
                    <a:pt x="807" y="862"/>
                  </a:lnTo>
                  <a:lnTo>
                    <a:pt x="804" y="910"/>
                  </a:lnTo>
                  <a:lnTo>
                    <a:pt x="803" y="959"/>
                  </a:lnTo>
                  <a:lnTo>
                    <a:pt x="803" y="1008"/>
                  </a:lnTo>
                  <a:lnTo>
                    <a:pt x="803" y="1057"/>
                  </a:lnTo>
                  <a:lnTo>
                    <a:pt x="805" y="1106"/>
                  </a:lnTo>
                  <a:lnTo>
                    <a:pt x="808" y="1153"/>
                  </a:lnTo>
                  <a:lnTo>
                    <a:pt x="812" y="1201"/>
                  </a:lnTo>
                  <a:lnTo>
                    <a:pt x="817" y="1247"/>
                  </a:lnTo>
                  <a:lnTo>
                    <a:pt x="821" y="1290"/>
                  </a:lnTo>
                  <a:lnTo>
                    <a:pt x="829" y="1332"/>
                  </a:lnTo>
                  <a:lnTo>
                    <a:pt x="838" y="1372"/>
                  </a:lnTo>
                  <a:lnTo>
                    <a:pt x="844" y="1384"/>
                  </a:lnTo>
                  <a:lnTo>
                    <a:pt x="849" y="1399"/>
                  </a:lnTo>
                  <a:lnTo>
                    <a:pt x="854" y="1415"/>
                  </a:lnTo>
                  <a:lnTo>
                    <a:pt x="856" y="1433"/>
                  </a:lnTo>
                  <a:lnTo>
                    <a:pt x="859" y="1450"/>
                  </a:lnTo>
                  <a:lnTo>
                    <a:pt x="860" y="1469"/>
                  </a:lnTo>
                  <a:lnTo>
                    <a:pt x="859" y="1487"/>
                  </a:lnTo>
                  <a:lnTo>
                    <a:pt x="857" y="1505"/>
                  </a:lnTo>
                  <a:lnTo>
                    <a:pt x="854" y="1521"/>
                  </a:lnTo>
                  <a:lnTo>
                    <a:pt x="850" y="1537"/>
                  </a:lnTo>
                  <a:lnTo>
                    <a:pt x="845" y="1551"/>
                  </a:lnTo>
                  <a:lnTo>
                    <a:pt x="838" y="1563"/>
                  </a:lnTo>
                  <a:lnTo>
                    <a:pt x="829" y="1572"/>
                  </a:lnTo>
                  <a:lnTo>
                    <a:pt x="820" y="1579"/>
                  </a:lnTo>
                  <a:lnTo>
                    <a:pt x="809" y="1583"/>
                  </a:lnTo>
                  <a:lnTo>
                    <a:pt x="797" y="1583"/>
                  </a:lnTo>
                  <a:lnTo>
                    <a:pt x="767" y="1569"/>
                  </a:lnTo>
                  <a:lnTo>
                    <a:pt x="730" y="1554"/>
                  </a:lnTo>
                  <a:lnTo>
                    <a:pt x="689" y="1538"/>
                  </a:lnTo>
                  <a:lnTo>
                    <a:pt x="642" y="1523"/>
                  </a:lnTo>
                  <a:lnTo>
                    <a:pt x="591" y="1507"/>
                  </a:lnTo>
                  <a:lnTo>
                    <a:pt x="536" y="1492"/>
                  </a:lnTo>
                  <a:lnTo>
                    <a:pt x="480" y="1477"/>
                  </a:lnTo>
                  <a:lnTo>
                    <a:pt x="422" y="1465"/>
                  </a:lnTo>
                  <a:lnTo>
                    <a:pt x="364" y="1453"/>
                  </a:lnTo>
                  <a:lnTo>
                    <a:pt x="305" y="1443"/>
                  </a:lnTo>
                  <a:lnTo>
                    <a:pt x="247" y="1434"/>
                  </a:lnTo>
                  <a:lnTo>
                    <a:pt x="191" y="1428"/>
                  </a:lnTo>
                  <a:lnTo>
                    <a:pt x="138" y="1424"/>
                  </a:lnTo>
                  <a:lnTo>
                    <a:pt x="87" y="1424"/>
                  </a:lnTo>
                  <a:lnTo>
                    <a:pt x="41" y="1427"/>
                  </a:lnTo>
                  <a:lnTo>
                    <a:pt x="0" y="1433"/>
                  </a:lnTo>
                  <a:lnTo>
                    <a:pt x="0" y="1490"/>
                  </a:lnTo>
                  <a:lnTo>
                    <a:pt x="53" y="1487"/>
                  </a:lnTo>
                  <a:lnTo>
                    <a:pt x="105" y="1486"/>
                  </a:lnTo>
                  <a:lnTo>
                    <a:pt x="158" y="1486"/>
                  </a:lnTo>
                  <a:lnTo>
                    <a:pt x="207" y="1486"/>
                  </a:lnTo>
                  <a:lnTo>
                    <a:pt x="257" y="1489"/>
                  </a:lnTo>
                  <a:lnTo>
                    <a:pt x="304" y="1492"/>
                  </a:lnTo>
                  <a:lnTo>
                    <a:pt x="351" y="1496"/>
                  </a:lnTo>
                  <a:lnTo>
                    <a:pt x="396" y="1501"/>
                  </a:lnTo>
                  <a:lnTo>
                    <a:pt x="438" y="1507"/>
                  </a:lnTo>
                  <a:lnTo>
                    <a:pt x="479" y="1513"/>
                  </a:lnTo>
                  <a:lnTo>
                    <a:pt x="519" y="1521"/>
                  </a:lnTo>
                  <a:lnTo>
                    <a:pt x="556" y="1530"/>
                  </a:lnTo>
                  <a:lnTo>
                    <a:pt x="591" y="1538"/>
                  </a:lnTo>
                  <a:lnTo>
                    <a:pt x="623" y="1548"/>
                  </a:lnTo>
                  <a:lnTo>
                    <a:pt x="653" y="1558"/>
                  </a:lnTo>
                  <a:lnTo>
                    <a:pt x="680" y="1568"/>
                  </a:lnTo>
                  <a:lnTo>
                    <a:pt x="687" y="1573"/>
                  </a:lnTo>
                  <a:lnTo>
                    <a:pt x="695" y="1580"/>
                  </a:lnTo>
                  <a:lnTo>
                    <a:pt x="701" y="1589"/>
                  </a:lnTo>
                  <a:lnTo>
                    <a:pt x="709" y="1599"/>
                  </a:lnTo>
                  <a:lnTo>
                    <a:pt x="715" y="1611"/>
                  </a:lnTo>
                  <a:lnTo>
                    <a:pt x="722" y="1625"/>
                  </a:lnTo>
                  <a:lnTo>
                    <a:pt x="730" y="1639"/>
                  </a:lnTo>
                  <a:lnTo>
                    <a:pt x="737" y="1654"/>
                  </a:lnTo>
                  <a:lnTo>
                    <a:pt x="745" y="1669"/>
                  </a:lnTo>
                  <a:lnTo>
                    <a:pt x="752" y="1683"/>
                  </a:lnTo>
                  <a:lnTo>
                    <a:pt x="759" y="1700"/>
                  </a:lnTo>
                  <a:lnTo>
                    <a:pt x="768" y="1714"/>
                  </a:lnTo>
                  <a:lnTo>
                    <a:pt x="777" y="1729"/>
                  </a:lnTo>
                  <a:lnTo>
                    <a:pt x="787" y="1743"/>
                  </a:lnTo>
                  <a:lnTo>
                    <a:pt x="797" y="1755"/>
                  </a:lnTo>
                  <a:lnTo>
                    <a:pt x="808" y="1767"/>
                  </a:lnTo>
                  <a:lnTo>
                    <a:pt x="818" y="1774"/>
                  </a:lnTo>
                  <a:lnTo>
                    <a:pt x="828" y="1778"/>
                  </a:lnTo>
                  <a:lnTo>
                    <a:pt x="839" y="1780"/>
                  </a:lnTo>
                  <a:lnTo>
                    <a:pt x="851" y="1780"/>
                  </a:lnTo>
                  <a:lnTo>
                    <a:pt x="865" y="1779"/>
                  </a:lnTo>
                  <a:lnTo>
                    <a:pt x="879" y="1777"/>
                  </a:lnTo>
                  <a:lnTo>
                    <a:pt x="892" y="1773"/>
                  </a:lnTo>
                  <a:lnTo>
                    <a:pt x="907" y="1768"/>
                  </a:lnTo>
                  <a:lnTo>
                    <a:pt x="922" y="1764"/>
                  </a:lnTo>
                  <a:lnTo>
                    <a:pt x="937" y="1759"/>
                  </a:lnTo>
                  <a:lnTo>
                    <a:pt x="951" y="1755"/>
                  </a:lnTo>
                  <a:lnTo>
                    <a:pt x="965" y="1753"/>
                  </a:lnTo>
                  <a:lnTo>
                    <a:pt x="979" y="1752"/>
                  </a:lnTo>
                  <a:lnTo>
                    <a:pt x="993" y="1752"/>
                  </a:lnTo>
                  <a:lnTo>
                    <a:pt x="1005" y="1754"/>
                  </a:lnTo>
                  <a:lnTo>
                    <a:pt x="1018" y="1759"/>
                  </a:lnTo>
                  <a:lnTo>
                    <a:pt x="1035" y="1770"/>
                  </a:lnTo>
                  <a:lnTo>
                    <a:pt x="1050" y="1786"/>
                  </a:lnTo>
                  <a:lnTo>
                    <a:pt x="1062" y="1805"/>
                  </a:lnTo>
                  <a:lnTo>
                    <a:pt x="1071" y="1825"/>
                  </a:lnTo>
                  <a:lnTo>
                    <a:pt x="1076" y="1849"/>
                  </a:lnTo>
                  <a:lnTo>
                    <a:pt x="1076" y="1872"/>
                  </a:lnTo>
                  <a:lnTo>
                    <a:pt x="1070" y="1896"/>
                  </a:lnTo>
                  <a:lnTo>
                    <a:pt x="1058" y="1921"/>
                  </a:lnTo>
                  <a:lnTo>
                    <a:pt x="1037" y="1945"/>
                  </a:lnTo>
                  <a:lnTo>
                    <a:pt x="1016" y="1965"/>
                  </a:lnTo>
                  <a:lnTo>
                    <a:pt x="995" y="1981"/>
                  </a:lnTo>
                  <a:lnTo>
                    <a:pt x="973" y="1995"/>
                  </a:lnTo>
                  <a:lnTo>
                    <a:pt x="951" y="2006"/>
                  </a:lnTo>
                  <a:lnTo>
                    <a:pt x="928" y="2015"/>
                  </a:lnTo>
                  <a:lnTo>
                    <a:pt x="905" y="2022"/>
                  </a:lnTo>
                  <a:lnTo>
                    <a:pt x="882" y="2028"/>
                  </a:lnTo>
                  <a:lnTo>
                    <a:pt x="860" y="2036"/>
                  </a:lnTo>
                  <a:lnTo>
                    <a:pt x="836" y="2043"/>
                  </a:lnTo>
                  <a:lnTo>
                    <a:pt x="814" y="2052"/>
                  </a:lnTo>
                  <a:lnTo>
                    <a:pt x="792" y="2063"/>
                  </a:lnTo>
                  <a:lnTo>
                    <a:pt x="769" y="2076"/>
                  </a:lnTo>
                  <a:lnTo>
                    <a:pt x="748" y="2092"/>
                  </a:lnTo>
                  <a:lnTo>
                    <a:pt x="727" y="2112"/>
                  </a:lnTo>
                  <a:lnTo>
                    <a:pt x="706" y="2136"/>
                  </a:lnTo>
                  <a:lnTo>
                    <a:pt x="720" y="2134"/>
                  </a:lnTo>
                  <a:lnTo>
                    <a:pt x="732" y="2130"/>
                  </a:lnTo>
                  <a:lnTo>
                    <a:pt x="745" y="2128"/>
                  </a:lnTo>
                  <a:lnTo>
                    <a:pt x="757" y="2125"/>
                  </a:lnTo>
                  <a:lnTo>
                    <a:pt x="768" y="2124"/>
                  </a:lnTo>
                  <a:lnTo>
                    <a:pt x="781" y="2122"/>
                  </a:lnTo>
                  <a:lnTo>
                    <a:pt x="793" y="2119"/>
                  </a:lnTo>
                  <a:lnTo>
                    <a:pt x="805" y="2117"/>
                  </a:lnTo>
                  <a:lnTo>
                    <a:pt x="817" y="2113"/>
                  </a:lnTo>
                  <a:lnTo>
                    <a:pt x="829" y="2110"/>
                  </a:lnTo>
                  <a:lnTo>
                    <a:pt x="841" y="2107"/>
                  </a:lnTo>
                  <a:lnTo>
                    <a:pt x="855" y="2103"/>
                  </a:lnTo>
                  <a:lnTo>
                    <a:pt x="869" y="2098"/>
                  </a:lnTo>
                  <a:lnTo>
                    <a:pt x="882" y="2093"/>
                  </a:lnTo>
                  <a:lnTo>
                    <a:pt x="896" y="2087"/>
                  </a:lnTo>
                  <a:lnTo>
                    <a:pt x="911" y="2079"/>
                  </a:lnTo>
                  <a:lnTo>
                    <a:pt x="937" y="2068"/>
                  </a:lnTo>
                  <a:lnTo>
                    <a:pt x="962" y="2055"/>
                  </a:lnTo>
                  <a:lnTo>
                    <a:pt x="985" y="2040"/>
                  </a:lnTo>
                  <a:lnTo>
                    <a:pt x="1008" y="2024"/>
                  </a:lnTo>
                  <a:lnTo>
                    <a:pt x="1027" y="2006"/>
                  </a:lnTo>
                  <a:lnTo>
                    <a:pt x="1047" y="1989"/>
                  </a:lnTo>
                  <a:lnTo>
                    <a:pt x="1066" y="1969"/>
                  </a:lnTo>
                  <a:lnTo>
                    <a:pt x="1083" y="1950"/>
                  </a:lnTo>
                  <a:lnTo>
                    <a:pt x="1101" y="1930"/>
                  </a:lnTo>
                  <a:lnTo>
                    <a:pt x="1116" y="1911"/>
                  </a:lnTo>
                  <a:lnTo>
                    <a:pt x="1130" y="1892"/>
                  </a:lnTo>
                  <a:lnTo>
                    <a:pt x="1145" y="1873"/>
                  </a:lnTo>
                  <a:lnTo>
                    <a:pt x="1159" y="1856"/>
                  </a:lnTo>
                  <a:lnTo>
                    <a:pt x="1171" y="1839"/>
                  </a:lnTo>
                  <a:lnTo>
                    <a:pt x="1184" y="1822"/>
                  </a:lnTo>
                  <a:lnTo>
                    <a:pt x="1196" y="1809"/>
                  </a:lnTo>
                  <a:lnTo>
                    <a:pt x="1226" y="1816"/>
                  </a:lnTo>
                  <a:lnTo>
                    <a:pt x="1252" y="1825"/>
                  </a:lnTo>
                  <a:lnTo>
                    <a:pt x="1274" y="1836"/>
                  </a:lnTo>
                  <a:lnTo>
                    <a:pt x="1292" y="1849"/>
                  </a:lnTo>
                  <a:lnTo>
                    <a:pt x="1308" y="1862"/>
                  </a:lnTo>
                  <a:lnTo>
                    <a:pt x="1320" y="1878"/>
                  </a:lnTo>
                  <a:lnTo>
                    <a:pt x="1333" y="1894"/>
                  </a:lnTo>
                  <a:lnTo>
                    <a:pt x="1344" y="1912"/>
                  </a:lnTo>
                  <a:lnTo>
                    <a:pt x="1354" y="1929"/>
                  </a:lnTo>
                  <a:lnTo>
                    <a:pt x="1365" y="1948"/>
                  </a:lnTo>
                  <a:lnTo>
                    <a:pt x="1376" y="1965"/>
                  </a:lnTo>
                  <a:lnTo>
                    <a:pt x="1390" y="1984"/>
                  </a:lnTo>
                  <a:lnTo>
                    <a:pt x="1405" y="2002"/>
                  </a:lnTo>
                  <a:lnTo>
                    <a:pt x="1422" y="2020"/>
                  </a:lnTo>
                  <a:lnTo>
                    <a:pt x="1444" y="2036"/>
                  </a:lnTo>
                  <a:lnTo>
                    <a:pt x="1469" y="2052"/>
                  </a:lnTo>
                  <a:lnTo>
                    <a:pt x="1493" y="2033"/>
                  </a:lnTo>
                  <a:lnTo>
                    <a:pt x="1515" y="2019"/>
                  </a:lnTo>
                  <a:lnTo>
                    <a:pt x="1536" y="2006"/>
                  </a:lnTo>
                  <a:lnTo>
                    <a:pt x="1555" y="1996"/>
                  </a:lnTo>
                  <a:lnTo>
                    <a:pt x="1573" y="1988"/>
                  </a:lnTo>
                  <a:lnTo>
                    <a:pt x="1592" y="1981"/>
                  </a:lnTo>
                  <a:lnTo>
                    <a:pt x="1608" y="1978"/>
                  </a:lnTo>
                  <a:lnTo>
                    <a:pt x="1624" y="1975"/>
                  </a:lnTo>
                  <a:lnTo>
                    <a:pt x="1641" y="1974"/>
                  </a:lnTo>
                  <a:lnTo>
                    <a:pt x="1655" y="1974"/>
                  </a:lnTo>
                  <a:lnTo>
                    <a:pt x="1670" y="1976"/>
                  </a:lnTo>
                  <a:lnTo>
                    <a:pt x="1685" y="1979"/>
                  </a:lnTo>
                  <a:lnTo>
                    <a:pt x="1700" y="1981"/>
                  </a:lnTo>
                  <a:lnTo>
                    <a:pt x="1715" y="1985"/>
                  </a:lnTo>
                  <a:lnTo>
                    <a:pt x="1730" y="1989"/>
                  </a:lnTo>
                  <a:lnTo>
                    <a:pt x="1746" y="1994"/>
                  </a:lnTo>
                  <a:lnTo>
                    <a:pt x="1772" y="1981"/>
                  </a:lnTo>
                  <a:lnTo>
                    <a:pt x="1796" y="1964"/>
                  </a:lnTo>
                  <a:lnTo>
                    <a:pt x="1817" y="1945"/>
                  </a:lnTo>
                  <a:lnTo>
                    <a:pt x="1834" y="1923"/>
                  </a:lnTo>
                  <a:lnTo>
                    <a:pt x="1845" y="1898"/>
                  </a:lnTo>
                  <a:lnTo>
                    <a:pt x="1850" y="1871"/>
                  </a:lnTo>
                  <a:lnTo>
                    <a:pt x="1849" y="1842"/>
                  </a:lnTo>
                  <a:lnTo>
                    <a:pt x="1839" y="1811"/>
                  </a:lnTo>
                  <a:lnTo>
                    <a:pt x="1820" y="1798"/>
                  </a:lnTo>
                  <a:lnTo>
                    <a:pt x="1802" y="1788"/>
                  </a:lnTo>
                  <a:lnTo>
                    <a:pt x="1784" y="1781"/>
                  </a:lnTo>
                  <a:lnTo>
                    <a:pt x="1766" y="1778"/>
                  </a:lnTo>
                  <a:lnTo>
                    <a:pt x="1747" y="1778"/>
                  </a:lnTo>
                  <a:lnTo>
                    <a:pt x="1727" y="1779"/>
                  </a:lnTo>
                  <a:lnTo>
                    <a:pt x="1708" y="1781"/>
                  </a:lnTo>
                  <a:lnTo>
                    <a:pt x="1688" y="1784"/>
                  </a:lnTo>
                  <a:lnTo>
                    <a:pt x="1667" y="1789"/>
                  </a:lnTo>
                  <a:lnTo>
                    <a:pt x="1643" y="1791"/>
                  </a:lnTo>
                  <a:lnTo>
                    <a:pt x="1619" y="1795"/>
                  </a:lnTo>
                  <a:lnTo>
                    <a:pt x="1595" y="1796"/>
                  </a:lnTo>
                  <a:lnTo>
                    <a:pt x="1567" y="1796"/>
                  </a:lnTo>
                  <a:lnTo>
                    <a:pt x="1539" y="1794"/>
                  </a:lnTo>
                  <a:lnTo>
                    <a:pt x="1508" y="1789"/>
                  </a:lnTo>
                  <a:lnTo>
                    <a:pt x="1475" y="1780"/>
                  </a:lnTo>
                  <a:lnTo>
                    <a:pt x="1459" y="1770"/>
                  </a:lnTo>
                  <a:lnTo>
                    <a:pt x="1441" y="1760"/>
                  </a:lnTo>
                  <a:lnTo>
                    <a:pt x="1421" y="1752"/>
                  </a:lnTo>
                  <a:lnTo>
                    <a:pt x="1399" y="1743"/>
                  </a:lnTo>
                  <a:lnTo>
                    <a:pt x="1375" y="1736"/>
                  </a:lnTo>
                  <a:lnTo>
                    <a:pt x="1350" y="1728"/>
                  </a:lnTo>
                  <a:lnTo>
                    <a:pt x="1325" y="1722"/>
                  </a:lnTo>
                  <a:lnTo>
                    <a:pt x="1299" y="1716"/>
                  </a:lnTo>
                  <a:lnTo>
                    <a:pt x="1273" y="1711"/>
                  </a:lnTo>
                  <a:lnTo>
                    <a:pt x="1248" y="1706"/>
                  </a:lnTo>
                  <a:lnTo>
                    <a:pt x="1222" y="1702"/>
                  </a:lnTo>
                  <a:lnTo>
                    <a:pt x="1199" y="1700"/>
                  </a:lnTo>
                  <a:lnTo>
                    <a:pt x="1175" y="1697"/>
                  </a:lnTo>
                  <a:lnTo>
                    <a:pt x="1154" y="1696"/>
                  </a:lnTo>
                  <a:lnTo>
                    <a:pt x="1133" y="1695"/>
                  </a:lnTo>
                  <a:lnTo>
                    <a:pt x="1116" y="1695"/>
                  </a:lnTo>
                  <a:lnTo>
                    <a:pt x="1099" y="1675"/>
                  </a:lnTo>
                  <a:lnTo>
                    <a:pt x="1083" y="1656"/>
                  </a:lnTo>
                  <a:lnTo>
                    <a:pt x="1067" y="1636"/>
                  </a:lnTo>
                  <a:lnTo>
                    <a:pt x="1052" y="1616"/>
                  </a:lnTo>
                  <a:lnTo>
                    <a:pt x="1036" y="1597"/>
                  </a:lnTo>
                  <a:lnTo>
                    <a:pt x="1020" y="1578"/>
                  </a:lnTo>
                  <a:lnTo>
                    <a:pt x="1004" y="1558"/>
                  </a:lnTo>
                  <a:lnTo>
                    <a:pt x="988" y="1539"/>
                  </a:lnTo>
                  <a:lnTo>
                    <a:pt x="984" y="1515"/>
                  </a:lnTo>
                  <a:lnTo>
                    <a:pt x="982" y="1490"/>
                  </a:lnTo>
                  <a:lnTo>
                    <a:pt x="978" y="1464"/>
                  </a:lnTo>
                  <a:lnTo>
                    <a:pt x="975" y="1438"/>
                  </a:lnTo>
                  <a:lnTo>
                    <a:pt x="973" y="1410"/>
                  </a:lnTo>
                  <a:lnTo>
                    <a:pt x="970" y="1384"/>
                  </a:lnTo>
                  <a:lnTo>
                    <a:pt x="968" y="1356"/>
                  </a:lnTo>
                  <a:lnTo>
                    <a:pt x="967" y="1328"/>
                  </a:lnTo>
                  <a:lnTo>
                    <a:pt x="965" y="1300"/>
                  </a:lnTo>
                  <a:lnTo>
                    <a:pt x="964" y="1271"/>
                  </a:lnTo>
                  <a:lnTo>
                    <a:pt x="963" y="1243"/>
                  </a:lnTo>
                  <a:lnTo>
                    <a:pt x="963" y="1213"/>
                  </a:lnTo>
                  <a:lnTo>
                    <a:pt x="963" y="1183"/>
                  </a:lnTo>
                  <a:lnTo>
                    <a:pt x="963" y="1153"/>
                  </a:lnTo>
                  <a:lnTo>
                    <a:pt x="964" y="1124"/>
                  </a:lnTo>
                  <a:lnTo>
                    <a:pt x="965" y="1094"/>
                  </a:lnTo>
                  <a:lnTo>
                    <a:pt x="968" y="1063"/>
                  </a:lnTo>
                  <a:lnTo>
                    <a:pt x="970" y="1032"/>
                  </a:lnTo>
                  <a:lnTo>
                    <a:pt x="973" y="1001"/>
                  </a:lnTo>
                  <a:lnTo>
                    <a:pt x="977" y="970"/>
                  </a:lnTo>
                  <a:lnTo>
                    <a:pt x="980" y="939"/>
                  </a:lnTo>
                  <a:lnTo>
                    <a:pt x="985" y="906"/>
                  </a:lnTo>
                  <a:lnTo>
                    <a:pt x="990" y="874"/>
                  </a:lnTo>
                  <a:lnTo>
                    <a:pt x="996" y="843"/>
                  </a:lnTo>
                  <a:lnTo>
                    <a:pt x="1003" y="811"/>
                  </a:lnTo>
                  <a:lnTo>
                    <a:pt x="1010" y="779"/>
                  </a:lnTo>
                  <a:lnTo>
                    <a:pt x="1019" y="746"/>
                  </a:lnTo>
                  <a:lnTo>
                    <a:pt x="1027" y="714"/>
                  </a:lnTo>
                  <a:lnTo>
                    <a:pt x="1037" y="682"/>
                  </a:lnTo>
                  <a:lnTo>
                    <a:pt x="1047" y="650"/>
                  </a:lnTo>
                  <a:lnTo>
                    <a:pt x="1058" y="617"/>
                  </a:lnTo>
                  <a:lnTo>
                    <a:pt x="1071" y="585"/>
                  </a:lnTo>
                  <a:lnTo>
                    <a:pt x="1081" y="553"/>
                  </a:lnTo>
                  <a:lnTo>
                    <a:pt x="1086" y="518"/>
                  </a:lnTo>
                  <a:lnTo>
                    <a:pt x="1086" y="483"/>
                  </a:lnTo>
                  <a:lnTo>
                    <a:pt x="1082" y="448"/>
                  </a:lnTo>
                  <a:lnTo>
                    <a:pt x="1073" y="411"/>
                  </a:lnTo>
                  <a:lnTo>
                    <a:pt x="1063" y="375"/>
                  </a:lnTo>
                  <a:lnTo>
                    <a:pt x="1050" y="338"/>
                  </a:lnTo>
                  <a:lnTo>
                    <a:pt x="1034" y="302"/>
                  </a:lnTo>
                  <a:lnTo>
                    <a:pt x="1015" y="265"/>
                  </a:lnTo>
                  <a:lnTo>
                    <a:pt x="996" y="229"/>
                  </a:lnTo>
                  <a:lnTo>
                    <a:pt x="977" y="194"/>
                  </a:lnTo>
                  <a:lnTo>
                    <a:pt x="955" y="159"/>
                  </a:lnTo>
                  <a:lnTo>
                    <a:pt x="936" y="124"/>
                  </a:lnTo>
                  <a:lnTo>
                    <a:pt x="916" y="92"/>
                  </a:lnTo>
                  <a:lnTo>
                    <a:pt x="896" y="61"/>
                  </a:lnTo>
                  <a:lnTo>
                    <a:pt x="879" y="31"/>
                  </a:lnTo>
                  <a:close/>
                </a:path>
              </a:pathLst>
            </a:custGeom>
            <a:solidFill>
              <a:srgbClr val="986532"/>
            </a:solidFill>
            <a:ln w="9525">
              <a:noFill/>
              <a:round/>
              <a:headEnd/>
              <a:tailEnd/>
            </a:ln>
          </p:spPr>
          <p:txBody>
            <a:bodyPr/>
            <a:lstStyle/>
            <a:p>
              <a:endParaRPr lang="en-US"/>
            </a:p>
          </p:txBody>
        </p:sp>
        <p:sp>
          <p:nvSpPr>
            <p:cNvPr id="29769" name="Freeform 73"/>
            <p:cNvSpPr>
              <a:spLocks/>
            </p:cNvSpPr>
            <p:nvPr/>
          </p:nvSpPr>
          <p:spPr bwMode="auto">
            <a:xfrm>
              <a:off x="476" y="759"/>
              <a:ext cx="289" cy="639"/>
            </a:xfrm>
            <a:custGeom>
              <a:avLst/>
              <a:gdLst/>
              <a:ahLst/>
              <a:cxnLst>
                <a:cxn ang="0">
                  <a:pos x="204" y="31"/>
                </a:cxn>
                <a:cxn ang="0">
                  <a:pos x="281" y="81"/>
                </a:cxn>
                <a:cxn ang="0">
                  <a:pos x="360" y="134"/>
                </a:cxn>
                <a:cxn ang="0">
                  <a:pos x="439" y="190"/>
                </a:cxn>
                <a:cxn ang="0">
                  <a:pos x="518" y="249"/>
                </a:cxn>
                <a:cxn ang="0">
                  <a:pos x="598" y="314"/>
                </a:cxn>
                <a:cxn ang="0">
                  <a:pos x="676" y="381"/>
                </a:cxn>
                <a:cxn ang="0">
                  <a:pos x="754" y="451"/>
                </a:cxn>
                <a:cxn ang="0">
                  <a:pos x="830" y="525"/>
                </a:cxn>
                <a:cxn ang="0">
                  <a:pos x="903" y="602"/>
                </a:cxn>
                <a:cxn ang="0">
                  <a:pos x="974" y="683"/>
                </a:cxn>
                <a:cxn ang="0">
                  <a:pos x="1033" y="670"/>
                </a:cxn>
                <a:cxn ang="0">
                  <a:pos x="1092" y="644"/>
                </a:cxn>
                <a:cxn ang="0">
                  <a:pos x="1134" y="644"/>
                </a:cxn>
                <a:cxn ang="0">
                  <a:pos x="1146" y="698"/>
                </a:cxn>
                <a:cxn ang="0">
                  <a:pos x="1150" y="751"/>
                </a:cxn>
                <a:cxn ang="0">
                  <a:pos x="1150" y="802"/>
                </a:cxn>
                <a:cxn ang="0">
                  <a:pos x="1150" y="855"/>
                </a:cxn>
                <a:cxn ang="0">
                  <a:pos x="1154" y="910"/>
                </a:cxn>
                <a:cxn ang="0">
                  <a:pos x="1180" y="1002"/>
                </a:cxn>
                <a:cxn ang="0">
                  <a:pos x="1215" y="1093"/>
                </a:cxn>
                <a:cxn ang="0">
                  <a:pos x="1254" y="1184"/>
                </a:cxn>
                <a:cxn ang="0">
                  <a:pos x="1293" y="1278"/>
                </a:cxn>
                <a:cxn ang="0">
                  <a:pos x="1325" y="1374"/>
                </a:cxn>
                <a:cxn ang="0">
                  <a:pos x="1365" y="1494"/>
                </a:cxn>
                <a:cxn ang="0">
                  <a:pos x="1399" y="1622"/>
                </a:cxn>
                <a:cxn ang="0">
                  <a:pos x="1424" y="1750"/>
                </a:cxn>
                <a:cxn ang="0">
                  <a:pos x="1439" y="1880"/>
                </a:cxn>
                <a:cxn ang="0">
                  <a:pos x="1445" y="2019"/>
                </a:cxn>
                <a:cxn ang="0">
                  <a:pos x="1445" y="2168"/>
                </a:cxn>
                <a:cxn ang="0">
                  <a:pos x="1443" y="2331"/>
                </a:cxn>
                <a:cxn ang="0">
                  <a:pos x="1437" y="2512"/>
                </a:cxn>
                <a:cxn ang="0">
                  <a:pos x="1430" y="2715"/>
                </a:cxn>
                <a:cxn ang="0">
                  <a:pos x="1426" y="2942"/>
                </a:cxn>
                <a:cxn ang="0">
                  <a:pos x="1423" y="3197"/>
                </a:cxn>
                <a:cxn ang="0">
                  <a:pos x="1391" y="3046"/>
                </a:cxn>
                <a:cxn ang="0">
                  <a:pos x="1359" y="2897"/>
                </a:cxn>
                <a:cxn ang="0">
                  <a:pos x="1325" y="2751"/>
                </a:cxn>
                <a:cxn ang="0">
                  <a:pos x="1290" y="2607"/>
                </a:cxn>
                <a:cxn ang="0">
                  <a:pos x="1256" y="2464"/>
                </a:cxn>
                <a:cxn ang="0">
                  <a:pos x="1221" y="2326"/>
                </a:cxn>
                <a:cxn ang="0">
                  <a:pos x="1184" y="2189"/>
                </a:cxn>
                <a:cxn ang="0">
                  <a:pos x="1146" y="2057"/>
                </a:cxn>
                <a:cxn ang="0">
                  <a:pos x="1107" y="1928"/>
                </a:cxn>
                <a:cxn ang="0">
                  <a:pos x="1066" y="1801"/>
                </a:cxn>
                <a:cxn ang="0">
                  <a:pos x="1017" y="1655"/>
                </a:cxn>
                <a:cxn ang="0">
                  <a:pos x="951" y="1470"/>
                </a:cxn>
                <a:cxn ang="0">
                  <a:pos x="881" y="1296"/>
                </a:cxn>
                <a:cxn ang="0">
                  <a:pos x="804" y="1131"/>
                </a:cxn>
                <a:cxn ang="0">
                  <a:pos x="719" y="974"/>
                </a:cxn>
                <a:cxn ang="0">
                  <a:pos x="629" y="824"/>
                </a:cxn>
                <a:cxn ang="0">
                  <a:pos x="531" y="680"/>
                </a:cxn>
                <a:cxn ang="0">
                  <a:pos x="424" y="540"/>
                </a:cxn>
                <a:cxn ang="0">
                  <a:pos x="309" y="402"/>
                </a:cxn>
                <a:cxn ang="0">
                  <a:pos x="183" y="267"/>
                </a:cxn>
                <a:cxn ang="0">
                  <a:pos x="47" y="132"/>
                </a:cxn>
                <a:cxn ang="0">
                  <a:pos x="29" y="55"/>
                </a:cxn>
                <a:cxn ang="0">
                  <a:pos x="82" y="16"/>
                </a:cxn>
                <a:cxn ang="0">
                  <a:pos x="154" y="0"/>
                </a:cxn>
              </a:cxnLst>
              <a:rect l="0" t="0" r="r" b="b"/>
              <a:pathLst>
                <a:path w="1447" h="3197">
                  <a:moveTo>
                    <a:pt x="154" y="0"/>
                  </a:moveTo>
                  <a:lnTo>
                    <a:pt x="178" y="15"/>
                  </a:lnTo>
                  <a:lnTo>
                    <a:pt x="204" y="31"/>
                  </a:lnTo>
                  <a:lnTo>
                    <a:pt x="229" y="47"/>
                  </a:lnTo>
                  <a:lnTo>
                    <a:pt x="255" y="63"/>
                  </a:lnTo>
                  <a:lnTo>
                    <a:pt x="281" y="81"/>
                  </a:lnTo>
                  <a:lnTo>
                    <a:pt x="307" y="98"/>
                  </a:lnTo>
                  <a:lnTo>
                    <a:pt x="333" y="115"/>
                  </a:lnTo>
                  <a:lnTo>
                    <a:pt x="360" y="134"/>
                  </a:lnTo>
                  <a:lnTo>
                    <a:pt x="387" y="151"/>
                  </a:lnTo>
                  <a:lnTo>
                    <a:pt x="413" y="171"/>
                  </a:lnTo>
                  <a:lnTo>
                    <a:pt x="439" y="190"/>
                  </a:lnTo>
                  <a:lnTo>
                    <a:pt x="466" y="210"/>
                  </a:lnTo>
                  <a:lnTo>
                    <a:pt x="492" y="230"/>
                  </a:lnTo>
                  <a:lnTo>
                    <a:pt x="518" y="249"/>
                  </a:lnTo>
                  <a:lnTo>
                    <a:pt x="546" y="271"/>
                  </a:lnTo>
                  <a:lnTo>
                    <a:pt x="572" y="292"/>
                  </a:lnTo>
                  <a:lnTo>
                    <a:pt x="598" y="314"/>
                  </a:lnTo>
                  <a:lnTo>
                    <a:pt x="624" y="335"/>
                  </a:lnTo>
                  <a:lnTo>
                    <a:pt x="650" y="357"/>
                  </a:lnTo>
                  <a:lnTo>
                    <a:pt x="676" y="381"/>
                  </a:lnTo>
                  <a:lnTo>
                    <a:pt x="702" y="403"/>
                  </a:lnTo>
                  <a:lnTo>
                    <a:pt x="728" y="427"/>
                  </a:lnTo>
                  <a:lnTo>
                    <a:pt x="754" y="451"/>
                  </a:lnTo>
                  <a:lnTo>
                    <a:pt x="779" y="475"/>
                  </a:lnTo>
                  <a:lnTo>
                    <a:pt x="804" y="500"/>
                  </a:lnTo>
                  <a:lnTo>
                    <a:pt x="830" y="525"/>
                  </a:lnTo>
                  <a:lnTo>
                    <a:pt x="855" y="550"/>
                  </a:lnTo>
                  <a:lnTo>
                    <a:pt x="878" y="576"/>
                  </a:lnTo>
                  <a:lnTo>
                    <a:pt x="903" y="602"/>
                  </a:lnTo>
                  <a:lnTo>
                    <a:pt x="927" y="628"/>
                  </a:lnTo>
                  <a:lnTo>
                    <a:pt x="950" y="655"/>
                  </a:lnTo>
                  <a:lnTo>
                    <a:pt x="974" y="683"/>
                  </a:lnTo>
                  <a:lnTo>
                    <a:pt x="994" y="681"/>
                  </a:lnTo>
                  <a:lnTo>
                    <a:pt x="1014" y="676"/>
                  </a:lnTo>
                  <a:lnTo>
                    <a:pt x="1033" y="670"/>
                  </a:lnTo>
                  <a:lnTo>
                    <a:pt x="1053" y="663"/>
                  </a:lnTo>
                  <a:lnTo>
                    <a:pt x="1073" y="654"/>
                  </a:lnTo>
                  <a:lnTo>
                    <a:pt x="1092" y="644"/>
                  </a:lnTo>
                  <a:lnTo>
                    <a:pt x="1110" y="634"/>
                  </a:lnTo>
                  <a:lnTo>
                    <a:pt x="1128" y="626"/>
                  </a:lnTo>
                  <a:lnTo>
                    <a:pt x="1134" y="644"/>
                  </a:lnTo>
                  <a:lnTo>
                    <a:pt x="1139" y="663"/>
                  </a:lnTo>
                  <a:lnTo>
                    <a:pt x="1144" y="680"/>
                  </a:lnTo>
                  <a:lnTo>
                    <a:pt x="1146" y="698"/>
                  </a:lnTo>
                  <a:lnTo>
                    <a:pt x="1149" y="715"/>
                  </a:lnTo>
                  <a:lnTo>
                    <a:pt x="1150" y="734"/>
                  </a:lnTo>
                  <a:lnTo>
                    <a:pt x="1150" y="751"/>
                  </a:lnTo>
                  <a:lnTo>
                    <a:pt x="1150" y="767"/>
                  </a:lnTo>
                  <a:lnTo>
                    <a:pt x="1150" y="784"/>
                  </a:lnTo>
                  <a:lnTo>
                    <a:pt x="1150" y="802"/>
                  </a:lnTo>
                  <a:lnTo>
                    <a:pt x="1150" y="820"/>
                  </a:lnTo>
                  <a:lnTo>
                    <a:pt x="1150" y="838"/>
                  </a:lnTo>
                  <a:lnTo>
                    <a:pt x="1150" y="855"/>
                  </a:lnTo>
                  <a:lnTo>
                    <a:pt x="1150" y="873"/>
                  </a:lnTo>
                  <a:lnTo>
                    <a:pt x="1151" y="891"/>
                  </a:lnTo>
                  <a:lnTo>
                    <a:pt x="1154" y="910"/>
                  </a:lnTo>
                  <a:lnTo>
                    <a:pt x="1161" y="941"/>
                  </a:lnTo>
                  <a:lnTo>
                    <a:pt x="1170" y="972"/>
                  </a:lnTo>
                  <a:lnTo>
                    <a:pt x="1180" y="1002"/>
                  </a:lnTo>
                  <a:lnTo>
                    <a:pt x="1191" y="1033"/>
                  </a:lnTo>
                  <a:lnTo>
                    <a:pt x="1202" y="1062"/>
                  </a:lnTo>
                  <a:lnTo>
                    <a:pt x="1215" y="1093"/>
                  </a:lnTo>
                  <a:lnTo>
                    <a:pt x="1228" y="1123"/>
                  </a:lnTo>
                  <a:lnTo>
                    <a:pt x="1242" y="1154"/>
                  </a:lnTo>
                  <a:lnTo>
                    <a:pt x="1254" y="1184"/>
                  </a:lnTo>
                  <a:lnTo>
                    <a:pt x="1268" y="1215"/>
                  </a:lnTo>
                  <a:lnTo>
                    <a:pt x="1280" y="1246"/>
                  </a:lnTo>
                  <a:lnTo>
                    <a:pt x="1293" y="1278"/>
                  </a:lnTo>
                  <a:lnTo>
                    <a:pt x="1305" y="1309"/>
                  </a:lnTo>
                  <a:lnTo>
                    <a:pt x="1315" y="1342"/>
                  </a:lnTo>
                  <a:lnTo>
                    <a:pt x="1325" y="1374"/>
                  </a:lnTo>
                  <a:lnTo>
                    <a:pt x="1334" y="1408"/>
                  </a:lnTo>
                  <a:lnTo>
                    <a:pt x="1350" y="1451"/>
                  </a:lnTo>
                  <a:lnTo>
                    <a:pt x="1365" y="1494"/>
                  </a:lnTo>
                  <a:lnTo>
                    <a:pt x="1378" y="1537"/>
                  </a:lnTo>
                  <a:lnTo>
                    <a:pt x="1390" y="1580"/>
                  </a:lnTo>
                  <a:lnTo>
                    <a:pt x="1399" y="1622"/>
                  </a:lnTo>
                  <a:lnTo>
                    <a:pt x="1409" y="1664"/>
                  </a:lnTo>
                  <a:lnTo>
                    <a:pt x="1417" y="1707"/>
                  </a:lnTo>
                  <a:lnTo>
                    <a:pt x="1424" y="1750"/>
                  </a:lnTo>
                  <a:lnTo>
                    <a:pt x="1430" y="1792"/>
                  </a:lnTo>
                  <a:lnTo>
                    <a:pt x="1434" y="1836"/>
                  </a:lnTo>
                  <a:lnTo>
                    <a:pt x="1439" y="1880"/>
                  </a:lnTo>
                  <a:lnTo>
                    <a:pt x="1442" y="1925"/>
                  </a:lnTo>
                  <a:lnTo>
                    <a:pt x="1444" y="1972"/>
                  </a:lnTo>
                  <a:lnTo>
                    <a:pt x="1445" y="2019"/>
                  </a:lnTo>
                  <a:lnTo>
                    <a:pt x="1447" y="2067"/>
                  </a:lnTo>
                  <a:lnTo>
                    <a:pt x="1447" y="2116"/>
                  </a:lnTo>
                  <a:lnTo>
                    <a:pt x="1445" y="2168"/>
                  </a:lnTo>
                  <a:lnTo>
                    <a:pt x="1445" y="2221"/>
                  </a:lnTo>
                  <a:lnTo>
                    <a:pt x="1444" y="2275"/>
                  </a:lnTo>
                  <a:lnTo>
                    <a:pt x="1443" y="2331"/>
                  </a:lnTo>
                  <a:lnTo>
                    <a:pt x="1440" y="2389"/>
                  </a:lnTo>
                  <a:lnTo>
                    <a:pt x="1439" y="2449"/>
                  </a:lnTo>
                  <a:lnTo>
                    <a:pt x="1437" y="2512"/>
                  </a:lnTo>
                  <a:lnTo>
                    <a:pt x="1434" y="2577"/>
                  </a:lnTo>
                  <a:lnTo>
                    <a:pt x="1433" y="2644"/>
                  </a:lnTo>
                  <a:lnTo>
                    <a:pt x="1430" y="2715"/>
                  </a:lnTo>
                  <a:lnTo>
                    <a:pt x="1428" y="2787"/>
                  </a:lnTo>
                  <a:lnTo>
                    <a:pt x="1427" y="2862"/>
                  </a:lnTo>
                  <a:lnTo>
                    <a:pt x="1426" y="2942"/>
                  </a:lnTo>
                  <a:lnTo>
                    <a:pt x="1424" y="3024"/>
                  </a:lnTo>
                  <a:lnTo>
                    <a:pt x="1423" y="3109"/>
                  </a:lnTo>
                  <a:lnTo>
                    <a:pt x="1423" y="3197"/>
                  </a:lnTo>
                  <a:lnTo>
                    <a:pt x="1412" y="3146"/>
                  </a:lnTo>
                  <a:lnTo>
                    <a:pt x="1402" y="3097"/>
                  </a:lnTo>
                  <a:lnTo>
                    <a:pt x="1391" y="3046"/>
                  </a:lnTo>
                  <a:lnTo>
                    <a:pt x="1380" y="2996"/>
                  </a:lnTo>
                  <a:lnTo>
                    <a:pt x="1368" y="2947"/>
                  </a:lnTo>
                  <a:lnTo>
                    <a:pt x="1359" y="2897"/>
                  </a:lnTo>
                  <a:lnTo>
                    <a:pt x="1347" y="2847"/>
                  </a:lnTo>
                  <a:lnTo>
                    <a:pt x="1336" y="2799"/>
                  </a:lnTo>
                  <a:lnTo>
                    <a:pt x="1325" y="2751"/>
                  </a:lnTo>
                  <a:lnTo>
                    <a:pt x="1314" y="2702"/>
                  </a:lnTo>
                  <a:lnTo>
                    <a:pt x="1303" y="2654"/>
                  </a:lnTo>
                  <a:lnTo>
                    <a:pt x="1290" y="2607"/>
                  </a:lnTo>
                  <a:lnTo>
                    <a:pt x="1279" y="2558"/>
                  </a:lnTo>
                  <a:lnTo>
                    <a:pt x="1268" y="2511"/>
                  </a:lnTo>
                  <a:lnTo>
                    <a:pt x="1256" y="2464"/>
                  </a:lnTo>
                  <a:lnTo>
                    <a:pt x="1244" y="2418"/>
                  </a:lnTo>
                  <a:lnTo>
                    <a:pt x="1232" y="2372"/>
                  </a:lnTo>
                  <a:lnTo>
                    <a:pt x="1221" y="2326"/>
                  </a:lnTo>
                  <a:lnTo>
                    <a:pt x="1208" y="2280"/>
                  </a:lnTo>
                  <a:lnTo>
                    <a:pt x="1196" y="2234"/>
                  </a:lnTo>
                  <a:lnTo>
                    <a:pt x="1184" y="2189"/>
                  </a:lnTo>
                  <a:lnTo>
                    <a:pt x="1171" y="2145"/>
                  </a:lnTo>
                  <a:lnTo>
                    <a:pt x="1159" y="2100"/>
                  </a:lnTo>
                  <a:lnTo>
                    <a:pt x="1146" y="2057"/>
                  </a:lnTo>
                  <a:lnTo>
                    <a:pt x="1133" y="2013"/>
                  </a:lnTo>
                  <a:lnTo>
                    <a:pt x="1120" y="1970"/>
                  </a:lnTo>
                  <a:lnTo>
                    <a:pt x="1107" y="1928"/>
                  </a:lnTo>
                  <a:lnTo>
                    <a:pt x="1093" y="1884"/>
                  </a:lnTo>
                  <a:lnTo>
                    <a:pt x="1079" y="1843"/>
                  </a:lnTo>
                  <a:lnTo>
                    <a:pt x="1066" y="1801"/>
                  </a:lnTo>
                  <a:lnTo>
                    <a:pt x="1052" y="1760"/>
                  </a:lnTo>
                  <a:lnTo>
                    <a:pt x="1038" y="1719"/>
                  </a:lnTo>
                  <a:lnTo>
                    <a:pt x="1017" y="1655"/>
                  </a:lnTo>
                  <a:lnTo>
                    <a:pt x="996" y="1592"/>
                  </a:lnTo>
                  <a:lnTo>
                    <a:pt x="974" y="1530"/>
                  </a:lnTo>
                  <a:lnTo>
                    <a:pt x="951" y="1470"/>
                  </a:lnTo>
                  <a:lnTo>
                    <a:pt x="929" y="1411"/>
                  </a:lnTo>
                  <a:lnTo>
                    <a:pt x="906" y="1353"/>
                  </a:lnTo>
                  <a:lnTo>
                    <a:pt x="881" y="1296"/>
                  </a:lnTo>
                  <a:lnTo>
                    <a:pt x="856" y="1240"/>
                  </a:lnTo>
                  <a:lnTo>
                    <a:pt x="830" y="1185"/>
                  </a:lnTo>
                  <a:lnTo>
                    <a:pt x="804" y="1131"/>
                  </a:lnTo>
                  <a:lnTo>
                    <a:pt x="776" y="1079"/>
                  </a:lnTo>
                  <a:lnTo>
                    <a:pt x="749" y="1025"/>
                  </a:lnTo>
                  <a:lnTo>
                    <a:pt x="719" y="974"/>
                  </a:lnTo>
                  <a:lnTo>
                    <a:pt x="691" y="923"/>
                  </a:lnTo>
                  <a:lnTo>
                    <a:pt x="660" y="874"/>
                  </a:lnTo>
                  <a:lnTo>
                    <a:pt x="629" y="824"/>
                  </a:lnTo>
                  <a:lnTo>
                    <a:pt x="598" y="776"/>
                  </a:lnTo>
                  <a:lnTo>
                    <a:pt x="564" y="727"/>
                  </a:lnTo>
                  <a:lnTo>
                    <a:pt x="531" y="680"/>
                  </a:lnTo>
                  <a:lnTo>
                    <a:pt x="496" y="633"/>
                  </a:lnTo>
                  <a:lnTo>
                    <a:pt x="460" y="586"/>
                  </a:lnTo>
                  <a:lnTo>
                    <a:pt x="424" y="540"/>
                  </a:lnTo>
                  <a:lnTo>
                    <a:pt x="387" y="494"/>
                  </a:lnTo>
                  <a:lnTo>
                    <a:pt x="348" y="448"/>
                  </a:lnTo>
                  <a:lnTo>
                    <a:pt x="309" y="402"/>
                  </a:lnTo>
                  <a:lnTo>
                    <a:pt x="268" y="357"/>
                  </a:lnTo>
                  <a:lnTo>
                    <a:pt x="226" y="312"/>
                  </a:lnTo>
                  <a:lnTo>
                    <a:pt x="183" y="267"/>
                  </a:lnTo>
                  <a:lnTo>
                    <a:pt x="139" y="222"/>
                  </a:lnTo>
                  <a:lnTo>
                    <a:pt x="94" y="176"/>
                  </a:lnTo>
                  <a:lnTo>
                    <a:pt x="47" y="132"/>
                  </a:lnTo>
                  <a:lnTo>
                    <a:pt x="0" y="86"/>
                  </a:lnTo>
                  <a:lnTo>
                    <a:pt x="15" y="69"/>
                  </a:lnTo>
                  <a:lnTo>
                    <a:pt x="29" y="55"/>
                  </a:lnTo>
                  <a:lnTo>
                    <a:pt x="46" y="40"/>
                  </a:lnTo>
                  <a:lnTo>
                    <a:pt x="62" y="27"/>
                  </a:lnTo>
                  <a:lnTo>
                    <a:pt x="82" y="16"/>
                  </a:lnTo>
                  <a:lnTo>
                    <a:pt x="103" y="7"/>
                  </a:lnTo>
                  <a:lnTo>
                    <a:pt x="126" y="2"/>
                  </a:lnTo>
                  <a:lnTo>
                    <a:pt x="154" y="0"/>
                  </a:lnTo>
                  <a:close/>
                </a:path>
              </a:pathLst>
            </a:custGeom>
            <a:solidFill>
              <a:srgbClr val="FFFFFF"/>
            </a:solidFill>
            <a:ln w="9525">
              <a:noFill/>
              <a:round/>
              <a:headEnd/>
              <a:tailEnd/>
            </a:ln>
          </p:spPr>
          <p:txBody>
            <a:bodyPr/>
            <a:lstStyle/>
            <a:p>
              <a:endParaRPr lang="en-US"/>
            </a:p>
          </p:txBody>
        </p:sp>
        <p:sp>
          <p:nvSpPr>
            <p:cNvPr id="29770" name="Freeform 74"/>
            <p:cNvSpPr>
              <a:spLocks/>
            </p:cNvSpPr>
            <p:nvPr/>
          </p:nvSpPr>
          <p:spPr bwMode="auto">
            <a:xfrm>
              <a:off x="476" y="759"/>
              <a:ext cx="289" cy="639"/>
            </a:xfrm>
            <a:custGeom>
              <a:avLst/>
              <a:gdLst/>
              <a:ahLst/>
              <a:cxnLst>
                <a:cxn ang="0">
                  <a:pos x="178" y="15"/>
                </a:cxn>
                <a:cxn ang="0">
                  <a:pos x="255" y="63"/>
                </a:cxn>
                <a:cxn ang="0">
                  <a:pos x="333" y="115"/>
                </a:cxn>
                <a:cxn ang="0">
                  <a:pos x="413" y="171"/>
                </a:cxn>
                <a:cxn ang="0">
                  <a:pos x="492" y="230"/>
                </a:cxn>
                <a:cxn ang="0">
                  <a:pos x="572" y="292"/>
                </a:cxn>
                <a:cxn ang="0">
                  <a:pos x="650" y="357"/>
                </a:cxn>
                <a:cxn ang="0">
                  <a:pos x="728" y="427"/>
                </a:cxn>
                <a:cxn ang="0">
                  <a:pos x="804" y="500"/>
                </a:cxn>
                <a:cxn ang="0">
                  <a:pos x="878" y="576"/>
                </a:cxn>
                <a:cxn ang="0">
                  <a:pos x="950" y="655"/>
                </a:cxn>
                <a:cxn ang="0">
                  <a:pos x="994" y="681"/>
                </a:cxn>
                <a:cxn ang="0">
                  <a:pos x="1053" y="663"/>
                </a:cxn>
                <a:cxn ang="0">
                  <a:pos x="1110" y="634"/>
                </a:cxn>
                <a:cxn ang="0">
                  <a:pos x="1134" y="644"/>
                </a:cxn>
                <a:cxn ang="0">
                  <a:pos x="1146" y="698"/>
                </a:cxn>
                <a:cxn ang="0">
                  <a:pos x="1150" y="751"/>
                </a:cxn>
                <a:cxn ang="0">
                  <a:pos x="1150" y="802"/>
                </a:cxn>
                <a:cxn ang="0">
                  <a:pos x="1150" y="855"/>
                </a:cxn>
                <a:cxn ang="0">
                  <a:pos x="1154" y="910"/>
                </a:cxn>
                <a:cxn ang="0">
                  <a:pos x="1170" y="972"/>
                </a:cxn>
                <a:cxn ang="0">
                  <a:pos x="1202" y="1062"/>
                </a:cxn>
                <a:cxn ang="0">
                  <a:pos x="1242" y="1154"/>
                </a:cxn>
                <a:cxn ang="0">
                  <a:pos x="1280" y="1246"/>
                </a:cxn>
                <a:cxn ang="0">
                  <a:pos x="1315" y="1342"/>
                </a:cxn>
                <a:cxn ang="0">
                  <a:pos x="1334" y="1408"/>
                </a:cxn>
                <a:cxn ang="0">
                  <a:pos x="1378" y="1537"/>
                </a:cxn>
                <a:cxn ang="0">
                  <a:pos x="1409" y="1664"/>
                </a:cxn>
                <a:cxn ang="0">
                  <a:pos x="1430" y="1792"/>
                </a:cxn>
                <a:cxn ang="0">
                  <a:pos x="1442" y="1925"/>
                </a:cxn>
                <a:cxn ang="0">
                  <a:pos x="1447" y="2067"/>
                </a:cxn>
                <a:cxn ang="0">
                  <a:pos x="1445" y="2221"/>
                </a:cxn>
                <a:cxn ang="0">
                  <a:pos x="1440" y="2389"/>
                </a:cxn>
                <a:cxn ang="0">
                  <a:pos x="1434" y="2577"/>
                </a:cxn>
                <a:cxn ang="0">
                  <a:pos x="1428" y="2787"/>
                </a:cxn>
                <a:cxn ang="0">
                  <a:pos x="1424" y="3024"/>
                </a:cxn>
                <a:cxn ang="0">
                  <a:pos x="1423" y="3197"/>
                </a:cxn>
                <a:cxn ang="0">
                  <a:pos x="1391" y="3046"/>
                </a:cxn>
                <a:cxn ang="0">
                  <a:pos x="1359" y="2897"/>
                </a:cxn>
                <a:cxn ang="0">
                  <a:pos x="1325" y="2751"/>
                </a:cxn>
                <a:cxn ang="0">
                  <a:pos x="1290" y="2607"/>
                </a:cxn>
                <a:cxn ang="0">
                  <a:pos x="1256" y="2464"/>
                </a:cxn>
                <a:cxn ang="0">
                  <a:pos x="1221" y="2326"/>
                </a:cxn>
                <a:cxn ang="0">
                  <a:pos x="1184" y="2189"/>
                </a:cxn>
                <a:cxn ang="0">
                  <a:pos x="1146" y="2057"/>
                </a:cxn>
                <a:cxn ang="0">
                  <a:pos x="1107" y="1928"/>
                </a:cxn>
                <a:cxn ang="0">
                  <a:pos x="1066" y="1801"/>
                </a:cxn>
                <a:cxn ang="0">
                  <a:pos x="1038" y="1719"/>
                </a:cxn>
                <a:cxn ang="0">
                  <a:pos x="974" y="1530"/>
                </a:cxn>
                <a:cxn ang="0">
                  <a:pos x="906" y="1353"/>
                </a:cxn>
                <a:cxn ang="0">
                  <a:pos x="830" y="1185"/>
                </a:cxn>
                <a:cxn ang="0">
                  <a:pos x="749" y="1025"/>
                </a:cxn>
                <a:cxn ang="0">
                  <a:pos x="660" y="874"/>
                </a:cxn>
                <a:cxn ang="0">
                  <a:pos x="564" y="727"/>
                </a:cxn>
                <a:cxn ang="0">
                  <a:pos x="460" y="586"/>
                </a:cxn>
                <a:cxn ang="0">
                  <a:pos x="348" y="448"/>
                </a:cxn>
                <a:cxn ang="0">
                  <a:pos x="226" y="312"/>
                </a:cxn>
                <a:cxn ang="0">
                  <a:pos x="94" y="176"/>
                </a:cxn>
                <a:cxn ang="0">
                  <a:pos x="0" y="86"/>
                </a:cxn>
                <a:cxn ang="0">
                  <a:pos x="46" y="40"/>
                </a:cxn>
                <a:cxn ang="0">
                  <a:pos x="103" y="7"/>
                </a:cxn>
              </a:cxnLst>
              <a:rect l="0" t="0" r="r" b="b"/>
              <a:pathLst>
                <a:path w="1447" h="3197">
                  <a:moveTo>
                    <a:pt x="154" y="0"/>
                  </a:moveTo>
                  <a:lnTo>
                    <a:pt x="154" y="0"/>
                  </a:lnTo>
                  <a:lnTo>
                    <a:pt x="178" y="15"/>
                  </a:lnTo>
                  <a:lnTo>
                    <a:pt x="204" y="31"/>
                  </a:lnTo>
                  <a:lnTo>
                    <a:pt x="229" y="47"/>
                  </a:lnTo>
                  <a:lnTo>
                    <a:pt x="255" y="63"/>
                  </a:lnTo>
                  <a:lnTo>
                    <a:pt x="281" y="81"/>
                  </a:lnTo>
                  <a:lnTo>
                    <a:pt x="307" y="98"/>
                  </a:lnTo>
                  <a:lnTo>
                    <a:pt x="333" y="115"/>
                  </a:lnTo>
                  <a:lnTo>
                    <a:pt x="360" y="134"/>
                  </a:lnTo>
                  <a:lnTo>
                    <a:pt x="387" y="151"/>
                  </a:lnTo>
                  <a:lnTo>
                    <a:pt x="413" y="171"/>
                  </a:lnTo>
                  <a:lnTo>
                    <a:pt x="439" y="190"/>
                  </a:lnTo>
                  <a:lnTo>
                    <a:pt x="466" y="210"/>
                  </a:lnTo>
                  <a:lnTo>
                    <a:pt x="492" y="230"/>
                  </a:lnTo>
                  <a:lnTo>
                    <a:pt x="518" y="249"/>
                  </a:lnTo>
                  <a:lnTo>
                    <a:pt x="546" y="271"/>
                  </a:lnTo>
                  <a:lnTo>
                    <a:pt x="572" y="292"/>
                  </a:lnTo>
                  <a:lnTo>
                    <a:pt x="598" y="314"/>
                  </a:lnTo>
                  <a:lnTo>
                    <a:pt x="624" y="335"/>
                  </a:lnTo>
                  <a:lnTo>
                    <a:pt x="650" y="357"/>
                  </a:lnTo>
                  <a:lnTo>
                    <a:pt x="676" y="381"/>
                  </a:lnTo>
                  <a:lnTo>
                    <a:pt x="702" y="403"/>
                  </a:lnTo>
                  <a:lnTo>
                    <a:pt x="728" y="427"/>
                  </a:lnTo>
                  <a:lnTo>
                    <a:pt x="754" y="451"/>
                  </a:lnTo>
                  <a:lnTo>
                    <a:pt x="779" y="475"/>
                  </a:lnTo>
                  <a:lnTo>
                    <a:pt x="804" y="500"/>
                  </a:lnTo>
                  <a:lnTo>
                    <a:pt x="830" y="525"/>
                  </a:lnTo>
                  <a:lnTo>
                    <a:pt x="855" y="550"/>
                  </a:lnTo>
                  <a:lnTo>
                    <a:pt x="878" y="576"/>
                  </a:lnTo>
                  <a:lnTo>
                    <a:pt x="903" y="602"/>
                  </a:lnTo>
                  <a:lnTo>
                    <a:pt x="927" y="628"/>
                  </a:lnTo>
                  <a:lnTo>
                    <a:pt x="950" y="655"/>
                  </a:lnTo>
                  <a:lnTo>
                    <a:pt x="974" y="683"/>
                  </a:lnTo>
                  <a:lnTo>
                    <a:pt x="974" y="683"/>
                  </a:lnTo>
                  <a:lnTo>
                    <a:pt x="994" y="681"/>
                  </a:lnTo>
                  <a:lnTo>
                    <a:pt x="1014" y="676"/>
                  </a:lnTo>
                  <a:lnTo>
                    <a:pt x="1033" y="670"/>
                  </a:lnTo>
                  <a:lnTo>
                    <a:pt x="1053" y="663"/>
                  </a:lnTo>
                  <a:lnTo>
                    <a:pt x="1073" y="654"/>
                  </a:lnTo>
                  <a:lnTo>
                    <a:pt x="1092" y="644"/>
                  </a:lnTo>
                  <a:lnTo>
                    <a:pt x="1110" y="634"/>
                  </a:lnTo>
                  <a:lnTo>
                    <a:pt x="1128" y="626"/>
                  </a:lnTo>
                  <a:lnTo>
                    <a:pt x="1128" y="626"/>
                  </a:lnTo>
                  <a:lnTo>
                    <a:pt x="1134" y="644"/>
                  </a:lnTo>
                  <a:lnTo>
                    <a:pt x="1139" y="663"/>
                  </a:lnTo>
                  <a:lnTo>
                    <a:pt x="1144" y="680"/>
                  </a:lnTo>
                  <a:lnTo>
                    <a:pt x="1146" y="698"/>
                  </a:lnTo>
                  <a:lnTo>
                    <a:pt x="1149" y="715"/>
                  </a:lnTo>
                  <a:lnTo>
                    <a:pt x="1150" y="734"/>
                  </a:lnTo>
                  <a:lnTo>
                    <a:pt x="1150" y="751"/>
                  </a:lnTo>
                  <a:lnTo>
                    <a:pt x="1150" y="767"/>
                  </a:lnTo>
                  <a:lnTo>
                    <a:pt x="1150" y="784"/>
                  </a:lnTo>
                  <a:lnTo>
                    <a:pt x="1150" y="802"/>
                  </a:lnTo>
                  <a:lnTo>
                    <a:pt x="1150" y="820"/>
                  </a:lnTo>
                  <a:lnTo>
                    <a:pt x="1150" y="838"/>
                  </a:lnTo>
                  <a:lnTo>
                    <a:pt x="1150" y="855"/>
                  </a:lnTo>
                  <a:lnTo>
                    <a:pt x="1150" y="873"/>
                  </a:lnTo>
                  <a:lnTo>
                    <a:pt x="1151" y="891"/>
                  </a:lnTo>
                  <a:lnTo>
                    <a:pt x="1154" y="910"/>
                  </a:lnTo>
                  <a:lnTo>
                    <a:pt x="1154" y="910"/>
                  </a:lnTo>
                  <a:lnTo>
                    <a:pt x="1161" y="941"/>
                  </a:lnTo>
                  <a:lnTo>
                    <a:pt x="1170" y="972"/>
                  </a:lnTo>
                  <a:lnTo>
                    <a:pt x="1180" y="1002"/>
                  </a:lnTo>
                  <a:lnTo>
                    <a:pt x="1191" y="1033"/>
                  </a:lnTo>
                  <a:lnTo>
                    <a:pt x="1202" y="1062"/>
                  </a:lnTo>
                  <a:lnTo>
                    <a:pt x="1215" y="1093"/>
                  </a:lnTo>
                  <a:lnTo>
                    <a:pt x="1228" y="1123"/>
                  </a:lnTo>
                  <a:lnTo>
                    <a:pt x="1242" y="1154"/>
                  </a:lnTo>
                  <a:lnTo>
                    <a:pt x="1254" y="1184"/>
                  </a:lnTo>
                  <a:lnTo>
                    <a:pt x="1268" y="1215"/>
                  </a:lnTo>
                  <a:lnTo>
                    <a:pt x="1280" y="1246"/>
                  </a:lnTo>
                  <a:lnTo>
                    <a:pt x="1293" y="1278"/>
                  </a:lnTo>
                  <a:lnTo>
                    <a:pt x="1305" y="1309"/>
                  </a:lnTo>
                  <a:lnTo>
                    <a:pt x="1315" y="1342"/>
                  </a:lnTo>
                  <a:lnTo>
                    <a:pt x="1325" y="1374"/>
                  </a:lnTo>
                  <a:lnTo>
                    <a:pt x="1334" y="1408"/>
                  </a:lnTo>
                  <a:lnTo>
                    <a:pt x="1334" y="1408"/>
                  </a:lnTo>
                  <a:lnTo>
                    <a:pt x="1350" y="1451"/>
                  </a:lnTo>
                  <a:lnTo>
                    <a:pt x="1365" y="1494"/>
                  </a:lnTo>
                  <a:lnTo>
                    <a:pt x="1378" y="1537"/>
                  </a:lnTo>
                  <a:lnTo>
                    <a:pt x="1390" y="1580"/>
                  </a:lnTo>
                  <a:lnTo>
                    <a:pt x="1399" y="1622"/>
                  </a:lnTo>
                  <a:lnTo>
                    <a:pt x="1409" y="1664"/>
                  </a:lnTo>
                  <a:lnTo>
                    <a:pt x="1417" y="1707"/>
                  </a:lnTo>
                  <a:lnTo>
                    <a:pt x="1424" y="1750"/>
                  </a:lnTo>
                  <a:lnTo>
                    <a:pt x="1430" y="1792"/>
                  </a:lnTo>
                  <a:lnTo>
                    <a:pt x="1434" y="1836"/>
                  </a:lnTo>
                  <a:lnTo>
                    <a:pt x="1439" y="1880"/>
                  </a:lnTo>
                  <a:lnTo>
                    <a:pt x="1442" y="1925"/>
                  </a:lnTo>
                  <a:lnTo>
                    <a:pt x="1444" y="1972"/>
                  </a:lnTo>
                  <a:lnTo>
                    <a:pt x="1445" y="2019"/>
                  </a:lnTo>
                  <a:lnTo>
                    <a:pt x="1447" y="2067"/>
                  </a:lnTo>
                  <a:lnTo>
                    <a:pt x="1447" y="2116"/>
                  </a:lnTo>
                  <a:lnTo>
                    <a:pt x="1445" y="2168"/>
                  </a:lnTo>
                  <a:lnTo>
                    <a:pt x="1445" y="2221"/>
                  </a:lnTo>
                  <a:lnTo>
                    <a:pt x="1444" y="2275"/>
                  </a:lnTo>
                  <a:lnTo>
                    <a:pt x="1443" y="2331"/>
                  </a:lnTo>
                  <a:lnTo>
                    <a:pt x="1440" y="2389"/>
                  </a:lnTo>
                  <a:lnTo>
                    <a:pt x="1439" y="2449"/>
                  </a:lnTo>
                  <a:lnTo>
                    <a:pt x="1437" y="2512"/>
                  </a:lnTo>
                  <a:lnTo>
                    <a:pt x="1434" y="2577"/>
                  </a:lnTo>
                  <a:lnTo>
                    <a:pt x="1433" y="2644"/>
                  </a:lnTo>
                  <a:lnTo>
                    <a:pt x="1430" y="2715"/>
                  </a:lnTo>
                  <a:lnTo>
                    <a:pt x="1428" y="2787"/>
                  </a:lnTo>
                  <a:lnTo>
                    <a:pt x="1427" y="2862"/>
                  </a:lnTo>
                  <a:lnTo>
                    <a:pt x="1426" y="2942"/>
                  </a:lnTo>
                  <a:lnTo>
                    <a:pt x="1424" y="3024"/>
                  </a:lnTo>
                  <a:lnTo>
                    <a:pt x="1423" y="3109"/>
                  </a:lnTo>
                  <a:lnTo>
                    <a:pt x="1423" y="3197"/>
                  </a:lnTo>
                  <a:lnTo>
                    <a:pt x="1423" y="3197"/>
                  </a:lnTo>
                  <a:lnTo>
                    <a:pt x="1412" y="3146"/>
                  </a:lnTo>
                  <a:lnTo>
                    <a:pt x="1402" y="3097"/>
                  </a:lnTo>
                  <a:lnTo>
                    <a:pt x="1391" y="3046"/>
                  </a:lnTo>
                  <a:lnTo>
                    <a:pt x="1380" y="2996"/>
                  </a:lnTo>
                  <a:lnTo>
                    <a:pt x="1368" y="2947"/>
                  </a:lnTo>
                  <a:lnTo>
                    <a:pt x="1359" y="2897"/>
                  </a:lnTo>
                  <a:lnTo>
                    <a:pt x="1347" y="2847"/>
                  </a:lnTo>
                  <a:lnTo>
                    <a:pt x="1336" y="2799"/>
                  </a:lnTo>
                  <a:lnTo>
                    <a:pt x="1325" y="2751"/>
                  </a:lnTo>
                  <a:lnTo>
                    <a:pt x="1314" y="2702"/>
                  </a:lnTo>
                  <a:lnTo>
                    <a:pt x="1303" y="2654"/>
                  </a:lnTo>
                  <a:lnTo>
                    <a:pt x="1290" y="2607"/>
                  </a:lnTo>
                  <a:lnTo>
                    <a:pt x="1279" y="2558"/>
                  </a:lnTo>
                  <a:lnTo>
                    <a:pt x="1268" y="2511"/>
                  </a:lnTo>
                  <a:lnTo>
                    <a:pt x="1256" y="2464"/>
                  </a:lnTo>
                  <a:lnTo>
                    <a:pt x="1244" y="2418"/>
                  </a:lnTo>
                  <a:lnTo>
                    <a:pt x="1232" y="2372"/>
                  </a:lnTo>
                  <a:lnTo>
                    <a:pt x="1221" y="2326"/>
                  </a:lnTo>
                  <a:lnTo>
                    <a:pt x="1208" y="2280"/>
                  </a:lnTo>
                  <a:lnTo>
                    <a:pt x="1196" y="2234"/>
                  </a:lnTo>
                  <a:lnTo>
                    <a:pt x="1184" y="2189"/>
                  </a:lnTo>
                  <a:lnTo>
                    <a:pt x="1171" y="2145"/>
                  </a:lnTo>
                  <a:lnTo>
                    <a:pt x="1159" y="2100"/>
                  </a:lnTo>
                  <a:lnTo>
                    <a:pt x="1146" y="2057"/>
                  </a:lnTo>
                  <a:lnTo>
                    <a:pt x="1133" y="2013"/>
                  </a:lnTo>
                  <a:lnTo>
                    <a:pt x="1120" y="1970"/>
                  </a:lnTo>
                  <a:lnTo>
                    <a:pt x="1107" y="1928"/>
                  </a:lnTo>
                  <a:lnTo>
                    <a:pt x="1093" y="1884"/>
                  </a:lnTo>
                  <a:lnTo>
                    <a:pt x="1079" y="1843"/>
                  </a:lnTo>
                  <a:lnTo>
                    <a:pt x="1066" y="1801"/>
                  </a:lnTo>
                  <a:lnTo>
                    <a:pt x="1052" y="1760"/>
                  </a:lnTo>
                  <a:lnTo>
                    <a:pt x="1038" y="1719"/>
                  </a:lnTo>
                  <a:lnTo>
                    <a:pt x="1038" y="1719"/>
                  </a:lnTo>
                  <a:lnTo>
                    <a:pt x="1017" y="1655"/>
                  </a:lnTo>
                  <a:lnTo>
                    <a:pt x="996" y="1592"/>
                  </a:lnTo>
                  <a:lnTo>
                    <a:pt x="974" y="1530"/>
                  </a:lnTo>
                  <a:lnTo>
                    <a:pt x="951" y="1470"/>
                  </a:lnTo>
                  <a:lnTo>
                    <a:pt x="929" y="1411"/>
                  </a:lnTo>
                  <a:lnTo>
                    <a:pt x="906" y="1353"/>
                  </a:lnTo>
                  <a:lnTo>
                    <a:pt x="881" y="1296"/>
                  </a:lnTo>
                  <a:lnTo>
                    <a:pt x="856" y="1240"/>
                  </a:lnTo>
                  <a:lnTo>
                    <a:pt x="830" y="1185"/>
                  </a:lnTo>
                  <a:lnTo>
                    <a:pt x="804" y="1131"/>
                  </a:lnTo>
                  <a:lnTo>
                    <a:pt x="776" y="1079"/>
                  </a:lnTo>
                  <a:lnTo>
                    <a:pt x="749" y="1025"/>
                  </a:lnTo>
                  <a:lnTo>
                    <a:pt x="719" y="974"/>
                  </a:lnTo>
                  <a:lnTo>
                    <a:pt x="691" y="923"/>
                  </a:lnTo>
                  <a:lnTo>
                    <a:pt x="660" y="874"/>
                  </a:lnTo>
                  <a:lnTo>
                    <a:pt x="629" y="824"/>
                  </a:lnTo>
                  <a:lnTo>
                    <a:pt x="598" y="776"/>
                  </a:lnTo>
                  <a:lnTo>
                    <a:pt x="564" y="727"/>
                  </a:lnTo>
                  <a:lnTo>
                    <a:pt x="531" y="680"/>
                  </a:lnTo>
                  <a:lnTo>
                    <a:pt x="496" y="633"/>
                  </a:lnTo>
                  <a:lnTo>
                    <a:pt x="460" y="586"/>
                  </a:lnTo>
                  <a:lnTo>
                    <a:pt x="424" y="540"/>
                  </a:lnTo>
                  <a:lnTo>
                    <a:pt x="387" y="494"/>
                  </a:lnTo>
                  <a:lnTo>
                    <a:pt x="348" y="448"/>
                  </a:lnTo>
                  <a:lnTo>
                    <a:pt x="309" y="402"/>
                  </a:lnTo>
                  <a:lnTo>
                    <a:pt x="268" y="357"/>
                  </a:lnTo>
                  <a:lnTo>
                    <a:pt x="226" y="312"/>
                  </a:lnTo>
                  <a:lnTo>
                    <a:pt x="183" y="267"/>
                  </a:lnTo>
                  <a:lnTo>
                    <a:pt x="139" y="222"/>
                  </a:lnTo>
                  <a:lnTo>
                    <a:pt x="94" y="176"/>
                  </a:lnTo>
                  <a:lnTo>
                    <a:pt x="47" y="132"/>
                  </a:lnTo>
                  <a:lnTo>
                    <a:pt x="0" y="86"/>
                  </a:lnTo>
                  <a:lnTo>
                    <a:pt x="0" y="86"/>
                  </a:lnTo>
                  <a:lnTo>
                    <a:pt x="15" y="69"/>
                  </a:lnTo>
                  <a:lnTo>
                    <a:pt x="29" y="55"/>
                  </a:lnTo>
                  <a:lnTo>
                    <a:pt x="46" y="40"/>
                  </a:lnTo>
                  <a:lnTo>
                    <a:pt x="62" y="27"/>
                  </a:lnTo>
                  <a:lnTo>
                    <a:pt x="82" y="16"/>
                  </a:lnTo>
                  <a:lnTo>
                    <a:pt x="103" y="7"/>
                  </a:lnTo>
                  <a:lnTo>
                    <a:pt x="126" y="2"/>
                  </a:lnTo>
                  <a:lnTo>
                    <a:pt x="154" y="0"/>
                  </a:lnTo>
                </a:path>
              </a:pathLst>
            </a:custGeom>
            <a:noFill/>
            <a:ln w="0">
              <a:solidFill>
                <a:srgbClr val="000000"/>
              </a:solidFill>
              <a:prstDash val="solid"/>
              <a:round/>
              <a:headEnd/>
              <a:tailEnd/>
            </a:ln>
          </p:spPr>
          <p:txBody>
            <a:bodyPr/>
            <a:lstStyle/>
            <a:p>
              <a:endParaRPr lang="en-US"/>
            </a:p>
          </p:txBody>
        </p:sp>
        <p:sp>
          <p:nvSpPr>
            <p:cNvPr id="29771" name="Freeform 75"/>
            <p:cNvSpPr>
              <a:spLocks/>
            </p:cNvSpPr>
            <p:nvPr/>
          </p:nvSpPr>
          <p:spPr bwMode="auto">
            <a:xfrm>
              <a:off x="631" y="903"/>
              <a:ext cx="45" cy="138"/>
            </a:xfrm>
            <a:custGeom>
              <a:avLst/>
              <a:gdLst/>
              <a:ahLst/>
              <a:cxnLst>
                <a:cxn ang="0">
                  <a:pos x="210" y="10"/>
                </a:cxn>
                <a:cxn ang="0">
                  <a:pos x="182" y="37"/>
                </a:cxn>
                <a:cxn ang="0">
                  <a:pos x="151" y="76"/>
                </a:cxn>
                <a:cxn ang="0">
                  <a:pos x="118" y="128"/>
                </a:cxn>
                <a:cxn ang="0">
                  <a:pos x="108" y="179"/>
                </a:cxn>
                <a:cxn ang="0">
                  <a:pos x="125" y="218"/>
                </a:cxn>
                <a:cxn ang="0">
                  <a:pos x="146" y="254"/>
                </a:cxn>
                <a:cxn ang="0">
                  <a:pos x="167" y="285"/>
                </a:cxn>
                <a:cxn ang="0">
                  <a:pos x="169" y="316"/>
                </a:cxn>
                <a:cxn ang="0">
                  <a:pos x="159" y="361"/>
                </a:cxn>
                <a:cxn ang="0">
                  <a:pos x="153" y="413"/>
                </a:cxn>
                <a:cxn ang="0">
                  <a:pos x="149" y="468"/>
                </a:cxn>
                <a:cxn ang="0">
                  <a:pos x="148" y="525"/>
                </a:cxn>
                <a:cxn ang="0">
                  <a:pos x="148" y="581"/>
                </a:cxn>
                <a:cxn ang="0">
                  <a:pos x="149" y="630"/>
                </a:cxn>
                <a:cxn ang="0">
                  <a:pos x="153" y="674"/>
                </a:cxn>
                <a:cxn ang="0">
                  <a:pos x="147" y="674"/>
                </a:cxn>
                <a:cxn ang="0">
                  <a:pos x="130" y="632"/>
                </a:cxn>
                <a:cxn ang="0">
                  <a:pos x="110" y="586"/>
                </a:cxn>
                <a:cxn ang="0">
                  <a:pos x="92" y="545"/>
                </a:cxn>
                <a:cxn ang="0">
                  <a:pos x="87" y="513"/>
                </a:cxn>
                <a:cxn ang="0">
                  <a:pos x="91" y="481"/>
                </a:cxn>
                <a:cxn ang="0">
                  <a:pos x="96" y="449"/>
                </a:cxn>
                <a:cxn ang="0">
                  <a:pos x="102" y="418"/>
                </a:cxn>
                <a:cxn ang="0">
                  <a:pos x="108" y="387"/>
                </a:cxn>
                <a:cxn ang="0">
                  <a:pos x="116" y="359"/>
                </a:cxn>
                <a:cxn ang="0">
                  <a:pos x="125" y="330"/>
                </a:cxn>
                <a:cxn ang="0">
                  <a:pos x="133" y="305"/>
                </a:cxn>
                <a:cxn ang="0">
                  <a:pos x="130" y="282"/>
                </a:cxn>
                <a:cxn ang="0">
                  <a:pos x="115" y="257"/>
                </a:cxn>
                <a:cxn ang="0">
                  <a:pos x="101" y="230"/>
                </a:cxn>
                <a:cxn ang="0">
                  <a:pos x="90" y="201"/>
                </a:cxn>
                <a:cxn ang="0">
                  <a:pos x="71" y="203"/>
                </a:cxn>
                <a:cxn ang="0">
                  <a:pos x="49" y="243"/>
                </a:cxn>
                <a:cxn ang="0">
                  <a:pos x="30" y="285"/>
                </a:cxn>
                <a:cxn ang="0">
                  <a:pos x="12" y="330"/>
                </a:cxn>
                <a:cxn ang="0">
                  <a:pos x="3" y="339"/>
                </a:cxn>
                <a:cxn ang="0">
                  <a:pos x="12" y="304"/>
                </a:cxn>
                <a:cxn ang="0">
                  <a:pos x="24" y="269"/>
                </a:cxn>
                <a:cxn ang="0">
                  <a:pos x="36" y="234"/>
                </a:cxn>
                <a:cxn ang="0">
                  <a:pos x="51" y="202"/>
                </a:cxn>
                <a:cxn ang="0">
                  <a:pos x="65" y="171"/>
                </a:cxn>
                <a:cxn ang="0">
                  <a:pos x="80" y="144"/>
                </a:cxn>
                <a:cxn ang="0">
                  <a:pos x="92" y="120"/>
                </a:cxn>
                <a:cxn ang="0">
                  <a:pos x="115" y="84"/>
                </a:cxn>
                <a:cxn ang="0">
                  <a:pos x="147" y="42"/>
                </a:cxn>
                <a:cxn ang="0">
                  <a:pos x="178" y="15"/>
                </a:cxn>
                <a:cxn ang="0">
                  <a:pos x="208" y="1"/>
                </a:cxn>
              </a:cxnLst>
              <a:rect l="0" t="0" r="r" b="b"/>
              <a:pathLst>
                <a:path w="224" h="691">
                  <a:moveTo>
                    <a:pt x="224" y="0"/>
                  </a:moveTo>
                  <a:lnTo>
                    <a:pt x="210" y="10"/>
                  </a:lnTo>
                  <a:lnTo>
                    <a:pt x="197" y="22"/>
                  </a:lnTo>
                  <a:lnTo>
                    <a:pt x="182" y="37"/>
                  </a:lnTo>
                  <a:lnTo>
                    <a:pt x="166" y="55"/>
                  </a:lnTo>
                  <a:lnTo>
                    <a:pt x="151" y="76"/>
                  </a:lnTo>
                  <a:lnTo>
                    <a:pt x="135" y="99"/>
                  </a:lnTo>
                  <a:lnTo>
                    <a:pt x="118" y="128"/>
                  </a:lnTo>
                  <a:lnTo>
                    <a:pt x="103" y="159"/>
                  </a:lnTo>
                  <a:lnTo>
                    <a:pt x="108" y="179"/>
                  </a:lnTo>
                  <a:lnTo>
                    <a:pt x="116" y="198"/>
                  </a:lnTo>
                  <a:lnTo>
                    <a:pt x="125" y="218"/>
                  </a:lnTo>
                  <a:lnTo>
                    <a:pt x="135" y="237"/>
                  </a:lnTo>
                  <a:lnTo>
                    <a:pt x="146" y="254"/>
                  </a:lnTo>
                  <a:lnTo>
                    <a:pt x="156" y="270"/>
                  </a:lnTo>
                  <a:lnTo>
                    <a:pt x="167" y="285"/>
                  </a:lnTo>
                  <a:lnTo>
                    <a:pt x="175" y="298"/>
                  </a:lnTo>
                  <a:lnTo>
                    <a:pt x="169" y="316"/>
                  </a:lnTo>
                  <a:lnTo>
                    <a:pt x="164" y="338"/>
                  </a:lnTo>
                  <a:lnTo>
                    <a:pt x="159" y="361"/>
                  </a:lnTo>
                  <a:lnTo>
                    <a:pt x="156" y="386"/>
                  </a:lnTo>
                  <a:lnTo>
                    <a:pt x="153" y="413"/>
                  </a:lnTo>
                  <a:lnTo>
                    <a:pt x="151" y="441"/>
                  </a:lnTo>
                  <a:lnTo>
                    <a:pt x="149" y="468"/>
                  </a:lnTo>
                  <a:lnTo>
                    <a:pt x="148" y="496"/>
                  </a:lnTo>
                  <a:lnTo>
                    <a:pt x="148" y="525"/>
                  </a:lnTo>
                  <a:lnTo>
                    <a:pt x="147" y="553"/>
                  </a:lnTo>
                  <a:lnTo>
                    <a:pt x="148" y="581"/>
                  </a:lnTo>
                  <a:lnTo>
                    <a:pt x="148" y="606"/>
                  </a:lnTo>
                  <a:lnTo>
                    <a:pt x="149" y="630"/>
                  </a:lnTo>
                  <a:lnTo>
                    <a:pt x="151" y="653"/>
                  </a:lnTo>
                  <a:lnTo>
                    <a:pt x="153" y="674"/>
                  </a:lnTo>
                  <a:lnTo>
                    <a:pt x="154" y="691"/>
                  </a:lnTo>
                  <a:lnTo>
                    <a:pt x="147" y="674"/>
                  </a:lnTo>
                  <a:lnTo>
                    <a:pt x="139" y="654"/>
                  </a:lnTo>
                  <a:lnTo>
                    <a:pt x="130" y="632"/>
                  </a:lnTo>
                  <a:lnTo>
                    <a:pt x="120" y="609"/>
                  </a:lnTo>
                  <a:lnTo>
                    <a:pt x="110" y="586"/>
                  </a:lnTo>
                  <a:lnTo>
                    <a:pt x="100" y="565"/>
                  </a:lnTo>
                  <a:lnTo>
                    <a:pt x="92" y="545"/>
                  </a:lnTo>
                  <a:lnTo>
                    <a:pt x="85" y="529"/>
                  </a:lnTo>
                  <a:lnTo>
                    <a:pt x="87" y="513"/>
                  </a:lnTo>
                  <a:lnTo>
                    <a:pt x="89" y="498"/>
                  </a:lnTo>
                  <a:lnTo>
                    <a:pt x="91" y="481"/>
                  </a:lnTo>
                  <a:lnTo>
                    <a:pt x="94" y="465"/>
                  </a:lnTo>
                  <a:lnTo>
                    <a:pt x="96" y="449"/>
                  </a:lnTo>
                  <a:lnTo>
                    <a:pt x="100" y="434"/>
                  </a:lnTo>
                  <a:lnTo>
                    <a:pt x="102" y="418"/>
                  </a:lnTo>
                  <a:lnTo>
                    <a:pt x="106" y="403"/>
                  </a:lnTo>
                  <a:lnTo>
                    <a:pt x="108" y="387"/>
                  </a:lnTo>
                  <a:lnTo>
                    <a:pt x="112" y="372"/>
                  </a:lnTo>
                  <a:lnTo>
                    <a:pt x="116" y="359"/>
                  </a:lnTo>
                  <a:lnTo>
                    <a:pt x="121" y="344"/>
                  </a:lnTo>
                  <a:lnTo>
                    <a:pt x="125" y="330"/>
                  </a:lnTo>
                  <a:lnTo>
                    <a:pt x="128" y="318"/>
                  </a:lnTo>
                  <a:lnTo>
                    <a:pt x="133" y="305"/>
                  </a:lnTo>
                  <a:lnTo>
                    <a:pt x="138" y="293"/>
                  </a:lnTo>
                  <a:lnTo>
                    <a:pt x="130" y="282"/>
                  </a:lnTo>
                  <a:lnTo>
                    <a:pt x="122" y="269"/>
                  </a:lnTo>
                  <a:lnTo>
                    <a:pt x="115" y="257"/>
                  </a:lnTo>
                  <a:lnTo>
                    <a:pt x="107" y="244"/>
                  </a:lnTo>
                  <a:lnTo>
                    <a:pt x="101" y="230"/>
                  </a:lnTo>
                  <a:lnTo>
                    <a:pt x="95" y="216"/>
                  </a:lnTo>
                  <a:lnTo>
                    <a:pt x="90" y="201"/>
                  </a:lnTo>
                  <a:lnTo>
                    <a:pt x="85" y="185"/>
                  </a:lnTo>
                  <a:lnTo>
                    <a:pt x="71" y="203"/>
                  </a:lnTo>
                  <a:lnTo>
                    <a:pt x="60" y="222"/>
                  </a:lnTo>
                  <a:lnTo>
                    <a:pt x="49" y="243"/>
                  </a:lnTo>
                  <a:lnTo>
                    <a:pt x="39" y="263"/>
                  </a:lnTo>
                  <a:lnTo>
                    <a:pt x="30" y="285"/>
                  </a:lnTo>
                  <a:lnTo>
                    <a:pt x="20" y="308"/>
                  </a:lnTo>
                  <a:lnTo>
                    <a:pt x="12" y="330"/>
                  </a:lnTo>
                  <a:lnTo>
                    <a:pt x="0" y="355"/>
                  </a:lnTo>
                  <a:lnTo>
                    <a:pt x="3" y="339"/>
                  </a:lnTo>
                  <a:lnTo>
                    <a:pt x="8" y="321"/>
                  </a:lnTo>
                  <a:lnTo>
                    <a:pt x="12" y="304"/>
                  </a:lnTo>
                  <a:lnTo>
                    <a:pt x="18" y="287"/>
                  </a:lnTo>
                  <a:lnTo>
                    <a:pt x="24" y="269"/>
                  </a:lnTo>
                  <a:lnTo>
                    <a:pt x="30" y="252"/>
                  </a:lnTo>
                  <a:lnTo>
                    <a:pt x="36" y="234"/>
                  </a:lnTo>
                  <a:lnTo>
                    <a:pt x="44" y="218"/>
                  </a:lnTo>
                  <a:lnTo>
                    <a:pt x="51" y="202"/>
                  </a:lnTo>
                  <a:lnTo>
                    <a:pt x="59" y="186"/>
                  </a:lnTo>
                  <a:lnTo>
                    <a:pt x="65" y="171"/>
                  </a:lnTo>
                  <a:lnTo>
                    <a:pt x="72" y="158"/>
                  </a:lnTo>
                  <a:lnTo>
                    <a:pt x="80" y="144"/>
                  </a:lnTo>
                  <a:lnTo>
                    <a:pt x="86" y="131"/>
                  </a:lnTo>
                  <a:lnTo>
                    <a:pt x="92" y="120"/>
                  </a:lnTo>
                  <a:lnTo>
                    <a:pt x="97" y="110"/>
                  </a:lnTo>
                  <a:lnTo>
                    <a:pt x="115" y="84"/>
                  </a:lnTo>
                  <a:lnTo>
                    <a:pt x="131" y="62"/>
                  </a:lnTo>
                  <a:lnTo>
                    <a:pt x="147" y="42"/>
                  </a:lnTo>
                  <a:lnTo>
                    <a:pt x="163" y="27"/>
                  </a:lnTo>
                  <a:lnTo>
                    <a:pt x="178" y="15"/>
                  </a:lnTo>
                  <a:lnTo>
                    <a:pt x="193" y="6"/>
                  </a:lnTo>
                  <a:lnTo>
                    <a:pt x="208" y="1"/>
                  </a:lnTo>
                  <a:lnTo>
                    <a:pt x="224" y="0"/>
                  </a:lnTo>
                  <a:close/>
                </a:path>
              </a:pathLst>
            </a:custGeom>
            <a:solidFill>
              <a:srgbClr val="BFBFBF"/>
            </a:solidFill>
            <a:ln w="9525">
              <a:noFill/>
              <a:round/>
              <a:headEnd/>
              <a:tailEnd/>
            </a:ln>
          </p:spPr>
          <p:txBody>
            <a:bodyPr/>
            <a:lstStyle/>
            <a:p>
              <a:endParaRPr lang="en-US"/>
            </a:p>
          </p:txBody>
        </p:sp>
        <p:sp>
          <p:nvSpPr>
            <p:cNvPr id="29772" name="Freeform 76"/>
            <p:cNvSpPr>
              <a:spLocks noEditPoints="1"/>
            </p:cNvSpPr>
            <p:nvPr/>
          </p:nvSpPr>
          <p:spPr bwMode="auto">
            <a:xfrm>
              <a:off x="472" y="558"/>
              <a:ext cx="287" cy="815"/>
            </a:xfrm>
            <a:custGeom>
              <a:avLst/>
              <a:gdLst/>
              <a:ahLst/>
              <a:cxnLst>
                <a:cxn ang="0">
                  <a:pos x="1035" y="1743"/>
                </a:cxn>
                <a:cxn ang="0">
                  <a:pos x="1118" y="1822"/>
                </a:cxn>
                <a:cxn ang="0">
                  <a:pos x="1141" y="1898"/>
                </a:cxn>
                <a:cxn ang="0">
                  <a:pos x="1200" y="2027"/>
                </a:cxn>
                <a:cxn ang="0">
                  <a:pos x="1277" y="2218"/>
                </a:cxn>
                <a:cxn ang="0">
                  <a:pos x="1331" y="2427"/>
                </a:cxn>
                <a:cxn ang="0">
                  <a:pos x="1367" y="2663"/>
                </a:cxn>
                <a:cxn ang="0">
                  <a:pos x="1399" y="2904"/>
                </a:cxn>
                <a:cxn ang="0">
                  <a:pos x="1422" y="3143"/>
                </a:cxn>
                <a:cxn ang="0">
                  <a:pos x="1431" y="3370"/>
                </a:cxn>
                <a:cxn ang="0">
                  <a:pos x="1437" y="3579"/>
                </a:cxn>
                <a:cxn ang="0">
                  <a:pos x="1435" y="3822"/>
                </a:cxn>
                <a:cxn ang="0">
                  <a:pos x="1416" y="4075"/>
                </a:cxn>
                <a:cxn ang="0">
                  <a:pos x="1358" y="3801"/>
                </a:cxn>
                <a:cxn ang="0">
                  <a:pos x="1290" y="3520"/>
                </a:cxn>
                <a:cxn ang="0">
                  <a:pos x="1215" y="3241"/>
                </a:cxn>
                <a:cxn ang="0">
                  <a:pos x="1137" y="2969"/>
                </a:cxn>
                <a:cxn ang="0">
                  <a:pos x="1055" y="2714"/>
                </a:cxn>
                <a:cxn ang="0">
                  <a:pos x="973" y="2480"/>
                </a:cxn>
                <a:cxn ang="0">
                  <a:pos x="935" y="2340"/>
                </a:cxn>
                <a:cxn ang="0">
                  <a:pos x="935" y="2211"/>
                </a:cxn>
                <a:cxn ang="0">
                  <a:pos x="948" y="2079"/>
                </a:cxn>
                <a:cxn ang="0">
                  <a:pos x="946" y="1995"/>
                </a:cxn>
                <a:cxn ang="0">
                  <a:pos x="896" y="1906"/>
                </a:cxn>
                <a:cxn ang="0">
                  <a:pos x="940" y="1796"/>
                </a:cxn>
                <a:cxn ang="0">
                  <a:pos x="1194" y="4"/>
                </a:cxn>
                <a:cxn ang="0">
                  <a:pos x="1068" y="41"/>
                </a:cxn>
                <a:cxn ang="0">
                  <a:pos x="907" y="160"/>
                </a:cxn>
                <a:cxn ang="0">
                  <a:pos x="787" y="402"/>
                </a:cxn>
                <a:cxn ang="0">
                  <a:pos x="739" y="479"/>
                </a:cxn>
                <a:cxn ang="0">
                  <a:pos x="669" y="487"/>
                </a:cxn>
                <a:cxn ang="0">
                  <a:pos x="597" y="486"/>
                </a:cxn>
                <a:cxn ang="0">
                  <a:pos x="546" y="460"/>
                </a:cxn>
                <a:cxn ang="0">
                  <a:pos x="509" y="396"/>
                </a:cxn>
                <a:cxn ang="0">
                  <a:pos x="453" y="318"/>
                </a:cxn>
                <a:cxn ang="0">
                  <a:pos x="354" y="257"/>
                </a:cxn>
                <a:cxn ang="0">
                  <a:pos x="255" y="280"/>
                </a:cxn>
                <a:cxn ang="0">
                  <a:pos x="190" y="370"/>
                </a:cxn>
                <a:cxn ang="0">
                  <a:pos x="185" y="497"/>
                </a:cxn>
                <a:cxn ang="0">
                  <a:pos x="229" y="625"/>
                </a:cxn>
                <a:cxn ang="0">
                  <a:pos x="299" y="730"/>
                </a:cxn>
                <a:cxn ang="0">
                  <a:pos x="368" y="796"/>
                </a:cxn>
                <a:cxn ang="0">
                  <a:pos x="358" y="880"/>
                </a:cxn>
                <a:cxn ang="0">
                  <a:pos x="320" y="964"/>
                </a:cxn>
                <a:cxn ang="0">
                  <a:pos x="267" y="1038"/>
                </a:cxn>
                <a:cxn ang="0">
                  <a:pos x="214" y="1027"/>
                </a:cxn>
                <a:cxn ang="0">
                  <a:pos x="157" y="1003"/>
                </a:cxn>
                <a:cxn ang="0">
                  <a:pos x="74" y="1036"/>
                </a:cxn>
                <a:cxn ang="0">
                  <a:pos x="31" y="1022"/>
                </a:cxn>
                <a:cxn ang="0">
                  <a:pos x="9" y="966"/>
                </a:cxn>
                <a:cxn ang="0">
                  <a:pos x="57" y="789"/>
                </a:cxn>
                <a:cxn ang="0">
                  <a:pos x="88" y="632"/>
                </a:cxn>
                <a:cxn ang="0">
                  <a:pos x="95" y="457"/>
                </a:cxn>
                <a:cxn ang="0">
                  <a:pos x="40" y="306"/>
                </a:cxn>
                <a:cxn ang="0">
                  <a:pos x="34" y="191"/>
                </a:cxn>
                <a:cxn ang="0">
                  <a:pos x="129" y="142"/>
                </a:cxn>
                <a:cxn ang="0">
                  <a:pos x="248" y="105"/>
                </a:cxn>
                <a:cxn ang="0">
                  <a:pos x="380" y="71"/>
                </a:cxn>
                <a:cxn ang="0">
                  <a:pos x="601" y="25"/>
                </a:cxn>
                <a:cxn ang="0">
                  <a:pos x="873" y="3"/>
                </a:cxn>
                <a:cxn ang="0">
                  <a:pos x="1118" y="2"/>
                </a:cxn>
              </a:cxnLst>
              <a:rect l="0" t="0" r="r" b="b"/>
              <a:pathLst>
                <a:path w="1437" h="4075">
                  <a:moveTo>
                    <a:pt x="999" y="1738"/>
                  </a:moveTo>
                  <a:lnTo>
                    <a:pt x="1007" y="1738"/>
                  </a:lnTo>
                  <a:lnTo>
                    <a:pt x="1015" y="1739"/>
                  </a:lnTo>
                  <a:lnTo>
                    <a:pt x="1025" y="1741"/>
                  </a:lnTo>
                  <a:lnTo>
                    <a:pt x="1035" y="1743"/>
                  </a:lnTo>
                  <a:lnTo>
                    <a:pt x="1048" y="1749"/>
                  </a:lnTo>
                  <a:lnTo>
                    <a:pt x="1063" y="1760"/>
                  </a:lnTo>
                  <a:lnTo>
                    <a:pt x="1080" y="1777"/>
                  </a:lnTo>
                  <a:lnTo>
                    <a:pt x="1100" y="1799"/>
                  </a:lnTo>
                  <a:lnTo>
                    <a:pt x="1118" y="1822"/>
                  </a:lnTo>
                  <a:lnTo>
                    <a:pt x="1131" y="1844"/>
                  </a:lnTo>
                  <a:lnTo>
                    <a:pt x="1137" y="1861"/>
                  </a:lnTo>
                  <a:lnTo>
                    <a:pt x="1141" y="1875"/>
                  </a:lnTo>
                  <a:lnTo>
                    <a:pt x="1141" y="1887"/>
                  </a:lnTo>
                  <a:lnTo>
                    <a:pt x="1141" y="1898"/>
                  </a:lnTo>
                  <a:lnTo>
                    <a:pt x="1139" y="1908"/>
                  </a:lnTo>
                  <a:lnTo>
                    <a:pt x="1139" y="1917"/>
                  </a:lnTo>
                  <a:lnTo>
                    <a:pt x="1161" y="1953"/>
                  </a:lnTo>
                  <a:lnTo>
                    <a:pt x="1182" y="1990"/>
                  </a:lnTo>
                  <a:lnTo>
                    <a:pt x="1200" y="2027"/>
                  </a:lnTo>
                  <a:lnTo>
                    <a:pt x="1218" y="2064"/>
                  </a:lnTo>
                  <a:lnTo>
                    <a:pt x="1234" y="2102"/>
                  </a:lnTo>
                  <a:lnTo>
                    <a:pt x="1250" y="2140"/>
                  </a:lnTo>
                  <a:lnTo>
                    <a:pt x="1264" y="2179"/>
                  </a:lnTo>
                  <a:lnTo>
                    <a:pt x="1277" y="2218"/>
                  </a:lnTo>
                  <a:lnTo>
                    <a:pt x="1290" y="2258"/>
                  </a:lnTo>
                  <a:lnTo>
                    <a:pt x="1301" y="2299"/>
                  </a:lnTo>
                  <a:lnTo>
                    <a:pt x="1312" y="2341"/>
                  </a:lnTo>
                  <a:lnTo>
                    <a:pt x="1322" y="2383"/>
                  </a:lnTo>
                  <a:lnTo>
                    <a:pt x="1331" y="2427"/>
                  </a:lnTo>
                  <a:lnTo>
                    <a:pt x="1338" y="2473"/>
                  </a:lnTo>
                  <a:lnTo>
                    <a:pt x="1345" y="2519"/>
                  </a:lnTo>
                  <a:lnTo>
                    <a:pt x="1353" y="2566"/>
                  </a:lnTo>
                  <a:lnTo>
                    <a:pt x="1359" y="2614"/>
                  </a:lnTo>
                  <a:lnTo>
                    <a:pt x="1367" y="2663"/>
                  </a:lnTo>
                  <a:lnTo>
                    <a:pt x="1373" y="2710"/>
                  </a:lnTo>
                  <a:lnTo>
                    <a:pt x="1380" y="2758"/>
                  </a:lnTo>
                  <a:lnTo>
                    <a:pt x="1386" y="2807"/>
                  </a:lnTo>
                  <a:lnTo>
                    <a:pt x="1393" y="2855"/>
                  </a:lnTo>
                  <a:lnTo>
                    <a:pt x="1399" y="2904"/>
                  </a:lnTo>
                  <a:lnTo>
                    <a:pt x="1405" y="2951"/>
                  </a:lnTo>
                  <a:lnTo>
                    <a:pt x="1410" y="2999"/>
                  </a:lnTo>
                  <a:lnTo>
                    <a:pt x="1415" y="3048"/>
                  </a:lnTo>
                  <a:lnTo>
                    <a:pt x="1419" y="3096"/>
                  </a:lnTo>
                  <a:lnTo>
                    <a:pt x="1422" y="3143"/>
                  </a:lnTo>
                  <a:lnTo>
                    <a:pt x="1426" y="3191"/>
                  </a:lnTo>
                  <a:lnTo>
                    <a:pt x="1429" y="3240"/>
                  </a:lnTo>
                  <a:lnTo>
                    <a:pt x="1430" y="3287"/>
                  </a:lnTo>
                  <a:lnTo>
                    <a:pt x="1430" y="3335"/>
                  </a:lnTo>
                  <a:lnTo>
                    <a:pt x="1431" y="3370"/>
                  </a:lnTo>
                  <a:lnTo>
                    <a:pt x="1432" y="3409"/>
                  </a:lnTo>
                  <a:lnTo>
                    <a:pt x="1434" y="3448"/>
                  </a:lnTo>
                  <a:lnTo>
                    <a:pt x="1435" y="3491"/>
                  </a:lnTo>
                  <a:lnTo>
                    <a:pt x="1436" y="3534"/>
                  </a:lnTo>
                  <a:lnTo>
                    <a:pt x="1437" y="3579"/>
                  </a:lnTo>
                  <a:lnTo>
                    <a:pt x="1437" y="3626"/>
                  </a:lnTo>
                  <a:lnTo>
                    <a:pt x="1437" y="3673"/>
                  </a:lnTo>
                  <a:lnTo>
                    <a:pt x="1437" y="3723"/>
                  </a:lnTo>
                  <a:lnTo>
                    <a:pt x="1436" y="3772"/>
                  </a:lnTo>
                  <a:lnTo>
                    <a:pt x="1435" y="3822"/>
                  </a:lnTo>
                  <a:lnTo>
                    <a:pt x="1432" y="3873"/>
                  </a:lnTo>
                  <a:lnTo>
                    <a:pt x="1430" y="3924"/>
                  </a:lnTo>
                  <a:lnTo>
                    <a:pt x="1426" y="3975"/>
                  </a:lnTo>
                  <a:lnTo>
                    <a:pt x="1421" y="4026"/>
                  </a:lnTo>
                  <a:lnTo>
                    <a:pt x="1416" y="4075"/>
                  </a:lnTo>
                  <a:lnTo>
                    <a:pt x="1405" y="4021"/>
                  </a:lnTo>
                  <a:lnTo>
                    <a:pt x="1394" y="3967"/>
                  </a:lnTo>
                  <a:lnTo>
                    <a:pt x="1383" y="3911"/>
                  </a:lnTo>
                  <a:lnTo>
                    <a:pt x="1370" y="3857"/>
                  </a:lnTo>
                  <a:lnTo>
                    <a:pt x="1358" y="3801"/>
                  </a:lnTo>
                  <a:lnTo>
                    <a:pt x="1344" y="3745"/>
                  </a:lnTo>
                  <a:lnTo>
                    <a:pt x="1332" y="3689"/>
                  </a:lnTo>
                  <a:lnTo>
                    <a:pt x="1318" y="3633"/>
                  </a:lnTo>
                  <a:lnTo>
                    <a:pt x="1305" y="3576"/>
                  </a:lnTo>
                  <a:lnTo>
                    <a:pt x="1290" y="3520"/>
                  </a:lnTo>
                  <a:lnTo>
                    <a:pt x="1276" y="3465"/>
                  </a:lnTo>
                  <a:lnTo>
                    <a:pt x="1261" y="3407"/>
                  </a:lnTo>
                  <a:lnTo>
                    <a:pt x="1246" y="3352"/>
                  </a:lnTo>
                  <a:lnTo>
                    <a:pt x="1231" y="3296"/>
                  </a:lnTo>
                  <a:lnTo>
                    <a:pt x="1215" y="3241"/>
                  </a:lnTo>
                  <a:lnTo>
                    <a:pt x="1200" y="3185"/>
                  </a:lnTo>
                  <a:lnTo>
                    <a:pt x="1184" y="3131"/>
                  </a:lnTo>
                  <a:lnTo>
                    <a:pt x="1168" y="3076"/>
                  </a:lnTo>
                  <a:lnTo>
                    <a:pt x="1153" y="3023"/>
                  </a:lnTo>
                  <a:lnTo>
                    <a:pt x="1137" y="2969"/>
                  </a:lnTo>
                  <a:lnTo>
                    <a:pt x="1121" y="2917"/>
                  </a:lnTo>
                  <a:lnTo>
                    <a:pt x="1103" y="2865"/>
                  </a:lnTo>
                  <a:lnTo>
                    <a:pt x="1087" y="2813"/>
                  </a:lnTo>
                  <a:lnTo>
                    <a:pt x="1071" y="2763"/>
                  </a:lnTo>
                  <a:lnTo>
                    <a:pt x="1055" y="2714"/>
                  </a:lnTo>
                  <a:lnTo>
                    <a:pt x="1039" y="2665"/>
                  </a:lnTo>
                  <a:lnTo>
                    <a:pt x="1022" y="2617"/>
                  </a:lnTo>
                  <a:lnTo>
                    <a:pt x="1005" y="2570"/>
                  </a:lnTo>
                  <a:lnTo>
                    <a:pt x="989" y="2525"/>
                  </a:lnTo>
                  <a:lnTo>
                    <a:pt x="973" y="2480"/>
                  </a:lnTo>
                  <a:lnTo>
                    <a:pt x="957" y="2437"/>
                  </a:lnTo>
                  <a:lnTo>
                    <a:pt x="941" y="2395"/>
                  </a:lnTo>
                  <a:lnTo>
                    <a:pt x="938" y="2380"/>
                  </a:lnTo>
                  <a:lnTo>
                    <a:pt x="937" y="2361"/>
                  </a:lnTo>
                  <a:lnTo>
                    <a:pt x="935" y="2340"/>
                  </a:lnTo>
                  <a:lnTo>
                    <a:pt x="935" y="2318"/>
                  </a:lnTo>
                  <a:lnTo>
                    <a:pt x="933" y="2293"/>
                  </a:lnTo>
                  <a:lnTo>
                    <a:pt x="933" y="2267"/>
                  </a:lnTo>
                  <a:lnTo>
                    <a:pt x="933" y="2239"/>
                  </a:lnTo>
                  <a:lnTo>
                    <a:pt x="935" y="2211"/>
                  </a:lnTo>
                  <a:lnTo>
                    <a:pt x="936" y="2184"/>
                  </a:lnTo>
                  <a:lnTo>
                    <a:pt x="938" y="2156"/>
                  </a:lnTo>
                  <a:lnTo>
                    <a:pt x="941" y="2129"/>
                  </a:lnTo>
                  <a:lnTo>
                    <a:pt x="945" y="2104"/>
                  </a:lnTo>
                  <a:lnTo>
                    <a:pt x="948" y="2079"/>
                  </a:lnTo>
                  <a:lnTo>
                    <a:pt x="952" y="2058"/>
                  </a:lnTo>
                  <a:lnTo>
                    <a:pt x="957" y="2038"/>
                  </a:lnTo>
                  <a:lnTo>
                    <a:pt x="963" y="2021"/>
                  </a:lnTo>
                  <a:lnTo>
                    <a:pt x="956" y="2009"/>
                  </a:lnTo>
                  <a:lnTo>
                    <a:pt x="946" y="1995"/>
                  </a:lnTo>
                  <a:lnTo>
                    <a:pt x="935" y="1979"/>
                  </a:lnTo>
                  <a:lnTo>
                    <a:pt x="924" y="1961"/>
                  </a:lnTo>
                  <a:lnTo>
                    <a:pt x="912" y="1943"/>
                  </a:lnTo>
                  <a:lnTo>
                    <a:pt x="904" y="1924"/>
                  </a:lnTo>
                  <a:lnTo>
                    <a:pt x="896" y="1906"/>
                  </a:lnTo>
                  <a:lnTo>
                    <a:pt x="894" y="1887"/>
                  </a:lnTo>
                  <a:lnTo>
                    <a:pt x="904" y="1861"/>
                  </a:lnTo>
                  <a:lnTo>
                    <a:pt x="915" y="1836"/>
                  </a:lnTo>
                  <a:lnTo>
                    <a:pt x="927" y="1815"/>
                  </a:lnTo>
                  <a:lnTo>
                    <a:pt x="940" y="1796"/>
                  </a:lnTo>
                  <a:lnTo>
                    <a:pt x="953" y="1779"/>
                  </a:lnTo>
                  <a:lnTo>
                    <a:pt x="967" y="1764"/>
                  </a:lnTo>
                  <a:lnTo>
                    <a:pt x="983" y="1750"/>
                  </a:lnTo>
                  <a:lnTo>
                    <a:pt x="999" y="1738"/>
                  </a:lnTo>
                  <a:close/>
                  <a:moveTo>
                    <a:pt x="1194" y="4"/>
                  </a:moveTo>
                  <a:lnTo>
                    <a:pt x="1175" y="7"/>
                  </a:lnTo>
                  <a:lnTo>
                    <a:pt x="1152" y="12"/>
                  </a:lnTo>
                  <a:lnTo>
                    <a:pt x="1126" y="19"/>
                  </a:lnTo>
                  <a:lnTo>
                    <a:pt x="1097" y="29"/>
                  </a:lnTo>
                  <a:lnTo>
                    <a:pt x="1068" y="41"/>
                  </a:lnTo>
                  <a:lnTo>
                    <a:pt x="1035" y="57"/>
                  </a:lnTo>
                  <a:lnTo>
                    <a:pt x="1003" y="77"/>
                  </a:lnTo>
                  <a:lnTo>
                    <a:pt x="971" y="101"/>
                  </a:lnTo>
                  <a:lnTo>
                    <a:pt x="938" y="128"/>
                  </a:lnTo>
                  <a:lnTo>
                    <a:pt x="907" y="160"/>
                  </a:lnTo>
                  <a:lnTo>
                    <a:pt x="878" y="198"/>
                  </a:lnTo>
                  <a:lnTo>
                    <a:pt x="850" y="241"/>
                  </a:lnTo>
                  <a:lnTo>
                    <a:pt x="826" y="288"/>
                  </a:lnTo>
                  <a:lnTo>
                    <a:pt x="804" y="343"/>
                  </a:lnTo>
                  <a:lnTo>
                    <a:pt x="787" y="402"/>
                  </a:lnTo>
                  <a:lnTo>
                    <a:pt x="775" y="470"/>
                  </a:lnTo>
                  <a:lnTo>
                    <a:pt x="768" y="472"/>
                  </a:lnTo>
                  <a:lnTo>
                    <a:pt x="760" y="476"/>
                  </a:lnTo>
                  <a:lnTo>
                    <a:pt x="750" y="478"/>
                  </a:lnTo>
                  <a:lnTo>
                    <a:pt x="739" y="479"/>
                  </a:lnTo>
                  <a:lnTo>
                    <a:pt x="726" y="482"/>
                  </a:lnTo>
                  <a:lnTo>
                    <a:pt x="713" y="483"/>
                  </a:lnTo>
                  <a:lnTo>
                    <a:pt x="699" y="484"/>
                  </a:lnTo>
                  <a:lnTo>
                    <a:pt x="684" y="486"/>
                  </a:lnTo>
                  <a:lnTo>
                    <a:pt x="669" y="487"/>
                  </a:lnTo>
                  <a:lnTo>
                    <a:pt x="654" y="487"/>
                  </a:lnTo>
                  <a:lnTo>
                    <a:pt x="639" y="487"/>
                  </a:lnTo>
                  <a:lnTo>
                    <a:pt x="624" y="487"/>
                  </a:lnTo>
                  <a:lnTo>
                    <a:pt x="611" y="486"/>
                  </a:lnTo>
                  <a:lnTo>
                    <a:pt x="597" y="486"/>
                  </a:lnTo>
                  <a:lnTo>
                    <a:pt x="585" y="484"/>
                  </a:lnTo>
                  <a:lnTo>
                    <a:pt x="574" y="483"/>
                  </a:lnTo>
                  <a:lnTo>
                    <a:pt x="564" y="477"/>
                  </a:lnTo>
                  <a:lnTo>
                    <a:pt x="555" y="470"/>
                  </a:lnTo>
                  <a:lnTo>
                    <a:pt x="546" y="460"/>
                  </a:lnTo>
                  <a:lnTo>
                    <a:pt x="539" y="448"/>
                  </a:lnTo>
                  <a:lnTo>
                    <a:pt x="531" y="437"/>
                  </a:lnTo>
                  <a:lnTo>
                    <a:pt x="524" y="425"/>
                  </a:lnTo>
                  <a:lnTo>
                    <a:pt x="517" y="410"/>
                  </a:lnTo>
                  <a:lnTo>
                    <a:pt x="509" y="396"/>
                  </a:lnTo>
                  <a:lnTo>
                    <a:pt x="500" y="381"/>
                  </a:lnTo>
                  <a:lnTo>
                    <a:pt x="490" y="365"/>
                  </a:lnTo>
                  <a:lnTo>
                    <a:pt x="481" y="350"/>
                  </a:lnTo>
                  <a:lnTo>
                    <a:pt x="468" y="334"/>
                  </a:lnTo>
                  <a:lnTo>
                    <a:pt x="453" y="318"/>
                  </a:lnTo>
                  <a:lnTo>
                    <a:pt x="437" y="303"/>
                  </a:lnTo>
                  <a:lnTo>
                    <a:pt x="418" y="288"/>
                  </a:lnTo>
                  <a:lnTo>
                    <a:pt x="397" y="273"/>
                  </a:lnTo>
                  <a:lnTo>
                    <a:pt x="376" y="263"/>
                  </a:lnTo>
                  <a:lnTo>
                    <a:pt x="354" y="257"/>
                  </a:lnTo>
                  <a:lnTo>
                    <a:pt x="333" y="255"/>
                  </a:lnTo>
                  <a:lnTo>
                    <a:pt x="312" y="256"/>
                  </a:lnTo>
                  <a:lnTo>
                    <a:pt x="292" y="261"/>
                  </a:lnTo>
                  <a:lnTo>
                    <a:pt x="273" y="268"/>
                  </a:lnTo>
                  <a:lnTo>
                    <a:pt x="255" y="280"/>
                  </a:lnTo>
                  <a:lnTo>
                    <a:pt x="239" y="293"/>
                  </a:lnTo>
                  <a:lnTo>
                    <a:pt x="224" y="309"/>
                  </a:lnTo>
                  <a:lnTo>
                    <a:pt x="211" y="328"/>
                  </a:lnTo>
                  <a:lnTo>
                    <a:pt x="200" y="348"/>
                  </a:lnTo>
                  <a:lnTo>
                    <a:pt x="190" y="370"/>
                  </a:lnTo>
                  <a:lnTo>
                    <a:pt x="184" y="393"/>
                  </a:lnTo>
                  <a:lnTo>
                    <a:pt x="180" y="417"/>
                  </a:lnTo>
                  <a:lnTo>
                    <a:pt x="179" y="443"/>
                  </a:lnTo>
                  <a:lnTo>
                    <a:pt x="181" y="470"/>
                  </a:lnTo>
                  <a:lnTo>
                    <a:pt x="185" y="497"/>
                  </a:lnTo>
                  <a:lnTo>
                    <a:pt x="190" y="523"/>
                  </a:lnTo>
                  <a:lnTo>
                    <a:pt x="198" y="549"/>
                  </a:lnTo>
                  <a:lnTo>
                    <a:pt x="206" y="575"/>
                  </a:lnTo>
                  <a:lnTo>
                    <a:pt x="217" y="600"/>
                  </a:lnTo>
                  <a:lnTo>
                    <a:pt x="229" y="625"/>
                  </a:lnTo>
                  <a:lnTo>
                    <a:pt x="242" y="647"/>
                  </a:lnTo>
                  <a:lnTo>
                    <a:pt x="256" y="669"/>
                  </a:lnTo>
                  <a:lnTo>
                    <a:pt x="270" y="692"/>
                  </a:lnTo>
                  <a:lnTo>
                    <a:pt x="284" y="712"/>
                  </a:lnTo>
                  <a:lnTo>
                    <a:pt x="299" y="730"/>
                  </a:lnTo>
                  <a:lnTo>
                    <a:pt x="313" y="746"/>
                  </a:lnTo>
                  <a:lnTo>
                    <a:pt x="328" y="762"/>
                  </a:lnTo>
                  <a:lnTo>
                    <a:pt x="342" y="775"/>
                  </a:lnTo>
                  <a:lnTo>
                    <a:pt x="355" y="787"/>
                  </a:lnTo>
                  <a:lnTo>
                    <a:pt x="368" y="796"/>
                  </a:lnTo>
                  <a:lnTo>
                    <a:pt x="368" y="813"/>
                  </a:lnTo>
                  <a:lnTo>
                    <a:pt x="368" y="829"/>
                  </a:lnTo>
                  <a:lnTo>
                    <a:pt x="365" y="847"/>
                  </a:lnTo>
                  <a:lnTo>
                    <a:pt x="361" y="864"/>
                  </a:lnTo>
                  <a:lnTo>
                    <a:pt x="358" y="880"/>
                  </a:lnTo>
                  <a:lnTo>
                    <a:pt x="351" y="898"/>
                  </a:lnTo>
                  <a:lnTo>
                    <a:pt x="345" y="914"/>
                  </a:lnTo>
                  <a:lnTo>
                    <a:pt x="338" y="931"/>
                  </a:lnTo>
                  <a:lnTo>
                    <a:pt x="330" y="947"/>
                  </a:lnTo>
                  <a:lnTo>
                    <a:pt x="320" y="964"/>
                  </a:lnTo>
                  <a:lnTo>
                    <a:pt x="312" y="978"/>
                  </a:lnTo>
                  <a:lnTo>
                    <a:pt x="301" y="995"/>
                  </a:lnTo>
                  <a:lnTo>
                    <a:pt x="291" y="1009"/>
                  </a:lnTo>
                  <a:lnTo>
                    <a:pt x="278" y="1024"/>
                  </a:lnTo>
                  <a:lnTo>
                    <a:pt x="267" y="1038"/>
                  </a:lnTo>
                  <a:lnTo>
                    <a:pt x="255" y="1052"/>
                  </a:lnTo>
                  <a:lnTo>
                    <a:pt x="245" y="1047"/>
                  </a:lnTo>
                  <a:lnTo>
                    <a:pt x="235" y="1040"/>
                  </a:lnTo>
                  <a:lnTo>
                    <a:pt x="224" y="1034"/>
                  </a:lnTo>
                  <a:lnTo>
                    <a:pt x="214" y="1027"/>
                  </a:lnTo>
                  <a:lnTo>
                    <a:pt x="204" y="1021"/>
                  </a:lnTo>
                  <a:lnTo>
                    <a:pt x="193" y="1013"/>
                  </a:lnTo>
                  <a:lnTo>
                    <a:pt x="183" y="1008"/>
                  </a:lnTo>
                  <a:lnTo>
                    <a:pt x="173" y="1003"/>
                  </a:lnTo>
                  <a:lnTo>
                    <a:pt x="157" y="1003"/>
                  </a:lnTo>
                  <a:lnTo>
                    <a:pt x="139" y="1006"/>
                  </a:lnTo>
                  <a:lnTo>
                    <a:pt x="122" y="1011"/>
                  </a:lnTo>
                  <a:lnTo>
                    <a:pt x="105" y="1017"/>
                  </a:lnTo>
                  <a:lnTo>
                    <a:pt x="88" y="1026"/>
                  </a:lnTo>
                  <a:lnTo>
                    <a:pt x="74" y="1036"/>
                  </a:lnTo>
                  <a:lnTo>
                    <a:pt x="61" y="1045"/>
                  </a:lnTo>
                  <a:lnTo>
                    <a:pt x="50" y="1057"/>
                  </a:lnTo>
                  <a:lnTo>
                    <a:pt x="42" y="1047"/>
                  </a:lnTo>
                  <a:lnTo>
                    <a:pt x="36" y="1034"/>
                  </a:lnTo>
                  <a:lnTo>
                    <a:pt x="31" y="1022"/>
                  </a:lnTo>
                  <a:lnTo>
                    <a:pt x="28" y="1009"/>
                  </a:lnTo>
                  <a:lnTo>
                    <a:pt x="24" y="997"/>
                  </a:lnTo>
                  <a:lnTo>
                    <a:pt x="19" y="986"/>
                  </a:lnTo>
                  <a:lnTo>
                    <a:pt x="15" y="975"/>
                  </a:lnTo>
                  <a:lnTo>
                    <a:pt x="9" y="966"/>
                  </a:lnTo>
                  <a:lnTo>
                    <a:pt x="20" y="926"/>
                  </a:lnTo>
                  <a:lnTo>
                    <a:pt x="30" y="890"/>
                  </a:lnTo>
                  <a:lnTo>
                    <a:pt x="40" y="854"/>
                  </a:lnTo>
                  <a:lnTo>
                    <a:pt x="49" y="821"/>
                  </a:lnTo>
                  <a:lnTo>
                    <a:pt x="57" y="789"/>
                  </a:lnTo>
                  <a:lnTo>
                    <a:pt x="65" y="756"/>
                  </a:lnTo>
                  <a:lnTo>
                    <a:pt x="72" y="725"/>
                  </a:lnTo>
                  <a:lnTo>
                    <a:pt x="78" y="694"/>
                  </a:lnTo>
                  <a:lnTo>
                    <a:pt x="83" y="663"/>
                  </a:lnTo>
                  <a:lnTo>
                    <a:pt x="88" y="632"/>
                  </a:lnTo>
                  <a:lnTo>
                    <a:pt x="91" y="600"/>
                  </a:lnTo>
                  <a:lnTo>
                    <a:pt x="93" y="566"/>
                  </a:lnTo>
                  <a:lnTo>
                    <a:pt x="96" y="532"/>
                  </a:lnTo>
                  <a:lnTo>
                    <a:pt x="96" y="496"/>
                  </a:lnTo>
                  <a:lnTo>
                    <a:pt x="95" y="457"/>
                  </a:lnTo>
                  <a:lnTo>
                    <a:pt x="93" y="416"/>
                  </a:lnTo>
                  <a:lnTo>
                    <a:pt x="109" y="339"/>
                  </a:lnTo>
                  <a:lnTo>
                    <a:pt x="88" y="332"/>
                  </a:lnTo>
                  <a:lnTo>
                    <a:pt x="65" y="321"/>
                  </a:lnTo>
                  <a:lnTo>
                    <a:pt x="40" y="306"/>
                  </a:lnTo>
                  <a:lnTo>
                    <a:pt x="19" y="288"/>
                  </a:lnTo>
                  <a:lnTo>
                    <a:pt x="4" y="267"/>
                  </a:lnTo>
                  <a:lnTo>
                    <a:pt x="0" y="245"/>
                  </a:lnTo>
                  <a:lnTo>
                    <a:pt x="9" y="219"/>
                  </a:lnTo>
                  <a:lnTo>
                    <a:pt x="34" y="191"/>
                  </a:lnTo>
                  <a:lnTo>
                    <a:pt x="50" y="180"/>
                  </a:lnTo>
                  <a:lnTo>
                    <a:pt x="69" y="169"/>
                  </a:lnTo>
                  <a:lnTo>
                    <a:pt x="87" y="159"/>
                  </a:lnTo>
                  <a:lnTo>
                    <a:pt x="107" y="151"/>
                  </a:lnTo>
                  <a:lnTo>
                    <a:pt x="129" y="142"/>
                  </a:lnTo>
                  <a:lnTo>
                    <a:pt x="152" y="133"/>
                  </a:lnTo>
                  <a:lnTo>
                    <a:pt x="174" y="126"/>
                  </a:lnTo>
                  <a:lnTo>
                    <a:pt x="199" y="118"/>
                  </a:lnTo>
                  <a:lnTo>
                    <a:pt x="222" y="112"/>
                  </a:lnTo>
                  <a:lnTo>
                    <a:pt x="248" y="105"/>
                  </a:lnTo>
                  <a:lnTo>
                    <a:pt x="273" y="98"/>
                  </a:lnTo>
                  <a:lnTo>
                    <a:pt x="301" y="91"/>
                  </a:lnTo>
                  <a:lnTo>
                    <a:pt x="327" y="85"/>
                  </a:lnTo>
                  <a:lnTo>
                    <a:pt x="354" y="79"/>
                  </a:lnTo>
                  <a:lnTo>
                    <a:pt x="380" y="71"/>
                  </a:lnTo>
                  <a:lnTo>
                    <a:pt x="407" y="64"/>
                  </a:lnTo>
                  <a:lnTo>
                    <a:pt x="452" y="52"/>
                  </a:lnTo>
                  <a:lnTo>
                    <a:pt x="499" y="41"/>
                  </a:lnTo>
                  <a:lnTo>
                    <a:pt x="549" y="33"/>
                  </a:lnTo>
                  <a:lnTo>
                    <a:pt x="601" y="25"/>
                  </a:lnTo>
                  <a:lnTo>
                    <a:pt x="654" y="19"/>
                  </a:lnTo>
                  <a:lnTo>
                    <a:pt x="709" y="13"/>
                  </a:lnTo>
                  <a:lnTo>
                    <a:pt x="763" y="9"/>
                  </a:lnTo>
                  <a:lnTo>
                    <a:pt x="818" y="5"/>
                  </a:lnTo>
                  <a:lnTo>
                    <a:pt x="873" y="3"/>
                  </a:lnTo>
                  <a:lnTo>
                    <a:pt x="926" y="2"/>
                  </a:lnTo>
                  <a:lnTo>
                    <a:pt x="978" y="0"/>
                  </a:lnTo>
                  <a:lnTo>
                    <a:pt x="1028" y="0"/>
                  </a:lnTo>
                  <a:lnTo>
                    <a:pt x="1075" y="0"/>
                  </a:lnTo>
                  <a:lnTo>
                    <a:pt x="1118" y="2"/>
                  </a:lnTo>
                  <a:lnTo>
                    <a:pt x="1158" y="3"/>
                  </a:lnTo>
                  <a:lnTo>
                    <a:pt x="1194" y="4"/>
                  </a:lnTo>
                  <a:close/>
                </a:path>
              </a:pathLst>
            </a:custGeom>
            <a:solidFill>
              <a:srgbClr val="000000"/>
            </a:solidFill>
            <a:ln w="9525">
              <a:noFill/>
              <a:round/>
              <a:headEnd/>
              <a:tailEnd/>
            </a:ln>
          </p:spPr>
          <p:txBody>
            <a:bodyPr/>
            <a:lstStyle/>
            <a:p>
              <a:endParaRPr lang="en-US"/>
            </a:p>
          </p:txBody>
        </p:sp>
        <p:sp>
          <p:nvSpPr>
            <p:cNvPr id="29773" name="Freeform 77"/>
            <p:cNvSpPr>
              <a:spLocks/>
            </p:cNvSpPr>
            <p:nvPr/>
          </p:nvSpPr>
          <p:spPr bwMode="auto">
            <a:xfrm>
              <a:off x="651" y="906"/>
              <a:ext cx="108" cy="467"/>
            </a:xfrm>
            <a:custGeom>
              <a:avLst/>
              <a:gdLst/>
              <a:ahLst/>
              <a:cxnLst>
                <a:cxn ang="0">
                  <a:pos x="113" y="0"/>
                </a:cxn>
                <a:cxn ang="0">
                  <a:pos x="141" y="5"/>
                </a:cxn>
                <a:cxn ang="0">
                  <a:pos x="186" y="39"/>
                </a:cxn>
                <a:cxn ang="0">
                  <a:pos x="224" y="84"/>
                </a:cxn>
                <a:cxn ang="0">
                  <a:pos x="247" y="137"/>
                </a:cxn>
                <a:cxn ang="0">
                  <a:pos x="245" y="170"/>
                </a:cxn>
                <a:cxn ang="0">
                  <a:pos x="267" y="215"/>
                </a:cxn>
                <a:cxn ang="0">
                  <a:pos x="324" y="326"/>
                </a:cxn>
                <a:cxn ang="0">
                  <a:pos x="370" y="441"/>
                </a:cxn>
                <a:cxn ang="0">
                  <a:pos x="407" y="561"/>
                </a:cxn>
                <a:cxn ang="0">
                  <a:pos x="437" y="689"/>
                </a:cxn>
                <a:cxn ang="0">
                  <a:pos x="459" y="828"/>
                </a:cxn>
                <a:cxn ang="0">
                  <a:pos x="473" y="925"/>
                </a:cxn>
                <a:cxn ang="0">
                  <a:pos x="492" y="1069"/>
                </a:cxn>
                <a:cxn ang="0">
                  <a:pos x="511" y="1213"/>
                </a:cxn>
                <a:cxn ang="0">
                  <a:pos x="525" y="1358"/>
                </a:cxn>
                <a:cxn ang="0">
                  <a:pos x="535" y="1502"/>
                </a:cxn>
                <a:cxn ang="0">
                  <a:pos x="536" y="1597"/>
                </a:cxn>
                <a:cxn ang="0">
                  <a:pos x="540" y="1710"/>
                </a:cxn>
                <a:cxn ang="0">
                  <a:pos x="543" y="1841"/>
                </a:cxn>
                <a:cxn ang="0">
                  <a:pos x="543" y="1985"/>
                </a:cxn>
                <a:cxn ang="0">
                  <a:pos x="538" y="2135"/>
                </a:cxn>
                <a:cxn ang="0">
                  <a:pos x="527" y="2288"/>
                </a:cxn>
                <a:cxn ang="0">
                  <a:pos x="511" y="2283"/>
                </a:cxn>
                <a:cxn ang="0">
                  <a:pos x="476" y="2119"/>
                </a:cxn>
                <a:cxn ang="0">
                  <a:pos x="438" y="1951"/>
                </a:cxn>
                <a:cxn ang="0">
                  <a:pos x="396" y="1782"/>
                </a:cxn>
                <a:cxn ang="0">
                  <a:pos x="352" y="1614"/>
                </a:cxn>
                <a:cxn ang="0">
                  <a:pos x="306" y="1447"/>
                </a:cxn>
                <a:cxn ang="0">
                  <a:pos x="259" y="1285"/>
                </a:cxn>
                <a:cxn ang="0">
                  <a:pos x="209" y="1127"/>
                </a:cxn>
                <a:cxn ang="0">
                  <a:pos x="161" y="976"/>
                </a:cxn>
                <a:cxn ang="0">
                  <a:pos x="111" y="832"/>
                </a:cxn>
                <a:cxn ang="0">
                  <a:pos x="63" y="699"/>
                </a:cxn>
                <a:cxn ang="0">
                  <a:pos x="44" y="642"/>
                </a:cxn>
                <a:cxn ang="0">
                  <a:pos x="41" y="580"/>
                </a:cxn>
                <a:cxn ang="0">
                  <a:pos x="39" y="501"/>
                </a:cxn>
                <a:cxn ang="0">
                  <a:pos x="44" y="418"/>
                </a:cxn>
                <a:cxn ang="0">
                  <a:pos x="54" y="341"/>
                </a:cxn>
                <a:cxn ang="0">
                  <a:pos x="69" y="283"/>
                </a:cxn>
                <a:cxn ang="0">
                  <a:pos x="52" y="257"/>
                </a:cxn>
                <a:cxn ang="0">
                  <a:pos x="18" y="205"/>
                </a:cxn>
                <a:cxn ang="0">
                  <a:pos x="0" y="149"/>
                </a:cxn>
                <a:cxn ang="0">
                  <a:pos x="21" y="98"/>
                </a:cxn>
                <a:cxn ang="0">
                  <a:pos x="59" y="41"/>
                </a:cxn>
                <a:cxn ang="0">
                  <a:pos x="105" y="0"/>
                </a:cxn>
              </a:cxnLst>
              <a:rect l="0" t="0" r="r" b="b"/>
              <a:pathLst>
                <a:path w="543" h="2337">
                  <a:moveTo>
                    <a:pt x="105" y="0"/>
                  </a:moveTo>
                  <a:lnTo>
                    <a:pt x="105" y="0"/>
                  </a:lnTo>
                  <a:lnTo>
                    <a:pt x="113" y="0"/>
                  </a:lnTo>
                  <a:lnTo>
                    <a:pt x="121" y="1"/>
                  </a:lnTo>
                  <a:lnTo>
                    <a:pt x="131" y="3"/>
                  </a:lnTo>
                  <a:lnTo>
                    <a:pt x="141" y="5"/>
                  </a:lnTo>
                  <a:lnTo>
                    <a:pt x="154" y="11"/>
                  </a:lnTo>
                  <a:lnTo>
                    <a:pt x="169" y="22"/>
                  </a:lnTo>
                  <a:lnTo>
                    <a:pt x="186" y="39"/>
                  </a:lnTo>
                  <a:lnTo>
                    <a:pt x="206" y="61"/>
                  </a:lnTo>
                  <a:lnTo>
                    <a:pt x="206" y="61"/>
                  </a:lnTo>
                  <a:lnTo>
                    <a:pt x="224" y="84"/>
                  </a:lnTo>
                  <a:lnTo>
                    <a:pt x="237" y="106"/>
                  </a:lnTo>
                  <a:lnTo>
                    <a:pt x="243" y="123"/>
                  </a:lnTo>
                  <a:lnTo>
                    <a:pt x="247" y="137"/>
                  </a:lnTo>
                  <a:lnTo>
                    <a:pt x="247" y="149"/>
                  </a:lnTo>
                  <a:lnTo>
                    <a:pt x="247" y="160"/>
                  </a:lnTo>
                  <a:lnTo>
                    <a:pt x="245" y="170"/>
                  </a:lnTo>
                  <a:lnTo>
                    <a:pt x="245" y="179"/>
                  </a:lnTo>
                  <a:lnTo>
                    <a:pt x="245" y="179"/>
                  </a:lnTo>
                  <a:lnTo>
                    <a:pt x="267" y="215"/>
                  </a:lnTo>
                  <a:lnTo>
                    <a:pt x="288" y="252"/>
                  </a:lnTo>
                  <a:lnTo>
                    <a:pt x="306" y="289"/>
                  </a:lnTo>
                  <a:lnTo>
                    <a:pt x="324" y="326"/>
                  </a:lnTo>
                  <a:lnTo>
                    <a:pt x="340" y="364"/>
                  </a:lnTo>
                  <a:lnTo>
                    <a:pt x="356" y="402"/>
                  </a:lnTo>
                  <a:lnTo>
                    <a:pt x="370" y="441"/>
                  </a:lnTo>
                  <a:lnTo>
                    <a:pt x="383" y="480"/>
                  </a:lnTo>
                  <a:lnTo>
                    <a:pt x="396" y="520"/>
                  </a:lnTo>
                  <a:lnTo>
                    <a:pt x="407" y="561"/>
                  </a:lnTo>
                  <a:lnTo>
                    <a:pt x="418" y="603"/>
                  </a:lnTo>
                  <a:lnTo>
                    <a:pt x="428" y="645"/>
                  </a:lnTo>
                  <a:lnTo>
                    <a:pt x="437" y="689"/>
                  </a:lnTo>
                  <a:lnTo>
                    <a:pt x="444" y="735"/>
                  </a:lnTo>
                  <a:lnTo>
                    <a:pt x="451" y="781"/>
                  </a:lnTo>
                  <a:lnTo>
                    <a:pt x="459" y="828"/>
                  </a:lnTo>
                  <a:lnTo>
                    <a:pt x="459" y="828"/>
                  </a:lnTo>
                  <a:lnTo>
                    <a:pt x="465" y="876"/>
                  </a:lnTo>
                  <a:lnTo>
                    <a:pt x="473" y="925"/>
                  </a:lnTo>
                  <a:lnTo>
                    <a:pt x="479" y="972"/>
                  </a:lnTo>
                  <a:lnTo>
                    <a:pt x="486" y="1020"/>
                  </a:lnTo>
                  <a:lnTo>
                    <a:pt x="492" y="1069"/>
                  </a:lnTo>
                  <a:lnTo>
                    <a:pt x="499" y="1117"/>
                  </a:lnTo>
                  <a:lnTo>
                    <a:pt x="505" y="1166"/>
                  </a:lnTo>
                  <a:lnTo>
                    <a:pt x="511" y="1213"/>
                  </a:lnTo>
                  <a:lnTo>
                    <a:pt x="516" y="1261"/>
                  </a:lnTo>
                  <a:lnTo>
                    <a:pt x="521" y="1310"/>
                  </a:lnTo>
                  <a:lnTo>
                    <a:pt x="525" y="1358"/>
                  </a:lnTo>
                  <a:lnTo>
                    <a:pt x="528" y="1405"/>
                  </a:lnTo>
                  <a:lnTo>
                    <a:pt x="532" y="1453"/>
                  </a:lnTo>
                  <a:lnTo>
                    <a:pt x="535" y="1502"/>
                  </a:lnTo>
                  <a:lnTo>
                    <a:pt x="536" y="1549"/>
                  </a:lnTo>
                  <a:lnTo>
                    <a:pt x="536" y="1597"/>
                  </a:lnTo>
                  <a:lnTo>
                    <a:pt x="536" y="1597"/>
                  </a:lnTo>
                  <a:lnTo>
                    <a:pt x="537" y="1632"/>
                  </a:lnTo>
                  <a:lnTo>
                    <a:pt x="538" y="1671"/>
                  </a:lnTo>
                  <a:lnTo>
                    <a:pt x="540" y="1710"/>
                  </a:lnTo>
                  <a:lnTo>
                    <a:pt x="541" y="1753"/>
                  </a:lnTo>
                  <a:lnTo>
                    <a:pt x="542" y="1796"/>
                  </a:lnTo>
                  <a:lnTo>
                    <a:pt x="543" y="1841"/>
                  </a:lnTo>
                  <a:lnTo>
                    <a:pt x="543" y="1888"/>
                  </a:lnTo>
                  <a:lnTo>
                    <a:pt x="543" y="1935"/>
                  </a:lnTo>
                  <a:lnTo>
                    <a:pt x="543" y="1985"/>
                  </a:lnTo>
                  <a:lnTo>
                    <a:pt x="542" y="2034"/>
                  </a:lnTo>
                  <a:lnTo>
                    <a:pt x="541" y="2084"/>
                  </a:lnTo>
                  <a:lnTo>
                    <a:pt x="538" y="2135"/>
                  </a:lnTo>
                  <a:lnTo>
                    <a:pt x="536" y="2186"/>
                  </a:lnTo>
                  <a:lnTo>
                    <a:pt x="532" y="2237"/>
                  </a:lnTo>
                  <a:lnTo>
                    <a:pt x="527" y="2288"/>
                  </a:lnTo>
                  <a:lnTo>
                    <a:pt x="522" y="2337"/>
                  </a:lnTo>
                  <a:lnTo>
                    <a:pt x="522" y="2337"/>
                  </a:lnTo>
                  <a:lnTo>
                    <a:pt x="511" y="2283"/>
                  </a:lnTo>
                  <a:lnTo>
                    <a:pt x="500" y="2229"/>
                  </a:lnTo>
                  <a:lnTo>
                    <a:pt x="489" y="2173"/>
                  </a:lnTo>
                  <a:lnTo>
                    <a:pt x="476" y="2119"/>
                  </a:lnTo>
                  <a:lnTo>
                    <a:pt x="464" y="2063"/>
                  </a:lnTo>
                  <a:lnTo>
                    <a:pt x="450" y="2007"/>
                  </a:lnTo>
                  <a:lnTo>
                    <a:pt x="438" y="1951"/>
                  </a:lnTo>
                  <a:lnTo>
                    <a:pt x="424" y="1895"/>
                  </a:lnTo>
                  <a:lnTo>
                    <a:pt x="411" y="1838"/>
                  </a:lnTo>
                  <a:lnTo>
                    <a:pt x="396" y="1782"/>
                  </a:lnTo>
                  <a:lnTo>
                    <a:pt x="382" y="1727"/>
                  </a:lnTo>
                  <a:lnTo>
                    <a:pt x="367" y="1669"/>
                  </a:lnTo>
                  <a:lnTo>
                    <a:pt x="352" y="1614"/>
                  </a:lnTo>
                  <a:lnTo>
                    <a:pt x="337" y="1558"/>
                  </a:lnTo>
                  <a:lnTo>
                    <a:pt x="321" y="1503"/>
                  </a:lnTo>
                  <a:lnTo>
                    <a:pt x="306" y="1447"/>
                  </a:lnTo>
                  <a:lnTo>
                    <a:pt x="290" y="1393"/>
                  </a:lnTo>
                  <a:lnTo>
                    <a:pt x="274" y="1338"/>
                  </a:lnTo>
                  <a:lnTo>
                    <a:pt x="259" y="1285"/>
                  </a:lnTo>
                  <a:lnTo>
                    <a:pt x="243" y="1231"/>
                  </a:lnTo>
                  <a:lnTo>
                    <a:pt x="227" y="1179"/>
                  </a:lnTo>
                  <a:lnTo>
                    <a:pt x="209" y="1127"/>
                  </a:lnTo>
                  <a:lnTo>
                    <a:pt x="193" y="1075"/>
                  </a:lnTo>
                  <a:lnTo>
                    <a:pt x="177" y="1025"/>
                  </a:lnTo>
                  <a:lnTo>
                    <a:pt x="161" y="976"/>
                  </a:lnTo>
                  <a:lnTo>
                    <a:pt x="145" y="927"/>
                  </a:lnTo>
                  <a:lnTo>
                    <a:pt x="128" y="879"/>
                  </a:lnTo>
                  <a:lnTo>
                    <a:pt x="111" y="832"/>
                  </a:lnTo>
                  <a:lnTo>
                    <a:pt x="95" y="787"/>
                  </a:lnTo>
                  <a:lnTo>
                    <a:pt x="79" y="742"/>
                  </a:lnTo>
                  <a:lnTo>
                    <a:pt x="63" y="699"/>
                  </a:lnTo>
                  <a:lnTo>
                    <a:pt x="47" y="657"/>
                  </a:lnTo>
                  <a:lnTo>
                    <a:pt x="47" y="657"/>
                  </a:lnTo>
                  <a:lnTo>
                    <a:pt x="44" y="642"/>
                  </a:lnTo>
                  <a:lnTo>
                    <a:pt x="43" y="623"/>
                  </a:lnTo>
                  <a:lnTo>
                    <a:pt x="41" y="602"/>
                  </a:lnTo>
                  <a:lnTo>
                    <a:pt x="41" y="580"/>
                  </a:lnTo>
                  <a:lnTo>
                    <a:pt x="39" y="555"/>
                  </a:lnTo>
                  <a:lnTo>
                    <a:pt x="39" y="529"/>
                  </a:lnTo>
                  <a:lnTo>
                    <a:pt x="39" y="501"/>
                  </a:lnTo>
                  <a:lnTo>
                    <a:pt x="41" y="473"/>
                  </a:lnTo>
                  <a:lnTo>
                    <a:pt x="42" y="446"/>
                  </a:lnTo>
                  <a:lnTo>
                    <a:pt x="44" y="418"/>
                  </a:lnTo>
                  <a:lnTo>
                    <a:pt x="47" y="391"/>
                  </a:lnTo>
                  <a:lnTo>
                    <a:pt x="51" y="366"/>
                  </a:lnTo>
                  <a:lnTo>
                    <a:pt x="54" y="341"/>
                  </a:lnTo>
                  <a:lnTo>
                    <a:pt x="58" y="320"/>
                  </a:lnTo>
                  <a:lnTo>
                    <a:pt x="63" y="300"/>
                  </a:lnTo>
                  <a:lnTo>
                    <a:pt x="69" y="283"/>
                  </a:lnTo>
                  <a:lnTo>
                    <a:pt x="69" y="283"/>
                  </a:lnTo>
                  <a:lnTo>
                    <a:pt x="62" y="271"/>
                  </a:lnTo>
                  <a:lnTo>
                    <a:pt x="52" y="257"/>
                  </a:lnTo>
                  <a:lnTo>
                    <a:pt x="41" y="241"/>
                  </a:lnTo>
                  <a:lnTo>
                    <a:pt x="30" y="223"/>
                  </a:lnTo>
                  <a:lnTo>
                    <a:pt x="18" y="205"/>
                  </a:lnTo>
                  <a:lnTo>
                    <a:pt x="10" y="186"/>
                  </a:lnTo>
                  <a:lnTo>
                    <a:pt x="2" y="168"/>
                  </a:lnTo>
                  <a:lnTo>
                    <a:pt x="0" y="149"/>
                  </a:lnTo>
                  <a:lnTo>
                    <a:pt x="0" y="149"/>
                  </a:lnTo>
                  <a:lnTo>
                    <a:pt x="10" y="123"/>
                  </a:lnTo>
                  <a:lnTo>
                    <a:pt x="21" y="98"/>
                  </a:lnTo>
                  <a:lnTo>
                    <a:pt x="33" y="77"/>
                  </a:lnTo>
                  <a:lnTo>
                    <a:pt x="46" y="58"/>
                  </a:lnTo>
                  <a:lnTo>
                    <a:pt x="59" y="41"/>
                  </a:lnTo>
                  <a:lnTo>
                    <a:pt x="73" y="26"/>
                  </a:lnTo>
                  <a:lnTo>
                    <a:pt x="89" y="12"/>
                  </a:lnTo>
                  <a:lnTo>
                    <a:pt x="105" y="0"/>
                  </a:lnTo>
                </a:path>
              </a:pathLst>
            </a:custGeom>
            <a:noFill/>
            <a:ln w="0">
              <a:solidFill>
                <a:srgbClr val="000000"/>
              </a:solidFill>
              <a:prstDash val="solid"/>
              <a:round/>
              <a:headEnd/>
              <a:tailEnd/>
            </a:ln>
          </p:spPr>
          <p:txBody>
            <a:bodyPr/>
            <a:lstStyle/>
            <a:p>
              <a:endParaRPr lang="en-US"/>
            </a:p>
          </p:txBody>
        </p:sp>
        <p:sp>
          <p:nvSpPr>
            <p:cNvPr id="29774" name="Freeform 78"/>
            <p:cNvSpPr>
              <a:spLocks/>
            </p:cNvSpPr>
            <p:nvPr/>
          </p:nvSpPr>
          <p:spPr bwMode="auto">
            <a:xfrm>
              <a:off x="472" y="558"/>
              <a:ext cx="239" cy="212"/>
            </a:xfrm>
            <a:custGeom>
              <a:avLst/>
              <a:gdLst/>
              <a:ahLst/>
              <a:cxnLst>
                <a:cxn ang="0">
                  <a:pos x="1175" y="7"/>
                </a:cxn>
                <a:cxn ang="0">
                  <a:pos x="1097" y="29"/>
                </a:cxn>
                <a:cxn ang="0">
                  <a:pos x="1003" y="77"/>
                </a:cxn>
                <a:cxn ang="0">
                  <a:pos x="907" y="160"/>
                </a:cxn>
                <a:cxn ang="0">
                  <a:pos x="826" y="288"/>
                </a:cxn>
                <a:cxn ang="0">
                  <a:pos x="775" y="470"/>
                </a:cxn>
                <a:cxn ang="0">
                  <a:pos x="760" y="476"/>
                </a:cxn>
                <a:cxn ang="0">
                  <a:pos x="726" y="482"/>
                </a:cxn>
                <a:cxn ang="0">
                  <a:pos x="684" y="486"/>
                </a:cxn>
                <a:cxn ang="0">
                  <a:pos x="639" y="487"/>
                </a:cxn>
                <a:cxn ang="0">
                  <a:pos x="597" y="486"/>
                </a:cxn>
                <a:cxn ang="0">
                  <a:pos x="574" y="483"/>
                </a:cxn>
                <a:cxn ang="0">
                  <a:pos x="546" y="460"/>
                </a:cxn>
                <a:cxn ang="0">
                  <a:pos x="524" y="425"/>
                </a:cxn>
                <a:cxn ang="0">
                  <a:pos x="500" y="381"/>
                </a:cxn>
                <a:cxn ang="0">
                  <a:pos x="468" y="334"/>
                </a:cxn>
                <a:cxn ang="0">
                  <a:pos x="418" y="288"/>
                </a:cxn>
                <a:cxn ang="0">
                  <a:pos x="376" y="263"/>
                </a:cxn>
                <a:cxn ang="0">
                  <a:pos x="312" y="256"/>
                </a:cxn>
                <a:cxn ang="0">
                  <a:pos x="255" y="280"/>
                </a:cxn>
                <a:cxn ang="0">
                  <a:pos x="211" y="328"/>
                </a:cxn>
                <a:cxn ang="0">
                  <a:pos x="184" y="393"/>
                </a:cxn>
                <a:cxn ang="0">
                  <a:pos x="181" y="470"/>
                </a:cxn>
                <a:cxn ang="0">
                  <a:pos x="190" y="523"/>
                </a:cxn>
                <a:cxn ang="0">
                  <a:pos x="217" y="600"/>
                </a:cxn>
                <a:cxn ang="0">
                  <a:pos x="256" y="669"/>
                </a:cxn>
                <a:cxn ang="0">
                  <a:pos x="299" y="730"/>
                </a:cxn>
                <a:cxn ang="0">
                  <a:pos x="342" y="775"/>
                </a:cxn>
                <a:cxn ang="0">
                  <a:pos x="368" y="796"/>
                </a:cxn>
                <a:cxn ang="0">
                  <a:pos x="365" y="847"/>
                </a:cxn>
                <a:cxn ang="0">
                  <a:pos x="351" y="898"/>
                </a:cxn>
                <a:cxn ang="0">
                  <a:pos x="330" y="947"/>
                </a:cxn>
                <a:cxn ang="0">
                  <a:pos x="301" y="995"/>
                </a:cxn>
                <a:cxn ang="0">
                  <a:pos x="267" y="1038"/>
                </a:cxn>
                <a:cxn ang="0">
                  <a:pos x="245" y="1047"/>
                </a:cxn>
                <a:cxn ang="0">
                  <a:pos x="214" y="1027"/>
                </a:cxn>
                <a:cxn ang="0">
                  <a:pos x="183" y="1008"/>
                </a:cxn>
                <a:cxn ang="0">
                  <a:pos x="157" y="1003"/>
                </a:cxn>
                <a:cxn ang="0">
                  <a:pos x="105" y="1017"/>
                </a:cxn>
                <a:cxn ang="0">
                  <a:pos x="61" y="1045"/>
                </a:cxn>
                <a:cxn ang="0">
                  <a:pos x="42" y="1047"/>
                </a:cxn>
                <a:cxn ang="0">
                  <a:pos x="28" y="1009"/>
                </a:cxn>
                <a:cxn ang="0">
                  <a:pos x="15" y="975"/>
                </a:cxn>
                <a:cxn ang="0">
                  <a:pos x="20" y="926"/>
                </a:cxn>
                <a:cxn ang="0">
                  <a:pos x="49" y="821"/>
                </a:cxn>
                <a:cxn ang="0">
                  <a:pos x="72" y="725"/>
                </a:cxn>
                <a:cxn ang="0">
                  <a:pos x="88" y="632"/>
                </a:cxn>
                <a:cxn ang="0">
                  <a:pos x="96" y="532"/>
                </a:cxn>
                <a:cxn ang="0">
                  <a:pos x="93" y="416"/>
                </a:cxn>
                <a:cxn ang="0">
                  <a:pos x="88" y="332"/>
                </a:cxn>
                <a:cxn ang="0">
                  <a:pos x="19" y="288"/>
                </a:cxn>
                <a:cxn ang="0">
                  <a:pos x="9" y="219"/>
                </a:cxn>
                <a:cxn ang="0">
                  <a:pos x="50" y="180"/>
                </a:cxn>
                <a:cxn ang="0">
                  <a:pos x="107" y="151"/>
                </a:cxn>
                <a:cxn ang="0">
                  <a:pos x="174" y="126"/>
                </a:cxn>
                <a:cxn ang="0">
                  <a:pos x="248" y="105"/>
                </a:cxn>
                <a:cxn ang="0">
                  <a:pos x="327" y="85"/>
                </a:cxn>
                <a:cxn ang="0">
                  <a:pos x="407" y="64"/>
                </a:cxn>
                <a:cxn ang="0">
                  <a:pos x="499" y="41"/>
                </a:cxn>
                <a:cxn ang="0">
                  <a:pos x="654" y="19"/>
                </a:cxn>
                <a:cxn ang="0">
                  <a:pos x="818" y="5"/>
                </a:cxn>
                <a:cxn ang="0">
                  <a:pos x="978" y="0"/>
                </a:cxn>
                <a:cxn ang="0">
                  <a:pos x="1118" y="2"/>
                </a:cxn>
              </a:cxnLst>
              <a:rect l="0" t="0" r="r" b="b"/>
              <a:pathLst>
                <a:path w="1194" h="1057">
                  <a:moveTo>
                    <a:pt x="1194" y="4"/>
                  </a:moveTo>
                  <a:lnTo>
                    <a:pt x="1194" y="4"/>
                  </a:lnTo>
                  <a:lnTo>
                    <a:pt x="1175" y="7"/>
                  </a:lnTo>
                  <a:lnTo>
                    <a:pt x="1152" y="12"/>
                  </a:lnTo>
                  <a:lnTo>
                    <a:pt x="1126" y="19"/>
                  </a:lnTo>
                  <a:lnTo>
                    <a:pt x="1097" y="29"/>
                  </a:lnTo>
                  <a:lnTo>
                    <a:pt x="1068" y="41"/>
                  </a:lnTo>
                  <a:lnTo>
                    <a:pt x="1035" y="57"/>
                  </a:lnTo>
                  <a:lnTo>
                    <a:pt x="1003" y="77"/>
                  </a:lnTo>
                  <a:lnTo>
                    <a:pt x="971" y="101"/>
                  </a:lnTo>
                  <a:lnTo>
                    <a:pt x="938" y="128"/>
                  </a:lnTo>
                  <a:lnTo>
                    <a:pt x="907" y="160"/>
                  </a:lnTo>
                  <a:lnTo>
                    <a:pt x="878" y="198"/>
                  </a:lnTo>
                  <a:lnTo>
                    <a:pt x="850" y="241"/>
                  </a:lnTo>
                  <a:lnTo>
                    <a:pt x="826" y="288"/>
                  </a:lnTo>
                  <a:lnTo>
                    <a:pt x="804" y="343"/>
                  </a:lnTo>
                  <a:lnTo>
                    <a:pt x="787" y="402"/>
                  </a:lnTo>
                  <a:lnTo>
                    <a:pt x="775" y="470"/>
                  </a:lnTo>
                  <a:lnTo>
                    <a:pt x="775" y="470"/>
                  </a:lnTo>
                  <a:lnTo>
                    <a:pt x="768" y="472"/>
                  </a:lnTo>
                  <a:lnTo>
                    <a:pt x="760" y="476"/>
                  </a:lnTo>
                  <a:lnTo>
                    <a:pt x="750" y="478"/>
                  </a:lnTo>
                  <a:lnTo>
                    <a:pt x="739" y="479"/>
                  </a:lnTo>
                  <a:lnTo>
                    <a:pt x="726" y="482"/>
                  </a:lnTo>
                  <a:lnTo>
                    <a:pt x="713" y="483"/>
                  </a:lnTo>
                  <a:lnTo>
                    <a:pt x="699" y="484"/>
                  </a:lnTo>
                  <a:lnTo>
                    <a:pt x="684" y="486"/>
                  </a:lnTo>
                  <a:lnTo>
                    <a:pt x="669" y="487"/>
                  </a:lnTo>
                  <a:lnTo>
                    <a:pt x="654" y="487"/>
                  </a:lnTo>
                  <a:lnTo>
                    <a:pt x="639" y="487"/>
                  </a:lnTo>
                  <a:lnTo>
                    <a:pt x="624" y="487"/>
                  </a:lnTo>
                  <a:lnTo>
                    <a:pt x="611" y="486"/>
                  </a:lnTo>
                  <a:lnTo>
                    <a:pt x="597" y="486"/>
                  </a:lnTo>
                  <a:lnTo>
                    <a:pt x="585" y="484"/>
                  </a:lnTo>
                  <a:lnTo>
                    <a:pt x="574" y="483"/>
                  </a:lnTo>
                  <a:lnTo>
                    <a:pt x="574" y="483"/>
                  </a:lnTo>
                  <a:lnTo>
                    <a:pt x="564" y="477"/>
                  </a:lnTo>
                  <a:lnTo>
                    <a:pt x="555" y="470"/>
                  </a:lnTo>
                  <a:lnTo>
                    <a:pt x="546" y="460"/>
                  </a:lnTo>
                  <a:lnTo>
                    <a:pt x="539" y="448"/>
                  </a:lnTo>
                  <a:lnTo>
                    <a:pt x="531" y="437"/>
                  </a:lnTo>
                  <a:lnTo>
                    <a:pt x="524" y="425"/>
                  </a:lnTo>
                  <a:lnTo>
                    <a:pt x="517" y="410"/>
                  </a:lnTo>
                  <a:lnTo>
                    <a:pt x="509" y="396"/>
                  </a:lnTo>
                  <a:lnTo>
                    <a:pt x="500" y="381"/>
                  </a:lnTo>
                  <a:lnTo>
                    <a:pt x="490" y="365"/>
                  </a:lnTo>
                  <a:lnTo>
                    <a:pt x="481" y="350"/>
                  </a:lnTo>
                  <a:lnTo>
                    <a:pt x="468" y="334"/>
                  </a:lnTo>
                  <a:lnTo>
                    <a:pt x="453" y="318"/>
                  </a:lnTo>
                  <a:lnTo>
                    <a:pt x="437" y="303"/>
                  </a:lnTo>
                  <a:lnTo>
                    <a:pt x="418" y="288"/>
                  </a:lnTo>
                  <a:lnTo>
                    <a:pt x="397" y="273"/>
                  </a:lnTo>
                  <a:lnTo>
                    <a:pt x="397" y="273"/>
                  </a:lnTo>
                  <a:lnTo>
                    <a:pt x="376" y="263"/>
                  </a:lnTo>
                  <a:lnTo>
                    <a:pt x="354" y="257"/>
                  </a:lnTo>
                  <a:lnTo>
                    <a:pt x="333" y="255"/>
                  </a:lnTo>
                  <a:lnTo>
                    <a:pt x="312" y="256"/>
                  </a:lnTo>
                  <a:lnTo>
                    <a:pt x="292" y="261"/>
                  </a:lnTo>
                  <a:lnTo>
                    <a:pt x="273" y="268"/>
                  </a:lnTo>
                  <a:lnTo>
                    <a:pt x="255" y="280"/>
                  </a:lnTo>
                  <a:lnTo>
                    <a:pt x="239" y="293"/>
                  </a:lnTo>
                  <a:lnTo>
                    <a:pt x="224" y="309"/>
                  </a:lnTo>
                  <a:lnTo>
                    <a:pt x="211" y="328"/>
                  </a:lnTo>
                  <a:lnTo>
                    <a:pt x="200" y="348"/>
                  </a:lnTo>
                  <a:lnTo>
                    <a:pt x="190" y="370"/>
                  </a:lnTo>
                  <a:lnTo>
                    <a:pt x="184" y="393"/>
                  </a:lnTo>
                  <a:lnTo>
                    <a:pt x="180" y="417"/>
                  </a:lnTo>
                  <a:lnTo>
                    <a:pt x="179" y="443"/>
                  </a:lnTo>
                  <a:lnTo>
                    <a:pt x="181" y="470"/>
                  </a:lnTo>
                  <a:lnTo>
                    <a:pt x="181" y="470"/>
                  </a:lnTo>
                  <a:lnTo>
                    <a:pt x="185" y="497"/>
                  </a:lnTo>
                  <a:lnTo>
                    <a:pt x="190" y="523"/>
                  </a:lnTo>
                  <a:lnTo>
                    <a:pt x="198" y="549"/>
                  </a:lnTo>
                  <a:lnTo>
                    <a:pt x="206" y="575"/>
                  </a:lnTo>
                  <a:lnTo>
                    <a:pt x="217" y="600"/>
                  </a:lnTo>
                  <a:lnTo>
                    <a:pt x="229" y="625"/>
                  </a:lnTo>
                  <a:lnTo>
                    <a:pt x="242" y="647"/>
                  </a:lnTo>
                  <a:lnTo>
                    <a:pt x="256" y="669"/>
                  </a:lnTo>
                  <a:lnTo>
                    <a:pt x="270" y="692"/>
                  </a:lnTo>
                  <a:lnTo>
                    <a:pt x="284" y="712"/>
                  </a:lnTo>
                  <a:lnTo>
                    <a:pt x="299" y="730"/>
                  </a:lnTo>
                  <a:lnTo>
                    <a:pt x="313" y="746"/>
                  </a:lnTo>
                  <a:lnTo>
                    <a:pt x="328" y="762"/>
                  </a:lnTo>
                  <a:lnTo>
                    <a:pt x="342" y="775"/>
                  </a:lnTo>
                  <a:lnTo>
                    <a:pt x="355" y="787"/>
                  </a:lnTo>
                  <a:lnTo>
                    <a:pt x="368" y="796"/>
                  </a:lnTo>
                  <a:lnTo>
                    <a:pt x="368" y="796"/>
                  </a:lnTo>
                  <a:lnTo>
                    <a:pt x="368" y="813"/>
                  </a:lnTo>
                  <a:lnTo>
                    <a:pt x="368" y="829"/>
                  </a:lnTo>
                  <a:lnTo>
                    <a:pt x="365" y="847"/>
                  </a:lnTo>
                  <a:lnTo>
                    <a:pt x="361" y="864"/>
                  </a:lnTo>
                  <a:lnTo>
                    <a:pt x="358" y="880"/>
                  </a:lnTo>
                  <a:lnTo>
                    <a:pt x="351" y="898"/>
                  </a:lnTo>
                  <a:lnTo>
                    <a:pt x="345" y="914"/>
                  </a:lnTo>
                  <a:lnTo>
                    <a:pt x="338" y="931"/>
                  </a:lnTo>
                  <a:lnTo>
                    <a:pt x="330" y="947"/>
                  </a:lnTo>
                  <a:lnTo>
                    <a:pt x="320" y="964"/>
                  </a:lnTo>
                  <a:lnTo>
                    <a:pt x="312" y="978"/>
                  </a:lnTo>
                  <a:lnTo>
                    <a:pt x="301" y="995"/>
                  </a:lnTo>
                  <a:lnTo>
                    <a:pt x="291" y="1009"/>
                  </a:lnTo>
                  <a:lnTo>
                    <a:pt x="278" y="1024"/>
                  </a:lnTo>
                  <a:lnTo>
                    <a:pt x="267" y="1038"/>
                  </a:lnTo>
                  <a:lnTo>
                    <a:pt x="255" y="1052"/>
                  </a:lnTo>
                  <a:lnTo>
                    <a:pt x="255" y="1052"/>
                  </a:lnTo>
                  <a:lnTo>
                    <a:pt x="245" y="1047"/>
                  </a:lnTo>
                  <a:lnTo>
                    <a:pt x="235" y="1040"/>
                  </a:lnTo>
                  <a:lnTo>
                    <a:pt x="224" y="1034"/>
                  </a:lnTo>
                  <a:lnTo>
                    <a:pt x="214" y="1027"/>
                  </a:lnTo>
                  <a:lnTo>
                    <a:pt x="204" y="1021"/>
                  </a:lnTo>
                  <a:lnTo>
                    <a:pt x="193" y="1013"/>
                  </a:lnTo>
                  <a:lnTo>
                    <a:pt x="183" y="1008"/>
                  </a:lnTo>
                  <a:lnTo>
                    <a:pt x="173" y="1003"/>
                  </a:lnTo>
                  <a:lnTo>
                    <a:pt x="173" y="1003"/>
                  </a:lnTo>
                  <a:lnTo>
                    <a:pt x="157" y="1003"/>
                  </a:lnTo>
                  <a:lnTo>
                    <a:pt x="139" y="1006"/>
                  </a:lnTo>
                  <a:lnTo>
                    <a:pt x="122" y="1011"/>
                  </a:lnTo>
                  <a:lnTo>
                    <a:pt x="105" y="1017"/>
                  </a:lnTo>
                  <a:lnTo>
                    <a:pt x="88" y="1026"/>
                  </a:lnTo>
                  <a:lnTo>
                    <a:pt x="74" y="1036"/>
                  </a:lnTo>
                  <a:lnTo>
                    <a:pt x="61" y="1045"/>
                  </a:lnTo>
                  <a:lnTo>
                    <a:pt x="50" y="1057"/>
                  </a:lnTo>
                  <a:lnTo>
                    <a:pt x="50" y="1057"/>
                  </a:lnTo>
                  <a:lnTo>
                    <a:pt x="42" y="1047"/>
                  </a:lnTo>
                  <a:lnTo>
                    <a:pt x="36" y="1034"/>
                  </a:lnTo>
                  <a:lnTo>
                    <a:pt x="31" y="1022"/>
                  </a:lnTo>
                  <a:lnTo>
                    <a:pt x="28" y="1009"/>
                  </a:lnTo>
                  <a:lnTo>
                    <a:pt x="24" y="997"/>
                  </a:lnTo>
                  <a:lnTo>
                    <a:pt x="19" y="986"/>
                  </a:lnTo>
                  <a:lnTo>
                    <a:pt x="15" y="975"/>
                  </a:lnTo>
                  <a:lnTo>
                    <a:pt x="9" y="966"/>
                  </a:lnTo>
                  <a:lnTo>
                    <a:pt x="9" y="966"/>
                  </a:lnTo>
                  <a:lnTo>
                    <a:pt x="20" y="926"/>
                  </a:lnTo>
                  <a:lnTo>
                    <a:pt x="30" y="890"/>
                  </a:lnTo>
                  <a:lnTo>
                    <a:pt x="40" y="854"/>
                  </a:lnTo>
                  <a:lnTo>
                    <a:pt x="49" y="821"/>
                  </a:lnTo>
                  <a:lnTo>
                    <a:pt x="57" y="789"/>
                  </a:lnTo>
                  <a:lnTo>
                    <a:pt x="65" y="756"/>
                  </a:lnTo>
                  <a:lnTo>
                    <a:pt x="72" y="725"/>
                  </a:lnTo>
                  <a:lnTo>
                    <a:pt x="78" y="694"/>
                  </a:lnTo>
                  <a:lnTo>
                    <a:pt x="83" y="663"/>
                  </a:lnTo>
                  <a:lnTo>
                    <a:pt x="88" y="632"/>
                  </a:lnTo>
                  <a:lnTo>
                    <a:pt x="91" y="600"/>
                  </a:lnTo>
                  <a:lnTo>
                    <a:pt x="93" y="566"/>
                  </a:lnTo>
                  <a:lnTo>
                    <a:pt x="96" y="532"/>
                  </a:lnTo>
                  <a:lnTo>
                    <a:pt x="96" y="496"/>
                  </a:lnTo>
                  <a:lnTo>
                    <a:pt x="95" y="457"/>
                  </a:lnTo>
                  <a:lnTo>
                    <a:pt x="93" y="416"/>
                  </a:lnTo>
                  <a:lnTo>
                    <a:pt x="109" y="339"/>
                  </a:lnTo>
                  <a:lnTo>
                    <a:pt x="109" y="339"/>
                  </a:lnTo>
                  <a:lnTo>
                    <a:pt x="88" y="332"/>
                  </a:lnTo>
                  <a:lnTo>
                    <a:pt x="65" y="321"/>
                  </a:lnTo>
                  <a:lnTo>
                    <a:pt x="40" y="306"/>
                  </a:lnTo>
                  <a:lnTo>
                    <a:pt x="19" y="288"/>
                  </a:lnTo>
                  <a:lnTo>
                    <a:pt x="4" y="267"/>
                  </a:lnTo>
                  <a:lnTo>
                    <a:pt x="0" y="245"/>
                  </a:lnTo>
                  <a:lnTo>
                    <a:pt x="9" y="219"/>
                  </a:lnTo>
                  <a:lnTo>
                    <a:pt x="34" y="191"/>
                  </a:lnTo>
                  <a:lnTo>
                    <a:pt x="34" y="191"/>
                  </a:lnTo>
                  <a:lnTo>
                    <a:pt x="50" y="180"/>
                  </a:lnTo>
                  <a:lnTo>
                    <a:pt x="69" y="169"/>
                  </a:lnTo>
                  <a:lnTo>
                    <a:pt x="87" y="159"/>
                  </a:lnTo>
                  <a:lnTo>
                    <a:pt x="107" y="151"/>
                  </a:lnTo>
                  <a:lnTo>
                    <a:pt x="129" y="142"/>
                  </a:lnTo>
                  <a:lnTo>
                    <a:pt x="152" y="133"/>
                  </a:lnTo>
                  <a:lnTo>
                    <a:pt x="174" y="126"/>
                  </a:lnTo>
                  <a:lnTo>
                    <a:pt x="199" y="118"/>
                  </a:lnTo>
                  <a:lnTo>
                    <a:pt x="222" y="112"/>
                  </a:lnTo>
                  <a:lnTo>
                    <a:pt x="248" y="105"/>
                  </a:lnTo>
                  <a:lnTo>
                    <a:pt x="273" y="98"/>
                  </a:lnTo>
                  <a:lnTo>
                    <a:pt x="301" y="91"/>
                  </a:lnTo>
                  <a:lnTo>
                    <a:pt x="327" y="85"/>
                  </a:lnTo>
                  <a:lnTo>
                    <a:pt x="354" y="79"/>
                  </a:lnTo>
                  <a:lnTo>
                    <a:pt x="380" y="71"/>
                  </a:lnTo>
                  <a:lnTo>
                    <a:pt x="407" y="64"/>
                  </a:lnTo>
                  <a:lnTo>
                    <a:pt x="407" y="64"/>
                  </a:lnTo>
                  <a:lnTo>
                    <a:pt x="452" y="52"/>
                  </a:lnTo>
                  <a:lnTo>
                    <a:pt x="499" y="41"/>
                  </a:lnTo>
                  <a:lnTo>
                    <a:pt x="549" y="33"/>
                  </a:lnTo>
                  <a:lnTo>
                    <a:pt x="601" y="25"/>
                  </a:lnTo>
                  <a:lnTo>
                    <a:pt x="654" y="19"/>
                  </a:lnTo>
                  <a:lnTo>
                    <a:pt x="709" y="13"/>
                  </a:lnTo>
                  <a:lnTo>
                    <a:pt x="763" y="9"/>
                  </a:lnTo>
                  <a:lnTo>
                    <a:pt x="818" y="5"/>
                  </a:lnTo>
                  <a:lnTo>
                    <a:pt x="873" y="3"/>
                  </a:lnTo>
                  <a:lnTo>
                    <a:pt x="926" y="2"/>
                  </a:lnTo>
                  <a:lnTo>
                    <a:pt x="978" y="0"/>
                  </a:lnTo>
                  <a:lnTo>
                    <a:pt x="1028" y="0"/>
                  </a:lnTo>
                  <a:lnTo>
                    <a:pt x="1075" y="0"/>
                  </a:lnTo>
                  <a:lnTo>
                    <a:pt x="1118" y="2"/>
                  </a:lnTo>
                  <a:lnTo>
                    <a:pt x="1158" y="3"/>
                  </a:lnTo>
                  <a:lnTo>
                    <a:pt x="1194" y="4"/>
                  </a:lnTo>
                </a:path>
              </a:pathLst>
            </a:custGeom>
            <a:noFill/>
            <a:ln w="0">
              <a:solidFill>
                <a:srgbClr val="000000"/>
              </a:solidFill>
              <a:prstDash val="solid"/>
              <a:round/>
              <a:headEnd/>
              <a:tailEnd/>
            </a:ln>
          </p:spPr>
          <p:txBody>
            <a:bodyPr/>
            <a:lstStyle/>
            <a:p>
              <a:endParaRPr lang="en-US"/>
            </a:p>
          </p:txBody>
        </p:sp>
        <p:sp>
          <p:nvSpPr>
            <p:cNvPr id="29775" name="Freeform 79"/>
            <p:cNvSpPr>
              <a:spLocks/>
            </p:cNvSpPr>
            <p:nvPr/>
          </p:nvSpPr>
          <p:spPr bwMode="auto">
            <a:xfrm>
              <a:off x="694" y="1418"/>
              <a:ext cx="285" cy="181"/>
            </a:xfrm>
            <a:custGeom>
              <a:avLst/>
              <a:gdLst/>
              <a:ahLst/>
              <a:cxnLst>
                <a:cxn ang="0">
                  <a:pos x="267" y="87"/>
                </a:cxn>
                <a:cxn ang="0">
                  <a:pos x="379" y="43"/>
                </a:cxn>
                <a:cxn ang="0">
                  <a:pos x="514" y="12"/>
                </a:cxn>
                <a:cxn ang="0">
                  <a:pos x="658" y="0"/>
                </a:cxn>
                <a:cxn ang="0">
                  <a:pos x="797" y="17"/>
                </a:cxn>
                <a:cxn ang="0">
                  <a:pos x="899" y="53"/>
                </a:cxn>
                <a:cxn ang="0">
                  <a:pos x="947" y="69"/>
                </a:cxn>
                <a:cxn ang="0">
                  <a:pos x="995" y="76"/>
                </a:cxn>
                <a:cxn ang="0">
                  <a:pos x="1045" y="77"/>
                </a:cxn>
                <a:cxn ang="0">
                  <a:pos x="1098" y="74"/>
                </a:cxn>
                <a:cxn ang="0">
                  <a:pos x="1158" y="67"/>
                </a:cxn>
                <a:cxn ang="0">
                  <a:pos x="791" y="357"/>
                </a:cxn>
                <a:cxn ang="0">
                  <a:pos x="890" y="434"/>
                </a:cxn>
                <a:cxn ang="0">
                  <a:pos x="1033" y="466"/>
                </a:cxn>
                <a:cxn ang="0">
                  <a:pos x="1182" y="470"/>
                </a:cxn>
                <a:cxn ang="0">
                  <a:pos x="1303" y="457"/>
                </a:cxn>
                <a:cxn ang="0">
                  <a:pos x="1363" y="450"/>
                </a:cxn>
                <a:cxn ang="0">
                  <a:pos x="1399" y="489"/>
                </a:cxn>
                <a:cxn ang="0">
                  <a:pos x="1399" y="555"/>
                </a:cxn>
                <a:cxn ang="0">
                  <a:pos x="1415" y="615"/>
                </a:cxn>
                <a:cxn ang="0">
                  <a:pos x="1415" y="692"/>
                </a:cxn>
                <a:cxn ang="0">
                  <a:pos x="1360" y="748"/>
                </a:cxn>
                <a:cxn ang="0">
                  <a:pos x="1352" y="807"/>
                </a:cxn>
                <a:cxn ang="0">
                  <a:pos x="1302" y="833"/>
                </a:cxn>
                <a:cxn ang="0">
                  <a:pos x="1245" y="844"/>
                </a:cxn>
                <a:cxn ang="0">
                  <a:pos x="1191" y="862"/>
                </a:cxn>
                <a:cxn ang="0">
                  <a:pos x="1129" y="882"/>
                </a:cxn>
                <a:cxn ang="0">
                  <a:pos x="1055" y="899"/>
                </a:cxn>
                <a:cxn ang="0">
                  <a:pos x="966" y="905"/>
                </a:cxn>
                <a:cxn ang="0">
                  <a:pos x="856" y="897"/>
                </a:cxn>
                <a:cxn ang="0">
                  <a:pos x="740" y="867"/>
                </a:cxn>
                <a:cxn ang="0">
                  <a:pos x="629" y="821"/>
                </a:cxn>
                <a:cxn ang="0">
                  <a:pos x="524" y="769"/>
                </a:cxn>
                <a:cxn ang="0">
                  <a:pos x="421" y="722"/>
                </a:cxn>
                <a:cxn ang="0">
                  <a:pos x="320" y="687"/>
                </a:cxn>
                <a:cxn ang="0">
                  <a:pos x="250" y="679"/>
                </a:cxn>
                <a:cxn ang="0">
                  <a:pos x="195" y="686"/>
                </a:cxn>
                <a:cxn ang="0">
                  <a:pos x="148" y="687"/>
                </a:cxn>
                <a:cxn ang="0">
                  <a:pos x="1" y="580"/>
                </a:cxn>
                <a:cxn ang="0">
                  <a:pos x="20" y="463"/>
                </a:cxn>
                <a:cxn ang="0">
                  <a:pos x="57" y="339"/>
                </a:cxn>
                <a:cxn ang="0">
                  <a:pos x="108" y="230"/>
                </a:cxn>
                <a:cxn ang="0">
                  <a:pos x="169" y="149"/>
                </a:cxn>
              </a:cxnLst>
              <a:rect l="0" t="0" r="r" b="b"/>
              <a:pathLst>
                <a:path w="1421" h="905">
                  <a:moveTo>
                    <a:pt x="211" y="122"/>
                  </a:moveTo>
                  <a:lnTo>
                    <a:pt x="237" y="105"/>
                  </a:lnTo>
                  <a:lnTo>
                    <a:pt x="267" y="87"/>
                  </a:lnTo>
                  <a:lnTo>
                    <a:pt x="300" y="71"/>
                  </a:lnTo>
                  <a:lnTo>
                    <a:pt x="338" y="56"/>
                  </a:lnTo>
                  <a:lnTo>
                    <a:pt x="379" y="43"/>
                  </a:lnTo>
                  <a:lnTo>
                    <a:pt x="422" y="30"/>
                  </a:lnTo>
                  <a:lnTo>
                    <a:pt x="467" y="20"/>
                  </a:lnTo>
                  <a:lnTo>
                    <a:pt x="514" y="12"/>
                  </a:lnTo>
                  <a:lnTo>
                    <a:pt x="561" y="5"/>
                  </a:lnTo>
                  <a:lnTo>
                    <a:pt x="609" y="2"/>
                  </a:lnTo>
                  <a:lnTo>
                    <a:pt x="658" y="0"/>
                  </a:lnTo>
                  <a:lnTo>
                    <a:pt x="705" y="3"/>
                  </a:lnTo>
                  <a:lnTo>
                    <a:pt x="752" y="8"/>
                  </a:lnTo>
                  <a:lnTo>
                    <a:pt x="797" y="17"/>
                  </a:lnTo>
                  <a:lnTo>
                    <a:pt x="840" y="29"/>
                  </a:lnTo>
                  <a:lnTo>
                    <a:pt x="881" y="45"/>
                  </a:lnTo>
                  <a:lnTo>
                    <a:pt x="899" y="53"/>
                  </a:lnTo>
                  <a:lnTo>
                    <a:pt x="915" y="59"/>
                  </a:lnTo>
                  <a:lnTo>
                    <a:pt x="931" y="65"/>
                  </a:lnTo>
                  <a:lnTo>
                    <a:pt x="947" y="69"/>
                  </a:lnTo>
                  <a:lnTo>
                    <a:pt x="963" y="72"/>
                  </a:lnTo>
                  <a:lnTo>
                    <a:pt x="979" y="75"/>
                  </a:lnTo>
                  <a:lnTo>
                    <a:pt x="995" y="76"/>
                  </a:lnTo>
                  <a:lnTo>
                    <a:pt x="1012" y="77"/>
                  </a:lnTo>
                  <a:lnTo>
                    <a:pt x="1028" y="79"/>
                  </a:lnTo>
                  <a:lnTo>
                    <a:pt x="1045" y="77"/>
                  </a:lnTo>
                  <a:lnTo>
                    <a:pt x="1061" y="77"/>
                  </a:lnTo>
                  <a:lnTo>
                    <a:pt x="1080" y="76"/>
                  </a:lnTo>
                  <a:lnTo>
                    <a:pt x="1098" y="74"/>
                  </a:lnTo>
                  <a:lnTo>
                    <a:pt x="1117" y="72"/>
                  </a:lnTo>
                  <a:lnTo>
                    <a:pt x="1137" y="70"/>
                  </a:lnTo>
                  <a:lnTo>
                    <a:pt x="1158" y="67"/>
                  </a:lnTo>
                  <a:lnTo>
                    <a:pt x="766" y="273"/>
                  </a:lnTo>
                  <a:lnTo>
                    <a:pt x="773" y="318"/>
                  </a:lnTo>
                  <a:lnTo>
                    <a:pt x="791" y="357"/>
                  </a:lnTo>
                  <a:lnTo>
                    <a:pt x="817" y="388"/>
                  </a:lnTo>
                  <a:lnTo>
                    <a:pt x="850" y="414"/>
                  </a:lnTo>
                  <a:lnTo>
                    <a:pt x="890" y="434"/>
                  </a:lnTo>
                  <a:lnTo>
                    <a:pt x="935" y="448"/>
                  </a:lnTo>
                  <a:lnTo>
                    <a:pt x="983" y="460"/>
                  </a:lnTo>
                  <a:lnTo>
                    <a:pt x="1033" y="466"/>
                  </a:lnTo>
                  <a:lnTo>
                    <a:pt x="1084" y="470"/>
                  </a:lnTo>
                  <a:lnTo>
                    <a:pt x="1133" y="471"/>
                  </a:lnTo>
                  <a:lnTo>
                    <a:pt x="1182" y="470"/>
                  </a:lnTo>
                  <a:lnTo>
                    <a:pt x="1227" y="466"/>
                  </a:lnTo>
                  <a:lnTo>
                    <a:pt x="1268" y="462"/>
                  </a:lnTo>
                  <a:lnTo>
                    <a:pt x="1303" y="457"/>
                  </a:lnTo>
                  <a:lnTo>
                    <a:pt x="1330" y="452"/>
                  </a:lnTo>
                  <a:lnTo>
                    <a:pt x="1350" y="447"/>
                  </a:lnTo>
                  <a:lnTo>
                    <a:pt x="1363" y="450"/>
                  </a:lnTo>
                  <a:lnTo>
                    <a:pt x="1376" y="457"/>
                  </a:lnTo>
                  <a:lnTo>
                    <a:pt x="1389" y="472"/>
                  </a:lnTo>
                  <a:lnTo>
                    <a:pt x="1399" y="489"/>
                  </a:lnTo>
                  <a:lnTo>
                    <a:pt x="1405" y="511"/>
                  </a:lnTo>
                  <a:lnTo>
                    <a:pt x="1406" y="533"/>
                  </a:lnTo>
                  <a:lnTo>
                    <a:pt x="1399" y="555"/>
                  </a:lnTo>
                  <a:lnTo>
                    <a:pt x="1384" y="576"/>
                  </a:lnTo>
                  <a:lnTo>
                    <a:pt x="1402" y="592"/>
                  </a:lnTo>
                  <a:lnTo>
                    <a:pt x="1415" y="615"/>
                  </a:lnTo>
                  <a:lnTo>
                    <a:pt x="1421" y="640"/>
                  </a:lnTo>
                  <a:lnTo>
                    <a:pt x="1421" y="666"/>
                  </a:lnTo>
                  <a:lnTo>
                    <a:pt x="1415" y="692"/>
                  </a:lnTo>
                  <a:lnTo>
                    <a:pt x="1402" y="715"/>
                  </a:lnTo>
                  <a:lnTo>
                    <a:pt x="1385" y="735"/>
                  </a:lnTo>
                  <a:lnTo>
                    <a:pt x="1360" y="748"/>
                  </a:lnTo>
                  <a:lnTo>
                    <a:pt x="1364" y="772"/>
                  </a:lnTo>
                  <a:lnTo>
                    <a:pt x="1362" y="792"/>
                  </a:lnTo>
                  <a:lnTo>
                    <a:pt x="1352" y="807"/>
                  </a:lnTo>
                  <a:lnTo>
                    <a:pt x="1338" y="818"/>
                  </a:lnTo>
                  <a:lnTo>
                    <a:pt x="1321" y="827"/>
                  </a:lnTo>
                  <a:lnTo>
                    <a:pt x="1302" y="833"/>
                  </a:lnTo>
                  <a:lnTo>
                    <a:pt x="1281" y="837"/>
                  </a:lnTo>
                  <a:lnTo>
                    <a:pt x="1261" y="841"/>
                  </a:lnTo>
                  <a:lnTo>
                    <a:pt x="1245" y="844"/>
                  </a:lnTo>
                  <a:lnTo>
                    <a:pt x="1227" y="849"/>
                  </a:lnTo>
                  <a:lnTo>
                    <a:pt x="1210" y="856"/>
                  </a:lnTo>
                  <a:lnTo>
                    <a:pt x="1191" y="862"/>
                  </a:lnTo>
                  <a:lnTo>
                    <a:pt x="1173" y="868"/>
                  </a:lnTo>
                  <a:lnTo>
                    <a:pt x="1152" y="875"/>
                  </a:lnTo>
                  <a:lnTo>
                    <a:pt x="1129" y="882"/>
                  </a:lnTo>
                  <a:lnTo>
                    <a:pt x="1107" y="888"/>
                  </a:lnTo>
                  <a:lnTo>
                    <a:pt x="1082" y="894"/>
                  </a:lnTo>
                  <a:lnTo>
                    <a:pt x="1055" y="899"/>
                  </a:lnTo>
                  <a:lnTo>
                    <a:pt x="1028" y="903"/>
                  </a:lnTo>
                  <a:lnTo>
                    <a:pt x="998" y="905"/>
                  </a:lnTo>
                  <a:lnTo>
                    <a:pt x="966" y="905"/>
                  </a:lnTo>
                  <a:lnTo>
                    <a:pt x="931" y="905"/>
                  </a:lnTo>
                  <a:lnTo>
                    <a:pt x="895" y="902"/>
                  </a:lnTo>
                  <a:lnTo>
                    <a:pt x="856" y="897"/>
                  </a:lnTo>
                  <a:lnTo>
                    <a:pt x="817" y="889"/>
                  </a:lnTo>
                  <a:lnTo>
                    <a:pt x="778" y="878"/>
                  </a:lnTo>
                  <a:lnTo>
                    <a:pt x="740" y="867"/>
                  </a:lnTo>
                  <a:lnTo>
                    <a:pt x="703" y="852"/>
                  </a:lnTo>
                  <a:lnTo>
                    <a:pt x="667" y="837"/>
                  </a:lnTo>
                  <a:lnTo>
                    <a:pt x="629" y="821"/>
                  </a:lnTo>
                  <a:lnTo>
                    <a:pt x="593" y="803"/>
                  </a:lnTo>
                  <a:lnTo>
                    <a:pt x="559" y="786"/>
                  </a:lnTo>
                  <a:lnTo>
                    <a:pt x="524" y="769"/>
                  </a:lnTo>
                  <a:lnTo>
                    <a:pt x="489" y="753"/>
                  </a:lnTo>
                  <a:lnTo>
                    <a:pt x="454" y="736"/>
                  </a:lnTo>
                  <a:lnTo>
                    <a:pt x="421" y="722"/>
                  </a:lnTo>
                  <a:lnTo>
                    <a:pt x="387" y="708"/>
                  </a:lnTo>
                  <a:lnTo>
                    <a:pt x="354" y="697"/>
                  </a:lnTo>
                  <a:lnTo>
                    <a:pt x="320" y="687"/>
                  </a:lnTo>
                  <a:lnTo>
                    <a:pt x="287" y="681"/>
                  </a:lnTo>
                  <a:lnTo>
                    <a:pt x="268" y="679"/>
                  </a:lnTo>
                  <a:lnTo>
                    <a:pt x="250" y="679"/>
                  </a:lnTo>
                  <a:lnTo>
                    <a:pt x="231" y="681"/>
                  </a:lnTo>
                  <a:lnTo>
                    <a:pt x="212" y="683"/>
                  </a:lnTo>
                  <a:lnTo>
                    <a:pt x="195" y="686"/>
                  </a:lnTo>
                  <a:lnTo>
                    <a:pt x="178" y="687"/>
                  </a:lnTo>
                  <a:lnTo>
                    <a:pt x="163" y="688"/>
                  </a:lnTo>
                  <a:lnTo>
                    <a:pt x="148" y="687"/>
                  </a:lnTo>
                  <a:lnTo>
                    <a:pt x="3" y="647"/>
                  </a:lnTo>
                  <a:lnTo>
                    <a:pt x="0" y="616"/>
                  </a:lnTo>
                  <a:lnTo>
                    <a:pt x="1" y="580"/>
                  </a:lnTo>
                  <a:lnTo>
                    <a:pt x="5" y="543"/>
                  </a:lnTo>
                  <a:lnTo>
                    <a:pt x="11" y="503"/>
                  </a:lnTo>
                  <a:lnTo>
                    <a:pt x="20" y="463"/>
                  </a:lnTo>
                  <a:lnTo>
                    <a:pt x="30" y="421"/>
                  </a:lnTo>
                  <a:lnTo>
                    <a:pt x="42" y="380"/>
                  </a:lnTo>
                  <a:lnTo>
                    <a:pt x="57" y="339"/>
                  </a:lnTo>
                  <a:lnTo>
                    <a:pt x="73" y="301"/>
                  </a:lnTo>
                  <a:lnTo>
                    <a:pt x="90" y="264"/>
                  </a:lnTo>
                  <a:lnTo>
                    <a:pt x="108" y="230"/>
                  </a:lnTo>
                  <a:lnTo>
                    <a:pt x="128" y="199"/>
                  </a:lnTo>
                  <a:lnTo>
                    <a:pt x="148" y="172"/>
                  </a:lnTo>
                  <a:lnTo>
                    <a:pt x="169" y="149"/>
                  </a:lnTo>
                  <a:lnTo>
                    <a:pt x="190" y="133"/>
                  </a:lnTo>
                  <a:lnTo>
                    <a:pt x="211" y="122"/>
                  </a:lnTo>
                  <a:close/>
                </a:path>
              </a:pathLst>
            </a:custGeom>
            <a:solidFill>
              <a:srgbClr val="FFBF8F"/>
            </a:solidFill>
            <a:ln w="9525">
              <a:noFill/>
              <a:round/>
              <a:headEnd/>
              <a:tailEnd/>
            </a:ln>
          </p:spPr>
          <p:txBody>
            <a:bodyPr/>
            <a:lstStyle/>
            <a:p>
              <a:endParaRPr lang="en-US"/>
            </a:p>
          </p:txBody>
        </p:sp>
        <p:sp>
          <p:nvSpPr>
            <p:cNvPr id="29776" name="Freeform 80"/>
            <p:cNvSpPr>
              <a:spLocks/>
            </p:cNvSpPr>
            <p:nvPr/>
          </p:nvSpPr>
          <p:spPr bwMode="auto">
            <a:xfrm>
              <a:off x="694" y="1418"/>
              <a:ext cx="285" cy="181"/>
            </a:xfrm>
            <a:custGeom>
              <a:avLst/>
              <a:gdLst/>
              <a:ahLst/>
              <a:cxnLst>
                <a:cxn ang="0">
                  <a:pos x="237" y="105"/>
                </a:cxn>
                <a:cxn ang="0">
                  <a:pos x="338" y="56"/>
                </a:cxn>
                <a:cxn ang="0">
                  <a:pos x="467" y="20"/>
                </a:cxn>
                <a:cxn ang="0">
                  <a:pos x="609" y="2"/>
                </a:cxn>
                <a:cxn ang="0">
                  <a:pos x="752" y="8"/>
                </a:cxn>
                <a:cxn ang="0">
                  <a:pos x="881" y="45"/>
                </a:cxn>
                <a:cxn ang="0">
                  <a:pos x="915" y="59"/>
                </a:cxn>
                <a:cxn ang="0">
                  <a:pos x="963" y="72"/>
                </a:cxn>
                <a:cxn ang="0">
                  <a:pos x="1012" y="77"/>
                </a:cxn>
                <a:cxn ang="0">
                  <a:pos x="1061" y="77"/>
                </a:cxn>
                <a:cxn ang="0">
                  <a:pos x="1117" y="72"/>
                </a:cxn>
                <a:cxn ang="0">
                  <a:pos x="766" y="273"/>
                </a:cxn>
                <a:cxn ang="0">
                  <a:pos x="791" y="357"/>
                </a:cxn>
                <a:cxn ang="0">
                  <a:pos x="890" y="434"/>
                </a:cxn>
                <a:cxn ang="0">
                  <a:pos x="1033" y="466"/>
                </a:cxn>
                <a:cxn ang="0">
                  <a:pos x="1182" y="470"/>
                </a:cxn>
                <a:cxn ang="0">
                  <a:pos x="1303" y="457"/>
                </a:cxn>
                <a:cxn ang="0">
                  <a:pos x="1350" y="447"/>
                </a:cxn>
                <a:cxn ang="0">
                  <a:pos x="1389" y="472"/>
                </a:cxn>
                <a:cxn ang="0">
                  <a:pos x="1406" y="533"/>
                </a:cxn>
                <a:cxn ang="0">
                  <a:pos x="1384" y="576"/>
                </a:cxn>
                <a:cxn ang="0">
                  <a:pos x="1421" y="640"/>
                </a:cxn>
                <a:cxn ang="0">
                  <a:pos x="1402" y="715"/>
                </a:cxn>
                <a:cxn ang="0">
                  <a:pos x="1360" y="748"/>
                </a:cxn>
                <a:cxn ang="0">
                  <a:pos x="1352" y="807"/>
                </a:cxn>
                <a:cxn ang="0">
                  <a:pos x="1302" y="833"/>
                </a:cxn>
                <a:cxn ang="0">
                  <a:pos x="1261" y="841"/>
                </a:cxn>
                <a:cxn ang="0">
                  <a:pos x="1210" y="856"/>
                </a:cxn>
                <a:cxn ang="0">
                  <a:pos x="1152" y="875"/>
                </a:cxn>
                <a:cxn ang="0">
                  <a:pos x="1082" y="894"/>
                </a:cxn>
                <a:cxn ang="0">
                  <a:pos x="998" y="905"/>
                </a:cxn>
                <a:cxn ang="0">
                  <a:pos x="895" y="902"/>
                </a:cxn>
                <a:cxn ang="0">
                  <a:pos x="817" y="889"/>
                </a:cxn>
                <a:cxn ang="0">
                  <a:pos x="703" y="852"/>
                </a:cxn>
                <a:cxn ang="0">
                  <a:pos x="593" y="803"/>
                </a:cxn>
                <a:cxn ang="0">
                  <a:pos x="489" y="753"/>
                </a:cxn>
                <a:cxn ang="0">
                  <a:pos x="387" y="708"/>
                </a:cxn>
                <a:cxn ang="0">
                  <a:pos x="287" y="681"/>
                </a:cxn>
                <a:cxn ang="0">
                  <a:pos x="250" y="679"/>
                </a:cxn>
                <a:cxn ang="0">
                  <a:pos x="195" y="686"/>
                </a:cxn>
                <a:cxn ang="0">
                  <a:pos x="148" y="687"/>
                </a:cxn>
                <a:cxn ang="0">
                  <a:pos x="0" y="616"/>
                </a:cxn>
                <a:cxn ang="0">
                  <a:pos x="11" y="503"/>
                </a:cxn>
                <a:cxn ang="0">
                  <a:pos x="42" y="380"/>
                </a:cxn>
                <a:cxn ang="0">
                  <a:pos x="90" y="264"/>
                </a:cxn>
                <a:cxn ang="0">
                  <a:pos x="148" y="172"/>
                </a:cxn>
                <a:cxn ang="0">
                  <a:pos x="211" y="122"/>
                </a:cxn>
              </a:cxnLst>
              <a:rect l="0" t="0" r="r" b="b"/>
              <a:pathLst>
                <a:path w="1421" h="905">
                  <a:moveTo>
                    <a:pt x="211" y="122"/>
                  </a:moveTo>
                  <a:lnTo>
                    <a:pt x="211" y="122"/>
                  </a:lnTo>
                  <a:lnTo>
                    <a:pt x="237" y="105"/>
                  </a:lnTo>
                  <a:lnTo>
                    <a:pt x="267" y="87"/>
                  </a:lnTo>
                  <a:lnTo>
                    <a:pt x="300" y="71"/>
                  </a:lnTo>
                  <a:lnTo>
                    <a:pt x="338" y="56"/>
                  </a:lnTo>
                  <a:lnTo>
                    <a:pt x="379" y="43"/>
                  </a:lnTo>
                  <a:lnTo>
                    <a:pt x="422" y="30"/>
                  </a:lnTo>
                  <a:lnTo>
                    <a:pt x="467" y="20"/>
                  </a:lnTo>
                  <a:lnTo>
                    <a:pt x="514" y="12"/>
                  </a:lnTo>
                  <a:lnTo>
                    <a:pt x="561" y="5"/>
                  </a:lnTo>
                  <a:lnTo>
                    <a:pt x="609" y="2"/>
                  </a:lnTo>
                  <a:lnTo>
                    <a:pt x="658" y="0"/>
                  </a:lnTo>
                  <a:lnTo>
                    <a:pt x="705" y="3"/>
                  </a:lnTo>
                  <a:lnTo>
                    <a:pt x="752" y="8"/>
                  </a:lnTo>
                  <a:lnTo>
                    <a:pt x="797" y="17"/>
                  </a:lnTo>
                  <a:lnTo>
                    <a:pt x="840" y="29"/>
                  </a:lnTo>
                  <a:lnTo>
                    <a:pt x="881" y="45"/>
                  </a:lnTo>
                  <a:lnTo>
                    <a:pt x="881" y="45"/>
                  </a:lnTo>
                  <a:lnTo>
                    <a:pt x="899" y="53"/>
                  </a:lnTo>
                  <a:lnTo>
                    <a:pt x="915" y="59"/>
                  </a:lnTo>
                  <a:lnTo>
                    <a:pt x="931" y="65"/>
                  </a:lnTo>
                  <a:lnTo>
                    <a:pt x="947" y="69"/>
                  </a:lnTo>
                  <a:lnTo>
                    <a:pt x="963" y="72"/>
                  </a:lnTo>
                  <a:lnTo>
                    <a:pt x="979" y="75"/>
                  </a:lnTo>
                  <a:lnTo>
                    <a:pt x="995" y="76"/>
                  </a:lnTo>
                  <a:lnTo>
                    <a:pt x="1012" y="77"/>
                  </a:lnTo>
                  <a:lnTo>
                    <a:pt x="1028" y="79"/>
                  </a:lnTo>
                  <a:lnTo>
                    <a:pt x="1045" y="77"/>
                  </a:lnTo>
                  <a:lnTo>
                    <a:pt x="1061" y="77"/>
                  </a:lnTo>
                  <a:lnTo>
                    <a:pt x="1080" y="76"/>
                  </a:lnTo>
                  <a:lnTo>
                    <a:pt x="1098" y="74"/>
                  </a:lnTo>
                  <a:lnTo>
                    <a:pt x="1117" y="72"/>
                  </a:lnTo>
                  <a:lnTo>
                    <a:pt x="1137" y="70"/>
                  </a:lnTo>
                  <a:lnTo>
                    <a:pt x="1158" y="67"/>
                  </a:lnTo>
                  <a:lnTo>
                    <a:pt x="766" y="273"/>
                  </a:lnTo>
                  <a:lnTo>
                    <a:pt x="766" y="273"/>
                  </a:lnTo>
                  <a:lnTo>
                    <a:pt x="773" y="318"/>
                  </a:lnTo>
                  <a:lnTo>
                    <a:pt x="791" y="357"/>
                  </a:lnTo>
                  <a:lnTo>
                    <a:pt x="817" y="388"/>
                  </a:lnTo>
                  <a:lnTo>
                    <a:pt x="850" y="414"/>
                  </a:lnTo>
                  <a:lnTo>
                    <a:pt x="890" y="434"/>
                  </a:lnTo>
                  <a:lnTo>
                    <a:pt x="935" y="448"/>
                  </a:lnTo>
                  <a:lnTo>
                    <a:pt x="983" y="460"/>
                  </a:lnTo>
                  <a:lnTo>
                    <a:pt x="1033" y="466"/>
                  </a:lnTo>
                  <a:lnTo>
                    <a:pt x="1084" y="470"/>
                  </a:lnTo>
                  <a:lnTo>
                    <a:pt x="1133" y="471"/>
                  </a:lnTo>
                  <a:lnTo>
                    <a:pt x="1182" y="470"/>
                  </a:lnTo>
                  <a:lnTo>
                    <a:pt x="1227" y="466"/>
                  </a:lnTo>
                  <a:lnTo>
                    <a:pt x="1268" y="462"/>
                  </a:lnTo>
                  <a:lnTo>
                    <a:pt x="1303" y="457"/>
                  </a:lnTo>
                  <a:lnTo>
                    <a:pt x="1330" y="452"/>
                  </a:lnTo>
                  <a:lnTo>
                    <a:pt x="1350" y="447"/>
                  </a:lnTo>
                  <a:lnTo>
                    <a:pt x="1350" y="447"/>
                  </a:lnTo>
                  <a:lnTo>
                    <a:pt x="1363" y="450"/>
                  </a:lnTo>
                  <a:lnTo>
                    <a:pt x="1376" y="457"/>
                  </a:lnTo>
                  <a:lnTo>
                    <a:pt x="1389" y="472"/>
                  </a:lnTo>
                  <a:lnTo>
                    <a:pt x="1399" y="489"/>
                  </a:lnTo>
                  <a:lnTo>
                    <a:pt x="1405" y="511"/>
                  </a:lnTo>
                  <a:lnTo>
                    <a:pt x="1406" y="533"/>
                  </a:lnTo>
                  <a:lnTo>
                    <a:pt x="1399" y="555"/>
                  </a:lnTo>
                  <a:lnTo>
                    <a:pt x="1384" y="576"/>
                  </a:lnTo>
                  <a:lnTo>
                    <a:pt x="1384" y="576"/>
                  </a:lnTo>
                  <a:lnTo>
                    <a:pt x="1402" y="592"/>
                  </a:lnTo>
                  <a:lnTo>
                    <a:pt x="1415" y="615"/>
                  </a:lnTo>
                  <a:lnTo>
                    <a:pt x="1421" y="640"/>
                  </a:lnTo>
                  <a:lnTo>
                    <a:pt x="1421" y="666"/>
                  </a:lnTo>
                  <a:lnTo>
                    <a:pt x="1415" y="692"/>
                  </a:lnTo>
                  <a:lnTo>
                    <a:pt x="1402" y="715"/>
                  </a:lnTo>
                  <a:lnTo>
                    <a:pt x="1385" y="735"/>
                  </a:lnTo>
                  <a:lnTo>
                    <a:pt x="1360" y="748"/>
                  </a:lnTo>
                  <a:lnTo>
                    <a:pt x="1360" y="748"/>
                  </a:lnTo>
                  <a:lnTo>
                    <a:pt x="1364" y="772"/>
                  </a:lnTo>
                  <a:lnTo>
                    <a:pt x="1362" y="792"/>
                  </a:lnTo>
                  <a:lnTo>
                    <a:pt x="1352" y="807"/>
                  </a:lnTo>
                  <a:lnTo>
                    <a:pt x="1338" y="818"/>
                  </a:lnTo>
                  <a:lnTo>
                    <a:pt x="1321" y="827"/>
                  </a:lnTo>
                  <a:lnTo>
                    <a:pt x="1302" y="833"/>
                  </a:lnTo>
                  <a:lnTo>
                    <a:pt x="1281" y="837"/>
                  </a:lnTo>
                  <a:lnTo>
                    <a:pt x="1261" y="841"/>
                  </a:lnTo>
                  <a:lnTo>
                    <a:pt x="1261" y="841"/>
                  </a:lnTo>
                  <a:lnTo>
                    <a:pt x="1245" y="844"/>
                  </a:lnTo>
                  <a:lnTo>
                    <a:pt x="1227" y="849"/>
                  </a:lnTo>
                  <a:lnTo>
                    <a:pt x="1210" y="856"/>
                  </a:lnTo>
                  <a:lnTo>
                    <a:pt x="1191" y="862"/>
                  </a:lnTo>
                  <a:lnTo>
                    <a:pt x="1173" y="868"/>
                  </a:lnTo>
                  <a:lnTo>
                    <a:pt x="1152" y="875"/>
                  </a:lnTo>
                  <a:lnTo>
                    <a:pt x="1129" y="882"/>
                  </a:lnTo>
                  <a:lnTo>
                    <a:pt x="1107" y="888"/>
                  </a:lnTo>
                  <a:lnTo>
                    <a:pt x="1082" y="894"/>
                  </a:lnTo>
                  <a:lnTo>
                    <a:pt x="1055" y="899"/>
                  </a:lnTo>
                  <a:lnTo>
                    <a:pt x="1028" y="903"/>
                  </a:lnTo>
                  <a:lnTo>
                    <a:pt x="998" y="905"/>
                  </a:lnTo>
                  <a:lnTo>
                    <a:pt x="966" y="905"/>
                  </a:lnTo>
                  <a:lnTo>
                    <a:pt x="931" y="905"/>
                  </a:lnTo>
                  <a:lnTo>
                    <a:pt x="895" y="902"/>
                  </a:lnTo>
                  <a:lnTo>
                    <a:pt x="856" y="897"/>
                  </a:lnTo>
                  <a:lnTo>
                    <a:pt x="856" y="897"/>
                  </a:lnTo>
                  <a:lnTo>
                    <a:pt x="817" y="889"/>
                  </a:lnTo>
                  <a:lnTo>
                    <a:pt x="778" y="878"/>
                  </a:lnTo>
                  <a:lnTo>
                    <a:pt x="740" y="867"/>
                  </a:lnTo>
                  <a:lnTo>
                    <a:pt x="703" y="852"/>
                  </a:lnTo>
                  <a:lnTo>
                    <a:pt x="667" y="837"/>
                  </a:lnTo>
                  <a:lnTo>
                    <a:pt x="629" y="821"/>
                  </a:lnTo>
                  <a:lnTo>
                    <a:pt x="593" y="803"/>
                  </a:lnTo>
                  <a:lnTo>
                    <a:pt x="559" y="786"/>
                  </a:lnTo>
                  <a:lnTo>
                    <a:pt x="524" y="769"/>
                  </a:lnTo>
                  <a:lnTo>
                    <a:pt x="489" y="753"/>
                  </a:lnTo>
                  <a:lnTo>
                    <a:pt x="454" y="736"/>
                  </a:lnTo>
                  <a:lnTo>
                    <a:pt x="421" y="722"/>
                  </a:lnTo>
                  <a:lnTo>
                    <a:pt x="387" y="708"/>
                  </a:lnTo>
                  <a:lnTo>
                    <a:pt x="354" y="697"/>
                  </a:lnTo>
                  <a:lnTo>
                    <a:pt x="320" y="687"/>
                  </a:lnTo>
                  <a:lnTo>
                    <a:pt x="287" y="681"/>
                  </a:lnTo>
                  <a:lnTo>
                    <a:pt x="287" y="681"/>
                  </a:lnTo>
                  <a:lnTo>
                    <a:pt x="268" y="679"/>
                  </a:lnTo>
                  <a:lnTo>
                    <a:pt x="250" y="679"/>
                  </a:lnTo>
                  <a:lnTo>
                    <a:pt x="231" y="681"/>
                  </a:lnTo>
                  <a:lnTo>
                    <a:pt x="212" y="683"/>
                  </a:lnTo>
                  <a:lnTo>
                    <a:pt x="195" y="686"/>
                  </a:lnTo>
                  <a:lnTo>
                    <a:pt x="178" y="687"/>
                  </a:lnTo>
                  <a:lnTo>
                    <a:pt x="163" y="688"/>
                  </a:lnTo>
                  <a:lnTo>
                    <a:pt x="148" y="687"/>
                  </a:lnTo>
                  <a:lnTo>
                    <a:pt x="3" y="647"/>
                  </a:lnTo>
                  <a:lnTo>
                    <a:pt x="3" y="647"/>
                  </a:lnTo>
                  <a:lnTo>
                    <a:pt x="0" y="616"/>
                  </a:lnTo>
                  <a:lnTo>
                    <a:pt x="1" y="580"/>
                  </a:lnTo>
                  <a:lnTo>
                    <a:pt x="5" y="543"/>
                  </a:lnTo>
                  <a:lnTo>
                    <a:pt x="11" y="503"/>
                  </a:lnTo>
                  <a:lnTo>
                    <a:pt x="20" y="463"/>
                  </a:lnTo>
                  <a:lnTo>
                    <a:pt x="30" y="421"/>
                  </a:lnTo>
                  <a:lnTo>
                    <a:pt x="42" y="380"/>
                  </a:lnTo>
                  <a:lnTo>
                    <a:pt x="57" y="339"/>
                  </a:lnTo>
                  <a:lnTo>
                    <a:pt x="73" y="301"/>
                  </a:lnTo>
                  <a:lnTo>
                    <a:pt x="90" y="264"/>
                  </a:lnTo>
                  <a:lnTo>
                    <a:pt x="108" y="230"/>
                  </a:lnTo>
                  <a:lnTo>
                    <a:pt x="128" y="199"/>
                  </a:lnTo>
                  <a:lnTo>
                    <a:pt x="148" y="172"/>
                  </a:lnTo>
                  <a:lnTo>
                    <a:pt x="169" y="149"/>
                  </a:lnTo>
                  <a:lnTo>
                    <a:pt x="190" y="133"/>
                  </a:lnTo>
                  <a:lnTo>
                    <a:pt x="211" y="122"/>
                  </a:lnTo>
                </a:path>
              </a:pathLst>
            </a:custGeom>
            <a:noFill/>
            <a:ln w="0">
              <a:solidFill>
                <a:srgbClr val="000000"/>
              </a:solidFill>
              <a:prstDash val="solid"/>
              <a:round/>
              <a:headEnd/>
              <a:tailEnd/>
            </a:ln>
          </p:spPr>
          <p:txBody>
            <a:bodyPr/>
            <a:lstStyle/>
            <a:p>
              <a:endParaRPr lang="en-US"/>
            </a:p>
          </p:txBody>
        </p:sp>
        <p:sp>
          <p:nvSpPr>
            <p:cNvPr id="29777" name="Freeform 81"/>
            <p:cNvSpPr>
              <a:spLocks/>
            </p:cNvSpPr>
            <p:nvPr/>
          </p:nvSpPr>
          <p:spPr bwMode="auto">
            <a:xfrm>
              <a:off x="649" y="1434"/>
              <a:ext cx="86" cy="143"/>
            </a:xfrm>
            <a:custGeom>
              <a:avLst/>
              <a:gdLst/>
              <a:ahLst/>
              <a:cxnLst>
                <a:cxn ang="0">
                  <a:pos x="413" y="23"/>
                </a:cxn>
                <a:cxn ang="0">
                  <a:pos x="377" y="3"/>
                </a:cxn>
                <a:cxn ang="0">
                  <a:pos x="343" y="2"/>
                </a:cxn>
                <a:cxn ang="0">
                  <a:pos x="311" y="15"/>
                </a:cxn>
                <a:cxn ang="0">
                  <a:pos x="283" y="39"/>
                </a:cxn>
                <a:cxn ang="0">
                  <a:pos x="259" y="67"/>
                </a:cxn>
                <a:cxn ang="0">
                  <a:pos x="240" y="100"/>
                </a:cxn>
                <a:cxn ang="0">
                  <a:pos x="227" y="128"/>
                </a:cxn>
                <a:cxn ang="0">
                  <a:pos x="212" y="172"/>
                </a:cxn>
                <a:cxn ang="0">
                  <a:pos x="191" y="245"/>
                </a:cxn>
                <a:cxn ang="0">
                  <a:pos x="168" y="326"/>
                </a:cxn>
                <a:cxn ang="0">
                  <a:pos x="145" y="410"/>
                </a:cxn>
                <a:cxn ang="0">
                  <a:pos x="120" y="494"/>
                </a:cxn>
                <a:cxn ang="0">
                  <a:pos x="90" y="574"/>
                </a:cxn>
                <a:cxn ang="0">
                  <a:pos x="58" y="642"/>
                </a:cxn>
                <a:cxn ang="0">
                  <a:pos x="21" y="697"/>
                </a:cxn>
                <a:cxn ang="0">
                  <a:pos x="285" y="717"/>
                </a:cxn>
                <a:cxn ang="0">
                  <a:pos x="323" y="708"/>
                </a:cxn>
                <a:cxn ang="0">
                  <a:pos x="353" y="684"/>
                </a:cxn>
                <a:cxn ang="0">
                  <a:pos x="374" y="649"/>
                </a:cxn>
                <a:cxn ang="0">
                  <a:pos x="386" y="606"/>
                </a:cxn>
                <a:cxn ang="0">
                  <a:pos x="346" y="596"/>
                </a:cxn>
                <a:cxn ang="0">
                  <a:pos x="309" y="586"/>
                </a:cxn>
                <a:cxn ang="0">
                  <a:pos x="271" y="576"/>
                </a:cxn>
                <a:cxn ang="0">
                  <a:pos x="232" y="565"/>
                </a:cxn>
                <a:cxn ang="0">
                  <a:pos x="229" y="510"/>
                </a:cxn>
                <a:cxn ang="0">
                  <a:pos x="237" y="443"/>
                </a:cxn>
                <a:cxn ang="0">
                  <a:pos x="252" y="366"/>
                </a:cxn>
                <a:cxn ang="0">
                  <a:pos x="274" y="287"/>
                </a:cxn>
                <a:cxn ang="0">
                  <a:pos x="305" y="210"/>
                </a:cxn>
                <a:cxn ang="0">
                  <a:pos x="341" y="139"/>
                </a:cxn>
                <a:cxn ang="0">
                  <a:pos x="383" y="81"/>
                </a:cxn>
                <a:cxn ang="0">
                  <a:pos x="431" y="40"/>
                </a:cxn>
              </a:cxnLst>
              <a:rect l="0" t="0" r="r" b="b"/>
              <a:pathLst>
                <a:path w="431" h="717">
                  <a:moveTo>
                    <a:pt x="431" y="40"/>
                  </a:moveTo>
                  <a:lnTo>
                    <a:pt x="413" y="23"/>
                  </a:lnTo>
                  <a:lnTo>
                    <a:pt x="395" y="10"/>
                  </a:lnTo>
                  <a:lnTo>
                    <a:pt x="377" y="3"/>
                  </a:lnTo>
                  <a:lnTo>
                    <a:pt x="359" y="0"/>
                  </a:lnTo>
                  <a:lnTo>
                    <a:pt x="343" y="2"/>
                  </a:lnTo>
                  <a:lnTo>
                    <a:pt x="327" y="7"/>
                  </a:lnTo>
                  <a:lnTo>
                    <a:pt x="311" y="15"/>
                  </a:lnTo>
                  <a:lnTo>
                    <a:pt x="296" y="25"/>
                  </a:lnTo>
                  <a:lnTo>
                    <a:pt x="283" y="39"/>
                  </a:lnTo>
                  <a:lnTo>
                    <a:pt x="270" y="52"/>
                  </a:lnTo>
                  <a:lnTo>
                    <a:pt x="259" y="67"/>
                  </a:lnTo>
                  <a:lnTo>
                    <a:pt x="249" y="83"/>
                  </a:lnTo>
                  <a:lnTo>
                    <a:pt x="240" y="100"/>
                  </a:lnTo>
                  <a:lnTo>
                    <a:pt x="233" y="115"/>
                  </a:lnTo>
                  <a:lnTo>
                    <a:pt x="227" y="128"/>
                  </a:lnTo>
                  <a:lnTo>
                    <a:pt x="223" y="141"/>
                  </a:lnTo>
                  <a:lnTo>
                    <a:pt x="212" y="172"/>
                  </a:lnTo>
                  <a:lnTo>
                    <a:pt x="202" y="206"/>
                  </a:lnTo>
                  <a:lnTo>
                    <a:pt x="191" y="245"/>
                  </a:lnTo>
                  <a:lnTo>
                    <a:pt x="180" y="285"/>
                  </a:lnTo>
                  <a:lnTo>
                    <a:pt x="168" y="326"/>
                  </a:lnTo>
                  <a:lnTo>
                    <a:pt x="157" y="368"/>
                  </a:lnTo>
                  <a:lnTo>
                    <a:pt x="145" y="410"/>
                  </a:lnTo>
                  <a:lnTo>
                    <a:pt x="132" y="452"/>
                  </a:lnTo>
                  <a:lnTo>
                    <a:pt x="120" y="494"/>
                  </a:lnTo>
                  <a:lnTo>
                    <a:pt x="105" y="535"/>
                  </a:lnTo>
                  <a:lnTo>
                    <a:pt x="90" y="574"/>
                  </a:lnTo>
                  <a:lnTo>
                    <a:pt x="75" y="610"/>
                  </a:lnTo>
                  <a:lnTo>
                    <a:pt x="58" y="642"/>
                  </a:lnTo>
                  <a:lnTo>
                    <a:pt x="41" y="672"/>
                  </a:lnTo>
                  <a:lnTo>
                    <a:pt x="21" y="697"/>
                  </a:lnTo>
                  <a:lnTo>
                    <a:pt x="0" y="717"/>
                  </a:lnTo>
                  <a:lnTo>
                    <a:pt x="285" y="717"/>
                  </a:lnTo>
                  <a:lnTo>
                    <a:pt x="306" y="714"/>
                  </a:lnTo>
                  <a:lnTo>
                    <a:pt x="323" y="708"/>
                  </a:lnTo>
                  <a:lnTo>
                    <a:pt x="340" y="698"/>
                  </a:lnTo>
                  <a:lnTo>
                    <a:pt x="353" y="684"/>
                  </a:lnTo>
                  <a:lnTo>
                    <a:pt x="364" y="668"/>
                  </a:lnTo>
                  <a:lnTo>
                    <a:pt x="374" y="649"/>
                  </a:lnTo>
                  <a:lnTo>
                    <a:pt x="381" y="628"/>
                  </a:lnTo>
                  <a:lnTo>
                    <a:pt x="386" y="606"/>
                  </a:lnTo>
                  <a:lnTo>
                    <a:pt x="366" y="601"/>
                  </a:lnTo>
                  <a:lnTo>
                    <a:pt x="346" y="596"/>
                  </a:lnTo>
                  <a:lnTo>
                    <a:pt x="327" y="591"/>
                  </a:lnTo>
                  <a:lnTo>
                    <a:pt x="309" y="586"/>
                  </a:lnTo>
                  <a:lnTo>
                    <a:pt x="291" y="581"/>
                  </a:lnTo>
                  <a:lnTo>
                    <a:pt x="271" y="576"/>
                  </a:lnTo>
                  <a:lnTo>
                    <a:pt x="253" y="570"/>
                  </a:lnTo>
                  <a:lnTo>
                    <a:pt x="232" y="565"/>
                  </a:lnTo>
                  <a:lnTo>
                    <a:pt x="229" y="540"/>
                  </a:lnTo>
                  <a:lnTo>
                    <a:pt x="229" y="510"/>
                  </a:lnTo>
                  <a:lnTo>
                    <a:pt x="232" y="478"/>
                  </a:lnTo>
                  <a:lnTo>
                    <a:pt x="237" y="443"/>
                  </a:lnTo>
                  <a:lnTo>
                    <a:pt x="243" y="406"/>
                  </a:lnTo>
                  <a:lnTo>
                    <a:pt x="252" y="366"/>
                  </a:lnTo>
                  <a:lnTo>
                    <a:pt x="261" y="328"/>
                  </a:lnTo>
                  <a:lnTo>
                    <a:pt x="274" y="287"/>
                  </a:lnTo>
                  <a:lnTo>
                    <a:pt x="289" y="249"/>
                  </a:lnTo>
                  <a:lnTo>
                    <a:pt x="305" y="210"/>
                  </a:lnTo>
                  <a:lnTo>
                    <a:pt x="322" y="174"/>
                  </a:lnTo>
                  <a:lnTo>
                    <a:pt x="341" y="139"/>
                  </a:lnTo>
                  <a:lnTo>
                    <a:pt x="362" y="108"/>
                  </a:lnTo>
                  <a:lnTo>
                    <a:pt x="383" y="81"/>
                  </a:lnTo>
                  <a:lnTo>
                    <a:pt x="407" y="59"/>
                  </a:lnTo>
                  <a:lnTo>
                    <a:pt x="431" y="40"/>
                  </a:lnTo>
                  <a:close/>
                </a:path>
              </a:pathLst>
            </a:custGeom>
            <a:solidFill>
              <a:srgbClr val="FFFFFF"/>
            </a:solidFill>
            <a:ln w="9525">
              <a:noFill/>
              <a:round/>
              <a:headEnd/>
              <a:tailEnd/>
            </a:ln>
          </p:spPr>
          <p:txBody>
            <a:bodyPr/>
            <a:lstStyle/>
            <a:p>
              <a:endParaRPr lang="en-US"/>
            </a:p>
          </p:txBody>
        </p:sp>
        <p:sp>
          <p:nvSpPr>
            <p:cNvPr id="29778" name="Freeform 82"/>
            <p:cNvSpPr>
              <a:spLocks/>
            </p:cNvSpPr>
            <p:nvPr/>
          </p:nvSpPr>
          <p:spPr bwMode="auto">
            <a:xfrm>
              <a:off x="649" y="1434"/>
              <a:ext cx="86" cy="143"/>
            </a:xfrm>
            <a:custGeom>
              <a:avLst/>
              <a:gdLst/>
              <a:ahLst/>
              <a:cxnLst>
                <a:cxn ang="0">
                  <a:pos x="431" y="40"/>
                </a:cxn>
                <a:cxn ang="0">
                  <a:pos x="395" y="10"/>
                </a:cxn>
                <a:cxn ang="0">
                  <a:pos x="359" y="0"/>
                </a:cxn>
                <a:cxn ang="0">
                  <a:pos x="327" y="7"/>
                </a:cxn>
                <a:cxn ang="0">
                  <a:pos x="296" y="25"/>
                </a:cxn>
                <a:cxn ang="0">
                  <a:pos x="270" y="52"/>
                </a:cxn>
                <a:cxn ang="0">
                  <a:pos x="249" y="83"/>
                </a:cxn>
                <a:cxn ang="0">
                  <a:pos x="233" y="115"/>
                </a:cxn>
                <a:cxn ang="0">
                  <a:pos x="223" y="141"/>
                </a:cxn>
                <a:cxn ang="0">
                  <a:pos x="212" y="172"/>
                </a:cxn>
                <a:cxn ang="0">
                  <a:pos x="191" y="245"/>
                </a:cxn>
                <a:cxn ang="0">
                  <a:pos x="168" y="326"/>
                </a:cxn>
                <a:cxn ang="0">
                  <a:pos x="145" y="410"/>
                </a:cxn>
                <a:cxn ang="0">
                  <a:pos x="120" y="494"/>
                </a:cxn>
                <a:cxn ang="0">
                  <a:pos x="90" y="574"/>
                </a:cxn>
                <a:cxn ang="0">
                  <a:pos x="58" y="642"/>
                </a:cxn>
                <a:cxn ang="0">
                  <a:pos x="21" y="697"/>
                </a:cxn>
                <a:cxn ang="0">
                  <a:pos x="285" y="717"/>
                </a:cxn>
                <a:cxn ang="0">
                  <a:pos x="306" y="714"/>
                </a:cxn>
                <a:cxn ang="0">
                  <a:pos x="340" y="698"/>
                </a:cxn>
                <a:cxn ang="0">
                  <a:pos x="364" y="668"/>
                </a:cxn>
                <a:cxn ang="0">
                  <a:pos x="381" y="628"/>
                </a:cxn>
                <a:cxn ang="0">
                  <a:pos x="386" y="606"/>
                </a:cxn>
                <a:cxn ang="0">
                  <a:pos x="346" y="596"/>
                </a:cxn>
                <a:cxn ang="0">
                  <a:pos x="309" y="586"/>
                </a:cxn>
                <a:cxn ang="0">
                  <a:pos x="271" y="576"/>
                </a:cxn>
                <a:cxn ang="0">
                  <a:pos x="232" y="565"/>
                </a:cxn>
                <a:cxn ang="0">
                  <a:pos x="229" y="540"/>
                </a:cxn>
                <a:cxn ang="0">
                  <a:pos x="232" y="478"/>
                </a:cxn>
                <a:cxn ang="0">
                  <a:pos x="243" y="406"/>
                </a:cxn>
                <a:cxn ang="0">
                  <a:pos x="261" y="328"/>
                </a:cxn>
                <a:cxn ang="0">
                  <a:pos x="289" y="249"/>
                </a:cxn>
                <a:cxn ang="0">
                  <a:pos x="322" y="174"/>
                </a:cxn>
                <a:cxn ang="0">
                  <a:pos x="362" y="108"/>
                </a:cxn>
                <a:cxn ang="0">
                  <a:pos x="407" y="59"/>
                </a:cxn>
              </a:cxnLst>
              <a:rect l="0" t="0" r="r" b="b"/>
              <a:pathLst>
                <a:path w="431" h="717">
                  <a:moveTo>
                    <a:pt x="431" y="40"/>
                  </a:moveTo>
                  <a:lnTo>
                    <a:pt x="431" y="40"/>
                  </a:lnTo>
                  <a:lnTo>
                    <a:pt x="413" y="23"/>
                  </a:lnTo>
                  <a:lnTo>
                    <a:pt x="395" y="10"/>
                  </a:lnTo>
                  <a:lnTo>
                    <a:pt x="377" y="3"/>
                  </a:lnTo>
                  <a:lnTo>
                    <a:pt x="359" y="0"/>
                  </a:lnTo>
                  <a:lnTo>
                    <a:pt x="343" y="2"/>
                  </a:lnTo>
                  <a:lnTo>
                    <a:pt x="327" y="7"/>
                  </a:lnTo>
                  <a:lnTo>
                    <a:pt x="311" y="15"/>
                  </a:lnTo>
                  <a:lnTo>
                    <a:pt x="296" y="25"/>
                  </a:lnTo>
                  <a:lnTo>
                    <a:pt x="283" y="39"/>
                  </a:lnTo>
                  <a:lnTo>
                    <a:pt x="270" y="52"/>
                  </a:lnTo>
                  <a:lnTo>
                    <a:pt x="259" y="67"/>
                  </a:lnTo>
                  <a:lnTo>
                    <a:pt x="249" y="83"/>
                  </a:lnTo>
                  <a:lnTo>
                    <a:pt x="240" y="100"/>
                  </a:lnTo>
                  <a:lnTo>
                    <a:pt x="233" y="115"/>
                  </a:lnTo>
                  <a:lnTo>
                    <a:pt x="227" y="128"/>
                  </a:lnTo>
                  <a:lnTo>
                    <a:pt x="223" y="141"/>
                  </a:lnTo>
                  <a:lnTo>
                    <a:pt x="223" y="141"/>
                  </a:lnTo>
                  <a:lnTo>
                    <a:pt x="212" y="172"/>
                  </a:lnTo>
                  <a:lnTo>
                    <a:pt x="202" y="206"/>
                  </a:lnTo>
                  <a:lnTo>
                    <a:pt x="191" y="245"/>
                  </a:lnTo>
                  <a:lnTo>
                    <a:pt x="180" y="285"/>
                  </a:lnTo>
                  <a:lnTo>
                    <a:pt x="168" y="326"/>
                  </a:lnTo>
                  <a:lnTo>
                    <a:pt x="157" y="368"/>
                  </a:lnTo>
                  <a:lnTo>
                    <a:pt x="145" y="410"/>
                  </a:lnTo>
                  <a:lnTo>
                    <a:pt x="132" y="452"/>
                  </a:lnTo>
                  <a:lnTo>
                    <a:pt x="120" y="494"/>
                  </a:lnTo>
                  <a:lnTo>
                    <a:pt x="105" y="535"/>
                  </a:lnTo>
                  <a:lnTo>
                    <a:pt x="90" y="574"/>
                  </a:lnTo>
                  <a:lnTo>
                    <a:pt x="75" y="610"/>
                  </a:lnTo>
                  <a:lnTo>
                    <a:pt x="58" y="642"/>
                  </a:lnTo>
                  <a:lnTo>
                    <a:pt x="41" y="672"/>
                  </a:lnTo>
                  <a:lnTo>
                    <a:pt x="21" y="697"/>
                  </a:lnTo>
                  <a:lnTo>
                    <a:pt x="0" y="717"/>
                  </a:lnTo>
                  <a:lnTo>
                    <a:pt x="285" y="717"/>
                  </a:lnTo>
                  <a:lnTo>
                    <a:pt x="285" y="717"/>
                  </a:lnTo>
                  <a:lnTo>
                    <a:pt x="306" y="714"/>
                  </a:lnTo>
                  <a:lnTo>
                    <a:pt x="323" y="708"/>
                  </a:lnTo>
                  <a:lnTo>
                    <a:pt x="340" y="698"/>
                  </a:lnTo>
                  <a:lnTo>
                    <a:pt x="353" y="684"/>
                  </a:lnTo>
                  <a:lnTo>
                    <a:pt x="364" y="668"/>
                  </a:lnTo>
                  <a:lnTo>
                    <a:pt x="374" y="649"/>
                  </a:lnTo>
                  <a:lnTo>
                    <a:pt x="381" y="628"/>
                  </a:lnTo>
                  <a:lnTo>
                    <a:pt x="386" y="606"/>
                  </a:lnTo>
                  <a:lnTo>
                    <a:pt x="386" y="606"/>
                  </a:lnTo>
                  <a:lnTo>
                    <a:pt x="366" y="601"/>
                  </a:lnTo>
                  <a:lnTo>
                    <a:pt x="346" y="596"/>
                  </a:lnTo>
                  <a:lnTo>
                    <a:pt x="327" y="591"/>
                  </a:lnTo>
                  <a:lnTo>
                    <a:pt x="309" y="586"/>
                  </a:lnTo>
                  <a:lnTo>
                    <a:pt x="291" y="581"/>
                  </a:lnTo>
                  <a:lnTo>
                    <a:pt x="271" y="576"/>
                  </a:lnTo>
                  <a:lnTo>
                    <a:pt x="253" y="570"/>
                  </a:lnTo>
                  <a:lnTo>
                    <a:pt x="232" y="565"/>
                  </a:lnTo>
                  <a:lnTo>
                    <a:pt x="232" y="565"/>
                  </a:lnTo>
                  <a:lnTo>
                    <a:pt x="229" y="540"/>
                  </a:lnTo>
                  <a:lnTo>
                    <a:pt x="229" y="510"/>
                  </a:lnTo>
                  <a:lnTo>
                    <a:pt x="232" y="478"/>
                  </a:lnTo>
                  <a:lnTo>
                    <a:pt x="237" y="443"/>
                  </a:lnTo>
                  <a:lnTo>
                    <a:pt x="243" y="406"/>
                  </a:lnTo>
                  <a:lnTo>
                    <a:pt x="252" y="366"/>
                  </a:lnTo>
                  <a:lnTo>
                    <a:pt x="261" y="328"/>
                  </a:lnTo>
                  <a:lnTo>
                    <a:pt x="274" y="287"/>
                  </a:lnTo>
                  <a:lnTo>
                    <a:pt x="289" y="249"/>
                  </a:lnTo>
                  <a:lnTo>
                    <a:pt x="305" y="210"/>
                  </a:lnTo>
                  <a:lnTo>
                    <a:pt x="322" y="174"/>
                  </a:lnTo>
                  <a:lnTo>
                    <a:pt x="341" y="139"/>
                  </a:lnTo>
                  <a:lnTo>
                    <a:pt x="362" y="108"/>
                  </a:lnTo>
                  <a:lnTo>
                    <a:pt x="383" y="81"/>
                  </a:lnTo>
                  <a:lnTo>
                    <a:pt x="407" y="59"/>
                  </a:lnTo>
                  <a:lnTo>
                    <a:pt x="431" y="40"/>
                  </a:lnTo>
                </a:path>
              </a:pathLst>
            </a:custGeom>
            <a:noFill/>
            <a:ln w="0">
              <a:solidFill>
                <a:srgbClr val="000000"/>
              </a:solidFill>
              <a:prstDash val="solid"/>
              <a:round/>
              <a:headEnd/>
              <a:tailEnd/>
            </a:ln>
          </p:spPr>
          <p:txBody>
            <a:bodyPr/>
            <a:lstStyle/>
            <a:p>
              <a:endParaRPr lang="en-US"/>
            </a:p>
          </p:txBody>
        </p:sp>
        <p:sp>
          <p:nvSpPr>
            <p:cNvPr id="29779" name="Freeform 83"/>
            <p:cNvSpPr>
              <a:spLocks/>
            </p:cNvSpPr>
            <p:nvPr/>
          </p:nvSpPr>
          <p:spPr bwMode="auto">
            <a:xfrm>
              <a:off x="695" y="1547"/>
              <a:ext cx="27" cy="26"/>
            </a:xfrm>
            <a:custGeom>
              <a:avLst/>
              <a:gdLst/>
              <a:ahLst/>
              <a:cxnLst>
                <a:cxn ang="0">
                  <a:pos x="0" y="0"/>
                </a:cxn>
                <a:cxn ang="0">
                  <a:pos x="4" y="19"/>
                </a:cxn>
                <a:cxn ang="0">
                  <a:pos x="8" y="40"/>
                </a:cxn>
                <a:cxn ang="0">
                  <a:pos x="13" y="62"/>
                </a:cxn>
                <a:cxn ang="0">
                  <a:pos x="20" y="83"/>
                </a:cxn>
                <a:cxn ang="0">
                  <a:pos x="27" y="102"/>
                </a:cxn>
                <a:cxn ang="0">
                  <a:pos x="35" y="117"/>
                </a:cxn>
                <a:cxn ang="0">
                  <a:pos x="45" y="126"/>
                </a:cxn>
                <a:cxn ang="0">
                  <a:pos x="55" y="127"/>
                </a:cxn>
                <a:cxn ang="0">
                  <a:pos x="71" y="121"/>
                </a:cxn>
                <a:cxn ang="0">
                  <a:pos x="86" y="113"/>
                </a:cxn>
                <a:cxn ang="0">
                  <a:pos x="99" y="103"/>
                </a:cxn>
                <a:cxn ang="0">
                  <a:pos x="111" y="92"/>
                </a:cxn>
                <a:cxn ang="0">
                  <a:pos x="119" y="80"/>
                </a:cxn>
                <a:cxn ang="0">
                  <a:pos x="127" y="67"/>
                </a:cxn>
                <a:cxn ang="0">
                  <a:pos x="132" y="52"/>
                </a:cxn>
                <a:cxn ang="0">
                  <a:pos x="134" y="39"/>
                </a:cxn>
                <a:cxn ang="0">
                  <a:pos x="114" y="31"/>
                </a:cxn>
                <a:cxn ang="0">
                  <a:pos x="97" y="25"/>
                </a:cxn>
                <a:cxn ang="0">
                  <a:pos x="81" y="20"/>
                </a:cxn>
                <a:cxn ang="0">
                  <a:pos x="65" y="15"/>
                </a:cxn>
                <a:cxn ang="0">
                  <a:pos x="50" y="11"/>
                </a:cxn>
                <a:cxn ang="0">
                  <a:pos x="34" y="8"/>
                </a:cxn>
                <a:cxn ang="0">
                  <a:pos x="18" y="4"/>
                </a:cxn>
                <a:cxn ang="0">
                  <a:pos x="0" y="0"/>
                </a:cxn>
              </a:cxnLst>
              <a:rect l="0" t="0" r="r" b="b"/>
              <a:pathLst>
                <a:path w="134" h="127">
                  <a:moveTo>
                    <a:pt x="0" y="0"/>
                  </a:moveTo>
                  <a:lnTo>
                    <a:pt x="4" y="19"/>
                  </a:lnTo>
                  <a:lnTo>
                    <a:pt x="8" y="40"/>
                  </a:lnTo>
                  <a:lnTo>
                    <a:pt x="13" y="62"/>
                  </a:lnTo>
                  <a:lnTo>
                    <a:pt x="20" y="83"/>
                  </a:lnTo>
                  <a:lnTo>
                    <a:pt x="27" y="102"/>
                  </a:lnTo>
                  <a:lnTo>
                    <a:pt x="35" y="117"/>
                  </a:lnTo>
                  <a:lnTo>
                    <a:pt x="45" y="126"/>
                  </a:lnTo>
                  <a:lnTo>
                    <a:pt x="55" y="127"/>
                  </a:lnTo>
                  <a:lnTo>
                    <a:pt x="71" y="121"/>
                  </a:lnTo>
                  <a:lnTo>
                    <a:pt x="86" y="113"/>
                  </a:lnTo>
                  <a:lnTo>
                    <a:pt x="99" y="103"/>
                  </a:lnTo>
                  <a:lnTo>
                    <a:pt x="111" y="92"/>
                  </a:lnTo>
                  <a:lnTo>
                    <a:pt x="119" y="80"/>
                  </a:lnTo>
                  <a:lnTo>
                    <a:pt x="127" y="67"/>
                  </a:lnTo>
                  <a:lnTo>
                    <a:pt x="132" y="52"/>
                  </a:lnTo>
                  <a:lnTo>
                    <a:pt x="134" y="39"/>
                  </a:lnTo>
                  <a:lnTo>
                    <a:pt x="114" y="31"/>
                  </a:lnTo>
                  <a:lnTo>
                    <a:pt x="97" y="25"/>
                  </a:lnTo>
                  <a:lnTo>
                    <a:pt x="81" y="20"/>
                  </a:lnTo>
                  <a:lnTo>
                    <a:pt x="65" y="15"/>
                  </a:lnTo>
                  <a:lnTo>
                    <a:pt x="50" y="11"/>
                  </a:lnTo>
                  <a:lnTo>
                    <a:pt x="34" y="8"/>
                  </a:lnTo>
                  <a:lnTo>
                    <a:pt x="18" y="4"/>
                  </a:lnTo>
                  <a:lnTo>
                    <a:pt x="0" y="0"/>
                  </a:lnTo>
                  <a:close/>
                </a:path>
              </a:pathLst>
            </a:custGeom>
            <a:solidFill>
              <a:srgbClr val="000000"/>
            </a:solidFill>
            <a:ln w="9525">
              <a:noFill/>
              <a:round/>
              <a:headEnd/>
              <a:tailEnd/>
            </a:ln>
          </p:spPr>
          <p:txBody>
            <a:bodyPr/>
            <a:lstStyle/>
            <a:p>
              <a:endParaRPr lang="en-US"/>
            </a:p>
          </p:txBody>
        </p:sp>
        <p:sp>
          <p:nvSpPr>
            <p:cNvPr id="29780" name="Freeform 84"/>
            <p:cNvSpPr>
              <a:spLocks/>
            </p:cNvSpPr>
            <p:nvPr/>
          </p:nvSpPr>
          <p:spPr bwMode="auto">
            <a:xfrm>
              <a:off x="695" y="1547"/>
              <a:ext cx="27" cy="26"/>
            </a:xfrm>
            <a:custGeom>
              <a:avLst/>
              <a:gdLst/>
              <a:ahLst/>
              <a:cxnLst>
                <a:cxn ang="0">
                  <a:pos x="0" y="0"/>
                </a:cxn>
                <a:cxn ang="0">
                  <a:pos x="0" y="0"/>
                </a:cxn>
                <a:cxn ang="0">
                  <a:pos x="4" y="19"/>
                </a:cxn>
                <a:cxn ang="0">
                  <a:pos x="8" y="40"/>
                </a:cxn>
                <a:cxn ang="0">
                  <a:pos x="13" y="62"/>
                </a:cxn>
                <a:cxn ang="0">
                  <a:pos x="20" y="83"/>
                </a:cxn>
                <a:cxn ang="0">
                  <a:pos x="27" y="102"/>
                </a:cxn>
                <a:cxn ang="0">
                  <a:pos x="35" y="117"/>
                </a:cxn>
                <a:cxn ang="0">
                  <a:pos x="45" y="126"/>
                </a:cxn>
                <a:cxn ang="0">
                  <a:pos x="55" y="127"/>
                </a:cxn>
                <a:cxn ang="0">
                  <a:pos x="55" y="127"/>
                </a:cxn>
                <a:cxn ang="0">
                  <a:pos x="71" y="121"/>
                </a:cxn>
                <a:cxn ang="0">
                  <a:pos x="86" y="113"/>
                </a:cxn>
                <a:cxn ang="0">
                  <a:pos x="99" y="103"/>
                </a:cxn>
                <a:cxn ang="0">
                  <a:pos x="111" y="92"/>
                </a:cxn>
                <a:cxn ang="0">
                  <a:pos x="119" y="80"/>
                </a:cxn>
                <a:cxn ang="0">
                  <a:pos x="127" y="67"/>
                </a:cxn>
                <a:cxn ang="0">
                  <a:pos x="132" y="52"/>
                </a:cxn>
                <a:cxn ang="0">
                  <a:pos x="134" y="39"/>
                </a:cxn>
                <a:cxn ang="0">
                  <a:pos x="134" y="39"/>
                </a:cxn>
                <a:cxn ang="0">
                  <a:pos x="114" y="31"/>
                </a:cxn>
                <a:cxn ang="0">
                  <a:pos x="97" y="25"/>
                </a:cxn>
                <a:cxn ang="0">
                  <a:pos x="81" y="20"/>
                </a:cxn>
                <a:cxn ang="0">
                  <a:pos x="65" y="15"/>
                </a:cxn>
                <a:cxn ang="0">
                  <a:pos x="50" y="11"/>
                </a:cxn>
                <a:cxn ang="0">
                  <a:pos x="34" y="8"/>
                </a:cxn>
                <a:cxn ang="0">
                  <a:pos x="18" y="4"/>
                </a:cxn>
                <a:cxn ang="0">
                  <a:pos x="0" y="0"/>
                </a:cxn>
              </a:cxnLst>
              <a:rect l="0" t="0" r="r" b="b"/>
              <a:pathLst>
                <a:path w="134" h="127">
                  <a:moveTo>
                    <a:pt x="0" y="0"/>
                  </a:moveTo>
                  <a:lnTo>
                    <a:pt x="0" y="0"/>
                  </a:lnTo>
                  <a:lnTo>
                    <a:pt x="4" y="19"/>
                  </a:lnTo>
                  <a:lnTo>
                    <a:pt x="8" y="40"/>
                  </a:lnTo>
                  <a:lnTo>
                    <a:pt x="13" y="62"/>
                  </a:lnTo>
                  <a:lnTo>
                    <a:pt x="20" y="83"/>
                  </a:lnTo>
                  <a:lnTo>
                    <a:pt x="27" y="102"/>
                  </a:lnTo>
                  <a:lnTo>
                    <a:pt x="35" y="117"/>
                  </a:lnTo>
                  <a:lnTo>
                    <a:pt x="45" y="126"/>
                  </a:lnTo>
                  <a:lnTo>
                    <a:pt x="55" y="127"/>
                  </a:lnTo>
                  <a:lnTo>
                    <a:pt x="55" y="127"/>
                  </a:lnTo>
                  <a:lnTo>
                    <a:pt x="71" y="121"/>
                  </a:lnTo>
                  <a:lnTo>
                    <a:pt x="86" y="113"/>
                  </a:lnTo>
                  <a:lnTo>
                    <a:pt x="99" y="103"/>
                  </a:lnTo>
                  <a:lnTo>
                    <a:pt x="111" y="92"/>
                  </a:lnTo>
                  <a:lnTo>
                    <a:pt x="119" y="80"/>
                  </a:lnTo>
                  <a:lnTo>
                    <a:pt x="127" y="67"/>
                  </a:lnTo>
                  <a:lnTo>
                    <a:pt x="132" y="52"/>
                  </a:lnTo>
                  <a:lnTo>
                    <a:pt x="134" y="39"/>
                  </a:lnTo>
                  <a:lnTo>
                    <a:pt x="134" y="39"/>
                  </a:lnTo>
                  <a:lnTo>
                    <a:pt x="114" y="31"/>
                  </a:lnTo>
                  <a:lnTo>
                    <a:pt x="97" y="25"/>
                  </a:lnTo>
                  <a:lnTo>
                    <a:pt x="81" y="20"/>
                  </a:lnTo>
                  <a:lnTo>
                    <a:pt x="65" y="15"/>
                  </a:lnTo>
                  <a:lnTo>
                    <a:pt x="50" y="11"/>
                  </a:lnTo>
                  <a:lnTo>
                    <a:pt x="34" y="8"/>
                  </a:lnTo>
                  <a:lnTo>
                    <a:pt x="18" y="4"/>
                  </a:lnTo>
                  <a:lnTo>
                    <a:pt x="0" y="0"/>
                  </a:lnTo>
                </a:path>
              </a:pathLst>
            </a:custGeom>
            <a:noFill/>
            <a:ln w="0">
              <a:solidFill>
                <a:srgbClr val="000000"/>
              </a:solidFill>
              <a:prstDash val="solid"/>
              <a:round/>
              <a:headEnd/>
              <a:tailEnd/>
            </a:ln>
          </p:spPr>
          <p:txBody>
            <a:bodyPr/>
            <a:lstStyle/>
            <a:p>
              <a:endParaRPr lang="en-US"/>
            </a:p>
          </p:txBody>
        </p:sp>
        <p:sp>
          <p:nvSpPr>
            <p:cNvPr id="29781" name="Freeform 85"/>
            <p:cNvSpPr>
              <a:spLocks/>
            </p:cNvSpPr>
            <p:nvPr/>
          </p:nvSpPr>
          <p:spPr bwMode="auto">
            <a:xfrm>
              <a:off x="882" y="1521"/>
              <a:ext cx="89" cy="61"/>
            </a:xfrm>
            <a:custGeom>
              <a:avLst/>
              <a:gdLst/>
              <a:ahLst/>
              <a:cxnLst>
                <a:cxn ang="0">
                  <a:pos x="293" y="9"/>
                </a:cxn>
                <a:cxn ang="0">
                  <a:pos x="284" y="35"/>
                </a:cxn>
                <a:cxn ang="0">
                  <a:pos x="285" y="65"/>
                </a:cxn>
                <a:cxn ang="0">
                  <a:pos x="293" y="87"/>
                </a:cxn>
                <a:cxn ang="0">
                  <a:pos x="308" y="97"/>
                </a:cxn>
                <a:cxn ang="0">
                  <a:pos x="336" y="94"/>
                </a:cxn>
                <a:cxn ang="0">
                  <a:pos x="376" y="83"/>
                </a:cxn>
                <a:cxn ang="0">
                  <a:pos x="422" y="71"/>
                </a:cxn>
                <a:cxn ang="0">
                  <a:pos x="435" y="81"/>
                </a:cxn>
                <a:cxn ang="0">
                  <a:pos x="392" y="117"/>
                </a:cxn>
                <a:cxn ang="0">
                  <a:pos x="340" y="151"/>
                </a:cxn>
                <a:cxn ang="0">
                  <a:pos x="300" y="173"/>
                </a:cxn>
                <a:cxn ang="0">
                  <a:pos x="290" y="182"/>
                </a:cxn>
                <a:cxn ang="0">
                  <a:pos x="294" y="204"/>
                </a:cxn>
                <a:cxn ang="0">
                  <a:pos x="306" y="222"/>
                </a:cxn>
                <a:cxn ang="0">
                  <a:pos x="326" y="237"/>
                </a:cxn>
                <a:cxn ang="0">
                  <a:pos x="349" y="241"/>
                </a:cxn>
                <a:cxn ang="0">
                  <a:pos x="370" y="235"/>
                </a:cxn>
                <a:cxn ang="0">
                  <a:pos x="391" y="230"/>
                </a:cxn>
                <a:cxn ang="0">
                  <a:pos x="411" y="230"/>
                </a:cxn>
                <a:cxn ang="0">
                  <a:pos x="404" y="241"/>
                </a:cxn>
                <a:cxn ang="0">
                  <a:pos x="373" y="256"/>
                </a:cxn>
                <a:cxn ang="0">
                  <a:pos x="344" y="271"/>
                </a:cxn>
                <a:cxn ang="0">
                  <a:pos x="313" y="285"/>
                </a:cxn>
                <a:cxn ang="0">
                  <a:pos x="280" y="297"/>
                </a:cxn>
                <a:cxn ang="0">
                  <a:pos x="247" y="303"/>
                </a:cxn>
                <a:cxn ang="0">
                  <a:pos x="211" y="304"/>
                </a:cxn>
                <a:cxn ang="0">
                  <a:pos x="171" y="297"/>
                </a:cxn>
                <a:cxn ang="0">
                  <a:pos x="129" y="288"/>
                </a:cxn>
                <a:cxn ang="0">
                  <a:pos x="94" y="276"/>
                </a:cxn>
                <a:cxn ang="0">
                  <a:pos x="76" y="256"/>
                </a:cxn>
                <a:cxn ang="0">
                  <a:pos x="79" y="232"/>
                </a:cxn>
                <a:cxn ang="0">
                  <a:pos x="109" y="213"/>
                </a:cxn>
                <a:cxn ang="0">
                  <a:pos x="159" y="199"/>
                </a:cxn>
                <a:cxn ang="0">
                  <a:pos x="216" y="189"/>
                </a:cxn>
                <a:cxn ang="0">
                  <a:pos x="264" y="181"/>
                </a:cxn>
                <a:cxn ang="0">
                  <a:pos x="278" y="175"/>
                </a:cxn>
                <a:cxn ang="0">
                  <a:pos x="264" y="169"/>
                </a:cxn>
                <a:cxn ang="0">
                  <a:pos x="239" y="164"/>
                </a:cxn>
                <a:cxn ang="0">
                  <a:pos x="207" y="160"/>
                </a:cxn>
                <a:cxn ang="0">
                  <a:pos x="172" y="156"/>
                </a:cxn>
                <a:cxn ang="0">
                  <a:pos x="138" y="155"/>
                </a:cxn>
                <a:cxn ang="0">
                  <a:pos x="108" y="154"/>
                </a:cxn>
                <a:cxn ang="0">
                  <a:pos x="85" y="153"/>
                </a:cxn>
                <a:cxn ang="0">
                  <a:pos x="72" y="137"/>
                </a:cxn>
                <a:cxn ang="0">
                  <a:pos x="48" y="118"/>
                </a:cxn>
                <a:cxn ang="0">
                  <a:pos x="22" y="106"/>
                </a:cxn>
                <a:cxn ang="0">
                  <a:pos x="4" y="86"/>
                </a:cxn>
                <a:cxn ang="0">
                  <a:pos x="4" y="57"/>
                </a:cxn>
                <a:cxn ang="0">
                  <a:pos x="22" y="37"/>
                </a:cxn>
                <a:cxn ang="0">
                  <a:pos x="47" y="26"/>
                </a:cxn>
                <a:cxn ang="0">
                  <a:pos x="71" y="22"/>
                </a:cxn>
                <a:cxn ang="0">
                  <a:pos x="90" y="21"/>
                </a:cxn>
                <a:cxn ang="0">
                  <a:pos x="118" y="17"/>
                </a:cxn>
                <a:cxn ang="0">
                  <a:pos x="146" y="17"/>
                </a:cxn>
                <a:cxn ang="0">
                  <a:pos x="179" y="17"/>
                </a:cxn>
                <a:cxn ang="0">
                  <a:pos x="210" y="16"/>
                </a:cxn>
                <a:cxn ang="0">
                  <a:pos x="241" y="15"/>
                </a:cxn>
                <a:cxn ang="0">
                  <a:pos x="268" y="12"/>
                </a:cxn>
                <a:cxn ang="0">
                  <a:pos x="291" y="5"/>
                </a:cxn>
              </a:cxnLst>
              <a:rect l="0" t="0" r="r" b="b"/>
              <a:pathLst>
                <a:path w="447" h="304">
                  <a:moveTo>
                    <a:pt x="301" y="0"/>
                  </a:moveTo>
                  <a:lnTo>
                    <a:pt x="293" y="9"/>
                  </a:lnTo>
                  <a:lnTo>
                    <a:pt x="287" y="21"/>
                  </a:lnTo>
                  <a:lnTo>
                    <a:pt x="284" y="35"/>
                  </a:lnTo>
                  <a:lnTo>
                    <a:pt x="284" y="50"/>
                  </a:lnTo>
                  <a:lnTo>
                    <a:pt x="285" y="65"/>
                  </a:lnTo>
                  <a:lnTo>
                    <a:pt x="288" y="77"/>
                  </a:lnTo>
                  <a:lnTo>
                    <a:pt x="293" y="87"/>
                  </a:lnTo>
                  <a:lnTo>
                    <a:pt x="299" y="93"/>
                  </a:lnTo>
                  <a:lnTo>
                    <a:pt x="308" y="97"/>
                  </a:lnTo>
                  <a:lnTo>
                    <a:pt x="320" y="97"/>
                  </a:lnTo>
                  <a:lnTo>
                    <a:pt x="336" y="94"/>
                  </a:lnTo>
                  <a:lnTo>
                    <a:pt x="355" y="89"/>
                  </a:lnTo>
                  <a:lnTo>
                    <a:pt x="376" y="83"/>
                  </a:lnTo>
                  <a:lnTo>
                    <a:pt x="398" y="77"/>
                  </a:lnTo>
                  <a:lnTo>
                    <a:pt x="422" y="71"/>
                  </a:lnTo>
                  <a:lnTo>
                    <a:pt x="447" y="67"/>
                  </a:lnTo>
                  <a:lnTo>
                    <a:pt x="435" y="81"/>
                  </a:lnTo>
                  <a:lnTo>
                    <a:pt x="416" y="98"/>
                  </a:lnTo>
                  <a:lnTo>
                    <a:pt x="392" y="117"/>
                  </a:lnTo>
                  <a:lnTo>
                    <a:pt x="366" y="135"/>
                  </a:lnTo>
                  <a:lnTo>
                    <a:pt x="340" y="151"/>
                  </a:lnTo>
                  <a:lnTo>
                    <a:pt x="318" y="165"/>
                  </a:lnTo>
                  <a:lnTo>
                    <a:pt x="300" y="173"/>
                  </a:lnTo>
                  <a:lnTo>
                    <a:pt x="293" y="174"/>
                  </a:lnTo>
                  <a:lnTo>
                    <a:pt x="290" y="182"/>
                  </a:lnTo>
                  <a:lnTo>
                    <a:pt x="291" y="192"/>
                  </a:lnTo>
                  <a:lnTo>
                    <a:pt x="294" y="204"/>
                  </a:lnTo>
                  <a:lnTo>
                    <a:pt x="299" y="213"/>
                  </a:lnTo>
                  <a:lnTo>
                    <a:pt x="306" y="222"/>
                  </a:lnTo>
                  <a:lnTo>
                    <a:pt x="315" y="231"/>
                  </a:lnTo>
                  <a:lnTo>
                    <a:pt x="326" y="237"/>
                  </a:lnTo>
                  <a:lnTo>
                    <a:pt x="337" y="242"/>
                  </a:lnTo>
                  <a:lnTo>
                    <a:pt x="349" y="241"/>
                  </a:lnTo>
                  <a:lnTo>
                    <a:pt x="358" y="238"/>
                  </a:lnTo>
                  <a:lnTo>
                    <a:pt x="370" y="235"/>
                  </a:lnTo>
                  <a:lnTo>
                    <a:pt x="380" y="232"/>
                  </a:lnTo>
                  <a:lnTo>
                    <a:pt x="391" y="230"/>
                  </a:lnTo>
                  <a:lnTo>
                    <a:pt x="401" y="230"/>
                  </a:lnTo>
                  <a:lnTo>
                    <a:pt x="411" y="230"/>
                  </a:lnTo>
                  <a:lnTo>
                    <a:pt x="421" y="233"/>
                  </a:lnTo>
                  <a:lnTo>
                    <a:pt x="404" y="241"/>
                  </a:lnTo>
                  <a:lnTo>
                    <a:pt x="390" y="248"/>
                  </a:lnTo>
                  <a:lnTo>
                    <a:pt x="373" y="256"/>
                  </a:lnTo>
                  <a:lnTo>
                    <a:pt x="358" y="263"/>
                  </a:lnTo>
                  <a:lnTo>
                    <a:pt x="344" y="271"/>
                  </a:lnTo>
                  <a:lnTo>
                    <a:pt x="327" y="278"/>
                  </a:lnTo>
                  <a:lnTo>
                    <a:pt x="313" y="285"/>
                  </a:lnTo>
                  <a:lnTo>
                    <a:pt x="296" y="292"/>
                  </a:lnTo>
                  <a:lnTo>
                    <a:pt x="280" y="297"/>
                  </a:lnTo>
                  <a:lnTo>
                    <a:pt x="264" y="300"/>
                  </a:lnTo>
                  <a:lnTo>
                    <a:pt x="247" y="303"/>
                  </a:lnTo>
                  <a:lnTo>
                    <a:pt x="229" y="304"/>
                  </a:lnTo>
                  <a:lnTo>
                    <a:pt x="211" y="304"/>
                  </a:lnTo>
                  <a:lnTo>
                    <a:pt x="192" y="302"/>
                  </a:lnTo>
                  <a:lnTo>
                    <a:pt x="171" y="297"/>
                  </a:lnTo>
                  <a:lnTo>
                    <a:pt x="150" y="290"/>
                  </a:lnTo>
                  <a:lnTo>
                    <a:pt x="129" y="288"/>
                  </a:lnTo>
                  <a:lnTo>
                    <a:pt x="109" y="283"/>
                  </a:lnTo>
                  <a:lnTo>
                    <a:pt x="94" y="276"/>
                  </a:lnTo>
                  <a:lnTo>
                    <a:pt x="83" y="266"/>
                  </a:lnTo>
                  <a:lnTo>
                    <a:pt x="76" y="256"/>
                  </a:lnTo>
                  <a:lnTo>
                    <a:pt x="74" y="243"/>
                  </a:lnTo>
                  <a:lnTo>
                    <a:pt x="79" y="232"/>
                  </a:lnTo>
                  <a:lnTo>
                    <a:pt x="90" y="222"/>
                  </a:lnTo>
                  <a:lnTo>
                    <a:pt x="109" y="213"/>
                  </a:lnTo>
                  <a:lnTo>
                    <a:pt x="133" y="206"/>
                  </a:lnTo>
                  <a:lnTo>
                    <a:pt x="159" y="199"/>
                  </a:lnTo>
                  <a:lnTo>
                    <a:pt x="187" y="194"/>
                  </a:lnTo>
                  <a:lnTo>
                    <a:pt x="216" y="189"/>
                  </a:lnTo>
                  <a:lnTo>
                    <a:pt x="242" y="185"/>
                  </a:lnTo>
                  <a:lnTo>
                    <a:pt x="264" y="181"/>
                  </a:lnTo>
                  <a:lnTo>
                    <a:pt x="280" y="179"/>
                  </a:lnTo>
                  <a:lnTo>
                    <a:pt x="278" y="175"/>
                  </a:lnTo>
                  <a:lnTo>
                    <a:pt x="273" y="171"/>
                  </a:lnTo>
                  <a:lnTo>
                    <a:pt x="264" y="169"/>
                  </a:lnTo>
                  <a:lnTo>
                    <a:pt x="253" y="165"/>
                  </a:lnTo>
                  <a:lnTo>
                    <a:pt x="239" y="164"/>
                  </a:lnTo>
                  <a:lnTo>
                    <a:pt x="223" y="161"/>
                  </a:lnTo>
                  <a:lnTo>
                    <a:pt x="207" y="160"/>
                  </a:lnTo>
                  <a:lnTo>
                    <a:pt x="190" y="158"/>
                  </a:lnTo>
                  <a:lnTo>
                    <a:pt x="172" y="156"/>
                  </a:lnTo>
                  <a:lnTo>
                    <a:pt x="154" y="156"/>
                  </a:lnTo>
                  <a:lnTo>
                    <a:pt x="138" y="155"/>
                  </a:lnTo>
                  <a:lnTo>
                    <a:pt x="121" y="154"/>
                  </a:lnTo>
                  <a:lnTo>
                    <a:pt x="108" y="154"/>
                  </a:lnTo>
                  <a:lnTo>
                    <a:pt x="95" y="153"/>
                  </a:lnTo>
                  <a:lnTo>
                    <a:pt x="85" y="153"/>
                  </a:lnTo>
                  <a:lnTo>
                    <a:pt x="79" y="151"/>
                  </a:lnTo>
                  <a:lnTo>
                    <a:pt x="72" y="137"/>
                  </a:lnTo>
                  <a:lnTo>
                    <a:pt x="62" y="127"/>
                  </a:lnTo>
                  <a:lnTo>
                    <a:pt x="48" y="118"/>
                  </a:lnTo>
                  <a:lnTo>
                    <a:pt x="36" y="112"/>
                  </a:lnTo>
                  <a:lnTo>
                    <a:pt x="22" y="106"/>
                  </a:lnTo>
                  <a:lnTo>
                    <a:pt x="11" y="98"/>
                  </a:lnTo>
                  <a:lnTo>
                    <a:pt x="4" y="86"/>
                  </a:lnTo>
                  <a:lnTo>
                    <a:pt x="0" y="70"/>
                  </a:lnTo>
                  <a:lnTo>
                    <a:pt x="4" y="57"/>
                  </a:lnTo>
                  <a:lnTo>
                    <a:pt x="12" y="47"/>
                  </a:lnTo>
                  <a:lnTo>
                    <a:pt x="22" y="37"/>
                  </a:lnTo>
                  <a:lnTo>
                    <a:pt x="35" y="31"/>
                  </a:lnTo>
                  <a:lnTo>
                    <a:pt x="47" y="26"/>
                  </a:lnTo>
                  <a:lnTo>
                    <a:pt x="59" y="22"/>
                  </a:lnTo>
                  <a:lnTo>
                    <a:pt x="71" y="22"/>
                  </a:lnTo>
                  <a:lnTo>
                    <a:pt x="79" y="24"/>
                  </a:lnTo>
                  <a:lnTo>
                    <a:pt x="90" y="21"/>
                  </a:lnTo>
                  <a:lnTo>
                    <a:pt x="104" y="19"/>
                  </a:lnTo>
                  <a:lnTo>
                    <a:pt x="118" y="17"/>
                  </a:lnTo>
                  <a:lnTo>
                    <a:pt x="131" y="17"/>
                  </a:lnTo>
                  <a:lnTo>
                    <a:pt x="146" y="17"/>
                  </a:lnTo>
                  <a:lnTo>
                    <a:pt x="162" y="17"/>
                  </a:lnTo>
                  <a:lnTo>
                    <a:pt x="179" y="17"/>
                  </a:lnTo>
                  <a:lnTo>
                    <a:pt x="195" y="17"/>
                  </a:lnTo>
                  <a:lnTo>
                    <a:pt x="210" y="16"/>
                  </a:lnTo>
                  <a:lnTo>
                    <a:pt x="226" y="16"/>
                  </a:lnTo>
                  <a:lnTo>
                    <a:pt x="241" y="15"/>
                  </a:lnTo>
                  <a:lnTo>
                    <a:pt x="254" y="14"/>
                  </a:lnTo>
                  <a:lnTo>
                    <a:pt x="268" y="12"/>
                  </a:lnTo>
                  <a:lnTo>
                    <a:pt x="280" y="9"/>
                  </a:lnTo>
                  <a:lnTo>
                    <a:pt x="291" y="5"/>
                  </a:lnTo>
                  <a:lnTo>
                    <a:pt x="301" y="0"/>
                  </a:lnTo>
                  <a:close/>
                </a:path>
              </a:pathLst>
            </a:custGeom>
            <a:solidFill>
              <a:srgbClr val="E5A575"/>
            </a:solidFill>
            <a:ln w="9525">
              <a:noFill/>
              <a:round/>
              <a:headEnd/>
              <a:tailEnd/>
            </a:ln>
          </p:spPr>
          <p:txBody>
            <a:bodyPr/>
            <a:lstStyle/>
            <a:p>
              <a:endParaRPr lang="en-US"/>
            </a:p>
          </p:txBody>
        </p:sp>
        <p:sp>
          <p:nvSpPr>
            <p:cNvPr id="29782" name="Freeform 86"/>
            <p:cNvSpPr>
              <a:spLocks noEditPoints="1"/>
            </p:cNvSpPr>
            <p:nvPr/>
          </p:nvSpPr>
          <p:spPr bwMode="auto">
            <a:xfrm>
              <a:off x="694" y="1440"/>
              <a:ext cx="277" cy="159"/>
            </a:xfrm>
            <a:custGeom>
              <a:avLst/>
              <a:gdLst/>
              <a:ahLst/>
              <a:cxnLst>
                <a:cxn ang="0">
                  <a:pos x="878" y="81"/>
                </a:cxn>
                <a:cxn ang="0">
                  <a:pos x="823" y="70"/>
                </a:cxn>
                <a:cxn ang="0">
                  <a:pos x="773" y="96"/>
                </a:cxn>
                <a:cxn ang="0">
                  <a:pos x="739" y="101"/>
                </a:cxn>
                <a:cxn ang="0">
                  <a:pos x="715" y="93"/>
                </a:cxn>
                <a:cxn ang="0">
                  <a:pos x="742" y="174"/>
                </a:cxn>
                <a:cxn ang="0">
                  <a:pos x="770" y="203"/>
                </a:cxn>
                <a:cxn ang="0">
                  <a:pos x="766" y="164"/>
                </a:cxn>
                <a:cxn ang="0">
                  <a:pos x="1360" y="679"/>
                </a:cxn>
                <a:cxn ang="0">
                  <a:pos x="1281" y="724"/>
                </a:cxn>
                <a:cxn ang="0">
                  <a:pos x="1191" y="749"/>
                </a:cxn>
                <a:cxn ang="0">
                  <a:pos x="1082" y="781"/>
                </a:cxn>
                <a:cxn ang="0">
                  <a:pos x="931" y="792"/>
                </a:cxn>
                <a:cxn ang="0">
                  <a:pos x="740" y="754"/>
                </a:cxn>
                <a:cxn ang="0">
                  <a:pos x="559" y="673"/>
                </a:cxn>
                <a:cxn ang="0">
                  <a:pos x="387" y="595"/>
                </a:cxn>
                <a:cxn ang="0">
                  <a:pos x="250" y="566"/>
                </a:cxn>
                <a:cxn ang="0">
                  <a:pos x="163" y="574"/>
                </a:cxn>
                <a:cxn ang="0">
                  <a:pos x="5" y="430"/>
                </a:cxn>
                <a:cxn ang="0">
                  <a:pos x="57" y="228"/>
                </a:cxn>
                <a:cxn ang="0">
                  <a:pos x="149" y="59"/>
                </a:cxn>
                <a:cxn ang="0">
                  <a:pos x="261" y="8"/>
                </a:cxn>
                <a:cxn ang="0">
                  <a:pos x="376" y="2"/>
                </a:cxn>
                <a:cxn ang="0">
                  <a:pos x="430" y="128"/>
                </a:cxn>
                <a:cxn ang="0">
                  <a:pos x="515" y="184"/>
                </a:cxn>
                <a:cxn ang="0">
                  <a:pos x="657" y="265"/>
                </a:cxn>
                <a:cxn ang="0">
                  <a:pos x="777" y="353"/>
                </a:cxn>
                <a:cxn ang="0">
                  <a:pos x="848" y="298"/>
                </a:cxn>
                <a:cxn ang="0">
                  <a:pos x="957" y="340"/>
                </a:cxn>
                <a:cxn ang="0">
                  <a:pos x="1084" y="357"/>
                </a:cxn>
                <a:cxn ang="0">
                  <a:pos x="1205" y="354"/>
                </a:cxn>
                <a:cxn ang="0">
                  <a:pos x="1303" y="344"/>
                </a:cxn>
                <a:cxn ang="0">
                  <a:pos x="1327" y="349"/>
                </a:cxn>
                <a:cxn ang="0">
                  <a:pos x="1241" y="394"/>
                </a:cxn>
                <a:cxn ang="0">
                  <a:pos x="1168" y="410"/>
                </a:cxn>
                <a:cxn ang="0">
                  <a:pos x="1048" y="411"/>
                </a:cxn>
                <a:cxn ang="0">
                  <a:pos x="948" y="458"/>
                </a:cxn>
                <a:cxn ang="0">
                  <a:pos x="1003" y="518"/>
                </a:cxn>
                <a:cxn ang="0">
                  <a:pos x="1023" y="548"/>
                </a:cxn>
                <a:cxn ang="0">
                  <a:pos x="1129" y="554"/>
                </a:cxn>
                <a:cxn ang="0">
                  <a:pos x="1210" y="540"/>
                </a:cxn>
                <a:cxn ang="0">
                  <a:pos x="1314" y="501"/>
                </a:cxn>
                <a:cxn ang="0">
                  <a:pos x="1348" y="519"/>
                </a:cxn>
                <a:cxn ang="0">
                  <a:pos x="1278" y="569"/>
                </a:cxn>
                <a:cxn ang="0">
                  <a:pos x="1191" y="576"/>
                </a:cxn>
                <a:cxn ang="0">
                  <a:pos x="1115" y="584"/>
                </a:cxn>
                <a:cxn ang="0">
                  <a:pos x="1044" y="604"/>
                </a:cxn>
                <a:cxn ang="0">
                  <a:pos x="1019" y="654"/>
                </a:cxn>
                <a:cxn ang="0">
                  <a:pos x="1070" y="683"/>
                </a:cxn>
                <a:cxn ang="0">
                  <a:pos x="1117" y="694"/>
                </a:cxn>
                <a:cxn ang="0">
                  <a:pos x="1184" y="698"/>
                </a:cxn>
                <a:cxn ang="0">
                  <a:pos x="1223" y="688"/>
                </a:cxn>
                <a:cxn ang="0">
                  <a:pos x="1282" y="664"/>
                </a:cxn>
              </a:cxnLst>
              <a:rect l="0" t="0" r="r" b="b"/>
              <a:pathLst>
                <a:path w="1381" h="792">
                  <a:moveTo>
                    <a:pt x="920" y="79"/>
                  </a:moveTo>
                  <a:lnTo>
                    <a:pt x="909" y="80"/>
                  </a:lnTo>
                  <a:lnTo>
                    <a:pt x="899" y="81"/>
                  </a:lnTo>
                  <a:lnTo>
                    <a:pt x="889" y="81"/>
                  </a:lnTo>
                  <a:lnTo>
                    <a:pt x="878" y="81"/>
                  </a:lnTo>
                  <a:lnTo>
                    <a:pt x="868" y="80"/>
                  </a:lnTo>
                  <a:lnTo>
                    <a:pt x="858" y="77"/>
                  </a:lnTo>
                  <a:lnTo>
                    <a:pt x="849" y="75"/>
                  </a:lnTo>
                  <a:lnTo>
                    <a:pt x="839" y="72"/>
                  </a:lnTo>
                  <a:lnTo>
                    <a:pt x="823" y="70"/>
                  </a:lnTo>
                  <a:lnTo>
                    <a:pt x="809" y="72"/>
                  </a:lnTo>
                  <a:lnTo>
                    <a:pt x="798" y="76"/>
                  </a:lnTo>
                  <a:lnTo>
                    <a:pt x="789" y="82"/>
                  </a:lnTo>
                  <a:lnTo>
                    <a:pt x="781" y="90"/>
                  </a:lnTo>
                  <a:lnTo>
                    <a:pt x="773" y="96"/>
                  </a:lnTo>
                  <a:lnTo>
                    <a:pt x="766" y="102"/>
                  </a:lnTo>
                  <a:lnTo>
                    <a:pt x="757" y="106"/>
                  </a:lnTo>
                  <a:lnTo>
                    <a:pt x="751" y="106"/>
                  </a:lnTo>
                  <a:lnTo>
                    <a:pt x="745" y="103"/>
                  </a:lnTo>
                  <a:lnTo>
                    <a:pt x="739" y="101"/>
                  </a:lnTo>
                  <a:lnTo>
                    <a:pt x="734" y="97"/>
                  </a:lnTo>
                  <a:lnTo>
                    <a:pt x="729" y="95"/>
                  </a:lnTo>
                  <a:lnTo>
                    <a:pt x="724" y="92"/>
                  </a:lnTo>
                  <a:lnTo>
                    <a:pt x="719" y="92"/>
                  </a:lnTo>
                  <a:lnTo>
                    <a:pt x="715" y="93"/>
                  </a:lnTo>
                  <a:lnTo>
                    <a:pt x="716" y="108"/>
                  </a:lnTo>
                  <a:lnTo>
                    <a:pt x="720" y="124"/>
                  </a:lnTo>
                  <a:lnTo>
                    <a:pt x="726" y="142"/>
                  </a:lnTo>
                  <a:lnTo>
                    <a:pt x="734" y="158"/>
                  </a:lnTo>
                  <a:lnTo>
                    <a:pt x="742" y="174"/>
                  </a:lnTo>
                  <a:lnTo>
                    <a:pt x="752" y="189"/>
                  </a:lnTo>
                  <a:lnTo>
                    <a:pt x="763" y="203"/>
                  </a:lnTo>
                  <a:lnTo>
                    <a:pt x="773" y="214"/>
                  </a:lnTo>
                  <a:lnTo>
                    <a:pt x="772" y="209"/>
                  </a:lnTo>
                  <a:lnTo>
                    <a:pt x="770" y="203"/>
                  </a:lnTo>
                  <a:lnTo>
                    <a:pt x="768" y="195"/>
                  </a:lnTo>
                  <a:lnTo>
                    <a:pt x="768" y="187"/>
                  </a:lnTo>
                  <a:lnTo>
                    <a:pt x="767" y="179"/>
                  </a:lnTo>
                  <a:lnTo>
                    <a:pt x="766" y="172"/>
                  </a:lnTo>
                  <a:lnTo>
                    <a:pt x="766" y="164"/>
                  </a:lnTo>
                  <a:lnTo>
                    <a:pt x="766" y="159"/>
                  </a:lnTo>
                  <a:lnTo>
                    <a:pt x="920" y="79"/>
                  </a:lnTo>
                  <a:close/>
                  <a:moveTo>
                    <a:pt x="1358" y="637"/>
                  </a:moveTo>
                  <a:lnTo>
                    <a:pt x="1363" y="661"/>
                  </a:lnTo>
                  <a:lnTo>
                    <a:pt x="1360" y="679"/>
                  </a:lnTo>
                  <a:lnTo>
                    <a:pt x="1352" y="694"/>
                  </a:lnTo>
                  <a:lnTo>
                    <a:pt x="1338" y="705"/>
                  </a:lnTo>
                  <a:lnTo>
                    <a:pt x="1321" y="714"/>
                  </a:lnTo>
                  <a:lnTo>
                    <a:pt x="1302" y="720"/>
                  </a:lnTo>
                  <a:lnTo>
                    <a:pt x="1281" y="724"/>
                  </a:lnTo>
                  <a:lnTo>
                    <a:pt x="1261" y="728"/>
                  </a:lnTo>
                  <a:lnTo>
                    <a:pt x="1245" y="731"/>
                  </a:lnTo>
                  <a:lnTo>
                    <a:pt x="1227" y="736"/>
                  </a:lnTo>
                  <a:lnTo>
                    <a:pt x="1210" y="743"/>
                  </a:lnTo>
                  <a:lnTo>
                    <a:pt x="1191" y="749"/>
                  </a:lnTo>
                  <a:lnTo>
                    <a:pt x="1173" y="755"/>
                  </a:lnTo>
                  <a:lnTo>
                    <a:pt x="1152" y="762"/>
                  </a:lnTo>
                  <a:lnTo>
                    <a:pt x="1129" y="769"/>
                  </a:lnTo>
                  <a:lnTo>
                    <a:pt x="1107" y="775"/>
                  </a:lnTo>
                  <a:lnTo>
                    <a:pt x="1082" y="781"/>
                  </a:lnTo>
                  <a:lnTo>
                    <a:pt x="1055" y="786"/>
                  </a:lnTo>
                  <a:lnTo>
                    <a:pt x="1028" y="790"/>
                  </a:lnTo>
                  <a:lnTo>
                    <a:pt x="998" y="792"/>
                  </a:lnTo>
                  <a:lnTo>
                    <a:pt x="966" y="792"/>
                  </a:lnTo>
                  <a:lnTo>
                    <a:pt x="931" y="792"/>
                  </a:lnTo>
                  <a:lnTo>
                    <a:pt x="895" y="789"/>
                  </a:lnTo>
                  <a:lnTo>
                    <a:pt x="856" y="784"/>
                  </a:lnTo>
                  <a:lnTo>
                    <a:pt x="817" y="776"/>
                  </a:lnTo>
                  <a:lnTo>
                    <a:pt x="778" y="765"/>
                  </a:lnTo>
                  <a:lnTo>
                    <a:pt x="740" y="754"/>
                  </a:lnTo>
                  <a:lnTo>
                    <a:pt x="703" y="739"/>
                  </a:lnTo>
                  <a:lnTo>
                    <a:pt x="667" y="724"/>
                  </a:lnTo>
                  <a:lnTo>
                    <a:pt x="629" y="708"/>
                  </a:lnTo>
                  <a:lnTo>
                    <a:pt x="593" y="690"/>
                  </a:lnTo>
                  <a:lnTo>
                    <a:pt x="559" y="673"/>
                  </a:lnTo>
                  <a:lnTo>
                    <a:pt x="524" y="656"/>
                  </a:lnTo>
                  <a:lnTo>
                    <a:pt x="489" y="640"/>
                  </a:lnTo>
                  <a:lnTo>
                    <a:pt x="454" y="623"/>
                  </a:lnTo>
                  <a:lnTo>
                    <a:pt x="421" y="609"/>
                  </a:lnTo>
                  <a:lnTo>
                    <a:pt x="387" y="595"/>
                  </a:lnTo>
                  <a:lnTo>
                    <a:pt x="354" y="584"/>
                  </a:lnTo>
                  <a:lnTo>
                    <a:pt x="320" y="574"/>
                  </a:lnTo>
                  <a:lnTo>
                    <a:pt x="287" y="568"/>
                  </a:lnTo>
                  <a:lnTo>
                    <a:pt x="268" y="566"/>
                  </a:lnTo>
                  <a:lnTo>
                    <a:pt x="250" y="566"/>
                  </a:lnTo>
                  <a:lnTo>
                    <a:pt x="231" y="568"/>
                  </a:lnTo>
                  <a:lnTo>
                    <a:pt x="212" y="569"/>
                  </a:lnTo>
                  <a:lnTo>
                    <a:pt x="195" y="571"/>
                  </a:lnTo>
                  <a:lnTo>
                    <a:pt x="178" y="574"/>
                  </a:lnTo>
                  <a:lnTo>
                    <a:pt x="163" y="574"/>
                  </a:lnTo>
                  <a:lnTo>
                    <a:pt x="148" y="574"/>
                  </a:lnTo>
                  <a:lnTo>
                    <a:pt x="3" y="534"/>
                  </a:lnTo>
                  <a:lnTo>
                    <a:pt x="0" y="503"/>
                  </a:lnTo>
                  <a:lnTo>
                    <a:pt x="1" y="467"/>
                  </a:lnTo>
                  <a:lnTo>
                    <a:pt x="5" y="430"/>
                  </a:lnTo>
                  <a:lnTo>
                    <a:pt x="11" y="390"/>
                  </a:lnTo>
                  <a:lnTo>
                    <a:pt x="20" y="350"/>
                  </a:lnTo>
                  <a:lnTo>
                    <a:pt x="30" y="308"/>
                  </a:lnTo>
                  <a:lnTo>
                    <a:pt x="44" y="267"/>
                  </a:lnTo>
                  <a:lnTo>
                    <a:pt x="57" y="228"/>
                  </a:lnTo>
                  <a:lnTo>
                    <a:pt x="73" y="188"/>
                  </a:lnTo>
                  <a:lnTo>
                    <a:pt x="91" y="151"/>
                  </a:lnTo>
                  <a:lnTo>
                    <a:pt x="109" y="117"/>
                  </a:lnTo>
                  <a:lnTo>
                    <a:pt x="129" y="86"/>
                  </a:lnTo>
                  <a:lnTo>
                    <a:pt x="149" y="59"/>
                  </a:lnTo>
                  <a:lnTo>
                    <a:pt x="170" y="38"/>
                  </a:lnTo>
                  <a:lnTo>
                    <a:pt x="191" y="20"/>
                  </a:lnTo>
                  <a:lnTo>
                    <a:pt x="214" y="10"/>
                  </a:lnTo>
                  <a:lnTo>
                    <a:pt x="237" y="9"/>
                  </a:lnTo>
                  <a:lnTo>
                    <a:pt x="261" y="8"/>
                  </a:lnTo>
                  <a:lnTo>
                    <a:pt x="286" y="5"/>
                  </a:lnTo>
                  <a:lnTo>
                    <a:pt x="309" y="3"/>
                  </a:lnTo>
                  <a:lnTo>
                    <a:pt x="333" y="0"/>
                  </a:lnTo>
                  <a:lnTo>
                    <a:pt x="355" y="0"/>
                  </a:lnTo>
                  <a:lnTo>
                    <a:pt x="376" y="2"/>
                  </a:lnTo>
                  <a:lnTo>
                    <a:pt x="395" y="4"/>
                  </a:lnTo>
                  <a:lnTo>
                    <a:pt x="401" y="46"/>
                  </a:lnTo>
                  <a:lnTo>
                    <a:pt x="408" y="80"/>
                  </a:lnTo>
                  <a:lnTo>
                    <a:pt x="418" y="107"/>
                  </a:lnTo>
                  <a:lnTo>
                    <a:pt x="430" y="128"/>
                  </a:lnTo>
                  <a:lnTo>
                    <a:pt x="443" y="144"/>
                  </a:lnTo>
                  <a:lnTo>
                    <a:pt x="458" y="157"/>
                  </a:lnTo>
                  <a:lnTo>
                    <a:pt x="474" y="167"/>
                  </a:lnTo>
                  <a:lnTo>
                    <a:pt x="494" y="175"/>
                  </a:lnTo>
                  <a:lnTo>
                    <a:pt x="515" y="184"/>
                  </a:lnTo>
                  <a:lnTo>
                    <a:pt x="539" y="194"/>
                  </a:lnTo>
                  <a:lnTo>
                    <a:pt x="565" y="205"/>
                  </a:lnTo>
                  <a:lnTo>
                    <a:pt x="592" y="221"/>
                  </a:lnTo>
                  <a:lnTo>
                    <a:pt x="623" y="240"/>
                  </a:lnTo>
                  <a:lnTo>
                    <a:pt x="657" y="265"/>
                  </a:lnTo>
                  <a:lnTo>
                    <a:pt x="691" y="297"/>
                  </a:lnTo>
                  <a:lnTo>
                    <a:pt x="730" y="337"/>
                  </a:lnTo>
                  <a:lnTo>
                    <a:pt x="744" y="347"/>
                  </a:lnTo>
                  <a:lnTo>
                    <a:pt x="760" y="352"/>
                  </a:lnTo>
                  <a:lnTo>
                    <a:pt x="777" y="353"/>
                  </a:lnTo>
                  <a:lnTo>
                    <a:pt x="794" y="349"/>
                  </a:lnTo>
                  <a:lnTo>
                    <a:pt x="812" y="343"/>
                  </a:lnTo>
                  <a:lnTo>
                    <a:pt x="827" y="332"/>
                  </a:lnTo>
                  <a:lnTo>
                    <a:pt x="839" y="317"/>
                  </a:lnTo>
                  <a:lnTo>
                    <a:pt x="848" y="298"/>
                  </a:lnTo>
                  <a:lnTo>
                    <a:pt x="868" y="308"/>
                  </a:lnTo>
                  <a:lnTo>
                    <a:pt x="889" y="318"/>
                  </a:lnTo>
                  <a:lnTo>
                    <a:pt x="911" y="327"/>
                  </a:lnTo>
                  <a:lnTo>
                    <a:pt x="933" y="334"/>
                  </a:lnTo>
                  <a:lnTo>
                    <a:pt x="957" y="340"/>
                  </a:lnTo>
                  <a:lnTo>
                    <a:pt x="982" y="345"/>
                  </a:lnTo>
                  <a:lnTo>
                    <a:pt x="1007" y="350"/>
                  </a:lnTo>
                  <a:lnTo>
                    <a:pt x="1033" y="353"/>
                  </a:lnTo>
                  <a:lnTo>
                    <a:pt x="1057" y="355"/>
                  </a:lnTo>
                  <a:lnTo>
                    <a:pt x="1084" y="357"/>
                  </a:lnTo>
                  <a:lnTo>
                    <a:pt x="1108" y="357"/>
                  </a:lnTo>
                  <a:lnTo>
                    <a:pt x="1133" y="358"/>
                  </a:lnTo>
                  <a:lnTo>
                    <a:pt x="1158" y="357"/>
                  </a:lnTo>
                  <a:lnTo>
                    <a:pt x="1182" y="357"/>
                  </a:lnTo>
                  <a:lnTo>
                    <a:pt x="1205" y="354"/>
                  </a:lnTo>
                  <a:lnTo>
                    <a:pt x="1227" y="353"/>
                  </a:lnTo>
                  <a:lnTo>
                    <a:pt x="1247" y="352"/>
                  </a:lnTo>
                  <a:lnTo>
                    <a:pt x="1267" y="349"/>
                  </a:lnTo>
                  <a:lnTo>
                    <a:pt x="1286" y="347"/>
                  </a:lnTo>
                  <a:lnTo>
                    <a:pt x="1303" y="344"/>
                  </a:lnTo>
                  <a:lnTo>
                    <a:pt x="1318" y="342"/>
                  </a:lnTo>
                  <a:lnTo>
                    <a:pt x="1330" y="339"/>
                  </a:lnTo>
                  <a:lnTo>
                    <a:pt x="1342" y="338"/>
                  </a:lnTo>
                  <a:lnTo>
                    <a:pt x="1350" y="335"/>
                  </a:lnTo>
                  <a:lnTo>
                    <a:pt x="1327" y="349"/>
                  </a:lnTo>
                  <a:lnTo>
                    <a:pt x="1306" y="360"/>
                  </a:lnTo>
                  <a:lnTo>
                    <a:pt x="1287" y="370"/>
                  </a:lnTo>
                  <a:lnTo>
                    <a:pt x="1270" y="380"/>
                  </a:lnTo>
                  <a:lnTo>
                    <a:pt x="1255" y="388"/>
                  </a:lnTo>
                  <a:lnTo>
                    <a:pt x="1241" y="394"/>
                  </a:lnTo>
                  <a:lnTo>
                    <a:pt x="1227" y="399"/>
                  </a:lnTo>
                  <a:lnTo>
                    <a:pt x="1214" y="403"/>
                  </a:lnTo>
                  <a:lnTo>
                    <a:pt x="1199" y="406"/>
                  </a:lnTo>
                  <a:lnTo>
                    <a:pt x="1184" y="409"/>
                  </a:lnTo>
                  <a:lnTo>
                    <a:pt x="1168" y="410"/>
                  </a:lnTo>
                  <a:lnTo>
                    <a:pt x="1149" y="411"/>
                  </a:lnTo>
                  <a:lnTo>
                    <a:pt x="1128" y="411"/>
                  </a:lnTo>
                  <a:lnTo>
                    <a:pt x="1105" y="411"/>
                  </a:lnTo>
                  <a:lnTo>
                    <a:pt x="1079" y="411"/>
                  </a:lnTo>
                  <a:lnTo>
                    <a:pt x="1048" y="411"/>
                  </a:lnTo>
                  <a:lnTo>
                    <a:pt x="1021" y="412"/>
                  </a:lnTo>
                  <a:lnTo>
                    <a:pt x="997" y="420"/>
                  </a:lnTo>
                  <a:lnTo>
                    <a:pt x="976" y="430"/>
                  </a:lnTo>
                  <a:lnTo>
                    <a:pt x="959" y="443"/>
                  </a:lnTo>
                  <a:lnTo>
                    <a:pt x="948" y="458"/>
                  </a:lnTo>
                  <a:lnTo>
                    <a:pt x="945" y="475"/>
                  </a:lnTo>
                  <a:lnTo>
                    <a:pt x="951" y="489"/>
                  </a:lnTo>
                  <a:lnTo>
                    <a:pt x="966" y="504"/>
                  </a:lnTo>
                  <a:lnTo>
                    <a:pt x="988" y="511"/>
                  </a:lnTo>
                  <a:lnTo>
                    <a:pt x="1003" y="518"/>
                  </a:lnTo>
                  <a:lnTo>
                    <a:pt x="1012" y="524"/>
                  </a:lnTo>
                  <a:lnTo>
                    <a:pt x="1017" y="532"/>
                  </a:lnTo>
                  <a:lnTo>
                    <a:pt x="1019" y="539"/>
                  </a:lnTo>
                  <a:lnTo>
                    <a:pt x="1021" y="544"/>
                  </a:lnTo>
                  <a:lnTo>
                    <a:pt x="1023" y="548"/>
                  </a:lnTo>
                  <a:lnTo>
                    <a:pt x="1026" y="550"/>
                  </a:lnTo>
                  <a:lnTo>
                    <a:pt x="1059" y="551"/>
                  </a:lnTo>
                  <a:lnTo>
                    <a:pt x="1086" y="553"/>
                  </a:lnTo>
                  <a:lnTo>
                    <a:pt x="1110" y="554"/>
                  </a:lnTo>
                  <a:lnTo>
                    <a:pt x="1129" y="554"/>
                  </a:lnTo>
                  <a:lnTo>
                    <a:pt x="1148" y="553"/>
                  </a:lnTo>
                  <a:lnTo>
                    <a:pt x="1164" y="551"/>
                  </a:lnTo>
                  <a:lnTo>
                    <a:pt x="1179" y="549"/>
                  </a:lnTo>
                  <a:lnTo>
                    <a:pt x="1195" y="545"/>
                  </a:lnTo>
                  <a:lnTo>
                    <a:pt x="1210" y="540"/>
                  </a:lnTo>
                  <a:lnTo>
                    <a:pt x="1226" y="535"/>
                  </a:lnTo>
                  <a:lnTo>
                    <a:pt x="1244" y="528"/>
                  </a:lnTo>
                  <a:lnTo>
                    <a:pt x="1265" y="520"/>
                  </a:lnTo>
                  <a:lnTo>
                    <a:pt x="1287" y="512"/>
                  </a:lnTo>
                  <a:lnTo>
                    <a:pt x="1314" y="501"/>
                  </a:lnTo>
                  <a:lnTo>
                    <a:pt x="1345" y="489"/>
                  </a:lnTo>
                  <a:lnTo>
                    <a:pt x="1381" y="476"/>
                  </a:lnTo>
                  <a:lnTo>
                    <a:pt x="1371" y="491"/>
                  </a:lnTo>
                  <a:lnTo>
                    <a:pt x="1360" y="506"/>
                  </a:lnTo>
                  <a:lnTo>
                    <a:pt x="1348" y="519"/>
                  </a:lnTo>
                  <a:lnTo>
                    <a:pt x="1335" y="532"/>
                  </a:lnTo>
                  <a:lnTo>
                    <a:pt x="1322" y="543"/>
                  </a:lnTo>
                  <a:lnTo>
                    <a:pt x="1308" y="553"/>
                  </a:lnTo>
                  <a:lnTo>
                    <a:pt x="1293" y="561"/>
                  </a:lnTo>
                  <a:lnTo>
                    <a:pt x="1278" y="569"/>
                  </a:lnTo>
                  <a:lnTo>
                    <a:pt x="1260" y="571"/>
                  </a:lnTo>
                  <a:lnTo>
                    <a:pt x="1242" y="573"/>
                  </a:lnTo>
                  <a:lnTo>
                    <a:pt x="1225" y="574"/>
                  </a:lnTo>
                  <a:lnTo>
                    <a:pt x="1208" y="575"/>
                  </a:lnTo>
                  <a:lnTo>
                    <a:pt x="1191" y="576"/>
                  </a:lnTo>
                  <a:lnTo>
                    <a:pt x="1175" y="578"/>
                  </a:lnTo>
                  <a:lnTo>
                    <a:pt x="1159" y="579"/>
                  </a:lnTo>
                  <a:lnTo>
                    <a:pt x="1144" y="580"/>
                  </a:lnTo>
                  <a:lnTo>
                    <a:pt x="1129" y="582"/>
                  </a:lnTo>
                  <a:lnTo>
                    <a:pt x="1115" y="584"/>
                  </a:lnTo>
                  <a:lnTo>
                    <a:pt x="1100" y="587"/>
                  </a:lnTo>
                  <a:lnTo>
                    <a:pt x="1085" y="590"/>
                  </a:lnTo>
                  <a:lnTo>
                    <a:pt x="1071" y="594"/>
                  </a:lnTo>
                  <a:lnTo>
                    <a:pt x="1057" y="599"/>
                  </a:lnTo>
                  <a:lnTo>
                    <a:pt x="1044" y="604"/>
                  </a:lnTo>
                  <a:lnTo>
                    <a:pt x="1030" y="610"/>
                  </a:lnTo>
                  <a:lnTo>
                    <a:pt x="1024" y="621"/>
                  </a:lnTo>
                  <a:lnTo>
                    <a:pt x="1019" y="632"/>
                  </a:lnTo>
                  <a:lnTo>
                    <a:pt x="1018" y="645"/>
                  </a:lnTo>
                  <a:lnTo>
                    <a:pt x="1019" y="654"/>
                  </a:lnTo>
                  <a:lnTo>
                    <a:pt x="1024" y="666"/>
                  </a:lnTo>
                  <a:lnTo>
                    <a:pt x="1033" y="674"/>
                  </a:lnTo>
                  <a:lnTo>
                    <a:pt x="1044" y="681"/>
                  </a:lnTo>
                  <a:lnTo>
                    <a:pt x="1061" y="686"/>
                  </a:lnTo>
                  <a:lnTo>
                    <a:pt x="1070" y="683"/>
                  </a:lnTo>
                  <a:lnTo>
                    <a:pt x="1079" y="683"/>
                  </a:lnTo>
                  <a:lnTo>
                    <a:pt x="1087" y="684"/>
                  </a:lnTo>
                  <a:lnTo>
                    <a:pt x="1097" y="687"/>
                  </a:lnTo>
                  <a:lnTo>
                    <a:pt x="1107" y="690"/>
                  </a:lnTo>
                  <a:lnTo>
                    <a:pt x="1117" y="694"/>
                  </a:lnTo>
                  <a:lnTo>
                    <a:pt x="1128" y="698"/>
                  </a:lnTo>
                  <a:lnTo>
                    <a:pt x="1142" y="699"/>
                  </a:lnTo>
                  <a:lnTo>
                    <a:pt x="1158" y="699"/>
                  </a:lnTo>
                  <a:lnTo>
                    <a:pt x="1172" y="698"/>
                  </a:lnTo>
                  <a:lnTo>
                    <a:pt x="1184" y="698"/>
                  </a:lnTo>
                  <a:lnTo>
                    <a:pt x="1193" y="697"/>
                  </a:lnTo>
                  <a:lnTo>
                    <a:pt x="1201" y="695"/>
                  </a:lnTo>
                  <a:lnTo>
                    <a:pt x="1208" y="693"/>
                  </a:lnTo>
                  <a:lnTo>
                    <a:pt x="1215" y="692"/>
                  </a:lnTo>
                  <a:lnTo>
                    <a:pt x="1223" y="688"/>
                  </a:lnTo>
                  <a:lnTo>
                    <a:pt x="1230" y="686"/>
                  </a:lnTo>
                  <a:lnTo>
                    <a:pt x="1240" y="682"/>
                  </a:lnTo>
                  <a:lnTo>
                    <a:pt x="1251" y="677"/>
                  </a:lnTo>
                  <a:lnTo>
                    <a:pt x="1266" y="671"/>
                  </a:lnTo>
                  <a:lnTo>
                    <a:pt x="1282" y="664"/>
                  </a:lnTo>
                  <a:lnTo>
                    <a:pt x="1303" y="656"/>
                  </a:lnTo>
                  <a:lnTo>
                    <a:pt x="1328" y="647"/>
                  </a:lnTo>
                  <a:lnTo>
                    <a:pt x="1358" y="637"/>
                  </a:lnTo>
                  <a:close/>
                </a:path>
              </a:pathLst>
            </a:custGeom>
            <a:solidFill>
              <a:srgbClr val="CC8C5C"/>
            </a:solidFill>
            <a:ln w="9525">
              <a:noFill/>
              <a:round/>
              <a:headEnd/>
              <a:tailEnd/>
            </a:ln>
          </p:spPr>
          <p:txBody>
            <a:bodyPr/>
            <a:lstStyle/>
            <a:p>
              <a:endParaRPr lang="en-US"/>
            </a:p>
          </p:txBody>
        </p:sp>
        <p:sp>
          <p:nvSpPr>
            <p:cNvPr id="29783" name="Freeform 87"/>
            <p:cNvSpPr>
              <a:spLocks/>
            </p:cNvSpPr>
            <p:nvPr/>
          </p:nvSpPr>
          <p:spPr bwMode="auto">
            <a:xfrm>
              <a:off x="447" y="384"/>
              <a:ext cx="478" cy="257"/>
            </a:xfrm>
            <a:custGeom>
              <a:avLst/>
              <a:gdLst/>
              <a:ahLst/>
              <a:cxnLst>
                <a:cxn ang="0">
                  <a:pos x="2368" y="1146"/>
                </a:cxn>
                <a:cxn ang="0">
                  <a:pos x="2388" y="1084"/>
                </a:cxn>
                <a:cxn ang="0">
                  <a:pos x="2332" y="1030"/>
                </a:cxn>
                <a:cxn ang="0">
                  <a:pos x="2253" y="974"/>
                </a:cxn>
                <a:cxn ang="0">
                  <a:pos x="2171" y="922"/>
                </a:cxn>
                <a:cxn ang="0">
                  <a:pos x="2095" y="875"/>
                </a:cxn>
                <a:cxn ang="0">
                  <a:pos x="2069" y="762"/>
                </a:cxn>
                <a:cxn ang="0">
                  <a:pos x="2031" y="626"/>
                </a:cxn>
                <a:cxn ang="0">
                  <a:pos x="1970" y="492"/>
                </a:cxn>
                <a:cxn ang="0">
                  <a:pos x="1893" y="365"/>
                </a:cxn>
                <a:cxn ang="0">
                  <a:pos x="1804" y="249"/>
                </a:cxn>
                <a:cxn ang="0">
                  <a:pos x="1710" y="153"/>
                </a:cxn>
                <a:cxn ang="0">
                  <a:pos x="1620" y="77"/>
                </a:cxn>
                <a:cxn ang="0">
                  <a:pos x="1537" y="29"/>
                </a:cxn>
                <a:cxn ang="0">
                  <a:pos x="1394" y="6"/>
                </a:cxn>
                <a:cxn ang="0">
                  <a:pos x="1187" y="0"/>
                </a:cxn>
                <a:cxn ang="0">
                  <a:pos x="965" y="12"/>
                </a:cxn>
                <a:cxn ang="0">
                  <a:pos x="765" y="51"/>
                </a:cxn>
                <a:cxn ang="0">
                  <a:pos x="524" y="177"/>
                </a:cxn>
                <a:cxn ang="0">
                  <a:pos x="365" y="336"/>
                </a:cxn>
                <a:cxn ang="0">
                  <a:pos x="272" y="513"/>
                </a:cxn>
                <a:cxn ang="0">
                  <a:pos x="184" y="711"/>
                </a:cxn>
                <a:cxn ang="0">
                  <a:pos x="131" y="767"/>
                </a:cxn>
                <a:cxn ang="0">
                  <a:pos x="98" y="776"/>
                </a:cxn>
                <a:cxn ang="0">
                  <a:pos x="85" y="813"/>
                </a:cxn>
                <a:cxn ang="0">
                  <a:pos x="74" y="878"/>
                </a:cxn>
                <a:cxn ang="0">
                  <a:pos x="61" y="948"/>
                </a:cxn>
                <a:cxn ang="0">
                  <a:pos x="51" y="1000"/>
                </a:cxn>
                <a:cxn ang="0">
                  <a:pos x="31" y="1044"/>
                </a:cxn>
                <a:cxn ang="0">
                  <a:pos x="3" y="1103"/>
                </a:cxn>
                <a:cxn ang="0">
                  <a:pos x="19" y="1174"/>
                </a:cxn>
                <a:cxn ang="0">
                  <a:pos x="80" y="1228"/>
                </a:cxn>
                <a:cxn ang="0">
                  <a:pos x="159" y="1270"/>
                </a:cxn>
                <a:cxn ang="0">
                  <a:pos x="229" y="1286"/>
                </a:cxn>
                <a:cxn ang="0">
                  <a:pos x="247" y="1260"/>
                </a:cxn>
                <a:cxn ang="0">
                  <a:pos x="247" y="1219"/>
                </a:cxn>
                <a:cxn ang="0">
                  <a:pos x="149" y="1165"/>
                </a:cxn>
                <a:cxn ang="0">
                  <a:pos x="134" y="1084"/>
                </a:cxn>
                <a:cxn ang="0">
                  <a:pos x="209" y="1029"/>
                </a:cxn>
                <a:cxn ang="0">
                  <a:pos x="314" y="989"/>
                </a:cxn>
                <a:cxn ang="0">
                  <a:pos x="431" y="957"/>
                </a:cxn>
                <a:cxn ang="0">
                  <a:pos x="534" y="930"/>
                </a:cxn>
                <a:cxn ang="0">
                  <a:pos x="663" y="904"/>
                </a:cxn>
                <a:cxn ang="0">
                  <a:pos x="826" y="884"/>
                </a:cxn>
                <a:cxn ang="0">
                  <a:pos x="1004" y="873"/>
                </a:cxn>
                <a:cxn ang="0">
                  <a:pos x="1194" y="870"/>
                </a:cxn>
                <a:cxn ang="0">
                  <a:pos x="1390" y="876"/>
                </a:cxn>
                <a:cxn ang="0">
                  <a:pos x="1588" y="892"/>
                </a:cxn>
                <a:cxn ang="0">
                  <a:pos x="1781" y="917"/>
                </a:cxn>
                <a:cxn ang="0">
                  <a:pos x="1969" y="953"/>
                </a:cxn>
                <a:cxn ang="0">
                  <a:pos x="2075" y="984"/>
                </a:cxn>
                <a:cxn ang="0">
                  <a:pos x="2124" y="1031"/>
                </a:cxn>
                <a:cxn ang="0">
                  <a:pos x="2130" y="1106"/>
                </a:cxn>
                <a:cxn ang="0">
                  <a:pos x="2124" y="1188"/>
                </a:cxn>
                <a:cxn ang="0">
                  <a:pos x="2163" y="1205"/>
                </a:cxn>
                <a:cxn ang="0">
                  <a:pos x="2218" y="1200"/>
                </a:cxn>
                <a:cxn ang="0">
                  <a:pos x="2274" y="1190"/>
                </a:cxn>
                <a:cxn ang="0">
                  <a:pos x="2331" y="1179"/>
                </a:cxn>
              </a:cxnLst>
              <a:rect l="0" t="0" r="r" b="b"/>
              <a:pathLst>
                <a:path w="2388" h="1286">
                  <a:moveTo>
                    <a:pt x="2346" y="1177"/>
                  </a:moveTo>
                  <a:lnTo>
                    <a:pt x="2352" y="1172"/>
                  </a:lnTo>
                  <a:lnTo>
                    <a:pt x="2359" y="1161"/>
                  </a:lnTo>
                  <a:lnTo>
                    <a:pt x="2368" y="1146"/>
                  </a:lnTo>
                  <a:lnTo>
                    <a:pt x="2376" y="1128"/>
                  </a:lnTo>
                  <a:lnTo>
                    <a:pt x="2382" y="1111"/>
                  </a:lnTo>
                  <a:lnTo>
                    <a:pt x="2387" y="1095"/>
                  </a:lnTo>
                  <a:lnTo>
                    <a:pt x="2388" y="1084"/>
                  </a:lnTo>
                  <a:lnTo>
                    <a:pt x="2386" y="1076"/>
                  </a:lnTo>
                  <a:lnTo>
                    <a:pt x="2368" y="1060"/>
                  </a:lnTo>
                  <a:lnTo>
                    <a:pt x="2351" y="1045"/>
                  </a:lnTo>
                  <a:lnTo>
                    <a:pt x="2332" y="1030"/>
                  </a:lnTo>
                  <a:lnTo>
                    <a:pt x="2312" y="1015"/>
                  </a:lnTo>
                  <a:lnTo>
                    <a:pt x="2292" y="1002"/>
                  </a:lnTo>
                  <a:lnTo>
                    <a:pt x="2273" y="988"/>
                  </a:lnTo>
                  <a:lnTo>
                    <a:pt x="2253" y="974"/>
                  </a:lnTo>
                  <a:lnTo>
                    <a:pt x="2232" y="961"/>
                  </a:lnTo>
                  <a:lnTo>
                    <a:pt x="2211" y="948"/>
                  </a:lnTo>
                  <a:lnTo>
                    <a:pt x="2191" y="935"/>
                  </a:lnTo>
                  <a:lnTo>
                    <a:pt x="2171" y="922"/>
                  </a:lnTo>
                  <a:lnTo>
                    <a:pt x="2151" y="910"/>
                  </a:lnTo>
                  <a:lnTo>
                    <a:pt x="2131" y="899"/>
                  </a:lnTo>
                  <a:lnTo>
                    <a:pt x="2113" y="886"/>
                  </a:lnTo>
                  <a:lnTo>
                    <a:pt x="2095" y="875"/>
                  </a:lnTo>
                  <a:lnTo>
                    <a:pt x="2078" y="864"/>
                  </a:lnTo>
                  <a:lnTo>
                    <a:pt x="2077" y="830"/>
                  </a:lnTo>
                  <a:lnTo>
                    <a:pt x="2074" y="797"/>
                  </a:lnTo>
                  <a:lnTo>
                    <a:pt x="2069" y="762"/>
                  </a:lnTo>
                  <a:lnTo>
                    <a:pt x="2062" y="729"/>
                  </a:lnTo>
                  <a:lnTo>
                    <a:pt x="2053" y="694"/>
                  </a:lnTo>
                  <a:lnTo>
                    <a:pt x="2043" y="659"/>
                  </a:lnTo>
                  <a:lnTo>
                    <a:pt x="2031" y="626"/>
                  </a:lnTo>
                  <a:lnTo>
                    <a:pt x="2018" y="592"/>
                  </a:lnTo>
                  <a:lnTo>
                    <a:pt x="2003" y="557"/>
                  </a:lnTo>
                  <a:lnTo>
                    <a:pt x="1987" y="524"/>
                  </a:lnTo>
                  <a:lnTo>
                    <a:pt x="1970" y="492"/>
                  </a:lnTo>
                  <a:lnTo>
                    <a:pt x="1952" y="459"/>
                  </a:lnTo>
                  <a:lnTo>
                    <a:pt x="1933" y="427"/>
                  </a:lnTo>
                  <a:lnTo>
                    <a:pt x="1913" y="395"/>
                  </a:lnTo>
                  <a:lnTo>
                    <a:pt x="1893" y="365"/>
                  </a:lnTo>
                  <a:lnTo>
                    <a:pt x="1871" y="334"/>
                  </a:lnTo>
                  <a:lnTo>
                    <a:pt x="1849" y="305"/>
                  </a:lnTo>
                  <a:lnTo>
                    <a:pt x="1827" y="277"/>
                  </a:lnTo>
                  <a:lnTo>
                    <a:pt x="1804" y="249"/>
                  </a:lnTo>
                  <a:lnTo>
                    <a:pt x="1781" y="223"/>
                  </a:lnTo>
                  <a:lnTo>
                    <a:pt x="1758" y="199"/>
                  </a:lnTo>
                  <a:lnTo>
                    <a:pt x="1734" y="175"/>
                  </a:lnTo>
                  <a:lnTo>
                    <a:pt x="1710" y="153"/>
                  </a:lnTo>
                  <a:lnTo>
                    <a:pt x="1688" y="132"/>
                  </a:lnTo>
                  <a:lnTo>
                    <a:pt x="1665" y="112"/>
                  </a:lnTo>
                  <a:lnTo>
                    <a:pt x="1642" y="93"/>
                  </a:lnTo>
                  <a:lnTo>
                    <a:pt x="1620" y="77"/>
                  </a:lnTo>
                  <a:lnTo>
                    <a:pt x="1598" y="62"/>
                  </a:lnTo>
                  <a:lnTo>
                    <a:pt x="1576" y="50"/>
                  </a:lnTo>
                  <a:lnTo>
                    <a:pt x="1557" y="38"/>
                  </a:lnTo>
                  <a:lnTo>
                    <a:pt x="1537" y="29"/>
                  </a:lnTo>
                  <a:lnTo>
                    <a:pt x="1518" y="21"/>
                  </a:lnTo>
                  <a:lnTo>
                    <a:pt x="1481" y="15"/>
                  </a:lnTo>
                  <a:lnTo>
                    <a:pt x="1440" y="10"/>
                  </a:lnTo>
                  <a:lnTo>
                    <a:pt x="1394" y="6"/>
                  </a:lnTo>
                  <a:lnTo>
                    <a:pt x="1346" y="2"/>
                  </a:lnTo>
                  <a:lnTo>
                    <a:pt x="1295" y="1"/>
                  </a:lnTo>
                  <a:lnTo>
                    <a:pt x="1241" y="0"/>
                  </a:lnTo>
                  <a:lnTo>
                    <a:pt x="1187" y="0"/>
                  </a:lnTo>
                  <a:lnTo>
                    <a:pt x="1131" y="1"/>
                  </a:lnTo>
                  <a:lnTo>
                    <a:pt x="1075" y="4"/>
                  </a:lnTo>
                  <a:lnTo>
                    <a:pt x="1019" y="7"/>
                  </a:lnTo>
                  <a:lnTo>
                    <a:pt x="965" y="12"/>
                  </a:lnTo>
                  <a:lnTo>
                    <a:pt x="910" y="20"/>
                  </a:lnTo>
                  <a:lnTo>
                    <a:pt x="859" y="29"/>
                  </a:lnTo>
                  <a:lnTo>
                    <a:pt x="811" y="38"/>
                  </a:lnTo>
                  <a:lnTo>
                    <a:pt x="765" y="51"/>
                  </a:lnTo>
                  <a:lnTo>
                    <a:pt x="724" y="65"/>
                  </a:lnTo>
                  <a:lnTo>
                    <a:pt x="648" y="102"/>
                  </a:lnTo>
                  <a:lnTo>
                    <a:pt x="581" y="139"/>
                  </a:lnTo>
                  <a:lnTo>
                    <a:pt x="524" y="177"/>
                  </a:lnTo>
                  <a:lnTo>
                    <a:pt x="474" y="216"/>
                  </a:lnTo>
                  <a:lnTo>
                    <a:pt x="432" y="256"/>
                  </a:lnTo>
                  <a:lnTo>
                    <a:pt x="396" y="295"/>
                  </a:lnTo>
                  <a:lnTo>
                    <a:pt x="365" y="336"/>
                  </a:lnTo>
                  <a:lnTo>
                    <a:pt x="338" y="379"/>
                  </a:lnTo>
                  <a:lnTo>
                    <a:pt x="314" y="422"/>
                  </a:lnTo>
                  <a:lnTo>
                    <a:pt x="292" y="467"/>
                  </a:lnTo>
                  <a:lnTo>
                    <a:pt x="272" y="513"/>
                  </a:lnTo>
                  <a:lnTo>
                    <a:pt x="252" y="560"/>
                  </a:lnTo>
                  <a:lnTo>
                    <a:pt x="231" y="608"/>
                  </a:lnTo>
                  <a:lnTo>
                    <a:pt x="209" y="659"/>
                  </a:lnTo>
                  <a:lnTo>
                    <a:pt x="184" y="711"/>
                  </a:lnTo>
                  <a:lnTo>
                    <a:pt x="156" y="766"/>
                  </a:lnTo>
                  <a:lnTo>
                    <a:pt x="148" y="766"/>
                  </a:lnTo>
                  <a:lnTo>
                    <a:pt x="139" y="766"/>
                  </a:lnTo>
                  <a:lnTo>
                    <a:pt x="131" y="767"/>
                  </a:lnTo>
                  <a:lnTo>
                    <a:pt x="122" y="768"/>
                  </a:lnTo>
                  <a:lnTo>
                    <a:pt x="113" y="770"/>
                  </a:lnTo>
                  <a:lnTo>
                    <a:pt x="105" y="772"/>
                  </a:lnTo>
                  <a:lnTo>
                    <a:pt x="98" y="776"/>
                  </a:lnTo>
                  <a:lnTo>
                    <a:pt x="92" y="781"/>
                  </a:lnTo>
                  <a:lnTo>
                    <a:pt x="90" y="789"/>
                  </a:lnTo>
                  <a:lnTo>
                    <a:pt x="87" y="799"/>
                  </a:lnTo>
                  <a:lnTo>
                    <a:pt x="85" y="813"/>
                  </a:lnTo>
                  <a:lnTo>
                    <a:pt x="82" y="827"/>
                  </a:lnTo>
                  <a:lnTo>
                    <a:pt x="80" y="843"/>
                  </a:lnTo>
                  <a:lnTo>
                    <a:pt x="76" y="860"/>
                  </a:lnTo>
                  <a:lnTo>
                    <a:pt x="74" y="878"/>
                  </a:lnTo>
                  <a:lnTo>
                    <a:pt x="70" y="895"/>
                  </a:lnTo>
                  <a:lnTo>
                    <a:pt x="67" y="914"/>
                  </a:lnTo>
                  <a:lnTo>
                    <a:pt x="64" y="931"/>
                  </a:lnTo>
                  <a:lnTo>
                    <a:pt x="61" y="948"/>
                  </a:lnTo>
                  <a:lnTo>
                    <a:pt x="59" y="963"/>
                  </a:lnTo>
                  <a:lnTo>
                    <a:pt x="56" y="978"/>
                  </a:lnTo>
                  <a:lnTo>
                    <a:pt x="54" y="990"/>
                  </a:lnTo>
                  <a:lnTo>
                    <a:pt x="51" y="1000"/>
                  </a:lnTo>
                  <a:lnTo>
                    <a:pt x="50" y="1009"/>
                  </a:lnTo>
                  <a:lnTo>
                    <a:pt x="46" y="1024"/>
                  </a:lnTo>
                  <a:lnTo>
                    <a:pt x="40" y="1035"/>
                  </a:lnTo>
                  <a:lnTo>
                    <a:pt x="31" y="1044"/>
                  </a:lnTo>
                  <a:lnTo>
                    <a:pt x="24" y="1054"/>
                  </a:lnTo>
                  <a:lnTo>
                    <a:pt x="15" y="1066"/>
                  </a:lnTo>
                  <a:lnTo>
                    <a:pt x="9" y="1081"/>
                  </a:lnTo>
                  <a:lnTo>
                    <a:pt x="3" y="1103"/>
                  </a:lnTo>
                  <a:lnTo>
                    <a:pt x="0" y="1133"/>
                  </a:lnTo>
                  <a:lnTo>
                    <a:pt x="3" y="1147"/>
                  </a:lnTo>
                  <a:lnTo>
                    <a:pt x="9" y="1161"/>
                  </a:lnTo>
                  <a:lnTo>
                    <a:pt x="19" y="1174"/>
                  </a:lnTo>
                  <a:lnTo>
                    <a:pt x="31" y="1188"/>
                  </a:lnTo>
                  <a:lnTo>
                    <a:pt x="45" y="1201"/>
                  </a:lnTo>
                  <a:lnTo>
                    <a:pt x="62" y="1215"/>
                  </a:lnTo>
                  <a:lnTo>
                    <a:pt x="80" y="1228"/>
                  </a:lnTo>
                  <a:lnTo>
                    <a:pt x="100" y="1240"/>
                  </a:lnTo>
                  <a:lnTo>
                    <a:pt x="118" y="1251"/>
                  </a:lnTo>
                  <a:lnTo>
                    <a:pt x="139" y="1261"/>
                  </a:lnTo>
                  <a:lnTo>
                    <a:pt x="159" y="1270"/>
                  </a:lnTo>
                  <a:lnTo>
                    <a:pt x="178" y="1276"/>
                  </a:lnTo>
                  <a:lnTo>
                    <a:pt x="197" y="1282"/>
                  </a:lnTo>
                  <a:lnTo>
                    <a:pt x="214" y="1285"/>
                  </a:lnTo>
                  <a:lnTo>
                    <a:pt x="229" y="1286"/>
                  </a:lnTo>
                  <a:lnTo>
                    <a:pt x="242" y="1285"/>
                  </a:lnTo>
                  <a:lnTo>
                    <a:pt x="245" y="1278"/>
                  </a:lnTo>
                  <a:lnTo>
                    <a:pt x="246" y="1270"/>
                  </a:lnTo>
                  <a:lnTo>
                    <a:pt x="247" y="1260"/>
                  </a:lnTo>
                  <a:lnTo>
                    <a:pt x="249" y="1249"/>
                  </a:lnTo>
                  <a:lnTo>
                    <a:pt x="249" y="1239"/>
                  </a:lnTo>
                  <a:lnTo>
                    <a:pt x="249" y="1229"/>
                  </a:lnTo>
                  <a:lnTo>
                    <a:pt x="247" y="1219"/>
                  </a:lnTo>
                  <a:lnTo>
                    <a:pt x="246" y="1213"/>
                  </a:lnTo>
                  <a:lnTo>
                    <a:pt x="206" y="1199"/>
                  </a:lnTo>
                  <a:lnTo>
                    <a:pt x="174" y="1183"/>
                  </a:lnTo>
                  <a:lnTo>
                    <a:pt x="149" y="1165"/>
                  </a:lnTo>
                  <a:lnTo>
                    <a:pt x="132" y="1146"/>
                  </a:lnTo>
                  <a:lnTo>
                    <a:pt x="125" y="1126"/>
                  </a:lnTo>
                  <a:lnTo>
                    <a:pt x="125" y="1105"/>
                  </a:lnTo>
                  <a:lnTo>
                    <a:pt x="134" y="1084"/>
                  </a:lnTo>
                  <a:lnTo>
                    <a:pt x="154" y="1062"/>
                  </a:lnTo>
                  <a:lnTo>
                    <a:pt x="169" y="1051"/>
                  </a:lnTo>
                  <a:lnTo>
                    <a:pt x="188" y="1040"/>
                  </a:lnTo>
                  <a:lnTo>
                    <a:pt x="209" y="1029"/>
                  </a:lnTo>
                  <a:lnTo>
                    <a:pt x="232" y="1018"/>
                  </a:lnTo>
                  <a:lnTo>
                    <a:pt x="259" y="1008"/>
                  </a:lnTo>
                  <a:lnTo>
                    <a:pt x="286" y="999"/>
                  </a:lnTo>
                  <a:lnTo>
                    <a:pt x="314" y="989"/>
                  </a:lnTo>
                  <a:lnTo>
                    <a:pt x="344" y="981"/>
                  </a:lnTo>
                  <a:lnTo>
                    <a:pt x="373" y="972"/>
                  </a:lnTo>
                  <a:lnTo>
                    <a:pt x="403" y="964"/>
                  </a:lnTo>
                  <a:lnTo>
                    <a:pt x="431" y="957"/>
                  </a:lnTo>
                  <a:lnTo>
                    <a:pt x="460" y="950"/>
                  </a:lnTo>
                  <a:lnTo>
                    <a:pt x="487" y="942"/>
                  </a:lnTo>
                  <a:lnTo>
                    <a:pt x="512" y="936"/>
                  </a:lnTo>
                  <a:lnTo>
                    <a:pt x="534" y="930"/>
                  </a:lnTo>
                  <a:lnTo>
                    <a:pt x="555" y="925"/>
                  </a:lnTo>
                  <a:lnTo>
                    <a:pt x="590" y="917"/>
                  </a:lnTo>
                  <a:lnTo>
                    <a:pt x="626" y="910"/>
                  </a:lnTo>
                  <a:lnTo>
                    <a:pt x="663" y="904"/>
                  </a:lnTo>
                  <a:lnTo>
                    <a:pt x="703" y="899"/>
                  </a:lnTo>
                  <a:lnTo>
                    <a:pt x="743" y="892"/>
                  </a:lnTo>
                  <a:lnTo>
                    <a:pt x="783" y="887"/>
                  </a:lnTo>
                  <a:lnTo>
                    <a:pt x="826" y="884"/>
                  </a:lnTo>
                  <a:lnTo>
                    <a:pt x="869" y="880"/>
                  </a:lnTo>
                  <a:lnTo>
                    <a:pt x="914" y="878"/>
                  </a:lnTo>
                  <a:lnTo>
                    <a:pt x="958" y="874"/>
                  </a:lnTo>
                  <a:lnTo>
                    <a:pt x="1004" y="873"/>
                  </a:lnTo>
                  <a:lnTo>
                    <a:pt x="1050" y="871"/>
                  </a:lnTo>
                  <a:lnTo>
                    <a:pt x="1097" y="870"/>
                  </a:lnTo>
                  <a:lnTo>
                    <a:pt x="1146" y="869"/>
                  </a:lnTo>
                  <a:lnTo>
                    <a:pt x="1194" y="870"/>
                  </a:lnTo>
                  <a:lnTo>
                    <a:pt x="1243" y="870"/>
                  </a:lnTo>
                  <a:lnTo>
                    <a:pt x="1291" y="871"/>
                  </a:lnTo>
                  <a:lnTo>
                    <a:pt x="1341" y="874"/>
                  </a:lnTo>
                  <a:lnTo>
                    <a:pt x="1390" y="876"/>
                  </a:lnTo>
                  <a:lnTo>
                    <a:pt x="1439" y="879"/>
                  </a:lnTo>
                  <a:lnTo>
                    <a:pt x="1488" y="883"/>
                  </a:lnTo>
                  <a:lnTo>
                    <a:pt x="1538" y="887"/>
                  </a:lnTo>
                  <a:lnTo>
                    <a:pt x="1588" y="892"/>
                  </a:lnTo>
                  <a:lnTo>
                    <a:pt x="1636" y="897"/>
                  </a:lnTo>
                  <a:lnTo>
                    <a:pt x="1686" y="904"/>
                  </a:lnTo>
                  <a:lnTo>
                    <a:pt x="1734" y="910"/>
                  </a:lnTo>
                  <a:lnTo>
                    <a:pt x="1781" y="917"/>
                  </a:lnTo>
                  <a:lnTo>
                    <a:pt x="1830" y="926"/>
                  </a:lnTo>
                  <a:lnTo>
                    <a:pt x="1877" y="933"/>
                  </a:lnTo>
                  <a:lnTo>
                    <a:pt x="1923" y="943"/>
                  </a:lnTo>
                  <a:lnTo>
                    <a:pt x="1969" y="953"/>
                  </a:lnTo>
                  <a:lnTo>
                    <a:pt x="2013" y="963"/>
                  </a:lnTo>
                  <a:lnTo>
                    <a:pt x="2037" y="969"/>
                  </a:lnTo>
                  <a:lnTo>
                    <a:pt x="2058" y="976"/>
                  </a:lnTo>
                  <a:lnTo>
                    <a:pt x="2075" y="984"/>
                  </a:lnTo>
                  <a:lnTo>
                    <a:pt x="2090" y="993"/>
                  </a:lnTo>
                  <a:lnTo>
                    <a:pt x="2103" y="1004"/>
                  </a:lnTo>
                  <a:lnTo>
                    <a:pt x="2114" y="1017"/>
                  </a:lnTo>
                  <a:lnTo>
                    <a:pt x="2124" y="1031"/>
                  </a:lnTo>
                  <a:lnTo>
                    <a:pt x="2131" y="1049"/>
                  </a:lnTo>
                  <a:lnTo>
                    <a:pt x="2131" y="1066"/>
                  </a:lnTo>
                  <a:lnTo>
                    <a:pt x="2130" y="1085"/>
                  </a:lnTo>
                  <a:lnTo>
                    <a:pt x="2130" y="1106"/>
                  </a:lnTo>
                  <a:lnTo>
                    <a:pt x="2129" y="1127"/>
                  </a:lnTo>
                  <a:lnTo>
                    <a:pt x="2127" y="1148"/>
                  </a:lnTo>
                  <a:lnTo>
                    <a:pt x="2125" y="1168"/>
                  </a:lnTo>
                  <a:lnTo>
                    <a:pt x="2124" y="1188"/>
                  </a:lnTo>
                  <a:lnTo>
                    <a:pt x="2122" y="1204"/>
                  </a:lnTo>
                  <a:lnTo>
                    <a:pt x="2136" y="1205"/>
                  </a:lnTo>
                  <a:lnTo>
                    <a:pt x="2150" y="1205"/>
                  </a:lnTo>
                  <a:lnTo>
                    <a:pt x="2163" y="1205"/>
                  </a:lnTo>
                  <a:lnTo>
                    <a:pt x="2177" y="1204"/>
                  </a:lnTo>
                  <a:lnTo>
                    <a:pt x="2191" y="1204"/>
                  </a:lnTo>
                  <a:lnTo>
                    <a:pt x="2204" y="1201"/>
                  </a:lnTo>
                  <a:lnTo>
                    <a:pt x="2218" y="1200"/>
                  </a:lnTo>
                  <a:lnTo>
                    <a:pt x="2232" y="1198"/>
                  </a:lnTo>
                  <a:lnTo>
                    <a:pt x="2245" y="1197"/>
                  </a:lnTo>
                  <a:lnTo>
                    <a:pt x="2259" y="1194"/>
                  </a:lnTo>
                  <a:lnTo>
                    <a:pt x="2274" y="1190"/>
                  </a:lnTo>
                  <a:lnTo>
                    <a:pt x="2288" y="1188"/>
                  </a:lnTo>
                  <a:lnTo>
                    <a:pt x="2302" y="1185"/>
                  </a:lnTo>
                  <a:lnTo>
                    <a:pt x="2316" y="1183"/>
                  </a:lnTo>
                  <a:lnTo>
                    <a:pt x="2331" y="1179"/>
                  </a:lnTo>
                  <a:lnTo>
                    <a:pt x="2346" y="1177"/>
                  </a:lnTo>
                  <a:close/>
                </a:path>
              </a:pathLst>
            </a:custGeom>
            <a:solidFill>
              <a:srgbClr val="E5E500"/>
            </a:solidFill>
            <a:ln w="9525">
              <a:noFill/>
              <a:round/>
              <a:headEnd/>
              <a:tailEnd/>
            </a:ln>
          </p:spPr>
          <p:txBody>
            <a:bodyPr/>
            <a:lstStyle/>
            <a:p>
              <a:endParaRPr lang="en-US"/>
            </a:p>
          </p:txBody>
        </p:sp>
        <p:sp>
          <p:nvSpPr>
            <p:cNvPr id="29784" name="Freeform 88"/>
            <p:cNvSpPr>
              <a:spLocks/>
            </p:cNvSpPr>
            <p:nvPr/>
          </p:nvSpPr>
          <p:spPr bwMode="auto">
            <a:xfrm>
              <a:off x="447" y="384"/>
              <a:ext cx="478" cy="257"/>
            </a:xfrm>
            <a:custGeom>
              <a:avLst/>
              <a:gdLst/>
              <a:ahLst/>
              <a:cxnLst>
                <a:cxn ang="0">
                  <a:pos x="2359" y="1161"/>
                </a:cxn>
                <a:cxn ang="0">
                  <a:pos x="2387" y="1095"/>
                </a:cxn>
                <a:cxn ang="0">
                  <a:pos x="2368" y="1060"/>
                </a:cxn>
                <a:cxn ang="0">
                  <a:pos x="2292" y="1002"/>
                </a:cxn>
                <a:cxn ang="0">
                  <a:pos x="2211" y="948"/>
                </a:cxn>
                <a:cxn ang="0">
                  <a:pos x="2131" y="899"/>
                </a:cxn>
                <a:cxn ang="0">
                  <a:pos x="2078" y="864"/>
                </a:cxn>
                <a:cxn ang="0">
                  <a:pos x="2062" y="729"/>
                </a:cxn>
                <a:cxn ang="0">
                  <a:pos x="2018" y="592"/>
                </a:cxn>
                <a:cxn ang="0">
                  <a:pos x="1952" y="459"/>
                </a:cxn>
                <a:cxn ang="0">
                  <a:pos x="1871" y="334"/>
                </a:cxn>
                <a:cxn ang="0">
                  <a:pos x="1781" y="223"/>
                </a:cxn>
                <a:cxn ang="0">
                  <a:pos x="1688" y="132"/>
                </a:cxn>
                <a:cxn ang="0">
                  <a:pos x="1598" y="62"/>
                </a:cxn>
                <a:cxn ang="0">
                  <a:pos x="1518" y="21"/>
                </a:cxn>
                <a:cxn ang="0">
                  <a:pos x="1394" y="6"/>
                </a:cxn>
                <a:cxn ang="0">
                  <a:pos x="1187" y="0"/>
                </a:cxn>
                <a:cxn ang="0">
                  <a:pos x="965" y="12"/>
                </a:cxn>
                <a:cxn ang="0">
                  <a:pos x="765" y="51"/>
                </a:cxn>
                <a:cxn ang="0">
                  <a:pos x="581" y="139"/>
                </a:cxn>
                <a:cxn ang="0">
                  <a:pos x="396" y="295"/>
                </a:cxn>
                <a:cxn ang="0">
                  <a:pos x="292" y="467"/>
                </a:cxn>
                <a:cxn ang="0">
                  <a:pos x="209" y="659"/>
                </a:cxn>
                <a:cxn ang="0">
                  <a:pos x="148" y="766"/>
                </a:cxn>
                <a:cxn ang="0">
                  <a:pos x="113" y="770"/>
                </a:cxn>
                <a:cxn ang="0">
                  <a:pos x="92" y="781"/>
                </a:cxn>
                <a:cxn ang="0">
                  <a:pos x="82" y="827"/>
                </a:cxn>
                <a:cxn ang="0">
                  <a:pos x="70" y="895"/>
                </a:cxn>
                <a:cxn ang="0">
                  <a:pos x="59" y="963"/>
                </a:cxn>
                <a:cxn ang="0">
                  <a:pos x="50" y="1009"/>
                </a:cxn>
                <a:cxn ang="0">
                  <a:pos x="31" y="1044"/>
                </a:cxn>
                <a:cxn ang="0">
                  <a:pos x="3" y="1103"/>
                </a:cxn>
                <a:cxn ang="0">
                  <a:pos x="9" y="1161"/>
                </a:cxn>
                <a:cxn ang="0">
                  <a:pos x="62" y="1215"/>
                </a:cxn>
                <a:cxn ang="0">
                  <a:pos x="139" y="1261"/>
                </a:cxn>
                <a:cxn ang="0">
                  <a:pos x="214" y="1285"/>
                </a:cxn>
                <a:cxn ang="0">
                  <a:pos x="245" y="1278"/>
                </a:cxn>
                <a:cxn ang="0">
                  <a:pos x="249" y="1239"/>
                </a:cxn>
                <a:cxn ang="0">
                  <a:pos x="246" y="1213"/>
                </a:cxn>
                <a:cxn ang="0">
                  <a:pos x="132" y="1146"/>
                </a:cxn>
                <a:cxn ang="0">
                  <a:pos x="154" y="1062"/>
                </a:cxn>
                <a:cxn ang="0">
                  <a:pos x="209" y="1029"/>
                </a:cxn>
                <a:cxn ang="0">
                  <a:pos x="314" y="989"/>
                </a:cxn>
                <a:cxn ang="0">
                  <a:pos x="431" y="957"/>
                </a:cxn>
                <a:cxn ang="0">
                  <a:pos x="534" y="930"/>
                </a:cxn>
                <a:cxn ang="0">
                  <a:pos x="626" y="910"/>
                </a:cxn>
                <a:cxn ang="0">
                  <a:pos x="783" y="887"/>
                </a:cxn>
                <a:cxn ang="0">
                  <a:pos x="958" y="874"/>
                </a:cxn>
                <a:cxn ang="0">
                  <a:pos x="1146" y="869"/>
                </a:cxn>
                <a:cxn ang="0">
                  <a:pos x="1341" y="874"/>
                </a:cxn>
                <a:cxn ang="0">
                  <a:pos x="1538" y="887"/>
                </a:cxn>
                <a:cxn ang="0">
                  <a:pos x="1734" y="910"/>
                </a:cxn>
                <a:cxn ang="0">
                  <a:pos x="1923" y="943"/>
                </a:cxn>
                <a:cxn ang="0">
                  <a:pos x="2037" y="969"/>
                </a:cxn>
                <a:cxn ang="0">
                  <a:pos x="2103" y="1004"/>
                </a:cxn>
                <a:cxn ang="0">
                  <a:pos x="2131" y="1049"/>
                </a:cxn>
                <a:cxn ang="0">
                  <a:pos x="2129" y="1127"/>
                </a:cxn>
                <a:cxn ang="0">
                  <a:pos x="2122" y="1204"/>
                </a:cxn>
                <a:cxn ang="0">
                  <a:pos x="2163" y="1205"/>
                </a:cxn>
                <a:cxn ang="0">
                  <a:pos x="2218" y="1200"/>
                </a:cxn>
                <a:cxn ang="0">
                  <a:pos x="2274" y="1190"/>
                </a:cxn>
                <a:cxn ang="0">
                  <a:pos x="2331" y="1179"/>
                </a:cxn>
              </a:cxnLst>
              <a:rect l="0" t="0" r="r" b="b"/>
              <a:pathLst>
                <a:path w="2388" h="1286">
                  <a:moveTo>
                    <a:pt x="2346" y="1177"/>
                  </a:moveTo>
                  <a:lnTo>
                    <a:pt x="2346" y="1177"/>
                  </a:lnTo>
                  <a:lnTo>
                    <a:pt x="2352" y="1172"/>
                  </a:lnTo>
                  <a:lnTo>
                    <a:pt x="2359" y="1161"/>
                  </a:lnTo>
                  <a:lnTo>
                    <a:pt x="2368" y="1146"/>
                  </a:lnTo>
                  <a:lnTo>
                    <a:pt x="2376" y="1128"/>
                  </a:lnTo>
                  <a:lnTo>
                    <a:pt x="2382" y="1111"/>
                  </a:lnTo>
                  <a:lnTo>
                    <a:pt x="2387" y="1095"/>
                  </a:lnTo>
                  <a:lnTo>
                    <a:pt x="2388" y="1084"/>
                  </a:lnTo>
                  <a:lnTo>
                    <a:pt x="2386" y="1076"/>
                  </a:lnTo>
                  <a:lnTo>
                    <a:pt x="2386" y="1076"/>
                  </a:lnTo>
                  <a:lnTo>
                    <a:pt x="2368" y="1060"/>
                  </a:lnTo>
                  <a:lnTo>
                    <a:pt x="2351" y="1045"/>
                  </a:lnTo>
                  <a:lnTo>
                    <a:pt x="2332" y="1030"/>
                  </a:lnTo>
                  <a:lnTo>
                    <a:pt x="2312" y="1015"/>
                  </a:lnTo>
                  <a:lnTo>
                    <a:pt x="2292" y="1002"/>
                  </a:lnTo>
                  <a:lnTo>
                    <a:pt x="2273" y="988"/>
                  </a:lnTo>
                  <a:lnTo>
                    <a:pt x="2253" y="974"/>
                  </a:lnTo>
                  <a:lnTo>
                    <a:pt x="2232" y="961"/>
                  </a:lnTo>
                  <a:lnTo>
                    <a:pt x="2211" y="948"/>
                  </a:lnTo>
                  <a:lnTo>
                    <a:pt x="2191" y="935"/>
                  </a:lnTo>
                  <a:lnTo>
                    <a:pt x="2171" y="922"/>
                  </a:lnTo>
                  <a:lnTo>
                    <a:pt x="2151" y="910"/>
                  </a:lnTo>
                  <a:lnTo>
                    <a:pt x="2131" y="899"/>
                  </a:lnTo>
                  <a:lnTo>
                    <a:pt x="2113" y="886"/>
                  </a:lnTo>
                  <a:lnTo>
                    <a:pt x="2095" y="875"/>
                  </a:lnTo>
                  <a:lnTo>
                    <a:pt x="2078" y="864"/>
                  </a:lnTo>
                  <a:lnTo>
                    <a:pt x="2078" y="864"/>
                  </a:lnTo>
                  <a:lnTo>
                    <a:pt x="2077" y="830"/>
                  </a:lnTo>
                  <a:lnTo>
                    <a:pt x="2074" y="797"/>
                  </a:lnTo>
                  <a:lnTo>
                    <a:pt x="2069" y="762"/>
                  </a:lnTo>
                  <a:lnTo>
                    <a:pt x="2062" y="729"/>
                  </a:lnTo>
                  <a:lnTo>
                    <a:pt x="2053" y="694"/>
                  </a:lnTo>
                  <a:lnTo>
                    <a:pt x="2043" y="659"/>
                  </a:lnTo>
                  <a:lnTo>
                    <a:pt x="2031" y="626"/>
                  </a:lnTo>
                  <a:lnTo>
                    <a:pt x="2018" y="592"/>
                  </a:lnTo>
                  <a:lnTo>
                    <a:pt x="2003" y="557"/>
                  </a:lnTo>
                  <a:lnTo>
                    <a:pt x="1987" y="524"/>
                  </a:lnTo>
                  <a:lnTo>
                    <a:pt x="1970" y="492"/>
                  </a:lnTo>
                  <a:lnTo>
                    <a:pt x="1952" y="459"/>
                  </a:lnTo>
                  <a:lnTo>
                    <a:pt x="1933" y="427"/>
                  </a:lnTo>
                  <a:lnTo>
                    <a:pt x="1913" y="395"/>
                  </a:lnTo>
                  <a:lnTo>
                    <a:pt x="1893" y="365"/>
                  </a:lnTo>
                  <a:lnTo>
                    <a:pt x="1871" y="334"/>
                  </a:lnTo>
                  <a:lnTo>
                    <a:pt x="1849" y="305"/>
                  </a:lnTo>
                  <a:lnTo>
                    <a:pt x="1827" y="277"/>
                  </a:lnTo>
                  <a:lnTo>
                    <a:pt x="1804" y="249"/>
                  </a:lnTo>
                  <a:lnTo>
                    <a:pt x="1781" y="223"/>
                  </a:lnTo>
                  <a:lnTo>
                    <a:pt x="1758" y="199"/>
                  </a:lnTo>
                  <a:lnTo>
                    <a:pt x="1734" y="175"/>
                  </a:lnTo>
                  <a:lnTo>
                    <a:pt x="1710" y="153"/>
                  </a:lnTo>
                  <a:lnTo>
                    <a:pt x="1688" y="132"/>
                  </a:lnTo>
                  <a:lnTo>
                    <a:pt x="1665" y="112"/>
                  </a:lnTo>
                  <a:lnTo>
                    <a:pt x="1642" y="93"/>
                  </a:lnTo>
                  <a:lnTo>
                    <a:pt x="1620" y="77"/>
                  </a:lnTo>
                  <a:lnTo>
                    <a:pt x="1598" y="62"/>
                  </a:lnTo>
                  <a:lnTo>
                    <a:pt x="1576" y="50"/>
                  </a:lnTo>
                  <a:lnTo>
                    <a:pt x="1557" y="38"/>
                  </a:lnTo>
                  <a:lnTo>
                    <a:pt x="1537" y="29"/>
                  </a:lnTo>
                  <a:lnTo>
                    <a:pt x="1518" y="21"/>
                  </a:lnTo>
                  <a:lnTo>
                    <a:pt x="1518" y="21"/>
                  </a:lnTo>
                  <a:lnTo>
                    <a:pt x="1481" y="15"/>
                  </a:lnTo>
                  <a:lnTo>
                    <a:pt x="1440" y="10"/>
                  </a:lnTo>
                  <a:lnTo>
                    <a:pt x="1394" y="6"/>
                  </a:lnTo>
                  <a:lnTo>
                    <a:pt x="1346" y="2"/>
                  </a:lnTo>
                  <a:lnTo>
                    <a:pt x="1295" y="1"/>
                  </a:lnTo>
                  <a:lnTo>
                    <a:pt x="1241" y="0"/>
                  </a:lnTo>
                  <a:lnTo>
                    <a:pt x="1187" y="0"/>
                  </a:lnTo>
                  <a:lnTo>
                    <a:pt x="1131" y="1"/>
                  </a:lnTo>
                  <a:lnTo>
                    <a:pt x="1075" y="4"/>
                  </a:lnTo>
                  <a:lnTo>
                    <a:pt x="1019" y="7"/>
                  </a:lnTo>
                  <a:lnTo>
                    <a:pt x="965" y="12"/>
                  </a:lnTo>
                  <a:lnTo>
                    <a:pt x="910" y="20"/>
                  </a:lnTo>
                  <a:lnTo>
                    <a:pt x="859" y="29"/>
                  </a:lnTo>
                  <a:lnTo>
                    <a:pt x="811" y="38"/>
                  </a:lnTo>
                  <a:lnTo>
                    <a:pt x="765" y="51"/>
                  </a:lnTo>
                  <a:lnTo>
                    <a:pt x="724" y="65"/>
                  </a:lnTo>
                  <a:lnTo>
                    <a:pt x="724" y="65"/>
                  </a:lnTo>
                  <a:lnTo>
                    <a:pt x="648" y="102"/>
                  </a:lnTo>
                  <a:lnTo>
                    <a:pt x="581" y="139"/>
                  </a:lnTo>
                  <a:lnTo>
                    <a:pt x="524" y="177"/>
                  </a:lnTo>
                  <a:lnTo>
                    <a:pt x="474" y="216"/>
                  </a:lnTo>
                  <a:lnTo>
                    <a:pt x="432" y="256"/>
                  </a:lnTo>
                  <a:lnTo>
                    <a:pt x="396" y="295"/>
                  </a:lnTo>
                  <a:lnTo>
                    <a:pt x="365" y="336"/>
                  </a:lnTo>
                  <a:lnTo>
                    <a:pt x="338" y="379"/>
                  </a:lnTo>
                  <a:lnTo>
                    <a:pt x="314" y="422"/>
                  </a:lnTo>
                  <a:lnTo>
                    <a:pt x="292" y="467"/>
                  </a:lnTo>
                  <a:lnTo>
                    <a:pt x="272" y="513"/>
                  </a:lnTo>
                  <a:lnTo>
                    <a:pt x="252" y="560"/>
                  </a:lnTo>
                  <a:lnTo>
                    <a:pt x="231" y="608"/>
                  </a:lnTo>
                  <a:lnTo>
                    <a:pt x="209" y="659"/>
                  </a:lnTo>
                  <a:lnTo>
                    <a:pt x="184" y="711"/>
                  </a:lnTo>
                  <a:lnTo>
                    <a:pt x="156" y="766"/>
                  </a:lnTo>
                  <a:lnTo>
                    <a:pt x="156" y="766"/>
                  </a:lnTo>
                  <a:lnTo>
                    <a:pt x="148" y="766"/>
                  </a:lnTo>
                  <a:lnTo>
                    <a:pt x="139" y="766"/>
                  </a:lnTo>
                  <a:lnTo>
                    <a:pt x="131" y="767"/>
                  </a:lnTo>
                  <a:lnTo>
                    <a:pt x="122" y="768"/>
                  </a:lnTo>
                  <a:lnTo>
                    <a:pt x="113" y="770"/>
                  </a:lnTo>
                  <a:lnTo>
                    <a:pt x="105" y="772"/>
                  </a:lnTo>
                  <a:lnTo>
                    <a:pt x="98" y="776"/>
                  </a:lnTo>
                  <a:lnTo>
                    <a:pt x="92" y="781"/>
                  </a:lnTo>
                  <a:lnTo>
                    <a:pt x="92" y="781"/>
                  </a:lnTo>
                  <a:lnTo>
                    <a:pt x="90" y="789"/>
                  </a:lnTo>
                  <a:lnTo>
                    <a:pt x="87" y="799"/>
                  </a:lnTo>
                  <a:lnTo>
                    <a:pt x="85" y="813"/>
                  </a:lnTo>
                  <a:lnTo>
                    <a:pt x="82" y="827"/>
                  </a:lnTo>
                  <a:lnTo>
                    <a:pt x="80" y="843"/>
                  </a:lnTo>
                  <a:lnTo>
                    <a:pt x="76" y="860"/>
                  </a:lnTo>
                  <a:lnTo>
                    <a:pt x="74" y="878"/>
                  </a:lnTo>
                  <a:lnTo>
                    <a:pt x="70" y="895"/>
                  </a:lnTo>
                  <a:lnTo>
                    <a:pt x="67" y="914"/>
                  </a:lnTo>
                  <a:lnTo>
                    <a:pt x="64" y="931"/>
                  </a:lnTo>
                  <a:lnTo>
                    <a:pt x="61" y="948"/>
                  </a:lnTo>
                  <a:lnTo>
                    <a:pt x="59" y="963"/>
                  </a:lnTo>
                  <a:lnTo>
                    <a:pt x="56" y="978"/>
                  </a:lnTo>
                  <a:lnTo>
                    <a:pt x="54" y="990"/>
                  </a:lnTo>
                  <a:lnTo>
                    <a:pt x="51" y="1000"/>
                  </a:lnTo>
                  <a:lnTo>
                    <a:pt x="50" y="1009"/>
                  </a:lnTo>
                  <a:lnTo>
                    <a:pt x="50" y="1009"/>
                  </a:lnTo>
                  <a:lnTo>
                    <a:pt x="46" y="1024"/>
                  </a:lnTo>
                  <a:lnTo>
                    <a:pt x="40" y="1035"/>
                  </a:lnTo>
                  <a:lnTo>
                    <a:pt x="31" y="1044"/>
                  </a:lnTo>
                  <a:lnTo>
                    <a:pt x="24" y="1054"/>
                  </a:lnTo>
                  <a:lnTo>
                    <a:pt x="15" y="1066"/>
                  </a:lnTo>
                  <a:lnTo>
                    <a:pt x="9" y="1081"/>
                  </a:lnTo>
                  <a:lnTo>
                    <a:pt x="3" y="1103"/>
                  </a:lnTo>
                  <a:lnTo>
                    <a:pt x="0" y="1133"/>
                  </a:lnTo>
                  <a:lnTo>
                    <a:pt x="0" y="1133"/>
                  </a:lnTo>
                  <a:lnTo>
                    <a:pt x="3" y="1147"/>
                  </a:lnTo>
                  <a:lnTo>
                    <a:pt x="9" y="1161"/>
                  </a:lnTo>
                  <a:lnTo>
                    <a:pt x="19" y="1174"/>
                  </a:lnTo>
                  <a:lnTo>
                    <a:pt x="31" y="1188"/>
                  </a:lnTo>
                  <a:lnTo>
                    <a:pt x="45" y="1201"/>
                  </a:lnTo>
                  <a:lnTo>
                    <a:pt x="62" y="1215"/>
                  </a:lnTo>
                  <a:lnTo>
                    <a:pt x="80" y="1228"/>
                  </a:lnTo>
                  <a:lnTo>
                    <a:pt x="100" y="1240"/>
                  </a:lnTo>
                  <a:lnTo>
                    <a:pt x="118" y="1251"/>
                  </a:lnTo>
                  <a:lnTo>
                    <a:pt x="139" y="1261"/>
                  </a:lnTo>
                  <a:lnTo>
                    <a:pt x="159" y="1270"/>
                  </a:lnTo>
                  <a:lnTo>
                    <a:pt x="178" y="1276"/>
                  </a:lnTo>
                  <a:lnTo>
                    <a:pt x="197" y="1282"/>
                  </a:lnTo>
                  <a:lnTo>
                    <a:pt x="214" y="1285"/>
                  </a:lnTo>
                  <a:lnTo>
                    <a:pt x="229" y="1286"/>
                  </a:lnTo>
                  <a:lnTo>
                    <a:pt x="242" y="1285"/>
                  </a:lnTo>
                  <a:lnTo>
                    <a:pt x="242" y="1285"/>
                  </a:lnTo>
                  <a:lnTo>
                    <a:pt x="245" y="1278"/>
                  </a:lnTo>
                  <a:lnTo>
                    <a:pt x="246" y="1270"/>
                  </a:lnTo>
                  <a:lnTo>
                    <a:pt x="247" y="1260"/>
                  </a:lnTo>
                  <a:lnTo>
                    <a:pt x="249" y="1249"/>
                  </a:lnTo>
                  <a:lnTo>
                    <a:pt x="249" y="1239"/>
                  </a:lnTo>
                  <a:lnTo>
                    <a:pt x="249" y="1229"/>
                  </a:lnTo>
                  <a:lnTo>
                    <a:pt x="247" y="1219"/>
                  </a:lnTo>
                  <a:lnTo>
                    <a:pt x="246" y="1213"/>
                  </a:lnTo>
                  <a:lnTo>
                    <a:pt x="246" y="1213"/>
                  </a:lnTo>
                  <a:lnTo>
                    <a:pt x="206" y="1199"/>
                  </a:lnTo>
                  <a:lnTo>
                    <a:pt x="174" y="1183"/>
                  </a:lnTo>
                  <a:lnTo>
                    <a:pt x="149" y="1165"/>
                  </a:lnTo>
                  <a:lnTo>
                    <a:pt x="132" y="1146"/>
                  </a:lnTo>
                  <a:lnTo>
                    <a:pt x="125" y="1126"/>
                  </a:lnTo>
                  <a:lnTo>
                    <a:pt x="125" y="1105"/>
                  </a:lnTo>
                  <a:lnTo>
                    <a:pt x="134" y="1084"/>
                  </a:lnTo>
                  <a:lnTo>
                    <a:pt x="154" y="1062"/>
                  </a:lnTo>
                  <a:lnTo>
                    <a:pt x="154" y="1062"/>
                  </a:lnTo>
                  <a:lnTo>
                    <a:pt x="169" y="1051"/>
                  </a:lnTo>
                  <a:lnTo>
                    <a:pt x="188" y="1040"/>
                  </a:lnTo>
                  <a:lnTo>
                    <a:pt x="209" y="1029"/>
                  </a:lnTo>
                  <a:lnTo>
                    <a:pt x="232" y="1018"/>
                  </a:lnTo>
                  <a:lnTo>
                    <a:pt x="259" y="1008"/>
                  </a:lnTo>
                  <a:lnTo>
                    <a:pt x="286" y="999"/>
                  </a:lnTo>
                  <a:lnTo>
                    <a:pt x="314" y="989"/>
                  </a:lnTo>
                  <a:lnTo>
                    <a:pt x="344" y="981"/>
                  </a:lnTo>
                  <a:lnTo>
                    <a:pt x="373" y="972"/>
                  </a:lnTo>
                  <a:lnTo>
                    <a:pt x="403" y="964"/>
                  </a:lnTo>
                  <a:lnTo>
                    <a:pt x="431" y="957"/>
                  </a:lnTo>
                  <a:lnTo>
                    <a:pt x="460" y="950"/>
                  </a:lnTo>
                  <a:lnTo>
                    <a:pt x="487" y="942"/>
                  </a:lnTo>
                  <a:lnTo>
                    <a:pt x="512" y="936"/>
                  </a:lnTo>
                  <a:lnTo>
                    <a:pt x="534" y="930"/>
                  </a:lnTo>
                  <a:lnTo>
                    <a:pt x="555" y="925"/>
                  </a:lnTo>
                  <a:lnTo>
                    <a:pt x="555" y="925"/>
                  </a:lnTo>
                  <a:lnTo>
                    <a:pt x="590" y="917"/>
                  </a:lnTo>
                  <a:lnTo>
                    <a:pt x="626" y="910"/>
                  </a:lnTo>
                  <a:lnTo>
                    <a:pt x="663" y="904"/>
                  </a:lnTo>
                  <a:lnTo>
                    <a:pt x="703" y="899"/>
                  </a:lnTo>
                  <a:lnTo>
                    <a:pt x="743" y="892"/>
                  </a:lnTo>
                  <a:lnTo>
                    <a:pt x="783" y="887"/>
                  </a:lnTo>
                  <a:lnTo>
                    <a:pt x="826" y="884"/>
                  </a:lnTo>
                  <a:lnTo>
                    <a:pt x="869" y="880"/>
                  </a:lnTo>
                  <a:lnTo>
                    <a:pt x="914" y="878"/>
                  </a:lnTo>
                  <a:lnTo>
                    <a:pt x="958" y="874"/>
                  </a:lnTo>
                  <a:lnTo>
                    <a:pt x="1004" y="873"/>
                  </a:lnTo>
                  <a:lnTo>
                    <a:pt x="1050" y="871"/>
                  </a:lnTo>
                  <a:lnTo>
                    <a:pt x="1097" y="870"/>
                  </a:lnTo>
                  <a:lnTo>
                    <a:pt x="1146" y="869"/>
                  </a:lnTo>
                  <a:lnTo>
                    <a:pt x="1194" y="870"/>
                  </a:lnTo>
                  <a:lnTo>
                    <a:pt x="1243" y="870"/>
                  </a:lnTo>
                  <a:lnTo>
                    <a:pt x="1291" y="871"/>
                  </a:lnTo>
                  <a:lnTo>
                    <a:pt x="1341" y="874"/>
                  </a:lnTo>
                  <a:lnTo>
                    <a:pt x="1390" y="876"/>
                  </a:lnTo>
                  <a:lnTo>
                    <a:pt x="1439" y="879"/>
                  </a:lnTo>
                  <a:lnTo>
                    <a:pt x="1488" y="883"/>
                  </a:lnTo>
                  <a:lnTo>
                    <a:pt x="1538" y="887"/>
                  </a:lnTo>
                  <a:lnTo>
                    <a:pt x="1588" y="892"/>
                  </a:lnTo>
                  <a:lnTo>
                    <a:pt x="1636" y="897"/>
                  </a:lnTo>
                  <a:lnTo>
                    <a:pt x="1686" y="904"/>
                  </a:lnTo>
                  <a:lnTo>
                    <a:pt x="1734" y="910"/>
                  </a:lnTo>
                  <a:lnTo>
                    <a:pt x="1781" y="917"/>
                  </a:lnTo>
                  <a:lnTo>
                    <a:pt x="1830" y="926"/>
                  </a:lnTo>
                  <a:lnTo>
                    <a:pt x="1877" y="933"/>
                  </a:lnTo>
                  <a:lnTo>
                    <a:pt x="1923" y="943"/>
                  </a:lnTo>
                  <a:lnTo>
                    <a:pt x="1969" y="953"/>
                  </a:lnTo>
                  <a:lnTo>
                    <a:pt x="2013" y="963"/>
                  </a:lnTo>
                  <a:lnTo>
                    <a:pt x="2013" y="963"/>
                  </a:lnTo>
                  <a:lnTo>
                    <a:pt x="2037" y="969"/>
                  </a:lnTo>
                  <a:lnTo>
                    <a:pt x="2058" y="976"/>
                  </a:lnTo>
                  <a:lnTo>
                    <a:pt x="2075" y="984"/>
                  </a:lnTo>
                  <a:lnTo>
                    <a:pt x="2090" y="993"/>
                  </a:lnTo>
                  <a:lnTo>
                    <a:pt x="2103" y="1004"/>
                  </a:lnTo>
                  <a:lnTo>
                    <a:pt x="2114" y="1017"/>
                  </a:lnTo>
                  <a:lnTo>
                    <a:pt x="2124" y="1031"/>
                  </a:lnTo>
                  <a:lnTo>
                    <a:pt x="2131" y="1049"/>
                  </a:lnTo>
                  <a:lnTo>
                    <a:pt x="2131" y="1049"/>
                  </a:lnTo>
                  <a:lnTo>
                    <a:pt x="2131" y="1066"/>
                  </a:lnTo>
                  <a:lnTo>
                    <a:pt x="2130" y="1085"/>
                  </a:lnTo>
                  <a:lnTo>
                    <a:pt x="2130" y="1106"/>
                  </a:lnTo>
                  <a:lnTo>
                    <a:pt x="2129" y="1127"/>
                  </a:lnTo>
                  <a:lnTo>
                    <a:pt x="2127" y="1148"/>
                  </a:lnTo>
                  <a:lnTo>
                    <a:pt x="2125" y="1168"/>
                  </a:lnTo>
                  <a:lnTo>
                    <a:pt x="2124" y="1188"/>
                  </a:lnTo>
                  <a:lnTo>
                    <a:pt x="2122" y="1204"/>
                  </a:lnTo>
                  <a:lnTo>
                    <a:pt x="2122" y="1204"/>
                  </a:lnTo>
                  <a:lnTo>
                    <a:pt x="2136" y="1205"/>
                  </a:lnTo>
                  <a:lnTo>
                    <a:pt x="2150" y="1205"/>
                  </a:lnTo>
                  <a:lnTo>
                    <a:pt x="2163" y="1205"/>
                  </a:lnTo>
                  <a:lnTo>
                    <a:pt x="2177" y="1204"/>
                  </a:lnTo>
                  <a:lnTo>
                    <a:pt x="2191" y="1204"/>
                  </a:lnTo>
                  <a:lnTo>
                    <a:pt x="2204" y="1201"/>
                  </a:lnTo>
                  <a:lnTo>
                    <a:pt x="2218" y="1200"/>
                  </a:lnTo>
                  <a:lnTo>
                    <a:pt x="2232" y="1198"/>
                  </a:lnTo>
                  <a:lnTo>
                    <a:pt x="2245" y="1197"/>
                  </a:lnTo>
                  <a:lnTo>
                    <a:pt x="2259" y="1194"/>
                  </a:lnTo>
                  <a:lnTo>
                    <a:pt x="2274" y="1190"/>
                  </a:lnTo>
                  <a:lnTo>
                    <a:pt x="2288" y="1188"/>
                  </a:lnTo>
                  <a:lnTo>
                    <a:pt x="2302" y="1185"/>
                  </a:lnTo>
                  <a:lnTo>
                    <a:pt x="2316" y="1183"/>
                  </a:lnTo>
                  <a:lnTo>
                    <a:pt x="2331" y="1179"/>
                  </a:lnTo>
                  <a:lnTo>
                    <a:pt x="2346" y="1177"/>
                  </a:lnTo>
                </a:path>
              </a:pathLst>
            </a:custGeom>
            <a:noFill/>
            <a:ln w="0">
              <a:solidFill>
                <a:srgbClr val="000000"/>
              </a:solidFill>
              <a:prstDash val="solid"/>
              <a:round/>
              <a:headEnd/>
              <a:tailEnd/>
            </a:ln>
          </p:spPr>
          <p:txBody>
            <a:bodyPr/>
            <a:lstStyle/>
            <a:p>
              <a:endParaRPr lang="en-US"/>
            </a:p>
          </p:txBody>
        </p:sp>
        <p:sp>
          <p:nvSpPr>
            <p:cNvPr id="29785" name="Freeform 89"/>
            <p:cNvSpPr>
              <a:spLocks/>
            </p:cNvSpPr>
            <p:nvPr/>
          </p:nvSpPr>
          <p:spPr bwMode="auto">
            <a:xfrm>
              <a:off x="1452" y="1485"/>
              <a:ext cx="282" cy="135"/>
            </a:xfrm>
            <a:custGeom>
              <a:avLst/>
              <a:gdLst/>
              <a:ahLst/>
              <a:cxnLst>
                <a:cxn ang="0">
                  <a:pos x="999" y="142"/>
                </a:cxn>
                <a:cxn ang="0">
                  <a:pos x="929" y="128"/>
                </a:cxn>
                <a:cxn ang="0">
                  <a:pos x="874" y="110"/>
                </a:cxn>
                <a:cxn ang="0">
                  <a:pos x="824" y="94"/>
                </a:cxn>
                <a:cxn ang="0">
                  <a:pos x="762" y="86"/>
                </a:cxn>
                <a:cxn ang="0">
                  <a:pos x="677" y="91"/>
                </a:cxn>
                <a:cxn ang="0">
                  <a:pos x="631" y="110"/>
                </a:cxn>
                <a:cxn ang="0">
                  <a:pos x="599" y="145"/>
                </a:cxn>
                <a:cxn ang="0">
                  <a:pos x="538" y="145"/>
                </a:cxn>
                <a:cxn ang="0">
                  <a:pos x="459" y="91"/>
                </a:cxn>
                <a:cxn ang="0">
                  <a:pos x="413" y="57"/>
                </a:cxn>
                <a:cxn ang="0">
                  <a:pos x="338" y="34"/>
                </a:cxn>
                <a:cxn ang="0">
                  <a:pos x="266" y="50"/>
                </a:cxn>
                <a:cxn ang="0">
                  <a:pos x="230" y="110"/>
                </a:cxn>
                <a:cxn ang="0">
                  <a:pos x="209" y="88"/>
                </a:cxn>
                <a:cxn ang="0">
                  <a:pos x="184" y="65"/>
                </a:cxn>
                <a:cxn ang="0">
                  <a:pos x="153" y="46"/>
                </a:cxn>
                <a:cxn ang="0">
                  <a:pos x="94" y="58"/>
                </a:cxn>
                <a:cxn ang="0">
                  <a:pos x="65" y="132"/>
                </a:cxn>
                <a:cxn ang="0">
                  <a:pos x="43" y="174"/>
                </a:cxn>
                <a:cxn ang="0">
                  <a:pos x="3" y="211"/>
                </a:cxn>
                <a:cxn ang="0">
                  <a:pos x="19" y="284"/>
                </a:cxn>
                <a:cxn ang="0">
                  <a:pos x="52" y="334"/>
                </a:cxn>
                <a:cxn ang="0">
                  <a:pos x="85" y="385"/>
                </a:cxn>
                <a:cxn ang="0">
                  <a:pos x="124" y="433"/>
                </a:cxn>
                <a:cxn ang="0">
                  <a:pos x="163" y="472"/>
                </a:cxn>
                <a:cxn ang="0">
                  <a:pos x="204" y="495"/>
                </a:cxn>
                <a:cxn ang="0">
                  <a:pos x="254" y="520"/>
                </a:cxn>
                <a:cxn ang="0">
                  <a:pos x="306" y="561"/>
                </a:cxn>
                <a:cxn ang="0">
                  <a:pos x="359" y="607"/>
                </a:cxn>
                <a:cxn ang="0">
                  <a:pos x="417" y="647"/>
                </a:cxn>
                <a:cxn ang="0">
                  <a:pos x="476" y="670"/>
                </a:cxn>
                <a:cxn ang="0">
                  <a:pos x="552" y="674"/>
                </a:cxn>
                <a:cxn ang="0">
                  <a:pos x="620" y="657"/>
                </a:cxn>
                <a:cxn ang="0">
                  <a:pos x="667" y="631"/>
                </a:cxn>
                <a:cxn ang="0">
                  <a:pos x="712" y="622"/>
                </a:cxn>
                <a:cxn ang="0">
                  <a:pos x="757" y="590"/>
                </a:cxn>
                <a:cxn ang="0">
                  <a:pos x="775" y="554"/>
                </a:cxn>
                <a:cxn ang="0">
                  <a:pos x="799" y="499"/>
                </a:cxn>
                <a:cxn ang="0">
                  <a:pos x="825" y="451"/>
                </a:cxn>
                <a:cxn ang="0">
                  <a:pos x="866" y="413"/>
                </a:cxn>
                <a:cxn ang="0">
                  <a:pos x="995" y="411"/>
                </a:cxn>
                <a:cxn ang="0">
                  <a:pos x="1131" y="395"/>
                </a:cxn>
                <a:cxn ang="0">
                  <a:pos x="1257" y="364"/>
                </a:cxn>
                <a:cxn ang="0">
                  <a:pos x="1356" y="318"/>
                </a:cxn>
                <a:cxn ang="0">
                  <a:pos x="1409" y="254"/>
                </a:cxn>
                <a:cxn ang="0">
                  <a:pos x="1407" y="209"/>
                </a:cxn>
                <a:cxn ang="0">
                  <a:pos x="1396" y="159"/>
                </a:cxn>
                <a:cxn ang="0">
                  <a:pos x="1378" y="107"/>
                </a:cxn>
                <a:cxn ang="0">
                  <a:pos x="1355" y="57"/>
                </a:cxn>
                <a:cxn ang="0">
                  <a:pos x="1327" y="12"/>
                </a:cxn>
              </a:cxnLst>
              <a:rect l="0" t="0" r="r" b="b"/>
              <a:pathLst>
                <a:path w="1409" h="674">
                  <a:moveTo>
                    <a:pt x="1317" y="0"/>
                  </a:moveTo>
                  <a:lnTo>
                    <a:pt x="1027" y="144"/>
                  </a:lnTo>
                  <a:lnTo>
                    <a:pt x="999" y="142"/>
                  </a:lnTo>
                  <a:lnTo>
                    <a:pt x="972" y="138"/>
                  </a:lnTo>
                  <a:lnTo>
                    <a:pt x="950" y="134"/>
                  </a:lnTo>
                  <a:lnTo>
                    <a:pt x="929" y="128"/>
                  </a:lnTo>
                  <a:lnTo>
                    <a:pt x="910" y="123"/>
                  </a:lnTo>
                  <a:lnTo>
                    <a:pt x="892" y="117"/>
                  </a:lnTo>
                  <a:lnTo>
                    <a:pt x="874" y="110"/>
                  </a:lnTo>
                  <a:lnTo>
                    <a:pt x="858" y="104"/>
                  </a:lnTo>
                  <a:lnTo>
                    <a:pt x="841" y="99"/>
                  </a:lnTo>
                  <a:lnTo>
                    <a:pt x="824" y="94"/>
                  </a:lnTo>
                  <a:lnTo>
                    <a:pt x="805" y="89"/>
                  </a:lnTo>
                  <a:lnTo>
                    <a:pt x="784" y="87"/>
                  </a:lnTo>
                  <a:lnTo>
                    <a:pt x="762" y="86"/>
                  </a:lnTo>
                  <a:lnTo>
                    <a:pt x="737" y="86"/>
                  </a:lnTo>
                  <a:lnTo>
                    <a:pt x="708" y="87"/>
                  </a:lnTo>
                  <a:lnTo>
                    <a:pt x="677" y="91"/>
                  </a:lnTo>
                  <a:lnTo>
                    <a:pt x="661" y="96"/>
                  </a:lnTo>
                  <a:lnTo>
                    <a:pt x="645" y="102"/>
                  </a:lnTo>
                  <a:lnTo>
                    <a:pt x="631" y="110"/>
                  </a:lnTo>
                  <a:lnTo>
                    <a:pt x="619" y="122"/>
                  </a:lnTo>
                  <a:lnTo>
                    <a:pt x="608" y="133"/>
                  </a:lnTo>
                  <a:lnTo>
                    <a:pt x="599" y="145"/>
                  </a:lnTo>
                  <a:lnTo>
                    <a:pt x="590" y="158"/>
                  </a:lnTo>
                  <a:lnTo>
                    <a:pt x="583" y="170"/>
                  </a:lnTo>
                  <a:lnTo>
                    <a:pt x="538" y="145"/>
                  </a:lnTo>
                  <a:lnTo>
                    <a:pt x="505" y="124"/>
                  </a:lnTo>
                  <a:lnTo>
                    <a:pt x="479" y="106"/>
                  </a:lnTo>
                  <a:lnTo>
                    <a:pt x="459" y="91"/>
                  </a:lnTo>
                  <a:lnTo>
                    <a:pt x="443" y="77"/>
                  </a:lnTo>
                  <a:lnTo>
                    <a:pt x="428" y="66"/>
                  </a:lnTo>
                  <a:lnTo>
                    <a:pt x="413" y="57"/>
                  </a:lnTo>
                  <a:lnTo>
                    <a:pt x="393" y="50"/>
                  </a:lnTo>
                  <a:lnTo>
                    <a:pt x="366" y="38"/>
                  </a:lnTo>
                  <a:lnTo>
                    <a:pt x="338" y="34"/>
                  </a:lnTo>
                  <a:lnTo>
                    <a:pt x="312" y="34"/>
                  </a:lnTo>
                  <a:lnTo>
                    <a:pt x="287" y="40"/>
                  </a:lnTo>
                  <a:lnTo>
                    <a:pt x="266" y="50"/>
                  </a:lnTo>
                  <a:lnTo>
                    <a:pt x="249" y="66"/>
                  </a:lnTo>
                  <a:lnTo>
                    <a:pt x="237" y="86"/>
                  </a:lnTo>
                  <a:lnTo>
                    <a:pt x="230" y="110"/>
                  </a:lnTo>
                  <a:lnTo>
                    <a:pt x="224" y="104"/>
                  </a:lnTo>
                  <a:lnTo>
                    <a:pt x="218" y="96"/>
                  </a:lnTo>
                  <a:lnTo>
                    <a:pt x="209" y="88"/>
                  </a:lnTo>
                  <a:lnTo>
                    <a:pt x="201" y="79"/>
                  </a:lnTo>
                  <a:lnTo>
                    <a:pt x="192" y="72"/>
                  </a:lnTo>
                  <a:lnTo>
                    <a:pt x="184" y="65"/>
                  </a:lnTo>
                  <a:lnTo>
                    <a:pt x="178" y="60"/>
                  </a:lnTo>
                  <a:lnTo>
                    <a:pt x="173" y="56"/>
                  </a:lnTo>
                  <a:lnTo>
                    <a:pt x="153" y="46"/>
                  </a:lnTo>
                  <a:lnTo>
                    <a:pt x="132" y="43"/>
                  </a:lnTo>
                  <a:lnTo>
                    <a:pt x="111" y="47"/>
                  </a:lnTo>
                  <a:lnTo>
                    <a:pt x="94" y="58"/>
                  </a:lnTo>
                  <a:lnTo>
                    <a:pt x="79" y="76"/>
                  </a:lnTo>
                  <a:lnTo>
                    <a:pt x="69" y="101"/>
                  </a:lnTo>
                  <a:lnTo>
                    <a:pt x="65" y="132"/>
                  </a:lnTo>
                  <a:lnTo>
                    <a:pt x="70" y="170"/>
                  </a:lnTo>
                  <a:lnTo>
                    <a:pt x="58" y="170"/>
                  </a:lnTo>
                  <a:lnTo>
                    <a:pt x="43" y="174"/>
                  </a:lnTo>
                  <a:lnTo>
                    <a:pt x="27" y="182"/>
                  </a:lnTo>
                  <a:lnTo>
                    <a:pt x="13" y="195"/>
                  </a:lnTo>
                  <a:lnTo>
                    <a:pt x="3" y="211"/>
                  </a:lnTo>
                  <a:lnTo>
                    <a:pt x="0" y="231"/>
                  </a:lnTo>
                  <a:lnTo>
                    <a:pt x="5" y="256"/>
                  </a:lnTo>
                  <a:lnTo>
                    <a:pt x="19" y="284"/>
                  </a:lnTo>
                  <a:lnTo>
                    <a:pt x="29" y="300"/>
                  </a:lnTo>
                  <a:lnTo>
                    <a:pt x="41" y="317"/>
                  </a:lnTo>
                  <a:lnTo>
                    <a:pt x="52" y="334"/>
                  </a:lnTo>
                  <a:lnTo>
                    <a:pt x="63" y="350"/>
                  </a:lnTo>
                  <a:lnTo>
                    <a:pt x="74" y="367"/>
                  </a:lnTo>
                  <a:lnTo>
                    <a:pt x="85" y="385"/>
                  </a:lnTo>
                  <a:lnTo>
                    <a:pt x="98" y="402"/>
                  </a:lnTo>
                  <a:lnTo>
                    <a:pt x="110" y="417"/>
                  </a:lnTo>
                  <a:lnTo>
                    <a:pt x="124" y="433"/>
                  </a:lnTo>
                  <a:lnTo>
                    <a:pt x="136" y="447"/>
                  </a:lnTo>
                  <a:lnTo>
                    <a:pt x="150" y="461"/>
                  </a:lnTo>
                  <a:lnTo>
                    <a:pt x="163" y="472"/>
                  </a:lnTo>
                  <a:lnTo>
                    <a:pt x="177" y="482"/>
                  </a:lnTo>
                  <a:lnTo>
                    <a:pt x="191" y="489"/>
                  </a:lnTo>
                  <a:lnTo>
                    <a:pt x="204" y="495"/>
                  </a:lnTo>
                  <a:lnTo>
                    <a:pt x="219" y="499"/>
                  </a:lnTo>
                  <a:lnTo>
                    <a:pt x="237" y="508"/>
                  </a:lnTo>
                  <a:lnTo>
                    <a:pt x="254" y="520"/>
                  </a:lnTo>
                  <a:lnTo>
                    <a:pt x="270" y="533"/>
                  </a:lnTo>
                  <a:lnTo>
                    <a:pt x="287" y="546"/>
                  </a:lnTo>
                  <a:lnTo>
                    <a:pt x="306" y="561"/>
                  </a:lnTo>
                  <a:lnTo>
                    <a:pt x="323" y="577"/>
                  </a:lnTo>
                  <a:lnTo>
                    <a:pt x="341" y="592"/>
                  </a:lnTo>
                  <a:lnTo>
                    <a:pt x="359" y="607"/>
                  </a:lnTo>
                  <a:lnTo>
                    <a:pt x="378" y="622"/>
                  </a:lnTo>
                  <a:lnTo>
                    <a:pt x="397" y="636"/>
                  </a:lnTo>
                  <a:lnTo>
                    <a:pt x="417" y="647"/>
                  </a:lnTo>
                  <a:lnTo>
                    <a:pt x="435" y="657"/>
                  </a:lnTo>
                  <a:lnTo>
                    <a:pt x="455" y="665"/>
                  </a:lnTo>
                  <a:lnTo>
                    <a:pt x="476" y="670"/>
                  </a:lnTo>
                  <a:lnTo>
                    <a:pt x="497" y="673"/>
                  </a:lnTo>
                  <a:lnTo>
                    <a:pt x="518" y="672"/>
                  </a:lnTo>
                  <a:lnTo>
                    <a:pt x="552" y="674"/>
                  </a:lnTo>
                  <a:lnTo>
                    <a:pt x="579" y="672"/>
                  </a:lnTo>
                  <a:lnTo>
                    <a:pt x="601" y="665"/>
                  </a:lnTo>
                  <a:lnTo>
                    <a:pt x="620" y="657"/>
                  </a:lnTo>
                  <a:lnTo>
                    <a:pt x="636" y="648"/>
                  </a:lnTo>
                  <a:lnTo>
                    <a:pt x="651" y="639"/>
                  </a:lnTo>
                  <a:lnTo>
                    <a:pt x="667" y="631"/>
                  </a:lnTo>
                  <a:lnTo>
                    <a:pt x="686" y="626"/>
                  </a:lnTo>
                  <a:lnTo>
                    <a:pt x="697" y="626"/>
                  </a:lnTo>
                  <a:lnTo>
                    <a:pt x="712" y="622"/>
                  </a:lnTo>
                  <a:lnTo>
                    <a:pt x="727" y="613"/>
                  </a:lnTo>
                  <a:lnTo>
                    <a:pt x="742" y="602"/>
                  </a:lnTo>
                  <a:lnTo>
                    <a:pt x="757" y="590"/>
                  </a:lnTo>
                  <a:lnTo>
                    <a:pt x="766" y="576"/>
                  </a:lnTo>
                  <a:lnTo>
                    <a:pt x="774" y="565"/>
                  </a:lnTo>
                  <a:lnTo>
                    <a:pt x="775" y="554"/>
                  </a:lnTo>
                  <a:lnTo>
                    <a:pt x="781" y="534"/>
                  </a:lnTo>
                  <a:lnTo>
                    <a:pt x="789" y="516"/>
                  </a:lnTo>
                  <a:lnTo>
                    <a:pt x="799" y="499"/>
                  </a:lnTo>
                  <a:lnTo>
                    <a:pt x="809" y="483"/>
                  </a:lnTo>
                  <a:lnTo>
                    <a:pt x="819" y="467"/>
                  </a:lnTo>
                  <a:lnTo>
                    <a:pt x="825" y="451"/>
                  </a:lnTo>
                  <a:lnTo>
                    <a:pt x="829" y="432"/>
                  </a:lnTo>
                  <a:lnTo>
                    <a:pt x="827" y="412"/>
                  </a:lnTo>
                  <a:lnTo>
                    <a:pt x="866" y="413"/>
                  </a:lnTo>
                  <a:lnTo>
                    <a:pt x="907" y="413"/>
                  </a:lnTo>
                  <a:lnTo>
                    <a:pt x="950" y="413"/>
                  </a:lnTo>
                  <a:lnTo>
                    <a:pt x="995" y="411"/>
                  </a:lnTo>
                  <a:lnTo>
                    <a:pt x="1041" y="406"/>
                  </a:lnTo>
                  <a:lnTo>
                    <a:pt x="1087" y="401"/>
                  </a:lnTo>
                  <a:lnTo>
                    <a:pt x="1131" y="395"/>
                  </a:lnTo>
                  <a:lnTo>
                    <a:pt x="1175" y="386"/>
                  </a:lnTo>
                  <a:lnTo>
                    <a:pt x="1217" y="376"/>
                  </a:lnTo>
                  <a:lnTo>
                    <a:pt x="1257" y="364"/>
                  </a:lnTo>
                  <a:lnTo>
                    <a:pt x="1294" y="350"/>
                  </a:lnTo>
                  <a:lnTo>
                    <a:pt x="1326" y="335"/>
                  </a:lnTo>
                  <a:lnTo>
                    <a:pt x="1356" y="318"/>
                  </a:lnTo>
                  <a:lnTo>
                    <a:pt x="1380" y="299"/>
                  </a:lnTo>
                  <a:lnTo>
                    <a:pt x="1397" y="278"/>
                  </a:lnTo>
                  <a:lnTo>
                    <a:pt x="1409" y="254"/>
                  </a:lnTo>
                  <a:lnTo>
                    <a:pt x="1409" y="240"/>
                  </a:lnTo>
                  <a:lnTo>
                    <a:pt x="1408" y="225"/>
                  </a:lnTo>
                  <a:lnTo>
                    <a:pt x="1407" y="209"/>
                  </a:lnTo>
                  <a:lnTo>
                    <a:pt x="1403" y="192"/>
                  </a:lnTo>
                  <a:lnTo>
                    <a:pt x="1401" y="176"/>
                  </a:lnTo>
                  <a:lnTo>
                    <a:pt x="1396" y="159"/>
                  </a:lnTo>
                  <a:lnTo>
                    <a:pt x="1391" y="142"/>
                  </a:lnTo>
                  <a:lnTo>
                    <a:pt x="1384" y="124"/>
                  </a:lnTo>
                  <a:lnTo>
                    <a:pt x="1378" y="107"/>
                  </a:lnTo>
                  <a:lnTo>
                    <a:pt x="1371" y="89"/>
                  </a:lnTo>
                  <a:lnTo>
                    <a:pt x="1363" y="73"/>
                  </a:lnTo>
                  <a:lnTo>
                    <a:pt x="1355" y="57"/>
                  </a:lnTo>
                  <a:lnTo>
                    <a:pt x="1346" y="41"/>
                  </a:lnTo>
                  <a:lnTo>
                    <a:pt x="1337" y="27"/>
                  </a:lnTo>
                  <a:lnTo>
                    <a:pt x="1327" y="12"/>
                  </a:lnTo>
                  <a:lnTo>
                    <a:pt x="1317" y="0"/>
                  </a:lnTo>
                  <a:close/>
                </a:path>
              </a:pathLst>
            </a:custGeom>
            <a:solidFill>
              <a:srgbClr val="E5A575"/>
            </a:solidFill>
            <a:ln w="9525">
              <a:noFill/>
              <a:round/>
              <a:headEnd/>
              <a:tailEnd/>
            </a:ln>
          </p:spPr>
          <p:txBody>
            <a:bodyPr/>
            <a:lstStyle/>
            <a:p>
              <a:endParaRPr lang="en-US"/>
            </a:p>
          </p:txBody>
        </p:sp>
        <p:sp>
          <p:nvSpPr>
            <p:cNvPr id="29786" name="Freeform 90"/>
            <p:cNvSpPr>
              <a:spLocks/>
            </p:cNvSpPr>
            <p:nvPr/>
          </p:nvSpPr>
          <p:spPr bwMode="auto">
            <a:xfrm>
              <a:off x="1452" y="1485"/>
              <a:ext cx="282" cy="135"/>
            </a:xfrm>
            <a:custGeom>
              <a:avLst/>
              <a:gdLst/>
              <a:ahLst/>
              <a:cxnLst>
                <a:cxn ang="0">
                  <a:pos x="1027" y="144"/>
                </a:cxn>
                <a:cxn ang="0">
                  <a:pos x="950" y="134"/>
                </a:cxn>
                <a:cxn ang="0">
                  <a:pos x="892" y="117"/>
                </a:cxn>
                <a:cxn ang="0">
                  <a:pos x="841" y="99"/>
                </a:cxn>
                <a:cxn ang="0">
                  <a:pos x="784" y="87"/>
                </a:cxn>
                <a:cxn ang="0">
                  <a:pos x="708" y="87"/>
                </a:cxn>
                <a:cxn ang="0">
                  <a:pos x="661" y="96"/>
                </a:cxn>
                <a:cxn ang="0">
                  <a:pos x="619" y="122"/>
                </a:cxn>
                <a:cxn ang="0">
                  <a:pos x="590" y="158"/>
                </a:cxn>
                <a:cxn ang="0">
                  <a:pos x="538" y="145"/>
                </a:cxn>
                <a:cxn ang="0">
                  <a:pos x="459" y="91"/>
                </a:cxn>
                <a:cxn ang="0">
                  <a:pos x="413" y="57"/>
                </a:cxn>
                <a:cxn ang="0">
                  <a:pos x="366" y="38"/>
                </a:cxn>
                <a:cxn ang="0">
                  <a:pos x="287" y="40"/>
                </a:cxn>
                <a:cxn ang="0">
                  <a:pos x="237" y="86"/>
                </a:cxn>
                <a:cxn ang="0">
                  <a:pos x="224" y="104"/>
                </a:cxn>
                <a:cxn ang="0">
                  <a:pos x="201" y="79"/>
                </a:cxn>
                <a:cxn ang="0">
                  <a:pos x="178" y="60"/>
                </a:cxn>
                <a:cxn ang="0">
                  <a:pos x="153" y="46"/>
                </a:cxn>
                <a:cxn ang="0">
                  <a:pos x="94" y="58"/>
                </a:cxn>
                <a:cxn ang="0">
                  <a:pos x="65" y="132"/>
                </a:cxn>
                <a:cxn ang="0">
                  <a:pos x="58" y="170"/>
                </a:cxn>
                <a:cxn ang="0">
                  <a:pos x="13" y="195"/>
                </a:cxn>
                <a:cxn ang="0">
                  <a:pos x="5" y="256"/>
                </a:cxn>
                <a:cxn ang="0">
                  <a:pos x="29" y="300"/>
                </a:cxn>
                <a:cxn ang="0">
                  <a:pos x="63" y="350"/>
                </a:cxn>
                <a:cxn ang="0">
                  <a:pos x="98" y="402"/>
                </a:cxn>
                <a:cxn ang="0">
                  <a:pos x="136" y="447"/>
                </a:cxn>
                <a:cxn ang="0">
                  <a:pos x="177" y="482"/>
                </a:cxn>
                <a:cxn ang="0">
                  <a:pos x="219" y="499"/>
                </a:cxn>
                <a:cxn ang="0">
                  <a:pos x="254" y="520"/>
                </a:cxn>
                <a:cxn ang="0">
                  <a:pos x="306" y="561"/>
                </a:cxn>
                <a:cxn ang="0">
                  <a:pos x="359" y="607"/>
                </a:cxn>
                <a:cxn ang="0">
                  <a:pos x="417" y="647"/>
                </a:cxn>
                <a:cxn ang="0">
                  <a:pos x="476" y="670"/>
                </a:cxn>
                <a:cxn ang="0">
                  <a:pos x="518" y="672"/>
                </a:cxn>
                <a:cxn ang="0">
                  <a:pos x="601" y="665"/>
                </a:cxn>
                <a:cxn ang="0">
                  <a:pos x="651" y="639"/>
                </a:cxn>
                <a:cxn ang="0">
                  <a:pos x="686" y="626"/>
                </a:cxn>
                <a:cxn ang="0">
                  <a:pos x="727" y="613"/>
                </a:cxn>
                <a:cxn ang="0">
                  <a:pos x="766" y="576"/>
                </a:cxn>
                <a:cxn ang="0">
                  <a:pos x="775" y="554"/>
                </a:cxn>
                <a:cxn ang="0">
                  <a:pos x="799" y="499"/>
                </a:cxn>
                <a:cxn ang="0">
                  <a:pos x="825" y="451"/>
                </a:cxn>
                <a:cxn ang="0">
                  <a:pos x="827" y="412"/>
                </a:cxn>
                <a:cxn ang="0">
                  <a:pos x="950" y="413"/>
                </a:cxn>
                <a:cxn ang="0">
                  <a:pos x="1087" y="401"/>
                </a:cxn>
                <a:cxn ang="0">
                  <a:pos x="1217" y="376"/>
                </a:cxn>
                <a:cxn ang="0">
                  <a:pos x="1326" y="335"/>
                </a:cxn>
                <a:cxn ang="0">
                  <a:pos x="1397" y="278"/>
                </a:cxn>
                <a:cxn ang="0">
                  <a:pos x="1409" y="240"/>
                </a:cxn>
                <a:cxn ang="0">
                  <a:pos x="1403" y="192"/>
                </a:cxn>
                <a:cxn ang="0">
                  <a:pos x="1391" y="142"/>
                </a:cxn>
                <a:cxn ang="0">
                  <a:pos x="1371" y="89"/>
                </a:cxn>
                <a:cxn ang="0">
                  <a:pos x="1346" y="41"/>
                </a:cxn>
                <a:cxn ang="0">
                  <a:pos x="1317" y="0"/>
                </a:cxn>
              </a:cxnLst>
              <a:rect l="0" t="0" r="r" b="b"/>
              <a:pathLst>
                <a:path w="1409" h="674">
                  <a:moveTo>
                    <a:pt x="1317" y="0"/>
                  </a:moveTo>
                  <a:lnTo>
                    <a:pt x="1027" y="144"/>
                  </a:lnTo>
                  <a:lnTo>
                    <a:pt x="1027" y="144"/>
                  </a:lnTo>
                  <a:lnTo>
                    <a:pt x="999" y="142"/>
                  </a:lnTo>
                  <a:lnTo>
                    <a:pt x="972" y="138"/>
                  </a:lnTo>
                  <a:lnTo>
                    <a:pt x="950" y="134"/>
                  </a:lnTo>
                  <a:lnTo>
                    <a:pt x="929" y="128"/>
                  </a:lnTo>
                  <a:lnTo>
                    <a:pt x="910" y="123"/>
                  </a:lnTo>
                  <a:lnTo>
                    <a:pt x="892" y="117"/>
                  </a:lnTo>
                  <a:lnTo>
                    <a:pt x="874" y="110"/>
                  </a:lnTo>
                  <a:lnTo>
                    <a:pt x="858" y="104"/>
                  </a:lnTo>
                  <a:lnTo>
                    <a:pt x="841" y="99"/>
                  </a:lnTo>
                  <a:lnTo>
                    <a:pt x="824" y="94"/>
                  </a:lnTo>
                  <a:lnTo>
                    <a:pt x="805" y="89"/>
                  </a:lnTo>
                  <a:lnTo>
                    <a:pt x="784" y="87"/>
                  </a:lnTo>
                  <a:lnTo>
                    <a:pt x="762" y="86"/>
                  </a:lnTo>
                  <a:lnTo>
                    <a:pt x="737" y="86"/>
                  </a:lnTo>
                  <a:lnTo>
                    <a:pt x="708" y="87"/>
                  </a:lnTo>
                  <a:lnTo>
                    <a:pt x="677" y="91"/>
                  </a:lnTo>
                  <a:lnTo>
                    <a:pt x="677" y="91"/>
                  </a:lnTo>
                  <a:lnTo>
                    <a:pt x="661" y="96"/>
                  </a:lnTo>
                  <a:lnTo>
                    <a:pt x="645" y="102"/>
                  </a:lnTo>
                  <a:lnTo>
                    <a:pt x="631" y="110"/>
                  </a:lnTo>
                  <a:lnTo>
                    <a:pt x="619" y="122"/>
                  </a:lnTo>
                  <a:lnTo>
                    <a:pt x="608" y="133"/>
                  </a:lnTo>
                  <a:lnTo>
                    <a:pt x="599" y="145"/>
                  </a:lnTo>
                  <a:lnTo>
                    <a:pt x="590" y="158"/>
                  </a:lnTo>
                  <a:lnTo>
                    <a:pt x="583" y="170"/>
                  </a:lnTo>
                  <a:lnTo>
                    <a:pt x="583" y="170"/>
                  </a:lnTo>
                  <a:lnTo>
                    <a:pt x="538" y="145"/>
                  </a:lnTo>
                  <a:lnTo>
                    <a:pt x="505" y="124"/>
                  </a:lnTo>
                  <a:lnTo>
                    <a:pt x="479" y="106"/>
                  </a:lnTo>
                  <a:lnTo>
                    <a:pt x="459" y="91"/>
                  </a:lnTo>
                  <a:lnTo>
                    <a:pt x="443" y="77"/>
                  </a:lnTo>
                  <a:lnTo>
                    <a:pt x="428" y="66"/>
                  </a:lnTo>
                  <a:lnTo>
                    <a:pt x="413" y="57"/>
                  </a:lnTo>
                  <a:lnTo>
                    <a:pt x="393" y="50"/>
                  </a:lnTo>
                  <a:lnTo>
                    <a:pt x="393" y="50"/>
                  </a:lnTo>
                  <a:lnTo>
                    <a:pt x="366" y="38"/>
                  </a:lnTo>
                  <a:lnTo>
                    <a:pt x="338" y="34"/>
                  </a:lnTo>
                  <a:lnTo>
                    <a:pt x="312" y="34"/>
                  </a:lnTo>
                  <a:lnTo>
                    <a:pt x="287" y="40"/>
                  </a:lnTo>
                  <a:lnTo>
                    <a:pt x="266" y="50"/>
                  </a:lnTo>
                  <a:lnTo>
                    <a:pt x="249" y="66"/>
                  </a:lnTo>
                  <a:lnTo>
                    <a:pt x="237" y="86"/>
                  </a:lnTo>
                  <a:lnTo>
                    <a:pt x="230" y="110"/>
                  </a:lnTo>
                  <a:lnTo>
                    <a:pt x="230" y="110"/>
                  </a:lnTo>
                  <a:lnTo>
                    <a:pt x="224" y="104"/>
                  </a:lnTo>
                  <a:lnTo>
                    <a:pt x="218" y="96"/>
                  </a:lnTo>
                  <a:lnTo>
                    <a:pt x="209" y="88"/>
                  </a:lnTo>
                  <a:lnTo>
                    <a:pt x="201" y="79"/>
                  </a:lnTo>
                  <a:lnTo>
                    <a:pt x="192" y="72"/>
                  </a:lnTo>
                  <a:lnTo>
                    <a:pt x="184" y="65"/>
                  </a:lnTo>
                  <a:lnTo>
                    <a:pt x="178" y="60"/>
                  </a:lnTo>
                  <a:lnTo>
                    <a:pt x="173" y="56"/>
                  </a:lnTo>
                  <a:lnTo>
                    <a:pt x="173" y="56"/>
                  </a:lnTo>
                  <a:lnTo>
                    <a:pt x="153" y="46"/>
                  </a:lnTo>
                  <a:lnTo>
                    <a:pt x="132" y="43"/>
                  </a:lnTo>
                  <a:lnTo>
                    <a:pt x="111" y="47"/>
                  </a:lnTo>
                  <a:lnTo>
                    <a:pt x="94" y="58"/>
                  </a:lnTo>
                  <a:lnTo>
                    <a:pt x="79" y="76"/>
                  </a:lnTo>
                  <a:lnTo>
                    <a:pt x="69" y="101"/>
                  </a:lnTo>
                  <a:lnTo>
                    <a:pt x="65" y="132"/>
                  </a:lnTo>
                  <a:lnTo>
                    <a:pt x="70" y="170"/>
                  </a:lnTo>
                  <a:lnTo>
                    <a:pt x="70" y="170"/>
                  </a:lnTo>
                  <a:lnTo>
                    <a:pt x="58" y="170"/>
                  </a:lnTo>
                  <a:lnTo>
                    <a:pt x="43" y="174"/>
                  </a:lnTo>
                  <a:lnTo>
                    <a:pt x="27" y="182"/>
                  </a:lnTo>
                  <a:lnTo>
                    <a:pt x="13" y="195"/>
                  </a:lnTo>
                  <a:lnTo>
                    <a:pt x="3" y="211"/>
                  </a:lnTo>
                  <a:lnTo>
                    <a:pt x="0" y="231"/>
                  </a:lnTo>
                  <a:lnTo>
                    <a:pt x="5" y="256"/>
                  </a:lnTo>
                  <a:lnTo>
                    <a:pt x="19" y="284"/>
                  </a:lnTo>
                  <a:lnTo>
                    <a:pt x="19" y="284"/>
                  </a:lnTo>
                  <a:lnTo>
                    <a:pt x="29" y="300"/>
                  </a:lnTo>
                  <a:lnTo>
                    <a:pt x="41" y="317"/>
                  </a:lnTo>
                  <a:lnTo>
                    <a:pt x="52" y="334"/>
                  </a:lnTo>
                  <a:lnTo>
                    <a:pt x="63" y="350"/>
                  </a:lnTo>
                  <a:lnTo>
                    <a:pt x="74" y="367"/>
                  </a:lnTo>
                  <a:lnTo>
                    <a:pt x="85" y="385"/>
                  </a:lnTo>
                  <a:lnTo>
                    <a:pt x="98" y="402"/>
                  </a:lnTo>
                  <a:lnTo>
                    <a:pt x="110" y="417"/>
                  </a:lnTo>
                  <a:lnTo>
                    <a:pt x="124" y="433"/>
                  </a:lnTo>
                  <a:lnTo>
                    <a:pt x="136" y="447"/>
                  </a:lnTo>
                  <a:lnTo>
                    <a:pt x="150" y="461"/>
                  </a:lnTo>
                  <a:lnTo>
                    <a:pt x="163" y="472"/>
                  </a:lnTo>
                  <a:lnTo>
                    <a:pt x="177" y="482"/>
                  </a:lnTo>
                  <a:lnTo>
                    <a:pt x="191" y="489"/>
                  </a:lnTo>
                  <a:lnTo>
                    <a:pt x="204" y="495"/>
                  </a:lnTo>
                  <a:lnTo>
                    <a:pt x="219" y="499"/>
                  </a:lnTo>
                  <a:lnTo>
                    <a:pt x="219" y="499"/>
                  </a:lnTo>
                  <a:lnTo>
                    <a:pt x="237" y="508"/>
                  </a:lnTo>
                  <a:lnTo>
                    <a:pt x="254" y="520"/>
                  </a:lnTo>
                  <a:lnTo>
                    <a:pt x="270" y="533"/>
                  </a:lnTo>
                  <a:lnTo>
                    <a:pt x="287" y="546"/>
                  </a:lnTo>
                  <a:lnTo>
                    <a:pt x="306" y="561"/>
                  </a:lnTo>
                  <a:lnTo>
                    <a:pt x="323" y="577"/>
                  </a:lnTo>
                  <a:lnTo>
                    <a:pt x="341" y="592"/>
                  </a:lnTo>
                  <a:lnTo>
                    <a:pt x="359" y="607"/>
                  </a:lnTo>
                  <a:lnTo>
                    <a:pt x="378" y="622"/>
                  </a:lnTo>
                  <a:lnTo>
                    <a:pt x="397" y="636"/>
                  </a:lnTo>
                  <a:lnTo>
                    <a:pt x="417" y="647"/>
                  </a:lnTo>
                  <a:lnTo>
                    <a:pt x="435" y="657"/>
                  </a:lnTo>
                  <a:lnTo>
                    <a:pt x="455" y="665"/>
                  </a:lnTo>
                  <a:lnTo>
                    <a:pt x="476" y="670"/>
                  </a:lnTo>
                  <a:lnTo>
                    <a:pt x="497" y="673"/>
                  </a:lnTo>
                  <a:lnTo>
                    <a:pt x="518" y="672"/>
                  </a:lnTo>
                  <a:lnTo>
                    <a:pt x="518" y="672"/>
                  </a:lnTo>
                  <a:lnTo>
                    <a:pt x="552" y="674"/>
                  </a:lnTo>
                  <a:lnTo>
                    <a:pt x="579" y="672"/>
                  </a:lnTo>
                  <a:lnTo>
                    <a:pt x="601" y="665"/>
                  </a:lnTo>
                  <a:lnTo>
                    <a:pt x="620" y="657"/>
                  </a:lnTo>
                  <a:lnTo>
                    <a:pt x="636" y="648"/>
                  </a:lnTo>
                  <a:lnTo>
                    <a:pt x="651" y="639"/>
                  </a:lnTo>
                  <a:lnTo>
                    <a:pt x="667" y="631"/>
                  </a:lnTo>
                  <a:lnTo>
                    <a:pt x="686" y="626"/>
                  </a:lnTo>
                  <a:lnTo>
                    <a:pt x="686" y="626"/>
                  </a:lnTo>
                  <a:lnTo>
                    <a:pt x="697" y="626"/>
                  </a:lnTo>
                  <a:lnTo>
                    <a:pt x="712" y="622"/>
                  </a:lnTo>
                  <a:lnTo>
                    <a:pt x="727" y="613"/>
                  </a:lnTo>
                  <a:lnTo>
                    <a:pt x="742" y="602"/>
                  </a:lnTo>
                  <a:lnTo>
                    <a:pt x="757" y="590"/>
                  </a:lnTo>
                  <a:lnTo>
                    <a:pt x="766" y="576"/>
                  </a:lnTo>
                  <a:lnTo>
                    <a:pt x="774" y="565"/>
                  </a:lnTo>
                  <a:lnTo>
                    <a:pt x="775" y="554"/>
                  </a:lnTo>
                  <a:lnTo>
                    <a:pt x="775" y="554"/>
                  </a:lnTo>
                  <a:lnTo>
                    <a:pt x="781" y="534"/>
                  </a:lnTo>
                  <a:lnTo>
                    <a:pt x="789" y="516"/>
                  </a:lnTo>
                  <a:lnTo>
                    <a:pt x="799" y="499"/>
                  </a:lnTo>
                  <a:lnTo>
                    <a:pt x="809" y="483"/>
                  </a:lnTo>
                  <a:lnTo>
                    <a:pt x="819" y="467"/>
                  </a:lnTo>
                  <a:lnTo>
                    <a:pt x="825" y="451"/>
                  </a:lnTo>
                  <a:lnTo>
                    <a:pt x="829" y="432"/>
                  </a:lnTo>
                  <a:lnTo>
                    <a:pt x="827" y="412"/>
                  </a:lnTo>
                  <a:lnTo>
                    <a:pt x="827" y="412"/>
                  </a:lnTo>
                  <a:lnTo>
                    <a:pt x="866" y="413"/>
                  </a:lnTo>
                  <a:lnTo>
                    <a:pt x="907" y="413"/>
                  </a:lnTo>
                  <a:lnTo>
                    <a:pt x="950" y="413"/>
                  </a:lnTo>
                  <a:lnTo>
                    <a:pt x="995" y="411"/>
                  </a:lnTo>
                  <a:lnTo>
                    <a:pt x="1041" y="406"/>
                  </a:lnTo>
                  <a:lnTo>
                    <a:pt x="1087" y="401"/>
                  </a:lnTo>
                  <a:lnTo>
                    <a:pt x="1131" y="395"/>
                  </a:lnTo>
                  <a:lnTo>
                    <a:pt x="1175" y="386"/>
                  </a:lnTo>
                  <a:lnTo>
                    <a:pt x="1217" y="376"/>
                  </a:lnTo>
                  <a:lnTo>
                    <a:pt x="1257" y="364"/>
                  </a:lnTo>
                  <a:lnTo>
                    <a:pt x="1294" y="350"/>
                  </a:lnTo>
                  <a:lnTo>
                    <a:pt x="1326" y="335"/>
                  </a:lnTo>
                  <a:lnTo>
                    <a:pt x="1356" y="318"/>
                  </a:lnTo>
                  <a:lnTo>
                    <a:pt x="1380" y="299"/>
                  </a:lnTo>
                  <a:lnTo>
                    <a:pt x="1397" y="278"/>
                  </a:lnTo>
                  <a:lnTo>
                    <a:pt x="1409" y="254"/>
                  </a:lnTo>
                  <a:lnTo>
                    <a:pt x="1409" y="254"/>
                  </a:lnTo>
                  <a:lnTo>
                    <a:pt x="1409" y="240"/>
                  </a:lnTo>
                  <a:lnTo>
                    <a:pt x="1408" y="225"/>
                  </a:lnTo>
                  <a:lnTo>
                    <a:pt x="1407" y="209"/>
                  </a:lnTo>
                  <a:lnTo>
                    <a:pt x="1403" y="192"/>
                  </a:lnTo>
                  <a:lnTo>
                    <a:pt x="1401" y="176"/>
                  </a:lnTo>
                  <a:lnTo>
                    <a:pt x="1396" y="159"/>
                  </a:lnTo>
                  <a:lnTo>
                    <a:pt x="1391" y="142"/>
                  </a:lnTo>
                  <a:lnTo>
                    <a:pt x="1384" y="124"/>
                  </a:lnTo>
                  <a:lnTo>
                    <a:pt x="1378" y="107"/>
                  </a:lnTo>
                  <a:lnTo>
                    <a:pt x="1371" y="89"/>
                  </a:lnTo>
                  <a:lnTo>
                    <a:pt x="1363" y="73"/>
                  </a:lnTo>
                  <a:lnTo>
                    <a:pt x="1355" y="57"/>
                  </a:lnTo>
                  <a:lnTo>
                    <a:pt x="1346" y="41"/>
                  </a:lnTo>
                  <a:lnTo>
                    <a:pt x="1337" y="27"/>
                  </a:lnTo>
                  <a:lnTo>
                    <a:pt x="1327" y="12"/>
                  </a:lnTo>
                  <a:lnTo>
                    <a:pt x="1317" y="0"/>
                  </a:lnTo>
                </a:path>
              </a:pathLst>
            </a:custGeom>
            <a:noFill/>
            <a:ln w="0">
              <a:solidFill>
                <a:srgbClr val="000000"/>
              </a:solidFill>
              <a:prstDash val="solid"/>
              <a:round/>
              <a:headEnd/>
              <a:tailEnd/>
            </a:ln>
          </p:spPr>
          <p:txBody>
            <a:bodyPr/>
            <a:lstStyle/>
            <a:p>
              <a:endParaRPr lang="en-US"/>
            </a:p>
          </p:txBody>
        </p:sp>
        <p:sp>
          <p:nvSpPr>
            <p:cNvPr id="29787" name="Freeform 91"/>
            <p:cNvSpPr>
              <a:spLocks noEditPoints="1"/>
            </p:cNvSpPr>
            <p:nvPr/>
          </p:nvSpPr>
          <p:spPr bwMode="auto">
            <a:xfrm>
              <a:off x="1550" y="1486"/>
              <a:ext cx="180" cy="133"/>
            </a:xfrm>
            <a:custGeom>
              <a:avLst/>
              <a:gdLst/>
              <a:ahLst/>
              <a:cxnLst>
                <a:cxn ang="0">
                  <a:pos x="646" y="218"/>
                </a:cxn>
                <a:cxn ang="0">
                  <a:pos x="721" y="191"/>
                </a:cxn>
                <a:cxn ang="0">
                  <a:pos x="755" y="205"/>
                </a:cxn>
                <a:cxn ang="0">
                  <a:pos x="764" y="247"/>
                </a:cxn>
                <a:cxn ang="0">
                  <a:pos x="726" y="314"/>
                </a:cxn>
                <a:cxn ang="0">
                  <a:pos x="680" y="357"/>
                </a:cxn>
                <a:cxn ang="0">
                  <a:pos x="762" y="335"/>
                </a:cxn>
                <a:cxn ang="0">
                  <a:pos x="832" y="303"/>
                </a:cxn>
                <a:cxn ang="0">
                  <a:pos x="873" y="260"/>
                </a:cxn>
                <a:cxn ang="0">
                  <a:pos x="898" y="200"/>
                </a:cxn>
                <a:cxn ang="0">
                  <a:pos x="886" y="102"/>
                </a:cxn>
                <a:cxn ang="0">
                  <a:pos x="840" y="15"/>
                </a:cxn>
                <a:cxn ang="0">
                  <a:pos x="515" y="139"/>
                </a:cxn>
                <a:cxn ang="0">
                  <a:pos x="458" y="130"/>
                </a:cxn>
                <a:cxn ang="0">
                  <a:pos x="419" y="141"/>
                </a:cxn>
                <a:cxn ang="0">
                  <a:pos x="388" y="162"/>
                </a:cxn>
                <a:cxn ang="0">
                  <a:pos x="346" y="183"/>
                </a:cxn>
                <a:cxn ang="0">
                  <a:pos x="311" y="234"/>
                </a:cxn>
                <a:cxn ang="0">
                  <a:pos x="325" y="268"/>
                </a:cxn>
                <a:cxn ang="0">
                  <a:pos x="433" y="296"/>
                </a:cxn>
                <a:cxn ang="0">
                  <a:pos x="506" y="314"/>
                </a:cxn>
                <a:cxn ang="0">
                  <a:pos x="536" y="280"/>
                </a:cxn>
                <a:cxn ang="0">
                  <a:pos x="547" y="248"/>
                </a:cxn>
                <a:cxn ang="0">
                  <a:pos x="551" y="226"/>
                </a:cxn>
                <a:cxn ang="0">
                  <a:pos x="558" y="223"/>
                </a:cxn>
                <a:cxn ang="0">
                  <a:pos x="581" y="231"/>
                </a:cxn>
                <a:cxn ang="0">
                  <a:pos x="283" y="521"/>
                </a:cxn>
                <a:cxn ang="0">
                  <a:pos x="227" y="520"/>
                </a:cxn>
                <a:cxn ang="0">
                  <a:pos x="169" y="531"/>
                </a:cxn>
                <a:cxn ang="0">
                  <a:pos x="134" y="548"/>
                </a:cxn>
                <a:cxn ang="0">
                  <a:pos x="157" y="568"/>
                </a:cxn>
                <a:cxn ang="0">
                  <a:pos x="207" y="596"/>
                </a:cxn>
                <a:cxn ang="0">
                  <a:pos x="247" y="598"/>
                </a:cxn>
                <a:cxn ang="0">
                  <a:pos x="270" y="576"/>
                </a:cxn>
                <a:cxn ang="0">
                  <a:pos x="281" y="542"/>
                </a:cxn>
                <a:cxn ang="0">
                  <a:pos x="159" y="630"/>
                </a:cxn>
                <a:cxn ang="0">
                  <a:pos x="63" y="609"/>
                </a:cxn>
                <a:cxn ang="0">
                  <a:pos x="8" y="593"/>
                </a:cxn>
                <a:cxn ang="0">
                  <a:pos x="0" y="625"/>
                </a:cxn>
                <a:cxn ang="0">
                  <a:pos x="8" y="664"/>
                </a:cxn>
                <a:cxn ang="0">
                  <a:pos x="83" y="661"/>
                </a:cxn>
                <a:cxn ang="0">
                  <a:pos x="159" y="630"/>
                </a:cxn>
                <a:cxn ang="0">
                  <a:pos x="269" y="422"/>
                </a:cxn>
                <a:cxn ang="0">
                  <a:pos x="212" y="438"/>
                </a:cxn>
                <a:cxn ang="0">
                  <a:pos x="243" y="476"/>
                </a:cxn>
                <a:cxn ang="0">
                  <a:pos x="295" y="490"/>
                </a:cxn>
                <a:cxn ang="0">
                  <a:pos x="325" y="460"/>
                </a:cxn>
                <a:cxn ang="0">
                  <a:pos x="334" y="421"/>
                </a:cxn>
              </a:cxnLst>
              <a:rect l="0" t="0" r="r" b="b"/>
              <a:pathLst>
                <a:path w="902" h="664">
                  <a:moveTo>
                    <a:pt x="595" y="232"/>
                  </a:moveTo>
                  <a:lnTo>
                    <a:pt x="612" y="231"/>
                  </a:lnTo>
                  <a:lnTo>
                    <a:pt x="629" y="226"/>
                  </a:lnTo>
                  <a:lnTo>
                    <a:pt x="646" y="218"/>
                  </a:lnTo>
                  <a:lnTo>
                    <a:pt x="666" y="211"/>
                  </a:lnTo>
                  <a:lnTo>
                    <a:pt x="685" y="203"/>
                  </a:lnTo>
                  <a:lnTo>
                    <a:pt x="703" y="196"/>
                  </a:lnTo>
                  <a:lnTo>
                    <a:pt x="721" y="191"/>
                  </a:lnTo>
                  <a:lnTo>
                    <a:pt x="736" y="190"/>
                  </a:lnTo>
                  <a:lnTo>
                    <a:pt x="743" y="193"/>
                  </a:lnTo>
                  <a:lnTo>
                    <a:pt x="749" y="198"/>
                  </a:lnTo>
                  <a:lnTo>
                    <a:pt x="755" y="205"/>
                  </a:lnTo>
                  <a:lnTo>
                    <a:pt x="760" y="213"/>
                  </a:lnTo>
                  <a:lnTo>
                    <a:pt x="763" y="223"/>
                  </a:lnTo>
                  <a:lnTo>
                    <a:pt x="764" y="234"/>
                  </a:lnTo>
                  <a:lnTo>
                    <a:pt x="764" y="247"/>
                  </a:lnTo>
                  <a:lnTo>
                    <a:pt x="762" y="260"/>
                  </a:lnTo>
                  <a:lnTo>
                    <a:pt x="755" y="279"/>
                  </a:lnTo>
                  <a:lnTo>
                    <a:pt x="742" y="298"/>
                  </a:lnTo>
                  <a:lnTo>
                    <a:pt x="726" y="314"/>
                  </a:lnTo>
                  <a:lnTo>
                    <a:pt x="710" y="329"/>
                  </a:lnTo>
                  <a:lnTo>
                    <a:pt x="693" y="341"/>
                  </a:lnTo>
                  <a:lnTo>
                    <a:pt x="684" y="351"/>
                  </a:lnTo>
                  <a:lnTo>
                    <a:pt x="680" y="357"/>
                  </a:lnTo>
                  <a:lnTo>
                    <a:pt x="686" y="360"/>
                  </a:lnTo>
                  <a:lnTo>
                    <a:pt x="715" y="351"/>
                  </a:lnTo>
                  <a:lnTo>
                    <a:pt x="739" y="344"/>
                  </a:lnTo>
                  <a:lnTo>
                    <a:pt x="762" y="335"/>
                  </a:lnTo>
                  <a:lnTo>
                    <a:pt x="783" y="327"/>
                  </a:lnTo>
                  <a:lnTo>
                    <a:pt x="801" y="319"/>
                  </a:lnTo>
                  <a:lnTo>
                    <a:pt x="818" y="311"/>
                  </a:lnTo>
                  <a:lnTo>
                    <a:pt x="832" y="303"/>
                  </a:lnTo>
                  <a:lnTo>
                    <a:pt x="845" y="293"/>
                  </a:lnTo>
                  <a:lnTo>
                    <a:pt x="856" y="283"/>
                  </a:lnTo>
                  <a:lnTo>
                    <a:pt x="866" y="272"/>
                  </a:lnTo>
                  <a:lnTo>
                    <a:pt x="873" y="260"/>
                  </a:lnTo>
                  <a:lnTo>
                    <a:pt x="881" y="247"/>
                  </a:lnTo>
                  <a:lnTo>
                    <a:pt x="887" y="233"/>
                  </a:lnTo>
                  <a:lnTo>
                    <a:pt x="893" y="217"/>
                  </a:lnTo>
                  <a:lnTo>
                    <a:pt x="898" y="200"/>
                  </a:lnTo>
                  <a:lnTo>
                    <a:pt x="902" y="180"/>
                  </a:lnTo>
                  <a:lnTo>
                    <a:pt x="901" y="154"/>
                  </a:lnTo>
                  <a:lnTo>
                    <a:pt x="894" y="128"/>
                  </a:lnTo>
                  <a:lnTo>
                    <a:pt x="886" y="102"/>
                  </a:lnTo>
                  <a:lnTo>
                    <a:pt x="876" y="77"/>
                  </a:lnTo>
                  <a:lnTo>
                    <a:pt x="863" y="53"/>
                  </a:lnTo>
                  <a:lnTo>
                    <a:pt x="851" y="33"/>
                  </a:lnTo>
                  <a:lnTo>
                    <a:pt x="840" y="15"/>
                  </a:lnTo>
                  <a:lnTo>
                    <a:pt x="830" y="0"/>
                  </a:lnTo>
                  <a:lnTo>
                    <a:pt x="537" y="141"/>
                  </a:lnTo>
                  <a:lnTo>
                    <a:pt x="527" y="140"/>
                  </a:lnTo>
                  <a:lnTo>
                    <a:pt x="515" y="139"/>
                  </a:lnTo>
                  <a:lnTo>
                    <a:pt x="502" y="138"/>
                  </a:lnTo>
                  <a:lnTo>
                    <a:pt x="487" y="135"/>
                  </a:lnTo>
                  <a:lnTo>
                    <a:pt x="473" y="133"/>
                  </a:lnTo>
                  <a:lnTo>
                    <a:pt x="458" y="130"/>
                  </a:lnTo>
                  <a:lnTo>
                    <a:pt x="443" y="126"/>
                  </a:lnTo>
                  <a:lnTo>
                    <a:pt x="428" y="123"/>
                  </a:lnTo>
                  <a:lnTo>
                    <a:pt x="424" y="133"/>
                  </a:lnTo>
                  <a:lnTo>
                    <a:pt x="419" y="141"/>
                  </a:lnTo>
                  <a:lnTo>
                    <a:pt x="413" y="147"/>
                  </a:lnTo>
                  <a:lnTo>
                    <a:pt x="406" y="154"/>
                  </a:lnTo>
                  <a:lnTo>
                    <a:pt x="397" y="159"/>
                  </a:lnTo>
                  <a:lnTo>
                    <a:pt x="388" y="162"/>
                  </a:lnTo>
                  <a:lnTo>
                    <a:pt x="379" y="165"/>
                  </a:lnTo>
                  <a:lnTo>
                    <a:pt x="371" y="169"/>
                  </a:lnTo>
                  <a:lnTo>
                    <a:pt x="358" y="175"/>
                  </a:lnTo>
                  <a:lnTo>
                    <a:pt x="346" y="183"/>
                  </a:lnTo>
                  <a:lnTo>
                    <a:pt x="335" y="195"/>
                  </a:lnTo>
                  <a:lnTo>
                    <a:pt x="326" y="207"/>
                  </a:lnTo>
                  <a:lnTo>
                    <a:pt x="317" y="221"/>
                  </a:lnTo>
                  <a:lnTo>
                    <a:pt x="311" y="234"/>
                  </a:lnTo>
                  <a:lnTo>
                    <a:pt x="306" y="248"/>
                  </a:lnTo>
                  <a:lnTo>
                    <a:pt x="304" y="259"/>
                  </a:lnTo>
                  <a:lnTo>
                    <a:pt x="310" y="263"/>
                  </a:lnTo>
                  <a:lnTo>
                    <a:pt x="325" y="268"/>
                  </a:lnTo>
                  <a:lnTo>
                    <a:pt x="347" y="274"/>
                  </a:lnTo>
                  <a:lnTo>
                    <a:pt x="373" y="280"/>
                  </a:lnTo>
                  <a:lnTo>
                    <a:pt x="403" y="288"/>
                  </a:lnTo>
                  <a:lnTo>
                    <a:pt x="433" y="296"/>
                  </a:lnTo>
                  <a:lnTo>
                    <a:pt x="461" y="305"/>
                  </a:lnTo>
                  <a:lnTo>
                    <a:pt x="486" y="316"/>
                  </a:lnTo>
                  <a:lnTo>
                    <a:pt x="496" y="317"/>
                  </a:lnTo>
                  <a:lnTo>
                    <a:pt x="506" y="314"/>
                  </a:lnTo>
                  <a:lnTo>
                    <a:pt x="516" y="308"/>
                  </a:lnTo>
                  <a:lnTo>
                    <a:pt x="523" y="300"/>
                  </a:lnTo>
                  <a:lnTo>
                    <a:pt x="531" y="290"/>
                  </a:lnTo>
                  <a:lnTo>
                    <a:pt x="536" y="280"/>
                  </a:lnTo>
                  <a:lnTo>
                    <a:pt x="540" y="270"/>
                  </a:lnTo>
                  <a:lnTo>
                    <a:pt x="542" y="262"/>
                  </a:lnTo>
                  <a:lnTo>
                    <a:pt x="545" y="255"/>
                  </a:lnTo>
                  <a:lnTo>
                    <a:pt x="547" y="248"/>
                  </a:lnTo>
                  <a:lnTo>
                    <a:pt x="548" y="242"/>
                  </a:lnTo>
                  <a:lnTo>
                    <a:pt x="549" y="237"/>
                  </a:lnTo>
                  <a:lnTo>
                    <a:pt x="551" y="231"/>
                  </a:lnTo>
                  <a:lnTo>
                    <a:pt x="551" y="226"/>
                  </a:lnTo>
                  <a:lnTo>
                    <a:pt x="549" y="222"/>
                  </a:lnTo>
                  <a:lnTo>
                    <a:pt x="548" y="217"/>
                  </a:lnTo>
                  <a:lnTo>
                    <a:pt x="553" y="221"/>
                  </a:lnTo>
                  <a:lnTo>
                    <a:pt x="558" y="223"/>
                  </a:lnTo>
                  <a:lnTo>
                    <a:pt x="563" y="226"/>
                  </a:lnTo>
                  <a:lnTo>
                    <a:pt x="569" y="228"/>
                  </a:lnTo>
                  <a:lnTo>
                    <a:pt x="574" y="229"/>
                  </a:lnTo>
                  <a:lnTo>
                    <a:pt x="581" y="231"/>
                  </a:lnTo>
                  <a:lnTo>
                    <a:pt x="588" y="232"/>
                  </a:lnTo>
                  <a:lnTo>
                    <a:pt x="595" y="232"/>
                  </a:lnTo>
                  <a:close/>
                  <a:moveTo>
                    <a:pt x="293" y="525"/>
                  </a:moveTo>
                  <a:lnTo>
                    <a:pt x="283" y="521"/>
                  </a:lnTo>
                  <a:lnTo>
                    <a:pt x="272" y="520"/>
                  </a:lnTo>
                  <a:lnTo>
                    <a:pt x="258" y="519"/>
                  </a:lnTo>
                  <a:lnTo>
                    <a:pt x="243" y="519"/>
                  </a:lnTo>
                  <a:lnTo>
                    <a:pt x="227" y="520"/>
                  </a:lnTo>
                  <a:lnTo>
                    <a:pt x="212" y="521"/>
                  </a:lnTo>
                  <a:lnTo>
                    <a:pt x="196" y="524"/>
                  </a:lnTo>
                  <a:lnTo>
                    <a:pt x="182" y="527"/>
                  </a:lnTo>
                  <a:lnTo>
                    <a:pt x="169" y="531"/>
                  </a:lnTo>
                  <a:lnTo>
                    <a:pt x="156" y="535"/>
                  </a:lnTo>
                  <a:lnTo>
                    <a:pt x="146" y="538"/>
                  </a:lnTo>
                  <a:lnTo>
                    <a:pt x="139" y="543"/>
                  </a:lnTo>
                  <a:lnTo>
                    <a:pt x="134" y="548"/>
                  </a:lnTo>
                  <a:lnTo>
                    <a:pt x="133" y="553"/>
                  </a:lnTo>
                  <a:lnTo>
                    <a:pt x="135" y="558"/>
                  </a:lnTo>
                  <a:lnTo>
                    <a:pt x="142" y="563"/>
                  </a:lnTo>
                  <a:lnTo>
                    <a:pt x="157" y="568"/>
                  </a:lnTo>
                  <a:lnTo>
                    <a:pt x="171" y="574"/>
                  </a:lnTo>
                  <a:lnTo>
                    <a:pt x="183" y="582"/>
                  </a:lnTo>
                  <a:lnTo>
                    <a:pt x="196" y="589"/>
                  </a:lnTo>
                  <a:lnTo>
                    <a:pt x="207" y="596"/>
                  </a:lnTo>
                  <a:lnTo>
                    <a:pt x="217" y="600"/>
                  </a:lnTo>
                  <a:lnTo>
                    <a:pt x="228" y="603"/>
                  </a:lnTo>
                  <a:lnTo>
                    <a:pt x="239" y="603"/>
                  </a:lnTo>
                  <a:lnTo>
                    <a:pt x="247" y="598"/>
                  </a:lnTo>
                  <a:lnTo>
                    <a:pt x="253" y="593"/>
                  </a:lnTo>
                  <a:lnTo>
                    <a:pt x="259" y="588"/>
                  </a:lnTo>
                  <a:lnTo>
                    <a:pt x="265" y="582"/>
                  </a:lnTo>
                  <a:lnTo>
                    <a:pt x="270" y="576"/>
                  </a:lnTo>
                  <a:lnTo>
                    <a:pt x="274" y="568"/>
                  </a:lnTo>
                  <a:lnTo>
                    <a:pt x="278" y="561"/>
                  </a:lnTo>
                  <a:lnTo>
                    <a:pt x="279" y="553"/>
                  </a:lnTo>
                  <a:lnTo>
                    <a:pt x="281" y="542"/>
                  </a:lnTo>
                  <a:lnTo>
                    <a:pt x="286" y="533"/>
                  </a:lnTo>
                  <a:lnTo>
                    <a:pt x="290" y="527"/>
                  </a:lnTo>
                  <a:lnTo>
                    <a:pt x="293" y="525"/>
                  </a:lnTo>
                  <a:close/>
                  <a:moveTo>
                    <a:pt x="159" y="630"/>
                  </a:moveTo>
                  <a:lnTo>
                    <a:pt x="133" y="629"/>
                  </a:lnTo>
                  <a:lnTo>
                    <a:pt x="106" y="624"/>
                  </a:lnTo>
                  <a:lnTo>
                    <a:pt x="84" y="618"/>
                  </a:lnTo>
                  <a:lnTo>
                    <a:pt x="63" y="609"/>
                  </a:lnTo>
                  <a:lnTo>
                    <a:pt x="44" y="602"/>
                  </a:lnTo>
                  <a:lnTo>
                    <a:pt x="28" y="596"/>
                  </a:lnTo>
                  <a:lnTo>
                    <a:pt x="17" y="592"/>
                  </a:lnTo>
                  <a:lnTo>
                    <a:pt x="8" y="593"/>
                  </a:lnTo>
                  <a:lnTo>
                    <a:pt x="5" y="599"/>
                  </a:lnTo>
                  <a:lnTo>
                    <a:pt x="2" y="607"/>
                  </a:lnTo>
                  <a:lnTo>
                    <a:pt x="1" y="617"/>
                  </a:lnTo>
                  <a:lnTo>
                    <a:pt x="0" y="625"/>
                  </a:lnTo>
                  <a:lnTo>
                    <a:pt x="0" y="635"/>
                  </a:lnTo>
                  <a:lnTo>
                    <a:pt x="1" y="645"/>
                  </a:lnTo>
                  <a:lnTo>
                    <a:pt x="5" y="655"/>
                  </a:lnTo>
                  <a:lnTo>
                    <a:pt x="8" y="664"/>
                  </a:lnTo>
                  <a:lnTo>
                    <a:pt x="26" y="664"/>
                  </a:lnTo>
                  <a:lnTo>
                    <a:pt x="44" y="664"/>
                  </a:lnTo>
                  <a:lnTo>
                    <a:pt x="63" y="663"/>
                  </a:lnTo>
                  <a:lnTo>
                    <a:pt x="83" y="661"/>
                  </a:lnTo>
                  <a:lnTo>
                    <a:pt x="103" y="658"/>
                  </a:lnTo>
                  <a:lnTo>
                    <a:pt x="123" y="653"/>
                  </a:lnTo>
                  <a:lnTo>
                    <a:pt x="141" y="643"/>
                  </a:lnTo>
                  <a:lnTo>
                    <a:pt x="159" y="630"/>
                  </a:lnTo>
                  <a:close/>
                  <a:moveTo>
                    <a:pt x="331" y="411"/>
                  </a:moveTo>
                  <a:lnTo>
                    <a:pt x="315" y="419"/>
                  </a:lnTo>
                  <a:lnTo>
                    <a:pt x="293" y="422"/>
                  </a:lnTo>
                  <a:lnTo>
                    <a:pt x="269" y="422"/>
                  </a:lnTo>
                  <a:lnTo>
                    <a:pt x="247" y="421"/>
                  </a:lnTo>
                  <a:lnTo>
                    <a:pt x="227" y="422"/>
                  </a:lnTo>
                  <a:lnTo>
                    <a:pt x="214" y="427"/>
                  </a:lnTo>
                  <a:lnTo>
                    <a:pt x="212" y="438"/>
                  </a:lnTo>
                  <a:lnTo>
                    <a:pt x="222" y="458"/>
                  </a:lnTo>
                  <a:lnTo>
                    <a:pt x="227" y="464"/>
                  </a:lnTo>
                  <a:lnTo>
                    <a:pt x="234" y="470"/>
                  </a:lnTo>
                  <a:lnTo>
                    <a:pt x="243" y="476"/>
                  </a:lnTo>
                  <a:lnTo>
                    <a:pt x="254" y="481"/>
                  </a:lnTo>
                  <a:lnTo>
                    <a:pt x="267" y="486"/>
                  </a:lnTo>
                  <a:lnTo>
                    <a:pt x="280" y="489"/>
                  </a:lnTo>
                  <a:lnTo>
                    <a:pt x="295" y="490"/>
                  </a:lnTo>
                  <a:lnTo>
                    <a:pt x="310" y="488"/>
                  </a:lnTo>
                  <a:lnTo>
                    <a:pt x="315" y="479"/>
                  </a:lnTo>
                  <a:lnTo>
                    <a:pt x="320" y="470"/>
                  </a:lnTo>
                  <a:lnTo>
                    <a:pt x="325" y="460"/>
                  </a:lnTo>
                  <a:lnTo>
                    <a:pt x="330" y="450"/>
                  </a:lnTo>
                  <a:lnTo>
                    <a:pt x="332" y="440"/>
                  </a:lnTo>
                  <a:lnTo>
                    <a:pt x="334" y="430"/>
                  </a:lnTo>
                  <a:lnTo>
                    <a:pt x="334" y="421"/>
                  </a:lnTo>
                  <a:lnTo>
                    <a:pt x="331" y="411"/>
                  </a:lnTo>
                  <a:close/>
                </a:path>
              </a:pathLst>
            </a:custGeom>
            <a:solidFill>
              <a:srgbClr val="FFBF8F"/>
            </a:solidFill>
            <a:ln w="9525">
              <a:noFill/>
              <a:round/>
              <a:headEnd/>
              <a:tailEnd/>
            </a:ln>
          </p:spPr>
          <p:txBody>
            <a:bodyPr/>
            <a:lstStyle/>
            <a:p>
              <a:endParaRPr lang="en-US"/>
            </a:p>
          </p:txBody>
        </p:sp>
        <p:sp>
          <p:nvSpPr>
            <p:cNvPr id="29788" name="Freeform 92"/>
            <p:cNvSpPr>
              <a:spLocks noEditPoints="1"/>
            </p:cNvSpPr>
            <p:nvPr/>
          </p:nvSpPr>
          <p:spPr bwMode="auto">
            <a:xfrm>
              <a:off x="1467" y="1496"/>
              <a:ext cx="204" cy="98"/>
            </a:xfrm>
            <a:custGeom>
              <a:avLst/>
              <a:gdLst/>
              <a:ahLst/>
              <a:cxnLst>
                <a:cxn ang="0">
                  <a:pos x="961" y="209"/>
                </a:cxn>
                <a:cxn ang="0">
                  <a:pos x="907" y="282"/>
                </a:cxn>
                <a:cxn ang="0">
                  <a:pos x="844" y="335"/>
                </a:cxn>
                <a:cxn ang="0">
                  <a:pos x="862" y="341"/>
                </a:cxn>
                <a:cxn ang="0">
                  <a:pos x="923" y="287"/>
                </a:cxn>
                <a:cxn ang="0">
                  <a:pos x="992" y="198"/>
                </a:cxn>
                <a:cxn ang="0">
                  <a:pos x="1001" y="116"/>
                </a:cxn>
                <a:cxn ang="0">
                  <a:pos x="1019" y="72"/>
                </a:cxn>
                <a:cxn ang="0">
                  <a:pos x="987" y="75"/>
                </a:cxn>
                <a:cxn ang="0">
                  <a:pos x="72" y="221"/>
                </a:cxn>
                <a:cxn ang="0">
                  <a:pos x="127" y="318"/>
                </a:cxn>
                <a:cxn ang="0">
                  <a:pos x="184" y="390"/>
                </a:cxn>
                <a:cxn ang="0">
                  <a:pos x="247" y="415"/>
                </a:cxn>
                <a:cxn ang="0">
                  <a:pos x="293" y="433"/>
                </a:cxn>
                <a:cxn ang="0">
                  <a:pos x="370" y="461"/>
                </a:cxn>
                <a:cxn ang="0">
                  <a:pos x="441" y="484"/>
                </a:cxn>
                <a:cxn ang="0">
                  <a:pos x="411" y="484"/>
                </a:cxn>
                <a:cxn ang="0">
                  <a:pos x="310" y="474"/>
                </a:cxn>
                <a:cxn ang="0">
                  <a:pos x="207" y="451"/>
                </a:cxn>
                <a:cxn ang="0">
                  <a:pos x="135" y="399"/>
                </a:cxn>
                <a:cxn ang="0">
                  <a:pos x="98" y="329"/>
                </a:cxn>
                <a:cxn ang="0">
                  <a:pos x="72" y="263"/>
                </a:cxn>
                <a:cxn ang="0">
                  <a:pos x="42" y="214"/>
                </a:cxn>
                <a:cxn ang="0">
                  <a:pos x="5" y="144"/>
                </a:cxn>
                <a:cxn ang="0">
                  <a:pos x="15" y="153"/>
                </a:cxn>
                <a:cxn ang="0">
                  <a:pos x="72" y="221"/>
                </a:cxn>
                <a:cxn ang="0">
                  <a:pos x="510" y="153"/>
                </a:cxn>
                <a:cxn ang="0">
                  <a:pos x="552" y="178"/>
                </a:cxn>
                <a:cxn ang="0">
                  <a:pos x="671" y="198"/>
                </a:cxn>
                <a:cxn ang="0">
                  <a:pos x="789" y="232"/>
                </a:cxn>
                <a:cxn ang="0">
                  <a:pos x="881" y="258"/>
                </a:cxn>
                <a:cxn ang="0">
                  <a:pos x="766" y="282"/>
                </a:cxn>
                <a:cxn ang="0">
                  <a:pos x="674" y="301"/>
                </a:cxn>
                <a:cxn ang="0">
                  <a:pos x="613" y="282"/>
                </a:cxn>
                <a:cxn ang="0">
                  <a:pos x="544" y="246"/>
                </a:cxn>
                <a:cxn ang="0">
                  <a:pos x="485" y="217"/>
                </a:cxn>
                <a:cxn ang="0">
                  <a:pos x="453" y="170"/>
                </a:cxn>
                <a:cxn ang="0">
                  <a:pos x="400" y="91"/>
                </a:cxn>
                <a:cxn ang="0">
                  <a:pos x="312" y="0"/>
                </a:cxn>
                <a:cxn ang="0">
                  <a:pos x="403" y="61"/>
                </a:cxn>
                <a:cxn ang="0">
                  <a:pos x="164" y="47"/>
                </a:cxn>
                <a:cxn ang="0">
                  <a:pos x="173" y="80"/>
                </a:cxn>
                <a:cxn ang="0">
                  <a:pos x="225" y="144"/>
                </a:cxn>
                <a:cxn ang="0">
                  <a:pos x="297" y="238"/>
                </a:cxn>
                <a:cxn ang="0">
                  <a:pos x="341" y="283"/>
                </a:cxn>
                <a:cxn ang="0">
                  <a:pos x="391" y="305"/>
                </a:cxn>
                <a:cxn ang="0">
                  <a:pos x="457" y="333"/>
                </a:cxn>
                <a:cxn ang="0">
                  <a:pos x="407" y="337"/>
                </a:cxn>
                <a:cxn ang="0">
                  <a:pos x="331" y="327"/>
                </a:cxn>
                <a:cxn ang="0">
                  <a:pos x="258" y="302"/>
                </a:cxn>
                <a:cxn ang="0">
                  <a:pos x="187" y="207"/>
                </a:cxn>
                <a:cxn ang="0">
                  <a:pos x="150" y="92"/>
                </a:cxn>
                <a:cxn ang="0">
                  <a:pos x="118" y="34"/>
                </a:cxn>
                <a:cxn ang="0">
                  <a:pos x="113" y="20"/>
                </a:cxn>
                <a:cxn ang="0">
                  <a:pos x="151" y="55"/>
                </a:cxn>
                <a:cxn ang="0">
                  <a:pos x="165" y="39"/>
                </a:cxn>
              </a:cxnLst>
              <a:rect l="0" t="0" r="r" b="b"/>
              <a:pathLst>
                <a:path w="1020" h="490">
                  <a:moveTo>
                    <a:pt x="952" y="96"/>
                  </a:moveTo>
                  <a:lnTo>
                    <a:pt x="959" y="126"/>
                  </a:lnTo>
                  <a:lnTo>
                    <a:pt x="963" y="154"/>
                  </a:lnTo>
                  <a:lnTo>
                    <a:pt x="964" y="183"/>
                  </a:lnTo>
                  <a:lnTo>
                    <a:pt x="961" y="209"/>
                  </a:lnTo>
                  <a:lnTo>
                    <a:pt x="954" y="231"/>
                  </a:lnTo>
                  <a:lnTo>
                    <a:pt x="943" y="250"/>
                  </a:lnTo>
                  <a:lnTo>
                    <a:pt x="928" y="263"/>
                  </a:lnTo>
                  <a:lnTo>
                    <a:pt x="908" y="271"/>
                  </a:lnTo>
                  <a:lnTo>
                    <a:pt x="907" y="282"/>
                  </a:lnTo>
                  <a:lnTo>
                    <a:pt x="902" y="294"/>
                  </a:lnTo>
                  <a:lnTo>
                    <a:pt x="894" y="305"/>
                  </a:lnTo>
                  <a:lnTo>
                    <a:pt x="881" y="317"/>
                  </a:lnTo>
                  <a:lnTo>
                    <a:pt x="865" y="327"/>
                  </a:lnTo>
                  <a:lnTo>
                    <a:pt x="844" y="335"/>
                  </a:lnTo>
                  <a:lnTo>
                    <a:pt x="820" y="341"/>
                  </a:lnTo>
                  <a:lnTo>
                    <a:pt x="793" y="348"/>
                  </a:lnTo>
                  <a:lnTo>
                    <a:pt x="817" y="350"/>
                  </a:lnTo>
                  <a:lnTo>
                    <a:pt x="840" y="348"/>
                  </a:lnTo>
                  <a:lnTo>
                    <a:pt x="862" y="341"/>
                  </a:lnTo>
                  <a:lnTo>
                    <a:pt x="882" y="333"/>
                  </a:lnTo>
                  <a:lnTo>
                    <a:pt x="900" y="323"/>
                  </a:lnTo>
                  <a:lnTo>
                    <a:pt x="912" y="310"/>
                  </a:lnTo>
                  <a:lnTo>
                    <a:pt x="921" y="298"/>
                  </a:lnTo>
                  <a:lnTo>
                    <a:pt x="923" y="287"/>
                  </a:lnTo>
                  <a:lnTo>
                    <a:pt x="951" y="272"/>
                  </a:lnTo>
                  <a:lnTo>
                    <a:pt x="969" y="255"/>
                  </a:lnTo>
                  <a:lnTo>
                    <a:pt x="982" y="237"/>
                  </a:lnTo>
                  <a:lnTo>
                    <a:pt x="989" y="219"/>
                  </a:lnTo>
                  <a:lnTo>
                    <a:pt x="992" y="198"/>
                  </a:lnTo>
                  <a:lnTo>
                    <a:pt x="992" y="176"/>
                  </a:lnTo>
                  <a:lnTo>
                    <a:pt x="990" y="154"/>
                  </a:lnTo>
                  <a:lnTo>
                    <a:pt x="990" y="132"/>
                  </a:lnTo>
                  <a:lnTo>
                    <a:pt x="995" y="124"/>
                  </a:lnTo>
                  <a:lnTo>
                    <a:pt x="1001" y="116"/>
                  </a:lnTo>
                  <a:lnTo>
                    <a:pt x="1006" y="108"/>
                  </a:lnTo>
                  <a:lnTo>
                    <a:pt x="1011" y="99"/>
                  </a:lnTo>
                  <a:lnTo>
                    <a:pt x="1015" y="91"/>
                  </a:lnTo>
                  <a:lnTo>
                    <a:pt x="1018" y="82"/>
                  </a:lnTo>
                  <a:lnTo>
                    <a:pt x="1019" y="72"/>
                  </a:lnTo>
                  <a:lnTo>
                    <a:pt x="1020" y="62"/>
                  </a:lnTo>
                  <a:lnTo>
                    <a:pt x="1014" y="63"/>
                  </a:lnTo>
                  <a:lnTo>
                    <a:pt x="1005" y="66"/>
                  </a:lnTo>
                  <a:lnTo>
                    <a:pt x="995" y="70"/>
                  </a:lnTo>
                  <a:lnTo>
                    <a:pt x="987" y="75"/>
                  </a:lnTo>
                  <a:lnTo>
                    <a:pt x="977" y="81"/>
                  </a:lnTo>
                  <a:lnTo>
                    <a:pt x="967" y="86"/>
                  </a:lnTo>
                  <a:lnTo>
                    <a:pt x="958" y="91"/>
                  </a:lnTo>
                  <a:lnTo>
                    <a:pt x="952" y="96"/>
                  </a:lnTo>
                  <a:close/>
                  <a:moveTo>
                    <a:pt x="72" y="221"/>
                  </a:moveTo>
                  <a:lnTo>
                    <a:pt x="84" y="238"/>
                  </a:lnTo>
                  <a:lnTo>
                    <a:pt x="94" y="258"/>
                  </a:lnTo>
                  <a:lnTo>
                    <a:pt x="106" y="278"/>
                  </a:lnTo>
                  <a:lnTo>
                    <a:pt x="115" y="298"/>
                  </a:lnTo>
                  <a:lnTo>
                    <a:pt x="127" y="318"/>
                  </a:lnTo>
                  <a:lnTo>
                    <a:pt x="139" y="337"/>
                  </a:lnTo>
                  <a:lnTo>
                    <a:pt x="151" y="354"/>
                  </a:lnTo>
                  <a:lnTo>
                    <a:pt x="168" y="370"/>
                  </a:lnTo>
                  <a:lnTo>
                    <a:pt x="174" y="380"/>
                  </a:lnTo>
                  <a:lnTo>
                    <a:pt x="184" y="390"/>
                  </a:lnTo>
                  <a:lnTo>
                    <a:pt x="195" y="397"/>
                  </a:lnTo>
                  <a:lnTo>
                    <a:pt x="209" y="405"/>
                  </a:lnTo>
                  <a:lnTo>
                    <a:pt x="222" y="410"/>
                  </a:lnTo>
                  <a:lnTo>
                    <a:pt x="235" y="412"/>
                  </a:lnTo>
                  <a:lnTo>
                    <a:pt x="247" y="415"/>
                  </a:lnTo>
                  <a:lnTo>
                    <a:pt x="257" y="413"/>
                  </a:lnTo>
                  <a:lnTo>
                    <a:pt x="262" y="418"/>
                  </a:lnTo>
                  <a:lnTo>
                    <a:pt x="271" y="422"/>
                  </a:lnTo>
                  <a:lnTo>
                    <a:pt x="280" y="427"/>
                  </a:lnTo>
                  <a:lnTo>
                    <a:pt x="293" y="433"/>
                  </a:lnTo>
                  <a:lnTo>
                    <a:pt x="307" y="438"/>
                  </a:lnTo>
                  <a:lnTo>
                    <a:pt x="321" y="445"/>
                  </a:lnTo>
                  <a:lnTo>
                    <a:pt x="338" y="449"/>
                  </a:lnTo>
                  <a:lnTo>
                    <a:pt x="354" y="456"/>
                  </a:lnTo>
                  <a:lnTo>
                    <a:pt x="370" y="461"/>
                  </a:lnTo>
                  <a:lnTo>
                    <a:pt x="386" y="466"/>
                  </a:lnTo>
                  <a:lnTo>
                    <a:pt x="402" y="471"/>
                  </a:lnTo>
                  <a:lnTo>
                    <a:pt x="417" y="476"/>
                  </a:lnTo>
                  <a:lnTo>
                    <a:pt x="429" y="481"/>
                  </a:lnTo>
                  <a:lnTo>
                    <a:pt x="441" y="484"/>
                  </a:lnTo>
                  <a:lnTo>
                    <a:pt x="450" y="488"/>
                  </a:lnTo>
                  <a:lnTo>
                    <a:pt x="457" y="490"/>
                  </a:lnTo>
                  <a:lnTo>
                    <a:pt x="443" y="488"/>
                  </a:lnTo>
                  <a:lnTo>
                    <a:pt x="428" y="487"/>
                  </a:lnTo>
                  <a:lnTo>
                    <a:pt x="411" y="484"/>
                  </a:lnTo>
                  <a:lnTo>
                    <a:pt x="392" y="483"/>
                  </a:lnTo>
                  <a:lnTo>
                    <a:pt x="374" y="482"/>
                  </a:lnTo>
                  <a:lnTo>
                    <a:pt x="352" y="479"/>
                  </a:lnTo>
                  <a:lnTo>
                    <a:pt x="331" y="477"/>
                  </a:lnTo>
                  <a:lnTo>
                    <a:pt x="310" y="474"/>
                  </a:lnTo>
                  <a:lnTo>
                    <a:pt x="289" y="471"/>
                  </a:lnTo>
                  <a:lnTo>
                    <a:pt x="268" y="467"/>
                  </a:lnTo>
                  <a:lnTo>
                    <a:pt x="247" y="462"/>
                  </a:lnTo>
                  <a:lnTo>
                    <a:pt x="226" y="457"/>
                  </a:lnTo>
                  <a:lnTo>
                    <a:pt x="207" y="451"/>
                  </a:lnTo>
                  <a:lnTo>
                    <a:pt x="189" y="442"/>
                  </a:lnTo>
                  <a:lnTo>
                    <a:pt x="171" y="433"/>
                  </a:lnTo>
                  <a:lnTo>
                    <a:pt x="155" y="423"/>
                  </a:lnTo>
                  <a:lnTo>
                    <a:pt x="145" y="411"/>
                  </a:lnTo>
                  <a:lnTo>
                    <a:pt x="135" y="399"/>
                  </a:lnTo>
                  <a:lnTo>
                    <a:pt x="127" y="385"/>
                  </a:lnTo>
                  <a:lnTo>
                    <a:pt x="119" y="371"/>
                  </a:lnTo>
                  <a:lnTo>
                    <a:pt x="112" y="358"/>
                  </a:lnTo>
                  <a:lnTo>
                    <a:pt x="106" y="344"/>
                  </a:lnTo>
                  <a:lnTo>
                    <a:pt x="98" y="329"/>
                  </a:lnTo>
                  <a:lnTo>
                    <a:pt x="93" y="315"/>
                  </a:lnTo>
                  <a:lnTo>
                    <a:pt x="87" y="302"/>
                  </a:lnTo>
                  <a:lnTo>
                    <a:pt x="82" y="288"/>
                  </a:lnTo>
                  <a:lnTo>
                    <a:pt x="76" y="274"/>
                  </a:lnTo>
                  <a:lnTo>
                    <a:pt x="72" y="263"/>
                  </a:lnTo>
                  <a:lnTo>
                    <a:pt x="67" y="251"/>
                  </a:lnTo>
                  <a:lnTo>
                    <a:pt x="62" y="241"/>
                  </a:lnTo>
                  <a:lnTo>
                    <a:pt x="57" y="232"/>
                  </a:lnTo>
                  <a:lnTo>
                    <a:pt x="52" y="224"/>
                  </a:lnTo>
                  <a:lnTo>
                    <a:pt x="42" y="214"/>
                  </a:lnTo>
                  <a:lnTo>
                    <a:pt x="32" y="201"/>
                  </a:lnTo>
                  <a:lnTo>
                    <a:pt x="24" y="188"/>
                  </a:lnTo>
                  <a:lnTo>
                    <a:pt x="16" y="173"/>
                  </a:lnTo>
                  <a:lnTo>
                    <a:pt x="10" y="158"/>
                  </a:lnTo>
                  <a:lnTo>
                    <a:pt x="5" y="144"/>
                  </a:lnTo>
                  <a:lnTo>
                    <a:pt x="1" y="133"/>
                  </a:lnTo>
                  <a:lnTo>
                    <a:pt x="0" y="123"/>
                  </a:lnTo>
                  <a:lnTo>
                    <a:pt x="5" y="133"/>
                  </a:lnTo>
                  <a:lnTo>
                    <a:pt x="10" y="143"/>
                  </a:lnTo>
                  <a:lnTo>
                    <a:pt x="15" y="153"/>
                  </a:lnTo>
                  <a:lnTo>
                    <a:pt x="21" y="163"/>
                  </a:lnTo>
                  <a:lnTo>
                    <a:pt x="30" y="174"/>
                  </a:lnTo>
                  <a:lnTo>
                    <a:pt x="41" y="186"/>
                  </a:lnTo>
                  <a:lnTo>
                    <a:pt x="55" y="202"/>
                  </a:lnTo>
                  <a:lnTo>
                    <a:pt x="72" y="221"/>
                  </a:lnTo>
                  <a:close/>
                  <a:moveTo>
                    <a:pt x="506" y="121"/>
                  </a:moveTo>
                  <a:lnTo>
                    <a:pt x="505" y="129"/>
                  </a:lnTo>
                  <a:lnTo>
                    <a:pt x="505" y="137"/>
                  </a:lnTo>
                  <a:lnTo>
                    <a:pt x="508" y="145"/>
                  </a:lnTo>
                  <a:lnTo>
                    <a:pt x="510" y="153"/>
                  </a:lnTo>
                  <a:lnTo>
                    <a:pt x="513" y="159"/>
                  </a:lnTo>
                  <a:lnTo>
                    <a:pt x="517" y="165"/>
                  </a:lnTo>
                  <a:lnTo>
                    <a:pt x="524" y="169"/>
                  </a:lnTo>
                  <a:lnTo>
                    <a:pt x="531" y="173"/>
                  </a:lnTo>
                  <a:lnTo>
                    <a:pt x="552" y="178"/>
                  </a:lnTo>
                  <a:lnTo>
                    <a:pt x="575" y="181"/>
                  </a:lnTo>
                  <a:lnTo>
                    <a:pt x="598" y="184"/>
                  </a:lnTo>
                  <a:lnTo>
                    <a:pt x="622" y="188"/>
                  </a:lnTo>
                  <a:lnTo>
                    <a:pt x="647" y="193"/>
                  </a:lnTo>
                  <a:lnTo>
                    <a:pt x="671" y="198"/>
                  </a:lnTo>
                  <a:lnTo>
                    <a:pt x="696" y="206"/>
                  </a:lnTo>
                  <a:lnTo>
                    <a:pt x="722" y="216"/>
                  </a:lnTo>
                  <a:lnTo>
                    <a:pt x="745" y="221"/>
                  </a:lnTo>
                  <a:lnTo>
                    <a:pt x="767" y="226"/>
                  </a:lnTo>
                  <a:lnTo>
                    <a:pt x="789" y="232"/>
                  </a:lnTo>
                  <a:lnTo>
                    <a:pt x="812" y="237"/>
                  </a:lnTo>
                  <a:lnTo>
                    <a:pt x="831" y="243"/>
                  </a:lnTo>
                  <a:lnTo>
                    <a:pt x="851" y="250"/>
                  </a:lnTo>
                  <a:lnTo>
                    <a:pt x="867" y="255"/>
                  </a:lnTo>
                  <a:lnTo>
                    <a:pt x="881" y="258"/>
                  </a:lnTo>
                  <a:lnTo>
                    <a:pt x="859" y="269"/>
                  </a:lnTo>
                  <a:lnTo>
                    <a:pt x="836" y="276"/>
                  </a:lnTo>
                  <a:lnTo>
                    <a:pt x="813" y="278"/>
                  </a:lnTo>
                  <a:lnTo>
                    <a:pt x="789" y="281"/>
                  </a:lnTo>
                  <a:lnTo>
                    <a:pt x="766" y="282"/>
                  </a:lnTo>
                  <a:lnTo>
                    <a:pt x="742" y="284"/>
                  </a:lnTo>
                  <a:lnTo>
                    <a:pt x="717" y="288"/>
                  </a:lnTo>
                  <a:lnTo>
                    <a:pt x="694" y="297"/>
                  </a:lnTo>
                  <a:lnTo>
                    <a:pt x="684" y="299"/>
                  </a:lnTo>
                  <a:lnTo>
                    <a:pt x="674" y="301"/>
                  </a:lnTo>
                  <a:lnTo>
                    <a:pt x="663" y="299"/>
                  </a:lnTo>
                  <a:lnTo>
                    <a:pt x="652" y="297"/>
                  </a:lnTo>
                  <a:lnTo>
                    <a:pt x="639" y="293"/>
                  </a:lnTo>
                  <a:lnTo>
                    <a:pt x="625" y="288"/>
                  </a:lnTo>
                  <a:lnTo>
                    <a:pt x="613" y="282"/>
                  </a:lnTo>
                  <a:lnTo>
                    <a:pt x="599" y="276"/>
                  </a:lnTo>
                  <a:lnTo>
                    <a:pt x="586" y="268"/>
                  </a:lnTo>
                  <a:lnTo>
                    <a:pt x="571" y="261"/>
                  </a:lnTo>
                  <a:lnTo>
                    <a:pt x="557" y="253"/>
                  </a:lnTo>
                  <a:lnTo>
                    <a:pt x="544" y="246"/>
                  </a:lnTo>
                  <a:lnTo>
                    <a:pt x="530" y="238"/>
                  </a:lnTo>
                  <a:lnTo>
                    <a:pt x="516" y="232"/>
                  </a:lnTo>
                  <a:lnTo>
                    <a:pt x="503" y="226"/>
                  </a:lnTo>
                  <a:lnTo>
                    <a:pt x="490" y="221"/>
                  </a:lnTo>
                  <a:lnTo>
                    <a:pt x="485" y="217"/>
                  </a:lnTo>
                  <a:lnTo>
                    <a:pt x="479" y="212"/>
                  </a:lnTo>
                  <a:lnTo>
                    <a:pt x="473" y="205"/>
                  </a:lnTo>
                  <a:lnTo>
                    <a:pt x="467" y="195"/>
                  </a:lnTo>
                  <a:lnTo>
                    <a:pt x="460" y="184"/>
                  </a:lnTo>
                  <a:lnTo>
                    <a:pt x="453" y="170"/>
                  </a:lnTo>
                  <a:lnTo>
                    <a:pt x="444" y="157"/>
                  </a:lnTo>
                  <a:lnTo>
                    <a:pt x="434" y="142"/>
                  </a:lnTo>
                  <a:lnTo>
                    <a:pt x="424" y="126"/>
                  </a:lnTo>
                  <a:lnTo>
                    <a:pt x="413" y="108"/>
                  </a:lnTo>
                  <a:lnTo>
                    <a:pt x="400" y="91"/>
                  </a:lnTo>
                  <a:lnTo>
                    <a:pt x="386" y="72"/>
                  </a:lnTo>
                  <a:lnTo>
                    <a:pt x="370" y="55"/>
                  </a:lnTo>
                  <a:lnTo>
                    <a:pt x="352" y="36"/>
                  </a:lnTo>
                  <a:lnTo>
                    <a:pt x="333" y="18"/>
                  </a:lnTo>
                  <a:lnTo>
                    <a:pt x="312" y="0"/>
                  </a:lnTo>
                  <a:lnTo>
                    <a:pt x="336" y="10"/>
                  </a:lnTo>
                  <a:lnTo>
                    <a:pt x="354" y="20"/>
                  </a:lnTo>
                  <a:lnTo>
                    <a:pt x="370" y="32"/>
                  </a:lnTo>
                  <a:lnTo>
                    <a:pt x="385" y="46"/>
                  </a:lnTo>
                  <a:lnTo>
                    <a:pt x="403" y="61"/>
                  </a:lnTo>
                  <a:lnTo>
                    <a:pt x="427" y="78"/>
                  </a:lnTo>
                  <a:lnTo>
                    <a:pt x="460" y="98"/>
                  </a:lnTo>
                  <a:lnTo>
                    <a:pt x="506" y="121"/>
                  </a:lnTo>
                  <a:close/>
                  <a:moveTo>
                    <a:pt x="165" y="39"/>
                  </a:moveTo>
                  <a:lnTo>
                    <a:pt x="164" y="47"/>
                  </a:lnTo>
                  <a:lnTo>
                    <a:pt x="165" y="55"/>
                  </a:lnTo>
                  <a:lnTo>
                    <a:pt x="166" y="62"/>
                  </a:lnTo>
                  <a:lnTo>
                    <a:pt x="168" y="68"/>
                  </a:lnTo>
                  <a:lnTo>
                    <a:pt x="170" y="75"/>
                  </a:lnTo>
                  <a:lnTo>
                    <a:pt x="173" y="80"/>
                  </a:lnTo>
                  <a:lnTo>
                    <a:pt x="176" y="85"/>
                  </a:lnTo>
                  <a:lnTo>
                    <a:pt x="179" y="88"/>
                  </a:lnTo>
                  <a:lnTo>
                    <a:pt x="195" y="106"/>
                  </a:lnTo>
                  <a:lnTo>
                    <a:pt x="210" y="124"/>
                  </a:lnTo>
                  <a:lnTo>
                    <a:pt x="225" y="144"/>
                  </a:lnTo>
                  <a:lnTo>
                    <a:pt x="238" y="164"/>
                  </a:lnTo>
                  <a:lnTo>
                    <a:pt x="252" y="185"/>
                  </a:lnTo>
                  <a:lnTo>
                    <a:pt x="266" y="204"/>
                  </a:lnTo>
                  <a:lnTo>
                    <a:pt x="280" y="222"/>
                  </a:lnTo>
                  <a:lnTo>
                    <a:pt x="297" y="238"/>
                  </a:lnTo>
                  <a:lnTo>
                    <a:pt x="303" y="248"/>
                  </a:lnTo>
                  <a:lnTo>
                    <a:pt x="310" y="258"/>
                  </a:lnTo>
                  <a:lnTo>
                    <a:pt x="320" y="268"/>
                  </a:lnTo>
                  <a:lnTo>
                    <a:pt x="330" y="276"/>
                  </a:lnTo>
                  <a:lnTo>
                    <a:pt x="341" y="283"/>
                  </a:lnTo>
                  <a:lnTo>
                    <a:pt x="351" y="288"/>
                  </a:lnTo>
                  <a:lnTo>
                    <a:pt x="361" y="291"/>
                  </a:lnTo>
                  <a:lnTo>
                    <a:pt x="371" y="291"/>
                  </a:lnTo>
                  <a:lnTo>
                    <a:pt x="380" y="298"/>
                  </a:lnTo>
                  <a:lnTo>
                    <a:pt x="391" y="305"/>
                  </a:lnTo>
                  <a:lnTo>
                    <a:pt x="403" y="312"/>
                  </a:lnTo>
                  <a:lnTo>
                    <a:pt x="417" y="317"/>
                  </a:lnTo>
                  <a:lnTo>
                    <a:pt x="431" y="323"/>
                  </a:lnTo>
                  <a:lnTo>
                    <a:pt x="444" y="328"/>
                  </a:lnTo>
                  <a:lnTo>
                    <a:pt x="457" y="333"/>
                  </a:lnTo>
                  <a:lnTo>
                    <a:pt x="468" y="338"/>
                  </a:lnTo>
                  <a:lnTo>
                    <a:pt x="452" y="338"/>
                  </a:lnTo>
                  <a:lnTo>
                    <a:pt x="437" y="338"/>
                  </a:lnTo>
                  <a:lnTo>
                    <a:pt x="422" y="337"/>
                  </a:lnTo>
                  <a:lnTo>
                    <a:pt x="407" y="337"/>
                  </a:lnTo>
                  <a:lnTo>
                    <a:pt x="391" y="335"/>
                  </a:lnTo>
                  <a:lnTo>
                    <a:pt x="376" y="334"/>
                  </a:lnTo>
                  <a:lnTo>
                    <a:pt x="361" y="332"/>
                  </a:lnTo>
                  <a:lnTo>
                    <a:pt x="346" y="329"/>
                  </a:lnTo>
                  <a:lnTo>
                    <a:pt x="331" y="327"/>
                  </a:lnTo>
                  <a:lnTo>
                    <a:pt x="318" y="323"/>
                  </a:lnTo>
                  <a:lnTo>
                    <a:pt x="303" y="319"/>
                  </a:lnTo>
                  <a:lnTo>
                    <a:pt x="288" y="314"/>
                  </a:lnTo>
                  <a:lnTo>
                    <a:pt x="273" y="308"/>
                  </a:lnTo>
                  <a:lnTo>
                    <a:pt x="258" y="302"/>
                  </a:lnTo>
                  <a:lnTo>
                    <a:pt x="243" y="293"/>
                  </a:lnTo>
                  <a:lnTo>
                    <a:pt x="228" y="284"/>
                  </a:lnTo>
                  <a:lnTo>
                    <a:pt x="212" y="258"/>
                  </a:lnTo>
                  <a:lnTo>
                    <a:pt x="199" y="234"/>
                  </a:lnTo>
                  <a:lnTo>
                    <a:pt x="187" y="207"/>
                  </a:lnTo>
                  <a:lnTo>
                    <a:pt x="179" y="183"/>
                  </a:lnTo>
                  <a:lnTo>
                    <a:pt x="171" y="158"/>
                  </a:lnTo>
                  <a:lnTo>
                    <a:pt x="164" y="135"/>
                  </a:lnTo>
                  <a:lnTo>
                    <a:pt x="158" y="113"/>
                  </a:lnTo>
                  <a:lnTo>
                    <a:pt x="150" y="92"/>
                  </a:lnTo>
                  <a:lnTo>
                    <a:pt x="144" y="78"/>
                  </a:lnTo>
                  <a:lnTo>
                    <a:pt x="138" y="66"/>
                  </a:lnTo>
                  <a:lnTo>
                    <a:pt x="132" y="55"/>
                  </a:lnTo>
                  <a:lnTo>
                    <a:pt x="125" y="44"/>
                  </a:lnTo>
                  <a:lnTo>
                    <a:pt x="118" y="34"/>
                  </a:lnTo>
                  <a:lnTo>
                    <a:pt x="112" y="25"/>
                  </a:lnTo>
                  <a:lnTo>
                    <a:pt x="104" y="16"/>
                  </a:lnTo>
                  <a:lnTo>
                    <a:pt x="98" y="9"/>
                  </a:lnTo>
                  <a:lnTo>
                    <a:pt x="106" y="15"/>
                  </a:lnTo>
                  <a:lnTo>
                    <a:pt x="113" y="20"/>
                  </a:lnTo>
                  <a:lnTo>
                    <a:pt x="120" y="26"/>
                  </a:lnTo>
                  <a:lnTo>
                    <a:pt x="129" y="34"/>
                  </a:lnTo>
                  <a:lnTo>
                    <a:pt x="137" y="40"/>
                  </a:lnTo>
                  <a:lnTo>
                    <a:pt x="144" y="47"/>
                  </a:lnTo>
                  <a:lnTo>
                    <a:pt x="151" y="55"/>
                  </a:lnTo>
                  <a:lnTo>
                    <a:pt x="159" y="62"/>
                  </a:lnTo>
                  <a:lnTo>
                    <a:pt x="160" y="55"/>
                  </a:lnTo>
                  <a:lnTo>
                    <a:pt x="161" y="49"/>
                  </a:lnTo>
                  <a:lnTo>
                    <a:pt x="163" y="42"/>
                  </a:lnTo>
                  <a:lnTo>
                    <a:pt x="165" y="39"/>
                  </a:lnTo>
                  <a:close/>
                </a:path>
              </a:pathLst>
            </a:custGeom>
            <a:solidFill>
              <a:srgbClr val="CC8C5C"/>
            </a:solidFill>
            <a:ln w="9525">
              <a:noFill/>
              <a:round/>
              <a:headEnd/>
              <a:tailEnd/>
            </a:ln>
          </p:spPr>
          <p:txBody>
            <a:bodyPr/>
            <a:lstStyle/>
            <a:p>
              <a:endParaRPr lang="en-US"/>
            </a:p>
          </p:txBody>
        </p:sp>
        <p:sp>
          <p:nvSpPr>
            <p:cNvPr id="29789" name="Freeform 93"/>
            <p:cNvSpPr>
              <a:spLocks/>
            </p:cNvSpPr>
            <p:nvPr/>
          </p:nvSpPr>
          <p:spPr bwMode="auto">
            <a:xfrm>
              <a:off x="848" y="1168"/>
              <a:ext cx="1312" cy="396"/>
            </a:xfrm>
            <a:custGeom>
              <a:avLst/>
              <a:gdLst/>
              <a:ahLst/>
              <a:cxnLst>
                <a:cxn ang="0">
                  <a:pos x="6525" y="477"/>
                </a:cxn>
                <a:cxn ang="0">
                  <a:pos x="6562" y="323"/>
                </a:cxn>
                <a:cxn ang="0">
                  <a:pos x="6520" y="168"/>
                </a:cxn>
                <a:cxn ang="0">
                  <a:pos x="6404" y="47"/>
                </a:cxn>
                <a:cxn ang="0">
                  <a:pos x="6224" y="0"/>
                </a:cxn>
                <a:cxn ang="0">
                  <a:pos x="5242" y="439"/>
                </a:cxn>
                <a:cxn ang="0">
                  <a:pos x="5140" y="475"/>
                </a:cxn>
                <a:cxn ang="0">
                  <a:pos x="4988" y="514"/>
                </a:cxn>
                <a:cxn ang="0">
                  <a:pos x="4800" y="552"/>
                </a:cxn>
                <a:cxn ang="0">
                  <a:pos x="4583" y="586"/>
                </a:cxn>
                <a:cxn ang="0">
                  <a:pos x="4346" y="612"/>
                </a:cxn>
                <a:cxn ang="0">
                  <a:pos x="4100" y="627"/>
                </a:cxn>
                <a:cxn ang="0">
                  <a:pos x="3854" y="628"/>
                </a:cxn>
                <a:cxn ang="0">
                  <a:pos x="3618" y="611"/>
                </a:cxn>
                <a:cxn ang="0">
                  <a:pos x="3403" y="571"/>
                </a:cxn>
                <a:cxn ang="0">
                  <a:pos x="3215" y="508"/>
                </a:cxn>
                <a:cxn ang="0">
                  <a:pos x="3101" y="434"/>
                </a:cxn>
                <a:cxn ang="0">
                  <a:pos x="3067" y="386"/>
                </a:cxn>
                <a:cxn ang="0">
                  <a:pos x="3025" y="335"/>
                </a:cxn>
                <a:cxn ang="0">
                  <a:pos x="2973" y="287"/>
                </a:cxn>
                <a:cxn ang="0">
                  <a:pos x="2912" y="243"/>
                </a:cxn>
                <a:cxn ang="0">
                  <a:pos x="2843" y="209"/>
                </a:cxn>
                <a:cxn ang="0">
                  <a:pos x="2763" y="185"/>
                </a:cxn>
                <a:cxn ang="0">
                  <a:pos x="2674" y="177"/>
                </a:cxn>
                <a:cxn ang="0">
                  <a:pos x="2575" y="189"/>
                </a:cxn>
                <a:cxn ang="0">
                  <a:pos x="2464" y="222"/>
                </a:cxn>
                <a:cxn ang="0">
                  <a:pos x="2343" y="282"/>
                </a:cxn>
                <a:cxn ang="0">
                  <a:pos x="4" y="1561"/>
                </a:cxn>
                <a:cxn ang="0">
                  <a:pos x="76" y="1655"/>
                </a:cxn>
                <a:cxn ang="0">
                  <a:pos x="206" y="1703"/>
                </a:cxn>
                <a:cxn ang="0">
                  <a:pos x="358" y="1717"/>
                </a:cxn>
                <a:cxn ang="0">
                  <a:pos x="496" y="1710"/>
                </a:cxn>
                <a:cxn ang="0">
                  <a:pos x="581" y="1693"/>
                </a:cxn>
                <a:cxn ang="0">
                  <a:pos x="622" y="1715"/>
                </a:cxn>
                <a:cxn ang="0">
                  <a:pos x="640" y="1776"/>
                </a:cxn>
                <a:cxn ang="0">
                  <a:pos x="635" y="1839"/>
                </a:cxn>
                <a:cxn ang="0">
                  <a:pos x="655" y="1902"/>
                </a:cxn>
                <a:cxn ang="0">
                  <a:pos x="638" y="1960"/>
                </a:cxn>
                <a:cxn ang="0">
                  <a:pos x="3097" y="1955"/>
                </a:cxn>
                <a:cxn ang="0">
                  <a:pos x="3053" y="1884"/>
                </a:cxn>
                <a:cxn ang="0">
                  <a:pos x="3024" y="1831"/>
                </a:cxn>
                <a:cxn ang="0">
                  <a:pos x="3025" y="1797"/>
                </a:cxn>
                <a:cxn ang="0">
                  <a:pos x="3049" y="1766"/>
                </a:cxn>
                <a:cxn ang="0">
                  <a:pos x="3092" y="1756"/>
                </a:cxn>
                <a:cxn ang="0">
                  <a:pos x="3097" y="1666"/>
                </a:cxn>
                <a:cxn ang="0">
                  <a:pos x="3138" y="1632"/>
                </a:cxn>
                <a:cxn ang="0">
                  <a:pos x="3177" y="1631"/>
                </a:cxn>
                <a:cxn ang="0">
                  <a:pos x="3213" y="1655"/>
                </a:cxn>
                <a:cxn ang="0">
                  <a:pos x="3245" y="1686"/>
                </a:cxn>
                <a:cxn ang="0">
                  <a:pos x="3282" y="1640"/>
                </a:cxn>
                <a:cxn ang="0">
                  <a:pos x="3342" y="1617"/>
                </a:cxn>
                <a:cxn ang="0">
                  <a:pos x="3416" y="1631"/>
                </a:cxn>
                <a:cxn ang="0">
                  <a:pos x="3482" y="1676"/>
                </a:cxn>
                <a:cxn ang="0">
                  <a:pos x="3544" y="1722"/>
                </a:cxn>
                <a:cxn ang="0">
                  <a:pos x="3621" y="1731"/>
                </a:cxn>
                <a:cxn ang="0">
                  <a:pos x="3669" y="1687"/>
                </a:cxn>
                <a:cxn ang="0">
                  <a:pos x="3740" y="1671"/>
                </a:cxn>
                <a:cxn ang="0">
                  <a:pos x="3807" y="1672"/>
                </a:cxn>
                <a:cxn ang="0">
                  <a:pos x="3862" y="1683"/>
                </a:cxn>
                <a:cxn ang="0">
                  <a:pos x="3916" y="1700"/>
                </a:cxn>
                <a:cxn ang="0">
                  <a:pos x="3970" y="1717"/>
                </a:cxn>
                <a:cxn ang="0">
                  <a:pos x="4019" y="1727"/>
                </a:cxn>
                <a:cxn ang="0">
                  <a:pos x="6453" y="559"/>
                </a:cxn>
              </a:cxnLst>
              <a:rect l="0" t="0" r="r" b="b"/>
              <a:pathLst>
                <a:path w="6562" h="1978">
                  <a:moveTo>
                    <a:pt x="6453" y="559"/>
                  </a:moveTo>
                  <a:lnTo>
                    <a:pt x="6494" y="520"/>
                  </a:lnTo>
                  <a:lnTo>
                    <a:pt x="6525" y="477"/>
                  </a:lnTo>
                  <a:lnTo>
                    <a:pt x="6547" y="428"/>
                  </a:lnTo>
                  <a:lnTo>
                    <a:pt x="6560" y="376"/>
                  </a:lnTo>
                  <a:lnTo>
                    <a:pt x="6562" y="323"/>
                  </a:lnTo>
                  <a:lnTo>
                    <a:pt x="6556" y="269"/>
                  </a:lnTo>
                  <a:lnTo>
                    <a:pt x="6542" y="217"/>
                  </a:lnTo>
                  <a:lnTo>
                    <a:pt x="6520" y="168"/>
                  </a:lnTo>
                  <a:lnTo>
                    <a:pt x="6489" y="122"/>
                  </a:lnTo>
                  <a:lnTo>
                    <a:pt x="6450" y="81"/>
                  </a:lnTo>
                  <a:lnTo>
                    <a:pt x="6404" y="47"/>
                  </a:lnTo>
                  <a:lnTo>
                    <a:pt x="6351" y="21"/>
                  </a:lnTo>
                  <a:lnTo>
                    <a:pt x="6290" y="5"/>
                  </a:lnTo>
                  <a:lnTo>
                    <a:pt x="6224" y="0"/>
                  </a:lnTo>
                  <a:lnTo>
                    <a:pt x="6151" y="9"/>
                  </a:lnTo>
                  <a:lnTo>
                    <a:pt x="6072" y="30"/>
                  </a:lnTo>
                  <a:lnTo>
                    <a:pt x="5242" y="439"/>
                  </a:lnTo>
                  <a:lnTo>
                    <a:pt x="5213" y="451"/>
                  </a:lnTo>
                  <a:lnTo>
                    <a:pt x="5180" y="463"/>
                  </a:lnTo>
                  <a:lnTo>
                    <a:pt x="5140" y="475"/>
                  </a:lnTo>
                  <a:lnTo>
                    <a:pt x="5094" y="488"/>
                  </a:lnTo>
                  <a:lnTo>
                    <a:pt x="5044" y="501"/>
                  </a:lnTo>
                  <a:lnTo>
                    <a:pt x="4988" y="514"/>
                  </a:lnTo>
                  <a:lnTo>
                    <a:pt x="4930" y="528"/>
                  </a:lnTo>
                  <a:lnTo>
                    <a:pt x="4867" y="540"/>
                  </a:lnTo>
                  <a:lnTo>
                    <a:pt x="4800" y="552"/>
                  </a:lnTo>
                  <a:lnTo>
                    <a:pt x="4730" y="564"/>
                  </a:lnTo>
                  <a:lnTo>
                    <a:pt x="4658" y="575"/>
                  </a:lnTo>
                  <a:lnTo>
                    <a:pt x="4583" y="586"/>
                  </a:lnTo>
                  <a:lnTo>
                    <a:pt x="4506" y="596"/>
                  </a:lnTo>
                  <a:lnTo>
                    <a:pt x="4426" y="604"/>
                  </a:lnTo>
                  <a:lnTo>
                    <a:pt x="4346" y="612"/>
                  </a:lnTo>
                  <a:lnTo>
                    <a:pt x="4265" y="618"/>
                  </a:lnTo>
                  <a:lnTo>
                    <a:pt x="4183" y="623"/>
                  </a:lnTo>
                  <a:lnTo>
                    <a:pt x="4100" y="627"/>
                  </a:lnTo>
                  <a:lnTo>
                    <a:pt x="4018" y="629"/>
                  </a:lnTo>
                  <a:lnTo>
                    <a:pt x="3936" y="629"/>
                  </a:lnTo>
                  <a:lnTo>
                    <a:pt x="3854" y="628"/>
                  </a:lnTo>
                  <a:lnTo>
                    <a:pt x="3774" y="624"/>
                  </a:lnTo>
                  <a:lnTo>
                    <a:pt x="3695" y="618"/>
                  </a:lnTo>
                  <a:lnTo>
                    <a:pt x="3618" y="611"/>
                  </a:lnTo>
                  <a:lnTo>
                    <a:pt x="3544" y="599"/>
                  </a:lnTo>
                  <a:lnTo>
                    <a:pt x="3471" y="587"/>
                  </a:lnTo>
                  <a:lnTo>
                    <a:pt x="3403" y="571"/>
                  </a:lnTo>
                  <a:lnTo>
                    <a:pt x="3336" y="552"/>
                  </a:lnTo>
                  <a:lnTo>
                    <a:pt x="3273" y="531"/>
                  </a:lnTo>
                  <a:lnTo>
                    <a:pt x="3215" y="508"/>
                  </a:lnTo>
                  <a:lnTo>
                    <a:pt x="3161" y="480"/>
                  </a:lnTo>
                  <a:lnTo>
                    <a:pt x="3111" y="449"/>
                  </a:lnTo>
                  <a:lnTo>
                    <a:pt x="3101" y="434"/>
                  </a:lnTo>
                  <a:lnTo>
                    <a:pt x="3091" y="418"/>
                  </a:lnTo>
                  <a:lnTo>
                    <a:pt x="3080" y="402"/>
                  </a:lnTo>
                  <a:lnTo>
                    <a:pt x="3067" y="386"/>
                  </a:lnTo>
                  <a:lnTo>
                    <a:pt x="3054" y="369"/>
                  </a:lnTo>
                  <a:lnTo>
                    <a:pt x="3040" y="352"/>
                  </a:lnTo>
                  <a:lnTo>
                    <a:pt x="3025" y="335"/>
                  </a:lnTo>
                  <a:lnTo>
                    <a:pt x="3009" y="319"/>
                  </a:lnTo>
                  <a:lnTo>
                    <a:pt x="2992" y="303"/>
                  </a:lnTo>
                  <a:lnTo>
                    <a:pt x="2973" y="287"/>
                  </a:lnTo>
                  <a:lnTo>
                    <a:pt x="2955" y="272"/>
                  </a:lnTo>
                  <a:lnTo>
                    <a:pt x="2933" y="257"/>
                  </a:lnTo>
                  <a:lnTo>
                    <a:pt x="2912" y="243"/>
                  </a:lnTo>
                  <a:lnTo>
                    <a:pt x="2890" y="231"/>
                  </a:lnTo>
                  <a:lnTo>
                    <a:pt x="2868" y="218"/>
                  </a:lnTo>
                  <a:lnTo>
                    <a:pt x="2843" y="209"/>
                  </a:lnTo>
                  <a:lnTo>
                    <a:pt x="2818" y="199"/>
                  </a:lnTo>
                  <a:lnTo>
                    <a:pt x="2791" y="191"/>
                  </a:lnTo>
                  <a:lnTo>
                    <a:pt x="2763" y="185"/>
                  </a:lnTo>
                  <a:lnTo>
                    <a:pt x="2735" y="181"/>
                  </a:lnTo>
                  <a:lnTo>
                    <a:pt x="2705" y="177"/>
                  </a:lnTo>
                  <a:lnTo>
                    <a:pt x="2674" y="177"/>
                  </a:lnTo>
                  <a:lnTo>
                    <a:pt x="2642" y="179"/>
                  </a:lnTo>
                  <a:lnTo>
                    <a:pt x="2608" y="182"/>
                  </a:lnTo>
                  <a:lnTo>
                    <a:pt x="2575" y="189"/>
                  </a:lnTo>
                  <a:lnTo>
                    <a:pt x="2539" y="197"/>
                  </a:lnTo>
                  <a:lnTo>
                    <a:pt x="2502" y="209"/>
                  </a:lnTo>
                  <a:lnTo>
                    <a:pt x="2464" y="222"/>
                  </a:lnTo>
                  <a:lnTo>
                    <a:pt x="2425" y="240"/>
                  </a:lnTo>
                  <a:lnTo>
                    <a:pt x="2385" y="258"/>
                  </a:lnTo>
                  <a:lnTo>
                    <a:pt x="2343" y="282"/>
                  </a:lnTo>
                  <a:lnTo>
                    <a:pt x="2301" y="308"/>
                  </a:lnTo>
                  <a:lnTo>
                    <a:pt x="0" y="1519"/>
                  </a:lnTo>
                  <a:lnTo>
                    <a:pt x="4" y="1561"/>
                  </a:lnTo>
                  <a:lnTo>
                    <a:pt x="18" y="1599"/>
                  </a:lnTo>
                  <a:lnTo>
                    <a:pt x="43" y="1630"/>
                  </a:lnTo>
                  <a:lnTo>
                    <a:pt x="76" y="1655"/>
                  </a:lnTo>
                  <a:lnTo>
                    <a:pt x="114" y="1674"/>
                  </a:lnTo>
                  <a:lnTo>
                    <a:pt x="157" y="1691"/>
                  </a:lnTo>
                  <a:lnTo>
                    <a:pt x="206" y="1703"/>
                  </a:lnTo>
                  <a:lnTo>
                    <a:pt x="257" y="1710"/>
                  </a:lnTo>
                  <a:lnTo>
                    <a:pt x="308" y="1715"/>
                  </a:lnTo>
                  <a:lnTo>
                    <a:pt x="358" y="1717"/>
                  </a:lnTo>
                  <a:lnTo>
                    <a:pt x="408" y="1717"/>
                  </a:lnTo>
                  <a:lnTo>
                    <a:pt x="454" y="1714"/>
                  </a:lnTo>
                  <a:lnTo>
                    <a:pt x="496" y="1710"/>
                  </a:lnTo>
                  <a:lnTo>
                    <a:pt x="532" y="1705"/>
                  </a:lnTo>
                  <a:lnTo>
                    <a:pt x="561" y="1699"/>
                  </a:lnTo>
                  <a:lnTo>
                    <a:pt x="581" y="1693"/>
                  </a:lnTo>
                  <a:lnTo>
                    <a:pt x="593" y="1694"/>
                  </a:lnTo>
                  <a:lnTo>
                    <a:pt x="608" y="1702"/>
                  </a:lnTo>
                  <a:lnTo>
                    <a:pt x="622" y="1715"/>
                  </a:lnTo>
                  <a:lnTo>
                    <a:pt x="633" y="1733"/>
                  </a:lnTo>
                  <a:lnTo>
                    <a:pt x="639" y="1753"/>
                  </a:lnTo>
                  <a:lnTo>
                    <a:pt x="640" y="1776"/>
                  </a:lnTo>
                  <a:lnTo>
                    <a:pt x="633" y="1800"/>
                  </a:lnTo>
                  <a:lnTo>
                    <a:pt x="617" y="1825"/>
                  </a:lnTo>
                  <a:lnTo>
                    <a:pt x="635" y="1839"/>
                  </a:lnTo>
                  <a:lnTo>
                    <a:pt x="648" y="1859"/>
                  </a:lnTo>
                  <a:lnTo>
                    <a:pt x="654" y="1880"/>
                  </a:lnTo>
                  <a:lnTo>
                    <a:pt x="655" y="1902"/>
                  </a:lnTo>
                  <a:lnTo>
                    <a:pt x="653" y="1924"/>
                  </a:lnTo>
                  <a:lnTo>
                    <a:pt x="646" y="1944"/>
                  </a:lnTo>
                  <a:lnTo>
                    <a:pt x="638" y="1960"/>
                  </a:lnTo>
                  <a:lnTo>
                    <a:pt x="629" y="1972"/>
                  </a:lnTo>
                  <a:lnTo>
                    <a:pt x="3115" y="1978"/>
                  </a:lnTo>
                  <a:lnTo>
                    <a:pt x="3097" y="1955"/>
                  </a:lnTo>
                  <a:lnTo>
                    <a:pt x="3081" y="1930"/>
                  </a:lnTo>
                  <a:lnTo>
                    <a:pt x="3065" y="1906"/>
                  </a:lnTo>
                  <a:lnTo>
                    <a:pt x="3053" y="1884"/>
                  </a:lnTo>
                  <a:lnTo>
                    <a:pt x="3040" y="1863"/>
                  </a:lnTo>
                  <a:lnTo>
                    <a:pt x="3031" y="1846"/>
                  </a:lnTo>
                  <a:lnTo>
                    <a:pt x="3024" y="1831"/>
                  </a:lnTo>
                  <a:lnTo>
                    <a:pt x="3019" y="1820"/>
                  </a:lnTo>
                  <a:lnTo>
                    <a:pt x="3022" y="1808"/>
                  </a:lnTo>
                  <a:lnTo>
                    <a:pt x="3025" y="1797"/>
                  </a:lnTo>
                  <a:lnTo>
                    <a:pt x="3031" y="1786"/>
                  </a:lnTo>
                  <a:lnTo>
                    <a:pt x="3039" y="1775"/>
                  </a:lnTo>
                  <a:lnTo>
                    <a:pt x="3049" y="1766"/>
                  </a:lnTo>
                  <a:lnTo>
                    <a:pt x="3061" y="1759"/>
                  </a:lnTo>
                  <a:lnTo>
                    <a:pt x="3075" y="1756"/>
                  </a:lnTo>
                  <a:lnTo>
                    <a:pt x="3092" y="1756"/>
                  </a:lnTo>
                  <a:lnTo>
                    <a:pt x="3087" y="1718"/>
                  </a:lnTo>
                  <a:lnTo>
                    <a:pt x="3090" y="1688"/>
                  </a:lnTo>
                  <a:lnTo>
                    <a:pt x="3097" y="1666"/>
                  </a:lnTo>
                  <a:lnTo>
                    <a:pt x="3110" y="1650"/>
                  </a:lnTo>
                  <a:lnTo>
                    <a:pt x="3123" y="1640"/>
                  </a:lnTo>
                  <a:lnTo>
                    <a:pt x="3138" y="1632"/>
                  </a:lnTo>
                  <a:lnTo>
                    <a:pt x="3152" y="1630"/>
                  </a:lnTo>
                  <a:lnTo>
                    <a:pt x="3164" y="1628"/>
                  </a:lnTo>
                  <a:lnTo>
                    <a:pt x="3177" y="1631"/>
                  </a:lnTo>
                  <a:lnTo>
                    <a:pt x="3188" y="1636"/>
                  </a:lnTo>
                  <a:lnTo>
                    <a:pt x="3200" y="1645"/>
                  </a:lnTo>
                  <a:lnTo>
                    <a:pt x="3213" y="1655"/>
                  </a:lnTo>
                  <a:lnTo>
                    <a:pt x="3224" y="1666"/>
                  </a:lnTo>
                  <a:lnTo>
                    <a:pt x="3235" y="1676"/>
                  </a:lnTo>
                  <a:lnTo>
                    <a:pt x="3245" y="1686"/>
                  </a:lnTo>
                  <a:lnTo>
                    <a:pt x="3254" y="1694"/>
                  </a:lnTo>
                  <a:lnTo>
                    <a:pt x="3266" y="1662"/>
                  </a:lnTo>
                  <a:lnTo>
                    <a:pt x="3282" y="1640"/>
                  </a:lnTo>
                  <a:lnTo>
                    <a:pt x="3300" y="1626"/>
                  </a:lnTo>
                  <a:lnTo>
                    <a:pt x="3321" y="1619"/>
                  </a:lnTo>
                  <a:lnTo>
                    <a:pt x="3342" y="1617"/>
                  </a:lnTo>
                  <a:lnTo>
                    <a:pt x="3365" y="1620"/>
                  </a:lnTo>
                  <a:lnTo>
                    <a:pt x="3390" y="1625"/>
                  </a:lnTo>
                  <a:lnTo>
                    <a:pt x="3416" y="1631"/>
                  </a:lnTo>
                  <a:lnTo>
                    <a:pt x="3441" y="1646"/>
                  </a:lnTo>
                  <a:lnTo>
                    <a:pt x="3462" y="1661"/>
                  </a:lnTo>
                  <a:lnTo>
                    <a:pt x="3482" y="1676"/>
                  </a:lnTo>
                  <a:lnTo>
                    <a:pt x="3501" y="1691"/>
                  </a:lnTo>
                  <a:lnTo>
                    <a:pt x="3522" y="1707"/>
                  </a:lnTo>
                  <a:lnTo>
                    <a:pt x="3544" y="1722"/>
                  </a:lnTo>
                  <a:lnTo>
                    <a:pt x="3571" y="1738"/>
                  </a:lnTo>
                  <a:lnTo>
                    <a:pt x="3605" y="1754"/>
                  </a:lnTo>
                  <a:lnTo>
                    <a:pt x="3621" y="1731"/>
                  </a:lnTo>
                  <a:lnTo>
                    <a:pt x="3636" y="1713"/>
                  </a:lnTo>
                  <a:lnTo>
                    <a:pt x="3652" y="1699"/>
                  </a:lnTo>
                  <a:lnTo>
                    <a:pt x="3669" y="1687"/>
                  </a:lnTo>
                  <a:lnTo>
                    <a:pt x="3689" y="1679"/>
                  </a:lnTo>
                  <a:lnTo>
                    <a:pt x="3712" y="1673"/>
                  </a:lnTo>
                  <a:lnTo>
                    <a:pt x="3740" y="1671"/>
                  </a:lnTo>
                  <a:lnTo>
                    <a:pt x="3772" y="1669"/>
                  </a:lnTo>
                  <a:lnTo>
                    <a:pt x="3790" y="1669"/>
                  </a:lnTo>
                  <a:lnTo>
                    <a:pt x="3807" y="1672"/>
                  </a:lnTo>
                  <a:lnTo>
                    <a:pt x="3826" y="1674"/>
                  </a:lnTo>
                  <a:lnTo>
                    <a:pt x="3843" y="1678"/>
                  </a:lnTo>
                  <a:lnTo>
                    <a:pt x="3862" y="1683"/>
                  </a:lnTo>
                  <a:lnTo>
                    <a:pt x="3880" y="1688"/>
                  </a:lnTo>
                  <a:lnTo>
                    <a:pt x="3898" y="1694"/>
                  </a:lnTo>
                  <a:lnTo>
                    <a:pt x="3916" y="1700"/>
                  </a:lnTo>
                  <a:lnTo>
                    <a:pt x="3935" y="1705"/>
                  </a:lnTo>
                  <a:lnTo>
                    <a:pt x="3952" y="1712"/>
                  </a:lnTo>
                  <a:lnTo>
                    <a:pt x="3970" y="1717"/>
                  </a:lnTo>
                  <a:lnTo>
                    <a:pt x="3987" y="1720"/>
                  </a:lnTo>
                  <a:lnTo>
                    <a:pt x="4003" y="1724"/>
                  </a:lnTo>
                  <a:lnTo>
                    <a:pt x="4019" y="1727"/>
                  </a:lnTo>
                  <a:lnTo>
                    <a:pt x="4035" y="1728"/>
                  </a:lnTo>
                  <a:lnTo>
                    <a:pt x="4050" y="1728"/>
                  </a:lnTo>
                  <a:lnTo>
                    <a:pt x="6453" y="559"/>
                  </a:lnTo>
                  <a:close/>
                </a:path>
              </a:pathLst>
            </a:custGeom>
            <a:solidFill>
              <a:srgbClr val="D9FFFF"/>
            </a:solidFill>
            <a:ln w="9525">
              <a:noFill/>
              <a:round/>
              <a:headEnd/>
              <a:tailEnd/>
            </a:ln>
          </p:spPr>
          <p:txBody>
            <a:bodyPr/>
            <a:lstStyle/>
            <a:p>
              <a:endParaRPr lang="en-US"/>
            </a:p>
          </p:txBody>
        </p:sp>
        <p:sp>
          <p:nvSpPr>
            <p:cNvPr id="29790" name="Freeform 94"/>
            <p:cNvSpPr>
              <a:spLocks/>
            </p:cNvSpPr>
            <p:nvPr/>
          </p:nvSpPr>
          <p:spPr bwMode="auto">
            <a:xfrm>
              <a:off x="848" y="1168"/>
              <a:ext cx="1312" cy="396"/>
            </a:xfrm>
            <a:custGeom>
              <a:avLst/>
              <a:gdLst/>
              <a:ahLst/>
              <a:cxnLst>
                <a:cxn ang="0">
                  <a:pos x="6525" y="477"/>
                </a:cxn>
                <a:cxn ang="0">
                  <a:pos x="6556" y="269"/>
                </a:cxn>
                <a:cxn ang="0">
                  <a:pos x="6450" y="81"/>
                </a:cxn>
                <a:cxn ang="0">
                  <a:pos x="6224" y="0"/>
                </a:cxn>
                <a:cxn ang="0">
                  <a:pos x="5242" y="439"/>
                </a:cxn>
                <a:cxn ang="0">
                  <a:pos x="5094" y="488"/>
                </a:cxn>
                <a:cxn ang="0">
                  <a:pos x="4867" y="540"/>
                </a:cxn>
                <a:cxn ang="0">
                  <a:pos x="4583" y="586"/>
                </a:cxn>
                <a:cxn ang="0">
                  <a:pos x="4265" y="618"/>
                </a:cxn>
                <a:cxn ang="0">
                  <a:pos x="3936" y="629"/>
                </a:cxn>
                <a:cxn ang="0">
                  <a:pos x="3618" y="611"/>
                </a:cxn>
                <a:cxn ang="0">
                  <a:pos x="3336" y="552"/>
                </a:cxn>
                <a:cxn ang="0">
                  <a:pos x="3111" y="449"/>
                </a:cxn>
                <a:cxn ang="0">
                  <a:pos x="3080" y="402"/>
                </a:cxn>
                <a:cxn ang="0">
                  <a:pos x="3025" y="335"/>
                </a:cxn>
                <a:cxn ang="0">
                  <a:pos x="2955" y="272"/>
                </a:cxn>
                <a:cxn ang="0">
                  <a:pos x="2868" y="218"/>
                </a:cxn>
                <a:cxn ang="0">
                  <a:pos x="2763" y="185"/>
                </a:cxn>
                <a:cxn ang="0">
                  <a:pos x="2642" y="179"/>
                </a:cxn>
                <a:cxn ang="0">
                  <a:pos x="2502" y="209"/>
                </a:cxn>
                <a:cxn ang="0">
                  <a:pos x="2343" y="282"/>
                </a:cxn>
                <a:cxn ang="0">
                  <a:pos x="4" y="1561"/>
                </a:cxn>
                <a:cxn ang="0">
                  <a:pos x="114" y="1674"/>
                </a:cxn>
                <a:cxn ang="0">
                  <a:pos x="308" y="1715"/>
                </a:cxn>
                <a:cxn ang="0">
                  <a:pos x="496" y="1710"/>
                </a:cxn>
                <a:cxn ang="0">
                  <a:pos x="581" y="1693"/>
                </a:cxn>
                <a:cxn ang="0">
                  <a:pos x="633" y="1733"/>
                </a:cxn>
                <a:cxn ang="0">
                  <a:pos x="617" y="1825"/>
                </a:cxn>
                <a:cxn ang="0">
                  <a:pos x="654" y="1880"/>
                </a:cxn>
                <a:cxn ang="0">
                  <a:pos x="638" y="1960"/>
                </a:cxn>
                <a:cxn ang="0">
                  <a:pos x="3097" y="1955"/>
                </a:cxn>
                <a:cxn ang="0">
                  <a:pos x="3040" y="1863"/>
                </a:cxn>
                <a:cxn ang="0">
                  <a:pos x="3019" y="1820"/>
                </a:cxn>
                <a:cxn ang="0">
                  <a:pos x="3039" y="1775"/>
                </a:cxn>
                <a:cxn ang="0">
                  <a:pos x="3092" y="1756"/>
                </a:cxn>
                <a:cxn ang="0">
                  <a:pos x="3097" y="1666"/>
                </a:cxn>
                <a:cxn ang="0">
                  <a:pos x="3152" y="1630"/>
                </a:cxn>
                <a:cxn ang="0">
                  <a:pos x="3188" y="1636"/>
                </a:cxn>
                <a:cxn ang="0">
                  <a:pos x="3235" y="1676"/>
                </a:cxn>
                <a:cxn ang="0">
                  <a:pos x="3266" y="1662"/>
                </a:cxn>
                <a:cxn ang="0">
                  <a:pos x="3342" y="1617"/>
                </a:cxn>
                <a:cxn ang="0">
                  <a:pos x="3416" y="1631"/>
                </a:cxn>
                <a:cxn ang="0">
                  <a:pos x="3501" y="1691"/>
                </a:cxn>
                <a:cxn ang="0">
                  <a:pos x="3605" y="1754"/>
                </a:cxn>
                <a:cxn ang="0">
                  <a:pos x="3652" y="1699"/>
                </a:cxn>
                <a:cxn ang="0">
                  <a:pos x="3740" y="1671"/>
                </a:cxn>
                <a:cxn ang="0">
                  <a:pos x="3807" y="1672"/>
                </a:cxn>
                <a:cxn ang="0">
                  <a:pos x="3880" y="1688"/>
                </a:cxn>
                <a:cxn ang="0">
                  <a:pos x="3952" y="1712"/>
                </a:cxn>
                <a:cxn ang="0">
                  <a:pos x="4019" y="1727"/>
                </a:cxn>
              </a:cxnLst>
              <a:rect l="0" t="0" r="r" b="b"/>
              <a:pathLst>
                <a:path w="6562" h="1978">
                  <a:moveTo>
                    <a:pt x="6453" y="559"/>
                  </a:moveTo>
                  <a:lnTo>
                    <a:pt x="6453" y="559"/>
                  </a:lnTo>
                  <a:lnTo>
                    <a:pt x="6494" y="520"/>
                  </a:lnTo>
                  <a:lnTo>
                    <a:pt x="6525" y="477"/>
                  </a:lnTo>
                  <a:lnTo>
                    <a:pt x="6547" y="428"/>
                  </a:lnTo>
                  <a:lnTo>
                    <a:pt x="6560" y="376"/>
                  </a:lnTo>
                  <a:lnTo>
                    <a:pt x="6562" y="323"/>
                  </a:lnTo>
                  <a:lnTo>
                    <a:pt x="6556" y="269"/>
                  </a:lnTo>
                  <a:lnTo>
                    <a:pt x="6542" y="217"/>
                  </a:lnTo>
                  <a:lnTo>
                    <a:pt x="6520" y="168"/>
                  </a:lnTo>
                  <a:lnTo>
                    <a:pt x="6489" y="122"/>
                  </a:lnTo>
                  <a:lnTo>
                    <a:pt x="6450" y="81"/>
                  </a:lnTo>
                  <a:lnTo>
                    <a:pt x="6404" y="47"/>
                  </a:lnTo>
                  <a:lnTo>
                    <a:pt x="6351" y="21"/>
                  </a:lnTo>
                  <a:lnTo>
                    <a:pt x="6290" y="5"/>
                  </a:lnTo>
                  <a:lnTo>
                    <a:pt x="6224" y="0"/>
                  </a:lnTo>
                  <a:lnTo>
                    <a:pt x="6151" y="9"/>
                  </a:lnTo>
                  <a:lnTo>
                    <a:pt x="6072" y="30"/>
                  </a:lnTo>
                  <a:lnTo>
                    <a:pt x="5242" y="439"/>
                  </a:lnTo>
                  <a:lnTo>
                    <a:pt x="5242" y="439"/>
                  </a:lnTo>
                  <a:lnTo>
                    <a:pt x="5213" y="451"/>
                  </a:lnTo>
                  <a:lnTo>
                    <a:pt x="5180" y="463"/>
                  </a:lnTo>
                  <a:lnTo>
                    <a:pt x="5140" y="475"/>
                  </a:lnTo>
                  <a:lnTo>
                    <a:pt x="5094" y="488"/>
                  </a:lnTo>
                  <a:lnTo>
                    <a:pt x="5044" y="501"/>
                  </a:lnTo>
                  <a:lnTo>
                    <a:pt x="4988" y="514"/>
                  </a:lnTo>
                  <a:lnTo>
                    <a:pt x="4930" y="528"/>
                  </a:lnTo>
                  <a:lnTo>
                    <a:pt x="4867" y="540"/>
                  </a:lnTo>
                  <a:lnTo>
                    <a:pt x="4800" y="552"/>
                  </a:lnTo>
                  <a:lnTo>
                    <a:pt x="4730" y="564"/>
                  </a:lnTo>
                  <a:lnTo>
                    <a:pt x="4658" y="575"/>
                  </a:lnTo>
                  <a:lnTo>
                    <a:pt x="4583" y="586"/>
                  </a:lnTo>
                  <a:lnTo>
                    <a:pt x="4506" y="596"/>
                  </a:lnTo>
                  <a:lnTo>
                    <a:pt x="4426" y="604"/>
                  </a:lnTo>
                  <a:lnTo>
                    <a:pt x="4346" y="612"/>
                  </a:lnTo>
                  <a:lnTo>
                    <a:pt x="4265" y="618"/>
                  </a:lnTo>
                  <a:lnTo>
                    <a:pt x="4183" y="623"/>
                  </a:lnTo>
                  <a:lnTo>
                    <a:pt x="4100" y="627"/>
                  </a:lnTo>
                  <a:lnTo>
                    <a:pt x="4018" y="629"/>
                  </a:lnTo>
                  <a:lnTo>
                    <a:pt x="3936" y="629"/>
                  </a:lnTo>
                  <a:lnTo>
                    <a:pt x="3854" y="628"/>
                  </a:lnTo>
                  <a:lnTo>
                    <a:pt x="3774" y="624"/>
                  </a:lnTo>
                  <a:lnTo>
                    <a:pt x="3695" y="618"/>
                  </a:lnTo>
                  <a:lnTo>
                    <a:pt x="3618" y="611"/>
                  </a:lnTo>
                  <a:lnTo>
                    <a:pt x="3544" y="599"/>
                  </a:lnTo>
                  <a:lnTo>
                    <a:pt x="3471" y="587"/>
                  </a:lnTo>
                  <a:lnTo>
                    <a:pt x="3403" y="571"/>
                  </a:lnTo>
                  <a:lnTo>
                    <a:pt x="3336" y="552"/>
                  </a:lnTo>
                  <a:lnTo>
                    <a:pt x="3273" y="531"/>
                  </a:lnTo>
                  <a:lnTo>
                    <a:pt x="3215" y="508"/>
                  </a:lnTo>
                  <a:lnTo>
                    <a:pt x="3161" y="480"/>
                  </a:lnTo>
                  <a:lnTo>
                    <a:pt x="3111" y="449"/>
                  </a:lnTo>
                  <a:lnTo>
                    <a:pt x="3111" y="449"/>
                  </a:lnTo>
                  <a:lnTo>
                    <a:pt x="3101" y="434"/>
                  </a:lnTo>
                  <a:lnTo>
                    <a:pt x="3091" y="418"/>
                  </a:lnTo>
                  <a:lnTo>
                    <a:pt x="3080" y="402"/>
                  </a:lnTo>
                  <a:lnTo>
                    <a:pt x="3067" y="386"/>
                  </a:lnTo>
                  <a:lnTo>
                    <a:pt x="3054" y="369"/>
                  </a:lnTo>
                  <a:lnTo>
                    <a:pt x="3040" y="352"/>
                  </a:lnTo>
                  <a:lnTo>
                    <a:pt x="3025" y="335"/>
                  </a:lnTo>
                  <a:lnTo>
                    <a:pt x="3009" y="319"/>
                  </a:lnTo>
                  <a:lnTo>
                    <a:pt x="2992" y="303"/>
                  </a:lnTo>
                  <a:lnTo>
                    <a:pt x="2973" y="287"/>
                  </a:lnTo>
                  <a:lnTo>
                    <a:pt x="2955" y="272"/>
                  </a:lnTo>
                  <a:lnTo>
                    <a:pt x="2933" y="257"/>
                  </a:lnTo>
                  <a:lnTo>
                    <a:pt x="2912" y="243"/>
                  </a:lnTo>
                  <a:lnTo>
                    <a:pt x="2890" y="231"/>
                  </a:lnTo>
                  <a:lnTo>
                    <a:pt x="2868" y="218"/>
                  </a:lnTo>
                  <a:lnTo>
                    <a:pt x="2843" y="209"/>
                  </a:lnTo>
                  <a:lnTo>
                    <a:pt x="2818" y="199"/>
                  </a:lnTo>
                  <a:lnTo>
                    <a:pt x="2791" y="191"/>
                  </a:lnTo>
                  <a:lnTo>
                    <a:pt x="2763" y="185"/>
                  </a:lnTo>
                  <a:lnTo>
                    <a:pt x="2735" y="181"/>
                  </a:lnTo>
                  <a:lnTo>
                    <a:pt x="2705" y="177"/>
                  </a:lnTo>
                  <a:lnTo>
                    <a:pt x="2674" y="177"/>
                  </a:lnTo>
                  <a:lnTo>
                    <a:pt x="2642" y="179"/>
                  </a:lnTo>
                  <a:lnTo>
                    <a:pt x="2608" y="182"/>
                  </a:lnTo>
                  <a:lnTo>
                    <a:pt x="2575" y="189"/>
                  </a:lnTo>
                  <a:lnTo>
                    <a:pt x="2539" y="197"/>
                  </a:lnTo>
                  <a:lnTo>
                    <a:pt x="2502" y="209"/>
                  </a:lnTo>
                  <a:lnTo>
                    <a:pt x="2464" y="222"/>
                  </a:lnTo>
                  <a:lnTo>
                    <a:pt x="2425" y="240"/>
                  </a:lnTo>
                  <a:lnTo>
                    <a:pt x="2385" y="258"/>
                  </a:lnTo>
                  <a:lnTo>
                    <a:pt x="2343" y="282"/>
                  </a:lnTo>
                  <a:lnTo>
                    <a:pt x="2301" y="308"/>
                  </a:lnTo>
                  <a:lnTo>
                    <a:pt x="0" y="1519"/>
                  </a:lnTo>
                  <a:lnTo>
                    <a:pt x="0" y="1519"/>
                  </a:lnTo>
                  <a:lnTo>
                    <a:pt x="4" y="1561"/>
                  </a:lnTo>
                  <a:lnTo>
                    <a:pt x="18" y="1599"/>
                  </a:lnTo>
                  <a:lnTo>
                    <a:pt x="43" y="1630"/>
                  </a:lnTo>
                  <a:lnTo>
                    <a:pt x="76" y="1655"/>
                  </a:lnTo>
                  <a:lnTo>
                    <a:pt x="114" y="1674"/>
                  </a:lnTo>
                  <a:lnTo>
                    <a:pt x="157" y="1691"/>
                  </a:lnTo>
                  <a:lnTo>
                    <a:pt x="206" y="1703"/>
                  </a:lnTo>
                  <a:lnTo>
                    <a:pt x="257" y="1710"/>
                  </a:lnTo>
                  <a:lnTo>
                    <a:pt x="308" y="1715"/>
                  </a:lnTo>
                  <a:lnTo>
                    <a:pt x="358" y="1717"/>
                  </a:lnTo>
                  <a:lnTo>
                    <a:pt x="408" y="1717"/>
                  </a:lnTo>
                  <a:lnTo>
                    <a:pt x="454" y="1714"/>
                  </a:lnTo>
                  <a:lnTo>
                    <a:pt x="496" y="1710"/>
                  </a:lnTo>
                  <a:lnTo>
                    <a:pt x="532" y="1705"/>
                  </a:lnTo>
                  <a:lnTo>
                    <a:pt x="561" y="1699"/>
                  </a:lnTo>
                  <a:lnTo>
                    <a:pt x="581" y="1693"/>
                  </a:lnTo>
                  <a:lnTo>
                    <a:pt x="581" y="1693"/>
                  </a:lnTo>
                  <a:lnTo>
                    <a:pt x="593" y="1694"/>
                  </a:lnTo>
                  <a:lnTo>
                    <a:pt x="608" y="1702"/>
                  </a:lnTo>
                  <a:lnTo>
                    <a:pt x="622" y="1715"/>
                  </a:lnTo>
                  <a:lnTo>
                    <a:pt x="633" y="1733"/>
                  </a:lnTo>
                  <a:lnTo>
                    <a:pt x="639" y="1753"/>
                  </a:lnTo>
                  <a:lnTo>
                    <a:pt x="640" y="1776"/>
                  </a:lnTo>
                  <a:lnTo>
                    <a:pt x="633" y="1800"/>
                  </a:lnTo>
                  <a:lnTo>
                    <a:pt x="617" y="1825"/>
                  </a:lnTo>
                  <a:lnTo>
                    <a:pt x="617" y="1825"/>
                  </a:lnTo>
                  <a:lnTo>
                    <a:pt x="635" y="1839"/>
                  </a:lnTo>
                  <a:lnTo>
                    <a:pt x="648" y="1859"/>
                  </a:lnTo>
                  <a:lnTo>
                    <a:pt x="654" y="1880"/>
                  </a:lnTo>
                  <a:lnTo>
                    <a:pt x="655" y="1902"/>
                  </a:lnTo>
                  <a:lnTo>
                    <a:pt x="653" y="1924"/>
                  </a:lnTo>
                  <a:lnTo>
                    <a:pt x="646" y="1944"/>
                  </a:lnTo>
                  <a:lnTo>
                    <a:pt x="638" y="1960"/>
                  </a:lnTo>
                  <a:lnTo>
                    <a:pt x="629" y="1972"/>
                  </a:lnTo>
                  <a:lnTo>
                    <a:pt x="3115" y="1978"/>
                  </a:lnTo>
                  <a:lnTo>
                    <a:pt x="3115" y="1978"/>
                  </a:lnTo>
                  <a:lnTo>
                    <a:pt x="3097" y="1955"/>
                  </a:lnTo>
                  <a:lnTo>
                    <a:pt x="3081" y="1930"/>
                  </a:lnTo>
                  <a:lnTo>
                    <a:pt x="3065" y="1906"/>
                  </a:lnTo>
                  <a:lnTo>
                    <a:pt x="3053" y="1884"/>
                  </a:lnTo>
                  <a:lnTo>
                    <a:pt x="3040" y="1863"/>
                  </a:lnTo>
                  <a:lnTo>
                    <a:pt x="3031" y="1846"/>
                  </a:lnTo>
                  <a:lnTo>
                    <a:pt x="3024" y="1831"/>
                  </a:lnTo>
                  <a:lnTo>
                    <a:pt x="3019" y="1820"/>
                  </a:lnTo>
                  <a:lnTo>
                    <a:pt x="3019" y="1820"/>
                  </a:lnTo>
                  <a:lnTo>
                    <a:pt x="3022" y="1808"/>
                  </a:lnTo>
                  <a:lnTo>
                    <a:pt x="3025" y="1797"/>
                  </a:lnTo>
                  <a:lnTo>
                    <a:pt x="3031" y="1786"/>
                  </a:lnTo>
                  <a:lnTo>
                    <a:pt x="3039" y="1775"/>
                  </a:lnTo>
                  <a:lnTo>
                    <a:pt x="3049" y="1766"/>
                  </a:lnTo>
                  <a:lnTo>
                    <a:pt x="3061" y="1759"/>
                  </a:lnTo>
                  <a:lnTo>
                    <a:pt x="3075" y="1756"/>
                  </a:lnTo>
                  <a:lnTo>
                    <a:pt x="3092" y="1756"/>
                  </a:lnTo>
                  <a:lnTo>
                    <a:pt x="3092" y="1756"/>
                  </a:lnTo>
                  <a:lnTo>
                    <a:pt x="3087" y="1718"/>
                  </a:lnTo>
                  <a:lnTo>
                    <a:pt x="3090" y="1688"/>
                  </a:lnTo>
                  <a:lnTo>
                    <a:pt x="3097" y="1666"/>
                  </a:lnTo>
                  <a:lnTo>
                    <a:pt x="3110" y="1650"/>
                  </a:lnTo>
                  <a:lnTo>
                    <a:pt x="3123" y="1640"/>
                  </a:lnTo>
                  <a:lnTo>
                    <a:pt x="3138" y="1632"/>
                  </a:lnTo>
                  <a:lnTo>
                    <a:pt x="3152" y="1630"/>
                  </a:lnTo>
                  <a:lnTo>
                    <a:pt x="3164" y="1628"/>
                  </a:lnTo>
                  <a:lnTo>
                    <a:pt x="3164" y="1628"/>
                  </a:lnTo>
                  <a:lnTo>
                    <a:pt x="3177" y="1631"/>
                  </a:lnTo>
                  <a:lnTo>
                    <a:pt x="3188" y="1636"/>
                  </a:lnTo>
                  <a:lnTo>
                    <a:pt x="3200" y="1645"/>
                  </a:lnTo>
                  <a:lnTo>
                    <a:pt x="3213" y="1655"/>
                  </a:lnTo>
                  <a:lnTo>
                    <a:pt x="3224" y="1666"/>
                  </a:lnTo>
                  <a:lnTo>
                    <a:pt x="3235" y="1676"/>
                  </a:lnTo>
                  <a:lnTo>
                    <a:pt x="3245" y="1686"/>
                  </a:lnTo>
                  <a:lnTo>
                    <a:pt x="3254" y="1694"/>
                  </a:lnTo>
                  <a:lnTo>
                    <a:pt x="3254" y="1694"/>
                  </a:lnTo>
                  <a:lnTo>
                    <a:pt x="3266" y="1662"/>
                  </a:lnTo>
                  <a:lnTo>
                    <a:pt x="3282" y="1640"/>
                  </a:lnTo>
                  <a:lnTo>
                    <a:pt x="3300" y="1626"/>
                  </a:lnTo>
                  <a:lnTo>
                    <a:pt x="3321" y="1619"/>
                  </a:lnTo>
                  <a:lnTo>
                    <a:pt x="3342" y="1617"/>
                  </a:lnTo>
                  <a:lnTo>
                    <a:pt x="3365" y="1620"/>
                  </a:lnTo>
                  <a:lnTo>
                    <a:pt x="3390" y="1625"/>
                  </a:lnTo>
                  <a:lnTo>
                    <a:pt x="3416" y="1631"/>
                  </a:lnTo>
                  <a:lnTo>
                    <a:pt x="3416" y="1631"/>
                  </a:lnTo>
                  <a:lnTo>
                    <a:pt x="3441" y="1646"/>
                  </a:lnTo>
                  <a:lnTo>
                    <a:pt x="3462" y="1661"/>
                  </a:lnTo>
                  <a:lnTo>
                    <a:pt x="3482" y="1676"/>
                  </a:lnTo>
                  <a:lnTo>
                    <a:pt x="3501" y="1691"/>
                  </a:lnTo>
                  <a:lnTo>
                    <a:pt x="3522" y="1707"/>
                  </a:lnTo>
                  <a:lnTo>
                    <a:pt x="3544" y="1722"/>
                  </a:lnTo>
                  <a:lnTo>
                    <a:pt x="3571" y="1738"/>
                  </a:lnTo>
                  <a:lnTo>
                    <a:pt x="3605" y="1754"/>
                  </a:lnTo>
                  <a:lnTo>
                    <a:pt x="3605" y="1754"/>
                  </a:lnTo>
                  <a:lnTo>
                    <a:pt x="3621" y="1731"/>
                  </a:lnTo>
                  <a:lnTo>
                    <a:pt x="3636" y="1713"/>
                  </a:lnTo>
                  <a:lnTo>
                    <a:pt x="3652" y="1699"/>
                  </a:lnTo>
                  <a:lnTo>
                    <a:pt x="3669" y="1687"/>
                  </a:lnTo>
                  <a:lnTo>
                    <a:pt x="3689" y="1679"/>
                  </a:lnTo>
                  <a:lnTo>
                    <a:pt x="3712" y="1673"/>
                  </a:lnTo>
                  <a:lnTo>
                    <a:pt x="3740" y="1671"/>
                  </a:lnTo>
                  <a:lnTo>
                    <a:pt x="3772" y="1669"/>
                  </a:lnTo>
                  <a:lnTo>
                    <a:pt x="3772" y="1669"/>
                  </a:lnTo>
                  <a:lnTo>
                    <a:pt x="3790" y="1669"/>
                  </a:lnTo>
                  <a:lnTo>
                    <a:pt x="3807" y="1672"/>
                  </a:lnTo>
                  <a:lnTo>
                    <a:pt x="3826" y="1674"/>
                  </a:lnTo>
                  <a:lnTo>
                    <a:pt x="3843" y="1678"/>
                  </a:lnTo>
                  <a:lnTo>
                    <a:pt x="3862" y="1683"/>
                  </a:lnTo>
                  <a:lnTo>
                    <a:pt x="3880" y="1688"/>
                  </a:lnTo>
                  <a:lnTo>
                    <a:pt x="3898" y="1694"/>
                  </a:lnTo>
                  <a:lnTo>
                    <a:pt x="3916" y="1700"/>
                  </a:lnTo>
                  <a:lnTo>
                    <a:pt x="3935" y="1705"/>
                  </a:lnTo>
                  <a:lnTo>
                    <a:pt x="3952" y="1712"/>
                  </a:lnTo>
                  <a:lnTo>
                    <a:pt x="3970" y="1717"/>
                  </a:lnTo>
                  <a:lnTo>
                    <a:pt x="3987" y="1720"/>
                  </a:lnTo>
                  <a:lnTo>
                    <a:pt x="4003" y="1724"/>
                  </a:lnTo>
                  <a:lnTo>
                    <a:pt x="4019" y="1727"/>
                  </a:lnTo>
                  <a:lnTo>
                    <a:pt x="4035" y="1728"/>
                  </a:lnTo>
                  <a:lnTo>
                    <a:pt x="4050" y="1728"/>
                  </a:lnTo>
                  <a:lnTo>
                    <a:pt x="6453" y="559"/>
                  </a:lnTo>
                </a:path>
              </a:pathLst>
            </a:custGeom>
            <a:noFill/>
            <a:ln w="0">
              <a:solidFill>
                <a:srgbClr val="000000"/>
              </a:solidFill>
              <a:prstDash val="solid"/>
              <a:round/>
              <a:headEnd/>
              <a:tailEnd/>
            </a:ln>
          </p:spPr>
          <p:txBody>
            <a:bodyPr/>
            <a:lstStyle/>
            <a:p>
              <a:endParaRPr lang="en-US"/>
            </a:p>
          </p:txBody>
        </p:sp>
        <p:sp>
          <p:nvSpPr>
            <p:cNvPr id="29791" name="Freeform 95"/>
            <p:cNvSpPr>
              <a:spLocks/>
            </p:cNvSpPr>
            <p:nvPr/>
          </p:nvSpPr>
          <p:spPr bwMode="auto">
            <a:xfrm>
              <a:off x="1316" y="1217"/>
              <a:ext cx="122" cy="101"/>
            </a:xfrm>
            <a:custGeom>
              <a:avLst/>
              <a:gdLst/>
              <a:ahLst/>
              <a:cxnLst>
                <a:cxn ang="0">
                  <a:pos x="79" y="0"/>
                </a:cxn>
                <a:cxn ang="0">
                  <a:pos x="79" y="0"/>
                </a:cxn>
                <a:cxn ang="0">
                  <a:pos x="39" y="37"/>
                </a:cxn>
                <a:cxn ang="0">
                  <a:pos x="15" y="79"/>
                </a:cxn>
                <a:cxn ang="0">
                  <a:pos x="1" y="127"/>
                </a:cxn>
                <a:cxn ang="0">
                  <a:pos x="0" y="175"/>
                </a:cxn>
                <a:cxn ang="0">
                  <a:pos x="8" y="225"/>
                </a:cxn>
                <a:cxn ang="0">
                  <a:pos x="26" y="273"/>
                </a:cxn>
                <a:cxn ang="0">
                  <a:pos x="53" y="322"/>
                </a:cxn>
                <a:cxn ang="0">
                  <a:pos x="87" y="366"/>
                </a:cxn>
                <a:cxn ang="0">
                  <a:pos x="128" y="407"/>
                </a:cxn>
                <a:cxn ang="0">
                  <a:pos x="172" y="443"/>
                </a:cxn>
                <a:cxn ang="0">
                  <a:pos x="223" y="472"/>
                </a:cxn>
                <a:cxn ang="0">
                  <a:pos x="275" y="493"/>
                </a:cxn>
                <a:cxn ang="0">
                  <a:pos x="331" y="504"/>
                </a:cxn>
                <a:cxn ang="0">
                  <a:pos x="387" y="505"/>
                </a:cxn>
                <a:cxn ang="0">
                  <a:pos x="443" y="495"/>
                </a:cxn>
                <a:cxn ang="0">
                  <a:pos x="499" y="472"/>
                </a:cxn>
                <a:cxn ang="0">
                  <a:pos x="499" y="472"/>
                </a:cxn>
                <a:cxn ang="0">
                  <a:pos x="538" y="434"/>
                </a:cxn>
                <a:cxn ang="0">
                  <a:pos x="568" y="398"/>
                </a:cxn>
                <a:cxn ang="0">
                  <a:pos x="590" y="361"/>
                </a:cxn>
                <a:cxn ang="0">
                  <a:pos x="603" y="326"/>
                </a:cxn>
                <a:cxn ang="0">
                  <a:pos x="609" y="292"/>
                </a:cxn>
                <a:cxn ang="0">
                  <a:pos x="608" y="259"/>
                </a:cxn>
                <a:cxn ang="0">
                  <a:pos x="602" y="228"/>
                </a:cxn>
                <a:cxn ang="0">
                  <a:pos x="589" y="200"/>
                </a:cxn>
                <a:cxn ang="0">
                  <a:pos x="573" y="174"/>
                </a:cxn>
                <a:cxn ang="0">
                  <a:pos x="552" y="150"/>
                </a:cxn>
                <a:cxn ang="0">
                  <a:pos x="528" y="132"/>
                </a:cxn>
                <a:cxn ang="0">
                  <a:pos x="502" y="115"/>
                </a:cxn>
                <a:cxn ang="0">
                  <a:pos x="474" y="104"/>
                </a:cxn>
                <a:cxn ang="0">
                  <a:pos x="444" y="98"/>
                </a:cxn>
                <a:cxn ang="0">
                  <a:pos x="414" y="96"/>
                </a:cxn>
                <a:cxn ang="0">
                  <a:pos x="384" y="99"/>
                </a:cxn>
                <a:cxn ang="0">
                  <a:pos x="53" y="308"/>
                </a:cxn>
              </a:cxnLst>
              <a:rect l="0" t="0" r="r" b="b"/>
              <a:pathLst>
                <a:path w="609" h="505">
                  <a:moveTo>
                    <a:pt x="79" y="0"/>
                  </a:moveTo>
                  <a:lnTo>
                    <a:pt x="79" y="0"/>
                  </a:lnTo>
                  <a:lnTo>
                    <a:pt x="39" y="37"/>
                  </a:lnTo>
                  <a:lnTo>
                    <a:pt x="15" y="79"/>
                  </a:lnTo>
                  <a:lnTo>
                    <a:pt x="1" y="127"/>
                  </a:lnTo>
                  <a:lnTo>
                    <a:pt x="0" y="175"/>
                  </a:lnTo>
                  <a:lnTo>
                    <a:pt x="8" y="225"/>
                  </a:lnTo>
                  <a:lnTo>
                    <a:pt x="26" y="273"/>
                  </a:lnTo>
                  <a:lnTo>
                    <a:pt x="53" y="322"/>
                  </a:lnTo>
                  <a:lnTo>
                    <a:pt x="87" y="366"/>
                  </a:lnTo>
                  <a:lnTo>
                    <a:pt x="128" y="407"/>
                  </a:lnTo>
                  <a:lnTo>
                    <a:pt x="172" y="443"/>
                  </a:lnTo>
                  <a:lnTo>
                    <a:pt x="223" y="472"/>
                  </a:lnTo>
                  <a:lnTo>
                    <a:pt x="275" y="493"/>
                  </a:lnTo>
                  <a:lnTo>
                    <a:pt x="331" y="504"/>
                  </a:lnTo>
                  <a:lnTo>
                    <a:pt x="387" y="505"/>
                  </a:lnTo>
                  <a:lnTo>
                    <a:pt x="443" y="495"/>
                  </a:lnTo>
                  <a:lnTo>
                    <a:pt x="499" y="472"/>
                  </a:lnTo>
                  <a:lnTo>
                    <a:pt x="499" y="472"/>
                  </a:lnTo>
                  <a:lnTo>
                    <a:pt x="538" y="434"/>
                  </a:lnTo>
                  <a:lnTo>
                    <a:pt x="568" y="398"/>
                  </a:lnTo>
                  <a:lnTo>
                    <a:pt x="590" y="361"/>
                  </a:lnTo>
                  <a:lnTo>
                    <a:pt x="603" y="326"/>
                  </a:lnTo>
                  <a:lnTo>
                    <a:pt x="609" y="292"/>
                  </a:lnTo>
                  <a:lnTo>
                    <a:pt x="608" y="259"/>
                  </a:lnTo>
                  <a:lnTo>
                    <a:pt x="602" y="228"/>
                  </a:lnTo>
                  <a:lnTo>
                    <a:pt x="589" y="200"/>
                  </a:lnTo>
                  <a:lnTo>
                    <a:pt x="573" y="174"/>
                  </a:lnTo>
                  <a:lnTo>
                    <a:pt x="552" y="150"/>
                  </a:lnTo>
                  <a:lnTo>
                    <a:pt x="528" y="132"/>
                  </a:lnTo>
                  <a:lnTo>
                    <a:pt x="502" y="115"/>
                  </a:lnTo>
                  <a:lnTo>
                    <a:pt x="474" y="104"/>
                  </a:lnTo>
                  <a:lnTo>
                    <a:pt x="444" y="98"/>
                  </a:lnTo>
                  <a:lnTo>
                    <a:pt x="414" y="96"/>
                  </a:lnTo>
                  <a:lnTo>
                    <a:pt x="384" y="99"/>
                  </a:lnTo>
                  <a:lnTo>
                    <a:pt x="53" y="308"/>
                  </a:lnTo>
                </a:path>
              </a:pathLst>
            </a:custGeom>
            <a:noFill/>
            <a:ln w="0">
              <a:solidFill>
                <a:srgbClr val="000000"/>
              </a:solidFill>
              <a:prstDash val="solid"/>
              <a:round/>
              <a:headEnd/>
              <a:tailEnd/>
            </a:ln>
          </p:spPr>
          <p:txBody>
            <a:bodyPr/>
            <a:lstStyle/>
            <a:p>
              <a:endParaRPr lang="en-US"/>
            </a:p>
          </p:txBody>
        </p:sp>
        <p:sp>
          <p:nvSpPr>
            <p:cNvPr id="29792" name="Line 96"/>
            <p:cNvSpPr>
              <a:spLocks noChangeShapeType="1"/>
            </p:cNvSpPr>
            <p:nvPr/>
          </p:nvSpPr>
          <p:spPr bwMode="auto">
            <a:xfrm flipH="1">
              <a:off x="972" y="1316"/>
              <a:ext cx="436" cy="217"/>
            </a:xfrm>
            <a:prstGeom prst="line">
              <a:avLst/>
            </a:prstGeom>
            <a:noFill/>
            <a:ln w="0">
              <a:solidFill>
                <a:srgbClr val="000000"/>
              </a:solidFill>
              <a:round/>
              <a:headEnd/>
              <a:tailEnd/>
            </a:ln>
          </p:spPr>
          <p:txBody>
            <a:bodyPr/>
            <a:lstStyle/>
            <a:p>
              <a:endParaRPr lang="en-US"/>
            </a:p>
          </p:txBody>
        </p:sp>
        <p:sp>
          <p:nvSpPr>
            <p:cNvPr id="29793" name="Line 97"/>
            <p:cNvSpPr>
              <a:spLocks noChangeShapeType="1"/>
            </p:cNvSpPr>
            <p:nvPr/>
          </p:nvSpPr>
          <p:spPr bwMode="auto">
            <a:xfrm flipH="1">
              <a:off x="1301" y="1252"/>
              <a:ext cx="603" cy="300"/>
            </a:xfrm>
            <a:prstGeom prst="line">
              <a:avLst/>
            </a:prstGeom>
            <a:noFill/>
            <a:ln w="0">
              <a:solidFill>
                <a:srgbClr val="000000"/>
              </a:solidFill>
              <a:round/>
              <a:headEnd/>
              <a:tailEnd/>
            </a:ln>
          </p:spPr>
          <p:txBody>
            <a:bodyPr/>
            <a:lstStyle/>
            <a:p>
              <a:endParaRPr lang="en-US"/>
            </a:p>
          </p:txBody>
        </p:sp>
        <p:sp>
          <p:nvSpPr>
            <p:cNvPr id="29794" name="Freeform 98"/>
            <p:cNvSpPr>
              <a:spLocks/>
            </p:cNvSpPr>
            <p:nvPr/>
          </p:nvSpPr>
          <p:spPr bwMode="auto">
            <a:xfrm>
              <a:off x="2075" y="1175"/>
              <a:ext cx="65" cy="100"/>
            </a:xfrm>
            <a:custGeom>
              <a:avLst/>
              <a:gdLst/>
              <a:ahLst/>
              <a:cxnLst>
                <a:cxn ang="0">
                  <a:pos x="230" y="0"/>
                </a:cxn>
                <a:cxn ang="0">
                  <a:pos x="230" y="0"/>
                </a:cxn>
                <a:cxn ang="0">
                  <a:pos x="246" y="14"/>
                </a:cxn>
                <a:cxn ang="0">
                  <a:pos x="261" y="32"/>
                </a:cxn>
                <a:cxn ang="0">
                  <a:pos x="273" y="50"/>
                </a:cxn>
                <a:cxn ang="0">
                  <a:pos x="284" y="70"/>
                </a:cxn>
                <a:cxn ang="0">
                  <a:pos x="294" y="93"/>
                </a:cxn>
                <a:cxn ang="0">
                  <a:pos x="302" y="115"/>
                </a:cxn>
                <a:cxn ang="0">
                  <a:pos x="309" y="139"/>
                </a:cxn>
                <a:cxn ang="0">
                  <a:pos x="314" y="163"/>
                </a:cxn>
                <a:cxn ang="0">
                  <a:pos x="319" y="187"/>
                </a:cxn>
                <a:cxn ang="0">
                  <a:pos x="323" y="212"/>
                </a:cxn>
                <a:cxn ang="0">
                  <a:pos x="325" y="235"/>
                </a:cxn>
                <a:cxn ang="0">
                  <a:pos x="326" y="259"/>
                </a:cxn>
                <a:cxn ang="0">
                  <a:pos x="328" y="281"/>
                </a:cxn>
                <a:cxn ang="0">
                  <a:pos x="329" y="304"/>
                </a:cxn>
                <a:cxn ang="0">
                  <a:pos x="328" y="323"/>
                </a:cxn>
                <a:cxn ang="0">
                  <a:pos x="328" y="342"/>
                </a:cxn>
                <a:cxn ang="0">
                  <a:pos x="0" y="502"/>
                </a:cxn>
              </a:cxnLst>
              <a:rect l="0" t="0" r="r" b="b"/>
              <a:pathLst>
                <a:path w="329" h="502">
                  <a:moveTo>
                    <a:pt x="230" y="0"/>
                  </a:moveTo>
                  <a:lnTo>
                    <a:pt x="230" y="0"/>
                  </a:lnTo>
                  <a:lnTo>
                    <a:pt x="246" y="14"/>
                  </a:lnTo>
                  <a:lnTo>
                    <a:pt x="261" y="32"/>
                  </a:lnTo>
                  <a:lnTo>
                    <a:pt x="273" y="50"/>
                  </a:lnTo>
                  <a:lnTo>
                    <a:pt x="284" y="70"/>
                  </a:lnTo>
                  <a:lnTo>
                    <a:pt x="294" y="93"/>
                  </a:lnTo>
                  <a:lnTo>
                    <a:pt x="302" y="115"/>
                  </a:lnTo>
                  <a:lnTo>
                    <a:pt x="309" y="139"/>
                  </a:lnTo>
                  <a:lnTo>
                    <a:pt x="314" y="163"/>
                  </a:lnTo>
                  <a:lnTo>
                    <a:pt x="319" y="187"/>
                  </a:lnTo>
                  <a:lnTo>
                    <a:pt x="323" y="212"/>
                  </a:lnTo>
                  <a:lnTo>
                    <a:pt x="325" y="235"/>
                  </a:lnTo>
                  <a:lnTo>
                    <a:pt x="326" y="259"/>
                  </a:lnTo>
                  <a:lnTo>
                    <a:pt x="328" y="281"/>
                  </a:lnTo>
                  <a:lnTo>
                    <a:pt x="329" y="304"/>
                  </a:lnTo>
                  <a:lnTo>
                    <a:pt x="328" y="323"/>
                  </a:lnTo>
                  <a:lnTo>
                    <a:pt x="328" y="342"/>
                  </a:lnTo>
                  <a:lnTo>
                    <a:pt x="0" y="502"/>
                  </a:lnTo>
                </a:path>
              </a:pathLst>
            </a:custGeom>
            <a:noFill/>
            <a:ln w="0">
              <a:solidFill>
                <a:srgbClr val="000000"/>
              </a:solidFill>
              <a:prstDash val="solid"/>
              <a:round/>
              <a:headEnd/>
              <a:tailEnd/>
            </a:ln>
          </p:spPr>
          <p:txBody>
            <a:bodyPr/>
            <a:lstStyle/>
            <a:p>
              <a:endParaRPr lang="en-US"/>
            </a:p>
          </p:txBody>
        </p:sp>
        <p:sp>
          <p:nvSpPr>
            <p:cNvPr id="29795" name="Freeform 99"/>
            <p:cNvSpPr>
              <a:spLocks/>
            </p:cNvSpPr>
            <p:nvPr/>
          </p:nvSpPr>
          <p:spPr bwMode="auto">
            <a:xfrm>
              <a:off x="2039" y="1175"/>
              <a:ext cx="85" cy="113"/>
            </a:xfrm>
            <a:custGeom>
              <a:avLst/>
              <a:gdLst/>
              <a:ahLst/>
              <a:cxnLst>
                <a:cxn ang="0">
                  <a:pos x="103" y="0"/>
                </a:cxn>
                <a:cxn ang="0">
                  <a:pos x="103" y="0"/>
                </a:cxn>
                <a:cxn ang="0">
                  <a:pos x="60" y="43"/>
                </a:cxn>
                <a:cxn ang="0">
                  <a:pos x="29" y="89"/>
                </a:cxn>
                <a:cxn ang="0">
                  <a:pos x="9" y="139"/>
                </a:cxn>
                <a:cxn ang="0">
                  <a:pos x="0" y="189"/>
                </a:cxn>
                <a:cxn ang="0">
                  <a:pos x="0" y="240"/>
                </a:cxn>
                <a:cxn ang="0">
                  <a:pos x="10" y="291"/>
                </a:cxn>
                <a:cxn ang="0">
                  <a:pos x="29" y="340"/>
                </a:cxn>
                <a:cxn ang="0">
                  <a:pos x="54" y="387"/>
                </a:cxn>
                <a:cxn ang="0">
                  <a:pos x="86" y="430"/>
                </a:cxn>
                <a:cxn ang="0">
                  <a:pos x="125" y="469"/>
                </a:cxn>
                <a:cxn ang="0">
                  <a:pos x="167" y="502"/>
                </a:cxn>
                <a:cxn ang="0">
                  <a:pos x="214" y="530"/>
                </a:cxn>
                <a:cxn ang="0">
                  <a:pos x="263" y="549"/>
                </a:cxn>
                <a:cxn ang="0">
                  <a:pos x="316" y="562"/>
                </a:cxn>
                <a:cxn ang="0">
                  <a:pos x="370" y="563"/>
                </a:cxn>
                <a:cxn ang="0">
                  <a:pos x="425" y="556"/>
                </a:cxn>
              </a:cxnLst>
              <a:rect l="0" t="0" r="r" b="b"/>
              <a:pathLst>
                <a:path w="425" h="563">
                  <a:moveTo>
                    <a:pt x="103" y="0"/>
                  </a:moveTo>
                  <a:lnTo>
                    <a:pt x="103" y="0"/>
                  </a:lnTo>
                  <a:lnTo>
                    <a:pt x="60" y="43"/>
                  </a:lnTo>
                  <a:lnTo>
                    <a:pt x="29" y="89"/>
                  </a:lnTo>
                  <a:lnTo>
                    <a:pt x="9" y="139"/>
                  </a:lnTo>
                  <a:lnTo>
                    <a:pt x="0" y="189"/>
                  </a:lnTo>
                  <a:lnTo>
                    <a:pt x="0" y="240"/>
                  </a:lnTo>
                  <a:lnTo>
                    <a:pt x="10" y="291"/>
                  </a:lnTo>
                  <a:lnTo>
                    <a:pt x="29" y="340"/>
                  </a:lnTo>
                  <a:lnTo>
                    <a:pt x="54" y="387"/>
                  </a:lnTo>
                  <a:lnTo>
                    <a:pt x="86" y="430"/>
                  </a:lnTo>
                  <a:lnTo>
                    <a:pt x="125" y="469"/>
                  </a:lnTo>
                  <a:lnTo>
                    <a:pt x="167" y="502"/>
                  </a:lnTo>
                  <a:lnTo>
                    <a:pt x="214" y="530"/>
                  </a:lnTo>
                  <a:lnTo>
                    <a:pt x="263" y="549"/>
                  </a:lnTo>
                  <a:lnTo>
                    <a:pt x="316" y="562"/>
                  </a:lnTo>
                  <a:lnTo>
                    <a:pt x="370" y="563"/>
                  </a:lnTo>
                  <a:lnTo>
                    <a:pt x="425" y="556"/>
                  </a:lnTo>
                </a:path>
              </a:pathLst>
            </a:custGeom>
            <a:noFill/>
            <a:ln w="0">
              <a:solidFill>
                <a:srgbClr val="000000"/>
              </a:solidFill>
              <a:prstDash val="solid"/>
              <a:round/>
              <a:headEnd/>
              <a:tailEnd/>
            </a:ln>
          </p:spPr>
          <p:txBody>
            <a:bodyPr/>
            <a:lstStyle/>
            <a:p>
              <a:endParaRPr lang="en-US"/>
            </a:p>
          </p:txBody>
        </p:sp>
      </p:grpSp>
      <p:sp>
        <p:nvSpPr>
          <p:cNvPr id="29805" name="WordArt 109"/>
          <p:cNvSpPr>
            <a:spLocks noChangeArrowheads="1" noChangeShapeType="1" noTextEdit="1"/>
          </p:cNvSpPr>
          <p:nvPr/>
        </p:nvSpPr>
        <p:spPr bwMode="auto">
          <a:xfrm>
            <a:off x="3048000" y="381000"/>
            <a:ext cx="5943600" cy="8382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Fungsi Produksi</a:t>
            </a:r>
          </a:p>
        </p:txBody>
      </p:sp>
      <p:sp>
        <p:nvSpPr>
          <p:cNvPr id="29812" name="Text Box 116"/>
          <p:cNvSpPr txBox="1">
            <a:spLocks noChangeArrowheads="1"/>
          </p:cNvSpPr>
          <p:nvPr/>
        </p:nvSpPr>
        <p:spPr bwMode="auto">
          <a:xfrm>
            <a:off x="200025" y="5486400"/>
            <a:ext cx="8410575" cy="822325"/>
          </a:xfrm>
          <a:prstGeom prst="rect">
            <a:avLst/>
          </a:prstGeom>
          <a:noFill/>
          <a:ln w="9525">
            <a:noFill/>
            <a:miter lim="800000"/>
            <a:headEnd/>
            <a:tailEnd/>
          </a:ln>
          <a:effectLst/>
        </p:spPr>
        <p:txBody>
          <a:bodyPr>
            <a:spAutoFit/>
          </a:bodyPr>
          <a:lstStyle/>
          <a:p>
            <a:pPr algn="l"/>
            <a:r>
              <a:rPr lang="en-US"/>
              <a:t>Untuk melihat contoh </a:t>
            </a:r>
            <a:r>
              <a:rPr lang="en-US" i="1"/>
              <a:t>fungsi</a:t>
            </a:r>
            <a:r>
              <a:rPr lang="en-US"/>
              <a:t> </a:t>
            </a:r>
            <a:r>
              <a:rPr lang="en-US" i="1"/>
              <a:t>produksi</a:t>
            </a:r>
            <a:r>
              <a:rPr lang="en-US"/>
              <a:t>–mari kita mengunjungi  Mankiw’s Bakery…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713"/>
                                        </p:tgtEl>
                                        <p:attrNameLst>
                                          <p:attrName>style.visibility</p:attrName>
                                        </p:attrNameLst>
                                      </p:cBhvr>
                                      <p:to>
                                        <p:strVal val="visible"/>
                                      </p:to>
                                    </p:set>
                                    <p:anim calcmode="lin" valueType="num">
                                      <p:cBhvr additive="base">
                                        <p:cTn id="7" dur="500" fill="hold"/>
                                        <p:tgtEl>
                                          <p:spTgt spid="29713"/>
                                        </p:tgtEl>
                                        <p:attrNameLst>
                                          <p:attrName>ppt_x</p:attrName>
                                        </p:attrNameLst>
                                      </p:cBhvr>
                                      <p:tavLst>
                                        <p:tav tm="0">
                                          <p:val>
                                            <p:strVal val="0-#ppt_w/2"/>
                                          </p:val>
                                        </p:tav>
                                        <p:tav tm="100000">
                                          <p:val>
                                            <p:strVal val="#ppt_x"/>
                                          </p:val>
                                        </p:tav>
                                      </p:tavLst>
                                    </p:anim>
                                    <p:anim calcmode="lin" valueType="num">
                                      <p:cBhvr additive="base">
                                        <p:cTn id="8" dur="500" fill="hold"/>
                                        <p:tgtEl>
                                          <p:spTgt spid="297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9698">
                                            <p:txEl>
                                              <p:pRg st="0" end="0"/>
                                            </p:txEl>
                                          </p:spTgt>
                                        </p:tgtEl>
                                        <p:attrNameLst>
                                          <p:attrName>style.visibility</p:attrName>
                                        </p:attrNameLst>
                                      </p:cBhvr>
                                      <p:to>
                                        <p:strVal val="visible"/>
                                      </p:to>
                                    </p:set>
                                    <p:animEffect transition="in" filter="wipe(up)">
                                      <p:cBhvr>
                                        <p:cTn id="12" dur="500"/>
                                        <p:tgtEl>
                                          <p:spTgt spid="29698">
                                            <p:txEl>
                                              <p:pRg st="0" end="0"/>
                                            </p:txEl>
                                          </p:spTgt>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9698">
                                            <p:txEl>
                                              <p:pRg st="1" end="1"/>
                                            </p:txEl>
                                          </p:spTgt>
                                        </p:tgtEl>
                                        <p:attrNameLst>
                                          <p:attrName>style.visibility</p:attrName>
                                        </p:attrNameLst>
                                      </p:cBhvr>
                                      <p:to>
                                        <p:strVal val="visible"/>
                                      </p:to>
                                    </p:set>
                                    <p:animEffect transition="in" filter="wipe(up)">
                                      <p:cBhvr>
                                        <p:cTn id="16" dur="500"/>
                                        <p:tgtEl>
                                          <p:spTgt spid="29698">
                                            <p:txEl>
                                              <p:pRg st="1" end="1"/>
                                            </p:txEl>
                                          </p:spTgt>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9700"/>
                                        </p:tgtEl>
                                        <p:attrNameLst>
                                          <p:attrName>style.visibility</p:attrName>
                                        </p:attrNameLst>
                                      </p:cBhvr>
                                      <p:to>
                                        <p:strVal val="visible"/>
                                      </p:to>
                                    </p:set>
                                    <p:anim calcmode="lin" valueType="num">
                                      <p:cBhvr additive="base">
                                        <p:cTn id="20" dur="500" fill="hold"/>
                                        <p:tgtEl>
                                          <p:spTgt spid="29700"/>
                                        </p:tgtEl>
                                        <p:attrNameLst>
                                          <p:attrName>ppt_x</p:attrName>
                                        </p:attrNameLst>
                                      </p:cBhvr>
                                      <p:tavLst>
                                        <p:tav tm="0">
                                          <p:val>
                                            <p:strVal val="#ppt_x"/>
                                          </p:val>
                                        </p:tav>
                                        <p:tav tm="100000">
                                          <p:val>
                                            <p:strVal val="#ppt_x"/>
                                          </p:val>
                                        </p:tav>
                                      </p:tavLst>
                                    </p:anim>
                                    <p:anim calcmode="lin" valueType="num">
                                      <p:cBhvr additive="base">
                                        <p:cTn id="21" dur="500" fill="hold"/>
                                        <p:tgtEl>
                                          <p:spTgt spid="29700"/>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9706"/>
                                        </p:tgtEl>
                                        <p:attrNameLst>
                                          <p:attrName>style.visibility</p:attrName>
                                        </p:attrNameLst>
                                      </p:cBhvr>
                                      <p:to>
                                        <p:strVal val="visible"/>
                                      </p:to>
                                    </p:set>
                                    <p:anim calcmode="lin" valueType="num">
                                      <p:cBhvr additive="base">
                                        <p:cTn id="25" dur="500" fill="hold"/>
                                        <p:tgtEl>
                                          <p:spTgt spid="29706"/>
                                        </p:tgtEl>
                                        <p:attrNameLst>
                                          <p:attrName>ppt_x</p:attrName>
                                        </p:attrNameLst>
                                      </p:cBhvr>
                                      <p:tavLst>
                                        <p:tav tm="0">
                                          <p:val>
                                            <p:strVal val="#ppt_x"/>
                                          </p:val>
                                        </p:tav>
                                        <p:tav tm="100000">
                                          <p:val>
                                            <p:strVal val="#ppt_x"/>
                                          </p:val>
                                        </p:tav>
                                      </p:tavLst>
                                    </p:anim>
                                    <p:anim calcmode="lin" valueType="num">
                                      <p:cBhvr additive="base">
                                        <p:cTn id="26" dur="500" fill="hold"/>
                                        <p:tgtEl>
                                          <p:spTgt spid="29706"/>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9709"/>
                                        </p:tgtEl>
                                        <p:attrNameLst>
                                          <p:attrName>style.visibility</p:attrName>
                                        </p:attrNameLst>
                                      </p:cBhvr>
                                      <p:to>
                                        <p:strVal val="visible"/>
                                      </p:to>
                                    </p:set>
                                    <p:anim calcmode="lin" valueType="num">
                                      <p:cBhvr additive="base">
                                        <p:cTn id="30" dur="500" fill="hold"/>
                                        <p:tgtEl>
                                          <p:spTgt spid="29709"/>
                                        </p:tgtEl>
                                        <p:attrNameLst>
                                          <p:attrName>ppt_x</p:attrName>
                                        </p:attrNameLst>
                                      </p:cBhvr>
                                      <p:tavLst>
                                        <p:tav tm="0">
                                          <p:val>
                                            <p:strVal val="#ppt_x"/>
                                          </p:val>
                                        </p:tav>
                                        <p:tav tm="100000">
                                          <p:val>
                                            <p:strVal val="#ppt_x"/>
                                          </p:val>
                                        </p:tav>
                                      </p:tavLst>
                                    </p:anim>
                                    <p:anim calcmode="lin" valueType="num">
                                      <p:cBhvr additive="base">
                                        <p:cTn id="31" dur="500" fill="hold"/>
                                        <p:tgtEl>
                                          <p:spTgt spid="2970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9812"/>
                                        </p:tgtEl>
                                        <p:attrNameLst>
                                          <p:attrName>style.visibility</p:attrName>
                                        </p:attrNameLst>
                                      </p:cBhvr>
                                      <p:to>
                                        <p:strVal val="visible"/>
                                      </p:to>
                                    </p:set>
                                    <p:animEffect transition="in" filter="blinds(horizontal)">
                                      <p:cBhvr>
                                        <p:cTn id="36" dur="500"/>
                                        <p:tgtEl>
                                          <p:spTgt spid="2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uiExpand="1" build="p" autoUpdateAnimBg="0" advAuto="0"/>
      <p:bldP spid="29812"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CC33"/>
        </a:solidFill>
        <a:ln w="22225" cap="flat" cmpd="sng" algn="ctr">
          <a:solidFill>
            <a:srgbClr val="003300"/>
          </a:solidFill>
          <a:prstDash val="solid"/>
          <a:round/>
          <a:headEnd type="none" w="med" len="med"/>
          <a:tailEnd type="none" w="med" len="med"/>
        </a:ln>
        <a:effectLst>
          <a:outerShdw dist="35921" dir="2700000" algn="ctr" rotWithShape="0">
            <a:srgbClr val="990000"/>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33CC33"/>
        </a:solidFill>
        <a:ln w="22225" cap="flat" cmpd="sng" algn="ctr">
          <a:solidFill>
            <a:srgbClr val="003300"/>
          </a:solidFill>
          <a:prstDash val="solid"/>
          <a:round/>
          <a:headEnd type="none" w="med" len="med"/>
          <a:tailEnd type="none" w="med" len="med"/>
        </a:ln>
        <a:effectLst>
          <a:outerShdw dist="35921" dir="2700000" algn="ctr" rotWithShape="0">
            <a:srgbClr val="990000"/>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12336</TotalTime>
  <Words>3411</Words>
  <Application>Microsoft Office PowerPoint</Application>
  <PresentationFormat>On-screen Show (4:3)</PresentationFormat>
  <Paragraphs>526</Paragraphs>
  <Slides>44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Default Design</vt:lpstr>
      <vt:lpstr>GALLERY Clipart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Mannig J. Simidian</dc:creator>
  <cp:lastModifiedBy>May</cp:lastModifiedBy>
  <cp:revision>352</cp:revision>
  <dcterms:created xsi:type="dcterms:W3CDTF">2001-12-10T22:04:29Z</dcterms:created>
  <dcterms:modified xsi:type="dcterms:W3CDTF">2015-05-12T09:36:14Z</dcterms:modified>
</cp:coreProperties>
</file>