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6"/>
  </p:notesMasterIdLst>
  <p:sldIdLst>
    <p:sldId id="475" r:id="rId2"/>
    <p:sldId id="616" r:id="rId3"/>
    <p:sldId id="580" r:id="rId4"/>
    <p:sldId id="572" r:id="rId5"/>
    <p:sldId id="573" r:id="rId6"/>
    <p:sldId id="574" r:id="rId7"/>
    <p:sldId id="575" r:id="rId8"/>
    <p:sldId id="576" r:id="rId9"/>
    <p:sldId id="592" r:id="rId10"/>
    <p:sldId id="577" r:id="rId11"/>
    <p:sldId id="595" r:id="rId12"/>
    <p:sldId id="597" r:id="rId13"/>
    <p:sldId id="604" r:id="rId14"/>
    <p:sldId id="605" r:id="rId15"/>
    <p:sldId id="607" r:id="rId16"/>
    <p:sldId id="609" r:id="rId17"/>
    <p:sldId id="611" r:id="rId18"/>
    <p:sldId id="613" r:id="rId19"/>
    <p:sldId id="614" r:id="rId20"/>
    <p:sldId id="578" r:id="rId21"/>
    <p:sldId id="598" r:id="rId22"/>
    <p:sldId id="599" r:id="rId23"/>
    <p:sldId id="601" r:id="rId24"/>
    <p:sldId id="603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99FF"/>
    <a:srgbClr val="0000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52" autoAdjust="0"/>
  </p:normalViewPr>
  <p:slideViewPr>
    <p:cSldViewPr>
      <p:cViewPr>
        <p:scale>
          <a:sx n="70" d="100"/>
          <a:sy n="70" d="100"/>
        </p:scale>
        <p:origin x="-126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80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1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647CA7F-E583-4016-9DE1-D752E54D34EA}" type="datetimeFigureOut">
              <a:rPr lang="en-US"/>
              <a:pPr>
                <a:defRPr/>
              </a:pPr>
              <a:t>5/24/2015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53878A4B-8602-4017-82CE-43D1A5547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96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2869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69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BBDDA-1F0A-4FCA-B4A7-494A7BFBF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3583D-DA8B-497D-90BA-DD58C2747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B8575-E276-4CAC-A267-79AB76A042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A3145-38F2-4172-BB29-882A39DF65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8B886-D791-4931-AEBC-844A630197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B9376-A28A-4D51-B22C-508407CAFB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69CA5-FF2C-42C3-BEBB-B163B350A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97EBE-0C42-4304-B9C3-DFFB80EC1E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6F6F1-81C4-49A0-9880-1CD0CEAD63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DAAC7-277D-44FA-8517-D12C8050E0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1C695-7962-4CCC-855D-2F420E0B5D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31A39-32AB-462A-8571-07650A6772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2765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7652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7653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7654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7655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7656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7657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7658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7659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7660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7661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766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766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766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7665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7666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766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7668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2766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7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7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7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7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7D99E67-0E01-4BC0-8B47-42535A75D1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06" r:id="rId1"/>
    <p:sldLayoutId id="2147483995" r:id="rId2"/>
    <p:sldLayoutId id="2147483996" r:id="rId3"/>
    <p:sldLayoutId id="2147483997" r:id="rId4"/>
    <p:sldLayoutId id="2147483998" r:id="rId5"/>
    <p:sldLayoutId id="2147483999" r:id="rId6"/>
    <p:sldLayoutId id="2147484000" r:id="rId7"/>
    <p:sldLayoutId id="2147484001" r:id="rId8"/>
    <p:sldLayoutId id="2147484002" r:id="rId9"/>
    <p:sldLayoutId id="2147484003" r:id="rId10"/>
    <p:sldLayoutId id="2147484004" r:id="rId11"/>
    <p:sldLayoutId id="2147484005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5867400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dirty="0" smtClean="0">
                <a:solidFill>
                  <a:srgbClr val="FFFFCC"/>
                </a:solidFill>
              </a:rPr>
              <a:t>RISET IKLAN</a:t>
            </a:r>
            <a:r>
              <a:rPr lang="en-US" dirty="0" smtClean="0">
                <a:solidFill>
                  <a:srgbClr val="FFFFCC"/>
                </a:solidFill>
              </a:rPr>
              <a:t/>
            </a:r>
            <a:br>
              <a:rPr lang="en-US" dirty="0" smtClean="0">
                <a:solidFill>
                  <a:srgbClr val="FFFFCC"/>
                </a:solidFill>
              </a:rPr>
            </a:br>
            <a:endParaRPr lang="en-US" dirty="0" smtClean="0">
              <a:solidFill>
                <a:srgbClr val="FFFFCC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sz="4000" smtClean="0">
                <a:solidFill>
                  <a:srgbClr val="FFFFCC"/>
                </a:solidFill>
                <a:effectLst/>
                <a:latin typeface="Arial Narrow" pitchFamily="34" charset="0"/>
              </a:rPr>
              <a:t>ad.5. Post-test message research</a:t>
            </a:r>
            <a:endParaRPr lang="en-AU" sz="4000" smtClean="0">
              <a:solidFill>
                <a:srgbClr val="FFFFCC"/>
              </a:solidFill>
              <a:effectLst/>
              <a:latin typeface="Arial Narrow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algn="just">
              <a:spcBef>
                <a:spcPts val="1200"/>
              </a:spcBef>
              <a:defRPr/>
            </a:pPr>
            <a:r>
              <a:rPr lang="en-US" sz="2200" dirty="0" err="1">
                <a:solidFill>
                  <a:srgbClr val="FFFF00"/>
                </a:solidFill>
                <a:latin typeface="Arial Narrow" pitchFamily="34" charset="0"/>
              </a:rPr>
              <a:t>Penelitian</a:t>
            </a:r>
            <a:r>
              <a:rPr lang="en-US" sz="22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Arial Narrow" pitchFamily="34" charset="0"/>
              </a:rPr>
              <a:t>ini</a:t>
            </a:r>
            <a:r>
              <a:rPr lang="en-US" sz="22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Arial Narrow" pitchFamily="34" charset="0"/>
              </a:rPr>
              <a:t>bertujuan</a:t>
            </a:r>
            <a:r>
              <a:rPr lang="en-US" sz="22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Arial Narrow" pitchFamily="34" charset="0"/>
              </a:rPr>
              <a:t>untuk</a:t>
            </a:r>
            <a:r>
              <a:rPr lang="en-US" sz="22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Arial Narrow" pitchFamily="34" charset="0"/>
              </a:rPr>
              <a:t>mengetahui</a:t>
            </a:r>
            <a:r>
              <a:rPr lang="en-US" sz="22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Arial Narrow" pitchFamily="34" charset="0"/>
              </a:rPr>
              <a:t>akibat</a:t>
            </a:r>
            <a:r>
              <a:rPr lang="en-US" sz="2200" dirty="0">
                <a:solidFill>
                  <a:srgbClr val="FFFF00"/>
                </a:solidFill>
                <a:latin typeface="Arial Narrow" pitchFamily="34" charset="0"/>
              </a:rPr>
              <a:t> (</a:t>
            </a:r>
            <a:r>
              <a:rPr lang="en-US" sz="2200" dirty="0" err="1">
                <a:solidFill>
                  <a:srgbClr val="FFFF00"/>
                </a:solidFill>
                <a:latin typeface="Arial Narrow" pitchFamily="34" charset="0"/>
              </a:rPr>
              <a:t>efek</a:t>
            </a:r>
            <a:r>
              <a:rPr lang="en-US" sz="2200" dirty="0">
                <a:solidFill>
                  <a:srgbClr val="FFFF00"/>
                </a:solidFill>
                <a:latin typeface="Arial Narrow" pitchFamily="34" charset="0"/>
              </a:rPr>
              <a:t>) </a:t>
            </a:r>
            <a:r>
              <a:rPr lang="en-US" sz="2200" dirty="0" err="1">
                <a:solidFill>
                  <a:srgbClr val="FFFF00"/>
                </a:solidFill>
                <a:latin typeface="Arial Narrow" pitchFamily="34" charset="0"/>
              </a:rPr>
              <a:t>dari</a:t>
            </a:r>
            <a:r>
              <a:rPr lang="en-US" sz="22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Arial Narrow" pitchFamily="34" charset="0"/>
              </a:rPr>
              <a:t>pesan</a:t>
            </a:r>
            <a:r>
              <a:rPr lang="en-US" sz="22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Arial Narrow" pitchFamily="34" charset="0"/>
              </a:rPr>
              <a:t>iklan</a:t>
            </a:r>
            <a:r>
              <a:rPr lang="en-US" sz="2200" dirty="0">
                <a:solidFill>
                  <a:srgbClr val="FFFF00"/>
                </a:solidFill>
                <a:latin typeface="Arial Narrow" pitchFamily="34" charset="0"/>
              </a:rPr>
              <a:t> yang </a:t>
            </a:r>
            <a:r>
              <a:rPr lang="en-US" sz="2200" dirty="0" err="1">
                <a:solidFill>
                  <a:srgbClr val="FFFF00"/>
                </a:solidFill>
                <a:latin typeface="Arial Narrow" pitchFamily="34" charset="0"/>
              </a:rPr>
              <a:t>sudah</a:t>
            </a:r>
            <a:r>
              <a:rPr lang="en-US" sz="22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Arial Narrow" pitchFamily="34" charset="0"/>
              </a:rPr>
              <a:t>dipublikasikan</a:t>
            </a:r>
            <a:r>
              <a:rPr lang="en-US" sz="2200" dirty="0">
                <a:solidFill>
                  <a:srgbClr val="FFFF00"/>
                </a:solidFill>
                <a:latin typeface="Arial Narrow" pitchFamily="34" charset="0"/>
              </a:rPr>
              <a:t>. </a:t>
            </a:r>
            <a:r>
              <a:rPr lang="en-US" sz="2200" dirty="0" err="1">
                <a:solidFill>
                  <a:srgbClr val="FFFF00"/>
                </a:solidFill>
                <a:latin typeface="Arial Narrow" pitchFamily="34" charset="0"/>
              </a:rPr>
              <a:t>Biasanya</a:t>
            </a:r>
            <a:r>
              <a:rPr lang="en-US" sz="22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Arial Narrow" pitchFamily="34" charset="0"/>
              </a:rPr>
              <a:t>untuk</a:t>
            </a:r>
            <a:r>
              <a:rPr lang="en-US" sz="22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Arial Narrow" pitchFamily="34" charset="0"/>
              </a:rPr>
              <a:t>melakukan</a:t>
            </a:r>
            <a:r>
              <a:rPr lang="en-US" sz="22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Arial Narrow" pitchFamily="34" charset="0"/>
              </a:rPr>
              <a:t>penelitian</a:t>
            </a:r>
            <a:r>
              <a:rPr lang="en-US" sz="22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Arial Narrow" pitchFamily="34" charset="0"/>
              </a:rPr>
              <a:t>evaluasi</a:t>
            </a:r>
            <a:r>
              <a:rPr lang="en-US" sz="22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Arial Narrow" pitchFamily="34" charset="0"/>
              </a:rPr>
              <a:t>terhadap</a:t>
            </a:r>
            <a:r>
              <a:rPr lang="en-US" sz="22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Arial Narrow" pitchFamily="34" charset="0"/>
              </a:rPr>
              <a:t>iklan</a:t>
            </a:r>
            <a:r>
              <a:rPr lang="en-US" sz="2200" dirty="0">
                <a:solidFill>
                  <a:srgbClr val="FFFF00"/>
                </a:solidFill>
                <a:latin typeface="Arial Narrow" pitchFamily="34" charset="0"/>
              </a:rPr>
              <a:t> yang </a:t>
            </a:r>
            <a:r>
              <a:rPr lang="en-US" sz="2200" dirty="0" err="1">
                <a:solidFill>
                  <a:srgbClr val="FFFF00"/>
                </a:solidFill>
                <a:latin typeface="Arial Narrow" pitchFamily="34" charset="0"/>
              </a:rPr>
              <a:t>sudah</a:t>
            </a:r>
            <a:r>
              <a:rPr lang="en-US" sz="22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Arial Narrow" pitchFamily="34" charset="0"/>
              </a:rPr>
              <a:t>berjalan</a:t>
            </a:r>
            <a:r>
              <a:rPr lang="en-US" sz="2200" dirty="0">
                <a:solidFill>
                  <a:srgbClr val="FFFF00"/>
                </a:solidFill>
                <a:latin typeface="Arial Narrow" pitchFamily="34" charset="0"/>
              </a:rPr>
              <a:t>. </a:t>
            </a:r>
            <a:r>
              <a:rPr lang="en-US" sz="2200" dirty="0" err="1">
                <a:solidFill>
                  <a:srgbClr val="FFFF00"/>
                </a:solidFill>
                <a:latin typeface="Arial Narrow" pitchFamily="34" charset="0"/>
              </a:rPr>
              <a:t>Kepada</a:t>
            </a:r>
            <a:r>
              <a:rPr lang="en-US" sz="22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Arial Narrow" pitchFamily="34" charset="0"/>
              </a:rPr>
              <a:t>responden</a:t>
            </a:r>
            <a:r>
              <a:rPr lang="en-US" sz="22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Arial Narrow" pitchFamily="34" charset="0"/>
              </a:rPr>
              <a:t>biasanya</a:t>
            </a:r>
            <a:r>
              <a:rPr lang="en-US" sz="22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Arial Narrow" pitchFamily="34" charset="0"/>
              </a:rPr>
              <a:t>diukur</a:t>
            </a:r>
            <a:r>
              <a:rPr lang="en-US" sz="22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Arial Narrow" pitchFamily="34" charset="0"/>
              </a:rPr>
              <a:t>apa</a:t>
            </a:r>
            <a:r>
              <a:rPr lang="en-US" sz="2200" dirty="0">
                <a:solidFill>
                  <a:srgbClr val="FFFF00"/>
                </a:solidFill>
                <a:latin typeface="Arial Narrow" pitchFamily="34" charset="0"/>
              </a:rPr>
              <a:t> yang </a:t>
            </a:r>
            <a:r>
              <a:rPr lang="en-US" sz="2200" dirty="0" err="1">
                <a:solidFill>
                  <a:srgbClr val="FFFF00"/>
                </a:solidFill>
                <a:latin typeface="Arial Narrow" pitchFamily="34" charset="0"/>
              </a:rPr>
              <a:t>mereka</a:t>
            </a:r>
            <a:r>
              <a:rPr lang="en-US" sz="22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Arial Narrow" pitchFamily="34" charset="0"/>
              </a:rPr>
              <a:t>lihat</a:t>
            </a:r>
            <a:r>
              <a:rPr lang="en-US" sz="2200" dirty="0">
                <a:solidFill>
                  <a:srgbClr val="FFFF00"/>
                </a:solidFill>
                <a:latin typeface="Arial Narrow" pitchFamily="34" charset="0"/>
              </a:rPr>
              <a:t>, </a:t>
            </a:r>
            <a:r>
              <a:rPr lang="en-US" sz="2200" dirty="0" err="1">
                <a:solidFill>
                  <a:srgbClr val="FFFF00"/>
                </a:solidFill>
                <a:latin typeface="Arial Narrow" pitchFamily="34" charset="0"/>
              </a:rPr>
              <a:t>baca</a:t>
            </a:r>
            <a:r>
              <a:rPr lang="en-US" sz="2200" dirty="0">
                <a:solidFill>
                  <a:srgbClr val="FFFF00"/>
                </a:solidFill>
                <a:latin typeface="Arial Narrow" pitchFamily="34" charset="0"/>
              </a:rPr>
              <a:t>  </a:t>
            </a:r>
            <a:r>
              <a:rPr lang="en-US" sz="2200" dirty="0" err="1">
                <a:solidFill>
                  <a:srgbClr val="FFFF00"/>
                </a:solidFill>
                <a:latin typeface="Arial Narrow" pitchFamily="34" charset="0"/>
              </a:rPr>
              <a:t>atau</a:t>
            </a:r>
            <a:r>
              <a:rPr lang="en-US" sz="22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Arial Narrow" pitchFamily="34" charset="0"/>
              </a:rPr>
              <a:t>apa</a:t>
            </a:r>
            <a:r>
              <a:rPr lang="en-US" sz="2200" dirty="0">
                <a:solidFill>
                  <a:srgbClr val="FFFF00"/>
                </a:solidFill>
                <a:latin typeface="Arial Narrow" pitchFamily="34" charset="0"/>
              </a:rPr>
              <a:t> yang </a:t>
            </a:r>
            <a:r>
              <a:rPr lang="en-US" sz="2200" dirty="0" err="1">
                <a:solidFill>
                  <a:srgbClr val="FFFF00"/>
                </a:solidFill>
                <a:latin typeface="Arial Narrow" pitchFamily="34" charset="0"/>
              </a:rPr>
              <a:t>mereka</a:t>
            </a:r>
            <a:r>
              <a:rPr lang="en-US" sz="22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Arial Narrow" pitchFamily="34" charset="0"/>
              </a:rPr>
              <a:t>dengar</a:t>
            </a:r>
            <a:r>
              <a:rPr lang="en-US" sz="2200" dirty="0">
                <a:solidFill>
                  <a:srgbClr val="FFFF00"/>
                </a:solidFill>
                <a:latin typeface="Arial Narrow" pitchFamily="34" charset="0"/>
              </a:rPr>
              <a:t>. </a:t>
            </a:r>
            <a:r>
              <a:rPr lang="en-US" sz="2200" dirty="0" err="1">
                <a:solidFill>
                  <a:srgbClr val="FFFF00"/>
                </a:solidFill>
                <a:latin typeface="Arial Narrow" pitchFamily="34" charset="0"/>
              </a:rPr>
              <a:t>Sebarapa</a:t>
            </a:r>
            <a:r>
              <a:rPr lang="en-US" sz="22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Arial Narrow" pitchFamily="34" charset="0"/>
              </a:rPr>
              <a:t>banyak</a:t>
            </a:r>
            <a:r>
              <a:rPr lang="en-US" sz="22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Arial Narrow" pitchFamily="34" charset="0"/>
              </a:rPr>
              <a:t>pesan</a:t>
            </a:r>
            <a:r>
              <a:rPr lang="en-US" sz="2200" dirty="0">
                <a:solidFill>
                  <a:srgbClr val="FFFF00"/>
                </a:solidFill>
                <a:latin typeface="Arial Narrow" pitchFamily="34" charset="0"/>
              </a:rPr>
              <a:t> yang </a:t>
            </a:r>
            <a:r>
              <a:rPr lang="en-US" sz="2200" dirty="0" err="1">
                <a:solidFill>
                  <a:srgbClr val="FFFF00"/>
                </a:solidFill>
                <a:latin typeface="Arial Narrow" pitchFamily="34" charset="0"/>
              </a:rPr>
              <a:t>mereka</a:t>
            </a:r>
            <a:r>
              <a:rPr lang="en-US" sz="22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Arial Narrow" pitchFamily="34" charset="0"/>
              </a:rPr>
              <a:t>masih</a:t>
            </a:r>
            <a:r>
              <a:rPr lang="en-US" sz="22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Arial Narrow" pitchFamily="34" charset="0"/>
              </a:rPr>
              <a:t>ingat</a:t>
            </a:r>
            <a:r>
              <a:rPr lang="en-US" sz="2200" dirty="0">
                <a:solidFill>
                  <a:srgbClr val="FFFF00"/>
                </a:solidFill>
                <a:latin typeface="Arial Narrow" pitchFamily="34" charset="0"/>
              </a:rPr>
              <a:t> (recall test). </a:t>
            </a:r>
          </a:p>
          <a:p>
            <a:pPr algn="just">
              <a:lnSpc>
                <a:spcPct val="85000"/>
              </a:lnSpc>
              <a:spcBef>
                <a:spcPts val="1200"/>
              </a:spcBef>
              <a:defRPr/>
            </a:pPr>
            <a:r>
              <a:rPr lang="en-US" sz="2200" dirty="0" err="1" smtClean="0">
                <a:solidFill>
                  <a:srgbClr val="FFFFCC"/>
                </a:solidFill>
                <a:latin typeface="Arial Narrow" pitchFamily="34" charset="0"/>
              </a:rPr>
              <a:t>Berbagai</a:t>
            </a:r>
            <a:r>
              <a:rPr lang="en-US" sz="22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rgbClr val="FFFFCC"/>
                </a:solidFill>
                <a:latin typeface="Arial Narrow" pitchFamily="34" charset="0"/>
              </a:rPr>
              <a:t>teknik</a:t>
            </a:r>
            <a:r>
              <a:rPr lang="en-US" sz="22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rgbClr val="FFFFCC"/>
                </a:solidFill>
                <a:latin typeface="Arial Narrow" pitchFamily="34" charset="0"/>
              </a:rPr>
              <a:t>untuk</a:t>
            </a:r>
            <a:r>
              <a:rPr lang="en-US" sz="22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rgbClr val="FFFFCC"/>
                </a:solidFill>
                <a:latin typeface="Arial Narrow" pitchFamily="34" charset="0"/>
              </a:rPr>
              <a:t>mengukur</a:t>
            </a:r>
            <a:r>
              <a:rPr lang="en-US" sz="22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rgbClr val="FFFFCC"/>
                </a:solidFill>
                <a:latin typeface="Arial Narrow" pitchFamily="34" charset="0"/>
              </a:rPr>
              <a:t>efektivitas</a:t>
            </a:r>
            <a:r>
              <a:rPr lang="en-US" sz="22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rgbClr val="FFFFCC"/>
                </a:solidFill>
                <a:latin typeface="Arial Narrow" pitchFamily="34" charset="0"/>
              </a:rPr>
              <a:t>periklanan</a:t>
            </a:r>
            <a:r>
              <a:rPr lang="en-US" sz="22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rgbClr val="FFFFCC"/>
                </a:solidFill>
                <a:latin typeface="Arial Narrow" pitchFamily="34" charset="0"/>
              </a:rPr>
              <a:t>telah</a:t>
            </a:r>
            <a:r>
              <a:rPr lang="en-US" sz="22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rgbClr val="FFFFCC"/>
                </a:solidFill>
                <a:latin typeface="Arial Narrow" pitchFamily="34" charset="0"/>
              </a:rPr>
              <a:t>berkembang</a:t>
            </a:r>
            <a:r>
              <a:rPr lang="en-US" sz="22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rgbClr val="FFFFCC"/>
                </a:solidFill>
                <a:latin typeface="Arial Narrow" pitchFamily="34" charset="0"/>
              </a:rPr>
              <a:t>selama</a:t>
            </a:r>
            <a:r>
              <a:rPr lang="en-US" sz="22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rgbClr val="FFFFCC"/>
                </a:solidFill>
                <a:latin typeface="Arial Narrow" pitchFamily="34" charset="0"/>
              </a:rPr>
              <a:t>bertahun-tahun</a:t>
            </a:r>
            <a:r>
              <a:rPr lang="en-US" sz="2200" dirty="0" smtClean="0">
                <a:solidFill>
                  <a:srgbClr val="FFFFCC"/>
                </a:solidFill>
                <a:latin typeface="Arial Narrow" pitchFamily="34" charset="0"/>
              </a:rPr>
              <a:t>. Hal </a:t>
            </a:r>
            <a:r>
              <a:rPr lang="en-US" sz="2200" dirty="0" err="1" smtClean="0">
                <a:solidFill>
                  <a:srgbClr val="FFFFCC"/>
                </a:solidFill>
                <a:latin typeface="Arial Narrow" pitchFamily="34" charset="0"/>
              </a:rPr>
              <a:t>ini</a:t>
            </a:r>
            <a:r>
              <a:rPr lang="en-US" sz="22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rgbClr val="FFFFCC"/>
                </a:solidFill>
                <a:latin typeface="Arial Narrow" pitchFamily="34" charset="0"/>
              </a:rPr>
              <a:t>terjadi</a:t>
            </a:r>
            <a:r>
              <a:rPr lang="en-US" sz="22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rgbClr val="FFFFCC"/>
                </a:solidFill>
                <a:latin typeface="Arial Narrow" pitchFamily="34" charset="0"/>
              </a:rPr>
              <a:t>karena</a:t>
            </a:r>
            <a:r>
              <a:rPr lang="en-US" sz="22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rgbClr val="FFFFCC"/>
                </a:solidFill>
                <a:latin typeface="Arial Narrow" pitchFamily="34" charset="0"/>
              </a:rPr>
              <a:t>iklan</a:t>
            </a:r>
            <a:r>
              <a:rPr lang="en-US" sz="22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rgbClr val="FFFFCC"/>
                </a:solidFill>
                <a:latin typeface="Arial Narrow" pitchFamily="34" charset="0"/>
              </a:rPr>
              <a:t>melaksanakan</a:t>
            </a:r>
            <a:r>
              <a:rPr lang="en-US" sz="22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rgbClr val="FFFFCC"/>
                </a:solidFill>
                <a:latin typeface="Arial Narrow" pitchFamily="34" charset="0"/>
              </a:rPr>
              <a:t>berbagai</a:t>
            </a:r>
            <a:r>
              <a:rPr lang="en-US" sz="22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rgbClr val="FFFFCC"/>
                </a:solidFill>
                <a:latin typeface="Arial Narrow" pitchFamily="34" charset="0"/>
              </a:rPr>
              <a:t>fungsi</a:t>
            </a:r>
            <a:r>
              <a:rPr lang="en-US" sz="2200" dirty="0" smtClean="0">
                <a:solidFill>
                  <a:srgbClr val="FFFFCC"/>
                </a:solidFill>
                <a:latin typeface="Arial Narrow" pitchFamily="34" charset="0"/>
              </a:rPr>
              <a:t>, </a:t>
            </a:r>
            <a:r>
              <a:rPr lang="en-US" sz="2200" dirty="0" err="1" smtClean="0">
                <a:solidFill>
                  <a:srgbClr val="FFFFCC"/>
                </a:solidFill>
                <a:latin typeface="Arial Narrow" pitchFamily="34" charset="0"/>
              </a:rPr>
              <a:t>karena</a:t>
            </a:r>
            <a:r>
              <a:rPr lang="en-US" sz="22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rgbClr val="FFFFCC"/>
                </a:solidFill>
                <a:latin typeface="Arial Narrow" pitchFamily="34" charset="0"/>
              </a:rPr>
              <a:t>itu</a:t>
            </a:r>
            <a:r>
              <a:rPr lang="en-US" sz="22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rgbClr val="FFFFCC"/>
                </a:solidFill>
                <a:latin typeface="Arial Narrow" pitchFamily="34" charset="0"/>
              </a:rPr>
              <a:t>diperlukan</a:t>
            </a:r>
            <a:r>
              <a:rPr lang="en-US" sz="22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rgbClr val="FFFFCC"/>
                </a:solidFill>
                <a:latin typeface="Arial Narrow" pitchFamily="34" charset="0"/>
              </a:rPr>
              <a:t>berbagai</a:t>
            </a:r>
            <a:r>
              <a:rPr lang="en-US" sz="22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rgbClr val="FFFFCC"/>
                </a:solidFill>
                <a:latin typeface="Arial Narrow" pitchFamily="34" charset="0"/>
              </a:rPr>
              <a:t>metode</a:t>
            </a:r>
            <a:r>
              <a:rPr lang="en-US" sz="22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rgbClr val="FFFFCC"/>
                </a:solidFill>
                <a:latin typeface="Arial Narrow" pitchFamily="34" charset="0"/>
              </a:rPr>
              <a:t>untuk</a:t>
            </a:r>
            <a:r>
              <a:rPr lang="en-US" sz="22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rgbClr val="FFFFCC"/>
                </a:solidFill>
                <a:latin typeface="Arial Narrow" pitchFamily="34" charset="0"/>
              </a:rPr>
              <a:t>menguji</a:t>
            </a:r>
            <a:r>
              <a:rPr lang="en-US" sz="22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rgbClr val="FFFFCC"/>
                </a:solidFill>
                <a:latin typeface="Arial Narrow" pitchFamily="34" charset="0"/>
              </a:rPr>
              <a:t>berbagai</a:t>
            </a:r>
            <a:r>
              <a:rPr lang="en-US" sz="22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rgbClr val="FFFFCC"/>
                </a:solidFill>
                <a:latin typeface="Arial Narrow" pitchFamily="34" charset="0"/>
              </a:rPr>
              <a:t>indikator</a:t>
            </a:r>
            <a:r>
              <a:rPr lang="en-US" sz="22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rgbClr val="FFFFCC"/>
                </a:solidFill>
                <a:latin typeface="Arial Narrow" pitchFamily="34" charset="0"/>
              </a:rPr>
              <a:t>efektivitas</a:t>
            </a:r>
            <a:r>
              <a:rPr lang="en-US" sz="22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rgbClr val="FFFFCC"/>
                </a:solidFill>
                <a:latin typeface="Arial Narrow" pitchFamily="34" charset="0"/>
              </a:rPr>
              <a:t>periklanan</a:t>
            </a:r>
            <a:r>
              <a:rPr lang="en-US" sz="2200" dirty="0" smtClean="0">
                <a:solidFill>
                  <a:srgbClr val="FFFFCC"/>
                </a:solidFill>
                <a:latin typeface="Arial Narrow" pitchFamily="34" charset="0"/>
              </a:rPr>
              <a:t>.</a:t>
            </a:r>
          </a:p>
          <a:p>
            <a:pPr algn="just">
              <a:lnSpc>
                <a:spcPct val="85000"/>
              </a:lnSpc>
              <a:spcBef>
                <a:spcPts val="1200"/>
              </a:spcBef>
              <a:defRPr/>
            </a:pPr>
            <a:r>
              <a:rPr lang="en-US" sz="2200" dirty="0" err="1" smtClean="0">
                <a:solidFill>
                  <a:srgbClr val="FFFF00"/>
                </a:solidFill>
                <a:latin typeface="Arial Narrow" pitchFamily="34" charset="0"/>
              </a:rPr>
              <a:t>Terdapat</a:t>
            </a:r>
            <a:r>
              <a:rPr lang="en-US" sz="2200" dirty="0" smtClean="0">
                <a:solidFill>
                  <a:srgbClr val="FFFF00"/>
                </a:solidFill>
                <a:latin typeface="Arial Narrow" pitchFamily="34" charset="0"/>
              </a:rPr>
              <a:t> 5 </a:t>
            </a:r>
            <a:r>
              <a:rPr lang="en-US" sz="2200" dirty="0" err="1" smtClean="0">
                <a:solidFill>
                  <a:srgbClr val="FFFF00"/>
                </a:solidFill>
                <a:latin typeface="Arial Narrow" pitchFamily="34" charset="0"/>
              </a:rPr>
              <a:t>metode</a:t>
            </a:r>
            <a:r>
              <a:rPr lang="en-US" sz="2200" dirty="0" smtClean="0">
                <a:solidFill>
                  <a:srgbClr val="FFFF00"/>
                </a:solidFill>
                <a:latin typeface="Arial Narrow" pitchFamily="34" charset="0"/>
              </a:rPr>
              <a:t> yang </a:t>
            </a:r>
            <a:r>
              <a:rPr lang="en-US" sz="2200" dirty="0" err="1" smtClean="0">
                <a:solidFill>
                  <a:srgbClr val="FFFF00"/>
                </a:solidFill>
                <a:latin typeface="Arial Narrow" pitchFamily="34" charset="0"/>
              </a:rPr>
              <a:t>mengukur</a:t>
            </a:r>
            <a:r>
              <a:rPr lang="en-US" sz="22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Arial Narrow" pitchFamily="34" charset="0"/>
              </a:rPr>
              <a:t>bentuk-bentuk</a:t>
            </a:r>
            <a:r>
              <a:rPr lang="en-US" sz="22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Arial Narrow" pitchFamily="34" charset="0"/>
              </a:rPr>
              <a:t>respon</a:t>
            </a:r>
            <a:r>
              <a:rPr lang="en-US" sz="2200" dirty="0" smtClean="0">
                <a:solidFill>
                  <a:srgbClr val="FFFF00"/>
                </a:solidFill>
                <a:latin typeface="Arial Narrow" pitchFamily="34" charset="0"/>
              </a:rPr>
              <a:t> yang </a:t>
            </a:r>
            <a:r>
              <a:rPr lang="en-US" sz="2200" dirty="0" err="1" smtClean="0">
                <a:solidFill>
                  <a:srgbClr val="FFFF00"/>
                </a:solidFill>
                <a:latin typeface="Arial Narrow" pitchFamily="34" charset="0"/>
              </a:rPr>
              <a:t>berbeda-beda</a:t>
            </a:r>
            <a:r>
              <a:rPr lang="en-US" sz="2200" dirty="0" smtClean="0">
                <a:solidFill>
                  <a:srgbClr val="FFFF00"/>
                </a:solidFill>
                <a:latin typeface="Arial Narrow" pitchFamily="34" charset="0"/>
              </a:rPr>
              <a:t>:</a:t>
            </a:r>
          </a:p>
          <a:p>
            <a:pPr marL="685800" lvl="1" indent="-228600" algn="just">
              <a:lnSpc>
                <a:spcPct val="85000"/>
              </a:lnSpc>
              <a:spcBef>
                <a:spcPts val="1200"/>
              </a:spcBef>
              <a:buFont typeface="+mj-lt"/>
              <a:buAutoNum type="alphaLcParenR"/>
              <a:defRPr/>
            </a:pPr>
            <a:r>
              <a:rPr lang="en-US" sz="2200" dirty="0" err="1" smtClean="0">
                <a:solidFill>
                  <a:srgbClr val="FFFF00"/>
                </a:solidFill>
                <a:latin typeface="Arial Narrow" pitchFamily="34" charset="0"/>
              </a:rPr>
              <a:t>Pengukuran</a:t>
            </a:r>
            <a:r>
              <a:rPr lang="en-US" sz="22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Arial Narrow" pitchFamily="34" charset="0"/>
              </a:rPr>
              <a:t>pengenalan</a:t>
            </a:r>
            <a:r>
              <a:rPr lang="en-US" sz="22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Arial Narrow" pitchFamily="34" charset="0"/>
              </a:rPr>
              <a:t>dan</a:t>
            </a:r>
            <a:r>
              <a:rPr lang="en-US" sz="22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Arial Narrow" pitchFamily="34" charset="0"/>
              </a:rPr>
              <a:t>daya</a:t>
            </a:r>
            <a:r>
              <a:rPr lang="en-US" sz="22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Arial Narrow" pitchFamily="34" charset="0"/>
              </a:rPr>
              <a:t>ingat</a:t>
            </a:r>
            <a:r>
              <a:rPr lang="en-US" sz="2200" dirty="0" smtClean="0">
                <a:solidFill>
                  <a:srgbClr val="FFFF00"/>
                </a:solidFill>
                <a:latin typeface="Arial Narrow" pitchFamily="34" charset="0"/>
              </a:rPr>
              <a:t>.</a:t>
            </a:r>
          </a:p>
          <a:p>
            <a:pPr marL="685800" lvl="1" indent="-228600" algn="just">
              <a:lnSpc>
                <a:spcPct val="85000"/>
              </a:lnSpc>
              <a:spcBef>
                <a:spcPts val="1200"/>
              </a:spcBef>
              <a:buFont typeface="+mj-lt"/>
              <a:buAutoNum type="alphaLcParenR"/>
              <a:defRPr/>
            </a:pPr>
            <a:r>
              <a:rPr lang="en-US" sz="2200" dirty="0" err="1" smtClean="0">
                <a:solidFill>
                  <a:srgbClr val="FFFF00"/>
                </a:solidFill>
                <a:latin typeface="Arial Narrow" pitchFamily="34" charset="0"/>
              </a:rPr>
              <a:t>Pengukuran</a:t>
            </a:r>
            <a:r>
              <a:rPr lang="en-US" sz="22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Arial Narrow" pitchFamily="34" charset="0"/>
              </a:rPr>
              <a:t>emosi</a:t>
            </a:r>
            <a:r>
              <a:rPr lang="en-US" sz="2200" dirty="0" smtClean="0">
                <a:solidFill>
                  <a:srgbClr val="FFFF00"/>
                </a:solidFill>
                <a:latin typeface="Arial Narrow" pitchFamily="34" charset="0"/>
              </a:rPr>
              <a:t>.</a:t>
            </a:r>
          </a:p>
          <a:p>
            <a:pPr marL="685800" lvl="1" indent="-228600" algn="just">
              <a:lnSpc>
                <a:spcPct val="85000"/>
              </a:lnSpc>
              <a:spcBef>
                <a:spcPts val="1200"/>
              </a:spcBef>
              <a:buFont typeface="+mj-lt"/>
              <a:buAutoNum type="alphaLcParenR"/>
              <a:defRPr/>
            </a:pPr>
            <a:r>
              <a:rPr lang="en-US" sz="2200" dirty="0" err="1" smtClean="0">
                <a:solidFill>
                  <a:srgbClr val="FFFF00"/>
                </a:solidFill>
                <a:latin typeface="Arial Narrow" pitchFamily="34" charset="0"/>
              </a:rPr>
              <a:t>Pengukuran</a:t>
            </a:r>
            <a:r>
              <a:rPr lang="en-US" sz="22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Arial Narrow" pitchFamily="34" charset="0"/>
              </a:rPr>
              <a:t>pembangkitan</a:t>
            </a:r>
            <a:r>
              <a:rPr lang="en-US" sz="22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Arial Narrow" pitchFamily="34" charset="0"/>
              </a:rPr>
              <a:t>fisiologis</a:t>
            </a:r>
            <a:r>
              <a:rPr lang="en-US" sz="2200" dirty="0" smtClean="0">
                <a:solidFill>
                  <a:srgbClr val="FFFF00"/>
                </a:solidFill>
                <a:latin typeface="Arial Narrow" pitchFamily="34" charset="0"/>
              </a:rPr>
              <a:t>.</a:t>
            </a:r>
          </a:p>
          <a:p>
            <a:pPr marL="685800" lvl="1" indent="-228600" algn="just">
              <a:lnSpc>
                <a:spcPct val="85000"/>
              </a:lnSpc>
              <a:spcBef>
                <a:spcPts val="1200"/>
              </a:spcBef>
              <a:buFont typeface="+mj-lt"/>
              <a:buAutoNum type="alphaLcParenR"/>
              <a:defRPr/>
            </a:pPr>
            <a:r>
              <a:rPr lang="en-US" sz="2200" dirty="0" err="1" smtClean="0">
                <a:solidFill>
                  <a:srgbClr val="FFFF00"/>
                </a:solidFill>
                <a:latin typeface="Arial Narrow" pitchFamily="34" charset="0"/>
              </a:rPr>
              <a:t>Pengukuran</a:t>
            </a:r>
            <a:r>
              <a:rPr lang="en-US" sz="22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Arial Narrow" pitchFamily="34" charset="0"/>
              </a:rPr>
              <a:t>persuasi</a:t>
            </a:r>
            <a:r>
              <a:rPr lang="en-US" sz="2200" dirty="0" smtClean="0">
                <a:solidFill>
                  <a:srgbClr val="FFFF00"/>
                </a:solidFill>
                <a:latin typeface="Arial Narrow" pitchFamily="34" charset="0"/>
              </a:rPr>
              <a:t>.</a:t>
            </a:r>
          </a:p>
          <a:p>
            <a:pPr marL="685800" lvl="1" indent="-228600" algn="just">
              <a:lnSpc>
                <a:spcPct val="85000"/>
              </a:lnSpc>
              <a:spcBef>
                <a:spcPts val="1200"/>
              </a:spcBef>
              <a:buFont typeface="+mj-lt"/>
              <a:buAutoNum type="alphaLcParenR"/>
              <a:defRPr/>
            </a:pPr>
            <a:r>
              <a:rPr lang="en-US" sz="2200" dirty="0" err="1" smtClean="0">
                <a:solidFill>
                  <a:srgbClr val="FFFF00"/>
                </a:solidFill>
                <a:latin typeface="Arial Narrow" pitchFamily="34" charset="0"/>
              </a:rPr>
              <a:t>Pengukuran</a:t>
            </a:r>
            <a:r>
              <a:rPr lang="en-US" sz="22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Arial Narrow" pitchFamily="34" charset="0"/>
              </a:rPr>
              <a:t>respons</a:t>
            </a:r>
            <a:r>
              <a:rPr lang="en-US" sz="22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Arial Narrow" pitchFamily="34" charset="0"/>
              </a:rPr>
              <a:t>penjualan</a:t>
            </a:r>
            <a:r>
              <a:rPr lang="en-US" sz="2200" dirty="0" smtClean="0">
                <a:solidFill>
                  <a:srgbClr val="FFFF00"/>
                </a:solidFill>
                <a:latin typeface="Arial Narrow" pitchFamily="34" charset="0"/>
              </a:rPr>
              <a:t> (</a:t>
            </a:r>
            <a:r>
              <a:rPr lang="en-US" sz="2200" dirty="0" err="1" smtClean="0">
                <a:solidFill>
                  <a:srgbClr val="FFFF00"/>
                </a:solidFill>
                <a:latin typeface="Arial Narrow" pitchFamily="34" charset="0"/>
              </a:rPr>
              <a:t>sistem</a:t>
            </a:r>
            <a:r>
              <a:rPr lang="en-US" sz="22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Arial Narrow" pitchFamily="34" charset="0"/>
              </a:rPr>
              <a:t>satu</a:t>
            </a:r>
            <a:r>
              <a:rPr lang="en-US" sz="22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Arial Narrow" pitchFamily="34" charset="0"/>
              </a:rPr>
              <a:t>sumber</a:t>
            </a:r>
            <a:r>
              <a:rPr lang="en-US" sz="2200" dirty="0" smtClean="0">
                <a:solidFill>
                  <a:srgbClr val="FFFF00"/>
                </a:solidFill>
                <a:latin typeface="Arial Narrow" pitchFamily="34" charset="0"/>
              </a:rPr>
              <a:t>)</a:t>
            </a:r>
            <a:endParaRPr lang="en-AU" sz="2200" dirty="0">
              <a:solidFill>
                <a:srgbClr val="FFFF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487363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rgbClr val="FFFFCC"/>
                </a:solidFill>
                <a:latin typeface="Arial Narrow" pitchFamily="34" charset="0"/>
              </a:rPr>
              <a:t>a) </a:t>
            </a:r>
            <a:r>
              <a:rPr lang="en-US" sz="3200" dirty="0" err="1" smtClean="0">
                <a:solidFill>
                  <a:srgbClr val="FFFFCC"/>
                </a:solidFill>
                <a:latin typeface="Arial Narrow" pitchFamily="34" charset="0"/>
              </a:rPr>
              <a:t>Pengukuran</a:t>
            </a:r>
            <a:r>
              <a:rPr lang="en-US" sz="32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3200" dirty="0" err="1">
                <a:solidFill>
                  <a:srgbClr val="FFFFCC"/>
                </a:solidFill>
                <a:latin typeface="Arial Narrow" pitchFamily="34" charset="0"/>
              </a:rPr>
              <a:t>Pengenalan</a:t>
            </a:r>
            <a:r>
              <a:rPr lang="en-US" sz="32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3200" dirty="0" err="1" smtClean="0">
                <a:solidFill>
                  <a:srgbClr val="FFFFCC"/>
                </a:solidFill>
                <a:latin typeface="Arial Narrow" pitchFamily="34" charset="0"/>
              </a:rPr>
              <a:t>dan</a:t>
            </a:r>
            <a:r>
              <a:rPr lang="en-US" sz="32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3200" dirty="0" err="1">
                <a:solidFill>
                  <a:srgbClr val="FFFFCC"/>
                </a:solidFill>
                <a:latin typeface="Arial Narrow" pitchFamily="34" charset="0"/>
              </a:rPr>
              <a:t>Daya</a:t>
            </a:r>
            <a:r>
              <a:rPr lang="en-US" sz="32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3200" dirty="0" err="1">
                <a:solidFill>
                  <a:srgbClr val="FFFFCC"/>
                </a:solidFill>
                <a:latin typeface="Arial Narrow" pitchFamily="34" charset="0"/>
              </a:rPr>
              <a:t>Ingat</a:t>
            </a:r>
            <a:r>
              <a:rPr lang="en-US" sz="3200" dirty="0">
                <a:solidFill>
                  <a:srgbClr val="FFFFCC"/>
                </a:solidFill>
                <a:latin typeface="Arial Narrow" pitchFamily="34" charset="0"/>
              </a:rPr>
              <a:t> (</a:t>
            </a:r>
            <a:r>
              <a:rPr lang="en-US" sz="3200" i="1" dirty="0">
                <a:solidFill>
                  <a:srgbClr val="FFFFCC"/>
                </a:solidFill>
                <a:latin typeface="Arial Narrow" pitchFamily="34" charset="0"/>
              </a:rPr>
              <a:t>Recall</a:t>
            </a:r>
            <a:r>
              <a:rPr lang="en-US" sz="3200" dirty="0">
                <a:solidFill>
                  <a:srgbClr val="FFFFCC"/>
                </a:solidFill>
                <a:latin typeface="Arial Narrow" pitchFamily="34" charset="0"/>
              </a:rPr>
              <a:t>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105400"/>
          </a:xfrm>
        </p:spPr>
        <p:txBody>
          <a:bodyPr/>
          <a:lstStyle/>
          <a:p>
            <a:pPr marL="409575" indent="-350838" algn="just">
              <a:lnSpc>
                <a:spcPct val="90000"/>
              </a:lnSpc>
              <a:buSzPct val="100000"/>
              <a:buFontTx/>
              <a:buAutoNum type="arabicPeriod"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Arial Narrow" pitchFamily="34" charset="0"/>
              </a:rPr>
              <a:t>Starch </a:t>
            </a:r>
            <a:r>
              <a:rPr lang="en-US" sz="2000" b="1" dirty="0">
                <a:solidFill>
                  <a:srgbClr val="FFFF00"/>
                </a:solidFill>
                <a:latin typeface="Arial Narrow" pitchFamily="34" charset="0"/>
              </a:rPr>
              <a:t>Readership Service </a:t>
            </a:r>
            <a:r>
              <a:rPr lang="en-US" sz="2000" b="1" dirty="0" smtClean="0">
                <a:solidFill>
                  <a:srgbClr val="FFFF00"/>
                </a:solidFill>
                <a:latin typeface="Arial Narrow" pitchFamily="34" charset="0"/>
              </a:rPr>
              <a:t>– SRS (</a:t>
            </a:r>
            <a:r>
              <a:rPr lang="en-US" sz="2000" b="1" dirty="0" err="1" smtClean="0">
                <a:solidFill>
                  <a:srgbClr val="FFFF00"/>
                </a:solidFill>
                <a:latin typeface="Arial Narrow" pitchFamily="34" charset="0"/>
              </a:rPr>
              <a:t>majalah</a:t>
            </a:r>
            <a:r>
              <a:rPr lang="en-US" sz="2000" b="1" dirty="0">
                <a:solidFill>
                  <a:srgbClr val="FFFF00"/>
                </a:solidFill>
                <a:latin typeface="Arial Narrow" pitchFamily="34" charset="0"/>
              </a:rPr>
              <a:t>)</a:t>
            </a:r>
          </a:p>
          <a:p>
            <a:pPr marL="806450" lvl="1" indent="-282575" algn="just">
              <a:lnSpc>
                <a:spcPct val="90000"/>
              </a:lnSpc>
              <a:buFontTx/>
              <a:buChar char="o"/>
              <a:defRPr/>
            </a:pP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SRS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mewawancara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responden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sambil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menunjukkan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iklan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pada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majalah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dan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bertanya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apakah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mereka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telah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melihat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iklan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itu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sebelumnya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atau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tidak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.</a:t>
            </a:r>
          </a:p>
          <a:p>
            <a:pPr marL="806450" lvl="1" indent="-282575" algn="just">
              <a:lnSpc>
                <a:spcPct val="90000"/>
              </a:lnSpc>
              <a:buFontTx/>
              <a:buChar char="o"/>
              <a:defRPr/>
            </a:pP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Responden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diklasifikasikan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ke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dalam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kategori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:</a:t>
            </a:r>
          </a:p>
          <a:p>
            <a:pPr marL="1244600" lvl="2" indent="-381000" algn="just">
              <a:lnSpc>
                <a:spcPct val="90000"/>
              </a:lnSpc>
              <a:buFontTx/>
              <a:buChar char="•"/>
              <a:defRPr/>
            </a:pPr>
            <a:r>
              <a:rPr lang="en-US" sz="1800" i="1" dirty="0">
                <a:solidFill>
                  <a:srgbClr val="FFFF00"/>
                </a:solidFill>
                <a:latin typeface="Arial Narrow" pitchFamily="34" charset="0"/>
              </a:rPr>
              <a:t>noted</a:t>
            </a:r>
            <a:r>
              <a:rPr lang="en-US" sz="1800" dirty="0">
                <a:solidFill>
                  <a:srgbClr val="FFFF00"/>
                </a:solidFill>
                <a:latin typeface="Arial Narrow" pitchFamily="34" charset="0"/>
              </a:rPr>
              <a:t> (</a:t>
            </a:r>
            <a:r>
              <a:rPr lang="en-US" sz="1800" dirty="0" err="1">
                <a:solidFill>
                  <a:srgbClr val="FFFF00"/>
                </a:solidFill>
                <a:latin typeface="Arial Narrow" pitchFamily="34" charset="0"/>
              </a:rPr>
              <a:t>mengingat</a:t>
            </a:r>
            <a:r>
              <a:rPr lang="en-US" sz="18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1800" dirty="0" err="1">
                <a:solidFill>
                  <a:srgbClr val="FFFF00"/>
                </a:solidFill>
                <a:latin typeface="Arial Narrow" pitchFamily="34" charset="0"/>
              </a:rPr>
              <a:t>sebelumnya</a:t>
            </a:r>
            <a:r>
              <a:rPr lang="en-US" sz="18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1800" dirty="0" err="1">
                <a:solidFill>
                  <a:srgbClr val="FFFF00"/>
                </a:solidFill>
                <a:latin typeface="Arial Narrow" pitchFamily="34" charset="0"/>
              </a:rPr>
              <a:t>pernah</a:t>
            </a:r>
            <a:r>
              <a:rPr lang="en-US" sz="18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1800" dirty="0" err="1">
                <a:solidFill>
                  <a:srgbClr val="FFFF00"/>
                </a:solidFill>
                <a:latin typeface="Arial Narrow" pitchFamily="34" charset="0"/>
              </a:rPr>
              <a:t>melihat</a:t>
            </a:r>
            <a:r>
              <a:rPr lang="en-US" sz="1800" dirty="0">
                <a:solidFill>
                  <a:srgbClr val="FFFF00"/>
                </a:solidFill>
                <a:latin typeface="Arial Narrow" pitchFamily="34" charset="0"/>
              </a:rPr>
              <a:t>)</a:t>
            </a:r>
          </a:p>
          <a:p>
            <a:pPr marL="1244600" lvl="2" indent="-381000" algn="just">
              <a:lnSpc>
                <a:spcPct val="90000"/>
              </a:lnSpc>
              <a:buFontTx/>
              <a:buChar char="•"/>
              <a:defRPr/>
            </a:pPr>
            <a:r>
              <a:rPr lang="en-US" sz="1800" i="1" dirty="0">
                <a:solidFill>
                  <a:srgbClr val="FFFF00"/>
                </a:solidFill>
                <a:latin typeface="Arial Narrow" pitchFamily="34" charset="0"/>
              </a:rPr>
              <a:t>associated</a:t>
            </a:r>
            <a:r>
              <a:rPr lang="en-US" sz="1800" dirty="0">
                <a:solidFill>
                  <a:srgbClr val="FFFF00"/>
                </a:solidFill>
                <a:latin typeface="Arial Narrow" pitchFamily="34" charset="0"/>
              </a:rPr>
              <a:t> (</a:t>
            </a:r>
            <a:r>
              <a:rPr lang="en-US" sz="1800" dirty="0" err="1">
                <a:solidFill>
                  <a:srgbClr val="FFFF00"/>
                </a:solidFill>
                <a:latin typeface="Arial Narrow" pitchFamily="34" charset="0"/>
              </a:rPr>
              <a:t>membaca</a:t>
            </a:r>
            <a:r>
              <a:rPr lang="en-US" sz="18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1800" dirty="0" err="1">
                <a:solidFill>
                  <a:srgbClr val="FFFF00"/>
                </a:solidFill>
                <a:latin typeface="Arial Narrow" pitchFamily="34" charset="0"/>
              </a:rPr>
              <a:t>nama</a:t>
            </a:r>
            <a:r>
              <a:rPr lang="en-US" sz="18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1800" dirty="0" err="1">
                <a:solidFill>
                  <a:srgbClr val="FFFF00"/>
                </a:solidFill>
                <a:latin typeface="Arial Narrow" pitchFamily="34" charset="0"/>
              </a:rPr>
              <a:t>merek</a:t>
            </a:r>
            <a:r>
              <a:rPr lang="en-US" sz="1800" dirty="0">
                <a:solidFill>
                  <a:srgbClr val="FFFF00"/>
                </a:solidFill>
                <a:latin typeface="Arial Narrow" pitchFamily="34" charset="0"/>
              </a:rPr>
              <a:t>/</a:t>
            </a:r>
            <a:r>
              <a:rPr lang="en-US" sz="1800" dirty="0" err="1">
                <a:solidFill>
                  <a:srgbClr val="FFFF00"/>
                </a:solidFill>
                <a:latin typeface="Arial Narrow" pitchFamily="34" charset="0"/>
              </a:rPr>
              <a:t>pemasang</a:t>
            </a:r>
            <a:r>
              <a:rPr lang="en-US" sz="18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1800" dirty="0" err="1">
                <a:solidFill>
                  <a:srgbClr val="FFFF00"/>
                </a:solidFill>
                <a:latin typeface="Arial Narrow" pitchFamily="34" charset="0"/>
              </a:rPr>
              <a:t>iklan</a:t>
            </a:r>
            <a:r>
              <a:rPr lang="en-US" sz="1800" dirty="0">
                <a:solidFill>
                  <a:srgbClr val="FFFF00"/>
                </a:solidFill>
                <a:latin typeface="Arial Narrow" pitchFamily="34" charset="0"/>
              </a:rPr>
              <a:t>) </a:t>
            </a:r>
          </a:p>
          <a:p>
            <a:pPr marL="1244600" lvl="2" indent="-381000" algn="just">
              <a:lnSpc>
                <a:spcPct val="90000"/>
              </a:lnSpc>
              <a:buFontTx/>
              <a:buChar char="•"/>
              <a:defRPr/>
            </a:pPr>
            <a:r>
              <a:rPr lang="en-US" sz="1800" i="1" dirty="0">
                <a:solidFill>
                  <a:srgbClr val="FFFF00"/>
                </a:solidFill>
                <a:latin typeface="Arial Narrow" pitchFamily="34" charset="0"/>
              </a:rPr>
              <a:t>read-some</a:t>
            </a:r>
            <a:r>
              <a:rPr lang="en-US" sz="1800" dirty="0">
                <a:solidFill>
                  <a:srgbClr val="FFFF00"/>
                </a:solidFill>
                <a:latin typeface="Arial Narrow" pitchFamily="34" charset="0"/>
              </a:rPr>
              <a:t> (</a:t>
            </a:r>
            <a:r>
              <a:rPr lang="en-US" sz="1800" dirty="0" err="1">
                <a:solidFill>
                  <a:srgbClr val="FFFF00"/>
                </a:solidFill>
                <a:latin typeface="Arial Narrow" pitchFamily="34" charset="0"/>
              </a:rPr>
              <a:t>membaca</a:t>
            </a:r>
            <a:r>
              <a:rPr lang="en-US" sz="18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1800" dirty="0" err="1">
                <a:solidFill>
                  <a:srgbClr val="FFFF00"/>
                </a:solidFill>
                <a:latin typeface="Arial Narrow" pitchFamily="34" charset="0"/>
              </a:rPr>
              <a:t>setiap</a:t>
            </a:r>
            <a:r>
              <a:rPr lang="en-US" sz="18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1800" dirty="0" err="1">
                <a:solidFill>
                  <a:srgbClr val="FFFF00"/>
                </a:solidFill>
                <a:latin typeface="Arial Narrow" pitchFamily="34" charset="0"/>
              </a:rPr>
              <a:t>bagian</a:t>
            </a:r>
            <a:r>
              <a:rPr lang="en-US" sz="18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1800" dirty="0" err="1">
                <a:solidFill>
                  <a:srgbClr val="FFFF00"/>
                </a:solidFill>
                <a:latin typeface="Arial Narrow" pitchFamily="34" charset="0"/>
              </a:rPr>
              <a:t>naskah</a:t>
            </a:r>
            <a:r>
              <a:rPr lang="en-US" sz="1800" dirty="0">
                <a:solidFill>
                  <a:srgbClr val="FFFF00"/>
                </a:solidFill>
                <a:latin typeface="Arial Narrow" pitchFamily="34" charset="0"/>
              </a:rPr>
              <a:t>)</a:t>
            </a:r>
          </a:p>
          <a:p>
            <a:pPr marL="1244600" lvl="2" indent="-381000" algn="just">
              <a:lnSpc>
                <a:spcPct val="90000"/>
              </a:lnSpc>
              <a:buFontTx/>
              <a:buChar char="•"/>
              <a:defRPr/>
            </a:pPr>
            <a:r>
              <a:rPr lang="en-US" sz="1800" i="1" dirty="0">
                <a:solidFill>
                  <a:srgbClr val="FFFF00"/>
                </a:solidFill>
                <a:latin typeface="Arial Narrow" pitchFamily="34" charset="0"/>
              </a:rPr>
              <a:t>read-most</a:t>
            </a:r>
            <a:r>
              <a:rPr lang="en-US" sz="1800" dirty="0">
                <a:solidFill>
                  <a:srgbClr val="FFFF00"/>
                </a:solidFill>
                <a:latin typeface="Arial Narrow" pitchFamily="34" charset="0"/>
              </a:rPr>
              <a:t> (</a:t>
            </a:r>
            <a:r>
              <a:rPr lang="en-US" sz="1800" dirty="0" err="1">
                <a:solidFill>
                  <a:srgbClr val="FFFF00"/>
                </a:solidFill>
                <a:latin typeface="Arial Narrow" pitchFamily="34" charset="0"/>
              </a:rPr>
              <a:t>membaca</a:t>
            </a:r>
            <a:r>
              <a:rPr lang="en-US" sz="18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1800" dirty="0" err="1">
                <a:solidFill>
                  <a:srgbClr val="FFFF00"/>
                </a:solidFill>
                <a:latin typeface="Arial Narrow" pitchFamily="34" charset="0"/>
              </a:rPr>
              <a:t>setengah</a:t>
            </a:r>
            <a:r>
              <a:rPr lang="en-US" sz="18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1800" dirty="0" err="1">
                <a:solidFill>
                  <a:srgbClr val="FFFF00"/>
                </a:solidFill>
                <a:latin typeface="Arial Narrow" pitchFamily="34" charset="0"/>
              </a:rPr>
              <a:t>atau</a:t>
            </a:r>
            <a:r>
              <a:rPr lang="en-US" sz="18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1800" dirty="0" err="1">
                <a:solidFill>
                  <a:srgbClr val="FFFF00"/>
                </a:solidFill>
                <a:latin typeface="Arial Narrow" pitchFamily="34" charset="0"/>
              </a:rPr>
              <a:t>lebih</a:t>
            </a:r>
            <a:r>
              <a:rPr lang="en-US" sz="18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1800" dirty="0" err="1">
                <a:solidFill>
                  <a:srgbClr val="FFFF00"/>
                </a:solidFill>
                <a:latin typeface="Arial Narrow" pitchFamily="34" charset="0"/>
              </a:rPr>
              <a:t>isi</a:t>
            </a:r>
            <a:r>
              <a:rPr lang="en-US" sz="18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1800" dirty="0" err="1">
                <a:solidFill>
                  <a:srgbClr val="FFFF00"/>
                </a:solidFill>
                <a:latin typeface="Arial Narrow" pitchFamily="34" charset="0"/>
              </a:rPr>
              <a:t>iklan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)</a:t>
            </a:r>
            <a:endParaRPr lang="en-US" sz="1800" dirty="0">
              <a:solidFill>
                <a:srgbClr val="FFFF00"/>
              </a:solidFill>
              <a:latin typeface="Arial Narrow" pitchFamily="34" charset="0"/>
            </a:endParaRPr>
          </a:p>
          <a:p>
            <a:pPr marL="515938" lvl="1" indent="-401638" algn="just">
              <a:lnSpc>
                <a:spcPct val="90000"/>
              </a:lnSpc>
              <a:buSzPct val="100000"/>
              <a:buFontTx/>
              <a:buAutoNum type="arabicPeriod" startAt="2"/>
              <a:defRPr/>
            </a:pPr>
            <a:r>
              <a:rPr lang="en-US" sz="2000" b="1" dirty="0" err="1" smtClean="0">
                <a:solidFill>
                  <a:srgbClr val="FFFF00"/>
                </a:solidFill>
                <a:latin typeface="Arial Narrow" pitchFamily="34" charset="0"/>
              </a:rPr>
              <a:t>Bruzzone</a:t>
            </a:r>
            <a:r>
              <a:rPr lang="en-US" sz="2000" b="1" dirty="0" smtClean="0">
                <a:solidFill>
                  <a:srgbClr val="FFFF00"/>
                </a:solidFill>
                <a:latin typeface="Arial Narrow" pitchFamily="34" charset="0"/>
              </a:rPr>
              <a:t> Test (</a:t>
            </a:r>
            <a:r>
              <a:rPr lang="en-US" sz="2000" b="1" dirty="0" err="1" smtClean="0">
                <a:solidFill>
                  <a:srgbClr val="FFFF00"/>
                </a:solidFill>
                <a:latin typeface="Arial Narrow" pitchFamily="34" charset="0"/>
              </a:rPr>
              <a:t>televisi</a:t>
            </a:r>
            <a:r>
              <a:rPr lang="en-US" sz="2000" b="1" dirty="0" smtClean="0">
                <a:solidFill>
                  <a:srgbClr val="FFFF00"/>
                </a:solidFill>
                <a:latin typeface="Arial Narrow" pitchFamily="34" charset="0"/>
              </a:rPr>
              <a:t>)</a:t>
            </a:r>
          </a:p>
          <a:p>
            <a:pPr marL="966788" lvl="2" indent="-336550" algn="just">
              <a:lnSpc>
                <a:spcPct val="90000"/>
              </a:lnSpc>
              <a:buFontTx/>
              <a:buChar char="o"/>
              <a:defRPr/>
            </a:pP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Bruzzone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Research Company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menguji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pengakuan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konsumen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akan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iklan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televisi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dengan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mengirimkan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seperangkat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i="1" dirty="0" err="1" smtClean="0">
                <a:solidFill>
                  <a:srgbClr val="FFFFCC"/>
                </a:solidFill>
                <a:latin typeface="Arial Narrow" pitchFamily="34" charset="0"/>
              </a:rPr>
              <a:t>photoboard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kepada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responden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dan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meminta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tanggapan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mereka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.</a:t>
            </a:r>
          </a:p>
          <a:p>
            <a:pPr marL="966788" lvl="2" indent="-336550" algn="just">
              <a:lnSpc>
                <a:spcPct val="90000"/>
              </a:lnSpc>
              <a:buFontTx/>
              <a:buChar char="o"/>
              <a:defRPr/>
            </a:pP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Pertanyaan-pertanyaan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harus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dijawab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meliputi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:</a:t>
            </a:r>
          </a:p>
          <a:p>
            <a:pPr marL="1377950" lvl="3" indent="-296863" algn="just">
              <a:lnSpc>
                <a:spcPct val="90000"/>
              </a:lnSpc>
              <a:buFontTx/>
              <a:buChar char="•"/>
              <a:defRPr/>
            </a:pPr>
            <a:r>
              <a:rPr lang="en-US" sz="1800" dirty="0" err="1" smtClean="0">
                <a:solidFill>
                  <a:srgbClr val="FFFF00"/>
                </a:solidFill>
                <a:latin typeface="Arial Narrow" pitchFamily="34" charset="0"/>
              </a:rPr>
              <a:t>Apakah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  <a:latin typeface="Arial Narrow" pitchFamily="34" charset="0"/>
              </a:rPr>
              <a:t>responden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  <a:latin typeface="Arial Narrow" pitchFamily="34" charset="0"/>
              </a:rPr>
              <a:t>ingat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  <a:latin typeface="Arial Narrow" pitchFamily="34" charset="0"/>
              </a:rPr>
              <a:t>telah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  <a:latin typeface="Arial Narrow" pitchFamily="34" charset="0"/>
              </a:rPr>
              <a:t>melihat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  <a:latin typeface="Arial Narrow" pitchFamily="34" charset="0"/>
              </a:rPr>
              <a:t>iklan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  <a:latin typeface="Arial Narrow" pitchFamily="34" charset="0"/>
              </a:rPr>
              <a:t>ini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.</a:t>
            </a:r>
          </a:p>
          <a:p>
            <a:pPr marL="1377950" lvl="3" indent="-296863" algn="just">
              <a:lnSpc>
                <a:spcPct val="90000"/>
              </a:lnSpc>
              <a:buFontTx/>
              <a:buChar char="•"/>
              <a:defRPr/>
            </a:pPr>
            <a:r>
              <a:rPr lang="en-US" sz="1800" dirty="0" err="1" smtClean="0">
                <a:solidFill>
                  <a:srgbClr val="FFFF00"/>
                </a:solidFill>
                <a:latin typeface="Arial Narrow" pitchFamily="34" charset="0"/>
              </a:rPr>
              <a:t>Apakah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  <a:latin typeface="Arial Narrow" pitchFamily="34" charset="0"/>
              </a:rPr>
              <a:t>responden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  <a:latin typeface="Arial Narrow" pitchFamily="34" charset="0"/>
              </a:rPr>
              <a:t>mengidentifikasi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  <a:latin typeface="Arial Narrow" pitchFamily="34" charset="0"/>
              </a:rPr>
              <a:t>merek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yang </a:t>
            </a:r>
            <a:r>
              <a:rPr lang="en-US" sz="1800" dirty="0" err="1" smtClean="0">
                <a:solidFill>
                  <a:srgbClr val="FFFF00"/>
                </a:solidFill>
                <a:latin typeface="Arial Narrow" pitchFamily="34" charset="0"/>
              </a:rPr>
              <a:t>diiklankan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.</a:t>
            </a:r>
          </a:p>
          <a:p>
            <a:pPr marL="1377950" lvl="3" indent="-296863" algn="just">
              <a:lnSpc>
                <a:spcPct val="90000"/>
              </a:lnSpc>
              <a:buFontTx/>
              <a:buChar char="•"/>
              <a:defRPr/>
            </a:pPr>
            <a:r>
              <a:rPr lang="en-US" sz="1800" dirty="0" err="1" smtClean="0">
                <a:solidFill>
                  <a:srgbClr val="FFFF00"/>
                </a:solidFill>
                <a:latin typeface="Arial Narrow" pitchFamily="34" charset="0"/>
              </a:rPr>
              <a:t>Apakah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  <a:latin typeface="Arial Narrow" pitchFamily="34" charset="0"/>
              </a:rPr>
              <a:t>reaksi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  <a:latin typeface="Arial Narrow" pitchFamily="34" charset="0"/>
              </a:rPr>
              <a:t>mereka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  <a:latin typeface="Arial Narrow" pitchFamily="34" charset="0"/>
              </a:rPr>
              <a:t>terhadap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  <a:latin typeface="Arial Narrow" pitchFamily="34" charset="0"/>
              </a:rPr>
              <a:t>iklan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00"/>
                </a:solidFill>
                <a:latin typeface="Arial Narrow" pitchFamily="34" charset="0"/>
              </a:rPr>
              <a:t>ini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.</a:t>
            </a:r>
          </a:p>
          <a:p>
            <a:pPr marL="966788" lvl="2" indent="-336550" algn="just">
              <a:lnSpc>
                <a:spcPct val="90000"/>
              </a:lnSpc>
              <a:buFontTx/>
              <a:buChar char="o"/>
              <a:defRPr/>
            </a:pP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Bruzzone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Test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juga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memberi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informasi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tentang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sikap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terhadap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merek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dan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minat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membeli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responden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,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sehingga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hasil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pengukuran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dapat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menjadi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evaluasi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efektivitas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iklan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.</a:t>
            </a:r>
          </a:p>
          <a:p>
            <a:pPr marL="1701800" lvl="3" indent="-381000" algn="just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solidFill>
                <a:srgbClr val="FFFFCC"/>
              </a:solidFill>
              <a:latin typeface="Arial Narrow" pitchFamily="34" charset="0"/>
            </a:endParaRPr>
          </a:p>
        </p:txBody>
      </p:sp>
      <p:sp>
        <p:nvSpPr>
          <p:cNvPr id="13316" name="Rectangle 11"/>
          <p:cNvSpPr>
            <a:spLocks noChangeArrowheads="1"/>
          </p:cNvSpPr>
          <p:nvPr/>
        </p:nvSpPr>
        <p:spPr bwMode="auto">
          <a:xfrm>
            <a:off x="0" y="4572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4488" indent="-344488" algn="ctr">
              <a:lnSpc>
                <a:spcPct val="90000"/>
              </a:lnSpc>
            </a:pPr>
            <a:r>
              <a:rPr lang="en-US" sz="2000" b="1" i="1">
                <a:solidFill>
                  <a:srgbClr val="FFFF00"/>
                </a:solidFill>
                <a:latin typeface="Arial Narrow" pitchFamily="34" charset="0"/>
              </a:rPr>
              <a:t>Pengukuran ini memberikan informasi kepada pemasar mengenai betapa baiknya iklan mereka dalam menghasilkan kesadaran konsumen akan merek mereka.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rgbClr val="FFFFCC"/>
                </a:solidFill>
                <a:latin typeface="Arial Narrow" pitchFamily="34" charset="0"/>
              </a:rPr>
              <a:t>a) </a:t>
            </a:r>
            <a:r>
              <a:rPr lang="en-US" sz="3200" dirty="0" err="1" smtClean="0">
                <a:solidFill>
                  <a:srgbClr val="FFFFCC"/>
                </a:solidFill>
                <a:latin typeface="Arial Narrow" pitchFamily="34" charset="0"/>
              </a:rPr>
              <a:t>Pengukuran</a:t>
            </a:r>
            <a:r>
              <a:rPr lang="en-US" sz="32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3200" dirty="0" err="1" smtClean="0">
                <a:solidFill>
                  <a:srgbClr val="FFFFCC"/>
                </a:solidFill>
                <a:latin typeface="Arial Narrow" pitchFamily="34" charset="0"/>
              </a:rPr>
              <a:t>Pengenalan</a:t>
            </a:r>
            <a:r>
              <a:rPr lang="en-US" sz="32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3200" dirty="0" err="1" smtClean="0">
                <a:solidFill>
                  <a:srgbClr val="FFFFCC"/>
                </a:solidFill>
                <a:latin typeface="Arial Narrow" pitchFamily="34" charset="0"/>
              </a:rPr>
              <a:t>dan</a:t>
            </a:r>
            <a:r>
              <a:rPr lang="en-US" sz="32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3200" dirty="0" err="1">
                <a:solidFill>
                  <a:srgbClr val="FFFFCC"/>
                </a:solidFill>
                <a:latin typeface="Arial Narrow" pitchFamily="34" charset="0"/>
              </a:rPr>
              <a:t>Daya</a:t>
            </a:r>
            <a:r>
              <a:rPr lang="en-US" sz="32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3200" dirty="0" err="1">
                <a:solidFill>
                  <a:srgbClr val="FFFFCC"/>
                </a:solidFill>
                <a:latin typeface="Arial Narrow" pitchFamily="34" charset="0"/>
              </a:rPr>
              <a:t>Ingat</a:t>
            </a:r>
            <a:r>
              <a:rPr lang="en-US" sz="3200" dirty="0">
                <a:solidFill>
                  <a:srgbClr val="FFFFCC"/>
                </a:solidFill>
                <a:latin typeface="Arial Narrow" pitchFamily="34" charset="0"/>
              </a:rPr>
              <a:t> (</a:t>
            </a:r>
            <a:r>
              <a:rPr lang="en-US" sz="3200" i="1" dirty="0">
                <a:solidFill>
                  <a:srgbClr val="FFFFCC"/>
                </a:solidFill>
                <a:latin typeface="Arial Narrow" pitchFamily="34" charset="0"/>
              </a:rPr>
              <a:t>Recall</a:t>
            </a:r>
            <a:r>
              <a:rPr lang="en-US" sz="3200" dirty="0">
                <a:solidFill>
                  <a:srgbClr val="FFFFCC"/>
                </a:solidFill>
                <a:latin typeface="Arial Narrow" pitchFamily="34" charset="0"/>
              </a:rPr>
              <a:t>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marL="463550" lvl="1" indent="-349250" algn="just">
              <a:lnSpc>
                <a:spcPct val="90000"/>
              </a:lnSpc>
              <a:spcBef>
                <a:spcPts val="600"/>
              </a:spcBef>
              <a:buSzPct val="100000"/>
              <a:buFontTx/>
              <a:buAutoNum type="arabicPeriod" startAt="3"/>
              <a:defRPr/>
            </a:pPr>
            <a:r>
              <a:rPr lang="en-US" sz="2400" b="1" dirty="0">
                <a:solidFill>
                  <a:srgbClr val="FFFFCC"/>
                </a:solidFill>
                <a:latin typeface="Arial Narrow" pitchFamily="34" charset="0"/>
              </a:rPr>
              <a:t>Burke Day-After Recall Testing (</a:t>
            </a:r>
            <a:r>
              <a:rPr lang="en-US" sz="2400" b="1" dirty="0" err="1">
                <a:solidFill>
                  <a:srgbClr val="FFFFCC"/>
                </a:solidFill>
                <a:latin typeface="Arial Narrow" pitchFamily="34" charset="0"/>
              </a:rPr>
              <a:t>televisi</a:t>
            </a:r>
            <a:r>
              <a:rPr lang="en-US" sz="2400" b="1" dirty="0">
                <a:solidFill>
                  <a:srgbClr val="FFFFCC"/>
                </a:solidFill>
                <a:latin typeface="Arial Narrow" pitchFamily="34" charset="0"/>
              </a:rPr>
              <a:t>)</a:t>
            </a:r>
          </a:p>
          <a:p>
            <a:pPr marL="974725" lvl="2" indent="-403225" algn="just">
              <a:lnSpc>
                <a:spcPct val="90000"/>
              </a:lnSpc>
              <a:spcBef>
                <a:spcPts val="600"/>
              </a:spcBef>
              <a:buFontTx/>
              <a:buChar char="o"/>
              <a:defRPr/>
            </a:pP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Dalam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prosedur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ini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, Burke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menguji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iklan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telah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ditayangkan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sebagai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bagian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dari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program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televisi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biasa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,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sehari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setelah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penayangan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pertama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suatu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iklan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baru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.</a:t>
            </a:r>
          </a:p>
          <a:p>
            <a:pPr marL="974725" lvl="2" indent="-403225" algn="just">
              <a:lnSpc>
                <a:spcPct val="90000"/>
              </a:lnSpc>
              <a:spcBef>
                <a:spcPts val="600"/>
              </a:spcBef>
              <a:buFontTx/>
              <a:buChar char="o"/>
              <a:defRPr/>
            </a:pP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Pengujian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menghasilkan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beberapa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temuan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,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seperti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:</a:t>
            </a:r>
          </a:p>
          <a:p>
            <a:pPr marL="1431925" lvl="4" indent="-403225" algn="just">
              <a:lnSpc>
                <a:spcPct val="90000"/>
              </a:lnSpc>
              <a:spcBef>
                <a:spcPts val="600"/>
              </a:spcBef>
              <a:buFontTx/>
              <a:buAutoNum type="alphaLcParenR"/>
              <a:defRPr/>
            </a:pPr>
            <a:r>
              <a:rPr lang="en-US" i="1" dirty="0" smtClean="0">
                <a:solidFill>
                  <a:srgbClr val="FFFF00"/>
                </a:solidFill>
                <a:latin typeface="Arial Narrow" pitchFamily="34" charset="0"/>
              </a:rPr>
              <a:t>Claimed-recall </a:t>
            </a:r>
            <a:r>
              <a:rPr lang="en-US" i="1" dirty="0">
                <a:solidFill>
                  <a:srgbClr val="FFFF00"/>
                </a:solidFill>
                <a:latin typeface="Arial Narrow" pitchFamily="34" charset="0"/>
              </a:rPr>
              <a:t>scores</a:t>
            </a:r>
            <a:r>
              <a:rPr lang="en-US" dirty="0">
                <a:solidFill>
                  <a:srgbClr val="FFFF00"/>
                </a:solidFill>
                <a:latin typeface="Arial Narrow" pitchFamily="34" charset="0"/>
              </a:rPr>
              <a:t> (</a:t>
            </a:r>
            <a:r>
              <a:rPr lang="en-US" dirty="0" err="1">
                <a:solidFill>
                  <a:srgbClr val="FFFF00"/>
                </a:solidFill>
                <a:latin typeface="Arial Narrow" pitchFamily="34" charset="0"/>
              </a:rPr>
              <a:t>menunjukkan</a:t>
            </a:r>
            <a:r>
              <a:rPr lang="en-US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Arial Narrow" pitchFamily="34" charset="0"/>
              </a:rPr>
              <a:t>persentase</a:t>
            </a:r>
            <a:r>
              <a:rPr lang="en-US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Arial Narrow" pitchFamily="34" charset="0"/>
              </a:rPr>
              <a:t>responden</a:t>
            </a:r>
            <a:r>
              <a:rPr lang="en-US" dirty="0">
                <a:solidFill>
                  <a:srgbClr val="FFFF00"/>
                </a:solidFill>
                <a:latin typeface="Arial Narrow" pitchFamily="34" charset="0"/>
              </a:rPr>
              <a:t> yang </a:t>
            </a:r>
            <a:r>
              <a:rPr lang="en-US" dirty="0" err="1">
                <a:solidFill>
                  <a:srgbClr val="FFFF00"/>
                </a:solidFill>
                <a:latin typeface="Arial Narrow" pitchFamily="34" charset="0"/>
              </a:rPr>
              <a:t>ingat</a:t>
            </a:r>
            <a:r>
              <a:rPr lang="en-US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Arial Narrow" pitchFamily="34" charset="0"/>
              </a:rPr>
              <a:t>telah</a:t>
            </a:r>
            <a:r>
              <a:rPr lang="en-US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Arial Narrow" pitchFamily="34" charset="0"/>
              </a:rPr>
              <a:t>melihat</a:t>
            </a:r>
            <a:r>
              <a:rPr lang="en-US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Arial Narrow" pitchFamily="34" charset="0"/>
              </a:rPr>
              <a:t>iklan</a:t>
            </a:r>
            <a:r>
              <a:rPr lang="en-US" dirty="0">
                <a:solidFill>
                  <a:srgbClr val="FFFF00"/>
                </a:solidFill>
                <a:latin typeface="Arial Narrow" pitchFamily="34" charset="0"/>
              </a:rPr>
              <a:t>).</a:t>
            </a:r>
          </a:p>
          <a:p>
            <a:pPr marL="1431925" lvl="4" indent="-403225" algn="just">
              <a:lnSpc>
                <a:spcPct val="90000"/>
              </a:lnSpc>
              <a:spcBef>
                <a:spcPts val="600"/>
              </a:spcBef>
              <a:buFontTx/>
              <a:buAutoNum type="alphaLcParenR"/>
              <a:defRPr/>
            </a:pPr>
            <a:r>
              <a:rPr lang="en-US" i="1" dirty="0" smtClean="0">
                <a:solidFill>
                  <a:srgbClr val="FFFF00"/>
                </a:solidFill>
                <a:latin typeface="Arial Narrow" pitchFamily="34" charset="0"/>
              </a:rPr>
              <a:t>Related-recall </a:t>
            </a:r>
            <a:r>
              <a:rPr lang="en-US" i="1" dirty="0">
                <a:solidFill>
                  <a:srgbClr val="FFFF00"/>
                </a:solidFill>
                <a:latin typeface="Arial Narrow" pitchFamily="34" charset="0"/>
              </a:rPr>
              <a:t>scores</a:t>
            </a:r>
            <a:r>
              <a:rPr lang="en-US" dirty="0">
                <a:solidFill>
                  <a:srgbClr val="FFFF00"/>
                </a:solidFill>
                <a:latin typeface="Arial Narrow" pitchFamily="34" charset="0"/>
              </a:rPr>
              <a:t> (</a:t>
            </a:r>
            <a:r>
              <a:rPr lang="en-US" dirty="0" err="1">
                <a:solidFill>
                  <a:srgbClr val="FFFF00"/>
                </a:solidFill>
                <a:latin typeface="Arial Narrow" pitchFamily="34" charset="0"/>
              </a:rPr>
              <a:t>menunjukkan</a:t>
            </a:r>
            <a:r>
              <a:rPr lang="en-US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Arial Narrow" pitchFamily="34" charset="0"/>
              </a:rPr>
              <a:t>persentase</a:t>
            </a:r>
            <a:r>
              <a:rPr lang="en-US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Arial Narrow" pitchFamily="34" charset="0"/>
              </a:rPr>
              <a:t>responden</a:t>
            </a:r>
            <a:r>
              <a:rPr lang="en-US" dirty="0">
                <a:solidFill>
                  <a:srgbClr val="FFFF00"/>
                </a:solidFill>
                <a:latin typeface="Arial Narrow" pitchFamily="34" charset="0"/>
              </a:rPr>
              <a:t> yang </a:t>
            </a:r>
            <a:r>
              <a:rPr lang="en-US" dirty="0" err="1">
                <a:solidFill>
                  <a:srgbClr val="FFFF00"/>
                </a:solidFill>
                <a:latin typeface="Arial Narrow" pitchFamily="34" charset="0"/>
              </a:rPr>
              <a:t>secara</a:t>
            </a:r>
            <a:r>
              <a:rPr lang="en-US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Arial Narrow" pitchFamily="34" charset="0"/>
              </a:rPr>
              <a:t>akurat</a:t>
            </a:r>
            <a:r>
              <a:rPr lang="en-US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Arial Narrow" pitchFamily="34" charset="0"/>
              </a:rPr>
              <a:t>menggambarkan</a:t>
            </a:r>
            <a:r>
              <a:rPr lang="en-US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Arial Narrow" pitchFamily="34" charset="0"/>
              </a:rPr>
              <a:t>unsur-unsur</a:t>
            </a:r>
            <a:r>
              <a:rPr lang="en-US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Arial Narrow" pitchFamily="34" charset="0"/>
              </a:rPr>
              <a:t>periklanan</a:t>
            </a:r>
            <a:r>
              <a:rPr lang="en-US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Arial Narrow" pitchFamily="34" charset="0"/>
              </a:rPr>
              <a:t>khusus</a:t>
            </a:r>
            <a:r>
              <a:rPr lang="en-US" dirty="0">
                <a:solidFill>
                  <a:srgbClr val="FFFF00"/>
                </a:solidFill>
                <a:latin typeface="Arial Narrow" pitchFamily="34" charset="0"/>
              </a:rPr>
              <a:t>).</a:t>
            </a:r>
          </a:p>
          <a:p>
            <a:pPr marL="974725" lvl="2" indent="-403225" algn="just">
              <a:lnSpc>
                <a:spcPct val="90000"/>
              </a:lnSpc>
              <a:spcBef>
                <a:spcPts val="600"/>
              </a:spcBef>
              <a:buFontTx/>
              <a:buChar char="o"/>
              <a:defRPr/>
            </a:pP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Terdapat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banyak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kontroversi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dalam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pemakaian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>
                <a:solidFill>
                  <a:srgbClr val="FFFF00"/>
                </a:solidFill>
                <a:latin typeface="Arial Narrow" pitchFamily="34" charset="0"/>
              </a:rPr>
              <a:t>Day After Recall (DAR).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Tidak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semua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iklan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dapat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diuji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dengan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DAR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.</a:t>
            </a:r>
          </a:p>
          <a:p>
            <a:pPr marL="974725" lvl="3" indent="-403225" algn="just">
              <a:spcBef>
                <a:spcPts val="600"/>
              </a:spcBef>
              <a:buFontTx/>
              <a:buChar char="o"/>
              <a:defRPr/>
            </a:pP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Dalam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riset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dilakukan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oleh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Foote, Cone &amp; Belding, </a:t>
            </a: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diketahui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bahwa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Arial Narrow" pitchFamily="34" charset="0"/>
              </a:rPr>
              <a:t>DAR </a:t>
            </a:r>
            <a:r>
              <a:rPr lang="en-US" dirty="0" err="1" smtClean="0">
                <a:solidFill>
                  <a:srgbClr val="FFFF00"/>
                </a:solidFill>
                <a:latin typeface="Arial Narrow" pitchFamily="34" charset="0"/>
              </a:rPr>
              <a:t>dapat</a:t>
            </a:r>
            <a:r>
              <a:rPr lang="en-US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 Narrow" pitchFamily="34" charset="0"/>
              </a:rPr>
              <a:t>mengukur</a:t>
            </a:r>
            <a:r>
              <a:rPr lang="en-US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 Narrow" pitchFamily="34" charset="0"/>
              </a:rPr>
              <a:t>iklan-iklan</a:t>
            </a:r>
            <a:r>
              <a:rPr lang="en-US" dirty="0" smtClean="0">
                <a:solidFill>
                  <a:srgbClr val="FFFF00"/>
                </a:solidFill>
                <a:latin typeface="Arial Narrow" pitchFamily="34" charset="0"/>
              </a:rPr>
              <a:t> yang </a:t>
            </a:r>
            <a:r>
              <a:rPr lang="en-US" dirty="0" err="1" smtClean="0">
                <a:solidFill>
                  <a:srgbClr val="FFFF00"/>
                </a:solidFill>
                <a:latin typeface="Arial Narrow" pitchFamily="34" charset="0"/>
              </a:rPr>
              <a:t>bersifat</a:t>
            </a:r>
            <a:r>
              <a:rPr lang="en-US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 Narrow" pitchFamily="34" charset="0"/>
              </a:rPr>
              <a:t>emosional</a:t>
            </a:r>
            <a:r>
              <a:rPr lang="en-US" dirty="0" smtClean="0">
                <a:solidFill>
                  <a:srgbClr val="FFFF00"/>
                </a:solidFill>
                <a:latin typeface="Arial Narrow" pitchFamily="34" charset="0"/>
              </a:rPr>
              <a:t>, </a:t>
            </a:r>
            <a:r>
              <a:rPr lang="en-US" dirty="0" err="1" smtClean="0">
                <a:solidFill>
                  <a:srgbClr val="FFFF00"/>
                </a:solidFill>
                <a:latin typeface="Arial Narrow" pitchFamily="34" charset="0"/>
              </a:rPr>
              <a:t>tetapi</a:t>
            </a:r>
            <a:r>
              <a:rPr lang="en-US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 Narrow" pitchFamily="34" charset="0"/>
              </a:rPr>
              <a:t>tidak</a:t>
            </a:r>
            <a:r>
              <a:rPr lang="en-US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 Narrow" pitchFamily="34" charset="0"/>
              </a:rPr>
              <a:t>terhadap</a:t>
            </a:r>
            <a:r>
              <a:rPr lang="en-US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 Narrow" pitchFamily="34" charset="0"/>
              </a:rPr>
              <a:t>iklan-iklan</a:t>
            </a:r>
            <a:r>
              <a:rPr lang="en-US" dirty="0" smtClean="0">
                <a:solidFill>
                  <a:srgbClr val="FFFF00"/>
                </a:solidFill>
                <a:latin typeface="Arial Narrow" pitchFamily="34" charset="0"/>
              </a:rPr>
              <a:t> yang </a:t>
            </a:r>
            <a:r>
              <a:rPr lang="en-US" dirty="0" err="1" smtClean="0">
                <a:solidFill>
                  <a:srgbClr val="FFFF00"/>
                </a:solidFill>
                <a:latin typeface="Arial Narrow" pitchFamily="34" charset="0"/>
              </a:rPr>
              <a:t>rasional</a:t>
            </a:r>
            <a:r>
              <a:rPr lang="en-US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 Narrow" pitchFamily="34" charset="0"/>
              </a:rPr>
              <a:t>atau</a:t>
            </a:r>
            <a:r>
              <a:rPr lang="en-US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 Narrow" pitchFamily="34" charset="0"/>
              </a:rPr>
              <a:t>berorientasi</a:t>
            </a:r>
            <a:r>
              <a:rPr lang="en-US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 Narrow" pitchFamily="34" charset="0"/>
              </a:rPr>
              <a:t>pikiran</a:t>
            </a:r>
            <a:r>
              <a:rPr lang="en-US" dirty="0" smtClean="0">
                <a:solidFill>
                  <a:srgbClr val="FFFF00"/>
                </a:solidFill>
                <a:latin typeface="Arial Narrow" pitchFamily="34" charset="0"/>
              </a:rPr>
              <a:t>. </a:t>
            </a:r>
          </a:p>
          <a:p>
            <a:pPr marL="974725" lvl="3" indent="-403225" algn="just">
              <a:spcBef>
                <a:spcPts val="600"/>
              </a:spcBef>
              <a:buFontTx/>
              <a:buChar char="o"/>
              <a:defRPr/>
            </a:pPr>
            <a:r>
              <a:rPr lang="en-US" i="1" dirty="0" err="1" smtClean="0">
                <a:solidFill>
                  <a:srgbClr val="FFFFCC"/>
                </a:solidFill>
                <a:latin typeface="Arial Narrow" pitchFamily="34" charset="0"/>
              </a:rPr>
              <a:t>Untuk</a:t>
            </a:r>
            <a:r>
              <a:rPr lang="en-US" i="1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i="1" dirty="0" err="1" smtClean="0">
                <a:solidFill>
                  <a:srgbClr val="FFFFCC"/>
                </a:solidFill>
                <a:latin typeface="Arial Narrow" pitchFamily="34" charset="0"/>
              </a:rPr>
              <a:t>iklan-iklan</a:t>
            </a:r>
            <a:r>
              <a:rPr lang="en-US" i="1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i="1" dirty="0" err="1" smtClean="0">
                <a:solidFill>
                  <a:srgbClr val="FFFFCC"/>
                </a:solidFill>
                <a:latin typeface="Arial Narrow" pitchFamily="34" charset="0"/>
              </a:rPr>
              <a:t>berpikir</a:t>
            </a:r>
            <a:r>
              <a:rPr lang="en-US" i="1" dirty="0" smtClean="0">
                <a:solidFill>
                  <a:srgbClr val="FFFFCC"/>
                </a:solidFill>
                <a:latin typeface="Arial Narrow" pitchFamily="34" charset="0"/>
              </a:rPr>
              <a:t>, </a:t>
            </a:r>
            <a:r>
              <a:rPr lang="en-US" i="1" dirty="0" err="1" smtClean="0">
                <a:solidFill>
                  <a:srgbClr val="FFFFCC"/>
                </a:solidFill>
                <a:latin typeface="Arial Narrow" pitchFamily="34" charset="0"/>
              </a:rPr>
              <a:t>lebih</a:t>
            </a:r>
            <a:r>
              <a:rPr lang="en-US" i="1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i="1" dirty="0" err="1" smtClean="0">
                <a:solidFill>
                  <a:srgbClr val="FFFFCC"/>
                </a:solidFill>
                <a:latin typeface="Arial Narrow" pitchFamily="34" charset="0"/>
              </a:rPr>
              <a:t>tepat</a:t>
            </a:r>
            <a:r>
              <a:rPr lang="en-US" i="1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i="1" dirty="0" err="1" smtClean="0">
                <a:solidFill>
                  <a:srgbClr val="FFFFCC"/>
                </a:solidFill>
                <a:latin typeface="Arial Narrow" pitchFamily="34" charset="0"/>
              </a:rPr>
              <a:t>digunakan</a:t>
            </a:r>
            <a:r>
              <a:rPr lang="en-US" i="1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i="1" dirty="0" err="1" smtClean="0">
                <a:solidFill>
                  <a:srgbClr val="FFFFCC"/>
                </a:solidFill>
                <a:latin typeface="Arial Narrow" pitchFamily="34" charset="0"/>
              </a:rPr>
              <a:t>metode</a:t>
            </a:r>
            <a:r>
              <a:rPr lang="en-US" i="1" dirty="0" smtClean="0">
                <a:solidFill>
                  <a:srgbClr val="FFFFCC"/>
                </a:solidFill>
                <a:latin typeface="Arial Narrow" pitchFamily="34" charset="0"/>
              </a:rPr>
              <a:t> masked-recognition </a:t>
            </a:r>
            <a:r>
              <a:rPr lang="en-US" i="1" dirty="0" err="1" smtClean="0">
                <a:solidFill>
                  <a:srgbClr val="FFFFCC"/>
                </a:solidFill>
                <a:latin typeface="Arial Narrow" pitchFamily="34" charset="0"/>
              </a:rPr>
              <a:t>dimana</a:t>
            </a:r>
            <a:r>
              <a:rPr lang="en-US" i="1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i="1" dirty="0" err="1" smtClean="0">
                <a:solidFill>
                  <a:srgbClr val="FFFFCC"/>
                </a:solidFill>
                <a:latin typeface="Arial Narrow" pitchFamily="34" charset="0"/>
              </a:rPr>
              <a:t>pada</a:t>
            </a:r>
            <a:r>
              <a:rPr lang="en-US" i="1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i="1" dirty="0" err="1" smtClean="0">
                <a:solidFill>
                  <a:srgbClr val="FFFFCC"/>
                </a:solidFill>
                <a:latin typeface="Arial Narrow" pitchFamily="34" charset="0"/>
              </a:rPr>
              <a:t>hari</a:t>
            </a:r>
            <a:r>
              <a:rPr lang="en-US" i="1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i="1" dirty="0" err="1" smtClean="0">
                <a:solidFill>
                  <a:srgbClr val="FFFFCC"/>
                </a:solidFill>
                <a:latin typeface="Arial Narrow" pitchFamily="34" charset="0"/>
              </a:rPr>
              <a:t>berikutnya</a:t>
            </a:r>
            <a:r>
              <a:rPr lang="en-US" i="1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i="1" dirty="0" err="1" smtClean="0">
                <a:solidFill>
                  <a:srgbClr val="FFFFCC"/>
                </a:solidFill>
                <a:latin typeface="Arial Narrow" pitchFamily="34" charset="0"/>
              </a:rPr>
              <a:t>responden</a:t>
            </a:r>
            <a:r>
              <a:rPr lang="en-US" i="1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i="1" dirty="0" err="1" smtClean="0">
                <a:solidFill>
                  <a:srgbClr val="FFFFCC"/>
                </a:solidFill>
                <a:latin typeface="Arial Narrow" pitchFamily="34" charset="0"/>
              </a:rPr>
              <a:t>diminta</a:t>
            </a:r>
            <a:r>
              <a:rPr lang="en-US" i="1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i="1" dirty="0" err="1" smtClean="0">
                <a:solidFill>
                  <a:srgbClr val="FFFFCC"/>
                </a:solidFill>
                <a:latin typeface="Arial Narrow" pitchFamily="34" charset="0"/>
              </a:rPr>
              <a:t>untuk</a:t>
            </a:r>
            <a:r>
              <a:rPr lang="en-US" i="1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i="1" dirty="0" err="1" smtClean="0">
                <a:solidFill>
                  <a:srgbClr val="FFFFCC"/>
                </a:solidFill>
                <a:latin typeface="Arial Narrow" pitchFamily="34" charset="0"/>
              </a:rPr>
              <a:t>melihat</a:t>
            </a:r>
            <a:r>
              <a:rPr lang="en-US" i="1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i="1" dirty="0" err="1" smtClean="0">
                <a:solidFill>
                  <a:srgbClr val="FFFFCC"/>
                </a:solidFill>
                <a:latin typeface="Arial Narrow" pitchFamily="34" charset="0"/>
              </a:rPr>
              <a:t>iklan</a:t>
            </a:r>
            <a:r>
              <a:rPr lang="en-US" i="1" dirty="0" smtClean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i="1" dirty="0" err="1" smtClean="0">
                <a:solidFill>
                  <a:srgbClr val="FFFFCC"/>
                </a:solidFill>
                <a:latin typeface="Arial Narrow" pitchFamily="34" charset="0"/>
              </a:rPr>
              <a:t>sama</a:t>
            </a:r>
            <a:r>
              <a:rPr lang="en-US" i="1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i="1" dirty="0" err="1" smtClean="0">
                <a:solidFill>
                  <a:srgbClr val="FFFFCC"/>
                </a:solidFill>
                <a:latin typeface="Arial Narrow" pitchFamily="34" charset="0"/>
              </a:rPr>
              <a:t>tetapi</a:t>
            </a:r>
            <a:r>
              <a:rPr lang="en-US" i="1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i="1" dirty="0" err="1" smtClean="0">
                <a:solidFill>
                  <a:srgbClr val="FFFFCC"/>
                </a:solidFill>
                <a:latin typeface="Arial Narrow" pitchFamily="34" charset="0"/>
              </a:rPr>
              <a:t>tanpa</a:t>
            </a:r>
            <a:r>
              <a:rPr lang="en-US" i="1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i="1" dirty="0" err="1" smtClean="0">
                <a:solidFill>
                  <a:srgbClr val="FFFFCC"/>
                </a:solidFill>
                <a:latin typeface="Arial Narrow" pitchFamily="34" charset="0"/>
              </a:rPr>
              <a:t>diperlihatkan</a:t>
            </a:r>
            <a:r>
              <a:rPr lang="en-US" i="1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i="1" dirty="0" err="1" smtClean="0">
                <a:solidFill>
                  <a:srgbClr val="FFFFCC"/>
                </a:solidFill>
                <a:latin typeface="Arial Narrow" pitchFamily="34" charset="0"/>
              </a:rPr>
              <a:t>mereknya</a:t>
            </a:r>
            <a:r>
              <a:rPr lang="en-US" i="1" dirty="0" smtClean="0">
                <a:solidFill>
                  <a:srgbClr val="FFFFCC"/>
                </a:solidFill>
                <a:latin typeface="Arial Narrow" pitchFamily="34" charset="0"/>
              </a:rPr>
              <a:t>, </a:t>
            </a:r>
            <a:r>
              <a:rPr lang="en-US" i="1" dirty="0" err="1" smtClean="0">
                <a:solidFill>
                  <a:srgbClr val="FFFFCC"/>
                </a:solidFill>
                <a:latin typeface="Arial Narrow" pitchFamily="34" charset="0"/>
              </a:rPr>
              <a:t>dan</a:t>
            </a:r>
            <a:r>
              <a:rPr lang="en-US" i="1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i="1" dirty="0" err="1" smtClean="0">
                <a:solidFill>
                  <a:srgbClr val="FFFFCC"/>
                </a:solidFill>
                <a:latin typeface="Arial Narrow" pitchFamily="34" charset="0"/>
              </a:rPr>
              <a:t>diminta</a:t>
            </a:r>
            <a:r>
              <a:rPr lang="en-US" i="1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i="1" dirty="0" err="1" smtClean="0">
                <a:solidFill>
                  <a:srgbClr val="FFFFCC"/>
                </a:solidFill>
                <a:latin typeface="Arial Narrow" pitchFamily="34" charset="0"/>
              </a:rPr>
              <a:t>untuk</a:t>
            </a:r>
            <a:r>
              <a:rPr lang="en-US" i="1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i="1" dirty="0" err="1" smtClean="0">
                <a:solidFill>
                  <a:srgbClr val="FFFFCC"/>
                </a:solidFill>
                <a:latin typeface="Arial Narrow" pitchFamily="34" charset="0"/>
              </a:rPr>
              <a:t>menyebutkan</a:t>
            </a:r>
            <a:r>
              <a:rPr lang="en-US" i="1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i="1" dirty="0" err="1" smtClean="0">
                <a:solidFill>
                  <a:srgbClr val="FFFFCC"/>
                </a:solidFill>
                <a:latin typeface="Arial Narrow" pitchFamily="34" charset="0"/>
              </a:rPr>
              <a:t>merek</a:t>
            </a:r>
            <a:r>
              <a:rPr lang="en-US" i="1" dirty="0" smtClean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i="1" dirty="0" err="1" smtClean="0">
                <a:solidFill>
                  <a:srgbClr val="FFFFCC"/>
                </a:solidFill>
                <a:latin typeface="Arial Narrow" pitchFamily="34" charset="0"/>
              </a:rPr>
              <a:t>diiklankan</a:t>
            </a:r>
            <a:r>
              <a:rPr lang="en-US" i="1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i="1" dirty="0" err="1" smtClean="0">
                <a:solidFill>
                  <a:srgbClr val="FFFFCC"/>
                </a:solidFill>
                <a:latin typeface="Arial Narrow" pitchFamily="34" charset="0"/>
              </a:rPr>
              <a:t>tersebut</a:t>
            </a:r>
            <a:r>
              <a:rPr lang="en-US" i="1" dirty="0" smtClean="0">
                <a:solidFill>
                  <a:srgbClr val="FFFFCC"/>
                </a:solidFill>
                <a:latin typeface="Arial Narrow" pitchFamily="34" charset="0"/>
              </a:rPr>
              <a:t>.</a:t>
            </a:r>
          </a:p>
          <a:p>
            <a:pPr marL="914400" lvl="2" indent="-336550" algn="just">
              <a:lnSpc>
                <a:spcPct val="90000"/>
              </a:lnSpc>
              <a:spcBef>
                <a:spcPts val="600"/>
              </a:spcBef>
              <a:buFontTx/>
              <a:buChar char="o"/>
              <a:defRPr/>
            </a:pPr>
            <a:endParaRPr lang="en-US" sz="2800" dirty="0">
              <a:solidFill>
                <a:srgbClr val="FFFFCC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b) </a:t>
            </a: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Pengukuran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CC"/>
                </a:solidFill>
                <a:latin typeface="Arial Narrow" pitchFamily="34" charset="0"/>
              </a:rPr>
              <a:t>Emosi</a:t>
            </a:r>
            <a:endParaRPr lang="en-US" dirty="0">
              <a:solidFill>
                <a:srgbClr val="FFFFCC"/>
              </a:solidFill>
              <a:latin typeface="Arial Narrow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 marL="396875" indent="-396875" algn="just">
              <a:defRPr/>
            </a:pPr>
            <a:r>
              <a:rPr lang="en-US" dirty="0" err="1">
                <a:solidFill>
                  <a:srgbClr val="FFFFCC"/>
                </a:solidFill>
                <a:latin typeface="Arial Narrow" pitchFamily="34" charset="0"/>
              </a:rPr>
              <a:t>Riset</a:t>
            </a:r>
            <a:r>
              <a:rPr lang="en-US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CC"/>
                </a:solidFill>
                <a:latin typeface="Arial Narrow" pitchFamily="34" charset="0"/>
              </a:rPr>
              <a:t>menunjukkan</a:t>
            </a:r>
            <a:r>
              <a:rPr lang="en-US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CC"/>
                </a:solidFill>
                <a:latin typeface="Arial Narrow" pitchFamily="34" charset="0"/>
              </a:rPr>
              <a:t>bahwa</a:t>
            </a:r>
            <a:r>
              <a:rPr lang="en-US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Arial Narrow" pitchFamily="34" charset="0"/>
              </a:rPr>
              <a:t>iklan</a:t>
            </a:r>
            <a:r>
              <a:rPr lang="en-US" dirty="0">
                <a:solidFill>
                  <a:srgbClr val="FFFF00"/>
                </a:solidFill>
                <a:latin typeface="Arial Narrow" pitchFamily="34" charset="0"/>
              </a:rPr>
              <a:t> yang </a:t>
            </a:r>
            <a:r>
              <a:rPr lang="en-US" dirty="0" err="1">
                <a:solidFill>
                  <a:srgbClr val="FFFF00"/>
                </a:solidFill>
                <a:latin typeface="Arial Narrow" pitchFamily="34" charset="0"/>
              </a:rPr>
              <a:t>disukai</a:t>
            </a:r>
            <a:r>
              <a:rPr lang="en-US" dirty="0">
                <a:solidFill>
                  <a:srgbClr val="FFFF00"/>
                </a:solidFill>
                <a:latin typeface="Arial Narrow" pitchFamily="34" charset="0"/>
              </a:rPr>
              <a:t> (</a:t>
            </a:r>
            <a:r>
              <a:rPr lang="en-US" dirty="0" err="1">
                <a:solidFill>
                  <a:srgbClr val="FFFF00"/>
                </a:solidFill>
                <a:latin typeface="Arial Narrow" pitchFamily="34" charset="0"/>
              </a:rPr>
              <a:t>karena</a:t>
            </a:r>
            <a:r>
              <a:rPr lang="en-US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Arial Narrow" pitchFamily="34" charset="0"/>
              </a:rPr>
              <a:t>mempengaruhi</a:t>
            </a:r>
            <a:r>
              <a:rPr lang="en-US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Arial Narrow" pitchFamily="34" charset="0"/>
              </a:rPr>
              <a:t>emosi</a:t>
            </a:r>
            <a:r>
              <a:rPr lang="en-US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Arial Narrow" pitchFamily="34" charset="0"/>
              </a:rPr>
              <a:t>positif</a:t>
            </a:r>
            <a:r>
              <a:rPr lang="en-US" dirty="0">
                <a:solidFill>
                  <a:srgbClr val="FFFF00"/>
                </a:solidFill>
                <a:latin typeface="Arial Narrow" pitchFamily="34" charset="0"/>
              </a:rPr>
              <a:t>) </a:t>
            </a:r>
            <a:r>
              <a:rPr lang="en-US" dirty="0" err="1">
                <a:solidFill>
                  <a:srgbClr val="FFFF00"/>
                </a:solidFill>
                <a:latin typeface="Arial Narrow" pitchFamily="34" charset="0"/>
              </a:rPr>
              <a:t>lebih</a:t>
            </a:r>
            <a:r>
              <a:rPr lang="en-US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Arial Narrow" pitchFamily="34" charset="0"/>
              </a:rPr>
              <a:t>mungkin</a:t>
            </a:r>
            <a:r>
              <a:rPr lang="en-US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Arial Narrow" pitchFamily="34" charset="0"/>
              </a:rPr>
              <a:t>diingat</a:t>
            </a:r>
            <a:r>
              <a:rPr lang="en-US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Arial Narrow" pitchFamily="34" charset="0"/>
              </a:rPr>
              <a:t>dan</a:t>
            </a:r>
            <a:r>
              <a:rPr lang="en-US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Arial Narrow" pitchFamily="34" charset="0"/>
              </a:rPr>
              <a:t>lebih</a:t>
            </a:r>
            <a:r>
              <a:rPr lang="en-US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Arial Narrow" pitchFamily="34" charset="0"/>
              </a:rPr>
              <a:t>mampu</a:t>
            </a:r>
            <a:r>
              <a:rPr lang="en-US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Arial Narrow" pitchFamily="34" charset="0"/>
              </a:rPr>
              <a:t>membujuk</a:t>
            </a:r>
            <a:r>
              <a:rPr lang="en-US" dirty="0">
                <a:solidFill>
                  <a:srgbClr val="FFFF00"/>
                </a:solidFill>
                <a:latin typeface="Arial Narrow" pitchFamily="34" charset="0"/>
              </a:rPr>
              <a:t>.</a:t>
            </a:r>
          </a:p>
          <a:p>
            <a:pPr marL="396875" indent="-396875" algn="just">
              <a:defRPr/>
            </a:pPr>
            <a:r>
              <a:rPr lang="en-US" dirty="0" err="1">
                <a:solidFill>
                  <a:srgbClr val="FFFFCC"/>
                </a:solidFill>
                <a:latin typeface="Arial Narrow" pitchFamily="34" charset="0"/>
              </a:rPr>
              <a:t>Terdapat</a:t>
            </a:r>
            <a:r>
              <a:rPr lang="en-US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CC"/>
                </a:solidFill>
                <a:latin typeface="Arial Narrow" pitchFamily="34" charset="0"/>
              </a:rPr>
              <a:t>tiga</a:t>
            </a:r>
            <a:r>
              <a:rPr lang="en-US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CC"/>
                </a:solidFill>
                <a:latin typeface="Arial Narrow" pitchFamily="34" charset="0"/>
              </a:rPr>
              <a:t>metode</a:t>
            </a:r>
            <a:r>
              <a:rPr lang="en-US" dirty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dirty="0" err="1">
                <a:solidFill>
                  <a:srgbClr val="FFFFCC"/>
                </a:solidFill>
                <a:latin typeface="Arial Narrow" pitchFamily="34" charset="0"/>
              </a:rPr>
              <a:t>dipergunakan</a:t>
            </a:r>
            <a:r>
              <a:rPr lang="en-US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CC"/>
                </a:solidFill>
                <a:latin typeface="Arial Narrow" pitchFamily="34" charset="0"/>
              </a:rPr>
              <a:t>dalam</a:t>
            </a:r>
            <a:r>
              <a:rPr lang="en-US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CC"/>
                </a:solidFill>
                <a:latin typeface="Arial Narrow" pitchFamily="34" charset="0"/>
              </a:rPr>
              <a:t>mengukur</a:t>
            </a:r>
            <a:r>
              <a:rPr lang="en-US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CC"/>
                </a:solidFill>
                <a:latin typeface="Arial Narrow" pitchFamily="34" charset="0"/>
              </a:rPr>
              <a:t>emosi</a:t>
            </a:r>
            <a:r>
              <a:rPr lang="en-US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CC"/>
                </a:solidFill>
                <a:latin typeface="Arial Narrow" pitchFamily="34" charset="0"/>
              </a:rPr>
              <a:t>dalam</a:t>
            </a:r>
            <a:r>
              <a:rPr lang="en-US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CC"/>
                </a:solidFill>
                <a:latin typeface="Arial Narrow" pitchFamily="34" charset="0"/>
              </a:rPr>
              <a:t>periklanan</a:t>
            </a:r>
            <a:r>
              <a:rPr lang="en-US" dirty="0">
                <a:solidFill>
                  <a:srgbClr val="FFFFCC"/>
                </a:solidFill>
                <a:latin typeface="Arial Narrow" pitchFamily="34" charset="0"/>
              </a:rPr>
              <a:t>: </a:t>
            </a:r>
            <a:endParaRPr lang="en-US" dirty="0" smtClean="0">
              <a:solidFill>
                <a:srgbClr val="FFFFCC"/>
              </a:solidFill>
              <a:latin typeface="Arial Narrow" pitchFamily="34" charset="0"/>
            </a:endParaRPr>
          </a:p>
          <a:p>
            <a:pPr marL="914400" lvl="1" indent="-514350" algn="just"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FFFF00"/>
                </a:solidFill>
                <a:latin typeface="Arial Narrow" pitchFamily="34" charset="0"/>
              </a:rPr>
              <a:t>Monitor </a:t>
            </a:r>
            <a:r>
              <a:rPr lang="en-US" dirty="0" err="1">
                <a:solidFill>
                  <a:srgbClr val="FFFF00"/>
                </a:solidFill>
                <a:latin typeface="Arial Narrow" pitchFamily="34" charset="0"/>
              </a:rPr>
              <a:t>keramahan</a:t>
            </a:r>
            <a:r>
              <a:rPr lang="en-US" dirty="0">
                <a:solidFill>
                  <a:srgbClr val="FFFF00"/>
                </a:solidFill>
                <a:latin typeface="Arial Narrow" pitchFamily="34" charset="0"/>
              </a:rPr>
              <a:t>, </a:t>
            </a:r>
            <a:endParaRPr lang="en-US" dirty="0" smtClean="0">
              <a:solidFill>
                <a:srgbClr val="FFFF00"/>
              </a:solidFill>
              <a:latin typeface="Arial Narrow" pitchFamily="34" charset="0"/>
            </a:endParaRPr>
          </a:p>
          <a:p>
            <a:pPr marL="914400" lvl="1" indent="-514350" algn="just">
              <a:buFont typeface="+mj-lt"/>
              <a:buAutoNum type="arabicPeriod"/>
              <a:defRPr/>
            </a:pPr>
            <a:r>
              <a:rPr lang="en-US" dirty="0" err="1" smtClean="0">
                <a:solidFill>
                  <a:srgbClr val="FFFF00"/>
                </a:solidFill>
                <a:latin typeface="Arial Narrow" pitchFamily="34" charset="0"/>
              </a:rPr>
              <a:t>Metode</a:t>
            </a:r>
            <a:r>
              <a:rPr lang="en-US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dirty="0">
                <a:solidFill>
                  <a:srgbClr val="FFFF00"/>
                </a:solidFill>
                <a:latin typeface="Arial Narrow" pitchFamily="34" charset="0"/>
              </a:rPr>
              <a:t>TRACE, </a:t>
            </a:r>
            <a:endParaRPr lang="en-US" dirty="0" smtClean="0">
              <a:solidFill>
                <a:srgbClr val="FFFF00"/>
              </a:solidFill>
              <a:latin typeface="Arial Narrow" pitchFamily="34" charset="0"/>
            </a:endParaRPr>
          </a:p>
          <a:p>
            <a:pPr marL="914400" lvl="1" indent="-514350" algn="just">
              <a:buFont typeface="+mj-lt"/>
              <a:buAutoNum type="arabicPeriod"/>
              <a:defRPr/>
            </a:pPr>
            <a:r>
              <a:rPr lang="en-US" dirty="0" err="1" smtClean="0">
                <a:solidFill>
                  <a:srgbClr val="FFFF00"/>
                </a:solidFill>
                <a:latin typeface="Arial Narrow" pitchFamily="34" charset="0"/>
              </a:rPr>
              <a:t>Sistem</a:t>
            </a:r>
            <a:r>
              <a:rPr lang="en-US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Arial Narrow" pitchFamily="34" charset="0"/>
              </a:rPr>
              <a:t>pengukuran</a:t>
            </a:r>
            <a:r>
              <a:rPr lang="en-US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Arial Narrow" pitchFamily="34" charset="0"/>
              </a:rPr>
              <a:t>emosional</a:t>
            </a:r>
            <a:r>
              <a:rPr lang="en-US" dirty="0">
                <a:solidFill>
                  <a:srgbClr val="FFFF00"/>
                </a:solidFill>
                <a:latin typeface="Arial Narrow" pitchFamily="34" charset="0"/>
              </a:rPr>
              <a:t> BBDO</a:t>
            </a:r>
            <a:r>
              <a:rPr lang="en-US" dirty="0" smtClean="0">
                <a:solidFill>
                  <a:srgbClr val="FFFF00"/>
                </a:solidFill>
                <a:latin typeface="Arial Narrow" pitchFamily="34" charset="0"/>
              </a:rPr>
              <a:t>.</a:t>
            </a:r>
          </a:p>
          <a:p>
            <a:pPr marL="396875" indent="-396875" algn="just">
              <a:buFontTx/>
              <a:buAutoNum type="arabicPeriod"/>
              <a:defRPr/>
            </a:pPr>
            <a:endParaRPr lang="en-US" sz="2800" dirty="0" smtClean="0">
              <a:solidFill>
                <a:srgbClr val="FFFFCC"/>
              </a:solidFill>
              <a:latin typeface="Arial Narrow" pitchFamily="34" charset="0"/>
            </a:endParaRPr>
          </a:p>
          <a:p>
            <a:pPr marL="862013" lvl="1" indent="-350838" algn="just">
              <a:buFont typeface="Wingdings" pitchFamily="2" charset="2"/>
              <a:buNone/>
              <a:defRPr/>
            </a:pPr>
            <a:endParaRPr lang="en-US" sz="3200" dirty="0" smtClean="0">
              <a:solidFill>
                <a:srgbClr val="FFFFCC"/>
              </a:solidFill>
              <a:latin typeface="Arial Narrow" pitchFamily="34" charset="0"/>
            </a:endParaRPr>
          </a:p>
          <a:p>
            <a:pPr marL="396875" indent="-396875" algn="just">
              <a:defRPr/>
            </a:pPr>
            <a:endParaRPr lang="en-US" dirty="0">
              <a:solidFill>
                <a:srgbClr val="FFFFCC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560388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Tiga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Metode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Pengukuran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CC"/>
                </a:solidFill>
                <a:latin typeface="Arial Narrow" pitchFamily="34" charset="0"/>
              </a:rPr>
              <a:t>Emosi</a:t>
            </a:r>
            <a:endParaRPr lang="en-US" dirty="0">
              <a:solidFill>
                <a:srgbClr val="FFFFCC"/>
              </a:solidFill>
              <a:latin typeface="Arial Narrow" pitchFamily="34" charset="0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33400"/>
            <a:ext cx="9144000" cy="6324600"/>
          </a:xfrm>
        </p:spPr>
        <p:txBody>
          <a:bodyPr/>
          <a:lstStyle/>
          <a:p>
            <a:pPr marL="396875" indent="-396875" algn="just">
              <a:spcBef>
                <a:spcPts val="1200"/>
              </a:spcBef>
              <a:buFontTx/>
              <a:buAutoNum type="arabicPeriod"/>
              <a:defRPr/>
            </a:pPr>
            <a:r>
              <a:rPr lang="en-US" sz="2400" b="1" dirty="0">
                <a:solidFill>
                  <a:srgbClr val="FFFF00"/>
                </a:solidFill>
                <a:latin typeface="Arial Narrow" pitchFamily="34" charset="0"/>
              </a:rPr>
              <a:t>Monitor </a:t>
            </a:r>
            <a:r>
              <a:rPr lang="en-US" sz="2400" b="1" dirty="0" err="1">
                <a:solidFill>
                  <a:srgbClr val="FFFF00"/>
                </a:solidFill>
                <a:latin typeface="Arial Narrow" pitchFamily="34" charset="0"/>
              </a:rPr>
              <a:t>Keramahan</a:t>
            </a:r>
            <a:endParaRPr lang="en-US" sz="2400" b="1" dirty="0">
              <a:solidFill>
                <a:srgbClr val="FFFF00"/>
              </a:solidFill>
              <a:latin typeface="Arial Narrow" pitchFamily="34" charset="0"/>
            </a:endParaRPr>
          </a:p>
          <a:p>
            <a:pPr marL="862013" lvl="1" indent="-350838" algn="just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Keramahan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mendorong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konsumen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untuk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menyukai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iklan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dan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mendorong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kecenderungan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membeli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produk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 yang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diiklankan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.</a:t>
            </a:r>
          </a:p>
          <a:p>
            <a:pPr marL="862013" lvl="1" indent="-350838" algn="just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Mengukur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keramahan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dengan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dua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cara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: </a:t>
            </a:r>
          </a:p>
          <a:p>
            <a:pPr marL="862013" lvl="1" indent="-350838" algn="just"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	(1)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konsumen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memanipulasi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000" i="1" dirty="0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joystick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komputer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sebagai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respon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terhadap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iklan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.</a:t>
            </a:r>
          </a:p>
          <a:p>
            <a:pPr marL="862013" lvl="1" indent="-350838" algn="just"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	(2)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konsumen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menelusuri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reaksi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mereka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terhadap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iklan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pada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secarik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kertas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 yang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berisi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latin typeface="Arial Narrow" pitchFamily="34" charset="0"/>
                <a:sym typeface="Wingdings" pitchFamily="2" charset="2"/>
              </a:rPr>
              <a:t>keterangan</a:t>
            </a:r>
            <a:r>
              <a:rPr lang="en-US" sz="2000" b="1" dirty="0">
                <a:solidFill>
                  <a:srgbClr val="FFFF00"/>
                </a:solidFill>
                <a:latin typeface="Arial Narrow" pitchFamily="34" charset="0"/>
                <a:sym typeface="Wingdings" pitchFamily="2" charset="2"/>
              </a:rPr>
              <a:t>: </a:t>
            </a:r>
            <a:r>
              <a:rPr lang="en-US" sz="2000" b="1" dirty="0" err="1">
                <a:solidFill>
                  <a:srgbClr val="FFFF00"/>
                </a:solidFill>
                <a:latin typeface="Arial Narrow" pitchFamily="34" charset="0"/>
                <a:sym typeface="Wingdings" pitchFamily="2" charset="2"/>
              </a:rPr>
              <a:t>tidak</a:t>
            </a:r>
            <a:r>
              <a:rPr lang="en-US" sz="2000" b="1" dirty="0">
                <a:solidFill>
                  <a:srgbClr val="FFFF00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latin typeface="Arial Narrow" pitchFamily="34" charset="0"/>
                <a:sym typeface="Wingdings" pitchFamily="2" charset="2"/>
              </a:rPr>
              <a:t>ada</a:t>
            </a:r>
            <a:r>
              <a:rPr lang="en-US" sz="2000" b="1" dirty="0">
                <a:solidFill>
                  <a:srgbClr val="FFFF00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latin typeface="Arial Narrow" pitchFamily="34" charset="0"/>
                <a:sym typeface="Wingdings" pitchFamily="2" charset="2"/>
              </a:rPr>
              <a:t>keramahan</a:t>
            </a:r>
            <a:r>
              <a:rPr lang="en-US" sz="2000" b="1" dirty="0">
                <a:solidFill>
                  <a:srgbClr val="FFFF00"/>
                </a:solidFill>
                <a:latin typeface="Arial Narrow" pitchFamily="34" charset="0"/>
                <a:sym typeface="Wingdings" pitchFamily="2" charset="2"/>
              </a:rPr>
              <a:t>, </a:t>
            </a:r>
            <a:r>
              <a:rPr lang="en-US" sz="2000" b="1" dirty="0" err="1">
                <a:solidFill>
                  <a:srgbClr val="FFFF00"/>
                </a:solidFill>
                <a:latin typeface="Arial Narrow" pitchFamily="34" charset="0"/>
                <a:sym typeface="Wingdings" pitchFamily="2" charset="2"/>
              </a:rPr>
              <a:t>netral</a:t>
            </a:r>
            <a:r>
              <a:rPr lang="en-US" sz="2000" b="1" dirty="0">
                <a:solidFill>
                  <a:srgbClr val="FFFF00"/>
                </a:solidFill>
                <a:latin typeface="Arial Narrow" pitchFamily="34" charset="0"/>
                <a:sym typeface="Wingdings" pitchFamily="2" charset="2"/>
              </a:rPr>
              <a:t>, </a:t>
            </a:r>
            <a:r>
              <a:rPr lang="en-US" sz="2000" b="1" dirty="0" err="1">
                <a:solidFill>
                  <a:srgbClr val="FFFF00"/>
                </a:solidFill>
                <a:latin typeface="Arial Narrow" pitchFamily="34" charset="0"/>
                <a:sym typeface="Wingdings" pitchFamily="2" charset="2"/>
              </a:rPr>
              <a:t>ramah</a:t>
            </a:r>
            <a:r>
              <a:rPr lang="en-US" sz="2000" b="1" dirty="0">
                <a:solidFill>
                  <a:srgbClr val="FFFF00"/>
                </a:solidFill>
                <a:latin typeface="Arial Narrow" pitchFamily="34" charset="0"/>
                <a:sym typeface="Wingdings" pitchFamily="2" charset="2"/>
              </a:rPr>
              <a:t>/</a:t>
            </a:r>
            <a:r>
              <a:rPr lang="en-US" sz="2000" b="1" dirty="0" err="1">
                <a:solidFill>
                  <a:srgbClr val="FFFF00"/>
                </a:solidFill>
                <a:latin typeface="Arial Narrow" pitchFamily="34" charset="0"/>
                <a:sym typeface="Wingdings" pitchFamily="2" charset="2"/>
              </a:rPr>
              <a:t>lembut</a:t>
            </a:r>
            <a:r>
              <a:rPr lang="en-US" sz="2000" b="1" dirty="0">
                <a:solidFill>
                  <a:srgbClr val="FFFF00"/>
                </a:solidFill>
                <a:latin typeface="Arial Narrow" pitchFamily="34" charset="0"/>
                <a:sym typeface="Wingdings" pitchFamily="2" charset="2"/>
              </a:rPr>
              <a:t>, </a:t>
            </a:r>
            <a:r>
              <a:rPr lang="en-US" sz="2000" b="1" dirty="0" err="1">
                <a:solidFill>
                  <a:srgbClr val="FFFF00"/>
                </a:solidFill>
                <a:latin typeface="Arial Narrow" pitchFamily="34" charset="0"/>
                <a:sym typeface="Wingdings" pitchFamily="2" charset="2"/>
              </a:rPr>
              <a:t>dan</a:t>
            </a:r>
            <a:r>
              <a:rPr lang="en-US" sz="2000" b="1" dirty="0">
                <a:solidFill>
                  <a:srgbClr val="FFFF00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latin typeface="Arial Narrow" pitchFamily="34" charset="0"/>
                <a:sym typeface="Wingdings" pitchFamily="2" charset="2"/>
              </a:rPr>
              <a:t>emosional</a:t>
            </a:r>
            <a:r>
              <a:rPr lang="en-US" sz="2000" b="1" dirty="0" smtClean="0">
                <a:solidFill>
                  <a:srgbClr val="FFFF00"/>
                </a:solidFill>
                <a:latin typeface="Arial Narrow" pitchFamily="34" charset="0"/>
                <a:sym typeface="Wingdings" pitchFamily="2" charset="2"/>
              </a:rPr>
              <a:t>.</a:t>
            </a:r>
          </a:p>
          <a:p>
            <a:pPr marL="463550" indent="-463550" algn="just">
              <a:lnSpc>
                <a:spcPct val="90000"/>
              </a:lnSpc>
              <a:spcBef>
                <a:spcPts val="1200"/>
              </a:spcBef>
              <a:buFontTx/>
              <a:buAutoNum type="arabicPeriod" startAt="2"/>
              <a:defRPr/>
            </a:pPr>
            <a:r>
              <a:rPr lang="en-US" sz="2400" b="1" dirty="0" err="1" smtClean="0">
                <a:solidFill>
                  <a:srgbClr val="FFFF00"/>
                </a:solidFill>
                <a:latin typeface="Arial Narrow" pitchFamily="34" charset="0"/>
              </a:rPr>
              <a:t>Metode</a:t>
            </a: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</a:rPr>
              <a:t> TRACE </a:t>
            </a:r>
            <a:r>
              <a:rPr lang="en-US" sz="2400" b="1" dirty="0" err="1" smtClean="0">
                <a:solidFill>
                  <a:srgbClr val="FFFF00"/>
                </a:solidFill>
                <a:latin typeface="Arial Narrow" pitchFamily="34" charset="0"/>
              </a:rPr>
              <a:t>milik</a:t>
            </a: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</a:rPr>
              <a:t> Market Fact</a:t>
            </a:r>
          </a:p>
          <a:p>
            <a:pPr marL="966788" lvl="1" indent="-388938" algn="just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en-US" sz="2000" i="1" dirty="0" err="1" smtClean="0">
                <a:solidFill>
                  <a:srgbClr val="FFFFCC"/>
                </a:solidFill>
                <a:latin typeface="Arial Narrow" pitchFamily="34" charset="0"/>
              </a:rPr>
              <a:t>Konsumen</a:t>
            </a:r>
            <a:r>
              <a:rPr lang="en-US" sz="2000" i="1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i="1" dirty="0" err="1" smtClean="0">
                <a:solidFill>
                  <a:srgbClr val="FFFFCC"/>
                </a:solidFill>
                <a:latin typeface="Arial Narrow" pitchFamily="34" charset="0"/>
              </a:rPr>
              <a:t>mengungkapkan</a:t>
            </a:r>
            <a:r>
              <a:rPr lang="en-US" sz="2000" i="1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i="1" dirty="0" err="1" smtClean="0">
                <a:solidFill>
                  <a:srgbClr val="FFFFCC"/>
                </a:solidFill>
                <a:latin typeface="Arial Narrow" pitchFamily="34" charset="0"/>
              </a:rPr>
              <a:t>perasaan</a:t>
            </a:r>
            <a:r>
              <a:rPr lang="en-US" sz="2000" i="1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i="1" dirty="0" err="1" smtClean="0">
                <a:solidFill>
                  <a:srgbClr val="FFFFCC"/>
                </a:solidFill>
                <a:latin typeface="Arial Narrow" pitchFamily="34" charset="0"/>
              </a:rPr>
              <a:t>mereka</a:t>
            </a:r>
            <a:r>
              <a:rPr lang="en-US" sz="2000" i="1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i="1" dirty="0" err="1" smtClean="0">
                <a:solidFill>
                  <a:srgbClr val="FFFFCC"/>
                </a:solidFill>
                <a:latin typeface="Arial Narrow" pitchFamily="34" charset="0"/>
              </a:rPr>
              <a:t>terhadap</a:t>
            </a:r>
            <a:r>
              <a:rPr lang="en-US" sz="2000" i="1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i="1" dirty="0" err="1" smtClean="0">
                <a:solidFill>
                  <a:srgbClr val="FFFFCC"/>
                </a:solidFill>
                <a:latin typeface="Arial Narrow" pitchFamily="34" charset="0"/>
              </a:rPr>
              <a:t>apa</a:t>
            </a:r>
            <a:r>
              <a:rPr lang="en-US" sz="2000" i="1" dirty="0" smtClean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sz="2000" i="1" dirty="0" err="1" smtClean="0">
                <a:solidFill>
                  <a:srgbClr val="FFFFCC"/>
                </a:solidFill>
                <a:latin typeface="Arial Narrow" pitchFamily="34" charset="0"/>
              </a:rPr>
              <a:t>mereka</a:t>
            </a:r>
            <a:r>
              <a:rPr lang="en-US" sz="2000" i="1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i="1" dirty="0" err="1" smtClean="0">
                <a:solidFill>
                  <a:srgbClr val="FFFFCC"/>
                </a:solidFill>
                <a:latin typeface="Arial Narrow" pitchFamily="34" charset="0"/>
              </a:rPr>
              <a:t>lihat</a:t>
            </a:r>
            <a:r>
              <a:rPr lang="en-US" sz="2000" i="1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i="1" dirty="0" err="1" smtClean="0">
                <a:solidFill>
                  <a:srgbClr val="FFFFCC"/>
                </a:solidFill>
                <a:latin typeface="Arial Narrow" pitchFamily="34" charset="0"/>
              </a:rPr>
              <a:t>di</a:t>
            </a:r>
            <a:r>
              <a:rPr lang="en-US" sz="2000" i="1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i="1" dirty="0" err="1" smtClean="0">
                <a:solidFill>
                  <a:srgbClr val="FFFFCC"/>
                </a:solidFill>
                <a:latin typeface="Arial Narrow" pitchFamily="34" charset="0"/>
              </a:rPr>
              <a:t>iklan</a:t>
            </a:r>
            <a:r>
              <a:rPr lang="en-US" sz="2000" i="1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i="1" dirty="0" err="1" smtClean="0">
                <a:solidFill>
                  <a:srgbClr val="FFFFCC"/>
                </a:solidFill>
                <a:latin typeface="Arial Narrow" pitchFamily="34" charset="0"/>
              </a:rPr>
              <a:t>televisi</a:t>
            </a:r>
            <a:r>
              <a:rPr lang="en-US" sz="2000" i="1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i="1" dirty="0" err="1" smtClean="0">
                <a:solidFill>
                  <a:srgbClr val="FFFFCC"/>
                </a:solidFill>
                <a:latin typeface="Arial Narrow" pitchFamily="34" charset="0"/>
              </a:rPr>
              <a:t>dengan</a:t>
            </a:r>
            <a:r>
              <a:rPr lang="en-US" sz="2000" i="1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i="1" dirty="0" err="1" smtClean="0">
                <a:solidFill>
                  <a:srgbClr val="FFFFCC"/>
                </a:solidFill>
                <a:latin typeface="Arial Narrow" pitchFamily="34" charset="0"/>
              </a:rPr>
              <a:t>menekan</a:t>
            </a:r>
            <a:r>
              <a:rPr lang="en-US" sz="2000" i="1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i="1" dirty="0" err="1" smtClean="0">
                <a:solidFill>
                  <a:srgbClr val="FFFFCC"/>
                </a:solidFill>
                <a:latin typeface="Arial Narrow" pitchFamily="34" charset="0"/>
              </a:rPr>
              <a:t>tombol-tombol</a:t>
            </a:r>
            <a:r>
              <a:rPr lang="en-US" sz="2000" i="1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i="1" dirty="0" err="1" smtClean="0">
                <a:solidFill>
                  <a:srgbClr val="FFFFCC"/>
                </a:solidFill>
                <a:latin typeface="Arial Narrow" pitchFamily="34" charset="0"/>
              </a:rPr>
              <a:t>pada</a:t>
            </a:r>
            <a:r>
              <a:rPr lang="en-US" sz="2000" i="1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i="1" dirty="0" err="1" smtClean="0">
                <a:solidFill>
                  <a:srgbClr val="FFFFCC"/>
                </a:solidFill>
                <a:latin typeface="Arial Narrow" pitchFamily="34" charset="0"/>
              </a:rPr>
              <a:t>mikrokomputer</a:t>
            </a:r>
            <a:r>
              <a:rPr lang="en-US" sz="2000" i="1" dirty="0" smtClean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sz="2000" i="1" dirty="0" err="1" smtClean="0">
                <a:solidFill>
                  <a:srgbClr val="FFFFCC"/>
                </a:solidFill>
                <a:latin typeface="Arial Narrow" pitchFamily="34" charset="0"/>
              </a:rPr>
              <a:t>dipegang</a:t>
            </a:r>
            <a:r>
              <a:rPr lang="en-US" sz="2000" i="1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i="1" dirty="0" err="1" smtClean="0">
                <a:solidFill>
                  <a:srgbClr val="FFFFCC"/>
                </a:solidFill>
                <a:latin typeface="Arial Narrow" pitchFamily="34" charset="0"/>
              </a:rPr>
              <a:t>dengan</a:t>
            </a:r>
            <a:r>
              <a:rPr lang="en-US" sz="2000" i="1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i="1" dirty="0" err="1" smtClean="0">
                <a:solidFill>
                  <a:srgbClr val="FFFFCC"/>
                </a:solidFill>
                <a:latin typeface="Arial Narrow" pitchFamily="34" charset="0"/>
              </a:rPr>
              <a:t>tangan</a:t>
            </a:r>
            <a:r>
              <a:rPr lang="en-US" sz="2000" i="1" dirty="0" smtClean="0">
                <a:solidFill>
                  <a:srgbClr val="FFFFCC"/>
                </a:solidFill>
                <a:latin typeface="Arial Narrow" pitchFamily="34" charset="0"/>
              </a:rPr>
              <a:t>. </a:t>
            </a:r>
            <a:r>
              <a:rPr lang="en-US" sz="2000" i="1" dirty="0" err="1" smtClean="0">
                <a:solidFill>
                  <a:srgbClr val="FFFFCC"/>
                </a:solidFill>
                <a:latin typeface="Arial Narrow" pitchFamily="34" charset="0"/>
              </a:rPr>
              <a:t>Lalu</a:t>
            </a:r>
            <a:r>
              <a:rPr lang="en-US" sz="2000" i="1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i="1" dirty="0" err="1" smtClean="0">
                <a:solidFill>
                  <a:srgbClr val="FFFFCC"/>
                </a:solidFill>
                <a:latin typeface="Arial Narrow" pitchFamily="34" charset="0"/>
              </a:rPr>
              <a:t>konsumen</a:t>
            </a:r>
            <a:r>
              <a:rPr lang="en-US" sz="2000" i="1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i="1" dirty="0" err="1" smtClean="0">
                <a:solidFill>
                  <a:srgbClr val="FFFFCC"/>
                </a:solidFill>
                <a:latin typeface="Arial Narrow" pitchFamily="34" charset="0"/>
              </a:rPr>
              <a:t>akan</a:t>
            </a:r>
            <a:r>
              <a:rPr lang="en-US" sz="2000" i="1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i="1" dirty="0" err="1" smtClean="0">
                <a:solidFill>
                  <a:srgbClr val="FFFFCC"/>
                </a:solidFill>
                <a:latin typeface="Arial Narrow" pitchFamily="34" charset="0"/>
              </a:rPr>
              <a:t>diwawancara</a:t>
            </a:r>
            <a:r>
              <a:rPr lang="en-US" sz="2000" i="1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i="1" dirty="0" err="1" smtClean="0">
                <a:solidFill>
                  <a:srgbClr val="FFFFCC"/>
                </a:solidFill>
                <a:latin typeface="Arial Narrow" pitchFamily="34" charset="0"/>
              </a:rPr>
              <a:t>jika</a:t>
            </a:r>
            <a:r>
              <a:rPr lang="en-US" sz="2000" i="1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i="1" dirty="0" err="1" smtClean="0">
                <a:solidFill>
                  <a:srgbClr val="FFFFCC"/>
                </a:solidFill>
                <a:latin typeface="Arial Narrow" pitchFamily="34" charset="0"/>
              </a:rPr>
              <a:t>ada</a:t>
            </a:r>
            <a:r>
              <a:rPr lang="en-US" sz="2000" i="1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i="1" dirty="0" err="1" smtClean="0">
                <a:solidFill>
                  <a:srgbClr val="FFFFCC"/>
                </a:solidFill>
                <a:latin typeface="Arial Narrow" pitchFamily="34" charset="0"/>
              </a:rPr>
              <a:t>reaksi-reaksi</a:t>
            </a:r>
            <a:r>
              <a:rPr lang="en-US" sz="2000" i="1" dirty="0" smtClean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sz="2000" i="1" dirty="0" err="1" smtClean="0">
                <a:solidFill>
                  <a:srgbClr val="FFFFCC"/>
                </a:solidFill>
                <a:latin typeface="Arial Narrow" pitchFamily="34" charset="0"/>
              </a:rPr>
              <a:t>terlihat</a:t>
            </a:r>
            <a:r>
              <a:rPr lang="en-US" sz="2000" i="1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i="1" dirty="0" err="1" smtClean="0">
                <a:solidFill>
                  <a:srgbClr val="FFFFCC"/>
                </a:solidFill>
                <a:latin typeface="Arial Narrow" pitchFamily="34" charset="0"/>
              </a:rPr>
              <a:t>dengan</a:t>
            </a:r>
            <a:r>
              <a:rPr lang="en-US" sz="2000" i="1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i="1" dirty="0" err="1" smtClean="0">
                <a:solidFill>
                  <a:srgbClr val="FFFFCC"/>
                </a:solidFill>
                <a:latin typeface="Arial Narrow" pitchFamily="34" charset="0"/>
              </a:rPr>
              <a:t>jelas</a:t>
            </a:r>
            <a:r>
              <a:rPr lang="en-US" sz="2000" i="1" dirty="0" smtClean="0">
                <a:solidFill>
                  <a:srgbClr val="FFFFCC"/>
                </a:solidFill>
                <a:latin typeface="Arial Narrow" pitchFamily="34" charset="0"/>
              </a:rPr>
              <a:t>.</a:t>
            </a:r>
          </a:p>
          <a:p>
            <a:pPr marL="463550" indent="-463550" algn="just">
              <a:lnSpc>
                <a:spcPct val="90000"/>
              </a:lnSpc>
              <a:spcBef>
                <a:spcPts val="1200"/>
              </a:spcBef>
              <a:buFont typeface="Wingdings" pitchFamily="2" charset="2"/>
              <a:buAutoNum type="arabicPeriod" startAt="2"/>
              <a:defRPr/>
            </a:pPr>
            <a:r>
              <a:rPr lang="en-US" sz="2400" b="1" dirty="0" err="1" smtClean="0">
                <a:solidFill>
                  <a:srgbClr val="FFFF00"/>
                </a:solidFill>
                <a:latin typeface="Arial Narrow" pitchFamily="34" charset="0"/>
              </a:rPr>
              <a:t>Sistem</a:t>
            </a: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 Narrow" pitchFamily="34" charset="0"/>
              </a:rPr>
              <a:t>Pengukuran</a:t>
            </a: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 Narrow" pitchFamily="34" charset="0"/>
              </a:rPr>
              <a:t>Emosional</a:t>
            </a: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</a:rPr>
              <a:t> BBDO</a:t>
            </a:r>
          </a:p>
          <a:p>
            <a:pPr marL="966788" lvl="1" indent="-388938" algn="just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Menggunakan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foto-foto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untuk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menggambarkan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emosi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berbeda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.</a:t>
            </a:r>
          </a:p>
          <a:p>
            <a:pPr marL="966788" lvl="1" indent="-388938" algn="just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Konsumen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diberikan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foto-foto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ekspresi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emosi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tersebut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dan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diminta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untuk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memilih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foto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mencerminkan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perasaan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mereka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saat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melihat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iklan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.</a:t>
            </a:r>
          </a:p>
          <a:p>
            <a:pPr marL="862013" lvl="1" indent="-350838" algn="just">
              <a:spcBef>
                <a:spcPts val="1200"/>
              </a:spcBef>
              <a:buFont typeface="Wingdings" pitchFamily="2" charset="2"/>
              <a:buNone/>
              <a:defRPr/>
            </a:pPr>
            <a:endParaRPr lang="en-US" sz="2000" dirty="0">
              <a:solidFill>
                <a:srgbClr val="FFFFCC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411163"/>
          </a:xfrm>
        </p:spPr>
        <p:txBody>
          <a:bodyPr/>
          <a:lstStyle/>
          <a:p>
            <a:pPr>
              <a:defRPr/>
            </a:pPr>
            <a:r>
              <a:rPr lang="en-US" sz="3600" dirty="0" smtClean="0">
                <a:solidFill>
                  <a:srgbClr val="FFFFCC"/>
                </a:solidFill>
                <a:latin typeface="Arial Narrow" pitchFamily="34" charset="0"/>
              </a:rPr>
              <a:t>c) </a:t>
            </a:r>
            <a:r>
              <a:rPr lang="en-US" sz="3600" dirty="0" err="1" smtClean="0">
                <a:solidFill>
                  <a:srgbClr val="FFFFCC"/>
                </a:solidFill>
                <a:latin typeface="Arial Narrow" pitchFamily="34" charset="0"/>
              </a:rPr>
              <a:t>Pengukuran</a:t>
            </a:r>
            <a:r>
              <a:rPr lang="en-US" sz="36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3600" dirty="0" err="1" smtClean="0">
                <a:solidFill>
                  <a:srgbClr val="FFFFCC"/>
                </a:solidFill>
                <a:latin typeface="Arial Narrow" pitchFamily="34" charset="0"/>
              </a:rPr>
              <a:t>Pembangkitan</a:t>
            </a:r>
            <a:r>
              <a:rPr lang="en-US" sz="36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3600" dirty="0" err="1">
                <a:solidFill>
                  <a:srgbClr val="FFFFCC"/>
                </a:solidFill>
                <a:latin typeface="Arial Narrow" pitchFamily="34" charset="0"/>
              </a:rPr>
              <a:t>Fisiologis</a:t>
            </a:r>
            <a:endParaRPr lang="en-US" sz="3600" dirty="0">
              <a:solidFill>
                <a:srgbClr val="FFFFCC"/>
              </a:solidFill>
              <a:latin typeface="Arial Narrow" pitchFamily="34" charset="0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562600"/>
          </a:xfrm>
        </p:spPr>
        <p:txBody>
          <a:bodyPr/>
          <a:lstStyle/>
          <a:p>
            <a:pPr marL="396875" indent="-396875" algn="just">
              <a:defRPr/>
            </a:pP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Para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periset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menggunakan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pengukuran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ini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untuk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menunjukkan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jumlah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aktual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reaksi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fisiologis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(yang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dipengaruhi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oleh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perubahan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psikologis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).</a:t>
            </a:r>
          </a:p>
          <a:p>
            <a:pPr marL="396875" indent="-396875" algn="just">
              <a:defRPr/>
            </a:pP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Pengukuran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pembangkitan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fisiologis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memungkinkan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periset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mendapatkan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data yang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lebih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akurat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tentang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perubahan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psikologis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dengan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mencegah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pemantauan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diri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terhadap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perasaan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dan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respons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berat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sebelah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.</a:t>
            </a:r>
          </a:p>
          <a:p>
            <a:pPr marL="862013" lvl="1" indent="-350838" algn="just">
              <a:buSzPct val="100000"/>
              <a:buFontTx/>
              <a:buAutoNum type="arabicPeriod"/>
              <a:defRPr/>
            </a:pPr>
            <a:r>
              <a:rPr lang="en-US" sz="2000" dirty="0">
                <a:solidFill>
                  <a:srgbClr val="FFFF00"/>
                </a:solidFill>
                <a:latin typeface="Arial Narrow" pitchFamily="34" charset="0"/>
              </a:rPr>
              <a:t>Galvanometer</a:t>
            </a:r>
          </a:p>
          <a:p>
            <a:pPr marL="1311275" lvl="2" indent="-334963" algn="just">
              <a:defRPr/>
            </a:pPr>
            <a:r>
              <a:rPr lang="en-US" sz="1800" dirty="0" err="1">
                <a:solidFill>
                  <a:srgbClr val="FFFFCC"/>
                </a:solidFill>
                <a:latin typeface="Arial Narrow" pitchFamily="34" charset="0"/>
              </a:rPr>
              <a:t>Alat</a:t>
            </a:r>
            <a:r>
              <a:rPr lang="en-US" sz="18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>
                <a:solidFill>
                  <a:srgbClr val="FFFFCC"/>
                </a:solidFill>
                <a:latin typeface="Arial Narrow" pitchFamily="34" charset="0"/>
              </a:rPr>
              <a:t>ini</a:t>
            </a:r>
            <a:r>
              <a:rPr lang="en-US" sz="18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>
                <a:solidFill>
                  <a:srgbClr val="FFFFCC"/>
                </a:solidFill>
                <a:latin typeface="Arial Narrow" pitchFamily="34" charset="0"/>
              </a:rPr>
              <a:t>menilai</a:t>
            </a:r>
            <a:r>
              <a:rPr lang="en-US" sz="18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>
                <a:solidFill>
                  <a:srgbClr val="FFFFCC"/>
                </a:solidFill>
                <a:latin typeface="Arial Narrow" pitchFamily="34" charset="0"/>
              </a:rPr>
              <a:t>tingkat</a:t>
            </a:r>
            <a:r>
              <a:rPr lang="en-US" sz="18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>
                <a:solidFill>
                  <a:srgbClr val="FFFFCC"/>
                </a:solidFill>
                <a:latin typeface="Arial Narrow" pitchFamily="34" charset="0"/>
              </a:rPr>
              <a:t>respons</a:t>
            </a:r>
            <a:r>
              <a:rPr lang="en-US" sz="18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>
                <a:solidFill>
                  <a:srgbClr val="FFFFCC"/>
                </a:solidFill>
                <a:latin typeface="Arial Narrow" pitchFamily="34" charset="0"/>
              </a:rPr>
              <a:t>emosional</a:t>
            </a:r>
            <a:r>
              <a:rPr lang="en-US" sz="18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>
                <a:solidFill>
                  <a:srgbClr val="FFFFCC"/>
                </a:solidFill>
                <a:latin typeface="Arial Narrow" pitchFamily="34" charset="0"/>
              </a:rPr>
              <a:t>terhadap</a:t>
            </a:r>
            <a:r>
              <a:rPr lang="en-US" sz="18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>
                <a:solidFill>
                  <a:srgbClr val="FFFFCC"/>
                </a:solidFill>
                <a:latin typeface="Arial Narrow" pitchFamily="34" charset="0"/>
              </a:rPr>
              <a:t>iklan</a:t>
            </a:r>
            <a:r>
              <a:rPr lang="en-US" sz="18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>
                <a:solidFill>
                  <a:srgbClr val="FFFFCC"/>
                </a:solidFill>
                <a:latin typeface="Arial Narrow" pitchFamily="34" charset="0"/>
              </a:rPr>
              <a:t>dengan</a:t>
            </a:r>
            <a:r>
              <a:rPr lang="en-US" sz="18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>
                <a:solidFill>
                  <a:srgbClr val="FFFFCC"/>
                </a:solidFill>
                <a:latin typeface="Arial Narrow" pitchFamily="34" charset="0"/>
              </a:rPr>
              <a:t>mengukur</a:t>
            </a:r>
            <a:r>
              <a:rPr lang="en-US" sz="18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>
                <a:solidFill>
                  <a:srgbClr val="FFFFCC"/>
                </a:solidFill>
                <a:latin typeface="Arial Narrow" pitchFamily="34" charset="0"/>
              </a:rPr>
              <a:t>jumlah</a:t>
            </a:r>
            <a:r>
              <a:rPr lang="en-US" sz="18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>
                <a:solidFill>
                  <a:srgbClr val="FFFFCC"/>
                </a:solidFill>
                <a:latin typeface="Arial Narrow" pitchFamily="34" charset="0"/>
              </a:rPr>
              <a:t>keringat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.</a:t>
            </a:r>
          </a:p>
          <a:p>
            <a:pPr marL="796925" lvl="2" indent="-282575" algn="just">
              <a:lnSpc>
                <a:spcPct val="90000"/>
              </a:lnSpc>
              <a:buSzPct val="100000"/>
              <a:buFontTx/>
              <a:buAutoNum type="arabicPeriod" startAt="2"/>
              <a:defRPr/>
            </a:pPr>
            <a:r>
              <a:rPr lang="en-US" sz="2000" dirty="0" err="1" smtClean="0">
                <a:solidFill>
                  <a:srgbClr val="FFFF00"/>
                </a:solidFill>
                <a:latin typeface="Arial Narrow" pitchFamily="34" charset="0"/>
              </a:rPr>
              <a:t>Pupillometer</a:t>
            </a:r>
            <a:endParaRPr lang="en-US" sz="2000" dirty="0" smtClean="0">
              <a:solidFill>
                <a:srgbClr val="FFFF00"/>
              </a:solidFill>
              <a:latin typeface="Arial Narrow" pitchFamily="34" charset="0"/>
            </a:endParaRPr>
          </a:p>
          <a:p>
            <a:pPr marL="1252538" lvl="3" indent="-284163" algn="just">
              <a:lnSpc>
                <a:spcPct val="90000"/>
              </a:lnSpc>
              <a:defRPr/>
            </a:pP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Mengukur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pembesaran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pupil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mata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responden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saat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melihat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iklan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.</a:t>
            </a:r>
          </a:p>
          <a:p>
            <a:pPr marL="1252538" lvl="3" indent="-284163" algn="just">
              <a:lnSpc>
                <a:spcPct val="90000"/>
              </a:lnSpc>
              <a:defRPr/>
            </a:pP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Respons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pupil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berkorelasi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dengan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pembangkitan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seseorang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terhadap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stimulasi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.</a:t>
            </a:r>
            <a:endParaRPr lang="en-US" dirty="0" smtClean="0">
              <a:solidFill>
                <a:srgbClr val="FFFFCC"/>
              </a:solidFill>
              <a:latin typeface="Arial Narrow" pitchFamily="34" charset="0"/>
            </a:endParaRPr>
          </a:p>
          <a:p>
            <a:pPr marL="796925" lvl="2" indent="-282575" algn="just">
              <a:lnSpc>
                <a:spcPct val="90000"/>
              </a:lnSpc>
              <a:buSzPct val="100000"/>
              <a:buFontTx/>
              <a:buAutoNum type="arabicPeriod" startAt="2"/>
              <a:defRPr/>
            </a:pPr>
            <a:r>
              <a:rPr lang="en-US" sz="2000" dirty="0" smtClean="0">
                <a:solidFill>
                  <a:srgbClr val="FFFF00"/>
                </a:solidFill>
                <a:latin typeface="Arial Narrow" pitchFamily="34" charset="0"/>
              </a:rPr>
              <a:t>Voice-Pitch Analysis (VOPAN)</a:t>
            </a:r>
          </a:p>
          <a:p>
            <a:pPr marL="1252538" lvl="3" indent="-284163" algn="just">
              <a:lnSpc>
                <a:spcPct val="90000"/>
              </a:lnSpc>
              <a:defRPr/>
            </a:pP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Metode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pengukuran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perubahan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fisiologis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pada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umumnya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hanya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menunjukkan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jumlah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pembangkitan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emosi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,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tetapi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tidak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arahnya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.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Tidak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diketahui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apakah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perubahan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tersebut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baik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atau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buruk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.</a:t>
            </a:r>
          </a:p>
          <a:p>
            <a:pPr marL="1252538" lvl="3" indent="-284163" algn="just">
              <a:lnSpc>
                <a:spcPct val="90000"/>
              </a:lnSpc>
              <a:defRPr/>
            </a:pP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Muncul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metode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VOPAN yang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menggunakan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komputer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untuk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menganalisis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titi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nada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seseorang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dalam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responnya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saat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menjawab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pertanyaan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mengenai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iklan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ditampilkan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.</a:t>
            </a:r>
          </a:p>
          <a:p>
            <a:pPr marL="1252538" lvl="3" indent="-284163" algn="just">
              <a:lnSpc>
                <a:spcPct val="90000"/>
              </a:lnSpc>
              <a:defRPr/>
            </a:pP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Analisis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VOPAN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dapat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menunjukkan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jumlah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keterlibatan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emosional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dan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kebenaran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jawaban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responden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.</a:t>
            </a:r>
          </a:p>
          <a:p>
            <a:pPr marL="1311275" lvl="2" indent="-334963" algn="just">
              <a:defRPr/>
            </a:pPr>
            <a:endParaRPr lang="en-US" sz="2000" dirty="0">
              <a:solidFill>
                <a:srgbClr val="FFFFCC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solidFill>
                  <a:srgbClr val="FFFFCC"/>
                </a:solidFill>
                <a:latin typeface="Arial Narrow" pitchFamily="34" charset="0"/>
              </a:rPr>
              <a:t>d) </a:t>
            </a:r>
            <a:r>
              <a:rPr lang="en-US" sz="4000" dirty="0" err="1" smtClean="0">
                <a:solidFill>
                  <a:srgbClr val="FFFFCC"/>
                </a:solidFill>
                <a:latin typeface="Arial Narrow" pitchFamily="34" charset="0"/>
              </a:rPr>
              <a:t>Pengukuran</a:t>
            </a:r>
            <a:r>
              <a:rPr lang="en-US" sz="4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4000" dirty="0" err="1">
                <a:solidFill>
                  <a:srgbClr val="FFFFCC"/>
                </a:solidFill>
                <a:latin typeface="Arial Narrow" pitchFamily="34" charset="0"/>
              </a:rPr>
              <a:t>Persuasi</a:t>
            </a:r>
            <a:endParaRPr lang="en-US" sz="4000" dirty="0">
              <a:solidFill>
                <a:srgbClr val="FFFFCC"/>
              </a:solidFill>
              <a:latin typeface="Arial Narrow" pitchFamily="34" charset="0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33400"/>
            <a:ext cx="9144000" cy="6324600"/>
          </a:xfrm>
        </p:spPr>
        <p:txBody>
          <a:bodyPr/>
          <a:lstStyle/>
          <a:p>
            <a:pPr marL="406400" indent="-406400" algn="just">
              <a:spcBef>
                <a:spcPts val="1800"/>
              </a:spcBef>
              <a:defRPr/>
            </a:pP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Ukuran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persuasi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digunakan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apabila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tujuan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pemasang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iklan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adalah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untuk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mempengaruhi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sikap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dan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preferensi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konsumen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akan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merek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diiklankan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.</a:t>
            </a:r>
          </a:p>
          <a:p>
            <a:pPr marL="406400" indent="-406400" algn="just">
              <a:spcBef>
                <a:spcPts val="1800"/>
              </a:spcBef>
              <a:defRPr/>
            </a:pP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Efektivitas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iklan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diukur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dengan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melihat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sikap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atau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preferensi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sebelum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dan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sesudah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melihat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iklan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.</a:t>
            </a:r>
          </a:p>
          <a:p>
            <a:pPr marL="744538" lvl="1" indent="-344488" algn="just">
              <a:lnSpc>
                <a:spcPct val="80000"/>
              </a:lnSpc>
              <a:spcBef>
                <a:spcPts val="1800"/>
              </a:spcBef>
              <a:buSzPct val="100000"/>
              <a:buFontTx/>
              <a:buAutoNum type="arabicPeriod"/>
              <a:defRPr/>
            </a:pP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Theater Testing ASI</a:t>
            </a:r>
          </a:p>
          <a:p>
            <a:pPr marL="1076325" lvl="2" indent="-217488" algn="just">
              <a:lnSpc>
                <a:spcPct val="80000"/>
              </a:lnSpc>
              <a:spcBef>
                <a:spcPts val="1800"/>
              </a:spcBef>
              <a:buSzPct val="90000"/>
              <a:buFontTx/>
              <a:buChar char="•"/>
              <a:defRPr/>
            </a:pP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ASI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melakukan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Theater Testing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dengan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menampilkan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i="1" dirty="0" smtClean="0">
                <a:solidFill>
                  <a:srgbClr val="FFFFCC"/>
                </a:solidFill>
                <a:latin typeface="Arial Narrow" pitchFamily="34" charset="0"/>
              </a:rPr>
              <a:t>pilot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iklan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televisi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.</a:t>
            </a:r>
          </a:p>
          <a:p>
            <a:pPr marL="1076325" lvl="2" indent="-217488" algn="just">
              <a:lnSpc>
                <a:spcPct val="80000"/>
              </a:lnSpc>
              <a:spcBef>
                <a:spcPts val="1800"/>
              </a:spcBef>
              <a:buSzPct val="90000"/>
              <a:buFontTx/>
              <a:buChar char="•"/>
              <a:defRPr/>
            </a:pP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Efektivitas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iklan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ditunjukkan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apabila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preferensi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mereka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terhadap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merek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lebih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tinggi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setelah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melihat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iklan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dibandingkan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dengan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sebelum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melihat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iklan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.</a:t>
            </a:r>
          </a:p>
          <a:p>
            <a:pPr marL="744538" lvl="1" indent="-344488" algn="just">
              <a:lnSpc>
                <a:spcPct val="80000"/>
              </a:lnSpc>
              <a:spcBef>
                <a:spcPts val="1800"/>
              </a:spcBef>
              <a:buSzPct val="100000"/>
              <a:buFontTx/>
              <a:buAutoNum type="arabicPeriod"/>
              <a:defRPr/>
            </a:pP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Metode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ARS</a:t>
            </a:r>
          </a:p>
          <a:p>
            <a:pPr marL="1076325" lvl="2" indent="-217488" algn="just">
              <a:lnSpc>
                <a:spcPct val="80000"/>
              </a:lnSpc>
              <a:spcBef>
                <a:spcPts val="1800"/>
              </a:spcBef>
              <a:buSzPct val="90000"/>
              <a:buFontTx/>
              <a:buChar char="•"/>
              <a:defRPr/>
            </a:pP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Perusahaan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bernama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rsc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menggunakan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metode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ARS yang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membuat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pra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dan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pasca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pengukuran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terhadap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responden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.</a:t>
            </a:r>
          </a:p>
          <a:p>
            <a:pPr marL="1076325" lvl="2" indent="-217488" algn="just">
              <a:lnSpc>
                <a:spcPct val="80000"/>
              </a:lnSpc>
              <a:spcBef>
                <a:spcPts val="1800"/>
              </a:spcBef>
              <a:buSzPct val="90000"/>
              <a:buFontTx/>
              <a:buChar char="•"/>
              <a:defRPr/>
            </a:pP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Nilai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ARS Persuasion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diperoleh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dari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persentase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responden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memilih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merek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sasaran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dalam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preferensi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terhadap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merek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pesaing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pada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pasca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pengukuran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dikurangi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presentase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memilih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merek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pada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pra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pengukuran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.</a:t>
            </a:r>
          </a:p>
          <a:p>
            <a:pPr marL="1076325" lvl="2" indent="-217488" algn="just">
              <a:lnSpc>
                <a:spcPct val="80000"/>
              </a:lnSpc>
              <a:spcBef>
                <a:spcPts val="1800"/>
              </a:spcBef>
              <a:buSzPct val="90000"/>
              <a:buFontTx/>
              <a:buChar char="•"/>
              <a:defRPr/>
            </a:pP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Semakin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positif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nilai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ARS Persuasion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semakin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besar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kekuatan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persuasif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potensial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iklan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.</a:t>
            </a:r>
          </a:p>
          <a:p>
            <a:pPr marL="406400" indent="-406400" algn="just">
              <a:spcBef>
                <a:spcPts val="1800"/>
              </a:spcBef>
              <a:defRPr/>
            </a:pPr>
            <a:endParaRPr lang="en-US" sz="2400" dirty="0">
              <a:solidFill>
                <a:srgbClr val="FFFFCC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484188"/>
          </a:xfrm>
        </p:spPr>
        <p:txBody>
          <a:bodyPr/>
          <a:lstStyle/>
          <a:p>
            <a:pPr>
              <a:defRPr/>
            </a:pPr>
            <a:r>
              <a:rPr lang="en-US" sz="4000" dirty="0" err="1">
                <a:solidFill>
                  <a:srgbClr val="FFFFCC"/>
                </a:solidFill>
                <a:latin typeface="Arial Narrow" pitchFamily="34" charset="0"/>
              </a:rPr>
              <a:t>Pengukuran</a:t>
            </a:r>
            <a:r>
              <a:rPr lang="en-US" sz="4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4000" dirty="0" err="1">
                <a:solidFill>
                  <a:srgbClr val="FFFFCC"/>
                </a:solidFill>
                <a:latin typeface="Arial Narrow" pitchFamily="34" charset="0"/>
              </a:rPr>
              <a:t>Persuasi</a:t>
            </a:r>
            <a:endParaRPr lang="en-US" sz="4000" dirty="0">
              <a:solidFill>
                <a:srgbClr val="FFFFCC"/>
              </a:solidFill>
              <a:latin typeface="Arial Narrow" pitchFamily="34" charset="0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33400"/>
            <a:ext cx="9144000" cy="6096000"/>
          </a:xfrm>
        </p:spPr>
        <p:txBody>
          <a:bodyPr/>
          <a:lstStyle/>
          <a:p>
            <a:pPr marL="344488" indent="-344488" algn="just">
              <a:lnSpc>
                <a:spcPct val="95000"/>
              </a:lnSpc>
              <a:spcBef>
                <a:spcPts val="1200"/>
              </a:spcBef>
              <a:defRPr/>
            </a:pP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Dari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penggunaan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metode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ARS,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rsc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memiliki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beberapa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kesimpulan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mengenai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fungsi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dan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efektivitas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periklanan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:</a:t>
            </a:r>
          </a:p>
          <a:p>
            <a:pPr marL="795338" lvl="1" indent="-336550" algn="just">
              <a:lnSpc>
                <a:spcPct val="95000"/>
              </a:lnSpc>
              <a:spcBef>
                <a:spcPts val="1200"/>
              </a:spcBef>
              <a:buSzPct val="100000"/>
              <a:buFontTx/>
              <a:buAutoNum type="alphaLcPeriod"/>
              <a:defRPr/>
            </a:pP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Naskah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iklan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harus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berbeda</a:t>
            </a:r>
            <a:endParaRPr lang="en-US" sz="2000" dirty="0">
              <a:solidFill>
                <a:srgbClr val="FFFFCC"/>
              </a:solidFill>
              <a:latin typeface="Arial Narrow" pitchFamily="34" charset="0"/>
            </a:endParaRPr>
          </a:p>
          <a:p>
            <a:pPr marL="1311275" lvl="2" indent="-401638" algn="just">
              <a:lnSpc>
                <a:spcPct val="95000"/>
              </a:lnSpc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Setiap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informasi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membedakan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merek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baru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atau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fitur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baru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dengan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merek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sudah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ada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memberikan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proporsi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peluang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penjualan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jauh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lebih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tinggi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.</a:t>
            </a:r>
          </a:p>
          <a:p>
            <a:pPr marL="1311275" lvl="2" indent="-401638" algn="just">
              <a:lnSpc>
                <a:spcPct val="95000"/>
              </a:lnSpc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Pemasang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iklan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harus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melakukan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diferensiasi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merek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,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yaitu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membedakan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merek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diiklankan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dari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penawaran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kompetitif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dan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memberikan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konsumen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alasan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berbeda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untuk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membelinya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.</a:t>
            </a:r>
          </a:p>
          <a:p>
            <a:pPr marL="917575" lvl="2" indent="-403225" algn="just">
              <a:lnSpc>
                <a:spcPct val="90000"/>
              </a:lnSpc>
              <a:spcBef>
                <a:spcPts val="1200"/>
              </a:spcBef>
              <a:buSzPct val="100000"/>
              <a:buFontTx/>
              <a:buAutoNum type="alphaLcPeriod" startAt="2"/>
              <a:defRPr/>
            </a:pP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Bobot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tidak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memadai</a:t>
            </a:r>
            <a:endParaRPr lang="en-US" sz="2000" dirty="0" smtClean="0">
              <a:solidFill>
                <a:srgbClr val="FFFFCC"/>
              </a:solidFill>
              <a:latin typeface="Arial Narrow" pitchFamily="34" charset="0"/>
            </a:endParaRPr>
          </a:p>
          <a:p>
            <a:pPr marL="1423988" lvl="3" indent="-334963" algn="just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Kenaikan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GRP </a:t>
            </a: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tidak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berarti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merek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tersebut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memiliki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kinerja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lebih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baik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.</a:t>
            </a:r>
          </a:p>
          <a:p>
            <a:pPr marL="1423988" lvl="3" indent="-334963" algn="just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Bobot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periklanan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memang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menjadi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faktor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penting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, </a:t>
            </a: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hanya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jika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iklan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tersebut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menyajikan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kisah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persuasif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.</a:t>
            </a:r>
          </a:p>
          <a:p>
            <a:pPr marL="1423988" lvl="3" indent="-334963" algn="just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Iklan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persuasif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memiliki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dampak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agak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dramatis </a:t>
            </a: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dalam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meningkatkan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pangsa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pasar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.</a:t>
            </a:r>
          </a:p>
          <a:p>
            <a:pPr marL="917575" lvl="2" indent="-403225" algn="just">
              <a:lnSpc>
                <a:spcPct val="90000"/>
              </a:lnSpc>
              <a:spcBef>
                <a:spcPts val="1200"/>
              </a:spcBef>
              <a:buSzPct val="100000"/>
              <a:buFont typeface="Wingdings" pitchFamily="2" charset="2"/>
              <a:buAutoNum type="alphaLcPeriod" startAt="2"/>
              <a:defRPr/>
            </a:pP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Periklanan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akhirnya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usang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/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aus</a:t>
            </a:r>
            <a:endParaRPr lang="en-US" sz="2000" dirty="0" smtClean="0">
              <a:solidFill>
                <a:srgbClr val="FFFFCC"/>
              </a:solidFill>
              <a:latin typeface="Arial Narrow" pitchFamily="34" charset="0"/>
            </a:endParaRPr>
          </a:p>
          <a:p>
            <a:pPr marL="1423988" lvl="3" indent="-334963" algn="just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Periklanan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pada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akhirnya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akan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menjadi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usang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i="1" dirty="0" smtClean="0">
                <a:solidFill>
                  <a:srgbClr val="FFFFCC"/>
                </a:solidFill>
                <a:latin typeface="Arial Narrow" pitchFamily="34" charset="0"/>
              </a:rPr>
              <a:t>(wear out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)</a:t>
            </a:r>
            <a:r>
              <a:rPr lang="en-US" i="1" dirty="0" smtClean="0">
                <a:solidFill>
                  <a:srgbClr val="FFFFCC"/>
                </a:solidFill>
                <a:latin typeface="Arial Narrow" pitchFamily="34" charset="0"/>
              </a:rPr>
              <a:t>,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sehingga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harus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direvisi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secara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periodik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untuk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mempertahankan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efektivitas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penjualan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merek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1613"/>
            <a:ext cx="8229600" cy="484187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solidFill>
                  <a:srgbClr val="FFFFCC"/>
                </a:solidFill>
                <a:latin typeface="Arial Narrow" pitchFamily="34" charset="0"/>
              </a:rPr>
              <a:t>e) </a:t>
            </a:r>
            <a:r>
              <a:rPr lang="en-US" sz="4000" dirty="0" err="1" smtClean="0">
                <a:solidFill>
                  <a:srgbClr val="FFFFCC"/>
                </a:solidFill>
                <a:latin typeface="Arial Narrow" pitchFamily="34" charset="0"/>
              </a:rPr>
              <a:t>Pengukuran</a:t>
            </a:r>
            <a:r>
              <a:rPr lang="en-US" sz="4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4000" dirty="0" err="1" smtClean="0">
                <a:solidFill>
                  <a:srgbClr val="FFFFCC"/>
                </a:solidFill>
                <a:latin typeface="Arial Narrow" pitchFamily="34" charset="0"/>
              </a:rPr>
              <a:t>Respons</a:t>
            </a:r>
            <a:r>
              <a:rPr lang="en-US" sz="4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4000" dirty="0" err="1">
                <a:solidFill>
                  <a:srgbClr val="FFFFCC"/>
                </a:solidFill>
                <a:latin typeface="Arial Narrow" pitchFamily="34" charset="0"/>
              </a:rPr>
              <a:t>Penjualan</a:t>
            </a:r>
            <a:endParaRPr lang="en-US" sz="4000" dirty="0">
              <a:solidFill>
                <a:srgbClr val="FFFFCC"/>
              </a:solidFill>
              <a:latin typeface="Arial Narrow" pitchFamily="34" charset="0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4953000"/>
          </a:xfrm>
        </p:spPr>
        <p:txBody>
          <a:bodyPr/>
          <a:lstStyle/>
          <a:p>
            <a:pPr marL="350838" indent="-350838" algn="just">
              <a:spcBef>
                <a:spcPts val="1800"/>
              </a:spcBef>
              <a:defRPr/>
            </a:pP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Metode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b="1" i="1" dirty="0">
                <a:solidFill>
                  <a:srgbClr val="FFFF00"/>
                </a:solidFill>
                <a:latin typeface="Arial Narrow" pitchFamily="34" charset="0"/>
              </a:rPr>
              <a:t>single-source system</a:t>
            </a:r>
            <a:r>
              <a:rPr lang="en-US" sz="2400" b="1" dirty="0">
                <a:solidFill>
                  <a:srgbClr val="FFFF00"/>
                </a:solidFill>
                <a:latin typeface="Arial Narrow" pitchFamily="34" charset="0"/>
              </a:rPr>
              <a:t> (SSSs)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dikembangkan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untuk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mengukur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dampak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iklan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terhadap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penjualan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.</a:t>
            </a:r>
          </a:p>
          <a:p>
            <a:pPr marL="350838" indent="-350838" algn="just">
              <a:spcBef>
                <a:spcPts val="1800"/>
              </a:spcBef>
              <a:defRPr/>
            </a:pP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Keberadaan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SSSs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menjadi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berguna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saat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teknologi-teknologi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baru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berkembang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,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antara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lain: </a:t>
            </a:r>
            <a:endParaRPr lang="en-US" sz="2400" dirty="0" smtClean="0">
              <a:solidFill>
                <a:srgbClr val="FFFFCC"/>
              </a:solidFill>
              <a:latin typeface="Arial Narrow" pitchFamily="34" charset="0"/>
            </a:endParaRPr>
          </a:p>
          <a:p>
            <a:pPr marL="857250" lvl="1" indent="-457200" algn="just">
              <a:spcBef>
                <a:spcPts val="1800"/>
              </a:spcBef>
              <a:buSzPct val="100000"/>
              <a:buFont typeface="+mj-lt"/>
              <a:buAutoNum type="arabicPeriod"/>
              <a:defRPr/>
            </a:pPr>
            <a:r>
              <a:rPr lang="en-US" sz="2400" dirty="0" err="1" smtClean="0">
                <a:solidFill>
                  <a:srgbClr val="FFFFCC"/>
                </a:solidFill>
                <a:latin typeface="Arial Narrow" pitchFamily="34" charset="0"/>
              </a:rPr>
              <a:t>Meteran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televisi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elektronik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, </a:t>
            </a:r>
            <a:endParaRPr lang="en-US" sz="2400" dirty="0" smtClean="0">
              <a:solidFill>
                <a:srgbClr val="FFFFCC"/>
              </a:solidFill>
              <a:latin typeface="Arial Narrow" pitchFamily="34" charset="0"/>
            </a:endParaRPr>
          </a:p>
          <a:p>
            <a:pPr marL="857250" lvl="1" indent="-457200" algn="just">
              <a:spcBef>
                <a:spcPts val="1800"/>
              </a:spcBef>
              <a:buSzPct val="100000"/>
              <a:buFont typeface="+mj-lt"/>
              <a:buAutoNum type="arabicPeriod"/>
              <a:defRPr/>
            </a:pPr>
            <a:r>
              <a:rPr lang="en-US" sz="2400" dirty="0" err="1" smtClean="0">
                <a:solidFill>
                  <a:srgbClr val="FFFFCC"/>
                </a:solidFill>
                <a:latin typeface="Arial Narrow" pitchFamily="34" charset="0"/>
              </a:rPr>
              <a:t>Pemindai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laser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optik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pada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pengawasan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ritel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,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dan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endParaRPr lang="en-US" sz="2400" dirty="0" smtClean="0">
              <a:solidFill>
                <a:srgbClr val="FFFFCC"/>
              </a:solidFill>
              <a:latin typeface="Arial Narrow" pitchFamily="34" charset="0"/>
            </a:endParaRPr>
          </a:p>
          <a:p>
            <a:pPr marL="857250" lvl="1" indent="-457200" algn="just">
              <a:spcBef>
                <a:spcPts val="1800"/>
              </a:spcBef>
              <a:buSzPct val="100000"/>
              <a:buFont typeface="+mj-lt"/>
              <a:buAutoNum type="arabicPeriod"/>
              <a:defRPr/>
            </a:pPr>
            <a:r>
              <a:rPr lang="en-US" sz="2400" dirty="0" err="1" smtClean="0">
                <a:solidFill>
                  <a:srgbClr val="FFFFCC"/>
                </a:solidFill>
                <a:latin typeface="Arial Narrow" pitchFamily="34" charset="0"/>
              </a:rPr>
              <a:t>Teknologi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i="1" dirty="0">
                <a:solidFill>
                  <a:srgbClr val="FFFFCC"/>
                </a:solidFill>
                <a:latin typeface="Arial Narrow" pitchFamily="34" charset="0"/>
              </a:rPr>
              <a:t>split cable.</a:t>
            </a:r>
            <a:endParaRPr lang="en-US" sz="2400" dirty="0">
              <a:solidFill>
                <a:srgbClr val="FFFFCC"/>
              </a:solidFill>
              <a:latin typeface="Arial Narrow" pitchFamily="34" charset="0"/>
            </a:endParaRPr>
          </a:p>
          <a:p>
            <a:pPr marL="350838" indent="-350838" algn="just">
              <a:spcBef>
                <a:spcPts val="1800"/>
              </a:spcBef>
              <a:defRPr/>
            </a:pP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SSSs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mengumpulkan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data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pembelian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dengan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menggunakan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alat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pemindai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optik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dan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menggabungkannya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dengan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karakteristik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demografis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rumah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tangga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serta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informasi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mengenai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variabel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pemasaran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mempengaruhi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pembelian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(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seperti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televisi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,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majalah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,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dll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).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560388"/>
          </a:xfrm>
        </p:spPr>
        <p:txBody>
          <a:bodyPr/>
          <a:lstStyle/>
          <a:p>
            <a:pPr>
              <a:defRPr/>
            </a:pPr>
            <a:r>
              <a:rPr lang="en-US" sz="3600" dirty="0" err="1">
                <a:solidFill>
                  <a:srgbClr val="FFFFCC"/>
                </a:solidFill>
                <a:latin typeface="Arial Narrow" pitchFamily="34" charset="0"/>
              </a:rPr>
              <a:t>Pengukuran</a:t>
            </a:r>
            <a:r>
              <a:rPr lang="en-US" sz="36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3600" dirty="0" err="1" smtClean="0">
                <a:solidFill>
                  <a:srgbClr val="FFFFCC"/>
                </a:solidFill>
                <a:latin typeface="Arial Narrow" pitchFamily="34" charset="0"/>
              </a:rPr>
              <a:t>Respons</a:t>
            </a:r>
            <a:r>
              <a:rPr lang="en-US" sz="36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3600" dirty="0" err="1">
                <a:solidFill>
                  <a:srgbClr val="FFFFCC"/>
                </a:solidFill>
                <a:latin typeface="Arial Narrow" pitchFamily="34" charset="0"/>
              </a:rPr>
              <a:t>Penjualan</a:t>
            </a:r>
            <a:endParaRPr lang="en-US" sz="3600" dirty="0">
              <a:solidFill>
                <a:srgbClr val="FFFFCC"/>
              </a:solidFill>
              <a:latin typeface="Arial Narrow" pitchFamily="34" charset="0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81000"/>
            <a:ext cx="9144000" cy="6248400"/>
          </a:xfrm>
        </p:spPr>
        <p:txBody>
          <a:bodyPr/>
          <a:lstStyle/>
          <a:p>
            <a:pPr marL="350838" indent="-350838" algn="just">
              <a:lnSpc>
                <a:spcPct val="80000"/>
              </a:lnSpc>
              <a:spcBef>
                <a:spcPts val="1200"/>
              </a:spcBef>
              <a:buSzPct val="100000"/>
              <a:buFontTx/>
              <a:buAutoNum type="arabicPeriod"/>
              <a:defRPr/>
            </a:pPr>
            <a:r>
              <a:rPr lang="en-US" sz="2800" dirty="0" smtClean="0">
                <a:solidFill>
                  <a:srgbClr val="FFFFCC"/>
                </a:solidFill>
                <a:latin typeface="Arial Narrow" pitchFamily="34" charset="0"/>
              </a:rPr>
              <a:t>Behavior Scan </a:t>
            </a:r>
            <a:r>
              <a:rPr lang="en-US" sz="2800" dirty="0" err="1">
                <a:solidFill>
                  <a:srgbClr val="FFFFCC"/>
                </a:solidFill>
                <a:latin typeface="Arial Narrow" pitchFamily="34" charset="0"/>
              </a:rPr>
              <a:t>milik</a:t>
            </a:r>
            <a:r>
              <a:rPr lang="en-US" sz="2800" dirty="0">
                <a:solidFill>
                  <a:srgbClr val="FFFFCC"/>
                </a:solidFill>
                <a:latin typeface="Arial Narrow" pitchFamily="34" charset="0"/>
              </a:rPr>
              <a:t> IRI</a:t>
            </a:r>
          </a:p>
          <a:p>
            <a:pPr marL="808038" lvl="1" indent="-342900" algn="just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Information Resources, Inc.’s (IRI)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mengembangkan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Behavior Scan 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yang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menggabungkan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data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demografis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rumah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tangga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konsumen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,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perilaku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membeli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,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serta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i="1" dirty="0">
                <a:solidFill>
                  <a:srgbClr val="FFFFCC"/>
                </a:solidFill>
                <a:latin typeface="Arial Narrow" pitchFamily="34" charset="0"/>
              </a:rPr>
              <a:t>exposure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terhadap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iklan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televisi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diuji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.</a:t>
            </a:r>
          </a:p>
          <a:p>
            <a:pPr marL="808038" lvl="1" indent="-342900" algn="just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Terdapat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dua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jenis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pengujian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iklan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televisi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:</a:t>
            </a:r>
          </a:p>
          <a:p>
            <a:pPr marL="1319213" lvl="2" indent="-396875" algn="just">
              <a:lnSpc>
                <a:spcPct val="90000"/>
              </a:lnSpc>
              <a:spcBef>
                <a:spcPts val="600"/>
              </a:spcBef>
              <a:buSzPct val="100000"/>
              <a:buFont typeface="Wingdings" pitchFamily="2" charset="2"/>
              <a:buAutoNum type="alphaLcPeriod"/>
              <a:defRPr/>
            </a:pP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Pengujian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bobot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 : </a:t>
            </a:r>
            <a:r>
              <a:rPr lang="en-US" sz="2000" i="1" dirty="0" err="1" smtClean="0">
                <a:solidFill>
                  <a:srgbClr val="FFFF00"/>
                </a:solidFill>
                <a:latin typeface="Arial Narrow" pitchFamily="34" charset="0"/>
              </a:rPr>
              <a:t>Konsumen</a:t>
            </a:r>
            <a:r>
              <a:rPr lang="en-US" sz="2000" i="1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i="1" dirty="0" err="1">
                <a:solidFill>
                  <a:srgbClr val="FFFF00"/>
                </a:solidFill>
                <a:latin typeface="Arial Narrow" pitchFamily="34" charset="0"/>
              </a:rPr>
              <a:t>responden</a:t>
            </a:r>
            <a:r>
              <a:rPr lang="en-US" sz="2000" i="1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i="1" dirty="0" err="1">
                <a:solidFill>
                  <a:srgbClr val="FFFF00"/>
                </a:solidFill>
                <a:latin typeface="Arial Narrow" pitchFamily="34" charset="0"/>
              </a:rPr>
              <a:t>dibagi</a:t>
            </a:r>
            <a:r>
              <a:rPr lang="en-US" sz="2000" i="1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i="1" dirty="0" err="1">
                <a:solidFill>
                  <a:srgbClr val="FFFF00"/>
                </a:solidFill>
                <a:latin typeface="Arial Narrow" pitchFamily="34" charset="0"/>
              </a:rPr>
              <a:t>menjadi</a:t>
            </a:r>
            <a:r>
              <a:rPr lang="en-US" sz="2000" i="1" dirty="0">
                <a:solidFill>
                  <a:srgbClr val="FFFF00"/>
                </a:solidFill>
                <a:latin typeface="Arial Narrow" pitchFamily="34" charset="0"/>
              </a:rPr>
              <a:t> 2 </a:t>
            </a:r>
            <a:r>
              <a:rPr lang="en-US" sz="2000" i="1" dirty="0" err="1">
                <a:solidFill>
                  <a:srgbClr val="FFFF00"/>
                </a:solidFill>
                <a:latin typeface="Arial Narrow" pitchFamily="34" charset="0"/>
              </a:rPr>
              <a:t>kelompok</a:t>
            </a:r>
            <a:r>
              <a:rPr lang="en-US" sz="2000" i="1" dirty="0">
                <a:solidFill>
                  <a:srgbClr val="FFFF00"/>
                </a:solidFill>
                <a:latin typeface="Arial Narrow" pitchFamily="34" charset="0"/>
              </a:rPr>
              <a:t>, yang </a:t>
            </a:r>
            <a:r>
              <a:rPr lang="en-US" sz="2000" i="1" dirty="0" err="1">
                <a:solidFill>
                  <a:srgbClr val="FFFF00"/>
                </a:solidFill>
                <a:latin typeface="Arial Narrow" pitchFamily="34" charset="0"/>
              </a:rPr>
              <a:t>masing-masing</a:t>
            </a:r>
            <a:r>
              <a:rPr lang="en-US" sz="2000" i="1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i="1" dirty="0" err="1">
                <a:solidFill>
                  <a:srgbClr val="FFFF00"/>
                </a:solidFill>
                <a:latin typeface="Arial Narrow" pitchFamily="34" charset="0"/>
              </a:rPr>
              <a:t>diberikan</a:t>
            </a:r>
            <a:r>
              <a:rPr lang="en-US" sz="2000" i="1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i="1" dirty="0" err="1">
                <a:solidFill>
                  <a:srgbClr val="FFFF00"/>
                </a:solidFill>
                <a:latin typeface="Arial Narrow" pitchFamily="34" charset="0"/>
              </a:rPr>
              <a:t>iklan</a:t>
            </a:r>
            <a:r>
              <a:rPr lang="en-US" sz="2000" i="1" dirty="0">
                <a:solidFill>
                  <a:srgbClr val="FFFF00"/>
                </a:solidFill>
                <a:latin typeface="Arial Narrow" pitchFamily="34" charset="0"/>
              </a:rPr>
              <a:t> yang </a:t>
            </a:r>
            <a:r>
              <a:rPr lang="en-US" sz="2000" i="1" dirty="0" err="1">
                <a:solidFill>
                  <a:srgbClr val="FFFF00"/>
                </a:solidFill>
                <a:latin typeface="Arial Narrow" pitchFamily="34" charset="0"/>
              </a:rPr>
              <a:t>sama</a:t>
            </a:r>
            <a:r>
              <a:rPr lang="en-US" sz="2000" i="1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i="1" dirty="0" err="1">
                <a:solidFill>
                  <a:srgbClr val="FFFF00"/>
                </a:solidFill>
                <a:latin typeface="Arial Narrow" pitchFamily="34" charset="0"/>
              </a:rPr>
              <a:t>dengan</a:t>
            </a:r>
            <a:r>
              <a:rPr lang="en-US" sz="2000" i="1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i="1" dirty="0" err="1">
                <a:solidFill>
                  <a:srgbClr val="FFFF00"/>
                </a:solidFill>
                <a:latin typeface="Arial Narrow" pitchFamily="34" charset="0"/>
              </a:rPr>
              <a:t>jumlah</a:t>
            </a:r>
            <a:r>
              <a:rPr lang="en-US" sz="2000" i="1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i="1" dirty="0" err="1">
                <a:solidFill>
                  <a:srgbClr val="FFFF00"/>
                </a:solidFill>
                <a:latin typeface="Arial Narrow" pitchFamily="34" charset="0"/>
              </a:rPr>
              <a:t>bobot</a:t>
            </a:r>
            <a:r>
              <a:rPr lang="en-US" sz="2000" i="1" dirty="0">
                <a:solidFill>
                  <a:srgbClr val="FFFF00"/>
                </a:solidFill>
                <a:latin typeface="Arial Narrow" pitchFamily="34" charset="0"/>
              </a:rPr>
              <a:t>/GRPs yang </a:t>
            </a:r>
            <a:r>
              <a:rPr lang="en-US" sz="2000" i="1" dirty="0" err="1">
                <a:solidFill>
                  <a:srgbClr val="FFFF00"/>
                </a:solidFill>
                <a:latin typeface="Arial Narrow" pitchFamily="34" charset="0"/>
              </a:rPr>
              <a:t>berbeda</a:t>
            </a:r>
            <a:r>
              <a:rPr lang="en-US" sz="2000" i="1" dirty="0">
                <a:solidFill>
                  <a:srgbClr val="FFFF00"/>
                </a:solidFill>
                <a:latin typeface="Arial Narrow" pitchFamily="34" charset="0"/>
              </a:rPr>
              <a:t>.</a:t>
            </a:r>
          </a:p>
          <a:p>
            <a:pPr marL="1319213" lvl="2" indent="-396875" algn="just">
              <a:lnSpc>
                <a:spcPct val="90000"/>
              </a:lnSpc>
              <a:spcBef>
                <a:spcPts val="600"/>
              </a:spcBef>
              <a:buSzPct val="100000"/>
              <a:buFont typeface="Wingdings" pitchFamily="2" charset="2"/>
              <a:buAutoNum type="alphaLcPeriod" startAt="2"/>
              <a:defRPr/>
            </a:pP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Pengujian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naskah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: </a:t>
            </a:r>
            <a:r>
              <a:rPr lang="en-US" sz="2000" i="1" dirty="0" err="1" smtClean="0">
                <a:solidFill>
                  <a:srgbClr val="FFFF00"/>
                </a:solidFill>
                <a:latin typeface="Arial Narrow" pitchFamily="34" charset="0"/>
              </a:rPr>
              <a:t>Jumlah</a:t>
            </a:r>
            <a:r>
              <a:rPr lang="en-US" sz="2000" i="1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i="1" dirty="0" err="1">
                <a:solidFill>
                  <a:srgbClr val="FFFF00"/>
                </a:solidFill>
                <a:latin typeface="Arial Narrow" pitchFamily="34" charset="0"/>
              </a:rPr>
              <a:t>bobot</a:t>
            </a:r>
            <a:r>
              <a:rPr lang="en-US" sz="2000" i="1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i="1" dirty="0" err="1">
                <a:solidFill>
                  <a:srgbClr val="FFFF00"/>
                </a:solidFill>
                <a:latin typeface="Arial Narrow" pitchFamily="34" charset="0"/>
              </a:rPr>
              <a:t>sama</a:t>
            </a:r>
            <a:r>
              <a:rPr lang="en-US" sz="2000" i="1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i="1" dirty="0" err="1">
                <a:solidFill>
                  <a:srgbClr val="FFFF00"/>
                </a:solidFill>
                <a:latin typeface="Arial Narrow" pitchFamily="34" charset="0"/>
              </a:rPr>
              <a:t>di</a:t>
            </a:r>
            <a:r>
              <a:rPr lang="en-US" sz="2000" i="1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i="1" dirty="0" err="1">
                <a:solidFill>
                  <a:srgbClr val="FFFF00"/>
                </a:solidFill>
                <a:latin typeface="Arial Narrow" pitchFamily="34" charset="0"/>
              </a:rPr>
              <a:t>antara</a:t>
            </a:r>
            <a:r>
              <a:rPr lang="en-US" sz="2000" i="1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i="1" dirty="0" err="1">
                <a:solidFill>
                  <a:srgbClr val="FFFF00"/>
                </a:solidFill>
                <a:latin typeface="Arial Narrow" pitchFamily="34" charset="0"/>
              </a:rPr>
              <a:t>dua</a:t>
            </a:r>
            <a:r>
              <a:rPr lang="en-US" sz="2000" i="1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i="1" dirty="0" err="1">
                <a:solidFill>
                  <a:srgbClr val="FFFF00"/>
                </a:solidFill>
                <a:latin typeface="Arial Narrow" pitchFamily="34" charset="0"/>
              </a:rPr>
              <a:t>kelompok</a:t>
            </a:r>
            <a:r>
              <a:rPr lang="en-US" sz="2000" i="1" dirty="0">
                <a:solidFill>
                  <a:srgbClr val="FFFF00"/>
                </a:solidFill>
                <a:latin typeface="Arial Narrow" pitchFamily="34" charset="0"/>
              </a:rPr>
              <a:t>, </a:t>
            </a:r>
            <a:r>
              <a:rPr lang="en-US" sz="2000" i="1" dirty="0" err="1">
                <a:solidFill>
                  <a:srgbClr val="FFFF00"/>
                </a:solidFill>
                <a:latin typeface="Arial Narrow" pitchFamily="34" charset="0"/>
              </a:rPr>
              <a:t>tetapi</a:t>
            </a:r>
            <a:r>
              <a:rPr lang="en-US" sz="2000" i="1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i="1" dirty="0" err="1">
                <a:solidFill>
                  <a:srgbClr val="FFFF00"/>
                </a:solidFill>
                <a:latin typeface="Arial Narrow" pitchFamily="34" charset="0"/>
              </a:rPr>
              <a:t>isi</a:t>
            </a:r>
            <a:r>
              <a:rPr lang="en-US" sz="2000" i="1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i="1" dirty="0" err="1">
                <a:solidFill>
                  <a:srgbClr val="FFFF00"/>
                </a:solidFill>
                <a:latin typeface="Arial Narrow" pitchFamily="34" charset="0"/>
              </a:rPr>
              <a:t>iklannya</a:t>
            </a:r>
            <a:r>
              <a:rPr lang="en-US" sz="2000" i="1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i="1" dirty="0" err="1">
                <a:solidFill>
                  <a:srgbClr val="FFFF00"/>
                </a:solidFill>
                <a:latin typeface="Arial Narrow" pitchFamily="34" charset="0"/>
              </a:rPr>
              <a:t>berbeda</a:t>
            </a:r>
            <a:r>
              <a:rPr lang="en-US" sz="2000" i="1" dirty="0" smtClean="0">
                <a:solidFill>
                  <a:srgbClr val="FFFF00"/>
                </a:solidFill>
                <a:latin typeface="Arial Narrow" pitchFamily="34" charset="0"/>
              </a:rPr>
              <a:t>.</a:t>
            </a:r>
          </a:p>
          <a:p>
            <a:pPr marL="350838" indent="-350838" algn="just">
              <a:lnSpc>
                <a:spcPct val="90000"/>
              </a:lnSpc>
              <a:spcBef>
                <a:spcPts val="1200"/>
              </a:spcBef>
              <a:buSzPct val="100000"/>
              <a:buFontTx/>
              <a:buAutoNum type="arabicPeriod" startAt="2"/>
              <a:defRPr/>
            </a:pP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SCANTRACK </a:t>
            </a:r>
            <a:r>
              <a:rPr lang="en-US" sz="2400" dirty="0" err="1" smtClean="0">
                <a:solidFill>
                  <a:srgbClr val="FFFFCC"/>
                </a:solidFill>
                <a:latin typeface="Arial Narrow" pitchFamily="34" charset="0"/>
              </a:rPr>
              <a:t>milik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 Nielsen</a:t>
            </a:r>
          </a:p>
          <a:p>
            <a:pPr marL="808038" lvl="1" indent="-342900" algn="just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Perbedaan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antara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SCANTRACK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dengan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BehaviorScan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antara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lain:</a:t>
            </a:r>
          </a:p>
          <a:p>
            <a:pPr marL="1265238" lvl="2" indent="-342900" algn="just">
              <a:lnSpc>
                <a:spcPct val="90000"/>
              </a:lnSpc>
              <a:spcBef>
                <a:spcPts val="600"/>
              </a:spcBef>
              <a:buSzPct val="100000"/>
              <a:buFont typeface="Wingdings" pitchFamily="2" charset="2"/>
              <a:buAutoNum type="alphaLcPeriod"/>
              <a:defRPr/>
            </a:pP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BehaviorScan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: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mengumpulkan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data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pembelian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melalui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pemindai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optik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ada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di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supermarket,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sedangkan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SCANTRACK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menggunakan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pemindai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dipegang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dengan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tangan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bagi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setiap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responden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.</a:t>
            </a:r>
          </a:p>
          <a:p>
            <a:pPr marL="1265238" lvl="2" indent="-342900" algn="just">
              <a:lnSpc>
                <a:spcPct val="90000"/>
              </a:lnSpc>
              <a:spcBef>
                <a:spcPts val="600"/>
              </a:spcBef>
              <a:buSzPct val="100000"/>
              <a:buFont typeface="Wingdings" pitchFamily="2" charset="2"/>
              <a:buAutoNum type="alphaLcPeriod"/>
              <a:defRPr/>
            </a:pP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Responden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juga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menggunakan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pemindai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tersebut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untuk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mencatat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semua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urusan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toko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serta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fitur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toko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mempengaruhi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keputusan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pembelian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.</a:t>
            </a:r>
          </a:p>
          <a:p>
            <a:pPr marL="808038" lvl="1" indent="-342900" algn="just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Metode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SCANTRACK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memberi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informasi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mengenai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dampak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jangka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panjang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dan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jangka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pendek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dari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periklanan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.</a:t>
            </a:r>
          </a:p>
          <a:p>
            <a:pPr marL="1319213" lvl="2" indent="-396875" algn="just"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  <a:defRPr/>
            </a:pPr>
            <a:endParaRPr lang="en-US" sz="2000" dirty="0">
              <a:solidFill>
                <a:srgbClr val="FFFFCC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457200"/>
          </a:xfrm>
        </p:spPr>
        <p:txBody>
          <a:bodyPr/>
          <a:lstStyle/>
          <a:p>
            <a:pPr>
              <a:defRPr/>
            </a:pPr>
            <a:r>
              <a:rPr lang="en-US" dirty="0" err="1">
                <a:solidFill>
                  <a:srgbClr val="FFFFCC"/>
                </a:solidFill>
              </a:rPr>
              <a:t>Riset</a:t>
            </a:r>
            <a:r>
              <a:rPr lang="en-US" dirty="0">
                <a:solidFill>
                  <a:srgbClr val="FFFFCC"/>
                </a:solidFill>
              </a:rPr>
              <a:t> </a:t>
            </a:r>
            <a:r>
              <a:rPr lang="en-US" dirty="0" err="1">
                <a:solidFill>
                  <a:srgbClr val="FFFFCC"/>
                </a:solidFill>
              </a:rPr>
              <a:t>Periklanan</a:t>
            </a:r>
            <a:endParaRPr lang="en-US" dirty="0">
              <a:solidFill>
                <a:srgbClr val="FFFFCC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943600"/>
          </a:xfrm>
        </p:spPr>
        <p:txBody>
          <a:bodyPr/>
          <a:lstStyle/>
          <a:p>
            <a:pPr algn="just">
              <a:lnSpc>
                <a:spcPct val="90000"/>
              </a:lnSpc>
              <a:spcBef>
                <a:spcPts val="1200"/>
              </a:spcBef>
              <a:defRPr/>
            </a:pP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Riset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periklanan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penting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untuk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dilakukan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agar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dapat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memahami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dengan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lebih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baik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seberapa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efektif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FFFFCC"/>
                </a:solidFill>
                <a:latin typeface="Arial Narrow" pitchFamily="34" charset="0"/>
              </a:rPr>
              <a:t>iklannya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FFFFCC"/>
                </a:solidFill>
                <a:latin typeface="Arial Narrow" pitchFamily="34" charset="0"/>
              </a:rPr>
              <a:t>dan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perubahan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apa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perlu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dilakukan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untuk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meningkatkan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FFFFCC"/>
                </a:solidFill>
                <a:latin typeface="Arial Narrow" pitchFamily="34" charset="0"/>
              </a:rPr>
              <a:t>kinerja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FFFFCC"/>
                </a:solidFill>
                <a:latin typeface="Arial Narrow" pitchFamily="34" charset="0"/>
              </a:rPr>
              <a:t>iklan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.</a:t>
            </a:r>
            <a:endParaRPr lang="en-US" sz="2400" dirty="0">
              <a:solidFill>
                <a:srgbClr val="FFFFCC"/>
              </a:solidFill>
              <a:latin typeface="Arial Narrow" pitchFamily="34" charset="0"/>
            </a:endParaRPr>
          </a:p>
          <a:p>
            <a:pPr algn="just">
              <a:lnSpc>
                <a:spcPct val="90000"/>
              </a:lnSpc>
              <a:spcBef>
                <a:spcPts val="1200"/>
              </a:spcBef>
              <a:defRPr/>
            </a:pP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Dalam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menilai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efektivitas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periklanan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,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dapat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dilakukan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dengan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memeriksa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apa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diperlukan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oleh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sistem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pengukuran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periklanan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yang ideal,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seperti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:</a:t>
            </a:r>
          </a:p>
          <a:p>
            <a:pPr lvl="1" algn="just">
              <a:lnSpc>
                <a:spcPct val="90000"/>
              </a:lnSpc>
              <a:buFontTx/>
              <a:buAutoNum type="arabicPeriod"/>
              <a:defRPr/>
            </a:pP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Memberikan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tanda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peringatan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dini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.</a:t>
            </a:r>
          </a:p>
          <a:p>
            <a:pPr lvl="1" algn="just">
              <a:lnSpc>
                <a:spcPct val="90000"/>
              </a:lnSpc>
              <a:buFontTx/>
              <a:buAutoNum type="arabicPeriod"/>
              <a:defRPr/>
            </a:pP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Mengevaluasi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efektivitas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iklan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dari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segi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volume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penjualan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dihasilkan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oleh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periklanan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.</a:t>
            </a:r>
          </a:p>
          <a:p>
            <a:pPr lvl="1" algn="just">
              <a:lnSpc>
                <a:spcPct val="90000"/>
              </a:lnSpc>
              <a:buFontTx/>
              <a:buAutoNum type="arabicPeriod"/>
              <a:defRPr/>
            </a:pP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Memenuhi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standar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reliabilitas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dan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validitas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.</a:t>
            </a:r>
          </a:p>
          <a:p>
            <a:pPr lvl="1" algn="just">
              <a:lnSpc>
                <a:spcPct val="90000"/>
              </a:lnSpc>
              <a:buFontTx/>
              <a:buAutoNum type="arabicPeriod"/>
              <a:defRPr/>
            </a:pP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Memungkinkan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pengukuran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cepat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dan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murah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.</a:t>
            </a:r>
            <a:endParaRPr lang="en-US" sz="2400" dirty="0">
              <a:solidFill>
                <a:srgbClr val="FFFFCC"/>
              </a:solidFill>
              <a:latin typeface="Arial Narrow" pitchFamily="34" charset="0"/>
            </a:endParaRPr>
          </a:p>
          <a:p>
            <a:pPr marL="463550" indent="-463550">
              <a:spcBef>
                <a:spcPts val="1200"/>
              </a:spcBef>
              <a:defRPr/>
            </a:pPr>
            <a:r>
              <a:rPr lang="en-US" sz="2400" dirty="0" err="1" smtClean="0">
                <a:solidFill>
                  <a:srgbClr val="FFFFCC"/>
                </a:solidFill>
                <a:latin typeface="Arial Narrow" pitchFamily="34" charset="0"/>
              </a:rPr>
              <a:t>Bentuk-bentuk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FFFFCC"/>
                </a:solidFill>
                <a:latin typeface="Arial Narrow" pitchFamily="34" charset="0"/>
              </a:rPr>
              <a:t>umum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FFFFCC"/>
                </a:solidFill>
                <a:latin typeface="Arial Narrow" pitchFamily="34" charset="0"/>
              </a:rPr>
              <a:t>riset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FFFFCC"/>
                </a:solidFill>
                <a:latin typeface="Arial Narrow" pitchFamily="34" charset="0"/>
              </a:rPr>
              <a:t>periklanan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:</a:t>
            </a:r>
          </a:p>
          <a:p>
            <a:pPr marL="1111250" lvl="1" indent="-533400">
              <a:buFontTx/>
              <a:buAutoNum type="arabicPeriod"/>
              <a:defRPr/>
            </a:pPr>
            <a:r>
              <a:rPr lang="en-US" sz="2400" dirty="0" err="1" smtClean="0">
                <a:solidFill>
                  <a:srgbClr val="FFFFCC"/>
                </a:solidFill>
                <a:latin typeface="Arial Narrow" pitchFamily="34" charset="0"/>
              </a:rPr>
              <a:t>Riset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 media: </a:t>
            </a:r>
            <a:r>
              <a:rPr lang="en-US" sz="2400" dirty="0" err="1" smtClean="0">
                <a:solidFill>
                  <a:srgbClr val="FFFFCC"/>
                </a:solidFill>
                <a:latin typeface="Arial Narrow" pitchFamily="34" charset="0"/>
              </a:rPr>
              <a:t>mengukur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FFFFCC"/>
                </a:solidFill>
                <a:latin typeface="Arial Narrow" pitchFamily="34" charset="0"/>
              </a:rPr>
              <a:t>komposisi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FFFFCC"/>
                </a:solidFill>
                <a:latin typeface="Arial Narrow" pitchFamily="34" charset="0"/>
              </a:rPr>
              <a:t>dan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FFFFCC"/>
                </a:solidFill>
                <a:latin typeface="Arial Narrow" pitchFamily="34" charset="0"/>
              </a:rPr>
              <a:t>jumlah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FFFFCC"/>
                </a:solidFill>
                <a:latin typeface="Arial Narrow" pitchFamily="34" charset="0"/>
              </a:rPr>
              <a:t>audiens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FFFFCC"/>
                </a:solidFill>
                <a:latin typeface="Arial Narrow" pitchFamily="34" charset="0"/>
              </a:rPr>
              <a:t>pada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FFFFCC"/>
                </a:solidFill>
                <a:latin typeface="Arial Narrow" pitchFamily="34" charset="0"/>
              </a:rPr>
              <a:t>sarana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 media </a:t>
            </a:r>
            <a:r>
              <a:rPr lang="en-US" sz="2400" dirty="0" err="1" smtClean="0">
                <a:solidFill>
                  <a:srgbClr val="FFFFCC"/>
                </a:solidFill>
                <a:latin typeface="Arial Narrow" pitchFamily="34" charset="0"/>
              </a:rPr>
              <a:t>sebagai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FFFFCC"/>
                </a:solidFill>
                <a:latin typeface="Arial Narrow" pitchFamily="34" charset="0"/>
              </a:rPr>
              <a:t>dasar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FFFFCC"/>
                </a:solidFill>
                <a:latin typeface="Arial Narrow" pitchFamily="34" charset="0"/>
              </a:rPr>
              <a:t>untuk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FFFFCC"/>
                </a:solidFill>
                <a:latin typeface="Arial Narrow" pitchFamily="34" charset="0"/>
              </a:rPr>
              <a:t>menentukan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FFFFCC"/>
                </a:solidFill>
                <a:latin typeface="Arial Narrow" pitchFamily="34" charset="0"/>
              </a:rPr>
              <a:t>peringkat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 (</a:t>
            </a:r>
            <a:r>
              <a:rPr lang="en-US" sz="2400" i="1" dirty="0" smtClean="0">
                <a:solidFill>
                  <a:srgbClr val="FFFFCC"/>
                </a:solidFill>
                <a:latin typeface="Arial Narrow" pitchFamily="34" charset="0"/>
              </a:rPr>
              <a:t>rating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).</a:t>
            </a:r>
          </a:p>
          <a:p>
            <a:pPr marL="1111250" lvl="1" indent="-533400">
              <a:buFontTx/>
              <a:buAutoNum type="arabicPeriod"/>
              <a:defRPr/>
            </a:pPr>
            <a:r>
              <a:rPr lang="en-US" sz="2400" dirty="0" err="1" smtClean="0">
                <a:solidFill>
                  <a:srgbClr val="FFFFCC"/>
                </a:solidFill>
                <a:latin typeface="Arial Narrow" pitchFamily="34" charset="0"/>
              </a:rPr>
              <a:t>Riset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FFFFCC"/>
                </a:solidFill>
                <a:latin typeface="Arial Narrow" pitchFamily="34" charset="0"/>
              </a:rPr>
              <a:t>pesan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: </a:t>
            </a:r>
            <a:r>
              <a:rPr lang="en-US" sz="2400" dirty="0" err="1" smtClean="0">
                <a:solidFill>
                  <a:srgbClr val="FFFFCC"/>
                </a:solidFill>
                <a:latin typeface="Arial Narrow" pitchFamily="34" charset="0"/>
              </a:rPr>
              <a:t>menguji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FFFFCC"/>
                </a:solidFill>
                <a:latin typeface="Arial Narrow" pitchFamily="34" charset="0"/>
              </a:rPr>
              <a:t>efektivitas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FFFFCC"/>
                </a:solidFill>
                <a:latin typeface="Arial Narrow" pitchFamily="34" charset="0"/>
              </a:rPr>
              <a:t>pesan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FFFFCC"/>
                </a:solidFill>
                <a:latin typeface="Arial Narrow" pitchFamily="34" charset="0"/>
              </a:rPr>
              <a:t>periklanan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.</a:t>
            </a:r>
          </a:p>
          <a:p>
            <a:pPr marL="1111250" lvl="1" indent="-533400">
              <a:buFont typeface="Wingdings" pitchFamily="2" charset="2"/>
              <a:buNone/>
              <a:defRPr/>
            </a:pPr>
            <a:endParaRPr lang="en-US" sz="2400" dirty="0" smtClean="0">
              <a:solidFill>
                <a:srgbClr val="FFFFCC"/>
              </a:solidFill>
              <a:latin typeface="Arial Narrow" pitchFamily="34" charset="0"/>
            </a:endParaRPr>
          </a:p>
          <a:p>
            <a:pPr lvl="1" algn="just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>
              <a:solidFill>
                <a:srgbClr val="FFFFCC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CC"/>
                </a:solidFill>
                <a:latin typeface="Arial Narrow" pitchFamily="34" charset="0"/>
              </a:rPr>
              <a:t>ad.6. </a:t>
            </a:r>
            <a:r>
              <a:rPr lang="en-US" dirty="0" err="1">
                <a:solidFill>
                  <a:srgbClr val="FFFFCC"/>
                </a:solidFill>
                <a:latin typeface="Arial Narrow" pitchFamily="34" charset="0"/>
              </a:rPr>
              <a:t>Audiens</a:t>
            </a:r>
            <a:r>
              <a:rPr lang="en-US" dirty="0">
                <a:solidFill>
                  <a:srgbClr val="FFFFCC"/>
                </a:solidFill>
                <a:latin typeface="Arial Narrow" pitchFamily="34" charset="0"/>
              </a:rPr>
              <a:t> research</a:t>
            </a:r>
            <a:endParaRPr lang="en-AU" dirty="0">
              <a:solidFill>
                <a:srgbClr val="FFFFCC"/>
              </a:solidFill>
              <a:latin typeface="Arial Narrow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 algn="just">
              <a:defRPr/>
            </a:pPr>
            <a:r>
              <a:rPr lang="en-US" dirty="0" err="1">
                <a:solidFill>
                  <a:srgbClr val="FFFFCC"/>
                </a:solidFill>
                <a:latin typeface="Arial Narrow" pitchFamily="34" charset="0"/>
              </a:rPr>
              <a:t>Penelitian</a:t>
            </a:r>
            <a:r>
              <a:rPr lang="en-US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CC"/>
                </a:solidFill>
                <a:latin typeface="Arial Narrow" pitchFamily="34" charset="0"/>
              </a:rPr>
              <a:t>ini</a:t>
            </a:r>
            <a:r>
              <a:rPr lang="en-US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CC"/>
                </a:solidFill>
                <a:latin typeface="Arial Narrow" pitchFamily="34" charset="0"/>
              </a:rPr>
              <a:t>bertujuan</a:t>
            </a:r>
            <a:r>
              <a:rPr lang="en-US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CC"/>
                </a:solidFill>
                <a:latin typeface="Arial Narrow" pitchFamily="34" charset="0"/>
              </a:rPr>
              <a:t>untuk</a:t>
            </a:r>
            <a:r>
              <a:rPr lang="en-US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CC"/>
                </a:solidFill>
                <a:latin typeface="Arial Narrow" pitchFamily="34" charset="0"/>
              </a:rPr>
              <a:t>mengetahui</a:t>
            </a:r>
            <a:r>
              <a:rPr lang="en-US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CC"/>
                </a:solidFill>
                <a:latin typeface="Arial Narrow" pitchFamily="34" charset="0"/>
              </a:rPr>
              <a:t>audiens</a:t>
            </a:r>
            <a:r>
              <a:rPr lang="en-US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CC"/>
                </a:solidFill>
                <a:latin typeface="Arial Narrow" pitchFamily="34" charset="0"/>
              </a:rPr>
              <a:t>dari</a:t>
            </a:r>
            <a:r>
              <a:rPr lang="en-US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CC"/>
                </a:solidFill>
                <a:latin typeface="Arial Narrow" pitchFamily="34" charset="0"/>
              </a:rPr>
              <a:t>setiap</a:t>
            </a:r>
            <a:r>
              <a:rPr lang="en-US" dirty="0">
                <a:solidFill>
                  <a:srgbClr val="FFFFCC"/>
                </a:solidFill>
                <a:latin typeface="Arial Narrow" pitchFamily="34" charset="0"/>
              </a:rPr>
              <a:t> media-media </a:t>
            </a:r>
            <a:r>
              <a:rPr lang="en-US" dirty="0" err="1">
                <a:solidFill>
                  <a:srgbClr val="FFFFCC"/>
                </a:solidFill>
                <a:latin typeface="Arial Narrow" pitchFamily="34" charset="0"/>
              </a:rPr>
              <a:t>periklanan</a:t>
            </a:r>
            <a:r>
              <a:rPr lang="en-US" dirty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dirty="0" err="1">
                <a:solidFill>
                  <a:srgbClr val="FFFFCC"/>
                </a:solidFill>
                <a:latin typeface="Arial Narrow" pitchFamily="34" charset="0"/>
              </a:rPr>
              <a:t>ada</a:t>
            </a:r>
            <a:r>
              <a:rPr lang="en-US" dirty="0">
                <a:solidFill>
                  <a:srgbClr val="FFFFCC"/>
                </a:solidFill>
                <a:latin typeface="Arial Narrow" pitchFamily="34" charset="0"/>
              </a:rPr>
              <a:t>. </a:t>
            </a:r>
            <a:r>
              <a:rPr lang="en-US" dirty="0" err="1">
                <a:solidFill>
                  <a:srgbClr val="FFFFCC"/>
                </a:solidFill>
                <a:latin typeface="Arial Narrow" pitchFamily="34" charset="0"/>
              </a:rPr>
              <a:t>Pada</a:t>
            </a:r>
            <a:r>
              <a:rPr lang="en-US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CC"/>
                </a:solidFill>
                <a:latin typeface="Arial Narrow" pitchFamily="34" charset="0"/>
              </a:rPr>
              <a:t>setiap</a:t>
            </a:r>
            <a:r>
              <a:rPr lang="en-US" dirty="0">
                <a:solidFill>
                  <a:srgbClr val="FFFFCC"/>
                </a:solidFill>
                <a:latin typeface="Arial Narrow" pitchFamily="34" charset="0"/>
              </a:rPr>
              <a:t> media </a:t>
            </a:r>
            <a:r>
              <a:rPr lang="en-US" dirty="0" err="1">
                <a:solidFill>
                  <a:srgbClr val="FFFFCC"/>
                </a:solidFill>
                <a:latin typeface="Arial Narrow" pitchFamily="34" charset="0"/>
              </a:rPr>
              <a:t>cetak</a:t>
            </a:r>
            <a:r>
              <a:rPr lang="en-US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CC"/>
                </a:solidFill>
                <a:latin typeface="Arial Narrow" pitchFamily="34" charset="0"/>
              </a:rPr>
              <a:t>dihitung</a:t>
            </a:r>
            <a:r>
              <a:rPr lang="en-US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CC"/>
                </a:solidFill>
                <a:latin typeface="Arial Narrow" pitchFamily="34" charset="0"/>
              </a:rPr>
              <a:t>jumlah</a:t>
            </a:r>
            <a:r>
              <a:rPr lang="en-US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CC"/>
                </a:solidFill>
                <a:latin typeface="Arial Narrow" pitchFamily="34" charset="0"/>
              </a:rPr>
              <a:t>pembaca</a:t>
            </a:r>
            <a:r>
              <a:rPr lang="en-US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CC"/>
                </a:solidFill>
                <a:latin typeface="Arial Narrow" pitchFamily="34" charset="0"/>
              </a:rPr>
              <a:t>dan</a:t>
            </a:r>
            <a:r>
              <a:rPr lang="en-US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CC"/>
                </a:solidFill>
                <a:latin typeface="Arial Narrow" pitchFamily="34" charset="0"/>
              </a:rPr>
              <a:t>karakteristiknya</a:t>
            </a:r>
            <a:r>
              <a:rPr lang="en-US" dirty="0">
                <a:solidFill>
                  <a:srgbClr val="FFFFCC"/>
                </a:solidFill>
                <a:latin typeface="Arial Narrow" pitchFamily="34" charset="0"/>
              </a:rPr>
              <a:t> (readership profile) </a:t>
            </a:r>
            <a:endParaRPr lang="en-US" dirty="0" smtClean="0">
              <a:solidFill>
                <a:srgbClr val="FFFFCC"/>
              </a:solidFill>
              <a:latin typeface="Arial Narrow" pitchFamily="34" charset="0"/>
            </a:endParaRPr>
          </a:p>
          <a:p>
            <a:pPr algn="just">
              <a:defRPr/>
            </a:pP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Pada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>
                <a:solidFill>
                  <a:srgbClr val="FFFFCC"/>
                </a:solidFill>
                <a:latin typeface="Arial Narrow" pitchFamily="34" charset="0"/>
              </a:rPr>
              <a:t>media </a:t>
            </a:r>
            <a:r>
              <a:rPr lang="en-US" dirty="0" err="1">
                <a:solidFill>
                  <a:srgbClr val="FFFFCC"/>
                </a:solidFill>
                <a:latin typeface="Arial Narrow" pitchFamily="34" charset="0"/>
              </a:rPr>
              <a:t>elektronik</a:t>
            </a:r>
            <a:r>
              <a:rPr lang="en-US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CC"/>
                </a:solidFill>
                <a:latin typeface="Arial Narrow" pitchFamily="34" charset="0"/>
              </a:rPr>
              <a:t>dihitung</a:t>
            </a:r>
            <a:r>
              <a:rPr lang="en-US" dirty="0">
                <a:solidFill>
                  <a:srgbClr val="FFFFCC"/>
                </a:solidFill>
                <a:latin typeface="Arial Narrow" pitchFamily="34" charset="0"/>
              </a:rPr>
              <a:t> rating, HUT/PUT, </a:t>
            </a:r>
            <a:r>
              <a:rPr lang="en-US" dirty="0" err="1">
                <a:solidFill>
                  <a:srgbClr val="FFFFCC"/>
                </a:solidFill>
                <a:latin typeface="Arial Narrow" pitchFamily="34" charset="0"/>
              </a:rPr>
              <a:t>dan</a:t>
            </a:r>
            <a:r>
              <a:rPr lang="en-US" dirty="0">
                <a:solidFill>
                  <a:srgbClr val="FFFFCC"/>
                </a:solidFill>
                <a:latin typeface="Arial Narrow" pitchFamily="34" charset="0"/>
              </a:rPr>
              <a:t> share-</a:t>
            </a:r>
            <a:r>
              <a:rPr lang="en-US" dirty="0" err="1">
                <a:solidFill>
                  <a:srgbClr val="FFFFCC"/>
                </a:solidFill>
                <a:latin typeface="Arial Narrow" pitchFamily="34" charset="0"/>
              </a:rPr>
              <a:t>nya</a:t>
            </a:r>
            <a:endParaRPr lang="en-US" dirty="0">
              <a:solidFill>
                <a:srgbClr val="FFFFCC"/>
              </a:solidFill>
              <a:latin typeface="Arial Narrow" pitchFamily="34" charset="0"/>
            </a:endParaRPr>
          </a:p>
          <a:p>
            <a:pPr algn="just">
              <a:defRPr/>
            </a:pPr>
            <a:r>
              <a:rPr lang="en-US" dirty="0" err="1">
                <a:solidFill>
                  <a:srgbClr val="FFFFCC"/>
                </a:solidFill>
                <a:latin typeface="Arial Narrow" pitchFamily="34" charset="0"/>
              </a:rPr>
              <a:t>Dengan</a:t>
            </a:r>
            <a:r>
              <a:rPr lang="en-US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CC"/>
                </a:solidFill>
                <a:latin typeface="Arial Narrow" pitchFamily="34" charset="0"/>
              </a:rPr>
              <a:t>informasi</a:t>
            </a:r>
            <a:r>
              <a:rPr lang="en-US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CC"/>
                </a:solidFill>
                <a:latin typeface="Arial Narrow" pitchFamily="34" charset="0"/>
              </a:rPr>
              <a:t>ini</a:t>
            </a:r>
            <a:r>
              <a:rPr lang="en-US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CC"/>
                </a:solidFill>
                <a:latin typeface="Arial Narrow" pitchFamily="34" charset="0"/>
              </a:rPr>
              <a:t>pengiklan</a:t>
            </a:r>
            <a:r>
              <a:rPr lang="en-US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CC"/>
                </a:solidFill>
                <a:latin typeface="Arial Narrow" pitchFamily="34" charset="0"/>
              </a:rPr>
              <a:t>akan</a:t>
            </a:r>
            <a:r>
              <a:rPr lang="en-US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CC"/>
                </a:solidFill>
                <a:latin typeface="Arial Narrow" pitchFamily="34" charset="0"/>
              </a:rPr>
              <a:t>dapat</a:t>
            </a:r>
            <a:r>
              <a:rPr lang="en-US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CC"/>
                </a:solidFill>
                <a:latin typeface="Arial Narrow" pitchFamily="34" charset="0"/>
              </a:rPr>
              <a:t>memilih</a:t>
            </a:r>
            <a:r>
              <a:rPr lang="en-US" dirty="0">
                <a:solidFill>
                  <a:srgbClr val="FFFFCC"/>
                </a:solidFill>
                <a:latin typeface="Arial Narrow" pitchFamily="34" charset="0"/>
              </a:rPr>
              <a:t> media yang </a:t>
            </a:r>
            <a:r>
              <a:rPr lang="en-US" dirty="0" err="1">
                <a:solidFill>
                  <a:srgbClr val="FFFFCC"/>
                </a:solidFill>
                <a:latin typeface="Arial Narrow" pitchFamily="34" charset="0"/>
              </a:rPr>
              <a:t>tepat</a:t>
            </a:r>
            <a:r>
              <a:rPr lang="en-US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CC"/>
                </a:solidFill>
                <a:latin typeface="Arial Narrow" pitchFamily="34" charset="0"/>
              </a:rPr>
              <a:t>untuk</a:t>
            </a:r>
            <a:r>
              <a:rPr lang="en-US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CC"/>
                </a:solidFill>
                <a:latin typeface="Arial Narrow" pitchFamily="34" charset="0"/>
              </a:rPr>
              <a:t>memasang</a:t>
            </a:r>
            <a:r>
              <a:rPr lang="en-US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CC"/>
                </a:solidFill>
                <a:latin typeface="Arial Narrow" pitchFamily="34" charset="0"/>
              </a:rPr>
              <a:t>iklan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.</a:t>
            </a:r>
          </a:p>
          <a:p>
            <a:pPr algn="just">
              <a:defRPr/>
            </a:pP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Data </a:t>
            </a: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pengukuran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tersebut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didapat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kan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melalui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FFCC"/>
                </a:solidFill>
                <a:latin typeface="Arial Narrow" pitchFamily="34" charset="0"/>
              </a:rPr>
              <a:t>Riset</a:t>
            </a:r>
            <a:r>
              <a:rPr lang="en-US" b="1" dirty="0" smtClean="0">
                <a:solidFill>
                  <a:srgbClr val="FFFFCC"/>
                </a:solidFill>
                <a:latin typeface="Arial Narrow" pitchFamily="34" charset="0"/>
              </a:rPr>
              <a:t> Media</a:t>
            </a:r>
            <a:endParaRPr lang="en-AU" b="1" dirty="0">
              <a:solidFill>
                <a:srgbClr val="FFFFCC"/>
              </a:solidFill>
              <a:latin typeface="Arial Narrow" pitchFamily="34" charset="0"/>
            </a:endParaRPr>
          </a:p>
          <a:p>
            <a:pPr algn="just">
              <a:defRPr/>
            </a:pPr>
            <a:endParaRPr lang="en-AU" dirty="0">
              <a:solidFill>
                <a:srgbClr val="FFFFCC"/>
              </a:solidFill>
              <a:latin typeface="Arial Narrow" pitchFamily="34" charset="0"/>
            </a:endParaRPr>
          </a:p>
          <a:p>
            <a:pPr algn="just">
              <a:defRPr/>
            </a:pPr>
            <a:endParaRPr lang="en-AU" dirty="0">
              <a:solidFill>
                <a:srgbClr val="FFFFCC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solidFill>
                  <a:srgbClr val="FFFFCC"/>
                </a:solidFill>
                <a:latin typeface="Arial Narrow" pitchFamily="34" charset="0"/>
              </a:rPr>
              <a:t>Metode</a:t>
            </a:r>
            <a:r>
              <a:rPr lang="en-US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CC"/>
                </a:solidFill>
                <a:latin typeface="Arial Narrow" pitchFamily="34" charset="0"/>
              </a:rPr>
              <a:t>Riset</a:t>
            </a:r>
            <a:r>
              <a:rPr lang="en-US" dirty="0">
                <a:solidFill>
                  <a:srgbClr val="FFFFCC"/>
                </a:solidFill>
                <a:latin typeface="Arial Narrow" pitchFamily="34" charset="0"/>
              </a:rPr>
              <a:t> Media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648200"/>
          </a:xfrm>
        </p:spPr>
        <p:txBody>
          <a:bodyPr/>
          <a:lstStyle/>
          <a:p>
            <a:pPr marL="463550" indent="-463550" algn="just">
              <a:defRPr/>
            </a:pPr>
            <a:r>
              <a:rPr lang="en-US" sz="3600" dirty="0" err="1">
                <a:solidFill>
                  <a:srgbClr val="FFFFCC"/>
                </a:solidFill>
                <a:latin typeface="Arial Narrow" pitchFamily="34" charset="0"/>
              </a:rPr>
              <a:t>Riset</a:t>
            </a:r>
            <a:r>
              <a:rPr lang="en-US" sz="3600" dirty="0">
                <a:solidFill>
                  <a:srgbClr val="FFFFCC"/>
                </a:solidFill>
                <a:latin typeface="Arial Narrow" pitchFamily="34" charset="0"/>
              </a:rPr>
              <a:t> media </a:t>
            </a:r>
            <a:r>
              <a:rPr lang="en-US" sz="3600" dirty="0" err="1">
                <a:solidFill>
                  <a:srgbClr val="FFFFCC"/>
                </a:solidFill>
                <a:latin typeface="Arial Narrow" pitchFamily="34" charset="0"/>
              </a:rPr>
              <a:t>mengukur</a:t>
            </a:r>
            <a:r>
              <a:rPr lang="en-US" sz="36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3600" dirty="0" err="1">
                <a:solidFill>
                  <a:srgbClr val="FFFFCC"/>
                </a:solidFill>
                <a:latin typeface="Arial Narrow" pitchFamily="34" charset="0"/>
              </a:rPr>
              <a:t>pelanggan</a:t>
            </a:r>
            <a:r>
              <a:rPr lang="en-US" sz="36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3600" dirty="0" err="1">
                <a:solidFill>
                  <a:srgbClr val="FFFFCC"/>
                </a:solidFill>
                <a:latin typeface="Arial Narrow" pitchFamily="34" charset="0"/>
              </a:rPr>
              <a:t>potensial</a:t>
            </a:r>
            <a:r>
              <a:rPr lang="en-US" sz="3600" dirty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sz="3600" dirty="0" err="1">
                <a:solidFill>
                  <a:srgbClr val="FFFFCC"/>
                </a:solidFill>
                <a:latin typeface="Arial Narrow" pitchFamily="34" charset="0"/>
              </a:rPr>
              <a:t>terpapar</a:t>
            </a:r>
            <a:r>
              <a:rPr lang="en-US" sz="36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3600" dirty="0" err="1">
                <a:solidFill>
                  <a:srgbClr val="FFFFCC"/>
                </a:solidFill>
                <a:latin typeface="Arial Narrow" pitchFamily="34" charset="0"/>
              </a:rPr>
              <a:t>dengan</a:t>
            </a:r>
            <a:r>
              <a:rPr lang="en-US" sz="36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3600" dirty="0" err="1">
                <a:solidFill>
                  <a:srgbClr val="FFFFCC"/>
                </a:solidFill>
                <a:latin typeface="Arial Narrow" pitchFamily="34" charset="0"/>
              </a:rPr>
              <a:t>iklan</a:t>
            </a:r>
            <a:r>
              <a:rPr lang="en-US" sz="3600" dirty="0">
                <a:solidFill>
                  <a:srgbClr val="FFFFCC"/>
                </a:solidFill>
                <a:latin typeface="Arial Narrow" pitchFamily="34" charset="0"/>
              </a:rPr>
              <a:t>. </a:t>
            </a:r>
            <a:r>
              <a:rPr lang="en-US" sz="3600" dirty="0" err="1">
                <a:solidFill>
                  <a:srgbClr val="FFFFCC"/>
                </a:solidFill>
                <a:latin typeface="Arial Narrow" pitchFamily="34" charset="0"/>
              </a:rPr>
              <a:t>Karena</a:t>
            </a:r>
            <a:r>
              <a:rPr lang="en-US" sz="36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3600" dirty="0" err="1">
                <a:solidFill>
                  <a:srgbClr val="FFFFCC"/>
                </a:solidFill>
                <a:latin typeface="Arial Narrow" pitchFamily="34" charset="0"/>
              </a:rPr>
              <a:t>itu</a:t>
            </a:r>
            <a:r>
              <a:rPr lang="en-US" sz="3600" dirty="0">
                <a:solidFill>
                  <a:srgbClr val="FFFFCC"/>
                </a:solidFill>
                <a:latin typeface="Arial Narrow" pitchFamily="34" charset="0"/>
              </a:rPr>
              <a:t>, </a:t>
            </a:r>
            <a:r>
              <a:rPr lang="en-US" sz="3600" dirty="0" err="1">
                <a:solidFill>
                  <a:srgbClr val="FFFFCC"/>
                </a:solidFill>
                <a:latin typeface="Arial Narrow" pitchFamily="34" charset="0"/>
              </a:rPr>
              <a:t>para</a:t>
            </a:r>
            <a:r>
              <a:rPr lang="en-US" sz="36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3600" dirty="0" err="1">
                <a:solidFill>
                  <a:srgbClr val="FFFFCC"/>
                </a:solidFill>
                <a:latin typeface="Arial Narrow" pitchFamily="34" charset="0"/>
              </a:rPr>
              <a:t>pemasar</a:t>
            </a:r>
            <a:r>
              <a:rPr lang="en-US" sz="36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3600" dirty="0" err="1">
                <a:solidFill>
                  <a:srgbClr val="FFFFCC"/>
                </a:solidFill>
                <a:latin typeface="Arial Narrow" pitchFamily="34" charset="0"/>
              </a:rPr>
              <a:t>harus</a:t>
            </a:r>
            <a:r>
              <a:rPr lang="en-US" sz="36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3600" dirty="0" err="1">
                <a:solidFill>
                  <a:srgbClr val="FFFFCC"/>
                </a:solidFill>
                <a:latin typeface="Arial Narrow" pitchFamily="34" charset="0"/>
              </a:rPr>
              <a:t>memastikan</a:t>
            </a:r>
            <a:r>
              <a:rPr lang="en-US" sz="3600" dirty="0">
                <a:solidFill>
                  <a:srgbClr val="FFFFCC"/>
                </a:solidFill>
                <a:latin typeface="Arial Narrow" pitchFamily="34" charset="0"/>
              </a:rPr>
              <a:t>:</a:t>
            </a:r>
          </a:p>
          <a:p>
            <a:pPr marL="966788" lvl="1" indent="-388938" algn="just">
              <a:buFontTx/>
              <a:buAutoNum type="arabicPeriod"/>
              <a:defRPr/>
            </a:pPr>
            <a:r>
              <a:rPr lang="en-US" sz="3200" dirty="0" err="1">
                <a:solidFill>
                  <a:srgbClr val="FFFFCC"/>
                </a:solidFill>
                <a:latin typeface="Arial Narrow" pitchFamily="34" charset="0"/>
              </a:rPr>
              <a:t>Sarana</a:t>
            </a:r>
            <a:r>
              <a:rPr lang="en-US" sz="3200" dirty="0">
                <a:solidFill>
                  <a:srgbClr val="FFFFCC"/>
                </a:solidFill>
                <a:latin typeface="Arial Narrow" pitchFamily="34" charset="0"/>
              </a:rPr>
              <a:t> media </a:t>
            </a:r>
            <a:r>
              <a:rPr lang="en-US" sz="3200" dirty="0" err="1">
                <a:solidFill>
                  <a:srgbClr val="FFFFCC"/>
                </a:solidFill>
                <a:latin typeface="Arial Narrow" pitchFamily="34" charset="0"/>
              </a:rPr>
              <a:t>didistribusikan</a:t>
            </a:r>
            <a:r>
              <a:rPr lang="en-US" sz="3200" dirty="0">
                <a:solidFill>
                  <a:srgbClr val="FFFFCC"/>
                </a:solidFill>
                <a:latin typeface="Arial Narrow" pitchFamily="34" charset="0"/>
              </a:rPr>
              <a:t>.</a:t>
            </a:r>
          </a:p>
          <a:p>
            <a:pPr marL="966788" lvl="1" indent="-388938" algn="just">
              <a:buFontTx/>
              <a:buAutoNum type="arabicPeriod"/>
              <a:defRPr/>
            </a:pPr>
            <a:r>
              <a:rPr lang="en-US" sz="3200" dirty="0" err="1">
                <a:solidFill>
                  <a:srgbClr val="FFFFCC"/>
                </a:solidFill>
                <a:latin typeface="Arial Narrow" pitchFamily="34" charset="0"/>
              </a:rPr>
              <a:t>Pelanggan</a:t>
            </a:r>
            <a:r>
              <a:rPr lang="en-US" sz="32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3200" dirty="0" err="1">
                <a:solidFill>
                  <a:srgbClr val="FFFFCC"/>
                </a:solidFill>
                <a:latin typeface="Arial Narrow" pitchFamily="34" charset="0"/>
              </a:rPr>
              <a:t>diekspos</a:t>
            </a:r>
            <a:r>
              <a:rPr lang="en-US" sz="32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3200" dirty="0" err="1">
                <a:solidFill>
                  <a:srgbClr val="FFFFCC"/>
                </a:solidFill>
                <a:latin typeface="Arial Narrow" pitchFamily="34" charset="0"/>
              </a:rPr>
              <a:t>dengan</a:t>
            </a:r>
            <a:r>
              <a:rPr lang="en-US" sz="32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3200" dirty="0" err="1">
                <a:solidFill>
                  <a:srgbClr val="FFFFCC"/>
                </a:solidFill>
                <a:latin typeface="Arial Narrow" pitchFamily="34" charset="0"/>
              </a:rPr>
              <a:t>sarana-sarana</a:t>
            </a:r>
            <a:r>
              <a:rPr lang="en-US" sz="32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3200" dirty="0" err="1">
                <a:solidFill>
                  <a:srgbClr val="FFFFCC"/>
                </a:solidFill>
                <a:latin typeface="Arial Narrow" pitchFamily="34" charset="0"/>
              </a:rPr>
              <a:t>ini</a:t>
            </a:r>
            <a:r>
              <a:rPr lang="en-US" sz="3200" dirty="0">
                <a:solidFill>
                  <a:srgbClr val="FFFFCC"/>
                </a:solidFill>
                <a:latin typeface="Arial Narrow" pitchFamily="34" charset="0"/>
              </a:rPr>
              <a:t>.</a:t>
            </a:r>
          </a:p>
          <a:p>
            <a:pPr marL="966788" lvl="1" indent="-388938" algn="just">
              <a:buFontTx/>
              <a:buAutoNum type="arabicPeriod"/>
              <a:defRPr/>
            </a:pPr>
            <a:r>
              <a:rPr lang="en-US" sz="3200" dirty="0">
                <a:solidFill>
                  <a:srgbClr val="FFFFCC"/>
                </a:solidFill>
                <a:latin typeface="Arial Narrow" pitchFamily="34" charset="0"/>
              </a:rPr>
              <a:t>Para </a:t>
            </a:r>
            <a:r>
              <a:rPr lang="en-US" sz="3200" dirty="0" err="1">
                <a:solidFill>
                  <a:srgbClr val="FFFFCC"/>
                </a:solidFill>
                <a:latin typeface="Arial Narrow" pitchFamily="34" charset="0"/>
              </a:rPr>
              <a:t>pelanggan</a:t>
            </a:r>
            <a:r>
              <a:rPr lang="en-US" sz="32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3200" dirty="0" err="1">
                <a:solidFill>
                  <a:srgbClr val="FFFFCC"/>
                </a:solidFill>
                <a:latin typeface="Arial Narrow" pitchFamily="34" charset="0"/>
              </a:rPr>
              <a:t>diekspos</a:t>
            </a:r>
            <a:r>
              <a:rPr lang="en-US" sz="32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3200" dirty="0" err="1">
                <a:solidFill>
                  <a:srgbClr val="FFFFCC"/>
                </a:solidFill>
                <a:latin typeface="Arial Narrow" pitchFamily="34" charset="0"/>
              </a:rPr>
              <a:t>dengan</a:t>
            </a:r>
            <a:r>
              <a:rPr lang="en-US" sz="32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3200" dirty="0" err="1">
                <a:solidFill>
                  <a:srgbClr val="FFFFCC"/>
                </a:solidFill>
                <a:latin typeface="Arial Narrow" pitchFamily="34" charset="0"/>
              </a:rPr>
              <a:t>iklan-iklan</a:t>
            </a:r>
            <a:r>
              <a:rPr lang="en-US" sz="32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3200" dirty="0" err="1">
                <a:solidFill>
                  <a:srgbClr val="FFFFCC"/>
                </a:solidFill>
                <a:latin typeface="Arial Narrow" pitchFamily="34" charset="0"/>
              </a:rPr>
              <a:t>khusus</a:t>
            </a:r>
            <a:r>
              <a:rPr lang="en-US" sz="3200" dirty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sz="3200" dirty="0" err="1">
                <a:solidFill>
                  <a:srgbClr val="FFFFCC"/>
                </a:solidFill>
                <a:latin typeface="Arial Narrow" pitchFamily="34" charset="0"/>
              </a:rPr>
              <a:t>dipasang</a:t>
            </a:r>
            <a:r>
              <a:rPr lang="en-US" sz="32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3200" dirty="0" err="1">
                <a:solidFill>
                  <a:srgbClr val="FFFFCC"/>
                </a:solidFill>
                <a:latin typeface="Arial Narrow" pitchFamily="34" charset="0"/>
              </a:rPr>
              <a:t>oleh</a:t>
            </a:r>
            <a:r>
              <a:rPr lang="en-US" sz="32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3200" dirty="0" err="1">
                <a:solidFill>
                  <a:srgbClr val="FFFFCC"/>
                </a:solidFill>
                <a:latin typeface="Arial Narrow" pitchFamily="34" charset="0"/>
              </a:rPr>
              <a:t>pemasang</a:t>
            </a:r>
            <a:r>
              <a:rPr lang="en-US" sz="32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3200" dirty="0" err="1">
                <a:solidFill>
                  <a:srgbClr val="FFFFCC"/>
                </a:solidFill>
                <a:latin typeface="Arial Narrow" pitchFamily="34" charset="0"/>
              </a:rPr>
              <a:t>iklan</a:t>
            </a:r>
            <a:r>
              <a:rPr lang="en-US" sz="32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3200" dirty="0" err="1">
                <a:solidFill>
                  <a:srgbClr val="FFFFCC"/>
                </a:solidFill>
                <a:latin typeface="Arial Narrow" pitchFamily="34" charset="0"/>
              </a:rPr>
              <a:t>dalam</a:t>
            </a:r>
            <a:r>
              <a:rPr lang="en-US" sz="32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3200" dirty="0" err="1">
                <a:solidFill>
                  <a:srgbClr val="FFFFCC"/>
                </a:solidFill>
                <a:latin typeface="Arial Narrow" pitchFamily="34" charset="0"/>
              </a:rPr>
              <a:t>sarana-sarana</a:t>
            </a:r>
            <a:r>
              <a:rPr lang="en-US" sz="32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3200" dirty="0" err="1">
                <a:solidFill>
                  <a:srgbClr val="FFFFCC"/>
                </a:solidFill>
                <a:latin typeface="Arial Narrow" pitchFamily="34" charset="0"/>
              </a:rPr>
              <a:t>ini</a:t>
            </a:r>
            <a:r>
              <a:rPr lang="en-US" sz="3200" dirty="0" smtClean="0">
                <a:solidFill>
                  <a:srgbClr val="FFFFCC"/>
                </a:solidFill>
                <a:latin typeface="Arial Narrow" pitchFamily="34" charset="0"/>
              </a:rPr>
              <a:t>.</a:t>
            </a:r>
            <a:endParaRPr lang="en-US" sz="3200" dirty="0">
              <a:solidFill>
                <a:srgbClr val="FFFFCC"/>
              </a:solidFill>
              <a:latin typeface="Arial Narrow" pitchFamily="34" charset="0"/>
            </a:endParaRP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381000" y="14478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487362"/>
          </a:xfrm>
        </p:spPr>
        <p:txBody>
          <a:bodyPr/>
          <a:lstStyle/>
          <a:p>
            <a:pPr>
              <a:defRPr/>
            </a:pPr>
            <a:r>
              <a:rPr lang="en-US" sz="3600" dirty="0" err="1">
                <a:solidFill>
                  <a:srgbClr val="FFFFCC"/>
                </a:solidFill>
                <a:latin typeface="Arial Narrow" pitchFamily="34" charset="0"/>
              </a:rPr>
              <a:t>Riset</a:t>
            </a:r>
            <a:r>
              <a:rPr lang="en-US" sz="36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3600" dirty="0" smtClean="0">
                <a:solidFill>
                  <a:srgbClr val="FFFFCC"/>
                </a:solidFill>
                <a:latin typeface="Arial Narrow" pitchFamily="34" charset="0"/>
              </a:rPr>
              <a:t>Media </a:t>
            </a:r>
            <a:r>
              <a:rPr lang="en-US" sz="3600" dirty="0" err="1" smtClean="0">
                <a:solidFill>
                  <a:srgbClr val="FFFFCC"/>
                </a:solidFill>
                <a:latin typeface="Arial Narrow" pitchFamily="34" charset="0"/>
              </a:rPr>
              <a:t>cetak</a:t>
            </a:r>
            <a:r>
              <a:rPr lang="en-US" sz="3600" dirty="0" smtClean="0">
                <a:solidFill>
                  <a:srgbClr val="FFFFCC"/>
                </a:solidFill>
                <a:latin typeface="Arial Narrow" pitchFamily="34" charset="0"/>
              </a:rPr>
              <a:t> : </a:t>
            </a:r>
            <a:br>
              <a:rPr lang="en-US" sz="3600" dirty="0" smtClean="0">
                <a:solidFill>
                  <a:srgbClr val="FFFFCC"/>
                </a:solidFill>
                <a:latin typeface="Arial Narrow" pitchFamily="34" charset="0"/>
              </a:rPr>
            </a:br>
            <a:r>
              <a:rPr lang="en-US" sz="3600" dirty="0" err="1" smtClean="0">
                <a:solidFill>
                  <a:srgbClr val="FFFFCC"/>
                </a:solidFill>
                <a:latin typeface="Arial Narrow" pitchFamily="34" charset="0"/>
              </a:rPr>
              <a:t>Pengukuran</a:t>
            </a:r>
            <a:r>
              <a:rPr lang="en-US" sz="36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3600" dirty="0" err="1" smtClean="0">
                <a:solidFill>
                  <a:srgbClr val="FFFFCC"/>
                </a:solidFill>
                <a:latin typeface="Arial Narrow" pitchFamily="34" charset="0"/>
              </a:rPr>
              <a:t>Pembaca</a:t>
            </a:r>
            <a:r>
              <a:rPr lang="en-US" sz="36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3600" dirty="0" err="1" smtClean="0">
                <a:solidFill>
                  <a:srgbClr val="FFFFCC"/>
                </a:solidFill>
                <a:latin typeface="Arial Narrow" pitchFamily="34" charset="0"/>
              </a:rPr>
              <a:t>Majalah</a:t>
            </a:r>
            <a:r>
              <a:rPr lang="en-US" sz="3600" dirty="0" smtClean="0">
                <a:solidFill>
                  <a:srgbClr val="FFFFCC"/>
                </a:solidFill>
                <a:latin typeface="Arial Narrow" pitchFamily="34" charset="0"/>
              </a:rPr>
              <a:t>/Koran</a:t>
            </a:r>
            <a:endParaRPr lang="en-US" sz="3600" dirty="0">
              <a:solidFill>
                <a:srgbClr val="FFFFCC"/>
              </a:solidFill>
              <a:latin typeface="Arial Narrow" pitchFamily="34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638800"/>
          </a:xfrm>
        </p:spPr>
        <p:txBody>
          <a:bodyPr/>
          <a:lstStyle/>
          <a:p>
            <a:pPr marL="396875" indent="-396875" algn="just">
              <a:defRPr/>
            </a:pP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Mengukur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jumlah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pembaca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majalah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tidaklah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mudah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.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Terdapat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banyak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kesulitan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,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seperti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:</a:t>
            </a:r>
          </a:p>
          <a:p>
            <a:pPr marL="966788" lvl="1" indent="-455613" algn="just">
              <a:buFontTx/>
              <a:buAutoNum type="arabicPeriod"/>
              <a:defRPr/>
            </a:pP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Responden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merasa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lelah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saat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survei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,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sehingga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respon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diberikan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tergesa-gesa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atau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keliru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.</a:t>
            </a:r>
          </a:p>
          <a:p>
            <a:pPr marL="966788" lvl="1" indent="-455613" algn="just">
              <a:buFontTx/>
              <a:buAutoNum type="arabicPeriod"/>
              <a:defRPr/>
            </a:pP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Ukuran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sampel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cenderung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kecil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.</a:t>
            </a:r>
          </a:p>
          <a:p>
            <a:pPr marL="966788" lvl="1" indent="-455613" algn="just">
              <a:buFontTx/>
              <a:buAutoNum type="arabicPeriod"/>
              <a:defRPr/>
            </a:pP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Komposisi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sampel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seringkali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tidak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mewakili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jumlah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khalayak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pembaca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.</a:t>
            </a:r>
          </a:p>
          <a:p>
            <a:pPr marL="292100" indent="-292100" algn="just">
              <a:defRPr/>
            </a:pP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Perusahaan </a:t>
            </a:r>
            <a:r>
              <a:rPr lang="en-US" sz="2400" dirty="0" err="1" smtClean="0">
                <a:solidFill>
                  <a:srgbClr val="FFFFCC"/>
                </a:solidFill>
                <a:latin typeface="Arial Narrow" pitchFamily="34" charset="0"/>
              </a:rPr>
              <a:t>jasa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sz="2400" dirty="0" err="1" smtClean="0">
                <a:solidFill>
                  <a:srgbClr val="FFFFCC"/>
                </a:solidFill>
                <a:latin typeface="Arial Narrow" pitchFamily="34" charset="0"/>
              </a:rPr>
              <a:t>mengukur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FFFFCC"/>
                </a:solidFill>
                <a:latin typeface="Arial Narrow" pitchFamily="34" charset="0"/>
              </a:rPr>
              <a:t>pembaca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FFFFCC"/>
                </a:solidFill>
                <a:latin typeface="Arial Narrow" pitchFamily="34" charset="0"/>
              </a:rPr>
              <a:t>majalah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FFFFCC"/>
                </a:solidFill>
                <a:latin typeface="Arial Narrow" pitchFamily="34" charset="0"/>
              </a:rPr>
              <a:t>di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 AS:</a:t>
            </a:r>
          </a:p>
          <a:p>
            <a:pPr marL="741363" lvl="1" indent="-334963" algn="just">
              <a:buFontTx/>
              <a:buAutoNum type="arabicPeriod"/>
              <a:defRPr/>
            </a:pP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Simmons Market Research Bureau (SMRB)</a:t>
            </a:r>
          </a:p>
          <a:p>
            <a:pPr marL="1204913" lvl="2" indent="-349250" algn="just">
              <a:buFont typeface="Wingdings" pitchFamily="2" charset="2"/>
              <a:buChar char="Ø"/>
              <a:defRPr/>
            </a:pP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Menggunakan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teknik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b="1" i="1" dirty="0" smtClean="0">
                <a:solidFill>
                  <a:srgbClr val="FFFF00"/>
                </a:solidFill>
                <a:latin typeface="Arial Narrow" pitchFamily="34" charset="0"/>
              </a:rPr>
              <a:t>recent-reading method 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yang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menuntut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responden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untuk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meneliti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terbitan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majalah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tertentu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dan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mengatakan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apakah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mereka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telah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membacanya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.</a:t>
            </a:r>
          </a:p>
          <a:p>
            <a:pPr marL="741363" lvl="1" indent="-334963" algn="just">
              <a:buFontTx/>
              <a:buAutoNum type="arabicPeriod" startAt="2"/>
              <a:defRPr/>
            </a:pPr>
            <a:r>
              <a:rPr lang="en-US" sz="2400" dirty="0" err="1" smtClean="0">
                <a:solidFill>
                  <a:srgbClr val="FFFFCC"/>
                </a:solidFill>
                <a:latin typeface="Arial Narrow" pitchFamily="34" charset="0"/>
              </a:rPr>
              <a:t>Mediamark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 Research Inc. (MRI)</a:t>
            </a:r>
          </a:p>
          <a:p>
            <a:pPr marL="1204913" lvl="2" indent="-349250" algn="just">
              <a:buFont typeface="Wingdings" pitchFamily="2" charset="2"/>
              <a:buChar char="Ø"/>
              <a:defRPr/>
            </a:pP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MRI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memberikan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setiap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peserta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setumpuk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kartu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logo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majalah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,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lalu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peserta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mengatur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kartu-kartu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tersebut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ke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dalam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tiga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tumpukan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: </a:t>
            </a:r>
            <a:r>
              <a:rPr lang="en-US" sz="2000" dirty="0" err="1" smtClean="0">
                <a:solidFill>
                  <a:srgbClr val="FFFF00"/>
                </a:solidFill>
                <a:latin typeface="Arial Narrow" pitchFamily="34" charset="0"/>
              </a:rPr>
              <a:t>telah</a:t>
            </a:r>
            <a:r>
              <a:rPr lang="en-US" sz="20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 Narrow" pitchFamily="34" charset="0"/>
              </a:rPr>
              <a:t>membaca</a:t>
            </a:r>
            <a:r>
              <a:rPr lang="en-US" sz="2000" dirty="0" smtClean="0">
                <a:solidFill>
                  <a:srgbClr val="FFFF00"/>
                </a:solidFill>
                <a:latin typeface="Arial Narrow" pitchFamily="34" charset="0"/>
              </a:rPr>
              <a:t>, </a:t>
            </a:r>
            <a:r>
              <a:rPr lang="en-US" sz="2000" dirty="0" err="1" smtClean="0">
                <a:solidFill>
                  <a:srgbClr val="FFFF00"/>
                </a:solidFill>
                <a:latin typeface="Arial Narrow" pitchFamily="34" charset="0"/>
              </a:rPr>
              <a:t>tidak</a:t>
            </a:r>
            <a:r>
              <a:rPr lang="en-US" sz="20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 Narrow" pitchFamily="34" charset="0"/>
              </a:rPr>
              <a:t>membaca</a:t>
            </a:r>
            <a:r>
              <a:rPr lang="en-US" sz="2000" dirty="0" smtClean="0">
                <a:solidFill>
                  <a:srgbClr val="FFFF00"/>
                </a:solidFill>
                <a:latin typeface="Arial Narrow" pitchFamily="34" charset="0"/>
              </a:rPr>
              <a:t>, </a:t>
            </a:r>
            <a:r>
              <a:rPr lang="en-US" sz="2000" dirty="0" err="1" smtClean="0">
                <a:solidFill>
                  <a:srgbClr val="FFFF00"/>
                </a:solidFill>
                <a:latin typeface="Arial Narrow" pitchFamily="34" charset="0"/>
              </a:rPr>
              <a:t>atau</a:t>
            </a:r>
            <a:r>
              <a:rPr lang="en-US" sz="20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 Narrow" pitchFamily="34" charset="0"/>
              </a:rPr>
              <a:t>tidak</a:t>
            </a:r>
            <a:r>
              <a:rPr lang="en-US" sz="20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 Narrow" pitchFamily="34" charset="0"/>
              </a:rPr>
              <a:t>yakin</a:t>
            </a:r>
            <a:r>
              <a:rPr lang="en-US" sz="2000" dirty="0" smtClean="0">
                <a:solidFill>
                  <a:srgbClr val="FFFF00"/>
                </a:solidFill>
                <a:latin typeface="Arial Narrow" pitchFamily="34" charset="0"/>
              </a:rPr>
              <a:t>.</a:t>
            </a:r>
          </a:p>
          <a:p>
            <a:pPr marL="966788" lvl="1" indent="-455613" algn="just">
              <a:buFont typeface="Wingdings" pitchFamily="2" charset="2"/>
              <a:buNone/>
              <a:defRPr/>
            </a:pPr>
            <a:endParaRPr lang="en-US" sz="2400" dirty="0">
              <a:solidFill>
                <a:srgbClr val="FFFFCC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762000"/>
          </a:xfrm>
        </p:spPr>
        <p:txBody>
          <a:bodyPr/>
          <a:lstStyle/>
          <a:p>
            <a:pPr>
              <a:defRPr/>
            </a:pPr>
            <a:r>
              <a:rPr lang="en-US" sz="3200" dirty="0" err="1">
                <a:solidFill>
                  <a:srgbClr val="FFFFCC"/>
                </a:solidFill>
                <a:latin typeface="Arial Narrow" pitchFamily="34" charset="0"/>
              </a:rPr>
              <a:t>Riset</a:t>
            </a:r>
            <a:r>
              <a:rPr lang="en-US" sz="32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3200" dirty="0" smtClean="0">
                <a:solidFill>
                  <a:srgbClr val="FFFFCC"/>
                </a:solidFill>
                <a:latin typeface="Arial Narrow" pitchFamily="34" charset="0"/>
              </a:rPr>
              <a:t>Media </a:t>
            </a:r>
            <a:r>
              <a:rPr lang="en-US" sz="3200" dirty="0" err="1" smtClean="0">
                <a:solidFill>
                  <a:srgbClr val="FFFFCC"/>
                </a:solidFill>
                <a:latin typeface="Arial Narrow" pitchFamily="34" charset="0"/>
              </a:rPr>
              <a:t>elektronik</a:t>
            </a:r>
            <a:r>
              <a:rPr lang="en-US" sz="3200" dirty="0" smtClean="0">
                <a:solidFill>
                  <a:srgbClr val="FFFFCC"/>
                </a:solidFill>
                <a:latin typeface="Arial Narrow" pitchFamily="34" charset="0"/>
              </a:rPr>
              <a:t> :</a:t>
            </a:r>
            <a:br>
              <a:rPr lang="en-US" sz="3200" dirty="0" smtClean="0">
                <a:solidFill>
                  <a:srgbClr val="FFFFCC"/>
                </a:solidFill>
                <a:latin typeface="Arial Narrow" pitchFamily="34" charset="0"/>
              </a:rPr>
            </a:br>
            <a:r>
              <a:rPr lang="en-US" sz="32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3200" dirty="0" err="1" smtClean="0">
                <a:solidFill>
                  <a:srgbClr val="FFFFCC"/>
                </a:solidFill>
                <a:latin typeface="Arial Narrow" pitchFamily="34" charset="0"/>
              </a:rPr>
              <a:t>Pengukuran</a:t>
            </a:r>
            <a:r>
              <a:rPr lang="en-US" sz="32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3200" dirty="0" err="1" smtClean="0">
                <a:solidFill>
                  <a:srgbClr val="FFFFCC"/>
                </a:solidFill>
                <a:latin typeface="Arial Narrow" pitchFamily="34" charset="0"/>
              </a:rPr>
              <a:t>pendengar</a:t>
            </a:r>
            <a:r>
              <a:rPr lang="en-US" sz="32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3200" dirty="0">
                <a:solidFill>
                  <a:srgbClr val="FFFFCC"/>
                </a:solidFill>
                <a:latin typeface="Arial Narrow" pitchFamily="34" charset="0"/>
              </a:rPr>
              <a:t>Radio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2438400"/>
          </a:xfrm>
        </p:spPr>
        <p:txBody>
          <a:bodyPr/>
          <a:lstStyle/>
          <a:p>
            <a:pPr marL="396875" indent="-396875" algn="just">
              <a:defRPr/>
            </a:pPr>
            <a:r>
              <a:rPr lang="en-US" sz="1800" dirty="0" err="1">
                <a:solidFill>
                  <a:srgbClr val="FFFFCC"/>
                </a:solidFill>
                <a:latin typeface="Arial Narrow" pitchFamily="34" charset="0"/>
              </a:rPr>
              <a:t>Diukur</a:t>
            </a:r>
            <a:r>
              <a:rPr lang="en-US" sz="18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>
                <a:solidFill>
                  <a:srgbClr val="FFFFCC"/>
                </a:solidFill>
                <a:latin typeface="Arial Narrow" pitchFamily="34" charset="0"/>
              </a:rPr>
              <a:t>baik</a:t>
            </a:r>
            <a:r>
              <a:rPr lang="en-US" sz="18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>
                <a:solidFill>
                  <a:srgbClr val="FFFFCC"/>
                </a:solidFill>
                <a:latin typeface="Arial Narrow" pitchFamily="34" charset="0"/>
              </a:rPr>
              <a:t>secara</a:t>
            </a:r>
            <a:r>
              <a:rPr lang="en-US" sz="18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>
                <a:solidFill>
                  <a:srgbClr val="FFFFCC"/>
                </a:solidFill>
                <a:latin typeface="Arial Narrow" pitchFamily="34" charset="0"/>
              </a:rPr>
              <a:t>nasional</a:t>
            </a:r>
            <a:r>
              <a:rPr lang="en-US" sz="18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>
                <a:solidFill>
                  <a:srgbClr val="FFFFCC"/>
                </a:solidFill>
                <a:latin typeface="Arial Narrow" pitchFamily="34" charset="0"/>
              </a:rPr>
              <a:t>maupun</a:t>
            </a:r>
            <a:r>
              <a:rPr lang="en-US" sz="18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>
                <a:solidFill>
                  <a:srgbClr val="FFFFCC"/>
                </a:solidFill>
                <a:latin typeface="Arial Narrow" pitchFamily="34" charset="0"/>
              </a:rPr>
              <a:t>lokal</a:t>
            </a:r>
            <a:r>
              <a:rPr lang="en-US" sz="1800" dirty="0">
                <a:solidFill>
                  <a:srgbClr val="FFFFCC"/>
                </a:solidFill>
                <a:latin typeface="Arial Narrow" pitchFamily="34" charset="0"/>
              </a:rPr>
              <a:t>.</a:t>
            </a:r>
          </a:p>
          <a:p>
            <a:pPr marL="396875" indent="-396875" algn="just">
              <a:defRPr/>
            </a:pPr>
            <a:r>
              <a:rPr lang="en-US" sz="1800" dirty="0">
                <a:solidFill>
                  <a:srgbClr val="FFFFCC"/>
                </a:solidFill>
                <a:latin typeface="Arial Narrow" pitchFamily="34" charset="0"/>
              </a:rPr>
              <a:t>Perusahaan </a:t>
            </a:r>
            <a:r>
              <a:rPr lang="en-US" sz="1800" dirty="0" err="1">
                <a:solidFill>
                  <a:srgbClr val="FFFFCC"/>
                </a:solidFill>
                <a:latin typeface="Arial Narrow" pitchFamily="34" charset="0"/>
              </a:rPr>
              <a:t>penyedia</a:t>
            </a:r>
            <a:r>
              <a:rPr lang="en-US" sz="18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>
                <a:solidFill>
                  <a:srgbClr val="FFFFCC"/>
                </a:solidFill>
                <a:latin typeface="Arial Narrow" pitchFamily="34" charset="0"/>
              </a:rPr>
              <a:t>peringkat</a:t>
            </a:r>
            <a:r>
              <a:rPr lang="en-US" sz="1800" dirty="0">
                <a:solidFill>
                  <a:srgbClr val="FFFFCC"/>
                </a:solidFill>
                <a:latin typeface="Arial Narrow" pitchFamily="34" charset="0"/>
              </a:rPr>
              <a:t> radio </a:t>
            </a:r>
            <a:r>
              <a:rPr lang="en-US" sz="1800" dirty="0" err="1">
                <a:solidFill>
                  <a:srgbClr val="FFFFCC"/>
                </a:solidFill>
                <a:latin typeface="Arial Narrow" pitchFamily="34" charset="0"/>
              </a:rPr>
              <a:t>di</a:t>
            </a:r>
            <a:r>
              <a:rPr lang="en-US" sz="1800" dirty="0">
                <a:solidFill>
                  <a:srgbClr val="FFFFCC"/>
                </a:solidFill>
                <a:latin typeface="Arial Narrow" pitchFamily="34" charset="0"/>
              </a:rPr>
              <a:t> AS:</a:t>
            </a:r>
          </a:p>
          <a:p>
            <a:pPr marL="862013" lvl="1" indent="-350838" algn="just">
              <a:buFontTx/>
              <a:buAutoNum type="arabicPeriod"/>
              <a:defRPr/>
            </a:pPr>
            <a:r>
              <a:rPr lang="en-US" sz="1800" dirty="0">
                <a:solidFill>
                  <a:srgbClr val="FFFFCC"/>
                </a:solidFill>
                <a:latin typeface="Arial Narrow" pitchFamily="34" charset="0"/>
              </a:rPr>
              <a:t>Statistical Research Inc. (SRI) (</a:t>
            </a:r>
            <a:r>
              <a:rPr lang="en-US" sz="1800" dirty="0" err="1">
                <a:solidFill>
                  <a:srgbClr val="FFFFCC"/>
                </a:solidFill>
                <a:latin typeface="Arial Narrow" pitchFamily="34" charset="0"/>
              </a:rPr>
              <a:t>nasional</a:t>
            </a:r>
            <a:r>
              <a:rPr lang="en-US" sz="1800" dirty="0">
                <a:solidFill>
                  <a:srgbClr val="FFFFCC"/>
                </a:solidFill>
                <a:latin typeface="Arial Narrow" pitchFamily="34" charset="0"/>
              </a:rPr>
              <a:t>)</a:t>
            </a:r>
          </a:p>
          <a:p>
            <a:pPr marL="1273175" lvl="2" indent="-296863" algn="just">
              <a:buFontTx/>
              <a:buChar char="–"/>
              <a:defRPr/>
            </a:pPr>
            <a:r>
              <a:rPr lang="en-US" sz="1600" dirty="0">
                <a:solidFill>
                  <a:srgbClr val="FFFFCC"/>
                </a:solidFill>
                <a:latin typeface="Arial Narrow" pitchFamily="34" charset="0"/>
              </a:rPr>
              <a:t>Radio All Dimensions Audience Research (RADAR) </a:t>
            </a:r>
            <a:r>
              <a:rPr lang="en-US" sz="1600" dirty="0" err="1">
                <a:solidFill>
                  <a:srgbClr val="FFFFCC"/>
                </a:solidFill>
                <a:latin typeface="Arial Narrow" pitchFamily="34" charset="0"/>
              </a:rPr>
              <a:t>menyediakan</a:t>
            </a:r>
            <a:r>
              <a:rPr lang="en-US" sz="16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600" dirty="0" err="1">
                <a:solidFill>
                  <a:srgbClr val="FFFFCC"/>
                </a:solidFill>
                <a:latin typeface="Arial Narrow" pitchFamily="34" charset="0"/>
              </a:rPr>
              <a:t>estimasi</a:t>
            </a:r>
            <a:r>
              <a:rPr lang="en-US" sz="16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600" dirty="0" err="1">
                <a:solidFill>
                  <a:srgbClr val="FFFFCC"/>
                </a:solidFill>
                <a:latin typeface="Arial Narrow" pitchFamily="34" charset="0"/>
              </a:rPr>
              <a:t>peringkat</a:t>
            </a:r>
            <a:r>
              <a:rPr lang="en-US" sz="16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600" dirty="0" err="1">
                <a:solidFill>
                  <a:srgbClr val="FFFFCC"/>
                </a:solidFill>
                <a:latin typeface="Arial Narrow" pitchFamily="34" charset="0"/>
              </a:rPr>
              <a:t>untuk</a:t>
            </a:r>
            <a:r>
              <a:rPr lang="en-US" sz="16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600" dirty="0" err="1">
                <a:solidFill>
                  <a:srgbClr val="FFFFCC"/>
                </a:solidFill>
                <a:latin typeface="Arial Narrow" pitchFamily="34" charset="0"/>
              </a:rPr>
              <a:t>pemrograman</a:t>
            </a:r>
            <a:r>
              <a:rPr lang="en-US" sz="16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600" dirty="0" err="1">
                <a:solidFill>
                  <a:srgbClr val="FFFFCC"/>
                </a:solidFill>
                <a:latin typeface="Arial Narrow" pitchFamily="34" charset="0"/>
              </a:rPr>
              <a:t>jaringan</a:t>
            </a:r>
            <a:r>
              <a:rPr lang="en-US" sz="1600" dirty="0">
                <a:solidFill>
                  <a:srgbClr val="FFFFCC"/>
                </a:solidFill>
                <a:latin typeface="Arial Narrow" pitchFamily="34" charset="0"/>
              </a:rPr>
              <a:t> radio </a:t>
            </a:r>
            <a:r>
              <a:rPr lang="en-US" sz="1600" dirty="0" err="1">
                <a:solidFill>
                  <a:srgbClr val="FFFFCC"/>
                </a:solidFill>
                <a:latin typeface="Arial Narrow" pitchFamily="34" charset="0"/>
              </a:rPr>
              <a:t>dan</a:t>
            </a:r>
            <a:r>
              <a:rPr lang="en-US" sz="16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600" dirty="0" err="1">
                <a:solidFill>
                  <a:srgbClr val="FFFFCC"/>
                </a:solidFill>
                <a:latin typeface="Arial Narrow" pitchFamily="34" charset="0"/>
              </a:rPr>
              <a:t>karakteristik</a:t>
            </a:r>
            <a:r>
              <a:rPr lang="en-US" sz="16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600" dirty="0" err="1">
                <a:solidFill>
                  <a:srgbClr val="FFFFCC"/>
                </a:solidFill>
                <a:latin typeface="Arial Narrow" pitchFamily="34" charset="0"/>
              </a:rPr>
              <a:t>demografis</a:t>
            </a:r>
            <a:r>
              <a:rPr lang="en-US" sz="16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600" dirty="0" err="1">
                <a:solidFill>
                  <a:srgbClr val="FFFFCC"/>
                </a:solidFill>
                <a:latin typeface="Arial Narrow" pitchFamily="34" charset="0"/>
              </a:rPr>
              <a:t>pendengar</a:t>
            </a:r>
            <a:r>
              <a:rPr lang="en-US" sz="1600" dirty="0">
                <a:solidFill>
                  <a:srgbClr val="FFFFCC"/>
                </a:solidFill>
                <a:latin typeface="Arial Narrow" pitchFamily="34" charset="0"/>
              </a:rPr>
              <a:t>.</a:t>
            </a:r>
          </a:p>
          <a:p>
            <a:pPr marL="862013" lvl="1" indent="-350838" algn="just">
              <a:buFontTx/>
              <a:buAutoNum type="arabicPeriod" startAt="2"/>
              <a:defRPr/>
            </a:pPr>
            <a:r>
              <a:rPr lang="en-US" sz="1800" dirty="0" err="1">
                <a:solidFill>
                  <a:srgbClr val="FFFFCC"/>
                </a:solidFill>
                <a:latin typeface="Arial Narrow" pitchFamily="34" charset="0"/>
              </a:rPr>
              <a:t>Arbitron</a:t>
            </a:r>
            <a:r>
              <a:rPr lang="en-US" sz="1800" dirty="0">
                <a:solidFill>
                  <a:srgbClr val="FFFFCC"/>
                </a:solidFill>
                <a:latin typeface="Arial Narrow" pitchFamily="34" charset="0"/>
              </a:rPr>
              <a:t> (</a:t>
            </a:r>
            <a:r>
              <a:rPr lang="en-US" sz="1800" dirty="0" err="1">
                <a:solidFill>
                  <a:srgbClr val="FFFFCC"/>
                </a:solidFill>
                <a:latin typeface="Arial Narrow" pitchFamily="34" charset="0"/>
              </a:rPr>
              <a:t>lokal</a:t>
            </a:r>
            <a:r>
              <a:rPr lang="en-US" sz="1800" dirty="0">
                <a:solidFill>
                  <a:srgbClr val="FFFFCC"/>
                </a:solidFill>
                <a:latin typeface="Arial Narrow" pitchFamily="34" charset="0"/>
              </a:rPr>
              <a:t>)</a:t>
            </a:r>
          </a:p>
          <a:p>
            <a:pPr marL="1273175" lvl="2" indent="-296863" algn="just">
              <a:buFontTx/>
              <a:buChar char="–"/>
              <a:defRPr/>
            </a:pPr>
            <a:r>
              <a:rPr lang="en-US" sz="1600" dirty="0" err="1">
                <a:solidFill>
                  <a:srgbClr val="FFFFCC"/>
                </a:solidFill>
                <a:latin typeface="Arial Narrow" pitchFamily="34" charset="0"/>
              </a:rPr>
              <a:t>Melaporkan</a:t>
            </a:r>
            <a:r>
              <a:rPr lang="en-US" sz="16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600" dirty="0" err="1">
                <a:solidFill>
                  <a:srgbClr val="FFFFCC"/>
                </a:solidFill>
                <a:latin typeface="Arial Narrow" pitchFamily="34" charset="0"/>
              </a:rPr>
              <a:t>laporan</a:t>
            </a:r>
            <a:r>
              <a:rPr lang="en-US" sz="16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600" dirty="0" err="1">
                <a:solidFill>
                  <a:srgbClr val="FFFFCC"/>
                </a:solidFill>
                <a:latin typeface="Arial Narrow" pitchFamily="34" charset="0"/>
              </a:rPr>
              <a:t>tentang</a:t>
            </a:r>
            <a:r>
              <a:rPr lang="en-US" sz="16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600" dirty="0" err="1">
                <a:solidFill>
                  <a:srgbClr val="FFFFCC"/>
                </a:solidFill>
                <a:latin typeface="Arial Narrow" pitchFamily="34" charset="0"/>
              </a:rPr>
              <a:t>pola</a:t>
            </a:r>
            <a:r>
              <a:rPr lang="en-US" sz="16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600" dirty="0" err="1">
                <a:solidFill>
                  <a:srgbClr val="FFFFCC"/>
                </a:solidFill>
                <a:latin typeface="Arial Narrow" pitchFamily="34" charset="0"/>
              </a:rPr>
              <a:t>mendengarkan</a:t>
            </a:r>
            <a:r>
              <a:rPr lang="en-US" sz="16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600" dirty="0" err="1">
                <a:solidFill>
                  <a:srgbClr val="FFFFCC"/>
                </a:solidFill>
                <a:latin typeface="Arial Narrow" pitchFamily="34" charset="0"/>
              </a:rPr>
              <a:t>responden</a:t>
            </a:r>
            <a:r>
              <a:rPr lang="en-US" sz="1600" dirty="0">
                <a:solidFill>
                  <a:srgbClr val="FFFFCC"/>
                </a:solidFill>
                <a:latin typeface="Arial Narrow" pitchFamily="34" charset="0"/>
              </a:rPr>
              <a:t>, </a:t>
            </a:r>
            <a:r>
              <a:rPr lang="en-US" sz="1600" dirty="0" err="1">
                <a:solidFill>
                  <a:srgbClr val="FFFFCC"/>
                </a:solidFill>
                <a:latin typeface="Arial Narrow" pitchFamily="34" charset="0"/>
              </a:rPr>
              <a:t>preferensi</a:t>
            </a:r>
            <a:r>
              <a:rPr lang="en-US" sz="16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600" dirty="0" err="1">
                <a:solidFill>
                  <a:srgbClr val="FFFFCC"/>
                </a:solidFill>
                <a:latin typeface="Arial Narrow" pitchFamily="34" charset="0"/>
              </a:rPr>
              <a:t>stasiun</a:t>
            </a:r>
            <a:r>
              <a:rPr lang="en-US" sz="1600" dirty="0">
                <a:solidFill>
                  <a:srgbClr val="FFFFCC"/>
                </a:solidFill>
                <a:latin typeface="Arial Narrow" pitchFamily="34" charset="0"/>
              </a:rPr>
              <a:t>, </a:t>
            </a:r>
            <a:r>
              <a:rPr lang="en-US" sz="1600" dirty="0" err="1">
                <a:solidFill>
                  <a:srgbClr val="FFFFCC"/>
                </a:solidFill>
                <a:latin typeface="Arial Narrow" pitchFamily="34" charset="0"/>
              </a:rPr>
              <a:t>dan</a:t>
            </a:r>
            <a:r>
              <a:rPr lang="en-US" sz="16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600" dirty="0" err="1">
                <a:solidFill>
                  <a:srgbClr val="FFFFCC"/>
                </a:solidFill>
                <a:latin typeface="Arial Narrow" pitchFamily="34" charset="0"/>
              </a:rPr>
              <a:t>hambatan</a:t>
            </a:r>
            <a:r>
              <a:rPr lang="en-US" sz="16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600" dirty="0" err="1">
                <a:solidFill>
                  <a:srgbClr val="FFFFCC"/>
                </a:solidFill>
                <a:latin typeface="Arial Narrow" pitchFamily="34" charset="0"/>
              </a:rPr>
              <a:t>demografis</a:t>
            </a:r>
            <a:r>
              <a:rPr lang="en-US" sz="1600" dirty="0">
                <a:solidFill>
                  <a:srgbClr val="FFFFCC"/>
                </a:solidFill>
                <a:latin typeface="Arial Narrow" pitchFamily="34" charset="0"/>
              </a:rPr>
              <a:t>.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4495800"/>
            <a:ext cx="9144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92100" indent="-292100" algn="just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kern="0" dirty="0" err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Peringkat</a:t>
            </a:r>
            <a:r>
              <a:rPr lang="en-US" kern="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program </a:t>
            </a:r>
            <a:r>
              <a:rPr lang="en-US" kern="0" dirty="0" err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mempengaruhi</a:t>
            </a:r>
            <a:r>
              <a:rPr lang="en-US" kern="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  <a:r>
              <a:rPr lang="en-US" kern="0" dirty="0" err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nilai</a:t>
            </a:r>
            <a:r>
              <a:rPr lang="en-US" kern="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  <a:r>
              <a:rPr lang="en-US" kern="0" dirty="0" err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iklan</a:t>
            </a:r>
            <a:r>
              <a:rPr lang="en-US" kern="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. </a:t>
            </a:r>
            <a:r>
              <a:rPr lang="en-US" kern="0" dirty="0" err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Semakin</a:t>
            </a:r>
            <a:r>
              <a:rPr lang="en-US" kern="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  <a:r>
              <a:rPr lang="en-US" kern="0" dirty="0" err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tinggi</a:t>
            </a:r>
            <a:r>
              <a:rPr lang="en-US" kern="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  <a:r>
              <a:rPr lang="en-US" kern="0" dirty="0" err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peringkat</a:t>
            </a:r>
            <a:r>
              <a:rPr lang="en-US" kern="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, </a:t>
            </a:r>
            <a:r>
              <a:rPr lang="en-US" kern="0" dirty="0" err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harga</a:t>
            </a:r>
            <a:r>
              <a:rPr lang="en-US" kern="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  <a:r>
              <a:rPr lang="en-US" kern="0" dirty="0" err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iklan</a:t>
            </a:r>
            <a:r>
              <a:rPr lang="en-US" kern="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  <a:r>
              <a:rPr lang="en-US" kern="0" dirty="0" err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semakin</a:t>
            </a:r>
            <a:r>
              <a:rPr lang="en-US" kern="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  <a:r>
              <a:rPr lang="en-US" kern="0" dirty="0" err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tinggi</a:t>
            </a:r>
            <a:r>
              <a:rPr lang="en-US" kern="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.</a:t>
            </a:r>
          </a:p>
          <a:p>
            <a:pPr marL="292100" indent="-292100" algn="just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kern="0" dirty="0" err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Sistem</a:t>
            </a:r>
            <a:r>
              <a:rPr lang="en-US" kern="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  <a:r>
              <a:rPr lang="en-US" kern="0" dirty="0" err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pengukuran</a:t>
            </a:r>
            <a:r>
              <a:rPr lang="en-US" kern="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yang </a:t>
            </a:r>
            <a:r>
              <a:rPr lang="en-US" kern="0" dirty="0" err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umum</a:t>
            </a:r>
            <a:r>
              <a:rPr lang="en-US" kern="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  <a:r>
              <a:rPr lang="en-US" kern="0" dirty="0" err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digunakan</a:t>
            </a:r>
            <a:r>
              <a:rPr lang="en-US" kern="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  <a:r>
              <a:rPr lang="en-US" kern="0" dirty="0" err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di</a:t>
            </a:r>
            <a:r>
              <a:rPr lang="en-US" kern="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AS:</a:t>
            </a:r>
          </a:p>
          <a:p>
            <a:pPr marL="741363" lvl="1" indent="-334963" algn="just" eaLnBrk="0" hangingPunct="0">
              <a:spcBef>
                <a:spcPct val="20000"/>
              </a:spcBef>
              <a:buClr>
                <a:schemeClr val="tx2"/>
              </a:buClr>
              <a:buSzPct val="60000"/>
              <a:buFontTx/>
              <a:buAutoNum type="arabicPeriod"/>
              <a:defRPr/>
            </a:pPr>
            <a:r>
              <a:rPr lang="en-US" kern="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Nielsen’s People Meter</a:t>
            </a:r>
          </a:p>
          <a:p>
            <a:pPr marL="1152525" lvl="2" indent="-296863" algn="just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–"/>
              <a:defRPr/>
            </a:pPr>
            <a:r>
              <a:rPr lang="en-US" sz="1600" kern="0" dirty="0" err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Menggunakan</a:t>
            </a:r>
            <a:r>
              <a:rPr lang="en-US" sz="1600" kern="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  <a:r>
              <a:rPr lang="en-US" sz="1600" kern="0" dirty="0" err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alat</a:t>
            </a:r>
            <a:r>
              <a:rPr lang="en-US" sz="1600" kern="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  <a:r>
              <a:rPr lang="en-US" sz="1600" kern="0" dirty="0" err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dimana</a:t>
            </a:r>
            <a:r>
              <a:rPr lang="en-US" sz="1600" kern="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  <a:r>
              <a:rPr lang="en-US" sz="1600" kern="0" dirty="0" err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responden</a:t>
            </a:r>
            <a:r>
              <a:rPr lang="en-US" sz="1600" kern="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  <a:r>
              <a:rPr lang="en-US" sz="1600" kern="0" dirty="0" err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menekan</a:t>
            </a:r>
            <a:r>
              <a:rPr lang="en-US" sz="1600" kern="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  <a:r>
              <a:rPr lang="en-US" sz="1600" kern="0" dirty="0" err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tombol</a:t>
            </a:r>
            <a:r>
              <a:rPr lang="en-US" sz="1600" kern="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  <a:r>
              <a:rPr lang="en-US" sz="1600" kern="0" dirty="0" err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numerik</a:t>
            </a:r>
            <a:r>
              <a:rPr lang="en-US" sz="1600" kern="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  <a:r>
              <a:rPr lang="en-US" sz="1600" kern="0" dirty="0" err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setiap</a:t>
            </a:r>
            <a:r>
              <a:rPr lang="en-US" sz="1600" kern="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  <a:r>
              <a:rPr lang="en-US" sz="1600" kern="0" dirty="0" err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berganti</a:t>
            </a:r>
            <a:r>
              <a:rPr lang="en-US" sz="1600" kern="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  <a:r>
              <a:rPr lang="en-US" sz="1600" kern="0" dirty="0" err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stasiun</a:t>
            </a:r>
            <a:r>
              <a:rPr lang="en-US" sz="1600" kern="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, </a:t>
            </a:r>
            <a:r>
              <a:rPr lang="en-US" sz="1600" kern="0" dirty="0" err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sehingga</a:t>
            </a:r>
            <a:r>
              <a:rPr lang="en-US" sz="1600" kern="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  <a:r>
              <a:rPr lang="en-US" sz="1600" kern="0" dirty="0" err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alat</a:t>
            </a:r>
            <a:r>
              <a:rPr lang="en-US" sz="1600" kern="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  <a:r>
              <a:rPr lang="en-US" sz="1600" kern="0" dirty="0" err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dapat</a:t>
            </a:r>
            <a:r>
              <a:rPr lang="en-US" sz="1600" kern="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  <a:r>
              <a:rPr lang="en-US" sz="1600" kern="0" dirty="0" err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mencatat</a:t>
            </a:r>
            <a:r>
              <a:rPr lang="en-US" sz="1600" kern="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program yang </a:t>
            </a:r>
            <a:r>
              <a:rPr lang="en-US" sz="1600" kern="0" dirty="0" err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sedang</a:t>
            </a:r>
            <a:r>
              <a:rPr lang="en-US" sz="1600" kern="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  <a:r>
              <a:rPr lang="en-US" sz="1600" kern="0" dirty="0" err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ditonton</a:t>
            </a:r>
            <a:r>
              <a:rPr lang="en-US" sz="1600" kern="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.</a:t>
            </a:r>
          </a:p>
          <a:p>
            <a:pPr marL="741363" lvl="1" indent="-334963" algn="just" eaLnBrk="0" hangingPunct="0">
              <a:spcBef>
                <a:spcPct val="20000"/>
              </a:spcBef>
              <a:buClr>
                <a:schemeClr val="tx2"/>
              </a:buClr>
              <a:buSzPct val="60000"/>
              <a:buFontTx/>
              <a:buAutoNum type="arabicPeriod"/>
              <a:defRPr/>
            </a:pPr>
            <a:r>
              <a:rPr lang="en-US" kern="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SMART (System for Measuring And Reporting Television) </a:t>
            </a:r>
            <a:r>
              <a:rPr lang="en-US" kern="0" dirty="0" err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milik</a:t>
            </a:r>
            <a:r>
              <a:rPr lang="en-US" kern="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SRI</a:t>
            </a:r>
          </a:p>
          <a:p>
            <a:pPr marL="1152525" lvl="2" indent="-296863" algn="just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–"/>
              <a:defRPr/>
            </a:pPr>
            <a:r>
              <a:rPr lang="en-US" sz="1600" kern="0" dirty="0" err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Menggunakan</a:t>
            </a:r>
            <a:r>
              <a:rPr lang="en-US" sz="1600" kern="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meter yang </a:t>
            </a:r>
            <a:r>
              <a:rPr lang="en-US" sz="1600" kern="0" dirty="0" err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memiliki</a:t>
            </a:r>
            <a:r>
              <a:rPr lang="en-US" sz="1600" kern="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sensor </a:t>
            </a:r>
            <a:r>
              <a:rPr lang="en-US" sz="1600" kern="0" dirty="0" err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untuk</a:t>
            </a:r>
            <a:r>
              <a:rPr lang="en-US" sz="1600" kern="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  <a:r>
              <a:rPr lang="en-US" sz="1600" kern="0" dirty="0" err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mengambil</a:t>
            </a:r>
            <a:r>
              <a:rPr lang="en-US" sz="1600" kern="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  <a:r>
              <a:rPr lang="en-US" sz="1600" kern="0" dirty="0" err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sinyal-sinyal</a:t>
            </a:r>
            <a:r>
              <a:rPr lang="en-US" sz="1600" kern="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  <a:r>
              <a:rPr lang="en-US" sz="1600" kern="0" dirty="0" err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dari</a:t>
            </a:r>
            <a:r>
              <a:rPr lang="en-US" sz="1600" kern="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  <a:r>
              <a:rPr lang="en-US" sz="1600" kern="0" dirty="0" err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udara</a:t>
            </a:r>
            <a:r>
              <a:rPr lang="en-US" sz="1600" kern="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35814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3200" b="1" kern="0" dirty="0" err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+mj-ea"/>
                <a:cs typeface="+mj-cs"/>
              </a:rPr>
              <a:t>Riset</a:t>
            </a:r>
            <a:r>
              <a:rPr lang="en-US" sz="3200" b="1" kern="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+mj-ea"/>
                <a:cs typeface="+mj-cs"/>
              </a:rPr>
              <a:t> Media </a:t>
            </a:r>
            <a:r>
              <a:rPr lang="en-US" sz="3200" b="1" kern="0" dirty="0" err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+mj-ea"/>
                <a:cs typeface="+mj-cs"/>
              </a:rPr>
              <a:t>elektronik</a:t>
            </a:r>
            <a:r>
              <a:rPr lang="en-US" sz="3200" b="1" kern="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+mj-ea"/>
                <a:cs typeface="+mj-cs"/>
              </a:rPr>
              <a:t> :</a:t>
            </a:r>
          </a:p>
          <a:p>
            <a:pPr algn="ctr" eaLnBrk="0" hangingPunct="0">
              <a:defRPr/>
            </a:pPr>
            <a:r>
              <a:rPr lang="en-US" sz="3200" b="1" kern="0" dirty="0" err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+mj-ea"/>
                <a:cs typeface="+mj-cs"/>
              </a:rPr>
              <a:t>Pengukuran</a:t>
            </a:r>
            <a:r>
              <a:rPr lang="en-US" sz="3200" b="1" kern="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+mj-ea"/>
                <a:cs typeface="+mj-cs"/>
              </a:rPr>
              <a:t> </a:t>
            </a:r>
            <a:r>
              <a:rPr lang="en-US" sz="3200" b="1" kern="0" dirty="0" err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+mj-ea"/>
                <a:cs typeface="+mj-cs"/>
              </a:rPr>
              <a:t>Pemirsa</a:t>
            </a:r>
            <a:r>
              <a:rPr lang="en-US" sz="3200" b="1" kern="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+mj-ea"/>
                <a:cs typeface="+mj-cs"/>
              </a:rPr>
              <a:t> </a:t>
            </a:r>
            <a:r>
              <a:rPr lang="en-US" sz="3200" b="1" kern="0" dirty="0" err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+mj-ea"/>
                <a:cs typeface="+mj-cs"/>
              </a:rPr>
              <a:t>Televisi</a:t>
            </a:r>
            <a:endParaRPr lang="en-US" sz="3200" b="1" kern="0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8686800" cy="1143000"/>
          </a:xfrm>
        </p:spPr>
        <p:txBody>
          <a:bodyPr/>
          <a:lstStyle/>
          <a:p>
            <a:pPr>
              <a:defRPr/>
            </a:pPr>
            <a:r>
              <a:rPr lang="en-US" sz="3600" dirty="0" err="1" smtClean="0">
                <a:solidFill>
                  <a:srgbClr val="FFFFCC"/>
                </a:solidFill>
                <a:latin typeface="Arial Narrow" pitchFamily="34" charset="0"/>
              </a:rPr>
              <a:t>Riset</a:t>
            </a:r>
            <a:r>
              <a:rPr lang="en-US" sz="3600" dirty="0" smtClean="0">
                <a:solidFill>
                  <a:srgbClr val="FFFFCC"/>
                </a:solidFill>
                <a:latin typeface="Arial Narrow" pitchFamily="34" charset="0"/>
              </a:rPr>
              <a:t> Media: </a:t>
            </a:r>
            <a:r>
              <a:rPr lang="en-US" sz="3600" dirty="0" err="1" smtClean="0">
                <a:solidFill>
                  <a:srgbClr val="FFFFCC"/>
                </a:solidFill>
                <a:latin typeface="Arial Narrow" pitchFamily="34" charset="0"/>
              </a:rPr>
              <a:t>Pengukuran</a:t>
            </a:r>
            <a:r>
              <a:rPr lang="en-US" sz="36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3600" dirty="0" err="1" smtClean="0">
                <a:solidFill>
                  <a:srgbClr val="FFFFCC"/>
                </a:solidFill>
                <a:latin typeface="Arial Narrow" pitchFamily="34" charset="0"/>
              </a:rPr>
              <a:t>Iklan</a:t>
            </a:r>
            <a:r>
              <a:rPr lang="en-US" sz="36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3600" dirty="0">
                <a:solidFill>
                  <a:srgbClr val="FFFFCC"/>
                </a:solidFill>
                <a:latin typeface="Arial Narrow" pitchFamily="34" charset="0"/>
              </a:rPr>
              <a:t>Web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22438"/>
            <a:ext cx="8382000" cy="3916362"/>
          </a:xfrm>
        </p:spPr>
        <p:txBody>
          <a:bodyPr/>
          <a:lstStyle/>
          <a:p>
            <a:pPr algn="just">
              <a:lnSpc>
                <a:spcPct val="90000"/>
              </a:lnSpc>
              <a:spcBef>
                <a:spcPts val="1800"/>
              </a:spcBef>
              <a:defRPr/>
            </a:pPr>
            <a:r>
              <a:rPr lang="en-US" sz="2800" dirty="0" err="1">
                <a:solidFill>
                  <a:srgbClr val="FFFFCC"/>
                </a:solidFill>
                <a:latin typeface="Arial Narrow" pitchFamily="34" charset="0"/>
              </a:rPr>
              <a:t>Terdapat</a:t>
            </a:r>
            <a:r>
              <a:rPr lang="en-US" sz="28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FFFFCC"/>
                </a:solidFill>
                <a:latin typeface="Arial Narrow" pitchFamily="34" charset="0"/>
              </a:rPr>
              <a:t>beberapa</a:t>
            </a:r>
            <a:r>
              <a:rPr lang="en-US" sz="28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FFFFCC"/>
                </a:solidFill>
                <a:latin typeface="Arial Narrow" pitchFamily="34" charset="0"/>
              </a:rPr>
              <a:t>kesulitan</a:t>
            </a:r>
            <a:r>
              <a:rPr lang="en-US" sz="28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FFFFCC"/>
                </a:solidFill>
                <a:latin typeface="Arial Narrow" pitchFamily="34" charset="0"/>
              </a:rPr>
              <a:t>dalam</a:t>
            </a:r>
            <a:r>
              <a:rPr lang="en-US" sz="28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FFFFCC"/>
                </a:solidFill>
                <a:latin typeface="Arial Narrow" pitchFamily="34" charset="0"/>
              </a:rPr>
              <a:t>mengukur</a:t>
            </a:r>
            <a:r>
              <a:rPr lang="en-US" sz="28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FFFFCC"/>
                </a:solidFill>
                <a:latin typeface="Arial Narrow" pitchFamily="34" charset="0"/>
              </a:rPr>
              <a:t>efektivitas</a:t>
            </a:r>
            <a:r>
              <a:rPr lang="en-US" sz="28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FFFFCC"/>
                </a:solidFill>
                <a:latin typeface="Arial Narrow" pitchFamily="34" charset="0"/>
              </a:rPr>
              <a:t>iklan</a:t>
            </a:r>
            <a:r>
              <a:rPr lang="en-US" sz="28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FFFFCC"/>
                </a:solidFill>
                <a:latin typeface="Arial Narrow" pitchFamily="34" charset="0"/>
              </a:rPr>
              <a:t>di</a:t>
            </a:r>
            <a:r>
              <a:rPr lang="en-US" sz="2800" dirty="0">
                <a:solidFill>
                  <a:srgbClr val="FFFFCC"/>
                </a:solidFill>
                <a:latin typeface="Arial Narrow" pitchFamily="34" charset="0"/>
              </a:rPr>
              <a:t> Internet.</a:t>
            </a:r>
          </a:p>
          <a:p>
            <a:pPr algn="just">
              <a:lnSpc>
                <a:spcPct val="90000"/>
              </a:lnSpc>
              <a:spcBef>
                <a:spcPts val="1800"/>
              </a:spcBef>
              <a:defRPr/>
            </a:pPr>
            <a:r>
              <a:rPr lang="en-US" sz="2800" dirty="0" err="1">
                <a:solidFill>
                  <a:srgbClr val="FFFFCC"/>
                </a:solidFill>
                <a:latin typeface="Arial Narrow" pitchFamily="34" charset="0"/>
              </a:rPr>
              <a:t>Sampai</a:t>
            </a:r>
            <a:r>
              <a:rPr lang="en-US" sz="28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FFFFCC"/>
                </a:solidFill>
                <a:latin typeface="Arial Narrow" pitchFamily="34" charset="0"/>
              </a:rPr>
              <a:t>saat</a:t>
            </a:r>
            <a:r>
              <a:rPr lang="en-US" sz="28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FFFFCC"/>
                </a:solidFill>
                <a:latin typeface="Arial Narrow" pitchFamily="34" charset="0"/>
              </a:rPr>
              <a:t>ini</a:t>
            </a:r>
            <a:r>
              <a:rPr lang="en-US" sz="28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FFFFCC"/>
                </a:solidFill>
                <a:latin typeface="Arial Narrow" pitchFamily="34" charset="0"/>
              </a:rPr>
              <a:t>iklan</a:t>
            </a:r>
            <a:r>
              <a:rPr lang="en-US" sz="28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FFFFCC"/>
                </a:solidFill>
                <a:latin typeface="Arial Narrow" pitchFamily="34" charset="0"/>
              </a:rPr>
              <a:t>di</a:t>
            </a:r>
            <a:r>
              <a:rPr lang="en-US" sz="2800" dirty="0">
                <a:solidFill>
                  <a:srgbClr val="FFFFCC"/>
                </a:solidFill>
                <a:latin typeface="Arial Narrow" pitchFamily="34" charset="0"/>
              </a:rPr>
              <a:t> Internet </a:t>
            </a:r>
            <a:r>
              <a:rPr lang="en-US" sz="2800" dirty="0" err="1">
                <a:solidFill>
                  <a:srgbClr val="FFFFCC"/>
                </a:solidFill>
                <a:latin typeface="Arial Narrow" pitchFamily="34" charset="0"/>
              </a:rPr>
              <a:t>masih</a:t>
            </a:r>
            <a:r>
              <a:rPr lang="en-US" sz="28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FFFFCC"/>
                </a:solidFill>
                <a:latin typeface="Arial Narrow" pitchFamily="34" charset="0"/>
              </a:rPr>
              <a:t>dianggap</a:t>
            </a:r>
            <a:r>
              <a:rPr lang="en-US" sz="28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FFFFCC"/>
                </a:solidFill>
                <a:latin typeface="Arial Narrow" pitchFamily="34" charset="0"/>
              </a:rPr>
              <a:t>memberikan</a:t>
            </a:r>
            <a:r>
              <a:rPr lang="en-US" sz="28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FFFFCC"/>
                </a:solidFill>
                <a:latin typeface="Arial Narrow" pitchFamily="34" charset="0"/>
              </a:rPr>
              <a:t>pengaruh</a:t>
            </a:r>
            <a:r>
              <a:rPr lang="en-US" sz="2800" dirty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sz="2800" dirty="0" err="1">
                <a:solidFill>
                  <a:srgbClr val="FFFFCC"/>
                </a:solidFill>
                <a:latin typeface="Arial Narrow" pitchFamily="34" charset="0"/>
              </a:rPr>
              <a:t>lebih</a:t>
            </a:r>
            <a:r>
              <a:rPr lang="en-US" sz="28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FFFFCC"/>
                </a:solidFill>
                <a:latin typeface="Arial Narrow" pitchFamily="34" charset="0"/>
              </a:rPr>
              <a:t>kecil</a:t>
            </a:r>
            <a:r>
              <a:rPr lang="en-US" sz="28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FFFFCC"/>
                </a:solidFill>
                <a:latin typeface="Arial Narrow" pitchFamily="34" charset="0"/>
              </a:rPr>
              <a:t>jika</a:t>
            </a:r>
            <a:r>
              <a:rPr lang="en-US" sz="28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FFFFCC"/>
                </a:solidFill>
                <a:latin typeface="Arial Narrow" pitchFamily="34" charset="0"/>
              </a:rPr>
              <a:t>dibandingkan</a:t>
            </a:r>
            <a:r>
              <a:rPr lang="en-US" sz="2800" dirty="0">
                <a:solidFill>
                  <a:srgbClr val="FFFFCC"/>
                </a:solidFill>
                <a:latin typeface="Arial Narrow" pitchFamily="34" charset="0"/>
              </a:rPr>
              <a:t> media </a:t>
            </a:r>
            <a:r>
              <a:rPr lang="en-US" sz="2800" dirty="0" err="1">
                <a:solidFill>
                  <a:srgbClr val="FFFFCC"/>
                </a:solidFill>
                <a:latin typeface="Arial Narrow" pitchFamily="34" charset="0"/>
              </a:rPr>
              <a:t>iklan</a:t>
            </a:r>
            <a:r>
              <a:rPr lang="en-US" sz="28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FFFFCC"/>
                </a:solidFill>
                <a:latin typeface="Arial Narrow" pitchFamily="34" charset="0"/>
              </a:rPr>
              <a:t>utama</a:t>
            </a:r>
            <a:r>
              <a:rPr lang="en-US" sz="2800" dirty="0">
                <a:solidFill>
                  <a:srgbClr val="FFFFCC"/>
                </a:solidFill>
                <a:latin typeface="Arial Narrow" pitchFamily="34" charset="0"/>
              </a:rPr>
              <a:t>.</a:t>
            </a:r>
          </a:p>
          <a:p>
            <a:pPr algn="just">
              <a:lnSpc>
                <a:spcPct val="90000"/>
              </a:lnSpc>
              <a:spcBef>
                <a:spcPts val="1800"/>
              </a:spcBef>
              <a:defRPr/>
            </a:pPr>
            <a:r>
              <a:rPr lang="en-US" sz="2800" dirty="0" err="1">
                <a:solidFill>
                  <a:srgbClr val="FFFFCC"/>
                </a:solidFill>
                <a:latin typeface="Arial Narrow" pitchFamily="34" charset="0"/>
              </a:rPr>
              <a:t>Diperlukan</a:t>
            </a:r>
            <a:r>
              <a:rPr lang="en-US" sz="28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FFFFCC"/>
                </a:solidFill>
                <a:latin typeface="Arial Narrow" pitchFamily="34" charset="0"/>
              </a:rPr>
              <a:t>juga</a:t>
            </a:r>
            <a:r>
              <a:rPr lang="en-US" sz="28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FFFFCC"/>
                </a:solidFill>
                <a:latin typeface="Arial Narrow" pitchFamily="34" charset="0"/>
              </a:rPr>
              <a:t>metode</a:t>
            </a:r>
            <a:r>
              <a:rPr lang="en-US" sz="2800" dirty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sz="2800" dirty="0" err="1">
                <a:solidFill>
                  <a:srgbClr val="FFFFCC"/>
                </a:solidFill>
                <a:latin typeface="Arial Narrow" pitchFamily="34" charset="0"/>
              </a:rPr>
              <a:t>dapat</a:t>
            </a:r>
            <a:r>
              <a:rPr lang="en-US" sz="28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FFFFCC"/>
                </a:solidFill>
                <a:latin typeface="Arial Narrow" pitchFamily="34" charset="0"/>
              </a:rPr>
              <a:t>mengukur</a:t>
            </a:r>
            <a:r>
              <a:rPr lang="en-US" sz="28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FFFFCC"/>
                </a:solidFill>
                <a:latin typeface="Arial Narrow" pitchFamily="34" charset="0"/>
              </a:rPr>
              <a:t>efektivitas</a:t>
            </a:r>
            <a:r>
              <a:rPr lang="en-US" sz="28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FFFFCC"/>
                </a:solidFill>
                <a:latin typeface="Arial Narrow" pitchFamily="34" charset="0"/>
              </a:rPr>
              <a:t>indikator</a:t>
            </a:r>
            <a:r>
              <a:rPr lang="en-US" sz="28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FFFFCC"/>
                </a:solidFill>
                <a:latin typeface="Arial Narrow" pitchFamily="34" charset="0"/>
              </a:rPr>
              <a:t>seperti</a:t>
            </a:r>
            <a:r>
              <a:rPr lang="en-US" sz="28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FFFFCC"/>
                </a:solidFill>
                <a:latin typeface="Arial Narrow" pitchFamily="34" charset="0"/>
              </a:rPr>
              <a:t>kesadaran</a:t>
            </a:r>
            <a:r>
              <a:rPr lang="en-US" sz="2800" dirty="0">
                <a:solidFill>
                  <a:srgbClr val="FFFFCC"/>
                </a:solidFill>
                <a:latin typeface="Arial Narrow" pitchFamily="34" charset="0"/>
              </a:rPr>
              <a:t>, </a:t>
            </a:r>
            <a:r>
              <a:rPr lang="en-US" sz="2800" dirty="0" err="1">
                <a:solidFill>
                  <a:srgbClr val="FFFFCC"/>
                </a:solidFill>
                <a:latin typeface="Arial Narrow" pitchFamily="34" charset="0"/>
              </a:rPr>
              <a:t>daya</a:t>
            </a:r>
            <a:r>
              <a:rPr lang="en-US" sz="28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FFFFCC"/>
                </a:solidFill>
                <a:latin typeface="Arial Narrow" pitchFamily="34" charset="0"/>
              </a:rPr>
              <a:t>ingat</a:t>
            </a:r>
            <a:r>
              <a:rPr lang="en-US" sz="2800" dirty="0">
                <a:solidFill>
                  <a:srgbClr val="FFFFCC"/>
                </a:solidFill>
                <a:latin typeface="Arial Narrow" pitchFamily="34" charset="0"/>
              </a:rPr>
              <a:t>, </a:t>
            </a:r>
            <a:r>
              <a:rPr lang="en-US" sz="2800" dirty="0" err="1">
                <a:solidFill>
                  <a:srgbClr val="FFFFCC"/>
                </a:solidFill>
                <a:latin typeface="Arial Narrow" pitchFamily="34" charset="0"/>
              </a:rPr>
              <a:t>dan</a:t>
            </a:r>
            <a:r>
              <a:rPr lang="en-US" sz="28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FFFFCC"/>
                </a:solidFill>
                <a:latin typeface="Arial Narrow" pitchFamily="34" charset="0"/>
              </a:rPr>
              <a:t>persuasi</a:t>
            </a:r>
            <a:r>
              <a:rPr lang="en-US" sz="2800" dirty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sz="2800" dirty="0" err="1">
                <a:solidFill>
                  <a:srgbClr val="FFFFCC"/>
                </a:solidFill>
                <a:latin typeface="Arial Narrow" pitchFamily="34" charset="0"/>
              </a:rPr>
              <a:t>ditujukan</a:t>
            </a:r>
            <a:r>
              <a:rPr lang="en-US" sz="28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FFFFCC"/>
                </a:solidFill>
                <a:latin typeface="Arial Narrow" pitchFamily="34" charset="0"/>
              </a:rPr>
              <a:t>kepada</a:t>
            </a:r>
            <a:r>
              <a:rPr lang="en-US" sz="28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800" dirty="0" err="1">
                <a:solidFill>
                  <a:srgbClr val="FFFFCC"/>
                </a:solidFill>
                <a:latin typeface="Arial Narrow" pitchFamily="34" charset="0"/>
              </a:rPr>
              <a:t>iklan-iklan</a:t>
            </a:r>
            <a:r>
              <a:rPr lang="en-US" sz="2800" dirty="0">
                <a:solidFill>
                  <a:srgbClr val="FFFFCC"/>
                </a:solidFill>
                <a:latin typeface="Arial Narrow" pitchFamily="34" charset="0"/>
              </a:rPr>
              <a:t> Internet.</a:t>
            </a:r>
          </a:p>
        </p:txBody>
      </p:sp>
      <p:sp>
        <p:nvSpPr>
          <p:cNvPr id="26628" name="Line 12"/>
          <p:cNvSpPr>
            <a:spLocks noChangeShapeType="1"/>
          </p:cNvSpPr>
          <p:nvPr/>
        </p:nvSpPr>
        <p:spPr bwMode="auto">
          <a:xfrm>
            <a:off x="381000" y="14478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457200"/>
          </a:xfrm>
        </p:spPr>
        <p:txBody>
          <a:bodyPr/>
          <a:lstStyle/>
          <a:p>
            <a:pPr>
              <a:defRPr/>
            </a:pPr>
            <a:r>
              <a:rPr lang="en-US" dirty="0" err="1">
                <a:solidFill>
                  <a:srgbClr val="FFFFCC"/>
                </a:solidFill>
              </a:rPr>
              <a:t>Riset</a:t>
            </a:r>
            <a:r>
              <a:rPr lang="en-US" dirty="0">
                <a:solidFill>
                  <a:srgbClr val="FFFFCC"/>
                </a:solidFill>
              </a:rPr>
              <a:t> </a:t>
            </a:r>
            <a:r>
              <a:rPr lang="en-US" dirty="0" err="1">
                <a:solidFill>
                  <a:srgbClr val="FFFFCC"/>
                </a:solidFill>
              </a:rPr>
              <a:t>Periklanan</a:t>
            </a:r>
            <a:endParaRPr lang="en-US" dirty="0">
              <a:solidFill>
                <a:srgbClr val="FFFFCC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57200"/>
            <a:ext cx="9144000" cy="6400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400" dirty="0" err="1" smtClean="0">
                <a:solidFill>
                  <a:srgbClr val="FFFFCC"/>
                </a:solidFill>
                <a:latin typeface="Arial Narrow" pitchFamily="34" charset="0"/>
              </a:rPr>
              <a:t>Riset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FFFFCC"/>
                </a:solidFill>
                <a:latin typeface="Arial Narrow" pitchFamily="34" charset="0"/>
              </a:rPr>
              <a:t>periklanan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FFFFCC"/>
                </a:solidFill>
                <a:latin typeface="Arial Narrow" pitchFamily="34" charset="0"/>
              </a:rPr>
              <a:t>biasa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FFFFCC"/>
                </a:solidFill>
                <a:latin typeface="Arial Narrow" pitchFamily="34" charset="0"/>
              </a:rPr>
              <a:t>digunakan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FFFFCC"/>
                </a:solidFill>
                <a:latin typeface="Arial Narrow" pitchFamily="34" charset="0"/>
              </a:rPr>
              <a:t>untuk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 : 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  <a:defRPr/>
            </a:pP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Menilai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/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meranking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iklan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sedang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tayang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, yang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mana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aspek-aspek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dinilai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adalah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:</a:t>
            </a:r>
          </a:p>
          <a:p>
            <a:pPr marL="800100" lvl="1" indent="-342900" eaLnBrk="1" hangingPunct="1">
              <a:lnSpc>
                <a:spcPct val="90000"/>
              </a:lnSpc>
              <a:spcBef>
                <a:spcPts val="300"/>
              </a:spcBef>
              <a:buFont typeface="+mj-lt"/>
              <a:buAutoNum type="alphaLcParenR"/>
              <a:defRPr/>
            </a:pP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Appeal</a:t>
            </a:r>
          </a:p>
          <a:p>
            <a:pPr marL="800100" lvl="1" indent="-342900" eaLnBrk="1" hangingPunct="1">
              <a:lnSpc>
                <a:spcPct val="90000"/>
              </a:lnSpc>
              <a:spcBef>
                <a:spcPts val="300"/>
              </a:spcBef>
              <a:buFont typeface="+mj-lt"/>
              <a:buAutoNum type="alphaLcParenR"/>
              <a:defRPr/>
            </a:pP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Persuasive</a:t>
            </a:r>
          </a:p>
          <a:p>
            <a:pPr marL="800100" lvl="1" indent="-342900" eaLnBrk="1" hangingPunct="1">
              <a:lnSpc>
                <a:spcPct val="90000"/>
              </a:lnSpc>
              <a:spcBef>
                <a:spcPts val="300"/>
              </a:spcBef>
              <a:buFont typeface="+mj-lt"/>
              <a:buAutoNum type="alphaLcParenR"/>
              <a:defRPr/>
            </a:pP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Believable</a:t>
            </a:r>
          </a:p>
          <a:p>
            <a:pPr marL="800100" lvl="1" indent="-342900" eaLnBrk="1" hangingPunct="1">
              <a:lnSpc>
                <a:spcPct val="90000"/>
              </a:lnSpc>
              <a:spcBef>
                <a:spcPts val="300"/>
              </a:spcBef>
              <a:buFont typeface="+mj-lt"/>
              <a:buAutoNum type="alphaLcParenR"/>
              <a:defRPr/>
            </a:pP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Understandable</a:t>
            </a:r>
          </a:p>
          <a:p>
            <a:pPr marL="800100" lvl="1" indent="-342900" eaLnBrk="1" hangingPunct="1">
              <a:lnSpc>
                <a:spcPct val="90000"/>
              </a:lnSpc>
              <a:spcBef>
                <a:spcPts val="300"/>
              </a:spcBef>
              <a:buFont typeface="+mj-lt"/>
              <a:buAutoNum type="alphaLcParenR"/>
              <a:defRPr/>
            </a:pP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Kesesuaian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jingle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dengan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thema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iklan</a:t>
            </a:r>
            <a:endParaRPr lang="en-US" sz="2000" dirty="0" smtClean="0">
              <a:solidFill>
                <a:srgbClr val="FFFFCC"/>
              </a:solidFill>
              <a:latin typeface="Arial Narrow" pitchFamily="34" charset="0"/>
            </a:endParaRPr>
          </a:p>
          <a:p>
            <a:pPr marL="800100" lvl="1" indent="-342900" eaLnBrk="1" hangingPunct="1">
              <a:lnSpc>
                <a:spcPct val="90000"/>
              </a:lnSpc>
              <a:spcBef>
                <a:spcPts val="300"/>
              </a:spcBef>
              <a:buFont typeface="+mj-lt"/>
              <a:buAutoNum type="alphaLcParenR"/>
              <a:defRPr/>
            </a:pP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Kesesuaian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artis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dengan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thema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&amp;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citra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produk</a:t>
            </a:r>
            <a:endParaRPr lang="en-US" sz="2000" dirty="0" smtClean="0">
              <a:solidFill>
                <a:srgbClr val="FFFFCC"/>
              </a:solidFill>
              <a:latin typeface="Arial Narrow" pitchFamily="34" charset="0"/>
            </a:endParaRPr>
          </a:p>
          <a:p>
            <a:pPr eaLnBrk="1" hangingPunct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en-US" sz="2400" dirty="0" err="1" smtClean="0">
                <a:solidFill>
                  <a:srgbClr val="FFFFCC"/>
                </a:solidFill>
                <a:latin typeface="Arial Narrow" pitchFamily="34" charset="0"/>
              </a:rPr>
              <a:t>Mengukur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FFFFCC"/>
                </a:solidFill>
                <a:latin typeface="Arial Narrow" pitchFamily="34" charset="0"/>
              </a:rPr>
              <a:t>Perhatian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 / Recognition Test</a:t>
            </a:r>
          </a:p>
          <a:p>
            <a:pPr marL="800100" lvl="1" indent="-400050" eaLnBrk="1" hangingPunct="1">
              <a:spcBef>
                <a:spcPts val="300"/>
              </a:spcBef>
              <a:buFont typeface="+mj-lt"/>
              <a:buAutoNum type="alphaLcParenR"/>
              <a:defRPr/>
            </a:pP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Persentase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 (%) yang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melihat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/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mendengar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iklan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(Ad Awareness)</a:t>
            </a:r>
          </a:p>
          <a:p>
            <a:pPr marL="800100" lvl="1" indent="-400050" eaLnBrk="1" hangingPunct="1">
              <a:spcBef>
                <a:spcPts val="300"/>
              </a:spcBef>
              <a:buFont typeface="+mj-lt"/>
              <a:buAutoNum type="alphaLcParenR"/>
              <a:defRPr/>
            </a:pP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Persentase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(%) yang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mengingat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pesan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iklan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( Ad Message)</a:t>
            </a:r>
          </a:p>
          <a:p>
            <a:pPr eaLnBrk="1" hangingPunct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en-US" sz="2400" dirty="0" err="1" smtClean="0">
                <a:solidFill>
                  <a:srgbClr val="FFFFCC"/>
                </a:solidFill>
                <a:latin typeface="Arial Narrow" pitchFamily="34" charset="0"/>
              </a:rPr>
              <a:t>Membandingkan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FFFFCC"/>
                </a:solidFill>
                <a:latin typeface="Arial Narrow" pitchFamily="34" charset="0"/>
              </a:rPr>
              <a:t>iklan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FFFFCC"/>
                </a:solidFill>
                <a:latin typeface="Arial Narrow" pitchFamily="34" charset="0"/>
              </a:rPr>
              <a:t>terhadap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FFFFCC"/>
                </a:solidFill>
                <a:latin typeface="Arial Narrow" pitchFamily="34" charset="0"/>
              </a:rPr>
              <a:t>iklan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FFFFCC"/>
                </a:solidFill>
                <a:latin typeface="Arial Narrow" pitchFamily="34" charset="0"/>
              </a:rPr>
              <a:t>sejenis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 (</a:t>
            </a:r>
            <a:r>
              <a:rPr lang="en-US" sz="2400" dirty="0" err="1" smtClean="0">
                <a:solidFill>
                  <a:srgbClr val="FFFFCC"/>
                </a:solidFill>
                <a:latin typeface="Arial Narrow" pitchFamily="34" charset="0"/>
              </a:rPr>
              <a:t>meranking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)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AutoNum type="arabicPeriod"/>
              <a:defRPr/>
            </a:pPr>
            <a:r>
              <a:rPr lang="en-US" sz="2400" dirty="0" err="1" smtClean="0">
                <a:solidFill>
                  <a:srgbClr val="FFFFCC"/>
                </a:solidFill>
                <a:latin typeface="Arial Narrow" pitchFamily="34" charset="0"/>
              </a:rPr>
              <a:t>Mengukur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 Citra </a:t>
            </a:r>
            <a:r>
              <a:rPr lang="en-US" sz="2400" dirty="0" err="1" smtClean="0">
                <a:solidFill>
                  <a:srgbClr val="FFFFCC"/>
                </a:solidFill>
                <a:latin typeface="Arial Narrow" pitchFamily="34" charset="0"/>
              </a:rPr>
              <a:t>Iklan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 :  </a:t>
            </a:r>
            <a:r>
              <a:rPr lang="en-US" sz="2400" dirty="0" err="1" smtClean="0">
                <a:solidFill>
                  <a:srgbClr val="FFFFCC"/>
                </a:solidFill>
                <a:latin typeface="Arial Narrow" pitchFamily="34" charset="0"/>
              </a:rPr>
              <a:t>Kreativitas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, </a:t>
            </a:r>
            <a:r>
              <a:rPr lang="en-US" sz="2400" dirty="0" err="1" smtClean="0">
                <a:solidFill>
                  <a:srgbClr val="FFFFCC"/>
                </a:solidFill>
                <a:latin typeface="Arial Narrow" pitchFamily="34" charset="0"/>
              </a:rPr>
              <a:t>Orisinalitas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, </a:t>
            </a:r>
            <a:r>
              <a:rPr lang="en-US" sz="2400" dirty="0" err="1" smtClean="0">
                <a:solidFill>
                  <a:srgbClr val="FFFFCC"/>
                </a:solidFill>
                <a:latin typeface="Arial Narrow" pitchFamily="34" charset="0"/>
              </a:rPr>
              <a:t>Imaginasi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, </a:t>
            </a:r>
            <a:r>
              <a:rPr lang="en-US" sz="2400" dirty="0" err="1" smtClean="0">
                <a:solidFill>
                  <a:srgbClr val="FFFFCC"/>
                </a:solidFill>
                <a:latin typeface="Arial Narrow" pitchFamily="34" charset="0"/>
              </a:rPr>
              <a:t>Kemampuan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rgbClr val="FFFFCC"/>
                </a:solidFill>
                <a:latin typeface="Arial Narrow" pitchFamily="34" charset="0"/>
              </a:rPr>
              <a:t>menghibur</a:t>
            </a:r>
            <a:r>
              <a:rPr lang="en-US" sz="2400" dirty="0" smtClean="0">
                <a:solidFill>
                  <a:srgbClr val="FFFFCC"/>
                </a:solidFill>
                <a:latin typeface="Arial Narrow" pitchFamily="34" charset="0"/>
              </a:rPr>
              <a:t>, Tingkat </a:t>
            </a:r>
            <a:r>
              <a:rPr lang="en-US" sz="2400" dirty="0" err="1" smtClean="0">
                <a:solidFill>
                  <a:srgbClr val="FFFFCC"/>
                </a:solidFill>
                <a:latin typeface="Arial Narrow" pitchFamily="34" charset="0"/>
              </a:rPr>
              <a:t>kepercayaan</a:t>
            </a:r>
            <a:endParaRPr lang="en-US" sz="2400" dirty="0" smtClean="0">
              <a:solidFill>
                <a:srgbClr val="FFFFCC"/>
              </a:solidFill>
              <a:latin typeface="Arial Narrow" pitchFamily="34" charset="0"/>
            </a:endParaRPr>
          </a:p>
          <a:p>
            <a:pPr>
              <a:spcBef>
                <a:spcPts val="600"/>
              </a:spcBef>
              <a:buFont typeface="+mj-lt"/>
              <a:buAutoNum type="arabicPeriod"/>
              <a:defRPr/>
            </a:pPr>
            <a:r>
              <a:rPr lang="en-US" sz="2400" dirty="0" err="1" smtClean="0">
                <a:latin typeface="Arial Narrow" pitchFamily="34" charset="0"/>
              </a:rPr>
              <a:t>Mengukur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Dampak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terhadap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Penjualan</a:t>
            </a:r>
            <a:endParaRPr lang="en-US" sz="2400" dirty="0" smtClean="0">
              <a:latin typeface="Arial Narrow" pitchFamily="34" charset="0"/>
            </a:endParaRPr>
          </a:p>
          <a:p>
            <a:pPr marL="857250" lvl="1" indent="-457200">
              <a:spcBef>
                <a:spcPts val="300"/>
              </a:spcBef>
              <a:buFont typeface="+mj-lt"/>
              <a:buAutoNum type="alphaLcParenR"/>
              <a:tabLst>
                <a:tab pos="685800" algn="l"/>
              </a:tabLst>
              <a:defRPr/>
            </a:pP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Persentase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(%) </a:t>
            </a:r>
            <a:r>
              <a:rPr lang="en-US" sz="1800" dirty="0" smtClean="0">
                <a:latin typeface="Arial Narrow" pitchFamily="34" charset="0"/>
              </a:rPr>
              <a:t>yang </a:t>
            </a:r>
            <a:r>
              <a:rPr lang="en-US" sz="1800" dirty="0" err="1" smtClean="0">
                <a:latin typeface="Arial Narrow" pitchFamily="34" charset="0"/>
              </a:rPr>
              <a:t>tertarik</a:t>
            </a:r>
            <a:r>
              <a:rPr lang="en-US" sz="1800" dirty="0" smtClean="0">
                <a:latin typeface="Arial Narrow" pitchFamily="34" charset="0"/>
              </a:rPr>
              <a:t> (Interest)</a:t>
            </a:r>
          </a:p>
          <a:p>
            <a:pPr marL="857250" lvl="1" indent="-457200">
              <a:spcBef>
                <a:spcPts val="300"/>
              </a:spcBef>
              <a:buFont typeface="+mj-lt"/>
              <a:buAutoNum type="alphaLcParenR"/>
              <a:tabLst>
                <a:tab pos="685800" algn="l"/>
              </a:tabLst>
              <a:defRPr/>
            </a:pP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Persentase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(%) </a:t>
            </a:r>
            <a:r>
              <a:rPr lang="en-US" sz="1800" dirty="0" smtClean="0">
                <a:latin typeface="Arial Narrow" pitchFamily="34" charset="0"/>
              </a:rPr>
              <a:t>yang </a:t>
            </a:r>
            <a:r>
              <a:rPr lang="en-US" sz="1800" dirty="0" err="1" smtClean="0">
                <a:latin typeface="Arial Narrow" pitchFamily="34" charset="0"/>
              </a:rPr>
              <a:t>berniat</a:t>
            </a:r>
            <a:r>
              <a:rPr lang="en-US" sz="1800" dirty="0" smtClean="0">
                <a:latin typeface="Arial Narrow" pitchFamily="34" charset="0"/>
              </a:rPr>
              <a:t> </a:t>
            </a:r>
            <a:r>
              <a:rPr lang="en-US" sz="1800" dirty="0" err="1" smtClean="0">
                <a:latin typeface="Arial Narrow" pitchFamily="34" charset="0"/>
              </a:rPr>
              <a:t>membeli</a:t>
            </a:r>
            <a:r>
              <a:rPr lang="en-US" sz="1800" dirty="0" smtClean="0">
                <a:latin typeface="Arial Narrow" pitchFamily="34" charset="0"/>
              </a:rPr>
              <a:t> (Desire)</a:t>
            </a:r>
          </a:p>
          <a:p>
            <a:pPr marL="857250" lvl="1" indent="-457200">
              <a:spcBef>
                <a:spcPts val="300"/>
              </a:spcBef>
              <a:buFont typeface="+mj-lt"/>
              <a:buAutoNum type="alphaLcParenR"/>
              <a:tabLst>
                <a:tab pos="685800" algn="l"/>
              </a:tabLst>
              <a:defRPr/>
            </a:pPr>
            <a:r>
              <a:rPr lang="en-US" sz="1800" dirty="0" err="1" smtClean="0">
                <a:solidFill>
                  <a:srgbClr val="FFFFCC"/>
                </a:solidFill>
                <a:latin typeface="Arial Narrow" pitchFamily="34" charset="0"/>
              </a:rPr>
              <a:t>Persentase</a:t>
            </a:r>
            <a:r>
              <a:rPr lang="en-US" sz="1800" dirty="0" smtClean="0">
                <a:solidFill>
                  <a:srgbClr val="FFFFCC"/>
                </a:solidFill>
                <a:latin typeface="Arial Narrow" pitchFamily="34" charset="0"/>
              </a:rPr>
              <a:t> (%) </a:t>
            </a:r>
            <a:r>
              <a:rPr lang="en-US" sz="1800" dirty="0" smtClean="0">
                <a:latin typeface="Arial Narrow" pitchFamily="34" charset="0"/>
              </a:rPr>
              <a:t>yang </a:t>
            </a:r>
            <a:r>
              <a:rPr lang="en-US" sz="1800" dirty="0" err="1" smtClean="0">
                <a:latin typeface="Arial Narrow" pitchFamily="34" charset="0"/>
              </a:rPr>
              <a:t>membeli</a:t>
            </a:r>
            <a:r>
              <a:rPr lang="en-US" sz="1800" dirty="0" smtClean="0">
                <a:latin typeface="Arial Narrow" pitchFamily="34" charset="0"/>
              </a:rPr>
              <a:t> (Action)</a:t>
            </a:r>
          </a:p>
          <a:p>
            <a:pPr marL="609600" indent="-609600" eaLnBrk="1" hangingPunct="1">
              <a:spcBef>
                <a:spcPts val="600"/>
              </a:spcBef>
              <a:buFont typeface="Wingdings" pitchFamily="2" charset="2"/>
              <a:buAutoNum type="arabicPeriod" startAt="3"/>
              <a:defRPr/>
            </a:pPr>
            <a:endParaRPr lang="en-US" sz="2400" dirty="0" smtClean="0">
              <a:solidFill>
                <a:srgbClr val="FFFFCC"/>
              </a:solidFill>
            </a:endParaRPr>
          </a:p>
          <a:p>
            <a:pPr marL="609600" indent="-609600" eaLnBrk="1" hangingPunct="1">
              <a:spcBef>
                <a:spcPts val="600"/>
              </a:spcBef>
              <a:buFont typeface="Wingdings" pitchFamily="2" charset="2"/>
              <a:buAutoNum type="arabicPeriod" startAt="3"/>
              <a:defRPr/>
            </a:pPr>
            <a:endParaRPr lang="en-US" sz="2400" dirty="0" smtClean="0">
              <a:solidFill>
                <a:srgbClr val="FFFFCC"/>
              </a:solidFill>
            </a:endParaRP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 smtClean="0">
              <a:solidFill>
                <a:srgbClr val="FFFFCC"/>
              </a:solidFill>
              <a:latin typeface="Arial Narrow" pitchFamily="34" charset="0"/>
            </a:endParaRPr>
          </a:p>
          <a:p>
            <a:pPr marL="1111250" lvl="1" indent="-533400"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 smtClean="0">
              <a:solidFill>
                <a:srgbClr val="FFFFCC"/>
              </a:solidFill>
              <a:latin typeface="Arial Narrow" pitchFamily="34" charset="0"/>
            </a:endParaRPr>
          </a:p>
          <a:p>
            <a:pPr lvl="1" algn="just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 smtClean="0">
              <a:solidFill>
                <a:srgbClr val="FFFFCC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solidFill>
                  <a:srgbClr val="FFFFCC"/>
                </a:solidFill>
              </a:rPr>
              <a:t>Riset</a:t>
            </a:r>
            <a:r>
              <a:rPr lang="en-US" dirty="0">
                <a:solidFill>
                  <a:srgbClr val="FFFFCC"/>
                </a:solidFill>
              </a:rPr>
              <a:t> </a:t>
            </a:r>
            <a:r>
              <a:rPr lang="en-US" dirty="0" err="1">
                <a:solidFill>
                  <a:srgbClr val="FFFFCC"/>
                </a:solidFill>
              </a:rPr>
              <a:t>Periklanan</a:t>
            </a:r>
            <a:endParaRPr lang="en-AU" dirty="0">
              <a:solidFill>
                <a:srgbClr val="FFFFCC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763000" cy="4530725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  <a:defRPr/>
            </a:pPr>
            <a:r>
              <a:rPr lang="en-US" dirty="0" err="1">
                <a:solidFill>
                  <a:srgbClr val="FFFFCC"/>
                </a:solidFill>
                <a:latin typeface="Arial Narrow" pitchFamily="34" charset="0"/>
              </a:rPr>
              <a:t>Bidang</a:t>
            </a:r>
            <a:r>
              <a:rPr lang="en-US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>
                <a:solidFill>
                  <a:srgbClr val="FFFFCC"/>
                </a:solidFill>
                <a:latin typeface="Arial Narrow" pitchFamily="34" charset="0"/>
              </a:rPr>
              <a:t>Riset</a:t>
            </a:r>
            <a:r>
              <a:rPr lang="en-US" dirty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dirty="0" err="1">
                <a:solidFill>
                  <a:srgbClr val="FFFFCC"/>
                </a:solidFill>
                <a:latin typeface="Arial Narrow" pitchFamily="34" charset="0"/>
              </a:rPr>
              <a:t>dibutuhkan</a:t>
            </a:r>
            <a:r>
              <a:rPr lang="en-US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dalam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periklanan</a:t>
            </a:r>
            <a:r>
              <a:rPr lang="en-US" dirty="0">
                <a:solidFill>
                  <a:srgbClr val="FFFFCC"/>
                </a:solidFill>
                <a:latin typeface="Arial Narrow" pitchFamily="34" charset="0"/>
              </a:rPr>
              <a:t>:</a:t>
            </a:r>
          </a:p>
          <a:p>
            <a:pPr marL="590550" indent="-533400">
              <a:buFont typeface="+mj-lt"/>
              <a:buAutoNum type="arabicPeriod"/>
              <a:defRPr/>
            </a:pPr>
            <a:r>
              <a:rPr lang="en-US" dirty="0">
                <a:solidFill>
                  <a:srgbClr val="FFFFCC"/>
                </a:solidFill>
                <a:latin typeface="Arial Narrow" pitchFamily="34" charset="0"/>
              </a:rPr>
              <a:t>Target market research</a:t>
            </a:r>
          </a:p>
          <a:p>
            <a:pPr marL="590550" indent="-533400">
              <a:buFont typeface="+mj-lt"/>
              <a:buAutoNum type="arabicPeriod"/>
              <a:defRPr/>
            </a:pPr>
            <a:r>
              <a:rPr lang="en-US" dirty="0">
                <a:solidFill>
                  <a:srgbClr val="FFFFCC"/>
                </a:solidFill>
                <a:latin typeface="Arial Narrow" pitchFamily="34" charset="0"/>
              </a:rPr>
              <a:t>Competitive activity research</a:t>
            </a:r>
          </a:p>
          <a:p>
            <a:pPr marL="590550" indent="-533400">
              <a:buFont typeface="+mj-lt"/>
              <a:buAutoNum type="arabicPeriod"/>
              <a:defRPr/>
            </a:pPr>
            <a:r>
              <a:rPr lang="en-US" dirty="0">
                <a:solidFill>
                  <a:srgbClr val="FFFFCC"/>
                </a:solidFill>
                <a:latin typeface="Arial Narrow" pitchFamily="34" charset="0"/>
              </a:rPr>
              <a:t>Positioning research</a:t>
            </a:r>
          </a:p>
          <a:p>
            <a:pPr marL="590550" indent="-533400">
              <a:buFont typeface="+mj-lt"/>
              <a:buAutoNum type="arabicPeriod"/>
              <a:defRPr/>
            </a:pPr>
            <a:r>
              <a:rPr lang="en-US" b="1" dirty="0" smtClean="0">
                <a:solidFill>
                  <a:srgbClr val="FFFF00"/>
                </a:solidFill>
                <a:latin typeface="Arial Narrow" pitchFamily="34" charset="0"/>
              </a:rPr>
              <a:t>Pre-test </a:t>
            </a:r>
            <a:r>
              <a:rPr lang="en-US" b="1" dirty="0">
                <a:solidFill>
                  <a:srgbClr val="FFFF00"/>
                </a:solidFill>
                <a:latin typeface="Arial Narrow" pitchFamily="34" charset="0"/>
              </a:rPr>
              <a:t>message research</a:t>
            </a:r>
          </a:p>
          <a:p>
            <a:pPr marL="590550" indent="-533400">
              <a:buFont typeface="+mj-lt"/>
              <a:buAutoNum type="arabicPeriod"/>
              <a:defRPr/>
            </a:pPr>
            <a:r>
              <a:rPr lang="en-US" b="1" dirty="0" smtClean="0">
                <a:solidFill>
                  <a:srgbClr val="FFFF00"/>
                </a:solidFill>
                <a:latin typeface="Arial Narrow" pitchFamily="34" charset="0"/>
              </a:rPr>
              <a:t>Post-test </a:t>
            </a:r>
            <a:r>
              <a:rPr lang="en-US" b="1" dirty="0">
                <a:solidFill>
                  <a:srgbClr val="FFFF00"/>
                </a:solidFill>
                <a:latin typeface="Arial Narrow" pitchFamily="34" charset="0"/>
              </a:rPr>
              <a:t>message research</a:t>
            </a:r>
          </a:p>
          <a:p>
            <a:pPr marL="590550" indent="-533400">
              <a:buFont typeface="+mj-lt"/>
              <a:buAutoNum type="arabicPeriod"/>
              <a:defRPr/>
            </a:pPr>
            <a:r>
              <a:rPr lang="en-US" dirty="0" err="1">
                <a:solidFill>
                  <a:srgbClr val="FFFFCC"/>
                </a:solidFill>
                <a:latin typeface="Arial Narrow" pitchFamily="34" charset="0"/>
              </a:rPr>
              <a:t>Audiens</a:t>
            </a:r>
            <a:r>
              <a:rPr lang="en-US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research (</a:t>
            </a:r>
            <a:r>
              <a:rPr lang="en-US" dirty="0" err="1" smtClean="0">
                <a:solidFill>
                  <a:srgbClr val="FFFFCC"/>
                </a:solidFill>
                <a:latin typeface="Arial Narrow" pitchFamily="34" charset="0"/>
              </a:rPr>
              <a:t>Riset</a:t>
            </a:r>
            <a:r>
              <a:rPr lang="en-US" dirty="0" smtClean="0">
                <a:solidFill>
                  <a:srgbClr val="FFFFCC"/>
                </a:solidFill>
                <a:latin typeface="Arial Narrow" pitchFamily="34" charset="0"/>
              </a:rPr>
              <a:t> Media)</a:t>
            </a:r>
            <a:endParaRPr lang="en-AU" dirty="0" smtClean="0">
              <a:solidFill>
                <a:srgbClr val="FFFFCC"/>
              </a:solidFill>
              <a:latin typeface="Arial Narrow" pitchFamily="34" charset="0"/>
            </a:endParaRPr>
          </a:p>
          <a:p>
            <a:pPr marL="990600" lvl="1" indent="-533400">
              <a:buFontTx/>
              <a:buNone/>
              <a:defRPr/>
            </a:pPr>
            <a:endParaRPr lang="en-AU" dirty="0">
              <a:solidFill>
                <a:srgbClr val="FFFFCC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25413"/>
            <a:ext cx="8229600" cy="560387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CC"/>
                </a:solidFill>
                <a:latin typeface="Arial Narrow" pitchFamily="34" charset="0"/>
              </a:rPr>
              <a:t>ad.1. Target market research</a:t>
            </a:r>
            <a:endParaRPr lang="en-AU" dirty="0">
              <a:solidFill>
                <a:srgbClr val="FFFFCC"/>
              </a:solidFill>
              <a:latin typeface="Arial Narrow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8991600" cy="6172200"/>
          </a:xfrm>
        </p:spPr>
        <p:txBody>
          <a:bodyPr/>
          <a:lstStyle/>
          <a:p>
            <a:pPr algn="justLow">
              <a:spcBef>
                <a:spcPts val="1800"/>
              </a:spcBef>
              <a:defRPr/>
            </a:pPr>
            <a:r>
              <a:rPr lang="en-US" sz="2600" dirty="0" err="1">
                <a:solidFill>
                  <a:srgbClr val="FFFFCC"/>
                </a:solidFill>
                <a:latin typeface="Arial Narrow" pitchFamily="34" charset="0"/>
              </a:rPr>
              <a:t>Tujuan</a:t>
            </a:r>
            <a:r>
              <a:rPr lang="en-US" sz="26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>
                <a:solidFill>
                  <a:srgbClr val="FFFFCC"/>
                </a:solidFill>
                <a:latin typeface="Arial Narrow" pitchFamily="34" charset="0"/>
              </a:rPr>
              <a:t>penelitian</a:t>
            </a:r>
            <a:r>
              <a:rPr lang="en-US" sz="26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>
                <a:solidFill>
                  <a:srgbClr val="FFFFCC"/>
                </a:solidFill>
                <a:latin typeface="Arial Narrow" pitchFamily="34" charset="0"/>
              </a:rPr>
              <a:t>ini</a:t>
            </a:r>
            <a:r>
              <a:rPr lang="en-US" sz="26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>
                <a:solidFill>
                  <a:srgbClr val="FFFFCC"/>
                </a:solidFill>
                <a:latin typeface="Arial Narrow" pitchFamily="34" charset="0"/>
              </a:rPr>
              <a:t>adalah</a:t>
            </a:r>
            <a:r>
              <a:rPr lang="en-US" sz="26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>
                <a:solidFill>
                  <a:srgbClr val="FFFFCC"/>
                </a:solidFill>
                <a:latin typeface="Arial Narrow" pitchFamily="34" charset="0"/>
              </a:rPr>
              <a:t>untuk</a:t>
            </a:r>
            <a:r>
              <a:rPr lang="en-US" sz="26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>
                <a:solidFill>
                  <a:srgbClr val="FFFFCC"/>
                </a:solidFill>
                <a:latin typeface="Arial Narrow" pitchFamily="34" charset="0"/>
              </a:rPr>
              <a:t>mengetahui</a:t>
            </a:r>
            <a:r>
              <a:rPr lang="en-US" sz="26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>
                <a:solidFill>
                  <a:srgbClr val="FFFFCC"/>
                </a:solidFill>
                <a:latin typeface="Arial Narrow" pitchFamily="34" charset="0"/>
              </a:rPr>
              <a:t>atau</a:t>
            </a:r>
            <a:r>
              <a:rPr lang="en-US" sz="26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>
                <a:solidFill>
                  <a:srgbClr val="FFFFCC"/>
                </a:solidFill>
                <a:latin typeface="Arial Narrow" pitchFamily="34" charset="0"/>
              </a:rPr>
              <a:t>mengenal</a:t>
            </a:r>
            <a:r>
              <a:rPr lang="en-US" sz="26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>
                <a:solidFill>
                  <a:srgbClr val="FFFFCC"/>
                </a:solidFill>
                <a:latin typeface="Arial Narrow" pitchFamily="34" charset="0"/>
              </a:rPr>
              <a:t>lebih</a:t>
            </a:r>
            <a:r>
              <a:rPr lang="en-US" sz="26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>
                <a:solidFill>
                  <a:srgbClr val="FFFFCC"/>
                </a:solidFill>
                <a:latin typeface="Arial Narrow" pitchFamily="34" charset="0"/>
              </a:rPr>
              <a:t>baik</a:t>
            </a:r>
            <a:r>
              <a:rPr lang="en-US" sz="26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>
                <a:solidFill>
                  <a:srgbClr val="FFFFCC"/>
                </a:solidFill>
                <a:latin typeface="Arial Narrow" pitchFamily="34" charset="0"/>
              </a:rPr>
              <a:t>siapa</a:t>
            </a:r>
            <a:r>
              <a:rPr lang="en-US" sz="2600" dirty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sz="2600" dirty="0" err="1">
                <a:solidFill>
                  <a:srgbClr val="FFFFCC"/>
                </a:solidFill>
                <a:latin typeface="Arial Narrow" pitchFamily="34" charset="0"/>
              </a:rPr>
              <a:t>menjadi</a:t>
            </a:r>
            <a:r>
              <a:rPr lang="en-US" sz="26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>
                <a:solidFill>
                  <a:srgbClr val="FFFFCC"/>
                </a:solidFill>
                <a:latin typeface="Arial Narrow" pitchFamily="34" charset="0"/>
              </a:rPr>
              <a:t>konsumen</a:t>
            </a:r>
            <a:r>
              <a:rPr lang="en-US" sz="26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>
                <a:solidFill>
                  <a:srgbClr val="FFFFCC"/>
                </a:solidFill>
                <a:latin typeface="Arial Narrow" pitchFamily="34" charset="0"/>
              </a:rPr>
              <a:t>dan</a:t>
            </a:r>
            <a:r>
              <a:rPr lang="en-US" sz="26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>
                <a:solidFill>
                  <a:srgbClr val="FFFFCC"/>
                </a:solidFill>
                <a:latin typeface="Arial Narrow" pitchFamily="34" charset="0"/>
              </a:rPr>
              <a:t>calon</a:t>
            </a:r>
            <a:r>
              <a:rPr lang="en-US" sz="26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>
                <a:solidFill>
                  <a:srgbClr val="FFFFCC"/>
                </a:solidFill>
                <a:latin typeface="Arial Narrow" pitchFamily="34" charset="0"/>
              </a:rPr>
              <a:t>konsumen</a:t>
            </a:r>
            <a:r>
              <a:rPr lang="en-US" sz="26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>
                <a:solidFill>
                  <a:srgbClr val="FFFFCC"/>
                </a:solidFill>
                <a:latin typeface="Arial Narrow" pitchFamily="34" charset="0"/>
              </a:rPr>
              <a:t>dari</a:t>
            </a:r>
            <a:r>
              <a:rPr lang="en-US" sz="26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>
                <a:solidFill>
                  <a:srgbClr val="FFFFCC"/>
                </a:solidFill>
                <a:latin typeface="Arial Narrow" pitchFamily="34" charset="0"/>
              </a:rPr>
              <a:t>produk</a:t>
            </a:r>
            <a:r>
              <a:rPr lang="en-US" sz="2600" dirty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sz="2600" dirty="0" err="1">
                <a:solidFill>
                  <a:srgbClr val="FFFFCC"/>
                </a:solidFill>
                <a:latin typeface="Arial Narrow" pitchFamily="34" charset="0"/>
              </a:rPr>
              <a:t>akan</a:t>
            </a:r>
            <a:r>
              <a:rPr lang="en-US" sz="26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>
                <a:solidFill>
                  <a:srgbClr val="FFFFCC"/>
                </a:solidFill>
                <a:latin typeface="Arial Narrow" pitchFamily="34" charset="0"/>
              </a:rPr>
              <a:t>diiklankan</a:t>
            </a:r>
            <a:r>
              <a:rPr lang="en-US" sz="2600" dirty="0">
                <a:solidFill>
                  <a:srgbClr val="FFFFCC"/>
                </a:solidFill>
                <a:latin typeface="Arial Narrow" pitchFamily="34" charset="0"/>
              </a:rPr>
              <a:t>. Target market </a:t>
            </a:r>
            <a:r>
              <a:rPr lang="en-US" sz="2600" dirty="0" err="1">
                <a:solidFill>
                  <a:srgbClr val="FFFFCC"/>
                </a:solidFill>
                <a:latin typeface="Arial Narrow" pitchFamily="34" charset="0"/>
              </a:rPr>
              <a:t>riset</a:t>
            </a:r>
            <a:r>
              <a:rPr lang="en-US" sz="26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>
                <a:solidFill>
                  <a:srgbClr val="FFFFCC"/>
                </a:solidFill>
                <a:latin typeface="Arial Narrow" pitchFamily="34" charset="0"/>
              </a:rPr>
              <a:t>mempelajari</a:t>
            </a:r>
            <a:r>
              <a:rPr lang="en-US" sz="26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>
                <a:solidFill>
                  <a:srgbClr val="FFFFCC"/>
                </a:solidFill>
                <a:latin typeface="Arial Narrow" pitchFamily="34" charset="0"/>
              </a:rPr>
              <a:t>tiga</a:t>
            </a:r>
            <a:r>
              <a:rPr lang="en-US" sz="26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>
                <a:solidFill>
                  <a:srgbClr val="FFFFCC"/>
                </a:solidFill>
                <a:latin typeface="Arial Narrow" pitchFamily="34" charset="0"/>
              </a:rPr>
              <a:t>hal</a:t>
            </a:r>
            <a:r>
              <a:rPr lang="en-US" sz="26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>
                <a:solidFill>
                  <a:srgbClr val="FFFFCC"/>
                </a:solidFill>
                <a:latin typeface="Arial Narrow" pitchFamily="34" charset="0"/>
              </a:rPr>
              <a:t>tentang</a:t>
            </a:r>
            <a:r>
              <a:rPr lang="en-US" sz="26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>
                <a:solidFill>
                  <a:srgbClr val="FFFFCC"/>
                </a:solidFill>
                <a:latin typeface="Arial Narrow" pitchFamily="34" charset="0"/>
              </a:rPr>
              <a:t>khalayak</a:t>
            </a:r>
            <a:r>
              <a:rPr lang="en-US" sz="26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>
                <a:solidFill>
                  <a:srgbClr val="FFFFCC"/>
                </a:solidFill>
                <a:latin typeface="Arial Narrow" pitchFamily="34" charset="0"/>
              </a:rPr>
              <a:t>konsumen</a:t>
            </a:r>
            <a:r>
              <a:rPr lang="en-US" sz="2600" dirty="0">
                <a:solidFill>
                  <a:srgbClr val="FFFFCC"/>
                </a:solidFill>
                <a:latin typeface="Arial Narrow" pitchFamily="34" charset="0"/>
              </a:rPr>
              <a:t>, </a:t>
            </a:r>
            <a:r>
              <a:rPr lang="en-US" sz="2600" dirty="0" err="1">
                <a:solidFill>
                  <a:srgbClr val="FFFFCC"/>
                </a:solidFill>
                <a:latin typeface="Arial Narrow" pitchFamily="34" charset="0"/>
              </a:rPr>
              <a:t>yaitu</a:t>
            </a:r>
            <a:r>
              <a:rPr lang="en-US" sz="26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>
                <a:solidFill>
                  <a:srgbClr val="FFFFCC"/>
                </a:solidFill>
                <a:latin typeface="Arial Narrow" pitchFamily="34" charset="0"/>
              </a:rPr>
              <a:t>tingkat</a:t>
            </a:r>
            <a:r>
              <a:rPr lang="en-US" sz="26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>
                <a:solidFill>
                  <a:srgbClr val="FFFFCC"/>
                </a:solidFill>
                <a:latin typeface="Arial Narrow" pitchFamily="34" charset="0"/>
              </a:rPr>
              <a:t>kebutuhan</a:t>
            </a:r>
            <a:r>
              <a:rPr lang="en-US" sz="26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>
                <a:solidFill>
                  <a:srgbClr val="FFFFCC"/>
                </a:solidFill>
                <a:latin typeface="Arial Narrow" pitchFamily="34" charset="0"/>
              </a:rPr>
              <a:t>mereka</a:t>
            </a:r>
            <a:r>
              <a:rPr lang="en-US" sz="26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>
                <a:solidFill>
                  <a:srgbClr val="FFFFCC"/>
                </a:solidFill>
                <a:latin typeface="Arial Narrow" pitchFamily="34" charset="0"/>
              </a:rPr>
              <a:t>terhadap</a:t>
            </a:r>
            <a:r>
              <a:rPr lang="en-US" sz="26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>
                <a:solidFill>
                  <a:srgbClr val="FFFFCC"/>
                </a:solidFill>
                <a:latin typeface="Arial Narrow" pitchFamily="34" charset="0"/>
              </a:rPr>
              <a:t>produk</a:t>
            </a:r>
            <a:r>
              <a:rPr lang="en-US" sz="2600" dirty="0">
                <a:solidFill>
                  <a:srgbClr val="FFFFCC"/>
                </a:solidFill>
                <a:latin typeface="Arial Narrow" pitchFamily="34" charset="0"/>
              </a:rPr>
              <a:t>, </a:t>
            </a:r>
            <a:r>
              <a:rPr lang="en-US" sz="2600" dirty="0" err="1">
                <a:solidFill>
                  <a:srgbClr val="FFFFCC"/>
                </a:solidFill>
                <a:latin typeface="Arial Narrow" pitchFamily="34" charset="0"/>
              </a:rPr>
              <a:t>karakteristik</a:t>
            </a:r>
            <a:r>
              <a:rPr lang="en-US" sz="26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>
                <a:solidFill>
                  <a:srgbClr val="FFFFCC"/>
                </a:solidFill>
                <a:latin typeface="Arial Narrow" pitchFamily="34" charset="0"/>
              </a:rPr>
              <a:t>konsumen</a:t>
            </a:r>
            <a:r>
              <a:rPr lang="en-US" sz="2600" dirty="0">
                <a:solidFill>
                  <a:srgbClr val="FFFFCC"/>
                </a:solidFill>
                <a:latin typeface="Arial Narrow" pitchFamily="34" charset="0"/>
              </a:rPr>
              <a:t>,  </a:t>
            </a:r>
            <a:r>
              <a:rPr lang="en-US" sz="2600" dirty="0" err="1">
                <a:solidFill>
                  <a:srgbClr val="FFFFCC"/>
                </a:solidFill>
                <a:latin typeface="Arial Narrow" pitchFamily="34" charset="0"/>
              </a:rPr>
              <a:t>dan</a:t>
            </a:r>
            <a:r>
              <a:rPr lang="en-US" sz="26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>
                <a:solidFill>
                  <a:srgbClr val="FFFFCC"/>
                </a:solidFill>
                <a:latin typeface="Arial Narrow" pitchFamily="34" charset="0"/>
              </a:rPr>
              <a:t>penggunaan</a:t>
            </a:r>
            <a:r>
              <a:rPr lang="en-US" sz="26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>
                <a:solidFill>
                  <a:srgbClr val="FFFFCC"/>
                </a:solidFill>
                <a:latin typeface="Arial Narrow" pitchFamily="34" charset="0"/>
              </a:rPr>
              <a:t>medianya</a:t>
            </a:r>
            <a:r>
              <a:rPr lang="en-US" sz="2600" dirty="0">
                <a:solidFill>
                  <a:srgbClr val="FFFFCC"/>
                </a:solidFill>
                <a:latin typeface="Arial Narrow" pitchFamily="34" charset="0"/>
              </a:rPr>
              <a:t>. </a:t>
            </a:r>
            <a:endParaRPr lang="en-US" sz="2600" dirty="0" smtClean="0">
              <a:solidFill>
                <a:srgbClr val="FFFFCC"/>
              </a:solidFill>
              <a:latin typeface="Arial Narrow" pitchFamily="34" charset="0"/>
            </a:endParaRPr>
          </a:p>
          <a:p>
            <a:pPr algn="justLow">
              <a:lnSpc>
                <a:spcPct val="90000"/>
              </a:lnSpc>
              <a:spcBef>
                <a:spcPts val="1800"/>
              </a:spcBef>
              <a:defRPr/>
            </a:pPr>
            <a:r>
              <a:rPr lang="en-US" sz="2600" dirty="0" err="1" smtClean="0">
                <a:solidFill>
                  <a:srgbClr val="FFFFCC"/>
                </a:solidFill>
                <a:latin typeface="Arial Narrow" pitchFamily="34" charset="0"/>
              </a:rPr>
              <a:t>Penelitian</a:t>
            </a: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 smtClean="0">
                <a:solidFill>
                  <a:srgbClr val="FFFFCC"/>
                </a:solidFill>
                <a:latin typeface="Arial Narrow" pitchFamily="34" charset="0"/>
              </a:rPr>
              <a:t>ini</a:t>
            </a: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 smtClean="0">
                <a:solidFill>
                  <a:srgbClr val="FFFFCC"/>
                </a:solidFill>
                <a:latin typeface="Arial Narrow" pitchFamily="34" charset="0"/>
              </a:rPr>
              <a:t>juga</a:t>
            </a: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 smtClean="0">
                <a:solidFill>
                  <a:srgbClr val="FFFFCC"/>
                </a:solidFill>
                <a:latin typeface="Arial Narrow" pitchFamily="34" charset="0"/>
              </a:rPr>
              <a:t>ingin</a:t>
            </a: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 smtClean="0">
                <a:solidFill>
                  <a:srgbClr val="FFFFCC"/>
                </a:solidFill>
                <a:latin typeface="Arial Narrow" pitchFamily="34" charset="0"/>
              </a:rPr>
              <a:t>mengenal</a:t>
            </a: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 smtClean="0">
                <a:solidFill>
                  <a:srgbClr val="FFFFCC"/>
                </a:solidFill>
                <a:latin typeface="Arial Narrow" pitchFamily="34" charset="0"/>
              </a:rPr>
              <a:t>lebih</a:t>
            </a: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 smtClean="0">
                <a:solidFill>
                  <a:srgbClr val="FFFFCC"/>
                </a:solidFill>
                <a:latin typeface="Arial Narrow" pitchFamily="34" charset="0"/>
              </a:rPr>
              <a:t>baik</a:t>
            </a: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 smtClean="0">
                <a:solidFill>
                  <a:srgbClr val="FFFFCC"/>
                </a:solidFill>
                <a:latin typeface="Arial Narrow" pitchFamily="34" charset="0"/>
              </a:rPr>
              <a:t>karakteristik</a:t>
            </a: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 smtClean="0">
                <a:solidFill>
                  <a:srgbClr val="FFFFCC"/>
                </a:solidFill>
                <a:latin typeface="Arial Narrow" pitchFamily="34" charset="0"/>
              </a:rPr>
              <a:t>konsumen</a:t>
            </a: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 smtClean="0">
                <a:solidFill>
                  <a:srgbClr val="FFFFCC"/>
                </a:solidFill>
                <a:latin typeface="Arial Narrow" pitchFamily="34" charset="0"/>
              </a:rPr>
              <a:t>baik</a:t>
            </a: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 data </a:t>
            </a:r>
            <a:r>
              <a:rPr lang="en-US" sz="2600" dirty="0" err="1" smtClean="0">
                <a:solidFill>
                  <a:srgbClr val="FFFFCC"/>
                </a:solidFill>
                <a:latin typeface="Arial Narrow" pitchFamily="34" charset="0"/>
              </a:rPr>
              <a:t>demografis</a:t>
            </a: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 smtClean="0">
                <a:solidFill>
                  <a:srgbClr val="FFFFCC"/>
                </a:solidFill>
                <a:latin typeface="Arial Narrow" pitchFamily="34" charset="0"/>
              </a:rPr>
              <a:t>maupun</a:t>
            </a: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 smtClean="0">
                <a:solidFill>
                  <a:srgbClr val="FFFFCC"/>
                </a:solidFill>
                <a:latin typeface="Arial Narrow" pitchFamily="34" charset="0"/>
              </a:rPr>
              <a:t>psikografisnya</a:t>
            </a: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. </a:t>
            </a:r>
            <a:r>
              <a:rPr lang="en-US" sz="2600" dirty="0" err="1" smtClean="0">
                <a:solidFill>
                  <a:srgbClr val="FFFFCC"/>
                </a:solidFill>
                <a:latin typeface="Arial Narrow" pitchFamily="34" charset="0"/>
              </a:rPr>
              <a:t>Karena</a:t>
            </a: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 smtClean="0">
                <a:solidFill>
                  <a:srgbClr val="FFFFCC"/>
                </a:solidFill>
                <a:latin typeface="Arial Narrow" pitchFamily="34" charset="0"/>
              </a:rPr>
              <a:t>faktor</a:t>
            </a: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 smtClean="0">
                <a:solidFill>
                  <a:srgbClr val="FFFFCC"/>
                </a:solidFill>
                <a:latin typeface="Arial Narrow" pitchFamily="34" charset="0"/>
              </a:rPr>
              <a:t>demokrafis</a:t>
            </a: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 smtClean="0">
                <a:solidFill>
                  <a:srgbClr val="FFFFCC"/>
                </a:solidFill>
                <a:latin typeface="Arial Narrow" pitchFamily="34" charset="0"/>
              </a:rPr>
              <a:t>dan</a:t>
            </a: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 smtClean="0">
                <a:solidFill>
                  <a:srgbClr val="FFFFCC"/>
                </a:solidFill>
                <a:latin typeface="Arial Narrow" pitchFamily="34" charset="0"/>
              </a:rPr>
              <a:t>psikografis</a:t>
            </a: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  </a:t>
            </a:r>
            <a:r>
              <a:rPr lang="en-US" sz="2600" dirty="0" err="1" smtClean="0">
                <a:solidFill>
                  <a:srgbClr val="FFFFCC"/>
                </a:solidFill>
                <a:latin typeface="Arial Narrow" pitchFamily="34" charset="0"/>
              </a:rPr>
              <a:t>sangat</a:t>
            </a: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 smtClean="0">
                <a:solidFill>
                  <a:srgbClr val="FFFFCC"/>
                </a:solidFill>
                <a:latin typeface="Arial Narrow" pitchFamily="34" charset="0"/>
              </a:rPr>
              <a:t>banyak</a:t>
            </a: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 smtClean="0">
                <a:solidFill>
                  <a:srgbClr val="FFFFCC"/>
                </a:solidFill>
                <a:latin typeface="Arial Narrow" pitchFamily="34" charset="0"/>
              </a:rPr>
              <a:t>menentukan</a:t>
            </a: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 smtClean="0">
                <a:solidFill>
                  <a:srgbClr val="FFFFCC"/>
                </a:solidFill>
                <a:latin typeface="Arial Narrow" pitchFamily="34" charset="0"/>
              </a:rPr>
              <a:t>perilaku</a:t>
            </a: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 smtClean="0">
                <a:solidFill>
                  <a:srgbClr val="FFFFCC"/>
                </a:solidFill>
                <a:latin typeface="Arial Narrow" pitchFamily="34" charset="0"/>
              </a:rPr>
              <a:t>pembelian</a:t>
            </a: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. </a:t>
            </a:r>
            <a:r>
              <a:rPr lang="en-US" sz="2600" dirty="0" err="1" smtClean="0">
                <a:solidFill>
                  <a:srgbClr val="FFFFCC"/>
                </a:solidFill>
                <a:latin typeface="Arial Narrow" pitchFamily="34" charset="0"/>
              </a:rPr>
              <a:t>Juga</a:t>
            </a: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 smtClean="0">
                <a:solidFill>
                  <a:srgbClr val="FFFFCC"/>
                </a:solidFill>
                <a:latin typeface="Arial Narrow" pitchFamily="34" charset="0"/>
              </a:rPr>
              <a:t>menjadi</a:t>
            </a: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 smtClean="0">
                <a:solidFill>
                  <a:srgbClr val="FFFFCC"/>
                </a:solidFill>
                <a:latin typeface="Arial Narrow" pitchFamily="34" charset="0"/>
              </a:rPr>
              <a:t>perhatian</a:t>
            </a: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 smtClean="0">
                <a:solidFill>
                  <a:srgbClr val="FFFFCC"/>
                </a:solidFill>
                <a:latin typeface="Arial Narrow" pitchFamily="34" charset="0"/>
              </a:rPr>
              <a:t>penelitian</a:t>
            </a: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 smtClean="0">
                <a:solidFill>
                  <a:srgbClr val="FFFFCC"/>
                </a:solidFill>
                <a:latin typeface="Arial Narrow" pitchFamily="34" charset="0"/>
              </a:rPr>
              <a:t>ini</a:t>
            </a: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 smtClean="0">
                <a:solidFill>
                  <a:srgbClr val="FFFFCC"/>
                </a:solidFill>
                <a:latin typeface="Arial Narrow" pitchFamily="34" charset="0"/>
              </a:rPr>
              <a:t>adalah</a:t>
            </a: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 smtClean="0">
                <a:solidFill>
                  <a:srgbClr val="FFFFCC"/>
                </a:solidFill>
                <a:latin typeface="Arial Narrow" pitchFamily="34" charset="0"/>
              </a:rPr>
              <a:t>pola</a:t>
            </a: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 smtClean="0">
                <a:solidFill>
                  <a:srgbClr val="FFFFCC"/>
                </a:solidFill>
                <a:latin typeface="Arial Narrow" pitchFamily="34" charset="0"/>
              </a:rPr>
              <a:t>perilaku</a:t>
            </a: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 smtClean="0">
                <a:solidFill>
                  <a:srgbClr val="FFFFCC"/>
                </a:solidFill>
                <a:latin typeface="Arial Narrow" pitchFamily="34" charset="0"/>
              </a:rPr>
              <a:t>penggunaan</a:t>
            </a: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id-ID" sz="2600" dirty="0" smtClean="0">
                <a:solidFill>
                  <a:srgbClr val="FFFFCC"/>
                </a:solidFill>
                <a:latin typeface="Arial Narrow" pitchFamily="34" charset="0"/>
              </a:rPr>
              <a:t>media </a:t>
            </a:r>
            <a:r>
              <a:rPr lang="en-US" sz="2600" dirty="0" err="1" smtClean="0">
                <a:solidFill>
                  <a:srgbClr val="FFFFCC"/>
                </a:solidFill>
                <a:latin typeface="Arial Narrow" pitchFamily="34" charset="0"/>
              </a:rPr>
              <a:t>dari</a:t>
            </a: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 smtClean="0">
                <a:solidFill>
                  <a:srgbClr val="FFFFCC"/>
                </a:solidFill>
                <a:latin typeface="Arial Narrow" pitchFamily="34" charset="0"/>
              </a:rPr>
              <a:t>konsumen</a:t>
            </a: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. Media </a:t>
            </a:r>
            <a:r>
              <a:rPr lang="en-US" sz="2600" dirty="0" err="1" smtClean="0">
                <a:solidFill>
                  <a:srgbClr val="FFFFCC"/>
                </a:solidFill>
                <a:latin typeface="Arial Narrow" pitchFamily="34" charset="0"/>
              </a:rPr>
              <a:t>apa</a:t>
            </a: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sz="2600" dirty="0" err="1" smtClean="0">
                <a:solidFill>
                  <a:srgbClr val="FFFFCC"/>
                </a:solidFill>
                <a:latin typeface="Arial Narrow" pitchFamily="34" charset="0"/>
              </a:rPr>
              <a:t>mereka</a:t>
            </a: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 smtClean="0">
                <a:solidFill>
                  <a:srgbClr val="FFFFCC"/>
                </a:solidFill>
                <a:latin typeface="Arial Narrow" pitchFamily="34" charset="0"/>
              </a:rPr>
              <a:t>tonton</a:t>
            </a: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, </a:t>
            </a:r>
            <a:r>
              <a:rPr lang="en-US" sz="2600" dirty="0" err="1" smtClean="0">
                <a:solidFill>
                  <a:srgbClr val="FFFFCC"/>
                </a:solidFill>
                <a:latin typeface="Arial Narrow" pitchFamily="34" charset="0"/>
              </a:rPr>
              <a:t>baca</a:t>
            </a: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, </a:t>
            </a:r>
            <a:r>
              <a:rPr lang="en-US" sz="2600" dirty="0" err="1" smtClean="0">
                <a:solidFill>
                  <a:srgbClr val="FFFFCC"/>
                </a:solidFill>
                <a:latin typeface="Arial Narrow" pitchFamily="34" charset="0"/>
              </a:rPr>
              <a:t>atau</a:t>
            </a: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 smtClean="0">
                <a:solidFill>
                  <a:srgbClr val="FFFFCC"/>
                </a:solidFill>
                <a:latin typeface="Arial Narrow" pitchFamily="34" charset="0"/>
              </a:rPr>
              <a:t>dengar</a:t>
            </a: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. </a:t>
            </a:r>
            <a:r>
              <a:rPr lang="en-US" sz="2600" dirty="0" err="1" smtClean="0">
                <a:solidFill>
                  <a:srgbClr val="FFFFCC"/>
                </a:solidFill>
                <a:latin typeface="Arial Narrow" pitchFamily="34" charset="0"/>
              </a:rPr>
              <a:t>Informasi</a:t>
            </a: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 smtClean="0">
                <a:solidFill>
                  <a:srgbClr val="FFFFCC"/>
                </a:solidFill>
                <a:latin typeface="Arial Narrow" pitchFamily="34" charset="0"/>
              </a:rPr>
              <a:t>apa</a:t>
            </a: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sz="2600" dirty="0" err="1" smtClean="0">
                <a:solidFill>
                  <a:srgbClr val="FFFFCC"/>
                </a:solidFill>
                <a:latin typeface="Arial Narrow" pitchFamily="34" charset="0"/>
              </a:rPr>
              <a:t>mereka</a:t>
            </a: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 smtClean="0">
                <a:solidFill>
                  <a:srgbClr val="FFFFCC"/>
                </a:solidFill>
                <a:latin typeface="Arial Narrow" pitchFamily="34" charset="0"/>
              </a:rPr>
              <a:t>cari</a:t>
            </a: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 smtClean="0">
                <a:solidFill>
                  <a:srgbClr val="FFFFCC"/>
                </a:solidFill>
                <a:latin typeface="Arial Narrow" pitchFamily="34" charset="0"/>
              </a:rPr>
              <a:t>dari</a:t>
            </a: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 media yang </a:t>
            </a:r>
            <a:r>
              <a:rPr lang="en-US" sz="2600" dirty="0" err="1" smtClean="0">
                <a:solidFill>
                  <a:srgbClr val="FFFFCC"/>
                </a:solidFill>
                <a:latin typeface="Arial Narrow" pitchFamily="34" charset="0"/>
              </a:rPr>
              <a:t>mereka</a:t>
            </a: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 smtClean="0">
                <a:solidFill>
                  <a:srgbClr val="FFFFCC"/>
                </a:solidFill>
                <a:latin typeface="Arial Narrow" pitchFamily="34" charset="0"/>
              </a:rPr>
              <a:t>gunakan</a:t>
            </a: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.</a:t>
            </a:r>
          </a:p>
          <a:p>
            <a:pPr>
              <a:lnSpc>
                <a:spcPct val="90000"/>
              </a:lnSpc>
              <a:spcBef>
                <a:spcPts val="1800"/>
              </a:spcBef>
              <a:defRPr/>
            </a:pP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Biro </a:t>
            </a:r>
            <a:r>
              <a:rPr lang="en-US" sz="2600" dirty="0" err="1" smtClean="0">
                <a:solidFill>
                  <a:srgbClr val="FFFFCC"/>
                </a:solidFill>
                <a:latin typeface="Arial Narrow" pitchFamily="34" charset="0"/>
              </a:rPr>
              <a:t>iklan</a:t>
            </a: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 smtClean="0">
                <a:solidFill>
                  <a:srgbClr val="FFFFCC"/>
                </a:solidFill>
                <a:latin typeface="Arial Narrow" pitchFamily="34" charset="0"/>
              </a:rPr>
              <a:t>atau</a:t>
            </a: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 biro </a:t>
            </a:r>
            <a:r>
              <a:rPr lang="en-US" sz="2600" dirty="0" err="1" smtClean="0">
                <a:solidFill>
                  <a:srgbClr val="FFFFCC"/>
                </a:solidFill>
                <a:latin typeface="Arial Narrow" pitchFamily="34" charset="0"/>
              </a:rPr>
              <a:t>riset</a:t>
            </a: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 smtClean="0">
                <a:solidFill>
                  <a:srgbClr val="FFFFCC"/>
                </a:solidFill>
                <a:latin typeface="Arial Narrow" pitchFamily="34" charset="0"/>
              </a:rPr>
              <a:t>mengumpulkan</a:t>
            </a: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 data </a:t>
            </a:r>
            <a:r>
              <a:rPr lang="en-US" sz="2600" dirty="0" err="1" smtClean="0">
                <a:solidFill>
                  <a:srgbClr val="FFFFCC"/>
                </a:solidFill>
                <a:latin typeface="Arial Narrow" pitchFamily="34" charset="0"/>
              </a:rPr>
              <a:t>ini</a:t>
            </a: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 smtClean="0">
                <a:solidFill>
                  <a:srgbClr val="FFFFCC"/>
                </a:solidFill>
                <a:latin typeface="Arial Narrow" pitchFamily="34" charset="0"/>
              </a:rPr>
              <a:t>dengan</a:t>
            </a: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 smtClean="0">
                <a:solidFill>
                  <a:srgbClr val="FFFFCC"/>
                </a:solidFill>
                <a:latin typeface="Arial Narrow" pitchFamily="34" charset="0"/>
              </a:rPr>
              <a:t>menggunakan</a:t>
            </a: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 smtClean="0">
                <a:solidFill>
                  <a:srgbClr val="FFFFCC"/>
                </a:solidFill>
                <a:latin typeface="Arial Narrow" pitchFamily="34" charset="0"/>
              </a:rPr>
              <a:t>metode</a:t>
            </a: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 smtClean="0">
                <a:solidFill>
                  <a:srgbClr val="FFFFCC"/>
                </a:solidFill>
                <a:latin typeface="Arial Narrow" pitchFamily="34" charset="0"/>
              </a:rPr>
              <a:t>catatan</a:t>
            </a: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 smtClean="0">
                <a:solidFill>
                  <a:srgbClr val="FFFFCC"/>
                </a:solidFill>
                <a:latin typeface="Arial Narrow" pitchFamily="34" charset="0"/>
              </a:rPr>
              <a:t>harian</a:t>
            </a: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 (diary) </a:t>
            </a:r>
            <a:r>
              <a:rPr lang="en-US" sz="2600" dirty="0" err="1" smtClean="0">
                <a:solidFill>
                  <a:srgbClr val="FFFFCC"/>
                </a:solidFill>
                <a:latin typeface="Arial Narrow" pitchFamily="34" charset="0"/>
              </a:rPr>
              <a:t>dari</a:t>
            </a: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600" dirty="0" err="1" smtClean="0">
                <a:solidFill>
                  <a:srgbClr val="FFFFCC"/>
                </a:solidFill>
                <a:latin typeface="Arial Narrow" pitchFamily="34" charset="0"/>
              </a:rPr>
              <a:t>konsumen</a:t>
            </a:r>
            <a:r>
              <a:rPr lang="en-US" sz="2600" dirty="0" smtClean="0">
                <a:solidFill>
                  <a:srgbClr val="FFFFCC"/>
                </a:solidFill>
                <a:latin typeface="Arial Narrow" pitchFamily="34" charset="0"/>
              </a:rPr>
              <a:t>.</a:t>
            </a:r>
          </a:p>
          <a:p>
            <a:pPr>
              <a:lnSpc>
                <a:spcPct val="90000"/>
              </a:lnSpc>
              <a:spcBef>
                <a:spcPts val="1800"/>
              </a:spcBef>
              <a:defRPr/>
            </a:pPr>
            <a:endParaRPr lang="en-AU" sz="2600" dirty="0" smtClean="0">
              <a:solidFill>
                <a:srgbClr val="FFFFCC"/>
              </a:solidFill>
              <a:latin typeface="Arial Narrow" pitchFamily="34" charset="0"/>
            </a:endParaRPr>
          </a:p>
          <a:p>
            <a:pPr algn="justLow">
              <a:spcBef>
                <a:spcPts val="1800"/>
              </a:spcBef>
              <a:defRPr/>
            </a:pPr>
            <a:endParaRPr lang="en-US" sz="2600" dirty="0">
              <a:solidFill>
                <a:srgbClr val="FFFFCC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88988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solidFill>
                  <a:srgbClr val="FFFFCC"/>
                </a:solidFill>
                <a:latin typeface="Arial Narrow" pitchFamily="34" charset="0"/>
              </a:rPr>
              <a:t>ad.2. Competitive activity research</a:t>
            </a:r>
            <a:endParaRPr lang="en-AU" sz="4000" dirty="0">
              <a:solidFill>
                <a:srgbClr val="FFFFCC"/>
              </a:solidFill>
              <a:latin typeface="Arial Narrow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pPr algn="just">
              <a:spcBef>
                <a:spcPts val="1200"/>
              </a:spcBef>
              <a:defRPr/>
            </a:pP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Penelitian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ini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sering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juga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disebut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analisis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situasi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karena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penelitian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ini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bertujuan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untuk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mengetahui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situasi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persaingan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produk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yang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akan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diiklankan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.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Hasil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penelitian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ini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akan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memberikan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gambaran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yang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sesungguhnya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mengenai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keadaan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pasar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produk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dalam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kategori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yang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diteliti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.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Misalnya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produk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sabun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mandi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,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pakaian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,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mobil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,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shampo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dan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parfum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.</a:t>
            </a:r>
          </a:p>
          <a:p>
            <a:pPr algn="just">
              <a:spcBef>
                <a:spcPts val="1200"/>
              </a:spcBef>
              <a:defRPr/>
            </a:pP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Untuk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terakhir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ini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banyak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kendala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atau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kesulitan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untuk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mengetahuinya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.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Pihak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pesaing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tidak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akan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memberikan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data yang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dimaksud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.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Kalaupun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diberikan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kemungkinan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adalah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data yang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tidak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benar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demi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memenangkan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persaingan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.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Salah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satu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langkah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bisa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dilakukan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adalah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membeli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pada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biro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penelitian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sindikat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.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Karena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biro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ini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biasanya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sudah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melakukan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riset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monitoring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terhadap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pembelanjaan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iklan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dari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produk-produk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ada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di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pasar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.</a:t>
            </a:r>
          </a:p>
          <a:p>
            <a:pPr algn="just">
              <a:spcBef>
                <a:spcPts val="1200"/>
              </a:spcBef>
              <a:defRPr/>
            </a:pP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Data-data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dari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situasi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persaingan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ini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akan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membuat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kita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bisa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memilih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taktik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dan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strategi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untuk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bisa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mengimbangi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atau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memenangkan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persaingan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merk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.</a:t>
            </a:r>
          </a:p>
          <a:p>
            <a:pPr algn="just">
              <a:spcBef>
                <a:spcPts val="1200"/>
              </a:spcBef>
              <a:defRPr/>
            </a:pP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Bila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produk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akan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diiklankan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adalah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shampo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misalnya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maka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penelitian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kita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adalah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untuk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mengetahui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situasi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persaingan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produk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  <a:cs typeface="Arial" pitchFamily="34" charset="0"/>
              </a:rPr>
              <a:t>shampo</a:t>
            </a:r>
            <a:r>
              <a:rPr lang="en-US" sz="2000" i="1" dirty="0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. </a:t>
            </a:r>
            <a:r>
              <a:rPr lang="en-US" sz="2000" i="1" dirty="0" err="1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Merk</a:t>
            </a:r>
            <a:r>
              <a:rPr lang="en-US" sz="2000" i="1" dirty="0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shampo</a:t>
            </a:r>
            <a:r>
              <a:rPr lang="en-US" sz="2000" i="1" dirty="0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apa</a:t>
            </a:r>
            <a:r>
              <a:rPr lang="en-US" sz="2000" i="1" dirty="0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 yang </a:t>
            </a:r>
            <a:r>
              <a:rPr lang="en-US" sz="2000" i="1" dirty="0" err="1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ada</a:t>
            </a:r>
            <a:r>
              <a:rPr lang="en-US" sz="2000" i="1" dirty="0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dipasar</a:t>
            </a:r>
            <a:r>
              <a:rPr lang="en-US" sz="2000" i="1" dirty="0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? </a:t>
            </a:r>
            <a:r>
              <a:rPr lang="en-US" sz="2000" i="1" dirty="0" err="1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siapa</a:t>
            </a:r>
            <a:r>
              <a:rPr lang="en-US" sz="2000" i="1" dirty="0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produsennya</a:t>
            </a:r>
            <a:r>
              <a:rPr lang="en-US" sz="2000" i="1" dirty="0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 ? </a:t>
            </a:r>
            <a:r>
              <a:rPr lang="en-US" sz="2000" i="1" dirty="0" err="1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berapa</a:t>
            </a:r>
            <a:r>
              <a:rPr lang="en-US" sz="2000" i="1" dirty="0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harganya</a:t>
            </a:r>
            <a:r>
              <a:rPr lang="en-US" sz="2000" i="1" dirty="0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 ? </a:t>
            </a:r>
            <a:r>
              <a:rPr lang="en-US" sz="2000" i="1" dirty="0" err="1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apa</a:t>
            </a:r>
            <a:r>
              <a:rPr lang="en-US" sz="2000" i="1" dirty="0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kelebihan</a:t>
            </a:r>
            <a:r>
              <a:rPr lang="en-US" sz="2000" i="1" dirty="0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dan</a:t>
            </a:r>
            <a:r>
              <a:rPr lang="en-US" sz="2000" i="1" dirty="0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kekurangannya</a:t>
            </a:r>
            <a:r>
              <a:rPr lang="en-US" sz="2000" i="1" dirty="0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bila</a:t>
            </a:r>
            <a:r>
              <a:rPr lang="en-US" sz="2000" i="1" dirty="0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dibandingkan</a:t>
            </a:r>
            <a:r>
              <a:rPr lang="en-US" sz="2000" i="1" dirty="0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dengan</a:t>
            </a:r>
            <a:r>
              <a:rPr lang="en-US" sz="2000" i="1" dirty="0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produk</a:t>
            </a:r>
            <a:r>
              <a:rPr lang="en-US" sz="2000" i="1" dirty="0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kita</a:t>
            </a:r>
            <a:r>
              <a:rPr lang="en-US" sz="2000" i="1" dirty="0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 ? </a:t>
            </a:r>
            <a:r>
              <a:rPr lang="en-US" sz="2000" i="1" dirty="0" err="1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apa</a:t>
            </a:r>
            <a:r>
              <a:rPr lang="en-US" sz="2000" i="1" dirty="0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 yang </a:t>
            </a:r>
            <a:r>
              <a:rPr lang="en-US" sz="2000" i="1" dirty="0" err="1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mereka</a:t>
            </a:r>
            <a:r>
              <a:rPr lang="en-US" sz="2000" i="1" dirty="0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tawarkan</a:t>
            </a:r>
            <a:r>
              <a:rPr lang="en-US" sz="2000" i="1" dirty="0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melalui</a:t>
            </a:r>
            <a:r>
              <a:rPr lang="en-US" sz="2000" i="1" dirty="0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iklan</a:t>
            </a:r>
            <a:r>
              <a:rPr lang="en-US" sz="2000" i="1" dirty="0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mereka</a:t>
            </a:r>
            <a:r>
              <a:rPr lang="en-US" sz="2000" i="1" dirty="0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, </a:t>
            </a:r>
            <a:r>
              <a:rPr lang="en-US" sz="2000" i="1" dirty="0" err="1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bagaimana</a:t>
            </a:r>
            <a:r>
              <a:rPr lang="en-US" sz="2000" i="1" dirty="0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strategi</a:t>
            </a:r>
            <a:r>
              <a:rPr lang="en-US" sz="2000" i="1" dirty="0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kreatif</a:t>
            </a:r>
            <a:r>
              <a:rPr lang="en-US" sz="2000" i="1" dirty="0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 ? Media </a:t>
            </a:r>
            <a:r>
              <a:rPr lang="en-US" sz="2000" i="1" dirty="0" err="1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apa</a:t>
            </a:r>
            <a:r>
              <a:rPr lang="en-US" sz="2000" i="1" dirty="0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saja</a:t>
            </a:r>
            <a:r>
              <a:rPr lang="en-US" sz="2000" i="1" dirty="0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 yang </a:t>
            </a:r>
            <a:r>
              <a:rPr lang="en-US" sz="2000" i="1" dirty="0" err="1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mereka</a:t>
            </a:r>
            <a:r>
              <a:rPr lang="en-US" sz="2000" i="1" dirty="0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pakai</a:t>
            </a:r>
            <a:r>
              <a:rPr lang="en-US" sz="2000" i="1" dirty="0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untuk</a:t>
            </a:r>
            <a:r>
              <a:rPr lang="en-US" sz="2000" i="1" dirty="0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beriklan</a:t>
            </a:r>
            <a:r>
              <a:rPr lang="en-US" sz="2000" i="1" dirty="0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 ? Dan </a:t>
            </a:r>
            <a:r>
              <a:rPr lang="en-US" sz="2000" i="1" dirty="0" err="1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sedapat</a:t>
            </a:r>
            <a:r>
              <a:rPr lang="en-US" sz="2000" i="1" dirty="0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mungkin</a:t>
            </a:r>
            <a:r>
              <a:rPr lang="en-US" sz="2000" i="1" dirty="0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mengetahui</a:t>
            </a:r>
            <a:r>
              <a:rPr lang="en-US" sz="2000" i="1" dirty="0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anggaran</a:t>
            </a:r>
            <a:r>
              <a:rPr lang="en-US" sz="2000" i="1" dirty="0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 yang </a:t>
            </a:r>
            <a:r>
              <a:rPr lang="en-US" sz="2000" i="1" dirty="0" err="1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mereka</a:t>
            </a:r>
            <a:r>
              <a:rPr lang="en-US" sz="2000" i="1" dirty="0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keluarkan</a:t>
            </a:r>
            <a:r>
              <a:rPr lang="en-US" sz="2000" i="1" dirty="0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untuk</a:t>
            </a:r>
            <a:r>
              <a:rPr lang="en-US" sz="2000" i="1" dirty="0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beriklan</a:t>
            </a:r>
            <a:r>
              <a:rPr lang="en-US" sz="2000" i="1" dirty="0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 ?</a:t>
            </a:r>
            <a:endParaRPr lang="en-AU" sz="2000" i="1" dirty="0" smtClean="0">
              <a:solidFill>
                <a:srgbClr val="FFFF00"/>
              </a:solidFill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36588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solidFill>
                  <a:srgbClr val="FFFFCC"/>
                </a:solidFill>
                <a:latin typeface="Arial Narrow" pitchFamily="34" charset="0"/>
              </a:rPr>
              <a:t>ad.3. Positioning </a:t>
            </a:r>
            <a:r>
              <a:rPr lang="en-US" sz="4000" dirty="0" smtClean="0">
                <a:solidFill>
                  <a:srgbClr val="FFFFCC"/>
                </a:solidFill>
                <a:latin typeface="Arial Narrow" pitchFamily="34" charset="0"/>
              </a:rPr>
              <a:t>research</a:t>
            </a:r>
            <a:endParaRPr lang="en-AU" sz="4000" dirty="0">
              <a:solidFill>
                <a:srgbClr val="FFFFCC"/>
              </a:solidFill>
              <a:latin typeface="Arial Narrow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33400"/>
            <a:ext cx="9144000" cy="6172200"/>
          </a:xfrm>
        </p:spPr>
        <p:txBody>
          <a:bodyPr/>
          <a:lstStyle/>
          <a:p>
            <a:pPr algn="just">
              <a:lnSpc>
                <a:spcPct val="80000"/>
              </a:lnSpc>
              <a:spcBef>
                <a:spcPts val="800"/>
              </a:spcBef>
              <a:defRPr/>
            </a:pP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Penelitian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ini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bertujuan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untuk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mengetahui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persepsi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konsumen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terhadap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merk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atau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produk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akan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diiklankan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.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Bagaimana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konsumen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memandang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produk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,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produk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bagaimana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mereka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harapkan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,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dan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apa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keberatan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mereka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terhadap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suatu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merk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.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Karena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itu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penelitian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ini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sering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mengumpulkan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data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mengenai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i="1" dirty="0">
                <a:solidFill>
                  <a:srgbClr val="FFFFCC"/>
                </a:solidFill>
                <a:latin typeface="Arial Narrow" pitchFamily="34" charset="0"/>
              </a:rPr>
              <a:t>key benefit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dari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produk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mereka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cari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,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bagaimana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mereka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memakai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produk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,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tujuan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penggunaannya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,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dan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produk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bagaimana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yang ideal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menurut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mereka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. </a:t>
            </a:r>
            <a:endParaRPr lang="en-US" sz="2000" dirty="0" smtClean="0">
              <a:solidFill>
                <a:srgbClr val="FFFFCC"/>
              </a:solidFill>
              <a:latin typeface="Arial Narrow" pitchFamily="34" charset="0"/>
            </a:endParaRPr>
          </a:p>
          <a:p>
            <a:pPr algn="just">
              <a:lnSpc>
                <a:spcPct val="80000"/>
              </a:lnSpc>
              <a:spcBef>
                <a:spcPts val="800"/>
              </a:spcBef>
              <a:defRPr/>
            </a:pP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Setelah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penelitian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akan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tergambar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persepsi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konsumen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terhadap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produk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misalnya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: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produk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nyaman,produk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tangguh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,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produk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untuk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keluarga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,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produk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ekonomis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,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dan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lain-lain.</a:t>
            </a:r>
          </a:p>
          <a:p>
            <a:pPr algn="just">
              <a:lnSpc>
                <a:spcPct val="80000"/>
              </a:lnSpc>
              <a:spcBef>
                <a:spcPts val="800"/>
              </a:spcBef>
              <a:defRPr/>
            </a:pP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Penelitian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ini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juga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akan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mengetahui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ranking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produk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di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dalam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pikiran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konsumen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.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Produk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pilihan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nomor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satu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,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dua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,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tiga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,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dan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seterusnya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.</a:t>
            </a:r>
          </a:p>
          <a:p>
            <a:pPr algn="just">
              <a:lnSpc>
                <a:spcPct val="80000"/>
              </a:lnSpc>
              <a:spcBef>
                <a:spcPts val="800"/>
              </a:spcBef>
              <a:defRPr/>
            </a:pP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Hasil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penelitian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ini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akan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membantu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untuk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menentukan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strategi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positioning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produk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selanjutnya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.</a:t>
            </a:r>
          </a:p>
          <a:p>
            <a:pPr lvl="1" algn="just">
              <a:lnSpc>
                <a:spcPct val="80000"/>
              </a:lnSpc>
              <a:spcBef>
                <a:spcPts val="800"/>
              </a:spcBef>
              <a:defRPr/>
            </a:pP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Positioning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produk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berdasarkan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Karakteristik</a:t>
            </a:r>
            <a:endParaRPr lang="en-US" sz="2000" dirty="0" smtClean="0">
              <a:solidFill>
                <a:srgbClr val="FFFFCC"/>
              </a:solidFill>
              <a:latin typeface="Arial Narrow" pitchFamily="34" charset="0"/>
            </a:endParaRPr>
          </a:p>
          <a:p>
            <a:pPr lvl="1" algn="just">
              <a:lnSpc>
                <a:spcPct val="80000"/>
              </a:lnSpc>
              <a:spcBef>
                <a:spcPts val="800"/>
              </a:spcBef>
              <a:defRPr/>
            </a:pP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Positioning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produk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berdasarkan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Harga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dan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Mutu</a:t>
            </a:r>
            <a:endParaRPr lang="en-US" sz="2000" dirty="0" smtClean="0">
              <a:solidFill>
                <a:srgbClr val="FFFFCC"/>
              </a:solidFill>
              <a:latin typeface="Arial Narrow" pitchFamily="34" charset="0"/>
            </a:endParaRPr>
          </a:p>
          <a:p>
            <a:pPr lvl="1" algn="just">
              <a:lnSpc>
                <a:spcPct val="80000"/>
              </a:lnSpc>
              <a:spcBef>
                <a:spcPts val="800"/>
              </a:spcBef>
              <a:defRPr/>
            </a:pP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Positioning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produk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berdasarkan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Penggunaanya</a:t>
            </a:r>
            <a:endParaRPr lang="en-US" sz="2000" dirty="0" smtClean="0">
              <a:solidFill>
                <a:srgbClr val="FFFFCC"/>
              </a:solidFill>
              <a:latin typeface="Arial Narrow" pitchFamily="34" charset="0"/>
            </a:endParaRPr>
          </a:p>
          <a:p>
            <a:pPr lvl="1" algn="just">
              <a:lnSpc>
                <a:spcPct val="80000"/>
              </a:lnSpc>
              <a:spcBef>
                <a:spcPts val="800"/>
              </a:spcBef>
              <a:defRPr/>
            </a:pP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Positioning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produk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berdasarkan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Pemakainya</a:t>
            </a:r>
            <a:endParaRPr lang="en-US" sz="2000" dirty="0" smtClean="0">
              <a:solidFill>
                <a:srgbClr val="FFFFCC"/>
              </a:solidFill>
              <a:latin typeface="Arial Narrow" pitchFamily="34" charset="0"/>
            </a:endParaRPr>
          </a:p>
          <a:p>
            <a:pPr lvl="1" algn="just">
              <a:lnSpc>
                <a:spcPct val="80000"/>
              </a:lnSpc>
              <a:spcBef>
                <a:spcPts val="800"/>
              </a:spcBef>
              <a:defRPr/>
            </a:pP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Positioning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produk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berdasarkan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Kelas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Produk</a:t>
            </a:r>
            <a:endParaRPr lang="en-US" sz="2000" dirty="0" smtClean="0">
              <a:solidFill>
                <a:srgbClr val="FFFFCC"/>
              </a:solidFill>
              <a:latin typeface="Arial Narrow" pitchFamily="34" charset="0"/>
            </a:endParaRPr>
          </a:p>
          <a:p>
            <a:pPr lvl="1" algn="just">
              <a:lnSpc>
                <a:spcPct val="80000"/>
              </a:lnSpc>
              <a:spcBef>
                <a:spcPts val="800"/>
              </a:spcBef>
              <a:defRPr/>
            </a:pP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Positioning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produk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berdasarkan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Simbol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Budaya</a:t>
            </a:r>
            <a:endParaRPr lang="en-US" sz="2000" dirty="0" smtClean="0">
              <a:solidFill>
                <a:srgbClr val="FFFFCC"/>
              </a:solidFill>
              <a:latin typeface="Arial Narrow" pitchFamily="34" charset="0"/>
            </a:endParaRPr>
          </a:p>
          <a:p>
            <a:pPr lvl="1" algn="just">
              <a:lnSpc>
                <a:spcPct val="80000"/>
              </a:lnSpc>
              <a:spcBef>
                <a:spcPts val="800"/>
              </a:spcBef>
              <a:defRPr/>
            </a:pP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Positioning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produk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berdasarkan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Persaingan</a:t>
            </a:r>
            <a:endParaRPr lang="en-US" sz="2000" dirty="0" smtClean="0">
              <a:solidFill>
                <a:srgbClr val="FFFFCC"/>
              </a:solidFill>
              <a:latin typeface="Arial Narrow" pitchFamily="34" charset="0"/>
            </a:endParaRPr>
          </a:p>
          <a:p>
            <a:pPr algn="just">
              <a:lnSpc>
                <a:spcPct val="80000"/>
              </a:lnSpc>
              <a:spcBef>
                <a:spcPts val="800"/>
              </a:spcBef>
              <a:defRPr/>
            </a:pPr>
            <a:r>
              <a:rPr lang="en-US" sz="2000" dirty="0" err="1" smtClean="0">
                <a:solidFill>
                  <a:srgbClr val="FFFF00"/>
                </a:solidFill>
                <a:latin typeface="Arial Narrow" pitchFamily="34" charset="0"/>
              </a:rPr>
              <a:t>Dalam</a:t>
            </a:r>
            <a:r>
              <a:rPr lang="en-US" sz="20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 Narrow" pitchFamily="34" charset="0"/>
              </a:rPr>
              <a:t>banyak</a:t>
            </a:r>
            <a:r>
              <a:rPr lang="en-US" sz="20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 Narrow" pitchFamily="34" charset="0"/>
              </a:rPr>
              <a:t>penelitian</a:t>
            </a:r>
            <a:r>
              <a:rPr lang="en-US" sz="2000" dirty="0" smtClean="0">
                <a:solidFill>
                  <a:srgbClr val="FFFF00"/>
                </a:solidFill>
                <a:latin typeface="Arial Narrow" pitchFamily="34" charset="0"/>
              </a:rPr>
              <a:t> positioning </a:t>
            </a:r>
            <a:r>
              <a:rPr lang="en-US" sz="2000" dirty="0" err="1" smtClean="0">
                <a:solidFill>
                  <a:srgbClr val="FFFF00"/>
                </a:solidFill>
                <a:latin typeface="Arial Narrow" pitchFamily="34" charset="0"/>
              </a:rPr>
              <a:t>dilakukan</a:t>
            </a:r>
            <a:r>
              <a:rPr lang="en-US" sz="20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 Narrow" pitchFamily="34" charset="0"/>
              </a:rPr>
              <a:t>oleh</a:t>
            </a:r>
            <a:r>
              <a:rPr lang="en-US" sz="2000" dirty="0" smtClean="0">
                <a:solidFill>
                  <a:srgbClr val="FFFF00"/>
                </a:solidFill>
                <a:latin typeface="Arial Narrow" pitchFamily="34" charset="0"/>
              </a:rPr>
              <a:t> biro </a:t>
            </a:r>
            <a:r>
              <a:rPr lang="en-US" sz="2000" dirty="0" err="1" smtClean="0">
                <a:solidFill>
                  <a:srgbClr val="FFFF00"/>
                </a:solidFill>
                <a:latin typeface="Arial Narrow" pitchFamily="34" charset="0"/>
              </a:rPr>
              <a:t>iklan</a:t>
            </a:r>
            <a:r>
              <a:rPr lang="en-US" sz="20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 Narrow" pitchFamily="34" charset="0"/>
              </a:rPr>
              <a:t>atau</a:t>
            </a:r>
            <a:r>
              <a:rPr lang="en-US" sz="2000" dirty="0" smtClean="0">
                <a:solidFill>
                  <a:srgbClr val="FFFF00"/>
                </a:solidFill>
                <a:latin typeface="Arial Narrow" pitchFamily="34" charset="0"/>
              </a:rPr>
              <a:t> biro </a:t>
            </a:r>
            <a:r>
              <a:rPr lang="en-US" sz="2000" dirty="0" err="1" smtClean="0">
                <a:solidFill>
                  <a:srgbClr val="FFFF00"/>
                </a:solidFill>
                <a:latin typeface="Arial Narrow" pitchFamily="34" charset="0"/>
              </a:rPr>
              <a:t>riset</a:t>
            </a:r>
            <a:r>
              <a:rPr lang="en-US" sz="20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 Narrow" pitchFamily="34" charset="0"/>
              </a:rPr>
              <a:t>dengan</a:t>
            </a:r>
            <a:r>
              <a:rPr lang="en-US" sz="20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 Narrow" pitchFamily="34" charset="0"/>
              </a:rPr>
              <a:t>menggunakan</a:t>
            </a:r>
            <a:r>
              <a:rPr lang="en-US" sz="2000" dirty="0" smtClean="0">
                <a:solidFill>
                  <a:srgbClr val="FFFF00"/>
                </a:solidFill>
                <a:latin typeface="Arial Narrow" pitchFamily="34" charset="0"/>
              </a:rPr>
              <a:t> focus group discussion (FGD).</a:t>
            </a:r>
            <a:endParaRPr lang="en-AU" sz="2000" dirty="0" smtClean="0">
              <a:solidFill>
                <a:srgbClr val="FFFF00"/>
              </a:solidFill>
              <a:latin typeface="Arial Narrow" pitchFamily="34" charset="0"/>
            </a:endParaRPr>
          </a:p>
          <a:p>
            <a:pPr algn="just">
              <a:lnSpc>
                <a:spcPct val="80000"/>
              </a:lnSpc>
              <a:spcBef>
                <a:spcPts val="800"/>
              </a:spcBef>
              <a:defRPr/>
            </a:pPr>
            <a:endParaRPr lang="en-US" sz="2000" dirty="0">
              <a:solidFill>
                <a:srgbClr val="FFFFCC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77875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solidFill>
                  <a:srgbClr val="FFFFCC"/>
                </a:solidFill>
                <a:latin typeface="Arial Narrow" pitchFamily="34" charset="0"/>
              </a:rPr>
              <a:t>ad.4. </a:t>
            </a:r>
            <a:r>
              <a:rPr lang="en-US" sz="4000" dirty="0" smtClean="0">
                <a:solidFill>
                  <a:srgbClr val="FFFFCC"/>
                </a:solidFill>
                <a:latin typeface="Arial Narrow" pitchFamily="34" charset="0"/>
              </a:rPr>
              <a:t>Pre-test </a:t>
            </a:r>
            <a:r>
              <a:rPr lang="en-US" sz="4000" dirty="0">
                <a:solidFill>
                  <a:srgbClr val="FFFFCC"/>
                </a:solidFill>
                <a:latin typeface="Arial Narrow" pitchFamily="34" charset="0"/>
              </a:rPr>
              <a:t>message research</a:t>
            </a:r>
            <a:endParaRPr lang="en-AU" sz="4000" dirty="0">
              <a:solidFill>
                <a:srgbClr val="FFFFCC"/>
              </a:solidFill>
              <a:latin typeface="Arial Narrow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pPr algn="just">
              <a:lnSpc>
                <a:spcPct val="80000"/>
              </a:lnSpc>
              <a:spcBef>
                <a:spcPts val="2400"/>
              </a:spcBef>
              <a:defRPr/>
            </a:pPr>
            <a:r>
              <a:rPr lang="en-US" sz="2000" i="1" dirty="0" err="1">
                <a:solidFill>
                  <a:srgbClr val="FFFF00"/>
                </a:solidFill>
                <a:latin typeface="Arial Narrow" pitchFamily="34" charset="0"/>
              </a:rPr>
              <a:t>Penelitian</a:t>
            </a:r>
            <a:r>
              <a:rPr lang="en-US" sz="2000" i="1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i="1" dirty="0" err="1">
                <a:solidFill>
                  <a:srgbClr val="FFFF00"/>
                </a:solidFill>
                <a:latin typeface="Arial Narrow" pitchFamily="34" charset="0"/>
              </a:rPr>
              <a:t>ini</a:t>
            </a:r>
            <a:r>
              <a:rPr lang="en-US" sz="2000" i="1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i="1" dirty="0" err="1">
                <a:solidFill>
                  <a:srgbClr val="FFFF00"/>
                </a:solidFill>
                <a:latin typeface="Arial Narrow" pitchFamily="34" charset="0"/>
              </a:rPr>
              <a:t>bertujuan</a:t>
            </a:r>
            <a:r>
              <a:rPr lang="en-US" sz="2000" i="1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i="1" dirty="0" err="1">
                <a:solidFill>
                  <a:srgbClr val="FFFF00"/>
                </a:solidFill>
                <a:latin typeface="Arial Narrow" pitchFamily="34" charset="0"/>
              </a:rPr>
              <a:t>untuk</a:t>
            </a:r>
            <a:r>
              <a:rPr lang="en-US" sz="2000" i="1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i="1" dirty="0" err="1">
                <a:solidFill>
                  <a:srgbClr val="FFFF00"/>
                </a:solidFill>
                <a:latin typeface="Arial Narrow" pitchFamily="34" charset="0"/>
              </a:rPr>
              <a:t>mengetahui</a:t>
            </a:r>
            <a:r>
              <a:rPr lang="en-US" sz="2000" i="1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i="1" dirty="0" err="1">
                <a:solidFill>
                  <a:srgbClr val="FFFF00"/>
                </a:solidFill>
                <a:latin typeface="Arial Narrow" pitchFamily="34" charset="0"/>
              </a:rPr>
              <a:t>efektifitas</a:t>
            </a:r>
            <a:r>
              <a:rPr lang="en-US" sz="2000" i="1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i="1" dirty="0" err="1">
                <a:solidFill>
                  <a:srgbClr val="FFFF00"/>
                </a:solidFill>
                <a:latin typeface="Arial Narrow" pitchFamily="34" charset="0"/>
              </a:rPr>
              <a:t>pesan</a:t>
            </a:r>
            <a:r>
              <a:rPr lang="en-US" sz="2000" i="1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i="1" dirty="0" err="1">
                <a:solidFill>
                  <a:srgbClr val="FFFF00"/>
                </a:solidFill>
                <a:latin typeface="Arial Narrow" pitchFamily="34" charset="0"/>
              </a:rPr>
              <a:t>iklan</a:t>
            </a:r>
            <a:r>
              <a:rPr lang="en-US" sz="2000" i="1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i="1" dirty="0" err="1">
                <a:solidFill>
                  <a:srgbClr val="FFFF00"/>
                </a:solidFill>
                <a:latin typeface="Arial Narrow" pitchFamily="34" charset="0"/>
              </a:rPr>
              <a:t>sebelum</a:t>
            </a:r>
            <a:r>
              <a:rPr lang="en-US" sz="2000" i="1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i="1" dirty="0" err="1">
                <a:solidFill>
                  <a:srgbClr val="FFFF00"/>
                </a:solidFill>
                <a:latin typeface="Arial Narrow" pitchFamily="34" charset="0"/>
              </a:rPr>
              <a:t>iklan</a:t>
            </a:r>
            <a:r>
              <a:rPr lang="en-US" sz="2000" i="1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i="1" dirty="0" err="1">
                <a:solidFill>
                  <a:srgbClr val="FFFF00"/>
                </a:solidFill>
                <a:latin typeface="Arial Narrow" pitchFamily="34" charset="0"/>
              </a:rPr>
              <a:t>tersebut</a:t>
            </a:r>
            <a:r>
              <a:rPr lang="en-US" sz="2000" i="1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i="1" dirty="0" err="1">
                <a:solidFill>
                  <a:srgbClr val="FFFF00"/>
                </a:solidFill>
                <a:latin typeface="Arial Narrow" pitchFamily="34" charset="0"/>
              </a:rPr>
              <a:t>dipublikasikan</a:t>
            </a:r>
            <a:r>
              <a:rPr lang="en-US" sz="2000" i="1" dirty="0">
                <a:solidFill>
                  <a:srgbClr val="FFFF00"/>
                </a:solidFill>
                <a:latin typeface="Arial Narrow" pitchFamily="34" charset="0"/>
              </a:rPr>
              <a:t>. </a:t>
            </a:r>
            <a:r>
              <a:rPr lang="en-US" sz="2000" i="1" dirty="0" err="1">
                <a:solidFill>
                  <a:srgbClr val="FFFF00"/>
                </a:solidFill>
                <a:latin typeface="Arial Narrow" pitchFamily="34" charset="0"/>
              </a:rPr>
              <a:t>Penelitian</a:t>
            </a:r>
            <a:r>
              <a:rPr lang="en-US" sz="2000" i="1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i="1" dirty="0" err="1">
                <a:solidFill>
                  <a:srgbClr val="FFFF00"/>
                </a:solidFill>
                <a:latin typeface="Arial Narrow" pitchFamily="34" charset="0"/>
              </a:rPr>
              <a:t>ini</a:t>
            </a:r>
            <a:r>
              <a:rPr lang="en-US" sz="2000" i="1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i="1" dirty="0" err="1">
                <a:solidFill>
                  <a:srgbClr val="FFFF00"/>
                </a:solidFill>
                <a:latin typeface="Arial Narrow" pitchFamily="34" charset="0"/>
              </a:rPr>
              <a:t>dilakukan</a:t>
            </a:r>
            <a:r>
              <a:rPr lang="en-US" sz="2000" i="1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i="1" dirty="0" err="1">
                <a:solidFill>
                  <a:srgbClr val="FFFF00"/>
                </a:solidFill>
                <a:latin typeface="Arial Narrow" pitchFamily="34" charset="0"/>
              </a:rPr>
              <a:t>untuk</a:t>
            </a:r>
            <a:r>
              <a:rPr lang="en-US" sz="2000" i="1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i="1" dirty="0" err="1">
                <a:solidFill>
                  <a:srgbClr val="FFFF00"/>
                </a:solidFill>
                <a:latin typeface="Arial Narrow" pitchFamily="34" charset="0"/>
              </a:rPr>
              <a:t>memperoleh</a:t>
            </a:r>
            <a:r>
              <a:rPr lang="en-US" sz="2000" i="1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i="1" dirty="0" err="1">
                <a:solidFill>
                  <a:srgbClr val="FFFF00"/>
                </a:solidFill>
                <a:latin typeface="Arial Narrow" pitchFamily="34" charset="0"/>
              </a:rPr>
              <a:t>gambaran</a:t>
            </a:r>
            <a:r>
              <a:rPr lang="en-US" sz="2000" i="1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i="1" dirty="0" err="1">
                <a:solidFill>
                  <a:srgbClr val="FFFF00"/>
                </a:solidFill>
                <a:latin typeface="Arial Narrow" pitchFamily="34" charset="0"/>
              </a:rPr>
              <a:t>efektifitas</a:t>
            </a:r>
            <a:r>
              <a:rPr lang="en-US" sz="2000" i="1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i="1" dirty="0" err="1">
                <a:solidFill>
                  <a:srgbClr val="FFFF00"/>
                </a:solidFill>
                <a:latin typeface="Arial Narrow" pitchFamily="34" charset="0"/>
              </a:rPr>
              <a:t>pesan</a:t>
            </a:r>
            <a:r>
              <a:rPr lang="en-US" sz="2000" i="1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i="1" dirty="0" err="1">
                <a:solidFill>
                  <a:srgbClr val="FFFF00"/>
                </a:solidFill>
                <a:latin typeface="Arial Narrow" pitchFamily="34" charset="0"/>
              </a:rPr>
              <a:t>tersebut</a:t>
            </a:r>
            <a:r>
              <a:rPr lang="en-US" sz="2000" i="1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i="1" dirty="0" err="1">
                <a:solidFill>
                  <a:srgbClr val="FFFF00"/>
                </a:solidFill>
                <a:latin typeface="Arial Narrow" pitchFamily="34" charset="0"/>
              </a:rPr>
              <a:t>sebelum</a:t>
            </a:r>
            <a:r>
              <a:rPr lang="en-US" sz="2000" i="1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i="1" dirty="0" err="1">
                <a:solidFill>
                  <a:srgbClr val="FFFF00"/>
                </a:solidFill>
                <a:latin typeface="Arial Narrow" pitchFamily="34" charset="0"/>
              </a:rPr>
              <a:t>dipublikasikan</a:t>
            </a:r>
            <a:r>
              <a:rPr lang="en-US" sz="2000" i="1" dirty="0">
                <a:solidFill>
                  <a:srgbClr val="FFFF00"/>
                </a:solidFill>
                <a:latin typeface="Arial Narrow" pitchFamily="34" charset="0"/>
              </a:rPr>
              <a:t>. </a:t>
            </a:r>
          </a:p>
          <a:p>
            <a:pPr algn="just">
              <a:lnSpc>
                <a:spcPct val="80000"/>
              </a:lnSpc>
              <a:spcBef>
                <a:spcPts val="2400"/>
              </a:spcBef>
              <a:defRPr/>
            </a:pP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Efektifitas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pesan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dimaksud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ditinjau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secara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menyeluruh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daya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tariknya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(attractiveness),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keterbacaannya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(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readibility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),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pemahamannya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(comprehension), 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penerimaan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khalayak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konsumen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terhadap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iklannya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(acceptability)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dan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daya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persuasinya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(self involvement). Bertrand (1978:37).</a:t>
            </a:r>
          </a:p>
          <a:p>
            <a:pPr algn="just">
              <a:lnSpc>
                <a:spcPct val="80000"/>
              </a:lnSpc>
              <a:spcBef>
                <a:spcPts val="2400"/>
              </a:spcBef>
              <a:defRPr/>
            </a:pP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Penelitian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sangat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berguna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membuat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perkiraan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hasil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iklan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akan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dipublikasikan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.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Sekaligus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menghindari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efek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negatif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mungkin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timbul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.</a:t>
            </a:r>
          </a:p>
          <a:p>
            <a:pPr algn="just">
              <a:lnSpc>
                <a:spcPct val="80000"/>
              </a:lnSpc>
              <a:spcBef>
                <a:spcPts val="2400"/>
              </a:spcBef>
              <a:defRPr/>
            </a:pP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Metode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pretesting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dapat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dilakukan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secara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alami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atau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disengaja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(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eksperimen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)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seperti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di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laboratorium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.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Misalnya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eye movement cameras,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pupillometer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, brain wave measures </a:t>
            </a:r>
            <a:r>
              <a:rPr lang="en-US" sz="2000" dirty="0" err="1">
                <a:solidFill>
                  <a:srgbClr val="FFFFCC"/>
                </a:solidFill>
                <a:latin typeface="Arial Narrow" pitchFamily="34" charset="0"/>
              </a:rPr>
              <a:t>atau</a:t>
            </a:r>
            <a:r>
              <a:rPr lang="en-US" sz="2000" dirty="0">
                <a:solidFill>
                  <a:srgbClr val="FFFFCC"/>
                </a:solidFill>
                <a:latin typeface="Arial Narrow" pitchFamily="34" charset="0"/>
              </a:rPr>
              <a:t> galvanic skin response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.</a:t>
            </a:r>
          </a:p>
          <a:p>
            <a:pPr>
              <a:defRPr/>
            </a:pP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Para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pemasar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iklan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menguji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iklan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mereka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yang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masih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berbentuk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pra-jadi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kepada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responden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,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sebelum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pada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akhirnya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menayangkannya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.</a:t>
            </a:r>
          </a:p>
          <a:p>
            <a:pPr>
              <a:defRPr/>
            </a:pP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Bentuk-bentuk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utama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iklan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pra-jadi</a:t>
            </a:r>
            <a:r>
              <a:rPr lang="en-US" sz="2000" dirty="0" smtClean="0">
                <a:solidFill>
                  <a:srgbClr val="FFFFCC"/>
                </a:solidFill>
                <a:latin typeface="Arial Narrow" pitchFamily="34" charset="0"/>
              </a:rPr>
              <a:t>:</a:t>
            </a:r>
          </a:p>
          <a:p>
            <a:pPr marL="862013" lvl="1" indent="-404813">
              <a:buFont typeface="Wingdings" pitchFamily="2" charset="2"/>
              <a:buChar char="Ø"/>
              <a:defRPr/>
            </a:pPr>
            <a:r>
              <a:rPr lang="en-US" sz="2000" i="1" dirty="0" smtClean="0">
                <a:solidFill>
                  <a:srgbClr val="FFFFCC"/>
                </a:solidFill>
                <a:latin typeface="Arial Narrow" pitchFamily="34" charset="0"/>
              </a:rPr>
              <a:t>Storyboard</a:t>
            </a:r>
          </a:p>
          <a:p>
            <a:pPr marL="862013" lvl="1" indent="-404813">
              <a:buFont typeface="Wingdings" pitchFamily="2" charset="2"/>
              <a:buChar char="Ø"/>
              <a:defRPr/>
            </a:pP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Animatik</a:t>
            </a:r>
            <a:endParaRPr lang="en-US" sz="2000" dirty="0" smtClean="0">
              <a:solidFill>
                <a:srgbClr val="FFFFCC"/>
              </a:solidFill>
              <a:latin typeface="Arial Narrow" pitchFamily="34" charset="0"/>
            </a:endParaRPr>
          </a:p>
          <a:p>
            <a:pPr marL="862013" lvl="1" indent="-404813">
              <a:buFont typeface="Wingdings" pitchFamily="2" charset="2"/>
              <a:buChar char="Ø"/>
              <a:defRPr/>
            </a:pPr>
            <a:r>
              <a:rPr lang="en-US" sz="2000" dirty="0" err="1" smtClean="0">
                <a:solidFill>
                  <a:srgbClr val="FFFFCC"/>
                </a:solidFill>
                <a:latin typeface="Arial Narrow" pitchFamily="34" charset="0"/>
              </a:rPr>
              <a:t>Photomatik</a:t>
            </a:r>
            <a:endParaRPr lang="en-US" sz="2000" dirty="0" smtClean="0">
              <a:solidFill>
                <a:srgbClr val="FFFFCC"/>
              </a:solidFill>
              <a:latin typeface="Arial Narrow" pitchFamily="34" charset="0"/>
            </a:endParaRPr>
          </a:p>
          <a:p>
            <a:pPr algn="just">
              <a:lnSpc>
                <a:spcPct val="80000"/>
              </a:lnSpc>
              <a:spcBef>
                <a:spcPts val="2400"/>
              </a:spcBef>
              <a:defRPr/>
            </a:pPr>
            <a:endParaRPr lang="en-AU" sz="2000" dirty="0">
              <a:solidFill>
                <a:srgbClr val="FFFFCC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712788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solidFill>
                  <a:srgbClr val="FFFFCC"/>
                </a:solidFill>
                <a:latin typeface="Arial Narrow" pitchFamily="34" charset="0"/>
              </a:rPr>
              <a:t>Positioning Advertising </a:t>
            </a:r>
            <a:r>
              <a:rPr lang="en-US" sz="3600" dirty="0" err="1" smtClean="0">
                <a:solidFill>
                  <a:srgbClr val="FFFFCC"/>
                </a:solidFill>
                <a:latin typeface="Arial Narrow" pitchFamily="34" charset="0"/>
              </a:rPr>
              <a:t>Copytesting</a:t>
            </a:r>
            <a:r>
              <a:rPr lang="en-US" sz="3600" dirty="0" smtClean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3600" dirty="0">
                <a:solidFill>
                  <a:srgbClr val="FFFFCC"/>
                </a:solidFill>
                <a:latin typeface="Arial Narrow" pitchFamily="34" charset="0"/>
              </a:rPr>
              <a:t>(PACT)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marL="396875" indent="-396875" algn="just">
              <a:defRPr/>
            </a:pP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PACT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merupakan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dokumen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rumusan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agen-agen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periklanan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AS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sebagai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standar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industri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riset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pesan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.</a:t>
            </a:r>
          </a:p>
          <a:p>
            <a:pPr marL="396875" indent="-396875" algn="just">
              <a:defRPr/>
            </a:pP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Memiliki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9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prinsip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pengujian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FFFFCC"/>
                </a:solidFill>
                <a:latin typeface="Arial Narrow" pitchFamily="34" charset="0"/>
              </a:rPr>
              <a:t>naskah</a:t>
            </a:r>
            <a:r>
              <a:rPr lang="en-US" sz="2400" dirty="0">
                <a:solidFill>
                  <a:srgbClr val="FFFFCC"/>
                </a:solidFill>
                <a:latin typeface="Arial Narrow" pitchFamily="34" charset="0"/>
              </a:rPr>
              <a:t>:</a:t>
            </a:r>
          </a:p>
          <a:p>
            <a:pPr marL="795338" lvl="1" indent="-388938" algn="just">
              <a:buSzPct val="80000"/>
              <a:buFontTx/>
              <a:buAutoNum type="arabicPeriod"/>
              <a:defRPr/>
            </a:pPr>
            <a:r>
              <a:rPr lang="en-US" sz="2000" dirty="0" err="1">
                <a:solidFill>
                  <a:srgbClr val="FFFF00"/>
                </a:solidFill>
                <a:latin typeface="Arial Narrow" pitchFamily="34" charset="0"/>
              </a:rPr>
              <a:t>Pengukuran</a:t>
            </a:r>
            <a:r>
              <a:rPr lang="en-US" sz="20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Arial Narrow" pitchFamily="34" charset="0"/>
              </a:rPr>
              <a:t>relevan</a:t>
            </a:r>
            <a:r>
              <a:rPr lang="en-US" sz="20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Arial Narrow" pitchFamily="34" charset="0"/>
              </a:rPr>
              <a:t>dengan</a:t>
            </a:r>
            <a:r>
              <a:rPr lang="en-US" sz="20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Arial Narrow" pitchFamily="34" charset="0"/>
              </a:rPr>
              <a:t>tujuan</a:t>
            </a:r>
            <a:r>
              <a:rPr lang="en-US" sz="20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Arial Narrow" pitchFamily="34" charset="0"/>
              </a:rPr>
              <a:t>periklanan</a:t>
            </a:r>
            <a:r>
              <a:rPr lang="en-US" sz="2000" dirty="0">
                <a:solidFill>
                  <a:srgbClr val="FFFF00"/>
                </a:solidFill>
                <a:latin typeface="Arial Narrow" pitchFamily="34" charset="0"/>
              </a:rPr>
              <a:t>.</a:t>
            </a:r>
          </a:p>
          <a:p>
            <a:pPr marL="795338" lvl="1" indent="-388938" algn="just">
              <a:buSzPct val="80000"/>
              <a:buFontTx/>
              <a:buAutoNum type="arabicPeriod"/>
              <a:defRPr/>
            </a:pPr>
            <a:r>
              <a:rPr lang="en-US" sz="2000" dirty="0" err="1">
                <a:solidFill>
                  <a:srgbClr val="FFFF00"/>
                </a:solidFill>
                <a:latin typeface="Arial Narrow" pitchFamily="34" charset="0"/>
              </a:rPr>
              <a:t>Memiliki</a:t>
            </a:r>
            <a:r>
              <a:rPr lang="en-US" sz="20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Arial Narrow" pitchFamily="34" charset="0"/>
              </a:rPr>
              <a:t>kesepakatan</a:t>
            </a:r>
            <a:r>
              <a:rPr lang="en-US" sz="20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Arial Narrow" pitchFamily="34" charset="0"/>
              </a:rPr>
              <a:t>mengenai</a:t>
            </a:r>
            <a:r>
              <a:rPr lang="en-US" sz="20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Arial Narrow" pitchFamily="34" charset="0"/>
              </a:rPr>
              <a:t>bagaimana</a:t>
            </a:r>
            <a:r>
              <a:rPr lang="en-US" sz="20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Arial Narrow" pitchFamily="34" charset="0"/>
              </a:rPr>
              <a:t>hasilnya</a:t>
            </a:r>
            <a:r>
              <a:rPr lang="en-US" sz="20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Arial Narrow" pitchFamily="34" charset="0"/>
              </a:rPr>
              <a:t>akan</a:t>
            </a:r>
            <a:r>
              <a:rPr lang="en-US" sz="20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Arial Narrow" pitchFamily="34" charset="0"/>
              </a:rPr>
              <a:t>digunakan</a:t>
            </a:r>
            <a:r>
              <a:rPr lang="en-US" sz="20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Arial Narrow" pitchFamily="34" charset="0"/>
              </a:rPr>
              <a:t>sebelum</a:t>
            </a:r>
            <a:r>
              <a:rPr lang="en-US" sz="20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Arial Narrow" pitchFamily="34" charset="0"/>
              </a:rPr>
              <a:t>masing-masing</a:t>
            </a:r>
            <a:r>
              <a:rPr lang="en-US" sz="20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Arial Narrow" pitchFamily="34" charset="0"/>
              </a:rPr>
              <a:t>pengujian</a:t>
            </a:r>
            <a:r>
              <a:rPr lang="en-US" sz="20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Arial Narrow" pitchFamily="34" charset="0"/>
              </a:rPr>
              <a:t>khusus</a:t>
            </a:r>
            <a:r>
              <a:rPr lang="en-US" sz="20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Arial Narrow" pitchFamily="34" charset="0"/>
              </a:rPr>
              <a:t>dilakukan</a:t>
            </a:r>
            <a:r>
              <a:rPr lang="en-US" sz="2000" dirty="0">
                <a:solidFill>
                  <a:srgbClr val="FFFF00"/>
                </a:solidFill>
                <a:latin typeface="Arial Narrow" pitchFamily="34" charset="0"/>
              </a:rPr>
              <a:t>.</a:t>
            </a:r>
          </a:p>
          <a:p>
            <a:pPr marL="795338" lvl="1" indent="-388938" algn="just">
              <a:buSzPct val="80000"/>
              <a:buFontTx/>
              <a:buAutoNum type="arabicPeriod"/>
              <a:defRPr/>
            </a:pPr>
            <a:r>
              <a:rPr lang="en-US" sz="2000" dirty="0" err="1">
                <a:solidFill>
                  <a:srgbClr val="FFFF00"/>
                </a:solidFill>
                <a:latin typeface="Arial Narrow" pitchFamily="34" charset="0"/>
              </a:rPr>
              <a:t>Memberikan</a:t>
            </a:r>
            <a:r>
              <a:rPr lang="en-US" sz="20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Arial Narrow" pitchFamily="34" charset="0"/>
              </a:rPr>
              <a:t>pengukuran</a:t>
            </a:r>
            <a:r>
              <a:rPr lang="en-US" sz="20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Arial Narrow" pitchFamily="34" charset="0"/>
              </a:rPr>
              <a:t>ganda</a:t>
            </a:r>
            <a:r>
              <a:rPr lang="en-US" sz="2000" dirty="0">
                <a:solidFill>
                  <a:srgbClr val="FFFF00"/>
                </a:solidFill>
                <a:latin typeface="Arial Narrow" pitchFamily="34" charset="0"/>
              </a:rPr>
              <a:t>.</a:t>
            </a:r>
          </a:p>
          <a:p>
            <a:pPr marL="795338" lvl="1" indent="-388938" algn="just">
              <a:buSzPct val="80000"/>
              <a:buFontTx/>
              <a:buAutoNum type="arabicPeriod"/>
              <a:defRPr/>
            </a:pPr>
            <a:r>
              <a:rPr lang="en-US" sz="2000" dirty="0" err="1">
                <a:solidFill>
                  <a:srgbClr val="FFFF00"/>
                </a:solidFill>
                <a:latin typeface="Arial Narrow" pitchFamily="34" charset="0"/>
              </a:rPr>
              <a:t>Didasarkan</a:t>
            </a:r>
            <a:r>
              <a:rPr lang="en-US" sz="20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Arial Narrow" pitchFamily="34" charset="0"/>
              </a:rPr>
              <a:t>atas</a:t>
            </a:r>
            <a:r>
              <a:rPr lang="en-US" sz="2000" dirty="0">
                <a:solidFill>
                  <a:srgbClr val="FFFF00"/>
                </a:solidFill>
                <a:latin typeface="Arial Narrow" pitchFamily="34" charset="0"/>
              </a:rPr>
              <a:t> model </a:t>
            </a:r>
            <a:r>
              <a:rPr lang="en-US" sz="2000" dirty="0" err="1">
                <a:solidFill>
                  <a:srgbClr val="FFFF00"/>
                </a:solidFill>
                <a:latin typeface="Arial Narrow" pitchFamily="34" charset="0"/>
              </a:rPr>
              <a:t>respons</a:t>
            </a:r>
            <a:r>
              <a:rPr lang="en-US" sz="20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Arial Narrow" pitchFamily="34" charset="0"/>
              </a:rPr>
              <a:t>manusia</a:t>
            </a:r>
            <a:r>
              <a:rPr lang="en-US" sz="20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Arial Narrow" pitchFamily="34" charset="0"/>
              </a:rPr>
              <a:t>terhadap</a:t>
            </a:r>
            <a:r>
              <a:rPr lang="en-US" sz="2000" dirty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Arial Narrow" pitchFamily="34" charset="0"/>
              </a:rPr>
              <a:t>komunikasi</a:t>
            </a:r>
            <a:r>
              <a:rPr lang="en-US" sz="2000" dirty="0" smtClean="0">
                <a:solidFill>
                  <a:srgbClr val="FFFF00"/>
                </a:solidFill>
                <a:latin typeface="Arial Narrow" pitchFamily="34" charset="0"/>
              </a:rPr>
              <a:t>.</a:t>
            </a:r>
          </a:p>
          <a:p>
            <a:pPr marL="795338" lvl="1" indent="-388938" algn="just">
              <a:buSzPct val="80000"/>
              <a:buFontTx/>
              <a:buAutoNum type="arabicPeriod" startAt="5"/>
              <a:defRPr/>
            </a:pPr>
            <a:r>
              <a:rPr lang="en-US" sz="2000" dirty="0" err="1" smtClean="0">
                <a:solidFill>
                  <a:srgbClr val="FFFF00"/>
                </a:solidFill>
                <a:latin typeface="Arial Narrow" pitchFamily="34" charset="0"/>
              </a:rPr>
              <a:t>Mempertimbangkan</a:t>
            </a:r>
            <a:r>
              <a:rPr lang="en-US" sz="20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 Narrow" pitchFamily="34" charset="0"/>
              </a:rPr>
              <a:t>apakah</a:t>
            </a:r>
            <a:r>
              <a:rPr lang="en-US" sz="20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 Narrow" pitchFamily="34" charset="0"/>
              </a:rPr>
              <a:t>suatu</a:t>
            </a:r>
            <a:r>
              <a:rPr lang="en-US" sz="2000" dirty="0" smtClean="0">
                <a:solidFill>
                  <a:srgbClr val="FFFF00"/>
                </a:solidFill>
                <a:latin typeface="Arial Narrow" pitchFamily="34" charset="0"/>
              </a:rPr>
              <a:t> stimulus </a:t>
            </a:r>
            <a:r>
              <a:rPr lang="en-US" sz="2000" dirty="0" err="1" smtClean="0">
                <a:solidFill>
                  <a:srgbClr val="FFFF00"/>
                </a:solidFill>
                <a:latin typeface="Arial Narrow" pitchFamily="34" charset="0"/>
              </a:rPr>
              <a:t>periklanan</a:t>
            </a:r>
            <a:r>
              <a:rPr lang="en-US" sz="20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 Narrow" pitchFamily="34" charset="0"/>
              </a:rPr>
              <a:t>harus</a:t>
            </a:r>
            <a:r>
              <a:rPr lang="en-US" sz="20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 Narrow" pitchFamily="34" charset="0"/>
              </a:rPr>
              <a:t>diekspos</a:t>
            </a:r>
            <a:r>
              <a:rPr lang="en-US" sz="20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 Narrow" pitchFamily="34" charset="0"/>
              </a:rPr>
              <a:t>lebih</a:t>
            </a:r>
            <a:r>
              <a:rPr lang="en-US" sz="20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 Narrow" pitchFamily="34" charset="0"/>
              </a:rPr>
              <a:t>dari</a:t>
            </a:r>
            <a:r>
              <a:rPr lang="en-US" sz="20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 Narrow" pitchFamily="34" charset="0"/>
              </a:rPr>
              <a:t>satu</a:t>
            </a:r>
            <a:r>
              <a:rPr lang="en-US" sz="2000" dirty="0" smtClean="0">
                <a:solidFill>
                  <a:srgbClr val="FFFF00"/>
                </a:solidFill>
                <a:latin typeface="Arial Narrow" pitchFamily="34" charset="0"/>
              </a:rPr>
              <a:t> kali.</a:t>
            </a:r>
          </a:p>
          <a:p>
            <a:pPr marL="795338" lvl="1" indent="-388938" algn="just">
              <a:buSzPct val="80000"/>
              <a:buFontTx/>
              <a:buAutoNum type="arabicPeriod" startAt="5"/>
              <a:defRPr/>
            </a:pPr>
            <a:r>
              <a:rPr lang="en-US" sz="2000" dirty="0" err="1" smtClean="0">
                <a:solidFill>
                  <a:srgbClr val="FFFF00"/>
                </a:solidFill>
                <a:latin typeface="Arial Narrow" pitchFamily="34" charset="0"/>
              </a:rPr>
              <a:t>Menuntut</a:t>
            </a:r>
            <a:r>
              <a:rPr lang="en-US" sz="2000" dirty="0" smtClean="0">
                <a:solidFill>
                  <a:srgbClr val="FFFF00"/>
                </a:solidFill>
                <a:latin typeface="Arial Narrow" pitchFamily="34" charset="0"/>
              </a:rPr>
              <a:t> agar </a:t>
            </a:r>
            <a:r>
              <a:rPr lang="en-US" sz="2000" dirty="0" err="1" smtClean="0">
                <a:solidFill>
                  <a:srgbClr val="FFFF00"/>
                </a:solidFill>
                <a:latin typeface="Arial Narrow" pitchFamily="34" charset="0"/>
              </a:rPr>
              <a:t>pelaksanaan</a:t>
            </a:r>
            <a:r>
              <a:rPr lang="en-US" sz="20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 Narrow" pitchFamily="34" charset="0"/>
              </a:rPr>
              <a:t>alternatif</a:t>
            </a:r>
            <a:r>
              <a:rPr lang="en-US" sz="20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 Narrow" pitchFamily="34" charset="0"/>
              </a:rPr>
              <a:t>diuji</a:t>
            </a:r>
            <a:r>
              <a:rPr lang="en-US" sz="20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 Narrow" pitchFamily="34" charset="0"/>
              </a:rPr>
              <a:t>pada</a:t>
            </a:r>
            <a:r>
              <a:rPr lang="en-US" sz="20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 Narrow" pitchFamily="34" charset="0"/>
              </a:rPr>
              <a:t>tingkat</a:t>
            </a:r>
            <a:r>
              <a:rPr lang="en-US" sz="20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 Narrow" pitchFamily="34" charset="0"/>
              </a:rPr>
              <a:t>kesiapan</a:t>
            </a:r>
            <a:r>
              <a:rPr lang="en-US" sz="2000" dirty="0" smtClean="0">
                <a:solidFill>
                  <a:srgbClr val="FFFF00"/>
                </a:solidFill>
                <a:latin typeface="Arial Narrow" pitchFamily="34" charset="0"/>
              </a:rPr>
              <a:t> yang </a:t>
            </a:r>
            <a:r>
              <a:rPr lang="en-US" sz="2000" dirty="0" err="1" smtClean="0">
                <a:solidFill>
                  <a:srgbClr val="FFFF00"/>
                </a:solidFill>
                <a:latin typeface="Arial Narrow" pitchFamily="34" charset="0"/>
              </a:rPr>
              <a:t>sama</a:t>
            </a:r>
            <a:r>
              <a:rPr lang="en-US" sz="2000" dirty="0" smtClean="0">
                <a:solidFill>
                  <a:srgbClr val="FFFF00"/>
                </a:solidFill>
                <a:latin typeface="Arial Narrow" pitchFamily="34" charset="0"/>
              </a:rPr>
              <a:t>.</a:t>
            </a:r>
          </a:p>
          <a:p>
            <a:pPr marL="795338" lvl="1" indent="-388938" algn="just">
              <a:buSzPct val="80000"/>
              <a:buFontTx/>
              <a:buAutoNum type="arabicPeriod" startAt="5"/>
              <a:defRPr/>
            </a:pPr>
            <a:r>
              <a:rPr lang="en-US" sz="2000" dirty="0" err="1" smtClean="0">
                <a:solidFill>
                  <a:srgbClr val="FFFF00"/>
                </a:solidFill>
                <a:latin typeface="Arial Narrow" pitchFamily="34" charset="0"/>
              </a:rPr>
              <a:t>Memberikan</a:t>
            </a:r>
            <a:r>
              <a:rPr lang="en-US" sz="20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 Narrow" pitchFamily="34" charset="0"/>
              </a:rPr>
              <a:t>kendali</a:t>
            </a:r>
            <a:r>
              <a:rPr lang="en-US" sz="20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 Narrow" pitchFamily="34" charset="0"/>
              </a:rPr>
              <a:t>untuk</a:t>
            </a:r>
            <a:r>
              <a:rPr lang="en-US" sz="20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 Narrow" pitchFamily="34" charset="0"/>
              </a:rPr>
              <a:t>menghindari</a:t>
            </a:r>
            <a:r>
              <a:rPr lang="en-US" sz="2000" dirty="0" smtClean="0">
                <a:solidFill>
                  <a:srgbClr val="FFFF00"/>
                </a:solidFill>
                <a:latin typeface="Arial Narrow" pitchFamily="34" charset="0"/>
              </a:rPr>
              <a:t> bias yang </a:t>
            </a:r>
            <a:r>
              <a:rPr lang="en-US" sz="2000" dirty="0" err="1" smtClean="0">
                <a:solidFill>
                  <a:srgbClr val="FFFF00"/>
                </a:solidFill>
                <a:latin typeface="Arial Narrow" pitchFamily="34" charset="0"/>
              </a:rPr>
              <a:t>biasanya</a:t>
            </a:r>
            <a:r>
              <a:rPr lang="en-US" sz="20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 Narrow" pitchFamily="34" charset="0"/>
              </a:rPr>
              <a:t>dijumpai</a:t>
            </a:r>
            <a:r>
              <a:rPr lang="en-US" sz="20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 Narrow" pitchFamily="34" charset="0"/>
              </a:rPr>
              <a:t>dalam</a:t>
            </a:r>
            <a:r>
              <a:rPr lang="en-US" sz="20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 Narrow" pitchFamily="34" charset="0"/>
              </a:rPr>
              <a:t>konteks</a:t>
            </a:r>
            <a:r>
              <a:rPr lang="en-US" sz="2000" dirty="0" smtClean="0">
                <a:solidFill>
                  <a:srgbClr val="FFFF00"/>
                </a:solidFill>
                <a:latin typeface="Arial Narrow" pitchFamily="34" charset="0"/>
              </a:rPr>
              <a:t> exposure.</a:t>
            </a:r>
          </a:p>
          <a:p>
            <a:pPr marL="795338" lvl="1" indent="-388938" algn="just">
              <a:buSzPct val="80000"/>
              <a:buFontTx/>
              <a:buAutoNum type="arabicPeriod" startAt="5"/>
              <a:defRPr/>
            </a:pPr>
            <a:r>
              <a:rPr lang="en-US" sz="2000" dirty="0" err="1" smtClean="0">
                <a:solidFill>
                  <a:srgbClr val="FFFF00"/>
                </a:solidFill>
                <a:latin typeface="Arial Narrow" pitchFamily="34" charset="0"/>
              </a:rPr>
              <a:t>Memperhitungkan</a:t>
            </a:r>
            <a:r>
              <a:rPr lang="en-US" sz="20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 Narrow" pitchFamily="34" charset="0"/>
              </a:rPr>
              <a:t>pertimbangan</a:t>
            </a:r>
            <a:r>
              <a:rPr lang="en-US" sz="20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 Narrow" pitchFamily="34" charset="0"/>
              </a:rPr>
              <a:t>dasar</a:t>
            </a:r>
            <a:r>
              <a:rPr lang="en-US" sz="20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 Narrow" pitchFamily="34" charset="0"/>
              </a:rPr>
              <a:t>dari</a:t>
            </a:r>
            <a:r>
              <a:rPr lang="en-US" sz="20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 Narrow" pitchFamily="34" charset="0"/>
              </a:rPr>
              <a:t>definisi</a:t>
            </a:r>
            <a:r>
              <a:rPr lang="en-US" sz="20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 Narrow" pitchFamily="34" charset="0"/>
              </a:rPr>
              <a:t>sampel</a:t>
            </a:r>
            <a:r>
              <a:rPr lang="en-US" sz="2000" dirty="0" smtClean="0">
                <a:solidFill>
                  <a:srgbClr val="FFFF00"/>
                </a:solidFill>
                <a:latin typeface="Arial Narrow" pitchFamily="34" charset="0"/>
              </a:rPr>
              <a:t>.</a:t>
            </a:r>
          </a:p>
          <a:p>
            <a:pPr marL="795338" lvl="1" indent="-388938" algn="just">
              <a:buSzPct val="80000"/>
              <a:buFontTx/>
              <a:buAutoNum type="arabicPeriod" startAt="5"/>
              <a:defRPr/>
            </a:pPr>
            <a:r>
              <a:rPr lang="en-US" sz="2000" dirty="0" err="1" smtClean="0">
                <a:solidFill>
                  <a:srgbClr val="FFFF00"/>
                </a:solidFill>
                <a:latin typeface="Arial Narrow" pitchFamily="34" charset="0"/>
              </a:rPr>
              <a:t>Menunjukkan</a:t>
            </a:r>
            <a:r>
              <a:rPr lang="en-US" sz="20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 Narrow" pitchFamily="34" charset="0"/>
              </a:rPr>
              <a:t>reliabilitas</a:t>
            </a:r>
            <a:r>
              <a:rPr lang="en-US" sz="20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 Narrow" pitchFamily="34" charset="0"/>
              </a:rPr>
              <a:t>dan</a:t>
            </a:r>
            <a:r>
              <a:rPr lang="en-US" sz="20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Arial Narrow" pitchFamily="34" charset="0"/>
              </a:rPr>
              <a:t>validitas</a:t>
            </a:r>
            <a:r>
              <a:rPr lang="en-US" sz="2000" dirty="0" smtClean="0">
                <a:solidFill>
                  <a:srgbClr val="FFFF00"/>
                </a:solidFill>
                <a:latin typeface="Arial Narrow" pitchFamily="34" charset="0"/>
              </a:rPr>
              <a:t>.</a:t>
            </a:r>
          </a:p>
          <a:p>
            <a:pPr marL="914400" lvl="1" indent="-403225" algn="just">
              <a:buFontTx/>
              <a:buAutoNum type="arabicPeriod"/>
              <a:defRPr/>
            </a:pPr>
            <a:endParaRPr lang="en-US" sz="2000" dirty="0">
              <a:solidFill>
                <a:srgbClr val="FFFFCC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ple">
  <a:themeElements>
    <a:clrScheme name="Maple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1498</TotalTime>
  <Words>2617</Words>
  <Application>Microsoft Office PowerPoint</Application>
  <PresentationFormat>On-screen Show (4:3)</PresentationFormat>
  <Paragraphs>226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Maple</vt:lpstr>
      <vt:lpstr>RISET IKLAN </vt:lpstr>
      <vt:lpstr>Riset Periklanan</vt:lpstr>
      <vt:lpstr>Riset Periklanan</vt:lpstr>
      <vt:lpstr>Riset Periklanan</vt:lpstr>
      <vt:lpstr>ad.1. Target market research</vt:lpstr>
      <vt:lpstr>ad.2. Competitive activity research</vt:lpstr>
      <vt:lpstr>ad.3. Positioning research</vt:lpstr>
      <vt:lpstr>ad.4. Pre-test message research</vt:lpstr>
      <vt:lpstr>Positioning Advertising Copytesting (PACT)</vt:lpstr>
      <vt:lpstr>ad.5. Post-test message research</vt:lpstr>
      <vt:lpstr>a) Pengukuran Pengenalan dan Daya Ingat (Recall)</vt:lpstr>
      <vt:lpstr>a) Pengukuran Pengenalan dan Daya Ingat (Recall)</vt:lpstr>
      <vt:lpstr>b) Pengukuran Emosi</vt:lpstr>
      <vt:lpstr>Tiga Metode Pengukuran Emosi</vt:lpstr>
      <vt:lpstr>c) Pengukuran Pembangkitan Fisiologis</vt:lpstr>
      <vt:lpstr>d) Pengukuran Persuasi</vt:lpstr>
      <vt:lpstr>Pengukuran Persuasi</vt:lpstr>
      <vt:lpstr>e) Pengukuran Respons Penjualan</vt:lpstr>
      <vt:lpstr>Pengukuran Respons Penjualan</vt:lpstr>
      <vt:lpstr>ad.6. Audiens research</vt:lpstr>
      <vt:lpstr>Metode Riset Media</vt:lpstr>
      <vt:lpstr>Riset Media cetak :  Pengukuran Pembaca Majalah/Koran</vt:lpstr>
      <vt:lpstr>Riset Media elektronik :  Pengukuran pendengar Radio</vt:lpstr>
      <vt:lpstr>Riset Media: Pengukuran Iklan Web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Yang dimaksud Account Executive Managemen adalah :</dc:title>
  <dc:creator>Harun</dc:creator>
  <cp:lastModifiedBy>May</cp:lastModifiedBy>
  <cp:revision>142</cp:revision>
  <dcterms:created xsi:type="dcterms:W3CDTF">2007-11-13T14:37:59Z</dcterms:created>
  <dcterms:modified xsi:type="dcterms:W3CDTF">2015-05-24T03:51:35Z</dcterms:modified>
</cp:coreProperties>
</file>