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9" r:id="rId5"/>
    <p:sldId id="258" r:id="rId6"/>
    <p:sldId id="260" r:id="rId7"/>
    <p:sldId id="264" r:id="rId8"/>
    <p:sldId id="266" r:id="rId9"/>
    <p:sldId id="267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A107-A667-4460-A9A2-13205E28ED07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4EF2-B00C-4B9F-9678-F9A501E96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A107-A667-4460-A9A2-13205E28ED07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4EF2-B00C-4B9F-9678-F9A501E96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A107-A667-4460-A9A2-13205E28ED07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4EF2-B00C-4B9F-9678-F9A501E96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A107-A667-4460-A9A2-13205E28ED07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4EF2-B00C-4B9F-9678-F9A501E96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A107-A667-4460-A9A2-13205E28ED07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4EF2-B00C-4B9F-9678-F9A501E96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A107-A667-4460-A9A2-13205E28ED07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4EF2-B00C-4B9F-9678-F9A501E96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A107-A667-4460-A9A2-13205E28ED07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4EF2-B00C-4B9F-9678-F9A501E96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A107-A667-4460-A9A2-13205E28ED07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4EF2-B00C-4B9F-9678-F9A501E96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A107-A667-4460-A9A2-13205E28ED07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4EF2-B00C-4B9F-9678-F9A501E96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A107-A667-4460-A9A2-13205E28ED07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4EF2-B00C-4B9F-9678-F9A501E96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A107-A667-4460-A9A2-13205E28ED07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4EF2-B00C-4B9F-9678-F9A501E96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3A107-A667-4460-A9A2-13205E28ED07}" type="datetimeFigureOut">
              <a:rPr lang="en-US" smtClean="0"/>
              <a:pPr/>
              <a:t>4/10/2015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04EF2-B00C-4B9F-9678-F9A501E964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d.wikipedia.org/wiki/Konsep" TargetMode="External"/><Relationship Id="rId2" Type="http://schemas.openxmlformats.org/officeDocument/2006/relationships/hyperlink" Target="http://id.wikipedia.org/wiki/Gagasa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PERTEMUAN 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2 BUAH MATERI KREATIF IKLAN DI MEDIA CETAK (KORAN DAN MAJALAH)</a:t>
            </a:r>
          </a:p>
          <a:p>
            <a:pPr algn="just"/>
            <a:r>
              <a:rPr lang="en-US" dirty="0" smtClean="0"/>
              <a:t>2 BUAH FOTO MATERI KREATIF IKLAN DI MEDIA BILLBOARD (BELOW THE LINE) DI JALAN JAKARTA (SEBUTKAN NAMA JALAN DAN LOKASINYA)</a:t>
            </a:r>
          </a:p>
          <a:p>
            <a:pPr algn="just"/>
            <a:r>
              <a:rPr lang="en-US" dirty="0" smtClean="0"/>
              <a:t>2 BUAH FOTO MATERI KREATIF IKLAN BERBENTUK AMBIENT MEDIA</a:t>
            </a:r>
          </a:p>
          <a:p>
            <a:pPr algn="ctr">
              <a:buNone/>
            </a:pPr>
            <a:r>
              <a:rPr lang="en-US" b="1" dirty="0" smtClean="0"/>
              <a:t>TUGAS DIKUMPULKAN DAN DIJILID MINGGU DEPAN</a:t>
            </a:r>
          </a:p>
          <a:p>
            <a:pPr algn="just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err="1" smtClean="0">
                <a:solidFill>
                  <a:srgbClr val="FF0000"/>
                </a:solidFill>
              </a:rPr>
              <a:t>Kreativitas</a:t>
            </a:r>
            <a:r>
              <a:rPr lang="en-US" sz="6600" b="1" dirty="0" smtClean="0"/>
              <a:t> </a:t>
            </a:r>
            <a:endParaRPr lang="en-US" sz="6600" b="1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eaLnBrk="1" hangingPunct="1">
              <a:buNone/>
              <a:defRPr/>
            </a:pPr>
            <a:r>
              <a:rPr lang="en-US" sz="4800" dirty="0" err="1" smtClean="0"/>
              <a:t>Proses</a:t>
            </a:r>
            <a:r>
              <a:rPr lang="en-US" sz="4800" dirty="0" smtClean="0"/>
              <a:t> mental yang </a:t>
            </a:r>
            <a:r>
              <a:rPr lang="en-US" sz="4800" dirty="0" err="1" smtClean="0"/>
              <a:t>melibatkan</a:t>
            </a:r>
            <a:r>
              <a:rPr lang="en-US" sz="4800" dirty="0" smtClean="0"/>
              <a:t> </a:t>
            </a:r>
            <a:r>
              <a:rPr lang="en-US" sz="4800" dirty="0" err="1" smtClean="0"/>
              <a:t>pemunculan</a:t>
            </a:r>
            <a:r>
              <a:rPr lang="en-US" sz="4800" dirty="0" smtClean="0"/>
              <a:t> </a:t>
            </a:r>
            <a:r>
              <a:rPr lang="en-US" sz="4800" dirty="0" err="1" smtClean="0">
                <a:hlinkClick r:id="rId2" tooltip="Gagasan"/>
              </a:rPr>
              <a:t>gagasan</a:t>
            </a:r>
            <a:r>
              <a:rPr lang="en-US" sz="4800" dirty="0" smtClean="0"/>
              <a:t> </a:t>
            </a:r>
            <a:r>
              <a:rPr lang="en-US" sz="4800" dirty="0" err="1" smtClean="0"/>
              <a:t>atau</a:t>
            </a:r>
            <a:r>
              <a:rPr lang="en-US" sz="4800" dirty="0" smtClean="0"/>
              <a:t> </a:t>
            </a:r>
            <a:r>
              <a:rPr lang="en-US" sz="4800" dirty="0" err="1" smtClean="0">
                <a:hlinkClick r:id="rId3" tooltip="Konsep"/>
              </a:rPr>
              <a:t>konsep</a:t>
            </a:r>
            <a:r>
              <a:rPr lang="en-US" sz="4800" dirty="0" smtClean="0"/>
              <a:t> </a:t>
            </a:r>
            <a:r>
              <a:rPr lang="en-US" sz="4800" dirty="0" err="1" smtClean="0"/>
              <a:t>baru</a:t>
            </a:r>
            <a:r>
              <a:rPr lang="en-US" sz="4800" dirty="0" smtClean="0"/>
              <a:t>, </a:t>
            </a:r>
            <a:r>
              <a:rPr lang="en-US" sz="4800" dirty="0" err="1" smtClean="0"/>
              <a:t>atau</a:t>
            </a:r>
            <a:r>
              <a:rPr lang="en-US" sz="4800" dirty="0" smtClean="0"/>
              <a:t> </a:t>
            </a:r>
            <a:r>
              <a:rPr lang="en-US" sz="4800" dirty="0" err="1" smtClean="0"/>
              <a:t>hubungan</a:t>
            </a:r>
            <a:r>
              <a:rPr lang="en-US" sz="4800" dirty="0" smtClean="0"/>
              <a:t> </a:t>
            </a:r>
            <a:r>
              <a:rPr lang="en-US" sz="4800" dirty="0" err="1" smtClean="0"/>
              <a:t>baru</a:t>
            </a:r>
            <a:r>
              <a:rPr lang="en-US" sz="4800" dirty="0" smtClean="0"/>
              <a:t> </a:t>
            </a:r>
            <a:r>
              <a:rPr lang="en-US" sz="4800" dirty="0" err="1" smtClean="0"/>
              <a:t>antara</a:t>
            </a:r>
            <a:r>
              <a:rPr lang="en-US" sz="4800" dirty="0" smtClean="0"/>
              <a:t> </a:t>
            </a:r>
            <a:r>
              <a:rPr lang="en-US" sz="4800" dirty="0" err="1" smtClean="0"/>
              <a:t>gagasan</a:t>
            </a:r>
            <a:r>
              <a:rPr lang="en-US" sz="4800" dirty="0" smtClean="0"/>
              <a:t> </a:t>
            </a:r>
            <a:r>
              <a:rPr lang="en-US" sz="4800" dirty="0" err="1" smtClean="0"/>
              <a:t>dan</a:t>
            </a:r>
            <a:r>
              <a:rPr lang="en-US" sz="4800" dirty="0" smtClean="0"/>
              <a:t> </a:t>
            </a:r>
            <a:r>
              <a:rPr lang="en-US" sz="4800" dirty="0" err="1" smtClean="0"/>
              <a:t>konsep</a:t>
            </a:r>
            <a:r>
              <a:rPr lang="en-US" sz="4800" dirty="0" smtClean="0"/>
              <a:t> yang </a:t>
            </a:r>
            <a:r>
              <a:rPr lang="en-US" sz="4800" dirty="0" err="1" smtClean="0"/>
              <a:t>sudah</a:t>
            </a:r>
            <a:r>
              <a:rPr lang="en-US" sz="4800" dirty="0" smtClean="0"/>
              <a:t> </a:t>
            </a:r>
            <a:r>
              <a:rPr lang="en-US" sz="4800" dirty="0" err="1" smtClean="0"/>
              <a:t>ada</a:t>
            </a:r>
            <a:endParaRPr lang="en-US" sz="3200" b="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 smtClean="0"/>
              <a:t>Strategi</a:t>
            </a:r>
            <a:r>
              <a:rPr lang="en-US" dirty="0" smtClean="0"/>
              <a:t> media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pengiklan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media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.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mencerminkan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 yang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media: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Media </a:t>
            </a:r>
            <a:r>
              <a:rPr lang="en-US" dirty="0" err="1" smtClean="0"/>
              <a:t>mana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,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media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: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media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;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Kapan</a:t>
            </a:r>
            <a:r>
              <a:rPr lang="en-US" dirty="0" smtClean="0"/>
              <a:t> media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8600" y="1889125"/>
            <a:ext cx="89154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1" hangingPunct="1"/>
            <a:r>
              <a:rPr lang="en-US" sz="3600" dirty="0" err="1">
                <a:latin typeface="Arial" charset="0"/>
              </a:rPr>
              <a:t>Strategi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periklanan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adalah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cara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pengiklan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menggabungkan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komponen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i="1" dirty="0">
                <a:latin typeface="Arial" charset="0"/>
              </a:rPr>
              <a:t>creative mix</a:t>
            </a:r>
            <a:r>
              <a:rPr lang="en-US" sz="3600" dirty="0">
                <a:latin typeface="Arial" charset="0"/>
              </a:rPr>
              <a:t>. </a:t>
            </a:r>
            <a:r>
              <a:rPr lang="en-US" sz="3600" dirty="0" err="1">
                <a:latin typeface="Arial" charset="0"/>
              </a:rPr>
              <a:t>Komponen-komponen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tersebut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adalah</a:t>
            </a:r>
            <a:r>
              <a:rPr lang="en-US" sz="3600" dirty="0">
                <a:latin typeface="Arial" charset="0"/>
              </a:rPr>
              <a:t>: </a:t>
            </a:r>
          </a:p>
          <a:p>
            <a:pPr algn="just" eaLnBrk="1" hangingPunct="1">
              <a:buFontTx/>
              <a:buAutoNum type="arabicParenBoth"/>
            </a:pPr>
            <a:r>
              <a:rPr lang="en-US" sz="3600" dirty="0" err="1">
                <a:latin typeface="Arial" charset="0"/>
              </a:rPr>
              <a:t>Konsep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produk</a:t>
            </a:r>
            <a:r>
              <a:rPr lang="en-US" sz="3600" dirty="0">
                <a:latin typeface="Arial" charset="0"/>
              </a:rPr>
              <a:t> </a:t>
            </a:r>
          </a:p>
          <a:p>
            <a:pPr algn="just" eaLnBrk="1" hangingPunct="1">
              <a:buFontTx/>
              <a:buAutoNum type="arabicParenBoth"/>
            </a:pPr>
            <a:r>
              <a:rPr lang="en-US" sz="3600" dirty="0">
                <a:latin typeface="Arial" charset="0"/>
              </a:rPr>
              <a:t>Target </a:t>
            </a:r>
            <a:r>
              <a:rPr lang="en-US" sz="3600" dirty="0" err="1">
                <a:latin typeface="Arial" charset="0"/>
              </a:rPr>
              <a:t>audiens</a:t>
            </a:r>
            <a:r>
              <a:rPr lang="en-US" sz="3600" dirty="0">
                <a:latin typeface="Arial" charset="0"/>
              </a:rPr>
              <a:t> </a:t>
            </a:r>
          </a:p>
          <a:p>
            <a:pPr algn="just" eaLnBrk="1" hangingPunct="1">
              <a:buFontTx/>
              <a:buAutoNum type="arabicParenBoth"/>
            </a:pPr>
            <a:r>
              <a:rPr lang="en-US" sz="3600" dirty="0">
                <a:latin typeface="Arial" charset="0"/>
              </a:rPr>
              <a:t>Media </a:t>
            </a:r>
            <a:r>
              <a:rPr lang="en-US" sz="3600" dirty="0" err="1">
                <a:latin typeface="Arial" charset="0"/>
              </a:rPr>
              <a:t>komunikasi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dan</a:t>
            </a:r>
            <a:r>
              <a:rPr lang="en-US" sz="3600" dirty="0">
                <a:latin typeface="Arial" charset="0"/>
              </a:rPr>
              <a:t> </a:t>
            </a:r>
          </a:p>
          <a:p>
            <a:pPr algn="just" eaLnBrk="1" hangingPunct="1">
              <a:buFontTx/>
              <a:buAutoNum type="arabicParenBoth"/>
            </a:pPr>
            <a:r>
              <a:rPr lang="en-US" sz="3600" dirty="0" err="1">
                <a:latin typeface="Arial" charset="0"/>
              </a:rPr>
              <a:t>Pesan</a:t>
            </a:r>
            <a:r>
              <a:rPr lang="en-US" sz="3600" dirty="0">
                <a:latin typeface="Arial" charset="0"/>
              </a:rPr>
              <a:t> </a:t>
            </a:r>
            <a:r>
              <a:rPr lang="en-US" sz="3600" dirty="0" err="1">
                <a:latin typeface="Arial" charset="0"/>
              </a:rPr>
              <a:t>iklan</a:t>
            </a:r>
            <a:r>
              <a:rPr lang="en-US" sz="3600" dirty="0">
                <a:latin typeface="Arial" charset="0"/>
              </a:rPr>
              <a:t>. 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762000" y="0"/>
            <a:ext cx="78422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7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Strategi</a:t>
            </a:r>
            <a:r>
              <a: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Periklanan</a:t>
            </a: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STRATEGI KREATIF MEDIA</a:t>
            </a:r>
            <a:endParaRPr lang="en-US" b="1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>
            <a:noAutofit/>
          </a:bodyPr>
          <a:lstStyle/>
          <a:p>
            <a:pPr algn="ctr" eaLnBrk="1" hangingPunct="1">
              <a:buNone/>
              <a:defRPr/>
            </a:pPr>
            <a:r>
              <a:rPr lang="en-US" sz="5400" b="0" dirty="0" smtClean="0"/>
              <a:t>LANGKAH, KEBIJAKAN DAN CARA UNTUK MENCAPAI TUJUAN </a:t>
            </a:r>
            <a:r>
              <a:rPr lang="en-US" sz="5400" dirty="0" smtClean="0"/>
              <a:t>MEDIA YANG TELAH DITETAPKAN UNTUK </a:t>
            </a:r>
            <a:r>
              <a:rPr lang="en-US" sz="5400" b="0" dirty="0" smtClean="0"/>
              <a:t>PERIKLANAN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533400"/>
            <a:ext cx="883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r>
              <a:rPr lang="en-US" sz="6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PROSES PERIKLANAN</a:t>
            </a: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1447800" y="1600200"/>
            <a:ext cx="731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28600" y="1905000"/>
            <a:ext cx="8915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Monotype Sorts" pitchFamily="2" charset="2"/>
              <a:buChar char="Ù"/>
              <a:defRPr/>
            </a:pPr>
            <a:r>
              <a:rPr lang="en-US" sz="3600" i="1">
                <a:effectLst>
                  <a:outerShdw blurRad="38100" dist="38100" dir="2700000" algn="tl">
                    <a:srgbClr val="000000"/>
                  </a:outerShdw>
                </a:effectLst>
              </a:rPr>
              <a:t>Tujuan BERIKLAN adalah mencoba untuk menggerakkan konsumen dari :</a:t>
            </a:r>
            <a:endParaRPr lang="en-US" sz="3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990600" y="3505200"/>
            <a:ext cx="1600200" cy="1600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9"/>
          <p:cNvSpPr>
            <a:spLocks noChangeArrowheads="1"/>
          </p:cNvSpPr>
          <p:nvPr/>
        </p:nvSpPr>
        <p:spPr bwMode="auto">
          <a:xfrm>
            <a:off x="5257800" y="3429000"/>
            <a:ext cx="1600200" cy="1600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1295400" y="4038600"/>
            <a:ext cx="117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Point A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5472113" y="4038600"/>
            <a:ext cx="1157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Point B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496888" y="5222875"/>
            <a:ext cx="30353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</a:rPr>
              <a:t>Apa yang di benak</a:t>
            </a:r>
          </a:p>
          <a:p>
            <a:r>
              <a:rPr lang="en-US" sz="2800">
                <a:latin typeface="Times New Roman" pitchFamily="18" charset="0"/>
              </a:rPr>
              <a:t>prospek kita hari ini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4724400" y="5130800"/>
            <a:ext cx="4405313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Times New Roman" pitchFamily="18" charset="0"/>
              </a:rPr>
              <a:t>Apa yang ingin kita harapkan</a:t>
            </a:r>
          </a:p>
          <a:p>
            <a:r>
              <a:rPr lang="en-US" sz="2800">
                <a:latin typeface="Times New Roman" pitchFamily="18" charset="0"/>
              </a:rPr>
              <a:t>mereka pikir pada 1, 2 atau 3 </a:t>
            </a:r>
          </a:p>
          <a:p>
            <a:r>
              <a:rPr lang="en-US" sz="2800">
                <a:latin typeface="Times New Roman" pitchFamily="18" charset="0"/>
              </a:rPr>
              <a:t>Tahun yang akan datang</a:t>
            </a:r>
          </a:p>
        </p:txBody>
      </p:sp>
      <p:sp>
        <p:nvSpPr>
          <p:cNvPr id="13" name="Line 14"/>
          <p:cNvSpPr>
            <a:spLocks noChangeShapeType="1"/>
          </p:cNvSpPr>
          <p:nvPr/>
        </p:nvSpPr>
        <p:spPr bwMode="auto">
          <a:xfrm>
            <a:off x="3048000" y="42672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Sifat</a:t>
            </a:r>
            <a:r>
              <a:rPr lang="en-US" b="1" dirty="0" smtClean="0"/>
              <a:t> media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pesan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31775" indent="-231775" algn="just"/>
            <a:r>
              <a:rPr lang="en-US" sz="4000" dirty="0" err="1" smtClean="0"/>
              <a:t>Penetapan</a:t>
            </a:r>
            <a:r>
              <a:rPr lang="en-US" sz="4000" dirty="0" smtClean="0"/>
              <a:t> </a:t>
            </a:r>
            <a:r>
              <a:rPr lang="en-US" sz="4000" dirty="0" err="1" smtClean="0"/>
              <a:t>penting</a:t>
            </a:r>
            <a:r>
              <a:rPr lang="en-US" sz="4000" dirty="0" smtClean="0"/>
              <a:t> </a:t>
            </a:r>
            <a:r>
              <a:rPr lang="en-US" sz="4000" dirty="0" err="1" smtClean="0"/>
              <a:t>dalam</a:t>
            </a:r>
            <a:r>
              <a:rPr lang="en-US" sz="4000" dirty="0" smtClean="0"/>
              <a:t> </a:t>
            </a:r>
            <a:r>
              <a:rPr lang="en-US" sz="4000" dirty="0" err="1" smtClean="0"/>
              <a:t>strategi</a:t>
            </a:r>
            <a:r>
              <a:rPr lang="en-US" sz="4000" dirty="0" smtClean="0"/>
              <a:t> media </a:t>
            </a:r>
            <a:r>
              <a:rPr lang="en-US" sz="4000" dirty="0" err="1" smtClean="0"/>
              <a:t>adalah</a:t>
            </a:r>
            <a:r>
              <a:rPr lang="en-US" sz="4000" dirty="0" smtClean="0"/>
              <a:t> </a:t>
            </a:r>
            <a:r>
              <a:rPr lang="en-US" sz="4000" dirty="0" err="1" smtClean="0"/>
              <a:t>sifat</a:t>
            </a:r>
            <a:r>
              <a:rPr lang="en-US" sz="4000" dirty="0" smtClean="0"/>
              <a:t> </a:t>
            </a:r>
            <a:r>
              <a:rPr lang="en-US" sz="4000" dirty="0" err="1" smtClean="0"/>
              <a:t>dari</a:t>
            </a:r>
            <a:r>
              <a:rPr lang="en-US" sz="4000" dirty="0" smtClean="0"/>
              <a:t> media </a:t>
            </a:r>
            <a:r>
              <a:rPr lang="en-US" sz="4000" dirty="0" err="1" smtClean="0"/>
              <a:t>itu</a:t>
            </a:r>
            <a:r>
              <a:rPr lang="en-US" sz="4000" dirty="0" smtClean="0"/>
              <a:t> </a:t>
            </a:r>
            <a:r>
              <a:rPr lang="en-US" sz="4000" dirty="0" err="1" smtClean="0"/>
              <a:t>sendiri</a:t>
            </a:r>
            <a:r>
              <a:rPr lang="en-US" sz="4000" dirty="0" smtClean="0"/>
              <a:t>. </a:t>
            </a:r>
          </a:p>
          <a:p>
            <a:pPr marL="231775" indent="-231775" algn="just"/>
            <a:r>
              <a:rPr lang="en-US" sz="4000" dirty="0" err="1" smtClean="0"/>
              <a:t>Beberapa</a:t>
            </a:r>
            <a:r>
              <a:rPr lang="en-US" sz="4000" dirty="0" smtClean="0"/>
              <a:t> media </a:t>
            </a:r>
            <a:r>
              <a:rPr lang="en-US" sz="4000" dirty="0" err="1" smtClean="0"/>
              <a:t>memberikan</a:t>
            </a:r>
            <a:r>
              <a:rPr lang="en-US" sz="4000" dirty="0" smtClean="0"/>
              <a:t> </a:t>
            </a:r>
            <a:r>
              <a:rPr lang="en-US" sz="4000" dirty="0" err="1" smtClean="0"/>
              <a:t>lebih</a:t>
            </a:r>
            <a:r>
              <a:rPr lang="en-US" sz="4000" dirty="0" smtClean="0"/>
              <a:t> </a:t>
            </a:r>
            <a:r>
              <a:rPr lang="en-US" sz="4000" dirty="0" err="1" smtClean="0"/>
              <a:t>baik</a:t>
            </a:r>
            <a:r>
              <a:rPr lang="en-US" sz="4000" dirty="0" smtClean="0"/>
              <a:t> </a:t>
            </a:r>
            <a:r>
              <a:rPr lang="en-US" sz="4000" dirty="0" err="1" smtClean="0"/>
              <a:t>kepada</a:t>
            </a:r>
            <a:r>
              <a:rPr lang="en-US" sz="4000" dirty="0" smtClean="0"/>
              <a:t> </a:t>
            </a:r>
            <a:r>
              <a:rPr lang="en-US" sz="4000" dirty="0" err="1" smtClean="0"/>
              <a:t>beberapa</a:t>
            </a:r>
            <a:r>
              <a:rPr lang="en-US" sz="4000" dirty="0" smtClean="0"/>
              <a:t> </a:t>
            </a:r>
            <a:r>
              <a:rPr lang="en-US" sz="4000" dirty="0" err="1" smtClean="0"/>
              <a:t>jenis</a:t>
            </a:r>
            <a:r>
              <a:rPr lang="en-US" sz="4000" dirty="0" smtClean="0"/>
              <a:t> </a:t>
            </a:r>
            <a:r>
              <a:rPr lang="en-US" sz="4000" dirty="0" err="1" smtClean="0"/>
              <a:t>pesan</a:t>
            </a:r>
            <a:r>
              <a:rPr lang="en-US" sz="4000" dirty="0" smtClean="0"/>
              <a:t> </a:t>
            </a:r>
            <a:r>
              <a:rPr lang="en-US" sz="4000" dirty="0" err="1" smtClean="0"/>
              <a:t>atau</a:t>
            </a:r>
            <a:r>
              <a:rPr lang="en-US" sz="4000" dirty="0" smtClean="0"/>
              <a:t> </a:t>
            </a:r>
            <a:r>
              <a:rPr lang="en-US" sz="4000" dirty="0" err="1" smtClean="0"/>
              <a:t>pendekatan</a:t>
            </a:r>
            <a:r>
              <a:rPr lang="en-US" sz="4000" dirty="0" smtClean="0"/>
              <a:t> </a:t>
            </a:r>
            <a:r>
              <a:rPr lang="en-US" sz="4000" dirty="0" err="1" smtClean="0"/>
              <a:t>kreatif</a:t>
            </a:r>
            <a:r>
              <a:rPr lang="en-US" sz="4000" dirty="0" smtClean="0"/>
              <a:t> </a:t>
            </a:r>
            <a:r>
              <a:rPr lang="en-US" sz="4000" dirty="0" err="1" smtClean="0"/>
              <a:t>daripada</a:t>
            </a:r>
            <a:r>
              <a:rPr lang="en-US" sz="4000" dirty="0" smtClean="0"/>
              <a:t> media yang </a:t>
            </a:r>
            <a:r>
              <a:rPr lang="en-US" sz="4000" dirty="0" err="1" smtClean="0"/>
              <a:t>lainnya</a:t>
            </a:r>
            <a:endParaRPr lang="en-U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AMBIENT MEDIA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991600" cy="5943600"/>
          </a:xfrm>
        </p:spPr>
        <p:txBody>
          <a:bodyPr>
            <a:noAutofit/>
          </a:bodyPr>
          <a:lstStyle/>
          <a:p>
            <a:pPr algn="just"/>
            <a:r>
              <a:rPr lang="en-US" sz="1800" i="1" dirty="0" smtClean="0"/>
              <a:t>Ambient media </a:t>
            </a:r>
            <a:r>
              <a:rPr lang="en-US" sz="1800" dirty="0" err="1" smtClean="0"/>
              <a:t>merupakan</a:t>
            </a:r>
            <a:r>
              <a:rPr lang="en-US" sz="1800" dirty="0" smtClean="0"/>
              <a:t> </a:t>
            </a:r>
            <a:r>
              <a:rPr lang="en-US" sz="1800" dirty="0" err="1" smtClean="0"/>
              <a:t>salah</a:t>
            </a:r>
            <a:r>
              <a:rPr lang="en-US" sz="1800" dirty="0" smtClean="0"/>
              <a:t> </a:t>
            </a:r>
            <a:r>
              <a:rPr lang="en-US" sz="1800" dirty="0" err="1" smtClean="0"/>
              <a:t>satu</a:t>
            </a:r>
            <a:r>
              <a:rPr lang="en-US" sz="1800" dirty="0" smtClean="0"/>
              <a:t> </a:t>
            </a:r>
            <a:r>
              <a:rPr lang="en-US" sz="1800" dirty="0" err="1" smtClean="0"/>
              <a:t>bentuk</a:t>
            </a:r>
            <a:r>
              <a:rPr lang="en-US" sz="1800" dirty="0" smtClean="0"/>
              <a:t> </a:t>
            </a:r>
            <a:r>
              <a:rPr lang="en-US" sz="1800" i="1" dirty="0" smtClean="0"/>
              <a:t>new media 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beriklan</a:t>
            </a:r>
            <a:r>
              <a:rPr lang="en-US" sz="1800" dirty="0" smtClean="0"/>
              <a:t>.</a:t>
            </a:r>
          </a:p>
          <a:p>
            <a:pPr algn="just"/>
            <a:r>
              <a:rPr lang="en-US" sz="1800" i="1" dirty="0" smtClean="0"/>
              <a:t>Ambient media 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</a:t>
            </a:r>
            <a:r>
              <a:rPr lang="en-US" sz="1800" dirty="0" err="1" smtClean="0"/>
              <a:t>cara</a:t>
            </a:r>
            <a:r>
              <a:rPr lang="en-US" sz="1800" dirty="0" smtClean="0"/>
              <a:t> </a:t>
            </a:r>
            <a:r>
              <a:rPr lang="en-US" sz="1800" dirty="0" err="1" smtClean="0"/>
              <a:t>bertutur</a:t>
            </a:r>
            <a:r>
              <a:rPr lang="en-US" sz="1800" dirty="0" smtClean="0"/>
              <a:t> yang </a:t>
            </a:r>
            <a:r>
              <a:rPr lang="en-US" sz="1800" dirty="0" err="1" smtClean="0"/>
              <a:t>berbeda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iklan</a:t>
            </a:r>
            <a:r>
              <a:rPr lang="en-US" sz="1800" dirty="0" smtClean="0"/>
              <a:t> </a:t>
            </a:r>
            <a:r>
              <a:rPr lang="en-US" sz="1800" dirty="0" err="1" smtClean="0"/>
              <a:t>konvensional</a:t>
            </a:r>
            <a:r>
              <a:rPr lang="en-US" sz="1800" dirty="0" smtClean="0"/>
              <a:t>.</a:t>
            </a:r>
          </a:p>
          <a:p>
            <a:pPr algn="just"/>
            <a:r>
              <a:rPr lang="en-US" sz="1800" dirty="0" smtClean="0"/>
              <a:t>Ambient media </a:t>
            </a:r>
            <a:r>
              <a:rPr lang="en-US" sz="1800" dirty="0" err="1" smtClean="0"/>
              <a:t>merupakan</a:t>
            </a:r>
            <a:r>
              <a:rPr lang="en-US" sz="1800" dirty="0" smtClean="0"/>
              <a:t> </a:t>
            </a:r>
            <a:r>
              <a:rPr lang="en-US" sz="1800" dirty="0" err="1" smtClean="0"/>
              <a:t>salah</a:t>
            </a:r>
            <a:r>
              <a:rPr lang="en-US" sz="1800" dirty="0" smtClean="0"/>
              <a:t> </a:t>
            </a:r>
            <a:r>
              <a:rPr lang="en-US" sz="1800" dirty="0" err="1" smtClean="0"/>
              <a:t>satu</a:t>
            </a:r>
            <a:r>
              <a:rPr lang="en-US" sz="1800" dirty="0" smtClean="0"/>
              <a:t> </a:t>
            </a:r>
            <a:r>
              <a:rPr lang="en-US" sz="1800" dirty="0" err="1" smtClean="0"/>
              <a:t>strategi</a:t>
            </a:r>
            <a:r>
              <a:rPr lang="en-US" sz="1800" dirty="0" smtClean="0"/>
              <a:t> </a:t>
            </a:r>
            <a:r>
              <a:rPr lang="en-US" sz="1800" dirty="0" err="1" smtClean="0"/>
              <a:t>beriklan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tujuan</a:t>
            </a:r>
            <a:r>
              <a:rPr lang="en-US" sz="1800" dirty="0" smtClean="0"/>
              <a:t> </a:t>
            </a:r>
            <a:r>
              <a:rPr lang="en-US" sz="1800" dirty="0" err="1" smtClean="0"/>
              <a:t>utamanya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membangkitkan</a:t>
            </a:r>
            <a:r>
              <a:rPr lang="en-US" sz="1800" dirty="0" smtClean="0"/>
              <a:t> feeling </a:t>
            </a:r>
            <a:r>
              <a:rPr lang="en-US" sz="1800" dirty="0" err="1" smtClean="0"/>
              <a:t>dan</a:t>
            </a:r>
            <a:r>
              <a:rPr lang="en-US" sz="1800" dirty="0" smtClean="0"/>
              <a:t> mood </a:t>
            </a:r>
            <a:r>
              <a:rPr lang="en-US" sz="1800" dirty="0" err="1" smtClean="0"/>
              <a:t>konsumen</a:t>
            </a:r>
            <a:r>
              <a:rPr lang="en-US" sz="1800" dirty="0" smtClean="0"/>
              <a:t> agar </a:t>
            </a:r>
            <a:r>
              <a:rPr lang="en-US" sz="1800" dirty="0" err="1" smtClean="0"/>
              <a:t>merasa</a:t>
            </a:r>
            <a:r>
              <a:rPr lang="en-US" sz="1800" dirty="0" smtClean="0"/>
              <a:t> </a:t>
            </a:r>
            <a:r>
              <a:rPr lang="en-US" sz="1800" dirty="0" err="1" smtClean="0"/>
              <a:t>nyaman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suka</a:t>
            </a:r>
            <a:r>
              <a:rPr lang="en-US" sz="1800" dirty="0" smtClean="0"/>
              <a:t> </a:t>
            </a:r>
            <a:r>
              <a:rPr lang="en-US" sz="1800" dirty="0" err="1" smtClean="0"/>
              <a:t>ketika</a:t>
            </a:r>
            <a:r>
              <a:rPr lang="en-US" sz="1800" dirty="0" smtClean="0"/>
              <a:t> </a:t>
            </a:r>
            <a:r>
              <a:rPr lang="en-US" sz="1800" dirty="0" err="1" smtClean="0"/>
              <a:t>berinteraksi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produk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layanan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ditawarkan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produsen</a:t>
            </a:r>
            <a:r>
              <a:rPr lang="en-US" sz="1800" dirty="0" smtClean="0"/>
              <a:t>. </a:t>
            </a:r>
          </a:p>
          <a:p>
            <a:pPr algn="just"/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perkembangannya</a:t>
            </a:r>
            <a:r>
              <a:rPr lang="en-US" sz="1800" dirty="0" smtClean="0"/>
              <a:t> ambient media </a:t>
            </a:r>
            <a:r>
              <a:rPr lang="en-US" sz="1800" dirty="0" err="1" smtClean="0"/>
              <a:t>menjadi</a:t>
            </a:r>
            <a:r>
              <a:rPr lang="en-US" sz="1800" dirty="0" smtClean="0"/>
              <a:t> </a:t>
            </a:r>
            <a:r>
              <a:rPr lang="en-US" sz="1800" dirty="0" err="1" smtClean="0"/>
              <a:t>sebuah</a:t>
            </a:r>
            <a:r>
              <a:rPr lang="en-US" sz="1800" dirty="0" smtClean="0"/>
              <a:t> </a:t>
            </a:r>
            <a:r>
              <a:rPr lang="en-US" sz="1800" dirty="0" err="1" smtClean="0"/>
              <a:t>kegiatan</a:t>
            </a:r>
            <a:r>
              <a:rPr lang="en-US" sz="1800" dirty="0" smtClean="0"/>
              <a:t> below the line yang </a:t>
            </a:r>
            <a:r>
              <a:rPr lang="en-US" sz="1800" dirty="0" err="1" smtClean="0"/>
              <a:t>terintegrasi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media. Ambient media </a:t>
            </a:r>
            <a:r>
              <a:rPr lang="en-US" sz="1800" dirty="0" err="1" smtClean="0"/>
              <a:t>juga</a:t>
            </a:r>
            <a:r>
              <a:rPr lang="en-US" sz="1800" dirty="0" smtClean="0"/>
              <a:t> </a:t>
            </a:r>
            <a:r>
              <a:rPr lang="en-US" sz="1800" dirty="0" err="1" smtClean="0"/>
              <a:t>bisa</a:t>
            </a:r>
            <a:r>
              <a:rPr lang="en-US" sz="1800" dirty="0" smtClean="0"/>
              <a:t> </a:t>
            </a:r>
            <a:r>
              <a:rPr lang="en-US" sz="1800" dirty="0" err="1" smtClean="0"/>
              <a:t>disebut</a:t>
            </a:r>
            <a:r>
              <a:rPr lang="en-US" sz="1800" dirty="0" smtClean="0"/>
              <a:t>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media </a:t>
            </a:r>
            <a:r>
              <a:rPr lang="en-US" sz="1800" dirty="0" err="1" smtClean="0"/>
              <a:t>lingkungan</a:t>
            </a:r>
            <a:r>
              <a:rPr lang="en-US" sz="1800" dirty="0" smtClean="0"/>
              <a:t> (</a:t>
            </a:r>
            <a:r>
              <a:rPr lang="en-US" sz="1800" dirty="0" err="1" smtClean="0"/>
              <a:t>Lwin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Aitchison:2002).</a:t>
            </a:r>
          </a:p>
          <a:p>
            <a:pPr algn="just"/>
            <a:r>
              <a:rPr lang="en-US" sz="1800" dirty="0" err="1" smtClean="0"/>
              <a:t>Banyak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perusahaan-perusahaan</a:t>
            </a:r>
            <a:r>
              <a:rPr lang="en-US" sz="1800" dirty="0" smtClean="0"/>
              <a:t> </a:t>
            </a:r>
            <a:r>
              <a:rPr lang="en-US" sz="1800" dirty="0" err="1" smtClean="0"/>
              <a:t>besar</a:t>
            </a:r>
            <a:r>
              <a:rPr lang="en-US" sz="1800" dirty="0" smtClean="0"/>
              <a:t> </a:t>
            </a:r>
            <a:r>
              <a:rPr lang="en-US" sz="1800" dirty="0" err="1" smtClean="0"/>
              <a:t>meraih</a:t>
            </a:r>
            <a:r>
              <a:rPr lang="en-US" sz="1800" dirty="0" smtClean="0"/>
              <a:t> </a:t>
            </a:r>
            <a:r>
              <a:rPr lang="en-US" sz="1800" dirty="0" err="1" smtClean="0"/>
              <a:t>sukses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teknik</a:t>
            </a:r>
            <a:r>
              <a:rPr lang="en-US" sz="1800" dirty="0" smtClean="0"/>
              <a:t> </a:t>
            </a:r>
            <a:r>
              <a:rPr lang="en-US" sz="1800" dirty="0" err="1" smtClean="0"/>
              <a:t>periklanan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. Hal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sudah</a:t>
            </a:r>
            <a:r>
              <a:rPr lang="en-US" sz="1800" dirty="0" smtClean="0"/>
              <a:t> </a:t>
            </a:r>
            <a:r>
              <a:rPr lang="en-US" sz="1800" dirty="0" err="1" smtClean="0"/>
              <a:t>dibuktikan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beberapa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 </a:t>
            </a:r>
            <a:r>
              <a:rPr lang="en-US" sz="1800" dirty="0" err="1" smtClean="0"/>
              <a:t>besar</a:t>
            </a:r>
            <a:r>
              <a:rPr lang="en-US" sz="1800" dirty="0" smtClean="0"/>
              <a:t> </a:t>
            </a:r>
            <a:r>
              <a:rPr lang="en-US" sz="1800" dirty="0" err="1" smtClean="0"/>
              <a:t>seperti</a:t>
            </a:r>
            <a:r>
              <a:rPr lang="en-US" sz="1800" dirty="0" smtClean="0"/>
              <a:t> </a:t>
            </a:r>
            <a:r>
              <a:rPr lang="en-US" sz="1800" dirty="0" err="1" smtClean="0"/>
              <a:t>McD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Axe.</a:t>
            </a:r>
          </a:p>
          <a:p>
            <a:pPr algn="just"/>
            <a:r>
              <a:rPr lang="en-US" sz="1800" dirty="0" err="1" smtClean="0"/>
              <a:t>Semangat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dibawa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 </a:t>
            </a:r>
            <a:r>
              <a:rPr lang="en-US" sz="1800" i="1" dirty="0" smtClean="0"/>
              <a:t>ambient media 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memberikan</a:t>
            </a:r>
            <a:r>
              <a:rPr lang="en-US" sz="1800" dirty="0" smtClean="0"/>
              <a:t> </a:t>
            </a:r>
            <a:r>
              <a:rPr lang="en-US" sz="1800" dirty="0" err="1" smtClean="0"/>
              <a:t>pengalaman</a:t>
            </a:r>
            <a:r>
              <a:rPr lang="en-US" sz="1800" dirty="0" smtClean="0"/>
              <a:t> yang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terlupakan</a:t>
            </a:r>
            <a:r>
              <a:rPr lang="en-US" sz="1800" dirty="0" smtClean="0"/>
              <a:t> (</a:t>
            </a:r>
            <a:r>
              <a:rPr lang="en-US" sz="1800" i="1" dirty="0" smtClean="0"/>
              <a:t>memorable experience</a:t>
            </a:r>
            <a:r>
              <a:rPr lang="en-US" sz="1800" dirty="0" smtClean="0"/>
              <a:t>) </a:t>
            </a:r>
            <a:r>
              <a:rPr lang="en-US" sz="1800" dirty="0" err="1" smtClean="0"/>
              <a:t>kepada</a:t>
            </a:r>
            <a:r>
              <a:rPr lang="en-US" sz="1800" dirty="0" smtClean="0"/>
              <a:t> </a:t>
            </a:r>
            <a:r>
              <a:rPr lang="en-US" sz="1800" dirty="0" err="1" smtClean="0"/>
              <a:t>konsumen</a:t>
            </a:r>
            <a:r>
              <a:rPr lang="en-US" sz="1800" dirty="0" smtClean="0"/>
              <a:t>.</a:t>
            </a:r>
          </a:p>
          <a:p>
            <a:pPr algn="just"/>
            <a:r>
              <a:rPr lang="en-US" sz="1800" i="1" dirty="0" smtClean="0"/>
              <a:t>Ambient media</a:t>
            </a:r>
            <a:r>
              <a:rPr lang="en-US" sz="1800" dirty="0" smtClean="0"/>
              <a:t>: </a:t>
            </a:r>
            <a:r>
              <a:rPr lang="en-US" sz="1800" i="1" dirty="0" smtClean="0"/>
              <a:t>“It works for two simple reasons-it gets people's attention and provokes an emotional response”. </a:t>
            </a:r>
            <a:r>
              <a:rPr lang="en-US" sz="1800" dirty="0" smtClean="0"/>
              <a:t>(</a:t>
            </a:r>
            <a:r>
              <a:rPr lang="en-US" sz="1800" dirty="0" err="1" smtClean="0"/>
              <a:t>Syamsul</a:t>
            </a:r>
            <a:r>
              <a:rPr lang="en-US" sz="1800" dirty="0" smtClean="0"/>
              <a:t> </a:t>
            </a:r>
            <a:r>
              <a:rPr lang="en-US" sz="1800" dirty="0" err="1" smtClean="0"/>
              <a:t>Bahri</a:t>
            </a:r>
            <a:r>
              <a:rPr lang="en-US" sz="1800" dirty="0" smtClean="0"/>
              <a:t>, 2007) </a:t>
            </a:r>
          </a:p>
          <a:p>
            <a:pPr algn="just"/>
            <a:r>
              <a:rPr lang="en-US" sz="1800" i="1" dirty="0" err="1" smtClean="0"/>
              <a:t>Pada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umumnya</a:t>
            </a:r>
            <a:r>
              <a:rPr lang="en-US" sz="1800" i="1" dirty="0" smtClean="0"/>
              <a:t> ambient media </a:t>
            </a:r>
            <a:r>
              <a:rPr lang="en-US" sz="1800" dirty="0" err="1" smtClean="0"/>
              <a:t>berusaha</a:t>
            </a:r>
            <a:r>
              <a:rPr lang="en-US" sz="1800" dirty="0" smtClean="0"/>
              <a:t> </a:t>
            </a:r>
            <a:r>
              <a:rPr lang="en-US" sz="1800" dirty="0" err="1" smtClean="0"/>
              <a:t>menggugah</a:t>
            </a:r>
            <a:r>
              <a:rPr lang="en-US" sz="1800" dirty="0" smtClean="0"/>
              <a:t> </a:t>
            </a:r>
            <a:r>
              <a:rPr lang="en-US" sz="1800" dirty="0" err="1" smtClean="0"/>
              <a:t>emosi</a:t>
            </a:r>
            <a:r>
              <a:rPr lang="en-US" sz="1800" dirty="0" smtClean="0"/>
              <a:t> </a:t>
            </a:r>
            <a:r>
              <a:rPr lang="en-US" sz="1800" dirty="0" err="1" smtClean="0"/>
              <a:t>khalayak</a:t>
            </a:r>
            <a:r>
              <a:rPr lang="en-US" sz="1800" dirty="0" smtClean="0"/>
              <a:t> </a:t>
            </a:r>
            <a:r>
              <a:rPr lang="en-US" sz="1800" dirty="0" err="1" smtClean="0"/>
              <a:t>sasaran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cara</a:t>
            </a:r>
            <a:r>
              <a:rPr lang="en-US" sz="1800" dirty="0" smtClean="0"/>
              <a:t> </a:t>
            </a:r>
            <a:r>
              <a:rPr lang="en-US" sz="1800" dirty="0" err="1" smtClean="0"/>
              <a:t>mengangkat</a:t>
            </a:r>
            <a:r>
              <a:rPr lang="en-US" sz="1800" dirty="0" smtClean="0"/>
              <a:t> </a:t>
            </a:r>
            <a:r>
              <a:rPr lang="en-US" sz="1800" dirty="0" err="1" smtClean="0"/>
              <a:t>ide</a:t>
            </a:r>
            <a:r>
              <a:rPr lang="en-US" sz="1800" dirty="0" smtClean="0"/>
              <a:t> </a:t>
            </a:r>
            <a:r>
              <a:rPr lang="en-US" sz="1800" dirty="0" err="1" smtClean="0"/>
              <a:t>lucu</a:t>
            </a:r>
            <a:r>
              <a:rPr lang="en-US" sz="1800" dirty="0" smtClean="0"/>
              <a:t> (</a:t>
            </a:r>
            <a:r>
              <a:rPr lang="en-US" sz="1800" i="1" dirty="0" smtClean="0"/>
              <a:t>visual pun</a:t>
            </a:r>
            <a:r>
              <a:rPr lang="en-US" sz="1800" dirty="0" smtClean="0"/>
              <a:t>), </a:t>
            </a:r>
            <a:r>
              <a:rPr lang="en-US" sz="1800" dirty="0" err="1" smtClean="0"/>
              <a:t>horor</a:t>
            </a:r>
            <a:r>
              <a:rPr lang="en-US" sz="1800" dirty="0" smtClean="0"/>
              <a:t>, </a:t>
            </a:r>
            <a:r>
              <a:rPr lang="en-US" sz="1800" dirty="0" err="1" smtClean="0"/>
              <a:t>hal-hal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menjijikan</a:t>
            </a:r>
            <a:r>
              <a:rPr lang="en-US" sz="1800" dirty="0" smtClean="0"/>
              <a:t>,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bentuk</a:t>
            </a:r>
            <a:r>
              <a:rPr lang="en-US" sz="1800" dirty="0" smtClean="0"/>
              <a:t> </a:t>
            </a:r>
            <a:r>
              <a:rPr lang="en-US" sz="1800" dirty="0" err="1" smtClean="0"/>
              <a:t>ekspresi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emosional</a:t>
            </a:r>
            <a:r>
              <a:rPr lang="en-US" sz="1800" dirty="0" smtClean="0"/>
              <a:t> </a:t>
            </a:r>
            <a:r>
              <a:rPr lang="en-US" sz="1800" dirty="0" err="1" smtClean="0"/>
              <a:t>lainnya</a:t>
            </a:r>
            <a:r>
              <a:rPr lang="en-US" sz="1800" dirty="0" smtClean="0"/>
              <a:t>. </a:t>
            </a:r>
          </a:p>
          <a:p>
            <a:pPr algn="just"/>
            <a:r>
              <a:rPr lang="en-US" sz="1800" i="1" dirty="0" smtClean="0"/>
              <a:t>Ambient media </a:t>
            </a:r>
            <a:r>
              <a:rPr lang="en-US" sz="1800" dirty="0" err="1" smtClean="0"/>
              <a:t>merupakan</a:t>
            </a:r>
            <a:r>
              <a:rPr lang="en-US" sz="1800" dirty="0" smtClean="0"/>
              <a:t> </a:t>
            </a:r>
            <a:r>
              <a:rPr lang="en-US" sz="1800" dirty="0" err="1" smtClean="0"/>
              <a:t>perpaduan</a:t>
            </a:r>
            <a:r>
              <a:rPr lang="en-US" sz="1800" dirty="0" smtClean="0"/>
              <a:t> </a:t>
            </a:r>
            <a:r>
              <a:rPr lang="en-US" sz="1800" dirty="0" err="1" smtClean="0"/>
              <a:t>berbagai</a:t>
            </a:r>
            <a:r>
              <a:rPr lang="en-US" sz="1800" dirty="0" smtClean="0"/>
              <a:t> </a:t>
            </a:r>
            <a:r>
              <a:rPr lang="en-US" sz="1800" dirty="0" err="1" smtClean="0"/>
              <a:t>bentuk</a:t>
            </a:r>
            <a:r>
              <a:rPr lang="en-US" sz="1800" dirty="0" smtClean="0"/>
              <a:t> </a:t>
            </a:r>
            <a:r>
              <a:rPr lang="en-US" sz="1800" dirty="0" err="1" smtClean="0"/>
              <a:t>elemen</a:t>
            </a:r>
            <a:r>
              <a:rPr lang="en-US" sz="1800" dirty="0" smtClean="0"/>
              <a:t> </a:t>
            </a:r>
            <a:r>
              <a:rPr lang="en-US" sz="1800" dirty="0" err="1" smtClean="0"/>
              <a:t>estetik</a:t>
            </a:r>
            <a:r>
              <a:rPr lang="en-US" sz="1800" dirty="0" smtClean="0"/>
              <a:t>; </a:t>
            </a:r>
            <a:r>
              <a:rPr lang="en-US" sz="1800" dirty="0" err="1" smtClean="0"/>
              <a:t>fotografi</a:t>
            </a:r>
            <a:r>
              <a:rPr lang="en-US" sz="1800" dirty="0" smtClean="0"/>
              <a:t>, </a:t>
            </a:r>
            <a:r>
              <a:rPr lang="en-US" sz="1800" dirty="0" err="1" smtClean="0"/>
              <a:t>ilustrasi</a:t>
            </a:r>
            <a:r>
              <a:rPr lang="en-US" sz="1800" dirty="0" smtClean="0"/>
              <a:t>, </a:t>
            </a:r>
            <a:r>
              <a:rPr lang="en-US" sz="1800" dirty="0" err="1" smtClean="0"/>
              <a:t>desain</a:t>
            </a:r>
            <a:r>
              <a:rPr lang="en-US" sz="1800" dirty="0" smtClean="0"/>
              <a:t> </a:t>
            </a:r>
            <a:r>
              <a:rPr lang="en-US" sz="1800" dirty="0" err="1" smtClean="0"/>
              <a:t>grafis,</a:t>
            </a:r>
            <a:r>
              <a:rPr lang="en-US" sz="1800" i="1" dirty="0" err="1" smtClean="0"/>
              <a:t>happening</a:t>
            </a:r>
            <a:r>
              <a:rPr lang="en-US" sz="1800" i="1" dirty="0" smtClean="0"/>
              <a:t> art, </a:t>
            </a:r>
            <a:r>
              <a:rPr lang="en-US" sz="1800" dirty="0" err="1" smtClean="0"/>
              <a:t>seni</a:t>
            </a:r>
            <a:r>
              <a:rPr lang="en-US" sz="1800" dirty="0" smtClean="0"/>
              <a:t> </a:t>
            </a:r>
            <a:r>
              <a:rPr lang="en-US" sz="1800" dirty="0" err="1" smtClean="0"/>
              <a:t>instalasi</a:t>
            </a:r>
            <a:r>
              <a:rPr lang="en-US" sz="1800" dirty="0" smtClean="0"/>
              <a:t>, </a:t>
            </a:r>
            <a:r>
              <a:rPr lang="en-US" sz="1800" dirty="0" err="1" smtClean="0"/>
              <a:t>patung</a:t>
            </a:r>
            <a:r>
              <a:rPr lang="en-US" sz="1800" dirty="0" smtClean="0"/>
              <a:t>, </a:t>
            </a:r>
            <a:r>
              <a:rPr lang="en-US" sz="1800" dirty="0" err="1" smtClean="0"/>
              <a:t>tata</a:t>
            </a:r>
            <a:r>
              <a:rPr lang="en-US" sz="1800" dirty="0" smtClean="0"/>
              <a:t> </a:t>
            </a:r>
            <a:r>
              <a:rPr lang="en-US" sz="1800" dirty="0" err="1" smtClean="0"/>
              <a:t>cahaya</a:t>
            </a:r>
            <a:r>
              <a:rPr lang="en-US" sz="1800" dirty="0" smtClean="0"/>
              <a:t>,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komponen</a:t>
            </a:r>
            <a:r>
              <a:rPr lang="en-US" sz="1800" dirty="0" smtClean="0"/>
              <a:t> </a:t>
            </a:r>
            <a:r>
              <a:rPr lang="en-US" sz="1800" dirty="0" err="1" smtClean="0"/>
              <a:t>seni</a:t>
            </a:r>
            <a:r>
              <a:rPr lang="en-US" sz="1800" dirty="0" smtClean="0"/>
              <a:t> </a:t>
            </a:r>
            <a:r>
              <a:rPr lang="en-US" sz="1800" dirty="0" err="1" smtClean="0"/>
              <a:t>lainnya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CONTOH AMBIENT MEDIA</a:t>
            </a:r>
            <a:endParaRPr lang="en-US" b="1" dirty="0"/>
          </a:p>
        </p:txBody>
      </p:sp>
      <p:pic>
        <p:nvPicPr>
          <p:cNvPr id="1026" name="Picture 2" descr="http://1.bp.blogspot.com/-vfurIDVLRbY/TifiX-NcBCI/AAAAAAAAAAM/P0EqTs2wmno/s1600/_DSC98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533400"/>
            <a:ext cx="2438400" cy="3386667"/>
          </a:xfrm>
          <a:prstGeom prst="rect">
            <a:avLst/>
          </a:prstGeom>
          <a:noFill/>
        </p:spPr>
      </p:pic>
      <p:pic>
        <p:nvPicPr>
          <p:cNvPr id="3074" name="Picture 2" descr="http://12manage.com/images/picture_ambient_advertisi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685800"/>
            <a:ext cx="2514600" cy="3347213"/>
          </a:xfrm>
          <a:prstGeom prst="rect">
            <a:avLst/>
          </a:prstGeom>
          <a:noFill/>
        </p:spPr>
      </p:pic>
      <p:pic>
        <p:nvPicPr>
          <p:cNvPr id="3" name="Picture 2" descr="http://lh4.ggpht.com/_9F9_RUESS2E/SoV8BcYZ6DI/AAAAAAAAAlw/2UGkTrNgmYs/s800/33-Cool-and-Creative-Ambient-KitKat-bench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4066308"/>
            <a:ext cx="5181600" cy="2791692"/>
          </a:xfrm>
          <a:prstGeom prst="rect">
            <a:avLst/>
          </a:prstGeom>
          <a:noFill/>
        </p:spPr>
      </p:pic>
      <p:pic>
        <p:nvPicPr>
          <p:cNvPr id="4" name="Picture 2" descr="http://4.bp.blogspot.com/_XyNCwpESiaU/SgD7GDMdvNI/AAAAAAAAAOs/pNftPjTYphU/s1600/Mcdonaldsbreakfast.img_assist_custom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0" y="1524000"/>
            <a:ext cx="3216319" cy="441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233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PERTEMUAN I</vt:lpstr>
      <vt:lpstr>Kreativitas </vt:lpstr>
      <vt:lpstr>STRATEGI MEDIA</vt:lpstr>
      <vt:lpstr>PowerPoint Presentation</vt:lpstr>
      <vt:lpstr>STRATEGI KREATIF MEDIA</vt:lpstr>
      <vt:lpstr>PowerPoint Presentation</vt:lpstr>
      <vt:lpstr>Sifat media dan pesan</vt:lpstr>
      <vt:lpstr>AMBIENT MEDIA</vt:lpstr>
      <vt:lpstr>CONTOH AMBIENT MEDIA</vt:lpstr>
      <vt:lpstr>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WARNET</dc:creator>
  <cp:lastModifiedBy>May</cp:lastModifiedBy>
  <cp:revision>17</cp:revision>
  <dcterms:created xsi:type="dcterms:W3CDTF">2013-02-08T03:08:23Z</dcterms:created>
  <dcterms:modified xsi:type="dcterms:W3CDTF">2015-04-10T09:57:26Z</dcterms:modified>
</cp:coreProperties>
</file>