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 id="273" r:id="rId3"/>
    <p:sldId id="272" r:id="rId4"/>
    <p:sldId id="258" r:id="rId5"/>
    <p:sldId id="274" r:id="rId6"/>
    <p:sldId id="259" r:id="rId7"/>
    <p:sldId id="260" r:id="rId8"/>
    <p:sldId id="261" r:id="rId9"/>
    <p:sldId id="262" r:id="rId10"/>
    <p:sldId id="26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91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9156" name="Rectangle 4"/>
          <p:cNvSpPr>
            <a:spLocks noGrp="1" noChangeArrowheads="1"/>
          </p:cNvSpPr>
          <p:nvPr>
            <p:ph type="dt" sz="half" idx="2"/>
          </p:nvPr>
        </p:nvSpPr>
        <p:spPr/>
        <p:txBody>
          <a:bodyPr/>
          <a:lstStyle>
            <a:lvl1pPr>
              <a:defRPr/>
            </a:lvl1pPr>
          </a:lstStyle>
          <a:p>
            <a:endParaRPr lang="en-US" altLang="en-US"/>
          </a:p>
        </p:txBody>
      </p:sp>
      <p:sp>
        <p:nvSpPr>
          <p:cNvPr id="49157"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49158" name="Rectangle 6"/>
          <p:cNvSpPr>
            <a:spLocks noGrp="1" noChangeArrowheads="1"/>
          </p:cNvSpPr>
          <p:nvPr>
            <p:ph type="sldNum" sz="quarter" idx="4"/>
          </p:nvPr>
        </p:nvSpPr>
        <p:spPr/>
        <p:txBody>
          <a:bodyPr/>
          <a:lstStyle>
            <a:lvl1pPr>
              <a:defRPr/>
            </a:lvl1pPr>
          </a:lstStyle>
          <a:p>
            <a:fld id="{4B41DA3E-1BAB-4DC3-BB88-BAC4B5ECB3FD}" type="slidenum">
              <a:rPr lang="en-US" altLang="en-US"/>
              <a:pPr/>
              <a:t>‹#›</a:t>
            </a:fld>
            <a:endParaRPr lang="en-US" altLang="en-US"/>
          </a:p>
        </p:txBody>
      </p:sp>
      <p:sp>
        <p:nvSpPr>
          <p:cNvPr id="491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91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FA4A9C-3C8A-4BB3-8ABA-62198BB7D2FB}"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8C92AEE-F1B0-4D08-B7BE-30BEB3AF515A}"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00CEF79-4525-4BFF-8BAA-B0C47699F16D}"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A4EB1DC-F6D7-460C-97F6-873DDB20A2F7}"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A012FB7-0E1F-4FE3-84BE-D20D5CEB3CE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3198575-FF61-490D-B1EE-D088D7A2963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CAC7857-C6FC-4ED2-9F39-986547074F02}"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A8E0495-8A75-4AB7-9377-CD01AB6CA446}"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61FA790-1029-4B3E-9AA6-A99E83771930}"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CA5A45-8E29-49FC-BEA6-674DFC661931}"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81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81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B7AE95AB-DCEE-4A88-9D95-5D97A3F6CB0E}" type="slidenum">
              <a:rPr lang="en-US" altLang="en-US"/>
              <a:pPr/>
              <a:t>‹#›</a:t>
            </a:fld>
            <a:endParaRPr lang="en-US" altLang="en-US"/>
          </a:p>
        </p:txBody>
      </p:sp>
      <p:sp>
        <p:nvSpPr>
          <p:cNvPr id="481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81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09600" y="3276600"/>
            <a:ext cx="8305800" cy="1219200"/>
          </a:xfrm>
        </p:spPr>
        <p:txBody>
          <a:bodyPr/>
          <a:lstStyle/>
          <a:p>
            <a:pPr>
              <a:lnSpc>
                <a:spcPct val="80000"/>
              </a:lnSpc>
            </a:pPr>
            <a:r>
              <a:rPr lang="en-US"/>
              <a:t>ANGGARAN PERIKLANAN </a:t>
            </a:r>
          </a:p>
          <a:p>
            <a:pPr>
              <a:lnSpc>
                <a:spcPct val="80000"/>
              </a:lnSpc>
            </a:pPr>
            <a:r>
              <a:rPr lang="en-US"/>
              <a:t>Dan</a:t>
            </a:r>
          </a:p>
          <a:p>
            <a:pPr>
              <a:lnSpc>
                <a:spcPct val="80000"/>
              </a:lnSpc>
            </a:pPr>
            <a:r>
              <a:rPr lang="en-US"/>
              <a:t>PENJADUALAN PROGRAM PERIKLANAN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1219200"/>
            <a:ext cx="8229600" cy="4906963"/>
          </a:xfrm>
        </p:spPr>
        <p:txBody>
          <a:bodyPr/>
          <a:lstStyle/>
          <a:p>
            <a:pPr algn="just">
              <a:lnSpc>
                <a:spcPct val="90000"/>
              </a:lnSpc>
              <a:buFont typeface="Wingdings" pitchFamily="2" charset="2"/>
              <a:buNone/>
            </a:pPr>
            <a:r>
              <a:rPr lang="en-US" sz="2100"/>
              <a:t>4. Menghitung angka impresi iklan per 1 persen tingkat trial; pengiklan menaksir bahwa 40 persen impresi iklan (exposure) untuk setiap 1 persen populasi mampu menghasilkan 25 persen tingkat trial.</a:t>
            </a:r>
          </a:p>
          <a:p>
            <a:pPr algn="just">
              <a:lnSpc>
                <a:spcPct val="90000"/>
              </a:lnSpc>
              <a:buFont typeface="Wingdings" pitchFamily="2" charset="2"/>
              <a:buNone/>
            </a:pPr>
            <a:r>
              <a:rPr lang="en-US" sz="2100"/>
              <a:t>5. Menentukan jumlah gross rating point yang harus dibeli; satu gross rating point adalah satu exposure untuk 1 persen sasaran populasi karena perusahaan ingin mencapai 40 exposure untuk 80 persen populasi maka perusahaan harus membeli 3.200 gross rating point.</a:t>
            </a:r>
          </a:p>
          <a:p>
            <a:pPr algn="just">
              <a:lnSpc>
                <a:spcPct val="90000"/>
              </a:lnSpc>
              <a:buFont typeface="Wingdings" pitchFamily="2" charset="2"/>
              <a:buNone/>
            </a:pPr>
            <a:r>
              <a:rPr lang="en-US" sz="2100"/>
              <a:t>6. Menghitung angaran iklan yang diperlukan berdasarkan biaya rata-rata pembelian 1 gross rating point ; untuk mengekspose 1 persen sasaran populasi dengan 1 exposure akan memakan biaya misalnya rata-rata 5 juta rupiah. Alhasil 3.200 GRPs akan memakan biaya Rp. 16 millar ( 5 juta x 3.200) pada tahun pertama.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914400"/>
            <a:ext cx="8229600" cy="5943600"/>
          </a:xfrm>
        </p:spPr>
        <p:txBody>
          <a:bodyPr/>
          <a:lstStyle/>
          <a:p>
            <a:pPr marL="60325" indent="-60325" algn="just">
              <a:lnSpc>
                <a:spcPct val="80000"/>
              </a:lnSpc>
              <a:buFont typeface="Wingdings" pitchFamily="2" charset="2"/>
              <a:buNone/>
              <a:tabLst>
                <a:tab pos="6229350" algn="l"/>
              </a:tabLst>
            </a:pPr>
            <a:r>
              <a:rPr lang="en-US" sz="2500"/>
              <a:t>Anggaran Periklanan</a:t>
            </a:r>
          </a:p>
          <a:p>
            <a:pPr marL="60325" indent="-60325" algn="just">
              <a:lnSpc>
                <a:spcPct val="80000"/>
              </a:lnSpc>
              <a:buFont typeface="Wingdings" pitchFamily="2" charset="2"/>
              <a:buNone/>
              <a:tabLst>
                <a:tab pos="6229350" algn="l"/>
              </a:tabLst>
            </a:pPr>
            <a:r>
              <a:rPr lang="en-US" sz="2500"/>
              <a:t>Anggaran iklan yang besar tidak selalu menjadi jaminan keberhasilan kegiatan periklanan. Dua pemasang iklan mungkin mengeluarkan biaya sama besarnya, namun hasil yang diperoleh jauh berbeda. Telaah emperis menunjukan bahwa pesan iklan yang kreatif dapat berperan lebih penting bagi keberhasilan iklan daripada jumlah anggaran yang besar dikeluarkan. </a:t>
            </a:r>
          </a:p>
          <a:p>
            <a:pPr marL="60325" indent="-60325" algn="just">
              <a:lnSpc>
                <a:spcPct val="80000"/>
              </a:lnSpc>
              <a:buFont typeface="Wingdings" pitchFamily="2" charset="2"/>
              <a:buNone/>
              <a:tabLst>
                <a:tab pos="6229350" algn="l"/>
              </a:tabLst>
            </a:pPr>
            <a:endParaRPr lang="en-US" sz="2500"/>
          </a:p>
          <a:p>
            <a:pPr marL="60325" indent="-60325" algn="just">
              <a:lnSpc>
                <a:spcPct val="80000"/>
              </a:lnSpc>
              <a:buFont typeface="Wingdings" pitchFamily="2" charset="2"/>
              <a:buNone/>
              <a:tabLst>
                <a:tab pos="6229350" algn="l"/>
              </a:tabLst>
            </a:pPr>
            <a:r>
              <a:rPr lang="en-US" sz="2500"/>
              <a:t>Manajemen harus memperkirakan kontribusi anggaran yang ditetapkan pada permulaan tahun perencanaan terhadap laba penjualan, pangsa pasar yang diharapkan pada akhir tahun, ataupun tujuan lainnya. Penetapan anggaran periklanan melibatkan keputusan manajemen yang didasarkan pada pengalaman masa lampau ataupun antisipasi keadaan dimasa mendatang yang berkaitan dengan strategi orientasi pesaing, perkiraan respon masyarakat sasaran, dsb.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81000" y="914400"/>
            <a:ext cx="8229600" cy="5745163"/>
          </a:xfrm>
        </p:spPr>
        <p:txBody>
          <a:bodyPr/>
          <a:lstStyle/>
          <a:p>
            <a:pPr marL="0" indent="0" algn="just">
              <a:buFont typeface="Wingdings" pitchFamily="2" charset="2"/>
              <a:buNone/>
            </a:pPr>
            <a:r>
              <a:rPr lang="en-US" sz="2100"/>
              <a:t>Secara umum menurut Darmadi Durianto terdapat lima faktor yang perlu dipertimbangkan  pada penetapan anggaran periklanan perusahaan yaitu :</a:t>
            </a:r>
          </a:p>
          <a:p>
            <a:pPr marL="0" indent="0">
              <a:buFont typeface="Wingdings" pitchFamily="2" charset="2"/>
              <a:buNone/>
            </a:pPr>
            <a:endParaRPr lang="en-US" sz="2100"/>
          </a:p>
          <a:p>
            <a:pPr marL="0" indent="0">
              <a:buFont typeface="Wingdings" pitchFamily="2" charset="2"/>
              <a:buNone/>
            </a:pPr>
            <a:r>
              <a:rPr lang="en-US" sz="2100"/>
              <a:t>1. Tahapan siklus hidup produk.</a:t>
            </a:r>
          </a:p>
          <a:p>
            <a:pPr marL="0" indent="0">
              <a:buFont typeface="Wingdings" pitchFamily="2" charset="2"/>
              <a:buNone/>
            </a:pPr>
            <a:r>
              <a:rPr lang="en-US" sz="2100"/>
              <a:t>2. Pangsa pasar dan basis konsumen.</a:t>
            </a:r>
          </a:p>
          <a:p>
            <a:pPr marL="0" indent="0">
              <a:buFont typeface="Wingdings" pitchFamily="2" charset="2"/>
              <a:buNone/>
            </a:pPr>
            <a:r>
              <a:rPr lang="en-US" sz="2100"/>
              <a:t>3. Persaingan dan Gangguan;</a:t>
            </a:r>
          </a:p>
          <a:p>
            <a:pPr marL="0" indent="0">
              <a:buFont typeface="Wingdings" pitchFamily="2" charset="2"/>
              <a:buNone/>
            </a:pPr>
            <a:r>
              <a:rPr lang="en-US" sz="2100"/>
              <a:t>4. Frekuensi Periklanan ;</a:t>
            </a:r>
          </a:p>
          <a:p>
            <a:pPr marL="0" indent="0">
              <a:buFont typeface="Wingdings" pitchFamily="2" charset="2"/>
              <a:buNone/>
            </a:pPr>
            <a:r>
              <a:rPr lang="en-US" sz="2100"/>
              <a:t>5. Kemungkinan substitusi produk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04800" y="990600"/>
            <a:ext cx="8534400" cy="5638800"/>
          </a:xfrm>
        </p:spPr>
        <p:txBody>
          <a:bodyPr/>
          <a:lstStyle/>
          <a:p>
            <a:pPr marL="0" indent="0">
              <a:lnSpc>
                <a:spcPct val="80000"/>
              </a:lnSpc>
              <a:buFont typeface="Wingdings" pitchFamily="2" charset="2"/>
              <a:buNone/>
            </a:pPr>
            <a:r>
              <a:rPr lang="en-US" sz="2200"/>
              <a:t>Penyusunan Anggaran Biaya.</a:t>
            </a:r>
          </a:p>
          <a:p>
            <a:pPr marL="0" indent="0" algn="just">
              <a:lnSpc>
                <a:spcPct val="80000"/>
              </a:lnSpc>
              <a:buFont typeface="Wingdings" pitchFamily="2" charset="2"/>
              <a:buNone/>
            </a:pPr>
            <a:r>
              <a:rPr lang="en-US" sz="2200"/>
              <a:t>Beberapa metode yang biasa digunakan perusahaan dalam menetapkan anggaran periklanannya antara lain :</a:t>
            </a:r>
          </a:p>
          <a:p>
            <a:pPr marL="0" indent="0" algn="just">
              <a:lnSpc>
                <a:spcPct val="80000"/>
              </a:lnSpc>
              <a:buFont typeface="Wingdings" pitchFamily="2" charset="2"/>
              <a:buNone/>
            </a:pPr>
            <a:endParaRPr lang="en-US" sz="2200"/>
          </a:p>
          <a:p>
            <a:pPr marL="0" indent="0" algn="just">
              <a:lnSpc>
                <a:spcPct val="80000"/>
              </a:lnSpc>
              <a:buFont typeface="Wingdings" pitchFamily="2" charset="2"/>
              <a:buNone/>
            </a:pPr>
            <a:r>
              <a:rPr lang="en-US" sz="2200"/>
              <a:t>1. Prosentase Penjualan (Percent of sales)</a:t>
            </a:r>
          </a:p>
          <a:p>
            <a:pPr marL="0" indent="0" algn="just">
              <a:lnSpc>
                <a:spcPct val="80000"/>
              </a:lnSpc>
              <a:buFont typeface="Wingdings" pitchFamily="2" charset="2"/>
              <a:buNone/>
            </a:pPr>
            <a:r>
              <a:rPr lang="en-US" sz="2200"/>
              <a:t>Untuk memperoleh bagian dari anggaran penjualan, dana dialokasikan bagi iklan dengan cara mengambil persentase dari penjualan masa lalu atau masa yang akan datang, baik dari keseluruhan omzet penjualan maupun dari masing-masing unit produk terjual. </a:t>
            </a:r>
          </a:p>
          <a:p>
            <a:pPr marL="0" indent="0" algn="just">
              <a:lnSpc>
                <a:spcPct val="80000"/>
              </a:lnSpc>
              <a:buFont typeface="Wingdings" pitchFamily="2" charset="2"/>
              <a:buNone/>
            </a:pPr>
            <a:r>
              <a:rPr lang="en-US" sz="2200"/>
              <a:t>Kekurangan metode ini yang paling menonjol adalah tidak bersandar pada dasar pemikiran kampanye iklan dapat mempengaruhi penjualan. Kenyataanya penjualan penjualan atau estimasi penjualan menentukan pengeluaran biaya periklanan. Iklan dapat menyebabkan pengeluaran yang berlebihan untuk merek-merek yang sudah mantap yang pada dasarnya harus memberikan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914400"/>
            <a:ext cx="8229600" cy="5211763"/>
          </a:xfrm>
        </p:spPr>
        <p:txBody>
          <a:bodyPr/>
          <a:lstStyle/>
          <a:p>
            <a:pPr marL="0" indent="0" algn="just">
              <a:buFont typeface="Wingdings" pitchFamily="2" charset="2"/>
              <a:buNone/>
            </a:pPr>
            <a:r>
              <a:rPr lang="en-US" sz="2500"/>
              <a:t>Pelayanan kepada konsumen setia untuk terus membeli meskipun dukungan iklan telah dihentikan. Sebaliknya kampanye dapat juga menyebabkan anggaran tidak cukup untuk menjanjikan suatu produk yang sehat dan secara potensial mampu lebih bersaing dengan merek lain yang lebih kuat. </a:t>
            </a:r>
          </a:p>
          <a:p>
            <a:pPr marL="0" indent="0" algn="just">
              <a:buFont typeface="Wingdings" pitchFamily="2" charset="2"/>
              <a:buNone/>
            </a:pPr>
            <a:endParaRPr lang="en-US" sz="2500"/>
          </a:p>
          <a:p>
            <a:pPr marL="0" indent="0" algn="just">
              <a:buFont typeface="Wingdings" pitchFamily="2" charset="2"/>
              <a:buNone/>
            </a:pPr>
            <a:r>
              <a:rPr lang="en-US" sz="2500"/>
              <a:t>Pendekatan persentase penjualan jelas perlu dimodifikasi dalam situasi-situasi seperti berikut :</a:t>
            </a:r>
          </a:p>
          <a:p>
            <a:pPr marL="0" indent="0" algn="just">
              <a:buFont typeface="Wingdings" pitchFamily="2" charset="2"/>
              <a:buNone/>
            </a:pPr>
            <a:r>
              <a:rPr lang="en-US" sz="2500"/>
              <a:t>1. Jika suatu produk melakukan langkah repositioning</a:t>
            </a:r>
          </a:p>
          <a:p>
            <a:pPr marL="0" indent="0" algn="just">
              <a:buFont typeface="Wingdings" pitchFamily="2" charset="2"/>
              <a:buNone/>
            </a:pPr>
            <a:r>
              <a:rPr lang="en-US" sz="2500"/>
              <a:t>2. Jika suatu produk telah berkembang dan dominan</a:t>
            </a:r>
          </a:p>
          <a:p>
            <a:pPr marL="0" indent="0" algn="just">
              <a:buFont typeface="Wingdings" pitchFamily="2" charset="2"/>
              <a:buNone/>
            </a:pPr>
            <a:r>
              <a:rPr lang="en-US" sz="2500"/>
              <a:t>3. Jika suatu produk baru diperkenalkan.</a:t>
            </a:r>
          </a:p>
          <a:p>
            <a:pPr marL="0" indent="0" algn="just">
              <a:buFont typeface="Wingdings" pitchFamily="2" charset="2"/>
              <a:buNone/>
            </a:pPr>
            <a:endParaRPr lang="en-US"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914400"/>
            <a:ext cx="8229600" cy="5211763"/>
          </a:xfrm>
        </p:spPr>
        <p:txBody>
          <a:bodyPr/>
          <a:lstStyle/>
          <a:p>
            <a:pPr marL="0" indent="0">
              <a:lnSpc>
                <a:spcPct val="80000"/>
              </a:lnSpc>
              <a:buFont typeface="Wingdings" pitchFamily="2" charset="2"/>
              <a:buNone/>
            </a:pPr>
            <a:r>
              <a:rPr lang="en-US" sz="2100"/>
              <a:t>2. Keseimbangan kompetitif (competitive Parity) ;</a:t>
            </a:r>
          </a:p>
          <a:p>
            <a:pPr marL="0" indent="0" algn="just">
              <a:lnSpc>
                <a:spcPct val="80000"/>
              </a:lnSpc>
              <a:buFont typeface="Wingdings" pitchFamily="2" charset="2"/>
              <a:buNone/>
            </a:pPr>
            <a:r>
              <a:rPr lang="en-US" sz="2100"/>
              <a:t>Yaitu menandingi tingkat pengeluaran biaya iklan para saingan. </a:t>
            </a:r>
          </a:p>
          <a:p>
            <a:pPr marL="0" indent="0" algn="just">
              <a:lnSpc>
                <a:spcPct val="80000"/>
              </a:lnSpc>
              <a:buFont typeface="Wingdings" pitchFamily="2" charset="2"/>
              <a:buNone/>
            </a:pPr>
            <a:r>
              <a:rPr lang="en-US" sz="2100"/>
              <a:t>Menyusun anggaran iklan dengan mengikuti apa yang dilakukan oleh para pesaing. Suatu perusahaan bisa belajar bahwa kompetitor utamanya mengalokasikan 10 % dari penjualannya terhadap periklanan, kemudian memutuskan tahun depan untuk membelanjakan persentase yang sama untuk mengiklankan mereknya sendiri atau bahkan melampau anggaran pesaingnya tersebut.</a:t>
            </a:r>
          </a:p>
          <a:p>
            <a:pPr marL="0" indent="0" algn="just">
              <a:lnSpc>
                <a:spcPct val="80000"/>
              </a:lnSpc>
              <a:buFont typeface="Wingdings" pitchFamily="2" charset="2"/>
              <a:buNone/>
            </a:pPr>
            <a:r>
              <a:rPr lang="en-US" sz="2100"/>
              <a:t>Cara inipun harus dihubungkan dengan cara menandingi para saingan atau pembagian pasar dengan mereka. Respon konsumen terhadap iklan berhubungan erat dengan persaingan iklannya. Jadi kalau saingan kita menggunakan 30 radio setiap minggunya mungkin sulit bagi kita untuk menandinginya dengan hanya membuat lima pesan iklan saja.</a:t>
            </a:r>
          </a:p>
          <a:p>
            <a:pPr marL="0" indent="0" algn="just">
              <a:lnSpc>
                <a:spcPct val="80000"/>
              </a:lnSpc>
              <a:buFont typeface="Wingdings" pitchFamily="2" charset="2"/>
              <a:buNone/>
            </a:pPr>
            <a:endParaRPr lang="en-US" sz="21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914400"/>
            <a:ext cx="8534400" cy="5257800"/>
          </a:xfrm>
        </p:spPr>
        <p:txBody>
          <a:bodyPr/>
          <a:lstStyle/>
          <a:p>
            <a:pPr algn="just">
              <a:lnSpc>
                <a:spcPct val="80000"/>
              </a:lnSpc>
              <a:buFont typeface="Wingdings" pitchFamily="2" charset="2"/>
              <a:buNone/>
            </a:pPr>
            <a:r>
              <a:rPr lang="en-US" sz="2100"/>
              <a:t>3. Sesuai Kemampuan (All you can Afford). Umumnya perusahaan-perusahaan kecil akan menentukan anggaran biaya pemasangan iklan dengan segala cara sesuai dengan kemampuanya. Setelah semua butir anggaran lainnya terpenuhi baru dialokasikan dana untuk pembiayaan iklannya.</a:t>
            </a:r>
          </a:p>
          <a:p>
            <a:pPr algn="just">
              <a:lnSpc>
                <a:spcPct val="80000"/>
              </a:lnSpc>
              <a:buFont typeface="Wingdings" pitchFamily="2" charset="2"/>
              <a:buNone/>
            </a:pPr>
            <a:endParaRPr lang="en-US" sz="2100"/>
          </a:p>
          <a:p>
            <a:pPr algn="just">
              <a:lnSpc>
                <a:spcPct val="80000"/>
              </a:lnSpc>
              <a:buFont typeface="Wingdings" pitchFamily="2" charset="2"/>
              <a:buNone/>
            </a:pPr>
            <a:r>
              <a:rPr lang="en-US" sz="2100"/>
              <a:t>4. Metode Tujuan dan Tugas</a:t>
            </a:r>
          </a:p>
          <a:p>
            <a:pPr algn="just">
              <a:lnSpc>
                <a:spcPct val="80000"/>
              </a:lnSpc>
              <a:buFont typeface="Wingdings" pitchFamily="2" charset="2"/>
              <a:buNone/>
            </a:pPr>
            <a:r>
              <a:rPr lang="en-US" sz="2100"/>
              <a:t>	Metode ini para pembuat keputusan periklanan harus secara jelas menspesifikasikan peran yang mereka ingin untuk dimainkan oleh suatu periklanan bagi suatu merek kemudian menyusun anggaran yang sesuai. Peran tersebut secara tipikal diidentifikasikan dalam tujuan komunikasi (co. bukan meningkatkan kesadaran akan merek sebesar 20 persen) tetapi dinyatakan dalam volume penjualan atau ekspektasi pasar (co. peningkatan pangsa pasar dari 15 menjadi 20 persen).</a:t>
            </a:r>
          </a:p>
          <a:p>
            <a:pPr algn="just">
              <a:lnSpc>
                <a:spcPct val="80000"/>
              </a:lnSpc>
              <a:buFont typeface="Wingdings" pitchFamily="2" charset="2"/>
              <a:buNone/>
            </a:pPr>
            <a:endParaRPr lang="en-US"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990600"/>
            <a:ext cx="8229600" cy="5135563"/>
          </a:xfrm>
        </p:spPr>
        <p:txBody>
          <a:bodyPr/>
          <a:lstStyle/>
          <a:p>
            <a:pPr>
              <a:lnSpc>
                <a:spcPct val="90000"/>
              </a:lnSpc>
              <a:buFont typeface="Wingdings" pitchFamily="2" charset="2"/>
              <a:buNone/>
            </a:pPr>
            <a:r>
              <a:rPr lang="en-US" sz="2100"/>
              <a:t>Langkah-langkah aplikasi metode ini adalah:</a:t>
            </a:r>
          </a:p>
          <a:p>
            <a:pPr algn="just">
              <a:lnSpc>
                <a:spcPct val="90000"/>
              </a:lnSpc>
              <a:buFont typeface="Wingdings" pitchFamily="2" charset="2"/>
              <a:buNone/>
            </a:pPr>
            <a:r>
              <a:rPr lang="en-US" sz="2100"/>
              <a:t>1.Menetapkan tujuan pemasaran yang spesifik yang perlu dicapai, seperti volume penjualan, pangsa pasar dan kontribusi laba.</a:t>
            </a:r>
          </a:p>
          <a:p>
            <a:pPr algn="just">
              <a:lnSpc>
                <a:spcPct val="90000"/>
              </a:lnSpc>
              <a:buFont typeface="Wingdings" pitchFamily="2" charset="2"/>
              <a:buNone/>
            </a:pPr>
            <a:r>
              <a:rPr lang="en-US" sz="2100"/>
              <a:t>2.Mengukur/menilai fungsi komunikasi yang harus ditampilkan agar mencapai seluruh tujuan pemasaran.</a:t>
            </a:r>
          </a:p>
          <a:p>
            <a:pPr algn="just">
              <a:lnSpc>
                <a:spcPct val="90000"/>
              </a:lnSpc>
              <a:buFont typeface="Wingdings" pitchFamily="2" charset="2"/>
              <a:buNone/>
            </a:pPr>
            <a:r>
              <a:rPr lang="en-US" sz="2100"/>
              <a:t>3. Menentukan peran periklanan dalam bauran komunikasi total didalam menjalankan fungsi yang ditetapkan dalam langkah 2.</a:t>
            </a:r>
          </a:p>
          <a:p>
            <a:pPr algn="just">
              <a:lnSpc>
                <a:spcPct val="90000"/>
              </a:lnSpc>
              <a:buFont typeface="Wingdings" pitchFamily="2" charset="2"/>
              <a:buNone/>
            </a:pPr>
            <a:r>
              <a:rPr lang="en-US" sz="2100"/>
              <a:t>4. Meyusun tujuan iklan yang spesifik dalam bentuk tingkat respon komunikasi yang bisa diukur yang diperlukan untuk mewujudkan tujuan pemasaran</a:t>
            </a:r>
          </a:p>
          <a:p>
            <a:pPr algn="just">
              <a:lnSpc>
                <a:spcPct val="90000"/>
              </a:lnSpc>
              <a:buFont typeface="Wingdings" pitchFamily="2" charset="2"/>
              <a:buNone/>
            </a:pPr>
            <a:r>
              <a:rPr lang="en-US" sz="2100"/>
              <a:t>5. Menetapkan anggaran berdasarkan estimasi pengeluaran   yang diperlukan untuk mencapai tujuan-tujuan periklanan. </a:t>
            </a:r>
          </a:p>
          <a:p>
            <a:pPr>
              <a:lnSpc>
                <a:spcPct val="90000"/>
              </a:lnSpc>
            </a:pPr>
            <a:endParaRPr lang="en-US" sz="2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914400"/>
            <a:ext cx="8229600" cy="5562600"/>
          </a:xfrm>
        </p:spPr>
        <p:txBody>
          <a:bodyPr/>
          <a:lstStyle/>
          <a:p>
            <a:pPr marL="0" indent="0">
              <a:lnSpc>
                <a:spcPct val="85000"/>
              </a:lnSpc>
              <a:buFont typeface="Wingdings" pitchFamily="2" charset="2"/>
              <a:buNone/>
            </a:pPr>
            <a:r>
              <a:rPr lang="en-US" sz="2100"/>
              <a:t>Contoh :</a:t>
            </a:r>
          </a:p>
          <a:p>
            <a:pPr marL="0" indent="0" algn="just">
              <a:lnSpc>
                <a:spcPct val="85000"/>
              </a:lnSpc>
              <a:buFont typeface="Wingdings" pitchFamily="2" charset="2"/>
              <a:buNone/>
            </a:pPr>
            <a:r>
              <a:rPr lang="en-US" sz="2100"/>
              <a:t>Misalkan  seorang pemasar hendak melansir shampo anti ketombe baru, Sampoku. Maka perhitungan rencana anggaran promosinya sebagai berikut :</a:t>
            </a:r>
          </a:p>
          <a:p>
            <a:pPr marL="0" indent="0" algn="just">
              <a:lnSpc>
                <a:spcPct val="85000"/>
              </a:lnSpc>
              <a:buFont typeface="Wingdings" pitchFamily="2" charset="2"/>
              <a:buNone/>
            </a:pPr>
            <a:r>
              <a:rPr lang="en-US" sz="2100"/>
              <a:t>1. Menentukan sasaran pangsa pasar: perusahaan menaksir 50 juta pemakai potensial dan menargetkan mampu menjaring 8 persen pasar yaitu 4 juta pemakai.</a:t>
            </a:r>
          </a:p>
          <a:p>
            <a:pPr marL="0" indent="0" algn="just">
              <a:lnSpc>
                <a:spcPct val="85000"/>
              </a:lnSpc>
              <a:buFont typeface="Wingdings" pitchFamily="2" charset="2"/>
              <a:buNone/>
            </a:pPr>
            <a:r>
              <a:rPr lang="en-US" sz="2100"/>
              <a:t>2. Menetapkan presentase pasar yang harus dijangkau periklanan: pengiklan berharap bisa menjangkau 80 persen pasar (40 juta prospek).</a:t>
            </a:r>
          </a:p>
          <a:p>
            <a:pPr marL="0" indent="0" algn="just">
              <a:lnSpc>
                <a:spcPct val="85000"/>
              </a:lnSpc>
              <a:buFont typeface="Wingdings" pitchFamily="2" charset="2"/>
              <a:buNone/>
            </a:pPr>
            <a:r>
              <a:rPr lang="en-US" sz="2100"/>
              <a:t>3. Menentukan persentase aware prospect yang harus dibujuk untuk mencoba(trial) merek itu: pengiklanakan senang kalau 25 persen awaare prospect (10 jt) mau mencoba Shampoku. Hal ini berdasarkan perhitungan bahwa 40 persen dari semua yang pernah mencoba atau 4 jt orang. Akan menjadi pemakai setia. Angka ini sama dengan sasaran pasar. </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685</TotalTime>
  <Words>856</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25</cp:revision>
  <dcterms:created xsi:type="dcterms:W3CDTF">2005-12-30T10:36:00Z</dcterms:created>
  <dcterms:modified xsi:type="dcterms:W3CDTF">2015-04-10T10:00:19Z</dcterms:modified>
</cp:coreProperties>
</file>