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56" r:id="rId2"/>
    <p:sldId id="264" r:id="rId3"/>
    <p:sldId id="265" r:id="rId4"/>
    <p:sldId id="266" r:id="rId5"/>
    <p:sldId id="275" r:id="rId6"/>
    <p:sldId id="27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91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9156" name="Rectangle 4"/>
          <p:cNvSpPr>
            <a:spLocks noGrp="1" noChangeArrowheads="1"/>
          </p:cNvSpPr>
          <p:nvPr>
            <p:ph type="dt" sz="half" idx="2"/>
          </p:nvPr>
        </p:nvSpPr>
        <p:spPr/>
        <p:txBody>
          <a:bodyPr/>
          <a:lstStyle>
            <a:lvl1pPr>
              <a:defRPr/>
            </a:lvl1pPr>
          </a:lstStyle>
          <a:p>
            <a:endParaRPr lang="en-US" altLang="en-US"/>
          </a:p>
        </p:txBody>
      </p:sp>
      <p:sp>
        <p:nvSpPr>
          <p:cNvPr id="49157"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49158" name="Rectangle 6"/>
          <p:cNvSpPr>
            <a:spLocks noGrp="1" noChangeArrowheads="1"/>
          </p:cNvSpPr>
          <p:nvPr>
            <p:ph type="sldNum" sz="quarter" idx="4"/>
          </p:nvPr>
        </p:nvSpPr>
        <p:spPr/>
        <p:txBody>
          <a:bodyPr/>
          <a:lstStyle>
            <a:lvl1pPr>
              <a:defRPr/>
            </a:lvl1pPr>
          </a:lstStyle>
          <a:p>
            <a:fld id="{5C97A125-5762-4AA7-94E0-E82F6B8476A3}" type="slidenum">
              <a:rPr lang="en-US" altLang="en-US"/>
              <a:pPr/>
              <a:t>‹#›</a:t>
            </a:fld>
            <a:endParaRPr lang="en-US" altLang="en-US"/>
          </a:p>
        </p:txBody>
      </p:sp>
      <p:sp>
        <p:nvSpPr>
          <p:cNvPr id="491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491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A7A0F46-F043-4DDD-8803-BB9C8FA1C02A}"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485D7C4-35B0-41EA-B790-B17CA4BA2994}"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AD4E4C-3EF6-4A85-A43E-41615362B773}"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6323D1E-1D2A-44DB-A7AE-37F2B2A1F7C9}"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919785A-8BFF-456F-996A-9E1E1C8D6B30}"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F671DA0-0721-44BA-AA44-0BD694D4213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082A34C-BD1C-402A-8756-A122D474604F}"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53079C4-01AD-4B7B-B48F-790F6BC6A4E2}"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127257E-5A25-41CC-9F7B-195215D3864D}"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BCEE789-FA2B-4879-9EE0-19EFCAE4B0CC}"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81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81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47D4FC47-63CC-4E8C-8772-02596045A71B}" type="slidenum">
              <a:rPr lang="en-US" altLang="en-US"/>
              <a:pPr/>
              <a:t>‹#›</a:t>
            </a:fld>
            <a:endParaRPr lang="en-US" altLang="en-US"/>
          </a:p>
        </p:txBody>
      </p:sp>
      <p:sp>
        <p:nvSpPr>
          <p:cNvPr id="481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81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68413" y="1524000"/>
            <a:ext cx="7199312" cy="1484313"/>
          </a:xfrm>
        </p:spPr>
        <p:txBody>
          <a:bodyPr/>
          <a:lstStyle/>
          <a:p>
            <a:r>
              <a:rPr lang="en-US" dirty="0" err="1"/>
              <a:t>Pertemuan</a:t>
            </a:r>
            <a:r>
              <a:rPr lang="en-US" dirty="0"/>
              <a:t> </a:t>
            </a:r>
            <a:r>
              <a:rPr lang="en-US" dirty="0" smtClean="0"/>
              <a:t>13</a:t>
            </a:r>
            <a:endParaRPr lang="en-US" dirty="0"/>
          </a:p>
        </p:txBody>
      </p:sp>
      <p:sp>
        <p:nvSpPr>
          <p:cNvPr id="2051" name="Rectangle 3"/>
          <p:cNvSpPr>
            <a:spLocks noGrp="1" noChangeArrowheads="1"/>
          </p:cNvSpPr>
          <p:nvPr>
            <p:ph type="subTitle" idx="1"/>
          </p:nvPr>
        </p:nvSpPr>
        <p:spPr>
          <a:xfrm>
            <a:off x="609600" y="3276600"/>
            <a:ext cx="8305800" cy="1219200"/>
          </a:xfrm>
        </p:spPr>
        <p:txBody>
          <a:bodyPr/>
          <a:lstStyle/>
          <a:p>
            <a:pPr>
              <a:lnSpc>
                <a:spcPct val="80000"/>
              </a:lnSpc>
            </a:pPr>
            <a:r>
              <a:rPr lang="en-US" dirty="0" smtClean="0"/>
              <a:t>PENJADUALAN </a:t>
            </a:r>
            <a:r>
              <a:rPr lang="en-US" dirty="0"/>
              <a:t>PROGRAM PERIKLANAN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28600" y="838200"/>
            <a:ext cx="8686800" cy="6477000"/>
          </a:xfrm>
        </p:spPr>
        <p:txBody>
          <a:bodyPr/>
          <a:lstStyle/>
          <a:p>
            <a:pPr marL="0" indent="0">
              <a:lnSpc>
                <a:spcPct val="85000"/>
              </a:lnSpc>
              <a:buFont typeface="Wingdings" pitchFamily="2" charset="2"/>
              <a:buNone/>
              <a:tabLst>
                <a:tab pos="396875" algn="l"/>
              </a:tabLst>
            </a:pPr>
            <a:r>
              <a:rPr lang="en-US" sz="2200"/>
              <a:t>PENJADUALAN PROGRAM PERIKLANAN.</a:t>
            </a:r>
          </a:p>
          <a:p>
            <a:pPr marL="0" indent="0" algn="just">
              <a:lnSpc>
                <a:spcPct val="85000"/>
              </a:lnSpc>
              <a:buFont typeface="Wingdings" pitchFamily="2" charset="2"/>
              <a:buNone/>
              <a:tabLst>
                <a:tab pos="396875" algn="l"/>
              </a:tabLst>
            </a:pPr>
            <a:r>
              <a:rPr lang="en-US" sz="2200"/>
              <a:t>Kegiatan penjadualan periklanan berkaitan dengan rencana dan upaya cara bagaimana suatu iklan bisa diulang penyajiannya dan menentukan berapa banyak orang yang harus diraih dalam satu periode kampanye iklan. Dalam hal ini melibatkan usaha  mencapai keseimbangan antara jangkauan (konsumen yang bisa diraih) dan frekuensi penyajian iklannya.</a:t>
            </a:r>
          </a:p>
          <a:p>
            <a:pPr marL="0" indent="0" algn="just">
              <a:lnSpc>
                <a:spcPct val="85000"/>
              </a:lnSpc>
              <a:buFont typeface="Wingdings" pitchFamily="2" charset="2"/>
              <a:buNone/>
              <a:tabLst>
                <a:tab pos="396875" algn="l"/>
              </a:tabLst>
            </a:pPr>
            <a:r>
              <a:rPr lang="en-US" sz="2200"/>
              <a:t>Faktor lain yang harus diperhatikan dalam penjadualan iklan adalah waktu, kapan tepatnya iklan itu disuguhkan kepada khalayak.  Dalam hal ini bukan hanya disiarkan atas jam dan hari tetapi juga harus disesuaikan dengan situasi dan kondisi khalayak yang berkesempatan bisa melihat iklan yang disajikan. </a:t>
            </a:r>
          </a:p>
          <a:p>
            <a:pPr marL="0" indent="0" algn="just">
              <a:lnSpc>
                <a:spcPct val="85000"/>
              </a:lnSpc>
              <a:buFont typeface="Wingdings" pitchFamily="2" charset="2"/>
              <a:buNone/>
              <a:tabLst>
                <a:tab pos="396875" algn="l"/>
              </a:tabLst>
            </a:pPr>
            <a:r>
              <a:rPr lang="en-US" sz="2200"/>
              <a:t>Menurut Philip Kotler ada tiga faktor yang harus diperhatikan dalam pemasangan iklan; </a:t>
            </a:r>
          </a:p>
          <a:p>
            <a:pPr marL="0" indent="0" algn="just">
              <a:lnSpc>
                <a:spcPct val="85000"/>
              </a:lnSpc>
              <a:buFont typeface="Wingdings" pitchFamily="2" charset="2"/>
              <a:buNone/>
              <a:tabLst>
                <a:tab pos="396875" algn="l"/>
              </a:tabLst>
            </a:pPr>
            <a:r>
              <a:rPr lang="en-US" sz="2200"/>
              <a:t>1. Isu pergantian pembeli; bagaimana seringnya pembeli baru masuk pasar untuk membeli produk tertentu. Makin tinggi pergantian pembeli makin besar jumlah yang diperlukan.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066800"/>
            <a:ext cx="8229600" cy="5059363"/>
          </a:xfrm>
        </p:spPr>
        <p:txBody>
          <a:bodyPr/>
          <a:lstStyle/>
          <a:p>
            <a:pPr marL="0" indent="0" algn="just">
              <a:lnSpc>
                <a:spcPct val="80000"/>
              </a:lnSpc>
              <a:buFont typeface="Wingdings" pitchFamily="2" charset="2"/>
              <a:buNone/>
              <a:tabLst>
                <a:tab pos="396875" algn="l"/>
              </a:tabLst>
            </a:pPr>
            <a:r>
              <a:rPr lang="en-US" sz="2100"/>
              <a:t>2. Isu frekuensi penjualan, makin banyak frekuensi penjualan 	suatu produk, makin kurang frekuensi penyajian iklan yang 	diperlukan.</a:t>
            </a:r>
          </a:p>
          <a:p>
            <a:pPr marL="0" indent="0" algn="just">
              <a:lnSpc>
                <a:spcPct val="80000"/>
              </a:lnSpc>
              <a:buFont typeface="Wingdings" pitchFamily="2" charset="2"/>
              <a:buNone/>
              <a:tabLst>
                <a:tab pos="396875" algn="l"/>
              </a:tabLst>
            </a:pPr>
            <a:r>
              <a:rPr lang="en-US" sz="2100"/>
              <a:t>3. Faktor kecepatan lupa dari khalayak, kecepatan dimana para 	pembeli lupa akan merek apabila iklanya tidak tampak atau 	ditayangkan.</a:t>
            </a:r>
          </a:p>
          <a:p>
            <a:pPr marL="0" indent="0" algn="just">
              <a:lnSpc>
                <a:spcPct val="80000"/>
              </a:lnSpc>
              <a:buFont typeface="Wingdings" pitchFamily="2" charset="2"/>
              <a:buNone/>
              <a:tabLst>
                <a:tab pos="396875" algn="l"/>
              </a:tabLst>
            </a:pPr>
            <a:endParaRPr lang="en-US" sz="2100"/>
          </a:p>
          <a:p>
            <a:pPr marL="0" indent="0" algn="just">
              <a:lnSpc>
                <a:spcPct val="80000"/>
              </a:lnSpc>
              <a:buFont typeface="Wingdings" pitchFamily="2" charset="2"/>
              <a:buNone/>
              <a:tabLst>
                <a:tab pos="396875" algn="l"/>
              </a:tabLst>
            </a:pPr>
            <a:r>
              <a:rPr lang="en-US" sz="2100"/>
              <a:t>Menyusun jadual pemasangan iklan memerlukan pula suatu pengertian tentang bagaimana pasar bereaksi. Kebayakan perusahaan cenderung mengikutisalah satu dari enam pendekatan berikut :</a:t>
            </a:r>
          </a:p>
          <a:p>
            <a:pPr marL="0" indent="0" algn="just">
              <a:lnSpc>
                <a:spcPct val="80000"/>
              </a:lnSpc>
              <a:buFont typeface="Wingdings" pitchFamily="2" charset="2"/>
              <a:buNone/>
              <a:tabLst>
                <a:tab pos="396875" algn="l"/>
              </a:tabLst>
            </a:pPr>
            <a:r>
              <a:rPr lang="en-US" sz="2100"/>
              <a:t>1. Ikatan tetap (steady pulse). </a:t>
            </a:r>
          </a:p>
          <a:p>
            <a:pPr marL="0" indent="0" algn="just">
              <a:lnSpc>
                <a:spcPct val="80000"/>
              </a:lnSpc>
              <a:buFont typeface="Wingdings" pitchFamily="2" charset="2"/>
              <a:buNone/>
              <a:tabLst>
                <a:tab pos="396875" algn="l"/>
              </a:tabLst>
            </a:pPr>
            <a:r>
              <a:rPr lang="en-US" sz="2100"/>
              <a:t>	Iklan disajikan sebagai selingan atau sisipan pada acara 	dan 	waktu tertentu sehingga selalu 	menetap 	dalam ingatan khalayak atau mengikat diri mereka 	sepanjang tahun.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04800" y="838200"/>
            <a:ext cx="8382000" cy="5791200"/>
          </a:xfrm>
        </p:spPr>
        <p:txBody>
          <a:bodyPr/>
          <a:lstStyle/>
          <a:p>
            <a:pPr>
              <a:lnSpc>
                <a:spcPct val="90000"/>
              </a:lnSpc>
              <a:buFont typeface="Wingdings" pitchFamily="2" charset="2"/>
              <a:buNone/>
            </a:pPr>
            <a:r>
              <a:rPr lang="en-US" sz="2500"/>
              <a:t>2. Ikatan musiman ( Seasonal Pulse)</a:t>
            </a:r>
          </a:p>
          <a:p>
            <a:pPr>
              <a:lnSpc>
                <a:spcPct val="90000"/>
              </a:lnSpc>
              <a:buFont typeface="Wingdings" pitchFamily="2" charset="2"/>
              <a:buNone/>
            </a:pPr>
            <a:r>
              <a:rPr lang="en-US" sz="2500"/>
              <a:t>	Iklan disajikan pada musim-musim diperlukannya produk dimaksud dalam musim tertentu.</a:t>
            </a:r>
          </a:p>
          <a:p>
            <a:pPr>
              <a:lnSpc>
                <a:spcPct val="90000"/>
              </a:lnSpc>
              <a:buFont typeface="Wingdings" pitchFamily="2" charset="2"/>
              <a:buNone/>
            </a:pPr>
            <a:endParaRPr lang="en-US" sz="2500"/>
          </a:p>
          <a:p>
            <a:pPr>
              <a:lnSpc>
                <a:spcPct val="90000"/>
              </a:lnSpc>
              <a:buFont typeface="Wingdings" pitchFamily="2" charset="2"/>
              <a:buNone/>
            </a:pPr>
            <a:r>
              <a:rPr lang="en-US" sz="2500"/>
              <a:t>3. Ikatan Berkala (Periodic Pulse)</a:t>
            </a:r>
          </a:p>
          <a:p>
            <a:pPr>
              <a:lnSpc>
                <a:spcPct val="90000"/>
              </a:lnSpc>
              <a:buFont typeface="Wingdings" pitchFamily="2" charset="2"/>
              <a:buNone/>
            </a:pPr>
            <a:r>
              <a:rPr lang="en-US" sz="2500"/>
              <a:t>     Iklan disajikan secara berkala (pasti/ tetap) setiap waktu tertentu. </a:t>
            </a:r>
          </a:p>
          <a:p>
            <a:pPr algn="just">
              <a:lnSpc>
                <a:spcPct val="90000"/>
              </a:lnSpc>
              <a:buFont typeface="Wingdings" pitchFamily="2" charset="2"/>
              <a:buNone/>
            </a:pPr>
            <a:endParaRPr lang="en-US" sz="2500"/>
          </a:p>
          <a:p>
            <a:pPr algn="just">
              <a:lnSpc>
                <a:spcPct val="90000"/>
              </a:lnSpc>
              <a:buFont typeface="Wingdings" pitchFamily="2" charset="2"/>
              <a:buNone/>
            </a:pPr>
            <a:r>
              <a:rPr lang="en-US" sz="2500"/>
              <a:t>4. Ikatan tak menentu (Erratic Pulse). Secara tidak langsung perusahaan menyajikan iklannya tidak mengikuti suatu aturan tertentu dimana keadaannya lagi ramai atau sepi pembeli . Ia memasang iklannya kapan saja yang penting bisa dilihat atau ditonton dan didengar khlayak.</a:t>
            </a:r>
          </a:p>
          <a:p>
            <a:pPr>
              <a:lnSpc>
                <a:spcPct val="90000"/>
              </a:lnSpc>
              <a:buFont typeface="Wingdings" pitchFamily="2" charset="2"/>
              <a:buNone/>
            </a:pPr>
            <a:endParaRPr lang="en-US"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a:buFont typeface="Wingdings" pitchFamily="2" charset="2"/>
              <a:buNone/>
            </a:pPr>
            <a:r>
              <a:rPr lang="en-US" sz="2100"/>
              <a:t>5.	Ikatan Awal (Strat-Up pulse)</a:t>
            </a:r>
          </a:p>
          <a:p>
            <a:pPr>
              <a:buFont typeface="Wingdings" pitchFamily="2" charset="2"/>
              <a:buNone/>
            </a:pPr>
            <a:r>
              <a:rPr lang="en-US" sz="2100"/>
              <a:t>	Umumnya dilakukan untuk mengkampanyekan suatu produk baru. </a:t>
            </a:r>
          </a:p>
          <a:p>
            <a:pPr algn="just">
              <a:buFont typeface="Wingdings" pitchFamily="2" charset="2"/>
              <a:buNone/>
            </a:pPr>
            <a:endParaRPr lang="en-US" sz="2100"/>
          </a:p>
          <a:p>
            <a:pPr algn="just">
              <a:buFont typeface="Wingdings" pitchFamily="2" charset="2"/>
              <a:buNone/>
            </a:pPr>
            <a:r>
              <a:rPr lang="en-US" sz="2100"/>
              <a:t>6. Ikatan promosional (  Promotional Pulse) penyajian iklan dilakukan dalam waktu yang bersamaan dengan metode peningkatan penjualan (kegiatan salles promotions) yang dilakukan perusahaan.</a:t>
            </a:r>
          </a:p>
          <a:p>
            <a:pPr algn="just">
              <a:buFont typeface="Wingdings" pitchFamily="2" charset="2"/>
              <a:buNone/>
            </a:pPr>
            <a:endParaRPr lang="en-US" sz="2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28600" y="1066800"/>
            <a:ext cx="8610600" cy="5791200"/>
          </a:xfrm>
        </p:spPr>
        <p:txBody>
          <a:bodyPr/>
          <a:lstStyle/>
          <a:p>
            <a:pPr marL="0" indent="0" algn="just">
              <a:lnSpc>
                <a:spcPct val="80000"/>
              </a:lnSpc>
              <a:buFont typeface="Wingdings" pitchFamily="2" charset="2"/>
              <a:buNone/>
              <a:tabLst>
                <a:tab pos="344488" algn="l"/>
              </a:tabLst>
            </a:pPr>
            <a:r>
              <a:rPr lang="en-US" sz="2200"/>
              <a:t>Dilain pihak penjadualan pemasangan iklan yang dikaitkan dengan besarnya budget yang dimiliki oleh perusahaan dan kondisi produk yang diiklankan serta upaya efisiensi dan efektivitas biaya yang dimiliki perusahaan bisa menggunakan salah satu teknik sebagai berikut: </a:t>
            </a:r>
          </a:p>
          <a:p>
            <a:pPr marL="0" indent="0">
              <a:lnSpc>
                <a:spcPct val="80000"/>
              </a:lnSpc>
              <a:buFont typeface="Wingdings" pitchFamily="2" charset="2"/>
              <a:buNone/>
              <a:tabLst>
                <a:tab pos="344488" algn="l"/>
              </a:tabLst>
            </a:pPr>
            <a:r>
              <a:rPr lang="en-US" sz="2200"/>
              <a:t>1. Continuity:</a:t>
            </a:r>
          </a:p>
          <a:p>
            <a:pPr marL="0" indent="0" algn="just">
              <a:lnSpc>
                <a:spcPct val="80000"/>
              </a:lnSpc>
              <a:buFont typeface="Wingdings" pitchFamily="2" charset="2"/>
              <a:buNone/>
              <a:tabLst>
                <a:tab pos="344488" algn="l"/>
              </a:tabLst>
            </a:pPr>
            <a:r>
              <a:rPr lang="en-US" sz="2200"/>
              <a:t>     Jadual pemasangan iklan disusun dengan biaya yang tetap 	sepanjang tahun selama periode kampanye dilaksanakan.</a:t>
            </a:r>
          </a:p>
          <a:p>
            <a:pPr marL="0" indent="0">
              <a:lnSpc>
                <a:spcPct val="80000"/>
              </a:lnSpc>
              <a:buFont typeface="Wingdings" pitchFamily="2" charset="2"/>
              <a:buNone/>
              <a:tabLst>
                <a:tab pos="344488" algn="l"/>
              </a:tabLst>
            </a:pPr>
            <a:r>
              <a:rPr lang="en-US" sz="2200"/>
              <a:t>2.  Pulsing :</a:t>
            </a:r>
          </a:p>
          <a:p>
            <a:pPr marL="0" indent="0" algn="just">
              <a:lnSpc>
                <a:spcPct val="80000"/>
              </a:lnSpc>
              <a:buFont typeface="Wingdings" pitchFamily="2" charset="2"/>
              <a:buNone/>
              <a:tabLst>
                <a:tab pos="344488" algn="l"/>
              </a:tabLst>
            </a:pPr>
            <a:r>
              <a:rPr lang="en-US" sz="2200"/>
              <a:t>     Jadwal pemasangan iklan dengan alokasi angaran yang 	berbeda-	beda setiap bulannya  sesuai dengan kondisi 	pasar 	atas 	pembelian produk oleh konsumen selama 	masa periode 	kampanye dilaksanakan.</a:t>
            </a:r>
          </a:p>
          <a:p>
            <a:pPr marL="0" indent="0">
              <a:lnSpc>
                <a:spcPct val="80000"/>
              </a:lnSpc>
              <a:buFont typeface="Wingdings" pitchFamily="2" charset="2"/>
              <a:buNone/>
              <a:tabLst>
                <a:tab pos="344488" algn="l"/>
              </a:tabLst>
            </a:pPr>
            <a:r>
              <a:rPr lang="en-US" sz="2200"/>
              <a:t>3. Flighting:</a:t>
            </a:r>
          </a:p>
          <a:p>
            <a:pPr marL="0" indent="0" algn="just">
              <a:lnSpc>
                <a:spcPct val="80000"/>
              </a:lnSpc>
              <a:buFont typeface="Wingdings" pitchFamily="2" charset="2"/>
              <a:buNone/>
              <a:tabLst>
                <a:tab pos="344488" algn="l"/>
              </a:tabLst>
            </a:pPr>
            <a:r>
              <a:rPr lang="en-US" sz="2200"/>
              <a:t>	Jadwal pemasangan yang tidak tetap, dimana ada masa 	perusahaan tidak beriklan sama sekali pada beberapa bulan 	tertentu selama masa tahun periode kampanye dilaksanakan.</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656</TotalTime>
  <Words>213</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Edge</vt:lpstr>
      <vt:lpstr>Pertemuan 13</vt:lpstr>
      <vt:lpstr>PowerPoint Presentation</vt:lpstr>
      <vt:lpstr>PowerPoint Presentation</vt:lpstr>
      <vt:lpstr>PowerPoint Presentation</vt:lpstr>
      <vt:lpstr>PowerPoint Presentation</vt:lpstr>
      <vt:lpstr>PowerPoint Presentation</vt:lpstr>
    </vt:vector>
  </TitlesOfParts>
  <Company>Bina Sarana Informatika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Biro Teknologi Informasi</dc:creator>
  <cp:lastModifiedBy>May</cp:lastModifiedBy>
  <cp:revision>24</cp:revision>
  <dcterms:created xsi:type="dcterms:W3CDTF">2005-12-30T10:36:00Z</dcterms:created>
  <dcterms:modified xsi:type="dcterms:W3CDTF">2015-04-10T10:01:51Z</dcterms:modified>
</cp:coreProperties>
</file>