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81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Memulai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Kreatif</a:t>
            </a:r>
            <a:r>
              <a:rPr lang="en-US" b="1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839200" cy="6172200"/>
          </a:xfrm>
        </p:spPr>
        <p:txBody>
          <a:bodyPr>
            <a:noAutofit/>
          </a:bodyPr>
          <a:lstStyle/>
          <a:p>
            <a:pPr algn="just"/>
            <a:r>
              <a:rPr lang="en-US" sz="2200" dirty="0" err="1" smtClean="0"/>
              <a:t>Pernyataan</a:t>
            </a:r>
            <a:r>
              <a:rPr lang="en-US" sz="2200" dirty="0" smtClean="0"/>
              <a:t> media </a:t>
            </a:r>
            <a:r>
              <a:rPr lang="en-US" sz="2200" dirty="0" err="1" smtClean="0"/>
              <a:t>strategi</a:t>
            </a:r>
            <a:r>
              <a:rPr lang="en-US" sz="2200" dirty="0" smtClean="0"/>
              <a:t> </a:t>
            </a:r>
            <a:r>
              <a:rPr lang="en-US" sz="2200" dirty="0" err="1" smtClean="0"/>
              <a:t>tertulis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kesatuan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perencanaan</a:t>
            </a:r>
            <a:r>
              <a:rPr lang="en-US" sz="2200" dirty="0" smtClean="0"/>
              <a:t> media </a:t>
            </a:r>
            <a:r>
              <a:rPr lang="en-US" sz="2200" dirty="0" err="1" smtClean="0"/>
              <a:t>manapun</a:t>
            </a:r>
            <a:r>
              <a:rPr lang="en-US" sz="2200" dirty="0" smtClean="0"/>
              <a:t>. </a:t>
            </a:r>
            <a:r>
              <a:rPr lang="en-US" sz="2200" dirty="0" err="1" smtClean="0"/>
              <a:t>Tanpanya</a:t>
            </a:r>
            <a:r>
              <a:rPr lang="en-US" sz="2200" dirty="0" smtClean="0"/>
              <a:t>,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 smtClean="0"/>
              <a:t>sulit</a:t>
            </a:r>
            <a:r>
              <a:rPr lang="en-US" sz="2200" dirty="0" smtClean="0"/>
              <a:t> </a:t>
            </a:r>
            <a:r>
              <a:rPr lang="en-US" sz="2200" dirty="0" err="1" smtClean="0"/>
              <a:t>menganalisa</a:t>
            </a:r>
            <a:r>
              <a:rPr lang="en-US" sz="2200" dirty="0" smtClean="0"/>
              <a:t> </a:t>
            </a:r>
            <a:r>
              <a:rPr lang="en-US" sz="2200" dirty="0" err="1" smtClean="0"/>
              <a:t>seluruh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media yang </a:t>
            </a:r>
            <a:r>
              <a:rPr lang="en-US" sz="2200" dirty="0" err="1" smtClean="0"/>
              <a:t>direkomendasikan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logis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konsisten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Umumnya</a:t>
            </a:r>
            <a:r>
              <a:rPr lang="en-US" sz="2200" dirty="0" smtClean="0"/>
              <a:t>, </a:t>
            </a:r>
            <a:r>
              <a:rPr lang="en-US" sz="2200" dirty="0" err="1" smtClean="0"/>
              <a:t>pernyataan</a:t>
            </a:r>
            <a:r>
              <a:rPr lang="en-US" sz="2200" dirty="0" smtClean="0"/>
              <a:t> </a:t>
            </a:r>
            <a:r>
              <a:rPr lang="en-US" sz="2200" dirty="0" err="1" smtClean="0"/>
              <a:t>strategi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memberitahu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media </a:t>
            </a:r>
            <a:r>
              <a:rPr lang="en-US" sz="2200" dirty="0" err="1" smtClean="0"/>
              <a:t>apa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, </a:t>
            </a:r>
            <a:r>
              <a:rPr lang="en-US" sz="2200" dirty="0" err="1" smtClean="0"/>
              <a:t>bagaimana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pilhan</a:t>
            </a:r>
            <a:r>
              <a:rPr lang="en-US" sz="2200" dirty="0" smtClean="0"/>
              <a:t> </a:t>
            </a:r>
            <a:r>
              <a:rPr lang="en-US" sz="2200" dirty="0" err="1" smtClean="0"/>
              <a:t>rasional</a:t>
            </a:r>
            <a:r>
              <a:rPr lang="en-US" sz="2200" dirty="0" smtClean="0"/>
              <a:t> </a:t>
            </a:r>
            <a:r>
              <a:rPr lang="en-US" sz="2200" dirty="0" err="1" smtClean="0"/>
              <a:t>dibuat</a:t>
            </a:r>
            <a:r>
              <a:rPr lang="en-US" sz="2200" dirty="0" smtClean="0"/>
              <a:t>. </a:t>
            </a:r>
          </a:p>
          <a:p>
            <a:pPr algn="just"/>
            <a:r>
              <a:rPr lang="en-US" sz="2200" dirty="0" err="1" smtClean="0"/>
              <a:t>Pernyataan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dimulai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definisi</a:t>
            </a:r>
            <a:r>
              <a:rPr lang="en-US" sz="2200" dirty="0" smtClean="0"/>
              <a:t> target </a:t>
            </a:r>
            <a:r>
              <a:rPr lang="en-US" sz="2200" dirty="0" err="1" smtClean="0"/>
              <a:t>audiens</a:t>
            </a:r>
            <a:r>
              <a:rPr lang="en-US" sz="2200" dirty="0" smtClean="0"/>
              <a:t> yang </a:t>
            </a:r>
            <a:r>
              <a:rPr lang="en-US" sz="2200" dirty="0" err="1" smtClean="0"/>
              <a:t>jelas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perioritas</a:t>
            </a:r>
            <a:r>
              <a:rPr lang="en-US" sz="2200" dirty="0" smtClean="0"/>
              <a:t> </a:t>
            </a:r>
            <a:r>
              <a:rPr lang="en-US" sz="2200" dirty="0" err="1" smtClean="0"/>
              <a:t>pembobotannya</a:t>
            </a:r>
            <a:r>
              <a:rPr lang="en-US" sz="2200" dirty="0" smtClean="0"/>
              <a:t>,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</a:t>
            </a:r>
            <a:r>
              <a:rPr lang="en-US" sz="2200" dirty="0" err="1" smtClean="0"/>
              <a:t>kerangka</a:t>
            </a:r>
            <a:r>
              <a:rPr lang="en-US" sz="2200" dirty="0" smtClean="0"/>
              <a:t> </a:t>
            </a: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kontinuitas</a:t>
            </a:r>
            <a:r>
              <a:rPr lang="en-US" sz="2200" dirty="0" smtClean="0"/>
              <a:t> </a:t>
            </a:r>
            <a:r>
              <a:rPr lang="en-US" sz="2200" dirty="0" err="1" smtClean="0"/>
              <a:t>jangkauan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frekuensi</a:t>
            </a:r>
            <a:r>
              <a:rPr lang="en-US" sz="2200" dirty="0" smtClean="0"/>
              <a:t> </a:t>
            </a:r>
            <a:r>
              <a:rPr lang="en-US" sz="2200" dirty="0" err="1" smtClean="0"/>
              <a:t>spesifik</a:t>
            </a:r>
            <a:r>
              <a:rPr lang="en-US" sz="2200" dirty="0" smtClean="0"/>
              <a:t>. </a:t>
            </a:r>
          </a:p>
          <a:p>
            <a:pPr algn="just"/>
            <a:r>
              <a:rPr lang="en-US" sz="2200" dirty="0" err="1" smtClean="0"/>
              <a:t>Sifat</a:t>
            </a:r>
            <a:r>
              <a:rPr lang="en-US" sz="2200" dirty="0" smtClean="0"/>
              <a:t> </a:t>
            </a:r>
            <a:r>
              <a:rPr lang="en-US" sz="2200" dirty="0" err="1" smtClean="0"/>
              <a:t>pesan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dijelaskan</a:t>
            </a:r>
            <a:r>
              <a:rPr lang="en-US" sz="2200" dirty="0" smtClean="0"/>
              <a:t>.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, </a:t>
            </a:r>
            <a:r>
              <a:rPr lang="en-US" sz="2200" dirty="0" err="1" smtClean="0"/>
              <a:t>pernyataan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menyediakan</a:t>
            </a:r>
            <a:r>
              <a:rPr lang="en-US" sz="2200" dirty="0" smtClean="0"/>
              <a:t> </a:t>
            </a:r>
            <a:r>
              <a:rPr lang="en-US" sz="2200" dirty="0" err="1" smtClean="0"/>
              <a:t>laporan</a:t>
            </a:r>
            <a:r>
              <a:rPr lang="en-US" sz="2200" dirty="0" smtClean="0"/>
              <a:t>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media yang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selama</a:t>
            </a:r>
            <a:r>
              <a:rPr lang="en-US" sz="2200" dirty="0" smtClean="0"/>
              <a:t> </a:t>
            </a:r>
            <a:r>
              <a:rPr lang="en-US" sz="2200" dirty="0" err="1" smtClean="0"/>
              <a:t>periode</a:t>
            </a:r>
            <a:r>
              <a:rPr lang="en-US" sz="2200" dirty="0" smtClean="0"/>
              <a:t> </a:t>
            </a:r>
            <a:r>
              <a:rPr lang="en-US" sz="2200" dirty="0" err="1" smtClean="0"/>
              <a:t>kampanye</a:t>
            </a:r>
            <a:r>
              <a:rPr lang="en-US" sz="2200" dirty="0" smtClean="0"/>
              <a:t> </a:t>
            </a:r>
            <a:r>
              <a:rPr lang="en-US" sz="2200" dirty="0" err="1" smtClean="0"/>
              <a:t>iklan</a:t>
            </a:r>
            <a:r>
              <a:rPr lang="en-US" sz="2200" dirty="0" smtClean="0"/>
              <a:t>,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 </a:t>
            </a:r>
            <a:r>
              <a:rPr lang="en-US" sz="2200" dirty="0" err="1" smtClean="0"/>
              <a:t>anggaran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produksi</a:t>
            </a:r>
            <a:r>
              <a:rPr lang="en-US" sz="2200" dirty="0" smtClean="0"/>
              <a:t>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materi</a:t>
            </a:r>
            <a:r>
              <a:rPr lang="en-US" sz="2200" dirty="0" smtClean="0"/>
              <a:t> </a:t>
            </a:r>
            <a:r>
              <a:rPr lang="en-US" sz="2200" dirty="0" err="1" smtClean="0"/>
              <a:t>tambahan</a:t>
            </a:r>
            <a:r>
              <a:rPr lang="en-US" sz="2200" dirty="0" smtClean="0"/>
              <a:t>. </a:t>
            </a:r>
          </a:p>
          <a:p>
            <a:pPr algn="just"/>
            <a:r>
              <a:rPr lang="en-US" sz="2200" dirty="0" err="1" smtClean="0"/>
              <a:t>Akhirnya</a:t>
            </a:r>
            <a:r>
              <a:rPr lang="en-US" sz="2200" dirty="0" smtClean="0"/>
              <a:t>, </a:t>
            </a:r>
            <a:r>
              <a:rPr lang="en-US" sz="2200" dirty="0" err="1" smtClean="0"/>
              <a:t>ukuran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diharapkan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unit </a:t>
            </a:r>
            <a:r>
              <a:rPr lang="en-US" sz="2200" dirty="0" err="1" smtClean="0"/>
              <a:t>pesan</a:t>
            </a:r>
            <a:r>
              <a:rPr lang="en-US" sz="2200" dirty="0" smtClean="0"/>
              <a:t>, </a:t>
            </a:r>
            <a:r>
              <a:rPr lang="en-US" sz="2200" dirty="0" err="1" smtClean="0"/>
              <a:t>sejauh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pertimbangan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apapun</a:t>
            </a:r>
            <a:r>
              <a:rPr lang="en-US" sz="2200" dirty="0" smtClean="0"/>
              <a:t>,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dinyatakan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efek</a:t>
            </a:r>
            <a:r>
              <a:rPr lang="en-US" sz="2200" dirty="0" smtClean="0"/>
              <a:t> </a:t>
            </a:r>
            <a:r>
              <a:rPr lang="en-US" sz="2200" dirty="0" err="1" smtClean="0"/>
              <a:t>keterbatasan</a:t>
            </a:r>
            <a:r>
              <a:rPr lang="en-US" sz="2200" dirty="0" smtClean="0"/>
              <a:t> </a:t>
            </a:r>
            <a:r>
              <a:rPr lang="en-US" sz="2200" dirty="0" err="1" smtClean="0"/>
              <a:t>anggaran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906780"/>
          <a:ext cx="8991600" cy="5875020"/>
        </p:xfrm>
        <a:graphic>
          <a:graphicData uri="http://schemas.openxmlformats.org/drawingml/2006/table">
            <a:tbl>
              <a:tblPr/>
              <a:tblGrid>
                <a:gridCol w="838200"/>
                <a:gridCol w="3962400"/>
                <a:gridCol w="4191000"/>
              </a:tblGrid>
              <a:tr h="2819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latin typeface="+mn-lt"/>
                          <a:ea typeface="Times New Roman"/>
                          <a:cs typeface="Times New Roman"/>
                        </a:rPr>
                        <a:t>Kerugian</a:t>
                      </a:r>
                      <a:r>
                        <a:rPr lang="en-US" sz="13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Kreatif</a:t>
                      </a:r>
                      <a:endParaRPr lang="en-US" sz="13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latin typeface="+mn-lt"/>
                          <a:ea typeface="Times New Roman"/>
                          <a:cs typeface="Times New Roman"/>
                        </a:rPr>
                        <a:t>Keuntungan</a:t>
                      </a:r>
                      <a:r>
                        <a:rPr lang="en-US" sz="13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Kreatif</a:t>
                      </a:r>
                      <a:r>
                        <a:rPr lang="en-US" sz="1300" b="1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n-US" sz="13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  <a:cs typeface="Times New Roman"/>
                        </a:rPr>
                        <a:t>Kabar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marR="0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ketelitian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khususnya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reproduksi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ilustrasi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4625" marR="0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Terlalu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banyak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keragaman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format-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iklan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antara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kabar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4625" marR="0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Keragaman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lebar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kolom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4625" marR="0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Kesulitan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mengontrol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posisi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iklan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halaman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Hampir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semua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ukuran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iklan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tersedia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Pengaruh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hitam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melawan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putih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tetap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menjadi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satu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dari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kekuatan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kombinasi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warna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).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Rasa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kesegaran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Responnya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cepat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mudah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dihitung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Penekanan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local.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Mengubah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kemungkinan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pengumuman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pendek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7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  <a:cs typeface="Times New Roman"/>
                        </a:rPr>
                        <a:t>Majalah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Ukurannya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sebesar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kabar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poster.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Waktu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terbit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lebih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lama,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keluwesannya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terbatas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Kurang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segar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Lebih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cenderung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kepada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iklan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kelompok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Kemungkinan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sulit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mengamankan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spot yang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baik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sebuah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isu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Reproduksi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berkualitas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tinggi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Faktor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gengsi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Informasi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demografi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akurat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tersedia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Kesempatan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grafis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menggunakan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ruang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putih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layar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berlekuk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jenis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memutar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terbalik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Berwarna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  <a:cs typeface="Times New Roman"/>
                        </a:rPr>
                        <a:t>Televisi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waktu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menyampaikan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begitu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banyak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informasi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Kekacauan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Frekuensi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udara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(hamper 25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persen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penyiaran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adalah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materi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nonprogram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).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Gangguan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daftar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keluhan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konsumen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TV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terkenal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). 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Perubahan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pemeriksaan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stasiun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Kombinasi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dari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suara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penglihatan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Pergerakan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Pesan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tunggal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satu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waktu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Empati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penonton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Kesempatan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mendemonstrasikan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produk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Kemampuan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terpercaya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: “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Apa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lihat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yang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kau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.”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Radio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Kurangnya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rangsangan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secara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visual.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Gangguan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rentang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perhatian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banyak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pendengar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mendengarkan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iklan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cukup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data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kebiasaan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mendengar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kapan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“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pendengar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”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benar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benar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mendengarkan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?).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5888" marR="0" indent="-11588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Pesan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bersifat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singkat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Kesempatan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menggali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suara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Keuntungan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humor.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Lebih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akrab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Diikuti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kesetiaan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(rata-rata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orang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mendengar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hanya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kepada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dua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stasiun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). 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09538" marR="0" indent="-1095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Kemampuan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mengubah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pesan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cepat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 KEUNTUNGAN DAN KERUGIAN KREATIF DARI  MEDIA MASSA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Pertimbangan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Mengembangkan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Media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867400"/>
          </a:xfrm>
        </p:spPr>
        <p:txBody>
          <a:bodyPr>
            <a:noAutofit/>
          </a:bodyPr>
          <a:lstStyle/>
          <a:p>
            <a:pPr marL="166688" indent="-166688" algn="just">
              <a:spcBef>
                <a:spcPts val="1200"/>
              </a:spcBef>
            </a:pPr>
            <a:r>
              <a:rPr lang="en-US" sz="2400" dirty="0" err="1" smtClean="0"/>
              <a:t>Strategi</a:t>
            </a:r>
            <a:r>
              <a:rPr lang="en-US" sz="2400" dirty="0" smtClean="0"/>
              <a:t> media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pengiklan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media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.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mencerminkan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media: </a:t>
            </a:r>
            <a:r>
              <a:rPr lang="en-US" sz="2400" i="1" dirty="0" smtClean="0">
                <a:solidFill>
                  <a:srgbClr val="FF0000"/>
                </a:solidFill>
              </a:rPr>
              <a:t>media </a:t>
            </a:r>
            <a:r>
              <a:rPr lang="en-US" sz="2400" i="1" dirty="0" err="1" smtClean="0">
                <a:solidFill>
                  <a:srgbClr val="FF0000"/>
                </a:solidFill>
              </a:rPr>
              <a:t>mana</a:t>
            </a:r>
            <a:r>
              <a:rPr lang="en-US" sz="2400" i="1" dirty="0" smtClean="0">
                <a:solidFill>
                  <a:srgbClr val="FF0000"/>
                </a:solidFill>
              </a:rPr>
              <a:t> yang </a:t>
            </a:r>
            <a:r>
              <a:rPr lang="en-US" sz="2400" i="1" dirty="0" err="1" smtClean="0">
                <a:solidFill>
                  <a:srgbClr val="FF0000"/>
                </a:solidFill>
              </a:rPr>
              <a:t>akan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digunakan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seberapa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sering</a:t>
            </a:r>
            <a:r>
              <a:rPr lang="en-US" sz="2400" i="1" dirty="0" smtClean="0">
                <a:solidFill>
                  <a:srgbClr val="FF0000"/>
                </a:solidFill>
              </a:rPr>
              <a:t> media </a:t>
            </a:r>
            <a:r>
              <a:rPr lang="en-US" sz="2400" i="1" dirty="0" err="1" smtClean="0">
                <a:solidFill>
                  <a:srgbClr val="FF0000"/>
                </a:solidFill>
              </a:rPr>
              <a:t>tersebut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digunakan</a:t>
            </a:r>
            <a:r>
              <a:rPr lang="en-US" sz="2400" i="1" dirty="0" smtClean="0">
                <a:solidFill>
                  <a:srgbClr val="FF0000"/>
                </a:solidFill>
              </a:rPr>
              <a:t>: </a:t>
            </a:r>
            <a:r>
              <a:rPr lang="en-US" sz="2400" i="1" dirty="0" err="1" smtClean="0">
                <a:solidFill>
                  <a:srgbClr val="FF0000"/>
                </a:solidFill>
              </a:rPr>
              <a:t>berapa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banyak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setiap</a:t>
            </a:r>
            <a:r>
              <a:rPr lang="en-US" sz="2400" i="1" dirty="0" smtClean="0">
                <a:solidFill>
                  <a:srgbClr val="FF0000"/>
                </a:solidFill>
              </a:rPr>
              <a:t> media </a:t>
            </a:r>
            <a:r>
              <a:rPr lang="en-US" sz="2400" i="1" dirty="0" err="1" smtClean="0">
                <a:solidFill>
                  <a:srgbClr val="FF0000"/>
                </a:solidFill>
              </a:rPr>
              <a:t>tersebut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akan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digunakan</a:t>
            </a:r>
            <a:r>
              <a:rPr lang="en-US" sz="2400" i="1" dirty="0" smtClean="0">
                <a:solidFill>
                  <a:srgbClr val="FF0000"/>
                </a:solidFill>
              </a:rPr>
              <a:t>; </a:t>
            </a:r>
            <a:r>
              <a:rPr lang="en-US" sz="2400" i="1" dirty="0" err="1" smtClean="0">
                <a:solidFill>
                  <a:srgbClr val="FF0000"/>
                </a:solidFill>
              </a:rPr>
              <a:t>dan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kapan</a:t>
            </a:r>
            <a:r>
              <a:rPr lang="en-US" sz="2400" i="1" dirty="0" smtClean="0">
                <a:solidFill>
                  <a:srgbClr val="FF0000"/>
                </a:solidFill>
              </a:rPr>
              <a:t> media </a:t>
            </a:r>
            <a:r>
              <a:rPr lang="en-US" sz="2400" i="1" dirty="0" err="1" smtClean="0">
                <a:solidFill>
                  <a:srgbClr val="FF0000"/>
                </a:solidFill>
              </a:rPr>
              <a:t>tersebut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digunakan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</a:p>
          <a:p>
            <a:pPr marL="166688" indent="-166688" algn="just">
              <a:spcBef>
                <a:spcPts val="1200"/>
              </a:spcBef>
            </a:pPr>
            <a:r>
              <a:rPr lang="en-US" sz="2400" dirty="0" smtClean="0"/>
              <a:t>Lain </a:t>
            </a:r>
            <a:r>
              <a:rPr lang="en-US" sz="2400" dirty="0" err="1" smtClean="0"/>
              <a:t>halnya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regional, </a:t>
            </a:r>
            <a:r>
              <a:rPr lang="en-US" sz="2400" i="1" dirty="0" err="1" smtClean="0">
                <a:solidFill>
                  <a:srgbClr val="FF0000"/>
                </a:solidFill>
              </a:rPr>
              <a:t>dapat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mencakup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beberapa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wilayah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kota</a:t>
            </a:r>
            <a:r>
              <a:rPr lang="en-US" sz="2400" i="1" dirty="0" smtClean="0">
                <a:solidFill>
                  <a:srgbClr val="FF0000"/>
                </a:solidFill>
              </a:rPr>
              <a:t> metropolitan yang </a:t>
            </a:r>
            <a:r>
              <a:rPr lang="en-US" sz="2400" i="1" dirty="0" err="1" smtClean="0">
                <a:solidFill>
                  <a:srgbClr val="FF0000"/>
                </a:solidFill>
              </a:rPr>
              <a:t>berdekatan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seluruh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negeri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atau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beberapa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negara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tetangga</a:t>
            </a:r>
            <a:r>
              <a:rPr lang="en-US" sz="2400" i="1" dirty="0" smtClean="0">
                <a:solidFill>
                  <a:srgbClr val="FF0000"/>
                </a:solidFill>
              </a:rPr>
              <a:t>. </a:t>
            </a:r>
          </a:p>
          <a:p>
            <a:pPr marL="166688" indent="-166688" algn="just">
              <a:spcBef>
                <a:spcPts val="1200"/>
              </a:spcBef>
            </a:pPr>
            <a:r>
              <a:rPr lang="en-US" sz="2400" dirty="0" err="1" smtClean="0"/>
              <a:t>Jangkauan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media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lain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geografi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target </a:t>
            </a:r>
            <a:r>
              <a:rPr lang="en-US" sz="2400" i="1" dirty="0" err="1" smtClean="0">
                <a:solidFill>
                  <a:srgbClr val="FF0000"/>
                </a:solidFill>
              </a:rPr>
              <a:t>audiens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terdiri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dari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orang-orang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dengan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pendapatan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spesifik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berpendidikan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pekerja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kelompok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etnis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atau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sosial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</a:rPr>
              <a:t>pengiklan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mungkin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ingin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menggunakan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perencanaan</a:t>
            </a:r>
            <a:r>
              <a:rPr lang="en-US" sz="2400" i="1" dirty="0" smtClean="0">
                <a:solidFill>
                  <a:srgbClr val="FF0000"/>
                </a:solidFill>
              </a:rPr>
              <a:t> media </a:t>
            </a:r>
            <a:r>
              <a:rPr lang="en-US" sz="2400" i="1" dirty="0" err="1" smtClean="0">
                <a:solidFill>
                  <a:srgbClr val="FF0000"/>
                </a:solidFill>
              </a:rPr>
              <a:t>selektif</a:t>
            </a:r>
            <a:r>
              <a:rPr lang="en-US" sz="2400" i="1" dirty="0" smtClean="0">
                <a:solidFill>
                  <a:srgbClr val="FF0000"/>
                </a:solidFill>
              </a:rPr>
              <a:t>. 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KEPUTUSAN MEDIA STRATEGI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91600" cy="6096000"/>
          </a:xfrm>
        </p:spPr>
        <p:txBody>
          <a:bodyPr>
            <a:noAutofit/>
          </a:bodyPr>
          <a:lstStyle/>
          <a:p>
            <a:pPr marL="166688" indent="-166688"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,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 marL="403225" lvl="2" indent="-236538" algn="just">
              <a:buFont typeface="+mj-lt"/>
              <a:buAutoNum type="arabicPeriod"/>
            </a:pPr>
            <a:r>
              <a:rPr lang="en-US" sz="2000" b="1" dirty="0" err="1" smtClean="0"/>
              <a:t>Penentuan</a:t>
            </a:r>
            <a:r>
              <a:rPr lang="en-US" sz="2000" b="1" dirty="0" smtClean="0"/>
              <a:t> Wilayah </a:t>
            </a:r>
            <a:r>
              <a:rPr lang="en-US" sz="2000" b="1" dirty="0" err="1" smtClean="0"/>
              <a:t>Cakupan</a:t>
            </a:r>
            <a:r>
              <a:rPr lang="en-US" sz="2000" b="1" dirty="0" smtClean="0"/>
              <a:t> Media </a:t>
            </a:r>
            <a:r>
              <a:rPr lang="en-US" sz="2000" dirty="0" smtClean="0"/>
              <a:t>: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periklanan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dibatasi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.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lokal</a:t>
            </a:r>
            <a:r>
              <a:rPr lang="en-US" sz="2000" i="1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memperkenalkan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menguji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endParaRPr lang="en-US" sz="2000" dirty="0" smtClean="0"/>
          </a:p>
          <a:p>
            <a:pPr marL="403225" lvl="2" indent="-236538" algn="just">
              <a:buFont typeface="+mj-lt"/>
              <a:buAutoNum type="arabicPeriod"/>
            </a:pPr>
            <a:r>
              <a:rPr lang="en-US" sz="2000" b="1" dirty="0" err="1" smtClean="0"/>
              <a:t>penyeleksian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kelas</a:t>
            </a:r>
            <a:r>
              <a:rPr lang="en-US" sz="2000" b="1" dirty="0" smtClean="0"/>
              <a:t> media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pilihan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penggunaan</a:t>
            </a:r>
            <a:r>
              <a:rPr lang="en-US" sz="2000" b="1" dirty="0" smtClean="0"/>
              <a:t> media</a:t>
            </a:r>
            <a:r>
              <a:rPr lang="en-US" sz="2000" dirty="0" smtClean="0"/>
              <a:t>.  :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strategis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media. Hal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target </a:t>
            </a:r>
            <a:r>
              <a:rPr lang="en-US" sz="2000" dirty="0" err="1" smtClean="0"/>
              <a:t>audiens</a:t>
            </a:r>
            <a:r>
              <a:rPr lang="en-US" sz="2000" dirty="0" smtClean="0"/>
              <a:t> </a:t>
            </a:r>
            <a:r>
              <a:rPr lang="en-US" sz="2000" dirty="0" err="1" smtClean="0"/>
              <a:t>ditempatkan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siapa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target </a:t>
            </a:r>
            <a:r>
              <a:rPr lang="en-US" sz="2000" dirty="0" err="1" smtClean="0"/>
              <a:t>audiens</a:t>
            </a:r>
            <a:r>
              <a:rPr lang="en-US" sz="2000" dirty="0" smtClean="0"/>
              <a:t> media yang </a:t>
            </a:r>
            <a:r>
              <a:rPr lang="en-US" sz="2000" dirty="0" err="1" smtClean="0"/>
              <a:t>diputuskan</a:t>
            </a:r>
            <a:endParaRPr lang="en-US" sz="2000" dirty="0" smtClean="0"/>
          </a:p>
          <a:p>
            <a:pPr marL="403225" lvl="2" indent="-236538" algn="just">
              <a:buFont typeface="+mj-lt"/>
              <a:buAutoNum type="arabicPeriod"/>
            </a:pPr>
            <a:r>
              <a:rPr lang="en-US" sz="2000" b="1" dirty="0" err="1" smtClean="0"/>
              <a:t>Penentuan</a:t>
            </a:r>
            <a:r>
              <a:rPr lang="en-US" sz="2000" b="1" dirty="0" smtClean="0"/>
              <a:t> Media : </a:t>
            </a:r>
            <a:r>
              <a:rPr lang="en-US" sz="2000" b="1" dirty="0" err="1" smtClean="0"/>
              <a:t>Haruskah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pengiklan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misalnya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menggunakan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televisi</a:t>
            </a:r>
            <a:r>
              <a:rPr lang="en-US" sz="2000" b="1" dirty="0" smtClean="0"/>
              <a:t>, radio, </a:t>
            </a:r>
            <a:r>
              <a:rPr lang="en-US" sz="2000" b="1" dirty="0" err="1" smtClean="0"/>
              <a:t>majalah</a:t>
            </a:r>
            <a:r>
              <a:rPr lang="en-US" sz="2000" b="1" dirty="0" smtClean="0"/>
              <a:t>, Media </a:t>
            </a:r>
            <a:r>
              <a:rPr lang="en-US" sz="2000" b="1" dirty="0" err="1" smtClean="0"/>
              <a:t>lainnya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kombinasinya</a:t>
            </a:r>
            <a:r>
              <a:rPr lang="en-US" sz="2000" b="1" dirty="0" smtClean="0"/>
              <a:t>? </a:t>
            </a:r>
            <a:r>
              <a:rPr lang="en-US" sz="2000" dirty="0" smtClean="0"/>
              <a:t>: </a:t>
            </a:r>
            <a:r>
              <a:rPr lang="en-US" sz="2000" dirty="0" err="1" smtClean="0"/>
              <a:t>Pengiklan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nasional</a:t>
            </a:r>
            <a:r>
              <a:rPr lang="en-US" sz="2000" dirty="0" smtClean="0"/>
              <a:t>. Media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telivisi</a:t>
            </a:r>
            <a:r>
              <a:rPr lang="en-US" sz="2000" dirty="0" smtClean="0"/>
              <a:t>,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radio, </a:t>
            </a:r>
            <a:r>
              <a:rPr lang="en-US" sz="2000" dirty="0" err="1" smtClean="0"/>
              <a:t>majalah</a:t>
            </a:r>
            <a:r>
              <a:rPr lang="en-US" sz="2000" dirty="0" smtClean="0"/>
              <a:t> </a:t>
            </a:r>
            <a:r>
              <a:rPr lang="en-US" sz="2000" dirty="0" err="1" smtClean="0"/>
              <a:t>sirkulasi-nasional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suplemen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Minggu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. </a:t>
            </a:r>
          </a:p>
          <a:p>
            <a:pPr marL="403225" lvl="2" indent="-236538" algn="just">
              <a:buFont typeface="+mj-lt"/>
              <a:buAutoNum type="arabicPeriod"/>
            </a:pPr>
            <a:r>
              <a:rPr lang="en-US" sz="2000" b="1" dirty="0" err="1" smtClean="0"/>
              <a:t>Frekuensi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Penayangan</a:t>
            </a:r>
            <a:r>
              <a:rPr lang="en-US" sz="2000" b="1" dirty="0" smtClean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Haruskah</a:t>
            </a:r>
            <a:r>
              <a:rPr lang="en-US" sz="2000" dirty="0" smtClean="0"/>
              <a:t> media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menayangkan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seminggu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52 </a:t>
            </a:r>
            <a:r>
              <a:rPr lang="en-US" sz="2000" dirty="0" err="1" smtClean="0"/>
              <a:t>mnggu</a:t>
            </a:r>
            <a:r>
              <a:rPr lang="en-US" sz="2000" dirty="0" smtClean="0"/>
              <a:t> </a:t>
            </a:r>
            <a:r>
              <a:rPr lang="en-US" sz="2000" dirty="0" err="1" smtClean="0"/>
              <a:t>setahun</a:t>
            </a:r>
            <a:r>
              <a:rPr lang="en-US" sz="2000" dirty="0" smtClean="0"/>
              <a:t>? </a:t>
            </a:r>
          </a:p>
          <a:p>
            <a:pPr marL="403225" lvl="2" indent="-236538" algn="just">
              <a:buFont typeface="+mj-lt"/>
              <a:buAutoNum type="arabicPeriod"/>
            </a:pPr>
            <a:r>
              <a:rPr lang="en-US" sz="2000" b="1" dirty="0" err="1" smtClean="0"/>
              <a:t>Besar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luasnya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Iklan</a:t>
            </a:r>
            <a:r>
              <a:rPr lang="en-US" sz="2000" b="1" dirty="0" smtClean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haruskah</a:t>
            </a:r>
            <a:r>
              <a:rPr lang="en-US" sz="2000" dirty="0" smtClean="0"/>
              <a:t> 16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berwarna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bulan</a:t>
            </a:r>
            <a:r>
              <a:rPr lang="en-US" sz="2000" dirty="0" smtClean="0"/>
              <a:t>?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712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PERTEMUAN II</vt:lpstr>
      <vt:lpstr>Memulai Strategi Kreatif Media</vt:lpstr>
      <vt:lpstr>PowerPoint Presentation</vt:lpstr>
      <vt:lpstr>Pertimbangan dalam Mengembangkan Strategi Media</vt:lpstr>
      <vt:lpstr>KEPUTUSAN MEDIA STRATEGI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WARNET</dc:creator>
  <cp:lastModifiedBy>May</cp:lastModifiedBy>
  <cp:revision>24</cp:revision>
  <dcterms:created xsi:type="dcterms:W3CDTF">2013-02-08T03:08:23Z</dcterms:created>
  <dcterms:modified xsi:type="dcterms:W3CDTF">2015-04-10T09:57:46Z</dcterms:modified>
</cp:coreProperties>
</file>