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4" r:id="rId5"/>
    <p:sldId id="266" r:id="rId6"/>
    <p:sldId id="268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3B0FC7-5A46-4373-9D2D-D922F135F5F3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6A993A-EEE7-439F-857F-C05564AA6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1D0B-91C0-4439-A138-A13A2806D4FE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2E56F-0B40-4FEB-881D-C15008678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C2EFB-92AD-4796-9323-B83D2E618F7D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98FFB-DAED-4E9A-9C5B-335C9312C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48ADB-0A64-4C58-859E-1A33D55B6578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D42C-F2A7-4D1A-AD40-F9A201C29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B1E216-B076-48C3-B7F0-71997821CFE0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5C2618-F8FB-41F3-8C28-AA14A55BA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8F07E8-5993-409A-A82D-2109D6248817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4A23A4-681D-464B-A32F-F6A018668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4CFAB-DA1A-40AA-85C1-1E21859882ED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B68396-DBA2-4787-B764-2A0CF6D41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476C9E-10B2-405E-B5EF-2C19E294E702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3DF3FC-80DE-4809-9D64-9B436247D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FDFA8-94A5-40AC-922A-93E0CF5AEBF0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6EE6-D795-4A3E-82D8-02AF693D5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AC0FA0-281F-4585-9F83-FDC43A248522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0EA4F5-8053-4929-A810-CD6A189A4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EB44E4-AFEC-422A-9D22-07F8B306C052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E4B402-23DA-41CA-BB3A-17F0EAE96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62C4DD0-4E1E-4130-99C7-260B62E034AB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26E29C2-E9BD-4536-B3AC-C9CB3FAF1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PERTEMUAN IV</a:t>
            </a:r>
            <a:br>
              <a:rPr lang="en-US" dirty="0" smtClean="0"/>
            </a:br>
            <a:r>
              <a:rPr lang="en-US" dirty="0" smtClean="0"/>
              <a:t>STRATEGI KREATIF IKLAN</a:t>
            </a:r>
            <a:br>
              <a:rPr lang="en-US" dirty="0" smtClean="0"/>
            </a:br>
            <a:r>
              <a:rPr lang="en-US" dirty="0" smtClean="0"/>
              <a:t>(LANJUTAN)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“Something that moves people, speaks  to their wants or needs, and excites their interest” (Moriarty:1991)</a:t>
            </a:r>
          </a:p>
          <a:p>
            <a:pPr eaLnBrk="1" hangingPunct="1">
              <a:defRPr/>
            </a:pPr>
            <a:endParaRPr lang="en-US" i="1" dirty="0" smtClean="0"/>
          </a:p>
          <a:p>
            <a:pPr eaLnBrk="1" hangingPunct="1">
              <a:defRPr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:</a:t>
            </a:r>
          </a:p>
          <a:p>
            <a:pPr marL="623887" indent="-514350" eaLnBrk="1" hangingPunct="1">
              <a:buFont typeface="Wingdings 3" pitchFamily="18" charset="2"/>
              <a:buAutoNum type="arabicPeriod"/>
              <a:defRPr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Informatif</a:t>
            </a:r>
            <a:r>
              <a:rPr lang="en-US" dirty="0" smtClean="0"/>
              <a:t>/</a:t>
            </a:r>
            <a:r>
              <a:rPr lang="en-US" dirty="0" err="1" smtClean="0"/>
              <a:t>rasional</a:t>
            </a:r>
            <a:r>
              <a:rPr lang="en-US" dirty="0" smtClean="0"/>
              <a:t> (informational/rational appeal)</a:t>
            </a:r>
          </a:p>
          <a:p>
            <a:pPr marL="623887" indent="-514350" eaLnBrk="1" hangingPunct="1">
              <a:buFont typeface="Wingdings 3" pitchFamily="18" charset="2"/>
              <a:buAutoNum type="arabicPeriod"/>
              <a:defRPr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Emotional (Emotional Appeal)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/>
          <a:lstStyle/>
          <a:p>
            <a:pPr algn="just" eaLnBrk="1" hangingPunct="1"/>
            <a:r>
              <a:rPr lang="en-US" sz="2000" dirty="0" err="1" smtClean="0">
                <a:latin typeface="Calibri" pitchFamily="34" charset="0"/>
              </a:rPr>
              <a:t>Fokus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kepada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pemenuhan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kebutuhan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konsumen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pada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aspek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praktis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fungsional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kegunaan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produk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manfaat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alasan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memiliki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menggunakan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merek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tertentu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algn="just" eaLnBrk="1" hangingPunct="1"/>
            <a:r>
              <a:rPr lang="en-US" sz="2000" dirty="0" err="1" smtClean="0">
                <a:latin typeface="Calibri" pitchFamily="34" charset="0"/>
              </a:rPr>
              <a:t>Menekankan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pada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fakta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pembelajaran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logika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algn="just" eaLnBrk="1" hangingPunct="1"/>
            <a:r>
              <a:rPr lang="en-US" sz="2000" dirty="0" smtClean="0">
                <a:latin typeface="Calibri" pitchFamily="34" charset="0"/>
              </a:rPr>
              <a:t>Motif yang </a:t>
            </a:r>
            <a:r>
              <a:rPr lang="en-US" sz="2000" dirty="0" err="1" smtClean="0">
                <a:latin typeface="Calibri" pitchFamily="34" charset="0"/>
              </a:rPr>
              <a:t>digunakan</a:t>
            </a:r>
            <a:r>
              <a:rPr lang="en-US" sz="2000" dirty="0" smtClean="0">
                <a:latin typeface="Calibri" pitchFamily="34" charset="0"/>
              </a:rPr>
              <a:t>: </a:t>
            </a:r>
            <a:r>
              <a:rPr lang="en-US" sz="2000" dirty="0" err="1" smtClean="0">
                <a:latin typeface="Calibri" pitchFamily="34" charset="0"/>
              </a:rPr>
              <a:t>kesehatan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ekonomi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kenyamanan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manfaat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sensorik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seperti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sentuhan</a:t>
            </a:r>
            <a:r>
              <a:rPr lang="en-US" sz="2000" dirty="0" smtClean="0">
                <a:latin typeface="Calibri" pitchFamily="34" charset="0"/>
              </a:rPr>
              <a:t>, rasa, aroma. Ex: </a:t>
            </a:r>
            <a:r>
              <a:rPr lang="en-US" sz="2000" dirty="0" err="1" smtClean="0">
                <a:latin typeface="Calibri" pitchFamily="34" charset="0"/>
              </a:rPr>
              <a:t>Minuman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Prebiotik</a:t>
            </a:r>
            <a:endParaRPr lang="en-US" sz="2000" dirty="0" smtClean="0">
              <a:latin typeface="Calibri" pitchFamily="34" charset="0"/>
            </a:endParaRPr>
          </a:p>
          <a:p>
            <a:pPr algn="just" eaLnBrk="1" hangingPunct="1"/>
            <a:r>
              <a:rPr lang="en-US" sz="2000" dirty="0" err="1" smtClean="0">
                <a:latin typeface="Calibri" pitchFamily="34" charset="0"/>
              </a:rPr>
              <a:t>Menekankan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pada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fakta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pembelajaran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logika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eaLnBrk="1" hangingPunct="1"/>
            <a:r>
              <a:rPr lang="en-US" sz="2000" dirty="0" err="1" smtClean="0">
                <a:latin typeface="Calibri" pitchFamily="34" charset="0"/>
              </a:rPr>
              <a:t>Menurut</a:t>
            </a:r>
            <a:r>
              <a:rPr lang="en-US" sz="2000" dirty="0" smtClean="0">
                <a:latin typeface="Calibri" pitchFamily="34" charset="0"/>
              </a:rPr>
              <a:t> Belch (2001), </a:t>
            </a:r>
            <a:r>
              <a:rPr lang="en-US" sz="2000" dirty="0" err="1" smtClean="0">
                <a:latin typeface="Calibri" pitchFamily="34" charset="0"/>
              </a:rPr>
              <a:t>beberapa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daya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tarik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iklan</a:t>
            </a:r>
            <a:r>
              <a:rPr lang="en-US" sz="2000" dirty="0" smtClean="0">
                <a:latin typeface="Calibri" pitchFamily="34" charset="0"/>
              </a:rPr>
              <a:t>:</a:t>
            </a:r>
            <a:endParaRPr lang="en-US" sz="2800" dirty="0" smtClean="0">
              <a:latin typeface="Calibri" pitchFamily="34" charset="0"/>
            </a:endParaRPr>
          </a:p>
          <a:p>
            <a:pPr marL="682625" lvl="1" indent="-290513" algn="just" eaLnBrk="1" hangingPunct="1">
              <a:buFont typeface="+mj-lt"/>
              <a:buAutoNum type="arabicPeriod"/>
            </a:pPr>
            <a:r>
              <a:rPr lang="en-US" sz="1800" i="1" dirty="0" smtClean="0">
                <a:latin typeface="Calibri" pitchFamily="34" charset="0"/>
              </a:rPr>
              <a:t>Feature Appeal</a:t>
            </a:r>
            <a:r>
              <a:rPr lang="en-US" sz="1800" dirty="0" smtClean="0">
                <a:latin typeface="Calibri" pitchFamily="34" charset="0"/>
              </a:rPr>
              <a:t>: </a:t>
            </a:r>
            <a:r>
              <a:rPr lang="en-US" sz="1800" dirty="0" err="1" smtClean="0">
                <a:latin typeface="Calibri" pitchFamily="34" charset="0"/>
              </a:rPr>
              <a:t>daya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tarik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atribut</a:t>
            </a:r>
            <a:r>
              <a:rPr lang="en-US" sz="1800" dirty="0" smtClean="0">
                <a:latin typeface="Calibri" pitchFamily="34" charset="0"/>
              </a:rPr>
              <a:t>  </a:t>
            </a:r>
            <a:r>
              <a:rPr lang="en-US" sz="1800" dirty="0" err="1" smtClean="0">
                <a:latin typeface="Calibri" pitchFamily="34" charset="0"/>
              </a:rPr>
              <a:t>fokus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pada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sifat</a:t>
            </a:r>
            <a:r>
              <a:rPr lang="en-US" sz="1800" dirty="0" smtClean="0">
                <a:latin typeface="Calibri" pitchFamily="34" charset="0"/>
              </a:rPr>
              <a:t>/</a:t>
            </a:r>
            <a:r>
              <a:rPr lang="en-US" sz="1800" dirty="0" err="1" smtClean="0">
                <a:latin typeface="Calibri" pitchFamily="34" charset="0"/>
              </a:rPr>
              <a:t>kualitas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tertentu</a:t>
            </a:r>
            <a:r>
              <a:rPr lang="en-US" sz="1800" dirty="0" smtClean="0">
                <a:latin typeface="Calibri" pitchFamily="34" charset="0"/>
              </a:rPr>
              <a:t> yang </a:t>
            </a:r>
            <a:r>
              <a:rPr lang="en-US" sz="1800" dirty="0" err="1" smtClean="0">
                <a:latin typeface="Calibri" pitchFamily="34" charset="0"/>
              </a:rPr>
              <a:t>ada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pada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produk</a:t>
            </a:r>
            <a:r>
              <a:rPr lang="en-US" sz="1800" dirty="0" smtClean="0">
                <a:latin typeface="Calibri" pitchFamily="34" charset="0"/>
              </a:rPr>
              <a:t>/</a:t>
            </a:r>
            <a:r>
              <a:rPr lang="en-US" sz="1800" dirty="0" err="1" smtClean="0">
                <a:latin typeface="Calibri" pitchFamily="34" charset="0"/>
              </a:rPr>
              <a:t>jasa</a:t>
            </a:r>
            <a:r>
              <a:rPr lang="en-US" sz="1800" dirty="0" smtClean="0">
                <a:latin typeface="Calibri" pitchFamily="34" charset="0"/>
              </a:rPr>
              <a:t>.</a:t>
            </a:r>
          </a:p>
          <a:p>
            <a:pPr marL="682625" lvl="1" indent="-290513" algn="just" eaLnBrk="1" hangingPunct="1">
              <a:buFont typeface="+mj-lt"/>
              <a:buAutoNum type="arabicPeriod"/>
            </a:pPr>
            <a:r>
              <a:rPr lang="en-US" sz="1800" i="1" dirty="0" smtClean="0">
                <a:latin typeface="Calibri" pitchFamily="34" charset="0"/>
              </a:rPr>
              <a:t>Competitive advantage : </a:t>
            </a:r>
            <a:r>
              <a:rPr lang="en-US" sz="1800" dirty="0" err="1" smtClean="0">
                <a:latin typeface="Calibri" pitchFamily="34" charset="0"/>
              </a:rPr>
              <a:t>membandingkan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secara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langsung</a:t>
            </a:r>
            <a:r>
              <a:rPr lang="en-US" sz="1800" dirty="0" smtClean="0">
                <a:latin typeface="Calibri" pitchFamily="34" charset="0"/>
              </a:rPr>
              <a:t>/</a:t>
            </a:r>
            <a:r>
              <a:rPr lang="en-US" sz="1800" dirty="0" err="1" smtClean="0">
                <a:latin typeface="Calibri" pitchFamily="34" charset="0"/>
              </a:rPr>
              <a:t>tdk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langsung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dengan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produk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pesain</a:t>
            </a:r>
            <a:endParaRPr lang="en-US" sz="1800" dirty="0" smtClean="0">
              <a:latin typeface="Calibri" pitchFamily="34" charset="0"/>
            </a:endParaRPr>
          </a:p>
          <a:p>
            <a:pPr marL="682625" lvl="1" indent="-290513" algn="just" eaLnBrk="1" hangingPunct="1">
              <a:buFont typeface="+mj-lt"/>
              <a:buAutoNum type="arabicPeriod"/>
            </a:pPr>
            <a:r>
              <a:rPr lang="en-US" sz="1800" i="1" dirty="0" smtClean="0">
                <a:latin typeface="Calibri" pitchFamily="34" charset="0"/>
              </a:rPr>
              <a:t>Favorable Price Appeal : </a:t>
            </a:r>
            <a:r>
              <a:rPr lang="en-US" sz="1800" dirty="0" err="1" smtClean="0">
                <a:latin typeface="Calibri" pitchFamily="34" charset="0"/>
              </a:rPr>
              <a:t>menjadikan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harga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sebagai</a:t>
            </a:r>
            <a:r>
              <a:rPr lang="en-US" sz="1800" dirty="0" smtClean="0">
                <a:latin typeface="Calibri" pitchFamily="34" charset="0"/>
              </a:rPr>
              <a:t>  </a:t>
            </a:r>
            <a:r>
              <a:rPr lang="en-US" sz="1800" dirty="0" err="1" smtClean="0">
                <a:latin typeface="Calibri" pitchFamily="34" charset="0"/>
              </a:rPr>
              <a:t>pesan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dominan</a:t>
            </a:r>
            <a:endParaRPr lang="en-US" sz="1800" dirty="0" smtClean="0">
              <a:latin typeface="Calibri" pitchFamily="34" charset="0"/>
            </a:endParaRPr>
          </a:p>
          <a:p>
            <a:pPr marL="682625" lvl="1" indent="-290513" algn="just" eaLnBrk="1" hangingPunct="1">
              <a:buFont typeface="+mj-lt"/>
              <a:buAutoNum type="arabicPeriod"/>
            </a:pPr>
            <a:r>
              <a:rPr lang="en-US" sz="1800" i="1" dirty="0" smtClean="0">
                <a:latin typeface="Calibri" pitchFamily="34" charset="0"/>
              </a:rPr>
              <a:t>News Appeal </a:t>
            </a:r>
            <a:r>
              <a:rPr lang="en-US" sz="1800" dirty="0" smtClean="0">
                <a:latin typeface="Calibri" pitchFamily="34" charset="0"/>
              </a:rPr>
              <a:t>: </a:t>
            </a:r>
            <a:r>
              <a:rPr lang="en-US" sz="1800" dirty="0" err="1" smtClean="0">
                <a:latin typeface="Calibri" pitchFamily="34" charset="0"/>
              </a:rPr>
              <a:t>menggunakan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berita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atau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informasi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penting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dari</a:t>
            </a:r>
            <a:r>
              <a:rPr lang="en-US" sz="1800" dirty="0" smtClean="0">
                <a:latin typeface="Calibri" pitchFamily="34" charset="0"/>
              </a:rPr>
              <a:t> media </a:t>
            </a:r>
            <a:r>
              <a:rPr lang="en-US" sz="1800" dirty="0" err="1" smtClean="0">
                <a:latin typeface="Calibri" pitchFamily="34" charset="0"/>
              </a:rPr>
              <a:t>massa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untuk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menarik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perhatian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konsumen</a:t>
            </a:r>
            <a:endParaRPr lang="en-US" sz="1800" dirty="0" smtClean="0">
              <a:latin typeface="Calibri" pitchFamily="34" charset="0"/>
            </a:endParaRPr>
          </a:p>
          <a:p>
            <a:pPr algn="just" eaLnBrk="1" hangingPunct="1"/>
            <a:r>
              <a:rPr lang="en-US" sz="2000" i="1" dirty="0" smtClean="0">
                <a:latin typeface="Calibri" pitchFamily="34" charset="0"/>
              </a:rPr>
              <a:t>Popularity Appeal</a:t>
            </a:r>
            <a:r>
              <a:rPr lang="en-US" sz="2000" dirty="0" smtClean="0">
                <a:latin typeface="Calibri" pitchFamily="34" charset="0"/>
              </a:rPr>
              <a:t>: </a:t>
            </a:r>
            <a:r>
              <a:rPr lang="en-US" sz="2000" dirty="0" err="1" smtClean="0">
                <a:latin typeface="Calibri" pitchFamily="34" charset="0"/>
              </a:rPr>
              <a:t>menekanakan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ketenaran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suatu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barang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jasa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menampilkan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sejumlah</a:t>
            </a:r>
            <a:r>
              <a:rPr lang="en-US" sz="2000" dirty="0" smtClean="0">
                <a:latin typeface="Calibri" pitchFamily="34" charset="0"/>
              </a:rPr>
              <a:t>  </a:t>
            </a:r>
            <a:r>
              <a:rPr lang="en-US" sz="2000" dirty="0" err="1" smtClean="0">
                <a:latin typeface="Calibri" pitchFamily="34" charset="0"/>
              </a:rPr>
              <a:t>tokoh</a:t>
            </a:r>
            <a:r>
              <a:rPr lang="en-US" sz="2000" dirty="0" smtClean="0">
                <a:latin typeface="Calibri" pitchFamily="34" charset="0"/>
              </a:rPr>
              <a:t>/</a:t>
            </a:r>
            <a:r>
              <a:rPr lang="en-US" sz="2000" dirty="0" err="1" smtClean="0">
                <a:latin typeface="Calibri" pitchFamily="34" charset="0"/>
              </a:rPr>
              <a:t>ahli</a:t>
            </a:r>
            <a:r>
              <a:rPr lang="en-US" sz="2000" dirty="0" smtClean="0">
                <a:latin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</a:rPr>
              <a:t>menggunakan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merekomendasikan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produk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tsb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sejumlah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orang</a:t>
            </a:r>
            <a:r>
              <a:rPr lang="en-US" sz="2000" dirty="0" smtClean="0">
                <a:latin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</a:rPr>
              <a:t>berpindah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menggunakan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produk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tsb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marL="682625" lvl="1" indent="-290513" algn="just" eaLnBrk="1" hangingPunct="1">
              <a:buFont typeface="+mj-lt"/>
              <a:buAutoNum type="arabicPeriod"/>
            </a:pP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Informational/rational Appeal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285720" y="1481138"/>
            <a:ext cx="8643998" cy="4525962"/>
          </a:xfrm>
        </p:spPr>
        <p:txBody>
          <a:bodyPr/>
          <a:lstStyle/>
          <a:p>
            <a:pPr algn="just" eaLnBrk="1" hangingPunct="1"/>
            <a:r>
              <a:rPr lang="en-US" sz="2400" dirty="0" err="1" smtClean="0">
                <a:latin typeface="Calibri" pitchFamily="34" charset="0"/>
              </a:rPr>
              <a:t>Daya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tarik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berhubungan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dengan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kebutuhan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sosial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en-US" sz="2400" dirty="0" err="1" smtClean="0">
                <a:latin typeface="Calibri" pitchFamily="34" charset="0"/>
              </a:rPr>
              <a:t>seperti</a:t>
            </a:r>
            <a:r>
              <a:rPr lang="en-US" sz="2400" dirty="0" smtClean="0">
                <a:latin typeface="Calibri" pitchFamily="34" charset="0"/>
              </a:rPr>
              <a:t> status </a:t>
            </a:r>
            <a:r>
              <a:rPr lang="en-US" sz="2400" dirty="0" err="1" smtClean="0">
                <a:latin typeface="Calibri" pitchFamily="34" charset="0"/>
              </a:rPr>
              <a:t>danpengakuan</a:t>
            </a:r>
            <a:r>
              <a:rPr lang="en-US" sz="2400" dirty="0" smtClean="0">
                <a:latin typeface="Calibri" pitchFamily="34" charset="0"/>
              </a:rPr>
              <a:t>)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psikologi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en-US" sz="2400" dirty="0" err="1" smtClean="0">
                <a:latin typeface="Calibri" pitchFamily="34" charset="0"/>
              </a:rPr>
              <a:t>seperti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minat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ketertarikan</a:t>
            </a:r>
            <a:r>
              <a:rPr lang="en-US" sz="2400" dirty="0" smtClean="0">
                <a:latin typeface="Calibri" pitchFamily="34" charset="0"/>
              </a:rPr>
              <a:t>) </a:t>
            </a:r>
            <a:r>
              <a:rPr lang="en-US" sz="2400" dirty="0" err="1" smtClean="0">
                <a:latin typeface="Calibri" pitchFamily="34" charset="0"/>
              </a:rPr>
              <a:t>konsumen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dalam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pembelian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suatu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produk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algn="just" eaLnBrk="1" hangingPunct="1"/>
            <a:r>
              <a:rPr lang="en-US" sz="2400" i="1" dirty="0" smtClean="0">
                <a:latin typeface="Calibri" pitchFamily="34" charset="0"/>
              </a:rPr>
              <a:t>Emotional Integration </a:t>
            </a:r>
            <a:r>
              <a:rPr lang="en-US" sz="2400" dirty="0" err="1" smtClean="0">
                <a:latin typeface="Calibri" pitchFamily="34" charset="0"/>
              </a:rPr>
              <a:t>dimana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iklan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berusaha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menggambarkan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karakter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orang-orang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mengalami</a:t>
            </a:r>
            <a:r>
              <a:rPr lang="en-US" sz="2400" dirty="0" smtClean="0">
                <a:latin typeface="Calibri" pitchFamily="34" charset="0"/>
              </a:rPr>
              <a:t>  </a:t>
            </a:r>
            <a:r>
              <a:rPr lang="en-US" sz="2400" dirty="0" err="1" smtClean="0">
                <a:latin typeface="Calibri" pitchFamily="34" charset="0"/>
              </a:rPr>
              <a:t>atau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menerima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manfaat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emosionalsetelah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menggunakan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suatu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produk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algn="just" eaLnBrk="1" hangingPunct="1"/>
            <a:r>
              <a:rPr lang="en-US" sz="2400" dirty="0" err="1" smtClean="0">
                <a:latin typeface="Calibri" pitchFamily="34" charset="0"/>
              </a:rPr>
              <a:t>Penelitian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menunjukkan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bahwa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perasaan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atau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suasana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hati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positif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timbul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dalam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diri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seseorang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setelah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menyaksikan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sebuah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iklan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dapat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menimbulkan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efek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positif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terhadap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evaluasi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orang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tersebut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terhadap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suatu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merek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produk</a:t>
            </a:r>
            <a:r>
              <a:rPr lang="en-US" sz="2400" dirty="0" smtClean="0">
                <a:latin typeface="Calibri" pitchFamily="34" charset="0"/>
              </a:rPr>
              <a:t> (Gardner, 1985)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Emotional Appeal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0" y="857232"/>
            <a:ext cx="8786842" cy="4643470"/>
          </a:xfrm>
        </p:spPr>
        <p:txBody>
          <a:bodyPr/>
          <a:lstStyle/>
          <a:p>
            <a:pPr algn="just" eaLnBrk="1" hangingPunct="1"/>
            <a:r>
              <a:rPr lang="en-US" sz="2400" dirty="0" err="1" smtClean="0">
                <a:latin typeface="Calibri" pitchFamily="34" charset="0"/>
              </a:rPr>
              <a:t>Iklan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transformasi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diartikan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sebagai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iklan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mengasosiasikan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pengalaman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menggunakan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suatu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merek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produk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dengan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seperangkat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karakter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psikologis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unik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mana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karakter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bersangkutan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tidak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diasosiasikan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dalam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derajat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sama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tanpa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terlebih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dahulu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menerima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ekspos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iklan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merek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tsb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  <a:p>
            <a:pPr algn="just" eaLnBrk="1" hangingPunct="1"/>
            <a:r>
              <a:rPr lang="en-US" sz="2400" dirty="0" err="1" smtClean="0">
                <a:latin typeface="Calibri" pitchFamily="34" charset="0"/>
              </a:rPr>
              <a:t>Puto</a:t>
            </a:r>
            <a:r>
              <a:rPr lang="en-US" sz="2400" dirty="0" smtClean="0">
                <a:latin typeface="Calibri" pitchFamily="34" charset="0"/>
              </a:rPr>
              <a:t>  &amp; Wells, </a:t>
            </a:r>
            <a:r>
              <a:rPr lang="en-US" sz="2400" dirty="0" err="1" smtClean="0">
                <a:latin typeface="Calibri" pitchFamily="34" charset="0"/>
              </a:rPr>
              <a:t>ada</a:t>
            </a:r>
            <a:r>
              <a:rPr lang="en-US" sz="2400" dirty="0" smtClean="0">
                <a:latin typeface="Calibri" pitchFamily="34" charset="0"/>
              </a:rPr>
              <a:t> 2 </a:t>
            </a:r>
            <a:r>
              <a:rPr lang="en-US" sz="2400" dirty="0" err="1" smtClean="0">
                <a:latin typeface="Calibri" pitchFamily="34" charset="0"/>
              </a:rPr>
              <a:t>ciri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iklan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transformasi</a:t>
            </a:r>
            <a:r>
              <a:rPr lang="en-US" sz="2400" dirty="0" smtClean="0">
                <a:latin typeface="Calibri" pitchFamily="34" charset="0"/>
              </a:rPr>
              <a:t>:</a:t>
            </a:r>
          </a:p>
          <a:p>
            <a:pPr lvl="1" algn="just" eaLnBrk="1" hangingPunct="1"/>
            <a:r>
              <a:rPr lang="en-US" sz="2000" dirty="0" err="1" smtClean="0">
                <a:latin typeface="Calibri" pitchFamily="34" charset="0"/>
              </a:rPr>
              <a:t>Mampu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menimbulkan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perasaan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positif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ketika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komsumen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menggunakan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produk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tsb</a:t>
            </a:r>
            <a:endParaRPr lang="en-US" sz="2000" dirty="0" smtClean="0">
              <a:latin typeface="Calibri" pitchFamily="34" charset="0"/>
            </a:endParaRPr>
          </a:p>
          <a:p>
            <a:pPr lvl="1" algn="just" eaLnBrk="1" hangingPunct="1"/>
            <a:r>
              <a:rPr lang="en-US" sz="2000" dirty="0" err="1" smtClean="0">
                <a:latin typeface="Calibri" pitchFamily="34" charset="0"/>
              </a:rPr>
              <a:t>Iklan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harus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menghubungkan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secara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kuat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antara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pengalaman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menyaksikan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iklan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pengalaman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menggunakan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produk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bahkan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kadang-kadang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konsumen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tdk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dapat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mengingat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merek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produk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tanpa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mengingat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kembaliu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pengalaman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yg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ditimbulkan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oleh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iklan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tsb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Transformational Ad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4294967295"/>
          </p:nvPr>
        </p:nvSpPr>
        <p:spPr>
          <a:xfrm>
            <a:off x="0" y="428625"/>
            <a:ext cx="9001125" cy="4572011"/>
          </a:xfrm>
        </p:spPr>
        <p:txBody>
          <a:bodyPr/>
          <a:lstStyle/>
          <a:p>
            <a:pPr algn="just" eaLnBrk="1" hangingPunct="1"/>
            <a:r>
              <a:rPr lang="en-US" sz="2400" dirty="0" err="1" smtClean="0"/>
              <a:t>Menurut</a:t>
            </a:r>
            <a:r>
              <a:rPr lang="en-US" sz="2400" dirty="0" smtClean="0"/>
              <a:t> Ogilvy&amp; </a:t>
            </a:r>
            <a:r>
              <a:rPr lang="en-US" sz="2400" dirty="0" err="1" smtClean="0"/>
              <a:t>Raphaelson</a:t>
            </a:r>
            <a:r>
              <a:rPr lang="en-US" sz="2400" dirty="0" smtClean="0"/>
              <a:t> (1981)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semata2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;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sekalipun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deterjen</a:t>
            </a:r>
            <a:r>
              <a:rPr lang="en-US" sz="2400" dirty="0" smtClean="0"/>
              <a:t>,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emotional.</a:t>
            </a:r>
          </a:p>
          <a:p>
            <a:pPr algn="just" eaLnBrk="1" hangingPunct="1"/>
            <a:r>
              <a:rPr lang="en-US" sz="2400" dirty="0" err="1" smtClean="0"/>
              <a:t>Sebaliknya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emotional </a:t>
            </a:r>
            <a:r>
              <a:rPr lang="en-US" sz="2400" dirty="0" err="1" smtClean="0"/>
              <a:t>seperi</a:t>
            </a:r>
            <a:r>
              <a:rPr lang="en-US" sz="2400" dirty="0" smtClean="0"/>
              <a:t> </a:t>
            </a:r>
            <a:r>
              <a:rPr lang="en-US" sz="2400" dirty="0" err="1" smtClean="0"/>
              <a:t>kosmetik</a:t>
            </a:r>
            <a:r>
              <a:rPr lang="en-US" sz="2400" dirty="0" smtClean="0"/>
              <a:t> </a:t>
            </a:r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.</a:t>
            </a:r>
          </a:p>
          <a:p>
            <a:pPr algn="just" eaLnBrk="1" hangingPunct="1">
              <a:defRPr/>
            </a:pPr>
            <a:r>
              <a:rPr lang="en-US" sz="2400" dirty="0" err="1" smtClean="0"/>
              <a:t>Ada</a:t>
            </a:r>
            <a:r>
              <a:rPr lang="en-US" sz="2400" dirty="0" smtClean="0"/>
              <a:t> 3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:</a:t>
            </a:r>
          </a:p>
          <a:p>
            <a:pPr marL="623888" indent="-276225" algn="just" eaLnBrk="1" hangingPunct="1">
              <a:buFont typeface="Wingdings 3" pitchFamily="18" charset="2"/>
              <a:buAutoNum type="arabicPeriod"/>
              <a:defRPr/>
            </a:pP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 :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endParaRPr lang="en-US" sz="2000" dirty="0" smtClean="0"/>
          </a:p>
          <a:p>
            <a:pPr marL="623888" indent="-276225" algn="just" eaLnBrk="1" hangingPunct="1">
              <a:buFont typeface="Wingdings 3" pitchFamily="18" charset="2"/>
              <a:buAutoNum type="arabicPeriod"/>
              <a:defRPr/>
            </a:pPr>
            <a:r>
              <a:rPr lang="en-US" sz="2000" dirty="0" err="1" smtClean="0"/>
              <a:t>Tahap</a:t>
            </a:r>
            <a:r>
              <a:rPr lang="en-US" sz="2000" dirty="0" smtClean="0"/>
              <a:t> emotional: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menilai</a:t>
            </a:r>
            <a:r>
              <a:rPr lang="en-US" sz="2000" dirty="0" smtClean="0"/>
              <a:t> </a:t>
            </a:r>
            <a:r>
              <a:rPr lang="en-US" sz="2000" dirty="0" err="1" smtClean="0"/>
              <a:t>personalitas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. </a:t>
            </a:r>
            <a:r>
              <a:rPr lang="en-US" sz="2000" dirty="0" err="1" smtClean="0"/>
              <a:t>Misa</a:t>
            </a:r>
            <a:r>
              <a:rPr lang="en-US" sz="2000" dirty="0" smtClean="0"/>
              <a:t>: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membangkitkan</a:t>
            </a:r>
            <a:r>
              <a:rPr lang="en-US" sz="2000" dirty="0" smtClean="0"/>
              <a:t> rasa </a:t>
            </a:r>
            <a:r>
              <a:rPr lang="en-US" sz="2000" dirty="0" err="1" smtClean="0"/>
              <a:t>percaya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, </a:t>
            </a:r>
            <a:r>
              <a:rPr lang="en-US" sz="2000" dirty="0" err="1" smtClean="0"/>
              <a:t>menyukai</a:t>
            </a:r>
            <a:r>
              <a:rPr lang="en-US" sz="2000" dirty="0" smtClean="0"/>
              <a:t> </a:t>
            </a:r>
            <a:r>
              <a:rPr lang="en-US" sz="2000" dirty="0" err="1" smtClean="0"/>
              <a:t>petualangn</a:t>
            </a:r>
            <a:r>
              <a:rPr lang="en-US" sz="2000" dirty="0" smtClean="0"/>
              <a:t>, </a:t>
            </a:r>
            <a:r>
              <a:rPr lang="en-US" sz="2000" dirty="0" err="1" smtClean="0"/>
              <a:t>agresif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.</a:t>
            </a:r>
          </a:p>
          <a:p>
            <a:pPr marL="623888" indent="-276225" algn="just" eaLnBrk="1" hangingPunct="1">
              <a:buFont typeface="Wingdings 3" pitchFamily="18" charset="2"/>
              <a:buAutoNum type="arabicPeriod"/>
              <a:defRPr/>
            </a:pPr>
            <a:r>
              <a:rPr lang="en-US" sz="2000" dirty="0" smtClean="0"/>
              <a:t>Emotional bond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psiokologis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thdp</a:t>
            </a:r>
            <a:r>
              <a:rPr lang="en-US" sz="2000" dirty="0" smtClean="0"/>
              <a:t> </a:t>
            </a:r>
            <a:r>
              <a:rPr lang="en-US" sz="2000" dirty="0" err="1" smtClean="0"/>
              <a:t>mereke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000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Reminder Advertising :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pengingat</a:t>
            </a: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/>
              <a:t>	Ex: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maskapai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musim</a:t>
            </a:r>
            <a:r>
              <a:rPr lang="en-US" dirty="0" smtClean="0"/>
              <a:t> </a:t>
            </a:r>
            <a:r>
              <a:rPr lang="en-US" dirty="0" err="1" smtClean="0"/>
              <a:t>libur</a:t>
            </a:r>
            <a:endParaRPr lang="en-US" dirty="0" smtClean="0"/>
          </a:p>
          <a:p>
            <a:pPr eaLnBrk="1" hangingPunct="1"/>
            <a:r>
              <a:rPr lang="en-US" dirty="0" smtClean="0"/>
              <a:t>Mystery Advertising/Teaser Advertising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/>
              <a:t>	Ex: </a:t>
            </a:r>
            <a:r>
              <a:rPr lang="en-US" dirty="0" err="1" smtClean="0"/>
              <a:t>Iklan</a:t>
            </a:r>
            <a:r>
              <a:rPr lang="en-US" dirty="0" smtClean="0"/>
              <a:t> program </a:t>
            </a:r>
            <a:r>
              <a:rPr lang="en-US" dirty="0" err="1" smtClean="0"/>
              <a:t>siaranTV</a:t>
            </a:r>
            <a:r>
              <a:rPr lang="en-US" dirty="0" smtClean="0"/>
              <a:t>/film  </a:t>
            </a:r>
            <a:r>
              <a:rPr lang="en-US" dirty="0" err="1" smtClean="0"/>
              <a:t>baru</a:t>
            </a: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/>
              <a:t>		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Iklan Pesan Faktual: menggunakan daya tarik rasional</a:t>
            </a:r>
          </a:p>
          <a:p>
            <a:pPr eaLnBrk="1" hangingPunct="1"/>
            <a:r>
              <a:rPr lang="en-US" smtClean="0"/>
              <a:t>Iklan Bukti Ilmiah: menggunakan hasil penelitian ilmiah</a:t>
            </a:r>
          </a:p>
          <a:p>
            <a:pPr eaLnBrk="1" hangingPunct="1"/>
            <a:r>
              <a:rPr lang="en-US" smtClean="0"/>
              <a:t>Iklan Demonstrasi: Actual use </a:t>
            </a:r>
          </a:p>
          <a:p>
            <a:pPr eaLnBrk="1" hangingPunct="1"/>
            <a:r>
              <a:rPr lang="en-US" smtClean="0"/>
              <a:t>Iklan Perbandingan: mengkomunikasikan keunggulan suatu produk dibandingkan dengan pesaingnya</a:t>
            </a:r>
          </a:p>
          <a:p>
            <a:pPr eaLnBrk="1" hangingPunct="1"/>
            <a:r>
              <a:rPr lang="en-US" smtClean="0"/>
              <a:t>Iklan Kesaksian: pesan melalui testimony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Iklan Cuplikan Kehidupan: gambaran tentang konflik dalam kehidupan sehari-hari dengan menyajikan pemecahan masalahnya.</a:t>
            </a:r>
          </a:p>
          <a:p>
            <a:pPr eaLnBrk="1" hangingPunct="1"/>
            <a:r>
              <a:rPr lang="en-US" smtClean="0"/>
              <a:t>Animasi</a:t>
            </a:r>
          </a:p>
          <a:p>
            <a:pPr eaLnBrk="1" hangingPunct="1"/>
            <a:r>
              <a:rPr lang="en-US" smtClean="0"/>
              <a:t>Simbol Personalitas: Mc.D dengan simbol badut</a:t>
            </a:r>
          </a:p>
          <a:p>
            <a:pPr eaLnBrk="1" hangingPunct="1"/>
            <a:r>
              <a:rPr lang="en-US" smtClean="0"/>
              <a:t>Fantasi: </a:t>
            </a:r>
          </a:p>
          <a:p>
            <a:pPr eaLnBrk="1" hangingPunct="1"/>
            <a:r>
              <a:rPr lang="en-US" smtClean="0"/>
              <a:t>Dramatisasi</a:t>
            </a:r>
          </a:p>
          <a:p>
            <a:pPr eaLnBrk="1" hangingPunct="1"/>
            <a:r>
              <a:rPr lang="en-US" smtClean="0"/>
              <a:t>Humor</a:t>
            </a:r>
          </a:p>
          <a:p>
            <a:pPr eaLnBrk="1" hangingPunct="1"/>
            <a:r>
              <a:rPr lang="en-US" smtClean="0"/>
              <a:t>Kombinasi</a:t>
            </a:r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554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PERTEMUAN IV STRATEGI KREATIF IKLAN (LANJUTAN)</vt:lpstr>
      <vt:lpstr>Daya Tarik Iklan</vt:lpstr>
      <vt:lpstr>Informational/rational Appeal</vt:lpstr>
      <vt:lpstr>Emotional Appeal</vt:lpstr>
      <vt:lpstr>Transformational Ad</vt:lpstr>
      <vt:lpstr>Daya Tarik Gabungan</vt:lpstr>
      <vt:lpstr>Daya Tarik Lainnya</vt:lpstr>
      <vt:lpstr>Eksekusi Kreatif</vt:lpstr>
      <vt:lpstr>Eksekusi Kreatif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KREATIF IKLAN</dc:title>
  <dc:creator>Preloaded User</dc:creator>
  <cp:lastModifiedBy>May</cp:lastModifiedBy>
  <cp:revision>46</cp:revision>
  <dcterms:created xsi:type="dcterms:W3CDTF">2010-12-16T13:00:47Z</dcterms:created>
  <dcterms:modified xsi:type="dcterms:W3CDTF">2015-04-10T09:58:26Z</dcterms:modified>
</cp:coreProperties>
</file>