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7" r:id="rId2"/>
    <p:sldId id="256" r:id="rId3"/>
    <p:sldId id="290" r:id="rId4"/>
    <p:sldId id="283" r:id="rId5"/>
    <p:sldId id="284" r:id="rId6"/>
    <p:sldId id="285" r:id="rId7"/>
    <p:sldId id="286" r:id="rId8"/>
    <p:sldId id="28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8000"/>
    <a:srgbClr val="FF0066"/>
    <a:srgbClr val="000000"/>
    <a:srgbClr val="FF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D8DC4-0FEA-4035-BD60-7906198346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EB7E8-A0D2-4845-8AB3-8EA60B7C08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F6C31-6E9C-4FED-9BBC-76F49ECD06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BF436-D831-45A8-AB02-257FDF7CE6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31632-6CFD-49B7-893F-CA906EA140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BD3B5-3F47-4CDB-8F17-84134C83CE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CB759-EE03-411D-A573-465CDAF5D9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6F817-D2E1-4CC7-82E3-4E35F96001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8C698-DBAE-4E19-AA6E-AC6CC61D4E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85111-DB11-4F2D-8BCF-D4E634FA39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650F4-F281-415C-ACB1-C5F4B09C2E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90DA33-E06B-4E7D-BAFD-AF5FB71946D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493838"/>
            <a:ext cx="8229600" cy="1143000"/>
          </a:xfrm>
        </p:spPr>
        <p:txBody>
          <a:bodyPr/>
          <a:lstStyle/>
          <a:p>
            <a:r>
              <a:rPr lang="en-US"/>
              <a:t>Referensi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819400"/>
            <a:ext cx="8229600" cy="4525963"/>
          </a:xfrm>
        </p:spPr>
        <p:txBody>
          <a:bodyPr/>
          <a:lstStyle/>
          <a:p>
            <a:r>
              <a:rPr lang="en-US"/>
              <a:t>Kushadi Suhandang, (hal. 107-118)</a:t>
            </a:r>
          </a:p>
          <a:p>
            <a:r>
              <a:rPr lang="en-US"/>
              <a:t>M. Suyanto (hal. 91 – 110</a:t>
            </a:r>
          </a:p>
          <a:p>
            <a:r>
              <a:rPr lang="en-US"/>
              <a:t>Terence A. Shimp, (182-205, &amp; 458-493)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828800"/>
            <a:ext cx="7772400" cy="1470025"/>
          </a:xfrm>
        </p:spPr>
        <p:txBody>
          <a:bodyPr/>
          <a:lstStyle/>
          <a:p>
            <a:r>
              <a:rPr lang="en-US"/>
              <a:t>Pertemuan 5 &amp; 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124200"/>
            <a:ext cx="76962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BRAINSTORMING </a:t>
            </a:r>
          </a:p>
          <a:p>
            <a:pPr>
              <a:lnSpc>
                <a:spcPct val="90000"/>
              </a:lnSpc>
            </a:pP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&amp; </a:t>
            </a:r>
          </a:p>
          <a:p>
            <a:pPr>
              <a:lnSpc>
                <a:spcPct val="90000"/>
              </a:lnSpc>
            </a:pP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CREATIVE STIMULI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895600"/>
            <a:ext cx="8229600" cy="1143000"/>
          </a:xfrm>
        </p:spPr>
        <p:txBody>
          <a:bodyPr/>
          <a:lstStyle/>
          <a:p>
            <a:r>
              <a:rPr lang="en-US" sz="7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BRAINSTORMING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229600" cy="350838"/>
          </a:xfrm>
        </p:spPr>
        <p:txBody>
          <a:bodyPr/>
          <a:lstStyle/>
          <a:p>
            <a:pPr algn="l"/>
            <a:r>
              <a:rPr lang="en-US" sz="2400"/>
              <a:t>Apa yang disebut “</a:t>
            </a:r>
            <a:r>
              <a:rPr lang="en-US" sz="3200" b="1"/>
              <a:t>ide</a:t>
            </a:r>
            <a:r>
              <a:rPr lang="en-US" sz="2400"/>
              <a:t>“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38400"/>
            <a:ext cx="8991600" cy="4267200"/>
          </a:xfrm>
        </p:spPr>
        <p:txBody>
          <a:bodyPr/>
          <a:lstStyle/>
          <a:p>
            <a:pPr algn="just">
              <a:lnSpc>
                <a:spcPct val="105000"/>
              </a:lnSpc>
              <a:spcBef>
                <a:spcPct val="40000"/>
              </a:spcBef>
              <a:buFontTx/>
              <a:buNone/>
            </a:pPr>
            <a:r>
              <a:rPr lang="en-US" sz="2400"/>
              <a:t>	Ada beberapa hal yang dapat membantu kita untuk mendapatkan ide yang kreatif</a:t>
            </a:r>
          </a:p>
          <a:p>
            <a:pPr lvl="1" algn="just">
              <a:lnSpc>
                <a:spcPct val="105000"/>
              </a:lnSpc>
              <a:spcBef>
                <a:spcPct val="40000"/>
              </a:spcBef>
            </a:pPr>
            <a:r>
              <a:rPr lang="en-US" sz="2000" b="1"/>
              <a:t>Brief yang baik dan detail</a:t>
            </a:r>
            <a:r>
              <a:rPr lang="en-US" sz="2000"/>
              <a:t>. Sebagai seorang kreatif, kita harus tahu apa yang kita cari atau dibutuhkan dari brief.</a:t>
            </a:r>
          </a:p>
          <a:p>
            <a:pPr lvl="1" algn="just">
              <a:lnSpc>
                <a:spcPct val="105000"/>
              </a:lnSpc>
              <a:spcBef>
                <a:spcPct val="40000"/>
              </a:spcBef>
            </a:pPr>
            <a:r>
              <a:rPr lang="en-US" sz="2000"/>
              <a:t>Mengumpulkan </a:t>
            </a:r>
            <a:r>
              <a:rPr lang="en-US" sz="2000" b="1"/>
              <a:t>informasi (data-data &amp; fakta)</a:t>
            </a:r>
            <a:r>
              <a:rPr lang="en-US" sz="2000"/>
              <a:t> yang sebanyak-banyaknya mengenai produk yang akan di iklankan melalui research salah satunya.</a:t>
            </a:r>
          </a:p>
          <a:p>
            <a:pPr lvl="1" algn="just">
              <a:lnSpc>
                <a:spcPct val="105000"/>
              </a:lnSpc>
              <a:spcBef>
                <a:spcPct val="40000"/>
              </a:spcBef>
            </a:pPr>
            <a:r>
              <a:rPr lang="en-US" sz="2000"/>
              <a:t>Menentukan apa yang akan disampaikan </a:t>
            </a:r>
            <a:r>
              <a:rPr lang="en-US" sz="2000" b="1"/>
              <a:t>(what to say)</a:t>
            </a:r>
            <a:r>
              <a:rPr lang="en-US" sz="2000"/>
              <a:t>. Sampaikan secara baik dengan memakai </a:t>
            </a:r>
            <a:r>
              <a:rPr lang="en-US" sz="2000" b="1"/>
              <a:t>single minded proposition</a:t>
            </a:r>
            <a:r>
              <a:rPr lang="en-US" sz="2000"/>
              <a:t>. Kemudian menemukan cara terbaik </a:t>
            </a:r>
            <a:r>
              <a:rPr lang="en-US" sz="2000" b="1"/>
              <a:t>(how to say)</a:t>
            </a:r>
            <a:r>
              <a:rPr lang="en-US" sz="2000"/>
              <a:t> untuk mengeksekusi ide tersebut.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686800" cy="7302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sz="2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Ide</a:t>
            </a:r>
            <a:r>
              <a:rPr lang="en-US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 adalah </a:t>
            </a:r>
            <a:r>
              <a:rPr lang="en-US" sz="2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Dramatisasi</a:t>
            </a:r>
            <a:r>
              <a:rPr lang="en-US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 dari apa yang ingin kita sampaikan (what to say) agar pesan kita menarik dan dapat diingat oleh konsumen /audience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  <p:bldP spid="399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2971800" cy="350838"/>
          </a:xfrm>
        </p:spPr>
        <p:txBody>
          <a:bodyPr/>
          <a:lstStyle/>
          <a:p>
            <a:pPr algn="l"/>
            <a:r>
              <a:rPr lang="en-US" sz="32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to say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304800" y="914400"/>
            <a:ext cx="8077200" cy="7302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Pesan atau message</a:t>
            </a:r>
            <a:r>
              <a:rPr lang="en-US" sz="20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dari apa yang akan disampaikan diantaranya : USP (unique Selling Product), Advantages, Benefit produk/Jasa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6172200" y="2590800"/>
            <a:ext cx="28194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US" sz="32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How to say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1371600" y="3003550"/>
            <a:ext cx="7696200" cy="7302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Kalau sudah jelas apa yang akan disampaikan baru kita akan cari cara yang tepat untuk mengkomunikasikannya</a:t>
            </a:r>
            <a:endParaRPr lang="en-US" sz="2000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76200" y="4953000"/>
            <a:ext cx="8229600" cy="1035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0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Istilahnya “Apa ide”- nya.</a:t>
            </a:r>
          </a:p>
          <a:p>
            <a:pPr algn="r"/>
            <a:r>
              <a:rPr lang="en-US" sz="2000" b="1" i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Apakah visualisasinya akan ditempuh dengan pendekatan yang memancing emosi audiens, atau menggugah keberanian.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/>
      <p:bldP spid="40967" grpId="0" animBg="1"/>
      <p:bldP spid="40970" grpId="0"/>
      <p:bldP spid="40971" grpId="0" animBg="1"/>
      <p:bldP spid="409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181600" cy="990600"/>
          </a:xfrm>
        </p:spPr>
        <p:txBody>
          <a:bodyPr/>
          <a:lstStyle/>
          <a:p>
            <a:pPr algn="l"/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Apa yang membuat konsumen </a:t>
            </a: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bereaksi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terhadap iklan</a:t>
            </a:r>
          </a:p>
        </p:txBody>
      </p:sp>
      <p:grpSp>
        <p:nvGrpSpPr>
          <p:cNvPr id="44042" name="Group 10"/>
          <p:cNvGrpSpPr>
            <a:grpSpLocks/>
          </p:cNvGrpSpPr>
          <p:nvPr/>
        </p:nvGrpSpPr>
        <p:grpSpPr bwMode="auto">
          <a:xfrm>
            <a:off x="2819400" y="2667000"/>
            <a:ext cx="2438400" cy="1905000"/>
            <a:chOff x="1632" y="1392"/>
            <a:chExt cx="1536" cy="1200"/>
          </a:xfrm>
        </p:grpSpPr>
        <p:sp>
          <p:nvSpPr>
            <p:cNvPr id="44039" name="Oval 7"/>
            <p:cNvSpPr>
              <a:spLocks noChangeArrowheads="1"/>
            </p:cNvSpPr>
            <p:nvPr/>
          </p:nvSpPr>
          <p:spPr bwMode="auto">
            <a:xfrm>
              <a:off x="1632" y="1872"/>
              <a:ext cx="816" cy="720"/>
            </a:xfrm>
            <a:prstGeom prst="ellipse">
              <a:avLst/>
            </a:prstGeom>
            <a:noFill/>
            <a:ln w="7620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6" name="Text Box 4"/>
            <p:cNvSpPr txBox="1">
              <a:spLocks noChangeArrowheads="1"/>
            </p:cNvSpPr>
            <p:nvPr/>
          </p:nvSpPr>
          <p:spPr bwMode="auto">
            <a:xfrm>
              <a:off x="2198" y="1584"/>
              <a:ext cx="4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Fact</a:t>
              </a:r>
            </a:p>
          </p:txBody>
        </p:sp>
        <p:sp>
          <p:nvSpPr>
            <p:cNvPr id="44037" name="Text Box 5"/>
            <p:cNvSpPr txBox="1">
              <a:spLocks noChangeArrowheads="1"/>
            </p:cNvSpPr>
            <p:nvPr/>
          </p:nvSpPr>
          <p:spPr bwMode="auto">
            <a:xfrm>
              <a:off x="1680" y="2169"/>
              <a:ext cx="6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Feeling</a:t>
              </a:r>
            </a:p>
          </p:txBody>
        </p:sp>
        <p:sp>
          <p:nvSpPr>
            <p:cNvPr id="44038" name="Text Box 6"/>
            <p:cNvSpPr txBox="1">
              <a:spLocks noChangeArrowheads="1"/>
            </p:cNvSpPr>
            <p:nvPr/>
          </p:nvSpPr>
          <p:spPr bwMode="auto">
            <a:xfrm>
              <a:off x="2460" y="2112"/>
              <a:ext cx="6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Fantasy</a:t>
              </a:r>
            </a:p>
          </p:txBody>
        </p:sp>
        <p:sp>
          <p:nvSpPr>
            <p:cNvPr id="44040" name="Oval 8"/>
            <p:cNvSpPr>
              <a:spLocks noChangeArrowheads="1"/>
            </p:cNvSpPr>
            <p:nvPr/>
          </p:nvSpPr>
          <p:spPr bwMode="auto">
            <a:xfrm>
              <a:off x="1968" y="1392"/>
              <a:ext cx="864" cy="720"/>
            </a:xfrm>
            <a:prstGeom prst="ellips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1" name="Oval 9"/>
            <p:cNvSpPr>
              <a:spLocks noChangeArrowheads="1"/>
            </p:cNvSpPr>
            <p:nvPr/>
          </p:nvSpPr>
          <p:spPr bwMode="auto">
            <a:xfrm>
              <a:off x="2352" y="1872"/>
              <a:ext cx="816" cy="720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43" name="Line 11"/>
          <p:cNvSpPr>
            <a:spLocks noChangeShapeType="1"/>
          </p:cNvSpPr>
          <p:nvPr/>
        </p:nvSpPr>
        <p:spPr bwMode="auto">
          <a:xfrm flipV="1">
            <a:off x="4495800" y="2209800"/>
            <a:ext cx="53340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>
            <a:off x="5181600" y="4419600"/>
            <a:ext cx="457200" cy="381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 flipH="1">
            <a:off x="2438400" y="4419600"/>
            <a:ext cx="457200" cy="457200"/>
          </a:xfrm>
          <a:prstGeom prst="line">
            <a:avLst/>
          </a:prstGeom>
          <a:noFill/>
          <a:ln w="76200">
            <a:solidFill>
              <a:srgbClr val="66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5181600" y="1828800"/>
            <a:ext cx="2940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Apa gunanya untuk saya.</a:t>
            </a:r>
          </a:p>
          <a:p>
            <a:r>
              <a:rPr lang="en-US" b="1"/>
              <a:t>Coca Cola : </a:t>
            </a:r>
            <a:r>
              <a:rPr lang="en-US"/>
              <a:t>Menyegarkan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228600" y="4876800"/>
            <a:ext cx="3657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rgbClr val="663300"/>
                </a:solidFill>
              </a:rPr>
              <a:t>Bagaimana rasanya kalau memakai produk ini.</a:t>
            </a:r>
          </a:p>
          <a:p>
            <a:r>
              <a:rPr lang="en-US" b="1">
                <a:solidFill>
                  <a:srgbClr val="663300"/>
                </a:solidFill>
              </a:rPr>
              <a:t>Coca Cola : </a:t>
            </a:r>
            <a:r>
              <a:rPr lang="en-US">
                <a:solidFill>
                  <a:srgbClr val="663300"/>
                </a:solidFill>
              </a:rPr>
              <a:t>bisa bersosialisasi</a:t>
            </a: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4648200" y="4876800"/>
            <a:ext cx="4038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Citra (Image) apa yang didapat kalau memakai produk ini.</a:t>
            </a:r>
          </a:p>
          <a:p>
            <a:r>
              <a:rPr lang="en-US" b="1">
                <a:solidFill>
                  <a:srgbClr val="FF0000"/>
                </a:solidFill>
              </a:rPr>
              <a:t>Coca Cola : </a:t>
            </a:r>
            <a:r>
              <a:rPr lang="en-US">
                <a:solidFill>
                  <a:srgbClr val="FF0000"/>
                </a:solidFill>
              </a:rPr>
              <a:t>Ada dimana saja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3" grpId="0" animBg="1"/>
      <p:bldP spid="44044" grpId="0" animBg="1"/>
      <p:bldP spid="44045" grpId="0" animBg="1"/>
      <p:bldP spid="44046" grpId="0"/>
      <p:bldP spid="44047" grpId="0"/>
      <p:bldP spid="440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382000" cy="503238"/>
          </a:xfrm>
        </p:spPr>
        <p:txBody>
          <a:bodyPr/>
          <a:lstStyle/>
          <a:p>
            <a:pPr algn="l"/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Know your consumer,</a:t>
            </a:r>
            <a: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hargai mereka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3048000"/>
          </a:xfrm>
        </p:spPr>
        <p:txBody>
          <a:bodyPr/>
          <a:lstStyle/>
          <a:p>
            <a:pPr>
              <a:lnSpc>
                <a:spcPct val="175000"/>
              </a:lnSpc>
            </a:pPr>
            <a:r>
              <a:rPr lang="en-US" sz="2800"/>
              <a:t>Bertuturlah sesuai dengan </a:t>
            </a:r>
            <a:r>
              <a:rPr lang="en-US" sz="2800" b="1"/>
              <a:t>bahasa</a:t>
            </a:r>
            <a:r>
              <a:rPr lang="en-US" sz="2800"/>
              <a:t>nya</a:t>
            </a:r>
          </a:p>
          <a:p>
            <a:pPr>
              <a:lnSpc>
                <a:spcPct val="175000"/>
              </a:lnSpc>
            </a:pPr>
            <a:r>
              <a:rPr lang="en-US" sz="2800"/>
              <a:t>Temukan </a:t>
            </a:r>
            <a:r>
              <a:rPr lang="en-US" sz="2800" b="1"/>
              <a:t>topik</a:t>
            </a:r>
            <a:r>
              <a:rPr lang="en-US" sz="2800"/>
              <a:t> yang sesuai dengan pendidikannya</a:t>
            </a:r>
          </a:p>
          <a:p>
            <a:pPr>
              <a:lnSpc>
                <a:spcPct val="175000"/>
              </a:lnSpc>
            </a:pPr>
            <a:r>
              <a:rPr lang="en-US" sz="2800"/>
              <a:t>Cari </a:t>
            </a:r>
            <a:r>
              <a:rPr lang="en-US" sz="2800" b="1"/>
              <a:t>ide segar</a:t>
            </a:r>
            <a:r>
              <a:rPr lang="en-US" sz="2800"/>
              <a:t> yang sesuai dengan intelegensianya</a:t>
            </a:r>
          </a:p>
          <a:p>
            <a:pPr>
              <a:lnSpc>
                <a:spcPct val="175000"/>
              </a:lnSpc>
            </a:pPr>
            <a:r>
              <a:rPr lang="en-US" sz="2800"/>
              <a:t>Temukan </a:t>
            </a:r>
            <a:r>
              <a:rPr lang="en-US" sz="2800" b="1"/>
              <a:t>appeal </a:t>
            </a:r>
            <a:r>
              <a:rPr lang="en-US" sz="2800"/>
              <a:t>yang sesuai dengannya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0" name="Line 96"/>
          <p:cNvSpPr>
            <a:spLocks noChangeShapeType="1"/>
          </p:cNvSpPr>
          <p:nvPr/>
        </p:nvSpPr>
        <p:spPr bwMode="auto">
          <a:xfrm>
            <a:off x="3048000" y="4953000"/>
            <a:ext cx="0" cy="304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7196" name="Group 92"/>
          <p:cNvGrpSpPr>
            <a:grpSpLocks/>
          </p:cNvGrpSpPr>
          <p:nvPr/>
        </p:nvGrpSpPr>
        <p:grpSpPr bwMode="auto">
          <a:xfrm>
            <a:off x="1447800" y="1905000"/>
            <a:ext cx="1143000" cy="914400"/>
            <a:chOff x="912" y="1200"/>
            <a:chExt cx="720" cy="576"/>
          </a:xfrm>
        </p:grpSpPr>
        <p:sp>
          <p:nvSpPr>
            <p:cNvPr id="47109" name="Rectangle 5"/>
            <p:cNvSpPr>
              <a:spLocks noChangeArrowheads="1"/>
            </p:cNvSpPr>
            <p:nvPr/>
          </p:nvSpPr>
          <p:spPr bwMode="auto">
            <a:xfrm>
              <a:off x="912" y="1200"/>
              <a:ext cx="720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7119" name="Group 15"/>
            <p:cNvGrpSpPr>
              <a:grpSpLocks/>
            </p:cNvGrpSpPr>
            <p:nvPr/>
          </p:nvGrpSpPr>
          <p:grpSpPr bwMode="auto">
            <a:xfrm>
              <a:off x="960" y="1248"/>
              <a:ext cx="576" cy="480"/>
              <a:chOff x="1536" y="3408"/>
              <a:chExt cx="576" cy="480"/>
            </a:xfrm>
          </p:grpSpPr>
          <p:sp>
            <p:nvSpPr>
              <p:cNvPr id="47110" name="Oval 6"/>
              <p:cNvSpPr>
                <a:spLocks noChangeArrowheads="1"/>
              </p:cNvSpPr>
              <p:nvPr/>
            </p:nvSpPr>
            <p:spPr bwMode="auto">
              <a:xfrm>
                <a:off x="1536" y="3408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11" name="Oval 7"/>
              <p:cNvSpPr>
                <a:spLocks noChangeArrowheads="1"/>
              </p:cNvSpPr>
              <p:nvPr/>
            </p:nvSpPr>
            <p:spPr bwMode="auto">
              <a:xfrm>
                <a:off x="1776" y="3408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12" name="Oval 8"/>
              <p:cNvSpPr>
                <a:spLocks noChangeArrowheads="1"/>
              </p:cNvSpPr>
              <p:nvPr/>
            </p:nvSpPr>
            <p:spPr bwMode="auto">
              <a:xfrm>
                <a:off x="2016" y="3408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13" name="Oval 9"/>
              <p:cNvSpPr>
                <a:spLocks noChangeArrowheads="1"/>
              </p:cNvSpPr>
              <p:nvPr/>
            </p:nvSpPr>
            <p:spPr bwMode="auto">
              <a:xfrm>
                <a:off x="1536" y="3600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14" name="Oval 10"/>
              <p:cNvSpPr>
                <a:spLocks noChangeArrowheads="1"/>
              </p:cNvSpPr>
              <p:nvPr/>
            </p:nvSpPr>
            <p:spPr bwMode="auto">
              <a:xfrm>
                <a:off x="1776" y="3600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15" name="Oval 11"/>
              <p:cNvSpPr>
                <a:spLocks noChangeArrowheads="1"/>
              </p:cNvSpPr>
              <p:nvPr/>
            </p:nvSpPr>
            <p:spPr bwMode="auto">
              <a:xfrm>
                <a:off x="2016" y="3600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16" name="Oval 12"/>
              <p:cNvSpPr>
                <a:spLocks noChangeArrowheads="1"/>
              </p:cNvSpPr>
              <p:nvPr/>
            </p:nvSpPr>
            <p:spPr bwMode="auto">
              <a:xfrm>
                <a:off x="1536" y="3792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17" name="Oval 13"/>
              <p:cNvSpPr>
                <a:spLocks noChangeArrowheads="1"/>
              </p:cNvSpPr>
              <p:nvPr/>
            </p:nvSpPr>
            <p:spPr bwMode="auto">
              <a:xfrm>
                <a:off x="1776" y="3792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18" name="Oval 14"/>
              <p:cNvSpPr>
                <a:spLocks noChangeArrowheads="1"/>
              </p:cNvSpPr>
              <p:nvPr/>
            </p:nvSpPr>
            <p:spPr bwMode="auto">
              <a:xfrm>
                <a:off x="2016" y="3792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7198" name="Group 94"/>
          <p:cNvGrpSpPr>
            <a:grpSpLocks/>
          </p:cNvGrpSpPr>
          <p:nvPr/>
        </p:nvGrpSpPr>
        <p:grpSpPr bwMode="auto">
          <a:xfrm>
            <a:off x="1447800" y="2971800"/>
            <a:ext cx="1143000" cy="914400"/>
            <a:chOff x="912" y="1872"/>
            <a:chExt cx="720" cy="576"/>
          </a:xfrm>
        </p:grpSpPr>
        <p:sp>
          <p:nvSpPr>
            <p:cNvPr id="47124" name="Rectangle 20"/>
            <p:cNvSpPr>
              <a:spLocks noChangeArrowheads="1"/>
            </p:cNvSpPr>
            <p:nvPr/>
          </p:nvSpPr>
          <p:spPr bwMode="auto">
            <a:xfrm>
              <a:off x="912" y="1872"/>
              <a:ext cx="720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7125" name="Group 21"/>
            <p:cNvGrpSpPr>
              <a:grpSpLocks/>
            </p:cNvGrpSpPr>
            <p:nvPr/>
          </p:nvGrpSpPr>
          <p:grpSpPr bwMode="auto">
            <a:xfrm>
              <a:off x="960" y="1920"/>
              <a:ext cx="576" cy="480"/>
              <a:chOff x="1536" y="3408"/>
              <a:chExt cx="576" cy="480"/>
            </a:xfrm>
          </p:grpSpPr>
          <p:sp>
            <p:nvSpPr>
              <p:cNvPr id="47126" name="Oval 22"/>
              <p:cNvSpPr>
                <a:spLocks noChangeArrowheads="1"/>
              </p:cNvSpPr>
              <p:nvPr/>
            </p:nvSpPr>
            <p:spPr bwMode="auto">
              <a:xfrm>
                <a:off x="1536" y="3408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7" name="Oval 23"/>
              <p:cNvSpPr>
                <a:spLocks noChangeArrowheads="1"/>
              </p:cNvSpPr>
              <p:nvPr/>
            </p:nvSpPr>
            <p:spPr bwMode="auto">
              <a:xfrm>
                <a:off x="1776" y="3408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8" name="Oval 24"/>
              <p:cNvSpPr>
                <a:spLocks noChangeArrowheads="1"/>
              </p:cNvSpPr>
              <p:nvPr/>
            </p:nvSpPr>
            <p:spPr bwMode="auto">
              <a:xfrm>
                <a:off x="2016" y="3408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9" name="Oval 25"/>
              <p:cNvSpPr>
                <a:spLocks noChangeArrowheads="1"/>
              </p:cNvSpPr>
              <p:nvPr/>
            </p:nvSpPr>
            <p:spPr bwMode="auto">
              <a:xfrm>
                <a:off x="1536" y="3600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0" name="Oval 26"/>
              <p:cNvSpPr>
                <a:spLocks noChangeArrowheads="1"/>
              </p:cNvSpPr>
              <p:nvPr/>
            </p:nvSpPr>
            <p:spPr bwMode="auto">
              <a:xfrm>
                <a:off x="1776" y="3600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1" name="Oval 27"/>
              <p:cNvSpPr>
                <a:spLocks noChangeArrowheads="1"/>
              </p:cNvSpPr>
              <p:nvPr/>
            </p:nvSpPr>
            <p:spPr bwMode="auto">
              <a:xfrm>
                <a:off x="2016" y="3600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2" name="Oval 28"/>
              <p:cNvSpPr>
                <a:spLocks noChangeArrowheads="1"/>
              </p:cNvSpPr>
              <p:nvPr/>
            </p:nvSpPr>
            <p:spPr bwMode="auto">
              <a:xfrm>
                <a:off x="1536" y="3792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3" name="Oval 29"/>
              <p:cNvSpPr>
                <a:spLocks noChangeArrowheads="1"/>
              </p:cNvSpPr>
              <p:nvPr/>
            </p:nvSpPr>
            <p:spPr bwMode="auto">
              <a:xfrm>
                <a:off x="1776" y="3792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4" name="Oval 30"/>
              <p:cNvSpPr>
                <a:spLocks noChangeArrowheads="1"/>
              </p:cNvSpPr>
              <p:nvPr/>
            </p:nvSpPr>
            <p:spPr bwMode="auto">
              <a:xfrm>
                <a:off x="2016" y="3792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7197" name="Group 93"/>
          <p:cNvGrpSpPr>
            <a:grpSpLocks/>
          </p:cNvGrpSpPr>
          <p:nvPr/>
        </p:nvGrpSpPr>
        <p:grpSpPr bwMode="auto">
          <a:xfrm>
            <a:off x="152400" y="2971800"/>
            <a:ext cx="1143000" cy="914400"/>
            <a:chOff x="96" y="1872"/>
            <a:chExt cx="720" cy="576"/>
          </a:xfrm>
        </p:grpSpPr>
        <p:sp>
          <p:nvSpPr>
            <p:cNvPr id="47144" name="Rectangle 40"/>
            <p:cNvSpPr>
              <a:spLocks noChangeArrowheads="1"/>
            </p:cNvSpPr>
            <p:nvPr/>
          </p:nvSpPr>
          <p:spPr bwMode="auto">
            <a:xfrm>
              <a:off x="96" y="1872"/>
              <a:ext cx="720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7145" name="Group 41"/>
            <p:cNvGrpSpPr>
              <a:grpSpLocks/>
            </p:cNvGrpSpPr>
            <p:nvPr/>
          </p:nvGrpSpPr>
          <p:grpSpPr bwMode="auto">
            <a:xfrm>
              <a:off x="144" y="1920"/>
              <a:ext cx="576" cy="480"/>
              <a:chOff x="1536" y="3408"/>
              <a:chExt cx="576" cy="480"/>
            </a:xfrm>
          </p:grpSpPr>
          <p:sp>
            <p:nvSpPr>
              <p:cNvPr id="47146" name="Oval 42"/>
              <p:cNvSpPr>
                <a:spLocks noChangeArrowheads="1"/>
              </p:cNvSpPr>
              <p:nvPr/>
            </p:nvSpPr>
            <p:spPr bwMode="auto">
              <a:xfrm>
                <a:off x="1536" y="3408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47" name="Oval 43"/>
              <p:cNvSpPr>
                <a:spLocks noChangeArrowheads="1"/>
              </p:cNvSpPr>
              <p:nvPr/>
            </p:nvSpPr>
            <p:spPr bwMode="auto">
              <a:xfrm>
                <a:off x="1776" y="3408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48" name="Oval 44"/>
              <p:cNvSpPr>
                <a:spLocks noChangeArrowheads="1"/>
              </p:cNvSpPr>
              <p:nvPr/>
            </p:nvSpPr>
            <p:spPr bwMode="auto">
              <a:xfrm>
                <a:off x="2016" y="3408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49" name="Oval 45"/>
              <p:cNvSpPr>
                <a:spLocks noChangeArrowheads="1"/>
              </p:cNvSpPr>
              <p:nvPr/>
            </p:nvSpPr>
            <p:spPr bwMode="auto">
              <a:xfrm>
                <a:off x="1536" y="3600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0" name="Oval 46"/>
              <p:cNvSpPr>
                <a:spLocks noChangeArrowheads="1"/>
              </p:cNvSpPr>
              <p:nvPr/>
            </p:nvSpPr>
            <p:spPr bwMode="auto">
              <a:xfrm>
                <a:off x="1776" y="3600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1" name="Oval 47"/>
              <p:cNvSpPr>
                <a:spLocks noChangeArrowheads="1"/>
              </p:cNvSpPr>
              <p:nvPr/>
            </p:nvSpPr>
            <p:spPr bwMode="auto">
              <a:xfrm>
                <a:off x="2016" y="3600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2" name="Oval 48"/>
              <p:cNvSpPr>
                <a:spLocks noChangeArrowheads="1"/>
              </p:cNvSpPr>
              <p:nvPr/>
            </p:nvSpPr>
            <p:spPr bwMode="auto">
              <a:xfrm>
                <a:off x="1536" y="3792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3" name="Oval 49"/>
              <p:cNvSpPr>
                <a:spLocks noChangeArrowheads="1"/>
              </p:cNvSpPr>
              <p:nvPr/>
            </p:nvSpPr>
            <p:spPr bwMode="auto">
              <a:xfrm>
                <a:off x="1776" y="3792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54" name="Oval 50"/>
              <p:cNvSpPr>
                <a:spLocks noChangeArrowheads="1"/>
              </p:cNvSpPr>
              <p:nvPr/>
            </p:nvSpPr>
            <p:spPr bwMode="auto">
              <a:xfrm>
                <a:off x="2016" y="3792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7195" name="Group 91"/>
          <p:cNvGrpSpPr>
            <a:grpSpLocks/>
          </p:cNvGrpSpPr>
          <p:nvPr/>
        </p:nvGrpSpPr>
        <p:grpSpPr bwMode="auto">
          <a:xfrm>
            <a:off x="152400" y="1905000"/>
            <a:ext cx="1143000" cy="914400"/>
            <a:chOff x="96" y="1200"/>
            <a:chExt cx="720" cy="576"/>
          </a:xfrm>
        </p:grpSpPr>
        <p:sp>
          <p:nvSpPr>
            <p:cNvPr id="47166" name="Rectangle 62"/>
            <p:cNvSpPr>
              <a:spLocks noChangeArrowheads="1"/>
            </p:cNvSpPr>
            <p:nvPr/>
          </p:nvSpPr>
          <p:spPr bwMode="auto">
            <a:xfrm>
              <a:off x="96" y="1200"/>
              <a:ext cx="720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7167" name="Group 63"/>
            <p:cNvGrpSpPr>
              <a:grpSpLocks/>
            </p:cNvGrpSpPr>
            <p:nvPr/>
          </p:nvGrpSpPr>
          <p:grpSpPr bwMode="auto">
            <a:xfrm>
              <a:off x="144" y="1248"/>
              <a:ext cx="576" cy="480"/>
              <a:chOff x="1536" y="3408"/>
              <a:chExt cx="576" cy="480"/>
            </a:xfrm>
          </p:grpSpPr>
          <p:sp>
            <p:nvSpPr>
              <p:cNvPr id="47168" name="Oval 64"/>
              <p:cNvSpPr>
                <a:spLocks noChangeArrowheads="1"/>
              </p:cNvSpPr>
              <p:nvPr/>
            </p:nvSpPr>
            <p:spPr bwMode="auto">
              <a:xfrm>
                <a:off x="1536" y="3408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69" name="Oval 65"/>
              <p:cNvSpPr>
                <a:spLocks noChangeArrowheads="1"/>
              </p:cNvSpPr>
              <p:nvPr/>
            </p:nvSpPr>
            <p:spPr bwMode="auto">
              <a:xfrm>
                <a:off x="1776" y="3408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0" name="Oval 66"/>
              <p:cNvSpPr>
                <a:spLocks noChangeArrowheads="1"/>
              </p:cNvSpPr>
              <p:nvPr/>
            </p:nvSpPr>
            <p:spPr bwMode="auto">
              <a:xfrm>
                <a:off x="2016" y="3408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1" name="Oval 67"/>
              <p:cNvSpPr>
                <a:spLocks noChangeArrowheads="1"/>
              </p:cNvSpPr>
              <p:nvPr/>
            </p:nvSpPr>
            <p:spPr bwMode="auto">
              <a:xfrm>
                <a:off x="1536" y="3600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2" name="Oval 68"/>
              <p:cNvSpPr>
                <a:spLocks noChangeArrowheads="1"/>
              </p:cNvSpPr>
              <p:nvPr/>
            </p:nvSpPr>
            <p:spPr bwMode="auto">
              <a:xfrm>
                <a:off x="1776" y="3600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3" name="Oval 69"/>
              <p:cNvSpPr>
                <a:spLocks noChangeArrowheads="1"/>
              </p:cNvSpPr>
              <p:nvPr/>
            </p:nvSpPr>
            <p:spPr bwMode="auto">
              <a:xfrm>
                <a:off x="2016" y="3600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4" name="Oval 70"/>
              <p:cNvSpPr>
                <a:spLocks noChangeArrowheads="1"/>
              </p:cNvSpPr>
              <p:nvPr/>
            </p:nvSpPr>
            <p:spPr bwMode="auto">
              <a:xfrm>
                <a:off x="1536" y="3792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5" name="Oval 71"/>
              <p:cNvSpPr>
                <a:spLocks noChangeArrowheads="1"/>
              </p:cNvSpPr>
              <p:nvPr/>
            </p:nvSpPr>
            <p:spPr bwMode="auto">
              <a:xfrm>
                <a:off x="1776" y="3792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76" name="Oval 72"/>
              <p:cNvSpPr>
                <a:spLocks noChangeArrowheads="1"/>
              </p:cNvSpPr>
              <p:nvPr/>
            </p:nvSpPr>
            <p:spPr bwMode="auto">
              <a:xfrm>
                <a:off x="2016" y="3792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1600200" y="2057400"/>
            <a:ext cx="76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>
            <a:off x="2362200" y="2057400"/>
            <a:ext cx="0" cy="609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>
            <a:off x="1600200" y="2057400"/>
            <a:ext cx="0" cy="609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>
            <a:off x="1600200" y="2667000"/>
            <a:ext cx="76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7182" name="Group 78"/>
          <p:cNvGrpSpPr>
            <a:grpSpLocks/>
          </p:cNvGrpSpPr>
          <p:nvPr/>
        </p:nvGrpSpPr>
        <p:grpSpPr bwMode="auto">
          <a:xfrm>
            <a:off x="1600200" y="3124200"/>
            <a:ext cx="1219200" cy="914400"/>
            <a:chOff x="3024" y="2736"/>
            <a:chExt cx="768" cy="576"/>
          </a:xfrm>
        </p:grpSpPr>
        <p:sp>
          <p:nvSpPr>
            <p:cNvPr id="47139" name="Line 35"/>
            <p:cNvSpPr>
              <a:spLocks noChangeShapeType="1"/>
            </p:cNvSpPr>
            <p:nvPr/>
          </p:nvSpPr>
          <p:spPr bwMode="auto">
            <a:xfrm>
              <a:off x="3024" y="2736"/>
              <a:ext cx="0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40" name="Line 36"/>
            <p:cNvSpPr>
              <a:spLocks noChangeShapeType="1"/>
            </p:cNvSpPr>
            <p:nvPr/>
          </p:nvSpPr>
          <p:spPr bwMode="auto">
            <a:xfrm flipH="1">
              <a:off x="3024" y="2736"/>
              <a:ext cx="720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42" name="Line 38"/>
            <p:cNvSpPr>
              <a:spLocks noChangeShapeType="1"/>
            </p:cNvSpPr>
            <p:nvPr/>
          </p:nvSpPr>
          <p:spPr bwMode="auto">
            <a:xfrm>
              <a:off x="3024" y="2736"/>
              <a:ext cx="768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43" name="Line 39"/>
            <p:cNvSpPr>
              <a:spLocks noChangeShapeType="1"/>
            </p:cNvSpPr>
            <p:nvPr/>
          </p:nvSpPr>
          <p:spPr bwMode="auto">
            <a:xfrm>
              <a:off x="3024" y="2736"/>
              <a:ext cx="72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59" name="Line 55"/>
          <p:cNvSpPr>
            <a:spLocks noChangeShapeType="1"/>
          </p:cNvSpPr>
          <p:nvPr/>
        </p:nvSpPr>
        <p:spPr bwMode="auto">
          <a:xfrm>
            <a:off x="304800" y="3124200"/>
            <a:ext cx="76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60" name="Line 56"/>
          <p:cNvSpPr>
            <a:spLocks noChangeShapeType="1"/>
          </p:cNvSpPr>
          <p:nvPr/>
        </p:nvSpPr>
        <p:spPr bwMode="auto">
          <a:xfrm>
            <a:off x="304800" y="3733800"/>
            <a:ext cx="76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61" name="Line 57"/>
          <p:cNvSpPr>
            <a:spLocks noChangeShapeType="1"/>
          </p:cNvSpPr>
          <p:nvPr/>
        </p:nvSpPr>
        <p:spPr bwMode="auto">
          <a:xfrm flipH="1">
            <a:off x="304800" y="3124200"/>
            <a:ext cx="762000" cy="609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62" name="Line 58"/>
          <p:cNvSpPr>
            <a:spLocks noChangeShapeType="1"/>
          </p:cNvSpPr>
          <p:nvPr/>
        </p:nvSpPr>
        <p:spPr bwMode="auto">
          <a:xfrm>
            <a:off x="304800" y="3124200"/>
            <a:ext cx="762000" cy="609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63" name="Text Box 59"/>
          <p:cNvSpPr txBox="1">
            <a:spLocks noChangeArrowheads="1"/>
          </p:cNvSpPr>
          <p:nvPr/>
        </p:nvSpPr>
        <p:spPr bwMode="auto">
          <a:xfrm>
            <a:off x="152400" y="0"/>
            <a:ext cx="2400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Tentang pola</a:t>
            </a:r>
          </a:p>
        </p:txBody>
      </p:sp>
      <p:sp>
        <p:nvSpPr>
          <p:cNvPr id="47164" name="Text Box 60"/>
          <p:cNvSpPr txBox="1">
            <a:spLocks noChangeArrowheads="1"/>
          </p:cNvSpPr>
          <p:nvPr/>
        </p:nvSpPr>
        <p:spPr bwMode="auto">
          <a:xfrm>
            <a:off x="228600" y="609600"/>
            <a:ext cx="8763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400"/>
              <a:t>Dalam keseharian, disadari atau tidak, kita </a:t>
            </a:r>
            <a:r>
              <a:rPr lang="en-US" sz="1400" b="1"/>
              <a:t>selalu berhadapan</a:t>
            </a:r>
            <a:r>
              <a:rPr lang="en-US" sz="1400"/>
              <a:t> dengan pola, sistem, rutinitas &amp; kebiasaan. </a:t>
            </a:r>
          </a:p>
          <a:p>
            <a:pPr algn="r"/>
            <a:r>
              <a:rPr lang="en-US" sz="1400" b="1"/>
              <a:t>Misalnya.</a:t>
            </a:r>
            <a:r>
              <a:rPr lang="en-US" sz="1400"/>
              <a:t> Pola hari : ada pagi, siang, sore, malam</a:t>
            </a:r>
          </a:p>
          <a:p>
            <a:pPr algn="r"/>
            <a:r>
              <a:rPr lang="en-US" sz="1400"/>
              <a:t>Ada yang polanya memang sudah ada, ada juga yang memang perlu dibuat, </a:t>
            </a:r>
          </a:p>
          <a:p>
            <a:pPr algn="r"/>
            <a:r>
              <a:rPr lang="en-US" sz="1400"/>
              <a:t>Karena pola sangat penting dalam mengamati, menilai dan melakukan sesuatu</a:t>
            </a:r>
          </a:p>
          <a:p>
            <a:pPr algn="r"/>
            <a:endParaRPr lang="en-US" sz="1400"/>
          </a:p>
        </p:txBody>
      </p:sp>
      <p:sp>
        <p:nvSpPr>
          <p:cNvPr id="47165" name="Text Box 61"/>
          <p:cNvSpPr txBox="1">
            <a:spLocks noChangeArrowheads="1"/>
          </p:cNvSpPr>
          <p:nvPr/>
        </p:nvSpPr>
        <p:spPr bwMode="auto">
          <a:xfrm>
            <a:off x="2819400" y="1828800"/>
            <a:ext cx="6324600" cy="15906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6213" indent="-176213"/>
            <a:r>
              <a:rPr lang="en-US" sz="1400" i="1">
                <a:effectLst>
                  <a:outerShdw blurRad="38100" dist="38100" dir="2700000" algn="tl">
                    <a:srgbClr val="C0C0C0"/>
                  </a:outerShdw>
                </a:effectLst>
              </a:rPr>
              <a:t>Kenapa Sulit ?</a:t>
            </a:r>
          </a:p>
          <a:p>
            <a:pPr marL="176213" indent="-176213" algn="just">
              <a:buFontTx/>
              <a:buChar char="•"/>
            </a:pPr>
            <a:r>
              <a:rPr lang="en-US" sz="1400" i="1">
                <a:effectLst>
                  <a:outerShdw blurRad="38100" dist="38100" dir="2700000" algn="tl">
                    <a:srgbClr val="C0C0C0"/>
                  </a:outerShdw>
                </a:effectLst>
              </a:rPr>
              <a:t>Karena dalam benak kita tanpa sadar kit sudah membentuk pola kita merasa seakan-akan bidang segi empat didalam gambar tersebut</a:t>
            </a:r>
          </a:p>
          <a:p>
            <a:pPr marL="176213" indent="-176213" algn="just">
              <a:buFontTx/>
              <a:buChar char="•"/>
            </a:pPr>
            <a:r>
              <a:rPr lang="en-US" sz="1400" i="1">
                <a:effectLst>
                  <a:outerShdw blurRad="38100" dist="38100" dir="2700000" algn="tl">
                    <a:srgbClr val="C0C0C0"/>
                  </a:outerShdw>
                </a:effectLst>
              </a:rPr>
              <a:t>Padahal yang ada hanyalah titik berhubungan . Otak kita tanpa sadar telah menarik garis-garis yang menghubungkan 4 titik dari tiap sudut</a:t>
            </a:r>
          </a:p>
          <a:p>
            <a:pPr marL="176213" indent="-176213" algn="just">
              <a:buFontTx/>
              <a:buChar char="•"/>
            </a:pPr>
            <a:r>
              <a:rPr lang="en-US" sz="1400" i="1">
                <a:effectLst>
                  <a:outerShdw blurRad="38100" dist="38100" dir="2700000" algn="tl">
                    <a:srgbClr val="C0C0C0"/>
                  </a:outerShdw>
                </a:effectLst>
              </a:rPr>
              <a:t>Akibatnya terbentuklah bidang segi empat yang membuat kita terperangkap didalamnya dan sulit untuk keluar dari sana</a:t>
            </a:r>
          </a:p>
        </p:txBody>
      </p:sp>
      <p:sp>
        <p:nvSpPr>
          <p:cNvPr id="47181" name="Text Box 77"/>
          <p:cNvSpPr txBox="1">
            <a:spLocks noChangeArrowheads="1"/>
          </p:cNvSpPr>
          <p:nvPr/>
        </p:nvSpPr>
        <p:spPr bwMode="auto">
          <a:xfrm>
            <a:off x="0" y="1524000"/>
            <a:ext cx="6934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Seperti gambar dot ini dimana kita harus menarik satu garis yang menghubungkan 9 dot</a:t>
            </a:r>
          </a:p>
        </p:txBody>
      </p:sp>
      <p:sp>
        <p:nvSpPr>
          <p:cNvPr id="47183" name="Line 79"/>
          <p:cNvSpPr>
            <a:spLocks noChangeShapeType="1"/>
          </p:cNvSpPr>
          <p:nvPr/>
        </p:nvSpPr>
        <p:spPr bwMode="auto">
          <a:xfrm flipV="1">
            <a:off x="1752600" y="2438400"/>
            <a:ext cx="152400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7186" name="Group 82"/>
          <p:cNvGrpSpPr>
            <a:grpSpLocks/>
          </p:cNvGrpSpPr>
          <p:nvPr/>
        </p:nvGrpSpPr>
        <p:grpSpPr bwMode="auto">
          <a:xfrm>
            <a:off x="381000" y="3429000"/>
            <a:ext cx="609600" cy="152400"/>
            <a:chOff x="2256" y="2928"/>
            <a:chExt cx="384" cy="96"/>
          </a:xfrm>
        </p:grpSpPr>
        <p:sp>
          <p:nvSpPr>
            <p:cNvPr id="47184" name="Line 80"/>
            <p:cNvSpPr>
              <a:spLocks noChangeShapeType="1"/>
            </p:cNvSpPr>
            <p:nvPr/>
          </p:nvSpPr>
          <p:spPr bwMode="auto">
            <a:xfrm flipV="1">
              <a:off x="2448" y="2976"/>
              <a:ext cx="192" cy="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85" name="Line 81"/>
            <p:cNvSpPr>
              <a:spLocks noChangeShapeType="1"/>
            </p:cNvSpPr>
            <p:nvPr/>
          </p:nvSpPr>
          <p:spPr bwMode="auto">
            <a:xfrm flipH="1" flipV="1">
              <a:off x="2256" y="2928"/>
              <a:ext cx="192" cy="9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87" name="Text Box 83"/>
          <p:cNvSpPr txBox="1">
            <a:spLocks noChangeArrowheads="1"/>
          </p:cNvSpPr>
          <p:nvPr/>
        </p:nvSpPr>
        <p:spPr bwMode="auto">
          <a:xfrm>
            <a:off x="3200400" y="3521075"/>
            <a:ext cx="57038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14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Kalau ada polanya, cobalah berpikir ke luar dari pola tersebut</a:t>
            </a:r>
          </a:p>
          <a:p>
            <a:pPr marL="342900" indent="-342900">
              <a:buFontTx/>
              <a:buAutoNum type="arabicPeriod"/>
            </a:pPr>
            <a:r>
              <a:rPr lang="en-US" sz="14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Kalau tidak ada polanya, cobalah membuat pola sendiri</a:t>
            </a:r>
          </a:p>
        </p:txBody>
      </p:sp>
      <p:sp>
        <p:nvSpPr>
          <p:cNvPr id="47188" name="Text Box 84"/>
          <p:cNvSpPr txBox="1">
            <a:spLocks noChangeArrowheads="1"/>
          </p:cNvSpPr>
          <p:nvPr/>
        </p:nvSpPr>
        <p:spPr bwMode="auto">
          <a:xfrm>
            <a:off x="2590800" y="3352800"/>
            <a:ext cx="1601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Kesimpulannya :</a:t>
            </a:r>
          </a:p>
        </p:txBody>
      </p:sp>
      <p:pic>
        <p:nvPicPr>
          <p:cNvPr id="47190" name="Picture 86" descr="att349106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4114800"/>
            <a:ext cx="1295400" cy="873125"/>
          </a:xfrm>
          <a:prstGeom prst="rect">
            <a:avLst/>
          </a:prstGeom>
          <a:noFill/>
        </p:spPr>
      </p:pic>
      <p:pic>
        <p:nvPicPr>
          <p:cNvPr id="47192" name="Picture 88" descr="att3491069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5210175"/>
            <a:ext cx="2438400" cy="1647825"/>
          </a:xfrm>
          <a:prstGeom prst="rect">
            <a:avLst/>
          </a:prstGeom>
          <a:noFill/>
        </p:spPr>
      </p:pic>
      <p:pic>
        <p:nvPicPr>
          <p:cNvPr id="47194" name="Picture 90" descr="Lady or an Old Hag?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4267200"/>
            <a:ext cx="1847850" cy="2209800"/>
          </a:xfrm>
          <a:prstGeom prst="rect">
            <a:avLst/>
          </a:prstGeom>
          <a:noFill/>
        </p:spPr>
      </p:pic>
      <p:grpSp>
        <p:nvGrpSpPr>
          <p:cNvPr id="47206" name="Group 102"/>
          <p:cNvGrpSpPr>
            <a:grpSpLocks/>
          </p:cNvGrpSpPr>
          <p:nvPr/>
        </p:nvGrpSpPr>
        <p:grpSpPr bwMode="auto">
          <a:xfrm>
            <a:off x="4572000" y="4191000"/>
            <a:ext cx="4419600" cy="2209800"/>
            <a:chOff x="2880" y="2640"/>
            <a:chExt cx="2784" cy="1392"/>
          </a:xfrm>
        </p:grpSpPr>
        <p:pic>
          <p:nvPicPr>
            <p:cNvPr id="47203" name="Picture 99" descr="67564_168567536487401_100000024676511_549831_129683_n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0" y="2640"/>
              <a:ext cx="1326" cy="1392"/>
            </a:xfrm>
            <a:prstGeom prst="rect">
              <a:avLst/>
            </a:prstGeom>
            <a:noFill/>
          </p:spPr>
        </p:pic>
        <p:pic>
          <p:nvPicPr>
            <p:cNvPr id="47205" name="Picture 101" descr="68339_168550506489104_100000024676511_549771_6279132_n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272" y="2640"/>
              <a:ext cx="1392" cy="138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47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4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4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4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4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4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4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4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4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4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2000"/>
                                        <p:tgtEl>
                                          <p:spTgt spid="4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0" grpId="0" animBg="1"/>
      <p:bldP spid="47120" grpId="0" animBg="1"/>
      <p:bldP spid="47121" grpId="0" animBg="1"/>
      <p:bldP spid="47122" grpId="0" animBg="1"/>
      <p:bldP spid="47123" grpId="0" animBg="1"/>
      <p:bldP spid="47159" grpId="0" animBg="1"/>
      <p:bldP spid="47160" grpId="0" animBg="1"/>
      <p:bldP spid="47161" grpId="0" animBg="1"/>
      <p:bldP spid="47162" grpId="0" animBg="1"/>
      <p:bldP spid="47164" grpId="0"/>
      <p:bldP spid="47165" grpId="0" animBg="1"/>
      <p:bldP spid="47181" grpId="0"/>
      <p:bldP spid="47183" grpId="0" animBg="1"/>
      <p:bldP spid="4718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</TotalTime>
  <Words>364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Referensi</vt:lpstr>
      <vt:lpstr>Pertemuan 5 &amp; 6</vt:lpstr>
      <vt:lpstr>BRAINSTORMING</vt:lpstr>
      <vt:lpstr>Apa yang disebut “ide“</vt:lpstr>
      <vt:lpstr>What to say</vt:lpstr>
      <vt:lpstr>Apa yang membuat konsumen bereaksi terhadap iklan</vt:lpstr>
      <vt:lpstr>Know your consumer, hargai mereka</vt:lpstr>
      <vt:lpstr>PowerPoint Presentation</vt:lpstr>
    </vt:vector>
  </TitlesOfParts>
  <Company>Bina Sarana Informatika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Biro Teknologi Informasi</dc:creator>
  <cp:lastModifiedBy>May</cp:lastModifiedBy>
  <cp:revision>58</cp:revision>
  <dcterms:created xsi:type="dcterms:W3CDTF">2005-12-30T10:36:00Z</dcterms:created>
  <dcterms:modified xsi:type="dcterms:W3CDTF">2015-04-10T09:58:44Z</dcterms:modified>
</cp:coreProperties>
</file>