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sldIdLst>
    <p:sldId id="288" r:id="rId2"/>
    <p:sldId id="258" r:id="rId3"/>
    <p:sldId id="259" r:id="rId4"/>
    <p:sldId id="272" r:id="rId5"/>
    <p:sldId id="260" r:id="rId6"/>
    <p:sldId id="278" r:id="rId7"/>
    <p:sldId id="261" r:id="rId8"/>
    <p:sldId id="281" r:id="rId9"/>
    <p:sldId id="265" r:id="rId10"/>
    <p:sldId id="267" r:id="rId11"/>
    <p:sldId id="269" r:id="rId12"/>
    <p:sldId id="274"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8000"/>
    <a:srgbClr val="FF0066"/>
    <a:srgbClr val="000000"/>
    <a:srgbClr val="FF0000"/>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33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85D8DC4-0FEA-4035-BD60-790619834602}" type="slidenum">
              <a:rPr lang="en-US"/>
              <a:pPr/>
              <a:t>‹#›</a:t>
            </a:fld>
            <a:endParaRPr lang="en-US"/>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89EB7E8-A0D2-4845-8AB3-8EA60B7C0875}" type="slidenum">
              <a:rPr lang="en-US"/>
              <a:pPr/>
              <a:t>‹#›</a:t>
            </a:fld>
            <a:endParaRPr lang="en-US"/>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CEF6C31-6E9C-4FED-9BBC-76F49ECD0618}" type="slidenum">
              <a:rPr lang="en-US"/>
              <a:pPr/>
              <a:t>‹#›</a:t>
            </a:fld>
            <a:endParaRPr lang="en-US"/>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83BF436-D831-45A8-AB02-257FDF7CE675}" type="slidenum">
              <a:rPr lang="en-US"/>
              <a:pPr/>
              <a:t>‹#›</a:t>
            </a:fld>
            <a:endParaRPr lang="en-US"/>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5D31632-6CFD-49B7-893F-CA906EA140C9}" type="slidenum">
              <a:rPr lang="en-US"/>
              <a:pPr/>
              <a:t>‹#›</a:t>
            </a:fld>
            <a:endParaRPr lang="en-US"/>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8FBD3B5-3F47-4CDB-8F17-84134C83CE23}" type="slidenum">
              <a:rPr lang="en-US"/>
              <a:pPr/>
              <a:t>‹#›</a:t>
            </a:fld>
            <a:endParaRPr lang="en-US"/>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F8CB759-EE03-411D-A573-465CDAF5D96A}" type="slidenum">
              <a:rPr lang="en-US"/>
              <a:pPr/>
              <a:t>‹#›</a:t>
            </a:fld>
            <a:endParaRPr lang="en-US"/>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F26F817-D2E1-4CC7-82E3-4E35F9600199}" type="slidenum">
              <a:rPr lang="en-US"/>
              <a:pPr/>
              <a:t>‹#›</a:t>
            </a:fld>
            <a:endParaRPr lang="en-US"/>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4C8C698-DBAE-4E19-AA6E-AC6CC61D4EF9}" type="slidenum">
              <a:rPr lang="en-US"/>
              <a:pPr/>
              <a:t>‹#›</a:t>
            </a:fld>
            <a:endParaRPr lang="en-US"/>
          </a:p>
        </p:txBody>
      </p:sp>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EB85111-DB11-4F2D-8BCF-D4E634FA39FE}" type="slidenum">
              <a:rPr lang="en-US"/>
              <a:pPr/>
              <a:t>‹#›</a:t>
            </a:fld>
            <a:endParaRPr lang="en-US"/>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86650F4-F281-415C-ACB1-C5F4B09C2EDD}" type="slidenum">
              <a:rPr lang="en-US"/>
              <a:pPr/>
              <a:t>‹#›</a:t>
            </a:fld>
            <a:endParaRPr lang="en-US"/>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789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89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3789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3789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A90DA33-E06B-4E7D-BAFD-AF5FB71946D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zoom/>
  </p:transition>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0" y="2819400"/>
            <a:ext cx="9144000" cy="1143000"/>
          </a:xfrm>
        </p:spPr>
        <p:txBody>
          <a:bodyPr/>
          <a:lstStyle/>
          <a:p>
            <a:r>
              <a:rPr lang="en-US" sz="7200" b="1">
                <a:solidFill>
                  <a:srgbClr val="FF0000"/>
                </a:solidFill>
                <a:effectLst>
                  <a:outerShdw blurRad="38100" dist="38100" dir="2700000" algn="tl">
                    <a:srgbClr val="C0C0C0"/>
                  </a:outerShdw>
                </a:effectLst>
              </a:rPr>
              <a:t>CREATIVE STIMULI</a:t>
            </a:r>
          </a:p>
        </p:txBody>
      </p:sp>
    </p:spTree>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0" y="0"/>
            <a:ext cx="9144000" cy="6781800"/>
          </a:xfrm>
        </p:spPr>
        <p:txBody>
          <a:bodyPr/>
          <a:lstStyle/>
          <a:p>
            <a:pPr marL="381000" indent="-381000">
              <a:spcBef>
                <a:spcPct val="35000"/>
              </a:spcBef>
              <a:buFontTx/>
              <a:buNone/>
            </a:pPr>
            <a:r>
              <a:rPr lang="en-US" sz="2000" b="1">
                <a:effectLst>
                  <a:outerShdw blurRad="38100" dist="38100" dir="2700000" algn="tl">
                    <a:srgbClr val="C0C0C0"/>
                  </a:outerShdw>
                </a:effectLst>
              </a:rPr>
              <a:t>5. Daya tarik unsur seks</a:t>
            </a:r>
          </a:p>
          <a:p>
            <a:pPr marL="381000" indent="-381000">
              <a:spcBef>
                <a:spcPct val="35000"/>
              </a:spcBef>
              <a:buFontTx/>
              <a:buNone/>
            </a:pPr>
            <a:r>
              <a:rPr lang="en-US" sz="2000"/>
              <a:t>	</a:t>
            </a:r>
            <a:r>
              <a:rPr lang="en-US" sz="1800"/>
              <a:t>Daya tarik seksual dalam periklanan ada 2  bentuk yaitu; nuditas (tubuh yang telanjang) dan kata-kata yang tidak senonoh. </a:t>
            </a:r>
          </a:p>
          <a:p>
            <a:pPr marL="381000" indent="-381000" algn="just">
              <a:spcBef>
                <a:spcPct val="35000"/>
              </a:spcBef>
              <a:buFontTx/>
              <a:buNone/>
            </a:pPr>
            <a:r>
              <a:rPr lang="en-US" sz="1800"/>
              <a:t>	Peran daya tarik seksual dalam iklan;  </a:t>
            </a:r>
          </a:p>
          <a:p>
            <a:pPr marL="800100" lvl="1" indent="-342900" algn="just">
              <a:lnSpc>
                <a:spcPct val="80000"/>
              </a:lnSpc>
              <a:spcBef>
                <a:spcPct val="25000"/>
              </a:spcBef>
              <a:buFontTx/>
              <a:buAutoNum type="arabicParenR"/>
            </a:pPr>
            <a:r>
              <a:rPr lang="en-US" sz="1800"/>
              <a:t>Materi seksual dalam periklanan bertindak sebagai daya tarik untuk mengambil perhatian yang juga mempertahankan perhatian tersebut untuk waktu yang lebih lama. </a:t>
            </a:r>
          </a:p>
          <a:p>
            <a:pPr marL="800100" lvl="1" indent="-342900" algn="just">
              <a:lnSpc>
                <a:spcPct val="80000"/>
              </a:lnSpc>
              <a:spcBef>
                <a:spcPct val="25000"/>
              </a:spcBef>
              <a:buFontTx/>
              <a:buAutoNum type="arabicParenR"/>
            </a:pPr>
            <a:r>
              <a:rPr lang="en-US" sz="1800"/>
              <a:t>Untuk meningkatkan ingatan terhadap pesan iklan. Daya tarik seksual menghasilkan ingatan yang lebih baik bila pelaksaan periklanan mempunyai hubungan yang tepat dengan produk yang diiklankan. </a:t>
            </a:r>
          </a:p>
          <a:p>
            <a:pPr marL="800100" lvl="1" indent="-342900" algn="just">
              <a:lnSpc>
                <a:spcPct val="80000"/>
              </a:lnSpc>
              <a:spcBef>
                <a:spcPct val="25000"/>
              </a:spcBef>
              <a:buFontTx/>
              <a:buAutoNum type="arabicParenR"/>
            </a:pPr>
            <a:r>
              <a:rPr lang="en-US" sz="1800"/>
              <a:t>Peran untuk membangkitkan tanggapan emosional seperti perasaan arousal ( merangsang) atau bahkan nafsu. Hal ini bisa berdampak positif atau kontroversial</a:t>
            </a:r>
          </a:p>
          <a:p>
            <a:pPr marL="381000" indent="-381000">
              <a:spcBef>
                <a:spcPct val="35000"/>
              </a:spcBef>
              <a:buFontTx/>
              <a:buNone/>
            </a:pPr>
            <a:r>
              <a:rPr lang="en-US" sz="2000" b="1">
                <a:effectLst>
                  <a:outerShdw blurRad="38100" dist="38100" dir="2700000" algn="tl">
                    <a:srgbClr val="C0C0C0"/>
                  </a:outerShdw>
                </a:effectLst>
              </a:rPr>
              <a:t>6. Daya tarik Musik</a:t>
            </a:r>
          </a:p>
          <a:p>
            <a:pPr marL="381000" indent="-381000" algn="just">
              <a:spcBef>
                <a:spcPct val="35000"/>
              </a:spcBef>
              <a:buFontTx/>
              <a:buNone/>
            </a:pPr>
            <a:r>
              <a:rPr lang="en-US" sz="1800"/>
              <a:t>	Musik telah menjadi komponen penting dunia periklanan hampir sejak suara direkam pertama kali. Jingle, musik latar, nada-nada popular, dan aransemen klasik digunakan untuk menarik perhatian,  menyalurkan pesan-pesan penjualan, menentukan tekanan emosional untuk iklan dan mempengaruhi suasana hati para pendengar. </a:t>
            </a:r>
          </a:p>
          <a:p>
            <a:pPr marL="381000" indent="-381000" algn="just">
              <a:spcBef>
                <a:spcPct val="35000"/>
              </a:spcBef>
              <a:buFontTx/>
              <a:buNone/>
            </a:pPr>
            <a:r>
              <a:rPr lang="en-US" sz="1800"/>
              <a:t>	Musik membentuk berbagai fungsi komunikasi, ini meliputi cara untuk menarik perhatian menjadikan konsumen berada dalam perasaan positif, membuat mereka lebih dapat menerima pesan-pesan dalam iklan dan bahkan mengkomunikasikan arti produk-produk yang diiklankan.</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checkerboard(across)">
                                      <p:cBhvr>
                                        <p:cTn id="7" dur="5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checkerboard(across)">
                                      <p:cBhvr>
                                        <p:cTn id="12" dur="500"/>
                                        <p:tgtEl>
                                          <p:spTgt spid="133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checkerboard(across)">
                                      <p:cBhvr>
                                        <p:cTn id="17" dur="500"/>
                                        <p:tgtEl>
                                          <p:spTgt spid="13315">
                                            <p:txEl>
                                              <p:pRg st="2" end="2"/>
                                            </p:txEl>
                                          </p:spTgt>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13315">
                                            <p:txEl>
                                              <p:pRg st="3" end="3"/>
                                            </p:txEl>
                                          </p:spTgt>
                                        </p:tgtEl>
                                        <p:attrNameLst>
                                          <p:attrName>style.visibility</p:attrName>
                                        </p:attrNameLst>
                                      </p:cBhvr>
                                      <p:to>
                                        <p:strVal val="visible"/>
                                      </p:to>
                                    </p:set>
                                    <p:animEffect transition="in" filter="checkerboard(across)">
                                      <p:cBhvr>
                                        <p:cTn id="20" dur="500"/>
                                        <p:tgtEl>
                                          <p:spTgt spid="13315">
                                            <p:txEl>
                                              <p:pRg st="3" end="3"/>
                                            </p:txEl>
                                          </p:spTgt>
                                        </p:tgtEl>
                                      </p:cBhvr>
                                    </p:animEffect>
                                  </p:childTnLst>
                                </p:cTn>
                              </p:par>
                              <p:par>
                                <p:cTn id="21" presetID="5" presetClass="entr" presetSubtype="10" fill="hold" grpId="0" nodeType="withEffect">
                                  <p:stCondLst>
                                    <p:cond delay="0"/>
                                  </p:stCondLst>
                                  <p:childTnLst>
                                    <p:set>
                                      <p:cBhvr>
                                        <p:cTn id="22" dur="1" fill="hold">
                                          <p:stCondLst>
                                            <p:cond delay="0"/>
                                          </p:stCondLst>
                                        </p:cTn>
                                        <p:tgtEl>
                                          <p:spTgt spid="13315">
                                            <p:txEl>
                                              <p:pRg st="4" end="4"/>
                                            </p:txEl>
                                          </p:spTgt>
                                        </p:tgtEl>
                                        <p:attrNameLst>
                                          <p:attrName>style.visibility</p:attrName>
                                        </p:attrNameLst>
                                      </p:cBhvr>
                                      <p:to>
                                        <p:strVal val="visible"/>
                                      </p:to>
                                    </p:set>
                                    <p:animEffect transition="in" filter="checkerboard(across)">
                                      <p:cBhvr>
                                        <p:cTn id="23" dur="500"/>
                                        <p:tgtEl>
                                          <p:spTgt spid="13315">
                                            <p:txEl>
                                              <p:pRg st="4" end="4"/>
                                            </p:txEl>
                                          </p:spTgt>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13315">
                                            <p:txEl>
                                              <p:pRg st="5" end="5"/>
                                            </p:txEl>
                                          </p:spTgt>
                                        </p:tgtEl>
                                        <p:attrNameLst>
                                          <p:attrName>style.visibility</p:attrName>
                                        </p:attrNameLst>
                                      </p:cBhvr>
                                      <p:to>
                                        <p:strVal val="visible"/>
                                      </p:to>
                                    </p:set>
                                    <p:animEffect transition="in" filter="checkerboard(across)">
                                      <p:cBhvr>
                                        <p:cTn id="26" dur="500"/>
                                        <p:tgtEl>
                                          <p:spTgt spid="13315">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13315">
                                            <p:txEl>
                                              <p:pRg st="6" end="6"/>
                                            </p:txEl>
                                          </p:spTgt>
                                        </p:tgtEl>
                                        <p:attrNameLst>
                                          <p:attrName>style.visibility</p:attrName>
                                        </p:attrNameLst>
                                      </p:cBhvr>
                                      <p:to>
                                        <p:strVal val="visible"/>
                                      </p:to>
                                    </p:set>
                                    <p:animEffect transition="in" filter="checkerboard(across)">
                                      <p:cBhvr>
                                        <p:cTn id="31" dur="500"/>
                                        <p:tgtEl>
                                          <p:spTgt spid="13315">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grpId="0" nodeType="clickEffect">
                                  <p:stCondLst>
                                    <p:cond delay="0"/>
                                  </p:stCondLst>
                                  <p:childTnLst>
                                    <p:set>
                                      <p:cBhvr>
                                        <p:cTn id="35" dur="1" fill="hold">
                                          <p:stCondLst>
                                            <p:cond delay="0"/>
                                          </p:stCondLst>
                                        </p:cTn>
                                        <p:tgtEl>
                                          <p:spTgt spid="13315">
                                            <p:txEl>
                                              <p:pRg st="7" end="7"/>
                                            </p:txEl>
                                          </p:spTgt>
                                        </p:tgtEl>
                                        <p:attrNameLst>
                                          <p:attrName>style.visibility</p:attrName>
                                        </p:attrNameLst>
                                      </p:cBhvr>
                                      <p:to>
                                        <p:strVal val="visible"/>
                                      </p:to>
                                    </p:set>
                                    <p:animEffect transition="in" filter="checkerboard(across)">
                                      <p:cBhvr>
                                        <p:cTn id="36" dur="500"/>
                                        <p:tgtEl>
                                          <p:spTgt spid="13315">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13315">
                                            <p:txEl>
                                              <p:pRg st="8" end="8"/>
                                            </p:txEl>
                                          </p:spTgt>
                                        </p:tgtEl>
                                        <p:attrNameLst>
                                          <p:attrName>style.visibility</p:attrName>
                                        </p:attrNameLst>
                                      </p:cBhvr>
                                      <p:to>
                                        <p:strVal val="visible"/>
                                      </p:to>
                                    </p:set>
                                    <p:animEffect transition="in" filter="checkerboard(across)">
                                      <p:cBhvr>
                                        <p:cTn id="41" dur="500"/>
                                        <p:tgtEl>
                                          <p:spTgt spid="1331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0" y="-76200"/>
            <a:ext cx="9144000" cy="6858000"/>
          </a:xfrm>
        </p:spPr>
        <p:txBody>
          <a:bodyPr/>
          <a:lstStyle/>
          <a:p>
            <a:pPr marL="341313" indent="-341313">
              <a:spcBef>
                <a:spcPct val="35000"/>
              </a:spcBef>
              <a:buFontTx/>
              <a:buNone/>
              <a:tabLst>
                <a:tab pos="350838" algn="l"/>
              </a:tabLst>
            </a:pPr>
            <a:r>
              <a:rPr lang="en-US" sz="2000" b="1">
                <a:effectLst>
                  <a:outerShdw blurRad="38100" dist="38100" dir="2700000" algn="tl">
                    <a:srgbClr val="C0C0C0"/>
                  </a:outerShdw>
                </a:effectLst>
              </a:rPr>
              <a:t>7. 	Daya tarik Komparatif</a:t>
            </a:r>
          </a:p>
          <a:p>
            <a:pPr marL="341313" indent="-341313" algn="just">
              <a:lnSpc>
                <a:spcPct val="85000"/>
              </a:lnSpc>
              <a:buFontTx/>
              <a:buNone/>
              <a:tabLst>
                <a:tab pos="350838" algn="l"/>
              </a:tabLst>
            </a:pPr>
            <a:r>
              <a:rPr lang="en-US" sz="1600"/>
              <a:t>	Praktek dimana pemasang iklan secara langsung atau tidak  langsung  membandingkan produk mereka dengan tawaran produk lainnya, merupakan ciri khas bahwa produk yang dipromosikan akan lebih unggul dalam satu atau beberapa pertimbangan penting dalam pembelian. Hal inilah disebut periklanan komparatif. </a:t>
            </a:r>
          </a:p>
          <a:p>
            <a:pPr marL="341313" indent="-341313" algn="just">
              <a:lnSpc>
                <a:spcPct val="85000"/>
              </a:lnSpc>
              <a:buFontTx/>
              <a:buNone/>
              <a:tabLst>
                <a:tab pos="350838" algn="l"/>
              </a:tabLst>
            </a:pPr>
            <a:r>
              <a:rPr lang="en-US" sz="1600"/>
              <a:t>	Berdasarkan penelitian berkaitan dengan periklanan komparatif versus iklan nonkomparatif menghasilkan;</a:t>
            </a:r>
          </a:p>
          <a:p>
            <a:pPr lvl="1" algn="just">
              <a:lnSpc>
                <a:spcPct val="85000"/>
              </a:lnSpc>
              <a:buFontTx/>
              <a:buAutoNum type="arabicPeriod"/>
              <a:tabLst>
                <a:tab pos="350838" algn="l"/>
              </a:tabLst>
            </a:pPr>
            <a:r>
              <a:rPr lang="en-US" sz="1400" i="1"/>
              <a:t>Periklanan komparatif adalah lebih baik dalam meningkatkan kesadaran merek. </a:t>
            </a:r>
          </a:p>
          <a:p>
            <a:pPr lvl="1" algn="just">
              <a:lnSpc>
                <a:spcPct val="85000"/>
              </a:lnSpc>
              <a:buFontTx/>
              <a:buAutoNum type="arabicPeriod"/>
              <a:tabLst>
                <a:tab pos="350838" algn="l"/>
              </a:tabLst>
            </a:pPr>
            <a:r>
              <a:rPr lang="en-US" sz="1400" i="1"/>
              <a:t>Periklanan komparatif mendorong ingatan yang lebih baik akan butir-butir pesan.</a:t>
            </a:r>
          </a:p>
          <a:p>
            <a:pPr lvl="1" algn="just">
              <a:lnSpc>
                <a:spcPct val="85000"/>
              </a:lnSpc>
              <a:buFontTx/>
              <a:buAutoNum type="arabicPeriod"/>
              <a:tabLst>
                <a:tab pos="350838" algn="l"/>
              </a:tabLst>
            </a:pPr>
            <a:r>
              <a:rPr lang="en-US" sz="1400" i="1"/>
              <a:t>Tetapi periklanan komparatif dianggap kurang dapat dipercaya daripada iklan nonkomparatif.</a:t>
            </a:r>
          </a:p>
          <a:p>
            <a:pPr lvl="1" algn="just">
              <a:lnSpc>
                <a:spcPct val="85000"/>
              </a:lnSpc>
              <a:buFontTx/>
              <a:buAutoNum type="arabicPeriod"/>
              <a:tabLst>
                <a:tab pos="350838" algn="l"/>
              </a:tabLst>
            </a:pPr>
            <a:r>
              <a:rPr lang="en-US" sz="1400" i="1"/>
              <a:t>Periklanan komparatif berperanan dalam menghasilkan sikap yang lebih baik terhadap merek yang disponsori khususnya bila mereknya baru.</a:t>
            </a:r>
          </a:p>
          <a:p>
            <a:pPr lvl="1" algn="just">
              <a:lnSpc>
                <a:spcPct val="85000"/>
              </a:lnSpc>
              <a:buFontTx/>
              <a:buAutoNum type="arabicPeriod"/>
              <a:tabLst>
                <a:tab pos="350838" algn="l"/>
              </a:tabLst>
            </a:pPr>
            <a:r>
              <a:rPr lang="en-US" sz="1400" i="1"/>
              <a:t>Periklanan komparatif menghasilkan niat yang lebih kuat untuk membeli merek yang disponsori.</a:t>
            </a:r>
          </a:p>
          <a:p>
            <a:pPr lvl="1" algn="just">
              <a:lnSpc>
                <a:spcPct val="85000"/>
              </a:lnSpc>
              <a:buFontTx/>
              <a:buAutoNum type="arabicPeriod"/>
              <a:tabLst>
                <a:tab pos="350838" algn="l"/>
              </a:tabLst>
            </a:pPr>
            <a:r>
              <a:rPr lang="en-US" sz="1400" i="1"/>
              <a:t>Periklanan komparatif menghasilkan lebih banyak pembelian dari pada iklan nonkomparatif</a:t>
            </a:r>
            <a:r>
              <a:rPr lang="en-US" sz="1400"/>
              <a:t>.</a:t>
            </a:r>
          </a:p>
          <a:p>
            <a:pPr marL="341313" indent="-341313" algn="just">
              <a:spcBef>
                <a:spcPct val="35000"/>
              </a:spcBef>
              <a:buFontTx/>
              <a:buNone/>
              <a:tabLst>
                <a:tab pos="350838" algn="l"/>
              </a:tabLst>
            </a:pPr>
            <a:r>
              <a:rPr lang="en-US" sz="1600"/>
              <a:t>	Faktor-faktor yang perlu dipertimbankan dalam pemakaian periklanan komperatif :</a:t>
            </a:r>
          </a:p>
          <a:p>
            <a:pPr lvl="1" algn="just">
              <a:lnSpc>
                <a:spcPct val="85000"/>
              </a:lnSpc>
              <a:buFontTx/>
              <a:buAutoNum type="arabicPeriod"/>
              <a:tabLst>
                <a:tab pos="350838" algn="l"/>
              </a:tabLst>
            </a:pPr>
            <a:r>
              <a:rPr lang="en-US" sz="1400" b="1"/>
              <a:t>Faktor Situasi</a:t>
            </a:r>
            <a:r>
              <a:rPr lang="en-US" sz="1400"/>
              <a:t> ; Karakteristik khalayak, media, pesan, perusahaan dan produk, semuanya berperan penting dalam menentukan apakah periklanan komperatif lebih efektif dibandingkan dengan yang nonkomparatif.</a:t>
            </a:r>
          </a:p>
          <a:p>
            <a:pPr lvl="1" algn="just">
              <a:lnSpc>
                <a:spcPct val="85000"/>
              </a:lnSpc>
              <a:buFontTx/>
              <a:buAutoNum type="arabicPeriod"/>
              <a:tabLst>
                <a:tab pos="350838" algn="l"/>
              </a:tabLst>
            </a:pPr>
            <a:r>
              <a:rPr lang="en-US" sz="1400" b="1"/>
              <a:t>Manfaat jelas</a:t>
            </a:r>
            <a:r>
              <a:rPr lang="en-US" sz="1400"/>
              <a:t> : Periklanan komparatif sangat efektif untuk mempromosikan merek-merek yang memiliki manfaat yang jelas bila dihubungkan dengan merek-merek pesaing. </a:t>
            </a:r>
          </a:p>
          <a:p>
            <a:pPr lvl="1" algn="just">
              <a:lnSpc>
                <a:spcPct val="85000"/>
              </a:lnSpc>
              <a:buFontTx/>
              <a:buNone/>
              <a:tabLst>
                <a:tab pos="350838" algn="l"/>
              </a:tabLst>
            </a:pPr>
            <a:r>
              <a:rPr lang="en-US" sz="1400"/>
              <a:t>3. 	</a:t>
            </a:r>
            <a:r>
              <a:rPr lang="en-US" sz="1400" b="1"/>
              <a:t>Kredibilitas pesan</a:t>
            </a:r>
            <a:r>
              <a:rPr lang="en-US" sz="1400"/>
              <a:t> : </a:t>
            </a:r>
            <a:r>
              <a:rPr lang="en-US" sz="1600"/>
              <a:t>Efektivitas pesan akan meningkat jika pernyataan komparatif dibuat dapat dipercaya. Ada beberapa cara  untuk mencapai ini :</a:t>
            </a:r>
          </a:p>
          <a:p>
            <a:pPr lvl="2" algn="just">
              <a:lnSpc>
                <a:spcPct val="85000"/>
              </a:lnSpc>
              <a:tabLst>
                <a:tab pos="350838" algn="l"/>
              </a:tabLst>
            </a:pPr>
            <a:r>
              <a:rPr lang="en-US" sz="1400"/>
              <a:t>Memiliki organisasi riset yang indipenden untuk mendukung pesan yang diunggulkan.</a:t>
            </a:r>
          </a:p>
          <a:p>
            <a:pPr lvl="2" algn="just">
              <a:lnSpc>
                <a:spcPct val="85000"/>
              </a:lnSpc>
              <a:tabLst>
                <a:tab pos="350838" algn="l"/>
              </a:tabLst>
            </a:pPr>
            <a:r>
              <a:rPr lang="en-US" sz="1400"/>
              <a:t>Sajikan hasil tes yang mengesankan untuk mendukung pernyataan tentang produk.</a:t>
            </a:r>
          </a:p>
          <a:p>
            <a:pPr lvl="2" algn="just">
              <a:lnSpc>
                <a:spcPct val="85000"/>
              </a:lnSpc>
              <a:tabLst>
                <a:tab pos="350838" algn="l"/>
              </a:tabLst>
            </a:pPr>
            <a:r>
              <a:rPr lang="en-US" sz="1400"/>
              <a:t>Gunakan pendukung yang dipercaya sebagai pembicara.</a:t>
            </a:r>
          </a:p>
          <a:p>
            <a:pPr lvl="1" algn="just">
              <a:lnSpc>
                <a:spcPct val="85000"/>
              </a:lnSpc>
              <a:buFontTx/>
              <a:buNone/>
              <a:tabLst>
                <a:tab pos="350838" algn="l"/>
              </a:tabLst>
            </a:pPr>
            <a:r>
              <a:rPr lang="en-US" sz="1400"/>
              <a:t>4. 	</a:t>
            </a:r>
            <a:r>
              <a:rPr lang="en-US" sz="1400" b="1"/>
              <a:t>Menafsirkan efektivitas</a:t>
            </a:r>
            <a:r>
              <a:rPr lang="en-US" sz="1400"/>
              <a:t> :Karena iklan komparatif menyatakan bahwa suatu merek yang diiklankan relatif berbeda dengan merek lainnya dan karena konsumen menerima informasi komparatif ini dengan cara yang berbeda, teknik pengukuran untuk menafsirkan efektivitas periklanan</a:t>
            </a:r>
          </a:p>
          <a:p>
            <a:pPr marL="341313" indent="-341313" algn="just">
              <a:lnSpc>
                <a:spcPct val="80000"/>
              </a:lnSpc>
              <a:buFontTx/>
              <a:buNone/>
              <a:tabLst>
                <a:tab pos="350838" algn="l"/>
              </a:tabLst>
            </a:pPr>
            <a:r>
              <a:rPr lang="en-US" sz="1400"/>
              <a:t>	</a:t>
            </a:r>
            <a:r>
              <a:rPr lang="en-US" sz="1600"/>
              <a:t>komparatif adalah paling peka bila pertanyaan disampaikan dengan cara berbeda pula. Artinya untuk kepekaan maksimal, konteks pertanyaan atau susunan kata-kata harus  sesuai dengan pikiran yang diterima konsumen. </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checkerboard(across)">
                                      <p:cBhvr>
                                        <p:cTn id="7" dur="5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checkerboard(across)">
                                      <p:cBhvr>
                                        <p:cTn id="12" dur="500"/>
                                        <p:tgtEl>
                                          <p:spTgt spid="153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checkerboard(across)">
                                      <p:cBhvr>
                                        <p:cTn id="17" dur="500"/>
                                        <p:tgtEl>
                                          <p:spTgt spid="15363">
                                            <p:txEl>
                                              <p:pRg st="2" end="2"/>
                                            </p:txEl>
                                          </p:spTgt>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15363">
                                            <p:txEl>
                                              <p:pRg st="3" end="3"/>
                                            </p:txEl>
                                          </p:spTgt>
                                        </p:tgtEl>
                                        <p:attrNameLst>
                                          <p:attrName>style.visibility</p:attrName>
                                        </p:attrNameLst>
                                      </p:cBhvr>
                                      <p:to>
                                        <p:strVal val="visible"/>
                                      </p:to>
                                    </p:set>
                                    <p:animEffect transition="in" filter="checkerboard(across)">
                                      <p:cBhvr>
                                        <p:cTn id="20" dur="500"/>
                                        <p:tgtEl>
                                          <p:spTgt spid="15363">
                                            <p:txEl>
                                              <p:pRg st="3" end="3"/>
                                            </p:txEl>
                                          </p:spTgt>
                                        </p:tgtEl>
                                      </p:cBhvr>
                                    </p:animEffect>
                                  </p:childTnLst>
                                </p:cTn>
                              </p:par>
                              <p:par>
                                <p:cTn id="21" presetID="5" presetClass="entr" presetSubtype="10" fill="hold" grpId="0" nodeType="withEffect">
                                  <p:stCondLst>
                                    <p:cond delay="0"/>
                                  </p:stCondLst>
                                  <p:childTnLst>
                                    <p:set>
                                      <p:cBhvr>
                                        <p:cTn id="22" dur="1" fill="hold">
                                          <p:stCondLst>
                                            <p:cond delay="0"/>
                                          </p:stCondLst>
                                        </p:cTn>
                                        <p:tgtEl>
                                          <p:spTgt spid="15363">
                                            <p:txEl>
                                              <p:pRg st="4" end="4"/>
                                            </p:txEl>
                                          </p:spTgt>
                                        </p:tgtEl>
                                        <p:attrNameLst>
                                          <p:attrName>style.visibility</p:attrName>
                                        </p:attrNameLst>
                                      </p:cBhvr>
                                      <p:to>
                                        <p:strVal val="visible"/>
                                      </p:to>
                                    </p:set>
                                    <p:animEffect transition="in" filter="checkerboard(across)">
                                      <p:cBhvr>
                                        <p:cTn id="23" dur="500"/>
                                        <p:tgtEl>
                                          <p:spTgt spid="15363">
                                            <p:txEl>
                                              <p:pRg st="4" end="4"/>
                                            </p:txEl>
                                          </p:spTgt>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15363">
                                            <p:txEl>
                                              <p:pRg st="5" end="5"/>
                                            </p:txEl>
                                          </p:spTgt>
                                        </p:tgtEl>
                                        <p:attrNameLst>
                                          <p:attrName>style.visibility</p:attrName>
                                        </p:attrNameLst>
                                      </p:cBhvr>
                                      <p:to>
                                        <p:strVal val="visible"/>
                                      </p:to>
                                    </p:set>
                                    <p:animEffect transition="in" filter="checkerboard(across)">
                                      <p:cBhvr>
                                        <p:cTn id="26" dur="500"/>
                                        <p:tgtEl>
                                          <p:spTgt spid="15363">
                                            <p:txEl>
                                              <p:pRg st="5" end="5"/>
                                            </p:txEl>
                                          </p:spTgt>
                                        </p:tgtEl>
                                      </p:cBhvr>
                                    </p:animEffect>
                                  </p:childTnLst>
                                </p:cTn>
                              </p:par>
                              <p:par>
                                <p:cTn id="27" presetID="5" presetClass="entr" presetSubtype="10" fill="hold" grpId="0" nodeType="withEffect">
                                  <p:stCondLst>
                                    <p:cond delay="0"/>
                                  </p:stCondLst>
                                  <p:childTnLst>
                                    <p:set>
                                      <p:cBhvr>
                                        <p:cTn id="28" dur="1" fill="hold">
                                          <p:stCondLst>
                                            <p:cond delay="0"/>
                                          </p:stCondLst>
                                        </p:cTn>
                                        <p:tgtEl>
                                          <p:spTgt spid="15363">
                                            <p:txEl>
                                              <p:pRg st="6" end="6"/>
                                            </p:txEl>
                                          </p:spTgt>
                                        </p:tgtEl>
                                        <p:attrNameLst>
                                          <p:attrName>style.visibility</p:attrName>
                                        </p:attrNameLst>
                                      </p:cBhvr>
                                      <p:to>
                                        <p:strVal val="visible"/>
                                      </p:to>
                                    </p:set>
                                    <p:animEffect transition="in" filter="checkerboard(across)">
                                      <p:cBhvr>
                                        <p:cTn id="29" dur="500"/>
                                        <p:tgtEl>
                                          <p:spTgt spid="15363">
                                            <p:txEl>
                                              <p:pRg st="6" end="6"/>
                                            </p:txEl>
                                          </p:spTgt>
                                        </p:tgtEl>
                                      </p:cBhvr>
                                    </p:animEffect>
                                  </p:childTnLst>
                                </p:cTn>
                              </p:par>
                              <p:par>
                                <p:cTn id="30" presetID="5" presetClass="entr" presetSubtype="10" fill="hold" grpId="0" nodeType="withEffect">
                                  <p:stCondLst>
                                    <p:cond delay="0"/>
                                  </p:stCondLst>
                                  <p:childTnLst>
                                    <p:set>
                                      <p:cBhvr>
                                        <p:cTn id="31" dur="1" fill="hold">
                                          <p:stCondLst>
                                            <p:cond delay="0"/>
                                          </p:stCondLst>
                                        </p:cTn>
                                        <p:tgtEl>
                                          <p:spTgt spid="15363">
                                            <p:txEl>
                                              <p:pRg st="7" end="7"/>
                                            </p:txEl>
                                          </p:spTgt>
                                        </p:tgtEl>
                                        <p:attrNameLst>
                                          <p:attrName>style.visibility</p:attrName>
                                        </p:attrNameLst>
                                      </p:cBhvr>
                                      <p:to>
                                        <p:strVal val="visible"/>
                                      </p:to>
                                    </p:set>
                                    <p:animEffect transition="in" filter="checkerboard(across)">
                                      <p:cBhvr>
                                        <p:cTn id="32" dur="500"/>
                                        <p:tgtEl>
                                          <p:spTgt spid="15363">
                                            <p:txEl>
                                              <p:pRg st="7" end="7"/>
                                            </p:txEl>
                                          </p:spTgt>
                                        </p:tgtEl>
                                      </p:cBhvr>
                                    </p:animEffect>
                                  </p:childTnLst>
                                </p:cTn>
                              </p:par>
                              <p:par>
                                <p:cTn id="33" presetID="5" presetClass="entr" presetSubtype="10" fill="hold" grpId="0" nodeType="withEffect">
                                  <p:stCondLst>
                                    <p:cond delay="0"/>
                                  </p:stCondLst>
                                  <p:childTnLst>
                                    <p:set>
                                      <p:cBhvr>
                                        <p:cTn id="34" dur="1" fill="hold">
                                          <p:stCondLst>
                                            <p:cond delay="0"/>
                                          </p:stCondLst>
                                        </p:cTn>
                                        <p:tgtEl>
                                          <p:spTgt spid="15363">
                                            <p:txEl>
                                              <p:pRg st="8" end="8"/>
                                            </p:txEl>
                                          </p:spTgt>
                                        </p:tgtEl>
                                        <p:attrNameLst>
                                          <p:attrName>style.visibility</p:attrName>
                                        </p:attrNameLst>
                                      </p:cBhvr>
                                      <p:to>
                                        <p:strVal val="visible"/>
                                      </p:to>
                                    </p:set>
                                    <p:animEffect transition="in" filter="checkerboard(across)">
                                      <p:cBhvr>
                                        <p:cTn id="35" dur="500"/>
                                        <p:tgtEl>
                                          <p:spTgt spid="15363">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15363">
                                            <p:txEl>
                                              <p:pRg st="9" end="9"/>
                                            </p:txEl>
                                          </p:spTgt>
                                        </p:tgtEl>
                                        <p:attrNameLst>
                                          <p:attrName>style.visibility</p:attrName>
                                        </p:attrNameLst>
                                      </p:cBhvr>
                                      <p:to>
                                        <p:strVal val="visible"/>
                                      </p:to>
                                    </p:set>
                                    <p:animEffect transition="in" filter="checkerboard(across)">
                                      <p:cBhvr>
                                        <p:cTn id="40" dur="500"/>
                                        <p:tgtEl>
                                          <p:spTgt spid="15363">
                                            <p:txEl>
                                              <p:pRg st="9" end="9"/>
                                            </p:txEl>
                                          </p:spTgt>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15363">
                                            <p:txEl>
                                              <p:pRg st="10" end="10"/>
                                            </p:txEl>
                                          </p:spTgt>
                                        </p:tgtEl>
                                        <p:attrNameLst>
                                          <p:attrName>style.visibility</p:attrName>
                                        </p:attrNameLst>
                                      </p:cBhvr>
                                      <p:to>
                                        <p:strVal val="visible"/>
                                      </p:to>
                                    </p:set>
                                    <p:animEffect transition="in" filter="checkerboard(across)">
                                      <p:cBhvr>
                                        <p:cTn id="43" dur="500"/>
                                        <p:tgtEl>
                                          <p:spTgt spid="15363">
                                            <p:txEl>
                                              <p:pRg st="10" end="10"/>
                                            </p:txEl>
                                          </p:spTgt>
                                        </p:tgtEl>
                                      </p:cBhvr>
                                    </p:animEffect>
                                  </p:childTnLst>
                                </p:cTn>
                              </p:par>
                              <p:par>
                                <p:cTn id="44" presetID="5" presetClass="entr" presetSubtype="10" fill="hold" grpId="0" nodeType="withEffect">
                                  <p:stCondLst>
                                    <p:cond delay="0"/>
                                  </p:stCondLst>
                                  <p:childTnLst>
                                    <p:set>
                                      <p:cBhvr>
                                        <p:cTn id="45" dur="1" fill="hold">
                                          <p:stCondLst>
                                            <p:cond delay="0"/>
                                          </p:stCondLst>
                                        </p:cTn>
                                        <p:tgtEl>
                                          <p:spTgt spid="15363">
                                            <p:txEl>
                                              <p:pRg st="11" end="11"/>
                                            </p:txEl>
                                          </p:spTgt>
                                        </p:tgtEl>
                                        <p:attrNameLst>
                                          <p:attrName>style.visibility</p:attrName>
                                        </p:attrNameLst>
                                      </p:cBhvr>
                                      <p:to>
                                        <p:strVal val="visible"/>
                                      </p:to>
                                    </p:set>
                                    <p:animEffect transition="in" filter="checkerboard(across)">
                                      <p:cBhvr>
                                        <p:cTn id="46" dur="500"/>
                                        <p:tgtEl>
                                          <p:spTgt spid="15363">
                                            <p:txEl>
                                              <p:pRg st="11" end="11"/>
                                            </p:txEl>
                                          </p:spTgt>
                                        </p:tgtEl>
                                      </p:cBhvr>
                                    </p:animEffect>
                                  </p:childTnLst>
                                </p:cTn>
                              </p:par>
                              <p:par>
                                <p:cTn id="47" presetID="5" presetClass="entr" presetSubtype="10" fill="hold" grpId="0" nodeType="withEffect">
                                  <p:stCondLst>
                                    <p:cond delay="0"/>
                                  </p:stCondLst>
                                  <p:childTnLst>
                                    <p:set>
                                      <p:cBhvr>
                                        <p:cTn id="48" dur="1" fill="hold">
                                          <p:stCondLst>
                                            <p:cond delay="0"/>
                                          </p:stCondLst>
                                        </p:cTn>
                                        <p:tgtEl>
                                          <p:spTgt spid="15363">
                                            <p:txEl>
                                              <p:pRg st="12" end="12"/>
                                            </p:txEl>
                                          </p:spTgt>
                                        </p:tgtEl>
                                        <p:attrNameLst>
                                          <p:attrName>style.visibility</p:attrName>
                                        </p:attrNameLst>
                                      </p:cBhvr>
                                      <p:to>
                                        <p:strVal val="visible"/>
                                      </p:to>
                                    </p:set>
                                    <p:animEffect transition="in" filter="checkerboard(across)">
                                      <p:cBhvr>
                                        <p:cTn id="49" dur="500"/>
                                        <p:tgtEl>
                                          <p:spTgt spid="15363">
                                            <p:txEl>
                                              <p:pRg st="12" end="12"/>
                                            </p:txEl>
                                          </p:spTgt>
                                        </p:tgtEl>
                                      </p:cBhvr>
                                    </p:animEffect>
                                  </p:childTnLst>
                                </p:cTn>
                              </p:par>
                              <p:par>
                                <p:cTn id="50" presetID="5" presetClass="entr" presetSubtype="10" fill="hold" grpId="0" nodeType="withEffect">
                                  <p:stCondLst>
                                    <p:cond delay="0"/>
                                  </p:stCondLst>
                                  <p:childTnLst>
                                    <p:set>
                                      <p:cBhvr>
                                        <p:cTn id="51" dur="1" fill="hold">
                                          <p:stCondLst>
                                            <p:cond delay="0"/>
                                          </p:stCondLst>
                                        </p:cTn>
                                        <p:tgtEl>
                                          <p:spTgt spid="15363">
                                            <p:txEl>
                                              <p:pRg st="13" end="13"/>
                                            </p:txEl>
                                          </p:spTgt>
                                        </p:tgtEl>
                                        <p:attrNameLst>
                                          <p:attrName>style.visibility</p:attrName>
                                        </p:attrNameLst>
                                      </p:cBhvr>
                                      <p:to>
                                        <p:strVal val="visible"/>
                                      </p:to>
                                    </p:set>
                                    <p:animEffect transition="in" filter="checkerboard(across)">
                                      <p:cBhvr>
                                        <p:cTn id="52" dur="500"/>
                                        <p:tgtEl>
                                          <p:spTgt spid="15363">
                                            <p:txEl>
                                              <p:pRg st="13" end="13"/>
                                            </p:txEl>
                                          </p:spTgt>
                                        </p:tgtEl>
                                      </p:cBhvr>
                                    </p:animEffect>
                                  </p:childTnLst>
                                </p:cTn>
                              </p:par>
                              <p:par>
                                <p:cTn id="53" presetID="5" presetClass="entr" presetSubtype="10" fill="hold" grpId="0" nodeType="withEffect">
                                  <p:stCondLst>
                                    <p:cond delay="0"/>
                                  </p:stCondLst>
                                  <p:childTnLst>
                                    <p:set>
                                      <p:cBhvr>
                                        <p:cTn id="54" dur="1" fill="hold">
                                          <p:stCondLst>
                                            <p:cond delay="0"/>
                                          </p:stCondLst>
                                        </p:cTn>
                                        <p:tgtEl>
                                          <p:spTgt spid="15363">
                                            <p:txEl>
                                              <p:pRg st="14" end="14"/>
                                            </p:txEl>
                                          </p:spTgt>
                                        </p:tgtEl>
                                        <p:attrNameLst>
                                          <p:attrName>style.visibility</p:attrName>
                                        </p:attrNameLst>
                                      </p:cBhvr>
                                      <p:to>
                                        <p:strVal val="visible"/>
                                      </p:to>
                                    </p:set>
                                    <p:animEffect transition="in" filter="checkerboard(across)">
                                      <p:cBhvr>
                                        <p:cTn id="55" dur="500"/>
                                        <p:tgtEl>
                                          <p:spTgt spid="15363">
                                            <p:txEl>
                                              <p:pRg st="14" end="14"/>
                                            </p:txEl>
                                          </p:spTgt>
                                        </p:tgtEl>
                                      </p:cBhvr>
                                    </p:animEffect>
                                  </p:childTnLst>
                                </p:cTn>
                              </p:par>
                              <p:par>
                                <p:cTn id="56" presetID="5" presetClass="entr" presetSubtype="10" fill="hold" grpId="0" nodeType="withEffect">
                                  <p:stCondLst>
                                    <p:cond delay="0"/>
                                  </p:stCondLst>
                                  <p:childTnLst>
                                    <p:set>
                                      <p:cBhvr>
                                        <p:cTn id="57" dur="1" fill="hold">
                                          <p:stCondLst>
                                            <p:cond delay="0"/>
                                          </p:stCondLst>
                                        </p:cTn>
                                        <p:tgtEl>
                                          <p:spTgt spid="15363">
                                            <p:txEl>
                                              <p:pRg st="15" end="15"/>
                                            </p:txEl>
                                          </p:spTgt>
                                        </p:tgtEl>
                                        <p:attrNameLst>
                                          <p:attrName>style.visibility</p:attrName>
                                        </p:attrNameLst>
                                      </p:cBhvr>
                                      <p:to>
                                        <p:strVal val="visible"/>
                                      </p:to>
                                    </p:set>
                                    <p:animEffect transition="in" filter="checkerboard(across)">
                                      <p:cBhvr>
                                        <p:cTn id="58" dur="500"/>
                                        <p:tgtEl>
                                          <p:spTgt spid="15363">
                                            <p:txEl>
                                              <p:pRg st="15" end="15"/>
                                            </p:txEl>
                                          </p:spTgt>
                                        </p:tgtEl>
                                      </p:cBhvr>
                                    </p:animEffect>
                                  </p:childTnLst>
                                </p:cTn>
                              </p:par>
                              <p:par>
                                <p:cTn id="59" presetID="5" presetClass="entr" presetSubtype="10" fill="hold" grpId="0" nodeType="withEffect">
                                  <p:stCondLst>
                                    <p:cond delay="0"/>
                                  </p:stCondLst>
                                  <p:childTnLst>
                                    <p:set>
                                      <p:cBhvr>
                                        <p:cTn id="60" dur="1" fill="hold">
                                          <p:stCondLst>
                                            <p:cond delay="0"/>
                                          </p:stCondLst>
                                        </p:cTn>
                                        <p:tgtEl>
                                          <p:spTgt spid="15363">
                                            <p:txEl>
                                              <p:pRg st="16" end="16"/>
                                            </p:txEl>
                                          </p:spTgt>
                                        </p:tgtEl>
                                        <p:attrNameLst>
                                          <p:attrName>style.visibility</p:attrName>
                                        </p:attrNameLst>
                                      </p:cBhvr>
                                      <p:to>
                                        <p:strVal val="visible"/>
                                      </p:to>
                                    </p:set>
                                    <p:animEffect transition="in" filter="checkerboard(across)">
                                      <p:cBhvr>
                                        <p:cTn id="61" dur="500"/>
                                        <p:tgtEl>
                                          <p:spTgt spid="15363">
                                            <p:txEl>
                                              <p:pRg st="16" end="16"/>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5" presetClass="entr" presetSubtype="10" fill="hold" grpId="0" nodeType="clickEffect">
                                  <p:stCondLst>
                                    <p:cond delay="0"/>
                                  </p:stCondLst>
                                  <p:childTnLst>
                                    <p:set>
                                      <p:cBhvr>
                                        <p:cTn id="65" dur="1" fill="hold">
                                          <p:stCondLst>
                                            <p:cond delay="0"/>
                                          </p:stCondLst>
                                        </p:cTn>
                                        <p:tgtEl>
                                          <p:spTgt spid="15363">
                                            <p:txEl>
                                              <p:pRg st="17" end="17"/>
                                            </p:txEl>
                                          </p:spTgt>
                                        </p:tgtEl>
                                        <p:attrNameLst>
                                          <p:attrName>style.visibility</p:attrName>
                                        </p:attrNameLst>
                                      </p:cBhvr>
                                      <p:to>
                                        <p:strVal val="visible"/>
                                      </p:to>
                                    </p:set>
                                    <p:animEffect transition="in" filter="checkerboard(across)">
                                      <p:cBhvr>
                                        <p:cTn id="66" dur="500"/>
                                        <p:tgtEl>
                                          <p:spTgt spid="1536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0" y="457200"/>
            <a:ext cx="9144000" cy="6248400"/>
          </a:xfrm>
        </p:spPr>
        <p:txBody>
          <a:bodyPr/>
          <a:lstStyle/>
          <a:p>
            <a:pPr marL="341313" indent="-341313" algn="just">
              <a:spcBef>
                <a:spcPct val="40000"/>
              </a:spcBef>
              <a:buFontTx/>
              <a:buNone/>
            </a:pPr>
            <a:r>
              <a:rPr lang="en-US" sz="2000" b="1">
                <a:effectLst>
                  <a:outerShdw blurRad="38100" dist="38100" dir="2700000" algn="tl">
                    <a:srgbClr val="C0C0C0"/>
                  </a:outerShdw>
                </a:effectLst>
              </a:rPr>
              <a:t>8.	Daya tarik Positif/Rasional:</a:t>
            </a:r>
          </a:p>
          <a:p>
            <a:pPr marL="341313" indent="-341313" algn="just">
              <a:spcBef>
                <a:spcPct val="40000"/>
              </a:spcBef>
              <a:buFontTx/>
              <a:buNone/>
            </a:pPr>
            <a:r>
              <a:rPr lang="en-US" sz="1800"/>
              <a:t>	Daya tarik positif/rasional berfokus pada praktik, fungsi, atau kebutuhan konsumen secara optimal terhadap suatu produk yang menekankan pada manfaat atau alasan untuk mempunyai atau menggunakan suatu merek. Isi dari pesan menekankan pada fakta, belajar dan persuasi logis. </a:t>
            </a:r>
          </a:p>
          <a:p>
            <a:pPr marL="341313" indent="-341313" algn="just">
              <a:spcBef>
                <a:spcPct val="40000"/>
              </a:spcBef>
              <a:buFontTx/>
              <a:buNone/>
            </a:pPr>
            <a:r>
              <a:rPr lang="en-US" sz="1800"/>
              <a:t>	Daya tarik positif/rasional cenderung bersifat informatif dan umumnya pengiklan menggunakan daya tarik ini untuk meyakinkan konsumen bahwa produk yang diiklankan mempunyai manfaat khusus yang memuaskan konsumen.</a:t>
            </a:r>
          </a:p>
          <a:p>
            <a:pPr marL="341313" indent="-341313">
              <a:spcBef>
                <a:spcPct val="40000"/>
              </a:spcBef>
              <a:buFontTx/>
              <a:buNone/>
            </a:pPr>
            <a:r>
              <a:rPr lang="en-US" sz="2000" b="1">
                <a:effectLst>
                  <a:outerShdw blurRad="38100" dist="38100" dir="2700000" algn="tl">
                    <a:srgbClr val="C0C0C0"/>
                  </a:outerShdw>
                </a:effectLst>
              </a:rPr>
              <a:t>9.	Daya tarik Emosional:</a:t>
            </a:r>
          </a:p>
          <a:p>
            <a:pPr marL="341313" indent="-341313" algn="just">
              <a:spcBef>
                <a:spcPct val="40000"/>
              </a:spcBef>
              <a:buFontTx/>
              <a:buNone/>
            </a:pPr>
            <a:r>
              <a:rPr lang="en-US" sz="1800"/>
              <a:t>	Daya tarik emosional berhubungan dengan kebutuhan psikologis konsumen untuk membeli suatu produk. Banyak konsumen termotivasi untuk mengambil keputusan dan membeli suatu produk karena emosi dan perasaan terhadap merek dapat menjadi lebih penting daripada pengetahuan terhadap atribut dan pernik-pernik produk tersebut.</a:t>
            </a:r>
          </a:p>
          <a:p>
            <a:pPr marL="341313" indent="-341313" algn="just">
              <a:spcBef>
                <a:spcPct val="40000"/>
              </a:spcBef>
              <a:buFontTx/>
              <a:buNone/>
            </a:pPr>
            <a:r>
              <a:rPr lang="en-US" sz="2000" b="1">
                <a:effectLst>
                  <a:outerShdw blurRad="38100" dist="38100" dir="2700000" algn="tl">
                    <a:srgbClr val="C0C0C0"/>
                  </a:outerShdw>
                </a:effectLst>
              </a:rPr>
              <a:t>10.Daya tarik kombinasi :</a:t>
            </a:r>
          </a:p>
          <a:p>
            <a:pPr marL="341313" indent="-341313" algn="just">
              <a:spcBef>
                <a:spcPct val="40000"/>
              </a:spcBef>
              <a:buFontTx/>
              <a:buNone/>
            </a:pPr>
            <a:r>
              <a:rPr lang="en-US" sz="1800"/>
              <a:t>	Daya tarik kombinasi merupakan perpaduan dari berbagai daya tarik humor, daya tarik rasa takut dan lainnya. Daya tarik ini diharapkan dapat mensinergikan berbagai daya tarik, sehingga dapat menghasilkan efek eksekusi pesan iklan yang lebih baik dibandingkan jika hanya menggunakan satu daya tarik.</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checkerboard(across)">
                                      <p:cBhvr>
                                        <p:cTn id="7" dur="5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checkerboard(across)">
                                      <p:cBhvr>
                                        <p:cTn id="12" dur="500"/>
                                        <p:tgtEl>
                                          <p:spTgt spid="204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checkerboard(across)">
                                      <p:cBhvr>
                                        <p:cTn id="17" dur="500"/>
                                        <p:tgtEl>
                                          <p:spTgt spid="204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0483">
                                            <p:txEl>
                                              <p:pRg st="3" end="3"/>
                                            </p:txEl>
                                          </p:spTgt>
                                        </p:tgtEl>
                                        <p:attrNameLst>
                                          <p:attrName>style.visibility</p:attrName>
                                        </p:attrNameLst>
                                      </p:cBhvr>
                                      <p:to>
                                        <p:strVal val="visible"/>
                                      </p:to>
                                    </p:set>
                                    <p:animEffect transition="in" filter="checkerboard(across)">
                                      <p:cBhvr>
                                        <p:cTn id="22" dur="500"/>
                                        <p:tgtEl>
                                          <p:spTgt spid="2048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0483">
                                            <p:txEl>
                                              <p:pRg st="4" end="4"/>
                                            </p:txEl>
                                          </p:spTgt>
                                        </p:tgtEl>
                                        <p:attrNameLst>
                                          <p:attrName>style.visibility</p:attrName>
                                        </p:attrNameLst>
                                      </p:cBhvr>
                                      <p:to>
                                        <p:strVal val="visible"/>
                                      </p:to>
                                    </p:set>
                                    <p:animEffect transition="in" filter="checkerboard(across)">
                                      <p:cBhvr>
                                        <p:cTn id="27" dur="500"/>
                                        <p:tgtEl>
                                          <p:spTgt spid="2048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0483">
                                            <p:txEl>
                                              <p:pRg st="5" end="5"/>
                                            </p:txEl>
                                          </p:spTgt>
                                        </p:tgtEl>
                                        <p:attrNameLst>
                                          <p:attrName>style.visibility</p:attrName>
                                        </p:attrNameLst>
                                      </p:cBhvr>
                                      <p:to>
                                        <p:strVal val="visible"/>
                                      </p:to>
                                    </p:set>
                                    <p:animEffect transition="in" filter="checkerboard(across)">
                                      <p:cBhvr>
                                        <p:cTn id="32" dur="500"/>
                                        <p:tgtEl>
                                          <p:spTgt spid="2048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0483">
                                            <p:txEl>
                                              <p:pRg st="6" end="6"/>
                                            </p:txEl>
                                          </p:spTgt>
                                        </p:tgtEl>
                                        <p:attrNameLst>
                                          <p:attrName>style.visibility</p:attrName>
                                        </p:attrNameLst>
                                      </p:cBhvr>
                                      <p:to>
                                        <p:strVal val="visible"/>
                                      </p:to>
                                    </p:set>
                                    <p:animEffect transition="in" filter="checkerboard(across)">
                                      <p:cBhvr>
                                        <p:cTn id="37" dur="500"/>
                                        <p:tgtEl>
                                          <p:spTgt spid="204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0" y="533400"/>
            <a:ext cx="9144000" cy="6248400"/>
          </a:xfrm>
        </p:spPr>
        <p:txBody>
          <a:bodyPr/>
          <a:lstStyle/>
          <a:p>
            <a:pPr marL="0" indent="0" algn="just">
              <a:lnSpc>
                <a:spcPct val="80000"/>
              </a:lnSpc>
              <a:spcBef>
                <a:spcPct val="40000"/>
              </a:spcBef>
              <a:buFontTx/>
              <a:buNone/>
            </a:pPr>
            <a:r>
              <a:rPr lang="en-US" sz="2800" b="1"/>
              <a:t>Atensi Persuasif</a:t>
            </a:r>
          </a:p>
          <a:p>
            <a:pPr marL="0" indent="0" algn="just">
              <a:lnSpc>
                <a:spcPct val="80000"/>
              </a:lnSpc>
              <a:spcBef>
                <a:spcPct val="40000"/>
              </a:spcBef>
              <a:buFontTx/>
              <a:buNone/>
            </a:pPr>
            <a:r>
              <a:rPr lang="en-US" sz="2500"/>
              <a:t>Dalam kegiatan komunikasi dikenal ada empat teknik komunikasi yaitu; informatif, instruktif, persuasif dan human relations.</a:t>
            </a:r>
          </a:p>
          <a:p>
            <a:pPr marL="0" indent="0" algn="just">
              <a:lnSpc>
                <a:spcPct val="80000"/>
              </a:lnSpc>
              <a:spcBef>
                <a:spcPct val="40000"/>
              </a:spcBef>
              <a:buFontTx/>
              <a:buNone/>
            </a:pPr>
            <a:r>
              <a:rPr lang="en-US" sz="2500" b="1" i="1"/>
              <a:t>Persuasi</a:t>
            </a:r>
            <a:r>
              <a:rPr lang="en-US" sz="2500"/>
              <a:t> adalah kegiatan psikologis dalam usaha mempengaruhi sikap, sifat, pendapat dan perilaku seseorang atau orang banyak. Kegiatan persuasi menggunakan cara komunikasi yang berdasar pada argumentasi dan alasan-alasan psikologis.</a:t>
            </a:r>
          </a:p>
          <a:p>
            <a:pPr marL="0" indent="0" algn="just">
              <a:lnSpc>
                <a:spcPct val="80000"/>
              </a:lnSpc>
              <a:spcBef>
                <a:spcPct val="40000"/>
              </a:spcBef>
              <a:buFontTx/>
              <a:buNone/>
            </a:pPr>
            <a:r>
              <a:rPr lang="en-US" sz="2500"/>
              <a:t>Dalam usaha mempersuasi orang dengan iklan maka perlu terlebih dahulu mempertimbangkan dan memperhitungkan faktor kebutuhan, dorongan jiwa, keinginan dan motivasi masyarakat yang akan dituju. </a:t>
            </a:r>
          </a:p>
          <a:p>
            <a:pPr marL="0" indent="0" algn="just">
              <a:lnSpc>
                <a:spcPct val="80000"/>
              </a:lnSpc>
              <a:spcBef>
                <a:spcPct val="40000"/>
              </a:spcBef>
              <a:buFontTx/>
              <a:buNone/>
            </a:pPr>
            <a:r>
              <a:rPr lang="en-US" sz="2500"/>
              <a:t>Langkah-langkah yang bisa diambil dalam melaksanakan persuasi yang lebih efektif yaitu dengan mengarahkan tekniknya melalui proses yang sering disebut A to A (</a:t>
            </a:r>
            <a:r>
              <a:rPr lang="en-US" sz="2500" b="1">
                <a:solidFill>
                  <a:srgbClr val="FF0000"/>
                </a:solidFill>
              </a:rPr>
              <a:t>AIDDA</a:t>
            </a:r>
            <a:r>
              <a:rPr lang="en-US" sz="2500"/>
              <a:t>) procedure atau from attention to action. (Attention-interest-desire-decision-action)</a:t>
            </a:r>
          </a:p>
        </p:txBody>
      </p:sp>
      <p:sp>
        <p:nvSpPr>
          <p:cNvPr id="4100" name="Text Box 4"/>
          <p:cNvSpPr txBox="1">
            <a:spLocks noChangeArrowheads="1"/>
          </p:cNvSpPr>
          <p:nvPr/>
        </p:nvSpPr>
        <p:spPr bwMode="auto">
          <a:xfrm>
            <a:off x="228600" y="0"/>
            <a:ext cx="8915400" cy="519113"/>
          </a:xfrm>
          <a:prstGeom prst="rect">
            <a:avLst/>
          </a:prstGeom>
          <a:noFill/>
          <a:ln w="9525">
            <a:noFill/>
            <a:miter lim="800000"/>
            <a:headEnd/>
            <a:tailEnd/>
          </a:ln>
          <a:effectLst/>
        </p:spPr>
        <p:txBody>
          <a:bodyPr>
            <a:spAutoFit/>
          </a:bodyPr>
          <a:lstStyle/>
          <a:p>
            <a:pPr algn="ctr"/>
            <a:r>
              <a:rPr lang="en-US" sz="2800" b="1">
                <a:effectLst>
                  <a:outerShdw blurRad="38100" dist="38100" dir="2700000" algn="tl">
                    <a:srgbClr val="C0C0C0"/>
                  </a:outerShdw>
                </a:effectLst>
              </a:rPr>
              <a:t>DAYA TARIK PESAN &amp; IKLAN</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checkerboard(across)">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checkerboard(across)">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checkerboard(across)">
                                      <p:cBhvr>
                                        <p:cTn id="17" dur="500"/>
                                        <p:tgtEl>
                                          <p:spTgt spid="40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checkerboard(across)">
                                      <p:cBhvr>
                                        <p:cTn id="22" dur="500"/>
                                        <p:tgtEl>
                                          <p:spTgt spid="40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animEffect transition="in" filter="checkerboard(across)">
                                      <p:cBhvr>
                                        <p:cTn id="27" dur="500"/>
                                        <p:tgtEl>
                                          <p:spTgt spid="4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228600" y="0"/>
            <a:ext cx="8763000" cy="6858000"/>
          </a:xfrm>
        </p:spPr>
        <p:txBody>
          <a:bodyPr/>
          <a:lstStyle/>
          <a:p>
            <a:pPr marL="398463" indent="-398463" algn="just">
              <a:lnSpc>
                <a:spcPct val="80000"/>
              </a:lnSpc>
              <a:buFontTx/>
              <a:buNone/>
              <a:tabLst>
                <a:tab pos="350838" algn="l"/>
              </a:tabLst>
            </a:pPr>
            <a:r>
              <a:rPr lang="en-US" sz="2800" b="1"/>
              <a:t>Ada tiga jenis atensi (attention) yaitu :</a:t>
            </a:r>
          </a:p>
          <a:p>
            <a:pPr marL="398463" indent="-398463" algn="just">
              <a:lnSpc>
                <a:spcPct val="80000"/>
              </a:lnSpc>
              <a:buFontTx/>
              <a:buAutoNum type="arabicPeriod"/>
              <a:tabLst>
                <a:tab pos="350838" algn="l"/>
              </a:tabLst>
            </a:pPr>
            <a:r>
              <a:rPr lang="en-US" sz="2000" b="1"/>
              <a:t>Involuntary attention;</a:t>
            </a:r>
          </a:p>
          <a:p>
            <a:pPr marL="398463" indent="-398463" algn="just">
              <a:lnSpc>
                <a:spcPct val="80000"/>
              </a:lnSpc>
              <a:buFontTx/>
              <a:buNone/>
              <a:tabLst>
                <a:tab pos="350838" algn="l"/>
              </a:tabLst>
            </a:pPr>
            <a:r>
              <a:rPr lang="en-US" sz="2000"/>
              <a:t>		Atensi yang membutuhkan hanya sedikit usaha atau tanpa usaha sama sekali dari pihak penerima pesan. </a:t>
            </a:r>
          </a:p>
          <a:p>
            <a:pPr marL="398463" indent="-398463" algn="just">
              <a:lnSpc>
                <a:spcPct val="80000"/>
              </a:lnSpc>
              <a:buFontTx/>
              <a:buNone/>
              <a:tabLst>
                <a:tab pos="350838" algn="l"/>
              </a:tabLst>
            </a:pPr>
            <a:r>
              <a:rPr lang="en-US" sz="2000"/>
              <a:t>		Contoh. Suara yang keras atau cahaya yang sangat terang. </a:t>
            </a:r>
          </a:p>
          <a:p>
            <a:pPr marL="398463" indent="-398463" algn="just">
              <a:lnSpc>
                <a:spcPct val="80000"/>
              </a:lnSpc>
              <a:buFontTx/>
              <a:buNone/>
              <a:tabLst>
                <a:tab pos="350838" algn="l"/>
              </a:tabLst>
            </a:pPr>
            <a:endParaRPr lang="en-US" sz="2000"/>
          </a:p>
          <a:p>
            <a:pPr marL="398463" indent="-398463" algn="just">
              <a:lnSpc>
                <a:spcPct val="80000"/>
              </a:lnSpc>
              <a:buFontTx/>
              <a:buNone/>
              <a:tabLst>
                <a:tab pos="350838" algn="l"/>
              </a:tabLst>
            </a:pPr>
            <a:r>
              <a:rPr lang="en-US" sz="2000"/>
              <a:t>2. </a:t>
            </a:r>
            <a:r>
              <a:rPr lang="en-US" sz="2000" b="1"/>
              <a:t>Nonvoluntary attention; </a:t>
            </a:r>
          </a:p>
          <a:p>
            <a:pPr marL="398463" indent="-398463" algn="just">
              <a:lnSpc>
                <a:spcPct val="80000"/>
              </a:lnSpc>
              <a:buFontTx/>
              <a:buNone/>
              <a:tabLst>
                <a:tab pos="350838" algn="l"/>
              </a:tabLst>
            </a:pPr>
            <a:r>
              <a:rPr lang="en-US" sz="2000"/>
              <a:t>     Terjadi ketika seseorang tertarik kepada suatu stimulus dan terus memberikan attensi karena hal itu menarik baginya. Seseorang dalam situasi tersebut tidak melawan ataupun menerima stimulus tersebut pada awalnya ; namun ia terus memberikan atensi karena stimulus tersebut mempunyai beberapa manfaat dan relevansi. </a:t>
            </a:r>
          </a:p>
          <a:p>
            <a:pPr marL="398463" indent="-398463" algn="just">
              <a:lnSpc>
                <a:spcPct val="90000"/>
              </a:lnSpc>
              <a:buFontTx/>
              <a:buNone/>
              <a:tabLst>
                <a:tab pos="350838" algn="l"/>
              </a:tabLst>
            </a:pPr>
            <a:r>
              <a:rPr lang="en-US" sz="2000"/>
              <a:t>	</a:t>
            </a:r>
          </a:p>
          <a:p>
            <a:pPr marL="398463" indent="-398463" algn="just">
              <a:lnSpc>
                <a:spcPct val="90000"/>
              </a:lnSpc>
              <a:buFontTx/>
              <a:buNone/>
              <a:tabLst>
                <a:tab pos="350838" algn="l"/>
              </a:tabLst>
            </a:pPr>
            <a:r>
              <a:rPr lang="en-US" sz="2000"/>
              <a:t>	Iklan selalu berusaha mendapatkan nonvoluntary attention dari seorang audience, karena dalam sebagian besar situasi konsumen enggan meneliti pesan iklan. Karenanya iklan harus menarik dan mempertahankan attensi dengan atraktif dan seringkali menghibur.</a:t>
            </a:r>
          </a:p>
          <a:p>
            <a:pPr marL="398463" indent="-398463" algn="just">
              <a:lnSpc>
                <a:spcPct val="90000"/>
              </a:lnSpc>
              <a:buFontTx/>
              <a:buNone/>
              <a:tabLst>
                <a:tab pos="350838" algn="l"/>
              </a:tabLst>
            </a:pPr>
            <a:endParaRPr lang="en-US" sz="2000"/>
          </a:p>
          <a:p>
            <a:pPr marL="398463" indent="-398463" algn="just">
              <a:lnSpc>
                <a:spcPct val="90000"/>
              </a:lnSpc>
              <a:buFontTx/>
              <a:buNone/>
              <a:tabLst>
                <a:tab pos="350838" algn="l"/>
              </a:tabLst>
            </a:pPr>
            <a:r>
              <a:rPr lang="en-US" sz="2000"/>
              <a:t>3. </a:t>
            </a:r>
            <a:r>
              <a:rPr lang="en-US" sz="2000" b="1"/>
              <a:t>Voluntary Attention:</a:t>
            </a:r>
            <a:r>
              <a:rPr lang="en-US" sz="2000"/>
              <a:t> </a:t>
            </a:r>
          </a:p>
          <a:p>
            <a:pPr marL="398463" indent="-398463" algn="just">
              <a:lnSpc>
                <a:spcPct val="90000"/>
              </a:lnSpc>
              <a:buFontTx/>
              <a:buNone/>
              <a:tabLst>
                <a:tab pos="350838" algn="l"/>
              </a:tabLst>
            </a:pPr>
            <a:r>
              <a:rPr lang="en-US" sz="2000"/>
              <a:t>	Terjadi ketika seseorang bersedia memperhatikan suatu stimulus. Seorang konsumen yang mempertimbangkan untuk membeli sebuah notebook baru, maka secara sadar akan mengarahkan perhatiannya kepada iklan notebook.</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checkerboard(across)">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checkerboard(across)">
                                      <p:cBhvr>
                                        <p:cTn id="12" dur="500"/>
                                        <p:tgtEl>
                                          <p:spTgt spid="51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checkerboard(across)">
                                      <p:cBhvr>
                                        <p:cTn id="17" dur="500"/>
                                        <p:tgtEl>
                                          <p:spTgt spid="51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Effect transition="in" filter="checkerboard(across)">
                                      <p:cBhvr>
                                        <p:cTn id="22" dur="500"/>
                                        <p:tgtEl>
                                          <p:spTgt spid="51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5123">
                                            <p:txEl>
                                              <p:pRg st="5" end="5"/>
                                            </p:txEl>
                                          </p:spTgt>
                                        </p:tgtEl>
                                        <p:attrNameLst>
                                          <p:attrName>style.visibility</p:attrName>
                                        </p:attrNameLst>
                                      </p:cBhvr>
                                      <p:to>
                                        <p:strVal val="visible"/>
                                      </p:to>
                                    </p:set>
                                    <p:animEffect transition="in" filter="checkerboard(across)">
                                      <p:cBhvr>
                                        <p:cTn id="27" dur="500"/>
                                        <p:tgtEl>
                                          <p:spTgt spid="512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5123">
                                            <p:txEl>
                                              <p:pRg st="6" end="6"/>
                                            </p:txEl>
                                          </p:spTgt>
                                        </p:tgtEl>
                                        <p:attrNameLst>
                                          <p:attrName>style.visibility</p:attrName>
                                        </p:attrNameLst>
                                      </p:cBhvr>
                                      <p:to>
                                        <p:strVal val="visible"/>
                                      </p:to>
                                    </p:set>
                                    <p:animEffect transition="in" filter="checkerboard(across)">
                                      <p:cBhvr>
                                        <p:cTn id="32" dur="500"/>
                                        <p:tgtEl>
                                          <p:spTgt spid="512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5123">
                                            <p:txEl>
                                              <p:pRg st="7" end="7"/>
                                            </p:txEl>
                                          </p:spTgt>
                                        </p:tgtEl>
                                        <p:attrNameLst>
                                          <p:attrName>style.visibility</p:attrName>
                                        </p:attrNameLst>
                                      </p:cBhvr>
                                      <p:to>
                                        <p:strVal val="visible"/>
                                      </p:to>
                                    </p:set>
                                    <p:animEffect transition="in" filter="checkerboard(across)">
                                      <p:cBhvr>
                                        <p:cTn id="37" dur="500"/>
                                        <p:tgtEl>
                                          <p:spTgt spid="512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5123">
                                            <p:txEl>
                                              <p:pRg st="8" end="8"/>
                                            </p:txEl>
                                          </p:spTgt>
                                        </p:tgtEl>
                                        <p:attrNameLst>
                                          <p:attrName>style.visibility</p:attrName>
                                        </p:attrNameLst>
                                      </p:cBhvr>
                                      <p:to>
                                        <p:strVal val="visible"/>
                                      </p:to>
                                    </p:set>
                                    <p:animEffect transition="in" filter="checkerboard(across)">
                                      <p:cBhvr>
                                        <p:cTn id="42" dur="500"/>
                                        <p:tgtEl>
                                          <p:spTgt spid="512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5123">
                                            <p:txEl>
                                              <p:pRg st="10" end="10"/>
                                            </p:txEl>
                                          </p:spTgt>
                                        </p:tgtEl>
                                        <p:attrNameLst>
                                          <p:attrName>style.visibility</p:attrName>
                                        </p:attrNameLst>
                                      </p:cBhvr>
                                      <p:to>
                                        <p:strVal val="visible"/>
                                      </p:to>
                                    </p:set>
                                    <p:animEffect transition="in" filter="checkerboard(across)">
                                      <p:cBhvr>
                                        <p:cTn id="47" dur="500"/>
                                        <p:tgtEl>
                                          <p:spTgt spid="512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5123">
                                            <p:txEl>
                                              <p:pRg st="11" end="11"/>
                                            </p:txEl>
                                          </p:spTgt>
                                        </p:tgtEl>
                                        <p:attrNameLst>
                                          <p:attrName>style.visibility</p:attrName>
                                        </p:attrNameLst>
                                      </p:cBhvr>
                                      <p:to>
                                        <p:strVal val="visible"/>
                                      </p:to>
                                    </p:set>
                                    <p:animEffect transition="in" filter="checkerboard(across)">
                                      <p:cBhvr>
                                        <p:cTn id="52" dur="500"/>
                                        <p:tgtEl>
                                          <p:spTgt spid="512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228600" y="152400"/>
            <a:ext cx="8763000" cy="6705600"/>
          </a:xfrm>
        </p:spPr>
        <p:txBody>
          <a:bodyPr/>
          <a:lstStyle/>
          <a:p>
            <a:pPr marL="0" indent="0" algn="just" defTabSz="628650">
              <a:lnSpc>
                <a:spcPct val="90000"/>
              </a:lnSpc>
              <a:buFontTx/>
              <a:buNone/>
              <a:tabLst>
                <a:tab pos="285750" algn="l"/>
              </a:tabLst>
            </a:pPr>
            <a:r>
              <a:rPr lang="en-US" sz="2400" b="1">
                <a:effectLst>
                  <a:outerShdw blurRad="38100" dist="38100" dir="2700000" algn="tl">
                    <a:srgbClr val="C0C0C0"/>
                  </a:outerShdw>
                </a:effectLst>
              </a:rPr>
              <a:t>(Kusnadi Suhandang) menyatakan bahwa usaha-usaha menumbuhkan perhatian dapat dilakukan dengan 2 cara :</a:t>
            </a:r>
          </a:p>
          <a:p>
            <a:pPr marL="0" indent="0" algn="just" defTabSz="628650">
              <a:lnSpc>
                <a:spcPct val="90000"/>
              </a:lnSpc>
              <a:buFontTx/>
              <a:buNone/>
              <a:tabLst>
                <a:tab pos="285750" algn="l"/>
              </a:tabLst>
            </a:pPr>
            <a:r>
              <a:rPr lang="en-US" sz="2000" b="1">
                <a:effectLst>
                  <a:outerShdw blurRad="38100" dist="38100" dir="2700000" algn="tl">
                    <a:srgbClr val="C0C0C0"/>
                  </a:outerShdw>
                </a:effectLst>
              </a:rPr>
              <a:t>1	Memanfaatkan pengaruh stimulus dengan menggunakan:</a:t>
            </a:r>
          </a:p>
          <a:p>
            <a:pPr marL="573088" lvl="1" indent="-287338" algn="just" defTabSz="628650">
              <a:lnSpc>
                <a:spcPct val="90000"/>
              </a:lnSpc>
              <a:buFontTx/>
              <a:buAutoNum type="alphaLcPeriod"/>
              <a:tabLst>
                <a:tab pos="285750" algn="l"/>
              </a:tabLst>
            </a:pPr>
            <a:r>
              <a:rPr lang="en-US" sz="1800"/>
              <a:t>Obyek yang berubah-ubah dan bergerak;</a:t>
            </a:r>
          </a:p>
          <a:p>
            <a:pPr marL="573088" lvl="1" indent="-287338" algn="just" defTabSz="628650">
              <a:lnSpc>
                <a:spcPct val="90000"/>
              </a:lnSpc>
              <a:buFontTx/>
              <a:buAutoNum type="alphaLcPeriod"/>
              <a:tabLst>
                <a:tab pos="285750" algn="l"/>
              </a:tabLst>
            </a:pPr>
            <a:r>
              <a:rPr lang="en-US" sz="1800"/>
              <a:t>Intensitas Obyek ;</a:t>
            </a:r>
          </a:p>
          <a:p>
            <a:pPr marL="573088" lvl="1" indent="-287338" algn="just" defTabSz="628650">
              <a:lnSpc>
                <a:spcPct val="90000"/>
              </a:lnSpc>
              <a:buFontTx/>
              <a:buAutoNum type="alphaLcPeriod"/>
              <a:tabLst>
                <a:tab pos="285750" algn="l"/>
              </a:tabLst>
            </a:pPr>
            <a:r>
              <a:rPr lang="en-US" sz="1800"/>
              <a:t>Pengulangan;</a:t>
            </a:r>
          </a:p>
          <a:p>
            <a:pPr marL="573088" lvl="1" indent="-287338" algn="just" defTabSz="628650">
              <a:lnSpc>
                <a:spcPct val="90000"/>
              </a:lnSpc>
              <a:buFontTx/>
              <a:buAutoNum type="alphaLcPeriod"/>
              <a:tabLst>
                <a:tab pos="285750" algn="l"/>
              </a:tabLst>
            </a:pPr>
            <a:r>
              <a:rPr lang="en-US" sz="1800"/>
              <a:t>Bentuk dan Ukuran Obyek;</a:t>
            </a:r>
          </a:p>
          <a:p>
            <a:pPr marL="573088" lvl="1" indent="-287338" algn="just" defTabSz="628650">
              <a:lnSpc>
                <a:spcPct val="90000"/>
              </a:lnSpc>
              <a:buFontTx/>
              <a:buAutoNum type="alphaLcPeriod"/>
              <a:tabLst>
                <a:tab pos="285750" algn="l"/>
              </a:tabLst>
            </a:pPr>
            <a:r>
              <a:rPr lang="en-US" sz="1800"/>
              <a:t>Hal yang baru dan aneh (Novelty);</a:t>
            </a:r>
          </a:p>
          <a:p>
            <a:pPr marL="573088" lvl="1" indent="-287338" algn="just" defTabSz="628650">
              <a:lnSpc>
                <a:spcPct val="90000"/>
              </a:lnSpc>
              <a:buFontTx/>
              <a:buAutoNum type="alphaLcPeriod"/>
              <a:tabLst>
                <a:tab pos="285750" algn="l"/>
              </a:tabLst>
            </a:pPr>
            <a:r>
              <a:rPr lang="en-US" sz="1800"/>
              <a:t>Hubungan sekoyong-konyong dengan obyek ( shock technique);</a:t>
            </a:r>
          </a:p>
          <a:p>
            <a:pPr marL="573088" lvl="1" indent="-287338" algn="just" defTabSz="628650">
              <a:lnSpc>
                <a:spcPct val="90000"/>
              </a:lnSpc>
              <a:buFontTx/>
              <a:buAutoNum type="alphaLcPeriod"/>
              <a:tabLst>
                <a:tab pos="285750" algn="l"/>
              </a:tabLst>
            </a:pPr>
            <a:r>
              <a:rPr lang="en-US" sz="1800"/>
              <a:t>Obyek yang menarik, penting dan berkesan;</a:t>
            </a:r>
          </a:p>
          <a:p>
            <a:pPr marL="0" indent="0" defTabSz="628650">
              <a:lnSpc>
                <a:spcPct val="90000"/>
              </a:lnSpc>
              <a:buFontTx/>
              <a:buNone/>
              <a:tabLst>
                <a:tab pos="285750" algn="l"/>
              </a:tabLst>
            </a:pPr>
            <a:endParaRPr lang="en-US" sz="2000" b="1">
              <a:effectLst>
                <a:outerShdw blurRad="38100" dist="38100" dir="2700000" algn="tl">
                  <a:srgbClr val="C0C0C0"/>
                </a:outerShdw>
              </a:effectLst>
            </a:endParaRPr>
          </a:p>
          <a:p>
            <a:pPr marL="0" indent="0" defTabSz="628650">
              <a:lnSpc>
                <a:spcPct val="90000"/>
              </a:lnSpc>
              <a:buFontTx/>
              <a:buNone/>
              <a:tabLst>
                <a:tab pos="285750" algn="l"/>
              </a:tabLst>
            </a:pPr>
            <a:r>
              <a:rPr lang="en-US" sz="2000" b="1">
                <a:effectLst>
                  <a:outerShdw blurRad="38100" dist="38100" dir="2700000" algn="tl">
                    <a:srgbClr val="C0C0C0"/>
                  </a:outerShdw>
                </a:effectLst>
              </a:rPr>
              <a:t>2. 	Memanfaatkan kondisi khalayak sasaran berupa:</a:t>
            </a:r>
          </a:p>
          <a:p>
            <a:pPr marL="573088" lvl="1" indent="-287338" defTabSz="628650">
              <a:lnSpc>
                <a:spcPct val="90000"/>
              </a:lnSpc>
              <a:buFontTx/>
              <a:buAutoNum type="alphaLcPeriod"/>
              <a:tabLst>
                <a:tab pos="285750" algn="l"/>
              </a:tabLst>
            </a:pPr>
            <a:r>
              <a:rPr lang="en-US" sz="1800"/>
              <a:t>Familiar dengan obyek:</a:t>
            </a:r>
          </a:p>
          <a:p>
            <a:pPr marL="573088" lvl="1" indent="-287338" defTabSz="628650">
              <a:lnSpc>
                <a:spcPct val="90000"/>
              </a:lnSpc>
              <a:buFontTx/>
              <a:buAutoNum type="alphaLcPeriod"/>
              <a:tabLst>
                <a:tab pos="285750" algn="l"/>
              </a:tabLst>
            </a:pPr>
            <a:r>
              <a:rPr lang="en-US" sz="1800"/>
              <a:t>Kepentingan:</a:t>
            </a:r>
          </a:p>
          <a:p>
            <a:pPr marL="573088" lvl="1" indent="-287338" defTabSz="628650">
              <a:lnSpc>
                <a:spcPct val="90000"/>
              </a:lnSpc>
              <a:buFontTx/>
              <a:buAutoNum type="alphaLcPeriod"/>
              <a:tabLst>
                <a:tab pos="285750" algn="l"/>
              </a:tabLst>
            </a:pPr>
            <a:r>
              <a:rPr lang="en-US" sz="1800"/>
              <a:t>Adanya hubungan langsung:</a:t>
            </a:r>
          </a:p>
          <a:p>
            <a:pPr marL="573088" lvl="1" indent="-287338" defTabSz="628650">
              <a:lnSpc>
                <a:spcPct val="90000"/>
              </a:lnSpc>
              <a:buFontTx/>
              <a:buAutoNum type="alphaLcPeriod"/>
              <a:tabLst>
                <a:tab pos="285750" algn="l"/>
              </a:tabLst>
            </a:pPr>
            <a:r>
              <a:rPr lang="en-US" sz="1800"/>
              <a:t>Kondisi rohaniah dan jasmaniah khalayak</a:t>
            </a:r>
          </a:p>
          <a:p>
            <a:pPr marL="573088" lvl="1" indent="-287338" defTabSz="628650">
              <a:lnSpc>
                <a:spcPct val="90000"/>
              </a:lnSpc>
              <a:buFontTx/>
              <a:buAutoNum type="alphaLcPeriod"/>
              <a:tabLst>
                <a:tab pos="285750" algn="l"/>
              </a:tabLst>
            </a:pPr>
            <a:r>
              <a:rPr lang="en-US" sz="1800"/>
              <a:t>Feeling;</a:t>
            </a:r>
          </a:p>
          <a:p>
            <a:pPr marL="573088" lvl="1" indent="-287338" defTabSz="628650">
              <a:lnSpc>
                <a:spcPct val="90000"/>
              </a:lnSpc>
              <a:buFontTx/>
              <a:buAutoNum type="alphaLcPeriod"/>
              <a:tabLst>
                <a:tab pos="285750" algn="l"/>
              </a:tabLst>
            </a:pPr>
            <a:r>
              <a:rPr lang="en-US" sz="1800"/>
              <a:t>Kegiatan khalayak</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checkerboard(across)">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checkerboard(across)">
                                      <p:cBhvr>
                                        <p:cTn id="12" dur="500"/>
                                        <p:tgtEl>
                                          <p:spTgt spid="18435">
                                            <p:txEl>
                                              <p:pRg st="1" end="1"/>
                                            </p:txEl>
                                          </p:spTgt>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animEffect transition="in" filter="checkerboard(across)">
                                      <p:cBhvr>
                                        <p:cTn id="15" dur="500"/>
                                        <p:tgtEl>
                                          <p:spTgt spid="18435">
                                            <p:txEl>
                                              <p:pRg st="2" end="2"/>
                                            </p:txEl>
                                          </p:spTgt>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18435">
                                            <p:txEl>
                                              <p:pRg st="3" end="3"/>
                                            </p:txEl>
                                          </p:spTgt>
                                        </p:tgtEl>
                                        <p:attrNameLst>
                                          <p:attrName>style.visibility</p:attrName>
                                        </p:attrNameLst>
                                      </p:cBhvr>
                                      <p:to>
                                        <p:strVal val="visible"/>
                                      </p:to>
                                    </p:set>
                                    <p:animEffect transition="in" filter="checkerboard(across)">
                                      <p:cBhvr>
                                        <p:cTn id="18" dur="500"/>
                                        <p:tgtEl>
                                          <p:spTgt spid="18435">
                                            <p:txEl>
                                              <p:pRg st="3" end="3"/>
                                            </p:txEl>
                                          </p:spTgt>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18435">
                                            <p:txEl>
                                              <p:pRg st="4" end="4"/>
                                            </p:txEl>
                                          </p:spTgt>
                                        </p:tgtEl>
                                        <p:attrNameLst>
                                          <p:attrName>style.visibility</p:attrName>
                                        </p:attrNameLst>
                                      </p:cBhvr>
                                      <p:to>
                                        <p:strVal val="visible"/>
                                      </p:to>
                                    </p:set>
                                    <p:animEffect transition="in" filter="checkerboard(across)">
                                      <p:cBhvr>
                                        <p:cTn id="21" dur="500"/>
                                        <p:tgtEl>
                                          <p:spTgt spid="18435">
                                            <p:txEl>
                                              <p:pRg st="4" end="4"/>
                                            </p:txEl>
                                          </p:spTgt>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18435">
                                            <p:txEl>
                                              <p:pRg st="5" end="5"/>
                                            </p:txEl>
                                          </p:spTgt>
                                        </p:tgtEl>
                                        <p:attrNameLst>
                                          <p:attrName>style.visibility</p:attrName>
                                        </p:attrNameLst>
                                      </p:cBhvr>
                                      <p:to>
                                        <p:strVal val="visible"/>
                                      </p:to>
                                    </p:set>
                                    <p:animEffect transition="in" filter="checkerboard(across)">
                                      <p:cBhvr>
                                        <p:cTn id="24" dur="500"/>
                                        <p:tgtEl>
                                          <p:spTgt spid="18435">
                                            <p:txEl>
                                              <p:pRg st="5" end="5"/>
                                            </p:txEl>
                                          </p:spTgt>
                                        </p:tgtEl>
                                      </p:cBhvr>
                                    </p:animEffect>
                                  </p:childTnLst>
                                </p:cTn>
                              </p:par>
                              <p:par>
                                <p:cTn id="25" presetID="5" presetClass="entr" presetSubtype="10" fill="hold" grpId="0" nodeType="withEffect">
                                  <p:stCondLst>
                                    <p:cond delay="0"/>
                                  </p:stCondLst>
                                  <p:childTnLst>
                                    <p:set>
                                      <p:cBhvr>
                                        <p:cTn id="26" dur="1" fill="hold">
                                          <p:stCondLst>
                                            <p:cond delay="0"/>
                                          </p:stCondLst>
                                        </p:cTn>
                                        <p:tgtEl>
                                          <p:spTgt spid="18435">
                                            <p:txEl>
                                              <p:pRg st="6" end="6"/>
                                            </p:txEl>
                                          </p:spTgt>
                                        </p:tgtEl>
                                        <p:attrNameLst>
                                          <p:attrName>style.visibility</p:attrName>
                                        </p:attrNameLst>
                                      </p:cBhvr>
                                      <p:to>
                                        <p:strVal val="visible"/>
                                      </p:to>
                                    </p:set>
                                    <p:animEffect transition="in" filter="checkerboard(across)">
                                      <p:cBhvr>
                                        <p:cTn id="27" dur="500"/>
                                        <p:tgtEl>
                                          <p:spTgt spid="18435">
                                            <p:txEl>
                                              <p:pRg st="6" end="6"/>
                                            </p:txEl>
                                          </p:spTgt>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18435">
                                            <p:txEl>
                                              <p:pRg st="7" end="7"/>
                                            </p:txEl>
                                          </p:spTgt>
                                        </p:tgtEl>
                                        <p:attrNameLst>
                                          <p:attrName>style.visibility</p:attrName>
                                        </p:attrNameLst>
                                      </p:cBhvr>
                                      <p:to>
                                        <p:strVal val="visible"/>
                                      </p:to>
                                    </p:set>
                                    <p:animEffect transition="in" filter="checkerboard(across)">
                                      <p:cBhvr>
                                        <p:cTn id="30" dur="500"/>
                                        <p:tgtEl>
                                          <p:spTgt spid="18435">
                                            <p:txEl>
                                              <p:pRg st="7" end="7"/>
                                            </p:txEl>
                                          </p:spTgt>
                                        </p:tgtEl>
                                      </p:cBhvr>
                                    </p:animEffect>
                                  </p:childTnLst>
                                </p:cTn>
                              </p:par>
                              <p:par>
                                <p:cTn id="31" presetID="5" presetClass="entr" presetSubtype="10" fill="hold" grpId="0" nodeType="withEffect">
                                  <p:stCondLst>
                                    <p:cond delay="0"/>
                                  </p:stCondLst>
                                  <p:childTnLst>
                                    <p:set>
                                      <p:cBhvr>
                                        <p:cTn id="32" dur="1" fill="hold">
                                          <p:stCondLst>
                                            <p:cond delay="0"/>
                                          </p:stCondLst>
                                        </p:cTn>
                                        <p:tgtEl>
                                          <p:spTgt spid="18435">
                                            <p:txEl>
                                              <p:pRg st="8" end="8"/>
                                            </p:txEl>
                                          </p:spTgt>
                                        </p:tgtEl>
                                        <p:attrNameLst>
                                          <p:attrName>style.visibility</p:attrName>
                                        </p:attrNameLst>
                                      </p:cBhvr>
                                      <p:to>
                                        <p:strVal val="visible"/>
                                      </p:to>
                                    </p:set>
                                    <p:animEffect transition="in" filter="checkerboard(across)">
                                      <p:cBhvr>
                                        <p:cTn id="33" dur="500"/>
                                        <p:tgtEl>
                                          <p:spTgt spid="18435">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18435">
                                            <p:txEl>
                                              <p:pRg st="10" end="10"/>
                                            </p:txEl>
                                          </p:spTgt>
                                        </p:tgtEl>
                                        <p:attrNameLst>
                                          <p:attrName>style.visibility</p:attrName>
                                        </p:attrNameLst>
                                      </p:cBhvr>
                                      <p:to>
                                        <p:strVal val="visible"/>
                                      </p:to>
                                    </p:set>
                                    <p:animEffect transition="in" filter="checkerboard(across)">
                                      <p:cBhvr>
                                        <p:cTn id="38" dur="500"/>
                                        <p:tgtEl>
                                          <p:spTgt spid="18435">
                                            <p:txEl>
                                              <p:pRg st="10" end="10"/>
                                            </p:txEl>
                                          </p:spTgt>
                                        </p:tgtEl>
                                      </p:cBhvr>
                                    </p:animEffect>
                                  </p:childTnLst>
                                </p:cTn>
                              </p:par>
                              <p:par>
                                <p:cTn id="39" presetID="5" presetClass="entr" presetSubtype="10" fill="hold" grpId="0" nodeType="withEffect">
                                  <p:stCondLst>
                                    <p:cond delay="0"/>
                                  </p:stCondLst>
                                  <p:childTnLst>
                                    <p:set>
                                      <p:cBhvr>
                                        <p:cTn id="40" dur="1" fill="hold">
                                          <p:stCondLst>
                                            <p:cond delay="0"/>
                                          </p:stCondLst>
                                        </p:cTn>
                                        <p:tgtEl>
                                          <p:spTgt spid="18435">
                                            <p:txEl>
                                              <p:pRg st="11" end="11"/>
                                            </p:txEl>
                                          </p:spTgt>
                                        </p:tgtEl>
                                        <p:attrNameLst>
                                          <p:attrName>style.visibility</p:attrName>
                                        </p:attrNameLst>
                                      </p:cBhvr>
                                      <p:to>
                                        <p:strVal val="visible"/>
                                      </p:to>
                                    </p:set>
                                    <p:animEffect transition="in" filter="checkerboard(across)">
                                      <p:cBhvr>
                                        <p:cTn id="41" dur="500"/>
                                        <p:tgtEl>
                                          <p:spTgt spid="18435">
                                            <p:txEl>
                                              <p:pRg st="11" end="11"/>
                                            </p:txEl>
                                          </p:spTgt>
                                        </p:tgtEl>
                                      </p:cBhvr>
                                    </p:animEffect>
                                  </p:childTnLst>
                                </p:cTn>
                              </p:par>
                              <p:par>
                                <p:cTn id="42" presetID="5" presetClass="entr" presetSubtype="10" fill="hold" grpId="0" nodeType="withEffect">
                                  <p:stCondLst>
                                    <p:cond delay="0"/>
                                  </p:stCondLst>
                                  <p:childTnLst>
                                    <p:set>
                                      <p:cBhvr>
                                        <p:cTn id="43" dur="1" fill="hold">
                                          <p:stCondLst>
                                            <p:cond delay="0"/>
                                          </p:stCondLst>
                                        </p:cTn>
                                        <p:tgtEl>
                                          <p:spTgt spid="18435">
                                            <p:txEl>
                                              <p:pRg st="12" end="12"/>
                                            </p:txEl>
                                          </p:spTgt>
                                        </p:tgtEl>
                                        <p:attrNameLst>
                                          <p:attrName>style.visibility</p:attrName>
                                        </p:attrNameLst>
                                      </p:cBhvr>
                                      <p:to>
                                        <p:strVal val="visible"/>
                                      </p:to>
                                    </p:set>
                                    <p:animEffect transition="in" filter="checkerboard(across)">
                                      <p:cBhvr>
                                        <p:cTn id="44" dur="500"/>
                                        <p:tgtEl>
                                          <p:spTgt spid="18435">
                                            <p:txEl>
                                              <p:pRg st="12" end="12"/>
                                            </p:txEl>
                                          </p:spTgt>
                                        </p:tgtEl>
                                      </p:cBhvr>
                                    </p:animEffect>
                                  </p:childTnLst>
                                </p:cTn>
                              </p:par>
                              <p:par>
                                <p:cTn id="45" presetID="5" presetClass="entr" presetSubtype="10" fill="hold" grpId="0" nodeType="withEffect">
                                  <p:stCondLst>
                                    <p:cond delay="0"/>
                                  </p:stCondLst>
                                  <p:childTnLst>
                                    <p:set>
                                      <p:cBhvr>
                                        <p:cTn id="46" dur="1" fill="hold">
                                          <p:stCondLst>
                                            <p:cond delay="0"/>
                                          </p:stCondLst>
                                        </p:cTn>
                                        <p:tgtEl>
                                          <p:spTgt spid="18435">
                                            <p:txEl>
                                              <p:pRg st="13" end="13"/>
                                            </p:txEl>
                                          </p:spTgt>
                                        </p:tgtEl>
                                        <p:attrNameLst>
                                          <p:attrName>style.visibility</p:attrName>
                                        </p:attrNameLst>
                                      </p:cBhvr>
                                      <p:to>
                                        <p:strVal val="visible"/>
                                      </p:to>
                                    </p:set>
                                    <p:animEffect transition="in" filter="checkerboard(across)">
                                      <p:cBhvr>
                                        <p:cTn id="47" dur="500"/>
                                        <p:tgtEl>
                                          <p:spTgt spid="18435">
                                            <p:txEl>
                                              <p:pRg st="13" end="13"/>
                                            </p:txEl>
                                          </p:spTgt>
                                        </p:tgtEl>
                                      </p:cBhvr>
                                    </p:animEffect>
                                  </p:childTnLst>
                                </p:cTn>
                              </p:par>
                              <p:par>
                                <p:cTn id="48" presetID="5" presetClass="entr" presetSubtype="10" fill="hold" grpId="0" nodeType="withEffect">
                                  <p:stCondLst>
                                    <p:cond delay="0"/>
                                  </p:stCondLst>
                                  <p:childTnLst>
                                    <p:set>
                                      <p:cBhvr>
                                        <p:cTn id="49" dur="1" fill="hold">
                                          <p:stCondLst>
                                            <p:cond delay="0"/>
                                          </p:stCondLst>
                                        </p:cTn>
                                        <p:tgtEl>
                                          <p:spTgt spid="18435">
                                            <p:txEl>
                                              <p:pRg st="14" end="14"/>
                                            </p:txEl>
                                          </p:spTgt>
                                        </p:tgtEl>
                                        <p:attrNameLst>
                                          <p:attrName>style.visibility</p:attrName>
                                        </p:attrNameLst>
                                      </p:cBhvr>
                                      <p:to>
                                        <p:strVal val="visible"/>
                                      </p:to>
                                    </p:set>
                                    <p:animEffect transition="in" filter="checkerboard(across)">
                                      <p:cBhvr>
                                        <p:cTn id="50" dur="500"/>
                                        <p:tgtEl>
                                          <p:spTgt spid="18435">
                                            <p:txEl>
                                              <p:pRg st="14" end="14"/>
                                            </p:txEl>
                                          </p:spTgt>
                                        </p:tgtEl>
                                      </p:cBhvr>
                                    </p:animEffect>
                                  </p:childTnLst>
                                </p:cTn>
                              </p:par>
                              <p:par>
                                <p:cTn id="51" presetID="5" presetClass="entr" presetSubtype="10" fill="hold" grpId="0" nodeType="withEffect">
                                  <p:stCondLst>
                                    <p:cond delay="0"/>
                                  </p:stCondLst>
                                  <p:childTnLst>
                                    <p:set>
                                      <p:cBhvr>
                                        <p:cTn id="52" dur="1" fill="hold">
                                          <p:stCondLst>
                                            <p:cond delay="0"/>
                                          </p:stCondLst>
                                        </p:cTn>
                                        <p:tgtEl>
                                          <p:spTgt spid="18435">
                                            <p:txEl>
                                              <p:pRg st="15" end="15"/>
                                            </p:txEl>
                                          </p:spTgt>
                                        </p:tgtEl>
                                        <p:attrNameLst>
                                          <p:attrName>style.visibility</p:attrName>
                                        </p:attrNameLst>
                                      </p:cBhvr>
                                      <p:to>
                                        <p:strVal val="visible"/>
                                      </p:to>
                                    </p:set>
                                    <p:animEffect transition="in" filter="checkerboard(across)">
                                      <p:cBhvr>
                                        <p:cTn id="53" dur="500"/>
                                        <p:tgtEl>
                                          <p:spTgt spid="18435">
                                            <p:txEl>
                                              <p:pRg st="15" end="15"/>
                                            </p:txEl>
                                          </p:spTgt>
                                        </p:tgtEl>
                                      </p:cBhvr>
                                    </p:animEffect>
                                  </p:childTnLst>
                                </p:cTn>
                              </p:par>
                              <p:par>
                                <p:cTn id="54" presetID="5" presetClass="entr" presetSubtype="10" fill="hold" grpId="0" nodeType="withEffect">
                                  <p:stCondLst>
                                    <p:cond delay="0"/>
                                  </p:stCondLst>
                                  <p:childTnLst>
                                    <p:set>
                                      <p:cBhvr>
                                        <p:cTn id="55" dur="1" fill="hold">
                                          <p:stCondLst>
                                            <p:cond delay="0"/>
                                          </p:stCondLst>
                                        </p:cTn>
                                        <p:tgtEl>
                                          <p:spTgt spid="18435">
                                            <p:txEl>
                                              <p:pRg st="16" end="16"/>
                                            </p:txEl>
                                          </p:spTgt>
                                        </p:tgtEl>
                                        <p:attrNameLst>
                                          <p:attrName>style.visibility</p:attrName>
                                        </p:attrNameLst>
                                      </p:cBhvr>
                                      <p:to>
                                        <p:strVal val="visible"/>
                                      </p:to>
                                    </p:set>
                                    <p:animEffect transition="in" filter="checkerboard(across)">
                                      <p:cBhvr>
                                        <p:cTn id="56" dur="500"/>
                                        <p:tgtEl>
                                          <p:spTgt spid="18435">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0" y="762000"/>
            <a:ext cx="8991600" cy="6096000"/>
          </a:xfrm>
        </p:spPr>
        <p:txBody>
          <a:bodyPr/>
          <a:lstStyle/>
          <a:p>
            <a:pPr marL="381000" indent="-381000" algn="just">
              <a:spcBef>
                <a:spcPct val="40000"/>
              </a:spcBef>
              <a:buFontTx/>
              <a:buNone/>
            </a:pPr>
            <a:r>
              <a:rPr lang="en-US" sz="2000" b="1" i="1"/>
              <a:t>1.	Concretizing</a:t>
            </a:r>
            <a:r>
              <a:rPr lang="en-US" sz="2000"/>
              <a:t> didasarkan pada ide yang langsung/terus terang yang mudah untuk diingat dan di retrive secara nyata dan bukannya dengan informai abstrak. Klaim mengenai sebuah merek menjadi konkret ketika mereka mudah dilihat atau diperhatikan.</a:t>
            </a:r>
          </a:p>
          <a:p>
            <a:pPr marL="381000" indent="-381000" algn="just">
              <a:spcBef>
                <a:spcPct val="40000"/>
              </a:spcBef>
              <a:buFontTx/>
              <a:buNone/>
            </a:pPr>
            <a:r>
              <a:rPr lang="en-US" sz="2000"/>
              <a:t>	Contoh : Pasta gigi Aqua Fresh diiklankan sebagai pasta gigi dengan triple action-memutihkan gigi, mencegah lubang pada gigi dan menyegarkan nafas. Pada umumnya pasta gigi mempunyai satu warna putih, namun untuk mengkonkretkan karakteristik triple action, Aqua Fresh memiliki tiga warna berlapis.</a:t>
            </a:r>
          </a:p>
          <a:p>
            <a:pPr marL="381000" indent="-381000" algn="just">
              <a:spcBef>
                <a:spcPct val="40000"/>
              </a:spcBef>
              <a:buFontTx/>
              <a:buNone/>
            </a:pPr>
            <a:r>
              <a:rPr lang="en-US" sz="2000" b="1" i="1"/>
              <a:t>2.	Imagery</a:t>
            </a:r>
            <a:r>
              <a:rPr lang="en-US" sz="2000"/>
              <a:t> : adalah sebuah representasi dari pengalaman sensorik memori jangka pendek termasuk visual dan pengalaman sensorik lainnya. </a:t>
            </a:r>
          </a:p>
          <a:p>
            <a:pPr marL="381000" indent="-381000" algn="just">
              <a:spcBef>
                <a:spcPct val="40000"/>
              </a:spcBef>
              <a:buFontTx/>
              <a:buNone/>
            </a:pPr>
            <a:r>
              <a:rPr lang="en-US" sz="2000"/>
              <a:t>     Apa yang dilakukan komunikator pemasaran untuk memunculkan imagery?. Ada tiga pilihan strategi yaitu </a:t>
            </a:r>
          </a:p>
          <a:p>
            <a:pPr marL="800100" lvl="1" indent="-342900" algn="just">
              <a:spcBef>
                <a:spcPct val="40000"/>
              </a:spcBef>
              <a:buFontTx/>
              <a:buAutoNum type="arabicParenBoth"/>
            </a:pPr>
            <a:r>
              <a:rPr lang="en-US" sz="1800"/>
              <a:t>Menggunakan stimulus visual, </a:t>
            </a:r>
          </a:p>
          <a:p>
            <a:pPr marL="800100" lvl="1" indent="-342900" algn="just">
              <a:spcBef>
                <a:spcPct val="40000"/>
              </a:spcBef>
              <a:buFontTx/>
              <a:buAutoNum type="arabicParenBoth"/>
            </a:pPr>
            <a:r>
              <a:rPr lang="en-US" sz="1800"/>
              <a:t>Memberikan stimulus verbal yang nyata </a:t>
            </a:r>
          </a:p>
          <a:p>
            <a:pPr marL="800100" lvl="1" indent="-342900" algn="just">
              <a:spcBef>
                <a:spcPct val="40000"/>
              </a:spcBef>
              <a:buFontTx/>
              <a:buAutoNum type="arabicParenBoth"/>
            </a:pPr>
            <a:r>
              <a:rPr lang="en-US" sz="1800"/>
              <a:t>Memberikan instruksi imagery. </a:t>
            </a:r>
          </a:p>
          <a:p>
            <a:pPr marL="381000" indent="-381000" algn="just">
              <a:spcBef>
                <a:spcPct val="40000"/>
              </a:spcBef>
              <a:buFontTx/>
              <a:buNone/>
            </a:pPr>
            <a:r>
              <a:rPr lang="en-US" sz="2000"/>
              <a:t> 	</a:t>
            </a:r>
            <a:endParaRPr lang="en-US" sz="2000" b="1" i="1">
              <a:solidFill>
                <a:srgbClr val="FF0000"/>
              </a:solidFill>
              <a:effectLst>
                <a:outerShdw blurRad="38100" dist="38100" dir="2700000" algn="tl">
                  <a:srgbClr val="C0C0C0"/>
                </a:outerShdw>
              </a:effectLst>
            </a:endParaRPr>
          </a:p>
        </p:txBody>
      </p:sp>
      <p:sp>
        <p:nvSpPr>
          <p:cNvPr id="6148" name="Rectangle 4"/>
          <p:cNvSpPr>
            <a:spLocks noChangeArrowheads="1"/>
          </p:cNvSpPr>
          <p:nvPr/>
        </p:nvSpPr>
        <p:spPr bwMode="auto">
          <a:xfrm>
            <a:off x="0" y="0"/>
            <a:ext cx="8991600" cy="749300"/>
          </a:xfrm>
          <a:prstGeom prst="rect">
            <a:avLst/>
          </a:prstGeom>
          <a:noFill/>
          <a:ln w="9525">
            <a:noFill/>
            <a:miter lim="800000"/>
            <a:headEnd/>
            <a:tailEnd/>
          </a:ln>
          <a:effectLst/>
        </p:spPr>
        <p:txBody>
          <a:bodyPr>
            <a:spAutoFit/>
          </a:bodyPr>
          <a:lstStyle/>
          <a:p>
            <a:pPr algn="ctr">
              <a:lnSpc>
                <a:spcPct val="90000"/>
              </a:lnSpc>
            </a:pPr>
            <a:r>
              <a:rPr lang="en-US" sz="2400" b="1">
                <a:effectLst>
                  <a:outerShdw blurRad="38100" dist="38100" dir="2700000" algn="tl">
                    <a:srgbClr val="C0C0C0"/>
                  </a:outerShdw>
                </a:effectLst>
              </a:rPr>
              <a:t>Cara lain untuk menumbuhkan perhatian dalam iklan adalah menggunakan ; Concretizing dan Imagery.</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checkerboard(across)">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checkerboard(across)">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checkerboard(across)">
                                      <p:cBhvr>
                                        <p:cTn id="17" dur="500"/>
                                        <p:tgtEl>
                                          <p:spTgt spid="61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checkerboard(across)">
                                      <p:cBhvr>
                                        <p:cTn id="22" dur="500"/>
                                        <p:tgtEl>
                                          <p:spTgt spid="6147">
                                            <p:txEl>
                                              <p:pRg st="3" end="3"/>
                                            </p:txEl>
                                          </p:spTgt>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6147">
                                            <p:txEl>
                                              <p:pRg st="4" end="4"/>
                                            </p:txEl>
                                          </p:spTgt>
                                        </p:tgtEl>
                                        <p:attrNameLst>
                                          <p:attrName>style.visibility</p:attrName>
                                        </p:attrNameLst>
                                      </p:cBhvr>
                                      <p:to>
                                        <p:strVal val="visible"/>
                                      </p:to>
                                    </p:set>
                                    <p:animEffect transition="in" filter="checkerboard(across)">
                                      <p:cBhvr>
                                        <p:cTn id="25" dur="500"/>
                                        <p:tgtEl>
                                          <p:spTgt spid="6147">
                                            <p:txEl>
                                              <p:pRg st="4" end="4"/>
                                            </p:txEl>
                                          </p:spTgt>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6147">
                                            <p:txEl>
                                              <p:pRg st="5" end="5"/>
                                            </p:txEl>
                                          </p:spTgt>
                                        </p:tgtEl>
                                        <p:attrNameLst>
                                          <p:attrName>style.visibility</p:attrName>
                                        </p:attrNameLst>
                                      </p:cBhvr>
                                      <p:to>
                                        <p:strVal val="visible"/>
                                      </p:to>
                                    </p:set>
                                    <p:animEffect transition="in" filter="checkerboard(across)">
                                      <p:cBhvr>
                                        <p:cTn id="28" dur="500"/>
                                        <p:tgtEl>
                                          <p:spTgt spid="6147">
                                            <p:txEl>
                                              <p:pRg st="5" end="5"/>
                                            </p:txEl>
                                          </p:spTgt>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6147">
                                            <p:txEl>
                                              <p:pRg st="6" end="6"/>
                                            </p:txEl>
                                          </p:spTgt>
                                        </p:tgtEl>
                                        <p:attrNameLst>
                                          <p:attrName>style.visibility</p:attrName>
                                        </p:attrNameLst>
                                      </p:cBhvr>
                                      <p:to>
                                        <p:strVal val="visible"/>
                                      </p:to>
                                    </p:set>
                                    <p:animEffect transition="in" filter="checkerboard(across)">
                                      <p:cBhvr>
                                        <p:cTn id="31" dur="500"/>
                                        <p:tgtEl>
                                          <p:spTgt spid="6147">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grpId="0" nodeType="clickEffect">
                                  <p:stCondLst>
                                    <p:cond delay="0"/>
                                  </p:stCondLst>
                                  <p:childTnLst>
                                    <p:set>
                                      <p:cBhvr>
                                        <p:cTn id="35" dur="1" fill="hold">
                                          <p:stCondLst>
                                            <p:cond delay="0"/>
                                          </p:stCondLst>
                                        </p:cTn>
                                        <p:tgtEl>
                                          <p:spTgt spid="6147">
                                            <p:txEl>
                                              <p:pRg st="7" end="7"/>
                                            </p:txEl>
                                          </p:spTgt>
                                        </p:tgtEl>
                                        <p:attrNameLst>
                                          <p:attrName>style.visibility</p:attrName>
                                        </p:attrNameLst>
                                      </p:cBhvr>
                                      <p:to>
                                        <p:strVal val="visible"/>
                                      </p:to>
                                    </p:set>
                                    <p:animEffect transition="in" filter="checkerboard(across)">
                                      <p:cBhvr>
                                        <p:cTn id="36" dur="500"/>
                                        <p:tgtEl>
                                          <p:spTgt spid="614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0" y="914400"/>
            <a:ext cx="9144000" cy="5486400"/>
          </a:xfrm>
        </p:spPr>
        <p:txBody>
          <a:bodyPr/>
          <a:lstStyle/>
          <a:p>
            <a:pPr marL="341313" indent="-341313" algn="just">
              <a:spcBef>
                <a:spcPct val="40000"/>
              </a:spcBef>
            </a:pPr>
            <a:r>
              <a:rPr lang="en-US" sz="1800"/>
              <a:t>Karena gambar khususnya dapat membangkitkan imagery. Bahwa gambar direpresentasikan didalam memori baik dalam bentuk verbal maupun visual, sedangkan kata-kata kurang memiliki representasi visual. </a:t>
            </a:r>
          </a:p>
          <a:p>
            <a:pPr marL="341313" indent="-341313" algn="just">
              <a:spcBef>
                <a:spcPct val="40000"/>
              </a:spcBef>
            </a:pPr>
            <a:r>
              <a:rPr lang="en-US" sz="1800"/>
              <a:t>Riset membuktikan bahwa bahwa informasi mengenai sifat produk akan diingat lebih baik ketika informasi tersebut dilengkapi dengan gambar dibandingkan jika ditampilkan hanya dalam bentuk prosa/kata tulisan saja.  </a:t>
            </a:r>
          </a:p>
          <a:p>
            <a:pPr marL="341313" indent="-341313" algn="just">
              <a:spcBef>
                <a:spcPct val="40000"/>
              </a:spcBef>
            </a:pPr>
            <a:r>
              <a:rPr lang="en-US" sz="1800"/>
              <a:t>Imagery visual yang efektif dalam iklan dapat menempatkan penonton dalam berbagai situasi imajiner atau fantasi yang kondusif bagi penjualan produk. Sebagai contoh; iklan dapat menempatkan konsumen dalam sepasang sepatu basket (nike)  baru dan melompat tinggi melewati lawannya dengan tembakan ala “ Michael Jordan”.</a:t>
            </a:r>
          </a:p>
          <a:p>
            <a:pPr marL="341313" indent="-341313" algn="just">
              <a:spcBef>
                <a:spcPct val="40000"/>
              </a:spcBef>
            </a:pPr>
            <a:r>
              <a:rPr lang="en-US" sz="1800"/>
              <a:t>Bukan hanya visual, Imagery juga diketengahkan sebagai hasil dari daya tarik indera lainnya, pendengaran, penciuman, peraba. Dimana komunikator dapat menciptakan citra yang membangkitkan emosi, mempengaruhi kognitif, dan meningkatkan memorability terhadap pesan pemasaran. </a:t>
            </a:r>
          </a:p>
          <a:p>
            <a:pPr marL="341313" indent="-341313" algn="just">
              <a:spcBef>
                <a:spcPct val="40000"/>
              </a:spcBef>
            </a:pPr>
            <a:r>
              <a:rPr lang="en-US" sz="1800"/>
              <a:t>Bayangkanlah bagaimana jika film (iklan televisi) yang biasa kita lihat hanya merupakan sekumpulan adegan dan percakapan tanpa ada bacground music atau suara lainnya.  </a:t>
            </a:r>
          </a:p>
        </p:txBody>
      </p:sp>
      <p:sp>
        <p:nvSpPr>
          <p:cNvPr id="25604" name="Rectangle 4"/>
          <p:cNvSpPr>
            <a:spLocks noChangeArrowheads="1"/>
          </p:cNvSpPr>
          <p:nvPr/>
        </p:nvSpPr>
        <p:spPr bwMode="auto">
          <a:xfrm>
            <a:off x="0" y="0"/>
            <a:ext cx="9137650" cy="822325"/>
          </a:xfrm>
          <a:prstGeom prst="rect">
            <a:avLst/>
          </a:prstGeom>
          <a:noFill/>
          <a:ln w="9525">
            <a:noFill/>
            <a:miter lim="800000"/>
            <a:headEnd/>
            <a:tailEnd/>
          </a:ln>
          <a:effectLst/>
        </p:spPr>
        <p:txBody>
          <a:bodyPr>
            <a:spAutoFit/>
          </a:bodyPr>
          <a:lstStyle/>
          <a:p>
            <a:pPr algn="ctr">
              <a:spcBef>
                <a:spcPct val="40000"/>
              </a:spcBef>
            </a:pPr>
            <a:r>
              <a:rPr lang="en-US" sz="2400" b="1" i="1">
                <a:effectLst>
                  <a:outerShdw blurRad="38100" dist="38100" dir="2700000" algn="tl">
                    <a:srgbClr val="C0C0C0"/>
                  </a:outerShdw>
                </a:effectLst>
              </a:rPr>
              <a:t>Gambar dan visualisasi adalah hal yang diingat paling baik (dibandingkan dengan verbalisasi abstrak).</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checkerboard(across)">
                                      <p:cBhvr>
                                        <p:cTn id="7" dur="500"/>
                                        <p:tgtEl>
                                          <p:spTgt spid="25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checkerboard(across)">
                                      <p:cBhvr>
                                        <p:cTn id="12" dur="500"/>
                                        <p:tgtEl>
                                          <p:spTgt spid="256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checkerboard(across)">
                                      <p:cBhvr>
                                        <p:cTn id="17" dur="500"/>
                                        <p:tgtEl>
                                          <p:spTgt spid="256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5603">
                                            <p:txEl>
                                              <p:pRg st="3" end="3"/>
                                            </p:txEl>
                                          </p:spTgt>
                                        </p:tgtEl>
                                        <p:attrNameLst>
                                          <p:attrName>style.visibility</p:attrName>
                                        </p:attrNameLst>
                                      </p:cBhvr>
                                      <p:to>
                                        <p:strVal val="visible"/>
                                      </p:to>
                                    </p:set>
                                    <p:animEffect transition="in" filter="checkerboard(across)">
                                      <p:cBhvr>
                                        <p:cTn id="22" dur="500"/>
                                        <p:tgtEl>
                                          <p:spTgt spid="256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5603">
                                            <p:txEl>
                                              <p:pRg st="4" end="4"/>
                                            </p:txEl>
                                          </p:spTgt>
                                        </p:tgtEl>
                                        <p:attrNameLst>
                                          <p:attrName>style.visibility</p:attrName>
                                        </p:attrNameLst>
                                      </p:cBhvr>
                                      <p:to>
                                        <p:strVal val="visible"/>
                                      </p:to>
                                    </p:set>
                                    <p:animEffect transition="in" filter="checkerboard(across)">
                                      <p:cBhvr>
                                        <p:cTn id="27" dur="500"/>
                                        <p:tgtEl>
                                          <p:spTgt spid="256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0" y="1219200"/>
            <a:ext cx="9144000" cy="5334000"/>
          </a:xfrm>
        </p:spPr>
        <p:txBody>
          <a:bodyPr/>
          <a:lstStyle/>
          <a:p>
            <a:pPr marL="381000" indent="-381000">
              <a:lnSpc>
                <a:spcPct val="80000"/>
              </a:lnSpc>
              <a:buFontTx/>
              <a:buAutoNum type="arabicPeriod"/>
              <a:tabLst>
                <a:tab pos="396875" algn="l"/>
              </a:tabLst>
            </a:pPr>
            <a:r>
              <a:rPr lang="en-US" sz="2000" b="1">
                <a:effectLst>
                  <a:outerShdw blurRad="38100" dist="38100" dir="2700000" algn="tl">
                    <a:srgbClr val="C0C0C0"/>
                  </a:outerShdw>
                </a:effectLst>
              </a:rPr>
              <a:t>Daya Tarik Selebriti dan Pendukung dari orang khusus</a:t>
            </a:r>
          </a:p>
          <a:p>
            <a:pPr marL="381000" indent="-381000">
              <a:lnSpc>
                <a:spcPct val="80000"/>
              </a:lnSpc>
              <a:buFontTx/>
              <a:buNone/>
              <a:tabLst>
                <a:tab pos="396875" algn="l"/>
              </a:tabLst>
            </a:pPr>
            <a:r>
              <a:rPr lang="en-US" sz="1600"/>
              <a:t>	</a:t>
            </a:r>
            <a:r>
              <a:rPr lang="en-US" sz="1600" b="1" u="sng">
                <a:effectLst>
                  <a:outerShdw blurRad="38100" dist="38100" dir="2700000" algn="tl">
                    <a:srgbClr val="C0C0C0"/>
                  </a:outerShdw>
                </a:effectLst>
              </a:rPr>
              <a:t>Selebriti Pendukung Iklan</a:t>
            </a:r>
            <a:r>
              <a:rPr lang="en-US" sz="1600"/>
              <a:t> </a:t>
            </a:r>
          </a:p>
          <a:p>
            <a:pPr marL="381000" indent="-381000">
              <a:spcBef>
                <a:spcPct val="35000"/>
              </a:spcBef>
              <a:buFontTx/>
              <a:buNone/>
              <a:tabLst>
                <a:tab pos="396875" algn="l"/>
              </a:tabLst>
            </a:pPr>
            <a:r>
              <a:rPr lang="en-US" sz="1600"/>
              <a:t>	Tidak bisa dipungkiri lagi  pengguaan orang terkenal (selebriti) juga menjadi cara ampuh yang digunakan pengiklan untuk menciptakan iklan yang efektif dalam mempersuasi audience. </a:t>
            </a:r>
          </a:p>
          <a:p>
            <a:pPr marL="381000" indent="-381000" algn="just">
              <a:lnSpc>
                <a:spcPct val="80000"/>
              </a:lnSpc>
              <a:buFontTx/>
              <a:buNone/>
              <a:tabLst>
                <a:tab pos="396875" algn="l"/>
              </a:tabLst>
            </a:pPr>
            <a:r>
              <a:rPr lang="en-US" sz="1600"/>
              <a:t>	Penggunaan selebriti sebagai pendukung iklan perlu memenuhi berbagai persyaratan dan pertimbangan sebagai berikut  :</a:t>
            </a:r>
          </a:p>
          <a:p>
            <a:pPr marL="800100" lvl="1" indent="-342900" algn="just">
              <a:lnSpc>
                <a:spcPct val="80000"/>
              </a:lnSpc>
              <a:buFontTx/>
              <a:buAutoNum type="arabicPeriod"/>
              <a:tabLst>
                <a:tab pos="396875" algn="l"/>
              </a:tabLst>
            </a:pPr>
            <a:r>
              <a:rPr lang="en-US" sz="1400"/>
              <a:t>Kredibilitas selebriti ; ( dapat dipercaya + keahlian)</a:t>
            </a:r>
          </a:p>
          <a:p>
            <a:pPr marL="800100" lvl="1" indent="-342900" algn="just">
              <a:lnSpc>
                <a:spcPct val="80000"/>
              </a:lnSpc>
              <a:buFontTx/>
              <a:buAutoNum type="arabicPeriod"/>
              <a:tabLst>
                <a:tab pos="396875" algn="l"/>
              </a:tabLst>
            </a:pPr>
            <a:r>
              <a:rPr lang="en-US" sz="1400"/>
              <a:t>Kecocokan selebriti dengan khalayak;</a:t>
            </a:r>
          </a:p>
          <a:p>
            <a:pPr marL="800100" lvl="1" indent="-342900" algn="just">
              <a:lnSpc>
                <a:spcPct val="80000"/>
              </a:lnSpc>
              <a:buFontTx/>
              <a:buAutoNum type="arabicPeriod"/>
              <a:tabLst>
                <a:tab pos="396875" algn="l"/>
              </a:tabLst>
            </a:pPr>
            <a:r>
              <a:rPr lang="en-US" sz="1400"/>
              <a:t>Kecocokan selebriti dengan merek;</a:t>
            </a:r>
          </a:p>
          <a:p>
            <a:pPr marL="800100" lvl="1" indent="-342900" algn="just">
              <a:lnSpc>
                <a:spcPct val="80000"/>
              </a:lnSpc>
              <a:buFontTx/>
              <a:buAutoNum type="arabicPeriod"/>
              <a:tabLst>
                <a:tab pos="396875" algn="l"/>
              </a:tabLst>
            </a:pPr>
            <a:r>
              <a:rPr lang="en-US" sz="1400"/>
              <a:t>Daya tarik selebriti ( keramahan, menyenangkan, fisik, dan pekerjaan) </a:t>
            </a:r>
          </a:p>
          <a:p>
            <a:pPr marL="800100" lvl="1" indent="-342900" algn="just">
              <a:lnSpc>
                <a:spcPct val="80000"/>
              </a:lnSpc>
              <a:buFontTx/>
              <a:buAutoNum type="arabicPeriod"/>
              <a:tabLst>
                <a:tab pos="396875" algn="l"/>
              </a:tabLst>
            </a:pPr>
            <a:r>
              <a:rPr lang="en-US" sz="1400"/>
              <a:t>Pertimbangan lainnya; </a:t>
            </a:r>
          </a:p>
          <a:p>
            <a:pPr marL="1219200" lvl="2" indent="-304800" algn="just">
              <a:lnSpc>
                <a:spcPct val="80000"/>
              </a:lnSpc>
              <a:buFontTx/>
              <a:buAutoNum type="alphaLcPeriod"/>
              <a:tabLst>
                <a:tab pos="396875" algn="l"/>
              </a:tabLst>
            </a:pPr>
            <a:r>
              <a:rPr lang="en-US" sz="1400"/>
              <a:t>Biaya yang tersedia untuk menyewa selebriti </a:t>
            </a:r>
          </a:p>
          <a:p>
            <a:pPr marL="1219200" lvl="2" indent="-304800" algn="just">
              <a:lnSpc>
                <a:spcPct val="80000"/>
              </a:lnSpc>
              <a:buFontTx/>
              <a:buAutoNum type="alphaLcPeriod"/>
              <a:tabLst>
                <a:tab pos="396875" algn="l"/>
              </a:tabLst>
            </a:pPr>
            <a:r>
              <a:rPr lang="en-US" sz="1400"/>
              <a:t>Tingkat resiko selebriti bermasalah </a:t>
            </a:r>
          </a:p>
          <a:p>
            <a:pPr marL="1219200" lvl="2" indent="-304800" algn="just">
              <a:lnSpc>
                <a:spcPct val="80000"/>
              </a:lnSpc>
              <a:buFontTx/>
              <a:buAutoNum type="alphaLcPeriod"/>
              <a:tabLst>
                <a:tab pos="396875" algn="l"/>
              </a:tabLst>
            </a:pPr>
            <a:r>
              <a:rPr lang="en-US" sz="1400"/>
              <a:t>Sulit atau mudahnya dia bekerja sama</a:t>
            </a:r>
          </a:p>
          <a:p>
            <a:pPr marL="1219200" lvl="2" indent="-304800" algn="just">
              <a:lnSpc>
                <a:spcPct val="80000"/>
              </a:lnSpc>
              <a:buFontTx/>
              <a:buAutoNum type="alphaLcPeriod"/>
              <a:tabLst>
                <a:tab pos="396875" algn="l"/>
              </a:tabLst>
            </a:pPr>
            <a:r>
              <a:rPr lang="en-US" sz="1400"/>
              <a:t>Berapa banyak merek –merek lainya yang didukung selebriti.</a:t>
            </a:r>
          </a:p>
          <a:p>
            <a:pPr marL="381000" indent="-381000" algn="just">
              <a:lnSpc>
                <a:spcPct val="80000"/>
              </a:lnSpc>
              <a:buFontTx/>
              <a:buNone/>
              <a:tabLst>
                <a:tab pos="396875" algn="l"/>
              </a:tabLst>
            </a:pPr>
            <a:r>
              <a:rPr lang="en-US" sz="1600"/>
              <a:t>	</a:t>
            </a:r>
          </a:p>
          <a:p>
            <a:pPr marL="381000" indent="-381000" algn="just">
              <a:lnSpc>
                <a:spcPct val="80000"/>
              </a:lnSpc>
              <a:buFontTx/>
              <a:buNone/>
              <a:tabLst>
                <a:tab pos="396875" algn="l"/>
              </a:tabLst>
            </a:pPr>
            <a:r>
              <a:rPr lang="en-US" sz="1600" b="1">
                <a:effectLst>
                  <a:outerShdw blurRad="38100" dist="38100" dir="2700000" algn="tl">
                    <a:srgbClr val="C0C0C0"/>
                  </a:outerShdw>
                </a:effectLst>
              </a:rPr>
              <a:t>	</a:t>
            </a:r>
            <a:r>
              <a:rPr lang="en-US" sz="1600" b="1" u="sng">
                <a:effectLst>
                  <a:outerShdw blurRad="38100" dist="38100" dir="2700000" algn="tl">
                    <a:srgbClr val="C0C0C0"/>
                  </a:outerShdw>
                </a:effectLst>
              </a:rPr>
              <a:t>Pendukung dari orang khusus: </a:t>
            </a:r>
          </a:p>
          <a:p>
            <a:pPr marL="381000" indent="-381000" algn="just">
              <a:spcBef>
                <a:spcPct val="35000"/>
              </a:spcBef>
              <a:buFontTx/>
              <a:buNone/>
              <a:tabLst>
                <a:tab pos="396875" algn="l"/>
              </a:tabLst>
            </a:pPr>
            <a:r>
              <a:rPr lang="en-US" sz="1600"/>
              <a:t>	Suatu pendekatan yang digunakan dengan menampilkan orang-orang biasa (non Selebriti) dalam mendukung suatu promosi produk. Kegiatan iklan yang menampilkan orang khusus sering meliputi banyak orang daripada satu orang. Tindakan ini menggambarkan lebih dari satu orang menambah kemungkinan bahwa suatu iklan akan menghasilkan tingkat keterlibatan pesan  yang lebih tinggi dan perluasan pesan yang lebih besar.</a:t>
            </a:r>
          </a:p>
        </p:txBody>
      </p:sp>
      <p:sp>
        <p:nvSpPr>
          <p:cNvPr id="7173" name="Rectangle 5"/>
          <p:cNvSpPr>
            <a:spLocks noChangeArrowheads="1"/>
          </p:cNvSpPr>
          <p:nvPr/>
        </p:nvSpPr>
        <p:spPr bwMode="auto">
          <a:xfrm>
            <a:off x="381000" y="0"/>
            <a:ext cx="8480425" cy="579438"/>
          </a:xfrm>
          <a:prstGeom prst="rect">
            <a:avLst/>
          </a:prstGeom>
          <a:noFill/>
          <a:ln w="9525">
            <a:noFill/>
            <a:miter lim="800000"/>
            <a:headEnd/>
            <a:tailEnd/>
          </a:ln>
          <a:effectLst/>
        </p:spPr>
        <p:txBody>
          <a:bodyPr wrap="none">
            <a:spAutoFit/>
          </a:bodyPr>
          <a:lstStyle/>
          <a:p>
            <a:pPr>
              <a:spcBef>
                <a:spcPct val="20000"/>
              </a:spcBef>
            </a:pPr>
            <a:r>
              <a:rPr lang="en-US" sz="3200" b="1"/>
              <a:t>Teknik Membangun Daya Tarik Pesan iklan</a:t>
            </a:r>
          </a:p>
        </p:txBody>
      </p:sp>
      <p:sp>
        <p:nvSpPr>
          <p:cNvPr id="7174" name="Rectangle 6"/>
          <p:cNvSpPr>
            <a:spLocks noChangeArrowheads="1"/>
          </p:cNvSpPr>
          <p:nvPr/>
        </p:nvSpPr>
        <p:spPr bwMode="auto">
          <a:xfrm>
            <a:off x="0" y="409575"/>
            <a:ext cx="9144000" cy="733425"/>
          </a:xfrm>
          <a:prstGeom prst="rect">
            <a:avLst/>
          </a:prstGeom>
          <a:noFill/>
          <a:ln w="9525">
            <a:noFill/>
            <a:miter lim="800000"/>
            <a:headEnd/>
            <a:tailEnd/>
          </a:ln>
          <a:effectLst/>
        </p:spPr>
        <p:txBody>
          <a:bodyPr>
            <a:spAutoFit/>
          </a:bodyPr>
          <a:lstStyle/>
          <a:p>
            <a:pPr algn="just">
              <a:lnSpc>
                <a:spcPct val="105000"/>
              </a:lnSpc>
              <a:spcBef>
                <a:spcPct val="40000"/>
              </a:spcBef>
            </a:pPr>
            <a:r>
              <a:rPr lang="en-US" sz="2000"/>
              <a:t>Selanjutnya dalam membangun suatu daya tarik pesan iklan dapat dipertimbangkan menggunakan teknik-teknik sebagai berikut :</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checkerboard(across)">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checkerboard(across)">
                                      <p:cBhvr>
                                        <p:cTn id="12" dur="500"/>
                                        <p:tgtEl>
                                          <p:spTgt spid="7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checkerboard(across)">
                                      <p:cBhvr>
                                        <p:cTn id="17" dur="500"/>
                                        <p:tgtEl>
                                          <p:spTgt spid="71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checkerboard(across)">
                                      <p:cBhvr>
                                        <p:cTn id="22" dur="500"/>
                                        <p:tgtEl>
                                          <p:spTgt spid="7171">
                                            <p:txEl>
                                              <p:pRg st="3" end="3"/>
                                            </p:txEl>
                                          </p:spTgt>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7171">
                                            <p:txEl>
                                              <p:pRg st="4" end="4"/>
                                            </p:txEl>
                                          </p:spTgt>
                                        </p:tgtEl>
                                        <p:attrNameLst>
                                          <p:attrName>style.visibility</p:attrName>
                                        </p:attrNameLst>
                                      </p:cBhvr>
                                      <p:to>
                                        <p:strVal val="visible"/>
                                      </p:to>
                                    </p:set>
                                    <p:animEffect transition="in" filter="checkerboard(across)">
                                      <p:cBhvr>
                                        <p:cTn id="25" dur="500"/>
                                        <p:tgtEl>
                                          <p:spTgt spid="7171">
                                            <p:txEl>
                                              <p:pRg st="4" end="4"/>
                                            </p:txEl>
                                          </p:spTgt>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7171">
                                            <p:txEl>
                                              <p:pRg st="5" end="5"/>
                                            </p:txEl>
                                          </p:spTgt>
                                        </p:tgtEl>
                                        <p:attrNameLst>
                                          <p:attrName>style.visibility</p:attrName>
                                        </p:attrNameLst>
                                      </p:cBhvr>
                                      <p:to>
                                        <p:strVal val="visible"/>
                                      </p:to>
                                    </p:set>
                                    <p:animEffect transition="in" filter="checkerboard(across)">
                                      <p:cBhvr>
                                        <p:cTn id="28" dur="500"/>
                                        <p:tgtEl>
                                          <p:spTgt spid="7171">
                                            <p:txEl>
                                              <p:pRg st="5" end="5"/>
                                            </p:txEl>
                                          </p:spTgt>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7171">
                                            <p:txEl>
                                              <p:pRg st="6" end="6"/>
                                            </p:txEl>
                                          </p:spTgt>
                                        </p:tgtEl>
                                        <p:attrNameLst>
                                          <p:attrName>style.visibility</p:attrName>
                                        </p:attrNameLst>
                                      </p:cBhvr>
                                      <p:to>
                                        <p:strVal val="visible"/>
                                      </p:to>
                                    </p:set>
                                    <p:animEffect transition="in" filter="checkerboard(across)">
                                      <p:cBhvr>
                                        <p:cTn id="31" dur="500"/>
                                        <p:tgtEl>
                                          <p:spTgt spid="7171">
                                            <p:txEl>
                                              <p:pRg st="6" end="6"/>
                                            </p:txEl>
                                          </p:spTgt>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7171">
                                            <p:txEl>
                                              <p:pRg st="7" end="7"/>
                                            </p:txEl>
                                          </p:spTgt>
                                        </p:tgtEl>
                                        <p:attrNameLst>
                                          <p:attrName>style.visibility</p:attrName>
                                        </p:attrNameLst>
                                      </p:cBhvr>
                                      <p:to>
                                        <p:strVal val="visible"/>
                                      </p:to>
                                    </p:set>
                                    <p:animEffect transition="in" filter="checkerboard(across)">
                                      <p:cBhvr>
                                        <p:cTn id="34" dur="500"/>
                                        <p:tgtEl>
                                          <p:spTgt spid="7171">
                                            <p:txEl>
                                              <p:pRg st="7" end="7"/>
                                            </p:txEl>
                                          </p:spTgt>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7171">
                                            <p:txEl>
                                              <p:pRg st="8" end="8"/>
                                            </p:txEl>
                                          </p:spTgt>
                                        </p:tgtEl>
                                        <p:attrNameLst>
                                          <p:attrName>style.visibility</p:attrName>
                                        </p:attrNameLst>
                                      </p:cBhvr>
                                      <p:to>
                                        <p:strVal val="visible"/>
                                      </p:to>
                                    </p:set>
                                    <p:animEffect transition="in" filter="checkerboard(across)">
                                      <p:cBhvr>
                                        <p:cTn id="37" dur="500"/>
                                        <p:tgtEl>
                                          <p:spTgt spid="7171">
                                            <p:txEl>
                                              <p:pRg st="8" end="8"/>
                                            </p:txEl>
                                          </p:spTgt>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7171">
                                            <p:txEl>
                                              <p:pRg st="9" end="9"/>
                                            </p:txEl>
                                          </p:spTgt>
                                        </p:tgtEl>
                                        <p:attrNameLst>
                                          <p:attrName>style.visibility</p:attrName>
                                        </p:attrNameLst>
                                      </p:cBhvr>
                                      <p:to>
                                        <p:strVal val="visible"/>
                                      </p:to>
                                    </p:set>
                                    <p:animEffect transition="in" filter="checkerboard(across)">
                                      <p:cBhvr>
                                        <p:cTn id="40" dur="500"/>
                                        <p:tgtEl>
                                          <p:spTgt spid="7171">
                                            <p:txEl>
                                              <p:pRg st="9" end="9"/>
                                            </p:txEl>
                                          </p:spTgt>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7171">
                                            <p:txEl>
                                              <p:pRg st="10" end="10"/>
                                            </p:txEl>
                                          </p:spTgt>
                                        </p:tgtEl>
                                        <p:attrNameLst>
                                          <p:attrName>style.visibility</p:attrName>
                                        </p:attrNameLst>
                                      </p:cBhvr>
                                      <p:to>
                                        <p:strVal val="visible"/>
                                      </p:to>
                                    </p:set>
                                    <p:animEffect transition="in" filter="checkerboard(across)">
                                      <p:cBhvr>
                                        <p:cTn id="43" dur="500"/>
                                        <p:tgtEl>
                                          <p:spTgt spid="7171">
                                            <p:txEl>
                                              <p:pRg st="10" end="10"/>
                                            </p:txEl>
                                          </p:spTgt>
                                        </p:tgtEl>
                                      </p:cBhvr>
                                    </p:animEffect>
                                  </p:childTnLst>
                                </p:cTn>
                              </p:par>
                              <p:par>
                                <p:cTn id="44" presetID="5" presetClass="entr" presetSubtype="10" fill="hold" grpId="0" nodeType="withEffect">
                                  <p:stCondLst>
                                    <p:cond delay="0"/>
                                  </p:stCondLst>
                                  <p:childTnLst>
                                    <p:set>
                                      <p:cBhvr>
                                        <p:cTn id="45" dur="1" fill="hold">
                                          <p:stCondLst>
                                            <p:cond delay="0"/>
                                          </p:stCondLst>
                                        </p:cTn>
                                        <p:tgtEl>
                                          <p:spTgt spid="7171">
                                            <p:txEl>
                                              <p:pRg st="11" end="11"/>
                                            </p:txEl>
                                          </p:spTgt>
                                        </p:tgtEl>
                                        <p:attrNameLst>
                                          <p:attrName>style.visibility</p:attrName>
                                        </p:attrNameLst>
                                      </p:cBhvr>
                                      <p:to>
                                        <p:strVal val="visible"/>
                                      </p:to>
                                    </p:set>
                                    <p:animEffect transition="in" filter="checkerboard(across)">
                                      <p:cBhvr>
                                        <p:cTn id="46" dur="500"/>
                                        <p:tgtEl>
                                          <p:spTgt spid="7171">
                                            <p:txEl>
                                              <p:pRg st="11" end="11"/>
                                            </p:txEl>
                                          </p:spTgt>
                                        </p:tgtEl>
                                      </p:cBhvr>
                                    </p:animEffect>
                                  </p:childTnLst>
                                </p:cTn>
                              </p:par>
                              <p:par>
                                <p:cTn id="47" presetID="5" presetClass="entr" presetSubtype="10" fill="hold" grpId="0" nodeType="withEffect">
                                  <p:stCondLst>
                                    <p:cond delay="0"/>
                                  </p:stCondLst>
                                  <p:childTnLst>
                                    <p:set>
                                      <p:cBhvr>
                                        <p:cTn id="48" dur="1" fill="hold">
                                          <p:stCondLst>
                                            <p:cond delay="0"/>
                                          </p:stCondLst>
                                        </p:cTn>
                                        <p:tgtEl>
                                          <p:spTgt spid="7171">
                                            <p:txEl>
                                              <p:pRg st="12" end="12"/>
                                            </p:txEl>
                                          </p:spTgt>
                                        </p:tgtEl>
                                        <p:attrNameLst>
                                          <p:attrName>style.visibility</p:attrName>
                                        </p:attrNameLst>
                                      </p:cBhvr>
                                      <p:to>
                                        <p:strVal val="visible"/>
                                      </p:to>
                                    </p:set>
                                    <p:animEffect transition="in" filter="checkerboard(across)">
                                      <p:cBhvr>
                                        <p:cTn id="49" dur="500"/>
                                        <p:tgtEl>
                                          <p:spTgt spid="7171">
                                            <p:txEl>
                                              <p:pRg st="12" end="12"/>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 presetClass="entr" presetSubtype="10" fill="hold" grpId="0" nodeType="clickEffect">
                                  <p:stCondLst>
                                    <p:cond delay="0"/>
                                  </p:stCondLst>
                                  <p:childTnLst>
                                    <p:set>
                                      <p:cBhvr>
                                        <p:cTn id="53" dur="1" fill="hold">
                                          <p:stCondLst>
                                            <p:cond delay="0"/>
                                          </p:stCondLst>
                                        </p:cTn>
                                        <p:tgtEl>
                                          <p:spTgt spid="7171">
                                            <p:txEl>
                                              <p:pRg st="13" end="13"/>
                                            </p:txEl>
                                          </p:spTgt>
                                        </p:tgtEl>
                                        <p:attrNameLst>
                                          <p:attrName>style.visibility</p:attrName>
                                        </p:attrNameLst>
                                      </p:cBhvr>
                                      <p:to>
                                        <p:strVal val="visible"/>
                                      </p:to>
                                    </p:set>
                                    <p:animEffect transition="in" filter="checkerboard(across)">
                                      <p:cBhvr>
                                        <p:cTn id="54" dur="500"/>
                                        <p:tgtEl>
                                          <p:spTgt spid="7171">
                                            <p:txEl>
                                              <p:pRg st="13" end="13"/>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5" presetClass="entr" presetSubtype="10" fill="hold" grpId="0" nodeType="clickEffect">
                                  <p:stCondLst>
                                    <p:cond delay="0"/>
                                  </p:stCondLst>
                                  <p:childTnLst>
                                    <p:set>
                                      <p:cBhvr>
                                        <p:cTn id="58" dur="1" fill="hold">
                                          <p:stCondLst>
                                            <p:cond delay="0"/>
                                          </p:stCondLst>
                                        </p:cTn>
                                        <p:tgtEl>
                                          <p:spTgt spid="7171">
                                            <p:txEl>
                                              <p:pRg st="14" end="14"/>
                                            </p:txEl>
                                          </p:spTgt>
                                        </p:tgtEl>
                                        <p:attrNameLst>
                                          <p:attrName>style.visibility</p:attrName>
                                        </p:attrNameLst>
                                      </p:cBhvr>
                                      <p:to>
                                        <p:strVal val="visible"/>
                                      </p:to>
                                    </p:set>
                                    <p:animEffect transition="in" filter="checkerboard(across)">
                                      <p:cBhvr>
                                        <p:cTn id="59" dur="500"/>
                                        <p:tgtEl>
                                          <p:spTgt spid="7171">
                                            <p:txEl>
                                              <p:pRg st="14" end="14"/>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5" presetClass="entr" presetSubtype="10" fill="hold" grpId="0" nodeType="clickEffect">
                                  <p:stCondLst>
                                    <p:cond delay="0"/>
                                  </p:stCondLst>
                                  <p:childTnLst>
                                    <p:set>
                                      <p:cBhvr>
                                        <p:cTn id="63" dur="1" fill="hold">
                                          <p:stCondLst>
                                            <p:cond delay="0"/>
                                          </p:stCondLst>
                                        </p:cTn>
                                        <p:tgtEl>
                                          <p:spTgt spid="7171">
                                            <p:txEl>
                                              <p:pRg st="15" end="15"/>
                                            </p:txEl>
                                          </p:spTgt>
                                        </p:tgtEl>
                                        <p:attrNameLst>
                                          <p:attrName>style.visibility</p:attrName>
                                        </p:attrNameLst>
                                      </p:cBhvr>
                                      <p:to>
                                        <p:strVal val="visible"/>
                                      </p:to>
                                    </p:set>
                                    <p:animEffect transition="in" filter="checkerboard(across)">
                                      <p:cBhvr>
                                        <p:cTn id="64" dur="500"/>
                                        <p:tgtEl>
                                          <p:spTgt spid="7171">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0" y="0"/>
            <a:ext cx="8991600" cy="6858000"/>
          </a:xfrm>
        </p:spPr>
        <p:txBody>
          <a:bodyPr/>
          <a:lstStyle/>
          <a:p>
            <a:pPr algn="just">
              <a:lnSpc>
                <a:spcPct val="80000"/>
              </a:lnSpc>
              <a:buFontTx/>
              <a:buNone/>
            </a:pPr>
            <a:r>
              <a:rPr lang="en-US" sz="2000" b="1">
                <a:effectLst>
                  <a:outerShdw blurRad="38100" dist="38100" dir="2700000" algn="tl">
                    <a:srgbClr val="C0C0C0"/>
                  </a:outerShdw>
                </a:effectLst>
              </a:rPr>
              <a:t>2. Daya tarik humor </a:t>
            </a:r>
          </a:p>
          <a:p>
            <a:pPr algn="just">
              <a:spcBef>
                <a:spcPct val="35000"/>
              </a:spcBef>
              <a:buFontTx/>
              <a:buNone/>
            </a:pPr>
            <a:r>
              <a:rPr lang="en-US" sz="1600"/>
              <a:t>	Berdasarkan penelitian di AS menunjukan bahwa sebagian besar iklan yang menggunakan humor didasarkan pada ketidakcocokan (in congruity). Bentuk periklanan ini dikarakterisir sebagai humor; Hah, Aha!, Ha-ha!. Yaitu suatu reaksi penyimpangan awal (hah?), menunjukan usaha untuk memecahkan arti iklan (aha) dan kemudian bila humor terdeteksi, ha-ha jawaban diberikan.</a:t>
            </a:r>
          </a:p>
          <a:p>
            <a:pPr algn="just">
              <a:spcBef>
                <a:spcPct val="35000"/>
              </a:spcBef>
              <a:buFontTx/>
              <a:buNone/>
            </a:pPr>
            <a:r>
              <a:rPr lang="en-US" sz="1600"/>
              <a:t>	Pemakaian humor menghasilkan dampak efektif untuk membuat orang-orang memperhatikan iklan dan menciptakan kesadaran merek. Hasil kesimpulan survei menyatakan :</a:t>
            </a:r>
          </a:p>
          <a:p>
            <a:pPr marL="762000" lvl="1" indent="-304800" algn="just">
              <a:spcBef>
                <a:spcPct val="35000"/>
              </a:spcBef>
              <a:buFontTx/>
              <a:buAutoNum type="arabicPeriod"/>
            </a:pPr>
            <a:r>
              <a:rPr lang="en-US" sz="1400"/>
              <a:t>Humor merupakan metode yang efektif untuk menarik perhatian pada iklan.</a:t>
            </a:r>
          </a:p>
          <a:p>
            <a:pPr marL="762000" lvl="1" indent="-304800" algn="just">
              <a:spcBef>
                <a:spcPct val="35000"/>
              </a:spcBef>
              <a:buFontTx/>
              <a:buAutoNum type="arabicPeriod"/>
            </a:pPr>
            <a:r>
              <a:rPr lang="en-US" sz="1400"/>
              <a:t>Humor menambah kesenangan (liking) pada iklan dan merek yang diiklankan.</a:t>
            </a:r>
          </a:p>
          <a:p>
            <a:pPr marL="762000" lvl="1" indent="-304800" algn="just">
              <a:spcBef>
                <a:spcPct val="35000"/>
              </a:spcBef>
              <a:buFontTx/>
              <a:buAutoNum type="arabicPeriod"/>
            </a:pPr>
            <a:r>
              <a:rPr lang="en-US" sz="1400"/>
              <a:t>Humor tidak merusak pemahaman tentang produk.</a:t>
            </a:r>
          </a:p>
          <a:p>
            <a:pPr marL="762000" lvl="1" indent="-304800" algn="just">
              <a:spcBef>
                <a:spcPct val="35000"/>
              </a:spcBef>
              <a:buFontTx/>
              <a:buAutoNum type="arabicPeriod"/>
            </a:pPr>
            <a:r>
              <a:rPr lang="en-US" sz="1400"/>
              <a:t>Humor tidak menawarkan suatu keuntungan yang lebih dari sekedar bujukan.</a:t>
            </a:r>
          </a:p>
          <a:p>
            <a:pPr marL="762000" lvl="1" indent="-304800" algn="just">
              <a:spcBef>
                <a:spcPct val="35000"/>
              </a:spcBef>
              <a:buFontTx/>
              <a:buAutoNum type="arabicPeriod"/>
            </a:pPr>
            <a:r>
              <a:rPr lang="en-US" sz="1400"/>
              <a:t>Humor tidak menambah kredibilitas sumber.</a:t>
            </a:r>
          </a:p>
          <a:p>
            <a:pPr marL="762000" lvl="1" indent="-304800" algn="just">
              <a:spcBef>
                <a:spcPct val="35000"/>
              </a:spcBef>
              <a:buFontTx/>
              <a:buAutoNum type="arabicPeriod"/>
            </a:pPr>
            <a:r>
              <a:rPr lang="en-US" sz="1400"/>
              <a:t>Sifat produk mempengaruhi penggunaan humor. Khususnya, 	humor akan lebih berhasil digunakan pada produk yang sudah mapan daripada produk baru. Humor juga layak untuk produk yang lebih berorientasi pada perasaan atau pengalaman dan pada produk yang tidak sangat membutuhan keterlibatan konsumen.</a:t>
            </a:r>
          </a:p>
          <a:p>
            <a:pPr algn="just">
              <a:spcBef>
                <a:spcPct val="35000"/>
              </a:spcBef>
              <a:buFontTx/>
              <a:buNone/>
            </a:pPr>
            <a:r>
              <a:rPr lang="en-US" sz="1600"/>
              <a:t>	Secara menyeluruh humor memang memberikan dampak positif dalam iklan namun harus pula berjhati-hati karena ;</a:t>
            </a:r>
          </a:p>
          <a:p>
            <a:pPr marL="762000" lvl="1" indent="-304800" algn="just">
              <a:spcBef>
                <a:spcPct val="35000"/>
              </a:spcBef>
              <a:buFontTx/>
              <a:buAutoNum type="arabicPeriod"/>
            </a:pPr>
            <a:r>
              <a:rPr lang="en-US" sz="1400"/>
              <a:t>Pengaruh humor dapat berbeda sesuai karakteristik khalayak apa yang oleh sebagian orang dianggap lucu belum tentu lucu bagi yang lainnya.</a:t>
            </a:r>
          </a:p>
          <a:p>
            <a:pPr marL="762000" lvl="1" indent="-304800" algn="just">
              <a:spcBef>
                <a:spcPct val="35000"/>
              </a:spcBef>
              <a:buFontTx/>
              <a:buAutoNum type="arabicPeriod"/>
            </a:pPr>
            <a:r>
              <a:rPr lang="en-US" sz="1400"/>
              <a:t>Pengertian lucu disuatu wilayah negara belum tentu sama dengan wilayah/negara lain.</a:t>
            </a:r>
          </a:p>
          <a:p>
            <a:pPr algn="just">
              <a:spcBef>
                <a:spcPct val="35000"/>
              </a:spcBef>
              <a:buFontTx/>
              <a:buNone/>
            </a:pPr>
            <a:r>
              <a:rPr lang="en-US" sz="1600"/>
              <a:t>	Penggunaan humor oleh pengiklan harus meneliti segmen pasar yang mereka tuju dengan hati-hati sehingga iklan menjadi benar-benar efektif.</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checkerboard(across)">
                                      <p:cBhvr>
                                        <p:cTn id="7" dur="500"/>
                                        <p:tgtEl>
                                          <p:spTgt spid="31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checkerboard(across)">
                                      <p:cBhvr>
                                        <p:cTn id="12" dur="500"/>
                                        <p:tgtEl>
                                          <p:spTgt spid="317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1747">
                                            <p:txEl>
                                              <p:pRg st="2" end="2"/>
                                            </p:txEl>
                                          </p:spTgt>
                                        </p:tgtEl>
                                        <p:attrNameLst>
                                          <p:attrName>style.visibility</p:attrName>
                                        </p:attrNameLst>
                                      </p:cBhvr>
                                      <p:to>
                                        <p:strVal val="visible"/>
                                      </p:to>
                                    </p:set>
                                    <p:animEffect transition="in" filter="checkerboard(across)">
                                      <p:cBhvr>
                                        <p:cTn id="17" dur="500"/>
                                        <p:tgtEl>
                                          <p:spTgt spid="31747">
                                            <p:txEl>
                                              <p:pRg st="2" end="2"/>
                                            </p:txEl>
                                          </p:spTgt>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31747">
                                            <p:txEl>
                                              <p:pRg st="3" end="3"/>
                                            </p:txEl>
                                          </p:spTgt>
                                        </p:tgtEl>
                                        <p:attrNameLst>
                                          <p:attrName>style.visibility</p:attrName>
                                        </p:attrNameLst>
                                      </p:cBhvr>
                                      <p:to>
                                        <p:strVal val="visible"/>
                                      </p:to>
                                    </p:set>
                                    <p:animEffect transition="in" filter="checkerboard(across)">
                                      <p:cBhvr>
                                        <p:cTn id="20" dur="500"/>
                                        <p:tgtEl>
                                          <p:spTgt spid="31747">
                                            <p:txEl>
                                              <p:pRg st="3" end="3"/>
                                            </p:txEl>
                                          </p:spTgt>
                                        </p:tgtEl>
                                      </p:cBhvr>
                                    </p:animEffect>
                                  </p:childTnLst>
                                </p:cTn>
                              </p:par>
                              <p:par>
                                <p:cTn id="21" presetID="5" presetClass="entr" presetSubtype="10" fill="hold" grpId="0" nodeType="withEffect">
                                  <p:stCondLst>
                                    <p:cond delay="0"/>
                                  </p:stCondLst>
                                  <p:childTnLst>
                                    <p:set>
                                      <p:cBhvr>
                                        <p:cTn id="22" dur="1" fill="hold">
                                          <p:stCondLst>
                                            <p:cond delay="0"/>
                                          </p:stCondLst>
                                        </p:cTn>
                                        <p:tgtEl>
                                          <p:spTgt spid="31747">
                                            <p:txEl>
                                              <p:pRg st="4" end="4"/>
                                            </p:txEl>
                                          </p:spTgt>
                                        </p:tgtEl>
                                        <p:attrNameLst>
                                          <p:attrName>style.visibility</p:attrName>
                                        </p:attrNameLst>
                                      </p:cBhvr>
                                      <p:to>
                                        <p:strVal val="visible"/>
                                      </p:to>
                                    </p:set>
                                    <p:animEffect transition="in" filter="checkerboard(across)">
                                      <p:cBhvr>
                                        <p:cTn id="23" dur="500"/>
                                        <p:tgtEl>
                                          <p:spTgt spid="31747">
                                            <p:txEl>
                                              <p:pRg st="4" end="4"/>
                                            </p:txEl>
                                          </p:spTgt>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31747">
                                            <p:txEl>
                                              <p:pRg st="5" end="5"/>
                                            </p:txEl>
                                          </p:spTgt>
                                        </p:tgtEl>
                                        <p:attrNameLst>
                                          <p:attrName>style.visibility</p:attrName>
                                        </p:attrNameLst>
                                      </p:cBhvr>
                                      <p:to>
                                        <p:strVal val="visible"/>
                                      </p:to>
                                    </p:set>
                                    <p:animEffect transition="in" filter="checkerboard(across)">
                                      <p:cBhvr>
                                        <p:cTn id="26" dur="500"/>
                                        <p:tgtEl>
                                          <p:spTgt spid="31747">
                                            <p:txEl>
                                              <p:pRg st="5" end="5"/>
                                            </p:txEl>
                                          </p:spTgt>
                                        </p:tgtEl>
                                      </p:cBhvr>
                                    </p:animEffect>
                                  </p:childTnLst>
                                </p:cTn>
                              </p:par>
                              <p:par>
                                <p:cTn id="27" presetID="5" presetClass="entr" presetSubtype="10" fill="hold" grpId="0" nodeType="withEffect">
                                  <p:stCondLst>
                                    <p:cond delay="0"/>
                                  </p:stCondLst>
                                  <p:childTnLst>
                                    <p:set>
                                      <p:cBhvr>
                                        <p:cTn id="28" dur="1" fill="hold">
                                          <p:stCondLst>
                                            <p:cond delay="0"/>
                                          </p:stCondLst>
                                        </p:cTn>
                                        <p:tgtEl>
                                          <p:spTgt spid="31747">
                                            <p:txEl>
                                              <p:pRg st="6" end="6"/>
                                            </p:txEl>
                                          </p:spTgt>
                                        </p:tgtEl>
                                        <p:attrNameLst>
                                          <p:attrName>style.visibility</p:attrName>
                                        </p:attrNameLst>
                                      </p:cBhvr>
                                      <p:to>
                                        <p:strVal val="visible"/>
                                      </p:to>
                                    </p:set>
                                    <p:animEffect transition="in" filter="checkerboard(across)">
                                      <p:cBhvr>
                                        <p:cTn id="29" dur="500"/>
                                        <p:tgtEl>
                                          <p:spTgt spid="31747">
                                            <p:txEl>
                                              <p:pRg st="6" end="6"/>
                                            </p:txEl>
                                          </p:spTgt>
                                        </p:tgtEl>
                                      </p:cBhvr>
                                    </p:animEffect>
                                  </p:childTnLst>
                                </p:cTn>
                              </p:par>
                              <p:par>
                                <p:cTn id="30" presetID="5" presetClass="entr" presetSubtype="10" fill="hold" grpId="0" nodeType="withEffect">
                                  <p:stCondLst>
                                    <p:cond delay="0"/>
                                  </p:stCondLst>
                                  <p:childTnLst>
                                    <p:set>
                                      <p:cBhvr>
                                        <p:cTn id="31" dur="1" fill="hold">
                                          <p:stCondLst>
                                            <p:cond delay="0"/>
                                          </p:stCondLst>
                                        </p:cTn>
                                        <p:tgtEl>
                                          <p:spTgt spid="31747">
                                            <p:txEl>
                                              <p:pRg st="7" end="7"/>
                                            </p:txEl>
                                          </p:spTgt>
                                        </p:tgtEl>
                                        <p:attrNameLst>
                                          <p:attrName>style.visibility</p:attrName>
                                        </p:attrNameLst>
                                      </p:cBhvr>
                                      <p:to>
                                        <p:strVal val="visible"/>
                                      </p:to>
                                    </p:set>
                                    <p:animEffect transition="in" filter="checkerboard(across)">
                                      <p:cBhvr>
                                        <p:cTn id="32" dur="500"/>
                                        <p:tgtEl>
                                          <p:spTgt spid="31747">
                                            <p:txEl>
                                              <p:pRg st="7" end="7"/>
                                            </p:txEl>
                                          </p:spTgt>
                                        </p:tgtEl>
                                      </p:cBhvr>
                                    </p:animEffect>
                                  </p:childTnLst>
                                </p:cTn>
                              </p:par>
                              <p:par>
                                <p:cTn id="33" presetID="5" presetClass="entr" presetSubtype="10" fill="hold" grpId="0" nodeType="withEffect">
                                  <p:stCondLst>
                                    <p:cond delay="0"/>
                                  </p:stCondLst>
                                  <p:childTnLst>
                                    <p:set>
                                      <p:cBhvr>
                                        <p:cTn id="34" dur="1" fill="hold">
                                          <p:stCondLst>
                                            <p:cond delay="0"/>
                                          </p:stCondLst>
                                        </p:cTn>
                                        <p:tgtEl>
                                          <p:spTgt spid="31747">
                                            <p:txEl>
                                              <p:pRg st="8" end="8"/>
                                            </p:txEl>
                                          </p:spTgt>
                                        </p:tgtEl>
                                        <p:attrNameLst>
                                          <p:attrName>style.visibility</p:attrName>
                                        </p:attrNameLst>
                                      </p:cBhvr>
                                      <p:to>
                                        <p:strVal val="visible"/>
                                      </p:to>
                                    </p:set>
                                    <p:animEffect transition="in" filter="checkerboard(across)">
                                      <p:cBhvr>
                                        <p:cTn id="35" dur="500"/>
                                        <p:tgtEl>
                                          <p:spTgt spid="31747">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31747">
                                            <p:txEl>
                                              <p:pRg st="9" end="9"/>
                                            </p:txEl>
                                          </p:spTgt>
                                        </p:tgtEl>
                                        <p:attrNameLst>
                                          <p:attrName>style.visibility</p:attrName>
                                        </p:attrNameLst>
                                      </p:cBhvr>
                                      <p:to>
                                        <p:strVal val="visible"/>
                                      </p:to>
                                    </p:set>
                                    <p:animEffect transition="in" filter="checkerboard(across)">
                                      <p:cBhvr>
                                        <p:cTn id="40" dur="500"/>
                                        <p:tgtEl>
                                          <p:spTgt spid="31747">
                                            <p:txEl>
                                              <p:pRg st="9" end="9"/>
                                            </p:txEl>
                                          </p:spTgt>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31747">
                                            <p:txEl>
                                              <p:pRg st="10" end="10"/>
                                            </p:txEl>
                                          </p:spTgt>
                                        </p:tgtEl>
                                        <p:attrNameLst>
                                          <p:attrName>style.visibility</p:attrName>
                                        </p:attrNameLst>
                                      </p:cBhvr>
                                      <p:to>
                                        <p:strVal val="visible"/>
                                      </p:to>
                                    </p:set>
                                    <p:animEffect transition="in" filter="checkerboard(across)">
                                      <p:cBhvr>
                                        <p:cTn id="43" dur="500"/>
                                        <p:tgtEl>
                                          <p:spTgt spid="31747">
                                            <p:txEl>
                                              <p:pRg st="10" end="10"/>
                                            </p:txEl>
                                          </p:spTgt>
                                        </p:tgtEl>
                                      </p:cBhvr>
                                    </p:animEffect>
                                  </p:childTnLst>
                                </p:cTn>
                              </p:par>
                              <p:par>
                                <p:cTn id="44" presetID="5" presetClass="entr" presetSubtype="10" fill="hold" grpId="0" nodeType="withEffect">
                                  <p:stCondLst>
                                    <p:cond delay="0"/>
                                  </p:stCondLst>
                                  <p:childTnLst>
                                    <p:set>
                                      <p:cBhvr>
                                        <p:cTn id="45" dur="1" fill="hold">
                                          <p:stCondLst>
                                            <p:cond delay="0"/>
                                          </p:stCondLst>
                                        </p:cTn>
                                        <p:tgtEl>
                                          <p:spTgt spid="31747">
                                            <p:txEl>
                                              <p:pRg st="11" end="11"/>
                                            </p:txEl>
                                          </p:spTgt>
                                        </p:tgtEl>
                                        <p:attrNameLst>
                                          <p:attrName>style.visibility</p:attrName>
                                        </p:attrNameLst>
                                      </p:cBhvr>
                                      <p:to>
                                        <p:strVal val="visible"/>
                                      </p:to>
                                    </p:set>
                                    <p:animEffect transition="in" filter="checkerboard(across)">
                                      <p:cBhvr>
                                        <p:cTn id="46" dur="500"/>
                                        <p:tgtEl>
                                          <p:spTgt spid="31747">
                                            <p:txEl>
                                              <p:pRg st="11" end="11"/>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5" presetClass="entr" presetSubtype="10" fill="hold" grpId="0" nodeType="clickEffect">
                                  <p:stCondLst>
                                    <p:cond delay="0"/>
                                  </p:stCondLst>
                                  <p:childTnLst>
                                    <p:set>
                                      <p:cBhvr>
                                        <p:cTn id="50" dur="1" fill="hold">
                                          <p:stCondLst>
                                            <p:cond delay="0"/>
                                          </p:stCondLst>
                                        </p:cTn>
                                        <p:tgtEl>
                                          <p:spTgt spid="31747">
                                            <p:txEl>
                                              <p:pRg st="12" end="12"/>
                                            </p:txEl>
                                          </p:spTgt>
                                        </p:tgtEl>
                                        <p:attrNameLst>
                                          <p:attrName>style.visibility</p:attrName>
                                        </p:attrNameLst>
                                      </p:cBhvr>
                                      <p:to>
                                        <p:strVal val="visible"/>
                                      </p:to>
                                    </p:set>
                                    <p:animEffect transition="in" filter="checkerboard(across)">
                                      <p:cBhvr>
                                        <p:cTn id="51" dur="500"/>
                                        <p:tgtEl>
                                          <p:spTgt spid="31747">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0" y="0"/>
            <a:ext cx="9144000" cy="6858000"/>
          </a:xfrm>
        </p:spPr>
        <p:txBody>
          <a:bodyPr/>
          <a:lstStyle/>
          <a:p>
            <a:pPr marL="341313" indent="-341313">
              <a:spcBef>
                <a:spcPct val="30000"/>
              </a:spcBef>
              <a:buFontTx/>
              <a:buNone/>
            </a:pPr>
            <a:r>
              <a:rPr lang="en-US" sz="2000" b="1">
                <a:effectLst>
                  <a:outerShdw blurRad="38100" dist="38100" dir="2700000" algn="tl">
                    <a:srgbClr val="C0C0C0"/>
                  </a:outerShdw>
                </a:effectLst>
              </a:rPr>
              <a:t>3.	Daya tarik rasa takut.</a:t>
            </a:r>
          </a:p>
          <a:p>
            <a:pPr marL="341313" indent="-341313" algn="just">
              <a:spcBef>
                <a:spcPct val="30000"/>
              </a:spcBef>
              <a:buFontTx/>
              <a:buNone/>
            </a:pPr>
            <a:r>
              <a:rPr lang="en-US" sz="1400"/>
              <a:t>	</a:t>
            </a:r>
            <a:r>
              <a:rPr lang="en-US" sz="1800"/>
              <a:t>Logika yang mendasari penggunaan daya tarik rasa takut adalah untuk melibatkan khalayak dengan pesan sehingga mendorong diterimanya argumen-argumen pesan. </a:t>
            </a:r>
          </a:p>
          <a:p>
            <a:pPr marL="341313" indent="-341313" algn="just">
              <a:spcBef>
                <a:spcPct val="30000"/>
              </a:spcBef>
              <a:buFontTx/>
              <a:buNone/>
            </a:pPr>
            <a:r>
              <a:rPr lang="en-US" sz="1800"/>
              <a:t>	Daya tarik dapat berbentuk celaan sosial atau bahaya fisik, misalnya obat kumur, deodorant menggunakan daya tarik rasa takut bila menekankan pada celaan sosial yang akan diderita bila nafas tidak segar, atau ketiak kita lembab dan bau.</a:t>
            </a:r>
          </a:p>
          <a:p>
            <a:pPr marL="341313" indent="-341313" algn="just">
              <a:spcBef>
                <a:spcPct val="30000"/>
              </a:spcBef>
              <a:buFontTx/>
              <a:buNone/>
            </a:pPr>
            <a:r>
              <a:rPr lang="en-US" sz="1800"/>
              <a:t>	Daya tarik yang sangat kuat maupun yang sangat lemah tidak maksimal secara efektif. Daya tarik rasa takut yang sedang-sedang saja adalah yang terbaik. </a:t>
            </a:r>
          </a:p>
          <a:p>
            <a:pPr marL="341313" indent="-341313" algn="just">
              <a:spcBef>
                <a:spcPct val="30000"/>
              </a:spcBef>
              <a:buFontTx/>
              <a:buNone/>
            </a:pPr>
            <a:r>
              <a:rPr lang="en-US" sz="1800"/>
              <a:t>	Bahwa bila suatu daya tarik rasa takut terlalu  lemah ia tidak cukup untuk menarik perhatian. Sebaliknya bila terlalu kuat ini dapat menuntun orang-orang untuk menghindari pesan atau mengabaikan anjuran pesan untuk menghapuskan suatu tugas/peristiwa yang ditakuti.</a:t>
            </a:r>
          </a:p>
          <a:p>
            <a:pPr marL="341313" indent="-341313">
              <a:spcBef>
                <a:spcPct val="30000"/>
              </a:spcBef>
              <a:buFontTx/>
              <a:buNone/>
            </a:pPr>
            <a:r>
              <a:rPr lang="en-US" sz="2000" b="1">
                <a:effectLst>
                  <a:outerShdw blurRad="38100" dist="38100" dir="2700000" algn="tl">
                    <a:srgbClr val="C0C0C0"/>
                  </a:outerShdw>
                </a:effectLst>
              </a:rPr>
              <a:t>4. Daya tarik rasa bersalah</a:t>
            </a:r>
            <a:r>
              <a:rPr lang="en-US" sz="2000"/>
              <a:t> </a:t>
            </a:r>
          </a:p>
          <a:p>
            <a:pPr marL="341313" indent="-341313" algn="just">
              <a:spcBef>
                <a:spcPct val="30000"/>
              </a:spcBef>
              <a:buFontTx/>
              <a:buNone/>
            </a:pPr>
            <a:r>
              <a:rPr lang="en-US" sz="1800"/>
              <a:t>	Seperti rasa takut rasa bersalah juga menjadi pemikat bagi emosi negatif. Orang merasa bersalah bila melanggar peraturan, melanggar standar atau kepercayaan mereka sendiri atau berprilaku yang tidak bertanggung jawab. </a:t>
            </a:r>
          </a:p>
          <a:p>
            <a:pPr marL="341313" indent="-341313" algn="just">
              <a:spcBef>
                <a:spcPct val="30000"/>
              </a:spcBef>
              <a:buFontTx/>
              <a:buNone/>
            </a:pPr>
            <a:r>
              <a:rPr lang="en-US" sz="1800"/>
              <a:t>	Daya tarik terhadap rasa bersalah itu kuat karena secara emosional rasa bersalah memotivasi orang dewasa untuk melakukan tindakan bertanggung jawab yang menyebabkan penurunan dalam tingkat bersalah.</a:t>
            </a:r>
          </a:p>
          <a:p>
            <a:pPr marL="341313" indent="-341313" algn="just">
              <a:spcBef>
                <a:spcPct val="30000"/>
              </a:spcBef>
              <a:buFontTx/>
              <a:buNone/>
            </a:pPr>
            <a:r>
              <a:rPr lang="en-US" sz="1800"/>
              <a:t>	Pengiklan menyajikan rasa bersalah dan mencoba untuk membujuk para calon pelanggan dengan menegaskan atau menyimpulkan bahwa rasa bersalah akan bisa dihapuskan jika menggunakan produk yang dipromosikan.</a:t>
            </a:r>
            <a:endParaRPr lang="en-US" sz="140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checkerboard(across)">
                                      <p:cBhvr>
                                        <p:cTn id="7" dur="5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checkerboard(across)">
                                      <p:cBhvr>
                                        <p:cTn id="12" dur="500"/>
                                        <p:tgtEl>
                                          <p:spTgt spid="112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checkerboard(across)">
                                      <p:cBhvr>
                                        <p:cTn id="17" dur="500"/>
                                        <p:tgtEl>
                                          <p:spTgt spid="112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1267">
                                            <p:txEl>
                                              <p:pRg st="3" end="3"/>
                                            </p:txEl>
                                          </p:spTgt>
                                        </p:tgtEl>
                                        <p:attrNameLst>
                                          <p:attrName>style.visibility</p:attrName>
                                        </p:attrNameLst>
                                      </p:cBhvr>
                                      <p:to>
                                        <p:strVal val="visible"/>
                                      </p:to>
                                    </p:set>
                                    <p:animEffect transition="in" filter="checkerboard(across)">
                                      <p:cBhvr>
                                        <p:cTn id="22" dur="500"/>
                                        <p:tgtEl>
                                          <p:spTgt spid="112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1267">
                                            <p:txEl>
                                              <p:pRg st="4" end="4"/>
                                            </p:txEl>
                                          </p:spTgt>
                                        </p:tgtEl>
                                        <p:attrNameLst>
                                          <p:attrName>style.visibility</p:attrName>
                                        </p:attrNameLst>
                                      </p:cBhvr>
                                      <p:to>
                                        <p:strVal val="visible"/>
                                      </p:to>
                                    </p:set>
                                    <p:animEffect transition="in" filter="checkerboard(across)">
                                      <p:cBhvr>
                                        <p:cTn id="27" dur="500"/>
                                        <p:tgtEl>
                                          <p:spTgt spid="1126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1267">
                                            <p:txEl>
                                              <p:pRg st="5" end="5"/>
                                            </p:txEl>
                                          </p:spTgt>
                                        </p:tgtEl>
                                        <p:attrNameLst>
                                          <p:attrName>style.visibility</p:attrName>
                                        </p:attrNameLst>
                                      </p:cBhvr>
                                      <p:to>
                                        <p:strVal val="visible"/>
                                      </p:to>
                                    </p:set>
                                    <p:animEffect transition="in" filter="checkerboard(across)">
                                      <p:cBhvr>
                                        <p:cTn id="32" dur="500"/>
                                        <p:tgtEl>
                                          <p:spTgt spid="1126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1267">
                                            <p:txEl>
                                              <p:pRg st="6" end="6"/>
                                            </p:txEl>
                                          </p:spTgt>
                                        </p:tgtEl>
                                        <p:attrNameLst>
                                          <p:attrName>style.visibility</p:attrName>
                                        </p:attrNameLst>
                                      </p:cBhvr>
                                      <p:to>
                                        <p:strVal val="visible"/>
                                      </p:to>
                                    </p:set>
                                    <p:animEffect transition="in" filter="checkerboard(across)">
                                      <p:cBhvr>
                                        <p:cTn id="37" dur="500"/>
                                        <p:tgtEl>
                                          <p:spTgt spid="1126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1267">
                                            <p:txEl>
                                              <p:pRg st="7" end="7"/>
                                            </p:txEl>
                                          </p:spTgt>
                                        </p:tgtEl>
                                        <p:attrNameLst>
                                          <p:attrName>style.visibility</p:attrName>
                                        </p:attrNameLst>
                                      </p:cBhvr>
                                      <p:to>
                                        <p:strVal val="visible"/>
                                      </p:to>
                                    </p:set>
                                    <p:animEffect transition="in" filter="checkerboard(across)">
                                      <p:cBhvr>
                                        <p:cTn id="42" dur="500"/>
                                        <p:tgtEl>
                                          <p:spTgt spid="1126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11267">
                                            <p:txEl>
                                              <p:pRg st="8" end="8"/>
                                            </p:txEl>
                                          </p:spTgt>
                                        </p:tgtEl>
                                        <p:attrNameLst>
                                          <p:attrName>style.visibility</p:attrName>
                                        </p:attrNameLst>
                                      </p:cBhvr>
                                      <p:to>
                                        <p:strVal val="visible"/>
                                      </p:to>
                                    </p:set>
                                    <p:animEffect transition="in" filter="checkerboard(across)">
                                      <p:cBhvr>
                                        <p:cTn id="47" dur="500"/>
                                        <p:tgtEl>
                                          <p:spTgt spid="1126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801</TotalTime>
  <Words>395</Words>
  <Application>Microsoft Office PowerPoint</Application>
  <PresentationFormat>On-screen Show (4:3)</PresentationFormat>
  <Paragraphs>125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CREATIVE STIMULI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Bina Sarana Informatika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Biro Teknologi Informasi</dc:creator>
  <cp:lastModifiedBy>May</cp:lastModifiedBy>
  <cp:revision>58</cp:revision>
  <dcterms:created xsi:type="dcterms:W3CDTF">2005-12-30T10:36:00Z</dcterms:created>
  <dcterms:modified xsi:type="dcterms:W3CDTF">2015-04-10T09:59:01Z</dcterms:modified>
</cp:coreProperties>
</file>