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57" r:id="rId3"/>
    <p:sldId id="258" r:id="rId4"/>
    <p:sldId id="259" r:id="rId5"/>
    <p:sldId id="260" r:id="rId6"/>
    <p:sldId id="261" r:id="rId7"/>
    <p:sldId id="262" r:id="rId8"/>
    <p:sldId id="263" r:id="rId9"/>
    <p:sldId id="272"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B46250-8EE9-452F-AB81-9FAE54F8F8F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86EC66-A9EE-4CAF-8072-D5784597B13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CACDFC-8E67-4CD5-9709-88391B20329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95B033-F769-411D-B6CE-F3BE00A290C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51FC79-F849-45B3-8A5A-A76638D95C9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E79896-6B49-43F7-8B5F-E3D24DF7520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E3A0E1E-15D1-4CA0-83B6-71F39DD7375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DBA058D-BB2E-4811-B0EE-F8BE4EEC92C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DA7B4EE-3A0A-4E16-9729-AE1CF311F79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51922F-7E00-4E22-8790-8F9BEC7EA18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021AC1-2B45-41CD-96E0-721A2B2EF14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98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C33EB79-33E9-46C5-B834-D20BC1045DC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14400" y="2590800"/>
            <a:ext cx="7391400" cy="762000"/>
          </a:xfrm>
        </p:spPr>
        <p:txBody>
          <a:bodyPr/>
          <a:lstStyle/>
          <a:p>
            <a:r>
              <a:rPr lang="en-US" sz="5000" b="1"/>
              <a:t>GAYA EKSEKUSI PESAN IKLAN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143000"/>
            <a:ext cx="8229600" cy="1143000"/>
          </a:xfrm>
        </p:spPr>
        <p:txBody>
          <a:bodyPr/>
          <a:lstStyle/>
          <a:p>
            <a:r>
              <a:rPr lang="en-US"/>
              <a:t>Referensi</a:t>
            </a:r>
          </a:p>
        </p:txBody>
      </p:sp>
      <p:sp>
        <p:nvSpPr>
          <p:cNvPr id="3075" name="Rectangle 3"/>
          <p:cNvSpPr>
            <a:spLocks noGrp="1" noChangeArrowheads="1"/>
          </p:cNvSpPr>
          <p:nvPr>
            <p:ph type="body" idx="1"/>
          </p:nvPr>
        </p:nvSpPr>
        <p:spPr>
          <a:xfrm>
            <a:off x="533400" y="2468563"/>
            <a:ext cx="8229600" cy="2209800"/>
          </a:xfrm>
        </p:spPr>
        <p:txBody>
          <a:bodyPr/>
          <a:lstStyle/>
          <a:p>
            <a:pPr marL="609600" indent="-609600">
              <a:lnSpc>
                <a:spcPct val="90000"/>
              </a:lnSpc>
              <a:buFontTx/>
              <a:buAutoNum type="arabicPeriod"/>
            </a:pPr>
            <a:r>
              <a:rPr lang="en-US" sz="2400"/>
              <a:t>Darmadi Durianto, 2003. Invasi pasar dengan iklan yang efektif. Gramedia. Jakarta.</a:t>
            </a:r>
          </a:p>
          <a:p>
            <a:pPr marL="609600" indent="-609600">
              <a:lnSpc>
                <a:spcPct val="90000"/>
              </a:lnSpc>
              <a:buFontTx/>
              <a:buAutoNum type="arabicPeriod"/>
            </a:pPr>
            <a:r>
              <a:rPr lang="en-US" sz="2400"/>
              <a:t>M. Suyanto, Strategi Merancang Iklan Televisi, Andi. Jogyakarta.</a:t>
            </a:r>
          </a:p>
          <a:p>
            <a:pPr marL="609600" indent="-609600">
              <a:lnSpc>
                <a:spcPct val="90000"/>
              </a:lnSpc>
              <a:buFontTx/>
              <a:buAutoNum type="arabicPeriod"/>
            </a:pPr>
            <a:r>
              <a:rPr lang="en-US" sz="2400"/>
              <a:t>Hafer &amp; White, 1982.Advertising Writing. West Publishing Co. USA.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914400"/>
            <a:ext cx="8229600" cy="5562600"/>
          </a:xfrm>
        </p:spPr>
        <p:txBody>
          <a:bodyPr/>
          <a:lstStyle/>
          <a:p>
            <a:pPr marL="0" indent="0" algn="just">
              <a:lnSpc>
                <a:spcPct val="80000"/>
              </a:lnSpc>
              <a:buFontTx/>
              <a:buNone/>
              <a:tabLst>
                <a:tab pos="288925" algn="l"/>
              </a:tabLst>
            </a:pPr>
            <a:r>
              <a:rPr lang="en-US" sz="2400" b="1"/>
              <a:t>HOW To Say</a:t>
            </a:r>
          </a:p>
          <a:p>
            <a:pPr marL="0" indent="0" algn="just">
              <a:lnSpc>
                <a:spcPct val="80000"/>
              </a:lnSpc>
              <a:buFontTx/>
              <a:buNone/>
              <a:tabLst>
                <a:tab pos="288925" algn="l"/>
              </a:tabLst>
            </a:pPr>
            <a:r>
              <a:rPr lang="en-US" sz="2400"/>
              <a:t>Setelah merancang tema dan  pesan iklan maka langkah selanjutnya adalah menentukan gaya eksekusi pesan iklan ( how to say). </a:t>
            </a:r>
          </a:p>
          <a:p>
            <a:pPr marL="0" indent="0" algn="just">
              <a:lnSpc>
                <a:spcPct val="80000"/>
              </a:lnSpc>
              <a:buFontTx/>
              <a:buNone/>
              <a:tabLst>
                <a:tab pos="288925" algn="l"/>
              </a:tabLst>
            </a:pPr>
            <a:r>
              <a:rPr lang="en-US" sz="2400"/>
              <a:t>Gaya eksekusi pesan iklan diantaranya adalah :</a:t>
            </a:r>
          </a:p>
          <a:p>
            <a:pPr marL="0" indent="0" algn="just">
              <a:lnSpc>
                <a:spcPct val="80000"/>
              </a:lnSpc>
              <a:buFontTx/>
              <a:buNone/>
              <a:tabLst>
                <a:tab pos="288925" algn="l"/>
              </a:tabLst>
            </a:pPr>
            <a:r>
              <a:rPr lang="en-US" sz="2400"/>
              <a:t>1. Menjual langsung (straight Sell)</a:t>
            </a:r>
          </a:p>
          <a:p>
            <a:pPr marL="0" indent="0" algn="just">
              <a:lnSpc>
                <a:spcPct val="80000"/>
              </a:lnSpc>
              <a:buFontTx/>
              <a:buNone/>
              <a:tabLst>
                <a:tab pos="288925" algn="l"/>
              </a:tabLst>
            </a:pPr>
            <a:r>
              <a:rPr lang="en-US" sz="2400"/>
              <a:t>	Gaya menjual langsung tertuju langsung pada informasi 	produk 	atau jasa . Gaya eksekusi ini sering 	digunakan 	bersama daya tarik rational yang 	memfokuskan 	pesan pada produk atau jasa dan 	manfaat atau atribut spesifiknya. </a:t>
            </a:r>
          </a:p>
          <a:p>
            <a:pPr marL="0" indent="0" algn="just">
              <a:lnSpc>
                <a:spcPct val="80000"/>
              </a:lnSpc>
              <a:buFontTx/>
              <a:buNone/>
              <a:tabLst>
                <a:tab pos="288925" algn="l"/>
              </a:tabLst>
            </a:pPr>
            <a:endParaRPr lang="en-US" sz="2400"/>
          </a:p>
          <a:p>
            <a:pPr marL="0" indent="0" algn="just">
              <a:lnSpc>
                <a:spcPct val="80000"/>
              </a:lnSpc>
              <a:buFontTx/>
              <a:buNone/>
              <a:tabLst>
                <a:tab pos="288925" algn="l"/>
              </a:tabLst>
            </a:pPr>
            <a:r>
              <a:rPr lang="en-US" sz="2400"/>
              <a:t>2. Potongan Hidup (Slice of Life)</a:t>
            </a:r>
          </a:p>
          <a:p>
            <a:pPr marL="0" indent="0" algn="just">
              <a:lnSpc>
                <a:spcPct val="80000"/>
              </a:lnSpc>
              <a:buFontTx/>
              <a:buNone/>
              <a:tabLst>
                <a:tab pos="288925" algn="l"/>
              </a:tabLst>
            </a:pPr>
            <a:r>
              <a:rPr lang="en-US" sz="2400"/>
              <a:t>    Potongan hidup umumnya didasarkan pada pendekatan 	pemecahan masalah sehari-hari, kemudian pengiklan 	menunjukan bahwa produk yang diiklankan sebagai 	pemecahan masalah.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838200"/>
            <a:ext cx="8229600" cy="5943600"/>
          </a:xfrm>
        </p:spPr>
        <p:txBody>
          <a:bodyPr/>
          <a:lstStyle/>
          <a:p>
            <a:pPr>
              <a:lnSpc>
                <a:spcPct val="80000"/>
              </a:lnSpc>
              <a:buFontTx/>
              <a:buNone/>
            </a:pPr>
            <a:r>
              <a:rPr lang="en-US" sz="2400"/>
              <a:t>3. Gaya Hidup (Life Style)</a:t>
            </a:r>
          </a:p>
          <a:p>
            <a:pPr algn="just">
              <a:lnSpc>
                <a:spcPct val="80000"/>
              </a:lnSpc>
              <a:buFontTx/>
              <a:buNone/>
            </a:pPr>
            <a:r>
              <a:rPr lang="en-US" sz="2400"/>
              <a:t>	Gaya ini menekankan bagaimana suatu produk sesuai dengan suatu gaya hidup. Misalnya Land Rover menggunakan pendekatan gaya hidup “freelander” yang penuh petualangan dengan menampilkan penangkapan buaya tanpa peralatan.</a:t>
            </a:r>
          </a:p>
          <a:p>
            <a:pPr algn="just">
              <a:lnSpc>
                <a:spcPct val="80000"/>
              </a:lnSpc>
              <a:buFontTx/>
              <a:buNone/>
            </a:pPr>
            <a:endParaRPr lang="en-US" sz="2400"/>
          </a:p>
          <a:p>
            <a:pPr algn="just">
              <a:lnSpc>
                <a:spcPct val="80000"/>
              </a:lnSpc>
              <a:buFontTx/>
              <a:buNone/>
            </a:pPr>
            <a:r>
              <a:rPr lang="en-US" sz="2400"/>
              <a:t>4. Fantasi (fantasy)</a:t>
            </a:r>
          </a:p>
          <a:p>
            <a:pPr algn="just">
              <a:lnSpc>
                <a:spcPct val="80000"/>
              </a:lnSpc>
              <a:buFontTx/>
              <a:buNone/>
            </a:pPr>
            <a:r>
              <a:rPr lang="en-US" sz="2400"/>
              <a:t>	Gaya ini menggunakan pendekatan dengan menciptakan fantasi disekitar produk atau cara penggunaanya, dimana produk menjadi bagian pusat dari situasi yang diciptakan oleh pengiklan.</a:t>
            </a:r>
          </a:p>
          <a:p>
            <a:pPr algn="just">
              <a:lnSpc>
                <a:spcPct val="80000"/>
              </a:lnSpc>
              <a:buFontTx/>
              <a:buNone/>
            </a:pPr>
            <a:endParaRPr lang="en-US" sz="2400"/>
          </a:p>
          <a:p>
            <a:pPr algn="just">
              <a:lnSpc>
                <a:spcPct val="80000"/>
              </a:lnSpc>
              <a:buFontTx/>
              <a:buNone/>
            </a:pPr>
            <a:r>
              <a:rPr lang="en-US" sz="2400"/>
              <a:t>5. Suasana atau Citra (Mood or Image)</a:t>
            </a:r>
          </a:p>
          <a:p>
            <a:pPr algn="just">
              <a:lnSpc>
                <a:spcPct val="80000"/>
              </a:lnSpc>
              <a:buFontTx/>
              <a:buNone/>
            </a:pPr>
            <a:r>
              <a:rPr lang="en-US" sz="2400"/>
              <a:t>	Gaya ini menggunakan pendekatan yang membangkitkan suasana atau citra disekitar produk tersebut, seperti kecantikan, cinta atau ketenangan.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914400"/>
            <a:ext cx="8229600" cy="5334000"/>
          </a:xfrm>
        </p:spPr>
        <p:txBody>
          <a:bodyPr/>
          <a:lstStyle/>
          <a:p>
            <a:pPr>
              <a:lnSpc>
                <a:spcPct val="80000"/>
              </a:lnSpc>
              <a:buFontTx/>
              <a:buNone/>
            </a:pPr>
            <a:r>
              <a:rPr lang="en-US" sz="2400"/>
              <a:t>6. Symbol kepribadian (Personality Symbol)</a:t>
            </a:r>
          </a:p>
          <a:p>
            <a:pPr algn="just">
              <a:lnSpc>
                <a:spcPct val="80000"/>
              </a:lnSpc>
              <a:buFontTx/>
              <a:buNone/>
            </a:pPr>
            <a:r>
              <a:rPr lang="en-US" sz="2400"/>
              <a:t>	gaya ini menggunakan pendekatan dengan menciptakan suatu karakter yang menjadi personifikasi produk yang diiklankan. Karakter tersebut dapat berupa orang, binatang, atau animasi.</a:t>
            </a:r>
          </a:p>
          <a:p>
            <a:pPr algn="just">
              <a:lnSpc>
                <a:spcPct val="80000"/>
              </a:lnSpc>
              <a:buFontTx/>
              <a:buNone/>
            </a:pPr>
            <a:endParaRPr lang="en-US" sz="2400"/>
          </a:p>
          <a:p>
            <a:pPr algn="just">
              <a:lnSpc>
                <a:spcPct val="80000"/>
              </a:lnSpc>
              <a:buFontTx/>
              <a:buNone/>
            </a:pPr>
            <a:r>
              <a:rPr lang="en-US" sz="2400"/>
              <a:t>7. Keahlian Teknis ( Technical Expertise)</a:t>
            </a:r>
          </a:p>
          <a:p>
            <a:pPr algn="just">
              <a:lnSpc>
                <a:spcPct val="80000"/>
              </a:lnSpc>
              <a:buFontTx/>
              <a:buNone/>
            </a:pPr>
            <a:r>
              <a:rPr lang="en-US" sz="2400"/>
              <a:t>    gaya ini menggunakan pendekatan dengan menunjukan keahlian, pengalaman dan kebanggaan perusahaan dalam membuat produk tersebut.</a:t>
            </a:r>
          </a:p>
          <a:p>
            <a:pPr algn="just">
              <a:lnSpc>
                <a:spcPct val="80000"/>
              </a:lnSpc>
              <a:buFontTx/>
              <a:buNone/>
            </a:pPr>
            <a:endParaRPr lang="en-US" sz="2400"/>
          </a:p>
          <a:p>
            <a:pPr algn="just">
              <a:lnSpc>
                <a:spcPct val="80000"/>
              </a:lnSpc>
              <a:buFontTx/>
              <a:buNone/>
            </a:pPr>
            <a:r>
              <a:rPr lang="en-US" sz="2400"/>
              <a:t>8. Bukti Ilmiah (Scientific Evidence)</a:t>
            </a:r>
          </a:p>
          <a:p>
            <a:pPr algn="just">
              <a:lnSpc>
                <a:spcPct val="80000"/>
              </a:lnSpc>
              <a:buFontTx/>
              <a:buNone/>
            </a:pPr>
            <a:r>
              <a:rPr lang="en-US" sz="2400"/>
              <a:t>	Gaya ini menggunakan pendekatan dengan menyajikan bukti survei atau bukti ilmiah atau laboratorium bahawa merek tersebut lebih disukai atau mengungguli merek lain.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990600"/>
            <a:ext cx="8229600" cy="5638800"/>
          </a:xfrm>
        </p:spPr>
        <p:txBody>
          <a:bodyPr/>
          <a:lstStyle/>
          <a:p>
            <a:pPr>
              <a:lnSpc>
                <a:spcPct val="80000"/>
              </a:lnSpc>
              <a:buFontTx/>
              <a:buNone/>
            </a:pPr>
            <a:r>
              <a:rPr lang="en-US" sz="2400"/>
              <a:t>9. Bukti Kesaksian ( Testimonial)</a:t>
            </a:r>
          </a:p>
          <a:p>
            <a:pPr algn="just">
              <a:lnSpc>
                <a:spcPct val="80000"/>
              </a:lnSpc>
              <a:buFontTx/>
              <a:buNone/>
            </a:pPr>
            <a:r>
              <a:rPr lang="en-US" sz="2400"/>
              <a:t>	yaitu menghargai produk berdasarkan pengalaman personal selama menggunakan merek atau manfaat yang diperoleh selama menggunakannya. Bukti kesaksian sangat efektif ketika seseorang memberikan kesaksian kepada orang yang menjadi target pasarnya dan kesaksian tersebut menarik untuk diceriterakan. Bukti kesaksian harus berdasarkan penggunaan nyata suatu produk dan kesaksian akan lebih efektif jika berasal dari sumber yang dikenal atau populer.</a:t>
            </a:r>
          </a:p>
          <a:p>
            <a:pPr algn="just">
              <a:lnSpc>
                <a:spcPct val="80000"/>
              </a:lnSpc>
              <a:buFontTx/>
              <a:buNone/>
            </a:pPr>
            <a:endParaRPr lang="en-US" sz="2400"/>
          </a:p>
          <a:p>
            <a:pPr algn="just">
              <a:lnSpc>
                <a:spcPct val="80000"/>
              </a:lnSpc>
              <a:buFontTx/>
              <a:buNone/>
            </a:pPr>
            <a:r>
              <a:rPr lang="en-US" sz="2400"/>
              <a:t>10. Demonstrasi (Demonstration)</a:t>
            </a:r>
          </a:p>
          <a:p>
            <a:pPr algn="just">
              <a:lnSpc>
                <a:spcPct val="80000"/>
              </a:lnSpc>
              <a:buFontTx/>
              <a:buNone/>
            </a:pPr>
            <a:r>
              <a:rPr lang="en-US" sz="2400"/>
              <a:t>	Gaya demonstrasi dirancang untuk mengilustrasikan keunggulan kunci dari suatu produk. Gaya ini dapat sangat efektif untuk meyakinkan konsumen terhadap kualitas suatu produk dan manfaatnya setelah memiliki atau menggunakan merek tersebut.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228600" y="914400"/>
            <a:ext cx="8610600" cy="5638800"/>
          </a:xfrm>
        </p:spPr>
        <p:txBody>
          <a:bodyPr/>
          <a:lstStyle/>
          <a:p>
            <a:pPr>
              <a:lnSpc>
                <a:spcPct val="80000"/>
              </a:lnSpc>
              <a:buFontTx/>
              <a:buNone/>
            </a:pPr>
            <a:r>
              <a:rPr lang="en-US" sz="2400"/>
              <a:t>11. Animasi </a:t>
            </a:r>
          </a:p>
          <a:p>
            <a:pPr algn="just">
              <a:lnSpc>
                <a:spcPct val="80000"/>
              </a:lnSpc>
              <a:buFontTx/>
              <a:buNone/>
            </a:pPr>
            <a:r>
              <a:rPr lang="en-US" sz="2400"/>
              <a:t>	adalah gaya dengan memanfaatkan berbagai gambar yang diciptakan melalui teknologi digital (komputer) dengan menciptakan karater-karakter yang dapat membangun asosiasi dengan merek produk. Animasi kartun akan sangat menarik bagi target pasar anak-anak.</a:t>
            </a:r>
          </a:p>
          <a:p>
            <a:pPr algn="just">
              <a:lnSpc>
                <a:spcPct val="80000"/>
              </a:lnSpc>
              <a:buFontTx/>
              <a:buNone/>
            </a:pPr>
            <a:endParaRPr lang="en-US" sz="2400"/>
          </a:p>
          <a:p>
            <a:pPr algn="just">
              <a:lnSpc>
                <a:spcPct val="80000"/>
              </a:lnSpc>
              <a:buFontTx/>
              <a:buNone/>
            </a:pPr>
            <a:r>
              <a:rPr lang="en-US" sz="2400"/>
              <a:t>12. Dramatisasi (story line):</a:t>
            </a:r>
          </a:p>
          <a:p>
            <a:pPr algn="just">
              <a:lnSpc>
                <a:spcPct val="80000"/>
              </a:lnSpc>
              <a:buFontTx/>
              <a:buNone/>
            </a:pPr>
            <a:r>
              <a:rPr lang="en-US" sz="2400"/>
              <a:t>	 Dramatisasi berfokus pada sebuah ceritera pendek dengan produk atau jasa sebagai bintang. Tujuannya adalah untuk memberikan gambaran kepada penonton terhadap peran suatu produk atau jasa (as a hero).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1066800"/>
            <a:ext cx="8229600" cy="6248400"/>
          </a:xfrm>
        </p:spPr>
        <p:txBody>
          <a:bodyPr/>
          <a:lstStyle/>
          <a:p>
            <a:pPr algn="just">
              <a:lnSpc>
                <a:spcPct val="90000"/>
              </a:lnSpc>
              <a:buFontTx/>
              <a:buNone/>
              <a:tabLst>
                <a:tab pos="685800" algn="l"/>
              </a:tabLst>
            </a:pPr>
            <a:r>
              <a:rPr lang="en-US" sz="2400"/>
              <a:t>13. Stop motion</a:t>
            </a:r>
          </a:p>
          <a:p>
            <a:pPr>
              <a:lnSpc>
                <a:spcPct val="90000"/>
              </a:lnSpc>
              <a:buFontTx/>
              <a:buNone/>
              <a:tabLst>
                <a:tab pos="685800" algn="l"/>
              </a:tabLst>
            </a:pPr>
            <a:r>
              <a:rPr lang="en-US" sz="2400"/>
              <a:t>     jika teknik story line berisi sebuah ceritera pendek,  maka stop motion berisi rangkaian ceritera bersambung. </a:t>
            </a:r>
          </a:p>
          <a:p>
            <a:pPr>
              <a:lnSpc>
                <a:spcPct val="90000"/>
              </a:lnSpc>
              <a:buFontTx/>
              <a:buNone/>
              <a:tabLst>
                <a:tab pos="685800" algn="l"/>
              </a:tabLst>
            </a:pPr>
            <a:endParaRPr lang="en-US" sz="2400"/>
          </a:p>
          <a:p>
            <a:pPr>
              <a:lnSpc>
                <a:spcPct val="90000"/>
              </a:lnSpc>
              <a:buFontTx/>
              <a:buNone/>
              <a:tabLst>
                <a:tab pos="685800" algn="l"/>
              </a:tabLst>
            </a:pPr>
            <a:r>
              <a:rPr lang="en-US" sz="2400"/>
              <a:t>14. Rotoscope</a:t>
            </a:r>
          </a:p>
          <a:p>
            <a:pPr>
              <a:lnSpc>
                <a:spcPct val="90000"/>
              </a:lnSpc>
              <a:buFontTx/>
              <a:buNone/>
              <a:tabLst>
                <a:tab pos="685800" algn="l"/>
              </a:tabLst>
            </a:pPr>
            <a:r>
              <a:rPr lang="en-US" sz="2400"/>
              <a:t>     teknik ini mengabungkan animasi dengan gambar nyata, misalnya, joshua dengan jeruk di iklan nutrisari</a:t>
            </a:r>
          </a:p>
          <a:p>
            <a:pPr>
              <a:lnSpc>
                <a:spcPct val="90000"/>
              </a:lnSpc>
              <a:buFontTx/>
              <a:buNone/>
              <a:tabLst>
                <a:tab pos="685800" algn="l"/>
              </a:tabLst>
            </a:pPr>
            <a:endParaRPr lang="en-US" sz="2400"/>
          </a:p>
          <a:p>
            <a:pPr>
              <a:lnSpc>
                <a:spcPct val="90000"/>
              </a:lnSpc>
              <a:buFontTx/>
              <a:buNone/>
              <a:tabLst>
                <a:tab pos="685800" algn="l"/>
              </a:tabLst>
            </a:pPr>
            <a:r>
              <a:rPr lang="en-US" sz="2400"/>
              <a:t>15. Kombinasi :</a:t>
            </a:r>
          </a:p>
          <a:p>
            <a:pPr>
              <a:lnSpc>
                <a:spcPct val="90000"/>
              </a:lnSpc>
              <a:buFontTx/>
              <a:buNone/>
              <a:tabLst>
                <a:tab pos="685800" algn="l"/>
              </a:tabLst>
            </a:pPr>
            <a:r>
              <a:rPr lang="en-US" sz="2400"/>
              <a:t>     Suatu teknik yang mengkombinasikan dua atau lebih gaya eksekusi dengan daya tarik pesan dalam iklan.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914400"/>
            <a:ext cx="8229600" cy="5211763"/>
          </a:xfrm>
        </p:spPr>
        <p:txBody>
          <a:bodyPr/>
          <a:lstStyle/>
          <a:p>
            <a:pPr>
              <a:lnSpc>
                <a:spcPct val="90000"/>
              </a:lnSpc>
              <a:buFontTx/>
              <a:buNone/>
            </a:pPr>
            <a:r>
              <a:rPr lang="en-US" sz="2400"/>
              <a:t>Untuk iklan jenis cetak dapat mengunakan gaya eksekusi seperti ;</a:t>
            </a:r>
          </a:p>
          <a:p>
            <a:pPr>
              <a:lnSpc>
                <a:spcPct val="90000"/>
              </a:lnSpc>
              <a:buFontTx/>
              <a:buNone/>
            </a:pPr>
            <a:r>
              <a:rPr lang="en-US" sz="2400"/>
              <a:t>1. Product alone :</a:t>
            </a:r>
          </a:p>
          <a:p>
            <a:pPr>
              <a:lnSpc>
                <a:spcPct val="90000"/>
              </a:lnSpc>
              <a:buFontTx/>
              <a:buNone/>
            </a:pPr>
            <a:r>
              <a:rPr lang="en-US" sz="2400"/>
              <a:t>2. Product ready to use :</a:t>
            </a:r>
          </a:p>
          <a:p>
            <a:pPr>
              <a:lnSpc>
                <a:spcPct val="90000"/>
              </a:lnSpc>
              <a:buFontTx/>
              <a:buNone/>
            </a:pPr>
            <a:r>
              <a:rPr lang="en-US" sz="2400"/>
              <a:t>3. Product in use ;</a:t>
            </a:r>
          </a:p>
          <a:p>
            <a:pPr>
              <a:lnSpc>
                <a:spcPct val="90000"/>
              </a:lnSpc>
              <a:buFontTx/>
              <a:buNone/>
            </a:pPr>
            <a:r>
              <a:rPr lang="en-US" sz="2400"/>
              <a:t>4. Product in a Setting with people ;</a:t>
            </a:r>
          </a:p>
          <a:p>
            <a:pPr>
              <a:lnSpc>
                <a:spcPct val="90000"/>
              </a:lnSpc>
              <a:buFontTx/>
              <a:buNone/>
            </a:pPr>
            <a:r>
              <a:rPr lang="en-US" sz="2400"/>
              <a:t>5. Result of using Product :</a:t>
            </a:r>
          </a:p>
          <a:p>
            <a:pPr>
              <a:lnSpc>
                <a:spcPct val="90000"/>
              </a:lnSpc>
              <a:buFontTx/>
              <a:buNone/>
            </a:pPr>
            <a:r>
              <a:rPr lang="en-US" sz="2400"/>
              <a:t>6. Comparison or Contrast ;</a:t>
            </a:r>
          </a:p>
          <a:p>
            <a:pPr>
              <a:lnSpc>
                <a:spcPct val="90000"/>
              </a:lnSpc>
              <a:buFontTx/>
              <a:buNone/>
            </a:pPr>
            <a:r>
              <a:rPr lang="en-US" sz="2400"/>
              <a:t>7. Cartoon or caricature :</a:t>
            </a:r>
          </a:p>
          <a:p>
            <a:pPr>
              <a:lnSpc>
                <a:spcPct val="90000"/>
              </a:lnSpc>
              <a:buFontTx/>
              <a:buNone/>
            </a:pPr>
            <a:r>
              <a:rPr lang="en-US" sz="2400"/>
              <a:t>8. Trade character :</a:t>
            </a:r>
          </a:p>
          <a:p>
            <a:pPr>
              <a:lnSpc>
                <a:spcPct val="90000"/>
              </a:lnSpc>
              <a:buFontTx/>
              <a:buNone/>
            </a:pPr>
            <a:r>
              <a:rPr lang="en-US" sz="2400"/>
              <a:t>9. Chart and Diagram;</a:t>
            </a:r>
          </a:p>
          <a:p>
            <a:pPr>
              <a:lnSpc>
                <a:spcPct val="90000"/>
              </a:lnSpc>
              <a:buFontTx/>
              <a:buNone/>
            </a:pPr>
            <a:r>
              <a:rPr lang="en-US" sz="2400"/>
              <a:t>10. Symbolism :</a:t>
            </a:r>
          </a:p>
          <a:p>
            <a:pPr>
              <a:lnSpc>
                <a:spcPct val="90000"/>
              </a:lnSpc>
              <a:buFontTx/>
              <a:buNone/>
            </a:pPr>
            <a:r>
              <a:rPr lang="en-US" sz="2400"/>
              <a:t>11. Abstract design :</a:t>
            </a:r>
          </a:p>
          <a:p>
            <a:pPr>
              <a:lnSpc>
                <a:spcPct val="90000"/>
              </a:lnSpc>
              <a:buFontTx/>
              <a:buNone/>
            </a:pPr>
            <a:endParaRPr lang="en-US" sz="2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245</TotalTime>
  <Words>250</Words>
  <Application>Microsoft Office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Referensi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Bina Sarana Informatika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Biro Teknologi Informasi</dc:creator>
  <cp:lastModifiedBy>May</cp:lastModifiedBy>
  <cp:revision>26</cp:revision>
  <dcterms:created xsi:type="dcterms:W3CDTF">2005-12-30T10:36:00Z</dcterms:created>
  <dcterms:modified xsi:type="dcterms:W3CDTF">2015-04-10T09:59:39Z</dcterms:modified>
</cp:coreProperties>
</file>